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64" r:id="rId10"/>
    <p:sldId id="263" r:id="rId11"/>
    <p:sldId id="265" r:id="rId12"/>
    <p:sldId id="266" r:id="rId13"/>
    <p:sldId id="267" r:id="rId14"/>
    <p:sldId id="271" r:id="rId15"/>
    <p:sldId id="272" r:id="rId16"/>
    <p:sldId id="273" r:id="rId17"/>
    <p:sldId id="270" r:id="rId18"/>
    <p:sldId id="268" r:id="rId19"/>
    <p:sldId id="269"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Application Security Assignment 2 Presentation</a:t>
            </a:r>
            <a:endParaRPr lang="en-IN" dirty="0"/>
          </a:p>
        </p:txBody>
      </p:sp>
      <p:sp>
        <p:nvSpPr>
          <p:cNvPr id="3" name="Subtitle 2"/>
          <p:cNvSpPr>
            <a:spLocks noGrp="1"/>
          </p:cNvSpPr>
          <p:nvPr>
            <p:ph type="subTitle" idx="1"/>
          </p:nvPr>
        </p:nvSpPr>
        <p:spPr/>
        <p:txBody>
          <a:bodyPr/>
          <a:lstStyle/>
          <a:p>
            <a:r>
              <a:rPr lang="en-IN" dirty="0" smtClean="0"/>
              <a:t>August Tan</a:t>
            </a:r>
          </a:p>
          <a:p>
            <a:r>
              <a:rPr lang="en-IN" dirty="0" smtClean="0"/>
              <a:t>Piyush Jadhav</a:t>
            </a:r>
            <a:endParaRPr lang="en-IN" dirty="0"/>
          </a:p>
        </p:txBody>
      </p:sp>
    </p:spTree>
    <p:extLst>
      <p:ext uri="{BB962C8B-B14F-4D97-AF65-F5344CB8AC3E}">
        <p14:creationId xmlns:p14="http://schemas.microsoft.com/office/powerpoint/2010/main" val="458470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Therefore it advised that you use modern techniques like </a:t>
            </a:r>
            <a:r>
              <a:rPr lang="en-US" dirty="0" err="1"/>
              <a:t>scrypt</a:t>
            </a:r>
            <a:r>
              <a:rPr lang="en-US" dirty="0"/>
              <a:t> ,</a:t>
            </a:r>
            <a:r>
              <a:rPr lang="en-US" dirty="0" err="1"/>
              <a:t>bcrypt</a:t>
            </a:r>
            <a:r>
              <a:rPr lang="en-US" dirty="0"/>
              <a:t> or </a:t>
            </a:r>
            <a:r>
              <a:rPr lang="en-US" dirty="0" smtClean="0"/>
              <a:t>PBKDF2</a:t>
            </a:r>
          </a:p>
          <a:p>
            <a:pPr lvl="0">
              <a:buFont typeface="Wingdings" panose="05000000000000000000" pitchFamily="2" charset="2"/>
              <a:buChar char="Ø"/>
            </a:pPr>
            <a:endParaRPr lang="en-IN" dirty="0"/>
          </a:p>
          <a:p>
            <a:pPr lvl="0">
              <a:buFont typeface="Wingdings" panose="05000000000000000000" pitchFamily="2" charset="2"/>
              <a:buChar char="Ø"/>
            </a:pPr>
            <a:r>
              <a:rPr lang="en-US" dirty="0"/>
              <a:t>When a password is entered wrong, what feedback do you give? Is there a difference in response time if the user does not exist in the database? This could be used for username enumeration.</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474138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Checks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Each Service has its own database. This can be a major security issue, because then you don't even have a centralized way to determine if bad things are happening</a:t>
            </a:r>
            <a:r>
              <a:rPr lang="en-US" dirty="0" smtClean="0"/>
              <a:t>.</a:t>
            </a:r>
          </a:p>
          <a:p>
            <a:pPr lvl="0">
              <a:buFont typeface="Wingdings" panose="05000000000000000000" pitchFamily="2" charset="2"/>
              <a:buChar char="Ø"/>
            </a:pPr>
            <a:r>
              <a:rPr lang="en-US" dirty="0" smtClean="0"/>
              <a:t> </a:t>
            </a:r>
            <a:r>
              <a:rPr lang="en-US" dirty="0"/>
              <a:t>It creates a lot of issues around where you would go for a single source of truth for validating compliance, or validating any type of check or rule that you're trying to implement for security control.</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9540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Script Insertion Attacks</a:t>
            </a:r>
            <a:endParaRPr lang="en-IN" dirty="0"/>
          </a:p>
        </p:txBody>
      </p:sp>
      <p:pic>
        <p:nvPicPr>
          <p:cNvPr id="4" name="Content Placeholder 3"/>
          <p:cNvPicPr>
            <a:picLocks noGrp="1" noChangeAspect="1"/>
          </p:cNvPicPr>
          <p:nvPr>
            <p:ph idx="1"/>
          </p:nvPr>
        </p:nvPicPr>
        <p:blipFill>
          <a:blip r:embed="rId2"/>
          <a:stretch>
            <a:fillRect/>
          </a:stretch>
        </p:blipFill>
        <p:spPr>
          <a:xfrm>
            <a:off x="3119933" y="1846263"/>
            <a:ext cx="6012459" cy="4022725"/>
          </a:xfrm>
          <a:prstGeom prst="rect">
            <a:avLst/>
          </a:prstGeom>
        </p:spPr>
      </p:pic>
    </p:spTree>
    <p:extLst>
      <p:ext uri="{BB962C8B-B14F-4D97-AF65-F5344CB8AC3E}">
        <p14:creationId xmlns:p14="http://schemas.microsoft.com/office/powerpoint/2010/main" val="3477337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LSQ.IO</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93758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Intoduction</a:t>
            </a:r>
            <a:r>
              <a:rPr lang="en-IN" dirty="0" smtClean="0"/>
              <a:t>	</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err="1"/>
              <a:t>Microservices</a:t>
            </a:r>
            <a:r>
              <a:rPr lang="en-US" dirty="0"/>
              <a:t> has become an emerging architecture that many companies have evolved from using in place of a monolithic architecture. Big names like Netflix, </a:t>
            </a:r>
            <a:r>
              <a:rPr lang="en-US" dirty="0" err="1"/>
              <a:t>Ebay</a:t>
            </a:r>
            <a:r>
              <a:rPr lang="en-US" dirty="0"/>
              <a:t>, and Amazon have begun using it. </a:t>
            </a:r>
            <a:endParaRPr lang="en-IN" dirty="0"/>
          </a:p>
          <a:p>
            <a:pPr lvl="0">
              <a:buFont typeface="Wingdings" panose="05000000000000000000" pitchFamily="2" charset="2"/>
              <a:buChar char="Ø"/>
            </a:pPr>
            <a:r>
              <a:rPr lang="en-US" dirty="0"/>
              <a:t>One of the drawback with this system is the amount of complexity that is necessary to code in that environment. Another drawback is the amount of memory consumption that is required for running the multiple </a:t>
            </a:r>
            <a:r>
              <a:rPr lang="en-US" dirty="0" err="1"/>
              <a:t>microservices</a:t>
            </a:r>
            <a:r>
              <a:rPr lang="en-US" dirty="0"/>
              <a:t>. </a:t>
            </a:r>
            <a:endParaRPr lang="en-IN" dirty="0"/>
          </a:p>
          <a:p>
            <a:pPr lvl="0">
              <a:buFont typeface="Wingdings" panose="05000000000000000000" pitchFamily="2" charset="2"/>
              <a:buChar char="Ø"/>
            </a:pPr>
            <a:r>
              <a:rPr lang="en-US" dirty="0"/>
              <a:t>The purpose of LSQ is to remedy these problems by making it PaaS to manage all your </a:t>
            </a:r>
            <a:r>
              <a:rPr lang="en-US" dirty="0" err="1"/>
              <a:t>microservices</a:t>
            </a:r>
            <a:r>
              <a:rPr lang="en-US" dirty="0"/>
              <a:t>. However, with this new service, comes many security concerns?</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45514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dirty="0"/>
              <a:t>LSQ is developing a platform and developing environment for </a:t>
            </a:r>
            <a:r>
              <a:rPr lang="en-US" dirty="0" err="1"/>
              <a:t>microservices</a:t>
            </a:r>
            <a:r>
              <a:rPr lang="en-US" dirty="0"/>
              <a:t> and as such, they should give their clients an architecture that is easy to code in while minimizing security risks. </a:t>
            </a:r>
            <a:endParaRPr lang="en-US" dirty="0" smtClean="0"/>
          </a:p>
          <a:p>
            <a:pPr lvl="0">
              <a:buFont typeface="Wingdings" panose="05000000000000000000" pitchFamily="2" charset="2"/>
              <a:buChar char="Ø"/>
            </a:pPr>
            <a:endParaRPr lang="en-IN" dirty="0"/>
          </a:p>
          <a:p>
            <a:pPr lvl="0">
              <a:buFont typeface="Wingdings" panose="05000000000000000000" pitchFamily="2" charset="2"/>
              <a:buChar char="Ø"/>
            </a:pPr>
            <a:r>
              <a:rPr lang="en-US" dirty="0"/>
              <a:t> One of the main issues with this </a:t>
            </a:r>
            <a:r>
              <a:rPr lang="en-US" dirty="0" err="1"/>
              <a:t>microservice</a:t>
            </a:r>
            <a:r>
              <a:rPr lang="en-US" dirty="0"/>
              <a:t> framework would be an attacker posing as a client. This attacker could then initiate an internal </a:t>
            </a:r>
            <a:r>
              <a:rPr lang="en-US" dirty="0" err="1"/>
              <a:t>DDos</a:t>
            </a:r>
            <a:r>
              <a:rPr lang="en-US" dirty="0"/>
              <a:t> attack. They could abuse LSQ’s cloud infrastructure by spawning a large amount of </a:t>
            </a:r>
            <a:r>
              <a:rPr lang="en-US" dirty="0" err="1"/>
              <a:t>microservices</a:t>
            </a:r>
            <a:r>
              <a:rPr lang="en-US" dirty="0"/>
              <a:t>, say millions, which would then overload their servers and possibly crash them. This could be remedied by LSQ throttling the amount of containers that they allow on their cloud service per user.</a:t>
            </a:r>
            <a:endParaRPr lang="en-IN" dirty="0"/>
          </a:p>
          <a:p>
            <a:endParaRPr lang="en-IN" dirty="0"/>
          </a:p>
        </p:txBody>
      </p:sp>
    </p:spTree>
    <p:extLst>
      <p:ext uri="{BB962C8B-B14F-4D97-AF65-F5344CB8AC3E}">
        <p14:creationId xmlns:p14="http://schemas.microsoft.com/office/powerpoint/2010/main" val="369088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 In addition to the concerns with the infrastructure of their cloud service, LSQ should be doing their best to mitigate any causes developers may have for making vulnerable containers. Meaning, that it is LSQ’s responsibility to develop a base </a:t>
            </a:r>
            <a:r>
              <a:rPr lang="en-US" dirty="0" err="1"/>
              <a:t>microservice</a:t>
            </a:r>
            <a:r>
              <a:rPr lang="en-US" dirty="0"/>
              <a:t> that would ideally handle as many of the security vulnerabilities as possible. This includes things like what level of access would an attacker have if they are able to establish a connection to a </a:t>
            </a:r>
            <a:r>
              <a:rPr lang="en-US" dirty="0" err="1"/>
              <a:t>microservice</a:t>
            </a:r>
            <a:r>
              <a:rPr lang="en-US" dirty="0"/>
              <a:t>. </a:t>
            </a:r>
            <a:endParaRPr lang="en-IN" dirty="0"/>
          </a:p>
          <a:p>
            <a:pPr lvl="0">
              <a:buFont typeface="Wingdings" panose="05000000000000000000" pitchFamily="2" charset="2"/>
              <a:buChar char="Ø"/>
            </a:pPr>
            <a:r>
              <a:rPr lang="en-US" dirty="0"/>
              <a:t>Is it just that single </a:t>
            </a:r>
            <a:r>
              <a:rPr lang="en-US" dirty="0" err="1"/>
              <a:t>microservice</a:t>
            </a:r>
            <a:r>
              <a:rPr lang="en-US" dirty="0"/>
              <a:t> that is compromised or can the attacker then use that </a:t>
            </a:r>
            <a:r>
              <a:rPr lang="en-US" dirty="0" err="1"/>
              <a:t>microservice</a:t>
            </a:r>
            <a:r>
              <a:rPr lang="en-US" dirty="0"/>
              <a:t> to communicate false information to other </a:t>
            </a:r>
            <a:r>
              <a:rPr lang="en-US" dirty="0" err="1"/>
              <a:t>microservices</a:t>
            </a:r>
            <a:r>
              <a:rPr lang="en-US" dirty="0"/>
              <a:t>? To remedy these issues, LSQ should only allow a </a:t>
            </a:r>
            <a:r>
              <a:rPr lang="en-US" dirty="0" err="1"/>
              <a:t>microservice</a:t>
            </a:r>
            <a:r>
              <a:rPr lang="en-US" dirty="0"/>
              <a:t> to be used if it is called or pinged by another </a:t>
            </a:r>
            <a:r>
              <a:rPr lang="en-US" dirty="0" err="1"/>
              <a:t>microservice</a:t>
            </a:r>
            <a:r>
              <a:rPr lang="en-US" dirty="0"/>
              <a:t>. That way a compromised </a:t>
            </a:r>
            <a:r>
              <a:rPr lang="en-US" dirty="0" err="1"/>
              <a:t>microservice</a:t>
            </a:r>
            <a:r>
              <a:rPr lang="en-US" dirty="0"/>
              <a:t> container cannot mess with other containers by transmitting them faulty http requests. For LSQ, it is important for them provide a base platform that manages security for its users as well as keep their cloud service secure.</a:t>
            </a:r>
            <a:endParaRPr lang="en-IN" dirty="0"/>
          </a:p>
          <a:p>
            <a:endParaRPr lang="en-IN" dirty="0"/>
          </a:p>
        </p:txBody>
      </p:sp>
    </p:spTree>
    <p:extLst>
      <p:ext uri="{BB962C8B-B14F-4D97-AF65-F5344CB8AC3E}">
        <p14:creationId xmlns:p14="http://schemas.microsoft.com/office/powerpoint/2010/main" val="2406613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Economics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92017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Project economics is a behind the meter origination platform that allows stakeholders to manage project life-cycles and their repayment terms electronically</a:t>
            </a:r>
            <a:r>
              <a:rPr lang="en-US" dirty="0" smtClean="0"/>
              <a:t>.</a:t>
            </a:r>
          </a:p>
          <a:p>
            <a:pPr>
              <a:buFont typeface="Wingdings" panose="05000000000000000000" pitchFamily="2" charset="2"/>
              <a:buChar char="Ø"/>
            </a:pPr>
            <a:r>
              <a:rPr lang="en-US" dirty="0" smtClean="0"/>
              <a:t> </a:t>
            </a:r>
            <a:r>
              <a:rPr lang="en-US" dirty="0"/>
              <a:t>The startup gives companies, specifically energy and utility companies, a tool to manage their finances and schedule their workflow accordingly. </a:t>
            </a:r>
            <a:endParaRPr lang="en-US" dirty="0" smtClean="0"/>
          </a:p>
          <a:p>
            <a:pPr>
              <a:buFont typeface="Wingdings" panose="05000000000000000000" pitchFamily="2" charset="2"/>
              <a:buChar char="Ø"/>
            </a:pPr>
            <a:r>
              <a:rPr lang="en-US" dirty="0" smtClean="0"/>
              <a:t>What </a:t>
            </a:r>
            <a:r>
              <a:rPr lang="en-US" dirty="0"/>
              <a:t>this means security-wise is that the startup has to manage sensitive user data such as finances while giving them instances of their platform to work with. </a:t>
            </a:r>
            <a:endParaRPr lang="en-IN" dirty="0"/>
          </a:p>
          <a:p>
            <a:endParaRPr lang="en-IN" dirty="0"/>
          </a:p>
        </p:txBody>
      </p:sp>
    </p:spTree>
    <p:extLst>
      <p:ext uri="{BB962C8B-B14F-4D97-AF65-F5344CB8AC3E}">
        <p14:creationId xmlns:p14="http://schemas.microsoft.com/office/powerpoint/2010/main" val="3482571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3869" y="2276255"/>
            <a:ext cx="6544588" cy="3162741"/>
          </a:xfrm>
          <a:prstGeom prst="rect">
            <a:avLst/>
          </a:prstGeom>
          <a:noFill/>
        </p:spPr>
      </p:pic>
    </p:spTree>
    <p:extLst>
      <p:ext uri="{BB962C8B-B14F-4D97-AF65-F5344CB8AC3E}">
        <p14:creationId xmlns:p14="http://schemas.microsoft.com/office/powerpoint/2010/main" val="2727733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HayStack.IM</a:t>
            </a:r>
            <a:endParaRPr lang="en-IN" dirty="0"/>
          </a:p>
        </p:txBody>
      </p:sp>
    </p:spTree>
    <p:extLst>
      <p:ext uri="{BB962C8B-B14F-4D97-AF65-F5344CB8AC3E}">
        <p14:creationId xmlns:p14="http://schemas.microsoft.com/office/powerpoint/2010/main" val="722695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Valuable Assets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Helvetica"/>
                <a:cs typeface="Helvetica"/>
              </a:rPr>
              <a:t>Customer Data (Sensitive Information)</a:t>
            </a:r>
          </a:p>
          <a:p>
            <a:pPr>
              <a:buFont typeface="Wingdings" panose="05000000000000000000" pitchFamily="2" charset="2"/>
              <a:buChar char="Ø"/>
            </a:pPr>
            <a:r>
              <a:rPr lang="en-US" dirty="0">
                <a:latin typeface="Helvetica"/>
                <a:cs typeface="Helvetica"/>
              </a:rPr>
              <a:t>Billing (ACH and Credit Card Transactions</a:t>
            </a:r>
            <a:r>
              <a:rPr lang="en-US" dirty="0" smtClean="0">
                <a:latin typeface="Helvetica"/>
                <a:cs typeface="Helvetica"/>
              </a:rPr>
              <a:t>)</a:t>
            </a:r>
          </a:p>
          <a:p>
            <a:pPr>
              <a:buFont typeface="Wingdings" panose="05000000000000000000" pitchFamily="2" charset="2"/>
              <a:buChar char="Ø"/>
            </a:pPr>
            <a:r>
              <a:rPr lang="en-US" dirty="0">
                <a:latin typeface="Helvetica"/>
                <a:cs typeface="Helvetica"/>
              </a:rPr>
              <a:t>proprietary code/models/calculations</a:t>
            </a:r>
          </a:p>
          <a:p>
            <a:endParaRPr lang="en-IN" dirty="0"/>
          </a:p>
        </p:txBody>
      </p:sp>
    </p:spTree>
    <p:extLst>
      <p:ext uri="{BB962C8B-B14F-4D97-AF65-F5344CB8AC3E}">
        <p14:creationId xmlns:p14="http://schemas.microsoft.com/office/powerpoint/2010/main" val="3890520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Concerns</a:t>
            </a:r>
            <a:r>
              <a:rPr lang="en-IN" dirty="0"/>
              <a:t/>
            </a:r>
            <a:br>
              <a:rPr lang="en-IN" dirty="0"/>
            </a:br>
            <a:r>
              <a:rPr lang="en-IN" dirty="0" smtClean="0"/>
              <a:t>AWS Vulnerabilities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There is a vulnerability in AWS, that makes it </a:t>
            </a:r>
            <a:r>
              <a:rPr lang="en-US" dirty="0"/>
              <a:t>possible to map the internal cloud infrastructure, identify where a particular target VM is likely to reside, and then instantiate new VMs until one is placed co-resident with the target. </a:t>
            </a:r>
            <a:endParaRPr lang="en-US" dirty="0" smtClean="0"/>
          </a:p>
          <a:p>
            <a:pPr>
              <a:buFont typeface="Wingdings" panose="05000000000000000000" pitchFamily="2" charset="2"/>
              <a:buChar char="Ø"/>
            </a:pPr>
            <a:r>
              <a:rPr lang="en-US" dirty="0"/>
              <a:t>S</a:t>
            </a:r>
            <a:r>
              <a:rPr lang="en-US" dirty="0" smtClean="0"/>
              <a:t>uch </a:t>
            </a:r>
            <a:r>
              <a:rPr lang="en-US" dirty="0"/>
              <a:t>placement can then be used to mount cross-VM side-channel attacks to extract information from a target VM on the same machine.</a:t>
            </a:r>
            <a:endParaRPr lang="en-IN" dirty="0"/>
          </a:p>
        </p:txBody>
      </p:sp>
    </p:spTree>
    <p:extLst>
      <p:ext uri="{BB962C8B-B14F-4D97-AF65-F5344CB8AC3E}">
        <p14:creationId xmlns:p14="http://schemas.microsoft.com/office/powerpoint/2010/main" val="3852432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smtClean="0"/>
              <a:t>Use Dedicated Instances </a:t>
            </a:r>
          </a:p>
          <a:p>
            <a:pPr>
              <a:buFont typeface="Wingdings" panose="05000000000000000000" pitchFamily="2" charset="2"/>
              <a:buChar char="Ø"/>
            </a:pPr>
            <a:r>
              <a:rPr lang="en-IN" dirty="0" smtClean="0"/>
              <a:t>Trade Off Between Security and Cost .</a:t>
            </a:r>
            <a:endParaRPr lang="en-IN" dirty="0"/>
          </a:p>
        </p:txBody>
      </p:sp>
    </p:spTree>
    <p:extLst>
      <p:ext uri="{BB962C8B-B14F-4D97-AF65-F5344CB8AC3E}">
        <p14:creationId xmlns:p14="http://schemas.microsoft.com/office/powerpoint/2010/main" val="265184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Injection Attacks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Make Sure That all Inputs are properly sanitized</a:t>
            </a:r>
            <a:endParaRPr lang="en-IN" dirty="0"/>
          </a:p>
        </p:txBody>
      </p:sp>
    </p:spTree>
    <p:extLst>
      <p:ext uri="{BB962C8B-B14F-4D97-AF65-F5344CB8AC3E}">
        <p14:creationId xmlns:p14="http://schemas.microsoft.com/office/powerpoint/2010/main" val="1626223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 ?</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46459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Haystack </a:t>
            </a:r>
            <a:r>
              <a:rPr lang="en-US" dirty="0"/>
              <a:t>is based on </a:t>
            </a:r>
            <a:r>
              <a:rPr lang="en-US" dirty="0" err="1"/>
              <a:t>Microservices</a:t>
            </a:r>
            <a:r>
              <a:rPr lang="en-US" dirty="0"/>
              <a:t> architecture. </a:t>
            </a:r>
            <a:endParaRPr lang="en-US" dirty="0" smtClean="0"/>
          </a:p>
          <a:p>
            <a:pPr>
              <a:buFont typeface="Wingdings" panose="05000000000000000000" pitchFamily="2" charset="2"/>
              <a:buChar char="Ø"/>
            </a:pPr>
            <a:r>
              <a:rPr lang="en-US" dirty="0" smtClean="0"/>
              <a:t>The </a:t>
            </a:r>
            <a:r>
              <a:rPr lang="en-US" dirty="0"/>
              <a:t>application is decomposed into individual services, and deployed separately from one another on separate hosts. </a:t>
            </a:r>
            <a:endParaRPr lang="en-IN" dirty="0"/>
          </a:p>
          <a:p>
            <a:pPr>
              <a:buFont typeface="Wingdings" panose="05000000000000000000" pitchFamily="2" charset="2"/>
              <a:buChar char="Ø"/>
            </a:pPr>
            <a:r>
              <a:rPr lang="en-US" dirty="0"/>
              <a:t>Each </a:t>
            </a:r>
            <a:r>
              <a:rPr lang="en-US" dirty="0" err="1"/>
              <a:t>microservice</a:t>
            </a:r>
            <a:r>
              <a:rPr lang="en-US" dirty="0"/>
              <a:t> is aligned with a specific business function, and only defines the operations necessary to that business function. </a:t>
            </a:r>
            <a:endParaRPr lang="en-IN" dirty="0"/>
          </a:p>
          <a:p>
            <a:pPr>
              <a:buFont typeface="Wingdings" panose="05000000000000000000" pitchFamily="2" charset="2"/>
              <a:buChar char="Ø"/>
            </a:pPr>
            <a:r>
              <a:rPr lang="en-US" dirty="0"/>
              <a:t>These </a:t>
            </a:r>
            <a:r>
              <a:rPr lang="en-US" dirty="0" err="1"/>
              <a:t>microservices</a:t>
            </a:r>
            <a:r>
              <a:rPr lang="en-US" dirty="0"/>
              <a:t> are run on containers in Docker.</a:t>
            </a:r>
            <a:endParaRPr lang="en-IN" dirty="0"/>
          </a:p>
          <a:p>
            <a:pPr>
              <a:buFont typeface="Wingdings" panose="05000000000000000000" pitchFamily="2" charset="2"/>
              <a:buChar char="Ø"/>
            </a:pPr>
            <a:r>
              <a:rPr lang="en-US" dirty="0"/>
              <a:t>These Docker Containers are deployed on Amazon Web Services EC2 instances.</a:t>
            </a:r>
            <a:endParaRPr lang="en-IN" dirty="0"/>
          </a:p>
          <a:p>
            <a:pPr>
              <a:buFont typeface="Wingdings" panose="05000000000000000000" pitchFamily="2" charset="2"/>
              <a:buChar char="Ø"/>
            </a:pPr>
            <a:r>
              <a:rPr lang="en-US" dirty="0"/>
              <a:t>Uses discovery service. When a new service instance is created, the rest of the network can automatically find it and start to communication with it.</a:t>
            </a:r>
            <a:endParaRPr lang="en-IN" dirty="0"/>
          </a:p>
          <a:p>
            <a:endParaRPr lang="en-IN" dirty="0"/>
          </a:p>
        </p:txBody>
      </p:sp>
    </p:spTree>
    <p:extLst>
      <p:ext uri="{BB962C8B-B14F-4D97-AF65-F5344CB8AC3E}">
        <p14:creationId xmlns:p14="http://schemas.microsoft.com/office/powerpoint/2010/main" val="7218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s://lh4.googleusercontent.com/ln4V_c6u6pOJwQ_6gt4fONZ0MyRE2u6b2IsDVeLsDWeCT3UKqpeC1p8H-BT322GahdUm0yElPwgZrXaxfam-2mj_VD8XE5QhVKV7BnXX-ERctl8L_Q-qPKRoYajbvVEJ4kbxIzQ9"/>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738" y="2314575"/>
            <a:ext cx="6038850" cy="3086100"/>
          </a:xfrm>
          <a:prstGeom prst="rect">
            <a:avLst/>
          </a:prstGeom>
          <a:noFill/>
          <a:ln>
            <a:noFill/>
          </a:ln>
        </p:spPr>
      </p:pic>
    </p:spTree>
    <p:extLst>
      <p:ext uri="{BB962C8B-B14F-4D97-AF65-F5344CB8AC3E}">
        <p14:creationId xmlns:p14="http://schemas.microsoft.com/office/powerpoint/2010/main" val="2179259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Concerns</a:t>
            </a:r>
            <a:r>
              <a:rPr lang="en-IN" b="1" dirty="0" smtClean="0"/>
              <a:t/>
            </a:r>
            <a:br>
              <a:rPr lang="en-IN" b="1" dirty="0" smtClean="0"/>
            </a:br>
            <a:r>
              <a:rPr lang="en-IN" sz="2400" b="1" dirty="0" smtClean="0"/>
              <a:t>Unauthorised Access to Services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Every call to each service should be authenticated. Many systems have an authentication gateway that authenticates the initial API call. The Internal calls are not authenticated. Thus if anyone has access to the network, they can access any service inside including the one that contains the sensitive data.</a:t>
            </a:r>
            <a:endParaRPr lang="en-IN" dirty="0"/>
          </a:p>
          <a:p>
            <a:pPr lvl="0">
              <a:buFont typeface="Wingdings" panose="05000000000000000000" pitchFamily="2" charset="2"/>
              <a:buChar char="Ø"/>
            </a:pPr>
            <a:r>
              <a:rPr lang="en-US" dirty="0"/>
              <a:t>There should be a secure way for the services to authenticate each other. One way to do that is to user SSL certificates for authentication</a:t>
            </a:r>
            <a:endParaRPr lang="en-IN" dirty="0"/>
          </a:p>
          <a:p>
            <a:pPr lvl="0">
              <a:buFont typeface="Wingdings" panose="05000000000000000000" pitchFamily="2" charset="2"/>
              <a:buChar char="Ø"/>
            </a:pPr>
            <a:r>
              <a:rPr lang="en-US" dirty="0"/>
              <a:t>The Services should always pass the identity of person who originated each call while making calls to internal services. Even if the information is not directly required by the service. This ensures all calls in the systems are accounted for.</a:t>
            </a:r>
            <a:endParaRPr lang="en-IN" dirty="0"/>
          </a:p>
          <a:p>
            <a:endParaRPr lang="en-IN" dirty="0"/>
          </a:p>
        </p:txBody>
      </p:sp>
    </p:spTree>
    <p:extLst>
      <p:ext uri="{BB962C8B-B14F-4D97-AF65-F5344CB8AC3E}">
        <p14:creationId xmlns:p14="http://schemas.microsoft.com/office/powerpoint/2010/main" val="3543970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lumMod val="75000"/>
                    <a:lumOff val="25000"/>
                  </a:srgbClr>
                </a:solidFill>
              </a:rPr>
              <a:t>Security Concerns</a:t>
            </a:r>
            <a:r>
              <a:rPr lang="en-IN" b="1" dirty="0">
                <a:solidFill>
                  <a:srgbClr val="000000">
                    <a:lumMod val="75000"/>
                    <a:lumOff val="25000"/>
                  </a:srgbClr>
                </a:solidFill>
              </a:rPr>
              <a:t/>
            </a:r>
            <a:br>
              <a:rPr lang="en-IN" b="1" dirty="0">
                <a:solidFill>
                  <a:srgbClr val="000000">
                    <a:lumMod val="75000"/>
                    <a:lumOff val="25000"/>
                  </a:srgbClr>
                </a:solidFill>
              </a:rPr>
            </a:br>
            <a:r>
              <a:rPr lang="en-IN" sz="2400" b="1" dirty="0">
                <a:solidFill>
                  <a:srgbClr val="000000">
                    <a:lumMod val="75000"/>
                    <a:lumOff val="25000"/>
                  </a:srgbClr>
                </a:solidFill>
              </a:rPr>
              <a:t>Unauthorised Access to Services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Services should NOT let their callers access all the APIs that a service offers. They should provide access to just the ones it needs to fulfil its function</a:t>
            </a:r>
            <a:r>
              <a:rPr lang="en-US" dirty="0" smtClean="0"/>
              <a:t>.</a:t>
            </a:r>
          </a:p>
          <a:p>
            <a:pPr lvl="0">
              <a:buFont typeface="Wingdings" panose="05000000000000000000" pitchFamily="2" charset="2"/>
              <a:buChar char="Ø"/>
            </a:pPr>
            <a:endParaRPr lang="en-IN" dirty="0"/>
          </a:p>
          <a:p>
            <a:pPr lvl="0">
              <a:buFont typeface="Wingdings" panose="05000000000000000000" pitchFamily="2" charset="2"/>
              <a:buChar char="Ø"/>
            </a:pPr>
            <a:r>
              <a:rPr lang="en-US" dirty="0"/>
              <a:t>If an attacker owned a service, there should be some mechanism to stop them from requesting anything from its downstream services</a:t>
            </a:r>
            <a:r>
              <a:rPr lang="en-US" dirty="0" smtClean="0"/>
              <a:t>.</a:t>
            </a:r>
          </a:p>
          <a:p>
            <a:pPr lvl="0">
              <a:buFont typeface="Wingdings" panose="05000000000000000000" pitchFamily="2" charset="2"/>
              <a:buChar char="Ø"/>
            </a:pPr>
            <a:endParaRPr lang="en-IN" dirty="0"/>
          </a:p>
          <a:p>
            <a:pPr lvl="0">
              <a:buFont typeface="Wingdings" panose="05000000000000000000" pitchFamily="2" charset="2"/>
              <a:buChar char="Ø"/>
            </a:pPr>
            <a:r>
              <a:rPr lang="en-US" dirty="0"/>
              <a:t>The request received, should  be checked for tampering</a:t>
            </a:r>
            <a:r>
              <a:rPr lang="en-US" dirty="0" smtClean="0"/>
              <a:t>.</a:t>
            </a:r>
          </a:p>
          <a:p>
            <a:pPr lvl="0">
              <a:buFont typeface="Wingdings" panose="05000000000000000000" pitchFamily="2" charset="2"/>
              <a:buChar char="Ø"/>
            </a:pPr>
            <a:endParaRPr lang="en-IN" dirty="0"/>
          </a:p>
          <a:p>
            <a:pPr lvl="0">
              <a:buFont typeface="Wingdings" panose="05000000000000000000" pitchFamily="2" charset="2"/>
              <a:buChar char="Ø"/>
            </a:pPr>
            <a:r>
              <a:rPr lang="en-US" dirty="0"/>
              <a:t>Services should be protected from replay attacks. HTTPS and TLS/SSL can be used to protect against replay attack.</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44099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lumMod val="75000"/>
                    <a:lumOff val="25000"/>
                  </a:srgbClr>
                </a:solidFill>
              </a:rPr>
              <a:t>Security Concerns</a:t>
            </a:r>
            <a:r>
              <a:rPr lang="en-IN" b="1" dirty="0">
                <a:solidFill>
                  <a:srgbClr val="000000">
                    <a:lumMod val="75000"/>
                    <a:lumOff val="25000"/>
                  </a:srgbClr>
                </a:solidFill>
              </a:rPr>
              <a:t/>
            </a:r>
            <a:br>
              <a:rPr lang="en-IN" b="1" dirty="0">
                <a:solidFill>
                  <a:srgbClr val="000000">
                    <a:lumMod val="75000"/>
                    <a:lumOff val="25000"/>
                  </a:srgbClr>
                </a:solidFill>
              </a:rPr>
            </a:br>
            <a:r>
              <a:rPr lang="en-IN" sz="2400" b="1" dirty="0" smtClean="0">
                <a:solidFill>
                  <a:srgbClr val="000000">
                    <a:lumMod val="75000"/>
                    <a:lumOff val="25000"/>
                  </a:srgbClr>
                </a:solidFill>
              </a:rPr>
              <a:t>Messaging Middleware Security</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The application may use a messaging middleware like apache Kafka for asynchronous messaging between the services</a:t>
            </a:r>
            <a:r>
              <a:rPr lang="en-US" dirty="0" smtClean="0"/>
              <a:t>.</a:t>
            </a:r>
          </a:p>
          <a:p>
            <a:pPr lvl="0">
              <a:buFont typeface="Wingdings" panose="05000000000000000000" pitchFamily="2" charset="2"/>
              <a:buChar char="Ø"/>
            </a:pPr>
            <a:endParaRPr lang="en-IN" dirty="0"/>
          </a:p>
          <a:p>
            <a:pPr lvl="0">
              <a:buFont typeface="Wingdings" panose="05000000000000000000" pitchFamily="2" charset="2"/>
              <a:buChar char="Ø"/>
            </a:pPr>
            <a:r>
              <a:rPr lang="en-US" dirty="0"/>
              <a:t>Attacker who gets hold of one of the services messaging credentials should be limited access to sensitive data.</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442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lumMod val="75000"/>
                    <a:lumOff val="25000"/>
                  </a:srgbClr>
                </a:solidFill>
              </a:rPr>
              <a:t>Security Concerns</a:t>
            </a:r>
            <a:r>
              <a:rPr lang="en-IN" b="1" dirty="0">
                <a:solidFill>
                  <a:srgbClr val="000000">
                    <a:lumMod val="75000"/>
                    <a:lumOff val="25000"/>
                  </a:srgbClr>
                </a:solidFill>
              </a:rPr>
              <a:t/>
            </a:r>
            <a:br>
              <a:rPr lang="en-IN" b="1" dirty="0">
                <a:solidFill>
                  <a:srgbClr val="000000">
                    <a:lumMod val="75000"/>
                    <a:lumOff val="25000"/>
                  </a:srgbClr>
                </a:solidFill>
              </a:rPr>
            </a:br>
            <a:r>
              <a:rPr lang="en-IN" sz="2400" b="1" dirty="0" smtClean="0">
                <a:solidFill>
                  <a:srgbClr val="000000">
                    <a:lumMod val="75000"/>
                    <a:lumOff val="25000"/>
                  </a:srgbClr>
                </a:solidFill>
              </a:rPr>
              <a:t>Password Security</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Keep up to speed with the state of the art in password storage</a:t>
            </a:r>
            <a:endParaRPr lang="en-IN" dirty="0"/>
          </a:p>
          <a:p>
            <a:pPr lvl="0">
              <a:buFont typeface="Wingdings" panose="05000000000000000000" pitchFamily="2" charset="2"/>
              <a:buChar char="Ø"/>
            </a:pPr>
            <a:r>
              <a:rPr lang="en-US" dirty="0"/>
              <a:t>Using just salted password is not enough these days. The attackers, with today’s hardware can calculate ridiculously high number of hashes quickly. Below are the numbers that demonstrate how many hashes can be generated in a second on a 25-GPU rig.</a:t>
            </a:r>
            <a:endParaRPr lang="en-IN"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062216569"/>
              </p:ext>
            </p:extLst>
          </p:nvPr>
        </p:nvGraphicFramePr>
        <p:xfrm>
          <a:off x="1416907" y="3354703"/>
          <a:ext cx="7452456" cy="2514390"/>
        </p:xfrm>
        <a:graphic>
          <a:graphicData uri="http://schemas.openxmlformats.org/drawingml/2006/table">
            <a:tbl>
              <a:tblPr firstRow="1" firstCol="1" bandRow="1">
                <a:tableStyleId>{5C22544A-7EE6-4342-B048-85BDC9FD1C3A}</a:tableStyleId>
              </a:tblPr>
              <a:tblGrid>
                <a:gridCol w="3726228"/>
                <a:gridCol w="3726228"/>
              </a:tblGrid>
              <a:tr h="419065">
                <a:tc>
                  <a:txBody>
                    <a:bodyPr/>
                    <a:lstStyle/>
                    <a:p>
                      <a:pPr algn="ctr">
                        <a:lnSpc>
                          <a:spcPct val="110000"/>
                        </a:lnSpc>
                        <a:spcBef>
                          <a:spcPts val="300"/>
                        </a:spcBef>
                        <a:spcAft>
                          <a:spcPts val="300"/>
                        </a:spcAft>
                      </a:pPr>
                      <a:r>
                        <a:rPr lang="en-US" sz="1000">
                          <a:effectLst/>
                        </a:rPr>
                        <a:t>Scheme</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a:effectLst/>
                        </a:rPr>
                        <a:t>Tries/sec</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419065">
                <a:tc>
                  <a:txBody>
                    <a:bodyPr/>
                    <a:lstStyle/>
                    <a:p>
                      <a:pPr algn="ctr">
                        <a:lnSpc>
                          <a:spcPct val="110000"/>
                        </a:lnSpc>
                        <a:spcBef>
                          <a:spcPts val="300"/>
                        </a:spcBef>
                        <a:spcAft>
                          <a:spcPts val="300"/>
                        </a:spcAft>
                      </a:pPr>
                      <a:r>
                        <a:rPr lang="en-US" sz="1000">
                          <a:effectLst/>
                        </a:rPr>
                        <a:t>NTLM</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a:effectLst/>
                        </a:rPr>
                        <a:t>350,000,000,000</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419065">
                <a:tc>
                  <a:txBody>
                    <a:bodyPr/>
                    <a:lstStyle/>
                    <a:p>
                      <a:pPr algn="ctr">
                        <a:lnSpc>
                          <a:spcPct val="110000"/>
                        </a:lnSpc>
                        <a:spcBef>
                          <a:spcPts val="300"/>
                        </a:spcBef>
                        <a:spcAft>
                          <a:spcPts val="300"/>
                        </a:spcAft>
                      </a:pPr>
                      <a:r>
                        <a:rPr lang="en-US" sz="1000">
                          <a:effectLst/>
                        </a:rPr>
                        <a:t>MD5</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a:effectLst/>
                        </a:rPr>
                        <a:t>180,000,000,000</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419065">
                <a:tc>
                  <a:txBody>
                    <a:bodyPr/>
                    <a:lstStyle/>
                    <a:p>
                      <a:pPr algn="ctr">
                        <a:lnSpc>
                          <a:spcPct val="110000"/>
                        </a:lnSpc>
                        <a:spcBef>
                          <a:spcPts val="300"/>
                        </a:spcBef>
                        <a:spcAft>
                          <a:spcPts val="300"/>
                        </a:spcAft>
                      </a:pPr>
                      <a:r>
                        <a:rPr lang="en-US" sz="1000">
                          <a:effectLst/>
                        </a:rPr>
                        <a:t>SHA1</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a:effectLst/>
                        </a:rPr>
                        <a:t>63,000,000,000</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419065">
                <a:tc>
                  <a:txBody>
                    <a:bodyPr/>
                    <a:lstStyle/>
                    <a:p>
                      <a:pPr algn="ctr">
                        <a:lnSpc>
                          <a:spcPct val="110000"/>
                        </a:lnSpc>
                        <a:spcBef>
                          <a:spcPts val="300"/>
                        </a:spcBef>
                        <a:spcAft>
                          <a:spcPts val="300"/>
                        </a:spcAft>
                      </a:pPr>
                      <a:r>
                        <a:rPr lang="en-US" sz="1000">
                          <a:effectLst/>
                        </a:rPr>
                        <a:t>SHA512Crypt</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a:effectLst/>
                        </a:rPr>
                        <a:t>364,000</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r h="419065">
                <a:tc>
                  <a:txBody>
                    <a:bodyPr/>
                    <a:lstStyle/>
                    <a:p>
                      <a:pPr algn="ctr">
                        <a:lnSpc>
                          <a:spcPct val="110000"/>
                        </a:lnSpc>
                        <a:spcBef>
                          <a:spcPts val="300"/>
                        </a:spcBef>
                        <a:spcAft>
                          <a:spcPts val="300"/>
                        </a:spcAft>
                      </a:pPr>
                      <a:r>
                        <a:rPr lang="en-US" sz="1000">
                          <a:effectLst/>
                        </a:rPr>
                        <a:t>Bcrypt</a:t>
                      </a:r>
                      <a:endParaRPr lang="en-IN" sz="10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lnSpc>
                          <a:spcPct val="110000"/>
                        </a:lnSpc>
                        <a:spcBef>
                          <a:spcPts val="300"/>
                        </a:spcBef>
                        <a:spcAft>
                          <a:spcPts val="300"/>
                        </a:spcAft>
                      </a:pPr>
                      <a:r>
                        <a:rPr lang="en-US" sz="1000" dirty="0">
                          <a:effectLst/>
                        </a:rPr>
                        <a:t>71,000</a:t>
                      </a:r>
                      <a:endParaRPr lang="en-IN" sz="10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48821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 Security</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dirty="0"/>
              <a:t>Is the connection information into a globally accessible location?</a:t>
            </a:r>
            <a:endParaRPr lang="en-IN" dirty="0"/>
          </a:p>
          <a:p>
            <a:pPr lvl="0">
              <a:buFont typeface="Wingdings" panose="05000000000000000000" pitchFamily="2" charset="2"/>
              <a:buChar char="Ø"/>
            </a:pPr>
            <a:r>
              <a:rPr lang="en-US" dirty="0"/>
              <a:t>Are the connections encrypted with SSL/TLS. ? satisfactory. However, most applications would probably benefit from additional security.</a:t>
            </a:r>
            <a:endParaRPr lang="en-IN" dirty="0"/>
          </a:p>
          <a:p>
            <a:pPr lvl="0">
              <a:buFont typeface="Wingdings" panose="05000000000000000000" pitchFamily="2" charset="2"/>
              <a:buChar char="Ø"/>
            </a:pPr>
            <a:r>
              <a:rPr lang="en-US" dirty="0"/>
              <a:t>There are a number of different ways to address this issue. One solution is to continue to allow open access to the discovery platform itself, but to encrypt the data written to it. The application consumer must have the associated key to decrypt the data it finds in the store. Other parties will not be able to access the unencrypted data.</a:t>
            </a:r>
            <a:endParaRPr lang="en-IN" dirty="0"/>
          </a:p>
          <a:p>
            <a:pPr lvl="0">
              <a:buFont typeface="Wingdings" panose="05000000000000000000" pitchFamily="2" charset="2"/>
              <a:buChar char="Ø"/>
            </a:pPr>
            <a:r>
              <a:rPr lang="en-US" dirty="0"/>
              <a:t>For a different approach, some service discovery tools implement access control lists in order to divide the key space into separate zones. They can then designate ownership or access to areas based on the access requirements defined by a specific key space. This establishes an easy way of providing information for certain parties while keeping it private from others. Each component can be configured to only have access to the information it explicitly needs.</a:t>
            </a:r>
            <a:endParaRPr lang="en-IN" dirty="0"/>
          </a:p>
          <a:p>
            <a:endParaRPr lang="en-IN" dirty="0"/>
          </a:p>
        </p:txBody>
      </p:sp>
    </p:spTree>
    <p:extLst>
      <p:ext uri="{BB962C8B-B14F-4D97-AF65-F5344CB8AC3E}">
        <p14:creationId xmlns:p14="http://schemas.microsoft.com/office/powerpoint/2010/main" val="1467376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TotalTime>
  <Words>1312</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Constantia</vt:lpstr>
      <vt:lpstr>Helvetica</vt:lpstr>
      <vt:lpstr>Times New Roman</vt:lpstr>
      <vt:lpstr>Wingdings</vt:lpstr>
      <vt:lpstr>Retrospect</vt:lpstr>
      <vt:lpstr>Application Security Assignment 2 Presentation</vt:lpstr>
      <vt:lpstr>HayStack.IM</vt:lpstr>
      <vt:lpstr>Architecture</vt:lpstr>
      <vt:lpstr>PowerPoint Presentation</vt:lpstr>
      <vt:lpstr>Security Concerns Unauthorised Access to Services</vt:lpstr>
      <vt:lpstr>Security Concerns Unauthorised Access to Services</vt:lpstr>
      <vt:lpstr>Security Concerns Messaging Middleware Security</vt:lpstr>
      <vt:lpstr>Security Concerns Password Security</vt:lpstr>
      <vt:lpstr>Service Discovery Security</vt:lpstr>
      <vt:lpstr>PowerPoint Presentation</vt:lpstr>
      <vt:lpstr>Database Checks</vt:lpstr>
      <vt:lpstr>Script Insertion Attacks</vt:lpstr>
      <vt:lpstr>LSQ.IO</vt:lpstr>
      <vt:lpstr>Intoduction </vt:lpstr>
      <vt:lpstr>PowerPoint Presentation</vt:lpstr>
      <vt:lpstr>PowerPoint Presentation</vt:lpstr>
      <vt:lpstr>Project Economics</vt:lpstr>
      <vt:lpstr>Introduction </vt:lpstr>
      <vt:lpstr>Architecture</vt:lpstr>
      <vt:lpstr>Valuable Assets</vt:lpstr>
      <vt:lpstr>Security Concerns AWS Vulnerabilities</vt:lpstr>
      <vt:lpstr>Solution ?</vt:lpstr>
      <vt:lpstr>SQL Injection Attacks    </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Security Assignment 2 Presentation</dc:title>
  <dc:creator>Piyush Jadhav</dc:creator>
  <cp:lastModifiedBy>Piyush Jadhav</cp:lastModifiedBy>
  <cp:revision>23</cp:revision>
  <dcterms:created xsi:type="dcterms:W3CDTF">2015-10-06T20:17:25Z</dcterms:created>
  <dcterms:modified xsi:type="dcterms:W3CDTF">2015-10-06T21:38:23Z</dcterms:modified>
</cp:coreProperties>
</file>