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5" r:id="rId1"/>
  </p:sldMasterIdLst>
  <p:sldIdLst>
    <p:sldId id="256" r:id="rId2"/>
    <p:sldId id="257" r:id="rId3"/>
    <p:sldId id="258" r:id="rId4"/>
    <p:sldId id="259" r:id="rId5"/>
    <p:sldId id="260"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61" r:id="rId34"/>
    <p:sldId id="290" r:id="rId35"/>
    <p:sldId id="291" r:id="rId36"/>
    <p:sldId id="292" r:id="rId37"/>
    <p:sldId id="302" r:id="rId38"/>
    <p:sldId id="303" r:id="rId39"/>
    <p:sldId id="304" r:id="rId40"/>
    <p:sldId id="305" r:id="rId41"/>
    <p:sldId id="306" r:id="rId42"/>
    <p:sldId id="307" r:id="rId43"/>
    <p:sldId id="308" r:id="rId44"/>
    <p:sldId id="309" r:id="rId45"/>
    <p:sldId id="293" r:id="rId46"/>
    <p:sldId id="295" r:id="rId47"/>
    <p:sldId id="296" r:id="rId48"/>
    <p:sldId id="297" r:id="rId49"/>
    <p:sldId id="298" r:id="rId50"/>
    <p:sldId id="299" r:id="rId51"/>
    <p:sldId id="300" r:id="rId52"/>
    <p:sldId id="30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3" autoAdjust="0"/>
    <p:restoredTop sz="94660"/>
  </p:normalViewPr>
  <p:slideViewPr>
    <p:cSldViewPr snapToGrid="0">
      <p:cViewPr varScale="1">
        <p:scale>
          <a:sx n="86" d="100"/>
          <a:sy n="86" d="100"/>
        </p:scale>
        <p:origin x="57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8B38D3-866C-49E9-A909-816B39095F0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26016132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8B38D3-866C-49E9-A909-816B39095F0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89744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8B38D3-866C-49E9-A909-816B39095F0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D42B0-F99E-4DC8-8A87-5D89A5E45D1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2889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98B38D3-866C-49E9-A909-816B39095F0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3001483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98B38D3-866C-49E9-A909-816B39095F0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D42B0-F99E-4DC8-8A87-5D89A5E45D1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5997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98B38D3-866C-49E9-A909-816B39095F0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2489605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B38D3-866C-49E9-A909-816B39095F0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2592001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B38D3-866C-49E9-A909-816B39095F0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347466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B38D3-866C-49E9-A909-816B39095F0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290959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8B38D3-866C-49E9-A909-816B39095F0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250651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8B38D3-866C-49E9-A909-816B39095F0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383920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8B38D3-866C-49E9-A909-816B39095F02}" type="datetimeFigureOut">
              <a:rPr lang="en-US" smtClean="0"/>
              <a:t>12/10/2015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352920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8B38D3-866C-49E9-A909-816B39095F02}" type="datetimeFigureOut">
              <a:rPr lang="en-US" smtClean="0"/>
              <a:t>12/10/2015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163448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B38D3-866C-49E9-A909-816B39095F02}" type="datetimeFigureOut">
              <a:rPr lang="en-US" smtClean="0"/>
              <a:t>12/10/2015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31662787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8B38D3-866C-49E9-A909-816B39095F0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19438802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8B38D3-866C-49E9-A909-816B39095F0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D42B0-F99E-4DC8-8A87-5D89A5E45D1C}" type="slidenum">
              <a:rPr lang="en-US" smtClean="0"/>
              <a:t>‹#›</a:t>
            </a:fld>
            <a:endParaRPr lang="en-US"/>
          </a:p>
        </p:txBody>
      </p:sp>
    </p:spTree>
    <p:extLst>
      <p:ext uri="{BB962C8B-B14F-4D97-AF65-F5344CB8AC3E}">
        <p14:creationId xmlns:p14="http://schemas.microsoft.com/office/powerpoint/2010/main" val="379965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8B38D3-866C-49E9-A909-816B39095F02}" type="datetimeFigureOut">
              <a:rPr lang="en-US" smtClean="0"/>
              <a:t>12/10/2015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2D42B0-F99E-4DC8-8A87-5D89A5E45D1C}" type="slidenum">
              <a:rPr lang="en-US" smtClean="0"/>
              <a:t>‹#›</a:t>
            </a:fld>
            <a:endParaRPr lang="en-US"/>
          </a:p>
        </p:txBody>
      </p:sp>
    </p:spTree>
    <p:extLst>
      <p:ext uri="{BB962C8B-B14F-4D97-AF65-F5344CB8AC3E}">
        <p14:creationId xmlns:p14="http://schemas.microsoft.com/office/powerpoint/2010/main" val="520204879"/>
      </p:ext>
    </p:extLst>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202" r:id="rId7"/>
    <p:sldLayoutId id="2147484203" r:id="rId8"/>
    <p:sldLayoutId id="2147484204" r:id="rId9"/>
    <p:sldLayoutId id="2147484205" r:id="rId10"/>
    <p:sldLayoutId id="2147484206" r:id="rId11"/>
    <p:sldLayoutId id="2147484207" r:id="rId12"/>
    <p:sldLayoutId id="2147484208" r:id="rId13"/>
    <p:sldLayoutId id="2147484209" r:id="rId14"/>
    <p:sldLayoutId id="2147484210" r:id="rId15"/>
    <p:sldLayoutId id="21474842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3972758" y="2960702"/>
            <a:ext cx="4431021" cy="584775"/>
          </a:xfrm>
          <a:prstGeom prst="rect">
            <a:avLst/>
          </a:prstGeom>
          <a:noFill/>
        </p:spPr>
        <p:txBody>
          <a:bodyPr wrap="none" rtlCol="0">
            <a:spAutoFit/>
          </a:bodyPr>
          <a:lstStyle/>
          <a:p>
            <a:r>
              <a:rPr lang="en-US" sz="3200" b="1" dirty="0" err="1" smtClean="0">
                <a:solidFill>
                  <a:srgbClr val="C00000"/>
                </a:solidFill>
              </a:rPr>
              <a:t>DgdTool</a:t>
            </a:r>
            <a:r>
              <a:rPr lang="en-US" sz="3200" b="1" dirty="0" smtClean="0">
                <a:solidFill>
                  <a:srgbClr val="C00000"/>
                </a:solidFill>
              </a:rPr>
              <a:t> Architecture</a:t>
            </a:r>
            <a:endParaRPr lang="en-US" sz="3200" b="1" dirty="0">
              <a:solidFill>
                <a:srgbClr val="C00000"/>
              </a:solidFill>
            </a:endParaRPr>
          </a:p>
        </p:txBody>
      </p:sp>
    </p:spTree>
    <p:extLst>
      <p:ext uri="{BB962C8B-B14F-4D97-AF65-F5344CB8AC3E}">
        <p14:creationId xmlns:p14="http://schemas.microsoft.com/office/powerpoint/2010/main" val="36813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975655" y="639900"/>
            <a:ext cx="9009200" cy="5786199"/>
          </a:xfrm>
          <a:prstGeom prst="rect">
            <a:avLst/>
          </a:prstGeom>
          <a:noFill/>
        </p:spPr>
        <p:txBody>
          <a:bodyPr wrap="square" rtlCol="0">
            <a:spAutoFit/>
          </a:bodyPr>
          <a:lstStyle/>
          <a:p>
            <a:r>
              <a:rPr lang="en-US" sz="1000" dirty="0"/>
              <a:t>ECMAScript 5’s strict mode is a way to opt in to a restricted variant of JavaScript. It improves your</a:t>
            </a:r>
          </a:p>
          <a:p>
            <a:r>
              <a:rPr lang="en-US" sz="1000" dirty="0"/>
              <a:t>browser’s error reporting and performance.</a:t>
            </a:r>
          </a:p>
          <a:p>
            <a:r>
              <a:rPr lang="en-US" sz="1000" dirty="0"/>
              <a:t>Does your API return data like the following</a:t>
            </a:r>
            <a:r>
              <a:rPr lang="en-US" sz="1000" dirty="0" smtClean="0"/>
              <a:t>?</a:t>
            </a:r>
          </a:p>
          <a:p>
            <a:endParaRPr lang="en-US" sz="1000" dirty="0"/>
          </a:p>
          <a:p>
            <a:r>
              <a:rPr lang="en-US" sz="1000" dirty="0" smtClean="0"/>
              <a:t>[{</a:t>
            </a:r>
            <a:endParaRPr lang="en-US" sz="1000" dirty="0"/>
          </a:p>
          <a:p>
            <a:r>
              <a:rPr lang="en-US" sz="1000" dirty="0"/>
              <a:t>"id": 1,</a:t>
            </a:r>
          </a:p>
          <a:p>
            <a:r>
              <a:rPr lang="en-US" sz="1000" dirty="0"/>
              <a:t>"name": "Peyton Manning",</a:t>
            </a:r>
          </a:p>
          <a:p>
            <a:r>
              <a:rPr lang="en-US" sz="1000" dirty="0"/>
              <a:t>"phone": "(303) 567-8910",</a:t>
            </a:r>
          </a:p>
          <a:p>
            <a:r>
              <a:rPr lang="en-US" sz="1000" dirty="0"/>
              <a:t>"address": {</a:t>
            </a:r>
          </a:p>
          <a:p>
            <a:r>
              <a:rPr lang="en-US" sz="1000" dirty="0"/>
              <a:t>"street": "1234 Main Street",</a:t>
            </a:r>
          </a:p>
          <a:p>
            <a:r>
              <a:rPr lang="en-US" sz="1000" dirty="0"/>
              <a:t>"city": "Greenwood Village",</a:t>
            </a:r>
          </a:p>
          <a:p>
            <a:r>
              <a:rPr lang="en-US" sz="1000" dirty="0"/>
              <a:t>"state": "CO",</a:t>
            </a:r>
          </a:p>
          <a:p>
            <a:r>
              <a:rPr lang="en-US" sz="1000" dirty="0"/>
              <a:t>"zip": "80111"</a:t>
            </a:r>
          </a:p>
          <a:p>
            <a:r>
              <a:rPr lang="en-US" sz="1000" dirty="0"/>
              <a:t>}</a:t>
            </a:r>
          </a:p>
          <a:p>
            <a:r>
              <a:rPr lang="en-US" sz="1000" dirty="0"/>
              <a:t>},</a:t>
            </a:r>
          </a:p>
          <a:p>
            <a:r>
              <a:rPr lang="en-US" sz="1000" dirty="0" smtClean="0"/>
              <a:t>{"</a:t>
            </a:r>
            <a:r>
              <a:rPr lang="en-US" sz="1000" dirty="0"/>
              <a:t>id": 2,</a:t>
            </a:r>
          </a:p>
          <a:p>
            <a:r>
              <a:rPr lang="en-US" sz="1000" dirty="0"/>
              <a:t>"name": "Demaryius Thomas",</a:t>
            </a:r>
          </a:p>
          <a:p>
            <a:r>
              <a:rPr lang="en-US" sz="1000" dirty="0"/>
              <a:t>"phone": "(720) 213-9876",</a:t>
            </a:r>
          </a:p>
          <a:p>
            <a:r>
              <a:rPr lang="en-US" sz="1000" dirty="0"/>
              <a:t>"address": {</a:t>
            </a:r>
          </a:p>
          <a:p>
            <a:r>
              <a:rPr lang="en-US" sz="1000" dirty="0"/>
              <a:t>"street": "5555 Marion Street",</a:t>
            </a:r>
          </a:p>
          <a:p>
            <a:r>
              <a:rPr lang="en-US" sz="1000" dirty="0"/>
              <a:t>"city": "Denver",</a:t>
            </a:r>
          </a:p>
          <a:p>
            <a:r>
              <a:rPr lang="en-US" sz="1000" dirty="0"/>
              <a:t>"state": "CO",</a:t>
            </a:r>
          </a:p>
          <a:p>
            <a:r>
              <a:rPr lang="en-US" sz="1000" dirty="0"/>
              <a:t>"zip": "80202"</a:t>
            </a:r>
          </a:p>
          <a:p>
            <a:r>
              <a:rPr lang="en-US" sz="1000" dirty="0"/>
              <a:t>}</a:t>
            </a:r>
          </a:p>
          <a:p>
            <a:r>
              <a:rPr lang="en-US" sz="1000" dirty="0"/>
              <a:t>},</a:t>
            </a:r>
          </a:p>
          <a:p>
            <a:r>
              <a:rPr lang="en-US" sz="1000" dirty="0" smtClean="0"/>
              <a:t>{"</a:t>
            </a:r>
            <a:r>
              <a:rPr lang="en-US" sz="1000" dirty="0"/>
              <a:t>id": 3,</a:t>
            </a:r>
          </a:p>
          <a:p>
            <a:r>
              <a:rPr lang="en-US" sz="1000" dirty="0"/>
              <a:t>"name": "Von Miller",</a:t>
            </a:r>
          </a:p>
          <a:p>
            <a:r>
              <a:rPr lang="en-US" sz="1000" dirty="0"/>
              <a:t>"phone": "(917) 323-2333",</a:t>
            </a:r>
          </a:p>
          <a:p>
            <a:r>
              <a:rPr lang="en-US" sz="1000" dirty="0"/>
              <a:t>"address": {</a:t>
            </a:r>
          </a:p>
          <a:p>
            <a:r>
              <a:rPr lang="en-US" sz="1000" dirty="0"/>
              <a:t>"street": "14 Mountain Way",</a:t>
            </a:r>
          </a:p>
          <a:p>
            <a:r>
              <a:rPr lang="en-US" sz="1000" dirty="0"/>
              <a:t>"city": "Vail",</a:t>
            </a:r>
          </a:p>
          <a:p>
            <a:r>
              <a:rPr lang="en-US" sz="1000" dirty="0"/>
              <a:t>"state": "CO",</a:t>
            </a:r>
          </a:p>
          <a:p>
            <a:r>
              <a:rPr lang="en-US" sz="1000" dirty="0"/>
              <a:t>"zip": "81657"</a:t>
            </a:r>
          </a:p>
          <a:p>
            <a:r>
              <a:rPr lang="en-US" sz="1000" dirty="0" smtClean="0"/>
              <a:t>}}]</a:t>
            </a:r>
          </a:p>
          <a:p>
            <a:endParaRPr lang="en-US" sz="1000" dirty="0"/>
          </a:p>
          <a:p>
            <a:endParaRPr lang="en-US" sz="1000" dirty="0"/>
          </a:p>
          <a:p>
            <a:r>
              <a:rPr lang="en-US" sz="1000" dirty="0"/>
              <a:t>If so, you could display it in a template with </a:t>
            </a:r>
            <a:r>
              <a:rPr lang="en-US" sz="1000" dirty="0" err="1"/>
              <a:t>Angular’s</a:t>
            </a:r>
            <a:r>
              <a:rPr lang="en-US" sz="1000" dirty="0"/>
              <a:t> ng-repeat directive.</a:t>
            </a:r>
            <a:endParaRPr lang="en-US" sz="1000" b="1" dirty="0"/>
          </a:p>
        </p:txBody>
      </p:sp>
      <p:sp>
        <p:nvSpPr>
          <p:cNvPr id="9" name="TextBox 8"/>
          <p:cNvSpPr txBox="1"/>
          <p:nvPr/>
        </p:nvSpPr>
        <p:spPr>
          <a:xfrm>
            <a:off x="4402247" y="19827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352206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683955" y="722963"/>
            <a:ext cx="11841176" cy="6093976"/>
          </a:xfrm>
          <a:prstGeom prst="rect">
            <a:avLst/>
          </a:prstGeom>
          <a:noFill/>
        </p:spPr>
        <p:txBody>
          <a:bodyPr wrap="square" rtlCol="0">
            <a:spAutoFit/>
          </a:bodyPr>
          <a:lstStyle/>
          <a:p>
            <a:r>
              <a:rPr lang="en-US" sz="1000" dirty="0"/>
              <a:t>&lt;table ng-show="</a:t>
            </a:r>
            <a:r>
              <a:rPr lang="en-US" sz="1000" dirty="0" err="1"/>
              <a:t>searchResults.length</a:t>
            </a:r>
            <a:r>
              <a:rPr lang="en-US" sz="1000" dirty="0"/>
              <a:t>" class="table"&gt;</a:t>
            </a:r>
          </a:p>
          <a:p>
            <a:r>
              <a:rPr lang="en-US" sz="1000" dirty="0"/>
              <a:t>&lt;</a:t>
            </a:r>
            <a:r>
              <a:rPr lang="en-US" sz="1000" dirty="0" err="1"/>
              <a:t>thead</a:t>
            </a:r>
            <a:r>
              <a:rPr lang="en-US" sz="1000" dirty="0"/>
              <a:t>&gt;</a:t>
            </a:r>
          </a:p>
          <a:p>
            <a:r>
              <a:rPr lang="en-US" sz="1000" dirty="0"/>
              <a:t>&lt;</a:t>
            </a:r>
            <a:r>
              <a:rPr lang="en-US" sz="1000" dirty="0" err="1"/>
              <a:t>tr</a:t>
            </a:r>
            <a:r>
              <a:rPr lang="en-US" sz="1000" dirty="0"/>
              <a:t>&gt;</a:t>
            </a:r>
          </a:p>
          <a:p>
            <a:r>
              <a:rPr lang="en-US" sz="1000" dirty="0"/>
              <a:t>&lt;</a:t>
            </a:r>
            <a:r>
              <a:rPr lang="en-US" sz="1000" dirty="0" err="1"/>
              <a:t>th</a:t>
            </a:r>
            <a:r>
              <a:rPr lang="en-US" sz="1000" dirty="0"/>
              <a:t>&gt;Name&lt;/</a:t>
            </a:r>
            <a:r>
              <a:rPr lang="en-US" sz="1000" dirty="0" err="1"/>
              <a:t>th</a:t>
            </a:r>
            <a:r>
              <a:rPr lang="en-US" sz="1000" dirty="0"/>
              <a:t>&gt;</a:t>
            </a:r>
          </a:p>
          <a:p>
            <a:r>
              <a:rPr lang="en-US" sz="1000" dirty="0"/>
              <a:t>&lt;</a:t>
            </a:r>
            <a:r>
              <a:rPr lang="en-US" sz="1000" dirty="0" err="1"/>
              <a:t>th</a:t>
            </a:r>
            <a:r>
              <a:rPr lang="en-US" sz="1000" dirty="0"/>
              <a:t>&gt;Phone&lt;/</a:t>
            </a:r>
            <a:r>
              <a:rPr lang="en-US" sz="1000" dirty="0" err="1"/>
              <a:t>th</a:t>
            </a:r>
            <a:r>
              <a:rPr lang="en-US" sz="1000" dirty="0"/>
              <a:t>&gt;</a:t>
            </a:r>
          </a:p>
          <a:p>
            <a:r>
              <a:rPr lang="en-US" sz="1000" dirty="0"/>
              <a:t>&lt;</a:t>
            </a:r>
            <a:r>
              <a:rPr lang="en-US" sz="1000" dirty="0" err="1"/>
              <a:t>th</a:t>
            </a:r>
            <a:r>
              <a:rPr lang="en-US" sz="1000" dirty="0"/>
              <a:t>&gt;Address&lt;/</a:t>
            </a:r>
            <a:r>
              <a:rPr lang="en-US" sz="1000" dirty="0" err="1"/>
              <a:t>th</a:t>
            </a:r>
            <a:r>
              <a:rPr lang="en-US" sz="1000" dirty="0"/>
              <a:t>&gt;</a:t>
            </a:r>
          </a:p>
          <a:p>
            <a:r>
              <a:rPr lang="en-US" sz="1000" dirty="0"/>
              <a:t>&lt;/</a:t>
            </a:r>
            <a:r>
              <a:rPr lang="en-US" sz="1000" dirty="0" err="1"/>
              <a:t>tr</a:t>
            </a:r>
            <a:r>
              <a:rPr lang="en-US" sz="1000" dirty="0"/>
              <a:t>&gt;</a:t>
            </a:r>
          </a:p>
          <a:p>
            <a:r>
              <a:rPr lang="en-US" sz="1000" dirty="0"/>
              <a:t>&lt;/</a:t>
            </a:r>
            <a:r>
              <a:rPr lang="en-US" sz="1000" dirty="0" err="1"/>
              <a:t>thead</a:t>
            </a:r>
            <a:r>
              <a:rPr lang="en-US" sz="1000" dirty="0"/>
              <a:t>&gt;</a:t>
            </a:r>
          </a:p>
          <a:p>
            <a:r>
              <a:rPr lang="en-US" sz="1000" dirty="0"/>
              <a:t>&lt;</a:t>
            </a:r>
            <a:r>
              <a:rPr lang="en-US" sz="1000" dirty="0" err="1"/>
              <a:t>tbody</a:t>
            </a:r>
            <a:r>
              <a:rPr lang="en-US" sz="1000" dirty="0"/>
              <a:t>&gt;</a:t>
            </a:r>
          </a:p>
          <a:p>
            <a:r>
              <a:rPr lang="en-US" sz="1000" dirty="0"/>
              <a:t>&lt;</a:t>
            </a:r>
            <a:r>
              <a:rPr lang="en-US" sz="1000" dirty="0" err="1"/>
              <a:t>tr</a:t>
            </a:r>
            <a:r>
              <a:rPr lang="en-US" sz="1000" dirty="0"/>
              <a:t> ng-repeat="person in </a:t>
            </a:r>
            <a:r>
              <a:rPr lang="en-US" sz="1000" dirty="0" err="1"/>
              <a:t>searchResults</a:t>
            </a:r>
            <a:r>
              <a:rPr lang="en-US" sz="1000" dirty="0"/>
              <a:t>"&gt;</a:t>
            </a:r>
          </a:p>
          <a:p>
            <a:r>
              <a:rPr lang="en-US" sz="1000" dirty="0"/>
              <a:t>&lt;td&gt;{{person.name}}&lt;/td&gt;</a:t>
            </a:r>
          </a:p>
          <a:p>
            <a:r>
              <a:rPr lang="en-US" sz="1000" dirty="0"/>
              <a:t>&lt;td&gt;{{</a:t>
            </a:r>
            <a:r>
              <a:rPr lang="en-US" sz="1000" dirty="0" err="1"/>
              <a:t>person.phone</a:t>
            </a:r>
            <a:r>
              <a:rPr lang="en-US" sz="1000" dirty="0"/>
              <a:t>}}&lt;/td&gt;</a:t>
            </a:r>
          </a:p>
          <a:p>
            <a:r>
              <a:rPr lang="en-US" sz="1000" dirty="0"/>
              <a:t>&lt;td&gt;{{</a:t>
            </a:r>
            <a:r>
              <a:rPr lang="en-US" sz="1000" dirty="0" err="1"/>
              <a:t>person.address.street</a:t>
            </a:r>
            <a:r>
              <a:rPr lang="en-US" sz="1000" dirty="0"/>
              <a:t>}}&lt;</a:t>
            </a:r>
            <a:r>
              <a:rPr lang="en-US" sz="1000" dirty="0" err="1"/>
              <a:t>br</a:t>
            </a:r>
            <a:r>
              <a:rPr lang="en-US" sz="1000" dirty="0"/>
              <a:t>/&gt;</a:t>
            </a:r>
          </a:p>
          <a:p>
            <a:r>
              <a:rPr lang="en-US" sz="1000" dirty="0"/>
              <a:t>{{</a:t>
            </a:r>
            <a:r>
              <a:rPr lang="en-US" sz="1000" dirty="0" err="1"/>
              <a:t>person.address.city</a:t>
            </a:r>
            <a:r>
              <a:rPr lang="en-US" sz="1000" dirty="0"/>
              <a:t>}}, {{</a:t>
            </a:r>
            <a:r>
              <a:rPr lang="en-US" sz="1000" dirty="0" err="1"/>
              <a:t>person.address.state</a:t>
            </a:r>
            <a:r>
              <a:rPr lang="en-US" sz="1000" dirty="0"/>
              <a:t>}} {{person.address.zip}}</a:t>
            </a:r>
          </a:p>
          <a:p>
            <a:r>
              <a:rPr lang="en-US" sz="1000" dirty="0"/>
              <a:t>&lt;/td&gt;</a:t>
            </a:r>
          </a:p>
          <a:p>
            <a:r>
              <a:rPr lang="en-US" sz="1000" dirty="0"/>
              <a:t>&lt;/</a:t>
            </a:r>
            <a:r>
              <a:rPr lang="en-US" sz="1000" dirty="0" err="1"/>
              <a:t>tr</a:t>
            </a:r>
            <a:r>
              <a:rPr lang="en-US" sz="1000" dirty="0"/>
              <a:t>&gt;</a:t>
            </a:r>
          </a:p>
          <a:p>
            <a:r>
              <a:rPr lang="en-US" sz="1000" dirty="0"/>
              <a:t>&lt;/</a:t>
            </a:r>
            <a:r>
              <a:rPr lang="en-US" sz="1000" dirty="0" err="1"/>
              <a:t>tbody</a:t>
            </a:r>
            <a:r>
              <a:rPr lang="en-US" sz="1000" dirty="0"/>
              <a:t>&gt;</a:t>
            </a:r>
          </a:p>
          <a:p>
            <a:r>
              <a:rPr lang="en-US" sz="1000" dirty="0"/>
              <a:t>&lt;/table&gt;</a:t>
            </a:r>
          </a:p>
          <a:p>
            <a:r>
              <a:rPr lang="en-US" sz="1000" dirty="0"/>
              <a:t>To read a more in-depth example (including source code) of building a search and edit application with</a:t>
            </a:r>
          </a:p>
          <a:p>
            <a:r>
              <a:rPr lang="en-US" sz="1000" dirty="0"/>
              <a:t>Angular, see my article Getting Started with AngularJS</a:t>
            </a:r>
            <a:r>
              <a:rPr lang="en-US" sz="1000" dirty="0" smtClean="0"/>
              <a:t>.</a:t>
            </a:r>
          </a:p>
          <a:p>
            <a:endParaRPr lang="en-US" sz="1000" dirty="0"/>
          </a:p>
          <a:p>
            <a:r>
              <a:rPr lang="en-US" sz="1000" b="1" dirty="0" err="1"/>
              <a:t>AngularUI</a:t>
            </a:r>
            <a:r>
              <a:rPr lang="en-US" sz="1000" b="1" dirty="0"/>
              <a:t> Router</a:t>
            </a:r>
          </a:p>
          <a:p>
            <a:r>
              <a:rPr lang="en-US" sz="1000" dirty="0" err="1"/>
              <a:t>AngularUI</a:t>
            </a:r>
            <a:r>
              <a:rPr lang="en-US" sz="1000" dirty="0"/>
              <a:t> Router is a routing component for AngularJS. It’s organized around states, to which you can</a:t>
            </a:r>
          </a:p>
          <a:p>
            <a:r>
              <a:rPr lang="en-US" sz="1000" dirty="0"/>
              <a:t>attach routes and other behaviors. Some of its best features include support for nested/named views,</a:t>
            </a:r>
          </a:p>
          <a:p>
            <a:r>
              <a:rPr lang="en-US" sz="1000" dirty="0"/>
              <a:t>tab history, and loading data before rendering a view. You can see an example of its basic features at</a:t>
            </a:r>
          </a:p>
          <a:p>
            <a:r>
              <a:rPr lang="en-US" sz="1000" dirty="0"/>
              <a:t>http://angular-ui.github.io/ui-router/sample/.</a:t>
            </a:r>
          </a:p>
          <a:p>
            <a:r>
              <a:rPr lang="en-US" sz="1000" dirty="0" err="1"/>
              <a:t>JHipster</a:t>
            </a:r>
            <a:r>
              <a:rPr lang="en-US" sz="1000" dirty="0"/>
              <a:t> includes </a:t>
            </a:r>
            <a:r>
              <a:rPr lang="en-US" sz="1000" dirty="0" err="1"/>
              <a:t>AngularUI</a:t>
            </a:r>
            <a:r>
              <a:rPr lang="en-US" sz="1000" dirty="0"/>
              <a:t> Router (often called </a:t>
            </a:r>
            <a:r>
              <a:rPr lang="en-US" sz="1000" dirty="0" err="1"/>
              <a:t>ui</a:t>
            </a:r>
            <a:r>
              <a:rPr lang="en-US" sz="1000" dirty="0"/>
              <a:t>-router) by default. It’s a great framework that I’ve</a:t>
            </a:r>
          </a:p>
          <a:p>
            <a:r>
              <a:rPr lang="en-US" sz="1000" dirty="0"/>
              <a:t>enjoyed using on several projects. To use it, you’ll need to reference its JavaScript file (angular-</a:t>
            </a:r>
            <a:r>
              <a:rPr lang="en-US" sz="1000" dirty="0" err="1"/>
              <a:t>uirouter</a:t>
            </a:r>
            <a:r>
              <a:rPr lang="en-US" sz="1000" dirty="0"/>
              <a:t>.</a:t>
            </a:r>
          </a:p>
          <a:p>
            <a:r>
              <a:rPr lang="en-US" sz="1000" dirty="0"/>
              <a:t>min.js) instead of angular-route.min.js in index.html. You’ll also need to change from using </a:t>
            </a:r>
            <a:r>
              <a:rPr lang="en-US" sz="1000" dirty="0" err="1" smtClean="0"/>
              <a:t>ngview</a:t>
            </a:r>
            <a:endParaRPr lang="en-US" sz="1000" dirty="0"/>
          </a:p>
          <a:p>
            <a:r>
              <a:rPr lang="en-US" sz="1000" dirty="0"/>
              <a:t>to using </a:t>
            </a:r>
            <a:r>
              <a:rPr lang="en-US" sz="1000" dirty="0" err="1"/>
              <a:t>ui</a:t>
            </a:r>
            <a:r>
              <a:rPr lang="en-US" sz="1000" dirty="0"/>
              <a:t>-view</a:t>
            </a:r>
            <a:r>
              <a:rPr lang="en-US" sz="1000" dirty="0" smtClean="0"/>
              <a:t>.</a:t>
            </a:r>
          </a:p>
          <a:p>
            <a:endParaRPr lang="en-US" sz="1000" dirty="0"/>
          </a:p>
          <a:p>
            <a:r>
              <a:rPr lang="en-US" sz="1000" i="1" dirty="0"/>
              <a:t>index.html</a:t>
            </a:r>
          </a:p>
          <a:p>
            <a:r>
              <a:rPr lang="en-US" sz="1000" dirty="0"/>
              <a:t>&lt;div </a:t>
            </a:r>
            <a:r>
              <a:rPr lang="en-US" sz="1000" dirty="0" err="1"/>
              <a:t>ui</a:t>
            </a:r>
            <a:r>
              <a:rPr lang="en-US" sz="1000" dirty="0"/>
              <a:t>-view&gt;&lt;/div&gt;</a:t>
            </a:r>
          </a:p>
          <a:p>
            <a:r>
              <a:rPr lang="en-US" sz="1000" dirty="0"/>
              <a:t>&lt;script </a:t>
            </a:r>
            <a:r>
              <a:rPr lang="en-US" sz="1000" dirty="0" err="1"/>
              <a:t>src</a:t>
            </a:r>
            <a:r>
              <a:rPr lang="en-US" sz="1000" dirty="0"/>
              <a:t>="http://code.angularjs.org/1.3.11/angular.min.js"&gt;&lt;/script&gt;</a:t>
            </a:r>
          </a:p>
          <a:p>
            <a:r>
              <a:rPr lang="en-US" sz="1000" dirty="0"/>
              <a:t>&lt;script </a:t>
            </a:r>
            <a:r>
              <a:rPr lang="en-US" sz="1000" dirty="0" err="1"/>
              <a:t>src</a:t>
            </a:r>
            <a:r>
              <a:rPr lang="en-US" sz="1000" dirty="0"/>
              <a:t>="https://cdnjs.cloudflare.com/ajax/libs/angular-</a:t>
            </a:r>
            <a:r>
              <a:rPr lang="en-US" sz="1000" dirty="0" err="1"/>
              <a:t>ui</a:t>
            </a:r>
            <a:r>
              <a:rPr lang="en-US" sz="1000" dirty="0"/>
              <a:t>-router/0.2.14/angular-</a:t>
            </a:r>
            <a:r>
              <a:rPr lang="en-US" sz="1000" dirty="0" err="1"/>
              <a:t>uirouter</a:t>
            </a:r>
            <a:r>
              <a:rPr lang="en-US" sz="1000" dirty="0"/>
              <a:t>.</a:t>
            </a:r>
          </a:p>
          <a:p>
            <a:r>
              <a:rPr lang="en-US" sz="1000" dirty="0" err="1"/>
              <a:t>js</a:t>
            </a:r>
            <a:r>
              <a:rPr lang="en-US" sz="1000" dirty="0"/>
              <a:t>"&gt;&lt;/script</a:t>
            </a:r>
            <a:r>
              <a:rPr lang="en-US" sz="1000" dirty="0" smtClean="0"/>
              <a:t>&gt;</a:t>
            </a:r>
          </a:p>
          <a:p>
            <a:endParaRPr lang="en-US" sz="1000" dirty="0"/>
          </a:p>
          <a:p>
            <a:r>
              <a:rPr lang="en-US" sz="1000" dirty="0"/>
              <a:t>Next, change your app.js to use </a:t>
            </a:r>
            <a:r>
              <a:rPr lang="en-US" sz="1000" dirty="0" err="1"/>
              <a:t>ui</a:t>
            </a:r>
            <a:r>
              <a:rPr lang="en-US" sz="1000" dirty="0"/>
              <a:t>-router instead of </a:t>
            </a:r>
            <a:r>
              <a:rPr lang="en-US" sz="1000" dirty="0" err="1"/>
              <a:t>ngRoute</a:t>
            </a:r>
            <a:r>
              <a:rPr lang="en-US" sz="1000" dirty="0"/>
              <a:t>. Then set up your application states with</a:t>
            </a:r>
          </a:p>
          <a:p>
            <a:r>
              <a:rPr lang="en-US" sz="1000" dirty="0"/>
              <a:t>code like the following listing.</a:t>
            </a:r>
            <a:endParaRPr lang="en-US" sz="1000" b="1"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125385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777170" y="722963"/>
            <a:ext cx="10003498" cy="6093976"/>
          </a:xfrm>
          <a:prstGeom prst="rect">
            <a:avLst/>
          </a:prstGeom>
          <a:noFill/>
        </p:spPr>
        <p:txBody>
          <a:bodyPr wrap="square" rtlCol="0">
            <a:spAutoFit/>
          </a:bodyPr>
          <a:lstStyle/>
          <a:p>
            <a:r>
              <a:rPr lang="en-US" sz="1000" i="1" dirty="0" smtClean="0"/>
              <a:t>app.js</a:t>
            </a:r>
          </a:p>
          <a:p>
            <a:endParaRPr lang="en-US" sz="1000" i="1" dirty="0" smtClean="0"/>
          </a:p>
          <a:p>
            <a:r>
              <a:rPr lang="en-US" sz="1000" dirty="0" err="1" smtClean="0"/>
              <a:t>myApp.config</a:t>
            </a:r>
            <a:r>
              <a:rPr lang="en-US" sz="1000" dirty="0" smtClean="0"/>
              <a:t>(function</a:t>
            </a:r>
            <a:r>
              <a:rPr lang="en-US" sz="1000" dirty="0"/>
              <a:t>($</a:t>
            </a:r>
            <a:r>
              <a:rPr lang="en-US" sz="1000" dirty="0" err="1"/>
              <a:t>stateProvider</a:t>
            </a:r>
            <a:r>
              <a:rPr lang="en-US" sz="1000" dirty="0"/>
              <a:t>, $</a:t>
            </a:r>
            <a:r>
              <a:rPr lang="en-US" sz="1000" dirty="0" err="1"/>
              <a:t>urlRouterProvider</a:t>
            </a:r>
            <a:r>
              <a:rPr lang="en-US" sz="1000" dirty="0"/>
              <a:t>) {</a:t>
            </a:r>
          </a:p>
          <a:p>
            <a:r>
              <a:rPr lang="en-US" sz="1000" dirty="0"/>
              <a:t>// For any unmatched </a:t>
            </a:r>
            <a:r>
              <a:rPr lang="en-US" sz="1000" dirty="0" err="1"/>
              <a:t>url</a:t>
            </a:r>
            <a:r>
              <a:rPr lang="en-US" sz="1000" dirty="0"/>
              <a:t>, redirect to /search</a:t>
            </a:r>
          </a:p>
          <a:p>
            <a:r>
              <a:rPr lang="en-US" sz="1000" dirty="0"/>
              <a:t>$</a:t>
            </a:r>
            <a:r>
              <a:rPr lang="en-US" sz="1000" dirty="0" err="1"/>
              <a:t>urlRouterProvider.otherwise</a:t>
            </a:r>
            <a:r>
              <a:rPr lang="en-US" sz="1000" dirty="0"/>
              <a:t>('/search');</a:t>
            </a:r>
          </a:p>
          <a:p>
            <a:r>
              <a:rPr lang="en-US" sz="1000" dirty="0"/>
              <a:t>// Set up the states</a:t>
            </a:r>
          </a:p>
          <a:p>
            <a:r>
              <a:rPr lang="en-US" sz="1000" dirty="0"/>
              <a:t>$</a:t>
            </a:r>
            <a:r>
              <a:rPr lang="en-US" sz="1000" dirty="0" err="1"/>
              <a:t>stateProvider</a:t>
            </a:r>
            <a:endParaRPr lang="en-US" sz="1000" dirty="0"/>
          </a:p>
          <a:p>
            <a:r>
              <a:rPr lang="en-US" sz="1000" dirty="0"/>
              <a:t>.state('search', {</a:t>
            </a:r>
          </a:p>
          <a:p>
            <a:r>
              <a:rPr lang="en-US" sz="1000" dirty="0"/>
              <a:t>url: '/search',</a:t>
            </a:r>
          </a:p>
          <a:p>
            <a:r>
              <a:rPr lang="en-US" sz="1000" dirty="0" err="1"/>
              <a:t>templateUrl</a:t>
            </a:r>
            <a:r>
              <a:rPr lang="en-US" sz="1000" dirty="0"/>
              <a:t>: 'search/index.html',</a:t>
            </a:r>
          </a:p>
          <a:p>
            <a:r>
              <a:rPr lang="en-US" sz="1000" dirty="0"/>
              <a:t>controller: '</a:t>
            </a:r>
            <a:r>
              <a:rPr lang="en-US" sz="1000" dirty="0" err="1"/>
              <a:t>SearchController</a:t>
            </a:r>
            <a:r>
              <a:rPr lang="en-US" sz="1000" dirty="0"/>
              <a:t>'</a:t>
            </a:r>
          </a:p>
          <a:p>
            <a:r>
              <a:rPr lang="en-US" sz="1000" dirty="0"/>
              <a:t>})</a:t>
            </a:r>
          </a:p>
          <a:p>
            <a:r>
              <a:rPr lang="en-US" sz="1000" dirty="0"/>
              <a:t>.state('</a:t>
            </a:r>
            <a:r>
              <a:rPr lang="en-US" sz="1000" dirty="0" err="1"/>
              <a:t>search.edit</a:t>
            </a:r>
            <a:r>
              <a:rPr lang="en-US" sz="1000" dirty="0"/>
              <a:t>', {</a:t>
            </a:r>
          </a:p>
          <a:p>
            <a:r>
              <a:rPr lang="en-US" sz="1000" dirty="0"/>
              <a:t>url: '/edit/:id',</a:t>
            </a:r>
          </a:p>
          <a:p>
            <a:r>
              <a:rPr lang="en-US" sz="1000" dirty="0" err="1"/>
              <a:t>templateUrl</a:t>
            </a:r>
            <a:r>
              <a:rPr lang="en-US" sz="1000" dirty="0"/>
              <a:t>: 'search/edit.html',</a:t>
            </a:r>
          </a:p>
          <a:p>
            <a:r>
              <a:rPr lang="en-US" sz="1000" dirty="0"/>
              <a:t>controller: '</a:t>
            </a:r>
            <a:r>
              <a:rPr lang="en-US" sz="1000" dirty="0" err="1"/>
              <a:t>EditController</a:t>
            </a:r>
            <a:r>
              <a:rPr lang="en-US" sz="1000" dirty="0"/>
              <a:t>'</a:t>
            </a:r>
          </a:p>
          <a:p>
            <a:r>
              <a:rPr lang="en-US" sz="1000" dirty="0"/>
              <a:t>})</a:t>
            </a:r>
          </a:p>
          <a:p>
            <a:r>
              <a:rPr lang="en-US" sz="1000" dirty="0" smtClean="0"/>
              <a:t>});</a:t>
            </a:r>
          </a:p>
          <a:p>
            <a:endParaRPr lang="en-US" sz="1000" dirty="0"/>
          </a:p>
          <a:p>
            <a:r>
              <a:rPr lang="en-US" sz="1000" dirty="0" err="1"/>
              <a:t>AngularUI</a:t>
            </a:r>
            <a:r>
              <a:rPr lang="en-US" sz="1000" dirty="0"/>
              <a:t> Router allows you to look up data before displaying a page. It does this with its resolve</a:t>
            </a:r>
          </a:p>
          <a:p>
            <a:r>
              <a:rPr lang="en-US" sz="1000" dirty="0"/>
              <a:t>property. For example, by enhancing the '</a:t>
            </a:r>
            <a:r>
              <a:rPr lang="en-US" sz="1000" dirty="0" err="1"/>
              <a:t>search.edit</a:t>
            </a:r>
            <a:r>
              <a:rPr lang="en-US" sz="1000" dirty="0"/>
              <a:t>' state, we can look up the person from the</a:t>
            </a:r>
          </a:p>
          <a:p>
            <a:r>
              <a:rPr lang="en-US" sz="1000" dirty="0" err="1"/>
              <a:t>SearchService</a:t>
            </a:r>
            <a:r>
              <a:rPr lang="en-US" sz="1000" dirty="0"/>
              <a:t> before instantiating the controller.</a:t>
            </a:r>
          </a:p>
          <a:p>
            <a:r>
              <a:rPr lang="en-US" sz="1000" dirty="0"/>
              <a:t>.state('</a:t>
            </a:r>
            <a:r>
              <a:rPr lang="en-US" sz="1000" dirty="0" err="1"/>
              <a:t>search.edit</a:t>
            </a:r>
            <a:r>
              <a:rPr lang="en-US" sz="1000" dirty="0"/>
              <a:t>', {</a:t>
            </a:r>
          </a:p>
          <a:p>
            <a:r>
              <a:rPr lang="en-US" sz="1000" dirty="0"/>
              <a:t>url: '/edit/:id',</a:t>
            </a:r>
          </a:p>
          <a:p>
            <a:r>
              <a:rPr lang="en-US" sz="1000" dirty="0" err="1"/>
              <a:t>templateUrl</a:t>
            </a:r>
            <a:r>
              <a:rPr lang="en-US" sz="1000" dirty="0"/>
              <a:t>: 'search/edit.html',</a:t>
            </a:r>
          </a:p>
          <a:p>
            <a:r>
              <a:rPr lang="en-US" sz="1000" dirty="0"/>
              <a:t>controller: '</a:t>
            </a:r>
            <a:r>
              <a:rPr lang="en-US" sz="1000" dirty="0" err="1"/>
              <a:t>EditController</a:t>
            </a:r>
            <a:r>
              <a:rPr lang="en-US" sz="1000" dirty="0"/>
              <a:t>',</a:t>
            </a:r>
          </a:p>
          <a:p>
            <a:r>
              <a:rPr lang="en-US" sz="1000" dirty="0"/>
              <a:t>resolve: {</a:t>
            </a:r>
          </a:p>
          <a:p>
            <a:r>
              <a:rPr lang="en-US" sz="1000" dirty="0" err="1"/>
              <a:t>SearchService</a:t>
            </a:r>
            <a:r>
              <a:rPr lang="en-US" sz="1000" dirty="0"/>
              <a:t>: '</a:t>
            </a:r>
            <a:r>
              <a:rPr lang="en-US" sz="1000" dirty="0" err="1"/>
              <a:t>SearchService</a:t>
            </a:r>
            <a:r>
              <a:rPr lang="en-US" sz="1000" dirty="0"/>
              <a:t>', ①</a:t>
            </a:r>
          </a:p>
          <a:p>
            <a:r>
              <a:rPr lang="en-US" sz="1000" dirty="0"/>
              <a:t>person: function($</a:t>
            </a:r>
            <a:r>
              <a:rPr lang="en-US" sz="1000" dirty="0" err="1"/>
              <a:t>stateParams</a:t>
            </a:r>
            <a:r>
              <a:rPr lang="en-US" sz="1000" dirty="0"/>
              <a:t>, </a:t>
            </a:r>
            <a:r>
              <a:rPr lang="en-US" sz="1000" dirty="0" err="1"/>
              <a:t>SearchService</a:t>
            </a:r>
            <a:r>
              <a:rPr lang="en-US" sz="1000" dirty="0"/>
              <a:t>) {</a:t>
            </a:r>
          </a:p>
          <a:p>
            <a:r>
              <a:rPr lang="en-US" sz="1000" dirty="0"/>
              <a:t>return </a:t>
            </a:r>
            <a:r>
              <a:rPr lang="en-US" sz="1000" dirty="0" err="1"/>
              <a:t>SearchService.get</a:t>
            </a:r>
            <a:r>
              <a:rPr lang="en-US" sz="1000" dirty="0"/>
              <a:t>({id: $</a:t>
            </a:r>
            <a:r>
              <a:rPr lang="en-US" sz="1000" dirty="0" err="1"/>
              <a:t>stateParams</a:t>
            </a:r>
            <a:r>
              <a:rPr lang="en-US" sz="1000" dirty="0"/>
              <a:t>}).$promise; ②</a:t>
            </a:r>
          </a:p>
          <a:p>
            <a:r>
              <a:rPr lang="en-US" sz="1000" dirty="0"/>
              <a:t>}</a:t>
            </a:r>
          </a:p>
          <a:p>
            <a:r>
              <a:rPr lang="en-US" sz="1000" dirty="0"/>
              <a:t>}</a:t>
            </a:r>
          </a:p>
          <a:p>
            <a:r>
              <a:rPr lang="en-US" sz="1000" dirty="0" smtClean="0"/>
              <a:t>})</a:t>
            </a:r>
          </a:p>
          <a:p>
            <a:endParaRPr lang="en-US" sz="1000" dirty="0"/>
          </a:p>
          <a:p>
            <a:pPr marL="228600" indent="-228600">
              <a:buFont typeface="+mj-lt"/>
              <a:buAutoNum type="arabicPeriod"/>
            </a:pPr>
            <a:r>
              <a:rPr lang="en-US" sz="1000" dirty="0" smtClean="0"/>
              <a:t>This </a:t>
            </a:r>
            <a:r>
              <a:rPr lang="en-US" sz="1000" dirty="0"/>
              <a:t>is necessary to indicate the name of the service to the line below this</a:t>
            </a:r>
            <a:r>
              <a:rPr lang="en-US" sz="1000" dirty="0" smtClean="0"/>
              <a:t>.</a:t>
            </a:r>
          </a:p>
          <a:p>
            <a:pPr marL="228600" indent="-228600">
              <a:buFont typeface="+mj-lt"/>
              <a:buAutoNum type="arabicPeriod"/>
            </a:pPr>
            <a:endParaRPr lang="en-US" sz="1000" dirty="0"/>
          </a:p>
          <a:p>
            <a:pPr marL="228600" indent="-228600">
              <a:buFont typeface="+mj-lt"/>
              <a:buAutoNum type="arabicPeriod"/>
            </a:pPr>
            <a:r>
              <a:rPr lang="en-US" sz="1000" dirty="0" smtClean="0"/>
              <a:t>This </a:t>
            </a:r>
            <a:r>
              <a:rPr lang="en-US" sz="1000" dirty="0"/>
              <a:t>assumes your service has a get(id) method </a:t>
            </a:r>
            <a:r>
              <a:rPr lang="en-US" sz="1000" dirty="0" smtClean="0"/>
              <a:t>defined. Once </a:t>
            </a:r>
            <a:r>
              <a:rPr lang="en-US" sz="1000" dirty="0"/>
              <a:t>you’ve done this, you can inject the person object into your controller </a:t>
            </a:r>
            <a:r>
              <a:rPr lang="en-US" sz="1000" dirty="0" smtClean="0"/>
              <a:t>directly. </a:t>
            </a:r>
            <a:r>
              <a:rPr lang="en-US" sz="1000" dirty="0" err="1" smtClean="0"/>
              <a:t>JHipster’s</a:t>
            </a:r>
            <a:r>
              <a:rPr lang="en-US" sz="1000" dirty="0" smtClean="0"/>
              <a:t> </a:t>
            </a:r>
            <a:r>
              <a:rPr lang="en-US" sz="1000" dirty="0"/>
              <a:t>UI components</a:t>
            </a:r>
          </a:p>
          <a:p>
            <a:endParaRPr lang="en-US" sz="1000" b="1"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3408722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252125" y="1002733"/>
            <a:ext cx="9848139" cy="5324535"/>
          </a:xfrm>
          <a:prstGeom prst="rect">
            <a:avLst/>
          </a:prstGeom>
          <a:noFill/>
        </p:spPr>
        <p:txBody>
          <a:bodyPr wrap="square" rtlCol="0">
            <a:spAutoFit/>
          </a:bodyPr>
          <a:lstStyle/>
          <a:p>
            <a:r>
              <a:rPr lang="en-US" sz="1000" dirty="0" smtClean="0"/>
              <a:t>.controller('</a:t>
            </a:r>
            <a:r>
              <a:rPr lang="en-US" sz="1000" dirty="0" err="1" smtClean="0"/>
              <a:t>EditController</a:t>
            </a:r>
            <a:r>
              <a:rPr lang="en-US" sz="1000" dirty="0" smtClean="0"/>
              <a:t>', function ($scope, person) {</a:t>
            </a:r>
          </a:p>
          <a:p>
            <a:r>
              <a:rPr lang="en-US" sz="1000" dirty="0" smtClean="0"/>
              <a:t>// make person available to template</a:t>
            </a:r>
          </a:p>
          <a:p>
            <a:r>
              <a:rPr lang="en-US" sz="1000" dirty="0" smtClean="0"/>
              <a:t>$</a:t>
            </a:r>
            <a:r>
              <a:rPr lang="en-US" sz="1000" dirty="0" err="1" smtClean="0"/>
              <a:t>scope.person</a:t>
            </a:r>
            <a:r>
              <a:rPr lang="en-US" sz="1000" dirty="0" smtClean="0"/>
              <a:t> = person;</a:t>
            </a:r>
          </a:p>
          <a:p>
            <a:r>
              <a:rPr lang="en-US" sz="1000" dirty="0" smtClean="0"/>
              <a:t>})</a:t>
            </a:r>
          </a:p>
          <a:p>
            <a:endParaRPr lang="en-US" sz="1000" dirty="0" smtClean="0"/>
          </a:p>
          <a:p>
            <a:r>
              <a:rPr lang="en-US" sz="1000" b="1" dirty="0" err="1" smtClean="0"/>
              <a:t>Angular’s</a:t>
            </a:r>
            <a:r>
              <a:rPr lang="en-US" sz="1000" b="1" dirty="0" smtClean="0"/>
              <a:t> $resource</a:t>
            </a:r>
          </a:p>
          <a:p>
            <a:r>
              <a:rPr lang="en-US" sz="1000" dirty="0" smtClean="0"/>
              <a:t>Angular ships with a $resource factory that allows you to interact with a RESTful API with only a few</a:t>
            </a:r>
          </a:p>
          <a:p>
            <a:r>
              <a:rPr lang="en-US" sz="1000" dirty="0" smtClean="0"/>
              <a:t>lines of code. If your API is implemented so that you can perform CRUD (create, read, update, delete) at</a:t>
            </a:r>
          </a:p>
          <a:p>
            <a:r>
              <a:rPr lang="en-US" sz="1000" dirty="0" smtClean="0"/>
              <a:t>a specific endpoint, you can use $resource to wrap that endpoint, and </a:t>
            </a:r>
            <a:r>
              <a:rPr lang="en-US" sz="1000" i="1" dirty="0" smtClean="0"/>
              <a:t>voila</a:t>
            </a:r>
            <a:r>
              <a:rPr lang="en-US" sz="1000" dirty="0" smtClean="0"/>
              <a:t>, you have a service!</a:t>
            </a:r>
          </a:p>
          <a:p>
            <a:r>
              <a:rPr lang="en-US" sz="1000" dirty="0" smtClean="0"/>
              <a:t>.factory('Product', function($resource) {</a:t>
            </a:r>
          </a:p>
          <a:p>
            <a:r>
              <a:rPr lang="en-US" sz="1000" dirty="0" smtClean="0"/>
              <a:t>return $resource(API_HOSTNAME + '/</a:t>
            </a:r>
            <a:r>
              <a:rPr lang="en-US" sz="1000" dirty="0" err="1" smtClean="0"/>
              <a:t>api</a:t>
            </a:r>
            <a:r>
              <a:rPr lang="en-US" sz="1000" dirty="0" smtClean="0"/>
              <a:t>/products/:id');</a:t>
            </a:r>
          </a:p>
          <a:p>
            <a:r>
              <a:rPr lang="en-US" sz="1000" dirty="0" smtClean="0"/>
              <a:t>});</a:t>
            </a:r>
          </a:p>
          <a:p>
            <a:endParaRPr lang="en-US" sz="1000" dirty="0" smtClean="0"/>
          </a:p>
          <a:p>
            <a:r>
              <a:rPr lang="en-US" sz="1000" dirty="0" smtClean="0"/>
              <a:t>This gives you a number of actions (or methods) by default. You can easily override these methods or</a:t>
            </a:r>
          </a:p>
          <a:p>
            <a:r>
              <a:rPr lang="en-US" sz="1000" dirty="0" smtClean="0"/>
              <a:t>add new ones.</a:t>
            </a:r>
          </a:p>
          <a:p>
            <a:r>
              <a:rPr lang="en-US" sz="1000" dirty="0" smtClean="0"/>
              <a:t>{</a:t>
            </a:r>
          </a:p>
          <a:p>
            <a:r>
              <a:rPr lang="en-US" sz="1000" dirty="0" smtClean="0"/>
              <a:t>'get': {</a:t>
            </a:r>
            <a:r>
              <a:rPr lang="en-US" sz="1000" dirty="0" err="1" smtClean="0"/>
              <a:t>method:'GET</a:t>
            </a:r>
            <a:r>
              <a:rPr lang="en-US" sz="1000" dirty="0" smtClean="0"/>
              <a:t>'},</a:t>
            </a:r>
          </a:p>
          <a:p>
            <a:r>
              <a:rPr lang="en-US" sz="1000" dirty="0" smtClean="0"/>
              <a:t>'save': {</a:t>
            </a:r>
            <a:r>
              <a:rPr lang="en-US" sz="1000" dirty="0" err="1" smtClean="0"/>
              <a:t>method:'POST</a:t>
            </a:r>
            <a:r>
              <a:rPr lang="en-US" sz="1000" dirty="0" smtClean="0"/>
              <a:t>'},</a:t>
            </a:r>
          </a:p>
          <a:p>
            <a:r>
              <a:rPr lang="en-US" sz="1000" dirty="0" smtClean="0"/>
              <a:t>'query': {</a:t>
            </a:r>
            <a:r>
              <a:rPr lang="en-US" sz="1000" dirty="0" err="1" smtClean="0"/>
              <a:t>method:'GET</a:t>
            </a:r>
            <a:r>
              <a:rPr lang="en-US" sz="1000" dirty="0" smtClean="0"/>
              <a:t>', </a:t>
            </a:r>
            <a:r>
              <a:rPr lang="en-US" sz="1000" dirty="0" err="1" smtClean="0"/>
              <a:t>isArray:true</a:t>
            </a:r>
            <a:r>
              <a:rPr lang="en-US" sz="1000" dirty="0" smtClean="0"/>
              <a:t>},</a:t>
            </a:r>
          </a:p>
          <a:p>
            <a:r>
              <a:rPr lang="en-US" sz="1000" dirty="0" smtClean="0"/>
              <a:t>'remove': {</a:t>
            </a:r>
            <a:r>
              <a:rPr lang="en-US" sz="1000" dirty="0" err="1" smtClean="0"/>
              <a:t>method:'DELETE</a:t>
            </a:r>
            <a:r>
              <a:rPr lang="en-US" sz="1000" dirty="0" smtClean="0"/>
              <a:t>'},</a:t>
            </a:r>
          </a:p>
          <a:p>
            <a:r>
              <a:rPr lang="en-US" sz="1000" dirty="0" smtClean="0"/>
              <a:t>'delete': {</a:t>
            </a:r>
            <a:r>
              <a:rPr lang="en-US" sz="1000" dirty="0" err="1" smtClean="0"/>
              <a:t>method:'DELETE</a:t>
            </a:r>
            <a:r>
              <a:rPr lang="en-US" sz="1000" dirty="0" smtClean="0"/>
              <a:t>'}</a:t>
            </a:r>
          </a:p>
          <a:p>
            <a:r>
              <a:rPr lang="en-US" sz="1000" dirty="0" smtClean="0"/>
              <a:t>};</a:t>
            </a:r>
          </a:p>
          <a:p>
            <a:endParaRPr lang="en-US" sz="1000" dirty="0" smtClean="0"/>
          </a:p>
          <a:p>
            <a:r>
              <a:rPr lang="en-US" sz="1000" dirty="0" smtClean="0"/>
              <a:t>You can </a:t>
            </a:r>
            <a:r>
              <a:rPr lang="en-US" sz="1000" dirty="0" err="1" smtClean="0"/>
              <a:t>can</a:t>
            </a:r>
            <a:r>
              <a:rPr lang="en-US" sz="1000" dirty="0" smtClean="0"/>
              <a:t> then use this service in a controller using </a:t>
            </a:r>
            <a:r>
              <a:rPr lang="en-US" sz="1000" dirty="0" err="1" smtClean="0"/>
              <a:t>Product.get</a:t>
            </a:r>
            <a:r>
              <a:rPr lang="en-US" sz="1000" dirty="0" smtClean="0"/>
              <a:t>{id: '123'}. If you’re reading the id</a:t>
            </a:r>
          </a:p>
          <a:p>
            <a:r>
              <a:rPr lang="en-US" sz="1000" dirty="0" smtClean="0"/>
              <a:t>from the URL, you can use </a:t>
            </a:r>
            <a:r>
              <a:rPr lang="en-US" sz="1000" dirty="0" err="1" smtClean="0"/>
              <a:t>ui</a:t>
            </a:r>
            <a:r>
              <a:rPr lang="en-US" sz="1000" dirty="0" smtClean="0"/>
              <a:t>-router’s $</a:t>
            </a:r>
            <a:r>
              <a:rPr lang="en-US" sz="1000" dirty="0" err="1" smtClean="0"/>
              <a:t>stateParams</a:t>
            </a:r>
            <a:r>
              <a:rPr lang="en-US" sz="1000" dirty="0" smtClean="0"/>
              <a:t> so it becomes </a:t>
            </a:r>
            <a:r>
              <a:rPr lang="en-US" sz="1000" dirty="0" err="1" smtClean="0"/>
              <a:t>Product.get</a:t>
            </a:r>
            <a:r>
              <a:rPr lang="en-US" sz="1000" dirty="0" smtClean="0"/>
              <a:t>{id: $stateParams.id}. To</a:t>
            </a:r>
          </a:p>
          <a:p>
            <a:r>
              <a:rPr lang="en-US" sz="1000" dirty="0" smtClean="0"/>
              <a:t>use this service in </a:t>
            </a:r>
            <a:r>
              <a:rPr lang="en-US" sz="1000" dirty="0" err="1" smtClean="0"/>
              <a:t>ui</a:t>
            </a:r>
            <a:r>
              <a:rPr lang="en-US" sz="1000" dirty="0" smtClean="0"/>
              <a:t>-router’s resolve property, you’ll need to tack on $promise to the end.</a:t>
            </a:r>
          </a:p>
          <a:p>
            <a:r>
              <a:rPr lang="en-US" sz="1000" dirty="0" smtClean="0"/>
              <a:t>A $promise is a promise of the original server interaction that created this instance or collection. It’s a</a:t>
            </a:r>
          </a:p>
          <a:p>
            <a:r>
              <a:rPr lang="en-US" sz="1000" dirty="0" smtClean="0"/>
              <a:t>service that helps you run functions asynchronously, and to use their return values (or exceptions)</a:t>
            </a:r>
          </a:p>
          <a:p>
            <a:r>
              <a:rPr lang="en-US" sz="1000" dirty="0" smtClean="0"/>
              <a:t>when they are done processing. On success, a promise resolves with the same resource instance or</a:t>
            </a:r>
          </a:p>
          <a:p>
            <a:r>
              <a:rPr lang="en-US" sz="1000" dirty="0" smtClean="0"/>
              <a:t>collection object, updated with data from server. On failure, a promise resolves with the HTTP</a:t>
            </a:r>
          </a:p>
          <a:p>
            <a:r>
              <a:rPr lang="en-US" sz="1000" dirty="0" smtClean="0"/>
              <a:t>response object, but does not contain a resource property. A resource instance also has a $resolved</a:t>
            </a:r>
          </a:p>
          <a:p>
            <a:r>
              <a:rPr lang="en-US" sz="1000" dirty="0" smtClean="0"/>
              <a:t>property that returns true after its first server interaction completes (regardless of success or</a:t>
            </a:r>
          </a:p>
          <a:p>
            <a:r>
              <a:rPr lang="en-US" sz="1000" dirty="0" smtClean="0"/>
              <a:t>rejection).</a:t>
            </a:r>
          </a:p>
          <a:p>
            <a:endParaRPr lang="en-US" sz="1000"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2730962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167786" y="1198042"/>
            <a:ext cx="9857018" cy="4555093"/>
          </a:xfrm>
          <a:prstGeom prst="rect">
            <a:avLst/>
          </a:prstGeom>
          <a:noFill/>
        </p:spPr>
        <p:txBody>
          <a:bodyPr wrap="square" rtlCol="0">
            <a:spAutoFit/>
          </a:bodyPr>
          <a:lstStyle/>
          <a:p>
            <a:r>
              <a:rPr lang="en-US" sz="1000" b="1" dirty="0"/>
              <a:t>AngularJS 2.0</a:t>
            </a:r>
          </a:p>
          <a:p>
            <a:r>
              <a:rPr lang="en-US" sz="1000" dirty="0"/>
              <a:t>In October 2014, the Angular team announced the details of Angular 2.0. The announcement led to a</a:t>
            </a:r>
          </a:p>
          <a:p>
            <a:r>
              <a:rPr lang="en-US" sz="1000" dirty="0"/>
              <a:t>bit of upheaval in the AngularJS developer community. The API for writing Angular applications was</a:t>
            </a:r>
          </a:p>
          <a:p>
            <a:r>
              <a:rPr lang="en-US" sz="1000" dirty="0"/>
              <a:t>going to change and it was to be based on a new language, </a:t>
            </a:r>
            <a:r>
              <a:rPr lang="en-US" sz="1000" dirty="0" err="1"/>
              <a:t>AtScript</a:t>
            </a:r>
            <a:r>
              <a:rPr lang="en-US" sz="1000" dirty="0"/>
              <a:t>. There would be no migration </a:t>
            </a:r>
            <a:r>
              <a:rPr lang="en-US" sz="1000" dirty="0" smtClean="0"/>
              <a:t>path</a:t>
            </a:r>
          </a:p>
          <a:p>
            <a:r>
              <a:rPr lang="en-US" sz="1000" dirty="0"/>
              <a:t>and users would have to continue using 1.x or rewrite their applications for 2.x.</a:t>
            </a:r>
          </a:p>
          <a:p>
            <a:r>
              <a:rPr lang="en-US" sz="1000" dirty="0"/>
              <a:t>A new syntax was introduced that binds data to element properties, not attributes. The advantage of</a:t>
            </a:r>
          </a:p>
          <a:p>
            <a:r>
              <a:rPr lang="en-US" sz="1000" dirty="0"/>
              <a:t>this syntax is it allows you to use any web component in an Angular app, not just those retrofitted to</a:t>
            </a:r>
          </a:p>
          <a:p>
            <a:r>
              <a:rPr lang="en-US" sz="1000" dirty="0"/>
              <a:t>work with Angular</a:t>
            </a:r>
            <a:r>
              <a:rPr lang="en-US" sz="1000" dirty="0" smtClean="0"/>
              <a:t>.</a:t>
            </a:r>
          </a:p>
          <a:p>
            <a:endParaRPr lang="en-US" sz="1000" dirty="0"/>
          </a:p>
          <a:p>
            <a:r>
              <a:rPr lang="en-US" sz="1000" dirty="0"/>
              <a:t>&lt;input type="text" [value]="</a:t>
            </a:r>
            <a:r>
              <a:rPr lang="en-US" sz="1000" dirty="0" err="1"/>
              <a:t>firstName</a:t>
            </a:r>
            <a:r>
              <a:rPr lang="en-US" sz="1000" dirty="0"/>
              <a:t>"&gt;</a:t>
            </a:r>
          </a:p>
          <a:p>
            <a:r>
              <a:rPr lang="en-US" sz="1000" dirty="0"/>
              <a:t>&lt;button (click)="</a:t>
            </a:r>
            <a:r>
              <a:rPr lang="en-US" sz="1000" dirty="0" err="1"/>
              <a:t>addPerson</a:t>
            </a:r>
            <a:r>
              <a:rPr lang="en-US" sz="1000" dirty="0"/>
              <a:t>()"&gt;Add&lt;/button&gt;</a:t>
            </a:r>
          </a:p>
          <a:p>
            <a:r>
              <a:rPr lang="en-US" sz="1000" dirty="0"/>
              <a:t>&lt;input type="checkbox" [checked]="</a:t>
            </a:r>
            <a:r>
              <a:rPr lang="en-US" sz="1000" dirty="0" err="1"/>
              <a:t>someProperty</a:t>
            </a:r>
            <a:r>
              <a:rPr lang="en-US" sz="1000" dirty="0" smtClean="0"/>
              <a:t>"&gt;</a:t>
            </a:r>
          </a:p>
          <a:p>
            <a:endParaRPr lang="en-US" sz="1000" dirty="0"/>
          </a:p>
          <a:p>
            <a:r>
              <a:rPr lang="en-US" sz="1000" dirty="0"/>
              <a:t>Angular 2.x also eliminates the following concepts introduced in 1.0.</a:t>
            </a:r>
          </a:p>
          <a:p>
            <a:r>
              <a:rPr lang="en-US" sz="1000" dirty="0"/>
              <a:t>• Controllers</a:t>
            </a:r>
          </a:p>
          <a:p>
            <a:r>
              <a:rPr lang="en-US" sz="1000" dirty="0"/>
              <a:t>• Directive definition object</a:t>
            </a:r>
          </a:p>
          <a:p>
            <a:r>
              <a:rPr lang="en-US" sz="1000" dirty="0"/>
              <a:t>• $scope</a:t>
            </a:r>
          </a:p>
          <a:p>
            <a:r>
              <a:rPr lang="en-US" sz="1000" dirty="0"/>
              <a:t>• </a:t>
            </a:r>
            <a:r>
              <a:rPr lang="en-US" sz="1000" dirty="0" err="1"/>
              <a:t>angular.module</a:t>
            </a:r>
            <a:endParaRPr lang="en-US" sz="1000" dirty="0"/>
          </a:p>
          <a:p>
            <a:r>
              <a:rPr lang="en-US" sz="1000" dirty="0"/>
              <a:t>• </a:t>
            </a:r>
            <a:r>
              <a:rPr lang="en-US" sz="1000" dirty="0" err="1" smtClean="0"/>
              <a:t>jqLite</a:t>
            </a:r>
            <a:endParaRPr lang="en-US" sz="1000" dirty="0" smtClean="0"/>
          </a:p>
          <a:p>
            <a:endParaRPr lang="en-US" sz="1000" dirty="0"/>
          </a:p>
          <a:p>
            <a:r>
              <a:rPr lang="en-US" sz="1000" dirty="0"/>
              <a:t>In March 2015, the Angular team addressed community concerns, announcing that they would be</a:t>
            </a:r>
          </a:p>
          <a:p>
            <a:r>
              <a:rPr lang="en-US" sz="1000" dirty="0"/>
              <a:t>using </a:t>
            </a:r>
            <a:r>
              <a:rPr lang="en-US" sz="1000" dirty="0" err="1"/>
              <a:t>TypeScript</a:t>
            </a:r>
            <a:r>
              <a:rPr lang="en-US" sz="1000" dirty="0"/>
              <a:t> over </a:t>
            </a:r>
            <a:r>
              <a:rPr lang="en-US" sz="1000" dirty="0" err="1"/>
              <a:t>AtScript</a:t>
            </a:r>
            <a:r>
              <a:rPr lang="en-US" sz="1000" dirty="0"/>
              <a:t> and that they would provide a migration path for Angular 1.x users. The</a:t>
            </a:r>
          </a:p>
          <a:p>
            <a:r>
              <a:rPr lang="en-US" sz="1000" dirty="0"/>
              <a:t>Angular 2.0 project is hosted at https://angular.io/. The team plans to support Angular 1.x (at</a:t>
            </a:r>
          </a:p>
          <a:p>
            <a:r>
              <a:rPr lang="en-US" sz="1000" dirty="0"/>
              <a:t>https://angularjs.org/) as long as its web traffic exceeds the 2.0 site</a:t>
            </a:r>
            <a:r>
              <a:rPr lang="en-US" sz="1000" dirty="0" smtClean="0"/>
              <a:t>.</a:t>
            </a:r>
          </a:p>
          <a:p>
            <a:endParaRPr lang="en-US" sz="1000" dirty="0"/>
          </a:p>
          <a:p>
            <a:r>
              <a:rPr lang="en-US" sz="1000" dirty="0" err="1"/>
              <a:t>JHipster</a:t>
            </a:r>
            <a:r>
              <a:rPr lang="en-US" sz="1000" dirty="0"/>
              <a:t> will add support for Angular 2 once it’s deemed mature enough for production use. In the</a:t>
            </a:r>
          </a:p>
          <a:p>
            <a:r>
              <a:rPr lang="en-US" sz="1000" dirty="0"/>
              <a:t>meantime, I recommend you read and follow John Papa’s Angular Style Guide to prepare for Angular</a:t>
            </a:r>
          </a:p>
          <a:p>
            <a:r>
              <a:rPr lang="en-US" sz="1000" dirty="0"/>
              <a:t>2.</a:t>
            </a:r>
          </a:p>
          <a:p>
            <a:endParaRPr lang="en-US" sz="1000"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4115368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917577" y="758598"/>
            <a:ext cx="7905566" cy="5940088"/>
          </a:xfrm>
          <a:prstGeom prst="rect">
            <a:avLst/>
          </a:prstGeom>
          <a:noFill/>
        </p:spPr>
        <p:txBody>
          <a:bodyPr wrap="square" rtlCol="0">
            <a:spAutoFit/>
          </a:bodyPr>
          <a:lstStyle/>
          <a:p>
            <a:pPr marL="342900" indent="-342900">
              <a:buFont typeface="+mj-lt"/>
              <a:buAutoNum type="arabicPeriod" startAt="2"/>
            </a:pPr>
            <a:r>
              <a:rPr lang="en-US" sz="1000" b="1" dirty="0" smtClean="0"/>
              <a:t>Bootstrap</a:t>
            </a:r>
            <a:br>
              <a:rPr lang="en-US" sz="1000" b="1" dirty="0" smtClean="0"/>
            </a:br>
            <a:endParaRPr lang="en-US" sz="1000" b="1" dirty="0" smtClean="0"/>
          </a:p>
          <a:p>
            <a:r>
              <a:rPr lang="en-US" sz="1000" dirty="0"/>
              <a:t>Bootstrap is a CSS framework that simplifies the development of web applications. It provides a</a:t>
            </a:r>
          </a:p>
          <a:p>
            <a:r>
              <a:rPr lang="en-US" sz="1000" dirty="0"/>
              <a:t>number of CSS classes and HTML structures that allow you to develop HTML user interfaces that look</a:t>
            </a:r>
          </a:p>
          <a:p>
            <a:r>
              <a:rPr lang="en-US" sz="1000" dirty="0"/>
              <a:t>good by default. Not only that, but its 3.0 version is responsive by default, which means it works better</a:t>
            </a:r>
          </a:p>
          <a:p>
            <a:r>
              <a:rPr lang="en-US" sz="1000" dirty="0"/>
              <a:t>(or even best) on a mobile device</a:t>
            </a:r>
            <a:r>
              <a:rPr lang="en-US" sz="1000" dirty="0" smtClean="0"/>
              <a:t>.</a:t>
            </a:r>
          </a:p>
          <a:p>
            <a:endParaRPr lang="en-US" sz="1000" dirty="0"/>
          </a:p>
          <a:p>
            <a:r>
              <a:rPr lang="en-US" sz="1000" b="1" dirty="0"/>
              <a:t>Bootstrap’s grid system</a:t>
            </a:r>
          </a:p>
          <a:p>
            <a:r>
              <a:rPr lang="en-US" sz="1000" dirty="0"/>
              <a:t>Most CSS frameworks provide a grid system that allows you to position columns and cells in a</a:t>
            </a:r>
          </a:p>
          <a:p>
            <a:r>
              <a:rPr lang="en-US" sz="1000" dirty="0"/>
              <a:t>respectable way. Bootstrap’s basic grid system is built with containers, rows, and columns. It’s 940</a:t>
            </a:r>
          </a:p>
          <a:p>
            <a:r>
              <a:rPr lang="en-US" sz="1000" dirty="0"/>
              <a:t>pixels (</a:t>
            </a:r>
            <a:r>
              <a:rPr lang="en-US" sz="1000" dirty="0" err="1"/>
              <a:t>px</a:t>
            </a:r>
            <a:r>
              <a:rPr lang="en-US" sz="1000" dirty="0"/>
              <a:t>) wide, divided into 12 columns. The grid adapts to widths of 724 and 1170 pixels, according</a:t>
            </a:r>
          </a:p>
          <a:p>
            <a:r>
              <a:rPr lang="en-US" sz="1000" dirty="0"/>
              <a:t>to your viewport. On viewports narrower than 767 pixels, the columns become fluid and stack</a:t>
            </a:r>
          </a:p>
          <a:p>
            <a:r>
              <a:rPr lang="en-US" sz="1000" dirty="0"/>
              <a:t>vertically</a:t>
            </a:r>
            <a:r>
              <a:rPr lang="en-US" sz="1000" dirty="0" smtClean="0"/>
              <a:t>.</a:t>
            </a:r>
          </a:p>
          <a:p>
            <a:endParaRPr lang="en-US" sz="1000" b="1" dirty="0"/>
          </a:p>
          <a:p>
            <a:r>
              <a:rPr lang="en-US" sz="1000" dirty="0" smtClean="0"/>
              <a:t>A basic example of the grid:</a:t>
            </a:r>
          </a:p>
          <a:p>
            <a:endParaRPr lang="en-US" sz="1000" dirty="0" smtClean="0"/>
          </a:p>
          <a:p>
            <a:r>
              <a:rPr lang="en-US" sz="1000" dirty="0" smtClean="0"/>
              <a:t>&lt;div class="row"&gt;</a:t>
            </a:r>
          </a:p>
          <a:p>
            <a:r>
              <a:rPr lang="en-US" sz="1000" dirty="0" smtClean="0"/>
              <a:t>&lt;div class="col-md-3"&gt;.col-md-3 &lt;!-- 3 columns on the left --&gt;&lt;/div&gt;</a:t>
            </a:r>
          </a:p>
          <a:p>
            <a:r>
              <a:rPr lang="en-US" sz="1000" dirty="0" smtClean="0"/>
              <a:t>&lt;div class="col-md-9"&gt;.col-md-9 &lt;!-- 9 columns on the right --&gt;&lt;/div&gt;</a:t>
            </a:r>
          </a:p>
          <a:p>
            <a:r>
              <a:rPr lang="en-US" sz="1000" dirty="0" smtClean="0"/>
              <a:t>&lt;/div&gt;</a:t>
            </a:r>
          </a:p>
          <a:p>
            <a:endParaRPr lang="en-US" sz="1000" dirty="0" smtClean="0"/>
          </a:p>
          <a:p>
            <a:r>
              <a:rPr lang="en-US" sz="1000" dirty="0" smtClean="0"/>
              <a:t>When rendered with Bootstrap’s CSS, the above HTML looks as follows on a desktop. The minimum</a:t>
            </a:r>
          </a:p>
          <a:p>
            <a:r>
              <a:rPr lang="en-US" sz="1000" dirty="0" smtClean="0"/>
              <a:t>width of the container element on the desktop is set to 1200 pixels.</a:t>
            </a:r>
          </a:p>
          <a:p>
            <a:endParaRPr lang="en-US" sz="1000" dirty="0" smtClean="0"/>
          </a:p>
          <a:p>
            <a:r>
              <a:rPr lang="en-US" sz="1000" dirty="0" smtClean="0"/>
              <a:t>If you squish your browser to less than 1200 pixels wide or render this same document on a smaller</a:t>
            </a:r>
          </a:p>
          <a:p>
            <a:r>
              <a:rPr lang="en-US" sz="1000" dirty="0" smtClean="0"/>
              <a:t>screen, the columns will stack.</a:t>
            </a:r>
          </a:p>
          <a:p>
            <a:endParaRPr lang="en-US" sz="1000" dirty="0" smtClean="0"/>
          </a:p>
          <a:p>
            <a:r>
              <a:rPr lang="en-US" sz="1000" dirty="0" smtClean="0"/>
              <a:t>Bootstrap’s grid can be used to align and position your application’s elements, widgets, and features.</a:t>
            </a:r>
          </a:p>
          <a:p>
            <a:r>
              <a:rPr lang="en-US" sz="1000" dirty="0" smtClean="0"/>
              <a:t>It’s helpful to understand a few basics if want to use it effectively.</a:t>
            </a:r>
          </a:p>
          <a:p>
            <a:r>
              <a:rPr lang="en-US" sz="1000" dirty="0" smtClean="0"/>
              <a:t>• It’s based on 12 columns.</a:t>
            </a:r>
          </a:p>
          <a:p>
            <a:r>
              <a:rPr lang="en-US" sz="1000" dirty="0" smtClean="0"/>
              <a:t>• Just use "md" class and fix as needed.</a:t>
            </a:r>
          </a:p>
          <a:p>
            <a:r>
              <a:rPr lang="en-US" sz="1000" dirty="0" smtClean="0"/>
              <a:t>• It can be used to size input fields.</a:t>
            </a:r>
          </a:p>
          <a:p>
            <a:r>
              <a:rPr lang="en-US" sz="1000" dirty="0" smtClean="0"/>
              <a:t>Bootstrap 3’s grid system has four tiers of classes: </a:t>
            </a:r>
            <a:r>
              <a:rPr lang="en-US" sz="1000" dirty="0" err="1" smtClean="0"/>
              <a:t>xs</a:t>
            </a:r>
            <a:r>
              <a:rPr lang="en-US" sz="1000" dirty="0" smtClean="0"/>
              <a:t> (phones), </a:t>
            </a:r>
            <a:r>
              <a:rPr lang="en-US" sz="1000" dirty="0" err="1" smtClean="0"/>
              <a:t>sm</a:t>
            </a:r>
            <a:r>
              <a:rPr lang="en-US" sz="1000" dirty="0" smtClean="0"/>
              <a:t> (tablets), md (desktops), and </a:t>
            </a:r>
            <a:r>
              <a:rPr lang="en-US" sz="1000" dirty="0" err="1" smtClean="0"/>
              <a:t>lg</a:t>
            </a:r>
            <a:endParaRPr lang="en-US" sz="1000" dirty="0" smtClean="0"/>
          </a:p>
          <a:p>
            <a:r>
              <a:rPr lang="en-US" sz="1000" dirty="0" smtClean="0"/>
              <a:t>(larger desktops). You can use nearly any combination of these classes to create more dynamic and</a:t>
            </a:r>
          </a:p>
          <a:p>
            <a:r>
              <a:rPr lang="en-US" sz="1000" dirty="0" smtClean="0"/>
              <a:t>flexible layouts. Below is an example of a grid that’s a little more advanced.</a:t>
            </a:r>
          </a:p>
          <a:p>
            <a:r>
              <a:rPr lang="en-US" sz="1000" dirty="0" smtClean="0"/>
              <a:t>Each tier of classes scales up, meaning that if you plan to set the same widths for </a:t>
            </a:r>
            <a:r>
              <a:rPr lang="en-US" sz="1000" dirty="0" err="1" smtClean="0"/>
              <a:t>xs</a:t>
            </a:r>
            <a:r>
              <a:rPr lang="en-US" sz="1000" dirty="0" smtClean="0"/>
              <a:t> and </a:t>
            </a:r>
            <a:r>
              <a:rPr lang="en-US" sz="1000" dirty="0" err="1" smtClean="0"/>
              <a:t>sm</a:t>
            </a:r>
            <a:r>
              <a:rPr lang="en-US" sz="1000" dirty="0" smtClean="0"/>
              <a:t>, you only</a:t>
            </a:r>
          </a:p>
          <a:p>
            <a:r>
              <a:rPr lang="en-US" sz="1000" dirty="0" smtClean="0"/>
              <a:t>need to specify </a:t>
            </a:r>
            <a:r>
              <a:rPr lang="en-US" sz="1000" dirty="0" err="1" smtClean="0"/>
              <a:t>xs</a:t>
            </a:r>
            <a:r>
              <a:rPr lang="en-US" sz="1000" dirty="0" smtClean="0"/>
              <a:t>.</a:t>
            </a:r>
          </a:p>
        </p:txBody>
      </p:sp>
      <p:sp>
        <p:nvSpPr>
          <p:cNvPr id="9" name="TextBox 8"/>
          <p:cNvSpPr txBox="1"/>
          <p:nvPr/>
        </p:nvSpPr>
        <p:spPr>
          <a:xfrm>
            <a:off x="4526534" y="189394"/>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474460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981357" y="825180"/>
            <a:ext cx="9657269" cy="5478423"/>
          </a:xfrm>
          <a:prstGeom prst="rect">
            <a:avLst/>
          </a:prstGeom>
          <a:noFill/>
        </p:spPr>
        <p:txBody>
          <a:bodyPr wrap="square" rtlCol="0">
            <a:spAutoFit/>
          </a:bodyPr>
          <a:lstStyle/>
          <a:p>
            <a:r>
              <a:rPr lang="en-US" sz="1000" dirty="0"/>
              <a:t>&lt;div class="row"&gt;</a:t>
            </a:r>
          </a:p>
          <a:p>
            <a:r>
              <a:rPr lang="it-IT" sz="1000" dirty="0"/>
              <a:t>&lt;div class="col-xs-12 col-md-8"&gt;.col-xs-12 .col-md-8&lt;/div&gt;</a:t>
            </a:r>
          </a:p>
          <a:p>
            <a:r>
              <a:rPr lang="it-IT" sz="1000" dirty="0"/>
              <a:t>&lt;div class="col-xs-6 col-md-4"&gt;.col-xs-6 .col-md-4&lt;/div&gt;</a:t>
            </a:r>
          </a:p>
          <a:p>
            <a:r>
              <a:rPr lang="en-US" sz="1000" dirty="0"/>
              <a:t>&lt;/div&gt;</a:t>
            </a:r>
          </a:p>
          <a:p>
            <a:r>
              <a:rPr lang="en-US" sz="1000" dirty="0"/>
              <a:t>&lt;div class="row"&gt;</a:t>
            </a:r>
          </a:p>
          <a:p>
            <a:r>
              <a:rPr lang="it-IT" sz="1000" dirty="0"/>
              <a:t>&lt;div class="col-xs-6 col-md-4"&gt;.col-xs-6 .col-md-4&lt;/div&gt;</a:t>
            </a:r>
          </a:p>
          <a:p>
            <a:r>
              <a:rPr lang="it-IT" sz="1000" dirty="0"/>
              <a:t>&lt;div class="col-xs-6 col-md-4"&gt;.col-xs-6 .col-md-4&lt;/div&gt;</a:t>
            </a:r>
          </a:p>
          <a:p>
            <a:r>
              <a:rPr lang="it-IT" sz="1000" dirty="0"/>
              <a:t>&lt;div class="col-xs-6 col-md-4"&gt;.col-xs-6 .col-md-4&lt;/div&gt;</a:t>
            </a:r>
          </a:p>
          <a:p>
            <a:r>
              <a:rPr lang="en-US" sz="1000" dirty="0"/>
              <a:t>&lt;/div&gt;</a:t>
            </a:r>
          </a:p>
          <a:p>
            <a:r>
              <a:rPr lang="en-US" sz="1000" dirty="0"/>
              <a:t>&lt;div class="row"&gt;</a:t>
            </a:r>
          </a:p>
          <a:p>
            <a:r>
              <a:rPr lang="it-IT" sz="1000" dirty="0"/>
              <a:t>&lt;div class="col-xs-6"&gt;.col-xs-6&lt;/div&gt;</a:t>
            </a:r>
          </a:p>
          <a:p>
            <a:r>
              <a:rPr lang="it-IT" sz="1000" dirty="0"/>
              <a:t>&lt;div class="col-xs-6"&gt;.col-xs-6&lt;/div&gt;</a:t>
            </a:r>
          </a:p>
          <a:p>
            <a:r>
              <a:rPr lang="en-US" sz="1000" dirty="0"/>
              <a:t>&lt;/div</a:t>
            </a:r>
            <a:r>
              <a:rPr lang="en-US" sz="1000" dirty="0" smtClean="0"/>
              <a:t>&gt;</a:t>
            </a:r>
          </a:p>
          <a:p>
            <a:endParaRPr lang="en-US" sz="1000" dirty="0"/>
          </a:p>
          <a:p>
            <a:r>
              <a:rPr lang="en-US" sz="1000" dirty="0" smtClean="0"/>
              <a:t>You </a:t>
            </a:r>
            <a:r>
              <a:rPr lang="en-US" sz="1000" dirty="0"/>
              <a:t>can use size indicators to specify breakpoints in the columns. Breakpoints indicate where a</a:t>
            </a:r>
          </a:p>
          <a:p>
            <a:r>
              <a:rPr lang="en-US" sz="1000" dirty="0"/>
              <a:t>column wraps onto the next row. In the HTML above, "md" is the size indicator. </a:t>
            </a:r>
            <a:r>
              <a:rPr lang="en-US" sz="1000" dirty="0" err="1"/>
              <a:t>Boostrap</a:t>
            </a:r>
            <a:r>
              <a:rPr lang="en-US" sz="1000" dirty="0"/>
              <a:t> supports "</a:t>
            </a:r>
            <a:r>
              <a:rPr lang="en-US" sz="1000" dirty="0" err="1"/>
              <a:t>xs</a:t>
            </a:r>
            <a:r>
              <a:rPr lang="en-US" sz="1000" dirty="0"/>
              <a:t>",</a:t>
            </a:r>
          </a:p>
          <a:p>
            <a:r>
              <a:rPr lang="en-US" sz="1000" dirty="0"/>
              <a:t>"</a:t>
            </a:r>
            <a:r>
              <a:rPr lang="en-US" sz="1000" dirty="0" err="1"/>
              <a:t>sm</a:t>
            </a:r>
            <a:r>
              <a:rPr lang="en-US" sz="1000" dirty="0"/>
              <a:t>", "md", "</a:t>
            </a:r>
            <a:r>
              <a:rPr lang="en-US" sz="1000" dirty="0" err="1"/>
              <a:t>lg</a:t>
            </a:r>
            <a:r>
              <a:rPr lang="en-US" sz="1000" dirty="0"/>
              <a:t>", and "xl</a:t>
            </a:r>
            <a:r>
              <a:rPr lang="en-US" sz="1000" dirty="0" smtClean="0"/>
              <a:t>".</a:t>
            </a:r>
          </a:p>
          <a:p>
            <a:endParaRPr lang="en-US" sz="1000" dirty="0"/>
          </a:p>
          <a:p>
            <a:r>
              <a:rPr lang="en-US" sz="1000" b="1" dirty="0"/>
              <a:t>Responsive utility classes</a:t>
            </a:r>
          </a:p>
          <a:p>
            <a:r>
              <a:rPr lang="en-US" sz="1000" dirty="0"/>
              <a:t>Bootstrap also includes a number of utility classes that can be used to show and hide elements based</a:t>
            </a:r>
          </a:p>
          <a:p>
            <a:r>
              <a:rPr lang="en-US" sz="1000" dirty="0"/>
              <a:t>on browser size.</a:t>
            </a:r>
          </a:p>
          <a:p>
            <a:r>
              <a:rPr lang="en-US" sz="1000" dirty="0"/>
              <a:t>• .visible-[</a:t>
            </a:r>
            <a:r>
              <a:rPr lang="en-US" sz="1000" dirty="0" err="1"/>
              <a:t>xs|sm|md|lg</a:t>
            </a:r>
            <a:r>
              <a:rPr lang="en-US" sz="1000" dirty="0"/>
              <a:t>]</a:t>
            </a:r>
          </a:p>
          <a:p>
            <a:r>
              <a:rPr lang="en-US" sz="1000" dirty="0"/>
              <a:t>• .hidden-[</a:t>
            </a:r>
            <a:r>
              <a:rPr lang="en-US" sz="1000" dirty="0" err="1"/>
              <a:t>xs|sm|md|lg</a:t>
            </a:r>
            <a:r>
              <a:rPr lang="en-US" sz="1000" dirty="0" smtClean="0"/>
              <a:t>]</a:t>
            </a:r>
          </a:p>
          <a:p>
            <a:endParaRPr lang="en-US" sz="1000" dirty="0"/>
          </a:p>
          <a:p>
            <a:r>
              <a:rPr lang="en-US" sz="1000" b="1" dirty="0"/>
              <a:t>Forms</a:t>
            </a:r>
          </a:p>
          <a:p>
            <a:r>
              <a:rPr lang="en-US" sz="1000" dirty="0"/>
              <a:t>When you add Bootstrap’s CSS to your web application, chances are it’ll quickly start to look better.</a:t>
            </a:r>
          </a:p>
          <a:p>
            <a:r>
              <a:rPr lang="en-US" sz="1000" dirty="0"/>
              <a:t>Typography, margins, and padding will look better by default. However, your forms might look funny,</a:t>
            </a:r>
          </a:p>
          <a:p>
            <a:r>
              <a:rPr lang="en-US" sz="1000" dirty="0"/>
              <a:t>because Bootstrap requires a few classes on your form elements to make them look good. Below is an</a:t>
            </a:r>
          </a:p>
          <a:p>
            <a:r>
              <a:rPr lang="en-US" sz="1000" dirty="0"/>
              <a:t>example of a form element</a:t>
            </a:r>
            <a:r>
              <a:rPr lang="en-US" sz="1000" dirty="0" smtClean="0"/>
              <a:t>.</a:t>
            </a:r>
          </a:p>
          <a:p>
            <a:endParaRPr lang="en-US" sz="1000" b="1" dirty="0"/>
          </a:p>
          <a:p>
            <a:r>
              <a:rPr lang="en-US" sz="1000" dirty="0"/>
              <a:t>&lt;div class="form-group"&gt;</a:t>
            </a:r>
          </a:p>
          <a:p>
            <a:r>
              <a:rPr lang="en-US" sz="1000" dirty="0"/>
              <a:t>&lt;label for="description" class="control-label"&gt;Description&lt;/label&gt;</a:t>
            </a:r>
          </a:p>
          <a:p>
            <a:r>
              <a:rPr lang="en-US" sz="1000" dirty="0"/>
              <a:t>&lt;</a:t>
            </a:r>
            <a:r>
              <a:rPr lang="en-US" sz="1000" dirty="0" err="1"/>
              <a:t>textarea</a:t>
            </a:r>
            <a:r>
              <a:rPr lang="en-US" sz="1000" dirty="0"/>
              <a:t> class="form-control" rows="4" name="description" id="description"</a:t>
            </a:r>
          </a:p>
          <a:p>
            <a:r>
              <a:rPr lang="en-US" sz="1000" dirty="0"/>
              <a:t>&gt;&lt;/</a:t>
            </a:r>
            <a:r>
              <a:rPr lang="en-US" sz="1000" dirty="0" err="1"/>
              <a:t>textarea</a:t>
            </a:r>
            <a:r>
              <a:rPr lang="en-US" sz="1000" dirty="0"/>
              <a:t>&gt;</a:t>
            </a:r>
          </a:p>
          <a:p>
            <a:r>
              <a:rPr lang="en-US" sz="1000" dirty="0"/>
              <a:t>&lt;/div</a:t>
            </a:r>
            <a:r>
              <a:rPr lang="en-US" sz="1000" dirty="0" smtClean="0"/>
              <a:t>&gt;</a:t>
            </a:r>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907848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723903" y="811863"/>
            <a:ext cx="10243196" cy="5786199"/>
          </a:xfrm>
          <a:prstGeom prst="rect">
            <a:avLst/>
          </a:prstGeom>
          <a:noFill/>
        </p:spPr>
        <p:txBody>
          <a:bodyPr wrap="square" rtlCol="0">
            <a:spAutoFit/>
          </a:bodyPr>
          <a:lstStyle/>
          <a:p>
            <a:r>
              <a:rPr lang="en-US" sz="1000" dirty="0" smtClean="0"/>
              <a:t>If you’d like to indicate that this form element is not valid, you’ll need to modify the above HTML to</a:t>
            </a:r>
          </a:p>
          <a:p>
            <a:r>
              <a:rPr lang="en-US" sz="1000" dirty="0" smtClean="0"/>
              <a:t>display validation warnings.</a:t>
            </a:r>
          </a:p>
          <a:p>
            <a:r>
              <a:rPr lang="en-US" sz="1000" dirty="0" smtClean="0"/>
              <a:t>&lt;div class="form-group has-error"&gt;</a:t>
            </a:r>
          </a:p>
          <a:p>
            <a:r>
              <a:rPr lang="en-US" sz="1000" dirty="0" smtClean="0"/>
              <a:t>&lt;label for="description" class="control-label"&gt;Description&lt;/label&gt;</a:t>
            </a:r>
          </a:p>
          <a:p>
            <a:r>
              <a:rPr lang="en-US" sz="1000" dirty="0" smtClean="0"/>
              <a:t>&lt;</a:t>
            </a:r>
            <a:r>
              <a:rPr lang="en-US" sz="1000" dirty="0" err="1" smtClean="0"/>
              <a:t>textarea</a:t>
            </a:r>
            <a:r>
              <a:rPr lang="en-US" sz="1000" dirty="0" smtClean="0"/>
              <a:t> class="form-control" rows="4" id="description" required&gt;&lt;/</a:t>
            </a:r>
            <a:r>
              <a:rPr lang="en-US" sz="1000" dirty="0" err="1" smtClean="0"/>
              <a:t>textarea</a:t>
            </a:r>
            <a:r>
              <a:rPr lang="en-US" sz="1000" dirty="0" smtClean="0"/>
              <a:t>&gt;</a:t>
            </a:r>
          </a:p>
          <a:p>
            <a:r>
              <a:rPr lang="en-US" sz="1000" dirty="0" smtClean="0"/>
              <a:t>&lt;span class="help-block"&gt;Description is a required field.&lt;/span&gt;</a:t>
            </a:r>
          </a:p>
          <a:p>
            <a:r>
              <a:rPr lang="en-US" sz="1000" dirty="0" smtClean="0"/>
              <a:t>&lt;/div&gt;</a:t>
            </a:r>
          </a:p>
          <a:p>
            <a:endParaRPr lang="en-US" sz="1000" b="1" dirty="0" smtClean="0"/>
          </a:p>
          <a:p>
            <a:r>
              <a:rPr lang="en-US" sz="1000" b="1" dirty="0" smtClean="0"/>
              <a:t>CSS</a:t>
            </a:r>
          </a:p>
          <a:p>
            <a:r>
              <a:rPr lang="en-US" sz="1000" dirty="0" smtClean="0"/>
              <a:t>When you add Bootstrap’s CSS to a HTML page, the default settings immediately improve the</a:t>
            </a:r>
          </a:p>
          <a:p>
            <a:r>
              <a:rPr lang="en-US" sz="1000" dirty="0" smtClean="0"/>
              <a:t>typography. Your &lt;h1&gt; and &lt;h2&gt; headings become semi-bold and are sized accordingly. Your paragraph</a:t>
            </a:r>
          </a:p>
          <a:p>
            <a:r>
              <a:rPr lang="en-US" sz="1000" dirty="0" smtClean="0"/>
              <a:t>margins, body text, and block quotes will look better. If you want to align text in your pages, text-</a:t>
            </a:r>
          </a:p>
          <a:p>
            <a:r>
              <a:rPr lang="en-US" sz="1000" dirty="0" smtClean="0"/>
              <a:t>[</a:t>
            </a:r>
            <a:r>
              <a:rPr lang="en-US" sz="1000" dirty="0" err="1" smtClean="0"/>
              <a:t>left|center|right</a:t>
            </a:r>
            <a:r>
              <a:rPr lang="en-US" sz="1000" dirty="0" smtClean="0"/>
              <a:t>] are useful classes. For tables, a table class gives them a better look and feel by</a:t>
            </a:r>
          </a:p>
          <a:p>
            <a:r>
              <a:rPr lang="en-US" sz="1000" dirty="0" smtClean="0"/>
              <a:t>default.</a:t>
            </a:r>
          </a:p>
          <a:p>
            <a:r>
              <a:rPr lang="en-US" sz="1000" dirty="0" smtClean="0"/>
              <a:t>To make your buttons look better, Bootstrap provides </a:t>
            </a:r>
            <a:r>
              <a:rPr lang="en-US" sz="1000" dirty="0" err="1" smtClean="0"/>
              <a:t>btn</a:t>
            </a:r>
            <a:r>
              <a:rPr lang="en-US" sz="1000" dirty="0" smtClean="0"/>
              <a:t> and a number of </a:t>
            </a:r>
            <a:r>
              <a:rPr lang="en-US" sz="1000" dirty="0" err="1" smtClean="0"/>
              <a:t>btn</a:t>
            </a:r>
            <a:r>
              <a:rPr lang="en-US" sz="1000" dirty="0" smtClean="0"/>
              <a:t>-* classes.</a:t>
            </a:r>
          </a:p>
          <a:p>
            <a:endParaRPr lang="en-US" sz="1000" dirty="0"/>
          </a:p>
          <a:p>
            <a:r>
              <a:rPr lang="en-US" sz="1000" dirty="0"/>
              <a:t>&lt;button type="button" class="</a:t>
            </a:r>
            <a:r>
              <a:rPr lang="en-US" sz="1000" dirty="0" err="1"/>
              <a:t>btn</a:t>
            </a:r>
            <a:r>
              <a:rPr lang="en-US" sz="1000" dirty="0"/>
              <a:t> </a:t>
            </a:r>
            <a:r>
              <a:rPr lang="en-US" sz="1000" dirty="0" err="1"/>
              <a:t>btn</a:t>
            </a:r>
            <a:r>
              <a:rPr lang="en-US" sz="1000" dirty="0"/>
              <a:t>-default"&gt;Default&lt;/button&gt;</a:t>
            </a:r>
          </a:p>
          <a:p>
            <a:r>
              <a:rPr lang="en-US" sz="1000" dirty="0"/>
              <a:t>&lt;button type="button" class="</a:t>
            </a:r>
            <a:r>
              <a:rPr lang="en-US" sz="1000" dirty="0" err="1"/>
              <a:t>btn</a:t>
            </a:r>
            <a:r>
              <a:rPr lang="en-US" sz="1000" dirty="0"/>
              <a:t> </a:t>
            </a:r>
            <a:r>
              <a:rPr lang="en-US" sz="1000" dirty="0" err="1"/>
              <a:t>btn</a:t>
            </a:r>
            <a:r>
              <a:rPr lang="en-US" sz="1000" dirty="0"/>
              <a:t>-primary"&gt;Primary&lt;/button&gt;</a:t>
            </a:r>
          </a:p>
          <a:p>
            <a:r>
              <a:rPr lang="en-US" sz="1000" dirty="0"/>
              <a:t>&lt;button type="button" class="</a:t>
            </a:r>
            <a:r>
              <a:rPr lang="en-US" sz="1000" dirty="0" err="1"/>
              <a:t>btn</a:t>
            </a:r>
            <a:r>
              <a:rPr lang="en-US" sz="1000" dirty="0"/>
              <a:t> </a:t>
            </a:r>
            <a:r>
              <a:rPr lang="en-US" sz="1000" dirty="0" err="1"/>
              <a:t>btn</a:t>
            </a:r>
            <a:r>
              <a:rPr lang="en-US" sz="1000" dirty="0"/>
              <a:t>-success"&gt;Success&lt;/button&gt;</a:t>
            </a:r>
          </a:p>
          <a:p>
            <a:r>
              <a:rPr lang="en-US" sz="1000" dirty="0"/>
              <a:t>&lt;button type="button" class="</a:t>
            </a:r>
            <a:r>
              <a:rPr lang="en-US" sz="1000" dirty="0" err="1"/>
              <a:t>btn</a:t>
            </a:r>
            <a:r>
              <a:rPr lang="en-US" sz="1000" dirty="0"/>
              <a:t> </a:t>
            </a:r>
            <a:r>
              <a:rPr lang="en-US" sz="1000" dirty="0" err="1"/>
              <a:t>btn</a:t>
            </a:r>
            <a:r>
              <a:rPr lang="en-US" sz="1000" dirty="0"/>
              <a:t>-info"&gt;Info&lt;/button&gt;</a:t>
            </a:r>
          </a:p>
          <a:p>
            <a:r>
              <a:rPr lang="en-US" sz="1000" dirty="0"/>
              <a:t>&lt;button type="button" class="</a:t>
            </a:r>
            <a:r>
              <a:rPr lang="en-US" sz="1000" dirty="0" err="1"/>
              <a:t>btn</a:t>
            </a:r>
            <a:r>
              <a:rPr lang="en-US" sz="1000" dirty="0"/>
              <a:t> </a:t>
            </a:r>
            <a:r>
              <a:rPr lang="en-US" sz="1000" dirty="0" err="1"/>
              <a:t>btn</a:t>
            </a:r>
            <a:r>
              <a:rPr lang="en-US" sz="1000" dirty="0"/>
              <a:t>-warning"&gt;Warning&lt;/button&gt;</a:t>
            </a:r>
          </a:p>
          <a:p>
            <a:r>
              <a:rPr lang="en-US" sz="1000" dirty="0"/>
              <a:t>&lt;button type="button" class="</a:t>
            </a:r>
            <a:r>
              <a:rPr lang="en-US" sz="1000" dirty="0" err="1"/>
              <a:t>btn</a:t>
            </a:r>
            <a:r>
              <a:rPr lang="en-US" sz="1000" dirty="0"/>
              <a:t> </a:t>
            </a:r>
            <a:r>
              <a:rPr lang="en-US" sz="1000" dirty="0" err="1"/>
              <a:t>btn</a:t>
            </a:r>
            <a:r>
              <a:rPr lang="en-US" sz="1000" dirty="0"/>
              <a:t>-danger"&gt;Danger&lt;/button&gt;</a:t>
            </a:r>
          </a:p>
          <a:p>
            <a:r>
              <a:rPr lang="en-US" sz="1000" dirty="0"/>
              <a:t>&lt;button type="button" class="</a:t>
            </a:r>
            <a:r>
              <a:rPr lang="en-US" sz="1000" dirty="0" err="1"/>
              <a:t>btn</a:t>
            </a:r>
            <a:r>
              <a:rPr lang="en-US" sz="1000" dirty="0"/>
              <a:t> </a:t>
            </a:r>
            <a:r>
              <a:rPr lang="en-US" sz="1000" dirty="0" err="1"/>
              <a:t>btn</a:t>
            </a:r>
            <a:r>
              <a:rPr lang="en-US" sz="1000" dirty="0"/>
              <a:t>-link"&gt;Link&lt;/button&gt;</a:t>
            </a:r>
          </a:p>
          <a:p>
            <a:endParaRPr lang="en-US" sz="1000" i="1" dirty="0"/>
          </a:p>
          <a:p>
            <a:r>
              <a:rPr lang="en-US" sz="1000" b="1" dirty="0"/>
              <a:t>Components</a:t>
            </a:r>
          </a:p>
          <a:p>
            <a:r>
              <a:rPr lang="en-US" sz="1000" dirty="0"/>
              <a:t>Bootstrap ships with a number of components included. Some require JavaScript; some only require</a:t>
            </a:r>
          </a:p>
          <a:p>
            <a:r>
              <a:rPr lang="en-US" sz="1000" dirty="0"/>
              <a:t>HTML5 markup and CSS classes to work. Its rich set of components have helped make it the most</a:t>
            </a:r>
          </a:p>
          <a:p>
            <a:r>
              <a:rPr lang="en-US" sz="1000" dirty="0"/>
              <a:t>popular project on GitHub. Web developers have always liked components in their frameworks. A</a:t>
            </a:r>
          </a:p>
          <a:p>
            <a:r>
              <a:rPr lang="en-US" sz="1000" dirty="0"/>
              <a:t>framework that offers easy-to-use components often allows developers to write less code. Less code to</a:t>
            </a:r>
          </a:p>
          <a:p>
            <a:r>
              <a:rPr lang="en-US" sz="1000" dirty="0"/>
              <a:t>write means there’s less code to maintain</a:t>
            </a:r>
            <a:r>
              <a:rPr lang="en-US" sz="1000" dirty="0" smtClean="0"/>
              <a:t>!</a:t>
            </a:r>
          </a:p>
          <a:p>
            <a:endParaRPr lang="en-US" sz="1000" dirty="0"/>
          </a:p>
          <a:p>
            <a:r>
              <a:rPr lang="en-US" sz="1000" dirty="0"/>
              <a:t>Some popular Bootstrap components include: dropdowns, button groups, button dropdowns, </a:t>
            </a:r>
            <a:r>
              <a:rPr lang="en-US" sz="1000" dirty="0" err="1"/>
              <a:t>navbar</a:t>
            </a:r>
            <a:r>
              <a:rPr lang="en-US" sz="1000" dirty="0"/>
              <a:t>,</a:t>
            </a:r>
          </a:p>
          <a:p>
            <a:r>
              <a:rPr lang="en-US" sz="1000" dirty="0"/>
              <a:t>breadcrumbs, pagination, alerts, progress bars, and panels. Below is an example of a </a:t>
            </a:r>
            <a:r>
              <a:rPr lang="en-US" sz="1000" dirty="0" err="1"/>
              <a:t>navbar</a:t>
            </a:r>
            <a:r>
              <a:rPr lang="en-US" sz="1000" dirty="0"/>
              <a:t> with a</a:t>
            </a:r>
          </a:p>
          <a:p>
            <a:r>
              <a:rPr lang="en-US" sz="1000" dirty="0"/>
              <a:t>dropdown</a:t>
            </a:r>
            <a:r>
              <a:rPr lang="en-US" sz="1000" dirty="0" smtClean="0"/>
              <a:t>.</a:t>
            </a:r>
          </a:p>
          <a:p>
            <a:endParaRPr lang="en-US" sz="1000" dirty="0"/>
          </a:p>
          <a:p>
            <a:r>
              <a:rPr lang="en-US" sz="1000" dirty="0" smtClean="0"/>
              <a:t>When </a:t>
            </a:r>
            <a:r>
              <a:rPr lang="en-US" sz="1000" dirty="0"/>
              <a:t>rendered on a mobile device, everything collapses into a hamburger menu that can expand</a:t>
            </a:r>
          </a:p>
          <a:p>
            <a:r>
              <a:rPr lang="en-US" sz="1000" dirty="0"/>
              <a:t>downward</a:t>
            </a:r>
            <a:r>
              <a:rPr lang="en-US" sz="1000" dirty="0" smtClean="0"/>
              <a:t>.</a:t>
            </a:r>
            <a:endParaRPr lang="en-US" sz="1000"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2938275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167787" y="1042682"/>
            <a:ext cx="9879212" cy="5632311"/>
          </a:xfrm>
          <a:prstGeom prst="rect">
            <a:avLst/>
          </a:prstGeom>
          <a:noFill/>
        </p:spPr>
        <p:txBody>
          <a:bodyPr wrap="square" rtlCol="0">
            <a:spAutoFit/>
          </a:bodyPr>
          <a:lstStyle/>
          <a:p>
            <a:r>
              <a:rPr lang="en-US" sz="1000" dirty="0"/>
              <a:t>This </a:t>
            </a:r>
            <a:r>
              <a:rPr lang="en-US" sz="1000" dirty="0" err="1"/>
              <a:t>navbar</a:t>
            </a:r>
            <a:r>
              <a:rPr lang="en-US" sz="1000" dirty="0"/>
              <a:t> requires quite a bit of HTML markup, not shown here for the sake of brevity. You can view</a:t>
            </a:r>
          </a:p>
          <a:p>
            <a:r>
              <a:rPr lang="en-US" sz="1000" dirty="0"/>
              <a:t>this source online in Bootstrap’s documentation. The simpler example below shows the basic structure</a:t>
            </a:r>
            <a:r>
              <a:rPr lang="en-US" sz="1000" dirty="0" smtClean="0"/>
              <a:t>.</a:t>
            </a:r>
          </a:p>
          <a:p>
            <a:endParaRPr lang="en-US" sz="1000" dirty="0"/>
          </a:p>
          <a:p>
            <a:r>
              <a:rPr lang="en-US" sz="1000" dirty="0"/>
              <a:t>&lt;</a:t>
            </a:r>
            <a:r>
              <a:rPr lang="en-US" sz="1000" dirty="0" err="1"/>
              <a:t>nav</a:t>
            </a:r>
            <a:r>
              <a:rPr lang="en-US" sz="1000" dirty="0"/>
              <a:t> class="</a:t>
            </a:r>
            <a:r>
              <a:rPr lang="en-US" sz="1000" dirty="0" err="1"/>
              <a:t>navbar</a:t>
            </a:r>
            <a:r>
              <a:rPr lang="en-US" sz="1000" dirty="0"/>
              <a:t> </a:t>
            </a:r>
            <a:r>
              <a:rPr lang="en-US" sz="1000" dirty="0" err="1"/>
              <a:t>navbar</a:t>
            </a:r>
            <a:r>
              <a:rPr lang="en-US" sz="1000" dirty="0"/>
              <a:t>-default" role="navigation"&gt;</a:t>
            </a:r>
          </a:p>
          <a:p>
            <a:r>
              <a:rPr lang="en-US" sz="1000" dirty="0"/>
              <a:t>&lt;div class="</a:t>
            </a:r>
            <a:r>
              <a:rPr lang="en-US" sz="1000" dirty="0" err="1"/>
              <a:t>navbar</a:t>
            </a:r>
            <a:r>
              <a:rPr lang="en-US" sz="1000" dirty="0"/>
              <a:t>-header"&gt;</a:t>
            </a:r>
          </a:p>
          <a:p>
            <a:r>
              <a:rPr lang="en-US" sz="1000" dirty="0"/>
              <a:t>&lt;button type="button" class="</a:t>
            </a:r>
            <a:r>
              <a:rPr lang="en-US" sz="1000" dirty="0" err="1"/>
              <a:t>navbar</a:t>
            </a:r>
            <a:r>
              <a:rPr lang="en-US" sz="1000" dirty="0"/>
              <a:t>-toggle" data-toggle="collapse" data-target=</a:t>
            </a:r>
          </a:p>
          <a:p>
            <a:r>
              <a:rPr lang="en-US" sz="1000" dirty="0"/>
              <a:t>"#</a:t>
            </a:r>
            <a:r>
              <a:rPr lang="en-US" sz="1000" dirty="0" err="1"/>
              <a:t>navbar</a:t>
            </a:r>
            <a:r>
              <a:rPr lang="en-US" sz="1000" dirty="0"/>
              <a:t>-collapse"&gt;</a:t>
            </a:r>
          </a:p>
          <a:p>
            <a:r>
              <a:rPr lang="en-US" sz="1000" dirty="0"/>
              <a:t>&lt;span class="</a:t>
            </a:r>
            <a:r>
              <a:rPr lang="en-US" sz="1000" dirty="0" err="1"/>
              <a:t>sr</a:t>
            </a:r>
            <a:r>
              <a:rPr lang="en-US" sz="1000" dirty="0"/>
              <a:t>-only"&gt;Toggle navigation&lt;/span&gt;</a:t>
            </a:r>
          </a:p>
          <a:p>
            <a:r>
              <a:rPr lang="en-US" sz="1000" dirty="0"/>
              <a:t>&lt;span class="icon-bar"&gt;&lt;/span&gt;</a:t>
            </a:r>
          </a:p>
          <a:p>
            <a:r>
              <a:rPr lang="en-US" sz="1000" dirty="0"/>
              <a:t>&lt;span class="icon-bar"&gt;&lt;/span&gt;</a:t>
            </a:r>
          </a:p>
          <a:p>
            <a:r>
              <a:rPr lang="en-US" sz="1000" dirty="0"/>
              <a:t>&lt;span class="icon-bar"&gt;&lt;/span&gt;</a:t>
            </a:r>
          </a:p>
          <a:p>
            <a:r>
              <a:rPr lang="en-US" sz="1000" dirty="0"/>
              <a:t>&lt;/button&gt;</a:t>
            </a:r>
          </a:p>
          <a:p>
            <a:r>
              <a:rPr lang="en-US" sz="1000" dirty="0"/>
              <a:t>&lt;a class="</a:t>
            </a:r>
            <a:r>
              <a:rPr lang="en-US" sz="1000" dirty="0" err="1"/>
              <a:t>navbar</a:t>
            </a:r>
            <a:r>
              <a:rPr lang="en-US" sz="1000" dirty="0"/>
              <a:t>-brand" </a:t>
            </a:r>
            <a:r>
              <a:rPr lang="en-US" sz="1000" dirty="0" err="1"/>
              <a:t>href</a:t>
            </a:r>
            <a:r>
              <a:rPr lang="en-US" sz="1000" dirty="0"/>
              <a:t>="#"&gt;Brand&lt;/a&gt;</a:t>
            </a:r>
          </a:p>
          <a:p>
            <a:r>
              <a:rPr lang="en-US" sz="1000" dirty="0"/>
              <a:t>&lt;/div&gt;</a:t>
            </a:r>
          </a:p>
          <a:p>
            <a:r>
              <a:rPr lang="en-US" sz="1000" dirty="0"/>
              <a:t>&lt;div class="collapse </a:t>
            </a:r>
            <a:r>
              <a:rPr lang="en-US" sz="1000" dirty="0" err="1"/>
              <a:t>navbar</a:t>
            </a:r>
            <a:r>
              <a:rPr lang="en-US" sz="1000" dirty="0"/>
              <a:t>-collapse" id="</a:t>
            </a:r>
            <a:r>
              <a:rPr lang="en-US" sz="1000" dirty="0" err="1"/>
              <a:t>navbar</a:t>
            </a:r>
            <a:r>
              <a:rPr lang="en-US" sz="1000" dirty="0"/>
              <a:t>-collapse"&gt;</a:t>
            </a:r>
          </a:p>
          <a:p>
            <a:r>
              <a:rPr lang="en-US" sz="1000" dirty="0"/>
              <a:t>&lt;</a:t>
            </a:r>
            <a:r>
              <a:rPr lang="en-US" sz="1000" dirty="0" err="1"/>
              <a:t>ul</a:t>
            </a:r>
            <a:r>
              <a:rPr lang="en-US" sz="1000" dirty="0"/>
              <a:t> class="</a:t>
            </a:r>
            <a:r>
              <a:rPr lang="en-US" sz="1000" dirty="0" err="1"/>
              <a:t>nav</a:t>
            </a:r>
            <a:r>
              <a:rPr lang="en-US" sz="1000" dirty="0"/>
              <a:t> </a:t>
            </a:r>
            <a:r>
              <a:rPr lang="en-US" sz="1000" dirty="0" err="1"/>
              <a:t>navbar-nav</a:t>
            </a:r>
            <a:r>
              <a:rPr lang="en-US" sz="1000" dirty="0"/>
              <a:t>"&gt;</a:t>
            </a:r>
          </a:p>
          <a:p>
            <a:r>
              <a:rPr lang="en-US" sz="1000" dirty="0"/>
              <a:t>&lt;li class="active"&gt;&lt;a </a:t>
            </a:r>
            <a:r>
              <a:rPr lang="en-US" sz="1000" dirty="0" err="1"/>
              <a:t>href</a:t>
            </a:r>
            <a:r>
              <a:rPr lang="en-US" sz="1000" dirty="0"/>
              <a:t>="#"&gt;Link&lt;/a&gt;&lt;/li&gt;</a:t>
            </a:r>
          </a:p>
          <a:p>
            <a:r>
              <a:rPr lang="it-IT" sz="1000" dirty="0"/>
              <a:t>&lt;li&gt;&lt;a href="#"&gt;Link&lt;/a&gt;&lt;/li&gt;</a:t>
            </a:r>
          </a:p>
          <a:p>
            <a:r>
              <a:rPr lang="en-US" sz="1000" dirty="0"/>
              <a:t>&lt;/</a:t>
            </a:r>
            <a:r>
              <a:rPr lang="en-US" sz="1000" dirty="0" err="1"/>
              <a:t>ul</a:t>
            </a:r>
            <a:r>
              <a:rPr lang="en-US" sz="1000" dirty="0"/>
              <a:t>&gt;</a:t>
            </a:r>
          </a:p>
          <a:p>
            <a:r>
              <a:rPr lang="en-US" sz="1000" dirty="0"/>
              <a:t>&lt;/div&gt;</a:t>
            </a:r>
          </a:p>
          <a:p>
            <a:r>
              <a:rPr lang="en-US" sz="1000" dirty="0"/>
              <a:t>&lt;/</a:t>
            </a:r>
            <a:r>
              <a:rPr lang="en-US" sz="1000" dirty="0" err="1"/>
              <a:t>nav</a:t>
            </a:r>
            <a:r>
              <a:rPr lang="en-US" sz="1000" dirty="0" smtClean="0"/>
              <a:t>&gt;</a:t>
            </a:r>
          </a:p>
          <a:p>
            <a:endParaRPr lang="en-US" sz="1000" dirty="0"/>
          </a:p>
          <a:p>
            <a:r>
              <a:rPr lang="en-US" sz="1000" dirty="0"/>
              <a:t>Alerts are useful for displaying feedback to the user. You can invoke differently colored alerts with</a:t>
            </a:r>
          </a:p>
          <a:p>
            <a:r>
              <a:rPr lang="en-US" sz="1000" dirty="0"/>
              <a:t>different classes. You’ll need to add an alert class, plus alert-[</a:t>
            </a:r>
            <a:r>
              <a:rPr lang="en-US" sz="1000" dirty="0" err="1"/>
              <a:t>success|info|warning|danger</a:t>
            </a:r>
            <a:r>
              <a:rPr lang="en-US" sz="1000" dirty="0"/>
              <a:t>] to </a:t>
            </a:r>
            <a:r>
              <a:rPr lang="en-US" sz="1000" dirty="0" smtClean="0"/>
              <a:t>indicate the </a:t>
            </a:r>
            <a:r>
              <a:rPr lang="en-US" sz="1000" dirty="0"/>
              <a:t>colors</a:t>
            </a:r>
            <a:r>
              <a:rPr lang="en-US" sz="1000" dirty="0" smtClean="0"/>
              <a:t>.</a:t>
            </a:r>
          </a:p>
          <a:p>
            <a:endParaRPr lang="en-US" sz="1000" dirty="0"/>
          </a:p>
          <a:p>
            <a:r>
              <a:rPr lang="en-US" sz="1000" dirty="0" smtClean="0"/>
              <a:t>&lt;div class="alert alert-success" role="alert"&gt;</a:t>
            </a:r>
          </a:p>
          <a:p>
            <a:r>
              <a:rPr lang="en-US" sz="1000" dirty="0" smtClean="0"/>
              <a:t>&lt;strong&gt;Well done!&lt;/strong&gt; You successfully read this important alert message.</a:t>
            </a:r>
          </a:p>
          <a:p>
            <a:r>
              <a:rPr lang="en-US" sz="1000" dirty="0" smtClean="0"/>
              <a:t>&lt;/div&gt;</a:t>
            </a:r>
          </a:p>
          <a:p>
            <a:endParaRPr lang="en-US" sz="1000" dirty="0" smtClean="0"/>
          </a:p>
          <a:p>
            <a:r>
              <a:rPr lang="nb-NO" sz="1000" dirty="0" smtClean="0"/>
              <a:t>&lt;div class="alert alert-info" role="alert"&gt;</a:t>
            </a:r>
          </a:p>
          <a:p>
            <a:r>
              <a:rPr lang="en-US" sz="1000" dirty="0" smtClean="0"/>
              <a:t>&lt;strong&gt;Heads up!&lt;/strong&gt; This alert needs your attention, but it's not super</a:t>
            </a:r>
          </a:p>
          <a:p>
            <a:r>
              <a:rPr lang="en-US" sz="1000" dirty="0" smtClean="0"/>
              <a:t>important.</a:t>
            </a:r>
          </a:p>
          <a:p>
            <a:r>
              <a:rPr lang="en-US" sz="1000" dirty="0" smtClean="0"/>
              <a:t>&lt;/div&gt;</a:t>
            </a:r>
          </a:p>
          <a:p>
            <a:endParaRPr lang="en-US" sz="1000" dirty="0" smtClean="0"/>
          </a:p>
          <a:p>
            <a:endParaRPr lang="en-US" sz="1000" dirty="0" smtClean="0"/>
          </a:p>
          <a:p>
            <a:endParaRPr lang="en-US" sz="1000"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555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065693" y="905079"/>
            <a:ext cx="9781557" cy="5478423"/>
          </a:xfrm>
          <a:prstGeom prst="rect">
            <a:avLst/>
          </a:prstGeom>
          <a:noFill/>
        </p:spPr>
        <p:txBody>
          <a:bodyPr wrap="square" rtlCol="0">
            <a:spAutoFit/>
          </a:bodyPr>
          <a:lstStyle/>
          <a:p>
            <a:r>
              <a:rPr lang="en-US" sz="1000" dirty="0" smtClean="0"/>
              <a:t>&lt;div class="alert alert-warning" role="alert"&gt;</a:t>
            </a:r>
          </a:p>
          <a:p>
            <a:r>
              <a:rPr lang="en-US" sz="1000" dirty="0" smtClean="0"/>
              <a:t>&lt;strong&gt;Warning!&lt;/strong&gt; Better check yourself, you're not looking too good.</a:t>
            </a:r>
          </a:p>
          <a:p>
            <a:r>
              <a:rPr lang="en-US" sz="1000" dirty="0" smtClean="0"/>
              <a:t>&lt;/div&gt;</a:t>
            </a:r>
          </a:p>
          <a:p>
            <a:r>
              <a:rPr lang="en-US" sz="1000" dirty="0" smtClean="0"/>
              <a:t>&lt;div class="alert alert-danger" role="alert"&gt;</a:t>
            </a:r>
          </a:p>
          <a:p>
            <a:r>
              <a:rPr lang="en-US" sz="1000" dirty="0" smtClean="0"/>
              <a:t>&lt;strong&gt;Oh snap!&lt;/strong&gt; Change a few things up and try submitting again.</a:t>
            </a:r>
          </a:p>
          <a:p>
            <a:r>
              <a:rPr lang="en-US" sz="1000" dirty="0" smtClean="0"/>
              <a:t>&lt;/div&gt;</a:t>
            </a:r>
          </a:p>
          <a:p>
            <a:endParaRPr lang="en-US" sz="1000" dirty="0" smtClean="0"/>
          </a:p>
          <a:p>
            <a:r>
              <a:rPr lang="en-US" sz="1000" dirty="0" smtClean="0"/>
              <a:t>To make an alert closeable, you need to add an .alert-dismissible class and a close button.</a:t>
            </a:r>
          </a:p>
          <a:p>
            <a:r>
              <a:rPr lang="en-US" sz="1000" dirty="0" smtClean="0"/>
              <a:t>&lt;div class="alert alert-warning alert-dismissible" role="alert"&gt;</a:t>
            </a:r>
          </a:p>
          <a:p>
            <a:r>
              <a:rPr lang="en-US" sz="1000" dirty="0" smtClean="0"/>
              <a:t>&lt;button type="button" class="close" data-dismiss="alert" aria-label="Close"&gt;&lt;span </a:t>
            </a:r>
            <a:r>
              <a:rPr lang="en-US" sz="1000" dirty="0" err="1" smtClean="0"/>
              <a:t>ariahidden</a:t>
            </a:r>
            <a:r>
              <a:rPr lang="en-US" sz="1000" dirty="0" smtClean="0"/>
              <a:t>="</a:t>
            </a:r>
          </a:p>
          <a:p>
            <a:r>
              <a:rPr lang="en-US" sz="1000" dirty="0" smtClean="0"/>
              <a:t>true"&gt;&amp;times;&lt;/span&gt;&lt;/button&gt;</a:t>
            </a:r>
          </a:p>
          <a:p>
            <a:r>
              <a:rPr lang="en-US" sz="1000" dirty="0" smtClean="0"/>
              <a:t>&lt;strong&gt;Warning!&lt;/strong&gt; Better check yourself, you're not looking too good.</a:t>
            </a:r>
          </a:p>
          <a:p>
            <a:r>
              <a:rPr lang="en-US" sz="1000" dirty="0" smtClean="0"/>
              <a:t>&lt;/div&gt;</a:t>
            </a:r>
          </a:p>
          <a:p>
            <a:endParaRPr lang="en-US" sz="1000" dirty="0" smtClean="0"/>
          </a:p>
          <a:p>
            <a:r>
              <a:rPr lang="en-US" sz="1000" b="1" dirty="0"/>
              <a:t>Icons</a:t>
            </a:r>
          </a:p>
          <a:p>
            <a:r>
              <a:rPr lang="en-US" sz="1000" dirty="0"/>
              <a:t>Icons have always been a big part of web applications. Showing the user a small image is often sexier</a:t>
            </a:r>
          </a:p>
          <a:p>
            <a:r>
              <a:rPr lang="en-US" sz="1000" dirty="0"/>
              <a:t>and hipper than plain text. Humans are visual beings and icons are a great way to spice things up. In</a:t>
            </a:r>
          </a:p>
          <a:p>
            <a:r>
              <a:rPr lang="en-US" sz="1000" dirty="0"/>
              <a:t>the last several years, font icons have become popular for web development. Font icons are just fonts,</a:t>
            </a:r>
          </a:p>
          <a:p>
            <a:r>
              <a:rPr lang="en-US" sz="1000" dirty="0"/>
              <a:t>but they contain symbols and glyphs instead of text. You can style, scale, and load them quickly</a:t>
            </a:r>
          </a:p>
          <a:p>
            <a:r>
              <a:rPr lang="en-US" sz="1000" dirty="0"/>
              <a:t>because of their small size</a:t>
            </a:r>
            <a:r>
              <a:rPr lang="en-US" sz="1000" dirty="0" smtClean="0"/>
              <a:t>.</a:t>
            </a:r>
          </a:p>
          <a:p>
            <a:endParaRPr lang="en-US" sz="1000" dirty="0"/>
          </a:p>
          <a:p>
            <a:r>
              <a:rPr lang="en-US" sz="1000" dirty="0"/>
              <a:t>The </a:t>
            </a:r>
            <a:r>
              <a:rPr lang="en-US" sz="1000" dirty="0" err="1"/>
              <a:t>Glyphicons</a:t>
            </a:r>
            <a:r>
              <a:rPr lang="en-US" sz="1000" dirty="0"/>
              <a:t> Halflings set of font icons is included with Bootstrap. They’re not normally free, but</a:t>
            </a:r>
          </a:p>
          <a:p>
            <a:r>
              <a:rPr lang="en-US" sz="1000" dirty="0"/>
              <a:t>their creator has made them free for Bootstrap users. There are more than 250 glyphs in this set.</a:t>
            </a:r>
          </a:p>
          <a:p>
            <a:r>
              <a:rPr lang="en-US" sz="1000" dirty="0"/>
              <a:t>They’re often used to display eye candy on buttons.</a:t>
            </a:r>
          </a:p>
          <a:p>
            <a:r>
              <a:rPr lang="en-US" sz="1000" dirty="0"/>
              <a:t>&lt;button class="</a:t>
            </a:r>
            <a:r>
              <a:rPr lang="en-US" sz="1000" dirty="0" err="1"/>
              <a:t>btn</a:t>
            </a:r>
            <a:r>
              <a:rPr lang="en-US" sz="1000" dirty="0"/>
              <a:t> </a:t>
            </a:r>
            <a:r>
              <a:rPr lang="en-US" sz="1000" dirty="0" err="1"/>
              <a:t>btn</a:t>
            </a:r>
            <a:r>
              <a:rPr lang="en-US" sz="1000" dirty="0"/>
              <a:t>-info"&gt;&lt;</a:t>
            </a:r>
            <a:r>
              <a:rPr lang="en-US" sz="1000" dirty="0" err="1"/>
              <a:t>i</a:t>
            </a:r>
            <a:r>
              <a:rPr lang="en-US" sz="1000" dirty="0"/>
              <a:t> class="</a:t>
            </a:r>
            <a:r>
              <a:rPr lang="en-US" sz="1000" dirty="0" err="1"/>
              <a:t>glyphicon</a:t>
            </a:r>
            <a:r>
              <a:rPr lang="en-US" sz="1000" dirty="0"/>
              <a:t> </a:t>
            </a:r>
            <a:r>
              <a:rPr lang="en-US" sz="1000" dirty="0" err="1"/>
              <a:t>glyphicon</a:t>
            </a:r>
            <a:r>
              <a:rPr lang="en-US" sz="1000" dirty="0"/>
              <a:t>-plus"&gt;&lt;/</a:t>
            </a:r>
            <a:r>
              <a:rPr lang="en-US" sz="1000" dirty="0" err="1"/>
              <a:t>i</a:t>
            </a:r>
            <a:r>
              <a:rPr lang="en-US" sz="1000" dirty="0"/>
              <a:t>&gt; Add&lt;/button&gt;</a:t>
            </a:r>
          </a:p>
          <a:p>
            <a:r>
              <a:rPr lang="en-US" sz="1000" dirty="0"/>
              <a:t>&lt;button class="</a:t>
            </a:r>
            <a:r>
              <a:rPr lang="en-US" sz="1000" dirty="0" err="1"/>
              <a:t>btn</a:t>
            </a:r>
            <a:r>
              <a:rPr lang="en-US" sz="1000" dirty="0"/>
              <a:t> </a:t>
            </a:r>
            <a:r>
              <a:rPr lang="en-US" sz="1000" dirty="0" err="1"/>
              <a:t>btn</a:t>
            </a:r>
            <a:r>
              <a:rPr lang="en-US" sz="1000" dirty="0"/>
              <a:t>-danger"&gt;&lt;</a:t>
            </a:r>
            <a:r>
              <a:rPr lang="en-US" sz="1000" dirty="0" err="1"/>
              <a:t>i</a:t>
            </a:r>
            <a:r>
              <a:rPr lang="en-US" sz="1000" dirty="0"/>
              <a:t> class="</a:t>
            </a:r>
            <a:r>
              <a:rPr lang="en-US" sz="1000" dirty="0" err="1"/>
              <a:t>glyphicon</a:t>
            </a:r>
            <a:r>
              <a:rPr lang="en-US" sz="1000" dirty="0"/>
              <a:t> </a:t>
            </a:r>
            <a:r>
              <a:rPr lang="en-US" sz="1000" dirty="0" err="1"/>
              <a:t>glyphicon</a:t>
            </a:r>
            <a:r>
              <a:rPr lang="en-US" sz="1000" dirty="0"/>
              <a:t>-minus"&gt;&lt;/</a:t>
            </a:r>
            <a:r>
              <a:rPr lang="en-US" sz="1000" dirty="0" err="1"/>
              <a:t>i</a:t>
            </a:r>
            <a:r>
              <a:rPr lang="en-US" sz="1000" dirty="0"/>
              <a:t>&gt; Delete&lt;/button&gt;</a:t>
            </a:r>
          </a:p>
          <a:p>
            <a:r>
              <a:rPr lang="en-US" sz="1000" dirty="0"/>
              <a:t>&lt;button class="</a:t>
            </a:r>
            <a:r>
              <a:rPr lang="en-US" sz="1000" dirty="0" err="1"/>
              <a:t>btn</a:t>
            </a:r>
            <a:r>
              <a:rPr lang="en-US" sz="1000" dirty="0"/>
              <a:t> </a:t>
            </a:r>
            <a:r>
              <a:rPr lang="en-US" sz="1000" dirty="0" err="1"/>
              <a:t>btn</a:t>
            </a:r>
            <a:r>
              <a:rPr lang="en-US" sz="1000" dirty="0"/>
              <a:t>-default"&gt;&lt;</a:t>
            </a:r>
            <a:r>
              <a:rPr lang="en-US" sz="1000" dirty="0" err="1"/>
              <a:t>i</a:t>
            </a:r>
            <a:r>
              <a:rPr lang="en-US" sz="1000" dirty="0"/>
              <a:t> class="</a:t>
            </a:r>
            <a:r>
              <a:rPr lang="en-US" sz="1000" dirty="0" err="1"/>
              <a:t>glyphicon</a:t>
            </a:r>
            <a:r>
              <a:rPr lang="en-US" sz="1000" dirty="0"/>
              <a:t> </a:t>
            </a:r>
            <a:r>
              <a:rPr lang="en-US" sz="1000" dirty="0" err="1"/>
              <a:t>glyphicon</a:t>
            </a:r>
            <a:r>
              <a:rPr lang="en-US" sz="1000" dirty="0"/>
              <a:t>-pencil"&gt;&lt;/</a:t>
            </a:r>
            <a:r>
              <a:rPr lang="en-US" sz="1000" dirty="0" err="1"/>
              <a:t>i</a:t>
            </a:r>
            <a:r>
              <a:rPr lang="en-US" sz="1000" dirty="0"/>
              <a:t>&gt; Edit&lt;/button&gt;</a:t>
            </a:r>
          </a:p>
          <a:p>
            <a:r>
              <a:rPr lang="en-US" sz="1000" dirty="0"/>
              <a:t>You can see how the icons change color based on the font color defined for the element they’re inside.</a:t>
            </a:r>
          </a:p>
          <a:p>
            <a:endParaRPr lang="en-US" sz="1000" dirty="0" smtClean="0"/>
          </a:p>
          <a:p>
            <a:r>
              <a:rPr lang="en-US" sz="1000" dirty="0" smtClean="0"/>
              <a:t>You </a:t>
            </a:r>
            <a:r>
              <a:rPr lang="en-US" sz="1000" dirty="0"/>
              <a:t>can use other icon fonts with Bootstrap and </a:t>
            </a:r>
            <a:r>
              <a:rPr lang="en-US" sz="1000" dirty="0" err="1"/>
              <a:t>JHipster</a:t>
            </a:r>
            <a:r>
              <a:rPr lang="en-US" sz="1000" dirty="0"/>
              <a:t>, Font Awesome being one of the most</a:t>
            </a:r>
          </a:p>
          <a:p>
            <a:r>
              <a:rPr lang="en-US" sz="1000" dirty="0"/>
              <a:t>popular. It’s completely free for commercial use and contains over 500 icons. </a:t>
            </a:r>
            <a:r>
              <a:rPr lang="en-US" sz="1000" dirty="0" err="1"/>
              <a:t>JHipster</a:t>
            </a:r>
            <a:r>
              <a:rPr lang="en-US" sz="1000" dirty="0"/>
              <a:t> uses Font</a:t>
            </a:r>
          </a:p>
          <a:p>
            <a:r>
              <a:rPr lang="en-US" sz="1000" dirty="0"/>
              <a:t>Awesome for its website, but not for generated projects. The reason for not including Font Awesome is</a:t>
            </a:r>
          </a:p>
          <a:p>
            <a:r>
              <a:rPr lang="en-US" sz="1000" dirty="0"/>
              <a:t>that </a:t>
            </a:r>
            <a:r>
              <a:rPr lang="en-US" sz="1000" dirty="0" err="1"/>
              <a:t>Glyphicons</a:t>
            </a:r>
            <a:r>
              <a:rPr lang="en-US" sz="1000" dirty="0"/>
              <a:t> is the default and it’s easy to change the font in your project. Simply add it as a</a:t>
            </a:r>
          </a:p>
          <a:p>
            <a:r>
              <a:rPr lang="en-US" sz="1000" dirty="0"/>
              <a:t>dependency in your </a:t>
            </a:r>
            <a:r>
              <a:rPr lang="en-US" sz="1000" dirty="0" err="1"/>
              <a:t>bower.json</a:t>
            </a:r>
            <a:r>
              <a:rPr lang="en-US" sz="1000" dirty="0"/>
              <a:t> file</a:t>
            </a:r>
            <a:r>
              <a:rPr lang="en-US" sz="1000" dirty="0" smtClean="0"/>
              <a:t>.</a:t>
            </a:r>
          </a:p>
          <a:p>
            <a:endParaRPr lang="en-US" sz="1000"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206507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520" y="1907139"/>
            <a:ext cx="5181600" cy="2724150"/>
          </a:xfrm>
          <a:prstGeom prst="rect">
            <a:avLst/>
          </a:prstGeom>
        </p:spPr>
      </p:pic>
      <p:sp>
        <p:nvSpPr>
          <p:cNvPr id="3" name="TextBox 2"/>
          <p:cNvSpPr txBox="1"/>
          <p:nvPr/>
        </p:nvSpPr>
        <p:spPr>
          <a:xfrm>
            <a:off x="3762651" y="5042519"/>
            <a:ext cx="5309338" cy="646331"/>
          </a:xfrm>
          <a:prstGeom prst="rect">
            <a:avLst/>
          </a:prstGeom>
          <a:noFill/>
        </p:spPr>
        <p:txBody>
          <a:bodyPr wrap="square" rtlCol="0">
            <a:spAutoFit/>
          </a:bodyPr>
          <a:lstStyle/>
          <a:p>
            <a:pPr algn="ctr"/>
            <a:r>
              <a:rPr lang="en-US" sz="1200" b="1" dirty="0" smtClean="0"/>
              <a:t>The AngularJS front end communicates with the Spring Framework backend via Restful Web Services. This is accomplished by passing JSON objects back and forth.</a:t>
            </a:r>
            <a:endParaRPr lang="en-US" sz="1200" b="1" dirty="0"/>
          </a:p>
        </p:txBody>
      </p:sp>
      <p:sp>
        <p:nvSpPr>
          <p:cNvPr id="6" name="TextBox 5"/>
          <p:cNvSpPr txBox="1"/>
          <p:nvPr/>
        </p:nvSpPr>
        <p:spPr>
          <a:xfrm>
            <a:off x="4599354" y="924763"/>
            <a:ext cx="3635932" cy="646331"/>
          </a:xfrm>
          <a:prstGeom prst="rect">
            <a:avLst/>
          </a:prstGeom>
          <a:noFill/>
        </p:spPr>
        <p:txBody>
          <a:bodyPr wrap="none" rtlCol="0">
            <a:spAutoFit/>
          </a:bodyPr>
          <a:lstStyle/>
          <a:p>
            <a:pPr marL="342900" indent="-342900">
              <a:buFont typeface="Arial" panose="020B0604020202020204" pitchFamily="34" charset="0"/>
              <a:buChar char="•"/>
            </a:pPr>
            <a:r>
              <a:rPr lang="en-US" b="1" dirty="0" smtClean="0">
                <a:solidFill>
                  <a:srgbClr val="C00000"/>
                </a:solidFill>
              </a:rPr>
              <a:t>AngularJS Front End</a:t>
            </a:r>
          </a:p>
          <a:p>
            <a:pPr marL="342900" indent="-342900">
              <a:buFont typeface="Arial" panose="020B0604020202020204" pitchFamily="34" charset="0"/>
              <a:buChar char="•"/>
            </a:pPr>
            <a:r>
              <a:rPr lang="en-US" b="1" dirty="0" smtClean="0">
                <a:solidFill>
                  <a:srgbClr val="C00000"/>
                </a:solidFill>
              </a:rPr>
              <a:t>Spring Framework Back End</a:t>
            </a:r>
            <a:endParaRPr lang="en-US" b="1" dirty="0">
              <a:solidFill>
                <a:srgbClr val="C00000"/>
              </a:solidFill>
            </a:endParaRPr>
          </a:p>
        </p:txBody>
      </p:sp>
    </p:spTree>
    <p:extLst>
      <p:ext uri="{BB962C8B-B14F-4D97-AF65-F5344CB8AC3E}">
        <p14:creationId xmlns:p14="http://schemas.microsoft.com/office/powerpoint/2010/main" val="238778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545088" y="919193"/>
            <a:ext cx="8844962" cy="5324535"/>
          </a:xfrm>
          <a:prstGeom prst="rect">
            <a:avLst/>
          </a:prstGeom>
          <a:noFill/>
        </p:spPr>
        <p:txBody>
          <a:bodyPr wrap="square" rtlCol="0">
            <a:spAutoFit/>
          </a:bodyPr>
          <a:lstStyle/>
          <a:p>
            <a:r>
              <a:rPr lang="en-US" sz="1000" b="1" dirty="0" smtClean="0"/>
              <a:t>Customizing CSS</a:t>
            </a:r>
          </a:p>
          <a:p>
            <a:r>
              <a:rPr lang="en-US" sz="1000" dirty="0" smtClean="0"/>
              <a:t>If you’d like to override Bootstrap classes in your project, the easiest thing to do is to put the override</a:t>
            </a:r>
          </a:p>
          <a:p>
            <a:r>
              <a:rPr lang="en-US" sz="1000" dirty="0" smtClean="0"/>
              <a:t>rule in a CSS file that comes after Bootstrap’s CSS. Or you can modify</a:t>
            </a:r>
          </a:p>
          <a:p>
            <a:r>
              <a:rPr lang="en-US" sz="1000" dirty="0" err="1" smtClean="0"/>
              <a:t>src</a:t>
            </a:r>
            <a:r>
              <a:rPr lang="en-US" sz="1000" dirty="0" smtClean="0"/>
              <a:t>/main/</a:t>
            </a:r>
            <a:r>
              <a:rPr lang="en-US" sz="1000" dirty="0" err="1" smtClean="0"/>
              <a:t>webapp</a:t>
            </a:r>
            <a:r>
              <a:rPr lang="en-US" sz="1000" dirty="0" smtClean="0"/>
              <a:t>/assets/styles/main.css directly. If you’re using Compass to compile *.</a:t>
            </a:r>
            <a:r>
              <a:rPr lang="en-US" sz="1000" dirty="0" err="1" smtClean="0"/>
              <a:t>scss</a:t>
            </a:r>
            <a:r>
              <a:rPr lang="en-US" sz="1000" dirty="0" smtClean="0"/>
              <a:t> files, you</a:t>
            </a:r>
          </a:p>
          <a:p>
            <a:r>
              <a:rPr lang="en-US" sz="1000" dirty="0" smtClean="0"/>
              <a:t>can modify </a:t>
            </a:r>
            <a:r>
              <a:rPr lang="en-US" sz="1000" dirty="0" err="1" smtClean="0"/>
              <a:t>src</a:t>
            </a:r>
            <a:r>
              <a:rPr lang="en-US" sz="1000" dirty="0" smtClean="0"/>
              <a:t>/main/</a:t>
            </a:r>
            <a:r>
              <a:rPr lang="en-US" sz="1000" dirty="0" err="1" smtClean="0"/>
              <a:t>scss</a:t>
            </a:r>
            <a:r>
              <a:rPr lang="en-US" sz="1000" dirty="0" smtClean="0"/>
              <a:t>/</a:t>
            </a:r>
            <a:r>
              <a:rPr lang="en-US" sz="1000" dirty="0" err="1" smtClean="0"/>
              <a:t>main.scss</a:t>
            </a:r>
            <a:r>
              <a:rPr lang="en-US" sz="1000" dirty="0" smtClean="0"/>
              <a:t> instead. Using Compass results in a much more concise authoring</a:t>
            </a:r>
          </a:p>
          <a:p>
            <a:r>
              <a:rPr lang="en-US" sz="1000" dirty="0" smtClean="0"/>
              <a:t>environment. Below is the default </a:t>
            </a:r>
            <a:r>
              <a:rPr lang="en-US" sz="1000" dirty="0" err="1" smtClean="0"/>
              <a:t>main.scss</a:t>
            </a:r>
            <a:r>
              <a:rPr lang="en-US" sz="1000" dirty="0" smtClean="0"/>
              <a:t> file that Yeoman generates. You can see that it overrides</a:t>
            </a:r>
          </a:p>
          <a:p>
            <a:r>
              <a:rPr lang="en-US" sz="1000" dirty="0" smtClean="0"/>
              <a:t>the font location variable, imports Bootstrap, then overrides some of its default body rules.</a:t>
            </a:r>
          </a:p>
          <a:p>
            <a:endParaRPr lang="en-US" sz="1000" dirty="0" smtClean="0"/>
          </a:p>
          <a:p>
            <a:r>
              <a:rPr lang="en-US" sz="1000" dirty="0"/>
              <a:t>$icon-font-path: "../../</a:t>
            </a:r>
            <a:r>
              <a:rPr lang="en-US" sz="1000" dirty="0" err="1"/>
              <a:t>bower_components</a:t>
            </a:r>
            <a:r>
              <a:rPr lang="en-US" sz="1000" dirty="0"/>
              <a:t>/bootstrap-sass/assets/fonts/bootstrap/";</a:t>
            </a:r>
          </a:p>
          <a:p>
            <a:r>
              <a:rPr lang="en-US" sz="1000" dirty="0"/>
              <a:t>@import "bootstrap-sass/assets/stylesheets/_</a:t>
            </a:r>
            <a:r>
              <a:rPr lang="en-US" sz="1000" dirty="0" err="1"/>
              <a:t>bootstrap.scss</a:t>
            </a:r>
            <a:r>
              <a:rPr lang="en-US" sz="1000" dirty="0"/>
              <a:t>";</a:t>
            </a:r>
          </a:p>
          <a:p>
            <a:r>
              <a:rPr lang="en-US" sz="1000" dirty="0"/>
              <a:t>body {</a:t>
            </a:r>
          </a:p>
          <a:p>
            <a:r>
              <a:rPr lang="en-US" sz="1000" dirty="0"/>
              <a:t>background: #</a:t>
            </a:r>
            <a:r>
              <a:rPr lang="en-US" sz="1000" dirty="0" err="1"/>
              <a:t>fafafa</a:t>
            </a:r>
            <a:r>
              <a:rPr lang="en-US" sz="1000" dirty="0"/>
              <a:t>;</a:t>
            </a:r>
          </a:p>
          <a:p>
            <a:r>
              <a:rPr lang="en-US" sz="1000" dirty="0"/>
              <a:t>font-family: "Helvetica </a:t>
            </a:r>
            <a:r>
              <a:rPr lang="en-US" sz="1000" dirty="0" err="1"/>
              <a:t>Neue</a:t>
            </a:r>
            <a:r>
              <a:rPr lang="en-US" sz="1000" dirty="0"/>
              <a:t>", Helvetica, Arial, sans-serif;</a:t>
            </a:r>
          </a:p>
          <a:p>
            <a:r>
              <a:rPr lang="en-US" sz="1000" dirty="0"/>
              <a:t>color: #333;</a:t>
            </a:r>
          </a:p>
          <a:p>
            <a:r>
              <a:rPr lang="en-US" sz="1000" dirty="0" smtClean="0"/>
              <a:t>}</a:t>
            </a:r>
          </a:p>
          <a:p>
            <a:endParaRPr lang="en-US" sz="1000" dirty="0"/>
          </a:p>
          <a:p>
            <a:r>
              <a:rPr lang="en-US" sz="1000" b="1" dirty="0"/>
              <a:t>Angular and Bootstrap</a:t>
            </a:r>
          </a:p>
          <a:p>
            <a:r>
              <a:rPr lang="en-US" sz="1000" dirty="0"/>
              <a:t>There’s a number of other open-source components that can help to further enhance an application</a:t>
            </a:r>
          </a:p>
          <a:p>
            <a:r>
              <a:rPr lang="en-US" sz="1000" dirty="0"/>
              <a:t>built with Angular and Bootstrap that are not included in </a:t>
            </a:r>
            <a:r>
              <a:rPr lang="en-US" sz="1000" dirty="0" err="1"/>
              <a:t>JHipster</a:t>
            </a:r>
            <a:r>
              <a:rPr lang="en-US" sz="1000" dirty="0"/>
              <a:t> at the time of this writing:</a:t>
            </a:r>
          </a:p>
          <a:p>
            <a:r>
              <a:rPr lang="en-US" sz="1000" dirty="0"/>
              <a:t>• UI-Bootstrap: Bootstrap components written in pure AngularJS by the </a:t>
            </a:r>
            <a:r>
              <a:rPr lang="en-US" sz="1000" dirty="0" err="1"/>
              <a:t>AngularUI</a:t>
            </a:r>
            <a:r>
              <a:rPr lang="en-US" sz="1000" dirty="0"/>
              <a:t> Team. No jQuery</a:t>
            </a:r>
          </a:p>
          <a:p>
            <a:r>
              <a:rPr lang="en-US" sz="1000" dirty="0"/>
              <a:t>required.</a:t>
            </a:r>
          </a:p>
          <a:p>
            <a:r>
              <a:rPr lang="en-US" sz="1000" dirty="0"/>
              <a:t>• Ionic: Offers a library of mobile-optimized HTML, CSS, and JavaScript components, gestures, and</a:t>
            </a:r>
          </a:p>
          <a:p>
            <a:r>
              <a:rPr lang="en-US" sz="1000" dirty="0"/>
              <a:t>tools for building highly interactive apps. Built with Sass and optimized for AngularJS. Provides a</a:t>
            </a:r>
          </a:p>
          <a:p>
            <a:r>
              <a:rPr lang="en-US" sz="1000" dirty="0"/>
              <a:t>native look and feel.</a:t>
            </a:r>
          </a:p>
          <a:p>
            <a:r>
              <a:rPr lang="en-US" sz="1000" dirty="0"/>
              <a:t>• AngularJS-Toaster: An AngularJS port of the </a:t>
            </a:r>
            <a:r>
              <a:rPr lang="en-US" sz="1000" dirty="0" err="1"/>
              <a:t>Toastr</a:t>
            </a:r>
            <a:r>
              <a:rPr lang="en-US" sz="1000" dirty="0"/>
              <a:t> non-blocking notification jQuery library</a:t>
            </a:r>
            <a:r>
              <a:rPr lang="en-US" sz="1000" dirty="0" smtClean="0"/>
              <a:t>.</a:t>
            </a:r>
          </a:p>
          <a:p>
            <a:endParaRPr lang="en-US" sz="1000" dirty="0"/>
          </a:p>
          <a:p>
            <a:r>
              <a:rPr lang="en-US" sz="1000" dirty="0"/>
              <a:t>$icon-font-path: "../../</a:t>
            </a:r>
            <a:r>
              <a:rPr lang="en-US" sz="1000" dirty="0" err="1"/>
              <a:t>bower_components</a:t>
            </a:r>
            <a:r>
              <a:rPr lang="en-US" sz="1000" dirty="0"/>
              <a:t>/bootstrap-sass/assets/fonts/bootstrap/";</a:t>
            </a:r>
          </a:p>
          <a:p>
            <a:r>
              <a:rPr lang="en-US" sz="1000" dirty="0"/>
              <a:t>@import "bootstrap-sass/assets/stylesheets/_</a:t>
            </a:r>
            <a:r>
              <a:rPr lang="en-US" sz="1000" dirty="0" err="1"/>
              <a:t>bootstrap.scss</a:t>
            </a:r>
            <a:r>
              <a:rPr lang="en-US" sz="1000" dirty="0"/>
              <a:t>";</a:t>
            </a:r>
          </a:p>
          <a:p>
            <a:r>
              <a:rPr lang="en-US" sz="1000" dirty="0"/>
              <a:t>body {</a:t>
            </a:r>
          </a:p>
          <a:p>
            <a:r>
              <a:rPr lang="en-US" sz="1000" dirty="0"/>
              <a:t>background: #</a:t>
            </a:r>
            <a:r>
              <a:rPr lang="en-US" sz="1000" dirty="0" err="1"/>
              <a:t>fafafa</a:t>
            </a:r>
            <a:r>
              <a:rPr lang="en-US" sz="1000" dirty="0"/>
              <a:t>;</a:t>
            </a:r>
          </a:p>
          <a:p>
            <a:r>
              <a:rPr lang="en-US" sz="1000" dirty="0"/>
              <a:t>font-family: "Helvetica </a:t>
            </a:r>
            <a:r>
              <a:rPr lang="en-US" sz="1000" dirty="0" err="1"/>
              <a:t>Neue</a:t>
            </a:r>
            <a:r>
              <a:rPr lang="en-US" sz="1000" dirty="0"/>
              <a:t>", Helvetica, Arial, sans-serif;</a:t>
            </a:r>
          </a:p>
          <a:p>
            <a:r>
              <a:rPr lang="en-US" sz="1000" dirty="0"/>
              <a:t>color: #333;</a:t>
            </a:r>
          </a:p>
          <a:p>
            <a:r>
              <a:rPr lang="en-US" sz="1000" dirty="0" smtClean="0"/>
              <a:t>}</a:t>
            </a:r>
          </a:p>
          <a:p>
            <a:endParaRPr lang="en-US" sz="1000" dirty="0"/>
          </a:p>
        </p:txBody>
      </p:sp>
      <p:sp>
        <p:nvSpPr>
          <p:cNvPr id="9" name="TextBox 8"/>
          <p:cNvSpPr txBox="1"/>
          <p:nvPr/>
        </p:nvSpPr>
        <p:spPr>
          <a:xfrm>
            <a:off x="4433319" y="301286"/>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1271578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394167" y="1047122"/>
            <a:ext cx="9737169" cy="3939540"/>
          </a:xfrm>
          <a:prstGeom prst="rect">
            <a:avLst/>
          </a:prstGeom>
          <a:noFill/>
        </p:spPr>
        <p:txBody>
          <a:bodyPr wrap="square" rtlCol="0">
            <a:spAutoFit/>
          </a:bodyPr>
          <a:lstStyle/>
          <a:p>
            <a:r>
              <a:rPr lang="en-US" sz="1000" b="1" dirty="0" smtClean="0"/>
              <a:t>Angular and Bootstrap</a:t>
            </a:r>
          </a:p>
          <a:p>
            <a:r>
              <a:rPr lang="en-US" sz="1000" dirty="0" smtClean="0"/>
              <a:t>There’s a number of other open-source components that can help to further enhance an application</a:t>
            </a:r>
          </a:p>
          <a:p>
            <a:r>
              <a:rPr lang="en-US" sz="1000" dirty="0" smtClean="0"/>
              <a:t>built with Angular and Bootstrap that are not included in </a:t>
            </a:r>
            <a:r>
              <a:rPr lang="en-US" sz="1000" dirty="0" err="1" smtClean="0"/>
              <a:t>JHipster</a:t>
            </a:r>
            <a:r>
              <a:rPr lang="en-US" sz="1000" dirty="0" smtClean="0"/>
              <a:t> at the time of this writing:</a:t>
            </a:r>
          </a:p>
          <a:p>
            <a:r>
              <a:rPr lang="en-US" sz="1000" dirty="0" smtClean="0"/>
              <a:t>• UI-Bootstrap: Bootstrap components written in pure AngularJS by the </a:t>
            </a:r>
            <a:r>
              <a:rPr lang="en-US" sz="1000" dirty="0" err="1" smtClean="0"/>
              <a:t>AngularUI</a:t>
            </a:r>
            <a:r>
              <a:rPr lang="en-US" sz="1000" dirty="0" smtClean="0"/>
              <a:t> Team. No jQuery</a:t>
            </a:r>
          </a:p>
          <a:p>
            <a:r>
              <a:rPr lang="en-US" sz="1000" dirty="0" smtClean="0"/>
              <a:t>required.</a:t>
            </a:r>
          </a:p>
          <a:p>
            <a:r>
              <a:rPr lang="en-US" sz="1000" dirty="0" smtClean="0"/>
              <a:t>• Ionic: Offers a library of mobile-optimized HTML, CSS, and JavaScript components, gestures, and</a:t>
            </a:r>
          </a:p>
          <a:p>
            <a:r>
              <a:rPr lang="en-US" sz="1000" dirty="0" smtClean="0"/>
              <a:t>tools for building highly interactive apps. Built with Sass and optimized for AngularJS. Provides a</a:t>
            </a:r>
          </a:p>
          <a:p>
            <a:r>
              <a:rPr lang="en-US" sz="1000" dirty="0" smtClean="0"/>
              <a:t>native look and feel.</a:t>
            </a:r>
          </a:p>
          <a:p>
            <a:r>
              <a:rPr lang="en-US" sz="1000" dirty="0" smtClean="0"/>
              <a:t>• AngularJS-Toaster: An AngularJS port of the </a:t>
            </a:r>
            <a:r>
              <a:rPr lang="en-US" sz="1000" dirty="0" err="1" smtClean="0"/>
              <a:t>Toastr</a:t>
            </a:r>
            <a:r>
              <a:rPr lang="en-US" sz="1000" dirty="0" smtClean="0"/>
              <a:t> non-blocking notification jQuery library.</a:t>
            </a:r>
          </a:p>
          <a:p>
            <a:endParaRPr lang="en-US" sz="1000" dirty="0" smtClean="0"/>
          </a:p>
          <a:p>
            <a:pPr marL="228600" indent="-228600">
              <a:buFont typeface="+mj-lt"/>
              <a:buAutoNum type="arabicPeriod" startAt="3"/>
            </a:pPr>
            <a:r>
              <a:rPr lang="en-US" sz="1000" b="1" dirty="0" smtClean="0"/>
              <a:t>Internationalization </a:t>
            </a:r>
            <a:r>
              <a:rPr lang="en-US" sz="1000" b="1" dirty="0"/>
              <a:t>(i18n)</a:t>
            </a:r>
          </a:p>
          <a:p>
            <a:r>
              <a:rPr lang="en-US" sz="1000" dirty="0"/>
              <a:t>Internationalization (also called i18n because the word has 18 letters between "</a:t>
            </a:r>
            <a:r>
              <a:rPr lang="en-US" sz="1000" dirty="0" err="1"/>
              <a:t>i</a:t>
            </a:r>
            <a:r>
              <a:rPr lang="en-US" sz="1000" dirty="0"/>
              <a:t>" and "n") is a </a:t>
            </a:r>
            <a:r>
              <a:rPr lang="en-US" sz="1000" dirty="0" err="1"/>
              <a:t>firstclass</a:t>
            </a:r>
            <a:endParaRPr lang="en-US" sz="1000" dirty="0"/>
          </a:p>
          <a:p>
            <a:r>
              <a:rPr lang="en-US" sz="1000" dirty="0"/>
              <a:t>citizen in </a:t>
            </a:r>
            <a:r>
              <a:rPr lang="en-US" sz="1000" dirty="0" err="1"/>
              <a:t>JHipster</a:t>
            </a:r>
            <a:r>
              <a:rPr lang="en-US" sz="1000" dirty="0"/>
              <a:t>. Translating an application to another language is easiest if you put the i18n</a:t>
            </a:r>
          </a:p>
          <a:p>
            <a:r>
              <a:rPr lang="en-US" sz="1000" dirty="0"/>
              <a:t>system in place at the beginning of a project. Angular Translate provides directives that make it easy to</a:t>
            </a:r>
          </a:p>
          <a:p>
            <a:r>
              <a:rPr lang="en-US" sz="1000" dirty="0"/>
              <a:t>translate your application into multiple languages.</a:t>
            </a:r>
          </a:p>
          <a:p>
            <a:r>
              <a:rPr lang="en-US" sz="1000" dirty="0"/>
              <a:t>To use Angular Translate, you simply add a "translate" attribute with a key.</a:t>
            </a:r>
          </a:p>
          <a:p>
            <a:r>
              <a:rPr lang="en-US" sz="1000" dirty="0"/>
              <a:t>&lt;label translate="</a:t>
            </a:r>
            <a:r>
              <a:rPr lang="en-US" sz="1000" dirty="0" err="1"/>
              <a:t>user.firstname</a:t>
            </a:r>
            <a:r>
              <a:rPr lang="en-US" sz="1000" dirty="0"/>
              <a:t>"&gt;First Name&lt;/label&gt;</a:t>
            </a:r>
          </a:p>
          <a:p>
            <a:r>
              <a:rPr lang="en-US" sz="1000" dirty="0"/>
              <a:t>The key references a JSON document, which will return the translated string. AngularJS will then</a:t>
            </a:r>
          </a:p>
          <a:p>
            <a:r>
              <a:rPr lang="en-US" sz="1000" dirty="0"/>
              <a:t>replace the "First Name" string with the translated version.</a:t>
            </a:r>
          </a:p>
          <a:p>
            <a:r>
              <a:rPr lang="en-US" sz="1000" dirty="0" err="1"/>
              <a:t>JHipster</a:t>
            </a:r>
            <a:r>
              <a:rPr lang="en-US" sz="1000" dirty="0"/>
              <a:t> installs English and French translations when you first create a project. It stores the JSON</a:t>
            </a:r>
          </a:p>
          <a:p>
            <a:r>
              <a:rPr lang="en-US" sz="1000" dirty="0"/>
              <a:t>documents for these languages in </a:t>
            </a:r>
            <a:r>
              <a:rPr lang="en-US" sz="1000" dirty="0" err="1"/>
              <a:t>src</a:t>
            </a:r>
            <a:r>
              <a:rPr lang="en-US" sz="1000" dirty="0"/>
              <a:t>/main/</a:t>
            </a:r>
            <a:r>
              <a:rPr lang="en-US" sz="1000" dirty="0" err="1"/>
              <a:t>webapp</a:t>
            </a:r>
            <a:r>
              <a:rPr lang="en-US" sz="1000" dirty="0"/>
              <a:t>/i18n, in </a:t>
            </a:r>
            <a:r>
              <a:rPr lang="en-US" sz="1000" dirty="0" err="1"/>
              <a:t>en</a:t>
            </a:r>
            <a:r>
              <a:rPr lang="en-US" sz="1000" dirty="0"/>
              <a:t> and </a:t>
            </a:r>
            <a:r>
              <a:rPr lang="en-US" sz="1000" dirty="0" err="1"/>
              <a:t>fr</a:t>
            </a:r>
            <a:r>
              <a:rPr lang="en-US" sz="1000" dirty="0"/>
              <a:t> directories. You can install</a:t>
            </a:r>
          </a:p>
          <a:p>
            <a:r>
              <a:rPr lang="en-US" sz="1000" dirty="0"/>
              <a:t>additional languages using </a:t>
            </a:r>
            <a:r>
              <a:rPr lang="en-US" sz="1000" dirty="0" err="1"/>
              <a:t>yo</a:t>
            </a:r>
            <a:r>
              <a:rPr lang="en-US" sz="1000" dirty="0"/>
              <a:t> </a:t>
            </a:r>
            <a:r>
              <a:rPr lang="en-US" sz="1000" dirty="0" err="1"/>
              <a:t>jhipster:languages</a:t>
            </a:r>
            <a:r>
              <a:rPr lang="en-US" sz="1000" dirty="0"/>
              <a:t>. At the time of this writing, </a:t>
            </a:r>
            <a:r>
              <a:rPr lang="en-US" sz="1000" dirty="0" err="1"/>
              <a:t>JHipster</a:t>
            </a:r>
            <a:r>
              <a:rPr lang="en-US" sz="1000" dirty="0"/>
              <a:t> supports 14</a:t>
            </a:r>
          </a:p>
          <a:p>
            <a:r>
              <a:rPr lang="en-US" sz="1000" dirty="0"/>
              <a:t>additional languages. You can also add a new language. To set the default language, modify</a:t>
            </a:r>
          </a:p>
          <a:p>
            <a:r>
              <a:rPr lang="en-US" sz="1000" dirty="0" err="1"/>
              <a:t>src</a:t>
            </a:r>
            <a:r>
              <a:rPr lang="en-US" sz="1000" dirty="0"/>
              <a:t>/main/</a:t>
            </a:r>
            <a:r>
              <a:rPr lang="en-US" sz="1000" dirty="0" err="1"/>
              <a:t>webapp</a:t>
            </a:r>
            <a:r>
              <a:rPr lang="en-US" sz="1000" dirty="0"/>
              <a:t>/scripts/app/app.js and its preferred language line</a:t>
            </a:r>
            <a:r>
              <a:rPr lang="en-US" sz="1000" dirty="0" smtClean="0"/>
              <a:t>.</a:t>
            </a:r>
          </a:p>
          <a:p>
            <a:endParaRPr lang="en-US" sz="1000"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51493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118960" y="519975"/>
            <a:ext cx="10073040" cy="4401205"/>
          </a:xfrm>
          <a:prstGeom prst="rect">
            <a:avLst/>
          </a:prstGeom>
          <a:noFill/>
        </p:spPr>
        <p:txBody>
          <a:bodyPr wrap="square" rtlCol="0">
            <a:spAutoFit/>
          </a:bodyPr>
          <a:lstStyle/>
          <a:p>
            <a:pPr marL="228600" indent="-228600">
              <a:buFont typeface="+mj-lt"/>
              <a:buAutoNum type="arabicPeriod" startAt="4"/>
            </a:pPr>
            <a:r>
              <a:rPr lang="en-US" sz="1000" b="1" dirty="0" smtClean="0"/>
              <a:t>Sass</a:t>
            </a:r>
          </a:p>
          <a:p>
            <a:r>
              <a:rPr lang="en-US" sz="1000" dirty="0" smtClean="0"/>
              <a:t>Sass stands for "Syntactically Awesome </a:t>
            </a:r>
            <a:r>
              <a:rPr lang="en-US" sz="1000" dirty="0" err="1" smtClean="0"/>
              <a:t>StyleSheets</a:t>
            </a:r>
            <a:r>
              <a:rPr lang="en-US" sz="1000" dirty="0" smtClean="0"/>
              <a:t>". It’s a language for writing CSS with the goodies</a:t>
            </a:r>
          </a:p>
          <a:p>
            <a:r>
              <a:rPr lang="en-US" sz="1000" dirty="0" smtClean="0"/>
              <a:t>you’re used to using in modern programming languages, such as variables, nesting, </a:t>
            </a:r>
            <a:r>
              <a:rPr lang="en-US" sz="1000" dirty="0" err="1" smtClean="0"/>
              <a:t>mixins</a:t>
            </a:r>
            <a:r>
              <a:rPr lang="en-US" sz="1000" dirty="0" smtClean="0"/>
              <a:t>, and</a:t>
            </a:r>
          </a:p>
          <a:p>
            <a:r>
              <a:rPr lang="en-US" sz="1000" dirty="0" smtClean="0"/>
              <a:t>inheritance. Sass uses the $ symbol to indicate a variable, which can then be referenced later in your</a:t>
            </a:r>
          </a:p>
          <a:p>
            <a:r>
              <a:rPr lang="en-US" sz="1000" dirty="0" smtClean="0"/>
              <a:t>document.</a:t>
            </a:r>
          </a:p>
          <a:p>
            <a:endParaRPr lang="en-US" sz="1000" dirty="0" smtClean="0"/>
          </a:p>
          <a:p>
            <a:r>
              <a:rPr lang="en-US" sz="1000" dirty="0" smtClean="0"/>
              <a:t>$font-stack: Helvetica, sans-serif</a:t>
            </a:r>
          </a:p>
          <a:p>
            <a:r>
              <a:rPr lang="en-US" sz="1000" dirty="0" smtClean="0"/>
              <a:t>$primary-color: #333</a:t>
            </a:r>
          </a:p>
          <a:p>
            <a:r>
              <a:rPr lang="en-US" sz="1000" dirty="0" smtClean="0"/>
              <a:t>body</a:t>
            </a:r>
          </a:p>
          <a:p>
            <a:r>
              <a:rPr lang="en-US" sz="1000" dirty="0" smtClean="0"/>
              <a:t>font: 100% $font-stack</a:t>
            </a:r>
          </a:p>
          <a:p>
            <a:r>
              <a:rPr lang="en-US" sz="1000" dirty="0" smtClean="0"/>
              <a:t>color: $primary-color</a:t>
            </a:r>
          </a:p>
          <a:p>
            <a:r>
              <a:rPr lang="en-US" sz="1000" dirty="0" smtClean="0"/>
              <a:t>Sass 3 introduces a new syntax known as SCSS that is fully compatible with the syntax of CSS3, while</a:t>
            </a:r>
          </a:p>
          <a:p>
            <a:r>
              <a:rPr lang="en-US" sz="1000" dirty="0" smtClean="0"/>
              <a:t>still supporting the full power of Sass. It looks more like CSS.</a:t>
            </a:r>
          </a:p>
          <a:p>
            <a:r>
              <a:rPr lang="en-US" sz="1000" dirty="0" smtClean="0"/>
              <a:t>$font-stack: Helvetica, sans-serif;</a:t>
            </a:r>
          </a:p>
          <a:p>
            <a:r>
              <a:rPr lang="en-US" sz="1000" dirty="0" smtClean="0"/>
              <a:t>$primary-color: #333;</a:t>
            </a:r>
          </a:p>
          <a:p>
            <a:r>
              <a:rPr lang="en-US" sz="1000" dirty="0" smtClean="0"/>
              <a:t>body {</a:t>
            </a:r>
          </a:p>
          <a:p>
            <a:r>
              <a:rPr lang="en-US" sz="1000" dirty="0" smtClean="0"/>
              <a:t>font: 100% $font-stack;</a:t>
            </a:r>
          </a:p>
          <a:p>
            <a:r>
              <a:rPr lang="en-US" sz="1000" dirty="0" smtClean="0"/>
              <a:t>color: $primary-color;</a:t>
            </a:r>
          </a:p>
          <a:p>
            <a:r>
              <a:rPr lang="en-US" sz="1000" dirty="0" smtClean="0"/>
              <a:t>}</a:t>
            </a:r>
          </a:p>
          <a:p>
            <a:r>
              <a:rPr lang="en-US" sz="1000" dirty="0" smtClean="0"/>
              <a:t>The code above renders the following CSS.</a:t>
            </a:r>
          </a:p>
          <a:p>
            <a:r>
              <a:rPr lang="en-US" sz="1000" dirty="0" smtClean="0"/>
              <a:t>body {</a:t>
            </a:r>
          </a:p>
          <a:p>
            <a:r>
              <a:rPr lang="en-US" sz="1000" dirty="0" smtClean="0"/>
              <a:t>font: 100% Helvetica, sans-serif;</a:t>
            </a:r>
          </a:p>
          <a:p>
            <a:r>
              <a:rPr lang="en-US" sz="1000" dirty="0" smtClean="0"/>
              <a:t>color: #333;</a:t>
            </a:r>
          </a:p>
          <a:p>
            <a:r>
              <a:rPr lang="en-US" sz="1000" dirty="0" smtClean="0"/>
              <a:t>}</a:t>
            </a:r>
          </a:p>
          <a:p>
            <a:endParaRPr lang="en-US" sz="1000" dirty="0" smtClean="0"/>
          </a:p>
          <a:p>
            <a:r>
              <a:rPr lang="en-US" sz="1000" dirty="0" smtClean="0"/>
              <a:t>Another powerful feature of Sass is the ability to write nested CSS selectors. When writing HTML, you</a:t>
            </a:r>
          </a:p>
          <a:p>
            <a:r>
              <a:rPr lang="en-US" sz="1000" dirty="0" smtClean="0"/>
              <a:t>can often visualize the hierarchy of elements. Sass allows you to bring that hierarchy into your CSS.</a:t>
            </a:r>
          </a:p>
          <a:p>
            <a:endParaRPr lang="en-US" sz="1000" dirty="0" smtClean="0"/>
          </a:p>
        </p:txBody>
      </p:sp>
      <p:sp>
        <p:nvSpPr>
          <p:cNvPr id="9" name="TextBox 8"/>
          <p:cNvSpPr txBox="1"/>
          <p:nvPr/>
        </p:nvSpPr>
        <p:spPr>
          <a:xfrm>
            <a:off x="4517657" y="150643"/>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222726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872224" y="465510"/>
            <a:ext cx="9990182" cy="6555641"/>
          </a:xfrm>
          <a:prstGeom prst="rect">
            <a:avLst/>
          </a:prstGeom>
          <a:noFill/>
        </p:spPr>
        <p:txBody>
          <a:bodyPr wrap="square" rtlCol="0">
            <a:spAutoFit/>
          </a:bodyPr>
          <a:lstStyle/>
          <a:p>
            <a:r>
              <a:rPr lang="en-US" sz="1000" dirty="0" err="1" smtClean="0"/>
              <a:t>nav</a:t>
            </a:r>
            <a:r>
              <a:rPr lang="en-US" sz="1000" dirty="0" smtClean="0"/>
              <a:t> {</a:t>
            </a:r>
          </a:p>
          <a:p>
            <a:r>
              <a:rPr lang="en-US" sz="1000" dirty="0" err="1" smtClean="0"/>
              <a:t>ul</a:t>
            </a:r>
            <a:r>
              <a:rPr lang="en-US" sz="1000" dirty="0" smtClean="0"/>
              <a:t> {</a:t>
            </a:r>
          </a:p>
          <a:p>
            <a:r>
              <a:rPr lang="en-US" sz="1000" dirty="0" smtClean="0"/>
              <a:t>margin: 0;</a:t>
            </a:r>
          </a:p>
          <a:p>
            <a:r>
              <a:rPr lang="en-US" sz="1000" dirty="0" smtClean="0"/>
              <a:t>padding: 0;</a:t>
            </a:r>
          </a:p>
          <a:p>
            <a:r>
              <a:rPr lang="en-US" sz="1000" dirty="0" smtClean="0"/>
              <a:t>list-style: none;</a:t>
            </a:r>
          </a:p>
          <a:p>
            <a:r>
              <a:rPr lang="en-US" sz="1000" dirty="0" smtClean="0"/>
              <a:t>}</a:t>
            </a:r>
          </a:p>
          <a:p>
            <a:r>
              <a:rPr lang="en-US" sz="1000" dirty="0" smtClean="0"/>
              <a:t>li {</a:t>
            </a:r>
          </a:p>
          <a:p>
            <a:r>
              <a:rPr lang="en-US" sz="1000" dirty="0" smtClean="0"/>
              <a:t>display: inline-block;</a:t>
            </a:r>
          </a:p>
          <a:p>
            <a:r>
              <a:rPr lang="en-US" sz="1000" dirty="0" smtClean="0"/>
              <a:t>}</a:t>
            </a:r>
          </a:p>
          <a:p>
            <a:r>
              <a:rPr lang="en-US" sz="1000" dirty="0" smtClean="0"/>
              <a:t>a {</a:t>
            </a:r>
          </a:p>
          <a:p>
            <a:r>
              <a:rPr lang="en-US" sz="1000" dirty="0" smtClean="0"/>
              <a:t>display: block;</a:t>
            </a:r>
          </a:p>
          <a:p>
            <a:r>
              <a:rPr lang="en-US" sz="1000" dirty="0" smtClean="0"/>
              <a:t>padding: 6px 12px;</a:t>
            </a:r>
          </a:p>
          <a:p>
            <a:r>
              <a:rPr lang="en-US" sz="1000" dirty="0" smtClean="0"/>
              <a:t>text-decoration: none;</a:t>
            </a:r>
          </a:p>
          <a:p>
            <a:r>
              <a:rPr lang="en-US" sz="1000" dirty="0" smtClean="0"/>
              <a:t>}</a:t>
            </a:r>
          </a:p>
          <a:p>
            <a:r>
              <a:rPr lang="en-US" sz="1000" dirty="0" smtClean="0"/>
              <a:t>}</a:t>
            </a:r>
          </a:p>
          <a:p>
            <a:endParaRPr lang="en-US" sz="1000" dirty="0" smtClean="0"/>
          </a:p>
          <a:p>
            <a:r>
              <a:rPr lang="en-US" sz="1000" dirty="0" smtClean="0"/>
              <a:t>Overly nested rules will result in over-qualified CSS that can be hard to maintain.</a:t>
            </a:r>
          </a:p>
          <a:p>
            <a:r>
              <a:rPr lang="en-US" sz="1000" dirty="0" smtClean="0"/>
              <a:t>As mentioned, Sass also supports partials, imports, </a:t>
            </a:r>
            <a:r>
              <a:rPr lang="en-US" sz="1000" dirty="0" err="1" smtClean="0"/>
              <a:t>mixins</a:t>
            </a:r>
            <a:r>
              <a:rPr lang="en-US" sz="1000" dirty="0" smtClean="0"/>
              <a:t>, and inheritance. </a:t>
            </a:r>
            <a:r>
              <a:rPr lang="en-US" sz="1000" dirty="0" err="1" smtClean="0"/>
              <a:t>Mixins</a:t>
            </a:r>
            <a:r>
              <a:rPr lang="en-US" sz="1000" dirty="0" smtClean="0"/>
              <a:t> can be particularly</a:t>
            </a:r>
          </a:p>
          <a:p>
            <a:r>
              <a:rPr lang="en-US" sz="1000" dirty="0" smtClean="0"/>
              <a:t>useful for handling vendor prefixes.</a:t>
            </a:r>
          </a:p>
          <a:p>
            <a:r>
              <a:rPr lang="en-US" sz="1000" dirty="0" smtClean="0"/>
              <a:t>@</a:t>
            </a:r>
            <a:r>
              <a:rPr lang="en-US" sz="1000" dirty="0" err="1" smtClean="0"/>
              <a:t>mixin</a:t>
            </a:r>
            <a:r>
              <a:rPr lang="en-US" sz="1000" dirty="0" smtClean="0"/>
              <a:t> border-radius($radius) { ①</a:t>
            </a:r>
          </a:p>
          <a:p>
            <a:r>
              <a:rPr lang="en-US" sz="1000" dirty="0" smtClean="0"/>
              <a:t>-</a:t>
            </a:r>
            <a:r>
              <a:rPr lang="en-US" sz="1000" dirty="0" err="1" smtClean="0"/>
              <a:t>webkit</a:t>
            </a:r>
            <a:r>
              <a:rPr lang="en-US" sz="1000" dirty="0" smtClean="0"/>
              <a:t>-border-radius: $radius;</a:t>
            </a:r>
          </a:p>
          <a:p>
            <a:r>
              <a:rPr lang="en-US" sz="1000" dirty="0" smtClean="0"/>
              <a:t>-</a:t>
            </a:r>
            <a:r>
              <a:rPr lang="en-US" sz="1000" dirty="0" err="1" smtClean="0"/>
              <a:t>moz</a:t>
            </a:r>
            <a:r>
              <a:rPr lang="en-US" sz="1000" dirty="0" smtClean="0"/>
              <a:t>-border-radius: $radius;</a:t>
            </a:r>
          </a:p>
          <a:p>
            <a:r>
              <a:rPr lang="en-US" sz="1000" dirty="0" smtClean="0"/>
              <a:t>-</a:t>
            </a:r>
            <a:r>
              <a:rPr lang="en-US" sz="1000" dirty="0" err="1" smtClean="0"/>
              <a:t>ms</a:t>
            </a:r>
            <a:r>
              <a:rPr lang="en-US" sz="1000" dirty="0" smtClean="0"/>
              <a:t>-border-radius: $radius;</a:t>
            </a:r>
          </a:p>
          <a:p>
            <a:r>
              <a:rPr lang="en-US" sz="1000" dirty="0" smtClean="0"/>
              <a:t>border-radius: $radius;</a:t>
            </a:r>
          </a:p>
          <a:p>
            <a:r>
              <a:rPr lang="en-US" sz="1000" dirty="0" smtClean="0"/>
              <a:t>}</a:t>
            </a:r>
          </a:p>
          <a:p>
            <a:r>
              <a:rPr lang="en-US" sz="1000" dirty="0" smtClean="0"/>
              <a:t>.box { @include border-radius(10px); } ②</a:t>
            </a:r>
          </a:p>
          <a:p>
            <a:r>
              <a:rPr lang="en-US" sz="1000" dirty="0" smtClean="0"/>
              <a:t>1) Create a </a:t>
            </a:r>
            <a:r>
              <a:rPr lang="en-US" sz="1000" dirty="0" err="1" smtClean="0"/>
              <a:t>mixin</a:t>
            </a:r>
            <a:r>
              <a:rPr lang="en-US" sz="1000" dirty="0" smtClean="0"/>
              <a:t> using @</a:t>
            </a:r>
            <a:r>
              <a:rPr lang="en-US" sz="1000" dirty="0" err="1" smtClean="0"/>
              <a:t>mixin</a:t>
            </a:r>
            <a:r>
              <a:rPr lang="en-US" sz="1000" dirty="0" smtClean="0"/>
              <a:t> and give it a name. This uses $radius as a variable to set the radius</a:t>
            </a:r>
          </a:p>
          <a:p>
            <a:r>
              <a:rPr lang="en-US" sz="1000" dirty="0" smtClean="0"/>
              <a:t>value.</a:t>
            </a:r>
          </a:p>
          <a:p>
            <a:r>
              <a:rPr lang="en-US" sz="1000" dirty="0" smtClean="0"/>
              <a:t>2) Use @include followed by the name of the </a:t>
            </a:r>
            <a:r>
              <a:rPr lang="en-US" sz="1000" dirty="0" err="1" smtClean="0"/>
              <a:t>mixin</a:t>
            </a:r>
            <a:r>
              <a:rPr lang="en-US" sz="1000" dirty="0" smtClean="0"/>
              <a:t>.</a:t>
            </a:r>
          </a:p>
          <a:p>
            <a:r>
              <a:rPr lang="en-US" sz="1000" dirty="0" smtClean="0"/>
              <a:t>CSS generated from the above code looks as follows.</a:t>
            </a:r>
          </a:p>
          <a:p>
            <a:endParaRPr lang="en-US" sz="1000" dirty="0"/>
          </a:p>
          <a:p>
            <a:r>
              <a:rPr lang="en-US" sz="1000" dirty="0"/>
              <a:t>.box {</a:t>
            </a:r>
          </a:p>
          <a:p>
            <a:r>
              <a:rPr lang="en-US" sz="1000" dirty="0"/>
              <a:t>-</a:t>
            </a:r>
            <a:r>
              <a:rPr lang="en-US" sz="1000" dirty="0" err="1"/>
              <a:t>webkit</a:t>
            </a:r>
            <a:r>
              <a:rPr lang="en-US" sz="1000" dirty="0"/>
              <a:t>-border-radius: 10px;</a:t>
            </a:r>
          </a:p>
          <a:p>
            <a:r>
              <a:rPr lang="en-US" sz="1000" dirty="0"/>
              <a:t>-</a:t>
            </a:r>
            <a:r>
              <a:rPr lang="en-US" sz="1000" dirty="0" err="1"/>
              <a:t>moz</a:t>
            </a:r>
            <a:r>
              <a:rPr lang="en-US" sz="1000" dirty="0"/>
              <a:t>-border-radius: 10px;</a:t>
            </a:r>
          </a:p>
          <a:p>
            <a:r>
              <a:rPr lang="en-US" sz="1000" dirty="0"/>
              <a:t>-</a:t>
            </a:r>
            <a:r>
              <a:rPr lang="en-US" sz="1000" dirty="0" err="1"/>
              <a:t>ms</a:t>
            </a:r>
            <a:r>
              <a:rPr lang="en-US" sz="1000" dirty="0"/>
              <a:t>-border-radius: 10px;</a:t>
            </a:r>
          </a:p>
          <a:p>
            <a:r>
              <a:rPr lang="en-US" sz="1000" dirty="0"/>
              <a:t>border-radius: 10px;</a:t>
            </a:r>
          </a:p>
          <a:p>
            <a:r>
              <a:rPr lang="en-US" sz="1000" dirty="0"/>
              <a:t>}</a:t>
            </a:r>
          </a:p>
          <a:p>
            <a:r>
              <a:rPr lang="en-US" sz="1000" dirty="0"/>
              <a:t>Bootstrap is written with Less, a CSS pre-processor with similar features to Sass. However, its founders</a:t>
            </a:r>
          </a:p>
          <a:p>
            <a:r>
              <a:rPr lang="en-US" sz="1000" dirty="0"/>
              <a:t>have announced that they’ll be using SCSS for the 4.0 version.</a:t>
            </a:r>
          </a:p>
          <a:p>
            <a:r>
              <a:rPr lang="en-US" sz="1000" dirty="0" err="1"/>
              <a:t>JHipster</a:t>
            </a:r>
            <a:r>
              <a:rPr lang="en-US" sz="1000" dirty="0"/>
              <a:t> allows you to use Sass by integrating Compass. To learn more about structuring your CSS and</a:t>
            </a:r>
          </a:p>
          <a:p>
            <a:r>
              <a:rPr lang="en-US" sz="1000" dirty="0"/>
              <a:t>naming classes, read the great </a:t>
            </a:r>
            <a:r>
              <a:rPr lang="en-US" sz="1000" i="1" dirty="0"/>
              <a:t>Scalable and Modular Architecture for CSS</a:t>
            </a:r>
            <a:r>
              <a:rPr lang="en-US" sz="1000" dirty="0"/>
              <a:t>.</a:t>
            </a:r>
            <a:endParaRPr lang="en-US" sz="1000" dirty="0" smtClean="0"/>
          </a:p>
          <a:p>
            <a:endParaRPr lang="en-US" sz="1000" dirty="0"/>
          </a:p>
        </p:txBody>
      </p:sp>
      <p:sp>
        <p:nvSpPr>
          <p:cNvPr id="9" name="TextBox 8"/>
          <p:cNvSpPr txBox="1"/>
          <p:nvPr/>
        </p:nvSpPr>
        <p:spPr>
          <a:xfrm>
            <a:off x="4544290" y="96178"/>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3605915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759415" y="900640"/>
            <a:ext cx="10292022" cy="4862870"/>
          </a:xfrm>
          <a:prstGeom prst="rect">
            <a:avLst/>
          </a:prstGeom>
          <a:noFill/>
        </p:spPr>
        <p:txBody>
          <a:bodyPr wrap="square" rtlCol="0">
            <a:spAutoFit/>
          </a:bodyPr>
          <a:lstStyle/>
          <a:p>
            <a:pPr marL="228600" indent="-228600">
              <a:buFont typeface="+mj-lt"/>
              <a:buAutoNum type="arabicPeriod" startAt="5"/>
            </a:pPr>
            <a:r>
              <a:rPr lang="en-US" sz="1000" b="1" dirty="0" smtClean="0"/>
              <a:t>Grunt</a:t>
            </a:r>
          </a:p>
          <a:p>
            <a:endParaRPr lang="en-US" sz="1000" b="1" dirty="0"/>
          </a:p>
          <a:p>
            <a:r>
              <a:rPr lang="en-US" sz="1000" dirty="0"/>
              <a:t>Grunt calls itself "the JavaScript task runner". It’s the incumbent in the field of JavaScript build tools</a:t>
            </a:r>
          </a:p>
          <a:p>
            <a:r>
              <a:rPr lang="en-US" sz="1000" dirty="0"/>
              <a:t>and has over 4,000 plugins. You install and manage Grunt and Grunt plugins via </a:t>
            </a:r>
            <a:r>
              <a:rPr lang="en-US" sz="1000" dirty="0" err="1"/>
              <a:t>npm</a:t>
            </a:r>
            <a:r>
              <a:rPr lang="en-US" sz="1000" dirty="0"/>
              <a:t>, a package</a:t>
            </a:r>
          </a:p>
          <a:p>
            <a:r>
              <a:rPr lang="en-US" sz="1000" dirty="0"/>
              <a:t>manager for Node.js. You can install anything specified as a dependency in your project’s </a:t>
            </a:r>
            <a:r>
              <a:rPr lang="en-US" sz="1000" dirty="0" err="1"/>
              <a:t>package.json</a:t>
            </a:r>
            <a:endParaRPr lang="en-US" sz="1000" dirty="0"/>
          </a:p>
          <a:p>
            <a:r>
              <a:rPr lang="en-US" sz="1000" dirty="0"/>
              <a:t>using </a:t>
            </a:r>
            <a:r>
              <a:rPr lang="en-US" sz="1000" dirty="0" err="1"/>
              <a:t>npm</a:t>
            </a:r>
            <a:r>
              <a:rPr lang="en-US" sz="1000" dirty="0"/>
              <a:t> install. To install Grunt globally (so you can use it anywhere), run </a:t>
            </a:r>
            <a:r>
              <a:rPr lang="en-US" sz="1000" dirty="0" err="1"/>
              <a:t>npm</a:t>
            </a:r>
            <a:r>
              <a:rPr lang="en-US" sz="1000" dirty="0"/>
              <a:t> install -g grunt-cli.</a:t>
            </a:r>
          </a:p>
          <a:p>
            <a:r>
              <a:rPr lang="en-US" sz="1000" dirty="0"/>
              <a:t>Grunt was created by Ben </a:t>
            </a:r>
            <a:r>
              <a:rPr lang="en-US" sz="1000" dirty="0" err="1"/>
              <a:t>Alman</a:t>
            </a:r>
            <a:r>
              <a:rPr lang="en-US" sz="1000" dirty="0"/>
              <a:t>, who first released it March 29, 2012</a:t>
            </a:r>
            <a:r>
              <a:rPr lang="en-US" sz="1000" dirty="0" smtClean="0"/>
              <a:t>.</a:t>
            </a:r>
          </a:p>
          <a:p>
            <a:endParaRPr lang="en-US" sz="1000" dirty="0"/>
          </a:p>
          <a:p>
            <a:r>
              <a:rPr lang="en-US" sz="1000" dirty="0"/>
              <a:t>The following steps show how to integrate Grunt into angular-seed. This particular build file optimizes</a:t>
            </a:r>
          </a:p>
          <a:p>
            <a:r>
              <a:rPr lang="en-US" sz="1000" dirty="0"/>
              <a:t>your JavaScript, CSS, and HTML for production. It concatenates your JavaScript and CSS files, minifies</a:t>
            </a:r>
          </a:p>
          <a:p>
            <a:r>
              <a:rPr lang="en-US" sz="1000" dirty="0"/>
              <a:t>them, then replaces the references in the HTML to point to the optimized files. First, you have to</a:t>
            </a:r>
          </a:p>
          <a:p>
            <a:r>
              <a:rPr lang="en-US" sz="1000" dirty="0"/>
              <a:t>configure </a:t>
            </a:r>
            <a:r>
              <a:rPr lang="en-US" sz="1000" dirty="0" err="1"/>
              <a:t>package.json</a:t>
            </a:r>
            <a:r>
              <a:rPr lang="en-US" sz="1000" dirty="0"/>
              <a:t> to include Grunt and its plugins for web optimization</a:t>
            </a:r>
            <a:r>
              <a:rPr lang="en-US" sz="1000" dirty="0" smtClean="0"/>
              <a:t>.</a:t>
            </a:r>
            <a:endParaRPr lang="en-US" sz="1000" b="1" dirty="0" smtClean="0"/>
          </a:p>
          <a:p>
            <a:pPr marL="1143000" lvl="2" indent="-228600">
              <a:buFont typeface="+mj-lt"/>
              <a:buAutoNum type="arabicPeriod" startAt="5"/>
            </a:pPr>
            <a:endParaRPr lang="en-US" sz="1000" b="1" dirty="0"/>
          </a:p>
          <a:p>
            <a:r>
              <a:rPr lang="en-US" sz="1000" i="1" dirty="0" err="1"/>
              <a:t>package.json</a:t>
            </a:r>
            <a:endParaRPr lang="en-US" sz="1000" i="1" dirty="0"/>
          </a:p>
          <a:p>
            <a:r>
              <a:rPr lang="en-US" sz="1000" dirty="0"/>
              <a:t>{</a:t>
            </a:r>
          </a:p>
          <a:p>
            <a:r>
              <a:rPr lang="en-US" sz="1000" dirty="0"/>
              <a:t>"name": "grunt-example",</a:t>
            </a:r>
          </a:p>
          <a:p>
            <a:r>
              <a:rPr lang="en-US" sz="1000" dirty="0"/>
              <a:t>"description": "A Grunt </a:t>
            </a:r>
            <a:r>
              <a:rPr lang="en-US" sz="1000" dirty="0" err="1"/>
              <a:t>examplek</a:t>
            </a:r>
            <a:r>
              <a:rPr lang="en-US" sz="1000" dirty="0"/>
              <a:t>",</a:t>
            </a:r>
          </a:p>
          <a:p>
            <a:r>
              <a:rPr lang="en-US" sz="1000" dirty="0"/>
              <a:t>"version": "1.0.0",</a:t>
            </a:r>
          </a:p>
          <a:p>
            <a:r>
              <a:rPr lang="en-US" sz="1000" dirty="0"/>
              <a:t>"</a:t>
            </a:r>
            <a:r>
              <a:rPr lang="en-US" sz="1000" dirty="0" err="1"/>
              <a:t>devDependencies</a:t>
            </a:r>
            <a:r>
              <a:rPr lang="en-US" sz="1000" dirty="0"/>
              <a:t>": {</a:t>
            </a:r>
          </a:p>
          <a:p>
            <a:r>
              <a:rPr lang="en-US" sz="1000" dirty="0"/>
              <a:t>"grunt": "~0.4.5",</a:t>
            </a:r>
          </a:p>
          <a:p>
            <a:r>
              <a:rPr lang="en-US" sz="1000" dirty="0"/>
              <a:t>"grunt-</a:t>
            </a:r>
            <a:r>
              <a:rPr lang="en-US" sz="1000" dirty="0" err="1"/>
              <a:t>contrib</a:t>
            </a:r>
            <a:r>
              <a:rPr lang="en-US" sz="1000" dirty="0"/>
              <a:t>-</a:t>
            </a:r>
            <a:r>
              <a:rPr lang="en-US" sz="1000" dirty="0" err="1"/>
              <a:t>concat</a:t>
            </a:r>
            <a:r>
              <a:rPr lang="en-US" sz="1000" dirty="0"/>
              <a:t>": "~0.5.1",</a:t>
            </a:r>
          </a:p>
          <a:p>
            <a:r>
              <a:rPr lang="en-US" sz="1000" dirty="0"/>
              <a:t>"grunt-</a:t>
            </a:r>
            <a:r>
              <a:rPr lang="en-US" sz="1000" dirty="0" err="1"/>
              <a:t>contrib</a:t>
            </a:r>
            <a:r>
              <a:rPr lang="en-US" sz="1000" dirty="0"/>
              <a:t>-</a:t>
            </a:r>
            <a:r>
              <a:rPr lang="en-US" sz="1000" dirty="0" err="1"/>
              <a:t>uglify</a:t>
            </a:r>
            <a:r>
              <a:rPr lang="en-US" sz="1000" dirty="0"/>
              <a:t>": "~0.9.1",</a:t>
            </a:r>
          </a:p>
          <a:p>
            <a:r>
              <a:rPr lang="en-US" sz="1000" dirty="0"/>
              <a:t>"grunt-</a:t>
            </a:r>
            <a:r>
              <a:rPr lang="en-US" sz="1000" dirty="0" err="1"/>
              <a:t>contrib</a:t>
            </a:r>
            <a:r>
              <a:rPr lang="en-US" sz="1000" dirty="0"/>
              <a:t>-</a:t>
            </a:r>
            <a:r>
              <a:rPr lang="en-US" sz="1000" dirty="0" err="1"/>
              <a:t>cssmin</a:t>
            </a:r>
            <a:r>
              <a:rPr lang="en-US" sz="1000" dirty="0"/>
              <a:t>": "~0.12.2",</a:t>
            </a:r>
          </a:p>
          <a:p>
            <a:r>
              <a:rPr lang="en-US" sz="1000" dirty="0"/>
              <a:t>"grunt-</a:t>
            </a:r>
            <a:r>
              <a:rPr lang="en-US" sz="1000" dirty="0" err="1"/>
              <a:t>usemin</a:t>
            </a:r>
            <a:r>
              <a:rPr lang="en-US" sz="1000" dirty="0"/>
              <a:t>": "~3.0.0",</a:t>
            </a:r>
          </a:p>
          <a:p>
            <a:r>
              <a:rPr lang="en-US" sz="1000" dirty="0"/>
              <a:t>"grunt-</a:t>
            </a:r>
            <a:r>
              <a:rPr lang="en-US" sz="1000" dirty="0" err="1"/>
              <a:t>contrib</a:t>
            </a:r>
            <a:r>
              <a:rPr lang="en-US" sz="1000" dirty="0"/>
              <a:t>-copy": "~0.8.0",</a:t>
            </a:r>
          </a:p>
          <a:p>
            <a:r>
              <a:rPr lang="en-US" sz="1000" dirty="0"/>
              <a:t>"grunt-rev": "~0.1.0",</a:t>
            </a:r>
          </a:p>
          <a:p>
            <a:r>
              <a:rPr lang="en-US" sz="1000" dirty="0"/>
              <a:t>"grunt-</a:t>
            </a:r>
            <a:r>
              <a:rPr lang="en-US" sz="1000" dirty="0" err="1"/>
              <a:t>contrib</a:t>
            </a:r>
            <a:r>
              <a:rPr lang="en-US" sz="1000" dirty="0"/>
              <a:t>-clean": "~0.6.0",</a:t>
            </a:r>
          </a:p>
          <a:p>
            <a:r>
              <a:rPr lang="en-US" sz="1000" dirty="0"/>
              <a:t>"load-grunt-tasks": "3.1.0"</a:t>
            </a:r>
          </a:p>
          <a:p>
            <a:r>
              <a:rPr lang="en-US" sz="1000" dirty="0"/>
              <a:t>}</a:t>
            </a:r>
          </a:p>
          <a:p>
            <a:r>
              <a:rPr lang="en-US" sz="1000" dirty="0"/>
              <a:t>}</a:t>
            </a:r>
          </a:p>
          <a:p>
            <a:r>
              <a:rPr lang="en-US" sz="1000" dirty="0"/>
              <a:t>Then, you have to write a Gruntfile.js that configures each of the different tasks for the project</a:t>
            </a:r>
            <a:r>
              <a:rPr lang="en-US" sz="1000" dirty="0" smtClean="0"/>
              <a:t>.</a:t>
            </a:r>
            <a:endParaRPr lang="en-US" sz="1000"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2991406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852630" y="882885"/>
            <a:ext cx="10189929" cy="4093428"/>
          </a:xfrm>
          <a:prstGeom prst="rect">
            <a:avLst/>
          </a:prstGeom>
          <a:noFill/>
        </p:spPr>
        <p:txBody>
          <a:bodyPr wrap="square" rtlCol="0">
            <a:spAutoFit/>
          </a:bodyPr>
          <a:lstStyle/>
          <a:p>
            <a:r>
              <a:rPr lang="en-US" sz="1000" i="1" dirty="0" smtClean="0"/>
              <a:t>Gruntfile.js</a:t>
            </a:r>
          </a:p>
          <a:p>
            <a:endParaRPr lang="en-US" sz="1000" i="1" dirty="0"/>
          </a:p>
          <a:p>
            <a:r>
              <a:rPr lang="en-US" sz="1000" dirty="0" err="1"/>
              <a:t>module.exports</a:t>
            </a:r>
            <a:r>
              <a:rPr lang="en-US" sz="1000" dirty="0"/>
              <a:t> = function (grunt) {</a:t>
            </a:r>
          </a:p>
          <a:p>
            <a:r>
              <a:rPr lang="en-US" sz="1000" dirty="0"/>
              <a:t>require('load-grunt-tasks')(grunt);</a:t>
            </a:r>
          </a:p>
          <a:p>
            <a:r>
              <a:rPr lang="en-US" sz="1000" dirty="0" err="1"/>
              <a:t>grunt.initConfig</a:t>
            </a:r>
            <a:r>
              <a:rPr lang="en-US" sz="1000" dirty="0"/>
              <a:t>({</a:t>
            </a:r>
          </a:p>
          <a:p>
            <a:r>
              <a:rPr lang="en-US" sz="1000" dirty="0" err="1"/>
              <a:t>pkg</a:t>
            </a:r>
            <a:r>
              <a:rPr lang="en-US" sz="1000" dirty="0"/>
              <a:t>: </a:t>
            </a:r>
            <a:r>
              <a:rPr lang="en-US" sz="1000" dirty="0" err="1"/>
              <a:t>grunt.file.readJSON</a:t>
            </a:r>
            <a:r>
              <a:rPr lang="en-US" sz="1000" dirty="0"/>
              <a:t>('</a:t>
            </a:r>
            <a:r>
              <a:rPr lang="en-US" sz="1000" dirty="0" err="1"/>
              <a:t>package.json</a:t>
            </a:r>
            <a:r>
              <a:rPr lang="en-US" sz="1000" dirty="0"/>
              <a:t>'),</a:t>
            </a:r>
          </a:p>
          <a:p>
            <a:r>
              <a:rPr lang="en-US" sz="1000" dirty="0"/>
              <a:t>clean: ["</a:t>
            </a:r>
            <a:r>
              <a:rPr lang="en-US" sz="1000" dirty="0" err="1"/>
              <a:t>dist</a:t>
            </a:r>
            <a:r>
              <a:rPr lang="en-US" sz="1000" dirty="0"/>
              <a:t>", '.</a:t>
            </a:r>
            <a:r>
              <a:rPr lang="en-US" sz="1000" dirty="0" err="1"/>
              <a:t>tmp</a:t>
            </a:r>
            <a:r>
              <a:rPr lang="en-US" sz="1000" dirty="0"/>
              <a:t>'],</a:t>
            </a:r>
          </a:p>
          <a:p>
            <a:r>
              <a:rPr lang="en-US" sz="1000" dirty="0"/>
              <a:t>copy: {</a:t>
            </a:r>
          </a:p>
          <a:p>
            <a:r>
              <a:rPr lang="en-US" sz="1000" dirty="0"/>
              <a:t>main: {</a:t>
            </a:r>
          </a:p>
          <a:p>
            <a:r>
              <a:rPr lang="en-US" sz="1000" dirty="0"/>
              <a:t>expand: true, </a:t>
            </a:r>
            <a:r>
              <a:rPr lang="en-US" sz="1000" dirty="0" err="1"/>
              <a:t>cwd</a:t>
            </a:r>
            <a:r>
              <a:rPr lang="en-US" sz="1000" dirty="0"/>
              <a:t>: 'app/',</a:t>
            </a:r>
          </a:p>
          <a:p>
            <a:r>
              <a:rPr lang="en-US" sz="1000" dirty="0" err="1"/>
              <a:t>src</a:t>
            </a:r>
            <a:r>
              <a:rPr lang="en-US" sz="1000" dirty="0"/>
              <a:t>: ['**', '!</a:t>
            </a:r>
            <a:r>
              <a:rPr lang="en-US" sz="1000" dirty="0" err="1"/>
              <a:t>js</a:t>
            </a:r>
            <a:r>
              <a:rPr lang="en-US" sz="1000" dirty="0"/>
              <a:t>/**', '!lib/**', '!**/*.</a:t>
            </a:r>
            <a:r>
              <a:rPr lang="en-US" sz="1000" dirty="0" err="1"/>
              <a:t>css</a:t>
            </a:r>
            <a:r>
              <a:rPr lang="en-US" sz="1000" dirty="0"/>
              <a:t>'], </a:t>
            </a:r>
            <a:r>
              <a:rPr lang="en-US" sz="1000" dirty="0" err="1"/>
              <a:t>dest</a:t>
            </a:r>
            <a:r>
              <a:rPr lang="en-US" sz="1000" dirty="0"/>
              <a:t>: '</a:t>
            </a:r>
            <a:r>
              <a:rPr lang="en-US" sz="1000" dirty="0" err="1"/>
              <a:t>dist</a:t>
            </a:r>
            <a:r>
              <a:rPr lang="en-US" sz="1000" dirty="0"/>
              <a:t>/'</a:t>
            </a:r>
          </a:p>
          <a:p>
            <a:r>
              <a:rPr lang="en-US" sz="1000" dirty="0"/>
              <a:t>}</a:t>
            </a:r>
          </a:p>
          <a:p>
            <a:r>
              <a:rPr lang="en-US" sz="1000" dirty="0"/>
              <a:t>},</a:t>
            </a:r>
          </a:p>
          <a:p>
            <a:r>
              <a:rPr lang="en-US" sz="1000" dirty="0"/>
              <a:t>rev: {files: {</a:t>
            </a:r>
            <a:r>
              <a:rPr lang="en-US" sz="1000" dirty="0" err="1"/>
              <a:t>src</a:t>
            </a:r>
            <a:r>
              <a:rPr lang="en-US" sz="1000" dirty="0"/>
              <a:t>: ['</a:t>
            </a:r>
            <a:r>
              <a:rPr lang="en-US" sz="1000" dirty="0" err="1"/>
              <a:t>dist</a:t>
            </a:r>
            <a:r>
              <a:rPr lang="en-US" sz="1000" dirty="0"/>
              <a:t>/**/*.{</a:t>
            </a:r>
            <a:r>
              <a:rPr lang="en-US" sz="1000" dirty="0" err="1"/>
              <a:t>js,css</a:t>
            </a:r>
            <a:r>
              <a:rPr lang="en-US" sz="1000" dirty="0"/>
              <a:t>}']}},</a:t>
            </a:r>
          </a:p>
          <a:p>
            <a:r>
              <a:rPr lang="en-US" sz="1000" dirty="0" err="1"/>
              <a:t>useminPrepare</a:t>
            </a:r>
            <a:r>
              <a:rPr lang="en-US" sz="1000" dirty="0"/>
              <a:t>: {html: 'app/index.html'},</a:t>
            </a:r>
          </a:p>
          <a:p>
            <a:r>
              <a:rPr lang="en-US" sz="1000" dirty="0" err="1"/>
              <a:t>usemin</a:t>
            </a:r>
            <a:r>
              <a:rPr lang="en-US" sz="1000" dirty="0"/>
              <a:t>: {html: ['</a:t>
            </a:r>
            <a:r>
              <a:rPr lang="en-US" sz="1000" dirty="0" err="1"/>
              <a:t>dist</a:t>
            </a:r>
            <a:r>
              <a:rPr lang="en-US" sz="1000" dirty="0"/>
              <a:t>/index.html']},</a:t>
            </a:r>
          </a:p>
          <a:p>
            <a:r>
              <a:rPr lang="en-US" sz="1000" dirty="0" err="1"/>
              <a:t>uglify</a:t>
            </a:r>
            <a:r>
              <a:rPr lang="en-US" sz="1000" dirty="0"/>
              <a:t>: {options: {report: 'min', mangle: false}}</a:t>
            </a:r>
          </a:p>
          <a:p>
            <a:r>
              <a:rPr lang="en-US" sz="1000" dirty="0"/>
              <a:t>});</a:t>
            </a:r>
          </a:p>
          <a:p>
            <a:r>
              <a:rPr lang="en-US" sz="1000" dirty="0"/>
              <a:t>// Tell Grunt what to do when we type "grunt" into the terminal</a:t>
            </a:r>
          </a:p>
          <a:p>
            <a:r>
              <a:rPr lang="en-US" sz="1000" dirty="0" err="1"/>
              <a:t>grunt.registerTask</a:t>
            </a:r>
            <a:r>
              <a:rPr lang="en-US" sz="1000" dirty="0"/>
              <a:t>('default', ['copy', '</a:t>
            </a:r>
            <a:r>
              <a:rPr lang="en-US" sz="1000" dirty="0" err="1"/>
              <a:t>useminPrepare</a:t>
            </a:r>
            <a:r>
              <a:rPr lang="en-US" sz="1000" dirty="0"/>
              <a:t>', '</a:t>
            </a:r>
            <a:r>
              <a:rPr lang="en-US" sz="1000" dirty="0" err="1"/>
              <a:t>concat</a:t>
            </a:r>
            <a:r>
              <a:rPr lang="en-US" sz="1000" dirty="0"/>
              <a:t>', '</a:t>
            </a:r>
            <a:r>
              <a:rPr lang="en-US" sz="1000" dirty="0" err="1"/>
              <a:t>uglify</a:t>
            </a:r>
            <a:r>
              <a:rPr lang="en-US" sz="1000" dirty="0"/>
              <a:t>', '</a:t>
            </a:r>
            <a:r>
              <a:rPr lang="en-US" sz="1000" dirty="0" err="1"/>
              <a:t>cssmin</a:t>
            </a:r>
            <a:r>
              <a:rPr lang="en-US" sz="1000" dirty="0"/>
              <a:t>',</a:t>
            </a:r>
          </a:p>
          <a:p>
            <a:r>
              <a:rPr lang="en-US" sz="1000" dirty="0"/>
              <a:t>'rev', '</a:t>
            </a:r>
            <a:r>
              <a:rPr lang="en-US" sz="1000" dirty="0" err="1"/>
              <a:t>usemin</a:t>
            </a:r>
            <a:r>
              <a:rPr lang="en-US" sz="1000" dirty="0"/>
              <a:t>']);</a:t>
            </a:r>
          </a:p>
          <a:p>
            <a:r>
              <a:rPr lang="en-US" sz="1000" dirty="0" smtClean="0"/>
              <a:t>};</a:t>
            </a:r>
          </a:p>
          <a:p>
            <a:endParaRPr lang="en-US" sz="1000" dirty="0"/>
          </a:p>
          <a:p>
            <a:r>
              <a:rPr lang="en-US" sz="1000" dirty="0"/>
              <a:t>Before the tasks run, the index.html file points to individual CSS and JavaScript files. The &lt;!-- build:*</a:t>
            </a:r>
          </a:p>
          <a:p>
            <a:pPr marL="171450" indent="-171450">
              <a:buFont typeface="Wingdings" panose="05000000000000000000" pitchFamily="2" charset="2"/>
              <a:buChar char="à"/>
            </a:pPr>
            <a:r>
              <a:rPr lang="en-US" sz="1000" dirty="0" smtClean="0"/>
              <a:t>and </a:t>
            </a:r>
            <a:r>
              <a:rPr lang="en-US" sz="1000" dirty="0"/>
              <a:t>&lt;!-- </a:t>
            </a:r>
            <a:r>
              <a:rPr lang="en-US" sz="1000" dirty="0" err="1"/>
              <a:t>endbuild</a:t>
            </a:r>
            <a:r>
              <a:rPr lang="en-US" sz="1000" dirty="0"/>
              <a:t> --&gt; are used by the </a:t>
            </a:r>
            <a:r>
              <a:rPr lang="en-US" sz="1000" dirty="0" err="1"/>
              <a:t>useminPrepare</a:t>
            </a:r>
            <a:r>
              <a:rPr lang="en-US" sz="1000" dirty="0"/>
              <a:t> task to build the list of files for optimization</a:t>
            </a:r>
            <a:r>
              <a:rPr lang="en-US" sz="1000" dirty="0" smtClean="0"/>
              <a:t>.</a:t>
            </a:r>
          </a:p>
          <a:p>
            <a:pPr marL="171450" indent="-171450">
              <a:buFont typeface="Wingdings" panose="05000000000000000000" pitchFamily="2" charset="2"/>
              <a:buChar char="à"/>
            </a:pPr>
            <a:endParaRPr lang="en-US" sz="1000"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2779162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914773" y="891762"/>
            <a:ext cx="10207685" cy="5170646"/>
          </a:xfrm>
          <a:prstGeom prst="rect">
            <a:avLst/>
          </a:prstGeom>
          <a:noFill/>
        </p:spPr>
        <p:txBody>
          <a:bodyPr wrap="square" rtlCol="0">
            <a:spAutoFit/>
          </a:bodyPr>
          <a:lstStyle/>
          <a:p>
            <a:r>
              <a:rPr lang="en-US" sz="1000" i="1" dirty="0" smtClean="0"/>
              <a:t>index.html</a:t>
            </a:r>
          </a:p>
          <a:p>
            <a:endParaRPr lang="en-US" sz="1000" i="1" dirty="0" smtClean="0"/>
          </a:p>
          <a:p>
            <a:r>
              <a:rPr lang="en-US" sz="1000" dirty="0" smtClean="0"/>
              <a:t>&lt;!</a:t>
            </a:r>
            <a:r>
              <a:rPr lang="en-US" sz="1000" dirty="0" err="1" smtClean="0"/>
              <a:t>doctype</a:t>
            </a:r>
            <a:r>
              <a:rPr lang="en-US" sz="1000" dirty="0" smtClean="0"/>
              <a:t> html&gt;</a:t>
            </a:r>
          </a:p>
          <a:p>
            <a:r>
              <a:rPr lang="nb-NO" sz="1000" dirty="0" smtClean="0"/>
              <a:t>&lt;html lang="en" ng-app="myApp"&gt;</a:t>
            </a:r>
          </a:p>
          <a:p>
            <a:r>
              <a:rPr lang="en-US" sz="1000" dirty="0" smtClean="0"/>
              <a:t>&lt;head&gt;</a:t>
            </a:r>
          </a:p>
          <a:p>
            <a:r>
              <a:rPr lang="en-US" sz="1000" dirty="0" smtClean="0"/>
              <a:t>&lt;meta charset="utf-8"&gt;</a:t>
            </a:r>
          </a:p>
          <a:p>
            <a:r>
              <a:rPr lang="en-US" sz="1000" dirty="0" smtClean="0"/>
              <a:t>&lt;title&gt;My AngularJS App&lt;/title&gt;</a:t>
            </a:r>
          </a:p>
          <a:p>
            <a:r>
              <a:rPr lang="en-US" sz="1000" dirty="0" smtClean="0"/>
              <a:t>&lt;!-- </a:t>
            </a:r>
            <a:r>
              <a:rPr lang="en-US" sz="1000" dirty="0" err="1" smtClean="0"/>
              <a:t>build:css</a:t>
            </a:r>
            <a:r>
              <a:rPr lang="en-US" sz="1000" dirty="0" smtClean="0"/>
              <a:t> </a:t>
            </a:r>
            <a:r>
              <a:rPr lang="en-US" sz="1000" dirty="0" err="1" smtClean="0"/>
              <a:t>css</a:t>
            </a:r>
            <a:r>
              <a:rPr lang="en-US" sz="1000" dirty="0" smtClean="0"/>
              <a:t>/seed.min.css --&gt;</a:t>
            </a:r>
          </a:p>
          <a:p>
            <a:r>
              <a:rPr lang="en-US" sz="1000" dirty="0" smtClean="0"/>
              <a:t>&lt;link </a:t>
            </a:r>
            <a:r>
              <a:rPr lang="en-US" sz="1000" dirty="0" err="1" smtClean="0"/>
              <a:t>rel</a:t>
            </a:r>
            <a:r>
              <a:rPr lang="en-US" sz="1000" dirty="0" smtClean="0"/>
              <a:t>="stylesheet" </a:t>
            </a:r>
            <a:r>
              <a:rPr lang="en-US" sz="1000" dirty="0" err="1" smtClean="0"/>
              <a:t>href</a:t>
            </a:r>
            <a:r>
              <a:rPr lang="en-US" sz="1000" dirty="0" smtClean="0"/>
              <a:t>="</a:t>
            </a:r>
            <a:r>
              <a:rPr lang="en-US" sz="1000" dirty="0" err="1" smtClean="0"/>
              <a:t>css</a:t>
            </a:r>
            <a:r>
              <a:rPr lang="en-US" sz="1000" dirty="0" smtClean="0"/>
              <a:t>/app.css"/&gt;</a:t>
            </a:r>
          </a:p>
          <a:p>
            <a:r>
              <a:rPr lang="en-US" sz="1000" dirty="0" smtClean="0"/>
              <a:t>&lt;link </a:t>
            </a:r>
            <a:r>
              <a:rPr lang="en-US" sz="1000" dirty="0" err="1" smtClean="0"/>
              <a:t>rel</a:t>
            </a:r>
            <a:r>
              <a:rPr lang="en-US" sz="1000" dirty="0" smtClean="0"/>
              <a:t>="stylesheet" </a:t>
            </a:r>
            <a:r>
              <a:rPr lang="en-US" sz="1000" dirty="0" err="1" smtClean="0"/>
              <a:t>href</a:t>
            </a:r>
            <a:r>
              <a:rPr lang="en-US" sz="1000" dirty="0" smtClean="0"/>
              <a:t>="</a:t>
            </a:r>
            <a:r>
              <a:rPr lang="en-US" sz="1000" dirty="0" err="1" smtClean="0"/>
              <a:t>css</a:t>
            </a:r>
            <a:r>
              <a:rPr lang="en-US" sz="1000" dirty="0" smtClean="0"/>
              <a:t>/app2.css"/&gt;</a:t>
            </a:r>
          </a:p>
          <a:p>
            <a:r>
              <a:rPr lang="en-US" sz="1000" dirty="0" smtClean="0"/>
              <a:t>&lt;!-- </a:t>
            </a:r>
            <a:r>
              <a:rPr lang="en-US" sz="1000" dirty="0" err="1" smtClean="0"/>
              <a:t>endbuild</a:t>
            </a:r>
            <a:r>
              <a:rPr lang="en-US" sz="1000" dirty="0" smtClean="0"/>
              <a:t> --&gt;</a:t>
            </a:r>
          </a:p>
          <a:p>
            <a:r>
              <a:rPr lang="en-US" sz="1000" dirty="0" smtClean="0"/>
              <a:t>&lt;/head&gt;</a:t>
            </a:r>
          </a:p>
          <a:p>
            <a:r>
              <a:rPr lang="en-US" sz="1000" dirty="0" smtClean="0"/>
              <a:t>&lt;body&gt;</a:t>
            </a:r>
          </a:p>
          <a:p>
            <a:r>
              <a:rPr lang="en-US" sz="1000" dirty="0" smtClean="0"/>
              <a:t>&lt;</a:t>
            </a:r>
            <a:r>
              <a:rPr lang="en-US" sz="1000" dirty="0" err="1" smtClean="0"/>
              <a:t>ul</a:t>
            </a:r>
            <a:r>
              <a:rPr lang="en-US" sz="1000" dirty="0" smtClean="0"/>
              <a:t> class="menu"&gt;</a:t>
            </a:r>
          </a:p>
          <a:p>
            <a:r>
              <a:rPr lang="en-US" sz="1000" dirty="0" smtClean="0"/>
              <a:t>&lt;li&gt;&lt;a </a:t>
            </a:r>
            <a:r>
              <a:rPr lang="en-US" sz="1000" dirty="0" err="1" smtClean="0"/>
              <a:t>href</a:t>
            </a:r>
            <a:r>
              <a:rPr lang="en-US" sz="1000" dirty="0" smtClean="0"/>
              <a:t>="#/view1"&gt;view1&lt;/a&gt;&lt;/li&gt;</a:t>
            </a:r>
          </a:p>
          <a:p>
            <a:r>
              <a:rPr lang="en-US" sz="1000" dirty="0" smtClean="0"/>
              <a:t>&lt;li&gt;&lt;a </a:t>
            </a:r>
            <a:r>
              <a:rPr lang="en-US" sz="1000" dirty="0" err="1" smtClean="0"/>
              <a:t>href</a:t>
            </a:r>
            <a:r>
              <a:rPr lang="en-US" sz="1000" dirty="0" smtClean="0"/>
              <a:t>="#/view2"&gt;view2&lt;/a&gt;&lt;/li&gt;</a:t>
            </a:r>
          </a:p>
          <a:p>
            <a:r>
              <a:rPr lang="en-US" sz="1000" dirty="0" smtClean="0"/>
              <a:t>&lt;/</a:t>
            </a:r>
            <a:r>
              <a:rPr lang="en-US" sz="1000" dirty="0" err="1" smtClean="0"/>
              <a:t>ul</a:t>
            </a:r>
            <a:r>
              <a:rPr lang="en-US" sz="1000" dirty="0" smtClean="0"/>
              <a:t>&gt;</a:t>
            </a:r>
          </a:p>
          <a:p>
            <a:r>
              <a:rPr lang="en-US" sz="1000" dirty="0" smtClean="0"/>
              <a:t>&lt;div ng-view&gt;&lt;/div&gt;</a:t>
            </a:r>
          </a:p>
          <a:p>
            <a:r>
              <a:rPr lang="en-US" sz="1000" dirty="0" smtClean="0"/>
              <a:t>&lt;div&gt;Angular seed app: v&lt;span app-version&gt;&lt;/span&gt;&lt;/div&gt;</a:t>
            </a:r>
          </a:p>
          <a:p>
            <a:r>
              <a:rPr lang="en-US" sz="1000" dirty="0" smtClean="0"/>
              <a:t>&lt;!-- </a:t>
            </a:r>
            <a:r>
              <a:rPr lang="en-US" sz="1000" dirty="0" err="1" smtClean="0"/>
              <a:t>build:js</a:t>
            </a:r>
            <a:r>
              <a:rPr lang="en-US" sz="1000" dirty="0" smtClean="0"/>
              <a:t> </a:t>
            </a:r>
            <a:r>
              <a:rPr lang="en-US" sz="1000" dirty="0" err="1" smtClean="0"/>
              <a:t>js</a:t>
            </a:r>
            <a:r>
              <a:rPr lang="en-US" sz="1000" dirty="0" smtClean="0"/>
              <a:t>/seed.min.js --&gt;</a:t>
            </a:r>
          </a:p>
          <a:p>
            <a:r>
              <a:rPr lang="en-US" sz="1000" dirty="0" smtClean="0"/>
              <a:t>&lt;script </a:t>
            </a:r>
            <a:r>
              <a:rPr lang="en-US" sz="1000" dirty="0" err="1" smtClean="0"/>
              <a:t>src</a:t>
            </a:r>
            <a:r>
              <a:rPr lang="en-US" sz="1000" dirty="0" smtClean="0"/>
              <a:t>="lib/angular/angular.js"&gt;&lt;/script&gt;</a:t>
            </a:r>
          </a:p>
          <a:p>
            <a:r>
              <a:rPr lang="en-US" sz="1000" dirty="0" smtClean="0"/>
              <a:t>&lt;script </a:t>
            </a:r>
            <a:r>
              <a:rPr lang="en-US" sz="1000" dirty="0" err="1" smtClean="0"/>
              <a:t>src</a:t>
            </a:r>
            <a:r>
              <a:rPr lang="en-US" sz="1000" dirty="0" smtClean="0"/>
              <a:t>="lib/angular/angular-route.js"&gt;&lt;/script&gt;</a:t>
            </a:r>
          </a:p>
          <a:p>
            <a:r>
              <a:rPr lang="en-US" sz="1000" dirty="0" smtClean="0"/>
              <a:t>&lt;script </a:t>
            </a:r>
            <a:r>
              <a:rPr lang="en-US" sz="1000" dirty="0" err="1" smtClean="0"/>
              <a:t>src</a:t>
            </a:r>
            <a:r>
              <a:rPr lang="en-US" sz="1000" dirty="0" smtClean="0"/>
              <a:t>="</a:t>
            </a:r>
            <a:r>
              <a:rPr lang="en-US" sz="1000" dirty="0" err="1" smtClean="0"/>
              <a:t>js</a:t>
            </a:r>
            <a:r>
              <a:rPr lang="en-US" sz="1000" dirty="0" smtClean="0"/>
              <a:t>/app.js"&gt;&lt;/script&gt;</a:t>
            </a:r>
          </a:p>
          <a:p>
            <a:r>
              <a:rPr lang="en-US" sz="1000" dirty="0" smtClean="0"/>
              <a:t>&lt;script </a:t>
            </a:r>
            <a:r>
              <a:rPr lang="en-US" sz="1000" dirty="0" err="1" smtClean="0"/>
              <a:t>src</a:t>
            </a:r>
            <a:r>
              <a:rPr lang="en-US" sz="1000" dirty="0" smtClean="0"/>
              <a:t>="</a:t>
            </a:r>
            <a:r>
              <a:rPr lang="en-US" sz="1000" dirty="0" err="1" smtClean="0"/>
              <a:t>js</a:t>
            </a:r>
            <a:r>
              <a:rPr lang="en-US" sz="1000" dirty="0" smtClean="0"/>
              <a:t>/services.js"&gt;&lt;/script&gt;</a:t>
            </a:r>
          </a:p>
          <a:p>
            <a:r>
              <a:rPr lang="en-US" sz="1000" dirty="0" smtClean="0"/>
              <a:t>&lt;script </a:t>
            </a:r>
            <a:r>
              <a:rPr lang="en-US" sz="1000" dirty="0" err="1" smtClean="0"/>
              <a:t>src</a:t>
            </a:r>
            <a:r>
              <a:rPr lang="en-US" sz="1000" dirty="0" smtClean="0"/>
              <a:t>="</a:t>
            </a:r>
            <a:r>
              <a:rPr lang="en-US" sz="1000" dirty="0" err="1" smtClean="0"/>
              <a:t>js</a:t>
            </a:r>
            <a:r>
              <a:rPr lang="en-US" sz="1000" dirty="0" smtClean="0"/>
              <a:t>/controllers.js"&gt;&lt;/script&gt;</a:t>
            </a:r>
          </a:p>
          <a:p>
            <a:r>
              <a:rPr lang="en-US" sz="1000" dirty="0" smtClean="0"/>
              <a:t>&lt;script </a:t>
            </a:r>
            <a:r>
              <a:rPr lang="en-US" sz="1000" dirty="0" err="1" smtClean="0"/>
              <a:t>src</a:t>
            </a:r>
            <a:r>
              <a:rPr lang="en-US" sz="1000" dirty="0" smtClean="0"/>
              <a:t>="</a:t>
            </a:r>
            <a:r>
              <a:rPr lang="en-US" sz="1000" dirty="0" err="1" smtClean="0"/>
              <a:t>js</a:t>
            </a:r>
            <a:r>
              <a:rPr lang="en-US" sz="1000" dirty="0" smtClean="0"/>
              <a:t>/filters.js"&gt;&lt;/script&gt;</a:t>
            </a:r>
          </a:p>
          <a:p>
            <a:r>
              <a:rPr lang="en-US" sz="1000" dirty="0" smtClean="0"/>
              <a:t>&lt;script </a:t>
            </a:r>
            <a:r>
              <a:rPr lang="en-US" sz="1000" dirty="0" err="1" smtClean="0"/>
              <a:t>src</a:t>
            </a:r>
            <a:r>
              <a:rPr lang="en-US" sz="1000" dirty="0" smtClean="0"/>
              <a:t>="</a:t>
            </a:r>
            <a:r>
              <a:rPr lang="en-US" sz="1000" dirty="0" err="1" smtClean="0"/>
              <a:t>js</a:t>
            </a:r>
            <a:r>
              <a:rPr lang="en-US" sz="1000" dirty="0" smtClean="0"/>
              <a:t>/directives.js"&gt;&lt;/script&gt;</a:t>
            </a:r>
          </a:p>
          <a:p>
            <a:r>
              <a:rPr lang="en-US" sz="1000" dirty="0" smtClean="0"/>
              <a:t>&lt;!-- </a:t>
            </a:r>
            <a:r>
              <a:rPr lang="en-US" sz="1000" dirty="0" err="1" smtClean="0"/>
              <a:t>endbuild</a:t>
            </a:r>
            <a:r>
              <a:rPr lang="en-US" sz="1000" dirty="0" smtClean="0"/>
              <a:t> --&gt;</a:t>
            </a:r>
          </a:p>
          <a:p>
            <a:r>
              <a:rPr lang="en-US" sz="1000" dirty="0" smtClean="0"/>
              <a:t>&lt;/body&gt;</a:t>
            </a:r>
          </a:p>
          <a:p>
            <a:r>
              <a:rPr lang="en-US" sz="1000" dirty="0" smtClean="0"/>
              <a:t>&lt;/html&gt;</a:t>
            </a:r>
          </a:p>
          <a:p>
            <a:endParaRPr lang="en-US" sz="1000" dirty="0" smtClean="0"/>
          </a:p>
          <a:p>
            <a:r>
              <a:rPr lang="en-US" sz="1000" dirty="0" smtClean="0"/>
              <a:t>After the build runs, the </a:t>
            </a:r>
            <a:r>
              <a:rPr lang="en-US" sz="1000" dirty="0" err="1" smtClean="0"/>
              <a:t>dist</a:t>
            </a:r>
            <a:r>
              <a:rPr lang="en-US" sz="1000" dirty="0" smtClean="0"/>
              <a:t>/index.html file points to the revved, combined, and minified CSS and</a:t>
            </a:r>
          </a:p>
          <a:p>
            <a:r>
              <a:rPr lang="en-US" sz="1000" dirty="0" smtClean="0"/>
              <a:t>JavaScript files.</a:t>
            </a:r>
            <a:endParaRPr lang="en-US" sz="1000"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2984418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021306" y="984978"/>
            <a:ext cx="9967987" cy="4555093"/>
          </a:xfrm>
          <a:prstGeom prst="rect">
            <a:avLst/>
          </a:prstGeom>
          <a:noFill/>
        </p:spPr>
        <p:txBody>
          <a:bodyPr wrap="square" rtlCol="0">
            <a:spAutoFit/>
          </a:bodyPr>
          <a:lstStyle/>
          <a:p>
            <a:pPr marL="342900" indent="-342900">
              <a:buFont typeface="+mj-lt"/>
              <a:buAutoNum type="arabicPeriod" startAt="6"/>
            </a:pPr>
            <a:r>
              <a:rPr lang="en-US" sz="1000" b="1" dirty="0" err="1" smtClean="0"/>
              <a:t>WebSockets</a:t>
            </a:r>
            <a:endParaRPr lang="en-US" sz="1000" b="1" dirty="0" smtClean="0"/>
          </a:p>
          <a:p>
            <a:r>
              <a:rPr lang="en-US" sz="1000" dirty="0" err="1"/>
              <a:t>WebSockets</a:t>
            </a:r>
            <a:r>
              <a:rPr lang="en-US" sz="1000" dirty="0"/>
              <a:t> is an advanced technology that makes it possible to open an interactive communication</a:t>
            </a:r>
          </a:p>
          <a:p>
            <a:r>
              <a:rPr lang="en-US" sz="1000" dirty="0"/>
              <a:t>channel between the user’s browser and a server. With this API, you can send messages to a server</a:t>
            </a:r>
          </a:p>
          <a:p>
            <a:r>
              <a:rPr lang="en-US" sz="1000" dirty="0"/>
              <a:t>and receive event-driven responses without having to poll the server for a reply. </a:t>
            </a:r>
            <a:r>
              <a:rPr lang="en-US" sz="1000" dirty="0" err="1"/>
              <a:t>WebSockets</a:t>
            </a:r>
            <a:r>
              <a:rPr lang="en-US" sz="1000" dirty="0"/>
              <a:t> have</a:t>
            </a:r>
          </a:p>
          <a:p>
            <a:r>
              <a:rPr lang="en-US" sz="1000" dirty="0"/>
              <a:t>been called "TCP for the Web".</a:t>
            </a:r>
          </a:p>
          <a:p>
            <a:r>
              <a:rPr lang="en-US" sz="1000" dirty="0"/>
              <a:t>If you choose to use </a:t>
            </a:r>
            <a:r>
              <a:rPr lang="en-US" sz="1000" dirty="0" err="1"/>
              <a:t>WebSockets</a:t>
            </a:r>
            <a:r>
              <a:rPr lang="en-US" sz="1000" dirty="0"/>
              <a:t> in a </a:t>
            </a:r>
            <a:r>
              <a:rPr lang="en-US" sz="1000" dirty="0" err="1"/>
              <a:t>JHipster</a:t>
            </a:r>
            <a:r>
              <a:rPr lang="en-US" sz="1000" dirty="0"/>
              <a:t> project, you’ll get two JavaScript libraries added to your</a:t>
            </a:r>
          </a:p>
          <a:p>
            <a:r>
              <a:rPr lang="en-US" sz="1000" dirty="0"/>
              <a:t>project</a:t>
            </a:r>
            <a:r>
              <a:rPr lang="en-US" sz="1000" dirty="0" smtClean="0"/>
              <a:t>.</a:t>
            </a:r>
          </a:p>
          <a:p>
            <a:endParaRPr lang="en-US" sz="1000" dirty="0"/>
          </a:p>
          <a:p>
            <a:r>
              <a:rPr lang="en-US" sz="1000" dirty="0"/>
              <a:t>• STOMP </a:t>
            </a:r>
            <a:r>
              <a:rPr lang="en-US" sz="1000" dirty="0" err="1"/>
              <a:t>WebSocket</a:t>
            </a:r>
            <a:r>
              <a:rPr lang="en-US" sz="1000" dirty="0"/>
              <a:t>: STOMP stands for "simple text-orientated messaging </a:t>
            </a:r>
            <a:r>
              <a:rPr lang="en-US" sz="1000" dirty="0" smtClean="0"/>
              <a:t>protocol“</a:t>
            </a:r>
          </a:p>
          <a:p>
            <a:endParaRPr lang="en-US" sz="1000" dirty="0"/>
          </a:p>
          <a:p>
            <a:r>
              <a:rPr lang="en-US" sz="1000" dirty="0"/>
              <a:t>• </a:t>
            </a:r>
            <a:r>
              <a:rPr lang="en-US" sz="1000" dirty="0" err="1"/>
              <a:t>SockJS</a:t>
            </a:r>
            <a:r>
              <a:rPr lang="en-US" sz="1000" dirty="0"/>
              <a:t>: </a:t>
            </a:r>
            <a:r>
              <a:rPr lang="en-US" sz="1000" dirty="0" err="1"/>
              <a:t>SockJS</a:t>
            </a:r>
            <a:r>
              <a:rPr lang="en-US" sz="1000" dirty="0"/>
              <a:t> provides a </a:t>
            </a:r>
            <a:r>
              <a:rPr lang="en-US" sz="1000" dirty="0" err="1"/>
              <a:t>WebSocket</a:t>
            </a:r>
            <a:r>
              <a:rPr lang="en-US" sz="1000" dirty="0"/>
              <a:t>-like object. If native </a:t>
            </a:r>
            <a:r>
              <a:rPr lang="en-US" sz="1000" dirty="0" err="1"/>
              <a:t>WebSockets</a:t>
            </a:r>
            <a:r>
              <a:rPr lang="en-US" sz="1000" dirty="0"/>
              <a:t> are not available, it falls back</a:t>
            </a:r>
          </a:p>
          <a:p>
            <a:r>
              <a:rPr lang="en-US" sz="1000" dirty="0"/>
              <a:t>to other browser techniques</a:t>
            </a:r>
            <a:r>
              <a:rPr lang="en-US" sz="1000" dirty="0" smtClean="0"/>
              <a:t>.</a:t>
            </a:r>
          </a:p>
          <a:p>
            <a:endParaRPr lang="en-US" sz="1000" dirty="0"/>
          </a:p>
          <a:p>
            <a:r>
              <a:rPr lang="en-US" sz="1000" dirty="0"/>
              <a:t>To see how </a:t>
            </a:r>
            <a:r>
              <a:rPr lang="en-US" sz="1000" dirty="0" err="1"/>
              <a:t>WebSockets</a:t>
            </a:r>
            <a:r>
              <a:rPr lang="en-US" sz="1000" dirty="0"/>
              <a:t> work, take a look at the </a:t>
            </a:r>
            <a:r>
              <a:rPr lang="en-US" sz="1000" dirty="0" err="1"/>
              <a:t>TrackerController</a:t>
            </a:r>
            <a:r>
              <a:rPr lang="en-US" sz="1000" dirty="0"/>
              <a:t> in a </a:t>
            </a:r>
            <a:r>
              <a:rPr lang="en-US" sz="1000" dirty="0" err="1"/>
              <a:t>WebSockets</a:t>
            </a:r>
            <a:r>
              <a:rPr lang="en-US" sz="1000" dirty="0"/>
              <a:t>-enabled project.</a:t>
            </a:r>
          </a:p>
          <a:p>
            <a:r>
              <a:rPr lang="en-US" sz="1000" dirty="0"/>
              <a:t>This displays real-time activity information that’s been posted to the /</a:t>
            </a:r>
            <a:r>
              <a:rPr lang="en-US" sz="1000" dirty="0" err="1"/>
              <a:t>websocket</a:t>
            </a:r>
            <a:r>
              <a:rPr lang="en-US" sz="1000" dirty="0"/>
              <a:t>/tracker endpoint</a:t>
            </a:r>
            <a:r>
              <a:rPr lang="en-US" sz="1000" dirty="0" smtClean="0"/>
              <a:t>.</a:t>
            </a:r>
          </a:p>
          <a:p>
            <a:endParaRPr lang="en-US" sz="1000" dirty="0"/>
          </a:p>
          <a:p>
            <a:r>
              <a:rPr lang="en-US" sz="1000" i="1" dirty="0" err="1" smtClean="0"/>
              <a:t>src</a:t>
            </a:r>
            <a:r>
              <a:rPr lang="en-US" sz="1000" i="1" dirty="0" smtClean="0"/>
              <a:t>/main/</a:t>
            </a:r>
            <a:r>
              <a:rPr lang="en-US" sz="1000" i="1" dirty="0" err="1" smtClean="0"/>
              <a:t>webapp</a:t>
            </a:r>
            <a:r>
              <a:rPr lang="en-US" sz="1000" i="1" dirty="0" smtClean="0"/>
              <a:t>/scripts/app/admin/tracker/tracker.controller.js</a:t>
            </a:r>
            <a:endParaRPr lang="en-US" sz="1000" i="1" dirty="0"/>
          </a:p>
          <a:p>
            <a:r>
              <a:rPr lang="en-US" sz="1000" dirty="0" err="1"/>
              <a:t>angular.module</a:t>
            </a:r>
            <a:r>
              <a:rPr lang="en-US" sz="1000" dirty="0"/>
              <a:t>('</a:t>
            </a:r>
            <a:r>
              <a:rPr lang="en-US" sz="1000" dirty="0" err="1"/>
              <a:t>blogApp</a:t>
            </a:r>
            <a:r>
              <a:rPr lang="en-US" sz="1000" dirty="0"/>
              <a:t>')</a:t>
            </a:r>
          </a:p>
          <a:p>
            <a:r>
              <a:rPr lang="en-US" sz="1000" dirty="0"/>
              <a:t>.controller('</a:t>
            </a:r>
            <a:r>
              <a:rPr lang="en-US" sz="1000" dirty="0" err="1"/>
              <a:t>TrackerController</a:t>
            </a:r>
            <a:r>
              <a:rPr lang="en-US" sz="1000" dirty="0"/>
              <a:t>', function ($scope) {</a:t>
            </a:r>
          </a:p>
          <a:p>
            <a:r>
              <a:rPr lang="en-US" sz="1000" dirty="0"/>
              <a:t>$</a:t>
            </a:r>
            <a:r>
              <a:rPr lang="en-US" sz="1000" dirty="0" err="1"/>
              <a:t>scope.activities</a:t>
            </a:r>
            <a:r>
              <a:rPr lang="en-US" sz="1000" dirty="0"/>
              <a:t> = [];</a:t>
            </a:r>
          </a:p>
          <a:p>
            <a:r>
              <a:rPr lang="en-US" sz="1000" dirty="0" err="1"/>
              <a:t>var</a:t>
            </a:r>
            <a:r>
              <a:rPr lang="en-US" sz="1000" dirty="0"/>
              <a:t> </a:t>
            </a:r>
            <a:r>
              <a:rPr lang="en-US" sz="1000" dirty="0" err="1"/>
              <a:t>stompClient</a:t>
            </a:r>
            <a:r>
              <a:rPr lang="en-US" sz="1000" dirty="0"/>
              <a:t> = null;</a:t>
            </a:r>
          </a:p>
          <a:p>
            <a:r>
              <a:rPr lang="en-US" sz="1000" dirty="0" err="1"/>
              <a:t>var</a:t>
            </a:r>
            <a:r>
              <a:rPr lang="en-US" sz="1000" dirty="0"/>
              <a:t> socket = new </a:t>
            </a:r>
            <a:r>
              <a:rPr lang="en-US" sz="1000" dirty="0" err="1"/>
              <a:t>SockJS</a:t>
            </a:r>
            <a:r>
              <a:rPr lang="en-US" sz="1000" dirty="0"/>
              <a:t>('/</a:t>
            </a:r>
            <a:r>
              <a:rPr lang="en-US" sz="1000" dirty="0" err="1"/>
              <a:t>websocket</a:t>
            </a:r>
            <a:r>
              <a:rPr lang="en-US" sz="1000" dirty="0"/>
              <a:t>/tracker');</a:t>
            </a:r>
          </a:p>
          <a:p>
            <a:r>
              <a:rPr lang="en-US" sz="1000" dirty="0" err="1"/>
              <a:t>stompClient</a:t>
            </a:r>
            <a:r>
              <a:rPr lang="en-US" sz="1000" dirty="0"/>
              <a:t> = </a:t>
            </a:r>
            <a:r>
              <a:rPr lang="en-US" sz="1000" dirty="0" err="1"/>
              <a:t>Stomp.over</a:t>
            </a:r>
            <a:r>
              <a:rPr lang="en-US" sz="1000" dirty="0"/>
              <a:t>(socket);</a:t>
            </a:r>
          </a:p>
          <a:p>
            <a:r>
              <a:rPr lang="en-US" sz="1000" dirty="0" err="1"/>
              <a:t>stompClient.connect</a:t>
            </a:r>
            <a:r>
              <a:rPr lang="en-US" sz="1000" dirty="0"/>
              <a:t>({}, function(frame) {</a:t>
            </a:r>
          </a:p>
          <a:p>
            <a:r>
              <a:rPr lang="en-US" sz="1000" dirty="0" err="1"/>
              <a:t>stompClient.subscribe</a:t>
            </a:r>
            <a:r>
              <a:rPr lang="en-US" sz="1000" dirty="0"/>
              <a:t>('/topic/activity', function(activity){</a:t>
            </a:r>
          </a:p>
          <a:p>
            <a:r>
              <a:rPr lang="en-US" sz="1000" dirty="0" err="1"/>
              <a:t>showActivity</a:t>
            </a:r>
            <a:r>
              <a:rPr lang="en-US" sz="1000" dirty="0"/>
              <a:t>(</a:t>
            </a:r>
            <a:r>
              <a:rPr lang="en-US" sz="1000" dirty="0" err="1"/>
              <a:t>JSON.parse</a:t>
            </a:r>
            <a:r>
              <a:rPr lang="en-US" sz="1000" dirty="0"/>
              <a:t>(</a:t>
            </a:r>
            <a:r>
              <a:rPr lang="en-US" sz="1000" dirty="0" err="1"/>
              <a:t>activity.body</a:t>
            </a:r>
            <a:r>
              <a:rPr lang="en-US" sz="1000" dirty="0"/>
              <a:t>));</a:t>
            </a:r>
          </a:p>
          <a:p>
            <a:r>
              <a:rPr lang="en-US" sz="1000" dirty="0"/>
              <a:t>});</a:t>
            </a:r>
          </a:p>
          <a:p>
            <a:r>
              <a:rPr lang="en-US" sz="1000" dirty="0" smtClean="0"/>
              <a:t>});</a:t>
            </a:r>
          </a:p>
          <a:p>
            <a:endParaRPr lang="en-US" sz="1000"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196885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434117" y="1109265"/>
            <a:ext cx="9541860" cy="4555093"/>
          </a:xfrm>
          <a:prstGeom prst="rect">
            <a:avLst/>
          </a:prstGeom>
          <a:noFill/>
        </p:spPr>
        <p:txBody>
          <a:bodyPr wrap="square" rtlCol="0">
            <a:spAutoFit/>
          </a:bodyPr>
          <a:lstStyle/>
          <a:p>
            <a:r>
              <a:rPr lang="en-US" sz="1000" dirty="0" smtClean="0"/>
              <a:t>function </a:t>
            </a:r>
            <a:r>
              <a:rPr lang="en-US" sz="1000" dirty="0" err="1" smtClean="0"/>
              <a:t>showActivity</a:t>
            </a:r>
            <a:r>
              <a:rPr lang="en-US" sz="1000" dirty="0" smtClean="0"/>
              <a:t>(activity) {</a:t>
            </a:r>
          </a:p>
          <a:p>
            <a:r>
              <a:rPr lang="en-US" sz="1000" dirty="0" err="1" smtClean="0"/>
              <a:t>var</a:t>
            </a:r>
            <a:r>
              <a:rPr lang="en-US" sz="1000" dirty="0" smtClean="0"/>
              <a:t> </a:t>
            </a:r>
            <a:r>
              <a:rPr lang="en-US" sz="1000" dirty="0" err="1" smtClean="0"/>
              <a:t>existingActivity</a:t>
            </a:r>
            <a:r>
              <a:rPr lang="en-US" sz="1000" dirty="0" smtClean="0"/>
              <a:t> = false;</a:t>
            </a:r>
          </a:p>
          <a:p>
            <a:r>
              <a:rPr lang="en-US" sz="1000" dirty="0" smtClean="0"/>
              <a:t>for (</a:t>
            </a:r>
            <a:r>
              <a:rPr lang="en-US" sz="1000" dirty="0" err="1" smtClean="0"/>
              <a:t>var</a:t>
            </a:r>
            <a:r>
              <a:rPr lang="en-US" sz="1000" dirty="0" smtClean="0"/>
              <a:t> index = 0; index &lt; $</a:t>
            </a:r>
            <a:r>
              <a:rPr lang="en-US" sz="1000" dirty="0" err="1" smtClean="0"/>
              <a:t>scope.activities.length</a:t>
            </a:r>
            <a:r>
              <a:rPr lang="en-US" sz="1000" dirty="0" smtClean="0"/>
              <a:t>; index++) {</a:t>
            </a:r>
          </a:p>
          <a:p>
            <a:r>
              <a:rPr lang="en-US" sz="1000" dirty="0" smtClean="0"/>
              <a:t>if($</a:t>
            </a:r>
            <a:r>
              <a:rPr lang="en-US" sz="1000" dirty="0" err="1" smtClean="0"/>
              <a:t>scope.activities</a:t>
            </a:r>
            <a:r>
              <a:rPr lang="en-US" sz="1000" dirty="0" smtClean="0"/>
              <a:t>[index].</a:t>
            </a:r>
            <a:r>
              <a:rPr lang="en-US" sz="1000" dirty="0" err="1" smtClean="0"/>
              <a:t>sessionId</a:t>
            </a:r>
            <a:r>
              <a:rPr lang="en-US" sz="1000" dirty="0" smtClean="0"/>
              <a:t> == </a:t>
            </a:r>
            <a:r>
              <a:rPr lang="en-US" sz="1000" dirty="0" err="1" smtClean="0"/>
              <a:t>activity.sessionId</a:t>
            </a:r>
            <a:r>
              <a:rPr lang="en-US" sz="1000" dirty="0" smtClean="0"/>
              <a:t>) {</a:t>
            </a:r>
          </a:p>
          <a:p>
            <a:r>
              <a:rPr lang="en-US" sz="1000" dirty="0" err="1" smtClean="0"/>
              <a:t>existingActivity</a:t>
            </a:r>
            <a:r>
              <a:rPr lang="en-US" sz="1000" dirty="0" smtClean="0"/>
              <a:t> = true;</a:t>
            </a:r>
          </a:p>
          <a:p>
            <a:r>
              <a:rPr lang="en-US" sz="1000" dirty="0" smtClean="0"/>
              <a:t>if (</a:t>
            </a:r>
            <a:r>
              <a:rPr lang="en-US" sz="1000" dirty="0" err="1" smtClean="0"/>
              <a:t>activity.page</a:t>
            </a:r>
            <a:r>
              <a:rPr lang="en-US" sz="1000" dirty="0" smtClean="0"/>
              <a:t> == 'logout') {</a:t>
            </a:r>
          </a:p>
          <a:p>
            <a:r>
              <a:rPr lang="en-US" sz="1000" dirty="0" smtClean="0"/>
              <a:t>$</a:t>
            </a:r>
            <a:r>
              <a:rPr lang="en-US" sz="1000" dirty="0" err="1" smtClean="0"/>
              <a:t>scope.activities.splice</a:t>
            </a:r>
            <a:r>
              <a:rPr lang="en-US" sz="1000" dirty="0" smtClean="0"/>
              <a:t>(index, 1);</a:t>
            </a:r>
          </a:p>
          <a:p>
            <a:r>
              <a:rPr lang="en-US" sz="1000" dirty="0" smtClean="0"/>
              <a:t>} else {</a:t>
            </a:r>
          </a:p>
          <a:p>
            <a:r>
              <a:rPr lang="en-US" sz="1000" dirty="0" smtClean="0"/>
              <a:t>$</a:t>
            </a:r>
            <a:r>
              <a:rPr lang="en-US" sz="1000" dirty="0" err="1" smtClean="0"/>
              <a:t>scope.activities</a:t>
            </a:r>
            <a:r>
              <a:rPr lang="en-US" sz="1000" dirty="0" smtClean="0"/>
              <a:t>[index] = activity;</a:t>
            </a:r>
          </a:p>
          <a:p>
            <a:r>
              <a:rPr lang="en-US" sz="1000" dirty="0" smtClean="0"/>
              <a:t>}</a:t>
            </a:r>
          </a:p>
          <a:p>
            <a:r>
              <a:rPr lang="en-US" sz="1000" dirty="0" smtClean="0"/>
              <a:t>}</a:t>
            </a:r>
          </a:p>
          <a:p>
            <a:r>
              <a:rPr lang="en-US" sz="1000" dirty="0" smtClean="0"/>
              <a:t>}</a:t>
            </a:r>
          </a:p>
          <a:p>
            <a:r>
              <a:rPr lang="en-US" sz="1000" dirty="0" smtClean="0"/>
              <a:t>if (!</a:t>
            </a:r>
            <a:r>
              <a:rPr lang="en-US" sz="1000" dirty="0" err="1" smtClean="0"/>
              <a:t>existingActivity</a:t>
            </a:r>
            <a:r>
              <a:rPr lang="en-US" sz="1000" dirty="0" smtClean="0"/>
              <a:t> &amp;&amp; (</a:t>
            </a:r>
            <a:r>
              <a:rPr lang="en-US" sz="1000" dirty="0" err="1" smtClean="0"/>
              <a:t>activity.page</a:t>
            </a:r>
            <a:r>
              <a:rPr lang="en-US" sz="1000" dirty="0" smtClean="0"/>
              <a:t> != 'logout')) {</a:t>
            </a:r>
          </a:p>
          <a:p>
            <a:r>
              <a:rPr lang="en-US" sz="1000" dirty="0" smtClean="0"/>
              <a:t>$</a:t>
            </a:r>
            <a:r>
              <a:rPr lang="en-US" sz="1000" dirty="0" err="1" smtClean="0"/>
              <a:t>scope.activities.push</a:t>
            </a:r>
            <a:r>
              <a:rPr lang="en-US" sz="1000" dirty="0" smtClean="0"/>
              <a:t>(activity);</a:t>
            </a:r>
          </a:p>
          <a:p>
            <a:r>
              <a:rPr lang="en-US" sz="1000" dirty="0" smtClean="0"/>
              <a:t>}</a:t>
            </a:r>
          </a:p>
          <a:p>
            <a:r>
              <a:rPr lang="en-US" sz="1000" dirty="0" smtClean="0"/>
              <a:t>$</a:t>
            </a:r>
            <a:r>
              <a:rPr lang="en-US" sz="1000" dirty="0" err="1" smtClean="0"/>
              <a:t>scope.$apply</a:t>
            </a:r>
            <a:r>
              <a:rPr lang="en-US" sz="1000" dirty="0" smtClean="0"/>
              <a:t>();</a:t>
            </a:r>
          </a:p>
          <a:p>
            <a:r>
              <a:rPr lang="en-US" sz="1000" dirty="0" smtClean="0"/>
              <a:t>}</a:t>
            </a:r>
          </a:p>
          <a:p>
            <a:r>
              <a:rPr lang="en-US" sz="1000" dirty="0" smtClean="0"/>
              <a:t>});</a:t>
            </a:r>
          </a:p>
          <a:p>
            <a:r>
              <a:rPr lang="en-US" sz="1000" dirty="0" smtClean="0"/>
              <a:t>The Tracker service allows you to send tracking information, for example, to track when someone has</a:t>
            </a:r>
          </a:p>
          <a:p>
            <a:r>
              <a:rPr lang="en-US" sz="1000" dirty="0" smtClean="0"/>
              <a:t>authenticated.</a:t>
            </a:r>
          </a:p>
          <a:p>
            <a:endParaRPr lang="en-US" sz="1000" b="1" dirty="0"/>
          </a:p>
          <a:p>
            <a:r>
              <a:rPr lang="en-US" sz="1000" dirty="0"/>
              <a:t>'use strict';</a:t>
            </a:r>
          </a:p>
          <a:p>
            <a:r>
              <a:rPr lang="en-US" sz="1000" dirty="0" err="1"/>
              <a:t>angular.module</a:t>
            </a:r>
            <a:r>
              <a:rPr lang="en-US" sz="1000" dirty="0"/>
              <a:t>('</a:t>
            </a:r>
            <a:r>
              <a:rPr lang="en-US" sz="1000" dirty="0" err="1"/>
              <a:t>blogApp</a:t>
            </a:r>
            <a:r>
              <a:rPr lang="en-US" sz="1000" dirty="0"/>
              <a:t>')</a:t>
            </a:r>
          </a:p>
          <a:p>
            <a:r>
              <a:rPr lang="en-US" sz="1000" dirty="0"/>
              <a:t>.factory('Tracker', function ($</a:t>
            </a:r>
            <a:r>
              <a:rPr lang="en-US" sz="1000" dirty="0" err="1"/>
              <a:t>rootScope</a:t>
            </a:r>
            <a:r>
              <a:rPr lang="en-US" sz="1000" dirty="0"/>
              <a:t>) {</a:t>
            </a:r>
          </a:p>
          <a:p>
            <a:r>
              <a:rPr lang="en-US" sz="1000" dirty="0" err="1"/>
              <a:t>var</a:t>
            </a:r>
            <a:r>
              <a:rPr lang="en-US" sz="1000" dirty="0"/>
              <a:t> </a:t>
            </a:r>
            <a:r>
              <a:rPr lang="en-US" sz="1000" dirty="0" err="1"/>
              <a:t>stompClient</a:t>
            </a:r>
            <a:r>
              <a:rPr lang="en-US" sz="1000" dirty="0"/>
              <a:t> = null;</a:t>
            </a:r>
          </a:p>
          <a:p>
            <a:r>
              <a:rPr lang="en-US" sz="1000" dirty="0"/>
              <a:t>function </a:t>
            </a:r>
            <a:r>
              <a:rPr lang="en-US" sz="1000" dirty="0" err="1"/>
              <a:t>sendActivity</a:t>
            </a:r>
            <a:r>
              <a:rPr lang="en-US" sz="1000" dirty="0"/>
              <a:t>() {</a:t>
            </a:r>
          </a:p>
          <a:p>
            <a:r>
              <a:rPr lang="en-US" sz="1000" dirty="0" err="1"/>
              <a:t>stompClient.send</a:t>
            </a:r>
            <a:r>
              <a:rPr lang="en-US" sz="1000" dirty="0"/>
              <a:t>('/</a:t>
            </a:r>
            <a:r>
              <a:rPr lang="en-US" sz="1000" dirty="0" err="1"/>
              <a:t>websocket</a:t>
            </a:r>
            <a:r>
              <a:rPr lang="en-US" sz="1000" dirty="0"/>
              <a:t>/activity', {},</a:t>
            </a:r>
          </a:p>
          <a:p>
            <a:r>
              <a:rPr lang="en-US" sz="1000" dirty="0" err="1"/>
              <a:t>JSON.stringify</a:t>
            </a:r>
            <a:r>
              <a:rPr lang="en-US" sz="1000" dirty="0"/>
              <a:t>({'page': $rootScope.toState.name}));</a:t>
            </a:r>
          </a:p>
          <a:p>
            <a:r>
              <a:rPr lang="en-US" sz="1000" dirty="0" smtClean="0"/>
              <a:t>}</a:t>
            </a:r>
            <a:endParaRPr lang="en-US" sz="1000"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1406235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234369" y="1100388"/>
            <a:ext cx="9648392" cy="4401205"/>
          </a:xfrm>
          <a:prstGeom prst="rect">
            <a:avLst/>
          </a:prstGeom>
          <a:noFill/>
        </p:spPr>
        <p:txBody>
          <a:bodyPr wrap="square" rtlCol="0">
            <a:spAutoFit/>
          </a:bodyPr>
          <a:lstStyle/>
          <a:p>
            <a:r>
              <a:rPr lang="en-US" sz="1000" dirty="0" smtClean="0"/>
              <a:t>return {</a:t>
            </a:r>
          </a:p>
          <a:p>
            <a:r>
              <a:rPr lang="en-US" sz="1000" dirty="0" smtClean="0"/>
              <a:t>connect: function () {</a:t>
            </a:r>
          </a:p>
          <a:p>
            <a:r>
              <a:rPr lang="en-US" sz="1000" dirty="0" err="1" smtClean="0"/>
              <a:t>var</a:t>
            </a:r>
            <a:r>
              <a:rPr lang="en-US" sz="1000" dirty="0" smtClean="0"/>
              <a:t> socket = new </a:t>
            </a:r>
            <a:r>
              <a:rPr lang="en-US" sz="1000" dirty="0" err="1" smtClean="0"/>
              <a:t>SockJS</a:t>
            </a:r>
            <a:r>
              <a:rPr lang="en-US" sz="1000" dirty="0" smtClean="0"/>
              <a:t>('/</a:t>
            </a:r>
            <a:r>
              <a:rPr lang="en-US" sz="1000" dirty="0" err="1" smtClean="0"/>
              <a:t>websocket</a:t>
            </a:r>
            <a:r>
              <a:rPr lang="en-US" sz="1000" dirty="0" smtClean="0"/>
              <a:t>/activity');</a:t>
            </a:r>
          </a:p>
          <a:p>
            <a:r>
              <a:rPr lang="en-US" sz="1000" dirty="0" err="1" smtClean="0"/>
              <a:t>stompClient</a:t>
            </a:r>
            <a:r>
              <a:rPr lang="en-US" sz="1000" dirty="0" smtClean="0"/>
              <a:t> = </a:t>
            </a:r>
            <a:r>
              <a:rPr lang="en-US" sz="1000" dirty="0" err="1" smtClean="0"/>
              <a:t>Stomp.over</a:t>
            </a:r>
            <a:r>
              <a:rPr lang="en-US" sz="1000" dirty="0" smtClean="0"/>
              <a:t>(socket);</a:t>
            </a:r>
          </a:p>
          <a:p>
            <a:r>
              <a:rPr lang="en-US" sz="1000" dirty="0" err="1" smtClean="0"/>
              <a:t>stompClient.connect</a:t>
            </a:r>
            <a:r>
              <a:rPr lang="en-US" sz="1000" dirty="0" smtClean="0"/>
              <a:t>({}, function(frame) {</a:t>
            </a:r>
          </a:p>
          <a:p>
            <a:r>
              <a:rPr lang="en-US" sz="1000" dirty="0" err="1" smtClean="0"/>
              <a:t>sendActivity</a:t>
            </a:r>
            <a:r>
              <a:rPr lang="en-US" sz="1000" dirty="0" smtClean="0"/>
              <a:t>();</a:t>
            </a:r>
          </a:p>
          <a:p>
            <a:r>
              <a:rPr lang="en-US" sz="1000" dirty="0" smtClean="0"/>
              <a:t>$</a:t>
            </a:r>
            <a:r>
              <a:rPr lang="en-US" sz="1000" dirty="0" err="1" smtClean="0"/>
              <a:t>rootScope</a:t>
            </a:r>
            <a:r>
              <a:rPr lang="en-US" sz="1000" dirty="0" smtClean="0"/>
              <a:t>.$on('$</a:t>
            </a:r>
            <a:r>
              <a:rPr lang="en-US" sz="1000" dirty="0" err="1" smtClean="0"/>
              <a:t>stateChangeStart</a:t>
            </a:r>
            <a:r>
              <a:rPr lang="en-US" sz="1000" dirty="0" smtClean="0"/>
              <a:t>', function (event) {</a:t>
            </a:r>
          </a:p>
          <a:p>
            <a:r>
              <a:rPr lang="en-US" sz="1000" dirty="0" err="1" smtClean="0"/>
              <a:t>sendActivity</a:t>
            </a:r>
            <a:r>
              <a:rPr lang="en-US" sz="1000" dirty="0" smtClean="0"/>
              <a:t>();</a:t>
            </a:r>
          </a:p>
          <a:p>
            <a:r>
              <a:rPr lang="en-US" sz="1000" dirty="0" smtClean="0"/>
              <a:t>});</a:t>
            </a:r>
          </a:p>
          <a:p>
            <a:r>
              <a:rPr lang="en-US" sz="1000" dirty="0" smtClean="0"/>
              <a:t>});</a:t>
            </a:r>
          </a:p>
          <a:p>
            <a:r>
              <a:rPr lang="en-US" sz="1000" dirty="0" smtClean="0"/>
              <a:t>},</a:t>
            </a:r>
          </a:p>
          <a:p>
            <a:r>
              <a:rPr lang="en-US" sz="1000" dirty="0" err="1" smtClean="0"/>
              <a:t>sendActivity</a:t>
            </a:r>
            <a:r>
              <a:rPr lang="en-US" sz="1000" dirty="0" smtClean="0"/>
              <a:t>: function () {</a:t>
            </a:r>
          </a:p>
          <a:p>
            <a:r>
              <a:rPr lang="en-US" sz="1000" dirty="0" smtClean="0"/>
              <a:t>if (</a:t>
            </a:r>
            <a:r>
              <a:rPr lang="en-US" sz="1000" dirty="0" err="1" smtClean="0"/>
              <a:t>stompClient</a:t>
            </a:r>
            <a:r>
              <a:rPr lang="en-US" sz="1000" dirty="0" smtClean="0"/>
              <a:t> != null) {</a:t>
            </a:r>
          </a:p>
          <a:p>
            <a:r>
              <a:rPr lang="en-US" sz="1000" dirty="0" err="1" smtClean="0"/>
              <a:t>sendActivity</a:t>
            </a:r>
            <a:r>
              <a:rPr lang="en-US" sz="1000" dirty="0" smtClean="0"/>
              <a:t>();</a:t>
            </a:r>
          </a:p>
          <a:p>
            <a:r>
              <a:rPr lang="en-US" sz="1000" dirty="0" smtClean="0"/>
              <a:t>}</a:t>
            </a:r>
          </a:p>
          <a:p>
            <a:r>
              <a:rPr lang="en-US" sz="1000" dirty="0" smtClean="0"/>
              <a:t>},</a:t>
            </a:r>
          </a:p>
          <a:p>
            <a:r>
              <a:rPr lang="en-US" sz="1000" dirty="0" smtClean="0"/>
              <a:t>disconnect: function() {</a:t>
            </a:r>
          </a:p>
          <a:p>
            <a:r>
              <a:rPr lang="en-US" sz="1000" dirty="0" smtClean="0"/>
              <a:t>if (</a:t>
            </a:r>
            <a:r>
              <a:rPr lang="en-US" sz="1000" dirty="0" err="1" smtClean="0"/>
              <a:t>stompClient</a:t>
            </a:r>
            <a:r>
              <a:rPr lang="en-US" sz="1000" dirty="0" smtClean="0"/>
              <a:t> != null) {</a:t>
            </a:r>
          </a:p>
          <a:p>
            <a:r>
              <a:rPr lang="en-US" sz="1000" dirty="0" err="1" smtClean="0"/>
              <a:t>stompClient.disconnect</a:t>
            </a:r>
            <a:r>
              <a:rPr lang="en-US" sz="1000" dirty="0" smtClean="0"/>
              <a:t>();</a:t>
            </a:r>
          </a:p>
          <a:p>
            <a:r>
              <a:rPr lang="en-US" sz="1000" dirty="0" err="1" smtClean="0"/>
              <a:t>stompClient</a:t>
            </a:r>
            <a:r>
              <a:rPr lang="en-US" sz="1000" dirty="0" smtClean="0"/>
              <a:t> == null;</a:t>
            </a:r>
          </a:p>
          <a:p>
            <a:r>
              <a:rPr lang="en-US" sz="1000" dirty="0" smtClean="0"/>
              <a:t>}</a:t>
            </a:r>
          </a:p>
          <a:p>
            <a:r>
              <a:rPr lang="en-US" sz="1000" dirty="0" smtClean="0"/>
              <a:t>}</a:t>
            </a:r>
          </a:p>
          <a:p>
            <a:r>
              <a:rPr lang="en-US" sz="1000" dirty="0" smtClean="0"/>
              <a:t>};</a:t>
            </a:r>
          </a:p>
          <a:p>
            <a:r>
              <a:rPr lang="en-US" sz="1000" dirty="0" smtClean="0"/>
              <a:t>});</a:t>
            </a:r>
          </a:p>
          <a:p>
            <a:endParaRPr lang="en-US" sz="1000" dirty="0" smtClean="0"/>
          </a:p>
          <a:p>
            <a:r>
              <a:rPr lang="en-US" sz="1000" dirty="0" err="1" smtClean="0"/>
              <a:t>WebSockets</a:t>
            </a:r>
            <a:r>
              <a:rPr lang="en-US" sz="1000" dirty="0" smtClean="0"/>
              <a:t> on the server side of a </a:t>
            </a:r>
            <a:r>
              <a:rPr lang="en-US" sz="1000" dirty="0" err="1" smtClean="0"/>
              <a:t>JHipster</a:t>
            </a:r>
            <a:r>
              <a:rPr lang="en-US" sz="1000" dirty="0" smtClean="0"/>
              <a:t> project are implemented with Spring’s </a:t>
            </a:r>
            <a:r>
              <a:rPr lang="en-US" sz="1000" dirty="0" err="1" smtClean="0"/>
              <a:t>WebSocket</a:t>
            </a:r>
            <a:r>
              <a:rPr lang="en-US" sz="1000" dirty="0" smtClean="0"/>
              <a:t> support.</a:t>
            </a:r>
          </a:p>
          <a:p>
            <a:r>
              <a:rPr lang="en-US" sz="1000" dirty="0" smtClean="0"/>
              <a:t>The next section shows how a developer productivity tool that uses </a:t>
            </a:r>
            <a:r>
              <a:rPr lang="en-US" sz="1000" dirty="0" err="1" smtClean="0"/>
              <a:t>WebSockets</a:t>
            </a:r>
            <a:r>
              <a:rPr lang="en-US" sz="1000" dirty="0" smtClean="0"/>
              <a:t> implements something</a:t>
            </a:r>
          </a:p>
          <a:p>
            <a:r>
              <a:rPr lang="en-US" sz="1000" dirty="0" smtClean="0"/>
              <a:t>very cool.</a:t>
            </a:r>
            <a:endParaRPr lang="en-US" sz="1000" b="1"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371711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6" name="TextBox 5"/>
          <p:cNvSpPr txBox="1"/>
          <p:nvPr/>
        </p:nvSpPr>
        <p:spPr>
          <a:xfrm>
            <a:off x="4431840" y="1133387"/>
            <a:ext cx="3970959" cy="369332"/>
          </a:xfrm>
          <a:prstGeom prst="rect">
            <a:avLst/>
          </a:prstGeom>
          <a:noFill/>
        </p:spPr>
        <p:txBody>
          <a:bodyPr wrap="none" rtlCol="0">
            <a:spAutoFit/>
          </a:bodyPr>
          <a:lstStyle/>
          <a:p>
            <a:pPr marL="342900" indent="-342900">
              <a:buFont typeface="Arial" panose="020B0604020202020204" pitchFamily="34" charset="0"/>
              <a:buChar char="•"/>
            </a:pPr>
            <a:r>
              <a:rPr lang="en-US" b="1" dirty="0" smtClean="0">
                <a:solidFill>
                  <a:srgbClr val="C00000"/>
                </a:solidFill>
              </a:rPr>
              <a:t>Spring Framework Architecture</a:t>
            </a:r>
            <a:endParaRPr lang="en-US" b="1" dirty="0">
              <a:solidFill>
                <a:srgbClr val="C00000"/>
              </a:solidFill>
            </a:endParaRPr>
          </a:p>
        </p:txBody>
      </p:sp>
      <p:pic>
        <p:nvPicPr>
          <p:cNvPr id="1026" name="Picture 2" descr="https://spring.io/img/platform-st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512" y="1762101"/>
            <a:ext cx="4541615" cy="399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809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309831" y="811863"/>
            <a:ext cx="9941354" cy="5786199"/>
          </a:xfrm>
          <a:prstGeom prst="rect">
            <a:avLst/>
          </a:prstGeom>
          <a:noFill/>
        </p:spPr>
        <p:txBody>
          <a:bodyPr wrap="square" rtlCol="0">
            <a:spAutoFit/>
          </a:bodyPr>
          <a:lstStyle/>
          <a:p>
            <a:pPr marL="228600" indent="-228600">
              <a:buFont typeface="+mj-lt"/>
              <a:buAutoNum type="arabicPeriod" startAt="7"/>
            </a:pPr>
            <a:r>
              <a:rPr lang="en-US" sz="1000" b="1" dirty="0" err="1" smtClean="0"/>
              <a:t>BrowserSync</a:t>
            </a:r>
            <a:endParaRPr lang="en-US" sz="1000" b="1" dirty="0" smtClean="0"/>
          </a:p>
          <a:p>
            <a:r>
              <a:rPr lang="en-US" sz="1000" dirty="0" err="1"/>
              <a:t>Browsersync</a:t>
            </a:r>
            <a:r>
              <a:rPr lang="en-US" sz="1000" dirty="0"/>
              <a:t> is one of those tools that makes you wonder how you ever lived without it. It keeps your</a:t>
            </a:r>
          </a:p>
          <a:p>
            <a:r>
              <a:rPr lang="en-US" sz="1000" dirty="0"/>
              <a:t>assets in sync with your browser. It’s also capable of syncing browsers, so you can, for example, </a:t>
            </a:r>
            <a:r>
              <a:rPr lang="en-US" sz="1000" dirty="0" smtClean="0"/>
              <a:t>scroll</a:t>
            </a:r>
          </a:p>
          <a:p>
            <a:r>
              <a:rPr lang="en-US" sz="1000" dirty="0"/>
              <a:t>in Safari and watch synced windows scroll in Chrome and in Safari running in iOS Simulator. When</a:t>
            </a:r>
          </a:p>
          <a:p>
            <a:r>
              <a:rPr lang="en-US" sz="1000" dirty="0"/>
              <a:t>you save files, it updates your browser windows, saving you an incredible amount of time. As its</a:t>
            </a:r>
          </a:p>
          <a:p>
            <a:r>
              <a:rPr lang="en-US" sz="1000" dirty="0"/>
              <a:t>website says: "It’s wicked-fast and totally free."</a:t>
            </a:r>
          </a:p>
          <a:p>
            <a:r>
              <a:rPr lang="en-US" sz="1000" dirty="0" err="1"/>
              <a:t>Browsersync</a:t>
            </a:r>
            <a:r>
              <a:rPr lang="en-US" sz="1000" dirty="0"/>
              <a:t> is free to run and reuse, as guaranteed by its open-source Apache 2.0 License. It contains</a:t>
            </a:r>
          </a:p>
          <a:p>
            <a:r>
              <a:rPr lang="en-US" sz="1000" dirty="0"/>
              <a:t>a number of slick features</a:t>
            </a:r>
            <a:r>
              <a:rPr lang="en-US" sz="1000" dirty="0" smtClean="0"/>
              <a:t>:</a:t>
            </a:r>
          </a:p>
          <a:p>
            <a:endParaRPr lang="en-US" sz="1000" dirty="0"/>
          </a:p>
          <a:p>
            <a:r>
              <a:rPr lang="en-US" sz="1000" dirty="0"/>
              <a:t>• Interaction sync: It mirrors your scroll, click, refresh, and form actions between browsers while</a:t>
            </a:r>
          </a:p>
          <a:p>
            <a:r>
              <a:rPr lang="en-US" sz="1000" dirty="0"/>
              <a:t>you test</a:t>
            </a:r>
            <a:r>
              <a:rPr lang="en-US" sz="1000" dirty="0" smtClean="0"/>
              <a:t>.</a:t>
            </a:r>
          </a:p>
          <a:p>
            <a:endParaRPr lang="en-US" sz="1000" dirty="0"/>
          </a:p>
          <a:p>
            <a:r>
              <a:rPr lang="en-US" sz="1000" dirty="0"/>
              <a:t>• File sync: Browsers automatically update as you change HTML, CSS, images, and other project files</a:t>
            </a:r>
            <a:r>
              <a:rPr lang="en-US" sz="1000" dirty="0" smtClean="0"/>
              <a:t>.</a:t>
            </a:r>
          </a:p>
          <a:p>
            <a:endParaRPr lang="en-US" sz="1000" dirty="0"/>
          </a:p>
          <a:p>
            <a:r>
              <a:rPr lang="en-US" sz="1000" dirty="0"/>
              <a:t>• URL history: Records your test URLs so you can push them back out to all devices with a single</a:t>
            </a:r>
          </a:p>
          <a:p>
            <a:r>
              <a:rPr lang="en-US" sz="1000" dirty="0"/>
              <a:t>click</a:t>
            </a:r>
            <a:r>
              <a:rPr lang="en-US" sz="1000" dirty="0" smtClean="0"/>
              <a:t>.</a:t>
            </a:r>
          </a:p>
          <a:p>
            <a:endParaRPr lang="en-US" sz="1000" dirty="0"/>
          </a:p>
          <a:p>
            <a:r>
              <a:rPr lang="en-US" sz="1000" dirty="0"/>
              <a:t>• Remote inspector: Remotely tweak and debug webpages that are running on connected devices.</a:t>
            </a:r>
          </a:p>
          <a:p>
            <a:r>
              <a:rPr lang="en-US" sz="1000" dirty="0"/>
              <a:t>To integrate </a:t>
            </a:r>
            <a:r>
              <a:rPr lang="en-US" sz="1000" dirty="0" err="1"/>
              <a:t>Browsersync</a:t>
            </a:r>
            <a:r>
              <a:rPr lang="en-US" sz="1000" dirty="0"/>
              <a:t> in your project, you need a </a:t>
            </a:r>
            <a:r>
              <a:rPr lang="en-US" sz="1000" dirty="0" err="1"/>
              <a:t>package.json</a:t>
            </a:r>
            <a:r>
              <a:rPr lang="en-US" sz="1000" dirty="0"/>
              <a:t> and Gruntfile.js. Your </a:t>
            </a:r>
            <a:r>
              <a:rPr lang="en-US" sz="1000" dirty="0" err="1"/>
              <a:t>package.json</a:t>
            </a:r>
            <a:endParaRPr lang="en-US" sz="1000" dirty="0"/>
          </a:p>
          <a:p>
            <a:r>
              <a:rPr lang="en-US" sz="1000" dirty="0"/>
              <a:t>file only needs to contain a few things, weighing in at a slim 15 lines of JSON.</a:t>
            </a:r>
          </a:p>
          <a:p>
            <a:r>
              <a:rPr lang="en-US" sz="1000" dirty="0"/>
              <a:t>{</a:t>
            </a:r>
          </a:p>
          <a:p>
            <a:r>
              <a:rPr lang="en-US" sz="1000" dirty="0"/>
              <a:t>"name": "</a:t>
            </a:r>
            <a:r>
              <a:rPr lang="en-US" sz="1000" dirty="0" err="1"/>
              <a:t>jhipster</a:t>
            </a:r>
            <a:r>
              <a:rPr lang="en-US" sz="1000" dirty="0"/>
              <a:t>-book",</a:t>
            </a:r>
          </a:p>
          <a:p>
            <a:r>
              <a:rPr lang="en-US" sz="1000" dirty="0"/>
              <a:t>"version": "1.0.0",</a:t>
            </a:r>
          </a:p>
          <a:p>
            <a:r>
              <a:rPr lang="en-US" sz="1000" dirty="0"/>
              <a:t>"description": "The </a:t>
            </a:r>
            <a:r>
              <a:rPr lang="en-US" sz="1000" dirty="0" err="1"/>
              <a:t>JHipster</a:t>
            </a:r>
            <a:r>
              <a:rPr lang="en-US" sz="1000" dirty="0"/>
              <a:t> Mini-Book",</a:t>
            </a:r>
          </a:p>
          <a:p>
            <a:r>
              <a:rPr lang="en-US" sz="1000" dirty="0"/>
              <a:t>"repository": {</a:t>
            </a:r>
          </a:p>
          <a:p>
            <a:r>
              <a:rPr lang="en-US" sz="1000" dirty="0"/>
              <a:t>"type": "</a:t>
            </a:r>
            <a:r>
              <a:rPr lang="en-US" sz="1000" dirty="0" err="1"/>
              <a:t>git</a:t>
            </a:r>
            <a:r>
              <a:rPr lang="en-US" sz="1000" dirty="0"/>
              <a:t>",</a:t>
            </a:r>
          </a:p>
          <a:p>
            <a:r>
              <a:rPr lang="en-US" sz="1000" dirty="0"/>
              <a:t>"</a:t>
            </a:r>
            <a:r>
              <a:rPr lang="en-US" sz="1000" dirty="0" err="1"/>
              <a:t>url</a:t>
            </a:r>
            <a:r>
              <a:rPr lang="en-US" sz="1000" dirty="0"/>
              <a:t>": "</a:t>
            </a:r>
            <a:r>
              <a:rPr lang="en-US" sz="1000" dirty="0" err="1"/>
              <a:t>git@bitbucket.org:mraible</a:t>
            </a:r>
            <a:r>
              <a:rPr lang="en-US" sz="1000" dirty="0"/>
              <a:t>/</a:t>
            </a:r>
            <a:r>
              <a:rPr lang="en-US" sz="1000" dirty="0" err="1"/>
              <a:t>jhipster-book.git</a:t>
            </a:r>
            <a:r>
              <a:rPr lang="en-US" sz="1000" dirty="0"/>
              <a:t>"</a:t>
            </a:r>
          </a:p>
          <a:p>
            <a:r>
              <a:rPr lang="en-US" sz="1000" dirty="0"/>
              <a:t>},</a:t>
            </a:r>
          </a:p>
          <a:p>
            <a:r>
              <a:rPr lang="en-US" sz="1000" dirty="0"/>
              <a:t>"</a:t>
            </a:r>
            <a:r>
              <a:rPr lang="en-US" sz="1000" dirty="0" err="1"/>
              <a:t>devDependencies</a:t>
            </a:r>
            <a:r>
              <a:rPr lang="en-US" sz="1000" dirty="0"/>
              <a:t>": {</a:t>
            </a:r>
          </a:p>
          <a:p>
            <a:r>
              <a:rPr lang="en-US" sz="1000" dirty="0"/>
              <a:t>"grunt": "0.4.5",</a:t>
            </a:r>
          </a:p>
          <a:p>
            <a:r>
              <a:rPr lang="en-US" sz="1000" dirty="0"/>
              <a:t>"grunt-browser-sync": "2.0.0",</a:t>
            </a:r>
          </a:p>
          <a:p>
            <a:r>
              <a:rPr lang="en-US" sz="1000" dirty="0"/>
              <a:t>"load-grunt-tasks": "3.1.0",</a:t>
            </a:r>
          </a:p>
          <a:p>
            <a:r>
              <a:rPr lang="en-US" sz="1000" dirty="0"/>
              <a:t>"grunt-</a:t>
            </a:r>
            <a:r>
              <a:rPr lang="en-US" sz="1000" dirty="0" err="1"/>
              <a:t>contrib</a:t>
            </a:r>
            <a:r>
              <a:rPr lang="en-US" sz="1000" dirty="0"/>
              <a:t>-watch": "0.6.1"</a:t>
            </a:r>
          </a:p>
          <a:p>
            <a:r>
              <a:rPr lang="en-US" sz="1000" dirty="0"/>
              <a:t>}</a:t>
            </a:r>
          </a:p>
          <a:p>
            <a:r>
              <a:rPr lang="en-US" sz="1000" dirty="0"/>
              <a:t>}</a:t>
            </a:r>
          </a:p>
          <a:p>
            <a:r>
              <a:rPr lang="en-US" sz="1000" dirty="0"/>
              <a:t>The Gruntfile.js utilizes the tools specified in </a:t>
            </a:r>
            <a:r>
              <a:rPr lang="en-US" sz="1000" dirty="0" err="1"/>
              <a:t>package.json</a:t>
            </a:r>
            <a:r>
              <a:rPr lang="en-US" sz="1000" dirty="0"/>
              <a:t> to enable </a:t>
            </a:r>
            <a:r>
              <a:rPr lang="en-US" sz="1000" dirty="0" err="1"/>
              <a:t>Browsersync</a:t>
            </a:r>
            <a:r>
              <a:rPr lang="en-US" sz="1000" dirty="0"/>
              <a:t> and create a</a:t>
            </a:r>
          </a:p>
          <a:p>
            <a:r>
              <a:rPr lang="en-US" sz="1000" dirty="0"/>
              <a:t>magical web-development experience.</a:t>
            </a:r>
            <a:endParaRPr lang="en-US" sz="1000" b="1"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2737294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750537" y="519975"/>
            <a:ext cx="11841176" cy="6247864"/>
          </a:xfrm>
          <a:prstGeom prst="rect">
            <a:avLst/>
          </a:prstGeom>
          <a:noFill/>
        </p:spPr>
        <p:txBody>
          <a:bodyPr wrap="square" rtlCol="0">
            <a:spAutoFit/>
          </a:bodyPr>
          <a:lstStyle/>
          <a:p>
            <a:r>
              <a:rPr lang="en-US" sz="1000" dirty="0"/>
              <a:t>'use strict';</a:t>
            </a:r>
          </a:p>
          <a:p>
            <a:r>
              <a:rPr lang="en-US" sz="1000" dirty="0" err="1"/>
              <a:t>module.exports</a:t>
            </a:r>
            <a:r>
              <a:rPr lang="en-US" sz="1000" dirty="0"/>
              <a:t> = function (grunt) {</a:t>
            </a:r>
          </a:p>
          <a:p>
            <a:r>
              <a:rPr lang="en-US" sz="1000" dirty="0"/>
              <a:t>require('load-grunt-tasks')(grunt);</a:t>
            </a:r>
          </a:p>
          <a:p>
            <a:r>
              <a:rPr lang="en-US" sz="1000" dirty="0" err="1"/>
              <a:t>grunt.initConfig</a:t>
            </a:r>
            <a:r>
              <a:rPr lang="en-US" sz="1000" dirty="0"/>
              <a:t>({</a:t>
            </a:r>
          </a:p>
          <a:p>
            <a:r>
              <a:rPr lang="en-US" sz="1000" dirty="0"/>
              <a:t>watch: {</a:t>
            </a:r>
          </a:p>
          <a:p>
            <a:r>
              <a:rPr lang="en-US" sz="1000" dirty="0"/>
              <a:t>web: {</a:t>
            </a:r>
          </a:p>
          <a:p>
            <a:r>
              <a:rPr lang="en-US" sz="1000" dirty="0"/>
              <a:t>files: ['</a:t>
            </a:r>
            <a:r>
              <a:rPr lang="en-US" sz="1000" dirty="0" err="1"/>
              <a:t>src</a:t>
            </a:r>
            <a:r>
              <a:rPr lang="en-US" sz="1000" dirty="0"/>
              <a:t>/main/</a:t>
            </a:r>
            <a:r>
              <a:rPr lang="en-US" sz="1000" dirty="0" err="1"/>
              <a:t>webapp</a:t>
            </a:r>
            <a:r>
              <a:rPr lang="en-US" sz="1000" dirty="0"/>
              <a:t>/</a:t>
            </a:r>
            <a:r>
              <a:rPr lang="en-US" sz="1000" dirty="0" err="1"/>
              <a:t>css</a:t>
            </a:r>
            <a:r>
              <a:rPr lang="en-US" sz="1000" dirty="0"/>
              <a:t>/*.</a:t>
            </a:r>
            <a:r>
              <a:rPr lang="en-US" sz="1000" dirty="0" err="1"/>
              <a:t>css</a:t>
            </a:r>
            <a:r>
              <a:rPr lang="en-US" sz="1000" dirty="0"/>
              <a:t>', '</a:t>
            </a:r>
            <a:r>
              <a:rPr lang="en-US" sz="1000" dirty="0" err="1"/>
              <a:t>src</a:t>
            </a:r>
            <a:r>
              <a:rPr lang="en-US" sz="1000" dirty="0"/>
              <a:t>/main/</a:t>
            </a:r>
            <a:r>
              <a:rPr lang="en-US" sz="1000" dirty="0" err="1"/>
              <a:t>webapp</a:t>
            </a:r>
            <a:r>
              <a:rPr lang="en-US" sz="1000" dirty="0"/>
              <a:t>/</a:t>
            </a:r>
            <a:r>
              <a:rPr lang="en-US" sz="1000" dirty="0" err="1"/>
              <a:t>js</a:t>
            </a:r>
            <a:r>
              <a:rPr lang="en-US" sz="1000" dirty="0"/>
              <a:t>/**/*.</a:t>
            </a:r>
            <a:r>
              <a:rPr lang="en-US" sz="1000" dirty="0" err="1"/>
              <a:t>js</a:t>
            </a:r>
            <a:r>
              <a:rPr lang="en-US" sz="1000" dirty="0"/>
              <a:t>']</a:t>
            </a:r>
          </a:p>
          <a:p>
            <a:r>
              <a:rPr lang="en-US" sz="1000" dirty="0"/>
              <a:t>}</a:t>
            </a:r>
          </a:p>
          <a:p>
            <a:r>
              <a:rPr lang="en-US" sz="1000" dirty="0"/>
              <a:t>},</a:t>
            </a:r>
          </a:p>
          <a:p>
            <a:r>
              <a:rPr lang="en-US" sz="1000" dirty="0" err="1"/>
              <a:t>browserSync</a:t>
            </a:r>
            <a:r>
              <a:rPr lang="en-US" sz="1000" dirty="0"/>
              <a:t>: {</a:t>
            </a:r>
          </a:p>
          <a:p>
            <a:r>
              <a:rPr lang="en-US" sz="1000" dirty="0"/>
              <a:t>dev: {</a:t>
            </a:r>
          </a:p>
          <a:p>
            <a:r>
              <a:rPr lang="en-US" sz="1000" dirty="0" err="1"/>
              <a:t>bsFiles</a:t>
            </a:r>
            <a:r>
              <a:rPr lang="en-US" sz="1000" dirty="0"/>
              <a:t>: {</a:t>
            </a:r>
          </a:p>
          <a:p>
            <a:r>
              <a:rPr lang="en-US" sz="1000" dirty="0" err="1"/>
              <a:t>src</a:t>
            </a:r>
            <a:r>
              <a:rPr lang="en-US" sz="1000" dirty="0"/>
              <a:t> : [</a:t>
            </a:r>
          </a:p>
          <a:p>
            <a:r>
              <a:rPr lang="en-US" sz="1000" dirty="0"/>
              <a:t>'</a:t>
            </a:r>
            <a:r>
              <a:rPr lang="en-US" sz="1000" dirty="0" err="1"/>
              <a:t>src</a:t>
            </a:r>
            <a:r>
              <a:rPr lang="en-US" sz="1000" dirty="0"/>
              <a:t>/main/</a:t>
            </a:r>
            <a:r>
              <a:rPr lang="en-US" sz="1000" dirty="0" err="1"/>
              <a:t>webapp</a:t>
            </a:r>
            <a:r>
              <a:rPr lang="en-US" sz="1000" dirty="0"/>
              <a:t>/index.html',</a:t>
            </a:r>
          </a:p>
          <a:p>
            <a:r>
              <a:rPr lang="en-US" sz="1000" dirty="0"/>
              <a:t>'</a:t>
            </a:r>
            <a:r>
              <a:rPr lang="en-US" sz="1000" dirty="0" err="1"/>
              <a:t>src</a:t>
            </a:r>
            <a:r>
              <a:rPr lang="en-US" sz="1000" dirty="0"/>
              <a:t>/main/</a:t>
            </a:r>
            <a:r>
              <a:rPr lang="en-US" sz="1000" dirty="0" err="1"/>
              <a:t>webapp</a:t>
            </a:r>
            <a:r>
              <a:rPr lang="en-US" sz="1000" dirty="0"/>
              <a:t>/</a:t>
            </a:r>
            <a:r>
              <a:rPr lang="en-US" sz="1000" dirty="0" err="1"/>
              <a:t>tpl</a:t>
            </a:r>
            <a:r>
              <a:rPr lang="en-US" sz="1000" dirty="0"/>
              <a:t>/**/*.html',</a:t>
            </a:r>
          </a:p>
          <a:p>
            <a:r>
              <a:rPr lang="en-US" sz="1000" dirty="0"/>
              <a:t>'</a:t>
            </a:r>
            <a:r>
              <a:rPr lang="en-US" sz="1000" dirty="0" err="1"/>
              <a:t>src</a:t>
            </a:r>
            <a:r>
              <a:rPr lang="en-US" sz="1000" dirty="0"/>
              <a:t>/main/</a:t>
            </a:r>
            <a:r>
              <a:rPr lang="en-US" sz="1000" dirty="0" err="1"/>
              <a:t>webapp</a:t>
            </a:r>
            <a:r>
              <a:rPr lang="en-US" sz="1000" dirty="0"/>
              <a:t>/</a:t>
            </a:r>
            <a:r>
              <a:rPr lang="en-US" sz="1000" dirty="0" err="1"/>
              <a:t>css</a:t>
            </a:r>
            <a:r>
              <a:rPr lang="en-US" sz="1000" dirty="0"/>
              <a:t>/*.</a:t>
            </a:r>
            <a:r>
              <a:rPr lang="en-US" sz="1000" dirty="0" err="1"/>
              <a:t>css</a:t>
            </a:r>
            <a:r>
              <a:rPr lang="en-US" sz="1000" dirty="0"/>
              <a:t>',</a:t>
            </a:r>
          </a:p>
          <a:p>
            <a:r>
              <a:rPr lang="en-US" sz="1000" dirty="0"/>
              <a:t>'</a:t>
            </a:r>
            <a:r>
              <a:rPr lang="en-US" sz="1000" dirty="0" err="1"/>
              <a:t>src</a:t>
            </a:r>
            <a:r>
              <a:rPr lang="en-US" sz="1000" dirty="0"/>
              <a:t>/main/</a:t>
            </a:r>
            <a:r>
              <a:rPr lang="en-US" sz="1000" dirty="0" err="1"/>
              <a:t>webapp</a:t>
            </a:r>
            <a:r>
              <a:rPr lang="en-US" sz="1000" dirty="0"/>
              <a:t>/</a:t>
            </a:r>
            <a:r>
              <a:rPr lang="en-US" sz="1000" dirty="0" err="1"/>
              <a:t>js</a:t>
            </a:r>
            <a:r>
              <a:rPr lang="en-US" sz="1000" dirty="0"/>
              <a:t>/**/*.</a:t>
            </a:r>
            <a:r>
              <a:rPr lang="en-US" sz="1000" dirty="0" err="1"/>
              <a:t>js</a:t>
            </a:r>
            <a:r>
              <a:rPr lang="en-US" sz="1000" dirty="0"/>
              <a:t>',</a:t>
            </a:r>
          </a:p>
          <a:p>
            <a:r>
              <a:rPr lang="en-US" sz="1000" dirty="0"/>
              <a:t>'</a:t>
            </a:r>
            <a:r>
              <a:rPr lang="en-US" sz="1000" dirty="0" err="1"/>
              <a:t>src</a:t>
            </a:r>
            <a:r>
              <a:rPr lang="en-US" sz="1000" dirty="0"/>
              <a:t>/main/</a:t>
            </a:r>
            <a:r>
              <a:rPr lang="en-US" sz="1000" dirty="0" err="1"/>
              <a:t>webapp</a:t>
            </a:r>
            <a:r>
              <a:rPr lang="en-US" sz="1000" dirty="0"/>
              <a:t>/</a:t>
            </a:r>
            <a:r>
              <a:rPr lang="en-US" sz="1000" dirty="0" err="1"/>
              <a:t>img</a:t>
            </a:r>
            <a:r>
              <a:rPr lang="en-US" sz="1000" dirty="0"/>
              <a:t>/**/*.{</a:t>
            </a:r>
            <a:r>
              <a:rPr lang="en-US" sz="1000" dirty="0" err="1"/>
              <a:t>png,jpg,jpeg,gif,webp,svg</a:t>
            </a:r>
            <a:r>
              <a:rPr lang="en-US" sz="1000" dirty="0"/>
              <a:t>}'</a:t>
            </a:r>
          </a:p>
          <a:p>
            <a:r>
              <a:rPr lang="en-US" sz="1000" dirty="0"/>
              <a:t>]</a:t>
            </a:r>
          </a:p>
          <a:p>
            <a:r>
              <a:rPr lang="en-US" sz="1000" dirty="0"/>
              <a:t>}</a:t>
            </a:r>
          </a:p>
          <a:p>
            <a:r>
              <a:rPr lang="en-US" sz="1000" dirty="0"/>
              <a:t>},</a:t>
            </a:r>
          </a:p>
          <a:p>
            <a:r>
              <a:rPr lang="en-US" sz="1000" dirty="0"/>
              <a:t>options: {</a:t>
            </a:r>
          </a:p>
          <a:p>
            <a:r>
              <a:rPr lang="en-US" sz="1000" dirty="0" err="1"/>
              <a:t>watchTask</a:t>
            </a:r>
            <a:r>
              <a:rPr lang="en-US" sz="1000" dirty="0"/>
              <a:t>: true,</a:t>
            </a:r>
          </a:p>
          <a:p>
            <a:r>
              <a:rPr lang="en-US" sz="1000" dirty="0"/>
              <a:t>server: {</a:t>
            </a:r>
          </a:p>
          <a:p>
            <a:r>
              <a:rPr lang="en-US" sz="1000" dirty="0" err="1"/>
              <a:t>baseDir</a:t>
            </a:r>
            <a:r>
              <a:rPr lang="en-US" sz="1000" dirty="0"/>
              <a:t>: "./</a:t>
            </a:r>
            <a:r>
              <a:rPr lang="en-US" sz="1000" dirty="0" err="1"/>
              <a:t>src</a:t>
            </a:r>
            <a:r>
              <a:rPr lang="en-US" sz="1000" dirty="0"/>
              <a:t>/main/</a:t>
            </a:r>
            <a:r>
              <a:rPr lang="en-US" sz="1000" dirty="0" err="1"/>
              <a:t>webapp</a:t>
            </a:r>
            <a:r>
              <a:rPr lang="en-US" sz="1000" dirty="0"/>
              <a:t>/"</a:t>
            </a:r>
          </a:p>
          <a:p>
            <a:r>
              <a:rPr lang="en-US" sz="1000" dirty="0"/>
              <a:t>}</a:t>
            </a:r>
          </a:p>
          <a:p>
            <a:r>
              <a:rPr lang="en-US" sz="1000" dirty="0"/>
              <a:t>}</a:t>
            </a:r>
          </a:p>
          <a:p>
            <a:r>
              <a:rPr lang="en-US" sz="1000" dirty="0"/>
              <a:t>}</a:t>
            </a:r>
          </a:p>
          <a:p>
            <a:r>
              <a:rPr lang="en-US" sz="1000" dirty="0"/>
              <a:t>});</a:t>
            </a:r>
          </a:p>
          <a:p>
            <a:r>
              <a:rPr lang="en-US" sz="1000" dirty="0" err="1"/>
              <a:t>grunt.registerTask</a:t>
            </a:r>
            <a:r>
              <a:rPr lang="en-US" sz="1000" dirty="0"/>
              <a:t>('serve', [</a:t>
            </a:r>
          </a:p>
          <a:p>
            <a:r>
              <a:rPr lang="en-US" sz="1000" dirty="0"/>
              <a:t>'</a:t>
            </a:r>
            <a:r>
              <a:rPr lang="en-US" sz="1000" dirty="0" err="1"/>
              <a:t>browserSync</a:t>
            </a:r>
            <a:r>
              <a:rPr lang="en-US" sz="1000" dirty="0"/>
              <a:t>',</a:t>
            </a:r>
          </a:p>
          <a:p>
            <a:r>
              <a:rPr lang="en-US" sz="1000" dirty="0"/>
              <a:t>'watch'</a:t>
            </a:r>
          </a:p>
          <a:p>
            <a:r>
              <a:rPr lang="en-US" sz="1000" dirty="0"/>
              <a:t>]);</a:t>
            </a:r>
          </a:p>
          <a:p>
            <a:r>
              <a:rPr lang="en-US" sz="1000" dirty="0" err="1"/>
              <a:t>grunt.registerTask</a:t>
            </a:r>
            <a:r>
              <a:rPr lang="en-US" sz="1000" dirty="0"/>
              <a:t>('default', [</a:t>
            </a:r>
          </a:p>
          <a:p>
            <a:r>
              <a:rPr lang="en-US" sz="1000" dirty="0"/>
              <a:t>'serve'</a:t>
            </a:r>
          </a:p>
          <a:p>
            <a:r>
              <a:rPr lang="en-US" sz="1000" dirty="0"/>
              <a:t>]);</a:t>
            </a:r>
          </a:p>
          <a:p>
            <a:r>
              <a:rPr lang="en-US" sz="1000" dirty="0"/>
              <a:t>};</a:t>
            </a:r>
          </a:p>
          <a:p>
            <a:r>
              <a:rPr lang="en-US" sz="1000" dirty="0"/>
              <a:t>After you’ve created these files, you’ll need to install Node.js and its package manager, </a:t>
            </a:r>
            <a:r>
              <a:rPr lang="en-US" sz="1000" dirty="0" err="1"/>
              <a:t>npm</a:t>
            </a:r>
            <a:r>
              <a:rPr lang="en-US" sz="1000" dirty="0"/>
              <a:t>. This</a:t>
            </a:r>
          </a:p>
          <a:p>
            <a:r>
              <a:rPr lang="en-US" sz="1000" dirty="0"/>
              <a:t>should let you run the following command to install </a:t>
            </a:r>
            <a:r>
              <a:rPr lang="en-US" sz="1000" dirty="0" err="1"/>
              <a:t>Browsersync</a:t>
            </a:r>
            <a:r>
              <a:rPr lang="en-US" sz="1000" dirty="0"/>
              <a:t> and Grunt. You will only need to run</a:t>
            </a:r>
          </a:p>
          <a:p>
            <a:r>
              <a:rPr lang="en-US" sz="1000" dirty="0"/>
              <a:t>this command when dependencies change in </a:t>
            </a:r>
            <a:r>
              <a:rPr lang="en-US" sz="1000" dirty="0" err="1"/>
              <a:t>package.json</a:t>
            </a:r>
            <a:r>
              <a:rPr lang="en-US" sz="1000" dirty="0"/>
              <a:t>.</a:t>
            </a:r>
            <a:endParaRPr lang="en-US" sz="1000" b="1" dirty="0"/>
          </a:p>
        </p:txBody>
      </p:sp>
      <p:sp>
        <p:nvSpPr>
          <p:cNvPr id="9" name="TextBox 8"/>
          <p:cNvSpPr txBox="1"/>
          <p:nvPr/>
        </p:nvSpPr>
        <p:spPr>
          <a:xfrm>
            <a:off x="4451074" y="150643"/>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3169779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260447" y="826337"/>
            <a:ext cx="9821507" cy="1477328"/>
          </a:xfrm>
          <a:prstGeom prst="rect">
            <a:avLst/>
          </a:prstGeom>
          <a:noFill/>
        </p:spPr>
        <p:txBody>
          <a:bodyPr wrap="square" rtlCol="0">
            <a:spAutoFit/>
          </a:bodyPr>
          <a:lstStyle/>
          <a:p>
            <a:r>
              <a:rPr lang="en-US" sz="1000" dirty="0" err="1"/>
              <a:t>npm</a:t>
            </a:r>
            <a:r>
              <a:rPr lang="en-US" sz="1000" dirty="0"/>
              <a:t> install</a:t>
            </a:r>
          </a:p>
          <a:p>
            <a:r>
              <a:rPr lang="en-US" sz="1000" dirty="0"/>
              <a:t>Then run the following command to create a blissful development environment in which your</a:t>
            </a:r>
          </a:p>
          <a:p>
            <a:r>
              <a:rPr lang="en-US" sz="1000" dirty="0"/>
              <a:t>browser auto-refreshes when files change on your hard drive</a:t>
            </a:r>
            <a:r>
              <a:rPr lang="en-US" sz="1000" dirty="0" smtClean="0"/>
              <a:t>.</a:t>
            </a:r>
          </a:p>
          <a:p>
            <a:endParaRPr lang="en-US" sz="1000" dirty="0"/>
          </a:p>
          <a:p>
            <a:r>
              <a:rPr lang="en-US" sz="1000" dirty="0"/>
              <a:t>grunt serve</a:t>
            </a:r>
          </a:p>
          <a:p>
            <a:r>
              <a:rPr lang="en-US" sz="1000" dirty="0"/>
              <a:t>For an audiovisual introduction to </a:t>
            </a:r>
            <a:r>
              <a:rPr lang="en-US" sz="1000" dirty="0" err="1"/>
              <a:t>Browsersync</a:t>
            </a:r>
            <a:r>
              <a:rPr lang="en-US" sz="1000" dirty="0"/>
              <a:t>, check out the introduction video on its homepage.</a:t>
            </a:r>
          </a:p>
          <a:p>
            <a:r>
              <a:rPr lang="en-US" sz="1000" dirty="0" err="1"/>
              <a:t>JHipster</a:t>
            </a:r>
            <a:r>
              <a:rPr lang="en-US" sz="1000" dirty="0"/>
              <a:t> integrates </a:t>
            </a:r>
            <a:r>
              <a:rPr lang="en-US" sz="1000" dirty="0" err="1"/>
              <a:t>Browsersync</a:t>
            </a:r>
            <a:r>
              <a:rPr lang="en-US" sz="1000" dirty="0"/>
              <a:t> for you, using JavaScript that looks very similar to what you see</a:t>
            </a:r>
          </a:p>
          <a:p>
            <a:r>
              <a:rPr lang="en-US" sz="1000" dirty="0"/>
              <a:t>above. I highly recommend </a:t>
            </a:r>
            <a:r>
              <a:rPr lang="en-US" sz="1000" dirty="0" err="1"/>
              <a:t>Browsersync</a:t>
            </a:r>
            <a:r>
              <a:rPr lang="en-US" sz="1000" dirty="0"/>
              <a:t> for your project. It’s useful for determining if your web</a:t>
            </a:r>
          </a:p>
          <a:p>
            <a:r>
              <a:rPr lang="en-US" sz="1000" dirty="0"/>
              <a:t>application can handle a page reload without losing the current user’s state</a:t>
            </a:r>
            <a:r>
              <a:rPr lang="en-US" sz="1000" dirty="0" smtClean="0"/>
              <a:t>.</a:t>
            </a:r>
            <a:endParaRPr lang="en-US" sz="1000" dirty="0"/>
          </a:p>
        </p:txBody>
      </p:sp>
      <p:sp>
        <p:nvSpPr>
          <p:cNvPr id="9" name="TextBox 8"/>
          <p:cNvSpPr txBox="1"/>
          <p:nvPr/>
        </p:nvSpPr>
        <p:spPr>
          <a:xfrm>
            <a:off x="4135362" y="39306"/>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87903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454198" y="814825"/>
            <a:ext cx="6407523" cy="1477328"/>
          </a:xfrm>
          <a:prstGeom prst="rect">
            <a:avLst/>
          </a:prstGeom>
          <a:noFill/>
        </p:spPr>
        <p:txBody>
          <a:bodyPr wrap="none" rtlCol="0">
            <a:spAutoFit/>
          </a:bodyPr>
          <a:lstStyle/>
          <a:p>
            <a:pPr marL="342900" indent="-342900">
              <a:buFont typeface="+mj-lt"/>
              <a:buAutoNum type="arabicPeriod"/>
            </a:pPr>
            <a:r>
              <a:rPr lang="en-US" sz="1000" b="1" dirty="0" smtClean="0"/>
              <a:t>Spring Boot</a:t>
            </a:r>
          </a:p>
          <a:p>
            <a:endParaRPr lang="en-US" sz="1000" b="1" dirty="0" smtClean="0"/>
          </a:p>
          <a:p>
            <a:r>
              <a:rPr lang="en-US" sz="1000" dirty="0"/>
              <a:t>In August 2013, the Phil Webb and Dave </a:t>
            </a:r>
            <a:r>
              <a:rPr lang="en-US" sz="1000" dirty="0" err="1"/>
              <a:t>Syer</a:t>
            </a:r>
            <a:r>
              <a:rPr lang="en-US" sz="1000" dirty="0"/>
              <a:t>, engineers at Pivotal, announced the first milestone</a:t>
            </a:r>
          </a:p>
          <a:p>
            <a:r>
              <a:rPr lang="en-US" sz="1000" dirty="0"/>
              <a:t>release of Spring Boot. Spring Boot makes it easy to create Spring applications with minimal effort. It</a:t>
            </a:r>
          </a:p>
          <a:p>
            <a:r>
              <a:rPr lang="en-US" sz="1000" dirty="0"/>
              <a:t>takes an opinionated view of Spring and auto-configures dependencies for you. This allows you to</a:t>
            </a:r>
          </a:p>
          <a:p>
            <a:r>
              <a:rPr lang="en-US" sz="1000" dirty="0"/>
              <a:t>write less code, but still harness the power of Spring. The diagram below shows how Spring Boot is the</a:t>
            </a:r>
          </a:p>
          <a:p>
            <a:r>
              <a:rPr lang="en-US" sz="1000" dirty="0"/>
              <a:t>gateway to the larger Spring ecosystem</a:t>
            </a:r>
            <a:r>
              <a:rPr lang="en-US" sz="1000" dirty="0" smtClean="0"/>
              <a:t>.</a:t>
            </a:r>
          </a:p>
          <a:p>
            <a:endParaRPr lang="en-US" sz="1000" b="1" dirty="0"/>
          </a:p>
          <a:p>
            <a:endParaRPr lang="en-US" sz="1000" b="1" dirty="0" smtClean="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pic>
        <p:nvPicPr>
          <p:cNvPr id="2" name="Picture 1"/>
          <p:cNvPicPr>
            <a:picLocks noChangeAspect="1"/>
          </p:cNvPicPr>
          <p:nvPr/>
        </p:nvPicPr>
        <p:blipFill>
          <a:blip r:embed="rId3"/>
          <a:stretch>
            <a:fillRect/>
          </a:stretch>
        </p:blipFill>
        <p:spPr>
          <a:xfrm>
            <a:off x="4933684" y="2292153"/>
            <a:ext cx="1856063" cy="1801950"/>
          </a:xfrm>
          <a:prstGeom prst="rect">
            <a:avLst/>
          </a:prstGeom>
        </p:spPr>
      </p:pic>
      <p:sp>
        <p:nvSpPr>
          <p:cNvPr id="10" name="TextBox 9"/>
          <p:cNvSpPr txBox="1"/>
          <p:nvPr/>
        </p:nvSpPr>
        <p:spPr>
          <a:xfrm>
            <a:off x="2454198" y="4472425"/>
            <a:ext cx="6623929" cy="1938992"/>
          </a:xfrm>
          <a:prstGeom prst="rect">
            <a:avLst/>
          </a:prstGeom>
          <a:noFill/>
        </p:spPr>
        <p:txBody>
          <a:bodyPr wrap="none" rtlCol="0">
            <a:spAutoFit/>
          </a:bodyPr>
          <a:lstStyle/>
          <a:p>
            <a:r>
              <a:rPr lang="en-US" sz="1000" dirty="0"/>
              <a:t>The primary goals of Spring Boot are:</a:t>
            </a:r>
          </a:p>
          <a:p>
            <a:r>
              <a:rPr lang="en-US" sz="1000" dirty="0"/>
              <a:t>To provide a radically faster and widely accessible "getting started" experience for all Spring</a:t>
            </a:r>
          </a:p>
          <a:p>
            <a:r>
              <a:rPr lang="en-US" sz="1000" dirty="0"/>
              <a:t>development</a:t>
            </a:r>
            <a:r>
              <a:rPr lang="en-US" sz="1000" dirty="0" smtClean="0"/>
              <a:t>.</a:t>
            </a:r>
          </a:p>
          <a:p>
            <a:endParaRPr lang="en-US" sz="1000" dirty="0"/>
          </a:p>
          <a:p>
            <a:r>
              <a:rPr lang="en-US" sz="1000" dirty="0"/>
              <a:t>• To be opinionated out of the box, but get out of the way quickly as requirements start to diverge</a:t>
            </a:r>
          </a:p>
          <a:p>
            <a:r>
              <a:rPr lang="en-US" sz="1000" dirty="0"/>
              <a:t>from the defaults</a:t>
            </a:r>
            <a:r>
              <a:rPr lang="en-US" sz="1000" dirty="0" smtClean="0"/>
              <a:t>.</a:t>
            </a:r>
          </a:p>
          <a:p>
            <a:endParaRPr lang="en-US" sz="1000" dirty="0"/>
          </a:p>
          <a:p>
            <a:r>
              <a:rPr lang="en-US" sz="1000" dirty="0"/>
              <a:t>• To provide a range of non-functional features that are common to large classes of projects (e.g.</a:t>
            </a:r>
          </a:p>
          <a:p>
            <a:r>
              <a:rPr lang="en-US" sz="1000" dirty="0"/>
              <a:t>embedded servers, security, metrics, health checks, externalized configuration).</a:t>
            </a:r>
          </a:p>
          <a:p>
            <a:r>
              <a:rPr lang="en-US" sz="1000" dirty="0"/>
              <a:t>Folks who want to use Spring Boot outside of a </a:t>
            </a:r>
            <a:r>
              <a:rPr lang="en-US" sz="1000" dirty="0" err="1"/>
              <a:t>JHipster</a:t>
            </a:r>
            <a:r>
              <a:rPr lang="en-US" sz="1000" dirty="0"/>
              <a:t> application can do so with Spring </a:t>
            </a:r>
            <a:r>
              <a:rPr lang="en-US" sz="1000" dirty="0" err="1"/>
              <a:t>Initializr</a:t>
            </a:r>
            <a:r>
              <a:rPr lang="en-US" sz="1000" dirty="0"/>
              <a:t>, a</a:t>
            </a:r>
          </a:p>
          <a:p>
            <a:r>
              <a:rPr lang="en-US" sz="1000" dirty="0"/>
              <a:t>configurable service for generating Spring projects. It’s both a web application and a REST API. You can</a:t>
            </a:r>
          </a:p>
          <a:p>
            <a:r>
              <a:rPr lang="en-US" sz="1000" dirty="0"/>
              <a:t>visit it in your browser at https://start.spring.io or you can call it via curl</a:t>
            </a:r>
            <a:r>
              <a:rPr lang="en-US" sz="1000" dirty="0" smtClean="0"/>
              <a:t>.</a:t>
            </a:r>
            <a:endParaRPr lang="en-US" sz="1000" dirty="0"/>
          </a:p>
        </p:txBody>
      </p:sp>
    </p:spTree>
    <p:extLst>
      <p:ext uri="{BB962C8B-B14F-4D97-AF65-F5344CB8AC3E}">
        <p14:creationId xmlns:p14="http://schemas.microsoft.com/office/powerpoint/2010/main" val="1060154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pic>
        <p:nvPicPr>
          <p:cNvPr id="2" name="Picture 1"/>
          <p:cNvPicPr>
            <a:picLocks noChangeAspect="1"/>
          </p:cNvPicPr>
          <p:nvPr/>
        </p:nvPicPr>
        <p:blipFill>
          <a:blip r:embed="rId3"/>
          <a:stretch>
            <a:fillRect/>
          </a:stretch>
        </p:blipFill>
        <p:spPr>
          <a:xfrm>
            <a:off x="2186960" y="856695"/>
            <a:ext cx="9345853" cy="5754680"/>
          </a:xfrm>
          <a:prstGeom prst="rect">
            <a:avLst/>
          </a:prstGeom>
        </p:spPr>
      </p:pic>
    </p:spTree>
    <p:extLst>
      <p:ext uri="{BB962C8B-B14F-4D97-AF65-F5344CB8AC3E}">
        <p14:creationId xmlns:p14="http://schemas.microsoft.com/office/powerpoint/2010/main" val="921330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pic>
        <p:nvPicPr>
          <p:cNvPr id="2" name="Picture 1"/>
          <p:cNvPicPr>
            <a:picLocks noChangeAspect="1"/>
          </p:cNvPicPr>
          <p:nvPr/>
        </p:nvPicPr>
        <p:blipFill>
          <a:blip r:embed="rId3"/>
          <a:stretch>
            <a:fillRect/>
          </a:stretch>
        </p:blipFill>
        <p:spPr>
          <a:xfrm>
            <a:off x="1934473" y="670618"/>
            <a:ext cx="9598340" cy="5773741"/>
          </a:xfrm>
          <a:prstGeom prst="rect">
            <a:avLst/>
          </a:prstGeom>
        </p:spPr>
      </p:pic>
    </p:spTree>
    <p:extLst>
      <p:ext uri="{BB962C8B-B14F-4D97-AF65-F5344CB8AC3E}">
        <p14:creationId xmlns:p14="http://schemas.microsoft.com/office/powerpoint/2010/main" val="1008296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999217" y="791984"/>
            <a:ext cx="9106747" cy="4401205"/>
          </a:xfrm>
          <a:prstGeom prst="rect">
            <a:avLst/>
          </a:prstGeom>
          <a:noFill/>
        </p:spPr>
        <p:txBody>
          <a:bodyPr wrap="square" rtlCol="0">
            <a:spAutoFit/>
          </a:bodyPr>
          <a:lstStyle/>
          <a:p>
            <a:r>
              <a:rPr lang="en-US" sz="1000" b="1" dirty="0"/>
              <a:t>Spring CLI</a:t>
            </a:r>
          </a:p>
          <a:p>
            <a:r>
              <a:rPr lang="en-US" sz="1000" dirty="0"/>
              <a:t>At the bottom of the start.spring.io page, you can also download or install the Spring CLI (also</a:t>
            </a:r>
          </a:p>
          <a:p>
            <a:r>
              <a:rPr lang="en-US" sz="1000" dirty="0"/>
              <a:t>called the Spring Boot CLI). The easiest way to install it is with the following command</a:t>
            </a:r>
            <a:r>
              <a:rPr lang="en-US" sz="1000" dirty="0" smtClean="0"/>
              <a:t>.</a:t>
            </a:r>
          </a:p>
          <a:p>
            <a:endParaRPr lang="en-US" sz="1000" dirty="0"/>
          </a:p>
          <a:p>
            <a:r>
              <a:rPr lang="en-US" sz="1000" dirty="0"/>
              <a:t>curl https://start.spring.io/install.sh | </a:t>
            </a:r>
            <a:r>
              <a:rPr lang="en-US" sz="1000" dirty="0" err="1"/>
              <a:t>sh</a:t>
            </a:r>
            <a:endParaRPr lang="en-US" sz="1000" dirty="0"/>
          </a:p>
          <a:p>
            <a:r>
              <a:rPr lang="en-US" sz="1000" dirty="0"/>
              <a:t>Spring CLI is best used for rapid prototyping: when you want to show someone how to do</a:t>
            </a:r>
          </a:p>
          <a:p>
            <a:r>
              <a:rPr lang="en-US" sz="1000" dirty="0"/>
              <a:t>something very quickly, with code you’ll likely throw away when you’re done. For example, if</a:t>
            </a:r>
          </a:p>
          <a:p>
            <a:r>
              <a:rPr lang="en-US" sz="1000" dirty="0"/>
              <a:t>you want to create a "Hello World" web application in Groovy, you can do it with seven lines of</a:t>
            </a:r>
          </a:p>
          <a:p>
            <a:r>
              <a:rPr lang="en-US" sz="1000" dirty="0"/>
              <a:t>code</a:t>
            </a:r>
            <a:r>
              <a:rPr lang="en-US" sz="1000" dirty="0" smtClean="0"/>
              <a:t>.</a:t>
            </a:r>
          </a:p>
          <a:p>
            <a:endParaRPr lang="en-US" sz="1000" dirty="0"/>
          </a:p>
          <a:p>
            <a:r>
              <a:rPr lang="en-US" sz="1000" i="1" dirty="0" err="1"/>
              <a:t>hello.groovy</a:t>
            </a:r>
            <a:endParaRPr lang="en-US" sz="1000" i="1" dirty="0"/>
          </a:p>
          <a:p>
            <a:r>
              <a:rPr lang="en-US" sz="1000" dirty="0"/>
              <a:t>@</a:t>
            </a:r>
            <a:r>
              <a:rPr lang="en-US" sz="1000" dirty="0" err="1"/>
              <a:t>RestController</a:t>
            </a:r>
            <a:endParaRPr lang="en-US" sz="1000" dirty="0"/>
          </a:p>
          <a:p>
            <a:r>
              <a:rPr lang="en-US" sz="1000" dirty="0"/>
              <a:t>class </a:t>
            </a:r>
            <a:r>
              <a:rPr lang="en-US" sz="1000" dirty="0" err="1"/>
              <a:t>WebApplication</a:t>
            </a:r>
            <a:r>
              <a:rPr lang="en-US" sz="1000" dirty="0"/>
              <a:t> {</a:t>
            </a:r>
          </a:p>
          <a:p>
            <a:r>
              <a:rPr lang="en-US" sz="1000" dirty="0"/>
              <a:t>@</a:t>
            </a:r>
            <a:r>
              <a:rPr lang="en-US" sz="1000" dirty="0" err="1"/>
              <a:t>RequestMapping</a:t>
            </a:r>
            <a:r>
              <a:rPr lang="en-US" sz="1000" dirty="0"/>
              <a:t>("/")</a:t>
            </a:r>
          </a:p>
          <a:p>
            <a:r>
              <a:rPr lang="en-US" sz="1000" dirty="0"/>
              <a:t>String home() {</a:t>
            </a:r>
          </a:p>
          <a:p>
            <a:r>
              <a:rPr lang="en-US" sz="1000" dirty="0"/>
              <a:t>"Hello World!"</a:t>
            </a:r>
          </a:p>
          <a:p>
            <a:r>
              <a:rPr lang="en-US" sz="1000" dirty="0"/>
              <a:t>}</a:t>
            </a:r>
          </a:p>
          <a:p>
            <a:r>
              <a:rPr lang="en-US" sz="1000" dirty="0"/>
              <a:t>}</a:t>
            </a:r>
          </a:p>
          <a:p>
            <a:r>
              <a:rPr lang="en-US" sz="1000" dirty="0"/>
              <a:t>To compile and run this application, simply type:</a:t>
            </a:r>
          </a:p>
          <a:p>
            <a:r>
              <a:rPr lang="en-US" sz="1000" dirty="0"/>
              <a:t>spring run </a:t>
            </a:r>
            <a:r>
              <a:rPr lang="en-US" sz="1000" dirty="0" err="1" smtClean="0"/>
              <a:t>hello.groovy</a:t>
            </a:r>
            <a:endParaRPr lang="en-US" sz="1000" dirty="0" smtClean="0"/>
          </a:p>
          <a:p>
            <a:endParaRPr lang="en-US" sz="1000" dirty="0"/>
          </a:p>
          <a:p>
            <a:r>
              <a:rPr lang="en-US" sz="1000" dirty="0"/>
              <a:t>After running this command, you can see the application at http://localhost:8080. For more</a:t>
            </a:r>
          </a:p>
          <a:p>
            <a:r>
              <a:rPr lang="en-US" sz="1000" dirty="0"/>
              <a:t>information about the Spring CLI, see the Spring Boot documentation</a:t>
            </a:r>
            <a:r>
              <a:rPr lang="en-US" sz="1000" dirty="0" smtClean="0"/>
              <a:t>.</a:t>
            </a:r>
          </a:p>
          <a:p>
            <a:endParaRPr lang="en-US" sz="1000" dirty="0"/>
          </a:p>
          <a:p>
            <a:r>
              <a:rPr lang="en-US" sz="1000" dirty="0"/>
              <a:t>To show you how to create a simple application with Spring Boot, go to https://start.spring.io and select</a:t>
            </a:r>
          </a:p>
          <a:p>
            <a:r>
              <a:rPr lang="en-US" sz="1000" dirty="0"/>
              <a:t>Web, JPA, H2, and Actuator as project dependencies. Click </a:t>
            </a:r>
            <a:r>
              <a:rPr lang="en-US" sz="1000" b="1" dirty="0"/>
              <a:t>Generate Project </a:t>
            </a:r>
            <a:r>
              <a:rPr lang="en-US" sz="1000" dirty="0"/>
              <a:t>to download a .zip file for</a:t>
            </a:r>
          </a:p>
          <a:p>
            <a:r>
              <a:rPr lang="en-US" sz="1000" dirty="0"/>
              <a:t>your project. Extract it on your hard drive and import it into your favorite IDE.</a:t>
            </a:r>
          </a:p>
          <a:p>
            <a:r>
              <a:rPr lang="en-US" sz="1000" dirty="0"/>
              <a:t>This project has only a few files in it, as you can see by running the tree command (on *nix</a:t>
            </a:r>
            <a:r>
              <a:rPr lang="en-US" sz="1000" dirty="0" smtClean="0"/>
              <a:t>).</a:t>
            </a:r>
            <a:endParaRPr lang="en-US" sz="1000" dirty="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4041347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074679" y="490144"/>
            <a:ext cx="6522940" cy="5324535"/>
          </a:xfrm>
          <a:prstGeom prst="rect">
            <a:avLst/>
          </a:prstGeom>
          <a:noFill/>
        </p:spPr>
        <p:txBody>
          <a:bodyPr wrap="none" rtlCol="0">
            <a:spAutoFit/>
          </a:bodyPr>
          <a:lstStyle/>
          <a:p>
            <a:r>
              <a:rPr lang="en-US" sz="1000" dirty="0"/>
              <a:t>.</a:t>
            </a:r>
          </a:p>
          <a:p>
            <a:r>
              <a:rPr lang="en-US" sz="1000" dirty="0"/>
              <a:t>├── pom.xml</a:t>
            </a:r>
          </a:p>
          <a:p>
            <a:r>
              <a:rPr lang="en-US" sz="1000" dirty="0"/>
              <a:t>└── </a:t>
            </a:r>
            <a:r>
              <a:rPr lang="en-US" sz="1000" dirty="0" err="1"/>
              <a:t>src</a:t>
            </a:r>
            <a:endParaRPr lang="en-US" sz="1000" dirty="0"/>
          </a:p>
          <a:p>
            <a:r>
              <a:rPr lang="en-US" sz="1000" dirty="0"/>
              <a:t>├── main</a:t>
            </a:r>
          </a:p>
          <a:p>
            <a:r>
              <a:rPr lang="en-US" sz="1000" dirty="0"/>
              <a:t>│ ├── java</a:t>
            </a:r>
          </a:p>
          <a:p>
            <a:r>
              <a:rPr lang="en-US" sz="1000" dirty="0"/>
              <a:t>│ │ └── demo</a:t>
            </a:r>
          </a:p>
          <a:p>
            <a:r>
              <a:rPr lang="en-US" sz="1000" dirty="0"/>
              <a:t>│ │ └── DemoApplication.java</a:t>
            </a:r>
          </a:p>
          <a:p>
            <a:r>
              <a:rPr lang="en-US" sz="1000" dirty="0"/>
              <a:t>│ └── resources</a:t>
            </a:r>
          </a:p>
          <a:p>
            <a:r>
              <a:rPr lang="en-US" sz="1000" dirty="0"/>
              <a:t>│ ├── </a:t>
            </a:r>
            <a:r>
              <a:rPr lang="en-US" sz="1000" dirty="0" err="1"/>
              <a:t>application.properties</a:t>
            </a:r>
            <a:endParaRPr lang="en-US" sz="1000" dirty="0"/>
          </a:p>
          <a:p>
            <a:r>
              <a:rPr lang="en-US" sz="1000" dirty="0"/>
              <a:t>│ ├── static</a:t>
            </a:r>
          </a:p>
          <a:p>
            <a:r>
              <a:rPr lang="en-US" sz="1000" dirty="0"/>
              <a:t>│ └── templates</a:t>
            </a:r>
          </a:p>
          <a:p>
            <a:r>
              <a:rPr lang="en-US" sz="1000" dirty="0"/>
              <a:t>└── test</a:t>
            </a:r>
          </a:p>
          <a:p>
            <a:r>
              <a:rPr lang="en-US" sz="1000" dirty="0"/>
              <a:t>└── java</a:t>
            </a:r>
          </a:p>
          <a:p>
            <a:r>
              <a:rPr lang="en-US" sz="1000" dirty="0"/>
              <a:t>└── demo</a:t>
            </a:r>
          </a:p>
          <a:p>
            <a:r>
              <a:rPr lang="en-US" sz="1000" dirty="0"/>
              <a:t>└── </a:t>
            </a:r>
            <a:r>
              <a:rPr lang="en-US" sz="1000" dirty="0" smtClean="0"/>
              <a:t>DemoApplicationTests.java</a:t>
            </a:r>
          </a:p>
          <a:p>
            <a:endParaRPr lang="en-US" sz="1000" dirty="0"/>
          </a:p>
          <a:p>
            <a:r>
              <a:rPr lang="en-US" sz="1000" dirty="0"/>
              <a:t>10 directories, 4 files</a:t>
            </a:r>
          </a:p>
          <a:p>
            <a:r>
              <a:rPr lang="en-US" sz="1000" dirty="0"/>
              <a:t>DemoApplication.java is the heart of this application; the file and class name are not relevant. What is</a:t>
            </a:r>
          </a:p>
          <a:p>
            <a:r>
              <a:rPr lang="en-US" sz="1000" dirty="0"/>
              <a:t>relevant is the @</a:t>
            </a:r>
            <a:r>
              <a:rPr lang="en-US" sz="1000" dirty="0" err="1"/>
              <a:t>SpringBootApplication</a:t>
            </a:r>
            <a:r>
              <a:rPr lang="en-US" sz="1000" dirty="0"/>
              <a:t> annotation and the class’s public static void main method</a:t>
            </a:r>
            <a:r>
              <a:rPr lang="en-US" sz="1000" dirty="0" smtClean="0"/>
              <a:t>.</a:t>
            </a:r>
          </a:p>
          <a:p>
            <a:endParaRPr lang="en-US" sz="1000" dirty="0"/>
          </a:p>
          <a:p>
            <a:r>
              <a:rPr lang="en-US" sz="1000" i="1" dirty="0" err="1"/>
              <a:t>src</a:t>
            </a:r>
            <a:r>
              <a:rPr lang="en-US" sz="1000" i="1" dirty="0"/>
              <a:t>/main/java/demo/DemoApplication.java</a:t>
            </a:r>
          </a:p>
          <a:p>
            <a:r>
              <a:rPr lang="en-US" sz="1000" dirty="0"/>
              <a:t>package demo;</a:t>
            </a:r>
          </a:p>
          <a:p>
            <a:r>
              <a:rPr lang="en-US" sz="1000" dirty="0"/>
              <a:t>import </a:t>
            </a:r>
            <a:r>
              <a:rPr lang="en-US" sz="1000" dirty="0" err="1"/>
              <a:t>org.springframework.boot.SpringApplication</a:t>
            </a:r>
            <a:r>
              <a:rPr lang="en-US" sz="1000" dirty="0"/>
              <a:t>;</a:t>
            </a:r>
          </a:p>
          <a:p>
            <a:r>
              <a:rPr lang="en-US" sz="1000" dirty="0"/>
              <a:t>import </a:t>
            </a:r>
            <a:r>
              <a:rPr lang="en-US" sz="1000" dirty="0" err="1"/>
              <a:t>org.springframework.boot.autoconfigure.SpringBootApplication</a:t>
            </a:r>
            <a:r>
              <a:rPr lang="en-US" sz="1000" dirty="0"/>
              <a:t>;</a:t>
            </a:r>
          </a:p>
          <a:p>
            <a:r>
              <a:rPr lang="en-US" sz="1000" dirty="0"/>
              <a:t>@</a:t>
            </a:r>
            <a:r>
              <a:rPr lang="en-US" sz="1000" dirty="0" err="1"/>
              <a:t>SpringBootApplication</a:t>
            </a:r>
            <a:endParaRPr lang="en-US" sz="1000" dirty="0"/>
          </a:p>
          <a:p>
            <a:r>
              <a:rPr lang="en-US" sz="1000" dirty="0"/>
              <a:t>public class </a:t>
            </a:r>
            <a:r>
              <a:rPr lang="en-US" sz="1000" dirty="0" err="1"/>
              <a:t>DemoApplication</a:t>
            </a:r>
            <a:r>
              <a:rPr lang="en-US" sz="1000" dirty="0"/>
              <a:t> {</a:t>
            </a:r>
          </a:p>
          <a:p>
            <a:r>
              <a:rPr lang="en-US" sz="1000" dirty="0"/>
              <a:t>public static void main(String[] </a:t>
            </a:r>
            <a:r>
              <a:rPr lang="en-US" sz="1000" dirty="0" err="1"/>
              <a:t>args</a:t>
            </a:r>
            <a:r>
              <a:rPr lang="en-US" sz="1000" dirty="0"/>
              <a:t>) {</a:t>
            </a:r>
          </a:p>
          <a:p>
            <a:r>
              <a:rPr lang="en-US" sz="1000" dirty="0" err="1"/>
              <a:t>SpringApplication.run</a:t>
            </a:r>
            <a:r>
              <a:rPr lang="en-US" sz="1000" dirty="0"/>
              <a:t>(</a:t>
            </a:r>
            <a:r>
              <a:rPr lang="en-US" sz="1000" dirty="0" err="1"/>
              <a:t>DemoApplication.class</a:t>
            </a:r>
            <a:r>
              <a:rPr lang="en-US" sz="1000" dirty="0"/>
              <a:t>, </a:t>
            </a:r>
            <a:r>
              <a:rPr lang="en-US" sz="1000" dirty="0" err="1"/>
              <a:t>args</a:t>
            </a:r>
            <a:r>
              <a:rPr lang="en-US" sz="1000" dirty="0"/>
              <a:t>);</a:t>
            </a:r>
          </a:p>
          <a:p>
            <a:r>
              <a:rPr lang="en-US" sz="1000" dirty="0"/>
              <a:t>}</a:t>
            </a:r>
          </a:p>
          <a:p>
            <a:r>
              <a:rPr lang="en-US" sz="1000" dirty="0" smtClean="0"/>
              <a:t>}</a:t>
            </a:r>
          </a:p>
          <a:p>
            <a:endParaRPr lang="en-US" sz="1000" dirty="0"/>
          </a:p>
          <a:p>
            <a:r>
              <a:rPr lang="en-US" sz="1000" dirty="0"/>
              <a:t>For this application, you’ll create an entity, a JPA repository, and a REST endpoint to show data in the</a:t>
            </a:r>
          </a:p>
          <a:p>
            <a:r>
              <a:rPr lang="en-US" sz="1000" dirty="0"/>
              <a:t>browser. To create an entity, add the following code to the DemoApplication.java file, outside of the</a:t>
            </a:r>
          </a:p>
          <a:p>
            <a:r>
              <a:rPr lang="en-US" sz="1000" dirty="0" err="1"/>
              <a:t>DemoApplication</a:t>
            </a:r>
            <a:r>
              <a:rPr lang="en-US" sz="1000" dirty="0"/>
              <a:t> class</a:t>
            </a:r>
            <a:r>
              <a:rPr lang="en-US" sz="1000" dirty="0" smtClean="0"/>
              <a:t>.</a:t>
            </a:r>
            <a:endParaRPr lang="en-US" sz="1000" dirty="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4197735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874930" y="467949"/>
            <a:ext cx="9137819" cy="5632311"/>
          </a:xfrm>
          <a:prstGeom prst="rect">
            <a:avLst/>
          </a:prstGeom>
          <a:noFill/>
        </p:spPr>
        <p:txBody>
          <a:bodyPr wrap="square" rtlCol="0">
            <a:spAutoFit/>
          </a:bodyPr>
          <a:lstStyle/>
          <a:p>
            <a:r>
              <a:rPr lang="en-US" sz="1000" dirty="0"/>
              <a:t>@Entity</a:t>
            </a:r>
          </a:p>
          <a:p>
            <a:r>
              <a:rPr lang="en-US" sz="1000" dirty="0"/>
              <a:t>class Blog {</a:t>
            </a:r>
          </a:p>
          <a:p>
            <a:r>
              <a:rPr lang="en-US" sz="1000" dirty="0"/>
              <a:t>@Id</a:t>
            </a:r>
          </a:p>
          <a:p>
            <a:r>
              <a:rPr lang="en-US" sz="1000" dirty="0"/>
              <a:t>@</a:t>
            </a:r>
            <a:r>
              <a:rPr lang="en-US" sz="1000" dirty="0" err="1"/>
              <a:t>GeneratedValue</a:t>
            </a:r>
            <a:endParaRPr lang="en-US" sz="1000" dirty="0"/>
          </a:p>
          <a:p>
            <a:r>
              <a:rPr lang="en-US" sz="1000" dirty="0"/>
              <a:t>private Long id;</a:t>
            </a:r>
          </a:p>
          <a:p>
            <a:r>
              <a:rPr lang="en-US" sz="1000" dirty="0"/>
              <a:t>private String name;</a:t>
            </a:r>
          </a:p>
          <a:p>
            <a:r>
              <a:rPr lang="en-US" sz="1000" dirty="0"/>
              <a:t>public Long </a:t>
            </a:r>
            <a:r>
              <a:rPr lang="en-US" sz="1000" dirty="0" err="1"/>
              <a:t>getId</a:t>
            </a:r>
            <a:r>
              <a:rPr lang="en-US" sz="1000" dirty="0"/>
              <a:t>() {</a:t>
            </a:r>
          </a:p>
          <a:p>
            <a:r>
              <a:rPr lang="en-US" sz="1000" dirty="0"/>
              <a:t>return id;</a:t>
            </a:r>
          </a:p>
          <a:p>
            <a:r>
              <a:rPr lang="en-US" sz="1000" dirty="0"/>
              <a:t>}</a:t>
            </a:r>
          </a:p>
          <a:p>
            <a:r>
              <a:rPr lang="en-US" sz="1000" dirty="0"/>
              <a:t>public void </a:t>
            </a:r>
            <a:r>
              <a:rPr lang="en-US" sz="1000" dirty="0" err="1"/>
              <a:t>setId</a:t>
            </a:r>
            <a:r>
              <a:rPr lang="en-US" sz="1000" dirty="0"/>
              <a:t>(Long id) {</a:t>
            </a:r>
          </a:p>
          <a:p>
            <a:r>
              <a:rPr lang="en-US" sz="1000" dirty="0"/>
              <a:t>this.id = id;</a:t>
            </a:r>
          </a:p>
          <a:p>
            <a:r>
              <a:rPr lang="en-US" sz="1000" dirty="0"/>
              <a:t>}</a:t>
            </a:r>
          </a:p>
          <a:p>
            <a:r>
              <a:rPr lang="en-US" sz="1000" dirty="0"/>
              <a:t>public String </a:t>
            </a:r>
            <a:r>
              <a:rPr lang="en-US" sz="1000" dirty="0" err="1"/>
              <a:t>getName</a:t>
            </a:r>
            <a:r>
              <a:rPr lang="en-US" sz="1000" dirty="0"/>
              <a:t>() {</a:t>
            </a:r>
          </a:p>
          <a:p>
            <a:r>
              <a:rPr lang="en-US" sz="1000" dirty="0"/>
              <a:t>return name;</a:t>
            </a:r>
          </a:p>
          <a:p>
            <a:r>
              <a:rPr lang="en-US" sz="1000" dirty="0"/>
              <a:t>}</a:t>
            </a:r>
          </a:p>
          <a:p>
            <a:r>
              <a:rPr lang="en-US" sz="1000" dirty="0"/>
              <a:t>public void </a:t>
            </a:r>
            <a:r>
              <a:rPr lang="en-US" sz="1000" dirty="0" err="1"/>
              <a:t>setName</a:t>
            </a:r>
            <a:r>
              <a:rPr lang="en-US" sz="1000" dirty="0"/>
              <a:t>(String name) {</a:t>
            </a:r>
          </a:p>
          <a:p>
            <a:r>
              <a:rPr lang="en-US" sz="1000" dirty="0"/>
              <a:t>this.name = name;</a:t>
            </a:r>
          </a:p>
          <a:p>
            <a:r>
              <a:rPr lang="en-US" sz="1000" dirty="0"/>
              <a:t>}</a:t>
            </a:r>
          </a:p>
          <a:p>
            <a:r>
              <a:rPr lang="en-US" sz="1000" dirty="0"/>
              <a:t>@Override</a:t>
            </a:r>
          </a:p>
          <a:p>
            <a:r>
              <a:rPr lang="en-US" sz="1000" dirty="0"/>
              <a:t>public String </a:t>
            </a:r>
            <a:r>
              <a:rPr lang="en-US" sz="1000" dirty="0" err="1"/>
              <a:t>toString</a:t>
            </a:r>
            <a:r>
              <a:rPr lang="en-US" sz="1000" dirty="0"/>
              <a:t>() {</a:t>
            </a:r>
          </a:p>
          <a:p>
            <a:r>
              <a:rPr lang="en-US" sz="1000" dirty="0"/>
              <a:t>return "Blog{" +</a:t>
            </a:r>
          </a:p>
          <a:p>
            <a:r>
              <a:rPr lang="en-US" sz="1000" dirty="0"/>
              <a:t>"id=" + id +</a:t>
            </a:r>
          </a:p>
          <a:p>
            <a:r>
              <a:rPr lang="en-US" sz="1000" dirty="0"/>
              <a:t>", name='" + name + '\'' +</a:t>
            </a:r>
          </a:p>
          <a:p>
            <a:r>
              <a:rPr lang="en-US" sz="1000" dirty="0"/>
              <a:t>'}';</a:t>
            </a:r>
          </a:p>
          <a:p>
            <a:r>
              <a:rPr lang="en-US" sz="1000" dirty="0"/>
              <a:t>}</a:t>
            </a:r>
          </a:p>
          <a:p>
            <a:r>
              <a:rPr lang="en-US" sz="1000" dirty="0" smtClean="0"/>
              <a:t>}</a:t>
            </a:r>
          </a:p>
          <a:p>
            <a:endParaRPr lang="en-US" sz="1000" dirty="0"/>
          </a:p>
          <a:p>
            <a:r>
              <a:rPr lang="en-US" sz="1000" dirty="0"/>
              <a:t>In the same file, add a </a:t>
            </a:r>
            <a:r>
              <a:rPr lang="en-US" sz="1000" dirty="0" err="1"/>
              <a:t>BlogRepository</a:t>
            </a:r>
            <a:r>
              <a:rPr lang="en-US" sz="1000" dirty="0"/>
              <a:t> interface that extends </a:t>
            </a:r>
            <a:r>
              <a:rPr lang="en-US" sz="1000" dirty="0" err="1"/>
              <a:t>JpaRepository</a:t>
            </a:r>
            <a:r>
              <a:rPr lang="en-US" sz="1000" dirty="0"/>
              <a:t>. Spring Data JPA makes it</a:t>
            </a:r>
          </a:p>
          <a:p>
            <a:r>
              <a:rPr lang="en-US" sz="1000" dirty="0"/>
              <a:t>really easy to create a CRUD repository for an entity. It automatically creates for you the</a:t>
            </a:r>
          </a:p>
          <a:p>
            <a:r>
              <a:rPr lang="en-US" sz="1000" dirty="0"/>
              <a:t>implementation that talks to the underlying </a:t>
            </a:r>
            <a:r>
              <a:rPr lang="en-US" sz="1000" dirty="0" err="1"/>
              <a:t>datastore</a:t>
            </a:r>
            <a:r>
              <a:rPr lang="en-US" sz="1000" dirty="0" smtClean="0"/>
              <a:t>.</a:t>
            </a:r>
          </a:p>
          <a:p>
            <a:endParaRPr lang="en-US" sz="1000" dirty="0"/>
          </a:p>
          <a:p>
            <a:r>
              <a:rPr lang="en-US" sz="1000" i="1" dirty="0" err="1"/>
              <a:t>src</a:t>
            </a:r>
            <a:r>
              <a:rPr lang="en-US" sz="1000" i="1" dirty="0"/>
              <a:t>/main/java/demo/DemoApplication.java</a:t>
            </a:r>
          </a:p>
          <a:p>
            <a:r>
              <a:rPr lang="en-US" sz="1000" dirty="0"/>
              <a:t>interface </a:t>
            </a:r>
            <a:r>
              <a:rPr lang="en-US" sz="1000" dirty="0" err="1"/>
              <a:t>BlogRepository</a:t>
            </a:r>
            <a:r>
              <a:rPr lang="en-US" sz="1000" dirty="0"/>
              <a:t> extends </a:t>
            </a:r>
            <a:r>
              <a:rPr lang="en-US" sz="1000" dirty="0" err="1"/>
              <a:t>JpaRepository</a:t>
            </a:r>
            <a:r>
              <a:rPr lang="en-US" sz="1000" dirty="0"/>
              <a:t>&lt;Blog, Long&gt; {}</a:t>
            </a:r>
          </a:p>
          <a:p>
            <a:r>
              <a:rPr lang="en-US" sz="1000" dirty="0"/>
              <a:t>Define a </a:t>
            </a:r>
            <a:r>
              <a:rPr lang="en-US" sz="1000" dirty="0" err="1"/>
              <a:t>CommandLineRunner</a:t>
            </a:r>
            <a:r>
              <a:rPr lang="en-US" sz="1000" dirty="0"/>
              <a:t> that injects this repository and prints out all the data that’s found by calling</a:t>
            </a:r>
          </a:p>
          <a:p>
            <a:r>
              <a:rPr lang="en-US" sz="1000" dirty="0"/>
              <a:t>its </a:t>
            </a:r>
            <a:r>
              <a:rPr lang="en-US" sz="1000" dirty="0" err="1"/>
              <a:t>findAll</a:t>
            </a:r>
            <a:r>
              <a:rPr lang="en-US" sz="1000" dirty="0"/>
              <a:t>() method. </a:t>
            </a:r>
            <a:r>
              <a:rPr lang="en-US" sz="1000" dirty="0" err="1"/>
              <a:t>CommandLineRunner</a:t>
            </a:r>
            <a:r>
              <a:rPr lang="en-US" sz="1000" dirty="0"/>
              <a:t> is an interface that’s used to indicate that a bean should run</a:t>
            </a:r>
          </a:p>
          <a:p>
            <a:r>
              <a:rPr lang="en-US" sz="1000" dirty="0"/>
              <a:t>when it is contained within a </a:t>
            </a:r>
            <a:r>
              <a:rPr lang="en-US" sz="1000" dirty="0" err="1"/>
              <a:t>SpringApplication</a:t>
            </a:r>
            <a:r>
              <a:rPr lang="en-US" sz="1000" dirty="0" smtClean="0"/>
              <a:t>.</a:t>
            </a:r>
            <a:endParaRPr lang="en-US" sz="1000" dirty="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2179575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999218" y="720962"/>
            <a:ext cx="9581702" cy="5632311"/>
          </a:xfrm>
          <a:prstGeom prst="rect">
            <a:avLst/>
          </a:prstGeom>
          <a:noFill/>
        </p:spPr>
        <p:txBody>
          <a:bodyPr wrap="square" rtlCol="0">
            <a:spAutoFit/>
          </a:bodyPr>
          <a:lstStyle/>
          <a:p>
            <a:r>
              <a:rPr lang="en-US" sz="1000" dirty="0"/>
              <a:t>@Component</a:t>
            </a:r>
          </a:p>
          <a:p>
            <a:r>
              <a:rPr lang="en-US" sz="1000" dirty="0"/>
              <a:t>class </a:t>
            </a:r>
            <a:r>
              <a:rPr lang="en-US" sz="1000" dirty="0" err="1"/>
              <a:t>BlogCommandLineRunner</a:t>
            </a:r>
            <a:r>
              <a:rPr lang="en-US" sz="1000" dirty="0"/>
              <a:t> implements </a:t>
            </a:r>
            <a:r>
              <a:rPr lang="en-US" sz="1000" dirty="0" err="1"/>
              <a:t>CommandLineRunner</a:t>
            </a:r>
            <a:r>
              <a:rPr lang="en-US" sz="1000" dirty="0"/>
              <a:t> {</a:t>
            </a:r>
          </a:p>
          <a:p>
            <a:r>
              <a:rPr lang="en-US" sz="1000" dirty="0"/>
              <a:t>@Override</a:t>
            </a:r>
          </a:p>
          <a:p>
            <a:r>
              <a:rPr lang="en-US" sz="1000" dirty="0"/>
              <a:t>public void run(String... strings) throws Exception {</a:t>
            </a:r>
          </a:p>
          <a:p>
            <a:r>
              <a:rPr lang="en-US" sz="1000" dirty="0" err="1"/>
              <a:t>System.out.println</a:t>
            </a:r>
            <a:r>
              <a:rPr lang="en-US" sz="1000" dirty="0"/>
              <a:t>(</a:t>
            </a:r>
            <a:r>
              <a:rPr lang="en-US" sz="1000" dirty="0" err="1"/>
              <a:t>repository.findAll</a:t>
            </a:r>
            <a:r>
              <a:rPr lang="en-US" sz="1000" dirty="0"/>
              <a:t>());</a:t>
            </a:r>
          </a:p>
          <a:p>
            <a:r>
              <a:rPr lang="en-US" sz="1000" dirty="0"/>
              <a:t>}</a:t>
            </a:r>
          </a:p>
          <a:p>
            <a:r>
              <a:rPr lang="en-US" sz="1000" dirty="0"/>
              <a:t>@</a:t>
            </a:r>
            <a:r>
              <a:rPr lang="en-US" sz="1000" dirty="0" err="1"/>
              <a:t>Autowired</a:t>
            </a:r>
            <a:endParaRPr lang="en-US" sz="1000" dirty="0"/>
          </a:p>
          <a:p>
            <a:r>
              <a:rPr lang="en-US" sz="1000" dirty="0"/>
              <a:t>private </a:t>
            </a:r>
            <a:r>
              <a:rPr lang="en-US" sz="1000" dirty="0" err="1"/>
              <a:t>BlogRepository</a:t>
            </a:r>
            <a:r>
              <a:rPr lang="en-US" sz="1000" dirty="0"/>
              <a:t> repository;</a:t>
            </a:r>
          </a:p>
          <a:p>
            <a:r>
              <a:rPr lang="en-US" sz="1000" dirty="0"/>
              <a:t>}</a:t>
            </a:r>
          </a:p>
          <a:p>
            <a:r>
              <a:rPr lang="en-US" sz="1000" dirty="0"/>
              <a:t>To provide default data, create </a:t>
            </a:r>
            <a:r>
              <a:rPr lang="en-US" sz="1000" dirty="0" err="1"/>
              <a:t>src</a:t>
            </a:r>
            <a:r>
              <a:rPr lang="en-US" sz="1000" dirty="0"/>
              <a:t>/main/resources/</a:t>
            </a:r>
            <a:r>
              <a:rPr lang="en-US" sz="1000" dirty="0" err="1"/>
              <a:t>data.sql</a:t>
            </a:r>
            <a:r>
              <a:rPr lang="en-US" sz="1000" dirty="0"/>
              <a:t> and add a couple of SQL statements to</a:t>
            </a:r>
          </a:p>
          <a:p>
            <a:r>
              <a:rPr lang="en-US" sz="1000" dirty="0"/>
              <a:t>insert data</a:t>
            </a:r>
            <a:r>
              <a:rPr lang="en-US" sz="1000" dirty="0" smtClean="0"/>
              <a:t>.</a:t>
            </a:r>
          </a:p>
          <a:p>
            <a:endParaRPr lang="en-US" sz="1000" dirty="0"/>
          </a:p>
          <a:p>
            <a:r>
              <a:rPr lang="en-US" sz="1000" i="1" dirty="0" err="1"/>
              <a:t>src</a:t>
            </a:r>
            <a:r>
              <a:rPr lang="en-US" sz="1000" i="1" dirty="0"/>
              <a:t>/main/resources/</a:t>
            </a:r>
            <a:r>
              <a:rPr lang="en-US" sz="1000" i="1" dirty="0" err="1"/>
              <a:t>data.sql</a:t>
            </a:r>
            <a:endParaRPr lang="en-US" sz="1000" i="1" dirty="0"/>
          </a:p>
          <a:p>
            <a:r>
              <a:rPr lang="en-US" sz="1000" dirty="0"/>
              <a:t>insert into blog (name) values ('First');</a:t>
            </a:r>
          </a:p>
          <a:p>
            <a:r>
              <a:rPr lang="en-US" sz="1000" dirty="0"/>
              <a:t>insert into blog (name) values ('Second');</a:t>
            </a:r>
          </a:p>
          <a:p>
            <a:r>
              <a:rPr lang="en-US" sz="1000" dirty="0"/>
              <a:t>Start your application with </a:t>
            </a:r>
            <a:r>
              <a:rPr lang="en-US" sz="1000" dirty="0" err="1"/>
              <a:t>mvn</a:t>
            </a:r>
            <a:r>
              <a:rPr lang="en-US" sz="1000" dirty="0"/>
              <a:t> </a:t>
            </a:r>
            <a:r>
              <a:rPr lang="en-US" sz="1000" dirty="0" err="1"/>
              <a:t>spring-boot:run</a:t>
            </a:r>
            <a:r>
              <a:rPr lang="en-US" sz="1000" dirty="0"/>
              <a:t> (or right-click → run in your IDE) and you should see</a:t>
            </a:r>
          </a:p>
          <a:p>
            <a:r>
              <a:rPr lang="en-US" sz="1000" dirty="0"/>
              <a:t>this default data show up in your logs.</a:t>
            </a:r>
          </a:p>
          <a:p>
            <a:r>
              <a:rPr lang="en-US" sz="1000" dirty="0"/>
              <a:t>2015-09-21 06:00:07.056 INFO 6140 --- [ main]</a:t>
            </a:r>
          </a:p>
          <a:p>
            <a:r>
              <a:rPr lang="en-US" sz="1000" dirty="0" err="1"/>
              <a:t>s.b.c.e.t.TomcatEmbeddedServletContainer</a:t>
            </a:r>
            <a:r>
              <a:rPr lang="en-US" sz="1000" dirty="0"/>
              <a:t> : Tomcat started on port(s): 8080 (http)</a:t>
            </a:r>
          </a:p>
          <a:p>
            <a:r>
              <a:rPr lang="en-US" sz="1000" dirty="0"/>
              <a:t>[Blog{id=1, name='First'}, Blog{id=2, name='Second'}]</a:t>
            </a:r>
          </a:p>
          <a:p>
            <a:r>
              <a:rPr lang="en-US" sz="1000" dirty="0"/>
              <a:t>2015-09-21 06:00:07.210 INFO 6140 --- [ main] </a:t>
            </a:r>
            <a:r>
              <a:rPr lang="en-US" sz="1000" dirty="0" err="1"/>
              <a:t>demo.DemoApplication</a:t>
            </a:r>
            <a:endParaRPr lang="en-US" sz="1000" dirty="0"/>
          </a:p>
          <a:p>
            <a:r>
              <a:rPr lang="en-US" sz="1000" dirty="0"/>
              <a:t>: Started </a:t>
            </a:r>
            <a:r>
              <a:rPr lang="en-US" sz="1000" dirty="0" err="1"/>
              <a:t>DemoApplication</a:t>
            </a:r>
            <a:r>
              <a:rPr lang="en-US" sz="1000" dirty="0"/>
              <a:t> in 4.794 seconds (JVM running for 5.238</a:t>
            </a:r>
            <a:r>
              <a:rPr lang="en-US" sz="1000" dirty="0" smtClean="0"/>
              <a:t>)</a:t>
            </a:r>
          </a:p>
          <a:p>
            <a:endParaRPr lang="en-US" sz="1000" dirty="0"/>
          </a:p>
          <a:p>
            <a:r>
              <a:rPr lang="en-US" sz="1000" dirty="0"/>
              <a:t>To publish this data as a REST API, create a </a:t>
            </a:r>
            <a:r>
              <a:rPr lang="en-US" sz="1000" dirty="0" err="1"/>
              <a:t>BlogController</a:t>
            </a:r>
            <a:r>
              <a:rPr lang="en-US" sz="1000" dirty="0"/>
              <a:t> class and add a /blogs endpoint that returns</a:t>
            </a:r>
          </a:p>
          <a:p>
            <a:r>
              <a:rPr lang="en-US" sz="1000" dirty="0"/>
              <a:t>a list of blogs</a:t>
            </a:r>
            <a:r>
              <a:rPr lang="en-US" sz="1000" dirty="0" smtClean="0"/>
              <a:t>.</a:t>
            </a:r>
          </a:p>
          <a:p>
            <a:endParaRPr lang="en-US" sz="1000" dirty="0"/>
          </a:p>
          <a:p>
            <a:r>
              <a:rPr lang="en-US" sz="1000" dirty="0"/>
              <a:t>@</a:t>
            </a:r>
            <a:r>
              <a:rPr lang="en-US" sz="1000" dirty="0" err="1"/>
              <a:t>RestController</a:t>
            </a:r>
            <a:endParaRPr lang="en-US" sz="1000" dirty="0"/>
          </a:p>
          <a:p>
            <a:r>
              <a:rPr lang="en-US" sz="1000" dirty="0"/>
              <a:t>class </a:t>
            </a:r>
            <a:r>
              <a:rPr lang="en-US" sz="1000" dirty="0" err="1"/>
              <a:t>BlogController</a:t>
            </a:r>
            <a:r>
              <a:rPr lang="en-US" sz="1000" dirty="0"/>
              <a:t> {</a:t>
            </a:r>
          </a:p>
          <a:p>
            <a:r>
              <a:rPr lang="en-US" sz="1000" dirty="0"/>
              <a:t>@</a:t>
            </a:r>
            <a:r>
              <a:rPr lang="en-US" sz="1000" dirty="0" err="1"/>
              <a:t>RequestMapping</a:t>
            </a:r>
            <a:r>
              <a:rPr lang="en-US" sz="1000" dirty="0"/>
              <a:t>("/blogs")</a:t>
            </a:r>
          </a:p>
          <a:p>
            <a:r>
              <a:rPr lang="en-US" sz="1000" dirty="0"/>
              <a:t>Collection&lt;Blog&gt; list() {</a:t>
            </a:r>
          </a:p>
          <a:p>
            <a:r>
              <a:rPr lang="en-US" sz="1000" dirty="0"/>
              <a:t>return </a:t>
            </a:r>
            <a:r>
              <a:rPr lang="en-US" sz="1000" dirty="0" err="1"/>
              <a:t>repository.findAll</a:t>
            </a:r>
            <a:r>
              <a:rPr lang="en-US" sz="1000" dirty="0"/>
              <a:t>();</a:t>
            </a:r>
          </a:p>
          <a:p>
            <a:r>
              <a:rPr lang="en-US" sz="1000" dirty="0"/>
              <a:t>}</a:t>
            </a:r>
          </a:p>
          <a:p>
            <a:r>
              <a:rPr lang="en-US" sz="1000" dirty="0"/>
              <a:t>@</a:t>
            </a:r>
            <a:r>
              <a:rPr lang="en-US" sz="1000" dirty="0" err="1"/>
              <a:t>Autowired</a:t>
            </a:r>
            <a:endParaRPr lang="en-US" sz="1000" dirty="0"/>
          </a:p>
          <a:p>
            <a:r>
              <a:rPr lang="en-US" sz="1000" dirty="0" err="1"/>
              <a:t>BlogRepository</a:t>
            </a:r>
            <a:r>
              <a:rPr lang="en-US" sz="1000" dirty="0"/>
              <a:t> repository;</a:t>
            </a:r>
          </a:p>
          <a:p>
            <a:r>
              <a:rPr lang="en-US" sz="1000" dirty="0" smtClean="0"/>
              <a:t>}</a:t>
            </a:r>
          </a:p>
          <a:p>
            <a:endParaRPr lang="en-US" sz="1000" dirty="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235639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6" name="TextBox 5"/>
          <p:cNvSpPr txBox="1"/>
          <p:nvPr/>
        </p:nvSpPr>
        <p:spPr>
          <a:xfrm>
            <a:off x="2906972" y="765807"/>
            <a:ext cx="6837528" cy="1631216"/>
          </a:xfrm>
          <a:prstGeom prst="rect">
            <a:avLst/>
          </a:prstGeom>
          <a:noFill/>
        </p:spPr>
        <p:txBody>
          <a:bodyPr wrap="square" rtlCol="0">
            <a:spAutoFit/>
          </a:bodyPr>
          <a:lstStyle/>
          <a:p>
            <a:r>
              <a:rPr lang="en-US" sz="1000" dirty="0" err="1" smtClean="0"/>
              <a:t>jHipster</a:t>
            </a:r>
            <a:r>
              <a:rPr lang="en-US" sz="1000" dirty="0" smtClean="0"/>
              <a:t> combines </a:t>
            </a:r>
            <a:r>
              <a:rPr lang="en-US" sz="1000" dirty="0"/>
              <a:t>three very successful frameworks in web development: Bootstrap, AngularJS, and Spring</a:t>
            </a:r>
          </a:p>
          <a:p>
            <a:r>
              <a:rPr lang="en-US" sz="1000" dirty="0"/>
              <a:t>Boot. Bootstrap was one of the first dominant web component frameworks. Its largest appeal was that</a:t>
            </a:r>
          </a:p>
          <a:p>
            <a:r>
              <a:rPr lang="en-US" sz="1000" dirty="0"/>
              <a:t>it only required a bit of HTML and it </a:t>
            </a:r>
            <a:r>
              <a:rPr lang="en-US" sz="1000" dirty="0" smtClean="0"/>
              <a:t>worked. </a:t>
            </a:r>
            <a:r>
              <a:rPr lang="en-US" sz="1000" dirty="0"/>
              <a:t>All the efforts </a:t>
            </a:r>
            <a:r>
              <a:rPr lang="en-US" sz="1000" dirty="0" smtClean="0"/>
              <a:t>made </a:t>
            </a:r>
            <a:r>
              <a:rPr lang="en-US" sz="1000" dirty="0"/>
              <a:t>in the Java community to develop</a:t>
            </a:r>
          </a:p>
          <a:p>
            <a:r>
              <a:rPr lang="en-US" sz="1000" dirty="0"/>
              <a:t>web components were shown a better path by Bootstrap. It leveled the playing field in HTML/CSS</a:t>
            </a:r>
          </a:p>
          <a:p>
            <a:r>
              <a:rPr lang="en-US" sz="1000" dirty="0"/>
              <a:t>development, much like Apple’s Human Interface Guidelines did for iOS apps.</a:t>
            </a:r>
          </a:p>
          <a:p>
            <a:r>
              <a:rPr lang="en-US" sz="1000" dirty="0" err="1" smtClean="0"/>
              <a:t>jHipster</a:t>
            </a:r>
            <a:r>
              <a:rPr lang="en-US" sz="1000" dirty="0" smtClean="0"/>
              <a:t> </a:t>
            </a:r>
            <a:r>
              <a:rPr lang="en-US" sz="1000" dirty="0"/>
              <a:t>was started by Julien Dubois in October 2013 (Julien’s first commit was on October 21, 2013).</a:t>
            </a:r>
          </a:p>
          <a:p>
            <a:r>
              <a:rPr lang="en-US" sz="1000" dirty="0"/>
              <a:t>The first public release (version 0.3.1) was launched December 7, 2013. Since then, the project has had</a:t>
            </a:r>
          </a:p>
          <a:p>
            <a:r>
              <a:rPr lang="en-US" sz="1000" dirty="0"/>
              <a:t>over 85 </a:t>
            </a:r>
            <a:r>
              <a:rPr lang="en-US" sz="1000" dirty="0" smtClean="0"/>
              <a:t>releases. </a:t>
            </a:r>
            <a:r>
              <a:rPr lang="en-US" sz="1000" dirty="0"/>
              <a:t>It is an open-source, Apache 2.0-licensed project on GitHub. It has a core team of nine</a:t>
            </a:r>
          </a:p>
          <a:p>
            <a:r>
              <a:rPr lang="en-US" sz="1000" dirty="0"/>
              <a:t>developers and over 150 contributors. You can find its homepage at http://jhipster.github.io. Its Open</a:t>
            </a:r>
          </a:p>
          <a:p>
            <a:r>
              <a:rPr lang="en-US" sz="1000" dirty="0"/>
              <a:t>HUB profile shows it’s mostly written in JavaScript and Java.</a:t>
            </a:r>
            <a:endParaRPr lang="en-US" sz="1000" b="1" dirty="0">
              <a:solidFill>
                <a:srgbClr val="C00000"/>
              </a:solidFill>
            </a:endParaRPr>
          </a:p>
        </p:txBody>
      </p:sp>
      <p:pic>
        <p:nvPicPr>
          <p:cNvPr id="2" name="Picture 1"/>
          <p:cNvPicPr>
            <a:picLocks noChangeAspect="1"/>
          </p:cNvPicPr>
          <p:nvPr/>
        </p:nvPicPr>
        <p:blipFill>
          <a:blip r:embed="rId3"/>
          <a:stretch>
            <a:fillRect/>
          </a:stretch>
        </p:blipFill>
        <p:spPr>
          <a:xfrm>
            <a:off x="2997959" y="2653870"/>
            <a:ext cx="5709374" cy="2107992"/>
          </a:xfrm>
          <a:prstGeom prst="rect">
            <a:avLst/>
          </a:prstGeom>
        </p:spPr>
      </p:pic>
      <p:sp>
        <p:nvSpPr>
          <p:cNvPr id="3" name="Rectangle 2"/>
          <p:cNvSpPr/>
          <p:nvPr/>
        </p:nvSpPr>
        <p:spPr>
          <a:xfrm>
            <a:off x="2906972" y="5004173"/>
            <a:ext cx="8375175" cy="1631216"/>
          </a:xfrm>
          <a:prstGeom prst="rect">
            <a:avLst/>
          </a:prstGeom>
        </p:spPr>
        <p:txBody>
          <a:bodyPr wrap="square">
            <a:spAutoFit/>
          </a:bodyPr>
          <a:lstStyle/>
          <a:p>
            <a:r>
              <a:rPr lang="en-US" sz="1000" dirty="0">
                <a:solidFill>
                  <a:srgbClr val="333333"/>
                </a:solidFill>
              </a:rPr>
              <a:t>At its core, </a:t>
            </a:r>
            <a:r>
              <a:rPr lang="en-US" sz="1000" dirty="0" err="1">
                <a:solidFill>
                  <a:srgbClr val="333333"/>
                </a:solidFill>
              </a:rPr>
              <a:t>JHipster</a:t>
            </a:r>
            <a:r>
              <a:rPr lang="en-US" sz="1000" dirty="0">
                <a:solidFill>
                  <a:srgbClr val="333333"/>
                </a:solidFill>
              </a:rPr>
              <a:t> is a </a:t>
            </a:r>
            <a:r>
              <a:rPr lang="en-US" sz="1000" dirty="0">
                <a:solidFill>
                  <a:srgbClr val="428CCB"/>
                </a:solidFill>
              </a:rPr>
              <a:t>Yeoman </a:t>
            </a:r>
            <a:r>
              <a:rPr lang="en-US" sz="1000" dirty="0">
                <a:solidFill>
                  <a:srgbClr val="333333"/>
                </a:solidFill>
              </a:rPr>
              <a:t>generator. Yeoman is a code generator that you run with a </a:t>
            </a:r>
            <a:r>
              <a:rPr lang="en-US" sz="1000" dirty="0" err="1">
                <a:solidFill>
                  <a:srgbClr val="B22146"/>
                </a:solidFill>
              </a:rPr>
              <a:t>yo</a:t>
            </a:r>
            <a:endParaRPr lang="en-US" sz="1000" dirty="0">
              <a:solidFill>
                <a:srgbClr val="B22146"/>
              </a:solidFill>
            </a:endParaRPr>
          </a:p>
          <a:p>
            <a:r>
              <a:rPr lang="en-US" sz="1000" dirty="0">
                <a:solidFill>
                  <a:srgbClr val="333333"/>
                </a:solidFill>
              </a:rPr>
              <a:t>command to generate complete applications or useful pieces of an application. Yeoman generators</a:t>
            </a:r>
          </a:p>
          <a:p>
            <a:r>
              <a:rPr lang="en-US" sz="1000" dirty="0">
                <a:solidFill>
                  <a:srgbClr val="333333"/>
                </a:solidFill>
              </a:rPr>
              <a:t>promote what the Yeomen team calls the "Yeoman workflow". This is an opinionated client-side stack</a:t>
            </a:r>
          </a:p>
          <a:p>
            <a:r>
              <a:rPr lang="en-US" sz="1000" dirty="0">
                <a:solidFill>
                  <a:srgbClr val="333333"/>
                </a:solidFill>
              </a:rPr>
              <a:t>of tools that can help developers quickly build beautiful web applications. It takes care of providing</a:t>
            </a:r>
          </a:p>
          <a:p>
            <a:r>
              <a:rPr lang="en-US" sz="1000" dirty="0">
                <a:solidFill>
                  <a:srgbClr val="333333"/>
                </a:solidFill>
              </a:rPr>
              <a:t>everything needed to get working without the normal pains associated with a manual setup.</a:t>
            </a:r>
          </a:p>
          <a:p>
            <a:r>
              <a:rPr lang="en-US" sz="1000" dirty="0">
                <a:solidFill>
                  <a:srgbClr val="333333"/>
                </a:solidFill>
              </a:rPr>
              <a:t>The Yeoman workflow is made up of three types of tools to enhance your productivity and satisfaction</a:t>
            </a:r>
          </a:p>
          <a:p>
            <a:r>
              <a:rPr lang="en-US" sz="1000" dirty="0">
                <a:solidFill>
                  <a:srgbClr val="333333"/>
                </a:solidFill>
              </a:rPr>
              <a:t>when building a </a:t>
            </a:r>
            <a:r>
              <a:rPr lang="en-US" sz="1000" dirty="0" err="1">
                <a:solidFill>
                  <a:srgbClr val="333333"/>
                </a:solidFill>
              </a:rPr>
              <a:t>webapp</a:t>
            </a:r>
            <a:r>
              <a:rPr lang="en-US" sz="1000" dirty="0">
                <a:solidFill>
                  <a:srgbClr val="333333"/>
                </a:solidFill>
              </a:rPr>
              <a:t>:</a:t>
            </a:r>
          </a:p>
          <a:p>
            <a:r>
              <a:rPr lang="en-US" sz="1000" dirty="0">
                <a:solidFill>
                  <a:srgbClr val="333333"/>
                </a:solidFill>
              </a:rPr>
              <a:t>• The scaffolding tool (</a:t>
            </a:r>
            <a:r>
              <a:rPr lang="en-US" sz="1000" dirty="0" err="1">
                <a:solidFill>
                  <a:srgbClr val="333333"/>
                </a:solidFill>
              </a:rPr>
              <a:t>yo</a:t>
            </a:r>
            <a:r>
              <a:rPr lang="en-US" sz="1000" dirty="0">
                <a:solidFill>
                  <a:srgbClr val="333333"/>
                </a:solidFill>
              </a:rPr>
              <a:t>)</a:t>
            </a:r>
          </a:p>
          <a:p>
            <a:r>
              <a:rPr lang="en-US" sz="1000" dirty="0">
                <a:solidFill>
                  <a:srgbClr val="333333"/>
                </a:solidFill>
              </a:rPr>
              <a:t>• The build tool (Grunt, Gulp, etc.)</a:t>
            </a:r>
          </a:p>
          <a:p>
            <a:r>
              <a:rPr lang="en-US" sz="1000" dirty="0">
                <a:solidFill>
                  <a:srgbClr val="333333"/>
                </a:solidFill>
              </a:rPr>
              <a:t>• The package manager (Bower, </a:t>
            </a:r>
            <a:r>
              <a:rPr lang="en-US" sz="1000" dirty="0" err="1">
                <a:solidFill>
                  <a:srgbClr val="333333"/>
                </a:solidFill>
              </a:rPr>
              <a:t>npm</a:t>
            </a:r>
            <a:r>
              <a:rPr lang="en-US" sz="1000" dirty="0">
                <a:solidFill>
                  <a:srgbClr val="333333"/>
                </a:solidFill>
              </a:rPr>
              <a:t>, etc.)</a:t>
            </a:r>
            <a:endParaRPr lang="en-US" sz="1000" dirty="0"/>
          </a:p>
        </p:txBody>
      </p:sp>
      <p:sp>
        <p:nvSpPr>
          <p:cNvPr id="8" name="TextBox 7"/>
          <p:cNvSpPr txBox="1"/>
          <p:nvPr/>
        </p:nvSpPr>
        <p:spPr>
          <a:xfrm>
            <a:off x="5825439" y="275320"/>
            <a:ext cx="1000595" cy="369332"/>
          </a:xfrm>
          <a:prstGeom prst="rect">
            <a:avLst/>
          </a:prstGeom>
          <a:noFill/>
        </p:spPr>
        <p:txBody>
          <a:bodyPr wrap="none" rtlCol="0">
            <a:spAutoFit/>
          </a:bodyPr>
          <a:lstStyle/>
          <a:p>
            <a:r>
              <a:rPr lang="en-US" b="1" dirty="0" err="1" smtClean="0">
                <a:solidFill>
                  <a:srgbClr val="C00000"/>
                </a:solidFill>
              </a:rPr>
              <a:t>jHipster</a:t>
            </a:r>
            <a:endParaRPr lang="en-US" b="1" dirty="0">
              <a:solidFill>
                <a:srgbClr val="C00000"/>
              </a:solidFill>
            </a:endParaRPr>
          </a:p>
        </p:txBody>
      </p:sp>
    </p:spTree>
    <p:extLst>
      <p:ext uri="{BB962C8B-B14F-4D97-AF65-F5344CB8AC3E}">
        <p14:creationId xmlns:p14="http://schemas.microsoft.com/office/powerpoint/2010/main" val="3241501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238915" y="462549"/>
            <a:ext cx="6518131" cy="5016758"/>
          </a:xfrm>
          <a:prstGeom prst="rect">
            <a:avLst/>
          </a:prstGeom>
          <a:noFill/>
        </p:spPr>
        <p:txBody>
          <a:bodyPr wrap="none" rtlCol="0">
            <a:spAutoFit/>
          </a:bodyPr>
          <a:lstStyle/>
          <a:p>
            <a:r>
              <a:rPr lang="en-US" sz="1000" dirty="0" smtClean="0"/>
              <a:t>After adding this code and restarting the application, you can curl the endpoint or open it in your</a:t>
            </a:r>
          </a:p>
          <a:p>
            <a:r>
              <a:rPr lang="en-US" sz="1000" dirty="0" smtClean="0"/>
              <a:t>favorite browser.</a:t>
            </a:r>
          </a:p>
          <a:p>
            <a:endParaRPr lang="en-US" sz="1000" dirty="0" smtClean="0"/>
          </a:p>
          <a:p>
            <a:r>
              <a:rPr lang="en-US" sz="1000" dirty="0" smtClean="0"/>
              <a:t>$ curl localhost:8080/blogs</a:t>
            </a:r>
          </a:p>
          <a:p>
            <a:r>
              <a:rPr lang="en-US" sz="1000" dirty="0" smtClean="0"/>
              <a:t>[{"id":1,"name":"First"},{"id":2,"name":"Second"}]</a:t>
            </a:r>
          </a:p>
          <a:p>
            <a:r>
              <a:rPr lang="en-US" sz="1000" dirty="0" smtClean="0"/>
              <a:t>Spring has one of the best track records for hipness in </a:t>
            </a:r>
            <a:r>
              <a:rPr lang="en-US" sz="1000" dirty="0" err="1" smtClean="0"/>
              <a:t>Javaland</a:t>
            </a:r>
            <a:r>
              <a:rPr lang="en-US" sz="1000" dirty="0" smtClean="0"/>
              <a:t>. It is an essential cornerstone of the</a:t>
            </a:r>
          </a:p>
          <a:p>
            <a:r>
              <a:rPr lang="en-US" sz="1000" dirty="0" smtClean="0"/>
              <a:t>solid API foundation that makes </a:t>
            </a:r>
            <a:r>
              <a:rPr lang="en-US" sz="1000" dirty="0" err="1" smtClean="0"/>
              <a:t>JHipster</a:t>
            </a:r>
            <a:r>
              <a:rPr lang="en-US" sz="1000" dirty="0" smtClean="0"/>
              <a:t> awesome. Spring Boot allows you to create stand-alone</a:t>
            </a:r>
          </a:p>
          <a:p>
            <a:r>
              <a:rPr lang="en-US" sz="1000" dirty="0" smtClean="0"/>
              <a:t>Spring applications that directly embed Tomcat, Jetty, or Undertow. It provides opinionated starter</a:t>
            </a:r>
          </a:p>
          <a:p>
            <a:r>
              <a:rPr lang="en-US" sz="1000" dirty="0" smtClean="0"/>
              <a:t>dependencies that simplify your build configuration, regardless of whether you’re using Maven or</a:t>
            </a:r>
          </a:p>
          <a:p>
            <a:r>
              <a:rPr lang="en-US" sz="1000" dirty="0" err="1" smtClean="0"/>
              <a:t>Gradle</a:t>
            </a:r>
            <a:r>
              <a:rPr lang="en-US" sz="1000" dirty="0" smtClean="0"/>
              <a:t>.</a:t>
            </a:r>
          </a:p>
          <a:p>
            <a:endParaRPr lang="en-US" sz="1000" dirty="0" smtClean="0"/>
          </a:p>
          <a:p>
            <a:r>
              <a:rPr lang="en-US" sz="1000" b="1" dirty="0" smtClean="0"/>
              <a:t>External configuration</a:t>
            </a:r>
          </a:p>
          <a:p>
            <a:r>
              <a:rPr lang="en-US" sz="1000" dirty="0" smtClean="0"/>
              <a:t>You can configure Spring Boot externally, so you can work with the same application code in different</a:t>
            </a:r>
          </a:p>
          <a:p>
            <a:r>
              <a:rPr lang="en-US" sz="1000" dirty="0" smtClean="0"/>
              <a:t>environments. You can use properties files, YAML files, environment variables, and command-line</a:t>
            </a:r>
          </a:p>
          <a:p>
            <a:r>
              <a:rPr lang="en-US" sz="1000" dirty="0" smtClean="0"/>
              <a:t>arguments to externalize your configuration.</a:t>
            </a:r>
          </a:p>
          <a:p>
            <a:r>
              <a:rPr lang="en-US" sz="1000" dirty="0" smtClean="0"/>
              <a:t>Spring Boot runs through this specific sequence for </a:t>
            </a:r>
            <a:r>
              <a:rPr lang="en-US" sz="1000" dirty="0" err="1" smtClean="0"/>
              <a:t>PropertySource</a:t>
            </a:r>
            <a:r>
              <a:rPr lang="en-US" sz="1000" dirty="0" smtClean="0"/>
              <a:t> to ensure that it overrides values</a:t>
            </a:r>
          </a:p>
          <a:p>
            <a:r>
              <a:rPr lang="en-US" sz="1000" dirty="0" smtClean="0"/>
              <a:t>sensibly:</a:t>
            </a:r>
          </a:p>
          <a:p>
            <a:r>
              <a:rPr lang="en-US" sz="1000" dirty="0" smtClean="0"/>
              <a:t>1. Command-line arguments.</a:t>
            </a:r>
          </a:p>
          <a:p>
            <a:r>
              <a:rPr lang="en-US" sz="1000" dirty="0" smtClean="0"/>
              <a:t>2. JNDI attributes from </a:t>
            </a:r>
            <a:r>
              <a:rPr lang="en-US" sz="1000" dirty="0" err="1" smtClean="0"/>
              <a:t>java:comp</a:t>
            </a:r>
            <a:r>
              <a:rPr lang="en-US" sz="1000" dirty="0" smtClean="0"/>
              <a:t>/</a:t>
            </a:r>
            <a:r>
              <a:rPr lang="en-US" sz="1000" dirty="0" err="1" smtClean="0"/>
              <a:t>env</a:t>
            </a:r>
            <a:r>
              <a:rPr lang="en-US" sz="1000" dirty="0" smtClean="0"/>
              <a:t>.</a:t>
            </a:r>
          </a:p>
          <a:p>
            <a:r>
              <a:rPr lang="nb-NO" sz="1000" dirty="0" smtClean="0"/>
              <a:t>3. Java system properties (System.getProperties()).</a:t>
            </a:r>
          </a:p>
          <a:p>
            <a:r>
              <a:rPr lang="en-US" sz="1000" dirty="0" smtClean="0"/>
              <a:t>4. OS-environment variables.</a:t>
            </a:r>
          </a:p>
          <a:p>
            <a:r>
              <a:rPr lang="en-US" sz="1000" dirty="0" smtClean="0"/>
              <a:t>5. A </a:t>
            </a:r>
            <a:r>
              <a:rPr lang="en-US" sz="1000" dirty="0" err="1" smtClean="0"/>
              <a:t>RandomValuePropertySource</a:t>
            </a:r>
            <a:r>
              <a:rPr lang="en-US" sz="1000" dirty="0" smtClean="0"/>
              <a:t> that only has properties in random.*.</a:t>
            </a:r>
          </a:p>
          <a:p>
            <a:r>
              <a:rPr lang="en-US" sz="1000" dirty="0" smtClean="0"/>
              <a:t>6. Profile-specific application properties outside of your packaged JAR (application-</a:t>
            </a:r>
          </a:p>
          <a:p>
            <a:r>
              <a:rPr lang="en-US" sz="1000" dirty="0" smtClean="0"/>
              <a:t>{profile}.properties and YAML variants).</a:t>
            </a:r>
          </a:p>
          <a:p>
            <a:endParaRPr lang="en-US" sz="1000" dirty="0" smtClean="0"/>
          </a:p>
          <a:p>
            <a:r>
              <a:rPr lang="en-US" sz="1000" dirty="0" smtClean="0"/>
              <a:t>7. Profile-specific application properties packaged inside your JAR (application-{profile}.properties</a:t>
            </a:r>
          </a:p>
          <a:p>
            <a:r>
              <a:rPr lang="en-US" sz="1000" dirty="0" smtClean="0"/>
              <a:t>and YAML variants).</a:t>
            </a:r>
          </a:p>
          <a:p>
            <a:r>
              <a:rPr lang="en-US" sz="1000" dirty="0" smtClean="0"/>
              <a:t>8. Application properties outside of your packaged JAR (</a:t>
            </a:r>
            <a:r>
              <a:rPr lang="en-US" sz="1000" dirty="0" err="1" smtClean="0"/>
              <a:t>application.properties</a:t>
            </a:r>
            <a:r>
              <a:rPr lang="en-US" sz="1000" dirty="0" smtClean="0"/>
              <a:t> and YAML variants).</a:t>
            </a:r>
          </a:p>
          <a:p>
            <a:r>
              <a:rPr lang="en-US" sz="1000" dirty="0" smtClean="0"/>
              <a:t>9. Application properties packaged inside your JAR (</a:t>
            </a:r>
            <a:r>
              <a:rPr lang="en-US" sz="1000" dirty="0" err="1" smtClean="0"/>
              <a:t>application.properties</a:t>
            </a:r>
            <a:r>
              <a:rPr lang="en-US" sz="1000" dirty="0" smtClean="0"/>
              <a:t> and YAML variants).</a:t>
            </a:r>
          </a:p>
          <a:p>
            <a:r>
              <a:rPr lang="en-US" sz="1000" dirty="0" smtClean="0"/>
              <a:t>10. @</a:t>
            </a:r>
            <a:r>
              <a:rPr lang="en-US" sz="1000" dirty="0" err="1" smtClean="0"/>
              <a:t>PropertySource</a:t>
            </a:r>
            <a:r>
              <a:rPr lang="en-US" sz="1000" dirty="0" smtClean="0"/>
              <a:t> annotations on your @Configuration classes.</a:t>
            </a:r>
          </a:p>
          <a:p>
            <a:r>
              <a:rPr lang="en-US" sz="1000" dirty="0" smtClean="0"/>
              <a:t>11. Default properties (specified using </a:t>
            </a:r>
            <a:r>
              <a:rPr lang="en-US" sz="1000" dirty="0" err="1" smtClean="0"/>
              <a:t>SpringApplication.setDefaultProperties</a:t>
            </a:r>
            <a:r>
              <a:rPr lang="en-US" sz="1000" dirty="0" smtClean="0"/>
              <a:t>).</a:t>
            </a:r>
          </a:p>
          <a:p>
            <a:endParaRPr lang="en-US" sz="1000" dirty="0" smtClean="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1946495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238915" y="796422"/>
            <a:ext cx="7109271" cy="4093428"/>
          </a:xfrm>
          <a:prstGeom prst="rect">
            <a:avLst/>
          </a:prstGeom>
          <a:noFill/>
        </p:spPr>
        <p:txBody>
          <a:bodyPr wrap="square" rtlCol="0">
            <a:spAutoFit/>
          </a:bodyPr>
          <a:lstStyle/>
          <a:p>
            <a:r>
              <a:rPr lang="en-US" sz="1000" b="1" dirty="0" smtClean="0"/>
              <a:t>Application property files</a:t>
            </a:r>
          </a:p>
          <a:p>
            <a:r>
              <a:rPr lang="en-US" sz="1000" dirty="0" smtClean="0"/>
              <a:t>By default, </a:t>
            </a:r>
            <a:r>
              <a:rPr lang="en-US" sz="1000" dirty="0" err="1" smtClean="0"/>
              <a:t>SpringApplication</a:t>
            </a:r>
            <a:r>
              <a:rPr lang="en-US" sz="1000" dirty="0" smtClean="0"/>
              <a:t> will load properties from </a:t>
            </a:r>
            <a:r>
              <a:rPr lang="en-US" sz="1000" dirty="0" err="1" smtClean="0"/>
              <a:t>application.properties</a:t>
            </a:r>
            <a:r>
              <a:rPr lang="en-US" sz="1000" dirty="0" smtClean="0"/>
              <a:t> files in the following</a:t>
            </a:r>
          </a:p>
          <a:p>
            <a:r>
              <a:rPr lang="en-US" sz="1000" dirty="0" smtClean="0"/>
              <a:t>locations and add them to the Spring Environment:</a:t>
            </a:r>
          </a:p>
          <a:p>
            <a:r>
              <a:rPr lang="en-US" sz="1000" dirty="0" smtClean="0"/>
              <a:t>1. A /</a:t>
            </a:r>
            <a:r>
              <a:rPr lang="en-US" sz="1000" dirty="0" err="1" smtClean="0"/>
              <a:t>config</a:t>
            </a:r>
            <a:r>
              <a:rPr lang="en-US" sz="1000" dirty="0" smtClean="0"/>
              <a:t> subdir of the current directory.</a:t>
            </a:r>
          </a:p>
          <a:p>
            <a:r>
              <a:rPr lang="en-US" sz="1000" dirty="0" smtClean="0"/>
              <a:t>2. The current directory.</a:t>
            </a:r>
          </a:p>
          <a:p>
            <a:r>
              <a:rPr lang="en-US" sz="1000" dirty="0" smtClean="0"/>
              <a:t>3. A </a:t>
            </a:r>
            <a:r>
              <a:rPr lang="en-US" sz="1000" dirty="0" err="1" smtClean="0"/>
              <a:t>classpath</a:t>
            </a:r>
            <a:r>
              <a:rPr lang="en-US" sz="1000" dirty="0" smtClean="0"/>
              <a:t> /</a:t>
            </a:r>
            <a:r>
              <a:rPr lang="en-US" sz="1000" dirty="0" err="1" smtClean="0"/>
              <a:t>config</a:t>
            </a:r>
            <a:r>
              <a:rPr lang="en-US" sz="1000" dirty="0" smtClean="0"/>
              <a:t> package.</a:t>
            </a:r>
          </a:p>
          <a:p>
            <a:r>
              <a:rPr lang="en-US" sz="1000" dirty="0" smtClean="0"/>
              <a:t>4. The </a:t>
            </a:r>
            <a:r>
              <a:rPr lang="en-US" sz="1000" dirty="0" err="1" smtClean="0"/>
              <a:t>classpath</a:t>
            </a:r>
            <a:r>
              <a:rPr lang="en-US" sz="1000" dirty="0" smtClean="0"/>
              <a:t> root.</a:t>
            </a:r>
          </a:p>
          <a:p>
            <a:r>
              <a:rPr lang="en-US" sz="1000" dirty="0" smtClean="0"/>
              <a:t> You can also use YAML ('.</a:t>
            </a:r>
            <a:r>
              <a:rPr lang="en-US" sz="1000" dirty="0" err="1" smtClean="0"/>
              <a:t>yml</a:t>
            </a:r>
            <a:r>
              <a:rPr lang="en-US" sz="1000" dirty="0" smtClean="0"/>
              <a:t>') files as an alternative to '.properties'. </a:t>
            </a:r>
            <a:r>
              <a:rPr lang="en-US" sz="1000" dirty="0" err="1" smtClean="0"/>
              <a:t>JHipster</a:t>
            </a:r>
            <a:r>
              <a:rPr lang="en-US" sz="1000" dirty="0" smtClean="0"/>
              <a:t> uses</a:t>
            </a:r>
          </a:p>
          <a:p>
            <a:r>
              <a:rPr lang="en-US" sz="1000" dirty="0" smtClean="0"/>
              <a:t>YAML files for its configuration.</a:t>
            </a:r>
          </a:p>
          <a:p>
            <a:r>
              <a:rPr lang="en-US" sz="1000" dirty="0" smtClean="0"/>
              <a:t>More information about Spring Boot’s external configuration feature can be found in Spring Boot’s</a:t>
            </a:r>
          </a:p>
          <a:p>
            <a:r>
              <a:rPr lang="en-US" sz="1000" dirty="0" smtClean="0"/>
              <a:t>Externalized Configuration.</a:t>
            </a:r>
          </a:p>
          <a:p>
            <a:r>
              <a:rPr lang="en-US" sz="1000" dirty="0" smtClean="0"/>
              <a:t></a:t>
            </a:r>
          </a:p>
          <a:p>
            <a:r>
              <a:rPr lang="en-US" sz="1000" dirty="0" smtClean="0"/>
              <a:t>If you’re using third-party libraries that require external configuration files, you</a:t>
            </a:r>
          </a:p>
          <a:p>
            <a:r>
              <a:rPr lang="en-US" sz="1000" dirty="0" smtClean="0"/>
              <a:t>may have issues loading them. These files might be loaded with:</a:t>
            </a:r>
          </a:p>
          <a:p>
            <a:r>
              <a:rPr lang="en-US" sz="1000" dirty="0" err="1" smtClean="0"/>
              <a:t>XXX.class.getResource</a:t>
            </a:r>
            <a:r>
              <a:rPr lang="en-US" sz="1000" dirty="0" smtClean="0"/>
              <a:t>().</a:t>
            </a:r>
            <a:r>
              <a:rPr lang="en-US" sz="1000" dirty="0" err="1" smtClean="0"/>
              <a:t>toURI</a:t>
            </a:r>
            <a:r>
              <a:rPr lang="en-US" sz="1000" dirty="0" smtClean="0"/>
              <a:t>().</a:t>
            </a:r>
            <a:r>
              <a:rPr lang="en-US" sz="1000" dirty="0" err="1" smtClean="0"/>
              <a:t>getPath</a:t>
            </a:r>
            <a:r>
              <a:rPr lang="en-US" sz="1000" dirty="0" smtClean="0"/>
              <a:t>()</a:t>
            </a:r>
          </a:p>
          <a:p>
            <a:r>
              <a:rPr lang="en-US" sz="1000" dirty="0" smtClean="0"/>
              <a:t>This code does not work when using a Spring Boot executable JAR because the</a:t>
            </a:r>
          </a:p>
          <a:p>
            <a:r>
              <a:rPr lang="en-US" sz="1000" dirty="0" err="1" smtClean="0"/>
              <a:t>classpath</a:t>
            </a:r>
            <a:r>
              <a:rPr lang="en-US" sz="1000" dirty="0" smtClean="0"/>
              <a:t> is relative to the JAR itself and not the filesystem. One workaround is to</a:t>
            </a:r>
          </a:p>
          <a:p>
            <a:r>
              <a:rPr lang="en-US" sz="1000" dirty="0" smtClean="0"/>
              <a:t>run your application as a WAR in a servlet container. You might also try contacting</a:t>
            </a:r>
          </a:p>
          <a:p>
            <a:r>
              <a:rPr lang="en-US" sz="1000" dirty="0" smtClean="0"/>
              <a:t>the maintainer of the third-party library to find a solution.</a:t>
            </a:r>
          </a:p>
          <a:p>
            <a:endParaRPr lang="en-US" sz="1000" dirty="0" smtClean="0"/>
          </a:p>
          <a:p>
            <a:r>
              <a:rPr lang="en-US" sz="1000" b="1" dirty="0" smtClean="0"/>
              <a:t>Automatic configuration</a:t>
            </a:r>
          </a:p>
          <a:p>
            <a:r>
              <a:rPr lang="en-US" sz="1000" dirty="0" smtClean="0"/>
              <a:t>Spring Boot is unique in that it automatically configures Spring whenever possible. It does this by</a:t>
            </a:r>
          </a:p>
          <a:p>
            <a:r>
              <a:rPr lang="en-US" sz="1000" dirty="0" smtClean="0"/>
              <a:t>peaking into JAR files to see if they’re hip. If they are, they contain a META-INF/</a:t>
            </a:r>
            <a:r>
              <a:rPr lang="en-US" sz="1000" dirty="0" err="1" smtClean="0"/>
              <a:t>spring.factories</a:t>
            </a:r>
            <a:r>
              <a:rPr lang="en-US" sz="1000" dirty="0" smtClean="0"/>
              <a:t> that</a:t>
            </a:r>
          </a:p>
          <a:p>
            <a:r>
              <a:rPr lang="en-US" sz="1000" dirty="0" smtClean="0"/>
              <a:t>defines configuration classes under the </a:t>
            </a:r>
            <a:r>
              <a:rPr lang="en-US" sz="1000" dirty="0" err="1" smtClean="0"/>
              <a:t>EnableAutoConfiguration</a:t>
            </a:r>
            <a:r>
              <a:rPr lang="en-US" sz="1000" dirty="0" smtClean="0"/>
              <a:t> key. For example, below is what’s</a:t>
            </a:r>
          </a:p>
          <a:p>
            <a:r>
              <a:rPr lang="en-US" sz="1000" dirty="0" smtClean="0"/>
              <a:t>contained in spring-boot-actuator.</a:t>
            </a:r>
          </a:p>
          <a:p>
            <a:endParaRPr lang="en-US" sz="1000" b="1" dirty="0" smtClean="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3553161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323253" y="670618"/>
            <a:ext cx="6563015" cy="4555093"/>
          </a:xfrm>
          <a:prstGeom prst="rect">
            <a:avLst/>
          </a:prstGeom>
          <a:noFill/>
        </p:spPr>
        <p:txBody>
          <a:bodyPr wrap="none" rtlCol="0">
            <a:spAutoFit/>
          </a:bodyPr>
          <a:lstStyle/>
          <a:p>
            <a:r>
              <a:rPr lang="en-US" sz="1000" dirty="0" err="1" smtClean="0"/>
              <a:t>org.springframework.boot.autoconfigure.EnableAutoConfiguration</a:t>
            </a:r>
            <a:r>
              <a:rPr lang="en-US" sz="1000" dirty="0" smtClean="0"/>
              <a:t>=\</a:t>
            </a:r>
          </a:p>
          <a:p>
            <a:r>
              <a:rPr lang="en-US" sz="1000" dirty="0" smtClean="0"/>
              <a:t>org.springframework.boot.actuate.autoconfigure.AuditAutoConfiguration,\</a:t>
            </a:r>
          </a:p>
          <a:p>
            <a:r>
              <a:rPr lang="en-US" sz="1000" dirty="0" smtClean="0"/>
              <a:t>org.springframework.boot.actuate.autoconfigure.CrshAutoConfiguration,\</a:t>
            </a:r>
          </a:p>
          <a:p>
            <a:r>
              <a:rPr lang="en-US" sz="1000" dirty="0" smtClean="0"/>
              <a:t>org.springframework.boot.actuate.autoconfigure.EndpointAutoConfiguration,\</a:t>
            </a:r>
          </a:p>
          <a:p>
            <a:r>
              <a:rPr lang="en-US" sz="1000" dirty="0" smtClean="0"/>
              <a:t>org.springframework.boot.actuate.autoconfigure.EndpointMBeanExportAutoConfiguration,\</a:t>
            </a:r>
          </a:p>
          <a:p>
            <a:r>
              <a:rPr lang="en-US" sz="1000" dirty="0" smtClean="0"/>
              <a:t>org.springframework.boot.actuate.autoconfigure.EndpointWebMvcAutoConfiguration,\</a:t>
            </a:r>
          </a:p>
          <a:p>
            <a:r>
              <a:rPr lang="en-US" sz="1000" dirty="0" smtClean="0"/>
              <a:t>org.springframework.boot.actuate.autoconfigure.HealthIndicatorAutoConfiguration,\</a:t>
            </a:r>
          </a:p>
          <a:p>
            <a:r>
              <a:rPr lang="en-US" sz="1000" dirty="0" smtClean="0"/>
              <a:t>org.springframework.boot.actuate.autoconfigure.JolokiaAutoConfiguration,\</a:t>
            </a:r>
          </a:p>
          <a:p>
            <a:r>
              <a:rPr lang="en-US" sz="1000" dirty="0" smtClean="0"/>
              <a:t>org.springframework.boot.actuate.autoconfigure.ManagementSecurityAutoConfiguration,\</a:t>
            </a:r>
          </a:p>
          <a:p>
            <a:r>
              <a:rPr lang="en-US" sz="1000" dirty="0" smtClean="0"/>
              <a:t>org.springframework.boot.actuate.autoconfigure.ManagementServerPropertiesAutoConfiguratio</a:t>
            </a:r>
          </a:p>
          <a:p>
            <a:r>
              <a:rPr lang="en-US" sz="1000" dirty="0" smtClean="0"/>
              <a:t>n,\</a:t>
            </a:r>
          </a:p>
          <a:p>
            <a:r>
              <a:rPr lang="en-US" sz="1000" dirty="0" smtClean="0"/>
              <a:t>org.springframework.boot.actuate.autoconfigure.MetricFilterAutoConfiguration,\</a:t>
            </a:r>
          </a:p>
          <a:p>
            <a:r>
              <a:rPr lang="en-US" sz="1000" dirty="0" smtClean="0"/>
              <a:t>org.springframework.boot.actuate.autoconfigure.MetricRepositoryAutoConfiguration,\</a:t>
            </a:r>
          </a:p>
          <a:p>
            <a:r>
              <a:rPr lang="en-US" sz="1000" dirty="0" smtClean="0"/>
              <a:t>org.springframework.boot.actuate.autoconfigure.PublicMetricsAutoConfiguration,\</a:t>
            </a:r>
          </a:p>
          <a:p>
            <a:r>
              <a:rPr lang="en-US" sz="1000" dirty="0" smtClean="0"/>
              <a:t>org.springframework.boot.actuate.autoconfigure.TraceRepositoryAutoConfiguration,\</a:t>
            </a:r>
          </a:p>
          <a:p>
            <a:r>
              <a:rPr lang="en-US" sz="1000" dirty="0" smtClean="0"/>
              <a:t>org.springframework.boot.actuate.autoconfigure.TraceWebFilterAutoConfiguration</a:t>
            </a:r>
          </a:p>
          <a:p>
            <a:r>
              <a:rPr lang="en-US" sz="1000" dirty="0" smtClean="0"/>
              <a:t>These configuration classes will usually contain @Conditional annotations to help configure themselves.</a:t>
            </a:r>
          </a:p>
          <a:p>
            <a:r>
              <a:rPr lang="en-US" sz="1000" dirty="0" smtClean="0"/>
              <a:t>Developers can use @</a:t>
            </a:r>
            <a:r>
              <a:rPr lang="en-US" sz="1000" dirty="0" err="1" smtClean="0"/>
              <a:t>ConditionalOnMissingBean</a:t>
            </a:r>
            <a:r>
              <a:rPr lang="en-US" sz="1000" dirty="0" smtClean="0"/>
              <a:t> to override the auto-configured defaults. There are</a:t>
            </a:r>
          </a:p>
          <a:p>
            <a:r>
              <a:rPr lang="en-US" sz="1000" dirty="0" smtClean="0"/>
              <a:t>several conditional-related annotations you can use when developing Spring Boot plugins:</a:t>
            </a:r>
          </a:p>
          <a:p>
            <a:r>
              <a:rPr lang="en-US" sz="1000" dirty="0" smtClean="0"/>
              <a:t>• @</a:t>
            </a:r>
            <a:r>
              <a:rPr lang="en-US" sz="1000" dirty="0" err="1" smtClean="0"/>
              <a:t>ConditionalOnClass</a:t>
            </a:r>
            <a:r>
              <a:rPr lang="en-US" sz="1000" dirty="0" smtClean="0"/>
              <a:t> and @</a:t>
            </a:r>
            <a:r>
              <a:rPr lang="en-US" sz="1000" dirty="0" err="1" smtClean="0"/>
              <a:t>ConditionalOnMissingClass</a:t>
            </a:r>
            <a:endParaRPr lang="en-US" sz="1000" dirty="0" smtClean="0"/>
          </a:p>
          <a:p>
            <a:r>
              <a:rPr lang="en-US" sz="1000" dirty="0" smtClean="0"/>
              <a:t>• @</a:t>
            </a:r>
            <a:r>
              <a:rPr lang="en-US" sz="1000" dirty="0" err="1" smtClean="0"/>
              <a:t>ConditionalOnMissingClass</a:t>
            </a:r>
            <a:r>
              <a:rPr lang="en-US" sz="1000" dirty="0" smtClean="0"/>
              <a:t> and @</a:t>
            </a:r>
            <a:r>
              <a:rPr lang="en-US" sz="1000" dirty="0" err="1" smtClean="0"/>
              <a:t>ConditionalOnMissingBean</a:t>
            </a:r>
            <a:endParaRPr lang="en-US" sz="1000" dirty="0" smtClean="0"/>
          </a:p>
          <a:p>
            <a:r>
              <a:rPr lang="en-US" sz="1000" dirty="0" smtClean="0"/>
              <a:t>• @</a:t>
            </a:r>
            <a:r>
              <a:rPr lang="en-US" sz="1000" dirty="0" err="1" smtClean="0"/>
              <a:t>ConditionalOnProperty</a:t>
            </a:r>
            <a:endParaRPr lang="en-US" sz="1000" dirty="0" smtClean="0"/>
          </a:p>
          <a:p>
            <a:r>
              <a:rPr lang="en-US" sz="1000" dirty="0" smtClean="0"/>
              <a:t>• @</a:t>
            </a:r>
            <a:r>
              <a:rPr lang="en-US" sz="1000" dirty="0" err="1" smtClean="0"/>
              <a:t>ConditionalOnResource</a:t>
            </a:r>
            <a:endParaRPr lang="en-US" sz="1000" dirty="0" smtClean="0"/>
          </a:p>
          <a:p>
            <a:r>
              <a:rPr lang="en-US" sz="1000" dirty="0" smtClean="0"/>
              <a:t>• @</a:t>
            </a:r>
            <a:r>
              <a:rPr lang="en-US" sz="1000" dirty="0" err="1" smtClean="0"/>
              <a:t>ConditionalOnWebApplication</a:t>
            </a:r>
            <a:r>
              <a:rPr lang="en-US" sz="1000" dirty="0" smtClean="0"/>
              <a:t> and @</a:t>
            </a:r>
            <a:r>
              <a:rPr lang="en-US" sz="1000" dirty="0" err="1" smtClean="0"/>
              <a:t>ConditionalOnNotWebApplication</a:t>
            </a:r>
            <a:endParaRPr lang="en-US" sz="1000" dirty="0" smtClean="0"/>
          </a:p>
          <a:p>
            <a:r>
              <a:rPr lang="en-US" sz="1000" dirty="0" smtClean="0"/>
              <a:t>• @</a:t>
            </a:r>
            <a:r>
              <a:rPr lang="en-US" sz="1000" dirty="0" err="1" smtClean="0"/>
              <a:t>ConditionalOnExpression</a:t>
            </a:r>
            <a:endParaRPr lang="en-US" sz="1000" dirty="0" smtClean="0"/>
          </a:p>
          <a:p>
            <a:endParaRPr lang="en-US" sz="1000" dirty="0" smtClean="0"/>
          </a:p>
          <a:p>
            <a:r>
              <a:rPr lang="en-US" sz="1000" dirty="0" smtClean="0"/>
              <a:t>These annotations are what give Spring Boot its immense power and make it easy to use, configure,</a:t>
            </a:r>
          </a:p>
          <a:p>
            <a:r>
              <a:rPr lang="en-US" sz="1000" dirty="0" smtClean="0"/>
              <a:t>and override.</a:t>
            </a:r>
          </a:p>
          <a:p>
            <a:endParaRPr lang="en-US" sz="1000" dirty="0" smtClean="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1340622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755081" y="601114"/>
            <a:ext cx="7362285" cy="5170646"/>
          </a:xfrm>
          <a:prstGeom prst="rect">
            <a:avLst/>
          </a:prstGeom>
          <a:noFill/>
        </p:spPr>
        <p:txBody>
          <a:bodyPr wrap="square" rtlCol="0">
            <a:spAutoFit/>
          </a:bodyPr>
          <a:lstStyle/>
          <a:p>
            <a:r>
              <a:rPr lang="en-US" sz="1000" b="1" dirty="0" smtClean="0"/>
              <a:t>Actuator</a:t>
            </a:r>
          </a:p>
          <a:p>
            <a:r>
              <a:rPr lang="en-US" sz="1000" dirty="0" smtClean="0"/>
              <a:t>Spring Boot’s Actuator sub-project adds several production-grade services to your application with</a:t>
            </a:r>
          </a:p>
          <a:p>
            <a:r>
              <a:rPr lang="en-US" sz="1000" dirty="0" smtClean="0"/>
              <a:t>little effort. You can add the actuator to a Maven-based project by adding the spring-boot-</a:t>
            </a:r>
            <a:r>
              <a:rPr lang="en-US" sz="1000" dirty="0" err="1" smtClean="0"/>
              <a:t>starteractuator</a:t>
            </a:r>
            <a:endParaRPr lang="en-US" sz="1000" dirty="0" smtClean="0"/>
          </a:p>
          <a:p>
            <a:r>
              <a:rPr lang="en-US" sz="1000" dirty="0" smtClean="0"/>
              <a:t>dependency.</a:t>
            </a:r>
          </a:p>
          <a:p>
            <a:endParaRPr lang="en-US" sz="1000" dirty="0" smtClean="0"/>
          </a:p>
          <a:p>
            <a:r>
              <a:rPr lang="en-US" sz="1000" dirty="0" smtClean="0"/>
              <a:t>&lt;dependencies&gt;</a:t>
            </a:r>
          </a:p>
          <a:p>
            <a:r>
              <a:rPr lang="en-US" sz="1000" dirty="0" smtClean="0"/>
              <a:t>&lt;dependency&gt;</a:t>
            </a:r>
          </a:p>
          <a:p>
            <a:r>
              <a:rPr lang="en-US" sz="1000" dirty="0" smtClean="0"/>
              <a:t>&lt;</a:t>
            </a:r>
            <a:r>
              <a:rPr lang="en-US" sz="1000" dirty="0" err="1" smtClean="0"/>
              <a:t>groupId</a:t>
            </a:r>
            <a:r>
              <a:rPr lang="en-US" sz="1000" dirty="0" smtClean="0"/>
              <a:t>&gt;</a:t>
            </a:r>
            <a:r>
              <a:rPr lang="en-US" sz="1000" dirty="0" err="1" smtClean="0"/>
              <a:t>org.springframework.boot</a:t>
            </a:r>
            <a:r>
              <a:rPr lang="en-US" sz="1000" dirty="0" smtClean="0"/>
              <a:t>&lt;/</a:t>
            </a:r>
            <a:r>
              <a:rPr lang="en-US" sz="1000" dirty="0" err="1" smtClean="0"/>
              <a:t>groupId</a:t>
            </a:r>
            <a:r>
              <a:rPr lang="en-US" sz="1000" dirty="0" smtClean="0"/>
              <a:t>&gt;</a:t>
            </a:r>
          </a:p>
          <a:p>
            <a:r>
              <a:rPr lang="en-US" sz="1000" dirty="0" smtClean="0"/>
              <a:t>&lt;</a:t>
            </a:r>
            <a:r>
              <a:rPr lang="en-US" sz="1000" dirty="0" err="1" smtClean="0"/>
              <a:t>artifactId</a:t>
            </a:r>
            <a:r>
              <a:rPr lang="en-US" sz="1000" dirty="0" smtClean="0"/>
              <a:t>&gt;spring-boot-starter-actuator&lt;/</a:t>
            </a:r>
            <a:r>
              <a:rPr lang="en-US" sz="1000" dirty="0" err="1" smtClean="0"/>
              <a:t>artifactId</a:t>
            </a:r>
            <a:r>
              <a:rPr lang="en-US" sz="1000" dirty="0" smtClean="0"/>
              <a:t>&gt;</a:t>
            </a:r>
          </a:p>
          <a:p>
            <a:r>
              <a:rPr lang="en-US" sz="1000" dirty="0" smtClean="0"/>
              <a:t>&lt;/dependency&gt;</a:t>
            </a:r>
          </a:p>
          <a:p>
            <a:r>
              <a:rPr lang="en-US" sz="1000" dirty="0" smtClean="0"/>
              <a:t>&lt;/dependencies&gt;</a:t>
            </a:r>
          </a:p>
          <a:p>
            <a:r>
              <a:rPr lang="en-US" sz="1000" dirty="0" smtClean="0"/>
              <a:t>If you’re using </a:t>
            </a:r>
            <a:r>
              <a:rPr lang="en-US" sz="1000" dirty="0" err="1" smtClean="0"/>
              <a:t>Gradle</a:t>
            </a:r>
            <a:r>
              <a:rPr lang="en-US" sz="1000" dirty="0" smtClean="0"/>
              <a:t>, you’ll save a few lines:</a:t>
            </a:r>
          </a:p>
          <a:p>
            <a:r>
              <a:rPr lang="en-US" sz="1000" dirty="0" smtClean="0"/>
              <a:t>dependencies {</a:t>
            </a:r>
          </a:p>
          <a:p>
            <a:r>
              <a:rPr lang="en-US" sz="1000" dirty="0" smtClean="0"/>
              <a:t>compile("</a:t>
            </a:r>
            <a:r>
              <a:rPr lang="en-US" sz="1000" dirty="0" err="1" smtClean="0"/>
              <a:t>org.springframework.boot:spring-boot-starter-actuator</a:t>
            </a:r>
            <a:r>
              <a:rPr lang="en-US" sz="1000" dirty="0" smtClean="0"/>
              <a:t>")</a:t>
            </a:r>
          </a:p>
          <a:p>
            <a:r>
              <a:rPr lang="en-US" sz="1000" dirty="0" smtClean="0"/>
              <a:t>}</a:t>
            </a:r>
          </a:p>
          <a:p>
            <a:r>
              <a:rPr lang="en-US" sz="1000" dirty="0" smtClean="0"/>
              <a:t>Actuator’s main features are </a:t>
            </a:r>
            <a:r>
              <a:rPr lang="en-US" sz="1000" b="1" dirty="0" smtClean="0"/>
              <a:t>endpoints</a:t>
            </a:r>
            <a:r>
              <a:rPr lang="en-US" sz="1000" dirty="0" smtClean="0"/>
              <a:t>, </a:t>
            </a:r>
            <a:r>
              <a:rPr lang="en-US" sz="1000" b="1" dirty="0" smtClean="0"/>
              <a:t>metrics</a:t>
            </a:r>
            <a:r>
              <a:rPr lang="en-US" sz="1000" dirty="0" smtClean="0"/>
              <a:t>, </a:t>
            </a:r>
            <a:r>
              <a:rPr lang="en-US" sz="1000" b="1" dirty="0" smtClean="0"/>
              <a:t>auditing</a:t>
            </a:r>
            <a:r>
              <a:rPr lang="en-US" sz="1000" dirty="0" smtClean="0"/>
              <a:t>, and </a:t>
            </a:r>
            <a:r>
              <a:rPr lang="en-US" sz="1000" b="1" dirty="0" smtClean="0"/>
              <a:t>process monitoring</a:t>
            </a:r>
            <a:r>
              <a:rPr lang="en-US" sz="1000" dirty="0" smtClean="0"/>
              <a:t>. Actuator </a:t>
            </a:r>
            <a:r>
              <a:rPr lang="en-US" sz="1000" dirty="0" err="1" smtClean="0"/>
              <a:t>autocreates</a:t>
            </a:r>
            <a:endParaRPr lang="en-US" sz="1000" dirty="0" smtClean="0"/>
          </a:p>
          <a:p>
            <a:r>
              <a:rPr lang="en-US" sz="1000" dirty="0" smtClean="0"/>
              <a:t>a number of REST endpoints. By default, Spring Boot will also expose management endpoints</a:t>
            </a:r>
          </a:p>
          <a:p>
            <a:r>
              <a:rPr lang="en-US" sz="1000" dirty="0" smtClean="0"/>
              <a:t>as JMX </a:t>
            </a:r>
            <a:r>
              <a:rPr lang="en-US" sz="1000" dirty="0" err="1" smtClean="0"/>
              <a:t>MBeans</a:t>
            </a:r>
            <a:r>
              <a:rPr lang="en-US" sz="1000" dirty="0" smtClean="0"/>
              <a:t> under the </a:t>
            </a:r>
            <a:r>
              <a:rPr lang="en-US" sz="1000" dirty="0" err="1" smtClean="0"/>
              <a:t>org.springframework.boot</a:t>
            </a:r>
            <a:r>
              <a:rPr lang="en-US" sz="1000" dirty="0" smtClean="0"/>
              <a:t> domain. Actuator REST endpoints include:</a:t>
            </a:r>
          </a:p>
          <a:p>
            <a:r>
              <a:rPr lang="en-US" sz="1000" dirty="0" smtClean="0"/>
              <a:t>• /</a:t>
            </a:r>
            <a:r>
              <a:rPr lang="en-US" sz="1000" dirty="0" err="1" smtClean="0"/>
              <a:t>autoconfig</a:t>
            </a:r>
            <a:r>
              <a:rPr lang="en-US" sz="1000" dirty="0" smtClean="0"/>
              <a:t> - Returns an auto-configuration report that shows all auto-configuration candidates.</a:t>
            </a:r>
          </a:p>
          <a:p>
            <a:r>
              <a:rPr lang="en-US" sz="1000" dirty="0" smtClean="0"/>
              <a:t>• /beans - Returns a complete list of all the Spring beans in your application.</a:t>
            </a:r>
          </a:p>
          <a:p>
            <a:r>
              <a:rPr lang="en-US" sz="1000" dirty="0" smtClean="0"/>
              <a:t>• /</a:t>
            </a:r>
            <a:r>
              <a:rPr lang="en-US" sz="1000" dirty="0" err="1" smtClean="0"/>
              <a:t>configprops</a:t>
            </a:r>
            <a:r>
              <a:rPr lang="en-US" sz="1000" dirty="0" smtClean="0"/>
              <a:t> - Returns a list of all @</a:t>
            </a:r>
            <a:r>
              <a:rPr lang="en-US" sz="1000" dirty="0" err="1" smtClean="0"/>
              <a:t>ConfigurationProperties</a:t>
            </a:r>
            <a:r>
              <a:rPr lang="en-US" sz="1000" dirty="0" smtClean="0"/>
              <a:t>.</a:t>
            </a:r>
          </a:p>
          <a:p>
            <a:r>
              <a:rPr lang="en-US" sz="1000" dirty="0" smtClean="0"/>
              <a:t>• /dump - Performs a thread dump.</a:t>
            </a:r>
          </a:p>
          <a:p>
            <a:r>
              <a:rPr lang="en-US" sz="1000" dirty="0" smtClean="0"/>
              <a:t>• /</a:t>
            </a:r>
            <a:r>
              <a:rPr lang="en-US" sz="1000" dirty="0" err="1" smtClean="0"/>
              <a:t>env</a:t>
            </a:r>
            <a:r>
              <a:rPr lang="en-US" sz="1000" dirty="0" smtClean="0"/>
              <a:t> - Returns properties from Spring’s </a:t>
            </a:r>
            <a:r>
              <a:rPr lang="en-US" sz="1000" dirty="0" err="1" smtClean="0"/>
              <a:t>ConfigurableEnvironment</a:t>
            </a:r>
            <a:r>
              <a:rPr lang="en-US" sz="1000" dirty="0" smtClean="0"/>
              <a:t>.</a:t>
            </a:r>
          </a:p>
          <a:p>
            <a:r>
              <a:rPr lang="en-US" sz="1000" dirty="0" smtClean="0"/>
              <a:t>• /health - Returns information about application health.</a:t>
            </a:r>
          </a:p>
          <a:p>
            <a:r>
              <a:rPr lang="en-US" sz="1000" dirty="0" smtClean="0"/>
              <a:t>• /info - Returns basic application info.</a:t>
            </a:r>
          </a:p>
          <a:p>
            <a:r>
              <a:rPr lang="en-US" sz="1000" dirty="0" smtClean="0"/>
              <a:t>• /metrics - Returns performance information for the current application.</a:t>
            </a:r>
          </a:p>
          <a:p>
            <a:r>
              <a:rPr lang="en-US" sz="1000" dirty="0" smtClean="0"/>
              <a:t>• /mappings - Returns a list of all @</a:t>
            </a:r>
            <a:r>
              <a:rPr lang="en-US" sz="1000" dirty="0" err="1" smtClean="0"/>
              <a:t>RequestMapping</a:t>
            </a:r>
            <a:r>
              <a:rPr lang="en-US" sz="1000" dirty="0" smtClean="0"/>
              <a:t> paths.</a:t>
            </a:r>
          </a:p>
          <a:p>
            <a:r>
              <a:rPr lang="en-US" sz="1000" dirty="0" smtClean="0"/>
              <a:t>• /shutdown - Shuts the application down gracefully (not enabled by default).</a:t>
            </a:r>
          </a:p>
          <a:p>
            <a:r>
              <a:rPr lang="en-US" sz="1000" dirty="0" smtClean="0"/>
              <a:t>• /trace - Returns trace information (by default, the last several HTTP requests).</a:t>
            </a:r>
          </a:p>
          <a:p>
            <a:r>
              <a:rPr lang="en-US" sz="1000" dirty="0" err="1" smtClean="0"/>
              <a:t>JHipster</a:t>
            </a:r>
            <a:r>
              <a:rPr lang="en-US" sz="1000" dirty="0" smtClean="0"/>
              <a:t> includes a plethora of Spring Boot starter dependencies by default. This allows developers to</a:t>
            </a:r>
          </a:p>
          <a:p>
            <a:r>
              <a:rPr lang="en-US" sz="1000" dirty="0" smtClean="0"/>
              <a:t>write less code and worry less about dependencies and </a:t>
            </a:r>
            <a:r>
              <a:rPr lang="en-US" sz="1000" dirty="0" err="1" smtClean="0"/>
              <a:t>classpaths</a:t>
            </a:r>
            <a:r>
              <a:rPr lang="en-US" sz="1000" dirty="0" smtClean="0"/>
              <a:t>. The boot-starter dependencies in</a:t>
            </a:r>
          </a:p>
          <a:p>
            <a:r>
              <a:rPr lang="en-US" sz="1000" dirty="0" smtClean="0"/>
              <a:t>the 21-Points Health application are as follows:</a:t>
            </a:r>
          </a:p>
          <a:p>
            <a:endParaRPr lang="en-US" sz="1000" dirty="0" smtClean="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2919720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079116" y="538970"/>
            <a:ext cx="7362285" cy="2862322"/>
          </a:xfrm>
          <a:prstGeom prst="rect">
            <a:avLst/>
          </a:prstGeom>
          <a:noFill/>
        </p:spPr>
        <p:txBody>
          <a:bodyPr wrap="square" rtlCol="0">
            <a:spAutoFit/>
          </a:bodyPr>
          <a:lstStyle/>
          <a:p>
            <a:r>
              <a:rPr lang="en-US" sz="1000" dirty="0" smtClean="0"/>
              <a:t>spring-boot-actuator</a:t>
            </a:r>
          </a:p>
          <a:p>
            <a:r>
              <a:rPr lang="en-US" sz="1000" dirty="0" smtClean="0"/>
              <a:t>spring-boot-</a:t>
            </a:r>
            <a:r>
              <a:rPr lang="en-US" sz="1000" dirty="0" err="1" smtClean="0"/>
              <a:t>autoconfigure</a:t>
            </a:r>
            <a:endParaRPr lang="en-US" sz="1000" dirty="0" smtClean="0"/>
          </a:p>
          <a:p>
            <a:r>
              <a:rPr lang="en-US" sz="1000" dirty="0" smtClean="0"/>
              <a:t>spring-boot-loader-tools</a:t>
            </a:r>
          </a:p>
          <a:p>
            <a:r>
              <a:rPr lang="en-US" sz="1000" dirty="0" smtClean="0"/>
              <a:t>spring-boot-starter-logging</a:t>
            </a:r>
          </a:p>
          <a:p>
            <a:r>
              <a:rPr lang="en-US" sz="1000" dirty="0" smtClean="0"/>
              <a:t>spring-boot-starter-</a:t>
            </a:r>
            <a:r>
              <a:rPr lang="en-US" sz="1000" dirty="0" err="1" smtClean="0"/>
              <a:t>aopspring</a:t>
            </a:r>
            <a:r>
              <a:rPr lang="en-US" sz="1000" dirty="0" smtClean="0"/>
              <a:t>-boot-starter-data-</a:t>
            </a:r>
            <a:r>
              <a:rPr lang="en-US" sz="1000" dirty="0" err="1" smtClean="0"/>
              <a:t>jpa</a:t>
            </a:r>
            <a:endParaRPr lang="en-US" sz="1000" dirty="0" smtClean="0"/>
          </a:p>
          <a:p>
            <a:r>
              <a:rPr lang="en-US" sz="1000" dirty="0" smtClean="0"/>
              <a:t>spring-boot-starter-data-</a:t>
            </a:r>
            <a:r>
              <a:rPr lang="en-US" sz="1000" dirty="0" err="1" smtClean="0"/>
              <a:t>elasticsearch</a:t>
            </a:r>
            <a:endParaRPr lang="en-US" sz="1000" dirty="0" smtClean="0"/>
          </a:p>
          <a:p>
            <a:r>
              <a:rPr lang="en-US" sz="1000" dirty="0" smtClean="0"/>
              <a:t>spring-boot-starter-security</a:t>
            </a:r>
          </a:p>
          <a:p>
            <a:r>
              <a:rPr lang="en-US" sz="1000" dirty="0" smtClean="0"/>
              <a:t>spring-boot-starter-web</a:t>
            </a:r>
          </a:p>
          <a:p>
            <a:r>
              <a:rPr lang="en-US" sz="1000" dirty="0" smtClean="0"/>
              <a:t>spring-boot-starter-</a:t>
            </a:r>
            <a:r>
              <a:rPr lang="en-US" sz="1000" dirty="0" err="1" smtClean="0"/>
              <a:t>websocket</a:t>
            </a:r>
            <a:endParaRPr lang="en-US" sz="1000" dirty="0" smtClean="0"/>
          </a:p>
          <a:p>
            <a:r>
              <a:rPr lang="en-US" sz="1000" dirty="0" smtClean="0"/>
              <a:t>spring-boot-starter-</a:t>
            </a:r>
            <a:r>
              <a:rPr lang="en-US" sz="1000" dirty="0" err="1" smtClean="0"/>
              <a:t>thymeleaf</a:t>
            </a:r>
            <a:endParaRPr lang="en-US" sz="1000" dirty="0" smtClean="0"/>
          </a:p>
          <a:p>
            <a:r>
              <a:rPr lang="en-US" sz="1000" dirty="0" smtClean="0"/>
              <a:t>spring-cloud-</a:t>
            </a:r>
            <a:r>
              <a:rPr lang="en-US" sz="1000" dirty="0" err="1" smtClean="0"/>
              <a:t>cloudfoundry</a:t>
            </a:r>
            <a:r>
              <a:rPr lang="en-US" sz="1000" dirty="0" smtClean="0"/>
              <a:t>-connector</a:t>
            </a:r>
          </a:p>
          <a:p>
            <a:r>
              <a:rPr lang="en-US" sz="1000" dirty="0" smtClean="0"/>
              <a:t>spring-cloud-spring-service-connector</a:t>
            </a:r>
          </a:p>
          <a:p>
            <a:r>
              <a:rPr lang="en-US" sz="1000" dirty="0" smtClean="0"/>
              <a:t>spring-cloud-</a:t>
            </a:r>
            <a:r>
              <a:rPr lang="en-US" sz="1000" dirty="0" err="1" smtClean="0"/>
              <a:t>localconfig</a:t>
            </a:r>
            <a:r>
              <a:rPr lang="en-US" sz="1000" dirty="0" smtClean="0"/>
              <a:t>-connector</a:t>
            </a:r>
          </a:p>
          <a:p>
            <a:r>
              <a:rPr lang="en-US" sz="1000" dirty="0" smtClean="0"/>
              <a:t>spring-security-</a:t>
            </a:r>
            <a:r>
              <a:rPr lang="en-US" sz="1000" dirty="0" err="1" smtClean="0"/>
              <a:t>config</a:t>
            </a:r>
            <a:endParaRPr lang="en-US" sz="1000" dirty="0" smtClean="0"/>
          </a:p>
          <a:p>
            <a:r>
              <a:rPr lang="en-US" sz="1000" dirty="0" smtClean="0"/>
              <a:t>spring-security-data</a:t>
            </a:r>
          </a:p>
          <a:p>
            <a:r>
              <a:rPr lang="en-US" sz="1000" dirty="0" smtClean="0"/>
              <a:t>spring-security-web</a:t>
            </a:r>
          </a:p>
          <a:p>
            <a:r>
              <a:rPr lang="en-US" sz="1000" dirty="0" smtClean="0"/>
              <a:t>spring-security-messaging</a:t>
            </a:r>
          </a:p>
          <a:p>
            <a:r>
              <a:rPr lang="en-US" sz="1000" dirty="0" smtClean="0"/>
              <a:t>Spring Boot does a great job at auto-configuring libraries and simplifying Spring. </a:t>
            </a:r>
            <a:endParaRPr lang="en-US" sz="1000" dirty="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3341727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376520" y="805299"/>
            <a:ext cx="9195523" cy="1169551"/>
          </a:xfrm>
          <a:prstGeom prst="rect">
            <a:avLst/>
          </a:prstGeom>
          <a:noFill/>
        </p:spPr>
        <p:txBody>
          <a:bodyPr wrap="square" rtlCol="0">
            <a:spAutoFit/>
          </a:bodyPr>
          <a:lstStyle/>
          <a:p>
            <a:pPr marL="228600" indent="-228600">
              <a:buFont typeface="+mj-lt"/>
              <a:buAutoNum type="arabicPeriod" startAt="2"/>
            </a:pPr>
            <a:r>
              <a:rPr lang="en-US" sz="1000" b="1" dirty="0" smtClean="0"/>
              <a:t>Maven</a:t>
            </a:r>
          </a:p>
          <a:p>
            <a:endParaRPr lang="en-US" sz="1000" b="1" dirty="0" smtClean="0"/>
          </a:p>
          <a:p>
            <a:r>
              <a:rPr lang="en-US" sz="1000" dirty="0"/>
              <a:t>Apache Maven calls itself a "software project-management and comprehension tool". Based on the</a:t>
            </a:r>
          </a:p>
          <a:p>
            <a:r>
              <a:rPr lang="en-US" sz="1000" dirty="0"/>
              <a:t>concept of a project object model (POM), Maven can manage a project’s build, reporting, and</a:t>
            </a:r>
          </a:p>
          <a:p>
            <a:r>
              <a:rPr lang="en-US" sz="1000" dirty="0"/>
              <a:t>documentation from a central piece of information. Most of Maven’s functionality comes through</a:t>
            </a:r>
          </a:p>
          <a:p>
            <a:r>
              <a:rPr lang="en-US" sz="1000" dirty="0"/>
              <a:t>plugins. There are Maven plugins for building, testing, source-control management, running a web</a:t>
            </a:r>
          </a:p>
          <a:p>
            <a:r>
              <a:rPr lang="en-US" sz="1000" dirty="0"/>
              <a:t>server, generating IDE project files, and much more.</a:t>
            </a:r>
            <a:endParaRPr lang="en-US" sz="1000" b="1" dirty="0" smtClean="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
        <p:nvSpPr>
          <p:cNvPr id="5" name="TextBox 4"/>
          <p:cNvSpPr txBox="1"/>
          <p:nvPr/>
        </p:nvSpPr>
        <p:spPr>
          <a:xfrm>
            <a:off x="2376520" y="2345575"/>
            <a:ext cx="10203139" cy="3939540"/>
          </a:xfrm>
          <a:prstGeom prst="rect">
            <a:avLst/>
          </a:prstGeom>
          <a:noFill/>
        </p:spPr>
        <p:txBody>
          <a:bodyPr wrap="square" rtlCol="0">
            <a:spAutoFit/>
          </a:bodyPr>
          <a:lstStyle/>
          <a:p>
            <a:pPr marL="342900" indent="-342900">
              <a:buFont typeface="+mj-lt"/>
              <a:buAutoNum type="arabicPeriod" startAt="3"/>
            </a:pPr>
            <a:r>
              <a:rPr lang="en-US" sz="1000" b="1" dirty="0" smtClean="0"/>
              <a:t>Security</a:t>
            </a:r>
          </a:p>
          <a:p>
            <a:r>
              <a:rPr lang="en-US" sz="1000" dirty="0"/>
              <a:t>Spring Boot has excellent security features thanks to its integration with Spring Security. When you</a:t>
            </a:r>
          </a:p>
          <a:p>
            <a:r>
              <a:rPr lang="en-US" sz="1000" dirty="0"/>
              <a:t>create a Spring Boot application with a spring-boot-starter-security dependency, you get HTTP Basic</a:t>
            </a:r>
          </a:p>
          <a:p>
            <a:r>
              <a:rPr lang="en-US" sz="1000" dirty="0"/>
              <a:t>authentication out of the box. By default, a user is created with username user and the password is</a:t>
            </a:r>
          </a:p>
          <a:p>
            <a:r>
              <a:rPr lang="en-US" sz="1000" dirty="0"/>
              <a:t>printed in the logs when the application starts. To override the generated password, you can define a</a:t>
            </a:r>
          </a:p>
          <a:p>
            <a:r>
              <a:rPr lang="en-US" sz="1000" dirty="0" err="1"/>
              <a:t>security.user.password</a:t>
            </a:r>
            <a:r>
              <a:rPr lang="en-US" sz="1000" dirty="0"/>
              <a:t>. Additional security features of Spring Boot can be found in Spring Boot’s guide</a:t>
            </a:r>
          </a:p>
          <a:p>
            <a:r>
              <a:rPr lang="en-US" sz="1000" dirty="0"/>
              <a:t>to security</a:t>
            </a:r>
            <a:r>
              <a:rPr lang="en-US" sz="1000" dirty="0" smtClean="0"/>
              <a:t>.</a:t>
            </a:r>
          </a:p>
          <a:p>
            <a:endParaRPr lang="en-US" sz="1000" dirty="0"/>
          </a:p>
          <a:p>
            <a:r>
              <a:rPr lang="en-US" sz="1000" dirty="0"/>
              <a:t>The most basic Spring Security Java configuration creates a servlet Filter, which is responsible for all</a:t>
            </a:r>
          </a:p>
          <a:p>
            <a:r>
              <a:rPr lang="en-US" sz="1000" dirty="0"/>
              <a:t>the security (protecting URLs, validating credentials, redirecting to login, etc.). This involves several</a:t>
            </a:r>
          </a:p>
          <a:p>
            <a:r>
              <a:rPr lang="en-US" sz="1000" dirty="0"/>
              <a:t>lines of code, but half of them are class imports</a:t>
            </a:r>
            <a:r>
              <a:rPr lang="en-US" sz="1000" dirty="0" smtClean="0"/>
              <a:t>.</a:t>
            </a:r>
          </a:p>
          <a:p>
            <a:endParaRPr lang="en-US" sz="1000" dirty="0"/>
          </a:p>
          <a:p>
            <a:r>
              <a:rPr lang="en-US" sz="1000" dirty="0"/>
              <a:t>import </a:t>
            </a:r>
            <a:r>
              <a:rPr lang="en-US" sz="1000" dirty="0" err="1"/>
              <a:t>org.springframework.beans.factory.annotation.Autowired</a:t>
            </a:r>
            <a:r>
              <a:rPr lang="en-US" sz="1000" dirty="0"/>
              <a:t>;</a:t>
            </a:r>
          </a:p>
          <a:p>
            <a:r>
              <a:rPr lang="en-US" sz="1000" dirty="0"/>
              <a:t>import </a:t>
            </a:r>
            <a:r>
              <a:rPr lang="en-US" sz="1000" dirty="0" err="1"/>
              <a:t>org.springframework.context.annotation</a:t>
            </a:r>
            <a:r>
              <a:rPr lang="en-US" sz="1000" dirty="0"/>
              <a:t>.*;</a:t>
            </a:r>
          </a:p>
          <a:p>
            <a:r>
              <a:rPr lang="en-US" sz="1000" dirty="0"/>
              <a:t>import org.springframework.security.config.annotation.authentication.builders.*;</a:t>
            </a:r>
          </a:p>
          <a:p>
            <a:r>
              <a:rPr lang="en-US" sz="1000" dirty="0"/>
              <a:t>import org.springframework.security.config.annotation.web.configuration.*;</a:t>
            </a:r>
          </a:p>
          <a:p>
            <a:r>
              <a:rPr lang="en-US" sz="1000" dirty="0"/>
              <a:t>@</a:t>
            </a:r>
            <a:r>
              <a:rPr lang="en-US" sz="1000" dirty="0" err="1"/>
              <a:t>EnableWebSecurity</a:t>
            </a:r>
            <a:endParaRPr lang="en-US" sz="1000" dirty="0"/>
          </a:p>
          <a:p>
            <a:r>
              <a:rPr lang="en-US" sz="1000" dirty="0"/>
              <a:t>public class </a:t>
            </a:r>
            <a:r>
              <a:rPr lang="en-US" sz="1000" dirty="0" err="1"/>
              <a:t>SecurityConfig</a:t>
            </a:r>
            <a:r>
              <a:rPr lang="en-US" sz="1000" dirty="0"/>
              <a:t> extends </a:t>
            </a:r>
            <a:r>
              <a:rPr lang="en-US" sz="1000" dirty="0" err="1"/>
              <a:t>WebSecurityConfigurerAdapter</a:t>
            </a:r>
            <a:r>
              <a:rPr lang="en-US" sz="1000" dirty="0"/>
              <a:t> {</a:t>
            </a:r>
          </a:p>
          <a:p>
            <a:r>
              <a:rPr lang="en-US" sz="1000" dirty="0"/>
              <a:t>@</a:t>
            </a:r>
            <a:r>
              <a:rPr lang="en-US" sz="1000" dirty="0" err="1"/>
              <a:t>Autowired</a:t>
            </a:r>
            <a:endParaRPr lang="en-US" sz="1000" dirty="0"/>
          </a:p>
          <a:p>
            <a:r>
              <a:rPr lang="en-US" sz="1000" dirty="0"/>
              <a:t>public void </a:t>
            </a:r>
            <a:r>
              <a:rPr lang="en-US" sz="1000" dirty="0" err="1"/>
              <a:t>configureGlobal</a:t>
            </a:r>
            <a:r>
              <a:rPr lang="en-US" sz="1000" dirty="0"/>
              <a:t>(</a:t>
            </a:r>
            <a:r>
              <a:rPr lang="en-US" sz="1000" dirty="0" err="1"/>
              <a:t>AuthenticationManagerBuilder</a:t>
            </a:r>
            <a:r>
              <a:rPr lang="en-US" sz="1000" dirty="0"/>
              <a:t> </a:t>
            </a:r>
            <a:r>
              <a:rPr lang="en-US" sz="1000" dirty="0" err="1"/>
              <a:t>auth</a:t>
            </a:r>
            <a:r>
              <a:rPr lang="en-US" sz="1000" dirty="0"/>
              <a:t>) throws Exception {</a:t>
            </a:r>
          </a:p>
          <a:p>
            <a:r>
              <a:rPr lang="en-US" sz="1000" dirty="0" err="1"/>
              <a:t>auth.inMemoryAuthentication</a:t>
            </a:r>
            <a:r>
              <a:rPr lang="en-US" sz="1000" dirty="0"/>
              <a:t>()</a:t>
            </a:r>
          </a:p>
          <a:p>
            <a:r>
              <a:rPr lang="en-US" sz="1000" dirty="0"/>
              <a:t>.</a:t>
            </a:r>
            <a:r>
              <a:rPr lang="en-US" sz="1000" dirty="0" err="1"/>
              <a:t>withUser</a:t>
            </a:r>
            <a:r>
              <a:rPr lang="en-US" sz="1000" dirty="0"/>
              <a:t>("user").password("password").roles("USER");</a:t>
            </a:r>
          </a:p>
          <a:p>
            <a:r>
              <a:rPr lang="en-US" sz="1000" dirty="0"/>
              <a:t>}</a:t>
            </a:r>
          </a:p>
          <a:p>
            <a:r>
              <a:rPr lang="en-US" sz="1000" dirty="0" smtClean="0"/>
              <a:t>}</a:t>
            </a:r>
          </a:p>
          <a:p>
            <a:endParaRPr lang="en-US" sz="1000" dirty="0"/>
          </a:p>
        </p:txBody>
      </p:sp>
    </p:spTree>
    <p:extLst>
      <p:ext uri="{BB962C8B-B14F-4D97-AF65-F5344CB8AC3E}">
        <p14:creationId xmlns:p14="http://schemas.microsoft.com/office/powerpoint/2010/main" val="408443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420907" y="670618"/>
            <a:ext cx="6569427" cy="4862870"/>
          </a:xfrm>
          <a:prstGeom prst="rect">
            <a:avLst/>
          </a:prstGeom>
          <a:noFill/>
        </p:spPr>
        <p:txBody>
          <a:bodyPr wrap="none" rtlCol="0">
            <a:spAutoFit/>
          </a:bodyPr>
          <a:lstStyle/>
          <a:p>
            <a:r>
              <a:rPr lang="en-US" sz="1000" dirty="0" smtClean="0"/>
              <a:t>There’s not much code, but it provides many features:</a:t>
            </a:r>
          </a:p>
          <a:p>
            <a:endParaRPr lang="en-US" sz="1000" dirty="0" smtClean="0"/>
          </a:p>
          <a:p>
            <a:r>
              <a:rPr lang="en-US" sz="1000" dirty="0" smtClean="0"/>
              <a:t>• Requires authentication to every URL in your application.</a:t>
            </a:r>
          </a:p>
          <a:p>
            <a:r>
              <a:rPr lang="en-US" sz="1000" dirty="0" smtClean="0"/>
              <a:t>• Generates a login form for you.</a:t>
            </a:r>
          </a:p>
          <a:p>
            <a:r>
              <a:rPr lang="en-US" sz="1000" dirty="0" smtClean="0"/>
              <a:t>• Allows </a:t>
            </a:r>
            <a:r>
              <a:rPr lang="en-US" sz="1000" dirty="0" err="1" smtClean="0"/>
              <a:t>user:password</a:t>
            </a:r>
            <a:r>
              <a:rPr lang="en-US" sz="1000" dirty="0" smtClean="0"/>
              <a:t> to authenticate with form-based authentication.</a:t>
            </a:r>
          </a:p>
          <a:p>
            <a:r>
              <a:rPr lang="en-US" sz="1000" dirty="0" smtClean="0"/>
              <a:t>• Allows the user to logout.</a:t>
            </a:r>
          </a:p>
          <a:p>
            <a:r>
              <a:rPr lang="en-US" sz="1000" dirty="0" smtClean="0"/>
              <a:t>• Prevents CSRF attacks.</a:t>
            </a:r>
          </a:p>
          <a:p>
            <a:r>
              <a:rPr lang="en-US" sz="1000" dirty="0" smtClean="0"/>
              <a:t>• Protects against session fixation.</a:t>
            </a:r>
          </a:p>
          <a:p>
            <a:r>
              <a:rPr lang="en-US" sz="1000" dirty="0" smtClean="0"/>
              <a:t>• Security-header integration.</a:t>
            </a:r>
          </a:p>
          <a:p>
            <a:r>
              <a:rPr lang="en-US" sz="1000" dirty="0" smtClean="0"/>
              <a:t>◦ HTTP Strict Transport Security for secure requests.</a:t>
            </a:r>
          </a:p>
          <a:p>
            <a:r>
              <a:rPr lang="en-US" sz="1000" dirty="0" smtClean="0"/>
              <a:t>◦ X-Content-Type-Options integration.</a:t>
            </a:r>
          </a:p>
          <a:p>
            <a:r>
              <a:rPr lang="en-US" sz="1000" dirty="0" smtClean="0"/>
              <a:t>◦ Cache control.</a:t>
            </a:r>
          </a:p>
          <a:p>
            <a:r>
              <a:rPr lang="en-US" sz="1000" dirty="0" smtClean="0"/>
              <a:t>◦ X-XSS-Protection integration.</a:t>
            </a:r>
          </a:p>
          <a:p>
            <a:r>
              <a:rPr lang="en-US" sz="1000" dirty="0" smtClean="0"/>
              <a:t>◦ X-Frame-Options integration to help prevent clickjacking.</a:t>
            </a:r>
          </a:p>
          <a:p>
            <a:r>
              <a:rPr lang="en-US" sz="1000" dirty="0" smtClean="0"/>
              <a:t>• Integrates with </a:t>
            </a:r>
            <a:r>
              <a:rPr lang="en-US" sz="1000" dirty="0" err="1" smtClean="0"/>
              <a:t>HttpServletRequest</a:t>
            </a:r>
            <a:r>
              <a:rPr lang="en-US" sz="1000" dirty="0" smtClean="0"/>
              <a:t> API methods: </a:t>
            </a:r>
            <a:r>
              <a:rPr lang="en-US" sz="1000" dirty="0" err="1" smtClean="0"/>
              <a:t>getRemoteUser</a:t>
            </a:r>
            <a:r>
              <a:rPr lang="en-US" sz="1000" dirty="0" smtClean="0"/>
              <a:t>(), </a:t>
            </a:r>
            <a:r>
              <a:rPr lang="en-US" sz="1000" dirty="0" err="1" smtClean="0"/>
              <a:t>getUserPrinciple</a:t>
            </a:r>
            <a:r>
              <a:rPr lang="en-US" sz="1000" dirty="0" smtClean="0"/>
              <a:t>(),</a:t>
            </a:r>
          </a:p>
          <a:p>
            <a:r>
              <a:rPr lang="en-US" sz="1000" dirty="0" err="1" smtClean="0"/>
              <a:t>isUserInRole</a:t>
            </a:r>
            <a:r>
              <a:rPr lang="en-US" sz="1000" dirty="0" smtClean="0"/>
              <a:t>(role), login(username, password), and logout()</a:t>
            </a:r>
          </a:p>
          <a:p>
            <a:r>
              <a:rPr lang="en-US" sz="1000" dirty="0" err="1" smtClean="0"/>
              <a:t>JHipster</a:t>
            </a:r>
            <a:r>
              <a:rPr lang="en-US" sz="1000" dirty="0" smtClean="0"/>
              <a:t> takes the excellence of Spring Security and uses it to provide the real-world authentication</a:t>
            </a:r>
          </a:p>
          <a:p>
            <a:r>
              <a:rPr lang="en-US" sz="1000" dirty="0" smtClean="0"/>
              <a:t>mechanism that applications need. When you create a new </a:t>
            </a:r>
            <a:r>
              <a:rPr lang="en-US" sz="1000" dirty="0" err="1" smtClean="0"/>
              <a:t>JHipster</a:t>
            </a:r>
            <a:r>
              <a:rPr lang="en-US" sz="1000" dirty="0" smtClean="0"/>
              <a:t> project, it provides you with three</a:t>
            </a:r>
          </a:p>
          <a:p>
            <a:r>
              <a:rPr lang="en-US" sz="1000" dirty="0" smtClean="0"/>
              <a:t>authentication options:</a:t>
            </a:r>
          </a:p>
          <a:p>
            <a:endParaRPr lang="en-US" sz="1000" dirty="0" smtClean="0"/>
          </a:p>
          <a:p>
            <a:r>
              <a:rPr lang="en-US" sz="1000" dirty="0" smtClean="0"/>
              <a:t>• </a:t>
            </a:r>
            <a:r>
              <a:rPr lang="en-US" sz="1000" b="1" dirty="0" smtClean="0"/>
              <a:t>HTTP Session Authentication </a:t>
            </a:r>
            <a:r>
              <a:rPr lang="en-US" sz="1000" dirty="0" smtClean="0"/>
              <a:t>— Uses the HTTP session, so it is a </a:t>
            </a:r>
            <a:r>
              <a:rPr lang="en-US" sz="1000" dirty="0" err="1" smtClean="0"/>
              <a:t>stateful</a:t>
            </a:r>
            <a:r>
              <a:rPr lang="en-US" sz="1000" dirty="0" smtClean="0"/>
              <a:t> mechanism.</a:t>
            </a:r>
          </a:p>
          <a:p>
            <a:r>
              <a:rPr lang="en-US" sz="1000" dirty="0" smtClean="0"/>
              <a:t>Recommended for small applications.</a:t>
            </a:r>
          </a:p>
          <a:p>
            <a:r>
              <a:rPr lang="en-US" sz="1000" dirty="0" smtClean="0"/>
              <a:t>• </a:t>
            </a:r>
            <a:r>
              <a:rPr lang="en-US" sz="1000" b="1" dirty="0" smtClean="0"/>
              <a:t>OAuth2 Authentication </a:t>
            </a:r>
            <a:r>
              <a:rPr lang="en-US" sz="1000" dirty="0" smtClean="0"/>
              <a:t>— A stateless security mechanism. You might prefer it if you want to scale</a:t>
            </a:r>
          </a:p>
          <a:p>
            <a:r>
              <a:rPr lang="en-US" sz="1000" dirty="0" smtClean="0"/>
              <a:t>your application across several machines.</a:t>
            </a:r>
          </a:p>
          <a:p>
            <a:r>
              <a:rPr lang="en-US" sz="1000" dirty="0" smtClean="0"/>
              <a:t>• </a:t>
            </a:r>
            <a:r>
              <a:rPr lang="en-US" sz="1000" b="1" dirty="0" smtClean="0"/>
              <a:t>Token-based authentication </a:t>
            </a:r>
            <a:r>
              <a:rPr lang="en-US" sz="1000" dirty="0" smtClean="0"/>
              <a:t>— Like OAuth2, a stateless security mechanism. This is specific to</a:t>
            </a:r>
          </a:p>
          <a:p>
            <a:r>
              <a:rPr lang="en-US" sz="1000" dirty="0" err="1" smtClean="0"/>
              <a:t>JHipster</a:t>
            </a:r>
            <a:r>
              <a:rPr lang="en-US" sz="1000" dirty="0" smtClean="0"/>
              <a:t>, not provided by Spring Security.</a:t>
            </a:r>
          </a:p>
          <a:p>
            <a:endParaRPr lang="en-US" sz="1000" dirty="0" smtClean="0"/>
          </a:p>
          <a:p>
            <a:r>
              <a:rPr lang="en-US" sz="1000" dirty="0" smtClean="0"/>
              <a:t>It’s possible that </a:t>
            </a:r>
            <a:r>
              <a:rPr lang="en-US" sz="1000" dirty="0" err="1" smtClean="0"/>
              <a:t>JHipster</a:t>
            </a:r>
            <a:r>
              <a:rPr lang="en-US" sz="1000" dirty="0" smtClean="0"/>
              <a:t> will soon support four authentication options. </a:t>
            </a:r>
            <a:r>
              <a:rPr lang="en-US" sz="1000" dirty="0" err="1" smtClean="0"/>
              <a:t>JHipster</a:t>
            </a:r>
            <a:endParaRPr lang="en-US" sz="1000" dirty="0" smtClean="0"/>
          </a:p>
          <a:p>
            <a:r>
              <a:rPr lang="en-US" sz="1000" dirty="0" smtClean="0"/>
              <a:t>Team member, Thibaut </a:t>
            </a:r>
            <a:r>
              <a:rPr lang="en-US" sz="1000" dirty="0" err="1" smtClean="0"/>
              <a:t>Mottet</a:t>
            </a:r>
            <a:r>
              <a:rPr lang="en-US" sz="1000" dirty="0" smtClean="0"/>
              <a:t>, has been working on integrating Spring Social and</a:t>
            </a:r>
          </a:p>
          <a:p>
            <a:r>
              <a:rPr lang="en-US" sz="1000" dirty="0" smtClean="0"/>
              <a:t>has published a sample application with Google and Facebook authentication.</a:t>
            </a:r>
          </a:p>
          <a:p>
            <a:endParaRPr lang="en-US" sz="1000" dirty="0" smtClean="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1951261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426610" y="818618"/>
            <a:ext cx="10624828" cy="2400657"/>
          </a:xfrm>
          <a:prstGeom prst="rect">
            <a:avLst/>
          </a:prstGeom>
          <a:noFill/>
        </p:spPr>
        <p:txBody>
          <a:bodyPr wrap="square" rtlCol="0">
            <a:spAutoFit/>
          </a:bodyPr>
          <a:lstStyle/>
          <a:p>
            <a:r>
              <a:rPr lang="en-US" sz="1000" b="1" dirty="0" smtClean="0"/>
              <a:t>OAuth 2.0</a:t>
            </a:r>
          </a:p>
          <a:p>
            <a:r>
              <a:rPr lang="en-US" sz="1000" dirty="0" smtClean="0"/>
              <a:t>OAuth 2.0 is the next version of the OAuth protocol (originally created in 2006). OAuth 2.0 focuses</a:t>
            </a:r>
          </a:p>
          <a:p>
            <a:r>
              <a:rPr lang="en-US" sz="1000" dirty="0" smtClean="0"/>
              <a:t>on simplifying client development while supporting web applications, desktop applications,</a:t>
            </a:r>
          </a:p>
          <a:p>
            <a:r>
              <a:rPr lang="en-US" sz="1000" dirty="0" smtClean="0"/>
              <a:t>mobile phones, and living room devices.</a:t>
            </a:r>
          </a:p>
          <a:p>
            <a:r>
              <a:rPr lang="en-US" sz="1000" dirty="0" smtClean="0"/>
              <a:t>In addition to authentication choices, </a:t>
            </a:r>
            <a:r>
              <a:rPr lang="en-US" sz="1000" dirty="0" err="1" smtClean="0"/>
              <a:t>JHipster</a:t>
            </a:r>
            <a:r>
              <a:rPr lang="en-US" sz="1000" dirty="0" smtClean="0"/>
              <a:t> offers security improvements: improved "remember me" (unique tokens stored in database), cookie-theft protection, and CSRF protection.</a:t>
            </a:r>
          </a:p>
          <a:p>
            <a:r>
              <a:rPr lang="en-US" sz="1000" dirty="0" smtClean="0"/>
              <a:t>By default, </a:t>
            </a:r>
            <a:r>
              <a:rPr lang="en-US" sz="1000" dirty="0" err="1" smtClean="0"/>
              <a:t>JHipster</a:t>
            </a:r>
            <a:r>
              <a:rPr lang="en-US" sz="1000" dirty="0" smtClean="0"/>
              <a:t> comes with four different users:</a:t>
            </a:r>
          </a:p>
          <a:p>
            <a:r>
              <a:rPr lang="en-US" sz="1000" dirty="0" smtClean="0"/>
              <a:t>• </a:t>
            </a:r>
            <a:r>
              <a:rPr lang="en-US" sz="1000" b="1" dirty="0" smtClean="0"/>
              <a:t>system </a:t>
            </a:r>
            <a:r>
              <a:rPr lang="en-US" sz="1000" dirty="0" smtClean="0"/>
              <a:t>— Used by audit logs when something is done automatically.</a:t>
            </a:r>
          </a:p>
          <a:p>
            <a:r>
              <a:rPr lang="en-US" sz="1000" dirty="0" smtClean="0"/>
              <a:t>• </a:t>
            </a:r>
            <a:r>
              <a:rPr lang="en-US" sz="1000" b="1" dirty="0" err="1" smtClean="0"/>
              <a:t>anonymousUser</a:t>
            </a:r>
            <a:r>
              <a:rPr lang="en-US" sz="1000" b="1" dirty="0" smtClean="0"/>
              <a:t> </a:t>
            </a:r>
            <a:r>
              <a:rPr lang="en-US" sz="1000" dirty="0" smtClean="0"/>
              <a:t>— An anonymous users when they do an action.</a:t>
            </a:r>
          </a:p>
          <a:p>
            <a:r>
              <a:rPr lang="en-US" sz="1000" dirty="0" smtClean="0"/>
              <a:t>• </a:t>
            </a:r>
            <a:r>
              <a:rPr lang="en-US" sz="1000" b="1" dirty="0" smtClean="0"/>
              <a:t>user </a:t>
            </a:r>
            <a:r>
              <a:rPr lang="en-US" sz="1000" dirty="0" smtClean="0"/>
              <a:t>— A normal user with "ROLE_USER" authorization; the default password is "user".</a:t>
            </a:r>
          </a:p>
          <a:p>
            <a:r>
              <a:rPr lang="en-US" sz="1000" dirty="0" smtClean="0"/>
              <a:t>• </a:t>
            </a:r>
            <a:r>
              <a:rPr lang="en-US" sz="1000" b="1" dirty="0" smtClean="0"/>
              <a:t>admin </a:t>
            </a:r>
            <a:r>
              <a:rPr lang="en-US" sz="1000" dirty="0" smtClean="0"/>
              <a:t>— An admin user with "ROLE_USER" and "ROLE_ADMIN" authorizations; the default</a:t>
            </a:r>
          </a:p>
          <a:p>
            <a:r>
              <a:rPr lang="en-US" sz="1000" dirty="0" smtClean="0"/>
              <a:t>password is "admin".</a:t>
            </a:r>
          </a:p>
          <a:p>
            <a:r>
              <a:rPr lang="en-US" sz="1000" dirty="0" smtClean="0"/>
              <a:t>For security reasons, you should change the default passwords in</a:t>
            </a:r>
          </a:p>
          <a:p>
            <a:r>
              <a:rPr lang="en-US" sz="1000" dirty="0" err="1" smtClean="0"/>
              <a:t>src</a:t>
            </a:r>
            <a:r>
              <a:rPr lang="en-US" sz="1000" dirty="0" smtClean="0"/>
              <a:t>/main/resources/</a:t>
            </a:r>
            <a:r>
              <a:rPr lang="en-US" sz="1000" dirty="0" err="1" smtClean="0"/>
              <a:t>config</a:t>
            </a:r>
            <a:r>
              <a:rPr lang="en-US" sz="1000" dirty="0" smtClean="0"/>
              <a:t>/</a:t>
            </a:r>
            <a:r>
              <a:rPr lang="en-US" sz="1000" dirty="0" err="1" smtClean="0"/>
              <a:t>liquibase</a:t>
            </a:r>
            <a:r>
              <a:rPr lang="en-US" sz="1000" dirty="0" smtClean="0"/>
              <a:t>/users.csv or through the User Management feature when</a:t>
            </a:r>
          </a:p>
          <a:p>
            <a:r>
              <a:rPr lang="en-US" sz="1000" dirty="0" smtClean="0"/>
              <a:t>deployed.</a:t>
            </a:r>
            <a:endParaRPr lang="en-US" sz="1000" dirty="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1484870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839420" y="516776"/>
            <a:ext cx="9452975" cy="5632311"/>
          </a:xfrm>
          <a:prstGeom prst="rect">
            <a:avLst/>
          </a:prstGeom>
          <a:noFill/>
        </p:spPr>
        <p:txBody>
          <a:bodyPr wrap="square" rtlCol="0">
            <a:spAutoFit/>
          </a:bodyPr>
          <a:lstStyle/>
          <a:p>
            <a:pPr marL="342900" indent="-342900">
              <a:buFont typeface="+mj-lt"/>
              <a:buAutoNum type="arabicPeriod" startAt="4"/>
            </a:pPr>
            <a:r>
              <a:rPr lang="en-US" sz="1000" b="1" dirty="0" smtClean="0"/>
              <a:t>JPA</a:t>
            </a:r>
          </a:p>
          <a:p>
            <a:r>
              <a:rPr lang="en-US" sz="1000" dirty="0"/>
              <a:t>A traditional relational-database management system (RDBMS) provides a number of properties that</a:t>
            </a:r>
          </a:p>
          <a:p>
            <a:r>
              <a:rPr lang="en-US" sz="1000" dirty="0"/>
              <a:t>guarantee its transactions are processed reliably: ACID, for atomicity, consistency, isolation, and</a:t>
            </a:r>
          </a:p>
          <a:p>
            <a:r>
              <a:rPr lang="en-US" sz="1000" dirty="0"/>
              <a:t>durability. Databases like MySQL and PostgreSQL provide RDBMS support and have done wonders to</a:t>
            </a:r>
          </a:p>
          <a:p>
            <a:r>
              <a:rPr lang="en-US" sz="1000" dirty="0"/>
              <a:t>reduce the costs of databases. </a:t>
            </a:r>
            <a:r>
              <a:rPr lang="en-US" sz="1000" dirty="0" err="1"/>
              <a:t>JHipster</a:t>
            </a:r>
            <a:r>
              <a:rPr lang="en-US" sz="1000" dirty="0"/>
              <a:t> supports vendors like Oracle and Microsoft as well, but you just</a:t>
            </a:r>
          </a:p>
          <a:p>
            <a:r>
              <a:rPr lang="en-US" sz="1000" dirty="0"/>
              <a:t>can’t generate a project without an open-source database driver. If you’d like to use a traditional</a:t>
            </a:r>
          </a:p>
          <a:p>
            <a:r>
              <a:rPr lang="en-US" sz="1000" dirty="0"/>
              <a:t>database, select SQL when creating your </a:t>
            </a:r>
            <a:r>
              <a:rPr lang="en-US" sz="1000" dirty="0" err="1"/>
              <a:t>JHipster</a:t>
            </a:r>
            <a:r>
              <a:rPr lang="en-US" sz="1000" dirty="0"/>
              <a:t> project.</a:t>
            </a:r>
          </a:p>
          <a:p>
            <a:r>
              <a:rPr lang="en-US" sz="1000" dirty="0"/>
              <a:t> </a:t>
            </a:r>
            <a:r>
              <a:rPr lang="en-US" sz="1000" dirty="0" err="1"/>
              <a:t>JHipster’s</a:t>
            </a:r>
            <a:r>
              <a:rPr lang="en-US" sz="1000" dirty="0"/>
              <a:t> Using Oracle guide shows you how to modify a project to support Oracle.</a:t>
            </a:r>
          </a:p>
          <a:p>
            <a:r>
              <a:rPr lang="en-US" sz="1000" dirty="0"/>
              <a:t>NoSQL databases have helped many web-scale companies achieve high scalability through eventual</a:t>
            </a:r>
          </a:p>
          <a:p>
            <a:r>
              <a:rPr lang="en-US" sz="1000" dirty="0"/>
              <a:t>consistency: because a NoSQL database is often distributed across several machines, with some</a:t>
            </a:r>
          </a:p>
          <a:p>
            <a:r>
              <a:rPr lang="en-US" sz="1000" dirty="0"/>
              <a:t>latency, it guarantees only that all instances will eventually be consistent. Eventually consistent</a:t>
            </a:r>
          </a:p>
          <a:p>
            <a:r>
              <a:rPr lang="en-US" sz="1000" dirty="0"/>
              <a:t>services are often called BASE (basically available, soft state, eventual consistency) services in contrast</a:t>
            </a:r>
          </a:p>
          <a:p>
            <a:r>
              <a:rPr lang="en-US" sz="1000" dirty="0"/>
              <a:t>to traditional ACID properties</a:t>
            </a:r>
            <a:r>
              <a:rPr lang="en-US" sz="1000" dirty="0" smtClean="0"/>
              <a:t>.</a:t>
            </a:r>
          </a:p>
          <a:p>
            <a:endParaRPr lang="en-US" sz="1000" dirty="0"/>
          </a:p>
          <a:p>
            <a:r>
              <a:rPr lang="en-US" sz="1000" dirty="0"/>
              <a:t>When you create a new </a:t>
            </a:r>
            <a:r>
              <a:rPr lang="en-US" sz="1000" dirty="0" err="1"/>
              <a:t>JHipster</a:t>
            </a:r>
            <a:r>
              <a:rPr lang="en-US" sz="1000" dirty="0"/>
              <a:t> project, you’ll be prompted with the following.</a:t>
            </a:r>
          </a:p>
          <a:p>
            <a:r>
              <a:rPr lang="en-US" sz="1000" dirty="0" smtClean="0"/>
              <a:t>(</a:t>
            </a:r>
            <a:r>
              <a:rPr lang="en-US" sz="1000" dirty="0"/>
              <a:t>5/15) Which *type* of database would you like to use? (Use arrow keys)</a:t>
            </a:r>
          </a:p>
          <a:p>
            <a:r>
              <a:rPr lang="en-US" sz="1000" dirty="0"/>
              <a:t>❯ SQL (H2, MySQL, PostgreSQL, Oracle)</a:t>
            </a:r>
          </a:p>
          <a:p>
            <a:r>
              <a:rPr lang="en-US" sz="1000" dirty="0"/>
              <a:t>MongoDB</a:t>
            </a:r>
          </a:p>
          <a:p>
            <a:r>
              <a:rPr lang="en-US" sz="1000" dirty="0"/>
              <a:t>Cassandra</a:t>
            </a:r>
          </a:p>
          <a:p>
            <a:r>
              <a:rPr lang="en-US" sz="1000" dirty="0"/>
              <a:t>If you’re familiar with RDBMS databases, I recommend you use PostgreSQL or MySQL for both</a:t>
            </a:r>
          </a:p>
          <a:p>
            <a:r>
              <a:rPr lang="en-US" sz="1000" dirty="0"/>
              <a:t>development and production. PostgreSQL has great support on </a:t>
            </a:r>
            <a:r>
              <a:rPr lang="en-US" sz="1000" dirty="0" err="1"/>
              <a:t>Heroku</a:t>
            </a:r>
            <a:r>
              <a:rPr lang="en-US" sz="1000" dirty="0"/>
              <a:t>. You can also use H2 for</a:t>
            </a:r>
          </a:p>
          <a:p>
            <a:r>
              <a:rPr lang="en-US" sz="1000" dirty="0"/>
              <a:t>development, but then you’ll lose out on </a:t>
            </a:r>
            <a:r>
              <a:rPr lang="en-US" sz="1000" dirty="0" err="1"/>
              <a:t>Liquibase’s</a:t>
            </a:r>
            <a:r>
              <a:rPr lang="en-US" sz="1000" dirty="0"/>
              <a:t> "diff" feature.</a:t>
            </a:r>
          </a:p>
          <a:p>
            <a:r>
              <a:rPr lang="en-US" sz="1000" dirty="0"/>
              <a:t>If your idea is the next Facebook, you might want to consider a NoSQL database that’s more concerned</a:t>
            </a:r>
          </a:p>
          <a:p>
            <a:r>
              <a:rPr lang="en-US" sz="1000" dirty="0"/>
              <a:t>with performance than third normal form</a:t>
            </a:r>
            <a:r>
              <a:rPr lang="en-US" sz="1000" dirty="0" smtClean="0"/>
              <a:t>.</a:t>
            </a:r>
          </a:p>
          <a:p>
            <a:endParaRPr lang="en-US" sz="1000" dirty="0"/>
          </a:p>
          <a:p>
            <a:r>
              <a:rPr lang="en-US" sz="1000" dirty="0"/>
              <a:t>NoSQL encompasses a wide variety of different database technologies that</a:t>
            </a:r>
          </a:p>
          <a:p>
            <a:r>
              <a:rPr lang="en-US" sz="1000" dirty="0"/>
              <a:t>were developed in response to a rise in the volume of data stored about users,</a:t>
            </a:r>
          </a:p>
          <a:p>
            <a:r>
              <a:rPr lang="en-US" sz="1000" dirty="0"/>
              <a:t>objects, and products, the frequency in which this data is accessed, and</a:t>
            </a:r>
          </a:p>
          <a:p>
            <a:r>
              <a:rPr lang="en-US" sz="1000" dirty="0"/>
              <a:t>performance and processing needs. Relational databases, on the other hand,</a:t>
            </a:r>
          </a:p>
          <a:p>
            <a:r>
              <a:rPr lang="en-US" sz="1000" dirty="0"/>
              <a:t>were not designed to cope with the scale and agility challenges that face</a:t>
            </a:r>
          </a:p>
          <a:p>
            <a:r>
              <a:rPr lang="en-US" sz="1000" dirty="0"/>
              <a:t>modern applications, nor were they built to take advantage of the cheap</a:t>
            </a:r>
          </a:p>
          <a:p>
            <a:r>
              <a:rPr lang="en-US" sz="1000" dirty="0"/>
              <a:t>storage and processing power available today.</a:t>
            </a:r>
          </a:p>
          <a:p>
            <a:r>
              <a:rPr lang="en-US" sz="1000" dirty="0"/>
              <a:t>— MongoDB, NOSQL Database Explained</a:t>
            </a:r>
          </a:p>
          <a:p>
            <a:r>
              <a:rPr lang="en-US" sz="1000" dirty="0"/>
              <a:t>MongoDB was founded in 2007 by the folks behind DoubleClick, </a:t>
            </a:r>
            <a:r>
              <a:rPr lang="en-US" sz="1000" dirty="0" err="1"/>
              <a:t>ShopWiki</a:t>
            </a:r>
            <a:r>
              <a:rPr lang="en-US" sz="1000" dirty="0"/>
              <a:t>, and Gilt </a:t>
            </a:r>
            <a:r>
              <a:rPr lang="en-US" sz="1000" dirty="0" err="1"/>
              <a:t>Groupe</a:t>
            </a:r>
            <a:r>
              <a:rPr lang="en-US" sz="1000" dirty="0"/>
              <a:t>. It uses the</a:t>
            </a:r>
          </a:p>
          <a:p>
            <a:r>
              <a:rPr lang="en-US" sz="1000" dirty="0"/>
              <a:t>Apache and GNU-APGL licenses on GitHub. Its many large customers include Adobe, eBay, and</a:t>
            </a:r>
          </a:p>
          <a:p>
            <a:r>
              <a:rPr lang="en-US" sz="1000" dirty="0"/>
              <a:t>eHarmony</a:t>
            </a:r>
            <a:r>
              <a:rPr lang="en-US" sz="1000" dirty="0" smtClean="0"/>
              <a:t>.</a:t>
            </a:r>
            <a:endParaRPr lang="en-US" sz="1000" b="1" dirty="0" smtClean="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2561478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181211" y="427999"/>
            <a:ext cx="6681637" cy="4093428"/>
          </a:xfrm>
          <a:prstGeom prst="rect">
            <a:avLst/>
          </a:prstGeom>
          <a:noFill/>
        </p:spPr>
        <p:txBody>
          <a:bodyPr wrap="none" rtlCol="0">
            <a:spAutoFit/>
          </a:bodyPr>
          <a:lstStyle/>
          <a:p>
            <a:endParaRPr lang="en-US" sz="1000" dirty="0" smtClean="0"/>
          </a:p>
          <a:p>
            <a:r>
              <a:rPr lang="en-US" sz="1000" dirty="0" smtClean="0"/>
              <a:t>Cassandra is "a distributed storage system for managing structured data that is designed to scale to a</a:t>
            </a:r>
          </a:p>
          <a:p>
            <a:r>
              <a:rPr lang="en-US" sz="1000" dirty="0" smtClean="0"/>
              <a:t>very large size across many commodity servers, with no single point of failure" (from Cassandra – A</a:t>
            </a:r>
          </a:p>
          <a:p>
            <a:r>
              <a:rPr lang="en-US" sz="1000" dirty="0" smtClean="0"/>
              <a:t>structured storage system on a P2P Network on the Facebook Engineering blog). It was initially</a:t>
            </a:r>
          </a:p>
          <a:p>
            <a:r>
              <a:rPr lang="en-US" sz="1000" dirty="0" smtClean="0"/>
              <a:t>developed at Facebook to power its Inbox Search feature. Its creators, </a:t>
            </a:r>
            <a:r>
              <a:rPr lang="en-US" sz="1000" dirty="0" err="1" smtClean="0"/>
              <a:t>Avinash</a:t>
            </a:r>
            <a:r>
              <a:rPr lang="en-US" sz="1000" dirty="0" smtClean="0"/>
              <a:t> </a:t>
            </a:r>
            <a:r>
              <a:rPr lang="en-US" sz="1000" dirty="0" err="1" smtClean="0"/>
              <a:t>Lakshman</a:t>
            </a:r>
            <a:r>
              <a:rPr lang="en-US" sz="1000" dirty="0" smtClean="0"/>
              <a:t> (one of the</a:t>
            </a:r>
          </a:p>
          <a:p>
            <a:r>
              <a:rPr lang="en-US" sz="1000" dirty="0" smtClean="0"/>
              <a:t>creators of Amazon Dynamo Database) and Prashant Malik, released it as an open-source project in</a:t>
            </a:r>
          </a:p>
          <a:p>
            <a:r>
              <a:rPr lang="en-US" sz="1000" dirty="0" smtClean="0"/>
              <a:t>July 2008. In March 2009, it became an Apache Incubator project, and graduated to a top-level project</a:t>
            </a:r>
          </a:p>
          <a:p>
            <a:r>
              <a:rPr lang="en-US" sz="1000" dirty="0" smtClean="0"/>
              <a:t>in February 2010.</a:t>
            </a:r>
          </a:p>
          <a:p>
            <a:r>
              <a:rPr lang="en-US" sz="1000" dirty="0" smtClean="0"/>
              <a:t>In addition to Facebook, Cassandra helps a number of other companies achieve web scale. It has some</a:t>
            </a:r>
          </a:p>
          <a:p>
            <a:r>
              <a:rPr lang="en-US" sz="1000" dirty="0" smtClean="0"/>
              <a:t>impressive numbers about scalability on its homepage.</a:t>
            </a:r>
          </a:p>
          <a:p>
            <a:r>
              <a:rPr lang="en-US" sz="1000" dirty="0" smtClean="0"/>
              <a:t>One of the largest production deployments is Apple’s, with over 75,000 nodes</a:t>
            </a:r>
          </a:p>
          <a:p>
            <a:r>
              <a:rPr lang="en-US" sz="1000" dirty="0" smtClean="0"/>
              <a:t>storing over 10 PB of data. Other large Cassandra installations include Netflix</a:t>
            </a:r>
          </a:p>
          <a:p>
            <a:r>
              <a:rPr lang="en-US" sz="1000" dirty="0" smtClean="0"/>
              <a:t>(2,500 nodes, 420 TB, over 1 trillion requests per day), Chinese search engine</a:t>
            </a:r>
          </a:p>
          <a:p>
            <a:r>
              <a:rPr lang="en-US" sz="1000" dirty="0" err="1" smtClean="0"/>
              <a:t>Easou</a:t>
            </a:r>
            <a:r>
              <a:rPr lang="en-US" sz="1000" dirty="0" smtClean="0"/>
              <a:t> (270 nodes, 300 TB, over 800 million requests per day), and eBay (over</a:t>
            </a:r>
          </a:p>
          <a:p>
            <a:r>
              <a:rPr lang="en-US" sz="1000" dirty="0" smtClean="0"/>
              <a:t>100 nodes, 250 TB).</a:t>
            </a:r>
          </a:p>
          <a:p>
            <a:r>
              <a:rPr lang="en-US" sz="1000" dirty="0" smtClean="0"/>
              <a:t>— Cassandra homepage</a:t>
            </a:r>
          </a:p>
          <a:p>
            <a:endParaRPr lang="en-US" sz="1000" dirty="0"/>
          </a:p>
          <a:p>
            <a:r>
              <a:rPr lang="en-US" sz="1000" b="1" dirty="0"/>
              <a:t>NoSQL with </a:t>
            </a:r>
            <a:r>
              <a:rPr lang="en-US" sz="1000" b="1" dirty="0" err="1"/>
              <a:t>JHipster</a:t>
            </a:r>
            <a:endParaRPr lang="en-US" sz="1000" b="1" dirty="0"/>
          </a:p>
          <a:p>
            <a:r>
              <a:rPr lang="en-US" sz="1000" dirty="0"/>
              <a:t>When MongoDB is selected:</a:t>
            </a:r>
          </a:p>
          <a:p>
            <a:r>
              <a:rPr lang="en-US" sz="1000" dirty="0"/>
              <a:t>• </a:t>
            </a:r>
            <a:r>
              <a:rPr lang="en-US" sz="1000" dirty="0" err="1"/>
              <a:t>JHipster</a:t>
            </a:r>
            <a:r>
              <a:rPr lang="en-US" sz="1000" dirty="0"/>
              <a:t> will use Spring Data MongoDB, similar to Spring Data JPA.</a:t>
            </a:r>
          </a:p>
          <a:p>
            <a:r>
              <a:rPr lang="en-US" sz="1000" dirty="0"/>
              <a:t>• </a:t>
            </a:r>
            <a:r>
              <a:rPr lang="en-US" sz="1000" dirty="0" err="1"/>
              <a:t>JHipster</a:t>
            </a:r>
            <a:r>
              <a:rPr lang="en-US" sz="1000" dirty="0"/>
              <a:t> will use </a:t>
            </a:r>
            <a:r>
              <a:rPr lang="en-US" sz="1000" dirty="0" err="1"/>
              <a:t>Mongeez</a:t>
            </a:r>
            <a:r>
              <a:rPr lang="en-US" sz="1000" dirty="0"/>
              <a:t> instead of </a:t>
            </a:r>
            <a:r>
              <a:rPr lang="en-US" sz="1000" dirty="0" err="1"/>
              <a:t>Liquibase</a:t>
            </a:r>
            <a:r>
              <a:rPr lang="en-US" sz="1000" dirty="0"/>
              <a:t> to manage database migrations.</a:t>
            </a:r>
          </a:p>
          <a:p>
            <a:r>
              <a:rPr lang="en-US" sz="1000" dirty="0"/>
              <a:t>• The entity sub-generator will not ask you about relationships. You can’t have relationships</a:t>
            </a:r>
          </a:p>
          <a:p>
            <a:r>
              <a:rPr lang="en-US" sz="1000" dirty="0"/>
              <a:t>with a NoSQL database.</a:t>
            </a:r>
          </a:p>
          <a:p>
            <a:r>
              <a:rPr lang="en-US" sz="1000" dirty="0"/>
              <a:t>Cassandra has more limitations and doesn’t have a </a:t>
            </a:r>
            <a:r>
              <a:rPr lang="en-US" sz="1000" dirty="0" err="1"/>
              <a:t>Liquibase</a:t>
            </a:r>
            <a:r>
              <a:rPr lang="en-US" sz="1000" dirty="0"/>
              <a:t> equivalent. For example, it only</a:t>
            </a:r>
          </a:p>
          <a:p>
            <a:r>
              <a:rPr lang="en-US" sz="1000" dirty="0"/>
              <a:t>works with Java 8 and it does not support OAuth2 authentication.</a:t>
            </a:r>
            <a:endParaRPr lang="en-US" sz="1000" dirty="0" smtClean="0"/>
          </a:p>
          <a:p>
            <a:endParaRPr lang="en-US" sz="1000" b="1" dirty="0" smtClean="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265426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50210" y="746379"/>
            <a:ext cx="11841176" cy="5940088"/>
          </a:xfrm>
          <a:prstGeom prst="rect">
            <a:avLst/>
          </a:prstGeom>
          <a:noFill/>
        </p:spPr>
        <p:txBody>
          <a:bodyPr wrap="square" rtlCol="0">
            <a:spAutoFit/>
          </a:bodyPr>
          <a:lstStyle/>
          <a:p>
            <a:pPr marL="342900" indent="-342900">
              <a:buFont typeface="+mj-lt"/>
              <a:buAutoNum type="arabicPeriod"/>
            </a:pPr>
            <a:r>
              <a:rPr lang="en-US" sz="1000" b="1" dirty="0" smtClean="0"/>
              <a:t>AngularJS - </a:t>
            </a:r>
            <a:r>
              <a:rPr lang="en-US" sz="1000" dirty="0" smtClean="0"/>
              <a:t>AngularJS (Angular) is the MVC framework used by </a:t>
            </a:r>
            <a:r>
              <a:rPr lang="en-US" sz="1000" dirty="0" err="1" smtClean="0"/>
              <a:t>JHipster</a:t>
            </a:r>
            <a:r>
              <a:rPr lang="en-US" sz="1000" dirty="0" smtClean="0"/>
              <a:t>. It’s written in JavaScript. Angular has rapidly become the most-popular MVC web framework. Like Struts in the early 2000s and Rails in the mid-2000s, its changed the way developers write web applications. Today data is exposed via REST APIs and are written in JavaScript. It recommends organizing your application into several different components:</a:t>
            </a:r>
          </a:p>
          <a:p>
            <a:pPr marL="800100" lvl="1" indent="-342900">
              <a:buFont typeface="Arial" panose="020B0604020202020204" pitchFamily="34" charset="0"/>
              <a:buChar char="•"/>
            </a:pPr>
            <a:r>
              <a:rPr lang="en-US" sz="1000" dirty="0"/>
              <a:t>Controllers: JavaScript functions that retrieve data from services and expose it to templates </a:t>
            </a:r>
            <a:r>
              <a:rPr lang="en-US" sz="1000" dirty="0" smtClean="0"/>
              <a:t>using $scope.</a:t>
            </a:r>
          </a:p>
          <a:p>
            <a:pPr marL="800100" lvl="1" indent="-342900">
              <a:buFont typeface="Arial" panose="020B0604020202020204" pitchFamily="34" charset="0"/>
              <a:buChar char="•"/>
            </a:pPr>
            <a:r>
              <a:rPr lang="en-US" sz="1000" dirty="0" smtClean="0"/>
              <a:t>Services: JavaScript functions that make HTTP calls to a JSON API.</a:t>
            </a:r>
          </a:p>
          <a:p>
            <a:pPr marL="800100" lvl="1" indent="-342900">
              <a:buFont typeface="Arial" panose="020B0604020202020204" pitchFamily="34" charset="0"/>
              <a:buChar char="•"/>
            </a:pPr>
            <a:r>
              <a:rPr lang="en-US" sz="1000" dirty="0" smtClean="0"/>
              <a:t>Templates: HTML pages that display data. Use Angular directives to iterate over collections and show/hide elements.</a:t>
            </a:r>
          </a:p>
          <a:p>
            <a:pPr marL="800100" lvl="1" indent="-342900">
              <a:buFont typeface="Arial" panose="020B0604020202020204" pitchFamily="34" charset="0"/>
              <a:buChar char="•"/>
            </a:pPr>
            <a:r>
              <a:rPr lang="en-US" sz="1000" dirty="0" smtClean="0"/>
              <a:t>Filters: Data-manipulation tools that can transform data(e.g. uppercase, lowercase, ordering and searching.</a:t>
            </a:r>
          </a:p>
          <a:p>
            <a:pPr marL="800100" lvl="1" indent="-342900">
              <a:buFont typeface="Arial" panose="020B0604020202020204" pitchFamily="34" charset="0"/>
              <a:buChar char="•"/>
            </a:pPr>
            <a:r>
              <a:rPr lang="en-US" sz="1000" dirty="0" smtClean="0"/>
              <a:t>Directives: HTM processors that allow components to be written. Similar to JSP tags.</a:t>
            </a:r>
          </a:p>
          <a:p>
            <a:pPr marL="800100" lvl="1" indent="-342900">
              <a:buFont typeface="Arial" panose="020B0604020202020204" pitchFamily="34" charset="0"/>
              <a:buChar char="•"/>
            </a:pPr>
            <a:r>
              <a:rPr lang="en-US" sz="1000" dirty="0" smtClean="0"/>
              <a:t>History: AngularJS was started by </a:t>
            </a:r>
            <a:r>
              <a:rPr lang="en-US" sz="1000" dirty="0" err="1" smtClean="0"/>
              <a:t>Miško</a:t>
            </a:r>
            <a:r>
              <a:rPr lang="en-US" sz="1000" dirty="0" smtClean="0"/>
              <a:t> </a:t>
            </a:r>
            <a:r>
              <a:rPr lang="en-US" sz="1000" dirty="0" err="1" smtClean="0"/>
              <a:t>Hevery</a:t>
            </a:r>
            <a:r>
              <a:rPr lang="en-US" sz="1000" dirty="0" smtClean="0"/>
              <a:t> in 2009. He was working on a project that was using GWT.  Three developers had been developing the product for six months, and </a:t>
            </a:r>
            <a:r>
              <a:rPr lang="en-US" sz="1000" dirty="0" err="1" smtClean="0"/>
              <a:t>Miško</a:t>
            </a:r>
            <a:r>
              <a:rPr lang="en-US" sz="1000" dirty="0" smtClean="0"/>
              <a:t> rewrote the whole thing in Angular in three weeks. At that time, Angular was a side project he’d created. It didn’t require you to write much in JavaScript as you could program most of the logic in HTML. The GWT version of the product contained 17,000 lines of code. The Angular version was only 1,000 lines of code.</a:t>
            </a:r>
          </a:p>
          <a:p>
            <a:pPr marL="800100" lvl="1" indent="-342900">
              <a:buFont typeface="Arial" panose="020B0604020202020204" pitchFamily="34" charset="0"/>
              <a:buChar char="•"/>
            </a:pPr>
            <a:r>
              <a:rPr lang="en-US" sz="1000" dirty="0" smtClean="0"/>
              <a:t>Basics: Creating Hello World with Angular is pretty simple.</a:t>
            </a:r>
          </a:p>
          <a:p>
            <a:pPr lvl="1"/>
            <a:endParaRPr lang="en-US" sz="1000" dirty="0" smtClean="0"/>
          </a:p>
          <a:p>
            <a:pPr lvl="5"/>
            <a:r>
              <a:rPr lang="en-US" sz="1000" dirty="0" smtClean="0"/>
              <a:t>&lt;!</a:t>
            </a:r>
            <a:r>
              <a:rPr lang="en-US" sz="1000" dirty="0" err="1" smtClean="0"/>
              <a:t>doctype</a:t>
            </a:r>
            <a:r>
              <a:rPr lang="en-US" sz="1000" dirty="0" smtClean="0"/>
              <a:t> html&gt;</a:t>
            </a:r>
          </a:p>
          <a:p>
            <a:pPr lvl="5"/>
            <a:r>
              <a:rPr lang="en-US" sz="1000" dirty="0" smtClean="0"/>
              <a:t>&lt;html ng-app&gt;</a:t>
            </a:r>
          </a:p>
          <a:p>
            <a:pPr lvl="5"/>
            <a:r>
              <a:rPr lang="en-US" sz="1000" dirty="0" smtClean="0"/>
              <a:t>&lt;head&gt;</a:t>
            </a:r>
          </a:p>
          <a:p>
            <a:pPr lvl="5"/>
            <a:r>
              <a:rPr lang="en-US" sz="1000" dirty="0" smtClean="0"/>
              <a:t>&lt;title&gt;Hello World&lt;/title&gt;</a:t>
            </a:r>
          </a:p>
          <a:p>
            <a:pPr lvl="5"/>
            <a:r>
              <a:rPr lang="en-US" sz="1000" dirty="0" smtClean="0"/>
              <a:t>&lt;/head&gt;</a:t>
            </a:r>
          </a:p>
          <a:p>
            <a:pPr lvl="5"/>
            <a:r>
              <a:rPr lang="en-US" sz="1000" dirty="0" smtClean="0"/>
              <a:t>&lt;body&gt;</a:t>
            </a:r>
          </a:p>
          <a:p>
            <a:pPr lvl="5"/>
            <a:r>
              <a:rPr lang="en-US" sz="1000" dirty="0" smtClean="0"/>
              <a:t>&lt;div&gt;</a:t>
            </a:r>
          </a:p>
          <a:p>
            <a:pPr lvl="5"/>
            <a:r>
              <a:rPr lang="en-US" sz="1000" dirty="0" smtClean="0"/>
              <a:t>&lt;label&gt;Name:&lt;/label&gt;</a:t>
            </a:r>
          </a:p>
          <a:p>
            <a:pPr lvl="5"/>
            <a:r>
              <a:rPr lang="en-US" sz="1000" dirty="0" smtClean="0"/>
              <a:t>&lt;input type="text" ng-model="name" placeholder="Enter a name here"&gt;</a:t>
            </a:r>
          </a:p>
          <a:p>
            <a:pPr lvl="5"/>
            <a:r>
              <a:rPr lang="en-US" sz="1000" dirty="0" smtClean="0"/>
              <a:t>&lt;</a:t>
            </a:r>
            <a:r>
              <a:rPr lang="en-US" sz="1000" dirty="0" err="1" smtClean="0"/>
              <a:t>hr</a:t>
            </a:r>
            <a:r>
              <a:rPr lang="en-US" sz="1000" dirty="0" smtClean="0"/>
              <a:t>&gt;</a:t>
            </a:r>
          </a:p>
          <a:p>
            <a:pPr lvl="5"/>
            <a:r>
              <a:rPr lang="en-US" sz="1000" dirty="0" smtClean="0"/>
              <a:t>&lt;h1&gt;Hello {{name}}!&lt;/h1&gt;</a:t>
            </a:r>
          </a:p>
          <a:p>
            <a:pPr lvl="5"/>
            <a:r>
              <a:rPr lang="en-US" sz="1000" dirty="0" smtClean="0"/>
              <a:t>&lt;/div&gt;</a:t>
            </a:r>
          </a:p>
          <a:p>
            <a:pPr lvl="5"/>
            <a:r>
              <a:rPr lang="en-US" sz="1000" dirty="0" smtClean="0"/>
              <a:t>&lt;script </a:t>
            </a:r>
            <a:r>
              <a:rPr lang="en-US" sz="1000" dirty="0" err="1" smtClean="0"/>
              <a:t>src</a:t>
            </a:r>
            <a:r>
              <a:rPr lang="en-US" sz="1000" dirty="0" smtClean="0"/>
              <a:t>="http://code.angularjs.org/1.3.11/angular.min.js"&gt;&lt;/script&gt;</a:t>
            </a:r>
          </a:p>
          <a:p>
            <a:pPr lvl="5"/>
            <a:r>
              <a:rPr lang="en-US" sz="1000" dirty="0" smtClean="0"/>
              <a:t>&lt;/body&gt;</a:t>
            </a:r>
          </a:p>
          <a:p>
            <a:pPr lvl="5"/>
            <a:r>
              <a:rPr lang="en-US" sz="1000" dirty="0" smtClean="0"/>
              <a:t>&lt;/html&gt;</a:t>
            </a:r>
          </a:p>
          <a:p>
            <a:pPr lvl="5"/>
            <a:endParaRPr lang="en-US" sz="1000" dirty="0"/>
          </a:p>
          <a:p>
            <a:pPr lvl="2"/>
            <a:r>
              <a:rPr lang="en-US" sz="1000" dirty="0" smtClean="0"/>
              <a:t>In this example, ng-model maps to the value displayed in {{name}}. When using jQuery to do something</a:t>
            </a:r>
          </a:p>
          <a:p>
            <a:pPr lvl="2"/>
            <a:r>
              <a:rPr lang="en-US" sz="1000" dirty="0" smtClean="0"/>
              <a:t>similar, you have to add an event handler that listens for a change of value. With Angular, the two-way</a:t>
            </a:r>
          </a:p>
          <a:p>
            <a:pPr lvl="2"/>
            <a:r>
              <a:rPr lang="en-US" sz="1000" dirty="0" smtClean="0"/>
              <a:t>binding is done for you and it saves you from writing a lot of boilerplate code. The {{ng-app}} directive</a:t>
            </a:r>
          </a:p>
          <a:p>
            <a:pPr lvl="2"/>
            <a:r>
              <a:rPr lang="en-US" sz="1000" dirty="0" smtClean="0"/>
              <a:t>on line 2 makes this an Angular application.</a:t>
            </a:r>
          </a:p>
          <a:p>
            <a:pPr lvl="2"/>
            <a:r>
              <a:rPr lang="en-US" sz="1000" dirty="0" smtClean="0"/>
              <a:t>The MVC pattern is a common one for web frameworks to implement. With Angular, the model is</a:t>
            </a:r>
          </a:p>
          <a:p>
            <a:pPr lvl="2"/>
            <a:r>
              <a:rPr lang="en-US" sz="1000" dirty="0" smtClean="0"/>
              <a:t>represented by a JavaScript object that you create or retrieve from a service. The view is a HTML</a:t>
            </a:r>
          </a:p>
          <a:p>
            <a:pPr lvl="2"/>
            <a:r>
              <a:rPr lang="en-US" sz="1000" dirty="0" smtClean="0"/>
              <a:t>template and the controller is a JavaScript function that watches for changes to the model from the</a:t>
            </a:r>
          </a:p>
          <a:p>
            <a:pPr lvl="2"/>
            <a:r>
              <a:rPr lang="en-US" sz="1000" dirty="0" smtClean="0"/>
              <a:t>user.</a:t>
            </a:r>
          </a:p>
          <a:p>
            <a:pPr lvl="2"/>
            <a:endParaRPr lang="en-US" sz="1000" dirty="0" smtClean="0"/>
          </a:p>
        </p:txBody>
      </p:sp>
      <p:sp>
        <p:nvSpPr>
          <p:cNvPr id="9" name="TextBox 8"/>
          <p:cNvSpPr txBox="1"/>
          <p:nvPr/>
        </p:nvSpPr>
        <p:spPr>
          <a:xfrm>
            <a:off x="4535412" y="255973"/>
            <a:ext cx="312297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a:t>
            </a:r>
            <a:endParaRPr lang="en-US" b="1" dirty="0">
              <a:solidFill>
                <a:srgbClr val="C00000"/>
              </a:solidFill>
            </a:endParaRPr>
          </a:p>
        </p:txBody>
      </p:sp>
    </p:spTree>
    <p:extLst>
      <p:ext uri="{BB962C8B-B14F-4D97-AF65-F5344CB8AC3E}">
        <p14:creationId xmlns:p14="http://schemas.microsoft.com/office/powerpoint/2010/main" val="485522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079118" y="494582"/>
            <a:ext cx="6761787" cy="5170646"/>
          </a:xfrm>
          <a:prstGeom prst="rect">
            <a:avLst/>
          </a:prstGeom>
          <a:noFill/>
        </p:spPr>
        <p:txBody>
          <a:bodyPr wrap="none" rtlCol="0">
            <a:spAutoFit/>
          </a:bodyPr>
          <a:lstStyle/>
          <a:p>
            <a:pPr marL="342900" indent="-342900">
              <a:buFont typeface="+mj-lt"/>
              <a:buAutoNum type="arabicPeriod" startAt="5"/>
            </a:pPr>
            <a:r>
              <a:rPr lang="en-US" sz="1000" b="1" dirty="0" err="1" smtClean="0"/>
              <a:t>Liquibase</a:t>
            </a:r>
            <a:endParaRPr lang="en-US" sz="1000" b="1" dirty="0" smtClean="0"/>
          </a:p>
          <a:p>
            <a:r>
              <a:rPr lang="en-US" sz="1000" dirty="0" err="1"/>
              <a:t>Liquibase</a:t>
            </a:r>
            <a:r>
              <a:rPr lang="en-US" sz="1000" dirty="0"/>
              <a:t> is "source control for your database". It’s an open-source (Apache 2.0) project that allows you</a:t>
            </a:r>
          </a:p>
          <a:p>
            <a:r>
              <a:rPr lang="en-US" sz="1000" dirty="0"/>
              <a:t>to manipulate your database as part of a build or runtime process. It allows you to diff your entities</a:t>
            </a:r>
          </a:p>
          <a:p>
            <a:r>
              <a:rPr lang="en-US" sz="1000" dirty="0"/>
              <a:t>against your database tables and create migration scripts. It even allows you to provide </a:t>
            </a:r>
            <a:r>
              <a:rPr lang="en-US" sz="1000" dirty="0" err="1"/>
              <a:t>commadelimited</a:t>
            </a:r>
            <a:endParaRPr lang="en-US" sz="1000" dirty="0"/>
          </a:p>
          <a:p>
            <a:r>
              <a:rPr lang="en-US" sz="1000" dirty="0"/>
              <a:t>default data! For example, default users are loaded from</a:t>
            </a:r>
          </a:p>
          <a:p>
            <a:r>
              <a:rPr lang="en-US" sz="1000" dirty="0" err="1"/>
              <a:t>src</a:t>
            </a:r>
            <a:r>
              <a:rPr lang="en-US" sz="1000" dirty="0"/>
              <a:t>/main/resources/</a:t>
            </a:r>
            <a:r>
              <a:rPr lang="en-US" sz="1000" dirty="0" err="1"/>
              <a:t>config</a:t>
            </a:r>
            <a:r>
              <a:rPr lang="en-US" sz="1000" dirty="0"/>
              <a:t>/</a:t>
            </a:r>
            <a:r>
              <a:rPr lang="en-US" sz="1000" dirty="0" err="1"/>
              <a:t>liquibase</a:t>
            </a:r>
            <a:r>
              <a:rPr lang="en-US" sz="1000" dirty="0"/>
              <a:t>/users.csv.</a:t>
            </a:r>
          </a:p>
          <a:p>
            <a:r>
              <a:rPr lang="en-US" sz="1000" dirty="0"/>
              <a:t>This file is loaded by </a:t>
            </a:r>
            <a:r>
              <a:rPr lang="en-US" sz="1000" dirty="0" err="1"/>
              <a:t>Liquibase</a:t>
            </a:r>
            <a:r>
              <a:rPr lang="en-US" sz="1000" dirty="0"/>
              <a:t> when it creates the database schema</a:t>
            </a:r>
            <a:r>
              <a:rPr lang="en-US" sz="1000" dirty="0" smtClean="0"/>
              <a:t>.</a:t>
            </a:r>
          </a:p>
          <a:p>
            <a:endParaRPr lang="en-US" sz="1000" dirty="0"/>
          </a:p>
          <a:p>
            <a:r>
              <a:rPr lang="en-US" sz="1000" i="1" dirty="0" err="1"/>
              <a:t>src</a:t>
            </a:r>
            <a:r>
              <a:rPr lang="en-US" sz="1000" i="1" dirty="0"/>
              <a:t>/main/resources/</a:t>
            </a:r>
            <a:r>
              <a:rPr lang="en-US" sz="1000" i="1" dirty="0" err="1"/>
              <a:t>config</a:t>
            </a:r>
            <a:r>
              <a:rPr lang="en-US" sz="1000" i="1" dirty="0"/>
              <a:t>/</a:t>
            </a:r>
            <a:r>
              <a:rPr lang="en-US" sz="1000" i="1" dirty="0" err="1"/>
              <a:t>liquibase</a:t>
            </a:r>
            <a:r>
              <a:rPr lang="en-US" sz="1000" i="1" dirty="0"/>
              <a:t>/changelog/00000000000000_initial_schema.xml</a:t>
            </a:r>
          </a:p>
          <a:p>
            <a:r>
              <a:rPr lang="en-US" sz="1000" dirty="0"/>
              <a:t>&lt;</a:t>
            </a:r>
            <a:r>
              <a:rPr lang="en-US" sz="1000" dirty="0" err="1"/>
              <a:t>loadData</a:t>
            </a:r>
            <a:r>
              <a:rPr lang="en-US" sz="1000" dirty="0"/>
              <a:t> encoding="UTF-8"</a:t>
            </a:r>
          </a:p>
          <a:p>
            <a:r>
              <a:rPr lang="en-US" sz="1000" dirty="0"/>
              <a:t>file="</a:t>
            </a:r>
            <a:r>
              <a:rPr lang="en-US" sz="1000" dirty="0" err="1"/>
              <a:t>config</a:t>
            </a:r>
            <a:r>
              <a:rPr lang="en-US" sz="1000" dirty="0"/>
              <a:t>/</a:t>
            </a:r>
            <a:r>
              <a:rPr lang="en-US" sz="1000" dirty="0" err="1"/>
              <a:t>liquibase</a:t>
            </a:r>
            <a:r>
              <a:rPr lang="en-US" sz="1000" dirty="0"/>
              <a:t>/users.csv"</a:t>
            </a:r>
          </a:p>
          <a:p>
            <a:r>
              <a:rPr lang="en-US" sz="1000" dirty="0"/>
              <a:t>separator=";"</a:t>
            </a:r>
          </a:p>
          <a:p>
            <a:r>
              <a:rPr lang="en-US" sz="1000" dirty="0" err="1"/>
              <a:t>tableName</a:t>
            </a:r>
            <a:r>
              <a:rPr lang="en-US" sz="1000" dirty="0"/>
              <a:t>="JHI_USER"&gt;</a:t>
            </a:r>
          </a:p>
          <a:p>
            <a:r>
              <a:rPr lang="en-US" sz="1000" dirty="0"/>
              <a:t>&lt;column name="activated" type="</a:t>
            </a:r>
            <a:r>
              <a:rPr lang="en-US" sz="1000" dirty="0" err="1"/>
              <a:t>boolean</a:t>
            </a:r>
            <a:r>
              <a:rPr lang="en-US" sz="1000" dirty="0"/>
              <a:t>"/&gt;</a:t>
            </a:r>
          </a:p>
          <a:p>
            <a:r>
              <a:rPr lang="en-US" sz="1000" dirty="0"/>
              <a:t>&lt;column name="</a:t>
            </a:r>
            <a:r>
              <a:rPr lang="en-US" sz="1000" dirty="0" err="1"/>
              <a:t>created_date</a:t>
            </a:r>
            <a:r>
              <a:rPr lang="en-US" sz="1000" dirty="0"/>
              <a:t>" type="timestamp"/&gt;</a:t>
            </a:r>
          </a:p>
          <a:p>
            <a:r>
              <a:rPr lang="en-US" sz="1000" dirty="0"/>
              <a:t>&lt;/</a:t>
            </a:r>
            <a:r>
              <a:rPr lang="en-US" sz="1000" dirty="0" err="1"/>
              <a:t>loadData</a:t>
            </a:r>
            <a:r>
              <a:rPr lang="en-US" sz="1000" dirty="0"/>
              <a:t>&gt;</a:t>
            </a:r>
          </a:p>
          <a:p>
            <a:r>
              <a:rPr lang="en-US" sz="1000" dirty="0"/>
              <a:t>&lt;</a:t>
            </a:r>
            <a:r>
              <a:rPr lang="en-US" sz="1000" dirty="0" err="1"/>
              <a:t>dropDefaultValue</a:t>
            </a:r>
            <a:r>
              <a:rPr lang="en-US" sz="1000" dirty="0"/>
              <a:t> </a:t>
            </a:r>
            <a:r>
              <a:rPr lang="en-US" sz="1000" dirty="0" err="1"/>
              <a:t>tableName</a:t>
            </a:r>
            <a:r>
              <a:rPr lang="en-US" sz="1000" dirty="0"/>
              <a:t>="JHI_USER" </a:t>
            </a:r>
            <a:r>
              <a:rPr lang="en-US" sz="1000" dirty="0" err="1"/>
              <a:t>columnName</a:t>
            </a:r>
            <a:r>
              <a:rPr lang="en-US" sz="1000" dirty="0"/>
              <a:t>="</a:t>
            </a:r>
            <a:r>
              <a:rPr lang="en-US" sz="1000" dirty="0" err="1"/>
              <a:t>created_date</a:t>
            </a:r>
            <a:r>
              <a:rPr lang="en-US" sz="1000" dirty="0"/>
              <a:t>" </a:t>
            </a:r>
            <a:r>
              <a:rPr lang="en-US" sz="1000" dirty="0" err="1"/>
              <a:t>columnDataType</a:t>
            </a:r>
            <a:r>
              <a:rPr lang="en-US" sz="1000" dirty="0"/>
              <a:t>="</a:t>
            </a:r>
          </a:p>
          <a:p>
            <a:r>
              <a:rPr lang="en-US" sz="1000" dirty="0" err="1"/>
              <a:t>datetime</a:t>
            </a:r>
            <a:r>
              <a:rPr lang="en-US" sz="1000" dirty="0" smtClean="0"/>
              <a:t>"/&gt;</a:t>
            </a:r>
          </a:p>
          <a:p>
            <a:endParaRPr lang="en-US" sz="1000" dirty="0"/>
          </a:p>
          <a:p>
            <a:r>
              <a:rPr lang="en-US" sz="1000" dirty="0" err="1"/>
              <a:t>Liquibase</a:t>
            </a:r>
            <a:r>
              <a:rPr lang="en-US" sz="1000" dirty="0"/>
              <a:t> supports most major databases. If you use MySQL or PostgreSQL, you can use </a:t>
            </a:r>
            <a:r>
              <a:rPr lang="en-US" sz="1000" dirty="0" err="1"/>
              <a:t>mvn</a:t>
            </a:r>
            <a:endParaRPr lang="en-US" sz="1000" dirty="0"/>
          </a:p>
          <a:p>
            <a:r>
              <a:rPr lang="en-US" sz="1000" dirty="0" err="1"/>
              <a:t>liquibase:diff</a:t>
            </a:r>
            <a:r>
              <a:rPr lang="en-US" sz="1000" dirty="0"/>
              <a:t> (or ./</a:t>
            </a:r>
            <a:r>
              <a:rPr lang="en-US" sz="1000" dirty="0" err="1"/>
              <a:t>gradlew</a:t>
            </a:r>
            <a:r>
              <a:rPr lang="en-US" sz="1000" dirty="0"/>
              <a:t> </a:t>
            </a:r>
            <a:r>
              <a:rPr lang="en-US" sz="1000" dirty="0" err="1"/>
              <a:t>liquibaseDiffChangelog</a:t>
            </a:r>
            <a:r>
              <a:rPr lang="en-US" sz="1000" dirty="0"/>
              <a:t>) to automatically generate a changelog.</a:t>
            </a:r>
          </a:p>
          <a:p>
            <a:r>
              <a:rPr lang="en-US" sz="1000" dirty="0" err="1"/>
              <a:t>JHipster’s</a:t>
            </a:r>
            <a:r>
              <a:rPr lang="en-US" sz="1000" dirty="0"/>
              <a:t> development guide recommends the following workflow</a:t>
            </a:r>
            <a:r>
              <a:rPr lang="en-US" sz="1000" dirty="0" smtClean="0"/>
              <a:t>:</a:t>
            </a:r>
          </a:p>
          <a:p>
            <a:endParaRPr lang="en-US" sz="1000" dirty="0"/>
          </a:p>
          <a:p>
            <a:pPr marL="228600" indent="-228600">
              <a:buAutoNum type="arabicPeriod"/>
            </a:pPr>
            <a:r>
              <a:rPr lang="en-US" sz="1000" dirty="0" smtClean="0"/>
              <a:t>Modify </a:t>
            </a:r>
            <a:r>
              <a:rPr lang="en-US" sz="1000" dirty="0"/>
              <a:t>your JPA entity (add a field, a relationship, etc</a:t>
            </a:r>
            <a:r>
              <a:rPr lang="en-US" sz="1000" dirty="0" smtClean="0"/>
              <a:t>.).</a:t>
            </a:r>
          </a:p>
          <a:p>
            <a:pPr marL="228600" indent="-228600">
              <a:buAutoNum type="arabicPeriod"/>
            </a:pPr>
            <a:endParaRPr lang="en-US" sz="1000" dirty="0"/>
          </a:p>
          <a:p>
            <a:r>
              <a:rPr lang="en-US" sz="1000" dirty="0"/>
              <a:t>2. Run </a:t>
            </a:r>
            <a:r>
              <a:rPr lang="en-US" sz="1000" dirty="0" err="1"/>
              <a:t>mvn</a:t>
            </a:r>
            <a:r>
              <a:rPr lang="en-US" sz="1000" dirty="0"/>
              <a:t> compile </a:t>
            </a:r>
            <a:r>
              <a:rPr lang="en-US" sz="1000" dirty="0" err="1"/>
              <a:t>liquibase:diff</a:t>
            </a:r>
            <a:r>
              <a:rPr lang="en-US" sz="1000" dirty="0" smtClean="0"/>
              <a:t>.</a:t>
            </a:r>
          </a:p>
          <a:p>
            <a:endParaRPr lang="en-US" sz="1000" dirty="0"/>
          </a:p>
          <a:p>
            <a:r>
              <a:rPr lang="en-US" sz="1000" dirty="0"/>
              <a:t>3. A new changelog is created in your </a:t>
            </a:r>
            <a:r>
              <a:rPr lang="en-US" sz="1000" dirty="0" err="1"/>
              <a:t>src</a:t>
            </a:r>
            <a:r>
              <a:rPr lang="en-US" sz="1000" dirty="0"/>
              <a:t>/main/resources/</a:t>
            </a:r>
            <a:r>
              <a:rPr lang="en-US" sz="1000" dirty="0" err="1"/>
              <a:t>config</a:t>
            </a:r>
            <a:r>
              <a:rPr lang="en-US" sz="1000" dirty="0"/>
              <a:t>/</a:t>
            </a:r>
            <a:r>
              <a:rPr lang="en-US" sz="1000" dirty="0" err="1"/>
              <a:t>liquibase</a:t>
            </a:r>
            <a:r>
              <a:rPr lang="en-US" sz="1000" dirty="0"/>
              <a:t>/changelog directory</a:t>
            </a:r>
            <a:r>
              <a:rPr lang="en-US" sz="1000" dirty="0" smtClean="0"/>
              <a:t>.</a:t>
            </a:r>
          </a:p>
          <a:p>
            <a:endParaRPr lang="en-US" sz="1000" dirty="0" smtClean="0"/>
          </a:p>
          <a:p>
            <a:r>
              <a:rPr lang="en-US" sz="1000" dirty="0"/>
              <a:t>Review this changelog and add it to your </a:t>
            </a:r>
            <a:r>
              <a:rPr lang="en-US" sz="1000" dirty="0" err="1"/>
              <a:t>src</a:t>
            </a:r>
            <a:r>
              <a:rPr lang="en-US" sz="1000" dirty="0"/>
              <a:t>/main/resources/</a:t>
            </a:r>
            <a:r>
              <a:rPr lang="en-US" sz="1000" dirty="0" err="1"/>
              <a:t>config</a:t>
            </a:r>
            <a:r>
              <a:rPr lang="en-US" sz="1000" dirty="0"/>
              <a:t>/</a:t>
            </a:r>
            <a:r>
              <a:rPr lang="en-US" sz="1000" dirty="0" err="1"/>
              <a:t>liquibase</a:t>
            </a:r>
            <a:r>
              <a:rPr lang="en-US" sz="1000" dirty="0"/>
              <a:t>/master.xml file, so it</a:t>
            </a:r>
          </a:p>
          <a:p>
            <a:r>
              <a:rPr lang="en-US" sz="1000" dirty="0"/>
              <a:t>is applied the next time you run your application.</a:t>
            </a:r>
          </a:p>
          <a:p>
            <a:r>
              <a:rPr lang="en-US" sz="1000" dirty="0"/>
              <a:t>If you use </a:t>
            </a:r>
            <a:r>
              <a:rPr lang="en-US" sz="1000" dirty="0" err="1"/>
              <a:t>Gradle</a:t>
            </a:r>
            <a:r>
              <a:rPr lang="en-US" sz="1000" dirty="0"/>
              <a:t>, you can use the same workflow by confirming database settings in </a:t>
            </a:r>
            <a:r>
              <a:rPr lang="en-US" sz="1000" dirty="0" err="1"/>
              <a:t>liquibase.gradle</a:t>
            </a:r>
            <a:endParaRPr lang="en-US" sz="1000" dirty="0"/>
          </a:p>
          <a:p>
            <a:r>
              <a:rPr lang="en-US" sz="1000" dirty="0"/>
              <a:t>and running ./</a:t>
            </a:r>
            <a:r>
              <a:rPr lang="en-US" sz="1000" dirty="0" err="1"/>
              <a:t>gradlew</a:t>
            </a:r>
            <a:r>
              <a:rPr lang="en-US" sz="1000" dirty="0"/>
              <a:t> </a:t>
            </a:r>
            <a:r>
              <a:rPr lang="en-US" sz="1000" dirty="0" err="1"/>
              <a:t>liquibaseDiffChangelog</a:t>
            </a:r>
            <a:r>
              <a:rPr lang="en-US" sz="1000" dirty="0"/>
              <a:t>.</a:t>
            </a:r>
            <a:endParaRPr lang="en-US" sz="1000" b="1" dirty="0" smtClean="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928413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216721" y="729839"/>
            <a:ext cx="6546985" cy="5324535"/>
          </a:xfrm>
          <a:prstGeom prst="rect">
            <a:avLst/>
          </a:prstGeom>
          <a:noFill/>
        </p:spPr>
        <p:txBody>
          <a:bodyPr wrap="none" rtlCol="0">
            <a:spAutoFit/>
          </a:bodyPr>
          <a:lstStyle/>
          <a:p>
            <a:pPr marL="342900" indent="-342900">
              <a:buFont typeface="+mj-lt"/>
              <a:buAutoNum type="arabicPeriod" startAt="6"/>
            </a:pPr>
            <a:r>
              <a:rPr lang="en-US" sz="1000" b="1" dirty="0" err="1" smtClean="0"/>
              <a:t>Elasticsearch</a:t>
            </a:r>
            <a:endParaRPr lang="en-US" sz="1000" b="1" dirty="0" smtClean="0"/>
          </a:p>
          <a:p>
            <a:r>
              <a:rPr lang="en-US" sz="1000" dirty="0" err="1"/>
              <a:t>Elasticsearch</a:t>
            </a:r>
            <a:r>
              <a:rPr lang="en-US" sz="1000" dirty="0"/>
              <a:t> adds </a:t>
            </a:r>
            <a:r>
              <a:rPr lang="en-US" sz="1000" dirty="0" err="1"/>
              <a:t>searchability</a:t>
            </a:r>
            <a:r>
              <a:rPr lang="en-US" sz="1000" dirty="0"/>
              <a:t> to your entities. </a:t>
            </a:r>
            <a:r>
              <a:rPr lang="en-US" sz="1000" dirty="0" err="1"/>
              <a:t>JHipster’s</a:t>
            </a:r>
            <a:r>
              <a:rPr lang="en-US" sz="1000" dirty="0"/>
              <a:t> </a:t>
            </a:r>
            <a:r>
              <a:rPr lang="en-US" sz="1000" dirty="0" err="1"/>
              <a:t>Elasticsearch</a:t>
            </a:r>
            <a:r>
              <a:rPr lang="en-US" sz="1000" dirty="0"/>
              <a:t> support requires choosing</a:t>
            </a:r>
          </a:p>
          <a:p>
            <a:r>
              <a:rPr lang="en-US" sz="1000" dirty="0"/>
              <a:t>Java 8+ and a SQL database. Spring Boot uses and configures Spring Data </a:t>
            </a:r>
            <a:r>
              <a:rPr lang="en-US" sz="1000" dirty="0" err="1"/>
              <a:t>Elasticsearch</a:t>
            </a:r>
            <a:r>
              <a:rPr lang="en-US" sz="1000" dirty="0"/>
              <a:t>. When using</a:t>
            </a:r>
          </a:p>
          <a:p>
            <a:r>
              <a:rPr lang="en-US" sz="1000" dirty="0" err="1"/>
              <a:t>JHipster’s</a:t>
            </a:r>
            <a:r>
              <a:rPr lang="en-US" sz="1000" dirty="0"/>
              <a:t> entity sub-generator, it automatically indexes the entity and creates an endpoint to support</a:t>
            </a:r>
          </a:p>
          <a:p>
            <a:r>
              <a:rPr lang="en-US" sz="1000" dirty="0"/>
              <a:t>searching its properties. Search superpowers are also added to the AngularJS UI, so you can search in</a:t>
            </a:r>
          </a:p>
          <a:p>
            <a:r>
              <a:rPr lang="en-US" sz="1000" dirty="0"/>
              <a:t>your entity’s list screen</a:t>
            </a:r>
            <a:r>
              <a:rPr lang="en-US" sz="1000" dirty="0" smtClean="0"/>
              <a:t>.</a:t>
            </a:r>
          </a:p>
          <a:p>
            <a:endParaRPr lang="en-US" sz="1000" dirty="0"/>
          </a:p>
          <a:p>
            <a:r>
              <a:rPr lang="en-US" sz="1000" dirty="0"/>
              <a:t>When using the (default) "dev" profile, the in-memory </a:t>
            </a:r>
            <a:r>
              <a:rPr lang="en-US" sz="1000" dirty="0" err="1"/>
              <a:t>Elasticsearch</a:t>
            </a:r>
            <a:r>
              <a:rPr lang="en-US" sz="1000" dirty="0"/>
              <a:t> instance will store files in the</a:t>
            </a:r>
          </a:p>
          <a:p>
            <a:r>
              <a:rPr lang="en-US" sz="1000" dirty="0"/>
              <a:t>target folder.</a:t>
            </a:r>
          </a:p>
          <a:p>
            <a:endParaRPr lang="en-US" sz="1000" dirty="0"/>
          </a:p>
          <a:p>
            <a:r>
              <a:rPr lang="en-US" sz="1000" dirty="0"/>
              <a:t>When I deployed 21-Points to </a:t>
            </a:r>
            <a:r>
              <a:rPr lang="en-US" sz="1000" dirty="0" err="1"/>
              <a:t>Heroku</a:t>
            </a:r>
            <a:r>
              <a:rPr lang="en-US" sz="1000" dirty="0"/>
              <a:t>, my app failed to start because it expected to</a:t>
            </a:r>
          </a:p>
          <a:p>
            <a:r>
              <a:rPr lang="en-US" sz="1000" dirty="0"/>
              <a:t>find </a:t>
            </a:r>
            <a:r>
              <a:rPr lang="en-US" sz="1000" dirty="0" err="1"/>
              <a:t>Elasticsearch</a:t>
            </a:r>
            <a:r>
              <a:rPr lang="en-US" sz="1000" dirty="0"/>
              <a:t> nodes listening on localhost:9200. To fix this, I changed my</a:t>
            </a:r>
          </a:p>
          <a:p>
            <a:r>
              <a:rPr lang="en-US" sz="1000" dirty="0"/>
              <a:t>production configuration.</a:t>
            </a:r>
          </a:p>
          <a:p>
            <a:r>
              <a:rPr lang="en-US" sz="1000" i="1" dirty="0" err="1"/>
              <a:t>src</a:t>
            </a:r>
            <a:r>
              <a:rPr lang="en-US" sz="1000" i="1" dirty="0"/>
              <a:t>/main/resources/</a:t>
            </a:r>
            <a:r>
              <a:rPr lang="en-US" sz="1000" i="1" dirty="0" err="1"/>
              <a:t>config</a:t>
            </a:r>
            <a:r>
              <a:rPr lang="en-US" sz="1000" i="1" dirty="0"/>
              <a:t>/application-</a:t>
            </a:r>
            <a:r>
              <a:rPr lang="en-US" sz="1000" i="1" dirty="0" err="1"/>
              <a:t>prod.yml</a:t>
            </a:r>
            <a:endParaRPr lang="en-US" sz="1000" i="1" dirty="0"/>
          </a:p>
          <a:p>
            <a:r>
              <a:rPr lang="en-US" sz="1000" dirty="0"/>
              <a:t>data:</a:t>
            </a:r>
          </a:p>
          <a:p>
            <a:r>
              <a:rPr lang="en-US" sz="1000" dirty="0" err="1"/>
              <a:t>elasticsearch</a:t>
            </a:r>
            <a:r>
              <a:rPr lang="en-US" sz="1000" dirty="0"/>
              <a:t>:</a:t>
            </a:r>
          </a:p>
          <a:p>
            <a:r>
              <a:rPr lang="en-US" sz="1000" dirty="0"/>
              <a:t>cluster-name:</a:t>
            </a:r>
          </a:p>
          <a:p>
            <a:r>
              <a:rPr lang="en-US" sz="1000" dirty="0"/>
              <a:t>cluster-nodes:</a:t>
            </a:r>
          </a:p>
          <a:p>
            <a:r>
              <a:rPr lang="en-US" sz="1000" dirty="0"/>
              <a:t>properties:</a:t>
            </a:r>
          </a:p>
          <a:p>
            <a:r>
              <a:rPr lang="en-US" sz="1000" dirty="0"/>
              <a:t>path:</a:t>
            </a:r>
          </a:p>
          <a:p>
            <a:r>
              <a:rPr lang="en-US" sz="1000" dirty="0"/>
              <a:t>logs: /</a:t>
            </a:r>
            <a:r>
              <a:rPr lang="en-US" sz="1000" dirty="0" err="1"/>
              <a:t>tmp</a:t>
            </a:r>
            <a:r>
              <a:rPr lang="en-US" sz="1000" dirty="0"/>
              <a:t>/</a:t>
            </a:r>
            <a:r>
              <a:rPr lang="en-US" sz="1000" dirty="0" err="1"/>
              <a:t>elasticsearch</a:t>
            </a:r>
            <a:r>
              <a:rPr lang="en-US" sz="1000" dirty="0"/>
              <a:t>/log</a:t>
            </a:r>
          </a:p>
          <a:p>
            <a:r>
              <a:rPr lang="en-US" sz="1000" dirty="0"/>
              <a:t>data: /</a:t>
            </a:r>
            <a:r>
              <a:rPr lang="en-US" sz="1000" dirty="0" err="1" smtClean="0"/>
              <a:t>tmp</a:t>
            </a:r>
            <a:r>
              <a:rPr lang="en-US" sz="1000" dirty="0" smtClean="0"/>
              <a:t>/</a:t>
            </a:r>
            <a:r>
              <a:rPr lang="en-US" sz="1000" dirty="0" err="1" smtClean="0"/>
              <a:t>elasticsearch</a:t>
            </a:r>
            <a:r>
              <a:rPr lang="en-US" sz="1000" dirty="0" smtClean="0"/>
              <a:t>/data</a:t>
            </a:r>
          </a:p>
          <a:p>
            <a:endParaRPr lang="en-US" sz="1000" dirty="0"/>
          </a:p>
          <a:p>
            <a:r>
              <a:rPr lang="en-US" sz="1000" dirty="0"/>
              <a:t>You could also use </a:t>
            </a:r>
            <a:r>
              <a:rPr lang="en-US" sz="1000" dirty="0" err="1"/>
              <a:t>SearchBox</a:t>
            </a:r>
            <a:r>
              <a:rPr lang="en-US" sz="1000" dirty="0"/>
              <a:t> </a:t>
            </a:r>
            <a:r>
              <a:rPr lang="en-US" sz="1000" dirty="0" err="1"/>
              <a:t>Elasticsearch</a:t>
            </a:r>
            <a:r>
              <a:rPr lang="en-US" sz="1000" dirty="0"/>
              <a:t>. It’s an add-on for </a:t>
            </a:r>
            <a:r>
              <a:rPr lang="en-US" sz="1000" dirty="0" err="1"/>
              <a:t>Heroku</a:t>
            </a:r>
            <a:r>
              <a:rPr lang="en-US" sz="1000" dirty="0"/>
              <a:t> that provides</a:t>
            </a:r>
          </a:p>
          <a:p>
            <a:r>
              <a:rPr lang="en-US" sz="1000" dirty="0"/>
              <a:t>hosted, managed, and scalable search with </a:t>
            </a:r>
            <a:r>
              <a:rPr lang="en-US" sz="1000" dirty="0" err="1"/>
              <a:t>Elasticsearch</a:t>
            </a:r>
            <a:r>
              <a:rPr lang="en-US" sz="1000" dirty="0"/>
              <a:t>. It offers a free plan for</a:t>
            </a:r>
          </a:p>
          <a:p>
            <a:r>
              <a:rPr lang="en-US" sz="1000" dirty="0"/>
              <a:t>development and many others to allow scaling up.</a:t>
            </a:r>
          </a:p>
          <a:p>
            <a:r>
              <a:rPr lang="en-US" sz="1000" dirty="0" err="1"/>
              <a:t>Elasticsearch</a:t>
            </a:r>
            <a:r>
              <a:rPr lang="en-US" sz="1000" dirty="0"/>
              <a:t> is used by a number of well-known companies: Facebook, GitHub, and Uber among</a:t>
            </a:r>
          </a:p>
          <a:p>
            <a:r>
              <a:rPr lang="en-US" sz="1000" dirty="0"/>
              <a:t>others. The project is backed by Elastic, which provides an ecosystem of projects around </a:t>
            </a:r>
            <a:r>
              <a:rPr lang="en-US" sz="1000" dirty="0" err="1"/>
              <a:t>Elasticsearch</a:t>
            </a:r>
            <a:r>
              <a:rPr lang="en-US" sz="1000" dirty="0"/>
              <a:t>.</a:t>
            </a:r>
          </a:p>
          <a:p>
            <a:r>
              <a:rPr lang="en-US" sz="1000" dirty="0"/>
              <a:t>Some examples are</a:t>
            </a:r>
            <a:r>
              <a:rPr lang="en-US" sz="1000" dirty="0" smtClean="0"/>
              <a:t>:</a:t>
            </a:r>
          </a:p>
          <a:p>
            <a:endParaRPr lang="en-US" sz="1000" dirty="0"/>
          </a:p>
          <a:p>
            <a:r>
              <a:rPr lang="en-US" sz="1000" dirty="0"/>
              <a:t>• </a:t>
            </a:r>
            <a:r>
              <a:rPr lang="en-US" sz="1000" dirty="0" err="1"/>
              <a:t>Elasticsearch</a:t>
            </a:r>
            <a:r>
              <a:rPr lang="en-US" sz="1000" dirty="0"/>
              <a:t> as a Service — "Hosted and managed </a:t>
            </a:r>
            <a:r>
              <a:rPr lang="en-US" sz="1000" dirty="0" err="1"/>
              <a:t>Elasticsearch</a:t>
            </a:r>
            <a:r>
              <a:rPr lang="en-US" sz="1000" dirty="0"/>
              <a:t>".</a:t>
            </a:r>
          </a:p>
          <a:p>
            <a:r>
              <a:rPr lang="en-US" sz="1000" dirty="0"/>
              <a:t>• </a:t>
            </a:r>
            <a:r>
              <a:rPr lang="en-US" sz="1000" dirty="0" err="1"/>
              <a:t>Logstash</a:t>
            </a:r>
            <a:r>
              <a:rPr lang="en-US" sz="1000" dirty="0"/>
              <a:t> — "Process any data, from any source".</a:t>
            </a:r>
          </a:p>
          <a:p>
            <a:r>
              <a:rPr lang="en-US" sz="1000" dirty="0"/>
              <a:t>• </a:t>
            </a:r>
            <a:r>
              <a:rPr lang="en-US" sz="1000" dirty="0" err="1"/>
              <a:t>Kibana</a:t>
            </a:r>
            <a:r>
              <a:rPr lang="en-US" sz="1000" dirty="0"/>
              <a:t> — "Explore and visualize your data".</a:t>
            </a:r>
          </a:p>
          <a:p>
            <a:r>
              <a:rPr lang="en-US" sz="1000" dirty="0"/>
              <a:t>The ELK (</a:t>
            </a:r>
            <a:r>
              <a:rPr lang="en-US" sz="1000" dirty="0" err="1"/>
              <a:t>Elasticsearch</a:t>
            </a:r>
            <a:r>
              <a:rPr lang="en-US" sz="1000" dirty="0"/>
              <a:t>, </a:t>
            </a:r>
            <a:r>
              <a:rPr lang="en-US" sz="1000" dirty="0" err="1"/>
              <a:t>Logstash</a:t>
            </a:r>
            <a:r>
              <a:rPr lang="en-US" sz="1000" dirty="0"/>
              <a:t>, and </a:t>
            </a:r>
            <a:r>
              <a:rPr lang="en-US" sz="1000" dirty="0" err="1"/>
              <a:t>Kibana</a:t>
            </a:r>
            <a:r>
              <a:rPr lang="en-US" sz="1000" dirty="0"/>
              <a:t>) stack is all open-source projects sponsored by Elastic.</a:t>
            </a:r>
            <a:endParaRPr lang="en-US" sz="1000" b="1" dirty="0" smtClean="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3353680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216721" y="729839"/>
            <a:ext cx="6686446" cy="3939540"/>
          </a:xfrm>
          <a:prstGeom prst="rect">
            <a:avLst/>
          </a:prstGeom>
          <a:noFill/>
        </p:spPr>
        <p:txBody>
          <a:bodyPr wrap="none" rtlCol="0">
            <a:spAutoFit/>
          </a:bodyPr>
          <a:lstStyle/>
          <a:p>
            <a:pPr marL="342900" indent="-342900">
              <a:buFont typeface="+mj-lt"/>
              <a:buAutoNum type="arabicPeriod" startAt="6"/>
            </a:pPr>
            <a:r>
              <a:rPr lang="en-US" sz="1000" b="1" dirty="0" smtClean="0"/>
              <a:t>Deployment</a:t>
            </a:r>
          </a:p>
          <a:p>
            <a:r>
              <a:rPr lang="en-US" sz="1000" dirty="0"/>
              <a:t>A </a:t>
            </a:r>
            <a:r>
              <a:rPr lang="en-US" sz="1000" dirty="0" err="1"/>
              <a:t>JHipster</a:t>
            </a:r>
            <a:r>
              <a:rPr lang="en-US" sz="1000" dirty="0"/>
              <a:t> application can be deployed wherever a Java program can be run. Spring Boot uses a public</a:t>
            </a:r>
          </a:p>
          <a:p>
            <a:r>
              <a:rPr lang="en-US" sz="1000" dirty="0"/>
              <a:t>static void main entry point that launches an embedded web server for you. Spring Boot applications</a:t>
            </a:r>
          </a:p>
          <a:p>
            <a:r>
              <a:rPr lang="en-US" sz="1000" dirty="0"/>
              <a:t>are embedded in a "fat JAR", which includes all necessary dependencies like, for example, the web</a:t>
            </a:r>
          </a:p>
          <a:p>
            <a:r>
              <a:rPr lang="en-US" sz="1000" dirty="0"/>
              <a:t>server and start/stop scripts. You can give anybody this .jar and they can easily run your app: no build</a:t>
            </a:r>
          </a:p>
          <a:p>
            <a:r>
              <a:rPr lang="en-US" sz="1000" dirty="0"/>
              <a:t>tool required, no setup, no web server configuration, etc. It’s just java -jar killerapp.jar.</a:t>
            </a:r>
          </a:p>
          <a:p>
            <a:endParaRPr lang="en-US" sz="1000" dirty="0"/>
          </a:p>
          <a:p>
            <a:r>
              <a:rPr lang="en-US" sz="1000" dirty="0"/>
              <a:t>Josh Long’s Deploying Spring Boot Applications is an excellent resource for learning</a:t>
            </a:r>
          </a:p>
          <a:p>
            <a:r>
              <a:rPr lang="en-US" sz="1000" dirty="0"/>
              <a:t>how to customize your application archive. It shows how to change your application</a:t>
            </a:r>
          </a:p>
          <a:p>
            <a:r>
              <a:rPr lang="en-US" sz="1000" dirty="0"/>
              <a:t>to a traditional WAR: extend </a:t>
            </a:r>
            <a:r>
              <a:rPr lang="en-US" sz="1000" dirty="0" err="1"/>
              <a:t>SpringBootServletInitializer</a:t>
            </a:r>
            <a:r>
              <a:rPr lang="en-US" sz="1000" dirty="0"/>
              <a:t>, change packaging to war,</a:t>
            </a:r>
          </a:p>
          <a:p>
            <a:r>
              <a:rPr lang="en-US" sz="1000" dirty="0"/>
              <a:t>and set spring-boot-starter-tomcat as a provided dependency</a:t>
            </a:r>
            <a:r>
              <a:rPr lang="en-US" sz="1000" dirty="0" smtClean="0"/>
              <a:t>.</a:t>
            </a:r>
          </a:p>
          <a:p>
            <a:endParaRPr lang="en-US" sz="1000" dirty="0"/>
          </a:p>
          <a:p>
            <a:r>
              <a:rPr lang="en-US" sz="1000" dirty="0"/>
              <a:t>To build your app with the production profile, use the pre-configured "prod" Maven profile:</a:t>
            </a:r>
          </a:p>
          <a:p>
            <a:r>
              <a:rPr lang="en-US" sz="1000" dirty="0" err="1"/>
              <a:t>mvn</a:t>
            </a:r>
            <a:r>
              <a:rPr lang="en-US" sz="1000" dirty="0"/>
              <a:t> -</a:t>
            </a:r>
            <a:r>
              <a:rPr lang="en-US" sz="1000" dirty="0" err="1"/>
              <a:t>Pprod</a:t>
            </a:r>
            <a:r>
              <a:rPr lang="en-US" sz="1000" dirty="0"/>
              <a:t> </a:t>
            </a:r>
            <a:r>
              <a:rPr lang="en-US" sz="1000" dirty="0" err="1"/>
              <a:t>spring-boot:run</a:t>
            </a:r>
            <a:endParaRPr lang="en-US" sz="1000" dirty="0"/>
          </a:p>
          <a:p>
            <a:r>
              <a:rPr lang="en-US" sz="1000" dirty="0"/>
              <a:t>With </a:t>
            </a:r>
            <a:r>
              <a:rPr lang="en-US" sz="1000" dirty="0" err="1"/>
              <a:t>Gradle</a:t>
            </a:r>
            <a:r>
              <a:rPr lang="en-US" sz="1000" dirty="0"/>
              <a:t>, it’s:</a:t>
            </a:r>
          </a:p>
          <a:p>
            <a:r>
              <a:rPr lang="en-US" sz="1000" dirty="0" err="1"/>
              <a:t>gradlew</a:t>
            </a:r>
            <a:r>
              <a:rPr lang="en-US" sz="1000" dirty="0"/>
              <a:t> -</a:t>
            </a:r>
            <a:r>
              <a:rPr lang="en-US" sz="1000" dirty="0" err="1"/>
              <a:t>Pprod</a:t>
            </a:r>
            <a:r>
              <a:rPr lang="en-US" sz="1000" dirty="0"/>
              <a:t> </a:t>
            </a:r>
            <a:r>
              <a:rPr lang="en-US" sz="1000" dirty="0" err="1" smtClean="0"/>
              <a:t>bootRun</a:t>
            </a:r>
            <a:endParaRPr lang="en-US" sz="1000" dirty="0" smtClean="0"/>
          </a:p>
          <a:p>
            <a:endParaRPr lang="en-US" sz="1000" dirty="0"/>
          </a:p>
          <a:p>
            <a:r>
              <a:rPr lang="en-US" sz="1000" dirty="0"/>
              <a:t>The "prod" profile will trigger a grunt build, which optimizes your static resources. It will combine</a:t>
            </a:r>
          </a:p>
          <a:p>
            <a:r>
              <a:rPr lang="en-US" sz="1000" dirty="0"/>
              <a:t>your JavaScript and CSS files, minify them, and get them production ready. It also updates your HTML</a:t>
            </a:r>
          </a:p>
          <a:p>
            <a:r>
              <a:rPr lang="en-US" sz="1000" dirty="0"/>
              <a:t>(in your </a:t>
            </a:r>
            <a:r>
              <a:rPr lang="en-US" sz="1000" dirty="0" err="1"/>
              <a:t>dist</a:t>
            </a:r>
            <a:r>
              <a:rPr lang="en-US" sz="1000" dirty="0"/>
              <a:t> directory) to have references to your versioned, combined, and minified files.</a:t>
            </a:r>
          </a:p>
          <a:p>
            <a:r>
              <a:rPr lang="en-US" sz="1000" dirty="0"/>
              <a:t>A </a:t>
            </a:r>
            <a:r>
              <a:rPr lang="en-US" sz="1000" dirty="0" err="1"/>
              <a:t>JHipster</a:t>
            </a:r>
            <a:r>
              <a:rPr lang="en-US" sz="1000" dirty="0"/>
              <a:t> application can be deployed to your own JVM, Cloud Foundry, </a:t>
            </a:r>
            <a:r>
              <a:rPr lang="en-US" sz="1000" dirty="0" err="1"/>
              <a:t>Heroku</a:t>
            </a:r>
            <a:r>
              <a:rPr lang="en-US" sz="1000" dirty="0"/>
              <a:t>, </a:t>
            </a:r>
            <a:r>
              <a:rPr lang="en-US" sz="1000" dirty="0" err="1"/>
              <a:t>OpenShift</a:t>
            </a:r>
            <a:r>
              <a:rPr lang="en-US" sz="1000" dirty="0"/>
              <a:t>, and AWS.</a:t>
            </a:r>
          </a:p>
          <a:p>
            <a:r>
              <a:rPr lang="en-US" sz="1000" dirty="0"/>
              <a:t>I’ve deployed </a:t>
            </a:r>
            <a:r>
              <a:rPr lang="en-US" sz="1000" dirty="0" err="1"/>
              <a:t>JHipster</a:t>
            </a:r>
            <a:r>
              <a:rPr lang="en-US" sz="1000" dirty="0"/>
              <a:t> applications to both </a:t>
            </a:r>
            <a:r>
              <a:rPr lang="en-US" sz="1000" dirty="0" err="1"/>
              <a:t>Heroku</a:t>
            </a:r>
            <a:r>
              <a:rPr lang="en-US" sz="1000" dirty="0"/>
              <a:t> and Cloud Foundry. With </a:t>
            </a:r>
            <a:r>
              <a:rPr lang="en-US" sz="1000" dirty="0" err="1"/>
              <a:t>Heroku</a:t>
            </a:r>
            <a:r>
              <a:rPr lang="en-US" sz="1000" dirty="0"/>
              <a:t>, you might have</a:t>
            </a:r>
          </a:p>
          <a:p>
            <a:r>
              <a:rPr lang="en-US" sz="1000" dirty="0"/>
              <a:t>to ask to double the timeout (from 60 to 120 seconds) to get your application started. </a:t>
            </a:r>
            <a:r>
              <a:rPr lang="en-US" sz="1000" dirty="0" err="1"/>
              <a:t>Heroku</a:t>
            </a:r>
            <a:r>
              <a:rPr lang="en-US" sz="1000" dirty="0"/>
              <a:t> support is</a:t>
            </a:r>
          </a:p>
          <a:p>
            <a:r>
              <a:rPr lang="en-US" sz="1000" dirty="0"/>
              <a:t>usually quick to respond and can make it happen in a matter of minutes. Recently, the </a:t>
            </a:r>
            <a:r>
              <a:rPr lang="en-US" sz="1000" dirty="0" err="1"/>
              <a:t>JHipster</a:t>
            </a:r>
            <a:r>
              <a:rPr lang="en-US" sz="1000" dirty="0"/>
              <a:t> team</a:t>
            </a:r>
          </a:p>
          <a:p>
            <a:r>
              <a:rPr lang="en-US" sz="1000" dirty="0"/>
              <a:t>created a non-blocking </a:t>
            </a:r>
            <a:r>
              <a:rPr lang="en-US" sz="1000" dirty="0" err="1"/>
              <a:t>Liquibase</a:t>
            </a:r>
            <a:r>
              <a:rPr lang="en-US" sz="1000" dirty="0"/>
              <a:t> bean and cut startup time by 40%.</a:t>
            </a:r>
            <a:endParaRPr lang="en-US" sz="1000" b="1" dirty="0" smtClean="0"/>
          </a:p>
        </p:txBody>
      </p:sp>
      <p:sp>
        <p:nvSpPr>
          <p:cNvPr id="9" name="TextBox 8"/>
          <p:cNvSpPr txBox="1"/>
          <p:nvPr/>
        </p:nvSpPr>
        <p:spPr>
          <a:xfrm>
            <a:off x="3749600" y="0"/>
            <a:ext cx="4224233"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API Building Components</a:t>
            </a:r>
            <a:endParaRPr lang="en-US" b="1" dirty="0">
              <a:solidFill>
                <a:srgbClr val="C00000"/>
              </a:solidFill>
            </a:endParaRPr>
          </a:p>
        </p:txBody>
      </p:sp>
    </p:spTree>
    <p:extLst>
      <p:ext uri="{BB962C8B-B14F-4D97-AF65-F5344CB8AC3E}">
        <p14:creationId xmlns:p14="http://schemas.microsoft.com/office/powerpoint/2010/main" val="6703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pic>
        <p:nvPicPr>
          <p:cNvPr id="2" name="Picture 1"/>
          <p:cNvPicPr>
            <a:picLocks noChangeAspect="1"/>
          </p:cNvPicPr>
          <p:nvPr/>
        </p:nvPicPr>
        <p:blipFill>
          <a:blip r:embed="rId3"/>
          <a:stretch>
            <a:fillRect/>
          </a:stretch>
        </p:blipFill>
        <p:spPr>
          <a:xfrm>
            <a:off x="2059620" y="1168616"/>
            <a:ext cx="8340570" cy="4854883"/>
          </a:xfrm>
          <a:prstGeom prst="rect">
            <a:avLst/>
          </a:prstGeom>
        </p:spPr>
      </p:pic>
    </p:spTree>
    <p:extLst>
      <p:ext uri="{BB962C8B-B14F-4D97-AF65-F5344CB8AC3E}">
        <p14:creationId xmlns:p14="http://schemas.microsoft.com/office/powerpoint/2010/main" val="61686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1786047" y="1017154"/>
            <a:ext cx="9586248" cy="5170646"/>
          </a:xfrm>
          <a:prstGeom prst="rect">
            <a:avLst/>
          </a:prstGeom>
          <a:noFill/>
        </p:spPr>
        <p:txBody>
          <a:bodyPr wrap="square" rtlCol="0">
            <a:spAutoFit/>
          </a:bodyPr>
          <a:lstStyle/>
          <a:p>
            <a:r>
              <a:rPr lang="en-US" sz="1000" dirty="0"/>
              <a:t>Below is a search controller and a service to fetch search results. It’s expected that a JSON </a:t>
            </a:r>
            <a:r>
              <a:rPr lang="en-US" sz="1000" dirty="0" smtClean="0"/>
              <a:t>endpoint exists </a:t>
            </a:r>
            <a:r>
              <a:rPr lang="en-US" sz="1000" dirty="0"/>
              <a:t>at /</a:t>
            </a:r>
            <a:r>
              <a:rPr lang="en-US" sz="1000" dirty="0" err="1"/>
              <a:t>api</a:t>
            </a:r>
            <a:r>
              <a:rPr lang="en-US" sz="1000" dirty="0"/>
              <a:t>/search on the same server</a:t>
            </a:r>
            <a:r>
              <a:rPr lang="en-US" sz="1000" dirty="0" smtClean="0"/>
              <a:t>.</a:t>
            </a:r>
          </a:p>
          <a:p>
            <a:endParaRPr lang="en-US" sz="1000" dirty="0"/>
          </a:p>
          <a:p>
            <a:r>
              <a:rPr lang="en-US" sz="1000" dirty="0"/>
              <a:t>.controller('</a:t>
            </a:r>
            <a:r>
              <a:rPr lang="en-US" sz="1000" dirty="0" err="1"/>
              <a:t>SearchController</a:t>
            </a:r>
            <a:r>
              <a:rPr lang="en-US" sz="1000" dirty="0"/>
              <a:t>', function () {</a:t>
            </a:r>
          </a:p>
          <a:p>
            <a:r>
              <a:rPr lang="en-US" sz="1000" dirty="0"/>
              <a:t>console.log("In Search Controller...");</a:t>
            </a:r>
          </a:p>
          <a:p>
            <a:r>
              <a:rPr lang="en-US" sz="1000" dirty="0"/>
              <a:t>})</a:t>
            </a:r>
          </a:p>
          <a:p>
            <a:r>
              <a:rPr lang="en-US" sz="1000" dirty="0"/>
              <a:t>.factory('</a:t>
            </a:r>
            <a:r>
              <a:rPr lang="en-US" sz="1000" dirty="0" err="1"/>
              <a:t>SearchService</a:t>
            </a:r>
            <a:r>
              <a:rPr lang="en-US" sz="1000" dirty="0"/>
              <a:t>', function ($http) {</a:t>
            </a:r>
          </a:p>
          <a:p>
            <a:r>
              <a:rPr lang="en-US" sz="1000" dirty="0" err="1"/>
              <a:t>var</a:t>
            </a:r>
            <a:r>
              <a:rPr lang="en-US" sz="1000" dirty="0"/>
              <a:t> service = {</a:t>
            </a:r>
          </a:p>
          <a:p>
            <a:r>
              <a:rPr lang="en-US" sz="1000" dirty="0"/>
              <a:t>query: function (term) {</a:t>
            </a:r>
          </a:p>
          <a:p>
            <a:r>
              <a:rPr lang="en-US" sz="1000" dirty="0"/>
              <a:t>return $</a:t>
            </a:r>
            <a:r>
              <a:rPr lang="en-US" sz="1000" dirty="0" err="1"/>
              <a:t>http.get</a:t>
            </a:r>
            <a:r>
              <a:rPr lang="en-US" sz="1000" dirty="0"/>
              <a:t>('/</a:t>
            </a:r>
            <a:r>
              <a:rPr lang="en-US" sz="1000" dirty="0" err="1"/>
              <a:t>api</a:t>
            </a:r>
            <a:r>
              <a:rPr lang="en-US" sz="1000" dirty="0"/>
              <a:t>/search/' + term);</a:t>
            </a:r>
          </a:p>
          <a:p>
            <a:r>
              <a:rPr lang="en-US" sz="1000" dirty="0"/>
              <a:t>}</a:t>
            </a:r>
          </a:p>
          <a:p>
            <a:r>
              <a:rPr lang="en-US" sz="1000" dirty="0"/>
              <a:t>};</a:t>
            </a:r>
          </a:p>
          <a:p>
            <a:r>
              <a:rPr lang="en-US" sz="1000" dirty="0"/>
              <a:t>return service;</a:t>
            </a:r>
          </a:p>
          <a:p>
            <a:r>
              <a:rPr lang="en-US" sz="1000" dirty="0" smtClean="0"/>
              <a:t>});</a:t>
            </a:r>
          </a:p>
          <a:p>
            <a:endParaRPr lang="en-US" sz="1000" dirty="0"/>
          </a:p>
          <a:p>
            <a:r>
              <a:rPr lang="en-US" sz="1000" dirty="0" smtClean="0"/>
              <a:t>To </a:t>
            </a:r>
            <a:r>
              <a:rPr lang="en-US" sz="1000" dirty="0"/>
              <a:t>see the JavaScript console in Chrome, use </a:t>
            </a:r>
            <a:r>
              <a:rPr lang="en-US" sz="1000" dirty="0" err="1"/>
              <a:t>Command+Option+J</a:t>
            </a:r>
            <a:r>
              <a:rPr lang="en-US" sz="1000" dirty="0"/>
              <a:t> in Mac OS X or</a:t>
            </a:r>
          </a:p>
          <a:p>
            <a:r>
              <a:rPr lang="en-US" sz="1000" dirty="0" err="1"/>
              <a:t>Control+Shift+J</a:t>
            </a:r>
            <a:r>
              <a:rPr lang="en-US" sz="1000" dirty="0"/>
              <a:t> in Windows or Linux.</a:t>
            </a:r>
          </a:p>
          <a:p>
            <a:r>
              <a:rPr lang="en-US" sz="1000" dirty="0"/>
              <a:t>To make this controller available at a URL, you can use </a:t>
            </a:r>
            <a:r>
              <a:rPr lang="en-US" sz="1000" dirty="0" err="1"/>
              <a:t>Angular’s</a:t>
            </a:r>
            <a:r>
              <a:rPr lang="en-US" sz="1000" dirty="0"/>
              <a:t> </a:t>
            </a:r>
            <a:r>
              <a:rPr lang="en-US" sz="1000" dirty="0" err="1"/>
              <a:t>ngRoute</a:t>
            </a:r>
            <a:r>
              <a:rPr lang="en-US" sz="1000" dirty="0" smtClean="0"/>
              <a:t>.</a:t>
            </a:r>
          </a:p>
          <a:p>
            <a:endParaRPr lang="en-US" sz="1000" b="1" dirty="0" smtClean="0"/>
          </a:p>
          <a:p>
            <a:r>
              <a:rPr lang="en-US" sz="1000" dirty="0" err="1"/>
              <a:t>angular.module</a:t>
            </a:r>
            <a:r>
              <a:rPr lang="en-US" sz="1000" dirty="0"/>
              <a:t>('</a:t>
            </a:r>
            <a:r>
              <a:rPr lang="en-US" sz="1000" dirty="0" err="1"/>
              <a:t>myApp.search</a:t>
            </a:r>
            <a:r>
              <a:rPr lang="en-US" sz="1000" dirty="0"/>
              <a:t>', ['</a:t>
            </a:r>
            <a:r>
              <a:rPr lang="en-US" sz="1000" dirty="0" err="1"/>
              <a:t>ngRoute</a:t>
            </a:r>
            <a:r>
              <a:rPr lang="en-US" sz="1000" dirty="0"/>
              <a:t>'])</a:t>
            </a:r>
          </a:p>
          <a:p>
            <a:r>
              <a:rPr lang="en-US" sz="1000" dirty="0"/>
              <a:t>.</a:t>
            </a:r>
            <a:r>
              <a:rPr lang="en-US" sz="1000" dirty="0" err="1"/>
              <a:t>config</a:t>
            </a:r>
            <a:r>
              <a:rPr lang="en-US" sz="1000" dirty="0"/>
              <a:t>(['$</a:t>
            </a:r>
            <a:r>
              <a:rPr lang="en-US" sz="1000" dirty="0" err="1"/>
              <a:t>routeProvider</a:t>
            </a:r>
            <a:r>
              <a:rPr lang="en-US" sz="1000" dirty="0"/>
              <a:t>', function ($</a:t>
            </a:r>
            <a:r>
              <a:rPr lang="en-US" sz="1000" dirty="0" err="1"/>
              <a:t>routeProvider</a:t>
            </a:r>
            <a:r>
              <a:rPr lang="en-US" sz="1000" dirty="0"/>
              <a:t>) {</a:t>
            </a:r>
          </a:p>
          <a:p>
            <a:r>
              <a:rPr lang="en-US" sz="1000" dirty="0"/>
              <a:t>$</a:t>
            </a:r>
            <a:r>
              <a:rPr lang="en-US" sz="1000" dirty="0" err="1"/>
              <a:t>routeProvider</a:t>
            </a:r>
            <a:endParaRPr lang="en-US" sz="1000" dirty="0"/>
          </a:p>
          <a:p>
            <a:r>
              <a:rPr lang="en-US" sz="1000" dirty="0"/>
              <a:t>.when('/search', {</a:t>
            </a:r>
          </a:p>
          <a:p>
            <a:r>
              <a:rPr lang="en-US" sz="1000" dirty="0" err="1"/>
              <a:t>templateUrl</a:t>
            </a:r>
            <a:r>
              <a:rPr lang="en-US" sz="1000" dirty="0"/>
              <a:t>: 'search/index.html',</a:t>
            </a:r>
          </a:p>
          <a:p>
            <a:r>
              <a:rPr lang="en-US" sz="1000" dirty="0"/>
              <a:t>controller: '</a:t>
            </a:r>
            <a:r>
              <a:rPr lang="en-US" sz="1000" dirty="0" err="1"/>
              <a:t>SearchController</a:t>
            </a:r>
            <a:r>
              <a:rPr lang="en-US" sz="1000" dirty="0"/>
              <a:t>'</a:t>
            </a:r>
          </a:p>
          <a:p>
            <a:r>
              <a:rPr lang="en-US" sz="1000" dirty="0"/>
              <a:t>})</a:t>
            </a:r>
          </a:p>
          <a:p>
            <a:r>
              <a:rPr lang="en-US" sz="1000" dirty="0" smtClean="0"/>
              <a:t>}])</a:t>
            </a:r>
          </a:p>
          <a:p>
            <a:endParaRPr lang="en-US" sz="1000" dirty="0"/>
          </a:p>
          <a:p>
            <a:r>
              <a:rPr lang="en-US" sz="1000" dirty="0"/>
              <a:t>The template to call this controller can be as simple as a form with a button.</a:t>
            </a:r>
          </a:p>
          <a:p>
            <a:r>
              <a:rPr lang="en-US" sz="1000" dirty="0"/>
              <a:t>&lt;form ng-submit="search()"&gt;</a:t>
            </a:r>
          </a:p>
          <a:p>
            <a:r>
              <a:rPr lang="en-US" sz="1000" dirty="0"/>
              <a:t>&lt;input type="search" name="search" ng-model="term"&gt;</a:t>
            </a:r>
          </a:p>
          <a:p>
            <a:r>
              <a:rPr lang="en-US" sz="1000" dirty="0"/>
              <a:t>&lt;button&gt;Search&lt;/button&gt;</a:t>
            </a:r>
          </a:p>
          <a:p>
            <a:r>
              <a:rPr lang="en-US" sz="1000" dirty="0"/>
              <a:t>&lt;/form</a:t>
            </a:r>
            <a:r>
              <a:rPr lang="en-US" sz="1000" dirty="0" smtClean="0"/>
              <a:t>&gt;</a:t>
            </a:r>
          </a:p>
          <a:p>
            <a:endParaRPr lang="en-US" sz="1000"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33553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
        <p:nvSpPr>
          <p:cNvPr id="2" name="TextBox 1"/>
          <p:cNvSpPr txBox="1"/>
          <p:nvPr/>
        </p:nvSpPr>
        <p:spPr>
          <a:xfrm>
            <a:off x="2132510" y="1003177"/>
            <a:ext cx="9199836" cy="4862870"/>
          </a:xfrm>
          <a:prstGeom prst="rect">
            <a:avLst/>
          </a:prstGeom>
          <a:noFill/>
        </p:spPr>
        <p:txBody>
          <a:bodyPr wrap="square" rtlCol="0">
            <a:spAutoFit/>
          </a:bodyPr>
          <a:lstStyle/>
          <a:p>
            <a:r>
              <a:rPr lang="en-US" sz="1000" dirty="0"/>
              <a:t>To get the results from the </a:t>
            </a:r>
            <a:r>
              <a:rPr lang="en-US" sz="1000" dirty="0" err="1"/>
              <a:t>SearchService</a:t>
            </a:r>
            <a:r>
              <a:rPr lang="en-US" sz="1000" dirty="0"/>
              <a:t> in your controller, you can use </a:t>
            </a:r>
            <a:r>
              <a:rPr lang="en-US" sz="1000" dirty="0" err="1"/>
              <a:t>Angular’s</a:t>
            </a:r>
            <a:r>
              <a:rPr lang="en-US" sz="1000" dirty="0"/>
              <a:t> dependency</a:t>
            </a:r>
          </a:p>
          <a:p>
            <a:r>
              <a:rPr lang="en-US" sz="1000" dirty="0"/>
              <a:t>injection</a:t>
            </a:r>
            <a:r>
              <a:rPr lang="en-US" sz="1000" dirty="0" smtClean="0"/>
              <a:t>.</a:t>
            </a:r>
          </a:p>
          <a:p>
            <a:endParaRPr lang="en-US" sz="1000" dirty="0"/>
          </a:p>
          <a:p>
            <a:r>
              <a:rPr lang="en-US" sz="1000" dirty="0"/>
              <a:t>.controller('</a:t>
            </a:r>
            <a:r>
              <a:rPr lang="en-US" sz="1000" dirty="0" err="1"/>
              <a:t>SearchController</a:t>
            </a:r>
            <a:r>
              <a:rPr lang="en-US" sz="1000" dirty="0"/>
              <a:t>', function ($scope, </a:t>
            </a:r>
            <a:r>
              <a:rPr lang="en-US" sz="1000" dirty="0" err="1"/>
              <a:t>SearchService</a:t>
            </a:r>
            <a:r>
              <a:rPr lang="en-US" sz="1000" dirty="0"/>
              <a:t>) { ①</a:t>
            </a:r>
          </a:p>
          <a:p>
            <a:r>
              <a:rPr lang="en-US" sz="1000" dirty="0"/>
              <a:t>$</a:t>
            </a:r>
            <a:r>
              <a:rPr lang="en-US" sz="1000" dirty="0" err="1"/>
              <a:t>scope.search</a:t>
            </a:r>
            <a:r>
              <a:rPr lang="en-US" sz="1000" dirty="0"/>
              <a:t> = function () { ②</a:t>
            </a:r>
          </a:p>
          <a:p>
            <a:r>
              <a:rPr lang="en-US" sz="1000" dirty="0"/>
              <a:t>console.log("Search term is: " + $</a:t>
            </a:r>
            <a:r>
              <a:rPr lang="en-US" sz="1000" dirty="0" err="1"/>
              <a:t>scope.term</a:t>
            </a:r>
            <a:r>
              <a:rPr lang="en-US" sz="1000" dirty="0"/>
              <a:t>); ③</a:t>
            </a:r>
          </a:p>
          <a:p>
            <a:r>
              <a:rPr lang="en-US" sz="1000" dirty="0" err="1"/>
              <a:t>SearchService.query</a:t>
            </a:r>
            <a:r>
              <a:rPr lang="en-US" sz="1000" dirty="0"/>
              <a:t>($</a:t>
            </a:r>
            <a:r>
              <a:rPr lang="en-US" sz="1000" dirty="0" err="1"/>
              <a:t>scope.term</a:t>
            </a:r>
            <a:r>
              <a:rPr lang="en-US" sz="1000" dirty="0"/>
              <a:t>).then(function (response) {</a:t>
            </a:r>
          </a:p>
          <a:p>
            <a:r>
              <a:rPr lang="en-US" sz="1000" dirty="0"/>
              <a:t>$</a:t>
            </a:r>
            <a:r>
              <a:rPr lang="en-US" sz="1000" dirty="0" err="1"/>
              <a:t>scope.searchResults</a:t>
            </a:r>
            <a:r>
              <a:rPr lang="en-US" sz="1000" dirty="0"/>
              <a:t> = </a:t>
            </a:r>
            <a:r>
              <a:rPr lang="en-US" sz="1000" dirty="0" err="1"/>
              <a:t>response.data</a:t>
            </a:r>
            <a:r>
              <a:rPr lang="en-US" sz="1000" dirty="0"/>
              <a:t>;</a:t>
            </a:r>
          </a:p>
          <a:p>
            <a:r>
              <a:rPr lang="en-US" sz="1000" dirty="0"/>
              <a:t>});</a:t>
            </a:r>
          </a:p>
          <a:p>
            <a:r>
              <a:rPr lang="en-US" sz="1000" dirty="0"/>
              <a:t>};</a:t>
            </a:r>
          </a:p>
          <a:p>
            <a:r>
              <a:rPr lang="en-US" sz="1000" dirty="0" smtClean="0"/>
              <a:t>})</a:t>
            </a:r>
          </a:p>
          <a:p>
            <a:endParaRPr lang="en-US" sz="1000" dirty="0"/>
          </a:p>
          <a:p>
            <a:pPr marL="228600" indent="-228600">
              <a:buFont typeface="+mj-lt"/>
              <a:buAutoNum type="arabicParenR"/>
            </a:pPr>
            <a:r>
              <a:rPr lang="en-US" sz="1000" dirty="0" smtClean="0"/>
              <a:t>To </a:t>
            </a:r>
            <a:r>
              <a:rPr lang="en-US" sz="1000" dirty="0"/>
              <a:t>inject </a:t>
            </a:r>
            <a:r>
              <a:rPr lang="en-US" sz="1000" dirty="0" err="1"/>
              <a:t>SearchService</a:t>
            </a:r>
            <a:r>
              <a:rPr lang="en-US" sz="1000" dirty="0"/>
              <a:t> into </a:t>
            </a:r>
            <a:r>
              <a:rPr lang="en-US" sz="1000" dirty="0" err="1"/>
              <a:t>SearchController</a:t>
            </a:r>
            <a:r>
              <a:rPr lang="en-US" sz="1000" dirty="0"/>
              <a:t>, simply add it as a parameter to the </a:t>
            </a:r>
            <a:r>
              <a:rPr lang="en-US" sz="1000" dirty="0" smtClean="0"/>
              <a:t>controller’s argument </a:t>
            </a:r>
            <a:r>
              <a:rPr lang="en-US" sz="1000" dirty="0"/>
              <a:t>list</a:t>
            </a:r>
            <a:r>
              <a:rPr lang="en-US" sz="1000" dirty="0" smtClean="0"/>
              <a:t>.</a:t>
            </a:r>
          </a:p>
          <a:p>
            <a:pPr marL="228600" indent="-228600">
              <a:buFont typeface="+mj-lt"/>
              <a:buAutoNum type="arabicParenR"/>
            </a:pPr>
            <a:endParaRPr lang="en-US" sz="1000" dirty="0" smtClean="0"/>
          </a:p>
          <a:p>
            <a:pPr marL="228600" indent="-228600">
              <a:buFont typeface="+mj-lt"/>
              <a:buAutoNum type="arabicParenR"/>
            </a:pPr>
            <a:r>
              <a:rPr lang="en-US" sz="1000" dirty="0" smtClean="0"/>
              <a:t>$</a:t>
            </a:r>
            <a:r>
              <a:rPr lang="en-US" sz="1000" dirty="0" err="1" smtClean="0"/>
              <a:t>scope.search</a:t>
            </a:r>
            <a:r>
              <a:rPr lang="en-US" sz="1000" dirty="0" smtClean="0"/>
              <a:t>() is a function that’s called from the HTML’s &lt;form&gt;, wired up using the ng-submit directive.</a:t>
            </a:r>
          </a:p>
          <a:p>
            <a:pPr marL="228600" indent="-228600">
              <a:buFont typeface="+mj-lt"/>
              <a:buAutoNum type="arabicParenR"/>
            </a:pPr>
            <a:endParaRPr lang="en-US" sz="1000" dirty="0"/>
          </a:p>
          <a:p>
            <a:pPr marL="228600" indent="-228600">
              <a:buFont typeface="+mj-lt"/>
              <a:buAutoNum type="arabicParenR"/>
            </a:pPr>
            <a:r>
              <a:rPr lang="en-US" sz="1000" dirty="0" smtClean="0"/>
              <a:t>$</a:t>
            </a:r>
            <a:r>
              <a:rPr lang="en-US" sz="1000" dirty="0" err="1"/>
              <a:t>scope.term</a:t>
            </a:r>
            <a:r>
              <a:rPr lang="en-US" sz="1000" dirty="0"/>
              <a:t> is a variable that’s wired to &lt;input&gt; using the ng-model directive</a:t>
            </a:r>
            <a:r>
              <a:rPr lang="en-US" sz="1000" dirty="0" smtClean="0"/>
              <a:t>.</a:t>
            </a:r>
          </a:p>
          <a:p>
            <a:pPr marL="228600" indent="-228600">
              <a:buFont typeface="+mj-lt"/>
              <a:buAutoNum type="arabicParenR"/>
            </a:pPr>
            <a:endParaRPr lang="en-US" sz="1000" dirty="0"/>
          </a:p>
          <a:p>
            <a:r>
              <a:rPr lang="en-US" sz="1000" dirty="0"/>
              <a:t>Another common way to write controllers is to name the arguments passed into the function. This</a:t>
            </a:r>
          </a:p>
          <a:p>
            <a:r>
              <a:rPr lang="en-US" sz="1000" dirty="0"/>
              <a:t>helps if you plan to obfuscate your code</a:t>
            </a:r>
            <a:r>
              <a:rPr lang="en-US" sz="1000" dirty="0" smtClean="0"/>
              <a:t>.</a:t>
            </a:r>
          </a:p>
          <a:p>
            <a:endParaRPr lang="en-US" sz="1000" dirty="0"/>
          </a:p>
          <a:p>
            <a:r>
              <a:rPr lang="en-US" sz="1000" dirty="0" smtClean="0"/>
              <a:t>Angular </a:t>
            </a:r>
            <a:r>
              <a:rPr lang="en-US" sz="1000" dirty="0"/>
              <a:t>allows you to bind data to its $scope object. It represents your application’s</a:t>
            </a:r>
          </a:p>
          <a:p>
            <a:r>
              <a:rPr lang="en-US" sz="1000" dirty="0"/>
              <a:t>model. There’s also a $</a:t>
            </a:r>
            <a:r>
              <a:rPr lang="en-US" sz="1000" dirty="0" err="1"/>
              <a:t>rootScope</a:t>
            </a:r>
            <a:r>
              <a:rPr lang="en-US" sz="1000" dirty="0"/>
              <a:t> object that can be used to share data between</a:t>
            </a:r>
          </a:p>
          <a:p>
            <a:r>
              <a:rPr lang="en-US" sz="1000" dirty="0"/>
              <a:t>components. Scopes occupy a hierarchical structure that mimics the DOM structure.</a:t>
            </a:r>
          </a:p>
          <a:p>
            <a:r>
              <a:rPr lang="en-US" sz="1000" dirty="0"/>
              <a:t>Scopes can watch expressions and propagate events.</a:t>
            </a:r>
            <a:endParaRPr lang="en-US" sz="1000" b="1" dirty="0"/>
          </a:p>
          <a:p>
            <a:endParaRPr lang="en-US" sz="1000" b="1" dirty="0" smtClean="0"/>
          </a:p>
          <a:p>
            <a:r>
              <a:rPr lang="en-US" sz="1000" dirty="0"/>
              <a:t>.controller('</a:t>
            </a:r>
            <a:r>
              <a:rPr lang="en-US" sz="1000" dirty="0" err="1"/>
              <a:t>SearchController</a:t>
            </a:r>
            <a:r>
              <a:rPr lang="en-US" sz="1000" dirty="0"/>
              <a:t>', ['$scope', '</a:t>
            </a:r>
            <a:r>
              <a:rPr lang="en-US" sz="1000" dirty="0" err="1"/>
              <a:t>SearchService</a:t>
            </a:r>
            <a:r>
              <a:rPr lang="en-US" sz="1000" dirty="0"/>
              <a:t>', function ($scope,</a:t>
            </a:r>
          </a:p>
          <a:p>
            <a:r>
              <a:rPr lang="en-US" sz="1000" dirty="0" err="1"/>
              <a:t>SearchService</a:t>
            </a:r>
            <a:r>
              <a:rPr lang="en-US" sz="1000" dirty="0"/>
              <a:t>) {</a:t>
            </a:r>
          </a:p>
          <a:p>
            <a:r>
              <a:rPr lang="en-US" sz="1000" dirty="0"/>
              <a:t>...</a:t>
            </a:r>
          </a:p>
          <a:p>
            <a:r>
              <a:rPr lang="en-US" sz="1000" dirty="0"/>
              <a:t>}]);</a:t>
            </a:r>
            <a:endParaRPr lang="en-US" sz="1000" b="1" dirty="0"/>
          </a:p>
          <a:p>
            <a:endParaRPr lang="en-US" sz="1000" dirty="0"/>
          </a:p>
        </p:txBody>
      </p:sp>
    </p:spTree>
    <p:extLst>
      <p:ext uri="{BB962C8B-B14F-4D97-AF65-F5344CB8AC3E}">
        <p14:creationId xmlns:p14="http://schemas.microsoft.com/office/powerpoint/2010/main" val="292295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2813" y="0"/>
            <a:ext cx="659187" cy="670618"/>
          </a:xfrm>
          <a:prstGeom prst="rect">
            <a:avLst/>
          </a:prstGeom>
        </p:spPr>
      </p:pic>
      <p:sp>
        <p:nvSpPr>
          <p:cNvPr id="8" name="TextBox 7"/>
          <p:cNvSpPr txBox="1"/>
          <p:nvPr/>
        </p:nvSpPr>
        <p:spPr>
          <a:xfrm>
            <a:off x="2465189" y="945026"/>
            <a:ext cx="9276435" cy="5786199"/>
          </a:xfrm>
          <a:prstGeom prst="rect">
            <a:avLst/>
          </a:prstGeom>
          <a:noFill/>
        </p:spPr>
        <p:txBody>
          <a:bodyPr wrap="square" rtlCol="0">
            <a:spAutoFit/>
          </a:bodyPr>
          <a:lstStyle/>
          <a:p>
            <a:r>
              <a:rPr lang="en-US" sz="1000" dirty="0"/>
              <a:t>To make the aforementioned module work, you need a HTML page that includes Angular and </a:t>
            </a:r>
            <a:r>
              <a:rPr lang="en-US" sz="1000" dirty="0" err="1"/>
              <a:t>ngRoute</a:t>
            </a:r>
            <a:r>
              <a:rPr lang="en-US" sz="1000" dirty="0" smtClean="0"/>
              <a:t>.</a:t>
            </a:r>
          </a:p>
          <a:p>
            <a:endParaRPr lang="en-US" sz="1000" dirty="0"/>
          </a:p>
          <a:p>
            <a:r>
              <a:rPr lang="en-US" sz="1000" i="1" dirty="0" smtClean="0"/>
              <a:t>index.html</a:t>
            </a:r>
          </a:p>
          <a:p>
            <a:r>
              <a:rPr lang="en-US" sz="1000" dirty="0" smtClean="0"/>
              <a:t>&lt;!</a:t>
            </a:r>
            <a:r>
              <a:rPr lang="en-US" sz="1000" dirty="0"/>
              <a:t>DOCTYPE html&gt;</a:t>
            </a:r>
          </a:p>
          <a:p>
            <a:r>
              <a:rPr lang="en-US" sz="1000" dirty="0"/>
              <a:t>&lt;html ng-app="</a:t>
            </a:r>
            <a:r>
              <a:rPr lang="en-US" sz="1000" dirty="0" err="1"/>
              <a:t>myApp</a:t>
            </a:r>
            <a:r>
              <a:rPr lang="en-US" sz="1000" dirty="0"/>
              <a:t>"&gt; </a:t>
            </a:r>
            <a:r>
              <a:rPr lang="en-US" sz="1000" dirty="0" smtClean="0"/>
              <a:t>①</a:t>
            </a:r>
            <a:endParaRPr lang="en-US" sz="1000" dirty="0"/>
          </a:p>
          <a:p>
            <a:r>
              <a:rPr lang="en-US" sz="1000" dirty="0"/>
              <a:t>&lt;head </a:t>
            </a:r>
            <a:r>
              <a:rPr lang="en-US" sz="1000" dirty="0" err="1"/>
              <a:t>lang</a:t>
            </a:r>
            <a:r>
              <a:rPr lang="en-US" sz="1000" dirty="0"/>
              <a:t>="</a:t>
            </a:r>
            <a:r>
              <a:rPr lang="en-US" sz="1000" dirty="0" err="1"/>
              <a:t>en</a:t>
            </a:r>
            <a:r>
              <a:rPr lang="en-US" sz="1000" dirty="0"/>
              <a:t>"&gt;</a:t>
            </a:r>
          </a:p>
          <a:p>
            <a:r>
              <a:rPr lang="en-US" sz="1000" dirty="0"/>
              <a:t>&lt;meta charset="UTF-8"&gt;</a:t>
            </a:r>
          </a:p>
          <a:p>
            <a:r>
              <a:rPr lang="en-US" sz="1000" dirty="0"/>
              <a:t>&lt;title&gt;My AngularJS App&lt;/title&gt;</a:t>
            </a:r>
          </a:p>
          <a:p>
            <a:r>
              <a:rPr lang="en-US" sz="1000" dirty="0"/>
              <a:t>&lt;meta name="viewport" content="width=device-width, initial-scale=1"&gt;</a:t>
            </a:r>
          </a:p>
          <a:p>
            <a:r>
              <a:rPr lang="en-US" sz="1000" dirty="0"/>
              <a:t>&lt;/head&gt;</a:t>
            </a:r>
          </a:p>
          <a:p>
            <a:r>
              <a:rPr lang="en-US" sz="1000" dirty="0"/>
              <a:t>&lt;body&gt;</a:t>
            </a:r>
          </a:p>
          <a:p>
            <a:r>
              <a:rPr lang="en-US" sz="1000" dirty="0"/>
              <a:t>&lt;</a:t>
            </a:r>
            <a:r>
              <a:rPr lang="en-US" sz="1000" dirty="0" err="1"/>
              <a:t>ul</a:t>
            </a:r>
            <a:r>
              <a:rPr lang="en-US" sz="1000" dirty="0"/>
              <a:t> class="menu"&gt;</a:t>
            </a:r>
          </a:p>
          <a:p>
            <a:r>
              <a:rPr lang="en-US" sz="1000" dirty="0"/>
              <a:t>&lt;li&gt;&lt;a </a:t>
            </a:r>
            <a:r>
              <a:rPr lang="en-US" sz="1000" dirty="0" err="1"/>
              <a:t>href</a:t>
            </a:r>
            <a:r>
              <a:rPr lang="en-US" sz="1000" dirty="0"/>
              <a:t>="#/search"&gt;search&lt;/a&gt;&lt;/li&gt;</a:t>
            </a:r>
          </a:p>
          <a:p>
            <a:r>
              <a:rPr lang="en-US" sz="1000" dirty="0"/>
              <a:t>&lt;/</a:t>
            </a:r>
            <a:r>
              <a:rPr lang="en-US" sz="1000" dirty="0" err="1"/>
              <a:t>ul</a:t>
            </a:r>
            <a:r>
              <a:rPr lang="en-US" sz="1000" dirty="0"/>
              <a:t>&gt;</a:t>
            </a:r>
          </a:p>
          <a:p>
            <a:r>
              <a:rPr lang="en-US" sz="1000" dirty="0"/>
              <a:t>&lt;div ng-view&gt;&lt;/div&gt; </a:t>
            </a:r>
            <a:r>
              <a:rPr lang="en-US" sz="1000" dirty="0" smtClean="0"/>
              <a:t>②</a:t>
            </a:r>
            <a:endParaRPr lang="en-US" sz="1000" dirty="0"/>
          </a:p>
          <a:p>
            <a:r>
              <a:rPr lang="en-US" sz="1000" dirty="0"/>
              <a:t>&lt;script </a:t>
            </a:r>
            <a:r>
              <a:rPr lang="en-US" sz="1000" dirty="0" err="1"/>
              <a:t>src</a:t>
            </a:r>
            <a:r>
              <a:rPr lang="en-US" sz="1000" dirty="0"/>
              <a:t>="http://code.angularjs.org/1.3.11/angular.min.js"&gt;&lt;/script&gt;</a:t>
            </a:r>
          </a:p>
          <a:p>
            <a:r>
              <a:rPr lang="en-US" sz="1000" dirty="0"/>
              <a:t>&lt;script </a:t>
            </a:r>
            <a:r>
              <a:rPr lang="en-US" sz="1000" dirty="0" err="1"/>
              <a:t>src</a:t>
            </a:r>
            <a:r>
              <a:rPr lang="en-US" sz="1000" dirty="0"/>
              <a:t>="http://code.angularjs.org/1.3.11/angular-route.min.js"&gt;&lt;/script&gt;</a:t>
            </a:r>
          </a:p>
          <a:p>
            <a:r>
              <a:rPr lang="en-US" sz="1000" dirty="0"/>
              <a:t>&lt;script </a:t>
            </a:r>
            <a:r>
              <a:rPr lang="en-US" sz="1000" dirty="0" err="1"/>
              <a:t>src</a:t>
            </a:r>
            <a:r>
              <a:rPr lang="en-US" sz="1000" dirty="0"/>
              <a:t>="app.js"&gt;&lt;/script&gt; ③</a:t>
            </a:r>
          </a:p>
          <a:p>
            <a:r>
              <a:rPr lang="en-US" sz="1000" dirty="0"/>
              <a:t>&lt;script </a:t>
            </a:r>
            <a:r>
              <a:rPr lang="en-US" sz="1000" dirty="0" err="1"/>
              <a:t>src</a:t>
            </a:r>
            <a:r>
              <a:rPr lang="en-US" sz="1000" dirty="0"/>
              <a:t>="search/search.js"&gt;&lt;/script&gt;</a:t>
            </a:r>
          </a:p>
          <a:p>
            <a:r>
              <a:rPr lang="en-US" sz="1000" dirty="0"/>
              <a:t>&lt;/body&gt;</a:t>
            </a:r>
          </a:p>
          <a:p>
            <a:r>
              <a:rPr lang="en-US" sz="1000" dirty="0"/>
              <a:t>&lt;/html</a:t>
            </a:r>
            <a:r>
              <a:rPr lang="en-US" sz="1000" dirty="0" smtClean="0"/>
              <a:t>&gt;</a:t>
            </a:r>
          </a:p>
          <a:p>
            <a:endParaRPr lang="en-US" sz="1000" dirty="0"/>
          </a:p>
          <a:p>
            <a:pPr marL="228600" indent="-228600">
              <a:buFont typeface="+mj-lt"/>
              <a:buAutoNum type="arabicPeriod"/>
            </a:pPr>
            <a:r>
              <a:rPr lang="en-US" sz="1000" dirty="0" smtClean="0"/>
              <a:t>The </a:t>
            </a:r>
            <a:r>
              <a:rPr lang="en-US" sz="1000" dirty="0"/>
              <a:t>ng-app directive tells Angular the name of your app</a:t>
            </a:r>
            <a:r>
              <a:rPr lang="en-US" sz="1000" dirty="0" smtClean="0"/>
              <a:t>.</a:t>
            </a:r>
          </a:p>
          <a:p>
            <a:pPr marL="228600" indent="-228600">
              <a:buFont typeface="+mj-lt"/>
              <a:buAutoNum type="arabicPeriod"/>
            </a:pPr>
            <a:endParaRPr lang="en-US" sz="1000" dirty="0"/>
          </a:p>
          <a:p>
            <a:pPr marL="228600" indent="-228600">
              <a:buFont typeface="+mj-lt"/>
              <a:buAutoNum type="arabicPeriod"/>
            </a:pPr>
            <a:r>
              <a:rPr lang="en-US" sz="1000" dirty="0" smtClean="0"/>
              <a:t>ng-view </a:t>
            </a:r>
            <a:r>
              <a:rPr lang="en-US" sz="1000" dirty="0"/>
              <a:t>is where your rendered template is displayed</a:t>
            </a:r>
            <a:r>
              <a:rPr lang="en-US" sz="1000" dirty="0" smtClean="0"/>
              <a:t>.</a:t>
            </a:r>
          </a:p>
          <a:p>
            <a:pPr marL="228600" indent="-228600">
              <a:buFont typeface="+mj-lt"/>
              <a:buAutoNum type="arabicPeriod"/>
            </a:pPr>
            <a:endParaRPr lang="en-US" sz="1000" dirty="0"/>
          </a:p>
          <a:p>
            <a:pPr marL="228600" indent="-228600">
              <a:buFont typeface="+mj-lt"/>
              <a:buAutoNum type="arabicPeriod"/>
            </a:pPr>
            <a:r>
              <a:rPr lang="en-US" sz="1000" dirty="0" smtClean="0"/>
              <a:t>app.js </a:t>
            </a:r>
            <a:r>
              <a:rPr lang="en-US" sz="1000" dirty="0"/>
              <a:t>contains your application’s definition</a:t>
            </a:r>
            <a:r>
              <a:rPr lang="en-US" sz="1000" dirty="0" smtClean="0"/>
              <a:t>.</a:t>
            </a:r>
          </a:p>
          <a:p>
            <a:endParaRPr lang="en-US" sz="1000" dirty="0"/>
          </a:p>
          <a:p>
            <a:r>
              <a:rPr lang="en-US" sz="1000" i="1" dirty="0"/>
              <a:t>app.js</a:t>
            </a:r>
          </a:p>
          <a:p>
            <a:r>
              <a:rPr lang="en-US" sz="1000" dirty="0"/>
              <a:t>'use strict'; </a:t>
            </a:r>
          </a:p>
          <a:p>
            <a:r>
              <a:rPr lang="en-US" sz="1000" dirty="0"/>
              <a:t>// Declare app level module which depends on views, and components</a:t>
            </a:r>
          </a:p>
          <a:p>
            <a:r>
              <a:rPr lang="en-US" sz="1000" dirty="0" err="1"/>
              <a:t>angular.module</a:t>
            </a:r>
            <a:r>
              <a:rPr lang="en-US" sz="1000" dirty="0"/>
              <a:t>('</a:t>
            </a:r>
            <a:r>
              <a:rPr lang="en-US" sz="1000" dirty="0" err="1"/>
              <a:t>myApp</a:t>
            </a:r>
            <a:r>
              <a:rPr lang="en-US" sz="1000" dirty="0"/>
              <a:t>', ['</a:t>
            </a:r>
            <a:r>
              <a:rPr lang="en-US" sz="1000" dirty="0" err="1"/>
              <a:t>ngRoute</a:t>
            </a:r>
            <a:r>
              <a:rPr lang="en-US" sz="1000" dirty="0"/>
              <a:t>', '</a:t>
            </a:r>
            <a:r>
              <a:rPr lang="en-US" sz="1000" dirty="0" err="1"/>
              <a:t>myApp.search</a:t>
            </a:r>
            <a:r>
              <a:rPr lang="en-US" sz="1000" dirty="0"/>
              <a:t>'])</a:t>
            </a:r>
          </a:p>
          <a:p>
            <a:r>
              <a:rPr lang="en-US" sz="1000" dirty="0"/>
              <a:t>.</a:t>
            </a:r>
            <a:r>
              <a:rPr lang="en-US" sz="1000" dirty="0" err="1"/>
              <a:t>config</a:t>
            </a:r>
            <a:r>
              <a:rPr lang="en-US" sz="1000" dirty="0"/>
              <a:t>(['$</a:t>
            </a:r>
            <a:r>
              <a:rPr lang="en-US" sz="1000" dirty="0" err="1"/>
              <a:t>routeProvider</a:t>
            </a:r>
            <a:r>
              <a:rPr lang="en-US" sz="1000" dirty="0"/>
              <a:t>', function($</a:t>
            </a:r>
            <a:r>
              <a:rPr lang="en-US" sz="1000" dirty="0" err="1"/>
              <a:t>routeProvider</a:t>
            </a:r>
            <a:r>
              <a:rPr lang="en-US" sz="1000" dirty="0"/>
              <a:t>) {</a:t>
            </a:r>
          </a:p>
          <a:p>
            <a:r>
              <a:rPr lang="en-US" sz="1000" dirty="0"/>
              <a:t>// default URL to route to</a:t>
            </a:r>
          </a:p>
          <a:p>
            <a:r>
              <a:rPr lang="en-US" sz="1000" dirty="0"/>
              <a:t>$</a:t>
            </a:r>
            <a:r>
              <a:rPr lang="en-US" sz="1000" dirty="0" err="1"/>
              <a:t>routeProvider.otherwise</a:t>
            </a:r>
            <a:r>
              <a:rPr lang="en-US" sz="1000" dirty="0"/>
              <a:t>({</a:t>
            </a:r>
            <a:r>
              <a:rPr lang="en-US" sz="1000" dirty="0" err="1"/>
              <a:t>redirectTo</a:t>
            </a:r>
            <a:r>
              <a:rPr lang="en-US" sz="1000" dirty="0"/>
              <a:t>: '/search'});</a:t>
            </a:r>
          </a:p>
          <a:p>
            <a:r>
              <a:rPr lang="en-US" sz="1000" dirty="0"/>
              <a:t>}]);</a:t>
            </a:r>
            <a:endParaRPr lang="en-US" sz="1000" b="1" dirty="0"/>
          </a:p>
        </p:txBody>
      </p:sp>
      <p:sp>
        <p:nvSpPr>
          <p:cNvPr id="9" name="TextBox 8"/>
          <p:cNvSpPr txBox="1"/>
          <p:nvPr/>
        </p:nvSpPr>
        <p:spPr>
          <a:xfrm>
            <a:off x="4535412" y="353631"/>
            <a:ext cx="3913251" cy="369332"/>
          </a:xfrm>
          <a:prstGeom prst="rect">
            <a:avLst/>
          </a:prstGeom>
          <a:noFill/>
        </p:spPr>
        <p:txBody>
          <a:bodyPr wrap="none" rtlCol="0">
            <a:spAutoFit/>
          </a:bodyPr>
          <a:lstStyle/>
          <a:p>
            <a:pPr marL="342900" indent="-342900">
              <a:buFont typeface="Arial" panose="020B0604020202020204" pitchFamily="34" charset="0"/>
              <a:buChar char="•"/>
            </a:pPr>
            <a:r>
              <a:rPr lang="en-US" b="1" dirty="0" err="1" smtClean="0">
                <a:solidFill>
                  <a:srgbClr val="C00000"/>
                </a:solidFill>
              </a:rPr>
              <a:t>jHipster</a:t>
            </a:r>
            <a:r>
              <a:rPr lang="en-US" b="1" dirty="0" smtClean="0">
                <a:solidFill>
                  <a:srgbClr val="C00000"/>
                </a:solidFill>
              </a:rPr>
              <a:t> UI Components – cont.</a:t>
            </a:r>
            <a:endParaRPr lang="en-US" b="1" dirty="0">
              <a:solidFill>
                <a:srgbClr val="C00000"/>
              </a:solidFill>
            </a:endParaRPr>
          </a:p>
        </p:txBody>
      </p:sp>
    </p:spTree>
    <p:extLst>
      <p:ext uri="{BB962C8B-B14F-4D97-AF65-F5344CB8AC3E}">
        <p14:creationId xmlns:p14="http://schemas.microsoft.com/office/powerpoint/2010/main" val="4192697328"/>
      </p:ext>
    </p:extLst>
  </p:cSld>
  <p:clrMapOvr>
    <a:masterClrMapping/>
  </p:clrMapOvr>
</p:sld>
</file>

<file path=ppt/theme/theme1.xml><?xml version="1.0" encoding="utf-8"?>
<a:theme xmlns:a="http://schemas.openxmlformats.org/drawingml/2006/main" name="Wisp">
  <a:themeElements>
    <a:clrScheme name="Custom 4">
      <a:dk1>
        <a:sysClr val="windowText" lastClr="000000"/>
      </a:dk1>
      <a:lt1>
        <a:sysClr val="window" lastClr="FFFFFF"/>
      </a:lt1>
      <a:dk2>
        <a:srgbClr val="323232"/>
      </a:dk2>
      <a:lt2>
        <a:srgbClr val="E5C243"/>
      </a:lt2>
      <a:accent1>
        <a:srgbClr val="C00000"/>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166</TotalTime>
  <Words>11454</Words>
  <Application>Microsoft Office PowerPoint</Application>
  <PresentationFormat>Widescreen</PresentationFormat>
  <Paragraphs>1454</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Alba</dc:creator>
  <cp:lastModifiedBy>Michael Alba</cp:lastModifiedBy>
  <cp:revision>50</cp:revision>
  <dcterms:created xsi:type="dcterms:W3CDTF">2015-12-10T15:59:09Z</dcterms:created>
  <dcterms:modified xsi:type="dcterms:W3CDTF">2015-12-10T18:46:46Z</dcterms:modified>
</cp:coreProperties>
</file>