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obot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B36722-D832-4401-A5A3-FD1702989D1D}">
  <a:tblStyle styleId="{3AB36722-D832-4401-A5A3-FD1702989D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-bold.fntdata"/><Relationship Id="rId10" Type="http://schemas.openxmlformats.org/officeDocument/2006/relationships/slide" Target="slides/slide4.xml"/><Relationship Id="rId32" Type="http://schemas.openxmlformats.org/officeDocument/2006/relationships/font" Target="fonts/Roboto-regular.fntdata"/><Relationship Id="rId13" Type="http://schemas.openxmlformats.org/officeDocument/2006/relationships/slide" Target="slides/slide7.xml"/><Relationship Id="rId35" Type="http://schemas.openxmlformats.org/officeDocument/2006/relationships/font" Target="fonts/Roboto-boldItalic.fntdata"/><Relationship Id="rId12" Type="http://schemas.openxmlformats.org/officeDocument/2006/relationships/slide" Target="slides/slide6.xml"/><Relationship Id="rId34" Type="http://schemas.openxmlformats.org/officeDocument/2006/relationships/font" Target="fonts/Roboto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3b253c0d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3b253c0d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3b253c0d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3b253c0d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1c1d4cf3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1c1d4cf3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71c1d4cf3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71c1d4cf3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71c1d4cf3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71c1d4cf3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1c1d4cf3f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1c1d4cf3f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72128bfc2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72128bfc2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2128bfc2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72128bfc2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2128bfc2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2128bfc2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72128bfc2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72128bfc2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4a633e12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14a633e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1c1d4cf3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1c1d4cf3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1c1d4cf3f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1c1d4cf3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71c1d4cf3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71c1d4cf3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4038344f6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4038344f6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74038344f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74038344f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c6f9e470d_0_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c6f9e470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e470d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e470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14a633e12_0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14a633e1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3b253c0d7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3b253c0d7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3b253c0d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3b253c0d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3b253c0d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3b253c0d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14a633e1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14a633e1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ithub.com/aothoi/ieee-nsu-ia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7"/>
            <a:ext cx="8222100" cy="13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Boot Essentials:</a:t>
            </a:r>
            <a:r>
              <a:rPr lang="en"/>
              <a:t> A Hands-on Journey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598100" y="1775225"/>
            <a:ext cx="8222100" cy="150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Spring Lifecycle &amp; </a:t>
            </a:r>
            <a:br>
              <a:rPr lang="en"/>
            </a:br>
            <a:r>
              <a:rPr lang="en"/>
              <a:t>Project Structure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3050" y="432700"/>
            <a:ext cx="7277904" cy="38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6275" y="152400"/>
            <a:ext cx="629145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07992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5"/>
          <p:cNvSpPr txBox="1"/>
          <p:nvPr/>
        </p:nvSpPr>
        <p:spPr>
          <a:xfrm>
            <a:off x="3627125" y="152400"/>
            <a:ext cx="502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Controller Layer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Contains REST APIs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25"/>
          <p:cNvSpPr txBox="1"/>
          <p:nvPr/>
        </p:nvSpPr>
        <p:spPr>
          <a:xfrm>
            <a:off x="3627125" y="860400"/>
            <a:ext cx="50217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Service Layer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Contains business logic and models the data for the repository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Takes the data from the repository and sends it back to controller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25"/>
          <p:cNvSpPr txBox="1"/>
          <p:nvPr/>
        </p:nvSpPr>
        <p:spPr>
          <a:xfrm>
            <a:off x="3627125" y="2307300"/>
            <a:ext cx="5021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Repository Layer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Interacts with the database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627125" y="3015300"/>
            <a:ext cx="502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Model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Represents java objects that define the shape of data, including fields and relationships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627125" y="3969600"/>
            <a:ext cx="50217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DTO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</a:pPr>
            <a:r>
              <a:rPr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Data Transfer Object is an object that is used to encapsulate data and send it to UI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ctrTitle"/>
          </p:nvPr>
        </p:nvSpPr>
        <p:spPr>
          <a:xfrm>
            <a:off x="598100" y="1775227"/>
            <a:ext cx="8222100" cy="131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Injection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&amp; Inversion of Control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/>
          <p:nvPr/>
        </p:nvSpPr>
        <p:spPr>
          <a:xfrm>
            <a:off x="311700" y="410000"/>
            <a:ext cx="1287900" cy="88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Controller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7"/>
          <p:cNvSpPr/>
          <p:nvPr/>
        </p:nvSpPr>
        <p:spPr>
          <a:xfrm>
            <a:off x="2646550" y="410000"/>
            <a:ext cx="1287900" cy="88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Service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7"/>
          <p:cNvSpPr/>
          <p:nvPr/>
        </p:nvSpPr>
        <p:spPr>
          <a:xfrm>
            <a:off x="4981400" y="410000"/>
            <a:ext cx="1287900" cy="883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Repository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7"/>
          <p:cNvSpPr/>
          <p:nvPr/>
        </p:nvSpPr>
        <p:spPr>
          <a:xfrm>
            <a:off x="1643375" y="745250"/>
            <a:ext cx="9594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866850"/>
            <a:ext cx="5957600" cy="257624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3978213" y="745250"/>
            <a:ext cx="959400" cy="213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WITHOUT DEPENDENCY INJECTION</a:t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180575"/>
            <a:ext cx="4801325" cy="3566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CONSTRUCTOR INJECTION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180575"/>
            <a:ext cx="4801325" cy="356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SETTER INJECTION</a:t>
            </a:r>
            <a:endParaRPr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1180575"/>
            <a:ext cx="5422576" cy="360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FIELD</a:t>
            </a:r>
            <a:r>
              <a:rPr lang="en"/>
              <a:t> INJECTION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000" y="1172950"/>
            <a:ext cx="4006982" cy="257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6940" y="1172950"/>
            <a:ext cx="4007001" cy="25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PREREQUISITES</a:t>
            </a:r>
            <a:endParaRPr/>
          </a:p>
        </p:txBody>
      </p:sp>
      <p:sp>
        <p:nvSpPr>
          <p:cNvPr id="91" name="Google Shape;91;p14"/>
          <p:cNvSpPr txBox="1"/>
          <p:nvPr>
            <p:ph idx="4294967295" type="body"/>
          </p:nvPr>
        </p:nvSpPr>
        <p:spPr>
          <a:xfrm>
            <a:off x="506425" y="1304875"/>
            <a:ext cx="24945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Company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14"/>
          <p:cNvSpPr txBox="1"/>
          <p:nvPr>
            <p:ph idx="4294967295" type="body"/>
          </p:nvPr>
        </p:nvSpPr>
        <p:spPr>
          <a:xfrm>
            <a:off x="311700" y="1088300"/>
            <a:ext cx="8325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Solid understanding of: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Java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OOP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Basic understanding of: 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Database</a:t>
            </a:r>
            <a:endParaRPr sz="2200"/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 sz="2200"/>
              <a:t>HTTP</a:t>
            </a:r>
            <a:endParaRPr sz="2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It In Action!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What?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TOPICS TO EXPLORE</a:t>
            </a:r>
            <a:endParaRPr/>
          </a:p>
        </p:txBody>
      </p:sp>
      <p:sp>
        <p:nvSpPr>
          <p:cNvPr id="222" name="Google Shape;222;p34"/>
          <p:cNvSpPr txBox="1"/>
          <p:nvPr>
            <p:ph idx="4294967295" type="body"/>
          </p:nvPr>
        </p:nvSpPr>
        <p:spPr>
          <a:xfrm>
            <a:off x="311700" y="1088300"/>
            <a:ext cx="8325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Spring Security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Spring Cloud &amp; Microservices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Spring AI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Unit &amp; Integration Testing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JPA + Query Optimization</a:t>
            </a:r>
            <a:endParaRPr sz="2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HELPFUL RESOURCES</a:t>
            </a:r>
            <a:endParaRPr/>
          </a:p>
        </p:txBody>
      </p:sp>
      <p:sp>
        <p:nvSpPr>
          <p:cNvPr id="228" name="Google Shape;228;p35"/>
          <p:cNvSpPr txBox="1"/>
          <p:nvPr>
            <p:ph idx="4294967295" type="body"/>
          </p:nvPr>
        </p:nvSpPr>
        <p:spPr>
          <a:xfrm>
            <a:off x="311700" y="1088300"/>
            <a:ext cx="8325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Java: The Complete Reference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OCA / OCP Java 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Spring in Action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Spring Boot in Action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System Design Interview - An Insider's Guide Vol 1 &amp; 2</a:t>
            </a:r>
            <a:endParaRPr sz="2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234" name="Google Shape;234;p36"/>
          <p:cNvSpPr txBox="1"/>
          <p:nvPr>
            <p:ph idx="4294967295" type="body"/>
          </p:nvPr>
        </p:nvSpPr>
        <p:spPr>
          <a:xfrm>
            <a:off x="311700" y="1088300"/>
            <a:ext cx="8325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u="sng">
                <a:solidFill>
                  <a:schemeClr val="hlink"/>
                </a:solidFill>
                <a:hlinkClick r:id="rId3"/>
              </a:rPr>
              <a:t>https://github.com/aothoi/ieee-nsu-ias</a:t>
            </a:r>
            <a:endParaRPr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7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263400" y="2174850"/>
            <a:ext cx="4045200" cy="7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/>
              <a:t>CONCEPTS</a:t>
            </a:r>
            <a:endParaRPr b="1" sz="4600"/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4835400" y="2174850"/>
            <a:ext cx="4045200" cy="77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lt1"/>
                </a:solidFill>
              </a:rPr>
              <a:t>CODING</a:t>
            </a:r>
            <a:endParaRPr b="1" sz="4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598100" y="1775227"/>
            <a:ext cx="8222100" cy="132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 &amp; CRUD</a:t>
            </a:r>
            <a:endParaRPr/>
          </a:p>
        </p:txBody>
      </p:sp>
      <p:sp>
        <p:nvSpPr>
          <p:cNvPr id="109" name="Google Shape;109;p17"/>
          <p:cNvSpPr txBox="1"/>
          <p:nvPr>
            <p:ph idx="4294967295" type="body"/>
          </p:nvPr>
        </p:nvSpPr>
        <p:spPr>
          <a:xfrm>
            <a:off x="311700" y="1088300"/>
            <a:ext cx="5205300" cy="18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HTTP Methods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POST → Submit data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GET → Read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PUT → Update existing data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DELETE → Remove data</a:t>
            </a:r>
            <a:endParaRPr sz="1800"/>
          </a:p>
        </p:txBody>
      </p:sp>
      <p:sp>
        <p:nvSpPr>
          <p:cNvPr id="110" name="Google Shape;110;p17"/>
          <p:cNvSpPr txBox="1"/>
          <p:nvPr>
            <p:ph idx="4294967295" type="body"/>
          </p:nvPr>
        </p:nvSpPr>
        <p:spPr>
          <a:xfrm>
            <a:off x="311700" y="2911800"/>
            <a:ext cx="5205300" cy="23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b="1" lang="en" sz="2000"/>
              <a:t>CRUD Operations</a:t>
            </a:r>
            <a:endParaRPr b="1" sz="20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Create → POST </a:t>
            </a:r>
            <a:r>
              <a:rPr i="1" lang="en" sz="1800"/>
              <a:t>/items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Read → GET </a:t>
            </a:r>
            <a:r>
              <a:rPr i="1" lang="en" sz="1800"/>
              <a:t>/items</a:t>
            </a:r>
            <a:r>
              <a:rPr lang="en" sz="1800"/>
              <a:t> or GET </a:t>
            </a:r>
            <a:r>
              <a:rPr i="1" lang="en" sz="1800"/>
              <a:t>/items/{id}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Update → PUT </a:t>
            </a:r>
            <a:r>
              <a:rPr i="1" lang="en" sz="1800"/>
              <a:t>/items/{id}</a:t>
            </a:r>
            <a:endParaRPr i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Delete → DELETE </a:t>
            </a:r>
            <a:r>
              <a:rPr i="1" lang="en" sz="1800"/>
              <a:t>/items/{id}</a:t>
            </a:r>
            <a:endParaRPr i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EVOLUTION OF JAVA WEB DEVELOPMENT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JSP &amp; Servlets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p18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</a:t>
            </a:r>
            <a:r>
              <a:rPr lang="en" sz="1400"/>
              <a:t>Hardcoded, verbose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- Manual request handling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- HTML and Java mixed together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- Hard to scale, repetitive boilerplate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- No built-in dependency injection</a:t>
            </a:r>
            <a:endParaRPr sz="1400"/>
          </a:p>
        </p:txBody>
      </p:sp>
      <p:sp>
        <p:nvSpPr>
          <p:cNvPr id="119" name="Google Shape;119;p18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Spring Framework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</a:t>
            </a:r>
            <a:r>
              <a:rPr lang="en" sz="1400"/>
              <a:t>Powerful but complex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- Introduced IoC, DI, AOP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- Modular and powerful, but complex configuration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- XML/</a:t>
            </a:r>
            <a:r>
              <a:rPr lang="en" sz="1400"/>
              <a:t>Java-based</a:t>
            </a:r>
            <a:r>
              <a:rPr lang="en" sz="1400"/>
              <a:t> bean setup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- Still required manual server deployment</a:t>
            </a:r>
            <a:endParaRPr sz="1400"/>
          </a:p>
        </p:txBody>
      </p:sp>
      <p:sp>
        <p:nvSpPr>
          <p:cNvPr id="122" name="Google Shape;122;p18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8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Spring Boot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4" name="Google Shape;124;p18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- Simple &amp; modern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- Built on top of Spring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- Auto-configuration, starter dependencies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400"/>
              <a:t>- Embedded server (Tomcat, Jetty)</a:t>
            </a:r>
            <a:endParaRPr sz="14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400"/>
              <a:t>- Ideal for REST APIs and microservices</a:t>
            </a:r>
            <a:endParaRPr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Management Tools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DEPENDENCY MANAGEMENT IN JAVA</a:t>
            </a:r>
            <a:endParaRPr/>
          </a:p>
        </p:txBody>
      </p:sp>
      <p:sp>
        <p:nvSpPr>
          <p:cNvPr id="135" name="Google Shape;135;p20"/>
          <p:cNvSpPr txBox="1"/>
          <p:nvPr>
            <p:ph idx="4294967295" type="body"/>
          </p:nvPr>
        </p:nvSpPr>
        <p:spPr>
          <a:xfrm>
            <a:off x="311700" y="1088300"/>
            <a:ext cx="8325900" cy="27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Handles external libraries your project needs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Automatically downloads &amp; links JAR files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Resolves version conflicts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Simplifies build &amp; deployment process</a:t>
            </a:r>
            <a:endParaRPr sz="2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55900" y="272850"/>
            <a:ext cx="8520600" cy="60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Maven V</a:t>
            </a:r>
            <a:r>
              <a:rPr lang="en">
                <a:solidFill>
                  <a:schemeClr val="lt1"/>
                </a:solidFill>
              </a:rPr>
              <a:t>s Gradle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41" name="Google Shape;141;p21"/>
          <p:cNvGraphicFramePr/>
          <p:nvPr/>
        </p:nvGraphicFramePr>
        <p:xfrm>
          <a:off x="660000" y="180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{3AB36722-D832-4401-A5A3-FD1702989D1D}</a:tableStyleId>
              </a:tblPr>
              <a:tblGrid>
                <a:gridCol w="3912000"/>
                <a:gridCol w="391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/>
                        <a:t>Maven</a:t>
                      </a:r>
                      <a:endParaRPr b="1" sz="16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solidFill>
                            <a:schemeClr val="lt1"/>
                          </a:solidFill>
                        </a:rPr>
                        <a:t>Gradle</a:t>
                      </a:r>
                      <a:endParaRPr b="1" sz="16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XML (pom.xml)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Groovy/Kotlin (build.gradle)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Easier for beginners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More flexible, but steeper learning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	Slower (especially clean builds)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	Faster with incremental builds &amp; caching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Declarative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	Declarative + Imperative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