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84" r:id="rId3"/>
    <p:sldId id="257" r:id="rId4"/>
    <p:sldId id="263" r:id="rId5"/>
    <p:sldId id="264" r:id="rId6"/>
    <p:sldId id="265" r:id="rId7"/>
    <p:sldId id="261" r:id="rId8"/>
    <p:sldId id="262" r:id="rId9"/>
    <p:sldId id="273" r:id="rId10"/>
    <p:sldId id="277" r:id="rId11"/>
    <p:sldId id="276" r:id="rId12"/>
    <p:sldId id="282" r:id="rId13"/>
    <p:sldId id="288" r:id="rId14"/>
    <p:sldId id="259" r:id="rId15"/>
    <p:sldId id="287" r:id="rId16"/>
    <p:sldId id="275" r:id="rId17"/>
    <p:sldId id="271" r:id="rId18"/>
    <p:sldId id="283" r:id="rId19"/>
    <p:sldId id="272" r:id="rId20"/>
    <p:sldId id="278" r:id="rId21"/>
    <p:sldId id="279" r:id="rId22"/>
    <p:sldId id="285" r:id="rId23"/>
    <p:sldId id="280" r:id="rId24"/>
    <p:sldId id="286" r:id="rId25"/>
    <p:sldId id="260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36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7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E51129E-8C3D-4E14-B8EE-E1CAB3BD8336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FF6AEE5-CB27-46EF-8B0E-05515F8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2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5.JPG"/><Relationship Id="rId4" Type="http://schemas.openxmlformats.org/officeDocument/2006/relationships/hyperlink" Target="https://www.keepassx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26404"/>
            <a:ext cx="5879592" cy="2002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171439" y="138734"/>
            <a:ext cx="9590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Cyber </a:t>
            </a:r>
            <a:r>
              <a:rPr lang="en-US" sz="48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Insecurity</a:t>
            </a:r>
            <a:r>
              <a:rPr lang="en-US" sz="4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4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Reclaiming </a:t>
            </a:r>
            <a:r>
              <a:rPr lang="en-US" sz="4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Personal Privacy in the Information Era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296733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Presenter: Alexander </a:t>
            </a:r>
            <a:r>
              <a:rPr lang="en-US" sz="20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Ottewell</a:t>
            </a:r>
            <a:endParaRPr lang="en-US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Faculty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Mentor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Nery Chapeton-Lamas</a:t>
            </a:r>
          </a:p>
        </p:txBody>
      </p:sp>
    </p:spTree>
    <p:extLst>
      <p:ext uri="{BB962C8B-B14F-4D97-AF65-F5344CB8AC3E}">
        <p14:creationId xmlns:p14="http://schemas.microsoft.com/office/powerpoint/2010/main" val="22714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09" y="2009862"/>
            <a:ext cx="7223669" cy="40633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819373" y="735291"/>
            <a:ext cx="2044727" cy="532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2800" b="1" kern="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23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00" y="202117"/>
            <a:ext cx="5368933" cy="35569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91067" y="549415"/>
            <a:ext cx="5063066" cy="393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term “Internet of Things” (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 used to describe a galaxy of wildly different devices, from twenty dollar children’s toys to airliners that cost hundreds of millions of dollars.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relevant today, as employees increasingly blur the lines between home and business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9879165">
            <a:off x="7220731" y="1426578"/>
            <a:ext cx="4251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NOT SAFE!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7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288" y="509306"/>
            <a:ext cx="6096000" cy="34009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percentage of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working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home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rise.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trend is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increasingly common across all genders, ages, and family statuses.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presence of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insecure devices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constitutes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threat to the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device, its data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366" y="506652"/>
            <a:ext cx="4676949" cy="2108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of workers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grew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19 percent in 2003 to 24 percent in 2015. </a:t>
            </a:r>
            <a:endParaRPr lang="en-US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U.S. Bureau of Labor Statistics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925" y="506652"/>
            <a:ext cx="4756679" cy="41666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6932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266" y="541376"/>
            <a:ext cx="5600449" cy="468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 smtClean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Reclaiming Personal Privacy.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step that anyone could take is to encrypt their phone calls and their text messages.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through the smartphone app Signal, by Open Whisper Systems.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free, and can be downloaded immediately.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71" y="541376"/>
            <a:ext cx="5591432" cy="29075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4644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ignal app st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26" y="430298"/>
            <a:ext cx="3386725" cy="60114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508986" y="521364"/>
            <a:ext cx="39653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Simply download the app.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your telephone number and access to your contacts list.</a:t>
            </a:r>
          </a:p>
        </p:txBody>
      </p:sp>
    </p:spTree>
    <p:extLst>
      <p:ext uri="{BB962C8B-B14F-4D97-AF65-F5344CB8AC3E}">
        <p14:creationId xmlns:p14="http://schemas.microsoft.com/office/powerpoint/2010/main" val="2657840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63" y="0"/>
            <a:ext cx="7708663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8764" y="535709"/>
            <a:ext cx="3306618" cy="248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confirmation code.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Enjoy your encrypted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716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014" y="522941"/>
            <a:ext cx="6096000" cy="52565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800" b="1" kern="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Reclaiming Personal Privacy.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password manager.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main things that gets people’s private information exposed are data dumps.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password manager allows for creation of unique passwords for every site.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[The password manager 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KeePassX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free, open source, cross-platform, and never stores anything in the cloud.]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28" y="667512"/>
            <a:ext cx="4802388" cy="312724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 rot="20086139">
            <a:off x="6765882" y="1603891"/>
            <a:ext cx="5304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Requires Linux!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3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97" y="520607"/>
            <a:ext cx="4961204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kern="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Reclaiming Personal Privacy.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pass is the most widely used password manager on the planet.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access offline.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user friendly. Click, setup and done.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93" y="520607"/>
            <a:ext cx="6177009" cy="34149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8380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190" y="341472"/>
            <a:ext cx="6096000" cy="651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Reclaiming Personal Privacy.</a:t>
            </a:r>
          </a:p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two-factor authentication.</a:t>
            </a:r>
          </a:p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the provider to send you a secondary means of authentication — a text message for example. </a:t>
            </a:r>
          </a:p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attacker needs both your password and a physical device, like your phone, to login to your account. </a:t>
            </a:r>
          </a:p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Gmail, Facebook, Twitter, Dropbox, GitHub, Battle.net support two-factor authentication.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90" y="707249"/>
            <a:ext cx="5108213" cy="3296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71214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61" y="627473"/>
            <a:ext cx="5693382" cy="37936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491231" y="503620"/>
            <a:ext cx="5270377" cy="4487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March 28, The House of Representatives passed a resolution overturning an Obama-era FCC rule.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required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permission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sharing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browsing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history.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result,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AT&amp;T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Comcast, and others will be able to sell your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highest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bidder.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3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88" y="791980"/>
            <a:ext cx="7608152" cy="806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88" y="2467846"/>
            <a:ext cx="7608152" cy="7489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11" y="4086671"/>
            <a:ext cx="7673429" cy="7484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76696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5" y="1367161"/>
            <a:ext cx="5915025" cy="4076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18215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97" y="1362419"/>
            <a:ext cx="6734165" cy="38842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38371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18" y="1438183"/>
            <a:ext cx="6384560" cy="36753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84369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71" y="1414046"/>
            <a:ext cx="6486926" cy="38681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5347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3698" y="347987"/>
            <a:ext cx="6096000" cy="4358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should armor ourselves using systems we can rely on every day. </a:t>
            </a:r>
          </a:p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doesn’t need to be an extraordinary lifestyle change.</a:t>
            </a:r>
          </a:p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should be invisible, it should be atmospheric, it should be something that happens painlessly and effortlessly.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742" y="347987"/>
            <a:ext cx="3436265" cy="59043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1002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Questions?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047" y="554409"/>
            <a:ext cx="7269792" cy="429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 smtClean="0">
                <a:solidFill>
                  <a:schemeClr val="accent5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Acknowledging the Threat.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1990 the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took on the form we recognize today.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27 year old network of land cables, servers and more recently, cloud computing storage facilities.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also means that said network can be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breached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hacked with malicious intent.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09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302" y="525934"/>
            <a:ext cx="4539216" cy="5051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800" b="1" kern="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Acknowledging the Threat.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day, billions of people around the world use the Internet.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known as “users”, people send and store personal data on this global network.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for this network to grow and thrive, users must continue to trust that their privacy will be protected.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653" y="733155"/>
            <a:ext cx="6235527" cy="36282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33442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205" y="528126"/>
            <a:ext cx="6096000" cy="4603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Acknowledging the Threat.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Unfortunately, this is not the case.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NTIA’s most recent data analysis shows that Americans are increasingly concerned about online security.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concerns are prompting many Americans to limit their online activity, according to the U.S. Census Bureau in 2015.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nti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981" y="528126"/>
            <a:ext cx="3493008" cy="349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860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155" y="518208"/>
            <a:ext cx="6096000" cy="4966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Acknowledging the Threat.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Perhaps the most direct threat to maintaining consumer trust is negative personal experience.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Nearly 19 million households reported an online security breach  during the 12 months prior to the survey.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breaches appear to be more common among the most intensive Internet-using households.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76" y="2526298"/>
            <a:ext cx="5943600" cy="3657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59076" y="9953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effectLst/>
                <a:latin typeface="Arial" panose="020B0604020202020204" pitchFamily="34" charset="0"/>
              </a:rPr>
              <a:t>Figure 1: Households Reporting Online Security Breaches</a:t>
            </a:r>
            <a:br>
              <a:rPr lang="en-US" b="1" i="0" dirty="0" smtClean="0">
                <a:effectLst/>
                <a:latin typeface="Arial" panose="020B0604020202020204" pitchFamily="34" charset="0"/>
              </a:rPr>
            </a:br>
            <a:r>
              <a:rPr lang="en-US" b="1" i="0" dirty="0" smtClean="0">
                <a:effectLst/>
                <a:latin typeface="Arial" panose="020B0604020202020204" pitchFamily="34" charset="0"/>
              </a:rPr>
              <a:t>by Number of Different Types of Devices Used,</a:t>
            </a:r>
            <a:br>
              <a:rPr lang="en-US" b="1" i="0" dirty="0" smtClean="0">
                <a:effectLst/>
                <a:latin typeface="Arial" panose="020B0604020202020204" pitchFamily="34" charset="0"/>
              </a:rPr>
            </a:br>
            <a:r>
              <a:rPr lang="en-US" b="1" i="0" dirty="0" smtClean="0">
                <a:effectLst/>
                <a:latin typeface="Arial" panose="020B0604020202020204" pitchFamily="34" charset="0"/>
              </a:rPr>
              <a:t>Percent of Households with Internet Users, 2015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1008222" y="4170431"/>
            <a:ext cx="200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Devices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2386" y="6329861"/>
            <a:ext cx="301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 of Reported Breaches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81856" y="277871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tia.doc.gov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8103448" y="2632748"/>
            <a:ext cx="978408" cy="48463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34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92" y="2540714"/>
            <a:ext cx="5943600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50592" y="11997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effectLst/>
                <a:latin typeface="Arial" panose="020B0604020202020204" pitchFamily="34" charset="0"/>
              </a:rPr>
              <a:t>Figure 2: Major Concerns Related to Online Privacy and Security Risks,</a:t>
            </a:r>
            <a:br>
              <a:rPr lang="en-US" b="1" i="0" dirty="0" smtClean="0">
                <a:effectLst/>
                <a:latin typeface="Arial" panose="020B0604020202020204" pitchFamily="34" charset="0"/>
              </a:rPr>
            </a:br>
            <a:r>
              <a:rPr lang="en-US" b="1" i="0" dirty="0" smtClean="0">
                <a:effectLst/>
                <a:latin typeface="Arial" panose="020B0604020202020204" pitchFamily="34" charset="0"/>
              </a:rPr>
              <a:t>Percent of Households with Internet Users, 2015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34106" y="6307667"/>
            <a:ext cx="23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 of Households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1168401" y="4184848"/>
            <a:ext cx="17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of Concern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81856" y="277871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tia.doc.gov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8103448" y="2632748"/>
            <a:ext cx="978408" cy="48463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6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23744"/>
            <a:ext cx="5943600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2200" y="9908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Figure 3: Online Activities Avoided Due to Privacy or Security Concerns</a:t>
            </a:r>
            <a:br>
              <a:rPr lang="en-US" b="1" dirty="0">
                <a:latin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</a:rPr>
              <a:t>by Selected Groups, Percent of Households (HHs) with Internet Users, 2015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45714" y="6329201"/>
            <a:ext cx="23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 of Households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1134534" y="4167877"/>
            <a:ext cx="189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Avoided Activities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81856" y="277871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tia.doc.gov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8103448" y="2632748"/>
            <a:ext cx="978408" cy="48463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4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Override1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618</Words>
  <Application>Microsoft Office PowerPoint</Application>
  <PresentationFormat>Widescreen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SimSun</vt:lpstr>
      <vt:lpstr>Arial</vt:lpstr>
      <vt:lpstr>Calibri</vt:lpstr>
      <vt:lpstr>Calibri Light</vt:lpstr>
      <vt:lpstr>Corbel</vt:lpstr>
      <vt:lpstr>Times New Roman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MiraCosta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1224WTEC</dc:creator>
  <cp:lastModifiedBy>Alexander Ottewell</cp:lastModifiedBy>
  <cp:revision>78</cp:revision>
  <dcterms:created xsi:type="dcterms:W3CDTF">2017-03-03T19:42:22Z</dcterms:created>
  <dcterms:modified xsi:type="dcterms:W3CDTF">2017-04-01T07:46:20Z</dcterms:modified>
</cp:coreProperties>
</file>