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6" r:id="rId3"/>
    <p:sldId id="522" r:id="rId4"/>
    <p:sldId id="528" r:id="rId5"/>
    <p:sldId id="544" r:id="rId6"/>
    <p:sldId id="529" r:id="rId7"/>
    <p:sldId id="523" r:id="rId8"/>
    <p:sldId id="545" r:id="rId9"/>
    <p:sldId id="546" r:id="rId10"/>
    <p:sldId id="547" r:id="rId11"/>
    <p:sldId id="548" r:id="rId12"/>
    <p:sldId id="549" r:id="rId13"/>
    <p:sldId id="550" r:id="rId14"/>
    <p:sldId id="551" r:id="rId1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3" autoAdjust="0"/>
    <p:restoredTop sz="94048" autoAdjust="0"/>
  </p:normalViewPr>
  <p:slideViewPr>
    <p:cSldViewPr>
      <p:cViewPr varScale="1">
        <p:scale>
          <a:sx n="129" d="100"/>
          <a:sy n="129" d="100"/>
        </p:scale>
        <p:origin x="876" y="126"/>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5424"/>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2019/2/28</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2019/2/28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2019/2/28</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619672" y="2401374"/>
            <a:ext cx="6441815" cy="584775"/>
          </a:xfrm>
          <a:prstGeom prst="rect">
            <a:avLst/>
          </a:prstGeom>
          <a:noFill/>
        </p:spPr>
        <p:txBody>
          <a:bodyPr wrap="square" rtlCol="0">
            <a:spAutoFit/>
          </a:bodyPr>
          <a:lstStyle/>
          <a:p>
            <a:pPr algn="ctr"/>
            <a:r>
              <a:rPr lang="en-US" altLang="zh-CN" sz="32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级毕业设计及论文指导</a:t>
            </a:r>
            <a:endPar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Box 12"/>
          <p:cNvSpPr txBox="1"/>
          <p:nvPr/>
        </p:nvSpPr>
        <p:spPr>
          <a:xfrm>
            <a:off x="6516216" y="4153644"/>
            <a:ext cx="2424062" cy="861774"/>
          </a:xfrm>
          <a:prstGeom prst="rect">
            <a:avLst/>
          </a:prstGeom>
          <a:noFill/>
        </p:spPr>
        <p:txBody>
          <a:bodyPr wrap="none" rtlCol="0">
            <a:spAutoFit/>
          </a:bodyPr>
          <a:lstStyle/>
          <a:p>
            <a:pPr>
              <a:spcBef>
                <a:spcPts val="600"/>
              </a:spcBef>
              <a:spcAft>
                <a:spcPts val="600"/>
              </a:spcAft>
            </a:pPr>
            <a:r>
              <a:rPr lang="zh-CN" altLang="en-US" sz="2000"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任两品</a:t>
            </a:r>
            <a:endParaRPr lang="en-US" altLang="zh-CN" sz="2000"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rlp820806@163.com</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7" name="图片 16" descr="timg.jpg"/>
          <p:cNvPicPr>
            <a:picLocks noChangeAspect="1"/>
          </p:cNvPicPr>
          <p:nvPr/>
        </p:nvPicPr>
        <p:blipFill>
          <a:blip r:embed="rId2" cstate="print"/>
          <a:stretch>
            <a:fillRect/>
          </a:stretch>
        </p:blipFill>
        <p:spPr>
          <a:xfrm>
            <a:off x="0" y="0"/>
            <a:ext cx="1345839" cy="942087"/>
          </a:xfrm>
          <a:prstGeom prst="rect">
            <a:avLst/>
          </a:prstGeom>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审核及答辩</a:t>
            </a:r>
            <a:endParaRPr lang="zh-CN" altLang="en-US" dirty="0"/>
          </a:p>
        </p:txBody>
      </p:sp>
      <p:sp>
        <p:nvSpPr>
          <p:cNvPr id="9" name="副标题 8"/>
          <p:cNvSpPr txBox="1">
            <a:spLocks/>
          </p:cNvSpPr>
          <p:nvPr/>
        </p:nvSpPr>
        <p:spPr>
          <a:xfrm>
            <a:off x="323528" y="780686"/>
            <a:ext cx="8208912" cy="46691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mn-ea"/>
                <a:cs typeface="Times New Roman" panose="02020603050405020304" pitchFamily="18" charset="0"/>
              </a:rPr>
              <a:t>论文</a:t>
            </a:r>
            <a:endParaRPr lang="en-US" altLang="zh-CN" sz="2400" b="1" dirty="0" smtClean="0">
              <a:solidFill>
                <a:srgbClr val="FF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摘要</a:t>
            </a:r>
            <a:r>
              <a:rPr lang="zh-CN" altLang="en-US" sz="2000" b="1" dirty="0" smtClean="0">
                <a:latin typeface="+mn-ea"/>
                <a:cs typeface="Times New Roman" panose="02020603050405020304" pitchFamily="18" charset="0"/>
              </a:rPr>
              <a:t>（中英文），高度概括系统开发的背景、意义，开发该系统使用的技术，实现的功能</a:t>
            </a:r>
            <a:r>
              <a:rPr lang="zh-CN" altLang="en-US" sz="2000" b="1" dirty="0" smtClean="0">
                <a:latin typeface="+mn-ea"/>
                <a:cs typeface="Times New Roman" panose="02020603050405020304" pitchFamily="18" charset="0"/>
              </a:rPr>
              <a:t>等，约</a:t>
            </a:r>
            <a:r>
              <a:rPr lang="en-US" altLang="zh-CN" sz="2000" b="1" dirty="0" smtClean="0">
                <a:latin typeface="+mn-ea"/>
                <a:cs typeface="Times New Roman" panose="02020603050405020304" pitchFamily="18" charset="0"/>
              </a:rPr>
              <a:t>300</a:t>
            </a:r>
            <a:r>
              <a:rPr lang="zh-CN" altLang="en-US" sz="2000" b="1" dirty="0" smtClean="0">
                <a:latin typeface="+mn-ea"/>
                <a:cs typeface="Times New Roman" panose="02020603050405020304" pitchFamily="18" charset="0"/>
              </a:rPr>
              <a:t>字。</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关键词：</a:t>
            </a:r>
            <a:r>
              <a:rPr lang="en-US" altLang="zh-CN" sz="2000" b="1" dirty="0" smtClean="0">
                <a:latin typeface="+mn-ea"/>
                <a:cs typeface="Times New Roman" panose="02020603050405020304" pitchFamily="18" charset="0"/>
              </a:rPr>
              <a:t>3~5</a:t>
            </a:r>
            <a:r>
              <a:rPr lang="zh-CN" altLang="en-US" sz="2000" b="1" dirty="0" smtClean="0">
                <a:latin typeface="+mn-ea"/>
                <a:cs typeface="Times New Roman" panose="02020603050405020304" pitchFamily="18" charset="0"/>
              </a:rPr>
              <a:t>个，</a:t>
            </a:r>
            <a:r>
              <a:rPr lang="en-US" altLang="zh-CN" sz="2000" b="1" dirty="0" smtClean="0">
                <a:latin typeface="+mn-ea"/>
                <a:cs typeface="Times New Roman" panose="02020603050405020304" pitchFamily="18" charset="0"/>
              </a:rPr>
              <a:t>1~2</a:t>
            </a:r>
            <a:r>
              <a:rPr lang="zh-CN" altLang="en-US" sz="2000" b="1" dirty="0" smtClean="0">
                <a:latin typeface="+mn-ea"/>
                <a:cs typeface="Times New Roman" panose="02020603050405020304" pitchFamily="18" charset="0"/>
              </a:rPr>
              <a:t>个系统名称相关的，</a:t>
            </a:r>
            <a:r>
              <a:rPr lang="en-US" altLang="zh-CN" sz="2000" b="1" dirty="0" smtClean="0">
                <a:latin typeface="+mn-ea"/>
                <a:cs typeface="Times New Roman" panose="02020603050405020304" pitchFamily="18" charset="0"/>
              </a:rPr>
              <a:t>2</a:t>
            </a:r>
            <a:r>
              <a:rPr lang="en-US" altLang="zh-CN" sz="2000" b="1" dirty="0" smtClean="0">
                <a:latin typeface="+mn-ea"/>
                <a:cs typeface="Times New Roman" panose="02020603050405020304" pitchFamily="18" charset="0"/>
              </a:rPr>
              <a:t>~3</a:t>
            </a:r>
            <a:r>
              <a:rPr lang="zh-CN" altLang="en-US" sz="2000" b="1" dirty="0" smtClean="0">
                <a:latin typeface="+mn-ea"/>
                <a:cs typeface="Times New Roman" panose="02020603050405020304" pitchFamily="18" charset="0"/>
              </a:rPr>
              <a:t>个突出的开发技术相关的</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目录：正文中一级、二级、三级标题</a:t>
            </a:r>
            <a:r>
              <a:rPr lang="zh-CN" altLang="en-US" sz="2000" b="1" dirty="0" smtClean="0">
                <a:latin typeface="+mn-ea"/>
                <a:cs typeface="Times New Roman" panose="02020603050405020304" pitchFamily="18" charset="0"/>
              </a:rPr>
              <a:t>在</a:t>
            </a:r>
            <a:r>
              <a:rPr lang="en-US" altLang="zh-CN" sz="2000" b="1" dirty="0" smtClean="0">
                <a:latin typeface="+mn-ea"/>
                <a:cs typeface="Times New Roman" panose="02020603050405020304" pitchFamily="18" charset="0"/>
              </a:rPr>
              <a:t>word</a:t>
            </a:r>
            <a:r>
              <a:rPr lang="zh-CN" altLang="en-US" sz="2000" b="1" dirty="0" smtClean="0">
                <a:latin typeface="+mn-ea"/>
                <a:cs typeface="Times New Roman" panose="02020603050405020304" pitchFamily="18" charset="0"/>
              </a:rPr>
              <a:t>中</a:t>
            </a:r>
            <a:r>
              <a:rPr lang="zh-CN" altLang="en-US" sz="2000" b="1" dirty="0" smtClean="0">
                <a:latin typeface="+mn-ea"/>
                <a:cs typeface="Times New Roman" panose="02020603050405020304" pitchFamily="18" charset="0"/>
              </a:rPr>
              <a:t>分别设置为标题</a:t>
            </a:r>
            <a:r>
              <a:rPr lang="en-US" altLang="zh-CN" sz="2000" b="1" dirty="0" smtClean="0">
                <a:latin typeface="+mn-ea"/>
                <a:cs typeface="Times New Roman" panose="02020603050405020304" pitchFamily="18" charset="0"/>
              </a:rPr>
              <a:t>1</a:t>
            </a:r>
            <a:r>
              <a:rPr lang="zh-CN" altLang="en-US" sz="2000" b="1" dirty="0" smtClean="0">
                <a:latin typeface="+mn-ea"/>
                <a:cs typeface="Times New Roman" panose="02020603050405020304" pitchFamily="18" charset="0"/>
              </a:rPr>
              <a:t>、标题</a:t>
            </a:r>
            <a:r>
              <a:rPr lang="en-US" altLang="zh-CN" sz="2000" b="1" dirty="0" smtClean="0">
                <a:latin typeface="+mn-ea"/>
                <a:cs typeface="Times New Roman" panose="02020603050405020304" pitchFamily="18" charset="0"/>
              </a:rPr>
              <a:t>2</a:t>
            </a:r>
            <a:r>
              <a:rPr lang="zh-CN" altLang="en-US" sz="2000" b="1" dirty="0" smtClean="0">
                <a:latin typeface="+mn-ea"/>
                <a:cs typeface="Times New Roman" panose="02020603050405020304" pitchFamily="18" charset="0"/>
              </a:rPr>
              <a:t>、标题</a:t>
            </a:r>
            <a:r>
              <a:rPr lang="en-US" altLang="zh-CN" sz="2000" b="1" dirty="0" smtClean="0">
                <a:latin typeface="+mn-ea"/>
                <a:cs typeface="Times New Roman" panose="02020603050405020304" pitchFamily="18" charset="0"/>
              </a:rPr>
              <a:t>3</a:t>
            </a:r>
            <a:r>
              <a:rPr lang="zh-CN" altLang="en-US" sz="2000" b="1" dirty="0" smtClean="0">
                <a:latin typeface="+mn-ea"/>
                <a:cs typeface="Times New Roman" panose="02020603050405020304" pitchFamily="18" charset="0"/>
              </a:rPr>
              <a:t>后可自动提取生成</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 </a:t>
            </a:r>
            <a:r>
              <a:rPr lang="en-US" altLang="zh-CN" sz="2000" b="1" dirty="0" smtClean="0">
                <a:latin typeface="+mn-ea"/>
                <a:cs typeface="Times New Roman" panose="02020603050405020304" pitchFamily="18" charset="0"/>
              </a:rPr>
              <a:t>1 </a:t>
            </a:r>
            <a:r>
              <a:rPr lang="zh-CN" altLang="en-US" sz="2000" b="1" dirty="0" smtClean="0">
                <a:latin typeface="+mn-ea"/>
                <a:cs typeface="Times New Roman" panose="02020603050405020304" pitchFamily="18" charset="0"/>
              </a:rPr>
              <a:t>引言，可分为</a:t>
            </a:r>
            <a:r>
              <a:rPr lang="en-US" altLang="zh-CN" sz="2000" b="1" dirty="0" smtClean="0">
                <a:latin typeface="+mn-ea"/>
                <a:cs typeface="Times New Roman" panose="02020603050405020304" pitchFamily="18" charset="0"/>
              </a:rPr>
              <a:t>1.1</a:t>
            </a:r>
            <a:r>
              <a:rPr lang="zh-CN" altLang="en-US" sz="2000" b="1" dirty="0" smtClean="0">
                <a:latin typeface="+mn-ea"/>
                <a:cs typeface="Times New Roman" panose="02020603050405020304" pitchFamily="18" charset="0"/>
              </a:rPr>
              <a:t>系统开发背景，</a:t>
            </a:r>
            <a:r>
              <a:rPr lang="en-US" altLang="zh-CN" sz="2000" b="1" dirty="0" smtClean="0">
                <a:latin typeface="+mn-ea"/>
                <a:cs typeface="Times New Roman" panose="02020603050405020304" pitchFamily="18" charset="0"/>
              </a:rPr>
              <a:t>1.2</a:t>
            </a:r>
            <a:r>
              <a:rPr lang="zh-CN" altLang="en-US" sz="2000" b="1" dirty="0" smtClean="0">
                <a:latin typeface="+mn-ea"/>
                <a:cs typeface="Times New Roman" panose="02020603050405020304" pitchFamily="18" charset="0"/>
              </a:rPr>
              <a:t>系统开发目的及意义，</a:t>
            </a:r>
            <a:r>
              <a:rPr lang="en-US" altLang="zh-CN" sz="2000" b="1" dirty="0" smtClean="0">
                <a:latin typeface="+mn-ea"/>
                <a:cs typeface="Times New Roman" panose="02020603050405020304" pitchFamily="18" charset="0"/>
              </a:rPr>
              <a:t>1.3</a:t>
            </a:r>
            <a:r>
              <a:rPr lang="zh-CN" altLang="en-US" sz="2000" b="1" dirty="0" smtClean="0">
                <a:latin typeface="+mn-ea"/>
                <a:cs typeface="Times New Roman" panose="02020603050405020304" pitchFamily="18" charset="0"/>
              </a:rPr>
              <a:t>系统开发目标</a:t>
            </a:r>
            <a:r>
              <a:rPr lang="zh-CN" altLang="en-US" sz="2000" b="1" dirty="0" smtClean="0">
                <a:latin typeface="+mn-ea"/>
                <a:cs typeface="Times New Roman" panose="02020603050405020304" pitchFamily="18" charset="0"/>
              </a:rPr>
              <a:t>等</a:t>
            </a:r>
            <a:endParaRPr lang="en-US" altLang="zh-CN" sz="2000" b="1" dirty="0" smtClean="0">
              <a:latin typeface="+mn-ea"/>
              <a:cs typeface="Times New Roman" panose="02020603050405020304" pitchFamily="18" charset="0"/>
            </a:endParaRPr>
          </a:p>
        </p:txBody>
      </p:sp>
    </p:spTree>
    <p:extLst>
      <p:ext uri="{BB962C8B-B14F-4D97-AF65-F5344CB8AC3E}">
        <p14:creationId xmlns:p14="http://schemas.microsoft.com/office/powerpoint/2010/main" val="3670609804"/>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审核及答辩</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smtClean="0">
                <a:solidFill>
                  <a:srgbClr val="FF0000"/>
                </a:solidFill>
                <a:latin typeface="+mn-ea"/>
                <a:cs typeface="Times New Roman" panose="02020603050405020304" pitchFamily="18" charset="0"/>
              </a:rPr>
              <a:t>论文</a:t>
            </a:r>
            <a:endParaRPr lang="en-US" altLang="zh-CN" sz="2400" b="1" dirty="0" smtClean="0">
              <a:solidFill>
                <a:srgbClr val="FF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2000" b="1" dirty="0">
                <a:latin typeface="+mn-ea"/>
                <a:cs typeface="Times New Roman" panose="02020603050405020304" pitchFamily="18" charset="0"/>
              </a:rPr>
              <a:t>2 </a:t>
            </a:r>
            <a:r>
              <a:rPr lang="zh-CN" altLang="en-US" sz="2000" b="1" dirty="0">
                <a:latin typeface="+mn-ea"/>
                <a:cs typeface="Times New Roman" panose="02020603050405020304" pitchFamily="18" charset="0"/>
              </a:rPr>
              <a:t>系统分析，可分为</a:t>
            </a:r>
            <a:r>
              <a:rPr lang="en-US" altLang="zh-CN" sz="2000" b="1" dirty="0">
                <a:latin typeface="+mn-ea"/>
                <a:cs typeface="Times New Roman" panose="02020603050405020304" pitchFamily="18" charset="0"/>
              </a:rPr>
              <a:t>2.1</a:t>
            </a:r>
            <a:r>
              <a:rPr lang="zh-CN" altLang="en-US" sz="2000" b="1" dirty="0">
                <a:latin typeface="+mn-ea"/>
                <a:cs typeface="Times New Roman" panose="02020603050405020304" pitchFamily="18" charset="0"/>
              </a:rPr>
              <a:t>系统可行性分析，</a:t>
            </a:r>
            <a:r>
              <a:rPr lang="en-US" altLang="zh-CN" sz="2000" b="1" dirty="0">
                <a:latin typeface="+mn-ea"/>
                <a:cs typeface="Times New Roman" panose="02020603050405020304" pitchFamily="18" charset="0"/>
              </a:rPr>
              <a:t>2.2</a:t>
            </a:r>
            <a:r>
              <a:rPr lang="zh-CN" altLang="en-US" sz="2000" b="1" dirty="0">
                <a:latin typeface="+mn-ea"/>
                <a:cs typeface="Times New Roman" panose="02020603050405020304" pitchFamily="18" charset="0"/>
              </a:rPr>
              <a:t>系统需求分析等</a:t>
            </a:r>
            <a:endParaRPr lang="en-US" altLang="zh-CN" sz="2000" b="1" dirty="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2000" b="1" dirty="0">
                <a:latin typeface="+mn-ea"/>
                <a:cs typeface="Times New Roman" panose="02020603050405020304" pitchFamily="18" charset="0"/>
              </a:rPr>
              <a:t>3 </a:t>
            </a:r>
            <a:r>
              <a:rPr lang="zh-CN" altLang="en-US" sz="2000" b="1" dirty="0">
                <a:latin typeface="+mn-ea"/>
                <a:cs typeface="Times New Roman" panose="02020603050405020304" pitchFamily="18" charset="0"/>
              </a:rPr>
              <a:t>系统设计，可分为</a:t>
            </a:r>
            <a:r>
              <a:rPr lang="en-US" altLang="zh-CN" sz="2000" b="1" dirty="0">
                <a:latin typeface="+mn-ea"/>
                <a:cs typeface="Times New Roman" panose="02020603050405020304" pitchFamily="18" charset="0"/>
              </a:rPr>
              <a:t>3.1</a:t>
            </a:r>
            <a:r>
              <a:rPr lang="zh-CN" altLang="en-US" sz="2000" b="1" dirty="0">
                <a:latin typeface="+mn-ea"/>
                <a:cs typeface="Times New Roman" panose="02020603050405020304" pitchFamily="18" charset="0"/>
              </a:rPr>
              <a:t>系统框架设计，</a:t>
            </a:r>
            <a:r>
              <a:rPr lang="en-US" altLang="zh-CN" sz="2000" b="1" dirty="0">
                <a:latin typeface="+mn-ea"/>
                <a:cs typeface="Times New Roman" panose="02020603050405020304" pitchFamily="18" charset="0"/>
              </a:rPr>
              <a:t>3.2</a:t>
            </a:r>
            <a:r>
              <a:rPr lang="zh-CN" altLang="en-US" sz="2000" b="1" dirty="0">
                <a:latin typeface="+mn-ea"/>
                <a:cs typeface="Times New Roman" panose="02020603050405020304" pitchFamily="18" charset="0"/>
              </a:rPr>
              <a:t>功能模块设计，</a:t>
            </a:r>
            <a:r>
              <a:rPr lang="en-US" altLang="zh-CN" sz="2000" b="1" dirty="0">
                <a:latin typeface="+mn-ea"/>
                <a:cs typeface="Times New Roman" panose="02020603050405020304" pitchFamily="18" charset="0"/>
              </a:rPr>
              <a:t>3.3</a:t>
            </a:r>
            <a:r>
              <a:rPr lang="zh-CN" altLang="en-US" sz="2000" b="1" dirty="0">
                <a:latin typeface="+mn-ea"/>
                <a:cs typeface="Times New Roman" panose="02020603050405020304" pitchFamily="18" charset="0"/>
              </a:rPr>
              <a:t>数据库设计，</a:t>
            </a:r>
            <a:r>
              <a:rPr lang="en-US" altLang="zh-CN" sz="2000" b="1" dirty="0">
                <a:latin typeface="+mn-ea"/>
                <a:cs typeface="Times New Roman" panose="02020603050405020304" pitchFamily="18" charset="0"/>
              </a:rPr>
              <a:t>3.4…</a:t>
            </a:r>
          </a:p>
          <a:p>
            <a:pPr>
              <a:lnSpc>
                <a:spcPct val="150000"/>
              </a:lnSpc>
              <a:spcBef>
                <a:spcPts val="0"/>
              </a:spcBef>
              <a:buFont typeface="Wingdings" panose="05000000000000000000" pitchFamily="2" charset="2"/>
              <a:buChar char="n"/>
            </a:pPr>
            <a:r>
              <a:rPr lang="en-US" altLang="zh-CN" sz="2000" b="1" dirty="0">
                <a:latin typeface="+mn-ea"/>
                <a:cs typeface="Times New Roman" panose="02020603050405020304" pitchFamily="18" charset="0"/>
              </a:rPr>
              <a:t>4 </a:t>
            </a:r>
            <a:r>
              <a:rPr lang="zh-CN" altLang="en-US" sz="2000" b="1" dirty="0">
                <a:latin typeface="+mn-ea"/>
                <a:cs typeface="Times New Roman" panose="02020603050405020304" pitchFamily="18" charset="0"/>
              </a:rPr>
              <a:t>系统实现，可按操作流程分模块展示系统实现的效果，文字说明加上系统运行截</a:t>
            </a:r>
            <a:r>
              <a:rPr lang="zh-CN" altLang="en-US" sz="2000" b="1" dirty="0" smtClean="0">
                <a:latin typeface="+mn-ea"/>
                <a:cs typeface="Times New Roman" panose="02020603050405020304" pitchFamily="18" charset="0"/>
              </a:rPr>
              <a:t>图</a:t>
            </a:r>
            <a:endParaRPr lang="en-US" altLang="zh-CN" sz="2000" b="1" dirty="0" smtClean="0">
              <a:solidFill>
                <a:srgbClr val="FF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2000" b="1" dirty="0">
                <a:latin typeface="+mn-ea"/>
                <a:cs typeface="Times New Roman" panose="02020603050405020304" pitchFamily="18" charset="0"/>
              </a:rPr>
              <a:t>5</a:t>
            </a:r>
            <a:r>
              <a:rPr lang="en-US" altLang="zh-CN" sz="2000" b="1" dirty="0" smtClean="0">
                <a:latin typeface="+mn-ea"/>
                <a:cs typeface="Times New Roman" panose="02020603050405020304" pitchFamily="18" charset="0"/>
              </a:rPr>
              <a:t> </a:t>
            </a:r>
            <a:r>
              <a:rPr lang="zh-CN" altLang="en-US" sz="2000" b="1" dirty="0" smtClean="0">
                <a:latin typeface="+mn-ea"/>
                <a:cs typeface="Times New Roman" panose="02020603050405020304" pitchFamily="18" charset="0"/>
              </a:rPr>
              <a:t>总结，可分为</a:t>
            </a:r>
            <a:r>
              <a:rPr lang="en-US" altLang="zh-CN" sz="2000" b="1" dirty="0" smtClean="0">
                <a:latin typeface="+mn-ea"/>
                <a:cs typeface="Times New Roman" panose="02020603050405020304" pitchFamily="18" charset="0"/>
              </a:rPr>
              <a:t>5.1</a:t>
            </a:r>
            <a:r>
              <a:rPr lang="zh-CN" altLang="en-US" sz="2000" b="1" dirty="0" smtClean="0">
                <a:latin typeface="+mn-ea"/>
                <a:cs typeface="Times New Roman" panose="02020603050405020304" pitchFamily="18" charset="0"/>
              </a:rPr>
              <a:t>系统特点及创新，</a:t>
            </a:r>
            <a:r>
              <a:rPr lang="en-US" altLang="zh-CN" sz="2000" b="1" dirty="0" smtClean="0">
                <a:latin typeface="+mn-ea"/>
                <a:cs typeface="Times New Roman" panose="02020603050405020304" pitchFamily="18" charset="0"/>
              </a:rPr>
              <a:t>5.2</a:t>
            </a:r>
            <a:r>
              <a:rPr lang="zh-CN" altLang="en-US" sz="2000" b="1" dirty="0" smtClean="0">
                <a:latin typeface="+mn-ea"/>
                <a:cs typeface="Times New Roman" panose="02020603050405020304" pitchFamily="18" charset="0"/>
              </a:rPr>
              <a:t>个人总结及体会</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参考文献，格式要标准，</a:t>
            </a:r>
            <a:r>
              <a:rPr lang="en-US" altLang="zh-CN" sz="2000" b="1" dirty="0" smtClean="0">
                <a:latin typeface="+mn-ea"/>
                <a:cs typeface="Times New Roman" panose="02020603050405020304" pitchFamily="18" charset="0"/>
              </a:rPr>
              <a:t>15</a:t>
            </a:r>
            <a:r>
              <a:rPr lang="zh-CN" altLang="en-US" sz="2000" b="1" dirty="0" smtClean="0">
                <a:latin typeface="+mn-ea"/>
                <a:cs typeface="Times New Roman" panose="02020603050405020304" pitchFamily="18" charset="0"/>
              </a:rPr>
              <a:t>个左右</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致谢</a:t>
            </a:r>
            <a:endParaRPr lang="en-US" altLang="zh-CN" sz="2000" b="1" dirty="0" smtClean="0">
              <a:latin typeface="+mn-ea"/>
              <a:cs typeface="Times New Roman" panose="02020603050405020304" pitchFamily="18" charset="0"/>
            </a:endParaRPr>
          </a:p>
        </p:txBody>
      </p:sp>
    </p:spTree>
    <p:extLst>
      <p:ext uri="{BB962C8B-B14F-4D97-AF65-F5344CB8AC3E}">
        <p14:creationId xmlns:p14="http://schemas.microsoft.com/office/powerpoint/2010/main" val="328931803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审核及答辩</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smtClean="0">
                <a:solidFill>
                  <a:srgbClr val="FF0000"/>
                </a:solidFill>
                <a:latin typeface="+mn-ea"/>
                <a:cs typeface="Times New Roman" panose="02020603050405020304" pitchFamily="18" charset="0"/>
              </a:rPr>
              <a:t>答辩</a:t>
            </a:r>
            <a:endParaRPr lang="en-US" altLang="zh-CN" sz="2400" b="1" dirty="0" smtClean="0">
              <a:solidFill>
                <a:srgbClr val="FF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dirty="0">
                <a:latin typeface="+mn-ea"/>
                <a:cs typeface="Times New Roman" panose="02020603050405020304" pitchFamily="18" charset="0"/>
              </a:rPr>
              <a:t>答辩</a:t>
            </a:r>
            <a:r>
              <a:rPr lang="zh-CN" altLang="en-US" sz="2400" dirty="0" smtClean="0">
                <a:latin typeface="+mn-ea"/>
                <a:cs typeface="Times New Roman" panose="02020603050405020304" pitchFamily="18" charset="0"/>
              </a:rPr>
              <a:t>前论文须通过知网查重检测</a:t>
            </a:r>
            <a:r>
              <a:rPr lang="en-US"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每个同学可查重</a:t>
            </a:r>
            <a:r>
              <a:rPr lang="en-US" altLang="zh-CN" sz="2400" dirty="0" smtClean="0">
                <a:latin typeface="+mn-ea"/>
                <a:cs typeface="Times New Roman" panose="02020603050405020304" pitchFamily="18" charset="0"/>
              </a:rPr>
              <a:t>2</a:t>
            </a:r>
            <a:r>
              <a:rPr lang="zh-CN" altLang="en-US" sz="2400" dirty="0" smtClean="0">
                <a:latin typeface="+mn-ea"/>
                <a:cs typeface="Times New Roman" panose="02020603050405020304" pitchFamily="18" charset="0"/>
              </a:rPr>
              <a:t>次</a:t>
            </a:r>
            <a:r>
              <a:rPr lang="en-US"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a:t>
            </a:r>
            <a:r>
              <a:rPr lang="zh-CN" altLang="en-US" sz="2400" dirty="0">
                <a:latin typeface="+mn-ea"/>
                <a:cs typeface="Times New Roman" panose="02020603050405020304" pitchFamily="18" charset="0"/>
              </a:rPr>
              <a:t>最终</a:t>
            </a:r>
            <a:r>
              <a:rPr lang="zh-CN" altLang="en-US" sz="2400" dirty="0" smtClean="0">
                <a:latin typeface="+mn-ea"/>
                <a:cs typeface="Times New Roman" panose="02020603050405020304" pitchFamily="18" charset="0"/>
              </a:rPr>
              <a:t>重复率必须低于</a:t>
            </a:r>
            <a:r>
              <a:rPr lang="en-US" altLang="zh-CN" sz="2400" dirty="0" smtClean="0">
                <a:latin typeface="+mn-ea"/>
                <a:cs typeface="Times New Roman" panose="02020603050405020304" pitchFamily="18" charset="0"/>
              </a:rPr>
              <a:t>30%</a:t>
            </a:r>
          </a:p>
          <a:p>
            <a:pPr>
              <a:lnSpc>
                <a:spcPct val="150000"/>
              </a:lnSpc>
              <a:spcBef>
                <a:spcPts val="0"/>
              </a:spcBef>
              <a:buFont typeface="Wingdings" panose="05000000000000000000" pitchFamily="2" charset="2"/>
              <a:buChar char="n"/>
            </a:pPr>
            <a:r>
              <a:rPr lang="zh-CN" altLang="en-US" sz="2400" dirty="0" smtClean="0">
                <a:latin typeface="+mn-ea"/>
                <a:cs typeface="Times New Roman" panose="02020603050405020304" pitchFamily="18" charset="0"/>
              </a:rPr>
              <a:t>首次重检高于</a:t>
            </a:r>
            <a:r>
              <a:rPr lang="en-US" altLang="zh-CN" sz="2400" dirty="0" smtClean="0">
                <a:latin typeface="+mn-ea"/>
                <a:cs typeface="Times New Roman" panose="02020603050405020304" pitchFamily="18" charset="0"/>
              </a:rPr>
              <a:t>60%</a:t>
            </a:r>
            <a:r>
              <a:rPr lang="zh-CN" altLang="en-US" sz="2400" dirty="0" smtClean="0">
                <a:latin typeface="+mn-ea"/>
                <a:cs typeface="Times New Roman" panose="02020603050405020304" pitchFamily="18" charset="0"/>
              </a:rPr>
              <a:t>者直接认定为论文剽窃，直接取消本年度答辩资格</a:t>
            </a:r>
            <a:endParaRPr lang="en-US" altLang="zh-CN" sz="2400"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dirty="0" smtClean="0">
                <a:latin typeface="+mn-ea"/>
                <a:cs typeface="Times New Roman" panose="02020603050405020304" pitchFamily="18" charset="0"/>
              </a:rPr>
              <a:t>答辩时直接演示系统，答辩组老师会针对你开发的系统提出</a:t>
            </a:r>
            <a:r>
              <a:rPr lang="en-US" altLang="zh-CN" sz="2400" dirty="0" smtClean="0">
                <a:latin typeface="+mn-ea"/>
                <a:cs typeface="Times New Roman" panose="02020603050405020304" pitchFamily="18" charset="0"/>
              </a:rPr>
              <a:t>2~3</a:t>
            </a:r>
            <a:r>
              <a:rPr lang="zh-CN" altLang="en-US" sz="2400" dirty="0" smtClean="0">
                <a:latin typeface="+mn-ea"/>
                <a:cs typeface="Times New Roman" panose="02020603050405020304" pitchFamily="18" charset="0"/>
              </a:rPr>
              <a:t>个问题</a:t>
            </a:r>
            <a:endParaRPr lang="en-US" altLang="zh-CN" sz="2400" dirty="0" smtClean="0">
              <a:latin typeface="+mn-ea"/>
              <a:cs typeface="Times New Roman" panose="02020603050405020304" pitchFamily="18" charset="0"/>
            </a:endParaRPr>
          </a:p>
        </p:txBody>
      </p:sp>
    </p:spTree>
    <p:extLst>
      <p:ext uri="{BB962C8B-B14F-4D97-AF65-F5344CB8AC3E}">
        <p14:creationId xmlns:p14="http://schemas.microsoft.com/office/powerpoint/2010/main" val="81881214"/>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 </a:t>
            </a:r>
            <a:r>
              <a:rPr lang="zh-CN" altLang="en-US" dirty="0" smtClean="0"/>
              <a:t>特别提示</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dirty="0" smtClean="0">
                <a:latin typeface="+mn-ea"/>
                <a:cs typeface="Times New Roman" panose="02020603050405020304" pitchFamily="18" charset="0"/>
              </a:rPr>
              <a:t>思想上认真对待，态度端正，坚持原创，严禁购买、剽窃、代写等</a:t>
            </a:r>
            <a:endParaRPr lang="en-US" altLang="zh-CN" sz="2000"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dirty="0" smtClean="0">
                <a:latin typeface="+mn-ea"/>
                <a:cs typeface="Times New Roman" panose="02020603050405020304" pitchFamily="18" charset="0"/>
              </a:rPr>
              <a:t>附表和论文一定注意用自己的语言结合自身开发的系统来进行描述，表达要通顺准确，格式一定要规范</a:t>
            </a:r>
            <a:endParaRPr lang="en-US" altLang="zh-CN" sz="2000"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dirty="0" smtClean="0">
                <a:latin typeface="+mn-ea"/>
                <a:cs typeface="Times New Roman" panose="02020603050405020304" pitchFamily="18" charset="0"/>
              </a:rPr>
              <a:t>论文首次</a:t>
            </a:r>
            <a:r>
              <a:rPr lang="zh-CN" altLang="en-US" sz="2000" dirty="0">
                <a:latin typeface="+mn-ea"/>
                <a:cs typeface="Times New Roman" panose="02020603050405020304" pitchFamily="18" charset="0"/>
              </a:rPr>
              <a:t>重</a:t>
            </a:r>
            <a:r>
              <a:rPr lang="zh-CN" altLang="en-US" sz="2000" dirty="0" smtClean="0">
                <a:latin typeface="+mn-ea"/>
                <a:cs typeface="Times New Roman" panose="02020603050405020304" pitchFamily="18" charset="0"/>
              </a:rPr>
              <a:t>检重复率必须低于</a:t>
            </a:r>
            <a:r>
              <a:rPr lang="en-US" altLang="zh-CN" sz="2000" dirty="0">
                <a:latin typeface="+mn-ea"/>
                <a:cs typeface="Times New Roman" panose="02020603050405020304" pitchFamily="18" charset="0"/>
              </a:rPr>
              <a:t>60</a:t>
            </a:r>
            <a:r>
              <a:rPr lang="en-US" altLang="zh-CN" sz="2000" dirty="0" smtClean="0">
                <a:latin typeface="+mn-ea"/>
                <a:cs typeface="Times New Roman" panose="02020603050405020304" pitchFamily="18" charset="0"/>
              </a:rPr>
              <a:t>%</a:t>
            </a:r>
            <a:r>
              <a:rPr lang="zh-CN" altLang="en-US" sz="2000" dirty="0" smtClean="0">
                <a:latin typeface="+mn-ea"/>
                <a:cs typeface="Times New Roman" panose="02020603050405020304" pitchFamily="18" charset="0"/>
              </a:rPr>
              <a:t>，答辩前论文重复率必须低于</a:t>
            </a:r>
            <a:r>
              <a:rPr lang="en-US" altLang="zh-CN" sz="2000" dirty="0" smtClean="0">
                <a:latin typeface="+mn-ea"/>
                <a:cs typeface="Times New Roman" panose="02020603050405020304" pitchFamily="18" charset="0"/>
              </a:rPr>
              <a:t>30%</a:t>
            </a:r>
            <a:endParaRPr lang="en-US" altLang="zh-CN" sz="2000" dirty="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dirty="0" smtClean="0">
                <a:latin typeface="+mn-ea"/>
                <a:cs typeface="Times New Roman" panose="02020603050405020304" pitchFamily="18" charset="0"/>
              </a:rPr>
              <a:t>所有同学答辩后提交的正式论文，学校会再次统一查重，重复率必须低于</a:t>
            </a:r>
            <a:r>
              <a:rPr lang="en-US" altLang="zh-CN" sz="2000" dirty="0" smtClean="0">
                <a:latin typeface="+mn-ea"/>
                <a:cs typeface="Times New Roman" panose="02020603050405020304" pitchFamily="18" charset="0"/>
              </a:rPr>
              <a:t>30%</a:t>
            </a:r>
          </a:p>
          <a:p>
            <a:pPr>
              <a:lnSpc>
                <a:spcPct val="150000"/>
              </a:lnSpc>
              <a:spcBef>
                <a:spcPts val="0"/>
              </a:spcBef>
              <a:buFont typeface="Wingdings" panose="05000000000000000000" pitchFamily="2" charset="2"/>
              <a:buChar char="n"/>
            </a:pPr>
            <a:r>
              <a:rPr lang="zh-CN" altLang="en-US" sz="2000" dirty="0" smtClean="0">
                <a:latin typeface="+mn-ea"/>
                <a:cs typeface="Times New Roman" panose="02020603050405020304" pitchFamily="18" charset="0"/>
              </a:rPr>
              <a:t>毕业次年，教育厅会抽检个别学生毕业论文，抽检不合格者，按规定撤销学位证，指导老师停止指导毕业设计一年</a:t>
            </a:r>
            <a:endParaRPr lang="en-US" altLang="zh-CN" sz="2000"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dirty="0" smtClean="0">
              <a:latin typeface="+mn-ea"/>
              <a:cs typeface="Times New Roman" panose="02020603050405020304" pitchFamily="18" charset="0"/>
            </a:endParaRPr>
          </a:p>
        </p:txBody>
      </p:sp>
    </p:spTree>
    <p:extLst>
      <p:ext uri="{BB962C8B-B14F-4D97-AF65-F5344CB8AC3E}">
        <p14:creationId xmlns:p14="http://schemas.microsoft.com/office/powerpoint/2010/main" val="267518016"/>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 </a:t>
            </a:r>
            <a:r>
              <a:rPr lang="zh-CN" altLang="en-US" dirty="0" smtClean="0"/>
              <a:t>特别提示</a:t>
            </a:r>
            <a:endParaRPr lang="zh-CN" altLang="en-US" dirty="0"/>
          </a:p>
        </p:txBody>
      </p:sp>
      <p:sp>
        <p:nvSpPr>
          <p:cNvPr id="9" name="副标题 8"/>
          <p:cNvSpPr txBox="1">
            <a:spLocks/>
          </p:cNvSpPr>
          <p:nvPr/>
        </p:nvSpPr>
        <p:spPr>
          <a:xfrm>
            <a:off x="316159"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dirty="0" smtClean="0">
                <a:latin typeface="+mn-ea"/>
                <a:cs typeface="Times New Roman" panose="02020603050405020304" pitchFamily="18" charset="0"/>
              </a:rPr>
              <a:t>《</a:t>
            </a:r>
            <a:r>
              <a:rPr lang="zh-CN" altLang="en-US" sz="1800" dirty="0" smtClean="0">
                <a:latin typeface="+mn-ea"/>
                <a:cs typeface="Times New Roman" panose="02020603050405020304" pitchFamily="18" charset="0"/>
              </a:rPr>
              <a:t>教育部办公厅</a:t>
            </a:r>
            <a:r>
              <a:rPr lang="zh-CN" altLang="en-US" sz="1800" dirty="0">
                <a:latin typeface="+mn-ea"/>
                <a:cs typeface="Times New Roman" panose="02020603050405020304" pitchFamily="18" charset="0"/>
              </a:rPr>
              <a:t>关于严厉查处高等学校学位</a:t>
            </a:r>
            <a:r>
              <a:rPr lang="zh-CN" altLang="en-US" sz="1800" dirty="0" smtClean="0">
                <a:latin typeface="+mn-ea"/>
                <a:cs typeface="Times New Roman" panose="02020603050405020304" pitchFamily="18" charset="0"/>
              </a:rPr>
              <a:t>论文买卖</a:t>
            </a:r>
            <a:r>
              <a:rPr lang="zh-CN" altLang="en-US" sz="1800" dirty="0">
                <a:latin typeface="+mn-ea"/>
                <a:cs typeface="Times New Roman" panose="02020603050405020304" pitchFamily="18" charset="0"/>
              </a:rPr>
              <a:t>、代写行为的</a:t>
            </a:r>
            <a:r>
              <a:rPr lang="zh-CN" altLang="en-US" sz="1800" dirty="0" smtClean="0">
                <a:latin typeface="+mn-ea"/>
                <a:cs typeface="Times New Roman" panose="02020603050405020304" pitchFamily="18" charset="0"/>
              </a:rPr>
              <a:t>通知</a:t>
            </a:r>
            <a:r>
              <a:rPr lang="en-US" altLang="zh-CN" sz="1800" dirty="0" smtClean="0">
                <a:latin typeface="+mn-ea"/>
                <a:cs typeface="Times New Roman" panose="02020603050405020304" pitchFamily="18" charset="0"/>
              </a:rPr>
              <a:t>》</a:t>
            </a:r>
            <a:r>
              <a:rPr lang="en-US" altLang="zh-CN" sz="1800" dirty="0">
                <a:latin typeface="+mn-ea"/>
                <a:cs typeface="Times New Roman" panose="02020603050405020304" pitchFamily="18" charset="0"/>
              </a:rPr>
              <a:t>,</a:t>
            </a:r>
            <a:r>
              <a:rPr lang="zh-CN" altLang="en-US" sz="1800" dirty="0" smtClean="0">
                <a:latin typeface="+mn-ea"/>
              </a:rPr>
              <a:t>教</a:t>
            </a:r>
            <a:r>
              <a:rPr lang="zh-CN" altLang="en-US" sz="1800" dirty="0">
                <a:latin typeface="+mn-ea"/>
              </a:rPr>
              <a:t>督厅函</a:t>
            </a:r>
            <a:r>
              <a:rPr lang="en-US" altLang="zh-CN" sz="1800" dirty="0">
                <a:latin typeface="+mn-ea"/>
              </a:rPr>
              <a:t>〔2018〕6</a:t>
            </a:r>
            <a:r>
              <a:rPr lang="zh-CN" altLang="en-US" sz="1800" dirty="0" smtClean="0">
                <a:latin typeface="+mn-ea"/>
              </a:rPr>
              <a:t>号，</a:t>
            </a:r>
            <a:r>
              <a:rPr lang="en-US" altLang="zh-CN" sz="1800" dirty="0" smtClean="0">
                <a:latin typeface="+mn-ea"/>
                <a:cs typeface="Times New Roman" panose="02020603050405020304" pitchFamily="18" charset="0"/>
              </a:rPr>
              <a:t>2018</a:t>
            </a:r>
            <a:r>
              <a:rPr lang="zh-CN" altLang="en-US" sz="1800" dirty="0">
                <a:latin typeface="+mn-ea"/>
                <a:cs typeface="Times New Roman" panose="02020603050405020304" pitchFamily="18" charset="0"/>
              </a:rPr>
              <a:t>年</a:t>
            </a:r>
            <a:r>
              <a:rPr lang="en-US" altLang="zh-CN" sz="1800" dirty="0">
                <a:latin typeface="+mn-ea"/>
                <a:cs typeface="Times New Roman" panose="02020603050405020304" pitchFamily="18" charset="0"/>
              </a:rPr>
              <a:t>7</a:t>
            </a:r>
            <a:r>
              <a:rPr lang="zh-CN" altLang="en-US" sz="1800" dirty="0">
                <a:latin typeface="+mn-ea"/>
                <a:cs typeface="Times New Roman" panose="02020603050405020304" pitchFamily="18" charset="0"/>
              </a:rPr>
              <a:t>月</a:t>
            </a:r>
            <a:r>
              <a:rPr lang="en-US" altLang="zh-CN" sz="1800" dirty="0">
                <a:latin typeface="+mn-ea"/>
                <a:cs typeface="Times New Roman" panose="02020603050405020304" pitchFamily="18" charset="0"/>
              </a:rPr>
              <a:t>4</a:t>
            </a:r>
            <a:r>
              <a:rPr lang="zh-CN" altLang="en-US" sz="1800" dirty="0" smtClean="0">
                <a:latin typeface="+mn-ea"/>
                <a:cs typeface="Times New Roman" panose="02020603050405020304" pitchFamily="18" charset="0"/>
              </a:rPr>
              <a:t>日</a:t>
            </a:r>
            <a:endParaRPr lang="en-US" altLang="zh-CN" sz="1800"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600" dirty="0" smtClean="0">
                <a:solidFill>
                  <a:srgbClr val="FF0000"/>
                </a:solidFill>
                <a:latin typeface="+mn-ea"/>
                <a:cs typeface="Times New Roman" panose="02020603050405020304" pitchFamily="18" charset="0"/>
              </a:rPr>
              <a:t>指导</a:t>
            </a:r>
            <a:r>
              <a:rPr lang="zh-CN" altLang="en-US" sz="1600" dirty="0">
                <a:solidFill>
                  <a:srgbClr val="FF0000"/>
                </a:solidFill>
                <a:latin typeface="+mn-ea"/>
                <a:cs typeface="Times New Roman" panose="02020603050405020304" pitchFamily="18" charset="0"/>
              </a:rPr>
              <a:t>教师是查处学位论文买卖、代写行为的第一责任人</a:t>
            </a:r>
            <a:r>
              <a:rPr lang="zh-CN" altLang="en-US" sz="1600" dirty="0">
                <a:latin typeface="+mn-ea"/>
                <a:cs typeface="Times New Roman" panose="02020603050405020304" pitchFamily="18" charset="0"/>
              </a:rPr>
              <a:t>，要加强对学生学术道德、学术规范的教育，加强对学位论文研究及撰写过程的指导，并对学位论文是否由其独立完成进行审查，确保原创性</a:t>
            </a:r>
            <a:r>
              <a:rPr lang="zh-CN" altLang="en-US" sz="1600" dirty="0" smtClean="0">
                <a:latin typeface="+mn-ea"/>
                <a:cs typeface="Times New Roman" panose="02020603050405020304" pitchFamily="18" charset="0"/>
              </a:rPr>
              <a:t>。</a:t>
            </a:r>
            <a:endParaRPr lang="en-US" altLang="zh-CN" sz="1600"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600" dirty="0" smtClean="0"/>
              <a:t>对</a:t>
            </a:r>
            <a:r>
              <a:rPr lang="zh-CN" altLang="en-US" sz="1600" dirty="0"/>
              <a:t>不履行主体责任，出现学位论文买卖、代写行为的学位授予单位，要视情节轻重分别核减招生计划，国家学位主管部门可暂停或撤销相应学科、专业授予学位的资格，有关主管部门按照国家有关规定对负有直接责任的单位负责人进行问责。</a:t>
            </a:r>
            <a:r>
              <a:rPr lang="zh-CN" altLang="en-US" sz="1600" dirty="0">
                <a:solidFill>
                  <a:srgbClr val="FF0000"/>
                </a:solidFill>
              </a:rPr>
              <a:t>对履职不力、所指导学生的学位论文存在买卖、代写情形的指导教师，要追究其失职责任</a:t>
            </a:r>
            <a:r>
              <a:rPr lang="zh-CN" altLang="en-US" sz="1600" dirty="0"/>
              <a:t>。对</a:t>
            </a:r>
            <a:r>
              <a:rPr lang="zh-CN" altLang="en-US" sz="1600" dirty="0">
                <a:solidFill>
                  <a:srgbClr val="FF0000"/>
                </a:solidFill>
              </a:rPr>
              <a:t>参与购买、代写学位论文的学生，给予开除学籍处分</a:t>
            </a:r>
            <a:r>
              <a:rPr lang="zh-CN" altLang="en-US" sz="1600" dirty="0"/>
              <a:t>。已获得学历证书、学位证书的，依法予以</a:t>
            </a:r>
            <a:r>
              <a:rPr lang="zh-CN" altLang="en-US" sz="1600" dirty="0">
                <a:solidFill>
                  <a:srgbClr val="FF0000"/>
                </a:solidFill>
              </a:rPr>
              <a:t>撤销</a:t>
            </a:r>
            <a:r>
              <a:rPr lang="zh-CN" altLang="en-US" sz="1600" dirty="0"/>
              <a:t>。被撤销的学历证书、学位证书已注册的，应当予以注销并报教育行政部门宣布无效。</a:t>
            </a:r>
            <a:endParaRPr lang="en-US" altLang="zh-CN" sz="1600" dirty="0" smtClean="0">
              <a:latin typeface="+mn-ea"/>
              <a:cs typeface="Times New Roman" panose="02020603050405020304" pitchFamily="18" charset="0"/>
            </a:endParaRPr>
          </a:p>
        </p:txBody>
      </p:sp>
    </p:spTree>
    <p:extLst>
      <p:ext uri="{BB962C8B-B14F-4D97-AF65-F5344CB8AC3E}">
        <p14:creationId xmlns:p14="http://schemas.microsoft.com/office/powerpoint/2010/main" val="18456072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408571" y="913284"/>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a:solidFill>
                  <a:schemeClr val="bg1"/>
                </a:solidFill>
                <a:effectLst>
                  <a:outerShdw blurRad="38100" dist="38100" dir="2700000" algn="tl">
                    <a:srgbClr val="000000">
                      <a:alpha val="43137"/>
                    </a:srgbClr>
                  </a:outerShdw>
                </a:effectLst>
                <a:latin typeface="方正粗宋简体"/>
                <a:ea typeface="方正粗宋简体"/>
              </a:rPr>
              <a:t> </a:t>
            </a:r>
            <a:r>
              <a:rPr lang="zh-CN" altLang="en-US" sz="2800" b="1" smtClean="0">
                <a:solidFill>
                  <a:schemeClr val="bg1"/>
                </a:solidFill>
                <a:effectLst>
                  <a:outerShdw blurRad="38100" dist="38100" dir="2700000" algn="tl">
                    <a:srgbClr val="000000">
                      <a:alpha val="43137"/>
                    </a:srgbClr>
                  </a:outerShdw>
                </a:effectLst>
                <a:latin typeface="方正粗宋简体"/>
                <a:ea typeface="方正粗宋简体"/>
              </a:rPr>
              <a:t>主要内容</a:t>
            </a:r>
            <a:endParaRPr lang="zh-CN" altLang="en-US" sz="2800" b="1" dirty="0">
              <a:solidFill>
                <a:schemeClr val="bg1"/>
              </a:solidFill>
              <a:effectLst>
                <a:outerShdw blurRad="38100" dist="38100" dir="2700000" algn="tl">
                  <a:srgbClr val="000000">
                    <a:alpha val="43137"/>
                  </a:srgbClr>
                </a:outerShdw>
              </a:effectLst>
              <a:latin typeface="方正粗宋简体"/>
              <a:ea typeface="方正粗宋简体"/>
            </a:endParaRPr>
          </a:p>
        </p:txBody>
      </p:sp>
      <p:sp>
        <p:nvSpPr>
          <p:cNvPr id="32" name="TextBox 26"/>
          <p:cNvSpPr txBox="1"/>
          <p:nvPr/>
        </p:nvSpPr>
        <p:spPr>
          <a:xfrm>
            <a:off x="539551" y="1849388"/>
            <a:ext cx="4922615" cy="4154984"/>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进度安排</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选题及开题</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中期检查（略）</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审核及答辩</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特别提示</a:t>
            </a:r>
          </a:p>
          <a:p>
            <a:endParaRPr lang="en-US" altLang="zh-CN"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276650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进度安排</a:t>
            </a:r>
            <a:endParaRPr lang="zh-CN" altLang="en-US" dirty="0"/>
          </a:p>
        </p:txBody>
      </p:sp>
      <p:sp>
        <p:nvSpPr>
          <p:cNvPr id="9" name="副标题 8"/>
          <p:cNvSpPr txBox="1">
            <a:spLocks/>
          </p:cNvSpPr>
          <p:nvPr/>
        </p:nvSpPr>
        <p:spPr>
          <a:xfrm>
            <a:off x="262923" y="913284"/>
            <a:ext cx="8208912" cy="42897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n"/>
            </a:pPr>
            <a:r>
              <a:rPr lang="en-US" altLang="zh-CN" sz="2400" dirty="0">
                <a:latin typeface="+mn-ea"/>
              </a:rPr>
              <a:t>1</a:t>
            </a:r>
            <a:r>
              <a:rPr lang="zh-CN" altLang="zh-CN" sz="2400" dirty="0">
                <a:latin typeface="+mn-ea"/>
              </a:rPr>
              <a:t>、</a:t>
            </a:r>
            <a:r>
              <a:rPr lang="en-US" altLang="zh-CN" sz="2400" dirty="0">
                <a:latin typeface="+mn-ea"/>
              </a:rPr>
              <a:t>2019</a:t>
            </a:r>
            <a:r>
              <a:rPr lang="zh-CN" altLang="zh-CN" sz="2400" dirty="0">
                <a:latin typeface="+mn-ea"/>
              </a:rPr>
              <a:t>年</a:t>
            </a:r>
            <a:r>
              <a:rPr lang="en-US" altLang="zh-CN" sz="2400" dirty="0">
                <a:latin typeface="+mn-ea"/>
              </a:rPr>
              <a:t>3</a:t>
            </a:r>
            <a:r>
              <a:rPr lang="zh-CN" altLang="zh-CN" sz="2400" dirty="0">
                <a:latin typeface="+mn-ea"/>
              </a:rPr>
              <a:t>月</a:t>
            </a:r>
            <a:r>
              <a:rPr lang="en-US" altLang="zh-CN" sz="2400" dirty="0">
                <a:latin typeface="+mn-ea"/>
              </a:rPr>
              <a:t>17</a:t>
            </a:r>
            <a:r>
              <a:rPr lang="zh-CN" altLang="zh-CN" sz="2400" dirty="0" smtClean="0">
                <a:latin typeface="+mn-ea"/>
              </a:rPr>
              <a:t>日</a:t>
            </a:r>
            <a:r>
              <a:rPr lang="zh-CN" altLang="en-US" sz="2400" dirty="0" smtClean="0">
                <a:latin typeface="+mn-ea"/>
              </a:rPr>
              <a:t>（第</a:t>
            </a:r>
            <a:r>
              <a:rPr lang="en-US" altLang="zh-CN" sz="2400" dirty="0" smtClean="0">
                <a:latin typeface="+mn-ea"/>
              </a:rPr>
              <a:t>3</a:t>
            </a:r>
            <a:r>
              <a:rPr lang="zh-CN" altLang="en-US" sz="2400" dirty="0" smtClean="0">
                <a:latin typeface="+mn-ea"/>
              </a:rPr>
              <a:t>周）</a:t>
            </a:r>
            <a:r>
              <a:rPr lang="zh-CN" altLang="zh-CN" sz="2400" dirty="0" smtClean="0">
                <a:latin typeface="+mn-ea"/>
              </a:rPr>
              <a:t>前</a:t>
            </a:r>
            <a:r>
              <a:rPr lang="zh-CN" altLang="zh-CN" sz="2400" dirty="0">
                <a:solidFill>
                  <a:srgbClr val="FF0000"/>
                </a:solidFill>
                <a:latin typeface="+mn-ea"/>
              </a:rPr>
              <a:t>确定题目</a:t>
            </a:r>
            <a:r>
              <a:rPr lang="zh-CN" altLang="zh-CN" sz="2400" dirty="0">
                <a:latin typeface="+mn-ea"/>
              </a:rPr>
              <a:t>（</a:t>
            </a:r>
            <a:r>
              <a:rPr lang="zh-CN" altLang="zh-CN" sz="2400" b="1" dirty="0">
                <a:latin typeface="+mn-ea"/>
              </a:rPr>
              <a:t>注意</a:t>
            </a:r>
            <a:r>
              <a:rPr lang="zh-CN" altLang="zh-CN" sz="2400" b="1" dirty="0">
                <a:solidFill>
                  <a:srgbClr val="FF0000"/>
                </a:solidFill>
                <a:latin typeface="+mn-ea"/>
              </a:rPr>
              <a:t>禁选购物类网站或类似项目</a:t>
            </a:r>
            <a:r>
              <a:rPr lang="zh-CN" altLang="zh-CN" sz="2400" b="1" dirty="0">
                <a:latin typeface="+mn-ea"/>
              </a:rPr>
              <a:t>作为毕业设计</a:t>
            </a:r>
            <a:r>
              <a:rPr lang="zh-CN" altLang="zh-CN" sz="2400" dirty="0" smtClean="0">
                <a:latin typeface="+mn-ea"/>
              </a:rPr>
              <a:t>），附表</a:t>
            </a:r>
            <a:r>
              <a:rPr lang="en-US" altLang="zh-CN" sz="2400" dirty="0">
                <a:latin typeface="+mn-ea"/>
              </a:rPr>
              <a:t>1</a:t>
            </a:r>
            <a:r>
              <a:rPr lang="zh-CN" altLang="zh-CN" sz="2400" dirty="0">
                <a:latin typeface="+mn-ea"/>
              </a:rPr>
              <a:t>、</a:t>
            </a:r>
            <a:r>
              <a:rPr lang="en-US" altLang="zh-CN" sz="2400" dirty="0">
                <a:latin typeface="+mn-ea"/>
              </a:rPr>
              <a:t>2</a:t>
            </a:r>
            <a:r>
              <a:rPr lang="zh-CN" altLang="zh-CN" sz="2400" dirty="0">
                <a:latin typeface="+mn-ea"/>
              </a:rPr>
              <a:t>填写好发送到老师</a:t>
            </a:r>
            <a:r>
              <a:rPr lang="zh-CN" altLang="zh-CN" sz="2400" dirty="0" smtClean="0">
                <a:latin typeface="+mn-ea"/>
              </a:rPr>
              <a:t>邮箱</a:t>
            </a:r>
            <a:r>
              <a:rPr lang="en-US" altLang="zh-CN" sz="2400" dirty="0" smtClean="0">
                <a:latin typeface="+mn-ea"/>
              </a:rPr>
              <a:t>rlp820806@163.com</a:t>
            </a:r>
            <a:endParaRPr lang="zh-CN" altLang="zh-CN" sz="2400" dirty="0">
              <a:latin typeface="+mn-ea"/>
            </a:endParaRPr>
          </a:p>
          <a:p>
            <a:pPr>
              <a:buFont typeface="Wingdings" panose="05000000000000000000" pitchFamily="2" charset="2"/>
              <a:buChar char="n"/>
            </a:pPr>
            <a:r>
              <a:rPr lang="en-US" altLang="zh-CN" sz="2400" dirty="0">
                <a:latin typeface="+mn-ea"/>
              </a:rPr>
              <a:t>2</a:t>
            </a:r>
            <a:r>
              <a:rPr lang="zh-CN" altLang="zh-CN" sz="2400" dirty="0">
                <a:latin typeface="+mn-ea"/>
              </a:rPr>
              <a:t>、</a:t>
            </a:r>
            <a:r>
              <a:rPr lang="en-US" altLang="zh-CN" sz="2400" dirty="0">
                <a:latin typeface="+mn-ea"/>
              </a:rPr>
              <a:t>2019</a:t>
            </a:r>
            <a:r>
              <a:rPr lang="zh-CN" altLang="zh-CN" sz="2400" dirty="0">
                <a:latin typeface="+mn-ea"/>
              </a:rPr>
              <a:t>年</a:t>
            </a:r>
            <a:r>
              <a:rPr lang="en-US" altLang="zh-CN" sz="2400" dirty="0">
                <a:latin typeface="+mn-ea"/>
              </a:rPr>
              <a:t>4</a:t>
            </a:r>
            <a:r>
              <a:rPr lang="zh-CN" altLang="zh-CN" sz="2400" dirty="0">
                <a:latin typeface="+mn-ea"/>
              </a:rPr>
              <a:t>月</a:t>
            </a:r>
            <a:r>
              <a:rPr lang="en-US" altLang="zh-CN" sz="2400" dirty="0">
                <a:latin typeface="+mn-ea"/>
              </a:rPr>
              <a:t>21</a:t>
            </a:r>
            <a:r>
              <a:rPr lang="zh-CN" altLang="zh-CN" sz="2400" dirty="0" smtClean="0">
                <a:latin typeface="+mn-ea"/>
              </a:rPr>
              <a:t>日</a:t>
            </a:r>
            <a:r>
              <a:rPr lang="zh-CN" altLang="en-US" sz="2400" dirty="0" smtClean="0">
                <a:latin typeface="+mn-ea"/>
              </a:rPr>
              <a:t>（第</a:t>
            </a:r>
            <a:r>
              <a:rPr lang="en-US" altLang="zh-CN" sz="2400" dirty="0" smtClean="0">
                <a:latin typeface="+mn-ea"/>
              </a:rPr>
              <a:t>8</a:t>
            </a:r>
            <a:r>
              <a:rPr lang="zh-CN" altLang="en-US" sz="2400" dirty="0" smtClean="0">
                <a:latin typeface="+mn-ea"/>
              </a:rPr>
              <a:t>周）</a:t>
            </a:r>
            <a:r>
              <a:rPr lang="zh-CN" altLang="zh-CN" sz="2400" dirty="0" smtClean="0">
                <a:latin typeface="+mn-ea"/>
              </a:rPr>
              <a:t>前</a:t>
            </a:r>
            <a:r>
              <a:rPr lang="zh-CN" altLang="zh-CN" sz="2400" dirty="0">
                <a:solidFill>
                  <a:srgbClr val="FF0000"/>
                </a:solidFill>
                <a:latin typeface="+mn-ea"/>
              </a:rPr>
              <a:t>中期检查</a:t>
            </a:r>
            <a:r>
              <a:rPr lang="zh-CN" altLang="zh-CN" sz="2400" dirty="0">
                <a:latin typeface="+mn-ea"/>
              </a:rPr>
              <a:t>，提交附表</a:t>
            </a:r>
            <a:r>
              <a:rPr lang="en-US" altLang="zh-CN" sz="2400" dirty="0">
                <a:latin typeface="+mn-ea"/>
              </a:rPr>
              <a:t>3</a:t>
            </a:r>
            <a:r>
              <a:rPr lang="zh-CN" altLang="zh-CN" sz="2400" dirty="0">
                <a:latin typeface="+mn-ea"/>
              </a:rPr>
              <a:t>到老师</a:t>
            </a:r>
            <a:r>
              <a:rPr lang="zh-CN" altLang="zh-CN" sz="2400" dirty="0" smtClean="0">
                <a:latin typeface="+mn-ea"/>
              </a:rPr>
              <a:t>邮箱</a:t>
            </a:r>
            <a:endParaRPr lang="zh-CN" altLang="zh-CN" sz="2400" dirty="0">
              <a:latin typeface="+mn-ea"/>
            </a:endParaRPr>
          </a:p>
          <a:p>
            <a:pPr>
              <a:buFont typeface="Wingdings" panose="05000000000000000000" pitchFamily="2" charset="2"/>
              <a:buChar char="n"/>
            </a:pPr>
            <a:r>
              <a:rPr lang="en-US" altLang="zh-CN" sz="2400" dirty="0">
                <a:latin typeface="+mn-ea"/>
              </a:rPr>
              <a:t>3</a:t>
            </a:r>
            <a:r>
              <a:rPr lang="zh-CN" altLang="zh-CN" sz="2400" dirty="0">
                <a:latin typeface="+mn-ea"/>
              </a:rPr>
              <a:t>、</a:t>
            </a:r>
            <a:r>
              <a:rPr lang="en-US" altLang="zh-CN" sz="2400" dirty="0">
                <a:latin typeface="+mn-ea"/>
              </a:rPr>
              <a:t>2019</a:t>
            </a:r>
            <a:r>
              <a:rPr lang="zh-CN" altLang="zh-CN" sz="2400" dirty="0">
                <a:latin typeface="+mn-ea"/>
              </a:rPr>
              <a:t>年</a:t>
            </a:r>
            <a:r>
              <a:rPr lang="en-US" altLang="zh-CN" sz="2400" dirty="0">
                <a:latin typeface="+mn-ea"/>
              </a:rPr>
              <a:t>5</a:t>
            </a:r>
            <a:r>
              <a:rPr lang="zh-CN" altLang="zh-CN" sz="2400" dirty="0">
                <a:latin typeface="+mn-ea"/>
              </a:rPr>
              <a:t>月</a:t>
            </a:r>
            <a:r>
              <a:rPr lang="en-US" altLang="zh-CN" sz="2400" dirty="0">
                <a:latin typeface="+mn-ea"/>
              </a:rPr>
              <a:t>26</a:t>
            </a:r>
            <a:r>
              <a:rPr lang="zh-CN" altLang="zh-CN" sz="2400" dirty="0" smtClean="0">
                <a:latin typeface="+mn-ea"/>
              </a:rPr>
              <a:t>日</a:t>
            </a:r>
            <a:r>
              <a:rPr lang="zh-CN" altLang="en-US" sz="2400" dirty="0" smtClean="0">
                <a:latin typeface="+mn-ea"/>
              </a:rPr>
              <a:t>（</a:t>
            </a:r>
            <a:r>
              <a:rPr lang="zh-CN" altLang="en-US" sz="2400" dirty="0">
                <a:latin typeface="+mn-ea"/>
              </a:rPr>
              <a:t> </a:t>
            </a:r>
            <a:r>
              <a:rPr lang="zh-CN" altLang="en-US" sz="2400" dirty="0" smtClean="0">
                <a:latin typeface="+mn-ea"/>
              </a:rPr>
              <a:t>第</a:t>
            </a:r>
            <a:r>
              <a:rPr lang="en-US" altLang="zh-CN" sz="2400" dirty="0" smtClean="0">
                <a:latin typeface="+mn-ea"/>
              </a:rPr>
              <a:t>13</a:t>
            </a:r>
            <a:r>
              <a:rPr lang="zh-CN" altLang="en-US" sz="2400" dirty="0" smtClean="0">
                <a:latin typeface="+mn-ea"/>
              </a:rPr>
              <a:t>周）</a:t>
            </a:r>
            <a:r>
              <a:rPr lang="zh-CN" altLang="zh-CN" sz="2400" dirty="0" smtClean="0">
                <a:latin typeface="+mn-ea"/>
              </a:rPr>
              <a:t>前</a:t>
            </a:r>
            <a:r>
              <a:rPr lang="zh-CN" altLang="zh-CN" sz="2400" dirty="0">
                <a:latin typeface="+mn-ea"/>
              </a:rPr>
              <a:t>完成</a:t>
            </a:r>
            <a:r>
              <a:rPr lang="zh-CN" altLang="zh-CN" sz="2400" dirty="0" smtClean="0">
                <a:latin typeface="+mn-ea"/>
              </a:rPr>
              <a:t>系统</a:t>
            </a:r>
            <a:r>
              <a:rPr lang="zh-CN" altLang="zh-CN" sz="2400" dirty="0" smtClean="0">
                <a:solidFill>
                  <a:srgbClr val="FF0000"/>
                </a:solidFill>
                <a:latin typeface="+mn-ea"/>
              </a:rPr>
              <a:t>开发</a:t>
            </a:r>
            <a:r>
              <a:rPr lang="zh-CN" altLang="zh-CN" sz="2400" dirty="0" smtClean="0">
                <a:latin typeface="+mn-ea"/>
              </a:rPr>
              <a:t>及</a:t>
            </a:r>
            <a:r>
              <a:rPr lang="zh-CN" altLang="zh-CN" sz="2400" b="1" dirty="0">
                <a:solidFill>
                  <a:srgbClr val="FF0000"/>
                </a:solidFill>
                <a:latin typeface="+mn-ea"/>
              </a:rPr>
              <a:t>测试</a:t>
            </a:r>
            <a:r>
              <a:rPr lang="zh-CN" altLang="zh-CN" sz="2400" dirty="0" smtClean="0">
                <a:latin typeface="+mn-ea"/>
              </a:rPr>
              <a:t>（</a:t>
            </a:r>
            <a:r>
              <a:rPr lang="en-US" altLang="zh-CN" sz="2400" dirty="0" smtClean="0">
                <a:latin typeface="+mn-ea"/>
              </a:rPr>
              <a:t>8</a:t>
            </a:r>
            <a:r>
              <a:rPr lang="zh-CN" altLang="zh-CN" sz="2400" dirty="0">
                <a:latin typeface="+mn-ea"/>
              </a:rPr>
              <a:t>号楼</a:t>
            </a:r>
            <a:r>
              <a:rPr lang="en-US" altLang="zh-CN" sz="2400" dirty="0">
                <a:latin typeface="+mn-ea"/>
              </a:rPr>
              <a:t>5</a:t>
            </a:r>
            <a:r>
              <a:rPr lang="zh-CN" altLang="zh-CN" sz="2400" dirty="0">
                <a:latin typeface="+mn-ea"/>
              </a:rPr>
              <a:t>楼软件测试实验室进行软件测试，测试后会出具测试报告）、</a:t>
            </a:r>
            <a:r>
              <a:rPr lang="zh-CN" altLang="zh-CN" sz="2400" b="1" dirty="0">
                <a:solidFill>
                  <a:srgbClr val="FF0000"/>
                </a:solidFill>
                <a:latin typeface="+mn-ea"/>
              </a:rPr>
              <a:t>毕业论文</a:t>
            </a:r>
            <a:r>
              <a:rPr lang="zh-CN" altLang="zh-CN" sz="2400" dirty="0">
                <a:latin typeface="+mn-ea"/>
              </a:rPr>
              <a:t>及一篇</a:t>
            </a:r>
            <a:r>
              <a:rPr lang="zh-CN" altLang="zh-CN" sz="2400" dirty="0">
                <a:solidFill>
                  <a:srgbClr val="FF0000"/>
                </a:solidFill>
                <a:latin typeface="+mn-ea"/>
              </a:rPr>
              <a:t>专业相关的英文</a:t>
            </a:r>
            <a:r>
              <a:rPr lang="zh-CN" altLang="zh-CN" sz="2400" b="1" dirty="0">
                <a:solidFill>
                  <a:srgbClr val="FF0000"/>
                </a:solidFill>
                <a:latin typeface="+mn-ea"/>
              </a:rPr>
              <a:t>文献翻译</a:t>
            </a:r>
            <a:r>
              <a:rPr lang="zh-CN" altLang="zh-CN" sz="2400" dirty="0">
                <a:latin typeface="+mn-ea"/>
              </a:rPr>
              <a:t>（不</a:t>
            </a:r>
            <a:r>
              <a:rPr lang="zh-CN" altLang="zh-CN" sz="2400" dirty="0" smtClean="0">
                <a:latin typeface="+mn-ea"/>
              </a:rPr>
              <a:t>少于</a:t>
            </a:r>
            <a:r>
              <a:rPr lang="en-US" altLang="zh-CN" sz="2400" dirty="0" smtClean="0">
                <a:latin typeface="+mn-ea"/>
              </a:rPr>
              <a:t>5000</a:t>
            </a:r>
            <a:r>
              <a:rPr lang="zh-CN" altLang="zh-CN" sz="2400" dirty="0">
                <a:latin typeface="+mn-ea"/>
              </a:rPr>
              <a:t>字），并亲自到老师办公室</a:t>
            </a:r>
            <a:r>
              <a:rPr lang="zh-CN" altLang="zh-CN" sz="2400" b="1" dirty="0">
                <a:solidFill>
                  <a:srgbClr val="FF0000"/>
                </a:solidFill>
                <a:latin typeface="+mn-ea"/>
              </a:rPr>
              <a:t>演示系统</a:t>
            </a:r>
            <a:r>
              <a:rPr lang="zh-CN" altLang="zh-CN" sz="2400" dirty="0">
                <a:latin typeface="+mn-ea"/>
              </a:rPr>
              <a:t>；</a:t>
            </a:r>
          </a:p>
          <a:p>
            <a:pPr>
              <a:buFont typeface="Wingdings" panose="05000000000000000000" pitchFamily="2" charset="2"/>
              <a:buChar char="n"/>
            </a:pPr>
            <a:r>
              <a:rPr lang="en-US" altLang="zh-CN" sz="2400" dirty="0">
                <a:latin typeface="+mn-ea"/>
              </a:rPr>
              <a:t>4</a:t>
            </a:r>
            <a:r>
              <a:rPr lang="zh-CN" altLang="zh-CN" sz="2400" dirty="0">
                <a:latin typeface="+mn-ea"/>
              </a:rPr>
              <a:t>、</a:t>
            </a:r>
            <a:r>
              <a:rPr lang="en-US" altLang="zh-CN" sz="2400" dirty="0">
                <a:latin typeface="+mn-ea"/>
              </a:rPr>
              <a:t>2019</a:t>
            </a:r>
            <a:r>
              <a:rPr lang="zh-CN" altLang="zh-CN" sz="2400" dirty="0">
                <a:latin typeface="+mn-ea"/>
              </a:rPr>
              <a:t>年</a:t>
            </a:r>
            <a:r>
              <a:rPr lang="en-US" altLang="zh-CN" sz="2400" dirty="0">
                <a:latin typeface="+mn-ea"/>
              </a:rPr>
              <a:t>6</a:t>
            </a:r>
            <a:r>
              <a:rPr lang="zh-CN" altLang="zh-CN" sz="2400" dirty="0">
                <a:latin typeface="+mn-ea"/>
              </a:rPr>
              <a:t>月上旬或中旬</a:t>
            </a:r>
            <a:r>
              <a:rPr lang="zh-CN" altLang="zh-CN" sz="2400" dirty="0">
                <a:solidFill>
                  <a:srgbClr val="FF0000"/>
                </a:solidFill>
                <a:latin typeface="+mn-ea"/>
              </a:rPr>
              <a:t>毕业答辩</a:t>
            </a:r>
            <a:r>
              <a:rPr lang="en-US" altLang="zh-CN" sz="2400" dirty="0" smtClean="0">
                <a:latin typeface="+mn-ea"/>
              </a:rPr>
              <a:t>(</a:t>
            </a:r>
            <a:r>
              <a:rPr lang="zh-CN" altLang="en-US" sz="2400" dirty="0">
                <a:latin typeface="+mn-ea"/>
              </a:rPr>
              <a:t>校</a:t>
            </a:r>
            <a:r>
              <a:rPr lang="zh-CN" altLang="en-US" sz="2400" dirty="0" smtClean="0">
                <a:latin typeface="+mn-ea"/>
              </a:rPr>
              <a:t>教务处要求</a:t>
            </a:r>
            <a:r>
              <a:rPr lang="en-US" altLang="zh-CN" sz="2400" dirty="0" smtClean="0">
                <a:latin typeface="+mn-ea"/>
              </a:rPr>
              <a:t>6</a:t>
            </a:r>
            <a:r>
              <a:rPr lang="zh-CN" altLang="en-US" sz="2400" dirty="0" smtClean="0">
                <a:latin typeface="+mn-ea"/>
              </a:rPr>
              <a:t>月</a:t>
            </a:r>
            <a:r>
              <a:rPr lang="en-US" altLang="zh-CN" sz="2400" dirty="0" smtClean="0">
                <a:latin typeface="+mn-ea"/>
              </a:rPr>
              <a:t>10</a:t>
            </a:r>
            <a:r>
              <a:rPr lang="zh-CN" altLang="en-US" sz="2400" dirty="0" smtClean="0">
                <a:latin typeface="+mn-ea"/>
              </a:rPr>
              <a:t>日</a:t>
            </a:r>
            <a:r>
              <a:rPr lang="en-US" altLang="zh-CN" sz="2400" dirty="0" smtClean="0">
                <a:latin typeface="+mn-ea"/>
              </a:rPr>
              <a:t>~14</a:t>
            </a:r>
            <a:r>
              <a:rPr lang="zh-CN" altLang="en-US" sz="2400" dirty="0" smtClean="0">
                <a:latin typeface="+mn-ea"/>
              </a:rPr>
              <a:t>日</a:t>
            </a:r>
            <a:r>
              <a:rPr lang="en-US" altLang="zh-CN" sz="2400" dirty="0" smtClean="0">
                <a:latin typeface="+mn-ea"/>
              </a:rPr>
              <a:t>【</a:t>
            </a:r>
            <a:r>
              <a:rPr lang="zh-CN" altLang="en-US" sz="2400" dirty="0" smtClean="0">
                <a:latin typeface="+mn-ea"/>
              </a:rPr>
              <a:t>第</a:t>
            </a:r>
            <a:r>
              <a:rPr lang="en-US" altLang="zh-CN" sz="2400" dirty="0" smtClean="0">
                <a:latin typeface="+mn-ea"/>
              </a:rPr>
              <a:t>16</a:t>
            </a:r>
            <a:r>
              <a:rPr lang="zh-CN" altLang="en-US" sz="2400" dirty="0" smtClean="0">
                <a:latin typeface="+mn-ea"/>
              </a:rPr>
              <a:t>周</a:t>
            </a:r>
            <a:r>
              <a:rPr lang="en-US" altLang="zh-CN" sz="2400" dirty="0" smtClean="0">
                <a:latin typeface="+mn-ea"/>
              </a:rPr>
              <a:t>】)</a:t>
            </a:r>
            <a:r>
              <a:rPr lang="zh-CN" altLang="zh-CN" sz="2400" dirty="0">
                <a:latin typeface="+mn-ea"/>
              </a:rPr>
              <a:t>。</a:t>
            </a:r>
            <a:endParaRPr lang="zh-CN" altLang="en-US" sz="2400" b="1" dirty="0">
              <a:effectLst>
                <a:outerShdw blurRad="38100" dist="38100" dir="2700000" algn="tl">
                  <a:srgbClr val="000000">
                    <a:alpha val="43137"/>
                  </a:srgbClr>
                </a:outerShdw>
              </a:effectLst>
              <a:latin typeface="+mn-ea"/>
              <a:cs typeface="Times New Roman" panose="02020603050405020304" pitchFamily="18" charset="0"/>
            </a:endParaRP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选题及开题</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选题</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原则上一人一题</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开发一个软件系统，论文题目一般为“</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基于</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 ×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系统的设计与实现”</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也可直接为“</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系统的设计与实现</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所</a:t>
            </a:r>
            <a:r>
              <a:rPr lang="zh-CN" altLang="en-US" sz="2000" dirty="0" smtClean="0">
                <a:latin typeface="微软雅黑" panose="020B0503020204020204" pitchFamily="34" charset="-122"/>
                <a:ea typeface="微软雅黑" panose="020B0503020204020204" pitchFamily="34" charset="-122"/>
              </a:rPr>
              <a:t>选系统要切合实际，具有一定的应用场景，要熟悉所选系统的业务背景及基本要求，鼓励具有创新的选题</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开发手机</a:t>
            </a:r>
            <a:r>
              <a:rPr lang="en-US" altLang="zh-CN" sz="2000" dirty="0" smtClean="0">
                <a:latin typeface="微软雅黑" panose="020B0503020204020204" pitchFamily="34" charset="-122"/>
                <a:ea typeface="微软雅黑" panose="020B0503020204020204" pitchFamily="34" charset="-122"/>
              </a:rPr>
              <a:t>App</a:t>
            </a:r>
            <a:r>
              <a:rPr lang="zh-CN" altLang="en-US" sz="2000" dirty="0" smtClean="0">
                <a:latin typeface="微软雅黑" panose="020B0503020204020204" pitchFamily="34" charset="-122"/>
                <a:ea typeface="微软雅黑" panose="020B0503020204020204" pitchFamily="34" charset="-122"/>
              </a:rPr>
              <a:t>通常得有服务器端，手机端和服务器端的交互</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开发</a:t>
            </a:r>
            <a:r>
              <a:rPr lang="en-US" altLang="zh-CN" sz="2000" dirty="0" smtClean="0">
                <a:latin typeface="微软雅黑" panose="020B0503020204020204" pitchFamily="34" charset="-122"/>
                <a:ea typeface="微软雅黑" panose="020B0503020204020204" pitchFamily="34" charset="-122"/>
              </a:rPr>
              <a:t>Web</a:t>
            </a:r>
            <a:r>
              <a:rPr lang="zh-CN" altLang="en-US" sz="2000" dirty="0" smtClean="0">
                <a:latin typeface="微软雅黑" panose="020B0503020204020204" pitchFamily="34" charset="-122"/>
                <a:ea typeface="微软雅黑" panose="020B0503020204020204" pitchFamily="34" charset="-122"/>
              </a:rPr>
              <a:t>系统通常得有前台和后台</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endParaRPr lang="zh-CN" altLang="en-US" sz="24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4716016" y="1129308"/>
            <a:ext cx="1224136" cy="504056"/>
          </a:xfrm>
          <a:prstGeom prst="wedgeRoundRectCallout">
            <a:avLst>
              <a:gd name="adj1" fmla="val 55687"/>
              <a:gd name="adj2" fmla="val 1480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开发技术</a:t>
            </a:r>
            <a:endParaRPr lang="zh-CN" altLang="en-US" dirty="0"/>
          </a:p>
        </p:txBody>
      </p:sp>
      <p:sp>
        <p:nvSpPr>
          <p:cNvPr id="5" name="圆角矩形标注 4"/>
          <p:cNvSpPr/>
          <p:nvPr/>
        </p:nvSpPr>
        <p:spPr>
          <a:xfrm>
            <a:off x="6372200" y="1129308"/>
            <a:ext cx="1224136" cy="504056"/>
          </a:xfrm>
          <a:prstGeom prst="wedgeRoundRectCallout">
            <a:avLst>
              <a:gd name="adj1" fmla="val -9293"/>
              <a:gd name="adj2" fmla="val 1554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系统名称</a:t>
            </a:r>
            <a:endParaRPr lang="zh-CN" altLang="en-US" dirty="0"/>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开题</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开</a:t>
            </a:r>
            <a:r>
              <a:rPr lang="zh-CN" altLang="en-US" sz="2400" b="1" dirty="0" smtClean="0">
                <a:solidFill>
                  <a:srgbClr val="FF0000"/>
                </a:solidFill>
                <a:latin typeface="微软雅黑" panose="020B0503020204020204" pitchFamily="34" charset="-122"/>
                <a:ea typeface="微软雅黑" panose="020B0503020204020204" pitchFamily="34" charset="-122"/>
              </a:rPr>
              <a:t>题</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填写好附表</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和附表</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发送老师邮箱</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填写附表注意</a:t>
            </a:r>
            <a:r>
              <a:rPr lang="zh-CN" altLang="en-US" sz="2000" dirty="0" smtClean="0">
                <a:solidFill>
                  <a:srgbClr val="FF0000"/>
                </a:solidFill>
                <a:latin typeface="微软雅黑" panose="020B0503020204020204" pitchFamily="34" charset="-122"/>
                <a:ea typeface="微软雅黑" panose="020B0503020204020204" pitchFamily="34" charset="-122"/>
              </a:rPr>
              <a:t>字体</a:t>
            </a:r>
            <a:r>
              <a:rPr lang="zh-CN" altLang="en-US" sz="2000" dirty="0" smtClean="0">
                <a:latin typeface="微软雅黑" panose="020B0503020204020204" pitchFamily="34" charset="-122"/>
                <a:ea typeface="微软雅黑" panose="020B0503020204020204" pitchFamily="34" charset="-122"/>
              </a:rPr>
              <a:t>（宋体小四）</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按附表上每一部分的填写要求，认真总结描述，</a:t>
            </a:r>
            <a:r>
              <a:rPr lang="zh-CN" altLang="en-US" sz="2000" dirty="0" smtClean="0">
                <a:solidFill>
                  <a:srgbClr val="FF0000"/>
                </a:solidFill>
                <a:latin typeface="微软雅黑" panose="020B0503020204020204" pitchFamily="34" charset="-122"/>
                <a:ea typeface="微软雅黑" panose="020B0503020204020204" pitchFamily="34" charset="-122"/>
              </a:rPr>
              <a:t>语言通顺，表达准确，标点符号使用规范</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填写</a:t>
            </a:r>
            <a:r>
              <a:rPr lang="zh-CN" altLang="en-US" sz="2000" dirty="0" smtClean="0">
                <a:latin typeface="微软雅黑" panose="020B0503020204020204" pitchFamily="34" charset="-122"/>
                <a:ea typeface="微软雅黑" panose="020B0503020204020204" pitchFamily="34" charset="-122"/>
              </a:rPr>
              <a:t>好后表格中</a:t>
            </a:r>
            <a:r>
              <a:rPr lang="zh-CN" altLang="en-US" sz="2000" dirty="0">
                <a:latin typeface="微软雅黑" panose="020B0503020204020204" pitchFamily="34" charset="-122"/>
                <a:ea typeface="微软雅黑" panose="020B0503020204020204" pitchFamily="34" charset="-122"/>
              </a:rPr>
              <a:t>每部分</a:t>
            </a:r>
            <a:r>
              <a:rPr lang="zh-CN" altLang="en-US" sz="2000" dirty="0" smtClean="0">
                <a:latin typeface="微软雅黑" panose="020B0503020204020204" pitchFamily="34" charset="-122"/>
                <a:ea typeface="微软雅黑" panose="020B0503020204020204" pitchFamily="34" charset="-122"/>
              </a:rPr>
              <a:t>的</a:t>
            </a:r>
            <a:r>
              <a:rPr lang="zh-CN" altLang="en-US" sz="2000" dirty="0" smtClean="0">
                <a:solidFill>
                  <a:srgbClr val="FF0000"/>
                </a:solidFill>
                <a:latin typeface="微软雅黑" panose="020B0503020204020204" pitchFamily="34" charset="-122"/>
                <a:ea typeface="微软雅黑" panose="020B0503020204020204" pitchFamily="34" charset="-122"/>
              </a:rPr>
              <a:t>填写说明要删除</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开题</a:t>
            </a:r>
            <a:r>
              <a:rPr lang="zh-CN" altLang="en-US" sz="2000" dirty="0" smtClean="0">
                <a:latin typeface="微软雅黑" panose="020B0503020204020204" pitchFamily="34" charset="-122"/>
                <a:ea typeface="微软雅黑" panose="020B0503020204020204" pitchFamily="34" charset="-122"/>
              </a:rPr>
              <a:t>时要明确系统的用户、角色及权限</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380551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中期检查</a:t>
            </a:r>
            <a:endParaRPr lang="zh-CN" altLang="en-US" dirty="0"/>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按要求填写好</a:t>
            </a:r>
            <a:r>
              <a:rPr lang="zh-CN" altLang="en-US" sz="2400" dirty="0" smtClean="0">
                <a:solidFill>
                  <a:srgbClr val="FF0000"/>
                </a:solidFill>
                <a:latin typeface="微软雅黑" panose="020B0503020204020204" pitchFamily="34" charset="-122"/>
                <a:ea typeface="微软雅黑" panose="020B0503020204020204" pitchFamily="34" charset="-122"/>
              </a:rPr>
              <a:t>附表</a:t>
            </a:r>
            <a:r>
              <a:rPr lang="en-US" altLang="zh-CN" sz="2400" dirty="0" smtClean="0">
                <a:solidFill>
                  <a:srgbClr val="FF0000"/>
                </a:solidFill>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，发送老师邮箱</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n"/>
            </a:pPr>
            <a:r>
              <a:rPr lang="zh-CN" altLang="en-US" sz="2400" dirty="0" smtClean="0">
                <a:solidFill>
                  <a:srgbClr val="FF0000"/>
                </a:solidFill>
                <a:latin typeface="微软雅黑" panose="020B0503020204020204" pitchFamily="34" charset="-122"/>
                <a:ea typeface="微软雅黑" panose="020B0503020204020204" pitchFamily="34" charset="-122"/>
              </a:rPr>
              <a:t>严禁中间过程更换题目 </a:t>
            </a:r>
          </a:p>
          <a:p>
            <a:pPr>
              <a:lnSpc>
                <a:spcPct val="150000"/>
              </a:lnSpc>
              <a:spcBef>
                <a:spcPts val="0"/>
              </a:spcBef>
              <a:buFont typeface="Wingdings" panose="05000000000000000000" pitchFamily="2" charset="2"/>
              <a:buChar char="n"/>
            </a:pPr>
            <a:endParaRPr lang="zh-CN" altLang="en-US" sz="24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审核及答辩</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2400" dirty="0">
                <a:latin typeface="+mn-ea"/>
              </a:rPr>
              <a:t>2019</a:t>
            </a:r>
            <a:r>
              <a:rPr lang="zh-CN" altLang="zh-CN" sz="2400" dirty="0">
                <a:latin typeface="+mn-ea"/>
              </a:rPr>
              <a:t>年</a:t>
            </a:r>
            <a:r>
              <a:rPr lang="en-US" altLang="zh-CN" sz="2400" dirty="0">
                <a:latin typeface="+mn-ea"/>
              </a:rPr>
              <a:t>5</a:t>
            </a:r>
            <a:r>
              <a:rPr lang="zh-CN" altLang="zh-CN" sz="2400" dirty="0">
                <a:latin typeface="+mn-ea"/>
              </a:rPr>
              <a:t>月</a:t>
            </a:r>
            <a:r>
              <a:rPr lang="en-US" altLang="zh-CN" sz="2400" dirty="0">
                <a:latin typeface="+mn-ea"/>
              </a:rPr>
              <a:t>26</a:t>
            </a:r>
            <a:r>
              <a:rPr lang="zh-CN" altLang="zh-CN" sz="2400" dirty="0">
                <a:latin typeface="+mn-ea"/>
              </a:rPr>
              <a:t>日</a:t>
            </a:r>
            <a:r>
              <a:rPr lang="zh-CN" altLang="en-US" sz="2400" dirty="0">
                <a:latin typeface="+mn-ea"/>
              </a:rPr>
              <a:t>（ 第</a:t>
            </a:r>
            <a:r>
              <a:rPr lang="en-US" altLang="zh-CN" sz="2400" dirty="0">
                <a:latin typeface="+mn-ea"/>
              </a:rPr>
              <a:t>13</a:t>
            </a:r>
            <a:r>
              <a:rPr lang="zh-CN" altLang="en-US" sz="2400" dirty="0">
                <a:latin typeface="+mn-ea"/>
              </a:rPr>
              <a:t>周）</a:t>
            </a:r>
            <a:r>
              <a:rPr lang="zh-CN" altLang="zh-CN" sz="2400" dirty="0">
                <a:latin typeface="+mn-ea"/>
              </a:rPr>
              <a:t>前完成系统</a:t>
            </a:r>
            <a:r>
              <a:rPr lang="zh-CN" altLang="zh-CN" sz="2400" dirty="0">
                <a:solidFill>
                  <a:srgbClr val="FF0000"/>
                </a:solidFill>
                <a:latin typeface="+mn-ea"/>
              </a:rPr>
              <a:t>开发</a:t>
            </a:r>
            <a:r>
              <a:rPr lang="zh-CN" altLang="zh-CN" sz="2400" dirty="0">
                <a:latin typeface="+mn-ea"/>
              </a:rPr>
              <a:t>及</a:t>
            </a:r>
            <a:r>
              <a:rPr lang="zh-CN" altLang="zh-CN" sz="2400" b="1" dirty="0" smtClean="0">
                <a:solidFill>
                  <a:srgbClr val="FF0000"/>
                </a:solidFill>
                <a:latin typeface="+mn-ea"/>
              </a:rPr>
              <a:t>测试</a:t>
            </a:r>
            <a:r>
              <a:rPr lang="zh-CN" altLang="zh-CN" sz="2400" dirty="0" smtClean="0">
                <a:latin typeface="+mn-ea"/>
              </a:rPr>
              <a:t>、</a:t>
            </a:r>
            <a:r>
              <a:rPr lang="zh-CN" altLang="zh-CN" sz="2400" b="1" dirty="0">
                <a:solidFill>
                  <a:srgbClr val="FF0000"/>
                </a:solidFill>
                <a:latin typeface="+mn-ea"/>
              </a:rPr>
              <a:t>毕业论文</a:t>
            </a:r>
            <a:r>
              <a:rPr lang="zh-CN" altLang="zh-CN" sz="2400" dirty="0">
                <a:latin typeface="+mn-ea"/>
              </a:rPr>
              <a:t>及一篇</a:t>
            </a:r>
            <a:r>
              <a:rPr lang="zh-CN" altLang="zh-CN" sz="2400" dirty="0">
                <a:solidFill>
                  <a:srgbClr val="FF0000"/>
                </a:solidFill>
                <a:latin typeface="+mn-ea"/>
              </a:rPr>
              <a:t>专业相关的英文</a:t>
            </a:r>
            <a:r>
              <a:rPr lang="zh-CN" altLang="zh-CN" sz="2400" b="1" dirty="0">
                <a:solidFill>
                  <a:srgbClr val="FF0000"/>
                </a:solidFill>
                <a:latin typeface="+mn-ea"/>
              </a:rPr>
              <a:t>文献翻译</a:t>
            </a:r>
            <a:r>
              <a:rPr lang="zh-CN" altLang="zh-CN" sz="2400" dirty="0">
                <a:latin typeface="+mn-ea"/>
              </a:rPr>
              <a:t>（不少于</a:t>
            </a:r>
            <a:r>
              <a:rPr lang="en-US" altLang="zh-CN" sz="2400" dirty="0">
                <a:latin typeface="+mn-ea"/>
              </a:rPr>
              <a:t>5000</a:t>
            </a:r>
            <a:r>
              <a:rPr lang="zh-CN" altLang="zh-CN" sz="2400" dirty="0">
                <a:latin typeface="+mn-ea"/>
              </a:rPr>
              <a:t>字</a:t>
            </a:r>
            <a:r>
              <a:rPr lang="zh-CN" altLang="zh-CN" sz="2400" dirty="0" smtClean="0">
                <a:latin typeface="+mn-ea"/>
              </a:rPr>
              <a:t>），</a:t>
            </a:r>
            <a:r>
              <a:rPr lang="zh-CN" altLang="en-US" sz="2400" dirty="0" smtClean="0">
                <a:latin typeface="+mn-ea"/>
              </a:rPr>
              <a:t>之后所有学生须</a:t>
            </a:r>
            <a:r>
              <a:rPr lang="zh-CN" altLang="zh-CN" sz="2400" dirty="0" smtClean="0">
                <a:latin typeface="+mn-ea"/>
              </a:rPr>
              <a:t>亲自</a:t>
            </a:r>
            <a:r>
              <a:rPr lang="zh-CN" altLang="zh-CN" sz="2400" dirty="0">
                <a:latin typeface="+mn-ea"/>
              </a:rPr>
              <a:t>到老师办公室</a:t>
            </a:r>
            <a:r>
              <a:rPr lang="zh-CN" altLang="zh-CN" sz="2400" b="1" dirty="0">
                <a:solidFill>
                  <a:srgbClr val="FF0000"/>
                </a:solidFill>
                <a:latin typeface="+mn-ea"/>
              </a:rPr>
              <a:t>演示</a:t>
            </a:r>
            <a:r>
              <a:rPr lang="zh-CN" altLang="zh-CN" sz="2400" b="1" dirty="0" smtClean="0">
                <a:solidFill>
                  <a:srgbClr val="FF0000"/>
                </a:solidFill>
                <a:latin typeface="+mn-ea"/>
              </a:rPr>
              <a:t>系统</a:t>
            </a:r>
            <a:r>
              <a:rPr lang="zh-CN" altLang="en-US" sz="2400" b="1" dirty="0" smtClean="0">
                <a:solidFill>
                  <a:srgbClr val="FF0000"/>
                </a:solidFill>
                <a:latin typeface="+mn-ea"/>
              </a:rPr>
              <a:t>及审核论文，未亲自审核不准参加答辩</a:t>
            </a:r>
            <a:endParaRPr lang="zh-CN" altLang="zh-CN" sz="2400" dirty="0">
              <a:latin typeface="+mn-ea"/>
            </a:endParaRPr>
          </a:p>
          <a:p>
            <a:pPr>
              <a:lnSpc>
                <a:spcPct val="150000"/>
              </a:lnSpc>
              <a:spcBef>
                <a:spcPts val="0"/>
              </a:spcBef>
              <a:buFont typeface="Wingdings" panose="05000000000000000000" pitchFamily="2" charset="2"/>
              <a:buChar char="n"/>
            </a:pPr>
            <a:endParaRPr lang="en-US" altLang="zh-CN" sz="2400" b="1" dirty="0" smtClean="0">
              <a:solidFill>
                <a:srgbClr val="FF0000"/>
              </a:solidFill>
              <a:effectLst>
                <a:outerShdw blurRad="38100" dist="38100" dir="2700000" algn="tl">
                  <a:srgbClr val="000000">
                    <a:alpha val="43137"/>
                  </a:srgbClr>
                </a:outerShdw>
              </a:effectLst>
              <a:latin typeface="+mn-ea"/>
              <a:cs typeface="Times New Roman" panose="02020603050405020304" pitchFamily="18" charset="0"/>
            </a:endParaRP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审核及答辩</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smtClean="0">
                <a:solidFill>
                  <a:srgbClr val="FF0000"/>
                </a:solidFill>
                <a:latin typeface="+mn-ea"/>
                <a:cs typeface="Times New Roman" panose="02020603050405020304" pitchFamily="18" charset="0"/>
              </a:rPr>
              <a:t>开发系统</a:t>
            </a:r>
            <a:endParaRPr lang="en-US" altLang="zh-CN" sz="2400" b="1" dirty="0" smtClean="0">
              <a:solidFill>
                <a:srgbClr val="FF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所开发系统</a:t>
            </a:r>
            <a:r>
              <a:rPr lang="zh-CN" altLang="en-US" sz="2000" b="1" dirty="0" smtClean="0">
                <a:solidFill>
                  <a:srgbClr val="FF0000"/>
                </a:solidFill>
                <a:latin typeface="+mn-ea"/>
                <a:cs typeface="Times New Roman" panose="02020603050405020304" pitchFamily="18" charset="0"/>
              </a:rPr>
              <a:t>功能要完善，页面要美观</a:t>
            </a:r>
            <a:endParaRPr lang="en-US" altLang="zh-CN" sz="2000" b="1" dirty="0" smtClean="0">
              <a:solidFill>
                <a:srgbClr val="FF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solidFill>
                  <a:srgbClr val="FF0000"/>
                </a:solidFill>
                <a:latin typeface="+mn-ea"/>
                <a:cs typeface="Times New Roman" panose="02020603050405020304" pitchFamily="18" charset="0"/>
              </a:rPr>
              <a:t>数据库</a:t>
            </a:r>
            <a:r>
              <a:rPr lang="zh-CN" altLang="en-US" sz="2000" b="1" dirty="0" smtClean="0">
                <a:latin typeface="+mn-ea"/>
                <a:cs typeface="Times New Roman" panose="02020603050405020304" pitchFamily="18" charset="0"/>
              </a:rPr>
              <a:t>设计要合理，符合范式要求</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操作要便利，根据实际需提供</a:t>
            </a:r>
            <a:r>
              <a:rPr lang="zh-CN" altLang="en-US" sz="2000" b="1" dirty="0" smtClean="0">
                <a:solidFill>
                  <a:srgbClr val="FF0000"/>
                </a:solidFill>
                <a:latin typeface="+mn-ea"/>
                <a:cs typeface="Times New Roman" panose="02020603050405020304" pitchFamily="18" charset="0"/>
              </a:rPr>
              <a:t>查询搜索、分页、数据导入或导出、统计分析</a:t>
            </a:r>
            <a:r>
              <a:rPr lang="zh-CN" altLang="en-US" sz="2000" b="1" dirty="0" smtClean="0">
                <a:latin typeface="+mn-ea"/>
                <a:cs typeface="Times New Roman" panose="02020603050405020304" pitchFamily="18" charset="0"/>
              </a:rPr>
              <a:t>等功能时必须具备</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smtClean="0">
              <a:latin typeface="+mn-ea"/>
              <a:cs typeface="Times New Roman" panose="02020603050405020304" pitchFamily="18" charset="0"/>
            </a:endParaRPr>
          </a:p>
        </p:txBody>
      </p:sp>
    </p:spTree>
    <p:extLst>
      <p:ext uri="{BB962C8B-B14F-4D97-AF65-F5344CB8AC3E}">
        <p14:creationId xmlns:p14="http://schemas.microsoft.com/office/powerpoint/2010/main" val="262718654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审核及答辩</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mn-ea"/>
                <a:cs typeface="Times New Roman" panose="02020603050405020304" pitchFamily="18" charset="0"/>
              </a:rPr>
              <a:t>论文</a:t>
            </a:r>
            <a:endParaRPr lang="en-US" altLang="zh-CN" sz="2400" b="1" dirty="0" smtClean="0">
              <a:solidFill>
                <a:srgbClr val="FF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格式要规范</a:t>
            </a:r>
            <a:r>
              <a:rPr lang="en-US" altLang="zh-CN" sz="2000" b="1" dirty="0" smtClean="0">
                <a:latin typeface="+mn-ea"/>
                <a:cs typeface="Times New Roman" panose="02020603050405020304" pitchFamily="18" charset="0"/>
              </a:rPr>
              <a:t>,</a:t>
            </a:r>
            <a:r>
              <a:rPr lang="zh-CN" altLang="en-US" sz="2000" b="1" dirty="0" smtClean="0">
                <a:latin typeface="+mn-ea"/>
                <a:cs typeface="Times New Roman" panose="02020603050405020304" pitchFamily="18" charset="0"/>
              </a:rPr>
              <a:t>注意一级标题，二级标题，三级标题，正文</a:t>
            </a:r>
            <a:r>
              <a:rPr lang="zh-CN" altLang="en-US" sz="2000" b="1" dirty="0">
                <a:latin typeface="+mn-ea"/>
                <a:cs typeface="Times New Roman" panose="02020603050405020304" pitchFamily="18" charset="0"/>
              </a:rPr>
              <a:t>等字体</a:t>
            </a:r>
            <a:r>
              <a:rPr lang="zh-CN" altLang="en-US" sz="2000" b="1" dirty="0" smtClean="0">
                <a:latin typeface="+mn-ea"/>
                <a:cs typeface="Times New Roman" panose="02020603050405020304" pitchFamily="18" charset="0"/>
              </a:rPr>
              <a:t>大小</a:t>
            </a:r>
            <a:r>
              <a:rPr lang="en-US" altLang="zh-CN" sz="2000" b="1" dirty="0" smtClean="0">
                <a:latin typeface="+mn-ea"/>
                <a:cs typeface="Times New Roman" panose="02020603050405020304" pitchFamily="18" charset="0"/>
              </a:rPr>
              <a:t>,</a:t>
            </a:r>
            <a:r>
              <a:rPr lang="zh-CN" altLang="en-US" sz="2000" b="1" dirty="0" smtClean="0">
                <a:latin typeface="+mn-ea"/>
                <a:cs typeface="Times New Roman" panose="02020603050405020304" pitchFamily="18" charset="0"/>
              </a:rPr>
              <a:t>页面边距，正文行距，页码</a:t>
            </a:r>
            <a:r>
              <a:rPr lang="en-US" altLang="zh-CN" sz="2000" b="1" dirty="0" smtClean="0">
                <a:latin typeface="+mn-ea"/>
                <a:cs typeface="Times New Roman" panose="02020603050405020304" pitchFamily="18" charset="0"/>
              </a:rPr>
              <a:t>(</a:t>
            </a:r>
            <a:r>
              <a:rPr lang="zh-CN" altLang="en-US" sz="2000" b="1" dirty="0" smtClean="0">
                <a:latin typeface="+mn-ea"/>
                <a:cs typeface="Times New Roman" panose="02020603050405020304" pitchFamily="18" charset="0"/>
              </a:rPr>
              <a:t>右下</a:t>
            </a:r>
            <a:r>
              <a:rPr lang="en-US" altLang="zh-CN" sz="2000" b="1" dirty="0" smtClean="0">
                <a:latin typeface="+mn-ea"/>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 用自己的语言结合自己开发的系统来进行描述，语言要通顺，表达要准确，标点符合使用要规范</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smtClean="0">
                <a:latin typeface="+mn-ea"/>
                <a:cs typeface="Times New Roman" panose="02020603050405020304" pitchFamily="18" charset="0"/>
              </a:rPr>
              <a:t>所有的图和表都要有图号（表号）和图题（表题）</a:t>
            </a:r>
            <a:r>
              <a:rPr lang="en-US" altLang="zh-CN" sz="2000" b="1" dirty="0" smtClean="0">
                <a:latin typeface="+mn-ea"/>
                <a:cs typeface="Times New Roman" panose="02020603050405020304" pitchFamily="18" charset="0"/>
              </a:rPr>
              <a:t>,</a:t>
            </a:r>
            <a:r>
              <a:rPr lang="zh-CN" altLang="en-US" sz="2000" b="1" dirty="0" smtClean="0">
                <a:latin typeface="+mn-ea"/>
                <a:cs typeface="Times New Roman" panose="02020603050405020304" pitchFamily="18" charset="0"/>
              </a:rPr>
              <a:t>“图号 图题”位于图的正下方</a:t>
            </a:r>
            <a:r>
              <a:rPr lang="zh-CN" altLang="en-US" sz="2000" b="1" dirty="0">
                <a:latin typeface="+mn-ea"/>
                <a:cs typeface="Times New Roman" panose="02020603050405020304" pitchFamily="18" charset="0"/>
              </a:rPr>
              <a:t>居中， </a:t>
            </a:r>
            <a:r>
              <a:rPr lang="zh-CN" altLang="en-US" sz="2000" b="1" dirty="0" smtClean="0">
                <a:latin typeface="+mn-ea"/>
                <a:cs typeface="Times New Roman" panose="02020603050405020304" pitchFamily="18" charset="0"/>
              </a:rPr>
              <a:t>“表号 </a:t>
            </a:r>
            <a:r>
              <a:rPr lang="zh-CN" altLang="en-US" sz="2000" b="1" dirty="0">
                <a:latin typeface="+mn-ea"/>
                <a:cs typeface="Times New Roman" panose="02020603050405020304" pitchFamily="18" charset="0"/>
              </a:rPr>
              <a:t>表</a:t>
            </a:r>
            <a:r>
              <a:rPr lang="zh-CN" altLang="en-US" sz="2000" b="1" dirty="0" smtClean="0">
                <a:latin typeface="+mn-ea"/>
                <a:cs typeface="Times New Roman" panose="02020603050405020304" pitchFamily="18" charset="0"/>
              </a:rPr>
              <a:t>题</a:t>
            </a:r>
            <a:r>
              <a:rPr lang="zh-CN" altLang="en-US" sz="2000" b="1" dirty="0">
                <a:latin typeface="+mn-ea"/>
                <a:cs typeface="Times New Roman" panose="02020603050405020304" pitchFamily="18" charset="0"/>
              </a:rPr>
              <a:t>”</a:t>
            </a:r>
            <a:r>
              <a:rPr lang="zh-CN" altLang="en-US" sz="2000" b="1" dirty="0" smtClean="0">
                <a:latin typeface="+mn-ea"/>
                <a:cs typeface="Times New Roman" panose="02020603050405020304" pitchFamily="18" charset="0"/>
              </a:rPr>
              <a:t>位于表的正上方</a:t>
            </a:r>
            <a:r>
              <a:rPr lang="zh-CN" altLang="en-US" sz="2000" b="1" dirty="0">
                <a:latin typeface="+mn-ea"/>
                <a:cs typeface="Times New Roman" panose="02020603050405020304" pitchFamily="18" charset="0"/>
              </a:rPr>
              <a:t>居中</a:t>
            </a:r>
            <a:r>
              <a:rPr lang="zh-CN" altLang="en-US" sz="2000" b="1" dirty="0" smtClean="0">
                <a:latin typeface="+mn-ea"/>
                <a:cs typeface="Times New Roman" panose="02020603050405020304" pitchFamily="18" charset="0"/>
              </a:rPr>
              <a:t>，建议统一从</a:t>
            </a:r>
            <a:r>
              <a:rPr lang="en-US" altLang="zh-CN" sz="2000" b="1" dirty="0" smtClean="0">
                <a:latin typeface="+mn-ea"/>
                <a:cs typeface="Times New Roman" panose="02020603050405020304" pitchFamily="18" charset="0"/>
              </a:rPr>
              <a:t>1</a:t>
            </a:r>
            <a:r>
              <a:rPr lang="zh-CN" altLang="en-US" sz="2000" b="1" dirty="0" smtClean="0">
                <a:latin typeface="+mn-ea"/>
                <a:cs typeface="Times New Roman" panose="02020603050405020304" pitchFamily="18" charset="0"/>
              </a:rPr>
              <a:t>标号，如图</a:t>
            </a:r>
            <a:r>
              <a:rPr lang="en-US" altLang="zh-CN" sz="2000" b="1" dirty="0" smtClean="0">
                <a:latin typeface="+mn-ea"/>
                <a:cs typeface="Times New Roman" panose="02020603050405020304" pitchFamily="18" charset="0"/>
              </a:rPr>
              <a:t>1</a:t>
            </a:r>
            <a:r>
              <a:rPr lang="zh-CN" altLang="en-US" sz="2000" b="1" dirty="0" smtClean="0">
                <a:latin typeface="+mn-ea"/>
                <a:cs typeface="Times New Roman" panose="02020603050405020304" pitchFamily="18" charset="0"/>
              </a:rPr>
              <a:t>、图</a:t>
            </a:r>
            <a:r>
              <a:rPr lang="en-US" altLang="zh-CN" sz="2000" b="1" dirty="0" smtClean="0">
                <a:latin typeface="+mn-ea"/>
                <a:cs typeface="Times New Roman" panose="02020603050405020304" pitchFamily="18" charset="0"/>
              </a:rPr>
              <a:t>2…</a:t>
            </a:r>
            <a:r>
              <a:rPr lang="zh-CN" altLang="en-US" sz="2000" b="1" dirty="0" smtClean="0">
                <a:latin typeface="+mn-ea"/>
                <a:cs typeface="Times New Roman" panose="02020603050405020304" pitchFamily="18" charset="0"/>
              </a:rPr>
              <a:t>，表</a:t>
            </a:r>
            <a:r>
              <a:rPr lang="en-US" altLang="zh-CN" sz="2000" b="1" dirty="0" smtClean="0">
                <a:latin typeface="+mn-ea"/>
                <a:cs typeface="Times New Roman" panose="02020603050405020304" pitchFamily="18" charset="0"/>
              </a:rPr>
              <a:t>1</a:t>
            </a:r>
            <a:r>
              <a:rPr lang="zh-CN" altLang="en-US" sz="2000" b="1" dirty="0" smtClean="0">
                <a:latin typeface="+mn-ea"/>
                <a:cs typeface="Times New Roman" panose="02020603050405020304" pitchFamily="18" charset="0"/>
              </a:rPr>
              <a:t>，表</a:t>
            </a:r>
            <a:r>
              <a:rPr lang="en-US" altLang="zh-CN" sz="2000" b="1" dirty="0" smtClean="0">
                <a:latin typeface="+mn-ea"/>
                <a:cs typeface="Times New Roman" panose="02020603050405020304" pitchFamily="18" charset="0"/>
              </a:rPr>
              <a:t>2…</a:t>
            </a:r>
            <a:r>
              <a:rPr lang="zh-CN" altLang="en-US" sz="2000" b="1" dirty="0" smtClean="0">
                <a:latin typeface="+mn-ea"/>
                <a:cs typeface="Times New Roman" panose="02020603050405020304" pitchFamily="18" charset="0"/>
              </a:rPr>
              <a:t>，正文中得有针对该图或表的描述，和“如图</a:t>
            </a:r>
            <a:r>
              <a:rPr lang="en-US" altLang="zh-CN" sz="2000" b="1" dirty="0">
                <a:latin typeface="+mn-ea"/>
                <a:cs typeface="Times New Roman" panose="02020603050405020304" pitchFamily="18" charset="0"/>
              </a:rPr>
              <a:t>×</a:t>
            </a:r>
            <a:r>
              <a:rPr lang="zh-CN" altLang="en-US" sz="2000" b="1" dirty="0" smtClean="0">
                <a:latin typeface="+mn-ea"/>
                <a:cs typeface="Times New Roman" panose="02020603050405020304" pitchFamily="18" charset="0"/>
              </a:rPr>
              <a:t>”</a:t>
            </a:r>
            <a:r>
              <a:rPr lang="en-US" altLang="zh-CN" sz="2000" b="1" dirty="0" smtClean="0">
                <a:latin typeface="+mn-ea"/>
                <a:cs typeface="Times New Roman" panose="02020603050405020304" pitchFamily="18" charset="0"/>
              </a:rPr>
              <a:t>”</a:t>
            </a:r>
            <a:r>
              <a:rPr lang="zh-CN" altLang="en-US" sz="2000" b="1" dirty="0" smtClean="0">
                <a:latin typeface="+mn-ea"/>
                <a:cs typeface="Times New Roman" panose="02020603050405020304" pitchFamily="18" charset="0"/>
              </a:rPr>
              <a:t>如表</a:t>
            </a:r>
            <a:r>
              <a:rPr lang="en-US" altLang="zh-CN" sz="2000" b="1" dirty="0" smtClean="0">
                <a:latin typeface="+mn-ea"/>
                <a:cs typeface="Times New Roman" panose="02020603050405020304" pitchFamily="18" charset="0"/>
              </a:rPr>
              <a:t>×”</a:t>
            </a:r>
            <a:r>
              <a:rPr lang="zh-CN" altLang="en-US" sz="2000" b="1" dirty="0" smtClean="0">
                <a:latin typeface="+mn-ea"/>
                <a:cs typeface="Times New Roman" panose="02020603050405020304" pitchFamily="18" charset="0"/>
              </a:rPr>
              <a:t>的字样</a:t>
            </a:r>
            <a:endParaRPr lang="en-US" altLang="zh-CN" sz="2000" b="1" dirty="0" smtClean="0">
              <a:latin typeface="+mn-ea"/>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smtClean="0">
              <a:latin typeface="+mn-ea"/>
              <a:cs typeface="Times New Roman" panose="02020603050405020304" pitchFamily="18" charset="0"/>
            </a:endParaRPr>
          </a:p>
        </p:txBody>
      </p:sp>
    </p:spTree>
    <p:extLst>
      <p:ext uri="{BB962C8B-B14F-4D97-AF65-F5344CB8AC3E}">
        <p14:creationId xmlns:p14="http://schemas.microsoft.com/office/powerpoint/2010/main" val="3359246094"/>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2187</TotalTime>
  <Words>1231</Words>
  <Application>Microsoft Office PowerPoint</Application>
  <PresentationFormat>全屏显示(16:10)</PresentationFormat>
  <Paragraphs>78</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方正粗宋简体</vt:lpstr>
      <vt:lpstr>宋体</vt:lpstr>
      <vt:lpstr>微软雅黑</vt:lpstr>
      <vt:lpstr>Arial</vt:lpstr>
      <vt:lpstr>Calibri</vt:lpstr>
      <vt:lpstr>Franklin Gothic Medium</vt:lpstr>
      <vt:lpstr>Times New Roman</vt:lpstr>
      <vt:lpstr>Wingdings</vt:lpstr>
      <vt:lpstr>Office 主题​​</vt:lpstr>
      <vt:lpstr>PowerPoint 演示文稿</vt:lpstr>
      <vt:lpstr>PowerPoint 演示文稿</vt:lpstr>
      <vt:lpstr>1 进度安排</vt:lpstr>
      <vt:lpstr>2 选题及开题</vt:lpstr>
      <vt:lpstr>2 开题</vt:lpstr>
      <vt:lpstr>3 中期检查</vt:lpstr>
      <vt:lpstr>4 审核及答辩</vt:lpstr>
      <vt:lpstr>4 审核及答辩</vt:lpstr>
      <vt:lpstr>4 审核及答辩</vt:lpstr>
      <vt:lpstr>4 审核及答辩</vt:lpstr>
      <vt:lpstr>4 审核及答辩</vt:lpstr>
      <vt:lpstr>4 审核及答辩</vt:lpstr>
      <vt:lpstr>5 特别提示</vt:lpstr>
      <vt:lpstr>5 特别提示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renliangpin</cp:lastModifiedBy>
  <cp:revision>360</cp:revision>
  <dcterms:created xsi:type="dcterms:W3CDTF">2011-06-03T14:53:06Z</dcterms:created>
  <dcterms:modified xsi:type="dcterms:W3CDTF">2019-02-28T01:47:38Z</dcterms:modified>
</cp:coreProperties>
</file>