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handoutMasterIdLst>
    <p:handoutMasterId r:id="rId26"/>
  </p:handoutMasterIdLst>
  <p:sldIdLst>
    <p:sldId id="318" r:id="rId3"/>
    <p:sldId id="30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7" r:id="rId12"/>
    <p:sldId id="326" r:id="rId13"/>
    <p:sldId id="328" r:id="rId14"/>
    <p:sldId id="340" r:id="rId15"/>
    <p:sldId id="341" r:id="rId16"/>
    <p:sldId id="329" r:id="rId17"/>
    <p:sldId id="330" r:id="rId18"/>
    <p:sldId id="335" r:id="rId19"/>
    <p:sldId id="331" r:id="rId20"/>
    <p:sldId id="334" r:id="rId21"/>
    <p:sldId id="338" r:id="rId22"/>
    <p:sldId id="339" r:id="rId23"/>
    <p:sldId id="317" r:id="rId24"/>
  </p:sldIdLst>
  <p:sldSz cx="9144000" cy="5143500" type="screen16x9"/>
  <p:notesSz cx="6858000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804">
          <p15:clr>
            <a:srgbClr val="A4A3A4"/>
          </p15:clr>
        </p15:guide>
        <p15:guide id="3" orient="horz" pos="2890">
          <p15:clr>
            <a:srgbClr val="A4A3A4"/>
          </p15:clr>
        </p15:guide>
        <p15:guide id="4" pos="2880">
          <p15:clr>
            <a:srgbClr val="A4A3A4"/>
          </p15:clr>
        </p15:guide>
        <p15:guide id="5" pos="5148">
          <p15:clr>
            <a:srgbClr val="A4A3A4"/>
          </p15:clr>
        </p15:guide>
        <p15:guide id="6" pos="249">
          <p15:clr>
            <a:srgbClr val="A4A3A4"/>
          </p15:clr>
        </p15:guide>
        <p15:guide id="7" pos="5511">
          <p15:clr>
            <a:srgbClr val="A4A3A4"/>
          </p15:clr>
        </p15:guide>
        <p15:guide id="8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tte Bernardi" initials="AB" lastIdx="1" clrIdx="0"/>
  <p:cmAuthor id="1" name="Kevin Pembouong" initials="KP" lastIdx="6" clrIdx="1">
    <p:extLst>
      <p:ext uri="{19B8F6BF-5375-455C-9EA6-DF929625EA0E}">
        <p15:presenceInfo xmlns:p15="http://schemas.microsoft.com/office/powerpoint/2012/main" userId="Kevin Pembou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81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2944" autoAdjust="0"/>
  </p:normalViewPr>
  <p:slideViewPr>
    <p:cSldViewPr showGuides="1">
      <p:cViewPr varScale="1">
        <p:scale>
          <a:sx n="81" d="100"/>
          <a:sy n="81" d="100"/>
        </p:scale>
        <p:origin x="942" y="90"/>
      </p:cViewPr>
      <p:guideLst>
        <p:guide orient="horz" pos="1620"/>
        <p:guide orient="horz" pos="804"/>
        <p:guide orient="horz" pos="2890"/>
        <p:guide pos="2880"/>
        <p:guide pos="5148"/>
        <p:guide pos="249"/>
        <p:guide pos="5511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F5C9-3120-4928-B9A1-0E1CBE186DF8}" type="datetimeFigureOut">
              <a:rPr lang="fr-FR" smtClean="0"/>
              <a:pPr/>
              <a:t>12/09/2017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441FE-CC17-434D-B037-EE2AA9FF3B6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0383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6FFB-FB79-47D1-B5D0-05648DC55AD5}" type="datetimeFigureOut">
              <a:rPr lang="fr-FR" smtClean="0"/>
              <a:pPr/>
              <a:t>12/09/2017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E165-B28E-43DD-AD9B-C38514D778C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19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1174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60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90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22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2617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324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436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5202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988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8529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46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343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390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1913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503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073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281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39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74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37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467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52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088" y="1704234"/>
            <a:ext cx="3769964" cy="1659604"/>
          </a:xfrm>
        </p:spPr>
        <p:txBody>
          <a:bodyPr lIns="36000" tIns="0" rIns="36000" bIns="0" anchor="t" anchorCtr="0">
            <a:noAutofit/>
          </a:bodyPr>
          <a:lstStyle>
            <a:lvl1pPr algn="l">
              <a:spcBef>
                <a:spcPts val="0"/>
              </a:spcBef>
              <a:defRPr sz="3400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088" y="3522158"/>
            <a:ext cx="3769964" cy="489752"/>
          </a:xfr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27088" y="4049581"/>
            <a:ext cx="3769964" cy="216005"/>
          </a:xfrm>
        </p:spPr>
        <p:txBody>
          <a:bodyPr wrap="none" lIns="36000" tIns="0" rIns="3600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Date</a:t>
            </a:r>
          </a:p>
        </p:txBody>
      </p:sp>
      <p:pic>
        <p:nvPicPr>
          <p:cNvPr id="29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82600"/>
            <a:ext cx="1080000" cy="45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pour une image  6"/>
          <p:cNvSpPr>
            <a:spLocks noGrp="1"/>
          </p:cNvSpPr>
          <p:nvPr>
            <p:ph type="pic" sz="quarter" idx="14"/>
          </p:nvPr>
        </p:nvSpPr>
        <p:spPr>
          <a:xfrm>
            <a:off x="6264000" y="0"/>
            <a:ext cx="2880000" cy="5143500"/>
          </a:xfrm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45637"/>
            <a:ext cx="7200900" cy="2429805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0" b="1">
                <a:solidFill>
                  <a:schemeClr val="accent5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 smtClean="0"/>
              <a:t>Texte de clôture</a:t>
            </a:r>
            <a:endParaRPr lang="fr-FR" dirty="0"/>
          </a:p>
        </p:txBody>
      </p:sp>
      <p:pic>
        <p:nvPicPr>
          <p:cNvPr id="3" name="Picture 2" descr="C:\Users\J78957\Desktop\Logo EDF\logoEDF_png\EDF_Logo_4C_v_F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16" y="4622145"/>
            <a:ext cx="720000" cy="30705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7089" y="1704234"/>
            <a:ext cx="3769964" cy="1659604"/>
          </a:xfrm>
        </p:spPr>
        <p:txBody>
          <a:bodyPr lIns="36000" tIns="0" rIns="36000" bIns="0" anchor="t" anchorCtr="0">
            <a:noAutofit/>
          </a:bodyPr>
          <a:lstStyle>
            <a:lvl1pPr algn="l">
              <a:spcBef>
                <a:spcPts val="0"/>
              </a:spcBef>
              <a:defRPr sz="3400" cap="all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089" y="3522159"/>
            <a:ext cx="3769964" cy="489752"/>
          </a:xfr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27089" y="4049582"/>
            <a:ext cx="3769964" cy="216005"/>
          </a:xfrm>
        </p:spPr>
        <p:txBody>
          <a:bodyPr wrap="none" lIns="36000" tIns="0" rIns="3600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 smtClean="0"/>
              <a:t>Date</a:t>
            </a:r>
          </a:p>
        </p:txBody>
      </p:sp>
      <p:pic>
        <p:nvPicPr>
          <p:cNvPr id="29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82601"/>
            <a:ext cx="1080000" cy="45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pour une image  6"/>
          <p:cNvSpPr>
            <a:spLocks noGrp="1"/>
          </p:cNvSpPr>
          <p:nvPr>
            <p:ph type="pic" sz="quarter" idx="14"/>
          </p:nvPr>
        </p:nvSpPr>
        <p:spPr>
          <a:xfrm>
            <a:off x="6264000" y="0"/>
            <a:ext cx="2880000" cy="5143500"/>
          </a:xfrm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33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2" y="195486"/>
            <a:ext cx="8353425" cy="1134126"/>
          </a:xfrm>
        </p:spPr>
        <p:txBody>
          <a:bodyPr anchor="b" anchorCtr="0"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7F7F7F"/>
                </a:solidFill>
              </a:rPr>
              <a:t>Titre de la présentation  |  mm/aaaa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57158" y="1571619"/>
            <a:ext cx="8353425" cy="3024188"/>
          </a:xfrm>
        </p:spPr>
        <p:txBody>
          <a:bodyPr/>
          <a:lstStyle>
            <a:lvl1pPr marL="358766" indent="-358766">
              <a:buSzPct val="125000"/>
              <a:buFont typeface="+mj-lt"/>
              <a:buAutoNum type="arabicPeriod"/>
              <a:defRPr sz="1300" cap="all" baseline="0"/>
            </a:lvl1pPr>
            <a:lvl2pPr marL="359991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59991" indent="0">
              <a:spcBef>
                <a:spcPts val="0"/>
              </a:spcBef>
              <a:buFontTx/>
              <a:buNone/>
              <a:defRPr sz="1300" cap="all" baseline="0"/>
            </a:lvl3pPr>
            <a:lvl4pPr marL="359991" indent="0">
              <a:spcBef>
                <a:spcPts val="0"/>
              </a:spcBef>
              <a:buFontTx/>
              <a:buNone/>
              <a:defRPr sz="1300" cap="all" baseline="0"/>
            </a:lvl4pPr>
            <a:lvl5pPr marL="359991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403552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9" y="1168003"/>
            <a:ext cx="8353424" cy="3426620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7F7F7F"/>
                </a:solidFill>
              </a:rPr>
              <a:t>Titre de la présentation  |  mm/aaaa</a:t>
            </a:r>
            <a:endParaRPr lang="fr-FR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9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7F7F7F"/>
                </a:solidFill>
              </a:rPr>
              <a:t>Titre de la présentation  |  mm/aaaa</a:t>
            </a:r>
            <a:endParaRPr lang="fr-FR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49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91" y="951312"/>
            <a:ext cx="3816673" cy="364331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7F7F7F"/>
                </a:solidFill>
              </a:rPr>
              <a:t>Titre de la présentation  |  mm/aaaa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4" y="951310"/>
            <a:ext cx="3816673" cy="34026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4" y="4407696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Copyright ou crédit photo</a:t>
            </a:r>
          </a:p>
        </p:txBody>
      </p:sp>
    </p:spTree>
    <p:extLst>
      <p:ext uri="{BB962C8B-B14F-4D97-AF65-F5344CB8AC3E}">
        <p14:creationId xmlns:p14="http://schemas.microsoft.com/office/powerpoint/2010/main" val="155502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951312"/>
            <a:ext cx="4176713" cy="364331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7F7F7F"/>
                </a:solidFill>
              </a:rPr>
              <a:t>Titre de la présentation  |  mm/aaaa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92" y="951310"/>
            <a:ext cx="2663825" cy="3618662"/>
          </a:xfrm>
          <a:solidFill>
            <a:schemeClr val="accent5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7997" indent="-107997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5995" indent="-107997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50" indent="-174621">
              <a:defRPr sz="1000">
                <a:solidFill>
                  <a:schemeClr val="bg1"/>
                </a:solidFill>
              </a:defRPr>
            </a:lvl4pPr>
            <a:lvl5pPr marL="714357" indent="-176209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756101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7F7F7F"/>
                </a:solidFill>
              </a:rPr>
              <a:t>Titre de la présentation  |  mm/aaaa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168004"/>
            <a:ext cx="7200900" cy="3239690"/>
          </a:xfrm>
        </p:spPr>
        <p:txBody>
          <a:bodyPr/>
          <a:lstStyle/>
          <a:p>
            <a:r>
              <a:rPr lang="fr-FR" dirty="0" smtClean="0"/>
              <a:t>Cliquez sur l'icône pour ajouter un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27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7F7F7F"/>
                </a:solidFill>
              </a:rPr>
              <a:t>Titre de la présentation  |  mm/aaaa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168004"/>
            <a:ext cx="7200900" cy="3239690"/>
          </a:xfrm>
        </p:spPr>
        <p:txBody>
          <a:bodyPr/>
          <a:lstStyle/>
          <a:p>
            <a:r>
              <a:rPr lang="fr-FR" dirty="0" smtClean="0"/>
              <a:t>Cliquez sur l'icône pour ajouter un tableau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27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7F7F7F"/>
                </a:solidFill>
              </a:rPr>
              <a:t>Titre de la présentation  |  mm/aaaa</a:t>
            </a:r>
            <a:endParaRPr lang="fr-FR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9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195486"/>
            <a:ext cx="8353425" cy="1134126"/>
          </a:xfrm>
        </p:spPr>
        <p:txBody>
          <a:bodyPr anchor="b" anchorCtr="0"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Titre de la présentation  |  mm/aaaa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57158" y="1571618"/>
            <a:ext cx="8353425" cy="3024188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45638"/>
            <a:ext cx="7200900" cy="2429805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0" b="1">
                <a:solidFill>
                  <a:schemeClr val="accent5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 smtClean="0"/>
              <a:t>Texte de clôture</a:t>
            </a:r>
            <a:endParaRPr lang="fr-FR" dirty="0"/>
          </a:p>
        </p:txBody>
      </p:sp>
      <p:pic>
        <p:nvPicPr>
          <p:cNvPr id="3" name="Picture 2" descr="C:\Users\J78957\Desktop\Logo EDF\logoEDF_png\EDF_Logo_4C_v_F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16" y="4622146"/>
            <a:ext cx="720000" cy="3070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924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168003"/>
            <a:ext cx="8353424" cy="3426620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|  mm/aaaa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|  mm/aaaa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90" y="951311"/>
            <a:ext cx="3816673" cy="364331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|  mm/aaaa</a:t>
            </a:r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3" y="951310"/>
            <a:ext cx="3816673" cy="34026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3" y="440769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Copyright ou crédit photo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951311"/>
            <a:ext cx="4176713" cy="364331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Titre de la présentation  |  mm/aaaa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91" y="951310"/>
            <a:ext cx="2663825" cy="3618662"/>
          </a:xfrm>
          <a:solidFill>
            <a:schemeClr val="accent5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Titre de la présentation  |  mm/aaaa</a:t>
            </a:r>
            <a:endParaRPr lang="fr-FR" dirty="0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168004"/>
            <a:ext cx="7200900" cy="3239690"/>
          </a:xfrm>
        </p:spPr>
        <p:txBody>
          <a:bodyPr/>
          <a:lstStyle/>
          <a:p>
            <a:r>
              <a:rPr lang="fr-FR" dirty="0" smtClean="0"/>
              <a:t>Cliquez sur l'icône pour ajouter un graphique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Titre de la présentation  |  mm/aaaa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168004"/>
            <a:ext cx="7200900" cy="3239690"/>
          </a:xfrm>
        </p:spPr>
        <p:txBody>
          <a:bodyPr/>
          <a:lstStyle/>
          <a:p>
            <a:r>
              <a:rPr lang="fr-FR" dirty="0" smtClean="0"/>
              <a:t>Cliquez sur l'icône pour ajouter un tableau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 smtClean="0"/>
              <a:t>Titre de la présentation  |  mm/aaaa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9" y="205978"/>
            <a:ext cx="8353425" cy="637580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289" y="951311"/>
            <a:ext cx="8353425" cy="3565127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0" y="4785996"/>
            <a:ext cx="3888432" cy="115416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Titre de la présentation  |  mm/aaaa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60432" y="4766760"/>
            <a:ext cx="371380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fr-FR" sz="1000" dirty="0" smtClean="0"/>
              <a:t>|  </a:t>
            </a:r>
            <a:fld id="{A4A6FBFB-9464-423D-8908-BCA7DB9DC592}" type="slidenum">
              <a:rPr lang="fr-FR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C:\Users\J78957\Desktop\Logo EDF\logoEDF_png\EDF_Logo_4C_v_F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616" y="4622145"/>
            <a:ext cx="720000" cy="30705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0" r:id="rId4"/>
    <p:sldLayoutId id="2147483656" r:id="rId5"/>
    <p:sldLayoutId id="2147483659" r:id="rId6"/>
    <p:sldLayoutId id="2147483658" r:id="rId7"/>
    <p:sldLayoutId id="2147483660" r:id="rId8"/>
    <p:sldLayoutId id="2147483655" r:id="rId9"/>
    <p:sldLayoutId id="2147483653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400" rtl="0" eaLnBrk="1" latinLnBrk="0" hangingPunct="1">
        <a:spcBef>
          <a:spcPts val="0"/>
        </a:spcBef>
        <a:buNone/>
        <a:defRPr sz="2800" kern="1200" cap="all" baseline="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1800"/>
        </a:spcBef>
        <a:buClr>
          <a:schemeClr val="accent5"/>
        </a:buClr>
        <a:buFont typeface="Wingdings" pitchFamily="2" charset="2"/>
        <a:buChar char="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Clr>
          <a:schemeClr val="accent5"/>
        </a:buClr>
        <a:buSzPct val="5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3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rgbClr val="7F7F7F"/>
          </a:solidFill>
          <a:latin typeface="+mn-lt"/>
          <a:ea typeface="+mn-ea"/>
          <a:cs typeface="+mn-cs"/>
        </a:defRPr>
      </a:lvl4pPr>
      <a:lvl5pPr marL="864000" indent="-108000" algn="l" defTabSz="914400" rtl="0" eaLnBrk="1" latinLnBrk="0" hangingPunct="1">
        <a:spcBef>
          <a:spcPts val="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90" y="205978"/>
            <a:ext cx="8353425" cy="637580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290" y="951312"/>
            <a:ext cx="8353425" cy="3565127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572000" y="4785996"/>
            <a:ext cx="3888432" cy="115416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914378"/>
            <a:r>
              <a:rPr lang="fr-FR" smtClean="0">
                <a:solidFill>
                  <a:srgbClr val="7F7F7F"/>
                </a:solidFill>
              </a:rPr>
              <a:t>Titre de la présentation  |  mm/aaaa</a:t>
            </a:r>
            <a:endParaRPr lang="fr-FR" dirty="0">
              <a:solidFill>
                <a:srgbClr val="7F7F7F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460432" y="4766761"/>
            <a:ext cx="371380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pPr defTabSz="914378"/>
            <a:r>
              <a:rPr lang="fr-FR" sz="1000" dirty="0" smtClean="0">
                <a:solidFill>
                  <a:srgbClr val="7F7F7F"/>
                </a:solidFill>
              </a:rPr>
              <a:t>|  </a:t>
            </a:r>
            <a:fld id="{A4A6FBFB-9464-423D-8908-BCA7DB9DC592}" type="slidenum">
              <a:rPr lang="fr-FR" sz="1000" smtClean="0">
                <a:solidFill>
                  <a:srgbClr val="7F7F7F"/>
                </a:solidFill>
                <a:cs typeface="Arial" pitchFamily="34" charset="0"/>
              </a:rPr>
              <a:pPr defTabSz="914378"/>
              <a:t>‹N°›</a:t>
            </a:fld>
            <a:endParaRPr lang="fr-FR" sz="1000" dirty="0">
              <a:solidFill>
                <a:srgbClr val="7F7F7F"/>
              </a:solidFill>
              <a:cs typeface="Arial" pitchFamily="34" charset="0"/>
            </a:endParaRPr>
          </a:p>
        </p:txBody>
      </p:sp>
      <p:pic>
        <p:nvPicPr>
          <p:cNvPr id="9" name="Picture 2" descr="C:\Users\J78957\Desktop\Logo EDF\logoEDF_png\EDF_Logo_4C_v_F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616" y="4622146"/>
            <a:ext cx="720000" cy="3070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958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78" rtl="0" eaLnBrk="1" latinLnBrk="0" hangingPunct="1">
        <a:spcBef>
          <a:spcPts val="0"/>
        </a:spcBef>
        <a:buNone/>
        <a:defRPr sz="2800" kern="1200" cap="all" baseline="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9384" indent="-179384" algn="l" defTabSz="914378" rtl="0" eaLnBrk="1" latinLnBrk="0" hangingPunct="1">
        <a:spcBef>
          <a:spcPts val="1800"/>
        </a:spcBef>
        <a:buClr>
          <a:schemeClr val="accent5"/>
        </a:buClr>
        <a:buFont typeface="Wingdings" pitchFamily="2" charset="2"/>
        <a:buChar char="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9991" indent="-179996" algn="l" defTabSz="914378" rtl="0" eaLnBrk="1" latinLnBrk="0" hangingPunct="1">
        <a:spcBef>
          <a:spcPts val="600"/>
        </a:spcBef>
        <a:buClr>
          <a:schemeClr val="accent5"/>
        </a:buClr>
        <a:buSzPct val="5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" indent="-179996" algn="l" defTabSz="914378" rtl="0" eaLnBrk="1" latinLnBrk="0" hangingPunct="1">
        <a:spcBef>
          <a:spcPts val="3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9982" indent="-143996" algn="l" defTabSz="914378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rgbClr val="7F7F7F"/>
          </a:solidFill>
          <a:latin typeface="+mn-lt"/>
          <a:ea typeface="+mn-ea"/>
          <a:cs typeface="+mn-cs"/>
        </a:defRPr>
      </a:lvl4pPr>
      <a:lvl5pPr marL="863978" indent="-107997" algn="l" defTabSz="914378" rtl="0" eaLnBrk="1" latinLnBrk="0" hangingPunct="1">
        <a:spcBef>
          <a:spcPts val="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2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87974"/>
            <a:ext cx="736476" cy="4115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433689"/>
            <a:ext cx="1046609" cy="720080"/>
          </a:xfrm>
          <a:prstGeom prst="rect">
            <a:avLst/>
          </a:prstGeo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1638274" y="1718426"/>
            <a:ext cx="5688631" cy="1659604"/>
          </a:xfrm>
          <a:prstGeom prst="rect">
            <a:avLst/>
          </a:prstGeom>
        </p:spPr>
        <p:txBody>
          <a:bodyPr vert="horz" lIns="36000" tIns="0" rIns="36000" bIns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sz="3800" kern="1200" cap="all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/>
              <a:t>Description et formalisation de </a:t>
            </a:r>
            <a:r>
              <a:rPr lang="fr-FR" sz="2400" dirty="0" smtClean="0"/>
              <a:t>règles pour le smart building</a:t>
            </a:r>
            <a:endParaRPr lang="fr-FR" sz="2400" dirty="0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131840" y="4094099"/>
            <a:ext cx="5842622" cy="335467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0" lvl="5" indent="0">
              <a:buNone/>
            </a:pPr>
            <a:r>
              <a:rPr lang="fr-FR" altLang="fr-FR" sz="1200" dirty="0" smtClean="0"/>
              <a:t>EDF RECHERCHE &amp; DÉVELOPPEMENT</a:t>
            </a:r>
          </a:p>
          <a:p>
            <a:endParaRPr lang="fr-FR" sz="1200" dirty="0" smtClean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4294967295"/>
          </p:nvPr>
        </p:nvSpPr>
        <p:spPr>
          <a:xfrm>
            <a:off x="5724128" y="4321564"/>
            <a:ext cx="3769964" cy="21600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sz="1200" b="0" dirty="0" smtClean="0">
                <a:solidFill>
                  <a:srgbClr val="FE5815"/>
                </a:solidFill>
              </a:rPr>
              <a:t>Adel OUHABI, septembre 2017</a:t>
            </a:r>
          </a:p>
        </p:txBody>
      </p:sp>
    </p:spTree>
    <p:extLst>
      <p:ext uri="{BB962C8B-B14F-4D97-AF65-F5344CB8AC3E}">
        <p14:creationId xmlns:p14="http://schemas.microsoft.com/office/powerpoint/2010/main" val="9332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80" y="2081432"/>
            <a:ext cx="5969759" cy="180841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55526"/>
            <a:ext cx="2286000" cy="1276350"/>
          </a:xfrm>
          <a:prstGeom prst="rect">
            <a:avLst/>
          </a:prstGeom>
        </p:spPr>
      </p:pic>
      <p:pic>
        <p:nvPicPr>
          <p:cNvPr id="6" name="image50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2761" y="2231765"/>
            <a:ext cx="2232248" cy="1584176"/>
          </a:xfrm>
          <a:prstGeom prst="rect">
            <a:avLst/>
          </a:prstGeom>
          <a:noFill/>
          <a:ln/>
        </p:spPr>
      </p:pic>
      <p:sp>
        <p:nvSpPr>
          <p:cNvPr id="8" name="Rectangle 7"/>
          <p:cNvSpPr/>
          <p:nvPr/>
        </p:nvSpPr>
        <p:spPr>
          <a:xfrm>
            <a:off x="922821" y="3261467"/>
            <a:ext cx="576064" cy="64807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498885" y="2146002"/>
            <a:ext cx="3624635" cy="111546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49642" y="1396078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E5815"/>
                </a:solidFill>
              </a:rPr>
              <a:t> Description de l’ontologie du smart building</a:t>
            </a:r>
            <a:endParaRPr lang="fr-FR" dirty="0">
              <a:solidFill>
                <a:srgbClr val="FE58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55526"/>
            <a:ext cx="2286000" cy="1276350"/>
          </a:xfrm>
          <a:prstGeom prst="rect">
            <a:avLst/>
          </a:prstGeom>
        </p:spPr>
      </p:pic>
      <p:pic>
        <p:nvPicPr>
          <p:cNvPr id="6" name="image50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2761" y="2231765"/>
            <a:ext cx="2232248" cy="1584176"/>
          </a:xfrm>
          <a:prstGeom prst="rect">
            <a:avLst/>
          </a:prstGeom>
          <a:noFill/>
          <a:ln/>
        </p:spPr>
      </p:pic>
      <p:sp>
        <p:nvSpPr>
          <p:cNvPr id="8" name="Rectangle 7"/>
          <p:cNvSpPr/>
          <p:nvPr/>
        </p:nvSpPr>
        <p:spPr>
          <a:xfrm>
            <a:off x="312119" y="3262683"/>
            <a:ext cx="576064" cy="64807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888183" y="2538440"/>
            <a:ext cx="4547913" cy="76717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29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427984" y="2102642"/>
            <a:ext cx="3960440" cy="2053284"/>
          </a:xfrm>
          <a:prstGeom prst="rect">
            <a:avLst/>
          </a:prstGeom>
          <a:ln w="19050">
            <a:solidFill>
              <a:schemeClr val="tx2"/>
            </a:solidFill>
          </a:ln>
          <a:effectLst>
            <a:softEdge rad="0"/>
          </a:effectLst>
        </p:spPr>
      </p:pic>
      <p:sp>
        <p:nvSpPr>
          <p:cNvPr id="10" name="Rectangle 9"/>
          <p:cNvSpPr/>
          <p:nvPr/>
        </p:nvSpPr>
        <p:spPr>
          <a:xfrm>
            <a:off x="-49642" y="1396078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E5815"/>
                </a:solidFill>
              </a:rPr>
              <a:t> Description de l’ontologie du smart building</a:t>
            </a:r>
            <a:endParaRPr lang="fr-FR" dirty="0">
              <a:solidFill>
                <a:srgbClr val="FE58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9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354120" y="1635646"/>
            <a:ext cx="7458239" cy="2258144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0" dirty="0" smtClean="0">
                <a:solidFill>
                  <a:srgbClr val="FE5815"/>
                </a:solidFill>
              </a:rPr>
              <a:t>Description du niveau sémantique: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2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Description </a:t>
            </a:r>
            <a:r>
              <a:rPr lang="fr-FR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d’un service </a:t>
            </a:r>
            <a:r>
              <a:rPr lang="fr-FR" altLang="fr-FR" sz="12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élémentaire </a:t>
            </a:r>
            <a:r>
              <a:rPr lang="fr-FR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fr-FR" sz="1200" b="0" dirty="0" smtClean="0">
              <a:solidFill>
                <a:srgbClr val="FE581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altLang="fr-FR" sz="1000" b="0" dirty="0" smtClean="0"/>
              <a:t>possède un objectif.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altLang="fr-FR" sz="1000" b="0" dirty="0" smtClean="0"/>
              <a:t>cible </a:t>
            </a:r>
            <a:r>
              <a:rPr lang="fr-FR" altLang="fr-FR" sz="1000" b="0" dirty="0"/>
              <a:t>un seul </a:t>
            </a:r>
            <a:r>
              <a:rPr lang="fr-FR" altLang="fr-FR" sz="1000" b="0" dirty="0" smtClean="0"/>
              <a:t>actuateur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altLang="fr-FR" sz="1000" b="0" dirty="0" smtClean="0"/>
              <a:t>associe un ou plusieurs états objectifs à son actuateur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altLang="fr-FR" sz="1000" b="0" dirty="0" smtClean="0"/>
              <a:t>est associé aux capteurs qui </a:t>
            </a:r>
            <a:r>
              <a:rPr lang="fr-FR" sz="1000" b="0" dirty="0" smtClean="0"/>
              <a:t> participent </a:t>
            </a:r>
            <a:r>
              <a:rPr lang="fr-FR" sz="1000" b="0" dirty="0"/>
              <a:t>à </a:t>
            </a:r>
            <a:r>
              <a:rPr lang="fr-FR" sz="1000" b="0" dirty="0" smtClean="0"/>
              <a:t>l'accomplissement de </a:t>
            </a:r>
            <a:r>
              <a:rPr lang="fr-FR" sz="1000" b="0" dirty="0"/>
              <a:t>s</a:t>
            </a:r>
            <a:r>
              <a:rPr lang="fr-FR" sz="1000" b="0" dirty="0" smtClean="0"/>
              <a:t>a tâche. </a:t>
            </a:r>
            <a:r>
              <a:rPr lang="fr-FR" sz="10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altLang="fr-FR" sz="1000" b="0" dirty="0" smtClean="0"/>
              <a:t>possède  une ou plusieurs règles qui ont des conditions qui  sont exclusives.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altLang="fr-FR" sz="1000" b="0" dirty="0" smtClean="0"/>
              <a:t>possède une priorité  au sein du groupe auquel il appartient.</a:t>
            </a:r>
          </a:p>
          <a:p>
            <a:pPr>
              <a:buFont typeface="Arial" panose="020B0604020202020204" pitchFamily="34" charset="0"/>
              <a:buChar char="•"/>
            </a:pPr>
            <a:endParaRPr lang="fr-FR" altLang="fr-FR" sz="1000" b="0" dirty="0" smtClean="0"/>
          </a:p>
        </p:txBody>
      </p:sp>
    </p:spTree>
    <p:extLst>
      <p:ext uri="{BB962C8B-B14F-4D97-AF65-F5344CB8AC3E}">
        <p14:creationId xmlns:p14="http://schemas.microsoft.com/office/powerpoint/2010/main" val="31865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82761" y="195486"/>
            <a:ext cx="8353425" cy="1134126"/>
          </a:xfrm>
        </p:spPr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354120" y="1635646"/>
            <a:ext cx="7458239" cy="2258144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0" dirty="0" smtClean="0">
                <a:solidFill>
                  <a:srgbClr val="FE5815"/>
                </a:solidFill>
              </a:rPr>
              <a:t>Description du niveau sémantique:</a:t>
            </a:r>
          </a:p>
          <a:p>
            <a:pPr marL="0" indent="0">
              <a:buNone/>
            </a:pPr>
            <a:r>
              <a:rPr lang="fr-FR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2. Description </a:t>
            </a:r>
            <a:r>
              <a:rPr lang="fr-FR" sz="12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d’un </a:t>
            </a:r>
            <a:r>
              <a:rPr lang="fr-FR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groupe objectif:</a:t>
            </a:r>
            <a:endParaRPr lang="fr-FR" sz="1200" b="0" dirty="0" smtClean="0">
              <a:solidFill>
                <a:srgbClr val="FE581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dirty="0" smtClean="0"/>
              <a:t> regroupe </a:t>
            </a:r>
            <a:r>
              <a:rPr lang="fr-FR" sz="1000" b="0" dirty="0"/>
              <a:t>plusieurs </a:t>
            </a:r>
            <a:r>
              <a:rPr lang="fr-FR" sz="1000" b="0" dirty="0" smtClean="0"/>
              <a:t>services élémentaires  qui partagent le </a:t>
            </a:r>
            <a:r>
              <a:rPr lang="fr-FR" sz="1000" b="0" dirty="0"/>
              <a:t>même </a:t>
            </a:r>
            <a:r>
              <a:rPr lang="fr-FR" sz="1000" b="0" dirty="0" smtClean="0"/>
              <a:t>objectif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dirty="0" smtClean="0"/>
              <a:t> choisit le ou les  services élémentaires les plus prioritaires pour être exécutés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dirty="0" smtClean="0"/>
              <a:t> possède une priorité par rapport aux autres groupes  </a:t>
            </a:r>
          </a:p>
        </p:txBody>
      </p:sp>
    </p:spTree>
    <p:extLst>
      <p:ext uri="{BB962C8B-B14F-4D97-AF65-F5344CB8AC3E}">
        <p14:creationId xmlns:p14="http://schemas.microsoft.com/office/powerpoint/2010/main" val="264231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82761" y="195486"/>
            <a:ext cx="8353425" cy="1134126"/>
          </a:xfrm>
        </p:spPr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354120" y="1635646"/>
            <a:ext cx="7458239" cy="2258144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0" dirty="0" smtClean="0">
                <a:solidFill>
                  <a:srgbClr val="FE5815"/>
                </a:solidFill>
              </a:rPr>
              <a:t>Description du niveau sémantique:</a:t>
            </a:r>
          </a:p>
          <a:p>
            <a:pPr marL="0" indent="0">
              <a:buNone/>
            </a:pPr>
            <a:r>
              <a:rPr lang="fr-FR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fr-FR" sz="12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Description d’un </a:t>
            </a:r>
            <a:r>
              <a:rPr lang="fr-FR" sz="1200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orchestrateur de  groupe </a:t>
            </a:r>
            <a:r>
              <a:rPr lang="fr-FR" sz="12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objectif:</a:t>
            </a:r>
            <a:endParaRPr lang="fr-FR" sz="1200" b="0" dirty="0">
              <a:solidFill>
                <a:srgbClr val="FE581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0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0" dirty="0" smtClean="0"/>
              <a:t>Il prend </a:t>
            </a:r>
            <a:r>
              <a:rPr lang="fr-FR" sz="1000" b="0" dirty="0"/>
              <a:t>en charge l'exécution des services </a:t>
            </a:r>
            <a:r>
              <a:rPr lang="fr-FR" sz="1000" b="0" dirty="0" smtClean="0"/>
              <a:t>les plus prioritaires de chaque groupe objectif selon un </a:t>
            </a:r>
            <a:r>
              <a:rPr lang="fr-FR" sz="1000" b="0" dirty="0"/>
              <a:t>ordre de priorité</a:t>
            </a:r>
            <a:endParaRPr lang="fr-FR" altLang="fr-FR" sz="1000" b="0" dirty="0" smtClean="0"/>
          </a:p>
        </p:txBody>
      </p:sp>
    </p:spTree>
    <p:extLst>
      <p:ext uri="{BB962C8B-B14F-4D97-AF65-F5344CB8AC3E}">
        <p14:creationId xmlns:p14="http://schemas.microsoft.com/office/powerpoint/2010/main" val="34112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354121" y="1635646"/>
            <a:ext cx="5658040" cy="2448272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0" dirty="0" smtClean="0">
                <a:solidFill>
                  <a:srgbClr val="FE5815"/>
                </a:solidFill>
              </a:rPr>
              <a:t>Exemple de service</a:t>
            </a:r>
          </a:p>
          <a:p>
            <a:pPr marL="0" indent="0">
              <a:buNone/>
            </a:pPr>
            <a:endParaRPr lang="fr-FR" sz="1200" b="0" dirty="0" smtClean="0">
              <a:solidFill>
                <a:srgbClr val="FE5815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200" b="0" dirty="0"/>
              <a:t> </a:t>
            </a:r>
            <a:r>
              <a:rPr lang="fr-FR" sz="1200" b="0" dirty="0" smtClean="0"/>
              <a:t> Service </a:t>
            </a:r>
            <a:r>
              <a:rPr lang="fr-FR" sz="1200" b="0" dirty="0"/>
              <a:t>contrôle de </a:t>
            </a:r>
            <a:r>
              <a:rPr lang="fr-FR" sz="1200" b="0" dirty="0" smtClean="0"/>
              <a:t>luminosité</a:t>
            </a:r>
          </a:p>
          <a:p>
            <a:pPr marL="0" indent="0">
              <a:spcBef>
                <a:spcPts val="0"/>
              </a:spcBef>
              <a:buNone/>
            </a:pPr>
            <a:endParaRPr lang="fr-FR" sz="1200" b="0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b="1" dirty="0" smtClean="0"/>
              <a:t>Service de contrôle </a:t>
            </a:r>
            <a:r>
              <a:rPr lang="fr-FR" sz="1000" b="1" dirty="0"/>
              <a:t>de </a:t>
            </a:r>
            <a:r>
              <a:rPr lang="fr-FR" sz="1000" b="1" dirty="0" smtClean="0"/>
              <a:t>luminosité  avec  store:</a:t>
            </a:r>
          </a:p>
          <a:p>
            <a:pPr lvl="2">
              <a:spcBef>
                <a:spcPts val="0"/>
              </a:spcBef>
            </a:pPr>
            <a:r>
              <a:rPr lang="en-US" sz="800" b="1" dirty="0"/>
              <a:t>Rule 1 : IF(</a:t>
            </a:r>
            <a:r>
              <a:rPr lang="en-US" sz="800" dirty="0"/>
              <a:t> MotionSensorValue= « presence » </a:t>
            </a:r>
            <a:r>
              <a:rPr lang="en-US" sz="800" b="1" dirty="0"/>
              <a:t>&amp;&amp;</a:t>
            </a:r>
            <a:r>
              <a:rPr lang="en-US" sz="800" dirty="0"/>
              <a:t> (Indoor</a:t>
            </a:r>
            <a:r>
              <a:rPr lang="en-US" sz="800" dirty="0" smtClean="0"/>
              <a:t>) lightSensorValue </a:t>
            </a:r>
            <a:r>
              <a:rPr lang="en-US" sz="800" dirty="0"/>
              <a:t> &lt;  « 350  lumens » </a:t>
            </a:r>
            <a:r>
              <a:rPr lang="en-US" sz="800" b="1" dirty="0"/>
              <a:t> &amp;&amp; </a:t>
            </a:r>
            <a:r>
              <a:rPr lang="en-US" sz="800" dirty="0"/>
              <a:t>curtainStateValue= « down » ) </a:t>
            </a:r>
            <a:r>
              <a:rPr lang="en-US" sz="800" b="1" dirty="0"/>
              <a:t>THEN TargetState= « </a:t>
            </a:r>
            <a:r>
              <a:rPr lang="en-US" sz="800" dirty="0"/>
              <a:t> </a:t>
            </a:r>
            <a:r>
              <a:rPr lang="en-US" sz="800" dirty="0" smtClean="0"/>
              <a:t>CurtainToUp</a:t>
            </a:r>
            <a:r>
              <a:rPr lang="en-US" sz="800" dirty="0"/>
              <a:t> </a:t>
            </a:r>
            <a:r>
              <a:rPr lang="en-US" sz="800" dirty="0" smtClean="0"/>
              <a:t>»</a:t>
            </a:r>
          </a:p>
          <a:p>
            <a:pPr marL="360000" lvl="2" indent="0">
              <a:spcBef>
                <a:spcPts val="0"/>
              </a:spcBef>
              <a:buNone/>
            </a:pPr>
            <a:endParaRPr lang="en-US" sz="800" dirty="0"/>
          </a:p>
          <a:p>
            <a:pPr marL="360000" lvl="2" indent="0">
              <a:spcBef>
                <a:spcPts val="0"/>
              </a:spcBef>
              <a:buNone/>
            </a:pPr>
            <a:endParaRPr lang="fr-FR" sz="800" dirty="0" smtClean="0">
              <a:solidFill>
                <a:schemeClr val="tx2"/>
              </a:solidFill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b="1" dirty="0"/>
              <a:t>Service de contrôle de </a:t>
            </a:r>
            <a:r>
              <a:rPr lang="fr-FR" sz="1000" b="1" dirty="0" smtClean="0"/>
              <a:t>luminosité avec lampe</a:t>
            </a:r>
          </a:p>
          <a:p>
            <a:pPr lvl="2">
              <a:spcBef>
                <a:spcPts val="0"/>
              </a:spcBef>
            </a:pPr>
            <a:r>
              <a:rPr lang="en-US" sz="800" b="1" dirty="0"/>
              <a:t>Rule 2 : IF(</a:t>
            </a:r>
            <a:r>
              <a:rPr lang="en-US" sz="800" dirty="0"/>
              <a:t> MotionSensorValue= « presence » </a:t>
            </a:r>
            <a:r>
              <a:rPr lang="en-US" sz="800" b="1" dirty="0"/>
              <a:t>&amp;&amp;</a:t>
            </a:r>
            <a:r>
              <a:rPr lang="en-US" sz="800" dirty="0"/>
              <a:t> (Indoor)lightSensorValue  &lt; «  350  lumens » </a:t>
            </a:r>
            <a:r>
              <a:rPr lang="en-US" sz="800" b="1" dirty="0"/>
              <a:t> &amp;&amp; </a:t>
            </a:r>
            <a:r>
              <a:rPr lang="en-US" sz="800" dirty="0"/>
              <a:t>LampState= « off » </a:t>
            </a:r>
            <a:r>
              <a:rPr lang="en-US" sz="800" dirty="0" smtClean="0"/>
              <a:t>) </a:t>
            </a:r>
            <a:r>
              <a:rPr lang="en-US" sz="800" b="1" dirty="0" smtClean="0"/>
              <a:t>THEN  </a:t>
            </a:r>
            <a:r>
              <a:rPr lang="en-US" sz="800" b="1" dirty="0"/>
              <a:t>TargetState= « </a:t>
            </a:r>
            <a:r>
              <a:rPr lang="en-US" sz="800" dirty="0"/>
              <a:t>LampToOn </a:t>
            </a:r>
            <a:r>
              <a:rPr lang="en-US" sz="800" dirty="0" smtClean="0"/>
              <a:t>»</a:t>
            </a:r>
          </a:p>
          <a:p>
            <a:pPr marL="180000" lvl="1" indent="0">
              <a:spcBef>
                <a:spcPts val="0"/>
              </a:spcBef>
              <a:buNone/>
            </a:pPr>
            <a:endParaRPr lang="fr-FR" sz="1000" dirty="0" smtClean="0">
              <a:solidFill>
                <a:schemeClr val="tx2"/>
              </a:solidFill>
            </a:endParaRPr>
          </a:p>
          <a:p>
            <a:pPr lvl="2">
              <a:spcBef>
                <a:spcPts val="0"/>
              </a:spcBef>
            </a:pPr>
            <a:endParaRPr lang="en-US" sz="800" b="1" dirty="0" smtClean="0"/>
          </a:p>
        </p:txBody>
      </p:sp>
      <p:sp>
        <p:nvSpPr>
          <p:cNvPr id="8" name="Accolade fermante 7"/>
          <p:cNvSpPr/>
          <p:nvPr/>
        </p:nvSpPr>
        <p:spPr>
          <a:xfrm>
            <a:off x="6012161" y="2031690"/>
            <a:ext cx="792088" cy="2114128"/>
          </a:xfrm>
          <a:prstGeom prst="rightBrac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660232" y="2481740"/>
            <a:ext cx="1584176" cy="11521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 smtClean="0"/>
              <a:t>Groupe objectif </a:t>
            </a:r>
          </a:p>
        </p:txBody>
      </p:sp>
    </p:spTree>
    <p:extLst>
      <p:ext uri="{BB962C8B-B14F-4D97-AF65-F5344CB8AC3E}">
        <p14:creationId xmlns:p14="http://schemas.microsoft.com/office/powerpoint/2010/main" val="278325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82761" y="195486"/>
            <a:ext cx="8353425" cy="1134126"/>
          </a:xfrm>
        </p:spPr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354120" y="1635646"/>
            <a:ext cx="7242215" cy="2258144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0" dirty="0" smtClean="0">
                <a:solidFill>
                  <a:srgbClr val="FE5815"/>
                </a:solidFill>
              </a:rPr>
              <a:t>Exemple de service</a:t>
            </a:r>
          </a:p>
          <a:p>
            <a:pPr marL="0" indent="0">
              <a:buNone/>
            </a:pPr>
            <a:endParaRPr lang="fr-FR" sz="1200" b="0" dirty="0" smtClean="0">
              <a:solidFill>
                <a:srgbClr val="FE5815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200" b="0" dirty="0"/>
              <a:t> </a:t>
            </a:r>
            <a:r>
              <a:rPr lang="fr-FR" sz="1200" b="0" dirty="0" smtClean="0"/>
              <a:t> Service </a:t>
            </a:r>
            <a:r>
              <a:rPr lang="fr-FR" sz="1200" b="0" dirty="0"/>
              <a:t>de contrôle  de </a:t>
            </a:r>
            <a:r>
              <a:rPr lang="fr-FR" sz="1200" b="0" dirty="0" smtClean="0"/>
              <a:t>température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sz="1000" b="1" dirty="0"/>
              <a:t>Service </a:t>
            </a:r>
            <a:r>
              <a:rPr lang="fr-FR" sz="1000" b="1" dirty="0" smtClean="0"/>
              <a:t>de </a:t>
            </a:r>
            <a:r>
              <a:rPr lang="fr-FR" sz="1000" b="1" dirty="0"/>
              <a:t>contrôle de </a:t>
            </a:r>
            <a:r>
              <a:rPr lang="fr-FR" sz="1000" b="1" dirty="0" smtClean="0"/>
              <a:t>température avec store:</a:t>
            </a:r>
            <a:endParaRPr lang="fr-FR" sz="1000" b="1" dirty="0"/>
          </a:p>
          <a:p>
            <a:pPr lvl="2">
              <a:spcBef>
                <a:spcPts val="0"/>
              </a:spcBef>
            </a:pPr>
            <a:r>
              <a:rPr lang="en-US" sz="800" b="1" dirty="0"/>
              <a:t>Rule 4</a:t>
            </a:r>
            <a:r>
              <a:rPr lang="en-US" sz="800" dirty="0"/>
              <a:t> : </a:t>
            </a:r>
            <a:r>
              <a:rPr lang="en-US" sz="800" b="1" dirty="0"/>
              <a:t>IF</a:t>
            </a:r>
            <a:r>
              <a:rPr lang="en-US" sz="800" dirty="0"/>
              <a:t>( </a:t>
            </a:r>
            <a:r>
              <a:rPr lang="en-US" sz="800" dirty="0" err="1"/>
              <a:t>temperatureSensorValue</a:t>
            </a:r>
            <a:r>
              <a:rPr lang="en-US" sz="800" dirty="0"/>
              <a:t> &gt;«  25 °c »  </a:t>
            </a:r>
            <a:r>
              <a:rPr lang="en-US" sz="800" b="1" dirty="0"/>
              <a:t>&amp;&amp;</a:t>
            </a:r>
            <a:r>
              <a:rPr lang="en-US" sz="800" dirty="0"/>
              <a:t> (Outdoor)</a:t>
            </a:r>
            <a:r>
              <a:rPr lang="en-US" sz="800" dirty="0" err="1"/>
              <a:t>lightSensorValue</a:t>
            </a:r>
            <a:r>
              <a:rPr lang="en-US" sz="800" dirty="0"/>
              <a:t>&gt;«  500  lumens ») </a:t>
            </a:r>
            <a:r>
              <a:rPr lang="en-US" sz="800" b="1" dirty="0"/>
              <a:t>THEN</a:t>
            </a:r>
            <a:r>
              <a:rPr lang="en-US" sz="800" dirty="0"/>
              <a:t> </a:t>
            </a:r>
            <a:r>
              <a:rPr lang="en-US" sz="800" b="1" dirty="0"/>
              <a:t>TargetState</a:t>
            </a:r>
            <a:r>
              <a:rPr lang="en-US" sz="800" dirty="0"/>
              <a:t> = «  </a:t>
            </a:r>
            <a:r>
              <a:rPr lang="en-US" sz="800" dirty="0" err="1"/>
              <a:t>CurtainToDown</a:t>
            </a:r>
            <a:r>
              <a:rPr lang="en-US" sz="800" dirty="0"/>
              <a:t> »</a:t>
            </a:r>
            <a:endParaRPr lang="fr-FR" sz="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200" b="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200" b="0" dirty="0" smtClean="0"/>
              <a:t>  Service d’économie d’énergie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1000" b="1" dirty="0" smtClean="0"/>
              <a:t>Service d’économie d’énergie avec  lampe</a:t>
            </a:r>
            <a:r>
              <a:rPr lang="fr-FR" sz="1200" b="1" dirty="0" smtClean="0"/>
              <a:t> </a:t>
            </a:r>
          </a:p>
          <a:p>
            <a:pPr lvl="2" fontAlgn="base"/>
            <a:r>
              <a:rPr lang="en-US" sz="800" b="1" dirty="0"/>
              <a:t>Rule 5 : IF(</a:t>
            </a:r>
            <a:r>
              <a:rPr lang="en-US" sz="800" dirty="0"/>
              <a:t>MotionSensorValue= « </a:t>
            </a:r>
            <a:r>
              <a:rPr lang="en-US" sz="800" dirty="0" err="1"/>
              <a:t>NoPresence</a:t>
            </a:r>
            <a:r>
              <a:rPr lang="en-US" sz="800" dirty="0"/>
              <a:t> » </a:t>
            </a:r>
            <a:r>
              <a:rPr lang="en-US" sz="800" b="1" dirty="0" smtClean="0"/>
              <a:t>&amp;&amp;</a:t>
            </a:r>
            <a:r>
              <a:rPr lang="en-US" sz="800" dirty="0" smtClean="0"/>
              <a:t> </a:t>
            </a:r>
            <a:r>
              <a:rPr lang="en-US" sz="800" b="0" dirty="0" err="1" smtClean="0"/>
              <a:t>LampSate</a:t>
            </a:r>
            <a:r>
              <a:rPr lang="en-US" sz="800" b="0" dirty="0"/>
              <a:t>= « on»</a:t>
            </a:r>
            <a:r>
              <a:rPr lang="en-US" sz="800" dirty="0"/>
              <a:t> ) </a:t>
            </a:r>
            <a:r>
              <a:rPr lang="en-US" sz="800" b="1" dirty="0"/>
              <a:t>THEN</a:t>
            </a:r>
            <a:r>
              <a:rPr lang="en-US" sz="800" b="0" dirty="0"/>
              <a:t> </a:t>
            </a:r>
            <a:r>
              <a:rPr lang="en-US" sz="800" b="0" dirty="0" smtClean="0"/>
              <a:t> </a:t>
            </a:r>
            <a:r>
              <a:rPr lang="en-US" sz="800" b="1" dirty="0" smtClean="0"/>
              <a:t>TargetState</a:t>
            </a:r>
            <a:r>
              <a:rPr lang="en-US" sz="800" b="0" dirty="0" smtClean="0"/>
              <a:t> </a:t>
            </a:r>
            <a:r>
              <a:rPr lang="en-US" sz="800" dirty="0"/>
              <a:t>=  « </a:t>
            </a:r>
            <a:r>
              <a:rPr lang="en-US" sz="800" b="0" dirty="0"/>
              <a:t> LampToOff »</a:t>
            </a:r>
            <a:endParaRPr lang="fr-FR" sz="800" dirty="0"/>
          </a:p>
          <a:p>
            <a:pPr marL="360000" lvl="2" indent="0">
              <a:spcBef>
                <a:spcPts val="0"/>
              </a:spcBef>
              <a:buNone/>
            </a:pPr>
            <a:endParaRPr lang="fr-FR" sz="100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200" b="0" dirty="0" smtClean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fr-FR" sz="1200" b="0" dirty="0" smtClean="0"/>
          </a:p>
          <a:p>
            <a:endParaRPr lang="en-US" dirty="0"/>
          </a:p>
          <a:p>
            <a:pPr marL="180000" lvl="1" indent="0">
              <a:spcBef>
                <a:spcPts val="0"/>
              </a:spcBef>
              <a:buNone/>
            </a:pPr>
            <a:r>
              <a:rPr lang="fr-FR" sz="1200" b="0" dirty="0"/>
              <a:t>	</a:t>
            </a:r>
            <a:endParaRPr lang="fr-FR" sz="1200" b="0" dirty="0" smtClean="0"/>
          </a:p>
          <a:p>
            <a:pPr marL="0" indent="0">
              <a:spcBef>
                <a:spcPts val="0"/>
              </a:spcBef>
              <a:buNone/>
            </a:pPr>
            <a:endParaRPr lang="fr-FR" sz="1200" b="0" dirty="0" smtClean="0"/>
          </a:p>
          <a:p>
            <a:pPr marL="180000" lvl="1" indent="0">
              <a:spcBef>
                <a:spcPts val="0"/>
              </a:spcBef>
              <a:buNone/>
            </a:pPr>
            <a:endParaRPr lang="fr-FR" sz="1000" dirty="0" smtClean="0">
              <a:solidFill>
                <a:schemeClr val="tx2"/>
              </a:solidFill>
            </a:endParaRPr>
          </a:p>
          <a:p>
            <a:pPr lvl="2">
              <a:spcBef>
                <a:spcPts val="0"/>
              </a:spcBef>
            </a:pPr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1330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82" y="627534"/>
            <a:ext cx="5882591" cy="3772346"/>
          </a:xfrm>
          <a:prstGeom prst="rect">
            <a:avLst/>
          </a:prstGeom>
        </p:spPr>
      </p:pic>
      <p:sp>
        <p:nvSpPr>
          <p:cNvPr id="6" name="Espace réservé du contenu 1"/>
          <p:cNvSpPr txBox="1">
            <a:spLocks/>
          </p:cNvSpPr>
          <p:nvPr/>
        </p:nvSpPr>
        <p:spPr>
          <a:xfrm>
            <a:off x="0" y="1114396"/>
            <a:ext cx="4104456" cy="360040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>
              <a:solidFill>
                <a:srgbClr val="FE5815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FE5815"/>
                </a:solidFill>
              </a:rPr>
              <a:t>  </a:t>
            </a:r>
            <a:r>
              <a:rPr lang="fr-FR" dirty="0">
                <a:solidFill>
                  <a:srgbClr val="FE5815"/>
                </a:solidFill>
              </a:rPr>
              <a:t> </a:t>
            </a:r>
            <a:r>
              <a:rPr lang="fr-FR" dirty="0" smtClean="0">
                <a:solidFill>
                  <a:srgbClr val="FE5815"/>
                </a:solidFill>
              </a:rPr>
              <a:t>Fonctionnement des services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900" b="0" dirty="0"/>
              <a:t>Instancier toutes les localisations, objets présents </a:t>
            </a:r>
            <a:r>
              <a:rPr lang="fr-FR" sz="900" b="0" dirty="0" smtClean="0"/>
              <a:t>sur notre  </a:t>
            </a:r>
            <a:r>
              <a:rPr lang="fr-FR" sz="900" b="0" dirty="0"/>
              <a:t>l’environnement </a:t>
            </a:r>
            <a:r>
              <a:rPr lang="fr-FR" sz="900" b="0" dirty="0" smtClean="0"/>
              <a:t>dans </a:t>
            </a:r>
            <a:r>
              <a:rPr lang="fr-FR" sz="900" b="0" dirty="0"/>
              <a:t>le modèle de l’ontologie</a:t>
            </a:r>
            <a:r>
              <a:rPr lang="fr-FR" sz="900" dirty="0" smtClean="0">
                <a:solidFill>
                  <a:srgbClr val="FE5815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900" b="0" dirty="0"/>
              <a:t>Mettre au point les relations entre les concepts  et leurs </a:t>
            </a:r>
            <a:r>
              <a:rPr lang="fr-FR" sz="900" b="0" dirty="0" smtClean="0"/>
              <a:t>propriétés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900" b="0" dirty="0"/>
              <a:t>Récupérer les </a:t>
            </a:r>
            <a:r>
              <a:rPr lang="fr-FR" sz="900" b="0" dirty="0" smtClean="0"/>
              <a:t>données du contexte via </a:t>
            </a:r>
            <a:r>
              <a:rPr lang="fr-FR" sz="900" b="0" dirty="0"/>
              <a:t>les capteurs pour capturer l’état actuel du système.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900" b="0" dirty="0"/>
              <a:t>Faire de l’inférence sur ces données récupérées grâce aux </a:t>
            </a:r>
            <a:r>
              <a:rPr lang="fr-FR" sz="900" b="0" dirty="0" smtClean="0"/>
              <a:t>règles           </a:t>
            </a:r>
            <a:r>
              <a:rPr lang="fr-FR" sz="900" b="0" dirty="0"/>
              <a:t>pour avoir en sortie un nouveau modèle avec notre ontologie </a:t>
            </a:r>
            <a:r>
              <a:rPr lang="fr-FR" sz="900" b="0" dirty="0" smtClean="0"/>
              <a:t>enrichi         </a:t>
            </a:r>
            <a:r>
              <a:rPr lang="fr-FR" sz="900" b="0" dirty="0"/>
              <a:t>par les nouveaux fait </a:t>
            </a:r>
            <a:r>
              <a:rPr lang="fr-FR" sz="900" b="0" dirty="0" smtClean="0"/>
              <a:t>inférer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900" b="0" dirty="0" smtClean="0"/>
              <a:t>Interroger </a:t>
            </a:r>
            <a:r>
              <a:rPr lang="fr-FR" sz="900" b="0" dirty="0"/>
              <a:t>le nouveau modèle pour </a:t>
            </a:r>
            <a:r>
              <a:rPr lang="fr-FR" sz="900" b="0" dirty="0" smtClean="0"/>
              <a:t>                                                                                                                                      récupérer      </a:t>
            </a:r>
            <a:r>
              <a:rPr lang="fr-FR" sz="900" b="0" dirty="0"/>
              <a:t> les actions qui doivent être exécuté </a:t>
            </a:r>
            <a:r>
              <a:rPr lang="fr-FR" sz="900" b="0" dirty="0" smtClean="0"/>
              <a:t>dans notre l’environnement, </a:t>
            </a:r>
            <a:r>
              <a:rPr lang="fr-FR" sz="900" b="0" dirty="0"/>
              <a:t>pour avoir l’état  du système </a:t>
            </a:r>
            <a:r>
              <a:rPr lang="fr-FR" sz="900" b="0" dirty="0" smtClean="0"/>
              <a:t>tel </a:t>
            </a:r>
            <a:r>
              <a:rPr lang="fr-FR" sz="900" b="0" dirty="0"/>
              <a:t>qu’il devrait être.</a:t>
            </a:r>
            <a:endParaRPr lang="fr-FR" sz="900" dirty="0" smtClean="0">
              <a:solidFill>
                <a:srgbClr val="FE5815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82761" y="195486"/>
            <a:ext cx="8353425" cy="1134126"/>
          </a:xfrm>
        </p:spPr>
        <p:txBody>
          <a:bodyPr/>
          <a:lstStyle/>
          <a:p>
            <a:r>
              <a:rPr lang="fr-FR" dirty="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22499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13" y="536160"/>
            <a:ext cx="5815309" cy="3969215"/>
          </a:xfrm>
          <a:prstGeom prst="rect">
            <a:avLst/>
          </a:prstGeom>
        </p:spPr>
      </p:pic>
      <p:sp>
        <p:nvSpPr>
          <p:cNvPr id="6" name="Espace réservé du contenu 1"/>
          <p:cNvSpPr txBox="1">
            <a:spLocks/>
          </p:cNvSpPr>
          <p:nvPr/>
        </p:nvSpPr>
        <p:spPr>
          <a:xfrm>
            <a:off x="539552" y="1382415"/>
            <a:ext cx="7458239" cy="2258144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E5815"/>
                </a:solidFill>
              </a:rPr>
              <a:t>2. Orchestration </a:t>
            </a:r>
            <a:r>
              <a:rPr lang="fr-FR" dirty="0">
                <a:solidFill>
                  <a:srgbClr val="FE5815"/>
                </a:solidFill>
              </a:rPr>
              <a:t>de service </a:t>
            </a:r>
            <a:endParaRPr lang="fr-FR" dirty="0" smtClean="0">
              <a:solidFill>
                <a:srgbClr val="FE5815"/>
              </a:solidFill>
            </a:endParaRPr>
          </a:p>
        </p:txBody>
      </p:sp>
      <p:sp>
        <p:nvSpPr>
          <p:cNvPr id="8" name="Flèche droite 7"/>
          <p:cNvSpPr/>
          <p:nvPr/>
        </p:nvSpPr>
        <p:spPr>
          <a:xfrm>
            <a:off x="2103524" y="1993111"/>
            <a:ext cx="792088" cy="4571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9" name="Flèche droite 8"/>
          <p:cNvSpPr/>
          <p:nvPr/>
        </p:nvSpPr>
        <p:spPr>
          <a:xfrm>
            <a:off x="2114136" y="3125104"/>
            <a:ext cx="792088" cy="4571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1" name="Ellipse 10"/>
          <p:cNvSpPr/>
          <p:nvPr/>
        </p:nvSpPr>
        <p:spPr>
          <a:xfrm>
            <a:off x="843384" y="1741083"/>
            <a:ext cx="1080120" cy="50405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800" dirty="0" smtClean="0"/>
              <a:t>Groupes objectif</a:t>
            </a:r>
          </a:p>
        </p:txBody>
      </p:sp>
      <p:sp>
        <p:nvSpPr>
          <p:cNvPr id="12" name="Ellipse 11"/>
          <p:cNvSpPr/>
          <p:nvPr/>
        </p:nvSpPr>
        <p:spPr>
          <a:xfrm>
            <a:off x="812386" y="2843579"/>
            <a:ext cx="1080120" cy="50405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800" dirty="0" smtClean="0"/>
              <a:t>Services élémentaires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031195" y="4361850"/>
            <a:ext cx="792088" cy="4571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5" name="Ellipse 14"/>
          <p:cNvSpPr/>
          <p:nvPr/>
        </p:nvSpPr>
        <p:spPr>
          <a:xfrm>
            <a:off x="735992" y="4086241"/>
            <a:ext cx="1080120" cy="504056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800" dirty="0" smtClean="0"/>
              <a:t>Actionneurs</a:t>
            </a: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82761" y="195486"/>
            <a:ext cx="8353425" cy="1134126"/>
          </a:xfrm>
        </p:spPr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3948397" y="4643864"/>
            <a:ext cx="4032448" cy="21602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/>
              <a:t>Ordre d’</a:t>
            </a:r>
            <a:r>
              <a:rPr lang="fr-FR" sz="1000" dirty="0"/>
              <a:t>e</a:t>
            </a:r>
            <a:r>
              <a:rPr lang="fr-FR" sz="1000" dirty="0" smtClean="0"/>
              <a:t>xécution des services</a:t>
            </a:r>
          </a:p>
        </p:txBody>
      </p:sp>
    </p:spTree>
    <p:extLst>
      <p:ext uri="{BB962C8B-B14F-4D97-AF65-F5344CB8AC3E}">
        <p14:creationId xmlns:p14="http://schemas.microsoft.com/office/powerpoint/2010/main" val="8717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13" y="536160"/>
            <a:ext cx="5815309" cy="3969215"/>
          </a:xfrm>
          <a:prstGeom prst="rect">
            <a:avLst/>
          </a:prstGeom>
        </p:spPr>
      </p:pic>
      <p:sp>
        <p:nvSpPr>
          <p:cNvPr id="6" name="Espace réservé du contenu 1"/>
          <p:cNvSpPr txBox="1">
            <a:spLocks/>
          </p:cNvSpPr>
          <p:nvPr/>
        </p:nvSpPr>
        <p:spPr>
          <a:xfrm>
            <a:off x="323528" y="1404163"/>
            <a:ext cx="7458239" cy="2258144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E5815"/>
                </a:solidFill>
              </a:rPr>
              <a:t>    3</a:t>
            </a:r>
            <a:r>
              <a:rPr lang="fr-FR" dirty="0">
                <a:solidFill>
                  <a:srgbClr val="FE5815"/>
                </a:solidFill>
              </a:rPr>
              <a:t>. Résolution de conflit</a:t>
            </a:r>
            <a:r>
              <a:rPr lang="fr-FR" dirty="0" smtClean="0">
                <a:solidFill>
                  <a:srgbClr val="FE5815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2080" y="2736805"/>
            <a:ext cx="936103" cy="767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7" name="Rectangle 16"/>
          <p:cNvSpPr/>
          <p:nvPr/>
        </p:nvSpPr>
        <p:spPr>
          <a:xfrm>
            <a:off x="6483567" y="2720665"/>
            <a:ext cx="936103" cy="76758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8" name="Rectangle 17"/>
          <p:cNvSpPr/>
          <p:nvPr/>
        </p:nvSpPr>
        <p:spPr>
          <a:xfrm>
            <a:off x="5508104" y="4166568"/>
            <a:ext cx="720079" cy="3991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3" name="Ellipse 12"/>
          <p:cNvSpPr/>
          <p:nvPr/>
        </p:nvSpPr>
        <p:spPr>
          <a:xfrm>
            <a:off x="1625108" y="4053026"/>
            <a:ext cx="936104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/>
              <a:t>Poser un verrou</a:t>
            </a:r>
          </a:p>
        </p:txBody>
      </p:sp>
      <p:cxnSp>
        <p:nvCxnSpPr>
          <p:cNvPr id="21" name="Connecteur droit avec flèche 20"/>
          <p:cNvCxnSpPr>
            <a:stCxn id="13" idx="7"/>
          </p:cNvCxnSpPr>
          <p:nvPr/>
        </p:nvCxnSpPr>
        <p:spPr>
          <a:xfrm>
            <a:off x="2424123" y="4147934"/>
            <a:ext cx="3083981" cy="2520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13" idx="7"/>
          </p:cNvCxnSpPr>
          <p:nvPr/>
        </p:nvCxnSpPr>
        <p:spPr>
          <a:xfrm flipH="1">
            <a:off x="2424123" y="3419785"/>
            <a:ext cx="2878020" cy="728149"/>
          </a:xfrm>
          <a:prstGeom prst="straightConnector1">
            <a:avLst/>
          </a:prstGeom>
          <a:ln>
            <a:solidFill>
              <a:srgbClr val="FE58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75054" y="2736805"/>
            <a:ext cx="971841" cy="699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382761" y="195486"/>
            <a:ext cx="8353425" cy="1134126"/>
          </a:xfrm>
        </p:spPr>
        <p:txBody>
          <a:bodyPr/>
          <a:lstStyle/>
          <a:p>
            <a:r>
              <a:rPr lang="fr-FR" dirty="0"/>
              <a:t>Réalisation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3948397" y="4643864"/>
            <a:ext cx="4032448" cy="21602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000" dirty="0" smtClean="0"/>
              <a:t>Ordre d’</a:t>
            </a:r>
            <a:r>
              <a:rPr lang="fr-FR" sz="1000" dirty="0"/>
              <a:t>e</a:t>
            </a:r>
            <a:r>
              <a:rPr lang="fr-FR" sz="1000" dirty="0" smtClean="0"/>
              <a:t>xécution des services</a:t>
            </a:r>
          </a:p>
        </p:txBody>
      </p:sp>
    </p:spTree>
    <p:extLst>
      <p:ext uri="{BB962C8B-B14F-4D97-AF65-F5344CB8AC3E}">
        <p14:creationId xmlns:p14="http://schemas.microsoft.com/office/powerpoint/2010/main" val="40544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3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-2268760" y="0"/>
            <a:ext cx="2088232" cy="2222898"/>
          </a:xfrm>
          <a:prstGeom prst="rect">
            <a:avLst/>
          </a:prstGeom>
          <a:solidFill>
            <a:schemeClr val="accent5"/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000" b="1" dirty="0" smtClean="0">
                <a:solidFill>
                  <a:schemeClr val="bg1"/>
                </a:solidFill>
              </a:rPr>
              <a:t>PowerPoint 2007</a:t>
            </a:r>
          </a:p>
          <a:p>
            <a:r>
              <a:rPr lang="fr-FR" sz="1000" dirty="0" smtClean="0">
                <a:solidFill>
                  <a:schemeClr val="bg1"/>
                </a:solidFill>
              </a:rPr>
              <a:t>Pour remplacer le titre et la date en pied de page de toutes les diapos :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000" dirty="0" smtClean="0">
                <a:solidFill>
                  <a:schemeClr val="bg1"/>
                </a:solidFill>
              </a:rPr>
              <a:t>placez-vous sur une diapositive affichant le titre et la date, comme celle-ci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000" dirty="0" smtClean="0">
                <a:solidFill>
                  <a:schemeClr val="bg1"/>
                </a:solidFill>
              </a:rPr>
              <a:t>onglet </a:t>
            </a:r>
            <a:r>
              <a:rPr lang="fr-FR" sz="1000" b="1" dirty="0" smtClean="0">
                <a:solidFill>
                  <a:schemeClr val="bg1"/>
                </a:solidFill>
              </a:rPr>
              <a:t>[Insertion]</a:t>
            </a:r>
            <a:r>
              <a:rPr lang="fr-FR" sz="1000" dirty="0" smtClean="0">
                <a:solidFill>
                  <a:schemeClr val="bg1"/>
                </a:solidFill>
              </a:rPr>
              <a:t> 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000" b="1" dirty="0" smtClean="0">
                <a:solidFill>
                  <a:schemeClr val="bg1"/>
                </a:solidFill>
              </a:rPr>
              <a:t>"En-tête et pied de page"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000" dirty="0" smtClean="0">
                <a:solidFill>
                  <a:schemeClr val="bg1"/>
                </a:solidFill>
              </a:rPr>
              <a:t>dans le champ </a:t>
            </a:r>
            <a:r>
              <a:rPr lang="fr-FR" sz="1000" b="1" dirty="0" smtClean="0">
                <a:solidFill>
                  <a:schemeClr val="bg1"/>
                </a:solidFill>
              </a:rPr>
              <a:t>"Fixe"</a:t>
            </a:r>
            <a:r>
              <a:rPr lang="fr-FR" sz="1000" dirty="0" smtClean="0">
                <a:solidFill>
                  <a:schemeClr val="bg1"/>
                </a:solidFill>
              </a:rPr>
              <a:t>, remplacez le titre et la date</a:t>
            </a:r>
          </a:p>
          <a:p>
            <a:pPr marL="107950" indent="-107950">
              <a:buFont typeface="Arial" pitchFamily="34" charset="0"/>
              <a:buChar char="•"/>
            </a:pPr>
            <a:r>
              <a:rPr lang="fr-FR" sz="1000" dirty="0" smtClean="0">
                <a:solidFill>
                  <a:schemeClr val="bg1"/>
                </a:solidFill>
              </a:rPr>
              <a:t>cliquez sur le bouton </a:t>
            </a:r>
            <a:r>
              <a:rPr lang="fr-FR" sz="1000" b="1" dirty="0" smtClean="0">
                <a:solidFill>
                  <a:schemeClr val="bg1"/>
                </a:solidFill>
              </a:rPr>
              <a:t>[Appliquer partout]</a:t>
            </a:r>
            <a:r>
              <a:rPr lang="fr-FR" sz="10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2635" y="4955519"/>
            <a:ext cx="5143501" cy="20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defRPr/>
            </a:pPr>
            <a:r>
              <a:rPr lang="fr-FR" sz="700" dirty="0">
                <a:solidFill>
                  <a:schemeClr val="accent5"/>
                </a:solidFill>
                <a:latin typeface="Arial Narrow" pitchFamily="34" charset="0"/>
                <a:cs typeface="Arial" charset="0"/>
              </a:rPr>
              <a:t>Ce document est la propriété d’EDF. Toute diffusion externe du présent document ou des informations qu’il contient est interdite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387290" y="1419622"/>
            <a:ext cx="3769667" cy="2880320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Contexte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Sujet du stage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Réalisation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Bilan et perspective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Démonstration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8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1"/>
          <p:cNvSpPr txBox="1">
            <a:spLocks/>
          </p:cNvSpPr>
          <p:nvPr/>
        </p:nvSpPr>
        <p:spPr>
          <a:xfrm>
            <a:off x="539552" y="1345248"/>
            <a:ext cx="6480720" cy="1872208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E5815"/>
                </a:solidFill>
              </a:rPr>
              <a:t> Bilan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 smtClean="0">
                <a:solidFill>
                  <a:schemeClr val="tx2"/>
                </a:solidFill>
              </a:rPr>
              <a:t>Utilisation du web sémantique pour décrire le niveau sémantique de l’architecture conçue par Rayhana BAGHLI</a:t>
            </a:r>
            <a:r>
              <a:rPr lang="fr-FR" sz="1200" dirty="0" smtClean="0">
                <a:solidFill>
                  <a:srgbClr val="FE5815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 smtClean="0">
                <a:solidFill>
                  <a:schemeClr val="tx2"/>
                </a:solidFill>
              </a:rPr>
              <a:t>Orchestration des services et résolution des conflits par un système de priorité de services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 smtClean="0">
                <a:solidFill>
                  <a:schemeClr val="tx2"/>
                </a:solidFill>
              </a:rPr>
              <a:t>Montrer le bon fonctionnement de notre solution via des logiciels libres (</a:t>
            </a:r>
            <a:r>
              <a:rPr lang="fr-FR" sz="1200" b="0" dirty="0" err="1" smtClean="0">
                <a:solidFill>
                  <a:schemeClr val="tx2"/>
                </a:solidFill>
              </a:rPr>
              <a:t>Freedomotic</a:t>
            </a:r>
            <a:r>
              <a:rPr lang="fr-FR" sz="1200" b="0" dirty="0" smtClean="0">
                <a:solidFill>
                  <a:schemeClr val="tx2"/>
                </a:solidFill>
              </a:rPr>
              <a:t>, Protégé, Apache JENA )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200" b="0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FE5815"/>
              </a:solidFill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382761" y="3217456"/>
            <a:ext cx="6480720" cy="1872208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FE5815"/>
                </a:solidFill>
              </a:rPr>
              <a:t> Perspectives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>
                <a:solidFill>
                  <a:schemeClr val="tx2"/>
                </a:solidFill>
              </a:rPr>
              <a:t>Passer à la couche artéfact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  <a:r>
              <a:rPr lang="fr-FR" sz="1200" b="0" dirty="0">
                <a:solidFill>
                  <a:schemeClr val="tx2"/>
                </a:solidFill>
              </a:rPr>
              <a:t>via un middleware</a:t>
            </a:r>
            <a:endParaRPr lang="fr-FR" sz="1200" b="0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>
                <a:solidFill>
                  <a:schemeClr val="tx2"/>
                </a:solidFill>
              </a:rPr>
              <a:t>Tester notre solution sur des objets connectés</a:t>
            </a:r>
            <a:endParaRPr lang="fr-FR" sz="1200" dirty="0" smtClean="0">
              <a:solidFill>
                <a:srgbClr val="FE5815"/>
              </a:solidFill>
            </a:endParaRPr>
          </a:p>
          <a:p>
            <a:pPr marL="0" indent="0">
              <a:buNone/>
            </a:pPr>
            <a:r>
              <a:rPr lang="fr-FR" sz="1200" b="0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endParaRPr lang="fr-FR" sz="1200" b="0" dirty="0" smtClean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 smtClean="0">
              <a:solidFill>
                <a:srgbClr val="FE5815"/>
              </a:solidFill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82761" y="195486"/>
            <a:ext cx="8353425" cy="1134126"/>
          </a:xfrm>
          <a:prstGeom prst="rect">
            <a:avLst/>
          </a:prstGeom>
        </p:spPr>
        <p:txBody>
          <a:bodyPr vert="horz" lIns="36000" tIns="0" rIns="36000" bIns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None/>
              <a:defRPr sz="3800" kern="1200" cap="all" baseline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Bilan et perspectives </a:t>
            </a:r>
          </a:p>
        </p:txBody>
      </p:sp>
    </p:spTree>
    <p:extLst>
      <p:ext uri="{BB962C8B-B14F-4D97-AF65-F5344CB8AC3E}">
        <p14:creationId xmlns:p14="http://schemas.microsoft.com/office/powerpoint/2010/main" val="19026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1635646"/>
            <a:ext cx="8353425" cy="1134126"/>
          </a:xfrm>
        </p:spPr>
        <p:txBody>
          <a:bodyPr/>
          <a:lstStyle/>
          <a:p>
            <a:r>
              <a:rPr lang="fr-FR" dirty="0" smtClean="0"/>
              <a:t>Démonstration </a:t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6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Merci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9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401377" y="1329612"/>
            <a:ext cx="4602672" cy="3258362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Conception de services indépendants des objets connectés (faible couplage)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Partage d’un objet connecté par plusieurs </a:t>
            </a:r>
            <a:r>
              <a:rPr lang="fr-FR" dirty="0" smtClean="0"/>
              <a:t>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Composition de services pour l’Internet des objets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095" y="1262311"/>
            <a:ext cx="2582044" cy="72357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25" y="2359375"/>
            <a:ext cx="2297166" cy="722358"/>
          </a:xfrm>
          <a:prstGeom prst="rect">
            <a:avLst/>
          </a:prstGeom>
        </p:spPr>
      </p:pic>
      <p:pic>
        <p:nvPicPr>
          <p:cNvPr id="1026" name="Picture 2" descr="par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91" y="3219822"/>
            <a:ext cx="2801652" cy="1548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4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419622"/>
            <a:ext cx="4689765" cy="2914778"/>
          </a:xfrm>
          <a:prstGeom prst="rect">
            <a:avLst/>
          </a:prstGeom>
        </p:spPr>
      </p:pic>
      <p:sp>
        <p:nvSpPr>
          <p:cNvPr id="9" name="Espace réservé du contenu 1"/>
          <p:cNvSpPr txBox="1">
            <a:spLocks/>
          </p:cNvSpPr>
          <p:nvPr/>
        </p:nvSpPr>
        <p:spPr>
          <a:xfrm>
            <a:off x="401377" y="1329612"/>
            <a:ext cx="3810583" cy="2826314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fr-F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 smtClean="0"/>
              <a:t>Modèle de connaissance (sémantique ): </a:t>
            </a:r>
            <a:r>
              <a:rPr lang="fr-FR" sz="900" b="0" dirty="0" smtClean="0"/>
              <a:t>permet </a:t>
            </a:r>
            <a:r>
              <a:rPr lang="fr-FR" sz="900" b="0" dirty="0"/>
              <a:t>de décrire les services en un ensemble de règles de service qui expose des objectifs, en faisant abstraction sur la manière d’atteindre ces objectifs</a:t>
            </a:r>
            <a:r>
              <a:rPr lang="fr-FR" sz="900" dirty="0"/>
              <a:t> </a:t>
            </a:r>
            <a:r>
              <a:rPr lang="fr-FR" sz="9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 smtClean="0"/>
              <a:t>Modèle d’artefact: </a:t>
            </a:r>
            <a:r>
              <a:rPr lang="fr-FR" sz="900" b="0" dirty="0" smtClean="0"/>
              <a:t>permet de décrire la procédure a suivre pour atteindre les objectif décrit par le modèle sémantique.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 smtClean="0"/>
              <a:t>Modèle de ressource: </a:t>
            </a:r>
            <a:r>
              <a:rPr lang="fr-FR" sz="900" b="0" dirty="0" smtClean="0"/>
              <a:t>assure la correspondance entre</a:t>
            </a:r>
            <a:br>
              <a:rPr lang="fr-FR" sz="900" b="0" dirty="0" smtClean="0"/>
            </a:br>
            <a:r>
              <a:rPr lang="fr-FR" sz="900" b="0" dirty="0" smtClean="0"/>
              <a:t>les ressources et leurs implémentations sous forme d’objets connectés</a:t>
            </a:r>
            <a:endParaRPr lang="fr-FR" sz="900" b="0" dirty="0"/>
          </a:p>
        </p:txBody>
      </p:sp>
    </p:spTree>
    <p:extLst>
      <p:ext uri="{BB962C8B-B14F-4D97-AF65-F5344CB8AC3E}">
        <p14:creationId xmlns:p14="http://schemas.microsoft.com/office/powerpoint/2010/main" val="35541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Sujet du stage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19622"/>
            <a:ext cx="4689765" cy="29147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9992" y="1565184"/>
            <a:ext cx="3548672" cy="432048"/>
          </a:xfrm>
          <a:prstGeom prst="rect">
            <a:avLst/>
          </a:prstGeom>
          <a:noFill/>
          <a:ln>
            <a:solidFill>
              <a:srgbClr val="FE58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401377" y="1329612"/>
            <a:ext cx="3810583" cy="2826314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fr-FR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 smtClean="0"/>
              <a:t>Décrire et formaliser les règles pour services.</a:t>
            </a:r>
            <a:endParaRPr lang="fr-FR" sz="9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 smtClean="0"/>
              <a:t>Orchestration de services qui partagent le même objectif</a:t>
            </a:r>
            <a:r>
              <a:rPr lang="fr-FR" sz="900" b="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 smtClean="0"/>
              <a:t>Résolution de conflit entre services qui ont des objectifs différents.  </a:t>
            </a:r>
            <a:endParaRPr lang="fr-FR" sz="900" b="0" dirty="0"/>
          </a:p>
        </p:txBody>
      </p:sp>
      <p:sp>
        <p:nvSpPr>
          <p:cNvPr id="3" name="Rectangle 2"/>
          <p:cNvSpPr/>
          <p:nvPr/>
        </p:nvSpPr>
        <p:spPr>
          <a:xfrm>
            <a:off x="323528" y="1565184"/>
            <a:ext cx="3888432" cy="1870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</p:spTree>
    <p:extLst>
      <p:ext uri="{BB962C8B-B14F-4D97-AF65-F5344CB8AC3E}">
        <p14:creationId xmlns:p14="http://schemas.microsoft.com/office/powerpoint/2010/main" val="31622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55526"/>
            <a:ext cx="2286000" cy="1276350"/>
          </a:xfrm>
          <a:prstGeom prst="rect">
            <a:avLst/>
          </a:prstGeom>
        </p:spPr>
      </p:pic>
      <p:sp>
        <p:nvSpPr>
          <p:cNvPr id="7" name="Espace réservé du contenu 1"/>
          <p:cNvSpPr txBox="1">
            <a:spLocks/>
          </p:cNvSpPr>
          <p:nvPr/>
        </p:nvSpPr>
        <p:spPr>
          <a:xfrm>
            <a:off x="401377" y="1329612"/>
            <a:ext cx="7896783" cy="2826314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fr-FR" sz="1200" dirty="0" smtClean="0"/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338675" y="1507139"/>
            <a:ext cx="6834919" cy="3394273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fr-FR" sz="1400" dirty="0" smtClean="0">
                <a:solidFill>
                  <a:srgbClr val="FE5815"/>
                </a:solidFill>
              </a:rPr>
              <a:t>Description et formalisation des règles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accent5"/>
                </a:solidFill>
              </a:rPr>
              <a:t>Le web sémantique </a:t>
            </a:r>
            <a:r>
              <a:rPr lang="fr-FR" sz="1200" dirty="0" smtClean="0"/>
              <a:t> </a:t>
            </a:r>
            <a:r>
              <a:rPr lang="fr-FR" sz="1000" b="0" dirty="0"/>
              <a:t>est une extension du web où on peut donner et comprendre la sémantique de l’information sur le </a:t>
            </a:r>
            <a:r>
              <a:rPr lang="fr-FR" sz="1000" b="0" dirty="0" smtClean="0"/>
              <a:t>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 smtClean="0">
                <a:solidFill>
                  <a:schemeClr val="accent5"/>
                </a:solidFill>
              </a:rPr>
              <a:t>Les outils du web sémantique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000" dirty="0" smtClean="0"/>
              <a:t>Meta données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sz="800" dirty="0" smtClean="0"/>
              <a:t>Les métadonnées servent à décrire ou à définir les données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000" dirty="0"/>
              <a:t>O</a:t>
            </a:r>
            <a:r>
              <a:rPr lang="fr-FR" sz="1000" dirty="0" smtClean="0"/>
              <a:t>ntologies </a:t>
            </a:r>
            <a:endParaRPr lang="fr-FR" sz="1000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fr-FR" sz="800" dirty="0" smtClean="0"/>
              <a:t>Les </a:t>
            </a:r>
            <a:r>
              <a:rPr lang="fr-FR" sz="800" dirty="0"/>
              <a:t>données sont structurées en terme de concepts et de relations entre concepts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000" dirty="0"/>
              <a:t>Logique et raisonnement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fr-FR" sz="800" dirty="0" smtClean="0"/>
              <a:t>Traitement sur les données, inférer des conclusions implicites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5"/>
              </a:solidFill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82761" y="195486"/>
            <a:ext cx="8353425" cy="1134126"/>
          </a:xfrm>
        </p:spPr>
        <p:txBody>
          <a:bodyPr/>
          <a:lstStyle/>
          <a:p>
            <a:r>
              <a:rPr lang="fr-FR" dirty="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37351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55526"/>
            <a:ext cx="2286000" cy="1276350"/>
          </a:xfrm>
          <a:prstGeom prst="rect">
            <a:avLst/>
          </a:prstGeom>
        </p:spPr>
      </p:pic>
      <p:sp>
        <p:nvSpPr>
          <p:cNvPr id="8" name="Espace réservé du contenu 1"/>
          <p:cNvSpPr txBox="1">
            <a:spLocks/>
          </p:cNvSpPr>
          <p:nvPr/>
        </p:nvSpPr>
        <p:spPr>
          <a:xfrm>
            <a:off x="401377" y="1347614"/>
            <a:ext cx="7896783" cy="2826314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fr-FR" sz="1200" dirty="0" smtClean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401377" y="1563638"/>
            <a:ext cx="6834919" cy="2288747"/>
          </a:xfrm>
          <a:prstGeom prst="rect">
            <a:avLst/>
          </a:prstGeom>
        </p:spPr>
        <p:txBody>
          <a:bodyPr/>
          <a:lstStyle>
            <a:lvl1pPr marL="179388" indent="-179388" algn="l" defTabSz="914400" rtl="0" eaLnBrk="1" latinLnBrk="0" hangingPunct="1">
              <a:spcBef>
                <a:spcPts val="1800"/>
              </a:spcBef>
              <a:buClr>
                <a:schemeClr val="accent5"/>
              </a:buClr>
              <a:buFont typeface="Wingdings" pitchFamily="2" charset="2"/>
              <a:buChar char="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600"/>
              </a:spcBef>
              <a:buClr>
                <a:schemeClr val="accent5"/>
              </a:buClr>
              <a:buSzPct val="50000"/>
              <a:buFont typeface="Wingdings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3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864000" indent="-108000" algn="l" defTabSz="914400" rtl="0" eaLnBrk="1" latinLnBrk="0" hangingPunct="1">
              <a:spcBef>
                <a:spcPts val="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fr-FR" sz="1400" dirty="0" smtClean="0">
                <a:solidFill>
                  <a:srgbClr val="FE5815"/>
                </a:solidFill>
              </a:rPr>
              <a:t>Description et formalisation des règles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FE5815"/>
                </a:solidFill>
              </a:rPr>
              <a:t>  </a:t>
            </a:r>
            <a:r>
              <a:rPr lang="fr-FR" sz="1400" dirty="0" smtClean="0">
                <a:solidFill>
                  <a:schemeClr val="accent5"/>
                </a:solidFill>
              </a:rPr>
              <a:t>Les ontologies c’est quoi ?</a:t>
            </a:r>
            <a:endParaRPr lang="fr-FR" sz="14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1000" b="0" dirty="0"/>
              <a:t>Les ontologies sont des outils qui permettent de représenter précisément  un domaine de connaissances qui peut être interprétable par une machine </a:t>
            </a:r>
            <a:endParaRPr lang="fr-FR" sz="1000" dirty="0"/>
          </a:p>
          <a:p>
            <a:pPr marL="0" indent="0">
              <a:buNone/>
            </a:pPr>
            <a:r>
              <a:rPr lang="fr-FR" sz="1000" dirty="0"/>
              <a:t>Elles se composent de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000" dirty="0"/>
              <a:t>De  concepts : </a:t>
            </a:r>
            <a:r>
              <a:rPr lang="fr-FR" sz="1000" b="0" dirty="0"/>
              <a:t>Capteur, Service, Température...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000" dirty="0"/>
              <a:t>Des relations : </a:t>
            </a:r>
            <a:r>
              <a:rPr lang="fr-FR" sz="1000" b="0" dirty="0"/>
              <a:t>Observe, </a:t>
            </a:r>
            <a:r>
              <a:rPr lang="fr-FR" sz="1000" b="0" dirty="0" err="1"/>
              <a:t>APourPrecision</a:t>
            </a:r>
            <a:r>
              <a:rPr lang="fr-FR" sz="1000" b="0" dirty="0"/>
              <a:t>, </a:t>
            </a:r>
            <a:r>
              <a:rPr lang="fr-FR" sz="1000" b="0" dirty="0" err="1"/>
              <a:t>InteragitAvec</a:t>
            </a:r>
            <a:r>
              <a:rPr lang="fr-FR" sz="1000" b="0" dirty="0"/>
              <a:t>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000" dirty="0"/>
              <a:t>Des </a:t>
            </a:r>
            <a:r>
              <a:rPr lang="fr-FR" sz="1000" dirty="0" smtClean="0"/>
              <a:t>règles (</a:t>
            </a:r>
            <a:r>
              <a:rPr lang="fr-FR" sz="1000" dirty="0"/>
              <a:t>axiomes) </a:t>
            </a:r>
            <a:r>
              <a:rPr lang="fr-FR" sz="1000" b="0" dirty="0"/>
              <a:t>: Tout Capteur qui Observe une Température </a:t>
            </a:r>
            <a:r>
              <a:rPr lang="fr-FR" sz="1000" b="0" dirty="0" smtClean="0"/>
              <a:t>est </a:t>
            </a:r>
            <a:r>
              <a:rPr lang="fr-FR" sz="1000" b="0" dirty="0"/>
              <a:t>un Capteur De Température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200" dirty="0"/>
          </a:p>
          <a:p>
            <a:pPr marL="0" indent="0">
              <a:buNone/>
            </a:pPr>
            <a:r>
              <a:rPr lang="fr-FR" sz="1400" dirty="0" smtClean="0">
                <a:solidFill>
                  <a:srgbClr val="FE5815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accent5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382761" y="195486"/>
            <a:ext cx="8353425" cy="1134126"/>
          </a:xfrm>
        </p:spPr>
        <p:txBody>
          <a:bodyPr/>
          <a:lstStyle/>
          <a:p>
            <a:r>
              <a:rPr lang="fr-FR" dirty="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385940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55526"/>
            <a:ext cx="2286000" cy="1276350"/>
          </a:xfrm>
          <a:prstGeom prst="rect">
            <a:avLst/>
          </a:prstGeom>
        </p:spPr>
      </p:pic>
      <p:pic>
        <p:nvPicPr>
          <p:cNvPr id="6" name="image50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2761" y="2231765"/>
            <a:ext cx="2232248" cy="1584176"/>
          </a:xfrm>
          <a:prstGeom prst="rect">
            <a:avLst/>
          </a:prstGeom>
          <a:noFill/>
          <a:ln/>
        </p:spPr>
      </p:pic>
      <p:pic>
        <p:nvPicPr>
          <p:cNvPr id="7" name="image38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441025" y="1741474"/>
            <a:ext cx="5295161" cy="2990516"/>
          </a:xfrm>
          <a:prstGeom prst="rect">
            <a:avLst/>
          </a:prstGeom>
          <a:ln/>
        </p:spPr>
      </p:pic>
      <p:sp>
        <p:nvSpPr>
          <p:cNvPr id="8" name="Rectangle 7"/>
          <p:cNvSpPr/>
          <p:nvPr/>
        </p:nvSpPr>
        <p:spPr>
          <a:xfrm>
            <a:off x="2113771" y="3224361"/>
            <a:ext cx="576064" cy="64807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2699362" y="3224361"/>
            <a:ext cx="741663" cy="28349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49642" y="1396078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E5815"/>
                </a:solidFill>
              </a:rPr>
              <a:t> Description de l’ontologie du smart building</a:t>
            </a:r>
            <a:endParaRPr lang="fr-FR" dirty="0">
              <a:solidFill>
                <a:srgbClr val="FE58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4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55526"/>
            <a:ext cx="2286000" cy="1276350"/>
          </a:xfrm>
          <a:prstGeom prst="rect">
            <a:avLst/>
          </a:prstGeom>
        </p:spPr>
      </p:pic>
      <p:pic>
        <p:nvPicPr>
          <p:cNvPr id="6" name="image50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2761" y="2231765"/>
            <a:ext cx="2232248" cy="1584176"/>
          </a:xfrm>
          <a:prstGeom prst="rect">
            <a:avLst/>
          </a:prstGeom>
          <a:noFill/>
          <a:ln/>
        </p:spPr>
      </p:pic>
      <p:sp>
        <p:nvSpPr>
          <p:cNvPr id="8" name="Rectangle 7"/>
          <p:cNvSpPr/>
          <p:nvPr/>
        </p:nvSpPr>
        <p:spPr>
          <a:xfrm>
            <a:off x="1489737" y="3226199"/>
            <a:ext cx="576064" cy="64807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600" smtClean="0"/>
          </a:p>
        </p:txBody>
      </p:sp>
      <p:pic>
        <p:nvPicPr>
          <p:cNvPr id="10" name="image13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172777" y="1999676"/>
            <a:ext cx="5563409" cy="2588298"/>
          </a:xfrm>
          <a:prstGeom prst="rect">
            <a:avLst/>
          </a:prstGeom>
          <a:ln/>
        </p:spPr>
      </p:pic>
      <p:cxnSp>
        <p:nvCxnSpPr>
          <p:cNvPr id="13" name="Connecteur droit avec flèche 12"/>
          <p:cNvCxnSpPr/>
          <p:nvPr/>
        </p:nvCxnSpPr>
        <p:spPr>
          <a:xfrm flipV="1">
            <a:off x="2099184" y="2231765"/>
            <a:ext cx="2976872" cy="100073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49642" y="1396078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E5815"/>
                </a:solidFill>
              </a:rPr>
              <a:t> Description de l’ontologie du smart building</a:t>
            </a:r>
            <a:endParaRPr lang="fr-FR" dirty="0">
              <a:solidFill>
                <a:srgbClr val="FE58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EDF bleu clair avec photo">
  <a:themeElements>
    <a:clrScheme name="EDF_Couleurs">
      <a:dk1>
        <a:srgbClr val="7F7F7F"/>
      </a:dk1>
      <a:lt1>
        <a:srgbClr val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solidFill>
            <a:schemeClr val="accent5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EDF bleu clair avec photo">
  <a:themeElements>
    <a:clrScheme name="EDF_Couleurs">
      <a:dk1>
        <a:srgbClr val="7F7F7F"/>
      </a:dk1>
      <a:lt1>
        <a:srgbClr val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solidFill>
            <a:schemeClr val="accent5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12043</TotalTime>
  <Words>684</Words>
  <Application>Microsoft Office PowerPoint</Application>
  <PresentationFormat>Affichage à l'écran (16:9)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Wingdings</vt:lpstr>
      <vt:lpstr>EDF bleu clair avec photo</vt:lpstr>
      <vt:lpstr>1_EDF bleu clair avec photo</vt:lpstr>
      <vt:lpstr>Présentation PowerPoint</vt:lpstr>
      <vt:lpstr>Sommaire</vt:lpstr>
      <vt:lpstr>Contexte</vt:lpstr>
      <vt:lpstr>Contexte</vt:lpstr>
      <vt:lpstr>Sujet du stage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Réalisation</vt:lpstr>
      <vt:lpstr>Présentation PowerPoint</vt:lpstr>
      <vt:lpstr>Démonstration  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bleu clair avec photo</dc:title>
  <dc:creator>EDF</dc:creator>
  <cp:lastModifiedBy>OUHABI Adel</cp:lastModifiedBy>
  <cp:revision>326</cp:revision>
  <cp:lastPrinted>2017-09-11T16:16:14Z</cp:lastPrinted>
  <dcterms:created xsi:type="dcterms:W3CDTF">2014-09-25T08:25:23Z</dcterms:created>
  <dcterms:modified xsi:type="dcterms:W3CDTF">2017-09-12T11:27:10Z</dcterms:modified>
</cp:coreProperties>
</file>