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60" r:id="rId4"/>
    <p:sldId id="266" r:id="rId5"/>
    <p:sldId id="261" r:id="rId6"/>
    <p:sldId id="267" r:id="rId7"/>
    <p:sldId id="263" r:id="rId8"/>
    <p:sldId id="268" r:id="rId9"/>
    <p:sldId id="259" r:id="rId10"/>
    <p:sldId id="258" r:id="rId11"/>
    <p:sldId id="262" r:id="rId12"/>
    <p:sldId id="26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vads.ac.uk/kaptur/index.html" TargetMode="External"/><Relationship Id="rId2" Type="http://schemas.openxmlformats.org/officeDocument/2006/relationships/hyperlink" Target="https://vads.ac.uk/kultur2group/projects/kultivate/index.html" TargetMode="External"/><Relationship Id="rId1" Type="http://schemas.openxmlformats.org/officeDocument/2006/relationships/hyperlink" Target="http://kultur.eprints.org/" TargetMode="External"/><Relationship Id="rId5" Type="http://schemas.openxmlformats.org/officeDocument/2006/relationships/hyperlink" Target="http://www.parthenos-project.eu/" TargetMode="External"/><Relationship Id="rId4" Type="http://schemas.openxmlformats.org/officeDocument/2006/relationships/hyperlink" Target="http://sudamih.oucs.ox.ac.uk/"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vads.ac.uk/kultur2group/projects/kultivate/index.html" TargetMode="External"/><Relationship Id="rId2" Type="http://schemas.openxmlformats.org/officeDocument/2006/relationships/hyperlink" Target="http://sudamih.oucs.ox.ac.uk/" TargetMode="External"/><Relationship Id="rId1" Type="http://schemas.openxmlformats.org/officeDocument/2006/relationships/hyperlink" Target="http://kultur.eprints.org/" TargetMode="External"/><Relationship Id="rId5" Type="http://schemas.openxmlformats.org/officeDocument/2006/relationships/hyperlink" Target="http://www.parthenos-project.eu/" TargetMode="External"/><Relationship Id="rId4" Type="http://schemas.openxmlformats.org/officeDocument/2006/relationships/hyperlink" Target="https://vads.ac.uk/kaptur/index.html"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D123E-4328-43CA-9953-D811E7749BB0}" type="doc">
      <dgm:prSet loTypeId="urn:microsoft.com/office/officeart/2005/8/layout/hProcess11" loCatId="process" qsTypeId="urn:microsoft.com/office/officeart/2005/8/quickstyle/simple1" qsCatId="simple" csTypeId="urn:microsoft.com/office/officeart/2005/8/colors/colorful1" csCatId="colorful" phldr="1"/>
      <dgm:spPr/>
      <dgm:t>
        <a:bodyPr/>
        <a:lstStyle/>
        <a:p>
          <a:endParaRPr lang="en-US"/>
        </a:p>
      </dgm:t>
    </dgm:pt>
    <dgm:pt modelId="{0643BF40-44E8-4546-AC21-12A3F5D47BA2}">
      <dgm:prSet phldrT="[Text]"/>
      <dgm:spPr/>
      <dgm:t>
        <a:bodyPr/>
        <a:lstStyle/>
        <a:p>
          <a:r>
            <a:rPr lang="en-US" dirty="0">
              <a:hlinkClick xmlns:r="http://schemas.openxmlformats.org/officeDocument/2006/relationships" r:id="rId1"/>
            </a:rPr>
            <a:t>Kultur</a:t>
          </a:r>
          <a:r>
            <a:rPr lang="en-US" dirty="0"/>
            <a:t> (2007-2009)</a:t>
          </a:r>
        </a:p>
      </dgm:t>
    </dgm:pt>
    <dgm:pt modelId="{F3AC639D-81CB-43F0-A19B-9D9130CE6E8E}" type="parTrans" cxnId="{32830273-9A43-4A55-BE56-5FC629354EC4}">
      <dgm:prSet/>
      <dgm:spPr/>
      <dgm:t>
        <a:bodyPr/>
        <a:lstStyle/>
        <a:p>
          <a:endParaRPr lang="en-US"/>
        </a:p>
      </dgm:t>
    </dgm:pt>
    <dgm:pt modelId="{9FED03ED-8393-41B9-9F21-EBD0A16742CD}" type="sibTrans" cxnId="{32830273-9A43-4A55-BE56-5FC629354EC4}">
      <dgm:prSet/>
      <dgm:spPr/>
      <dgm:t>
        <a:bodyPr/>
        <a:lstStyle/>
        <a:p>
          <a:endParaRPr lang="en-US"/>
        </a:p>
      </dgm:t>
    </dgm:pt>
    <dgm:pt modelId="{85A5F95C-544A-42E5-9B7A-EDEC11E29379}">
      <dgm:prSet phldrT="[Text]"/>
      <dgm:spPr/>
      <dgm:t>
        <a:bodyPr/>
        <a:lstStyle/>
        <a:p>
          <a:r>
            <a:rPr lang="en-US" dirty="0">
              <a:hlinkClick xmlns:r="http://schemas.openxmlformats.org/officeDocument/2006/relationships" r:id="rId2"/>
            </a:rPr>
            <a:t>Kultivate</a:t>
          </a:r>
          <a:r>
            <a:rPr lang="en-US" dirty="0"/>
            <a:t> (2010-2011)</a:t>
          </a:r>
        </a:p>
      </dgm:t>
    </dgm:pt>
    <dgm:pt modelId="{1F3A205B-E76F-426A-9104-99A1F6B96A71}" type="parTrans" cxnId="{D39AE4BD-737C-483B-ABE6-0CDC8F1D40E4}">
      <dgm:prSet/>
      <dgm:spPr/>
      <dgm:t>
        <a:bodyPr/>
        <a:lstStyle/>
        <a:p>
          <a:endParaRPr lang="en-US"/>
        </a:p>
      </dgm:t>
    </dgm:pt>
    <dgm:pt modelId="{F2F7FEE4-100E-43AA-B821-37501353EC80}" type="sibTrans" cxnId="{D39AE4BD-737C-483B-ABE6-0CDC8F1D40E4}">
      <dgm:prSet/>
      <dgm:spPr/>
      <dgm:t>
        <a:bodyPr/>
        <a:lstStyle/>
        <a:p>
          <a:endParaRPr lang="en-US"/>
        </a:p>
      </dgm:t>
    </dgm:pt>
    <dgm:pt modelId="{7F669878-AD2A-4AC4-8479-B8503B86AF72}">
      <dgm:prSet phldrT="[Text]"/>
      <dgm:spPr/>
      <dgm:t>
        <a:bodyPr/>
        <a:lstStyle/>
        <a:p>
          <a:r>
            <a:rPr lang="en-US" dirty="0">
              <a:hlinkClick xmlns:r="http://schemas.openxmlformats.org/officeDocument/2006/relationships" r:id="rId3"/>
            </a:rPr>
            <a:t>Kaptur</a:t>
          </a:r>
          <a:r>
            <a:rPr lang="en-US" dirty="0"/>
            <a:t> (2011-2013)</a:t>
          </a:r>
        </a:p>
      </dgm:t>
    </dgm:pt>
    <dgm:pt modelId="{8FDD759E-BD4A-458A-80EC-DA4BC92CE012}" type="parTrans" cxnId="{A6C9E03F-AC40-408E-B12B-B3229096CB27}">
      <dgm:prSet/>
      <dgm:spPr/>
      <dgm:t>
        <a:bodyPr/>
        <a:lstStyle/>
        <a:p>
          <a:endParaRPr lang="en-US"/>
        </a:p>
      </dgm:t>
    </dgm:pt>
    <dgm:pt modelId="{A8FCACDF-69C1-42AD-BEAE-C10B34A7E53D}" type="sibTrans" cxnId="{A6C9E03F-AC40-408E-B12B-B3229096CB27}">
      <dgm:prSet/>
      <dgm:spPr/>
      <dgm:t>
        <a:bodyPr/>
        <a:lstStyle/>
        <a:p>
          <a:endParaRPr lang="en-US"/>
        </a:p>
      </dgm:t>
    </dgm:pt>
    <dgm:pt modelId="{D60C0336-27FE-485A-8DF8-5A447C49A744}">
      <dgm:prSet phldrT="[Text]"/>
      <dgm:spPr/>
      <dgm:t>
        <a:bodyPr/>
        <a:lstStyle/>
        <a:p>
          <a:r>
            <a:rPr lang="en-US" dirty="0">
              <a:hlinkClick xmlns:r="http://schemas.openxmlformats.org/officeDocument/2006/relationships" r:id="rId4"/>
            </a:rPr>
            <a:t>Sudamih</a:t>
          </a:r>
          <a:r>
            <a:rPr lang="en-US" dirty="0"/>
            <a:t> (2009-2011)</a:t>
          </a:r>
        </a:p>
      </dgm:t>
    </dgm:pt>
    <dgm:pt modelId="{9EE4FA35-C42B-47AF-A2F2-0B1237680C7A}" type="parTrans" cxnId="{92A07B75-5AE7-40BA-9151-BE1921572DB0}">
      <dgm:prSet/>
      <dgm:spPr/>
      <dgm:t>
        <a:bodyPr/>
        <a:lstStyle/>
        <a:p>
          <a:endParaRPr lang="en-US"/>
        </a:p>
      </dgm:t>
    </dgm:pt>
    <dgm:pt modelId="{7C0B8B73-6E33-49C5-97B8-1FF7901C35CD}" type="sibTrans" cxnId="{92A07B75-5AE7-40BA-9151-BE1921572DB0}">
      <dgm:prSet/>
      <dgm:spPr/>
      <dgm:t>
        <a:bodyPr/>
        <a:lstStyle/>
        <a:p>
          <a:endParaRPr lang="en-US"/>
        </a:p>
      </dgm:t>
    </dgm:pt>
    <dgm:pt modelId="{3D4E4818-3843-4BC3-A631-E72A1F05D733}">
      <dgm:prSet phldrT="[Text]"/>
      <dgm:spPr/>
      <dgm:t>
        <a:bodyPr/>
        <a:lstStyle/>
        <a:p>
          <a:r>
            <a:rPr lang="en-US" dirty="0">
              <a:hlinkClick xmlns:r="http://schemas.openxmlformats.org/officeDocument/2006/relationships" r:id="rId5"/>
            </a:rPr>
            <a:t>PARTHENOS</a:t>
          </a:r>
          <a:r>
            <a:rPr lang="en-US" dirty="0"/>
            <a:t> (2015-2019)</a:t>
          </a:r>
        </a:p>
      </dgm:t>
    </dgm:pt>
    <dgm:pt modelId="{8E1B4C33-AB29-42D7-B9A5-8E0AD586DDCD}" type="parTrans" cxnId="{EE0A38E8-32D1-442F-A9B8-01B955F45E09}">
      <dgm:prSet/>
      <dgm:spPr/>
      <dgm:t>
        <a:bodyPr/>
        <a:lstStyle/>
        <a:p>
          <a:endParaRPr lang="en-US"/>
        </a:p>
      </dgm:t>
    </dgm:pt>
    <dgm:pt modelId="{68FC2308-7C72-43C3-9A72-C3384C11B92B}" type="sibTrans" cxnId="{EE0A38E8-32D1-442F-A9B8-01B955F45E09}">
      <dgm:prSet/>
      <dgm:spPr/>
      <dgm:t>
        <a:bodyPr/>
        <a:lstStyle/>
        <a:p>
          <a:endParaRPr lang="en-US"/>
        </a:p>
      </dgm:t>
    </dgm:pt>
    <dgm:pt modelId="{DE88802A-A1AF-4029-87BD-34F1231235FC}" type="pres">
      <dgm:prSet presAssocID="{A3FD123E-4328-43CA-9953-D811E7749BB0}" presName="Name0" presStyleCnt="0">
        <dgm:presLayoutVars>
          <dgm:dir/>
          <dgm:resizeHandles val="exact"/>
        </dgm:presLayoutVars>
      </dgm:prSet>
      <dgm:spPr/>
    </dgm:pt>
    <dgm:pt modelId="{4B65D4B7-7C91-41D9-800F-033E8D1B6D52}" type="pres">
      <dgm:prSet presAssocID="{A3FD123E-4328-43CA-9953-D811E7749BB0}" presName="arrow" presStyleLbl="bgShp" presStyleIdx="0" presStyleCnt="1"/>
      <dgm:spPr/>
    </dgm:pt>
    <dgm:pt modelId="{4E94E578-5396-4D7B-97D1-FC00827E9A78}" type="pres">
      <dgm:prSet presAssocID="{A3FD123E-4328-43CA-9953-D811E7749BB0}" presName="points" presStyleCnt="0"/>
      <dgm:spPr/>
    </dgm:pt>
    <dgm:pt modelId="{580E95C4-C436-4DB0-A4B1-954B015B8367}" type="pres">
      <dgm:prSet presAssocID="{0643BF40-44E8-4546-AC21-12A3F5D47BA2}" presName="compositeA" presStyleCnt="0"/>
      <dgm:spPr/>
    </dgm:pt>
    <dgm:pt modelId="{D0E074BC-394C-4FB7-B308-23283523B4B9}" type="pres">
      <dgm:prSet presAssocID="{0643BF40-44E8-4546-AC21-12A3F5D47BA2}" presName="textA" presStyleLbl="revTx" presStyleIdx="0" presStyleCnt="5">
        <dgm:presLayoutVars>
          <dgm:bulletEnabled val="1"/>
        </dgm:presLayoutVars>
      </dgm:prSet>
      <dgm:spPr/>
    </dgm:pt>
    <dgm:pt modelId="{A28C6798-B868-4E25-AE80-43F8D5ABFF32}" type="pres">
      <dgm:prSet presAssocID="{0643BF40-44E8-4546-AC21-12A3F5D47BA2}" presName="circleA" presStyleLbl="node1" presStyleIdx="0" presStyleCnt="5"/>
      <dgm:spPr/>
    </dgm:pt>
    <dgm:pt modelId="{DBB9F83B-26E3-4149-B562-887D68128A20}" type="pres">
      <dgm:prSet presAssocID="{0643BF40-44E8-4546-AC21-12A3F5D47BA2}" presName="spaceA" presStyleCnt="0"/>
      <dgm:spPr/>
    </dgm:pt>
    <dgm:pt modelId="{FB99FBDC-4C76-4751-AE8C-F2755E831ACE}" type="pres">
      <dgm:prSet presAssocID="{9FED03ED-8393-41B9-9F21-EBD0A16742CD}" presName="space" presStyleCnt="0"/>
      <dgm:spPr/>
    </dgm:pt>
    <dgm:pt modelId="{7E60A842-F14B-41E4-84BF-693E47AE711A}" type="pres">
      <dgm:prSet presAssocID="{D60C0336-27FE-485A-8DF8-5A447C49A744}" presName="compositeB" presStyleCnt="0"/>
      <dgm:spPr/>
    </dgm:pt>
    <dgm:pt modelId="{EE20D29D-E8DC-4CE7-9756-D891A4737E6F}" type="pres">
      <dgm:prSet presAssocID="{D60C0336-27FE-485A-8DF8-5A447C49A744}" presName="textB" presStyleLbl="revTx" presStyleIdx="1" presStyleCnt="5">
        <dgm:presLayoutVars>
          <dgm:bulletEnabled val="1"/>
        </dgm:presLayoutVars>
      </dgm:prSet>
      <dgm:spPr/>
    </dgm:pt>
    <dgm:pt modelId="{61C5CC93-DCAD-4616-ACAE-24CC4D8DFC05}" type="pres">
      <dgm:prSet presAssocID="{D60C0336-27FE-485A-8DF8-5A447C49A744}" presName="circleB" presStyleLbl="node1" presStyleIdx="1" presStyleCnt="5"/>
      <dgm:spPr/>
    </dgm:pt>
    <dgm:pt modelId="{66A765ED-3D7E-4084-B9B9-1B65EFF3FB51}" type="pres">
      <dgm:prSet presAssocID="{D60C0336-27FE-485A-8DF8-5A447C49A744}" presName="spaceB" presStyleCnt="0"/>
      <dgm:spPr/>
    </dgm:pt>
    <dgm:pt modelId="{3BA597A6-5D4C-47B4-A80A-BD9CAB63F41C}" type="pres">
      <dgm:prSet presAssocID="{7C0B8B73-6E33-49C5-97B8-1FF7901C35CD}" presName="space" presStyleCnt="0"/>
      <dgm:spPr/>
    </dgm:pt>
    <dgm:pt modelId="{EE356E12-CE36-4B3E-8247-CB693348EE3C}" type="pres">
      <dgm:prSet presAssocID="{85A5F95C-544A-42E5-9B7A-EDEC11E29379}" presName="compositeA" presStyleCnt="0"/>
      <dgm:spPr/>
    </dgm:pt>
    <dgm:pt modelId="{74457744-5CAC-45D7-A0DE-492BCDE052EF}" type="pres">
      <dgm:prSet presAssocID="{85A5F95C-544A-42E5-9B7A-EDEC11E29379}" presName="textA" presStyleLbl="revTx" presStyleIdx="2" presStyleCnt="5">
        <dgm:presLayoutVars>
          <dgm:bulletEnabled val="1"/>
        </dgm:presLayoutVars>
      </dgm:prSet>
      <dgm:spPr/>
    </dgm:pt>
    <dgm:pt modelId="{E7EBA410-6EBF-402D-A4F9-B521A108ADC5}" type="pres">
      <dgm:prSet presAssocID="{85A5F95C-544A-42E5-9B7A-EDEC11E29379}" presName="circleA" presStyleLbl="node1" presStyleIdx="2" presStyleCnt="5"/>
      <dgm:spPr/>
    </dgm:pt>
    <dgm:pt modelId="{FFD1238F-A23C-4792-A0D1-FEFD1887FFB0}" type="pres">
      <dgm:prSet presAssocID="{85A5F95C-544A-42E5-9B7A-EDEC11E29379}" presName="spaceA" presStyleCnt="0"/>
      <dgm:spPr/>
    </dgm:pt>
    <dgm:pt modelId="{3DE46371-20B0-405A-91E7-C4A8CBF683AB}" type="pres">
      <dgm:prSet presAssocID="{F2F7FEE4-100E-43AA-B821-37501353EC80}" presName="space" presStyleCnt="0"/>
      <dgm:spPr/>
    </dgm:pt>
    <dgm:pt modelId="{9B34EC76-E78F-4554-A19A-076B2D347713}" type="pres">
      <dgm:prSet presAssocID="{7F669878-AD2A-4AC4-8479-B8503B86AF72}" presName="compositeB" presStyleCnt="0"/>
      <dgm:spPr/>
    </dgm:pt>
    <dgm:pt modelId="{8C82D3E0-3836-4811-8289-41E6482E961E}" type="pres">
      <dgm:prSet presAssocID="{7F669878-AD2A-4AC4-8479-B8503B86AF72}" presName="textB" presStyleLbl="revTx" presStyleIdx="3" presStyleCnt="5">
        <dgm:presLayoutVars>
          <dgm:bulletEnabled val="1"/>
        </dgm:presLayoutVars>
      </dgm:prSet>
      <dgm:spPr/>
    </dgm:pt>
    <dgm:pt modelId="{706F1598-356A-4019-86B4-93D92444853E}" type="pres">
      <dgm:prSet presAssocID="{7F669878-AD2A-4AC4-8479-B8503B86AF72}" presName="circleB" presStyleLbl="node1" presStyleIdx="3" presStyleCnt="5"/>
      <dgm:spPr/>
    </dgm:pt>
    <dgm:pt modelId="{1AC75B62-9C6C-47B5-A1DC-9FE3155D2C18}" type="pres">
      <dgm:prSet presAssocID="{7F669878-AD2A-4AC4-8479-B8503B86AF72}" presName="spaceB" presStyleCnt="0"/>
      <dgm:spPr/>
    </dgm:pt>
    <dgm:pt modelId="{3B3CE3F9-EC2C-4A18-9B94-D6EFFA335233}" type="pres">
      <dgm:prSet presAssocID="{A8FCACDF-69C1-42AD-BEAE-C10B34A7E53D}" presName="space" presStyleCnt="0"/>
      <dgm:spPr/>
    </dgm:pt>
    <dgm:pt modelId="{64C00400-9DAE-4935-9B7C-BD5BC0563A5E}" type="pres">
      <dgm:prSet presAssocID="{3D4E4818-3843-4BC3-A631-E72A1F05D733}" presName="compositeA" presStyleCnt="0"/>
      <dgm:spPr/>
    </dgm:pt>
    <dgm:pt modelId="{0FFC5F95-11F0-4D48-A71B-0D50C6910EBD}" type="pres">
      <dgm:prSet presAssocID="{3D4E4818-3843-4BC3-A631-E72A1F05D733}" presName="textA" presStyleLbl="revTx" presStyleIdx="4" presStyleCnt="5">
        <dgm:presLayoutVars>
          <dgm:bulletEnabled val="1"/>
        </dgm:presLayoutVars>
      </dgm:prSet>
      <dgm:spPr/>
    </dgm:pt>
    <dgm:pt modelId="{D953CED9-2803-4273-99A9-630F339DEEDE}" type="pres">
      <dgm:prSet presAssocID="{3D4E4818-3843-4BC3-A631-E72A1F05D733}" presName="circleA" presStyleLbl="node1" presStyleIdx="4" presStyleCnt="5"/>
      <dgm:spPr/>
    </dgm:pt>
    <dgm:pt modelId="{2199F304-E665-47B8-8021-7CFFB4D2D482}" type="pres">
      <dgm:prSet presAssocID="{3D4E4818-3843-4BC3-A631-E72A1F05D733}" presName="spaceA" presStyleCnt="0"/>
      <dgm:spPr/>
    </dgm:pt>
  </dgm:ptLst>
  <dgm:cxnLst>
    <dgm:cxn modelId="{F2A2B600-08C3-409F-A2DD-B2DEAE2AD52D}" type="presOf" srcId="{0643BF40-44E8-4546-AC21-12A3F5D47BA2}" destId="{D0E074BC-394C-4FB7-B308-23283523B4B9}" srcOrd="0" destOrd="0" presId="urn:microsoft.com/office/officeart/2005/8/layout/hProcess11"/>
    <dgm:cxn modelId="{5E62673C-74F8-47DB-8928-7FA4AEC4AD4A}" type="presOf" srcId="{A3FD123E-4328-43CA-9953-D811E7749BB0}" destId="{DE88802A-A1AF-4029-87BD-34F1231235FC}" srcOrd="0" destOrd="0" presId="urn:microsoft.com/office/officeart/2005/8/layout/hProcess11"/>
    <dgm:cxn modelId="{A6C9E03F-AC40-408E-B12B-B3229096CB27}" srcId="{A3FD123E-4328-43CA-9953-D811E7749BB0}" destId="{7F669878-AD2A-4AC4-8479-B8503B86AF72}" srcOrd="3" destOrd="0" parTransId="{8FDD759E-BD4A-458A-80EC-DA4BC92CE012}" sibTransId="{A8FCACDF-69C1-42AD-BEAE-C10B34A7E53D}"/>
    <dgm:cxn modelId="{578F006B-6268-42FF-8C36-26694DAC0D83}" type="presOf" srcId="{3D4E4818-3843-4BC3-A631-E72A1F05D733}" destId="{0FFC5F95-11F0-4D48-A71B-0D50C6910EBD}" srcOrd="0" destOrd="0" presId="urn:microsoft.com/office/officeart/2005/8/layout/hProcess11"/>
    <dgm:cxn modelId="{32830273-9A43-4A55-BE56-5FC629354EC4}" srcId="{A3FD123E-4328-43CA-9953-D811E7749BB0}" destId="{0643BF40-44E8-4546-AC21-12A3F5D47BA2}" srcOrd="0" destOrd="0" parTransId="{F3AC639D-81CB-43F0-A19B-9D9130CE6E8E}" sibTransId="{9FED03ED-8393-41B9-9F21-EBD0A16742CD}"/>
    <dgm:cxn modelId="{92A07B75-5AE7-40BA-9151-BE1921572DB0}" srcId="{A3FD123E-4328-43CA-9953-D811E7749BB0}" destId="{D60C0336-27FE-485A-8DF8-5A447C49A744}" srcOrd="1" destOrd="0" parTransId="{9EE4FA35-C42B-47AF-A2F2-0B1237680C7A}" sibTransId="{7C0B8B73-6E33-49C5-97B8-1FF7901C35CD}"/>
    <dgm:cxn modelId="{BEE9CB59-0CFD-43EE-A8FB-B301C2524CF8}" type="presOf" srcId="{7F669878-AD2A-4AC4-8479-B8503B86AF72}" destId="{8C82D3E0-3836-4811-8289-41E6482E961E}" srcOrd="0" destOrd="0" presId="urn:microsoft.com/office/officeart/2005/8/layout/hProcess11"/>
    <dgm:cxn modelId="{EC37A897-4317-4A6B-823E-2B4A66AFA697}" type="presOf" srcId="{D60C0336-27FE-485A-8DF8-5A447C49A744}" destId="{EE20D29D-E8DC-4CE7-9756-D891A4737E6F}" srcOrd="0" destOrd="0" presId="urn:microsoft.com/office/officeart/2005/8/layout/hProcess11"/>
    <dgm:cxn modelId="{69E7F8A7-BE1B-490A-B81F-9642C1EF566F}" type="presOf" srcId="{85A5F95C-544A-42E5-9B7A-EDEC11E29379}" destId="{74457744-5CAC-45D7-A0DE-492BCDE052EF}" srcOrd="0" destOrd="0" presId="urn:microsoft.com/office/officeart/2005/8/layout/hProcess11"/>
    <dgm:cxn modelId="{D39AE4BD-737C-483B-ABE6-0CDC8F1D40E4}" srcId="{A3FD123E-4328-43CA-9953-D811E7749BB0}" destId="{85A5F95C-544A-42E5-9B7A-EDEC11E29379}" srcOrd="2" destOrd="0" parTransId="{1F3A205B-E76F-426A-9104-99A1F6B96A71}" sibTransId="{F2F7FEE4-100E-43AA-B821-37501353EC80}"/>
    <dgm:cxn modelId="{EE0A38E8-32D1-442F-A9B8-01B955F45E09}" srcId="{A3FD123E-4328-43CA-9953-D811E7749BB0}" destId="{3D4E4818-3843-4BC3-A631-E72A1F05D733}" srcOrd="4" destOrd="0" parTransId="{8E1B4C33-AB29-42D7-B9A5-8E0AD586DDCD}" sibTransId="{68FC2308-7C72-43C3-9A72-C3384C11B92B}"/>
    <dgm:cxn modelId="{EFEF90E9-7103-43ED-ACDD-3646E36AA154}" type="presParOf" srcId="{DE88802A-A1AF-4029-87BD-34F1231235FC}" destId="{4B65D4B7-7C91-41D9-800F-033E8D1B6D52}" srcOrd="0" destOrd="0" presId="urn:microsoft.com/office/officeart/2005/8/layout/hProcess11"/>
    <dgm:cxn modelId="{3C5983BE-5666-48DE-A49F-F5AB919EF529}" type="presParOf" srcId="{DE88802A-A1AF-4029-87BD-34F1231235FC}" destId="{4E94E578-5396-4D7B-97D1-FC00827E9A78}" srcOrd="1" destOrd="0" presId="urn:microsoft.com/office/officeart/2005/8/layout/hProcess11"/>
    <dgm:cxn modelId="{BA675271-854B-4A27-84AD-2DB629E62169}" type="presParOf" srcId="{4E94E578-5396-4D7B-97D1-FC00827E9A78}" destId="{580E95C4-C436-4DB0-A4B1-954B015B8367}" srcOrd="0" destOrd="0" presId="urn:microsoft.com/office/officeart/2005/8/layout/hProcess11"/>
    <dgm:cxn modelId="{F917A360-FD7D-4309-9717-AD17F799C423}" type="presParOf" srcId="{580E95C4-C436-4DB0-A4B1-954B015B8367}" destId="{D0E074BC-394C-4FB7-B308-23283523B4B9}" srcOrd="0" destOrd="0" presId="urn:microsoft.com/office/officeart/2005/8/layout/hProcess11"/>
    <dgm:cxn modelId="{9D3E03F5-7FD0-437F-829D-6123088BCE86}" type="presParOf" srcId="{580E95C4-C436-4DB0-A4B1-954B015B8367}" destId="{A28C6798-B868-4E25-AE80-43F8D5ABFF32}" srcOrd="1" destOrd="0" presId="urn:microsoft.com/office/officeart/2005/8/layout/hProcess11"/>
    <dgm:cxn modelId="{9108727C-54C8-4E94-B345-61C07B48DCEE}" type="presParOf" srcId="{580E95C4-C436-4DB0-A4B1-954B015B8367}" destId="{DBB9F83B-26E3-4149-B562-887D68128A20}" srcOrd="2" destOrd="0" presId="urn:microsoft.com/office/officeart/2005/8/layout/hProcess11"/>
    <dgm:cxn modelId="{AA5F9D46-D47D-4A53-AE99-221FD85A022E}" type="presParOf" srcId="{4E94E578-5396-4D7B-97D1-FC00827E9A78}" destId="{FB99FBDC-4C76-4751-AE8C-F2755E831ACE}" srcOrd="1" destOrd="0" presId="urn:microsoft.com/office/officeart/2005/8/layout/hProcess11"/>
    <dgm:cxn modelId="{E94760EE-01AE-4085-8759-A950720A9C95}" type="presParOf" srcId="{4E94E578-5396-4D7B-97D1-FC00827E9A78}" destId="{7E60A842-F14B-41E4-84BF-693E47AE711A}" srcOrd="2" destOrd="0" presId="urn:microsoft.com/office/officeart/2005/8/layout/hProcess11"/>
    <dgm:cxn modelId="{B74C7A6E-0B59-4CED-89C9-D81CB0A3A960}" type="presParOf" srcId="{7E60A842-F14B-41E4-84BF-693E47AE711A}" destId="{EE20D29D-E8DC-4CE7-9756-D891A4737E6F}" srcOrd="0" destOrd="0" presId="urn:microsoft.com/office/officeart/2005/8/layout/hProcess11"/>
    <dgm:cxn modelId="{F1DB21EF-C881-48CE-9B8B-ECA0085BC9D0}" type="presParOf" srcId="{7E60A842-F14B-41E4-84BF-693E47AE711A}" destId="{61C5CC93-DCAD-4616-ACAE-24CC4D8DFC05}" srcOrd="1" destOrd="0" presId="urn:microsoft.com/office/officeart/2005/8/layout/hProcess11"/>
    <dgm:cxn modelId="{D8E60CFB-0854-46E6-BA64-ECA89816B171}" type="presParOf" srcId="{7E60A842-F14B-41E4-84BF-693E47AE711A}" destId="{66A765ED-3D7E-4084-B9B9-1B65EFF3FB51}" srcOrd="2" destOrd="0" presId="urn:microsoft.com/office/officeart/2005/8/layout/hProcess11"/>
    <dgm:cxn modelId="{3ADBA250-FCBD-4651-A48E-8C98910FA47E}" type="presParOf" srcId="{4E94E578-5396-4D7B-97D1-FC00827E9A78}" destId="{3BA597A6-5D4C-47B4-A80A-BD9CAB63F41C}" srcOrd="3" destOrd="0" presId="urn:microsoft.com/office/officeart/2005/8/layout/hProcess11"/>
    <dgm:cxn modelId="{394EB08B-DD09-4F4E-AE9D-ABB7D6E7D160}" type="presParOf" srcId="{4E94E578-5396-4D7B-97D1-FC00827E9A78}" destId="{EE356E12-CE36-4B3E-8247-CB693348EE3C}" srcOrd="4" destOrd="0" presId="urn:microsoft.com/office/officeart/2005/8/layout/hProcess11"/>
    <dgm:cxn modelId="{8DF58C83-D5E6-4185-8994-4A7AF867BFC7}" type="presParOf" srcId="{EE356E12-CE36-4B3E-8247-CB693348EE3C}" destId="{74457744-5CAC-45D7-A0DE-492BCDE052EF}" srcOrd="0" destOrd="0" presId="urn:microsoft.com/office/officeart/2005/8/layout/hProcess11"/>
    <dgm:cxn modelId="{D4BCF1CC-BCCF-45CA-AA5C-93E3EFBBF5AC}" type="presParOf" srcId="{EE356E12-CE36-4B3E-8247-CB693348EE3C}" destId="{E7EBA410-6EBF-402D-A4F9-B521A108ADC5}" srcOrd="1" destOrd="0" presId="urn:microsoft.com/office/officeart/2005/8/layout/hProcess11"/>
    <dgm:cxn modelId="{C5A91502-7881-45B0-9AD1-72A90A5AF55C}" type="presParOf" srcId="{EE356E12-CE36-4B3E-8247-CB693348EE3C}" destId="{FFD1238F-A23C-4792-A0D1-FEFD1887FFB0}" srcOrd="2" destOrd="0" presId="urn:microsoft.com/office/officeart/2005/8/layout/hProcess11"/>
    <dgm:cxn modelId="{D7C9143C-4C9E-4E4D-B991-6DE965510EE7}" type="presParOf" srcId="{4E94E578-5396-4D7B-97D1-FC00827E9A78}" destId="{3DE46371-20B0-405A-91E7-C4A8CBF683AB}" srcOrd="5" destOrd="0" presId="urn:microsoft.com/office/officeart/2005/8/layout/hProcess11"/>
    <dgm:cxn modelId="{6D18D5CA-ED6B-4865-9C34-1CED0F5EE1E0}" type="presParOf" srcId="{4E94E578-5396-4D7B-97D1-FC00827E9A78}" destId="{9B34EC76-E78F-4554-A19A-076B2D347713}" srcOrd="6" destOrd="0" presId="urn:microsoft.com/office/officeart/2005/8/layout/hProcess11"/>
    <dgm:cxn modelId="{80D639D7-9530-4019-A51A-D6B9710B1356}" type="presParOf" srcId="{9B34EC76-E78F-4554-A19A-076B2D347713}" destId="{8C82D3E0-3836-4811-8289-41E6482E961E}" srcOrd="0" destOrd="0" presId="urn:microsoft.com/office/officeart/2005/8/layout/hProcess11"/>
    <dgm:cxn modelId="{E1165802-5FE9-4F1A-9E3C-B54451559CDB}" type="presParOf" srcId="{9B34EC76-E78F-4554-A19A-076B2D347713}" destId="{706F1598-356A-4019-86B4-93D92444853E}" srcOrd="1" destOrd="0" presId="urn:microsoft.com/office/officeart/2005/8/layout/hProcess11"/>
    <dgm:cxn modelId="{80A11759-D76E-446D-8894-FF6236954FF3}" type="presParOf" srcId="{9B34EC76-E78F-4554-A19A-076B2D347713}" destId="{1AC75B62-9C6C-47B5-A1DC-9FE3155D2C18}" srcOrd="2" destOrd="0" presId="urn:microsoft.com/office/officeart/2005/8/layout/hProcess11"/>
    <dgm:cxn modelId="{B079C5A5-D4D8-4A09-9DE9-D883D3F10B77}" type="presParOf" srcId="{4E94E578-5396-4D7B-97D1-FC00827E9A78}" destId="{3B3CE3F9-EC2C-4A18-9B94-D6EFFA335233}" srcOrd="7" destOrd="0" presId="urn:microsoft.com/office/officeart/2005/8/layout/hProcess11"/>
    <dgm:cxn modelId="{909B1A6D-B2DA-4CC1-B5BD-F340730FCEC0}" type="presParOf" srcId="{4E94E578-5396-4D7B-97D1-FC00827E9A78}" destId="{64C00400-9DAE-4935-9B7C-BD5BC0563A5E}" srcOrd="8" destOrd="0" presId="urn:microsoft.com/office/officeart/2005/8/layout/hProcess11"/>
    <dgm:cxn modelId="{5FCBBFDD-0917-4482-87B4-E6E5EA879417}" type="presParOf" srcId="{64C00400-9DAE-4935-9B7C-BD5BC0563A5E}" destId="{0FFC5F95-11F0-4D48-A71B-0D50C6910EBD}" srcOrd="0" destOrd="0" presId="urn:microsoft.com/office/officeart/2005/8/layout/hProcess11"/>
    <dgm:cxn modelId="{C9A504FC-F17C-4557-911E-5A6AFE88FD72}" type="presParOf" srcId="{64C00400-9DAE-4935-9B7C-BD5BC0563A5E}" destId="{D953CED9-2803-4273-99A9-630F339DEEDE}" srcOrd="1" destOrd="0" presId="urn:microsoft.com/office/officeart/2005/8/layout/hProcess11"/>
    <dgm:cxn modelId="{AAD4ED96-95FF-4D56-8BDA-32DD1556851A}" type="presParOf" srcId="{64C00400-9DAE-4935-9B7C-BD5BC0563A5E}" destId="{2199F304-E665-47B8-8021-7CFFB4D2D48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5D4B7-7C91-41D9-800F-033E8D1B6D52}">
      <dsp:nvSpPr>
        <dsp:cNvPr id="0" name=""/>
        <dsp:cNvSpPr/>
      </dsp:nvSpPr>
      <dsp:spPr>
        <a:xfrm>
          <a:off x="0" y="1179576"/>
          <a:ext cx="10058399" cy="1572768"/>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074BC-394C-4FB7-B308-23283523B4B9}">
      <dsp:nvSpPr>
        <dsp:cNvPr id="0" name=""/>
        <dsp:cNvSpPr/>
      </dsp:nvSpPr>
      <dsp:spPr>
        <a:xfrm>
          <a:off x="3978" y="0"/>
          <a:ext cx="1739346" cy="157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1"/>
            </a:rPr>
            <a:t>Kultur</a:t>
          </a:r>
          <a:r>
            <a:rPr lang="en-US" sz="2000" kern="1200" dirty="0"/>
            <a:t> (2007-2009)</a:t>
          </a:r>
        </a:p>
      </dsp:txBody>
      <dsp:txXfrm>
        <a:off x="3978" y="0"/>
        <a:ext cx="1739346" cy="1572768"/>
      </dsp:txXfrm>
    </dsp:sp>
    <dsp:sp modelId="{A28C6798-B868-4E25-AE80-43F8D5ABFF32}">
      <dsp:nvSpPr>
        <dsp:cNvPr id="0" name=""/>
        <dsp:cNvSpPr/>
      </dsp:nvSpPr>
      <dsp:spPr>
        <a:xfrm>
          <a:off x="677055" y="1769364"/>
          <a:ext cx="393192" cy="39319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0D29D-E8DC-4CE7-9756-D891A4737E6F}">
      <dsp:nvSpPr>
        <dsp:cNvPr id="0" name=""/>
        <dsp:cNvSpPr/>
      </dsp:nvSpPr>
      <dsp:spPr>
        <a:xfrm>
          <a:off x="1830292" y="2359152"/>
          <a:ext cx="1739346" cy="157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2"/>
            </a:rPr>
            <a:t>Sudamih</a:t>
          </a:r>
          <a:r>
            <a:rPr lang="en-US" sz="2000" kern="1200" dirty="0"/>
            <a:t> (2009-2011)</a:t>
          </a:r>
        </a:p>
      </dsp:txBody>
      <dsp:txXfrm>
        <a:off x="1830292" y="2359152"/>
        <a:ext cx="1739346" cy="1572768"/>
      </dsp:txXfrm>
    </dsp:sp>
    <dsp:sp modelId="{61C5CC93-DCAD-4616-ACAE-24CC4D8DFC05}">
      <dsp:nvSpPr>
        <dsp:cNvPr id="0" name=""/>
        <dsp:cNvSpPr/>
      </dsp:nvSpPr>
      <dsp:spPr>
        <a:xfrm>
          <a:off x="2503369" y="1769364"/>
          <a:ext cx="393192" cy="3931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457744-5CAC-45D7-A0DE-492BCDE052EF}">
      <dsp:nvSpPr>
        <dsp:cNvPr id="0" name=""/>
        <dsp:cNvSpPr/>
      </dsp:nvSpPr>
      <dsp:spPr>
        <a:xfrm>
          <a:off x="3656606" y="0"/>
          <a:ext cx="1739346" cy="157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3"/>
            </a:rPr>
            <a:t>Kultivate</a:t>
          </a:r>
          <a:r>
            <a:rPr lang="en-US" sz="2000" kern="1200" dirty="0"/>
            <a:t> (2010-2011)</a:t>
          </a:r>
        </a:p>
      </dsp:txBody>
      <dsp:txXfrm>
        <a:off x="3656606" y="0"/>
        <a:ext cx="1739346" cy="1572768"/>
      </dsp:txXfrm>
    </dsp:sp>
    <dsp:sp modelId="{E7EBA410-6EBF-402D-A4F9-B521A108ADC5}">
      <dsp:nvSpPr>
        <dsp:cNvPr id="0" name=""/>
        <dsp:cNvSpPr/>
      </dsp:nvSpPr>
      <dsp:spPr>
        <a:xfrm>
          <a:off x="4329684" y="1769364"/>
          <a:ext cx="393192" cy="3931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82D3E0-3836-4811-8289-41E6482E961E}">
      <dsp:nvSpPr>
        <dsp:cNvPr id="0" name=""/>
        <dsp:cNvSpPr/>
      </dsp:nvSpPr>
      <dsp:spPr>
        <a:xfrm>
          <a:off x="5482920" y="2359152"/>
          <a:ext cx="1739346" cy="157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4"/>
            </a:rPr>
            <a:t>Kaptur</a:t>
          </a:r>
          <a:r>
            <a:rPr lang="en-US" sz="2000" kern="1200" dirty="0"/>
            <a:t> (2011-2013)</a:t>
          </a:r>
        </a:p>
      </dsp:txBody>
      <dsp:txXfrm>
        <a:off x="5482920" y="2359152"/>
        <a:ext cx="1739346" cy="1572768"/>
      </dsp:txXfrm>
    </dsp:sp>
    <dsp:sp modelId="{706F1598-356A-4019-86B4-93D92444853E}">
      <dsp:nvSpPr>
        <dsp:cNvPr id="0" name=""/>
        <dsp:cNvSpPr/>
      </dsp:nvSpPr>
      <dsp:spPr>
        <a:xfrm>
          <a:off x="6155998" y="1769364"/>
          <a:ext cx="393192" cy="39319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C5F95-11F0-4D48-A71B-0D50C6910EBD}">
      <dsp:nvSpPr>
        <dsp:cNvPr id="0" name=""/>
        <dsp:cNvSpPr/>
      </dsp:nvSpPr>
      <dsp:spPr>
        <a:xfrm>
          <a:off x="7309234" y="0"/>
          <a:ext cx="1739346" cy="157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hlinkClick xmlns:r="http://schemas.openxmlformats.org/officeDocument/2006/relationships" r:id="rId5"/>
            </a:rPr>
            <a:t>PARTHENOS</a:t>
          </a:r>
          <a:r>
            <a:rPr lang="en-US" sz="2000" kern="1200" dirty="0"/>
            <a:t> (2015-2019)</a:t>
          </a:r>
        </a:p>
      </dsp:txBody>
      <dsp:txXfrm>
        <a:off x="7309234" y="0"/>
        <a:ext cx="1739346" cy="1572768"/>
      </dsp:txXfrm>
    </dsp:sp>
    <dsp:sp modelId="{D953CED9-2803-4273-99A9-630F339DEEDE}">
      <dsp:nvSpPr>
        <dsp:cNvPr id="0" name=""/>
        <dsp:cNvSpPr/>
      </dsp:nvSpPr>
      <dsp:spPr>
        <a:xfrm>
          <a:off x="7982312" y="1769364"/>
          <a:ext cx="393192" cy="39319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4/27/2019</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4/27/2019</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4/27/2019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4/27/2019</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4/27/2019</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watch?v=cIgKofTokeE" TargetMode="External"/><Relationship Id="rId3" Type="http://schemas.openxmlformats.org/officeDocument/2006/relationships/hyperlink" Target="https://vads.ac.uk/kaptur/outputs/index.html" TargetMode="External"/><Relationship Id="rId7" Type="http://schemas.openxmlformats.org/officeDocument/2006/relationships/hyperlink" Target="http://arlisnap.arlisna.org/" TargetMode="External"/><Relationship Id="rId2" Type="http://schemas.openxmlformats.org/officeDocument/2006/relationships/hyperlink" Target="http://www.vads4r.vads.ac.uk/p/welcome.html" TargetMode="External"/><Relationship Id="rId1" Type="http://schemas.openxmlformats.org/officeDocument/2006/relationships/slideLayout" Target="../slideLayouts/slideLayout2.xml"/><Relationship Id="rId6" Type="http://schemas.openxmlformats.org/officeDocument/2006/relationships/hyperlink" Target="http://www.dcc.ac.uk/events/research-data-management-forum-rdmf/rdmf10-research-data-management-arts-and-humanities" TargetMode="External"/><Relationship Id="rId5" Type="http://schemas.openxmlformats.org/officeDocument/2006/relationships/hyperlink" Target="https://port.sas.ac.uk/course/view.php?id=24" TargetMode="External"/><Relationship Id="rId4" Type="http://schemas.openxmlformats.org/officeDocument/2006/relationships/hyperlink" Target="https://rdmtoolkit.jisc.ac.uk/plan-and-design/research-data-in-arts-humanities-and-social-science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vads.ac.uk/" TargetMode="External"/><Relationship Id="rId3" Type="http://schemas.openxmlformats.org/officeDocument/2006/relationships/hyperlink" Target="https://www.youtube.com/playlist?list=PLbiKDGQR5r5TbQx8CMTXBtRbMMQ7bqysS" TargetMode="External"/><Relationship Id="rId7" Type="http://schemas.openxmlformats.org/officeDocument/2006/relationships/hyperlink" Target="https://en.wikibooks.org/wiki/Open_Social_Scholarship_Annotated_Bibliography/Data_Management" TargetMode="External"/><Relationship Id="rId2" Type="http://schemas.openxmlformats.org/officeDocument/2006/relationships/hyperlink" Target="https://mantra.edina.ac.uk/" TargetMode="External"/><Relationship Id="rId1" Type="http://schemas.openxmlformats.org/officeDocument/2006/relationships/slideLayout" Target="../slideLayouts/slideLayout2.xml"/><Relationship Id="rId6" Type="http://schemas.openxmlformats.org/officeDocument/2006/relationships/hyperlink" Target="https://www.rd-alliance.org/rda-disciplines/rda-and-social-sciences" TargetMode="External"/><Relationship Id="rId5" Type="http://schemas.openxmlformats.org/officeDocument/2006/relationships/hyperlink" Target="https://www.rd-alliance.org/rda-disciplines/rda-and-digital-humanities" TargetMode="External"/><Relationship Id="rId4" Type="http://schemas.openxmlformats.org/officeDocument/2006/relationships/hyperlink" Target="https://guide.dhcuration.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udamih.oucs.ox.ac.uk/index.xml" TargetMode="External"/><Relationship Id="rId2" Type="http://schemas.openxmlformats.org/officeDocument/2006/relationships/hyperlink" Target="http://kultur.eprints.org/about.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ads.ac.uk/kaptur/about.html" TargetMode="External"/><Relationship Id="rId2" Type="http://schemas.openxmlformats.org/officeDocument/2006/relationships/hyperlink" Target="https://library.stanford.edu/research/data-management-services/data-management-plans" TargetMode="External"/><Relationship Id="rId1" Type="http://schemas.openxmlformats.org/officeDocument/2006/relationships/slideLayout" Target="../slideLayouts/slideLayout2.xml"/><Relationship Id="rId6" Type="http://schemas.openxmlformats.org/officeDocument/2006/relationships/hyperlink" Target="https://en.wikipedia.org/wiki/Humanities" TargetMode="External"/><Relationship Id="rId5" Type="http://schemas.openxmlformats.org/officeDocument/2006/relationships/hyperlink" Target="http://www.dcc.ac.uk/resources/briefing-papers" TargetMode="External"/><Relationship Id="rId4" Type="http://schemas.openxmlformats.org/officeDocument/2006/relationships/hyperlink" Target="https://vads.ac.uk/kultur2group/projects/kultivate/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hatisdigitalhumanitie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E868-5029-402C-9E7B-3D72E11A07DE}"/>
              </a:ext>
            </a:extLst>
          </p:cNvPr>
          <p:cNvSpPr>
            <a:spLocks noGrp="1"/>
          </p:cNvSpPr>
          <p:nvPr>
            <p:ph type="ctrTitle"/>
          </p:nvPr>
        </p:nvSpPr>
        <p:spPr/>
        <p:txBody>
          <a:bodyPr/>
          <a:lstStyle/>
          <a:p>
            <a:r>
              <a:rPr lang="en-US" dirty="0"/>
              <a:t>Managing the Humanities</a:t>
            </a:r>
          </a:p>
        </p:txBody>
      </p:sp>
      <p:sp>
        <p:nvSpPr>
          <p:cNvPr id="3" name="Subtitle 2">
            <a:extLst>
              <a:ext uri="{FF2B5EF4-FFF2-40B4-BE49-F238E27FC236}">
                <a16:creationId xmlns:a16="http://schemas.microsoft.com/office/drawing/2014/main" id="{CCEC6F14-C57B-415E-BADB-29F443159533}"/>
              </a:ext>
            </a:extLst>
          </p:cNvPr>
          <p:cNvSpPr>
            <a:spLocks noGrp="1"/>
          </p:cNvSpPr>
          <p:nvPr>
            <p:ph type="subTitle" idx="1"/>
          </p:nvPr>
        </p:nvSpPr>
        <p:spPr/>
        <p:txBody>
          <a:bodyPr/>
          <a:lstStyle/>
          <a:p>
            <a:r>
              <a:rPr lang="en-US" dirty="0"/>
              <a:t>Research Data Management in the Arts and Humanities</a:t>
            </a:r>
          </a:p>
        </p:txBody>
      </p:sp>
      <p:sp>
        <p:nvSpPr>
          <p:cNvPr id="5" name="Subtitle 2">
            <a:extLst>
              <a:ext uri="{FF2B5EF4-FFF2-40B4-BE49-F238E27FC236}">
                <a16:creationId xmlns:a16="http://schemas.microsoft.com/office/drawing/2014/main" id="{D797A952-0D52-4B57-A0DE-088B9E9BA1E9}"/>
              </a:ext>
            </a:extLst>
          </p:cNvPr>
          <p:cNvSpPr txBox="1">
            <a:spLocks/>
          </p:cNvSpPr>
          <p:nvPr/>
        </p:nvSpPr>
        <p:spPr>
          <a:xfrm>
            <a:off x="1560576" y="5006043"/>
            <a:ext cx="9070848" cy="45720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dirty="0"/>
              <a:t>Ateanna Uriri – INFO 5841</a:t>
            </a:r>
          </a:p>
        </p:txBody>
      </p:sp>
    </p:spTree>
    <p:extLst>
      <p:ext uri="{BB962C8B-B14F-4D97-AF65-F5344CB8AC3E}">
        <p14:creationId xmlns:p14="http://schemas.microsoft.com/office/powerpoint/2010/main" val="188410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E54-8947-4C03-9481-FD0D18E92D2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030779-6414-44E4-92B0-8B71BD9D6268}"/>
              </a:ext>
            </a:extLst>
          </p:cNvPr>
          <p:cNvSpPr>
            <a:spLocks noGrp="1"/>
          </p:cNvSpPr>
          <p:nvPr>
            <p:ph idx="1"/>
          </p:nvPr>
        </p:nvSpPr>
        <p:spPr/>
        <p:txBody>
          <a:bodyPr>
            <a:normAutofit lnSpcReduction="10000"/>
          </a:bodyPr>
          <a:lstStyle/>
          <a:p>
            <a:r>
              <a:rPr lang="en-US" sz="2400" dirty="0">
                <a:hlinkClick r:id="rId2"/>
              </a:rPr>
              <a:t>Visual Arts Data Skills for Researchers (VADS4R)</a:t>
            </a:r>
            <a:endParaRPr lang="en-US" sz="2400" dirty="0"/>
          </a:p>
          <a:p>
            <a:r>
              <a:rPr lang="en-US" sz="2400" dirty="0">
                <a:hlinkClick r:id="rId3"/>
              </a:rPr>
              <a:t>KAPTUR Outputs</a:t>
            </a:r>
            <a:endParaRPr lang="en-US" sz="2400" dirty="0"/>
          </a:p>
          <a:p>
            <a:r>
              <a:rPr lang="en-US" sz="2400" dirty="0">
                <a:hlinkClick r:id="rId4"/>
              </a:rPr>
              <a:t>Jisc – Research data in arts, humanities and social sciences</a:t>
            </a:r>
            <a:endParaRPr lang="en-US" sz="2400" dirty="0"/>
          </a:p>
          <a:p>
            <a:r>
              <a:rPr lang="en-US" sz="2400" dirty="0">
                <a:hlinkClick r:id="rId5"/>
              </a:rPr>
              <a:t>Designing Databases for Historical Research</a:t>
            </a:r>
            <a:endParaRPr lang="en-US" sz="2400" dirty="0"/>
          </a:p>
          <a:p>
            <a:r>
              <a:rPr lang="en-US" sz="2400" dirty="0">
                <a:hlinkClick r:id="rId6"/>
              </a:rPr>
              <a:t>Digital Curation Centre – RDMF10: Research data management in the Arts and Humanities</a:t>
            </a:r>
            <a:endParaRPr lang="en-US" sz="2400" dirty="0"/>
          </a:p>
          <a:p>
            <a:r>
              <a:rPr lang="en-US" sz="2400" dirty="0">
                <a:hlinkClick r:id="rId7"/>
              </a:rPr>
              <a:t>ArLiSNAP</a:t>
            </a:r>
            <a:endParaRPr lang="en-US" sz="2400" dirty="0"/>
          </a:p>
          <a:p>
            <a:r>
              <a:rPr lang="en-US" sz="2400" dirty="0">
                <a:hlinkClick r:id="rId8"/>
              </a:rPr>
              <a:t>Data management in the arts and humanities – Martin Donnelly, Digital Curation Centre</a:t>
            </a:r>
            <a:endParaRPr lang="en-US" sz="2400" dirty="0"/>
          </a:p>
          <a:p>
            <a:endParaRPr lang="en-US" dirty="0"/>
          </a:p>
        </p:txBody>
      </p:sp>
    </p:spTree>
    <p:extLst>
      <p:ext uri="{BB962C8B-B14F-4D97-AF65-F5344CB8AC3E}">
        <p14:creationId xmlns:p14="http://schemas.microsoft.com/office/powerpoint/2010/main" val="1176731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9E54-8947-4C03-9481-FD0D18E92D2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6B030779-6414-44E4-92B0-8B71BD9D6268}"/>
              </a:ext>
            </a:extLst>
          </p:cNvPr>
          <p:cNvSpPr>
            <a:spLocks noGrp="1"/>
          </p:cNvSpPr>
          <p:nvPr>
            <p:ph idx="1"/>
          </p:nvPr>
        </p:nvSpPr>
        <p:spPr/>
        <p:txBody>
          <a:bodyPr>
            <a:normAutofit fontScale="92500"/>
          </a:bodyPr>
          <a:lstStyle/>
          <a:p>
            <a:r>
              <a:rPr lang="en-US" sz="2400" dirty="0">
                <a:hlinkClick r:id="rId2"/>
              </a:rPr>
              <a:t>MANTRA – Research Data Management Training</a:t>
            </a:r>
            <a:endParaRPr lang="en-US" sz="2400" dirty="0"/>
          </a:p>
          <a:p>
            <a:r>
              <a:rPr lang="en-US" sz="2400" dirty="0">
                <a:hlinkClick r:id="rId3"/>
              </a:rPr>
              <a:t>University of Houston – Digital Humanities and Data Storytelling</a:t>
            </a:r>
            <a:endParaRPr lang="en-US" sz="2400" dirty="0"/>
          </a:p>
          <a:p>
            <a:r>
              <a:rPr lang="en-US" sz="2400" dirty="0">
                <a:hlinkClick r:id="rId4"/>
              </a:rPr>
              <a:t>Digital Humanities Data Curation</a:t>
            </a:r>
            <a:endParaRPr lang="en-US" sz="2400" dirty="0"/>
          </a:p>
          <a:p>
            <a:r>
              <a:rPr lang="en-US" sz="2400" dirty="0">
                <a:hlinkClick r:id="rId5"/>
              </a:rPr>
              <a:t>Research Data Alliance (RDA) – Digital Humanities Working &amp; Interest Groups</a:t>
            </a:r>
            <a:endParaRPr lang="en-US" sz="2400" dirty="0"/>
          </a:p>
          <a:p>
            <a:r>
              <a:rPr lang="en-US" sz="2400" dirty="0">
                <a:hlinkClick r:id="rId6"/>
              </a:rPr>
              <a:t>Research Data Alliance (RDA) – Social Sciences Working &amp; Interest Groups</a:t>
            </a:r>
            <a:endParaRPr lang="en-US" sz="2400" dirty="0"/>
          </a:p>
          <a:p>
            <a:r>
              <a:rPr lang="en-US" sz="2400" dirty="0">
                <a:hlinkClick r:id="rId7"/>
              </a:rPr>
              <a:t>Open Social Scholarship Annotated Bibliography/Data Management</a:t>
            </a:r>
            <a:endParaRPr lang="en-US" sz="2400" dirty="0"/>
          </a:p>
          <a:p>
            <a:r>
              <a:rPr lang="en-US" sz="2400" dirty="0">
                <a:hlinkClick r:id="rId8"/>
              </a:rPr>
              <a:t>Visual Arts Data Service</a:t>
            </a:r>
            <a:endParaRPr lang="en-US" sz="2400" dirty="0"/>
          </a:p>
        </p:txBody>
      </p:sp>
    </p:spTree>
    <p:extLst>
      <p:ext uri="{BB962C8B-B14F-4D97-AF65-F5344CB8AC3E}">
        <p14:creationId xmlns:p14="http://schemas.microsoft.com/office/powerpoint/2010/main" val="198014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D2B-4D27-44FA-9251-53EA67A857C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B11F74-60E4-43F4-8766-0BF08FB629C2}"/>
              </a:ext>
            </a:extLst>
          </p:cNvPr>
          <p:cNvSpPr>
            <a:spLocks noGrp="1"/>
          </p:cNvSpPr>
          <p:nvPr>
            <p:ph idx="1"/>
          </p:nvPr>
        </p:nvSpPr>
        <p:spPr/>
        <p:txBody>
          <a:bodyPr>
            <a:normAutofit/>
          </a:bodyPr>
          <a:lstStyle/>
          <a:p>
            <a:r>
              <a:rPr lang="en-US" dirty="0"/>
              <a:t>About the Project. (n.d.). Retrieved from </a:t>
            </a:r>
            <a:r>
              <a:rPr lang="en-US" dirty="0">
                <a:hlinkClick r:id="rId2"/>
              </a:rPr>
              <a:t>http://kultur.eprints.org/about.htm</a:t>
            </a:r>
            <a:r>
              <a:rPr lang="en-US" dirty="0"/>
              <a:t> </a:t>
            </a:r>
          </a:p>
          <a:p>
            <a:r>
              <a:rPr lang="en-US" dirty="0"/>
              <a:t>Martinez-Uribe, L. (2009, June 15). Welcome to the Sudamih website. Retrieved from </a:t>
            </a:r>
            <a:r>
              <a:rPr lang="en-US" dirty="0">
                <a:hlinkClick r:id="rId3"/>
              </a:rPr>
              <a:t>http://sudamih.oucs.ox.ac.uk/index.xml</a:t>
            </a:r>
            <a:r>
              <a:rPr lang="en-US" dirty="0"/>
              <a:t> </a:t>
            </a:r>
          </a:p>
          <a:p>
            <a:r>
              <a:rPr lang="en-US" dirty="0" err="1"/>
              <a:t>Mey</a:t>
            </a:r>
            <a:r>
              <a:rPr lang="en-US" dirty="0"/>
              <a:t>, K. (2013). </a:t>
            </a:r>
            <a:r>
              <a:rPr lang="en-US" i="1" dirty="0"/>
              <a:t>Research data-visual arts-presentation</a:t>
            </a:r>
            <a:r>
              <a:rPr lang="en-US" dirty="0"/>
              <a:t>. Presentation, Surrey.</a:t>
            </a:r>
          </a:p>
          <a:p>
            <a:r>
              <a:rPr lang="en-US" dirty="0"/>
              <a:t>PARTHENOS Project. (n.d.). Activities. Retrieved from http://www.parthenos-project.eu/the-activities</a:t>
            </a:r>
          </a:p>
        </p:txBody>
      </p:sp>
    </p:spTree>
    <p:extLst>
      <p:ext uri="{BB962C8B-B14F-4D97-AF65-F5344CB8AC3E}">
        <p14:creationId xmlns:p14="http://schemas.microsoft.com/office/powerpoint/2010/main" val="3205658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5D2B-4D27-44FA-9251-53EA67A857C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B11F74-60E4-43F4-8766-0BF08FB629C2}"/>
              </a:ext>
            </a:extLst>
          </p:cNvPr>
          <p:cNvSpPr>
            <a:spLocks noGrp="1"/>
          </p:cNvSpPr>
          <p:nvPr>
            <p:ph idx="1"/>
          </p:nvPr>
        </p:nvSpPr>
        <p:spPr/>
        <p:txBody>
          <a:bodyPr>
            <a:normAutofit/>
          </a:bodyPr>
          <a:lstStyle/>
          <a:p>
            <a:r>
              <a:rPr lang="en-US" dirty="0"/>
              <a:t>Stanford Libraries. (n.d.). Data management plans. Retrieved from </a:t>
            </a:r>
            <a:r>
              <a:rPr lang="en-US" dirty="0">
                <a:hlinkClick r:id="rId2"/>
              </a:rPr>
              <a:t>https://library.stanford.edu/research/data-management-services/data-management-plans</a:t>
            </a:r>
            <a:r>
              <a:rPr lang="en-US" dirty="0"/>
              <a:t> </a:t>
            </a:r>
          </a:p>
          <a:p>
            <a:r>
              <a:rPr lang="en-US" dirty="0"/>
              <a:t>Visual Arts Data Service. (n.d.). About the KAPTUR project. Retrieved from </a:t>
            </a:r>
            <a:r>
              <a:rPr lang="en-US" dirty="0">
                <a:hlinkClick r:id="rId3"/>
              </a:rPr>
              <a:t>https://vads.ac.uk/kaptur/about.html</a:t>
            </a:r>
            <a:r>
              <a:rPr lang="en-US" dirty="0"/>
              <a:t> </a:t>
            </a:r>
          </a:p>
          <a:p>
            <a:r>
              <a:rPr lang="en-US" dirty="0"/>
              <a:t>Visual Arts Data Service. (n.d.). Kultivate project. Retrieved from </a:t>
            </a:r>
            <a:r>
              <a:rPr lang="en-US" dirty="0">
                <a:hlinkClick r:id="rId4"/>
              </a:rPr>
              <a:t>https://vads.ac.uk/kultur2group/projects/kultivate/index.html</a:t>
            </a:r>
            <a:r>
              <a:rPr lang="en-US" dirty="0"/>
              <a:t> </a:t>
            </a:r>
          </a:p>
          <a:p>
            <a:r>
              <a:rPr lang="en-US" dirty="0"/>
              <a:t>Whyte, A., </a:t>
            </a:r>
            <a:r>
              <a:rPr lang="en-US" dirty="0" err="1"/>
              <a:t>Tedds</a:t>
            </a:r>
            <a:r>
              <a:rPr lang="en-US" dirty="0"/>
              <a:t>, J. (2011). Making the Case for Research Data Management. DCC Briefing Papers. Edinburgh: Digital Curation Centre. Retrieved from: </a:t>
            </a:r>
            <a:r>
              <a:rPr lang="en-US" dirty="0">
                <a:hlinkClick r:id="rId5"/>
              </a:rPr>
              <a:t>http://www.dcc.ac.uk/resources/briefing-papers</a:t>
            </a:r>
            <a:r>
              <a:rPr lang="en-US" dirty="0"/>
              <a:t> </a:t>
            </a:r>
          </a:p>
          <a:p>
            <a:r>
              <a:rPr lang="en-US" dirty="0"/>
              <a:t>Wikipedia. (n.d.). Humanities. Retrieved from </a:t>
            </a:r>
            <a:r>
              <a:rPr lang="en-US" dirty="0">
                <a:hlinkClick r:id="rId6"/>
              </a:rPr>
              <a:t>https://en.wikipedia.org/wiki/Humanities</a:t>
            </a:r>
            <a:r>
              <a:rPr lang="en-US" dirty="0"/>
              <a:t> </a:t>
            </a:r>
          </a:p>
          <a:p>
            <a:endParaRPr lang="en-US" dirty="0"/>
          </a:p>
        </p:txBody>
      </p:sp>
    </p:spTree>
    <p:extLst>
      <p:ext uri="{BB962C8B-B14F-4D97-AF65-F5344CB8AC3E}">
        <p14:creationId xmlns:p14="http://schemas.microsoft.com/office/powerpoint/2010/main" val="70426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744D-1170-42A2-B8B4-383DCEB2781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D00A82-4C85-4CFD-9AF4-43692D1EAEC3}"/>
              </a:ext>
            </a:extLst>
          </p:cNvPr>
          <p:cNvSpPr>
            <a:spLocks noGrp="1"/>
          </p:cNvSpPr>
          <p:nvPr>
            <p:ph idx="1"/>
          </p:nvPr>
        </p:nvSpPr>
        <p:spPr>
          <a:xfrm>
            <a:off x="1066800" y="1719743"/>
            <a:ext cx="10058400" cy="4315297"/>
          </a:xfrm>
        </p:spPr>
        <p:txBody>
          <a:bodyPr>
            <a:normAutofit lnSpcReduction="10000"/>
          </a:bodyPr>
          <a:lstStyle/>
          <a:p>
            <a:pPr marL="0" indent="0">
              <a:buNone/>
            </a:pPr>
            <a:r>
              <a:rPr lang="en-US" sz="2000" dirty="0"/>
              <a:t>Research data management – the organization, storage, preservation, and sharing of data collected and used in a research project – is a critical component for research in all disciplines in that this process allows for more organized, transparent, usable, and ethical data. Proper data management is especially important for researchers working in the arts and humanities (</a:t>
            </a:r>
            <a:r>
              <a:rPr lang="en-US" sz="2000" dirty="0" err="1"/>
              <a:t>A+H</a:t>
            </a:r>
            <a:r>
              <a:rPr lang="en-US" sz="2000" dirty="0"/>
              <a:t>) because those researchers may not consider their work “data.” For those art and humanities researchers that may have some idea or understanding that their work (or parts of it) are considered “data,” they are unsure of how to manage that data. It is imperative for researchers to know and understand – whether through assistance from their institution’s research data services, from membership in an </a:t>
            </a:r>
            <a:r>
              <a:rPr lang="en-US" sz="2000" dirty="0" err="1"/>
              <a:t>A+H</a:t>
            </a:r>
            <a:r>
              <a:rPr lang="en-US" sz="2000" dirty="0"/>
              <a:t> research organization or committee or via their own curiosity and interests – that their processes and methods, among other things, are data and that the data produced from their work benefits from data management in a multitude of ways. </a:t>
            </a:r>
          </a:p>
        </p:txBody>
      </p:sp>
    </p:spTree>
    <p:extLst>
      <p:ext uri="{BB962C8B-B14F-4D97-AF65-F5344CB8AC3E}">
        <p14:creationId xmlns:p14="http://schemas.microsoft.com/office/powerpoint/2010/main" val="141382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AD88-CEA6-4691-96D6-3D80ED242D6C}"/>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A99C540C-C8BF-4A03-8A4A-6891B7ADD64F}"/>
              </a:ext>
            </a:extLst>
          </p:cNvPr>
          <p:cNvSpPr>
            <a:spLocks noGrp="1"/>
          </p:cNvSpPr>
          <p:nvPr>
            <p:ph idx="1"/>
          </p:nvPr>
        </p:nvSpPr>
        <p:spPr/>
        <p:txBody>
          <a:bodyPr>
            <a:normAutofit/>
          </a:bodyPr>
          <a:lstStyle/>
          <a:p>
            <a:r>
              <a:rPr lang="en-US" b="1" dirty="0"/>
              <a:t>Research Data Management (</a:t>
            </a:r>
            <a:r>
              <a:rPr lang="en-US" b="1" dirty="0" err="1"/>
              <a:t>RDM</a:t>
            </a:r>
            <a:r>
              <a:rPr lang="en-US" b="1" dirty="0"/>
              <a:t>) </a:t>
            </a:r>
            <a:r>
              <a:rPr lang="en-US" dirty="0"/>
              <a:t>–</a:t>
            </a:r>
            <a:r>
              <a:rPr lang="en-US" b="1" dirty="0"/>
              <a:t> </a:t>
            </a:r>
            <a:r>
              <a:rPr lang="en-US" dirty="0"/>
              <a:t>"Research data management concerns the </a:t>
            </a:r>
            <a:r>
              <a:rPr lang="en-US" dirty="0" err="1"/>
              <a:t>organisation</a:t>
            </a:r>
            <a:r>
              <a:rPr lang="en-US" dirty="0"/>
              <a:t> of data, from its entry to the research cycle through to the dissemination and archiving of valuable results. It aims to ensure reliable verification of results, and permits new and innovative research built on existing information“ (Whyte &amp; </a:t>
            </a:r>
            <a:r>
              <a:rPr lang="en-US" dirty="0" err="1"/>
              <a:t>Tedds</a:t>
            </a:r>
            <a:r>
              <a:rPr lang="en-US" dirty="0"/>
              <a:t>, 2011).</a:t>
            </a:r>
            <a:endParaRPr lang="en-US" b="1" dirty="0"/>
          </a:p>
          <a:p>
            <a:r>
              <a:rPr lang="en-US" b="1" dirty="0"/>
              <a:t>Research Data Services (</a:t>
            </a:r>
            <a:r>
              <a:rPr lang="en-US" b="1" dirty="0" err="1"/>
              <a:t>RDS</a:t>
            </a:r>
            <a:r>
              <a:rPr lang="en-US" b="1" dirty="0"/>
              <a:t>) </a:t>
            </a:r>
            <a:r>
              <a:rPr lang="en-US" dirty="0"/>
              <a:t>– a network of services throughout an institution that assists researcher during all phases of the research data lifecycle. Examples of services include data management planning, data visualization, and preservation.</a:t>
            </a:r>
          </a:p>
        </p:txBody>
      </p:sp>
    </p:spTree>
    <p:extLst>
      <p:ext uri="{BB962C8B-B14F-4D97-AF65-F5344CB8AC3E}">
        <p14:creationId xmlns:p14="http://schemas.microsoft.com/office/powerpoint/2010/main" val="185284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AD88-CEA6-4691-96D6-3D80ED242D6C}"/>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A99C540C-C8BF-4A03-8A4A-6891B7ADD64F}"/>
              </a:ext>
            </a:extLst>
          </p:cNvPr>
          <p:cNvSpPr>
            <a:spLocks noGrp="1"/>
          </p:cNvSpPr>
          <p:nvPr>
            <p:ph idx="1"/>
          </p:nvPr>
        </p:nvSpPr>
        <p:spPr/>
        <p:txBody>
          <a:bodyPr>
            <a:normAutofit/>
          </a:bodyPr>
          <a:lstStyle/>
          <a:p>
            <a:r>
              <a:rPr lang="en-US" b="1" dirty="0"/>
              <a:t>Data Management Plan (</a:t>
            </a:r>
            <a:r>
              <a:rPr lang="en-US" b="1" dirty="0" err="1"/>
              <a:t>DMP</a:t>
            </a:r>
            <a:r>
              <a:rPr lang="en-US" b="1" dirty="0"/>
              <a:t>) </a:t>
            </a:r>
            <a:r>
              <a:rPr lang="en-US" dirty="0"/>
              <a:t>– “a written document that describes the data you expect to acquire or generate during the course of a research project, how you will manage, describe, analyze, and store those data, and what mechanisms you will use at the end of your project to share and preserve your data” (Stanford Libraries).</a:t>
            </a:r>
          </a:p>
          <a:p>
            <a:r>
              <a:rPr lang="en-US" b="1" dirty="0"/>
              <a:t>Humanities</a:t>
            </a:r>
            <a:r>
              <a:rPr lang="en-US" dirty="0"/>
              <a:t> – “academic disciplines that study aspects of human society and culture…[the humanities] use methods that are primarily critical, or speculative, and have a significant historical element—as distinguished from the mainly empirical approaches of the natural sciences. The humanities include ancient and modern languages, literature, philosophy, history, human geography, law, politics, religion, and art” (Wikipedia).</a:t>
            </a:r>
          </a:p>
          <a:p>
            <a:r>
              <a:rPr lang="en-US" b="1" dirty="0"/>
              <a:t>Digital Humanities </a:t>
            </a:r>
            <a:r>
              <a:rPr lang="en-US" dirty="0"/>
              <a:t>– choose your own definition: </a:t>
            </a:r>
            <a:r>
              <a:rPr lang="en-US" dirty="0">
                <a:hlinkClick r:id="rId2"/>
              </a:rPr>
              <a:t>What is Digital Humanities?</a:t>
            </a:r>
            <a:endParaRPr lang="en-US" dirty="0"/>
          </a:p>
        </p:txBody>
      </p:sp>
    </p:spTree>
    <p:extLst>
      <p:ext uri="{BB962C8B-B14F-4D97-AF65-F5344CB8AC3E}">
        <p14:creationId xmlns:p14="http://schemas.microsoft.com/office/powerpoint/2010/main" val="350155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F644-AC86-4C90-A6A1-7D2806041E19}"/>
              </a:ext>
            </a:extLst>
          </p:cNvPr>
          <p:cNvSpPr>
            <a:spLocks noGrp="1"/>
          </p:cNvSpPr>
          <p:nvPr>
            <p:ph type="title"/>
          </p:nvPr>
        </p:nvSpPr>
        <p:spPr/>
        <p:txBody>
          <a:bodyPr>
            <a:normAutofit fontScale="90000"/>
          </a:bodyPr>
          <a:lstStyle/>
          <a:p>
            <a:r>
              <a:rPr lang="en-US" dirty="0"/>
              <a:t>Challenges/issues – </a:t>
            </a:r>
            <a:r>
              <a:rPr lang="en-US" i="1" dirty="0"/>
              <a:t>eloquently conceptualized</a:t>
            </a:r>
            <a:r>
              <a:rPr lang="en-US" dirty="0"/>
              <a:t> by </a:t>
            </a:r>
            <a:r>
              <a:rPr lang="en-US" dirty="0" err="1"/>
              <a:t>Mey</a:t>
            </a:r>
            <a:r>
              <a:rPr lang="en-US" dirty="0"/>
              <a:t> (2013)</a:t>
            </a:r>
          </a:p>
        </p:txBody>
      </p:sp>
      <p:sp>
        <p:nvSpPr>
          <p:cNvPr id="3" name="Content Placeholder 2">
            <a:extLst>
              <a:ext uri="{FF2B5EF4-FFF2-40B4-BE49-F238E27FC236}">
                <a16:creationId xmlns:a16="http://schemas.microsoft.com/office/drawing/2014/main" id="{67732A5F-432C-4FC5-926B-D65D28442FA2}"/>
              </a:ext>
            </a:extLst>
          </p:cNvPr>
          <p:cNvSpPr>
            <a:spLocks noGrp="1"/>
          </p:cNvSpPr>
          <p:nvPr>
            <p:ph idx="1"/>
          </p:nvPr>
        </p:nvSpPr>
        <p:spPr>
          <a:xfrm>
            <a:off x="1066800" y="2014194"/>
            <a:ext cx="10058400" cy="4020846"/>
          </a:xfrm>
        </p:spPr>
        <p:txBody>
          <a:bodyPr/>
          <a:lstStyle/>
          <a:p>
            <a:r>
              <a:rPr lang="en-US" b="1" dirty="0"/>
              <a:t>Cross-disciplinary</a:t>
            </a:r>
          </a:p>
          <a:p>
            <a:r>
              <a:rPr lang="en-US" dirty="0"/>
              <a:t>Creativity/problem solving in </a:t>
            </a:r>
            <a:r>
              <a:rPr lang="en-US" dirty="0" err="1"/>
              <a:t>A+H</a:t>
            </a:r>
            <a:r>
              <a:rPr lang="en-US" dirty="0"/>
              <a:t>, specifically visual arts, is </a:t>
            </a:r>
            <a:r>
              <a:rPr lang="en-US" b="1" dirty="0"/>
              <a:t>not a homogenous process</a:t>
            </a:r>
          </a:p>
          <a:p>
            <a:r>
              <a:rPr lang="en-US" dirty="0"/>
              <a:t>Practices that posit </a:t>
            </a:r>
            <a:r>
              <a:rPr lang="en-US" b="1" dirty="0"/>
              <a:t>ephemerality</a:t>
            </a:r>
          </a:p>
          <a:p>
            <a:r>
              <a:rPr lang="en-US" dirty="0"/>
              <a:t>Providing future access (and possible </a:t>
            </a:r>
            <a:r>
              <a:rPr lang="en-US" b="1" dirty="0"/>
              <a:t>re-interpretation</a:t>
            </a:r>
            <a:r>
              <a:rPr lang="en-US" dirty="0"/>
              <a:t>) to data</a:t>
            </a:r>
          </a:p>
          <a:p>
            <a:r>
              <a:rPr lang="en-US" b="1" dirty="0"/>
              <a:t>Expectation of risk taking </a:t>
            </a:r>
            <a:r>
              <a:rPr lang="en-US" dirty="0"/>
              <a:t>in research that contest and rupture existing practices, paradigms and standards in order to provoke our senses and thoughts, educate and innovate</a:t>
            </a:r>
          </a:p>
          <a:p>
            <a:r>
              <a:rPr lang="en-US" dirty="0"/>
              <a:t>The </a:t>
            </a:r>
            <a:r>
              <a:rPr lang="en-US" b="1" dirty="0"/>
              <a:t>‘unknown unknowns’ </a:t>
            </a:r>
            <a:r>
              <a:rPr lang="en-US" dirty="0"/>
              <a:t>may produce unexpected, </a:t>
            </a:r>
            <a:r>
              <a:rPr lang="en-US" dirty="0" err="1"/>
              <a:t>unrecognised</a:t>
            </a:r>
            <a:r>
              <a:rPr lang="en-US" dirty="0"/>
              <a:t> ‘data’ for which there are not (yet) policies and protocols</a:t>
            </a:r>
          </a:p>
        </p:txBody>
      </p:sp>
    </p:spTree>
    <p:extLst>
      <p:ext uri="{BB962C8B-B14F-4D97-AF65-F5344CB8AC3E}">
        <p14:creationId xmlns:p14="http://schemas.microsoft.com/office/powerpoint/2010/main" val="16687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0D5B-FCCC-43BE-9E7B-5B57EF243313}"/>
              </a:ext>
            </a:extLst>
          </p:cNvPr>
          <p:cNvSpPr>
            <a:spLocks noGrp="1"/>
          </p:cNvSpPr>
          <p:nvPr>
            <p:ph type="title"/>
          </p:nvPr>
        </p:nvSpPr>
        <p:spPr/>
        <p:txBody>
          <a:bodyPr/>
          <a:lstStyle/>
          <a:p>
            <a:r>
              <a:rPr lang="en-US" dirty="0"/>
              <a:t>Challenges/issues, </a:t>
            </a:r>
            <a:r>
              <a:rPr lang="en-US" dirty="0" err="1"/>
              <a:t>CON’T</a:t>
            </a:r>
            <a:endParaRPr lang="en-US" dirty="0"/>
          </a:p>
        </p:txBody>
      </p:sp>
      <p:sp>
        <p:nvSpPr>
          <p:cNvPr id="3" name="Content Placeholder 2">
            <a:extLst>
              <a:ext uri="{FF2B5EF4-FFF2-40B4-BE49-F238E27FC236}">
                <a16:creationId xmlns:a16="http://schemas.microsoft.com/office/drawing/2014/main" id="{13934229-7068-462F-AFF3-4BC4D016B58E}"/>
              </a:ext>
            </a:extLst>
          </p:cNvPr>
          <p:cNvSpPr>
            <a:spLocks noGrp="1"/>
          </p:cNvSpPr>
          <p:nvPr>
            <p:ph idx="1"/>
          </p:nvPr>
        </p:nvSpPr>
        <p:spPr/>
        <p:txBody>
          <a:bodyPr/>
          <a:lstStyle/>
          <a:p>
            <a:pPr marL="0" indent="0">
              <a:buNone/>
            </a:pPr>
            <a:r>
              <a:rPr lang="en-US" dirty="0"/>
              <a:t>To summarize the points introduced in </a:t>
            </a:r>
            <a:r>
              <a:rPr lang="en-US" dirty="0" err="1"/>
              <a:t>Mey’s</a:t>
            </a:r>
            <a:r>
              <a:rPr lang="en-US" dirty="0"/>
              <a:t> (2013) presentation: the standardized or one-size-fits-all approach is a hard boundary to put around arts and humanities research data. How do you work to preserve data that was purposely created to last short term? Where do you draw lines of ownership for loosely collaborative works? The issues and challenges presented are reasons why special attention should be given to the arts and humanities in terms of research data management. Research data in the Science, Technology, Engineering, and Mathematics (STEM) fields is well-defined, well-established, and largely studied with support and infrastructure in place for every part of the data curation lifecycle and for managing data. The work done with projects like KAPTUR and Visual Arts Data Skills for Researchers (VADS4R) are attempting to arm humanities researchers with the guidance and tools to better understand their data and how it can be managed within the context of their art and work.</a:t>
            </a:r>
          </a:p>
        </p:txBody>
      </p:sp>
    </p:spTree>
    <p:extLst>
      <p:ext uri="{BB962C8B-B14F-4D97-AF65-F5344CB8AC3E}">
        <p14:creationId xmlns:p14="http://schemas.microsoft.com/office/powerpoint/2010/main" val="205771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2B68-FEDB-4FD5-873B-261D532B8378}"/>
              </a:ext>
            </a:extLst>
          </p:cNvPr>
          <p:cNvSpPr>
            <a:spLocks noGrp="1"/>
          </p:cNvSpPr>
          <p:nvPr>
            <p:ph type="title"/>
          </p:nvPr>
        </p:nvSpPr>
        <p:spPr/>
        <p:txBody>
          <a:bodyPr>
            <a:normAutofit/>
          </a:bodyPr>
          <a:lstStyle/>
          <a:p>
            <a:pPr algn="ctr"/>
            <a:r>
              <a:rPr lang="en-US" sz="3700" dirty="0" err="1"/>
              <a:t>A+H</a:t>
            </a:r>
            <a:r>
              <a:rPr lang="en-US" sz="3700" dirty="0"/>
              <a:t> Data Management/Curation Projects </a:t>
            </a:r>
          </a:p>
        </p:txBody>
      </p:sp>
      <p:sp>
        <p:nvSpPr>
          <p:cNvPr id="4" name="Content Placeholder 3">
            <a:extLst>
              <a:ext uri="{FF2B5EF4-FFF2-40B4-BE49-F238E27FC236}">
                <a16:creationId xmlns:a16="http://schemas.microsoft.com/office/drawing/2014/main" id="{4F9E77B0-D18D-4CAC-BB26-50028037339F}"/>
              </a:ext>
            </a:extLst>
          </p:cNvPr>
          <p:cNvSpPr>
            <a:spLocks noGrp="1"/>
          </p:cNvSpPr>
          <p:nvPr>
            <p:ph idx="1"/>
          </p:nvPr>
        </p:nvSpPr>
        <p:spPr/>
        <p:txBody>
          <a:bodyPr>
            <a:normAutofit lnSpcReduction="10000"/>
          </a:bodyPr>
          <a:lstStyle/>
          <a:p>
            <a:pPr marL="0" indent="0">
              <a:buNone/>
            </a:pPr>
            <a:r>
              <a:rPr lang="en-US" dirty="0"/>
              <a:t>Many of the projects surrounding data management and curation, particularly the projects mentioned, are closely connected with many picking up where a previous project left off. A mostly European network of models, tools, systems, and processes has been created and maintained for </a:t>
            </a:r>
            <a:r>
              <a:rPr lang="en-US" dirty="0" err="1"/>
              <a:t>A+H</a:t>
            </a:r>
            <a:r>
              <a:rPr lang="en-US" dirty="0"/>
              <a:t> researchers.</a:t>
            </a:r>
          </a:p>
          <a:p>
            <a:r>
              <a:rPr lang="en-US" b="1" dirty="0"/>
              <a:t>Kultur</a:t>
            </a:r>
            <a:r>
              <a:rPr lang="en-US" dirty="0"/>
              <a:t> – “The aim of the Kultur Consortium is to </a:t>
            </a:r>
            <a:r>
              <a:rPr lang="en-US" b="1" dirty="0"/>
              <a:t>create a transferable and sustainable institutional repository model </a:t>
            </a:r>
            <a:r>
              <a:rPr lang="en-US" dirty="0"/>
              <a:t>for research output in the creative and applied arts, a discipline area where repository development is so far underdeveloped” (About the Project).</a:t>
            </a:r>
          </a:p>
          <a:p>
            <a:r>
              <a:rPr lang="en-US" b="1" dirty="0"/>
              <a:t>Kultivate</a:t>
            </a:r>
            <a:r>
              <a:rPr lang="en-US" dirty="0"/>
              <a:t> – “Building on the highly successful Kultur project, Kultivate will </a:t>
            </a:r>
            <a:r>
              <a:rPr lang="en-US" b="1" dirty="0"/>
              <a:t>share and support the application of best practice</a:t>
            </a:r>
            <a:r>
              <a:rPr lang="en-US" dirty="0"/>
              <a:t> in the development of institutional repositories that are appropriate to the specific needs and </a:t>
            </a:r>
            <a:r>
              <a:rPr lang="en-US" dirty="0" err="1"/>
              <a:t>behaviours</a:t>
            </a:r>
            <a:r>
              <a:rPr lang="en-US" dirty="0"/>
              <a:t> of creative and visual arts researchers” (Visual Arts Data Service).</a:t>
            </a:r>
          </a:p>
          <a:p>
            <a:r>
              <a:rPr lang="en-US" b="1" dirty="0"/>
              <a:t>Kaptur</a:t>
            </a:r>
            <a:r>
              <a:rPr lang="en-US" dirty="0"/>
              <a:t> – “KAPTUR will </a:t>
            </a:r>
            <a:r>
              <a:rPr lang="en-US" b="1" dirty="0"/>
              <a:t>discover, create and pilot a sectoral model of best practice</a:t>
            </a:r>
            <a:r>
              <a:rPr lang="en-US" dirty="0"/>
              <a:t> in the management of research data in the visual arts” (Visual Data Arts Service).</a:t>
            </a:r>
          </a:p>
        </p:txBody>
      </p:sp>
    </p:spTree>
    <p:extLst>
      <p:ext uri="{BB962C8B-B14F-4D97-AF65-F5344CB8AC3E}">
        <p14:creationId xmlns:p14="http://schemas.microsoft.com/office/powerpoint/2010/main" val="20336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592A-6F72-4329-B994-5B01970A0297}"/>
              </a:ext>
            </a:extLst>
          </p:cNvPr>
          <p:cNvSpPr>
            <a:spLocks noGrp="1"/>
          </p:cNvSpPr>
          <p:nvPr>
            <p:ph type="title"/>
          </p:nvPr>
        </p:nvSpPr>
        <p:spPr/>
        <p:txBody>
          <a:bodyPr>
            <a:normAutofit/>
          </a:bodyPr>
          <a:lstStyle/>
          <a:p>
            <a:pPr algn="ctr"/>
            <a:r>
              <a:rPr lang="en-US" sz="3600" dirty="0" err="1"/>
              <a:t>A+H</a:t>
            </a:r>
            <a:r>
              <a:rPr lang="en-US" sz="3600" dirty="0"/>
              <a:t> Data Management/Curation Projects, </a:t>
            </a:r>
            <a:r>
              <a:rPr lang="en-US" sz="3600" dirty="0" err="1"/>
              <a:t>CON’T</a:t>
            </a:r>
            <a:r>
              <a:rPr lang="en-US" sz="3600" dirty="0"/>
              <a:t> </a:t>
            </a:r>
          </a:p>
        </p:txBody>
      </p:sp>
      <p:sp>
        <p:nvSpPr>
          <p:cNvPr id="3" name="Content Placeholder 2">
            <a:extLst>
              <a:ext uri="{FF2B5EF4-FFF2-40B4-BE49-F238E27FC236}">
                <a16:creationId xmlns:a16="http://schemas.microsoft.com/office/drawing/2014/main" id="{7D74CF87-B496-4C17-93E8-B6380E375EE9}"/>
              </a:ext>
            </a:extLst>
          </p:cNvPr>
          <p:cNvSpPr>
            <a:spLocks noGrp="1"/>
          </p:cNvSpPr>
          <p:nvPr>
            <p:ph idx="1"/>
          </p:nvPr>
        </p:nvSpPr>
        <p:spPr>
          <a:xfrm>
            <a:off x="1066800" y="1895912"/>
            <a:ext cx="10058400" cy="4139128"/>
          </a:xfrm>
        </p:spPr>
        <p:txBody>
          <a:bodyPr/>
          <a:lstStyle/>
          <a:p>
            <a:r>
              <a:rPr lang="en-US" b="1" dirty="0"/>
              <a:t>Parthenos</a:t>
            </a:r>
            <a:r>
              <a:rPr lang="en-US" dirty="0"/>
              <a:t> – “PARTHENOS is a </a:t>
            </a:r>
            <a:r>
              <a:rPr lang="en-US" b="1" dirty="0"/>
              <a:t>research infrastructure</a:t>
            </a:r>
            <a:r>
              <a:rPr lang="en-US" dirty="0"/>
              <a:t> whose objective is to strengthen the cohesion of research across a number of related fields associated with the humanities. This broad sector includes linguistic studies, cultural heritage, history and archaeology and existing research structures such as </a:t>
            </a:r>
            <a:r>
              <a:rPr lang="en-US" b="1" i="1" dirty="0"/>
              <a:t>ARIADNE</a:t>
            </a:r>
            <a:r>
              <a:rPr lang="en-US" dirty="0"/>
              <a:t> (archaeology), </a:t>
            </a:r>
            <a:r>
              <a:rPr lang="en-US" b="1" i="1" dirty="0" err="1"/>
              <a:t>CLARIN</a:t>
            </a:r>
            <a:r>
              <a:rPr lang="en-US" dirty="0"/>
              <a:t> (languages) and </a:t>
            </a:r>
            <a:r>
              <a:rPr lang="en-US" b="1" i="1" dirty="0" err="1"/>
              <a:t>DARIAH</a:t>
            </a:r>
            <a:r>
              <a:rPr lang="en-US" dirty="0"/>
              <a:t> (arts and humanities) are members of PARTHENOS” (PARTHENOS Project).</a:t>
            </a:r>
          </a:p>
          <a:p>
            <a:r>
              <a:rPr lang="en-US" b="1" dirty="0"/>
              <a:t>Sudamih</a:t>
            </a:r>
            <a:r>
              <a:rPr lang="en-US" dirty="0"/>
              <a:t> – “The Supporting Data Management Infrastructure for the Humanities (Sudamih) project aims to </a:t>
            </a:r>
            <a:r>
              <a:rPr lang="en-US" b="1" dirty="0"/>
              <a:t>address a coherent range of requirements for the more effective management of data </a:t>
            </a:r>
            <a:r>
              <a:rPr lang="en-US" dirty="0"/>
              <a:t>(broadly defined) within the Humanities at an institutional level” (Martinez-Uribe, 2009).</a:t>
            </a:r>
          </a:p>
        </p:txBody>
      </p:sp>
    </p:spTree>
    <p:extLst>
      <p:ext uri="{BB962C8B-B14F-4D97-AF65-F5344CB8AC3E}">
        <p14:creationId xmlns:p14="http://schemas.microsoft.com/office/powerpoint/2010/main" val="7825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2B68-FEDB-4FD5-873B-261D532B8378}"/>
              </a:ext>
            </a:extLst>
          </p:cNvPr>
          <p:cNvSpPr>
            <a:spLocks noGrp="1"/>
          </p:cNvSpPr>
          <p:nvPr>
            <p:ph type="title"/>
          </p:nvPr>
        </p:nvSpPr>
        <p:spPr/>
        <p:txBody>
          <a:bodyPr>
            <a:normAutofit/>
          </a:bodyPr>
          <a:lstStyle/>
          <a:p>
            <a:pPr algn="ctr"/>
            <a:r>
              <a:rPr lang="en-US" sz="3700" dirty="0" err="1"/>
              <a:t>A+H</a:t>
            </a:r>
            <a:r>
              <a:rPr lang="en-US" sz="3700" dirty="0"/>
              <a:t> Data Management/Curation Projects, </a:t>
            </a:r>
            <a:r>
              <a:rPr lang="en-US" sz="3700" dirty="0" err="1"/>
              <a:t>CON’T</a:t>
            </a:r>
            <a:r>
              <a:rPr lang="en-US" sz="3700" dirty="0"/>
              <a:t> </a:t>
            </a:r>
          </a:p>
        </p:txBody>
      </p:sp>
      <p:graphicFrame>
        <p:nvGraphicFramePr>
          <p:cNvPr id="3" name="Content Placeholder 2">
            <a:extLst>
              <a:ext uri="{FF2B5EF4-FFF2-40B4-BE49-F238E27FC236}">
                <a16:creationId xmlns:a16="http://schemas.microsoft.com/office/drawing/2014/main" id="{9AC710CD-9031-4F64-A7D2-8F29A9F03C45}"/>
              </a:ext>
            </a:extLst>
          </p:cNvPr>
          <p:cNvGraphicFramePr>
            <a:graphicFrameLocks noGrp="1"/>
          </p:cNvGraphicFramePr>
          <p:nvPr>
            <p:ph idx="1"/>
            <p:extLst>
              <p:ext uri="{D42A27DB-BD31-4B8C-83A1-F6EECF244321}">
                <p14:modId xmlns:p14="http://schemas.microsoft.com/office/powerpoint/2010/main" val="750882376"/>
              </p:ext>
            </p:extLst>
          </p:nvPr>
        </p:nvGraphicFramePr>
        <p:xfrm>
          <a:off x="1066800" y="2103120"/>
          <a:ext cx="10058400" cy="3931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349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522</TotalTime>
  <Words>1444</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lpstr>
      <vt:lpstr>Managing the Humanities</vt:lpstr>
      <vt:lpstr>Introduction</vt:lpstr>
      <vt:lpstr>Definitions</vt:lpstr>
      <vt:lpstr>Definitions</vt:lpstr>
      <vt:lpstr>Challenges/issues – eloquently conceptualized by Mey (2013)</vt:lpstr>
      <vt:lpstr>Challenges/issues, CON’T</vt:lpstr>
      <vt:lpstr>A+H Data Management/Curation Projects </vt:lpstr>
      <vt:lpstr>A+H Data Management/Curation Projects, CON’T </vt:lpstr>
      <vt:lpstr>A+H Data Management/Curation Projects, CON’T </vt:lpstr>
      <vt:lpstr>Resources</vt:lpstr>
      <vt:lpstr>Resources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the Humanities</dc:title>
  <dc:creator>Ateanna Uriri</dc:creator>
  <cp:lastModifiedBy>Ateanna Uriri</cp:lastModifiedBy>
  <cp:revision>28</cp:revision>
  <dcterms:created xsi:type="dcterms:W3CDTF">2019-04-26T23:27:32Z</dcterms:created>
  <dcterms:modified xsi:type="dcterms:W3CDTF">2019-04-27T21:39:15Z</dcterms:modified>
</cp:coreProperties>
</file>