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609" r:id="rId2"/>
    <p:sldId id="646" r:id="rId3"/>
    <p:sldId id="461" r:id="rId4"/>
    <p:sldId id="583" r:id="rId5"/>
    <p:sldId id="610" r:id="rId6"/>
    <p:sldId id="637" r:id="rId7"/>
    <p:sldId id="611" r:id="rId8"/>
    <p:sldId id="642" r:id="rId9"/>
    <p:sldId id="648" r:id="rId10"/>
    <p:sldId id="647" r:id="rId11"/>
    <p:sldId id="649" r:id="rId12"/>
    <p:sldId id="650" r:id="rId13"/>
    <p:sldId id="651" r:id="rId14"/>
    <p:sldId id="653" r:id="rId15"/>
    <p:sldId id="654" r:id="rId16"/>
    <p:sldId id="655" r:id="rId17"/>
    <p:sldId id="643" r:id="rId18"/>
    <p:sldId id="652" r:id="rId19"/>
    <p:sldId id="656" r:id="rId20"/>
    <p:sldId id="658" r:id="rId21"/>
    <p:sldId id="659" r:id="rId22"/>
    <p:sldId id="644" r:id="rId23"/>
    <p:sldId id="657" r:id="rId24"/>
    <p:sldId id="645" r:id="rId25"/>
  </p:sldIdLst>
  <p:sldSz cx="1219835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781E19"/>
    <a:srgbClr val="A9BECB"/>
    <a:srgbClr val="DDDDDD"/>
    <a:srgbClr val="21A3D0"/>
    <a:srgbClr val="AF1D5C"/>
    <a:srgbClr val="D01C63"/>
    <a:srgbClr val="0067AC"/>
    <a:srgbClr val="F595DC"/>
    <a:srgbClr val="F16B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438" autoAdjust="0"/>
  </p:normalViewPr>
  <p:slideViewPr>
    <p:cSldViewPr snapToObjects="1">
      <p:cViewPr varScale="1">
        <p:scale>
          <a:sx n="86" d="100"/>
          <a:sy n="86" d="100"/>
        </p:scale>
        <p:origin x="494" y="62"/>
      </p:cViewPr>
      <p:guideLst>
        <p:guide orient="horz" pos="2142"/>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1" d="100"/>
          <a:sy n="81" d="100"/>
        </p:scale>
        <p:origin x="-20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pPr/>
              <a:t>2021/8/17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pPr/>
              <a:t>‹#›</a:t>
            </a:fld>
            <a:endParaRPr lang="zh-CN" altLang="en-US"/>
          </a:p>
        </p:txBody>
      </p:sp>
    </p:spTree>
    <p:extLst>
      <p:ext uri="{BB962C8B-B14F-4D97-AF65-F5344CB8AC3E}">
        <p14:creationId xmlns:p14="http://schemas.microsoft.com/office/powerpoint/2010/main" val="39249130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pPr/>
              <a:t>2021/8/17</a:t>
            </a:fld>
            <a:endParaRPr lang="en-US"/>
          </a:p>
        </p:txBody>
      </p:sp>
      <p:sp>
        <p:nvSpPr>
          <p:cNvPr id="3076" name="Rectangle 4"/>
          <p:cNvSpPr>
            <a:spLocks noGrp="1" noRot="1" noChangeAspect="1" noChangeArrowheads="1"/>
          </p:cNvSpPr>
          <p:nvPr>
            <p:ph type="sldImg" idx="2"/>
          </p:nvPr>
        </p:nvSpPr>
        <p:spPr bwMode="auto">
          <a:xfrm>
            <a:off x="379413" y="685800"/>
            <a:ext cx="60991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pPr/>
              <a:t>‹#›</a:t>
            </a:fld>
            <a:endParaRPr lang="en-US"/>
          </a:p>
        </p:txBody>
      </p:sp>
    </p:spTree>
    <p:extLst>
      <p:ext uri="{BB962C8B-B14F-4D97-AF65-F5344CB8AC3E}">
        <p14:creationId xmlns:p14="http://schemas.microsoft.com/office/powerpoint/2010/main" val="36933095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dirty="0"/>
              <a:t>亮亮图文旗舰店</a:t>
            </a:r>
            <a:r>
              <a:rPr lang="en-US" altLang="zh-CN" dirty="0"/>
              <a:t>https://liangliangtuwen.tmall.com</a:t>
            </a:r>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63091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10</a:t>
            </a:fld>
            <a:endParaRPr lang="en-US"/>
          </a:p>
        </p:txBody>
      </p:sp>
    </p:spTree>
    <p:extLst>
      <p:ext uri="{BB962C8B-B14F-4D97-AF65-F5344CB8AC3E}">
        <p14:creationId xmlns:p14="http://schemas.microsoft.com/office/powerpoint/2010/main" val="3701738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11</a:t>
            </a:fld>
            <a:endParaRPr lang="en-US"/>
          </a:p>
        </p:txBody>
      </p:sp>
    </p:spTree>
    <p:extLst>
      <p:ext uri="{BB962C8B-B14F-4D97-AF65-F5344CB8AC3E}">
        <p14:creationId xmlns:p14="http://schemas.microsoft.com/office/powerpoint/2010/main" val="2309723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12</a:t>
            </a:fld>
            <a:endParaRPr lang="en-US"/>
          </a:p>
        </p:txBody>
      </p:sp>
    </p:spTree>
    <p:extLst>
      <p:ext uri="{BB962C8B-B14F-4D97-AF65-F5344CB8AC3E}">
        <p14:creationId xmlns:p14="http://schemas.microsoft.com/office/powerpoint/2010/main" val="1603539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13</a:t>
            </a:fld>
            <a:endParaRPr lang="en-US"/>
          </a:p>
        </p:txBody>
      </p:sp>
    </p:spTree>
    <p:extLst>
      <p:ext uri="{BB962C8B-B14F-4D97-AF65-F5344CB8AC3E}">
        <p14:creationId xmlns:p14="http://schemas.microsoft.com/office/powerpoint/2010/main" val="273885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14</a:t>
            </a:fld>
            <a:endParaRPr lang="en-US"/>
          </a:p>
        </p:txBody>
      </p:sp>
    </p:spTree>
    <p:extLst>
      <p:ext uri="{BB962C8B-B14F-4D97-AF65-F5344CB8AC3E}">
        <p14:creationId xmlns:p14="http://schemas.microsoft.com/office/powerpoint/2010/main" val="1521245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15</a:t>
            </a:fld>
            <a:endParaRPr lang="en-US"/>
          </a:p>
        </p:txBody>
      </p:sp>
    </p:spTree>
    <p:extLst>
      <p:ext uri="{BB962C8B-B14F-4D97-AF65-F5344CB8AC3E}">
        <p14:creationId xmlns:p14="http://schemas.microsoft.com/office/powerpoint/2010/main" val="742649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16</a:t>
            </a:fld>
            <a:endParaRPr lang="en-US"/>
          </a:p>
        </p:txBody>
      </p:sp>
    </p:spTree>
    <p:extLst>
      <p:ext uri="{BB962C8B-B14F-4D97-AF65-F5344CB8AC3E}">
        <p14:creationId xmlns:p14="http://schemas.microsoft.com/office/powerpoint/2010/main" val="127695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17</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15676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18</a:t>
            </a:fld>
            <a:endParaRPr lang="en-US"/>
          </a:p>
        </p:txBody>
      </p:sp>
    </p:spTree>
    <p:extLst>
      <p:ext uri="{BB962C8B-B14F-4D97-AF65-F5344CB8AC3E}">
        <p14:creationId xmlns:p14="http://schemas.microsoft.com/office/powerpoint/2010/main" val="3980170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19</a:t>
            </a:fld>
            <a:endParaRPr lang="en-US"/>
          </a:p>
        </p:txBody>
      </p:sp>
    </p:spTree>
    <p:extLst>
      <p:ext uri="{BB962C8B-B14F-4D97-AF65-F5344CB8AC3E}">
        <p14:creationId xmlns:p14="http://schemas.microsoft.com/office/powerpoint/2010/main" val="3607717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a:t>
            </a:fld>
            <a:endParaRPr lang="en-US"/>
          </a:p>
        </p:txBody>
      </p:sp>
    </p:spTree>
    <p:extLst>
      <p:ext uri="{BB962C8B-B14F-4D97-AF65-F5344CB8AC3E}">
        <p14:creationId xmlns:p14="http://schemas.microsoft.com/office/powerpoint/2010/main" val="2501611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20</a:t>
            </a:fld>
            <a:endParaRPr lang="en-US"/>
          </a:p>
        </p:txBody>
      </p:sp>
    </p:spTree>
    <p:extLst>
      <p:ext uri="{BB962C8B-B14F-4D97-AF65-F5344CB8AC3E}">
        <p14:creationId xmlns:p14="http://schemas.microsoft.com/office/powerpoint/2010/main" val="762433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21</a:t>
            </a:fld>
            <a:endParaRPr lang="en-US"/>
          </a:p>
        </p:txBody>
      </p:sp>
    </p:spTree>
    <p:extLst>
      <p:ext uri="{BB962C8B-B14F-4D97-AF65-F5344CB8AC3E}">
        <p14:creationId xmlns:p14="http://schemas.microsoft.com/office/powerpoint/2010/main" val="3728933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22</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10202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23</a:t>
            </a:fld>
            <a:endParaRPr lang="en-US"/>
          </a:p>
        </p:txBody>
      </p:sp>
    </p:spTree>
    <p:extLst>
      <p:ext uri="{BB962C8B-B14F-4D97-AF65-F5344CB8AC3E}">
        <p14:creationId xmlns:p14="http://schemas.microsoft.com/office/powerpoint/2010/main" val="40150866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dirty="0"/>
              <a:t>亮亮图文旗舰店</a:t>
            </a:r>
            <a:r>
              <a:rPr lang="en-US" altLang="zh-CN"/>
              <a:t>https://liangliangtuwen.tmall.com</a:t>
            </a:r>
          </a:p>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24</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40421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6915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720886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5</a:t>
            </a:fld>
            <a:endParaRPr lang="en-US"/>
          </a:p>
        </p:txBody>
      </p:sp>
    </p:spTree>
    <p:extLst>
      <p:ext uri="{BB962C8B-B14F-4D97-AF65-F5344CB8AC3E}">
        <p14:creationId xmlns:p14="http://schemas.microsoft.com/office/powerpoint/2010/main" val="2944500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6</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12799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7</a:t>
            </a:fld>
            <a:endParaRPr lang="en-US"/>
          </a:p>
        </p:txBody>
      </p:sp>
    </p:spTree>
    <p:extLst>
      <p:ext uri="{BB962C8B-B14F-4D97-AF65-F5344CB8AC3E}">
        <p14:creationId xmlns:p14="http://schemas.microsoft.com/office/powerpoint/2010/main" val="2383148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8</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25623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9</a:t>
            </a:fld>
            <a:endParaRPr lang="en-US"/>
          </a:p>
        </p:txBody>
      </p:sp>
    </p:spTree>
    <p:extLst>
      <p:ext uri="{BB962C8B-B14F-4D97-AF65-F5344CB8AC3E}">
        <p14:creationId xmlns:p14="http://schemas.microsoft.com/office/powerpoint/2010/main" val="453645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solidFill>
          <a:srgbClr val="F8F8F8"/>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14360" y="2420888"/>
            <a:ext cx="6334949" cy="863600"/>
          </a:xfrm>
        </p:spPr>
        <p:txBody>
          <a:bodyPr/>
          <a:lstStyle>
            <a:lvl1pPr algn="ctr">
              <a:defRPr sz="3600"/>
            </a:lvl1pPr>
          </a:lstStyle>
          <a:p>
            <a:pPr lvl="0"/>
            <a:r>
              <a:rPr lang="zh-CN" noProof="0"/>
              <a:t>单击此处编辑母版标题样式</a:t>
            </a:r>
          </a:p>
        </p:txBody>
      </p:sp>
      <p:sp>
        <p:nvSpPr>
          <p:cNvPr id="2051" name="Rectangle 3"/>
          <p:cNvSpPr>
            <a:spLocks noGrp="1" noChangeArrowheads="1"/>
          </p:cNvSpPr>
          <p:nvPr>
            <p:ph type="subTitle" idx="1"/>
          </p:nvPr>
        </p:nvSpPr>
        <p:spPr>
          <a:xfrm>
            <a:off x="2715947" y="3500388"/>
            <a:ext cx="6336536" cy="647700"/>
          </a:xfrm>
        </p:spPr>
        <p:txBody>
          <a:bodyPr/>
          <a:lstStyle>
            <a:lvl1pPr marL="0" indent="0" algn="ctr">
              <a:buFontTx/>
              <a:buNone/>
              <a:defRPr sz="2400"/>
            </a:lvl1pPr>
          </a:lstStyle>
          <a:p>
            <a:pPr lvl="0"/>
            <a:r>
              <a:rPr lang="zh-CN"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5113" y="908050"/>
            <a:ext cx="2743557"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80" y="908050"/>
            <a:ext cx="8083014"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7454" y="2886611"/>
            <a:ext cx="1060487"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1559" y="2758267"/>
            <a:ext cx="1096957"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cstate="print"/>
          <a:srcRect/>
          <a:stretch>
            <a:fillRect/>
          </a:stretch>
        </p:blipFill>
        <p:spPr bwMode="auto">
          <a:xfrm>
            <a:off x="1040587" y="1447781"/>
            <a:ext cx="3014123"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8018" y="3771071"/>
            <a:ext cx="524195"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7300" y="2904248"/>
            <a:ext cx="401210"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8504" y="2574151"/>
            <a:ext cx="981859"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print"/>
          <a:srcRect/>
          <a:stretch>
            <a:fillRect/>
          </a:stretch>
        </p:blipFill>
        <p:spPr bwMode="auto">
          <a:xfrm>
            <a:off x="3262367" y="3206628"/>
            <a:ext cx="1477829"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print"/>
          <a:srcRect/>
          <a:stretch>
            <a:fillRect/>
          </a:stretch>
        </p:blipFill>
        <p:spPr bwMode="auto">
          <a:xfrm>
            <a:off x="5353101" y="3446016"/>
            <a:ext cx="1834683"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7388" y="2725340"/>
            <a:ext cx="1116940"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3834" y="3624921"/>
            <a:ext cx="52218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6344" y="2365002"/>
            <a:ext cx="522179"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cstate="print"/>
          <a:srcRect/>
          <a:stretch>
            <a:fillRect/>
          </a:stretch>
        </p:blipFill>
        <p:spPr bwMode="auto">
          <a:xfrm>
            <a:off x="2054705" y="2795896"/>
            <a:ext cx="169758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print"/>
          <a:srcRect/>
          <a:stretch>
            <a:fillRect/>
          </a:stretch>
        </p:blipFill>
        <p:spPr bwMode="auto">
          <a:xfrm>
            <a:off x="3984146" y="2785815"/>
            <a:ext cx="437502"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print"/>
          <a:srcRect/>
          <a:stretch>
            <a:fillRect/>
          </a:stretch>
        </p:blipFill>
        <p:spPr bwMode="auto">
          <a:xfrm>
            <a:off x="8520449" y="3325063"/>
            <a:ext cx="703632"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cstate="print"/>
          <a:srcRect/>
          <a:stretch>
            <a:fillRect/>
          </a:stretch>
        </p:blipFill>
        <p:spPr bwMode="auto">
          <a:xfrm>
            <a:off x="9240210" y="2909287"/>
            <a:ext cx="360888"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cstate="print"/>
          <a:srcRect/>
          <a:stretch>
            <a:fillRect/>
          </a:stretch>
        </p:blipFill>
        <p:spPr bwMode="auto">
          <a:xfrm>
            <a:off x="9746259" y="3446015"/>
            <a:ext cx="282259"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1"/>
                </a:solidFill>
              </a:defRPr>
            </a:lvl1pPr>
          </a:lstStyle>
          <a:p>
            <a:r>
              <a:rPr lang="zh-CN" altLang="en-US"/>
              <a:t>单击此处编辑母版标题样式</a:t>
            </a:r>
          </a:p>
        </p:txBody>
      </p:sp>
      <p:sp>
        <p:nvSpPr>
          <p:cNvPr id="3" name="内容占位符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 name="TextBox 19"/>
          <p:cNvSpPr txBox="1"/>
          <p:nvPr userDrawn="1"/>
        </p:nvSpPr>
        <p:spPr>
          <a:xfrm>
            <a:off x="5875586" y="6453336"/>
            <a:ext cx="447178" cy="307777"/>
          </a:xfrm>
          <a:prstGeom prst="rect">
            <a:avLst/>
          </a:prstGeom>
          <a:noFill/>
        </p:spPr>
        <p:txBody>
          <a:bodyPr wrap="square" rtlCol="0">
            <a:spAutoFit/>
          </a:bodyPr>
          <a:lstStyle/>
          <a:p>
            <a:pPr algn="ctr"/>
            <a:fld id="{E33E7C02-82D1-42DA-AA8B-2AEC9E450366}" type="slidenum">
              <a:rPr lang="zh-CN" altLang="en-US" sz="1400" smtClean="0">
                <a:solidFill>
                  <a:srgbClr val="F8F8F8"/>
                </a:solidFill>
                <a:latin typeface="+mj-ea"/>
                <a:ea typeface="+mj-ea"/>
              </a:rPr>
              <a:pPr algn="ctr"/>
              <a:t>‹#›</a:t>
            </a:fld>
            <a:endParaRPr lang="zh-CN" altLang="en-US" sz="1400" dirty="0">
              <a:solidFill>
                <a:srgbClr val="F8F8F8"/>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400"/>
                                        <p:tgtEl>
                                          <p:spTgt spid="20"/>
                                        </p:tgtEl>
                                      </p:cBhvr>
                                    </p:animEffect>
                                    <p:anim calcmode="lin" valueType="num">
                                      <p:cBhvr>
                                        <p:cTn id="8" dur="400" fill="hold"/>
                                        <p:tgtEl>
                                          <p:spTgt spid="20"/>
                                        </p:tgtEl>
                                        <p:attrNameLst>
                                          <p:attrName>ppt_x</p:attrName>
                                        </p:attrNameLst>
                                      </p:cBhvr>
                                      <p:tavLst>
                                        <p:tav tm="0">
                                          <p:val>
                                            <p:strVal val="#ppt_x"/>
                                          </p:val>
                                        </p:tav>
                                        <p:tav tm="100000">
                                          <p:val>
                                            <p:strVal val="#ppt_x"/>
                                          </p:val>
                                        </p:tav>
                                      </p:tavLst>
                                    </p:anim>
                                    <p:anim calcmode="lin" valueType="num">
                                      <p:cBhvr>
                                        <p:cTn id="9" dur="4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8F8F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739" y="4406902"/>
            <a:ext cx="10367724"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739" y="2906713"/>
            <a:ext cx="10367724"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80" y="1600202"/>
            <a:ext cx="541249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4592" y="1600202"/>
            <a:ext cx="54140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638"/>
            <a:ext cx="10978991"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80" y="1535113"/>
            <a:ext cx="53902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80" y="2174875"/>
            <a:ext cx="53902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820" y="1535113"/>
            <a:ext cx="539185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820" y="2174875"/>
            <a:ext cx="539185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80" y="273050"/>
            <a:ext cx="401372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9471" y="273052"/>
            <a:ext cx="6819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80" y="1435102"/>
            <a:ext cx="401372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088" y="4800600"/>
            <a:ext cx="731932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1088" y="612775"/>
            <a:ext cx="731932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1088" y="5367338"/>
            <a:ext cx="731932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41907" y="590550"/>
            <a:ext cx="1051453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p>
        </p:txBody>
      </p:sp>
      <p:sp>
        <p:nvSpPr>
          <p:cNvPr id="1027" name="Rectangle 3"/>
          <p:cNvSpPr>
            <a:spLocks noGrp="1" noChangeArrowheads="1"/>
          </p:cNvSpPr>
          <p:nvPr>
            <p:ph type="body" idx="1"/>
          </p:nvPr>
        </p:nvSpPr>
        <p:spPr bwMode="auto">
          <a:xfrm>
            <a:off x="841907" y="1600201"/>
            <a:ext cx="10514536" cy="427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p>
          <a:p>
            <a:pPr lvl="1"/>
            <a:r>
              <a:rPr lang="zh-CN" dirty="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29" name="Rectangle 3"/>
          <p:cNvSpPr txBox="1">
            <a:spLocks noChangeArrowheads="1"/>
          </p:cNvSpPr>
          <p:nvPr/>
        </p:nvSpPr>
        <p:spPr bwMode="auto">
          <a:xfrm>
            <a:off x="475812" y="3235361"/>
            <a:ext cx="11243549"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lvl="0" algn="ctr" fontAlgn="auto">
              <a:spcBef>
                <a:spcPts val="0"/>
              </a:spcBef>
              <a:spcAft>
                <a:spcPts val="0"/>
              </a:spcAft>
            </a:pPr>
            <a:r>
              <a:rPr lang="zh-CN" altLang="en-US" sz="4800" b="1">
                <a:solidFill>
                  <a:prstClr val="black">
                    <a:lumMod val="75000"/>
                    <a:lumOff val="25000"/>
                  </a:prstClr>
                </a:solidFill>
                <a:latin typeface="微软雅黑" panose="020B0503020204020204" pitchFamily="34" charset="-122"/>
                <a:ea typeface="微软雅黑" panose="020B0503020204020204" pitchFamily="34" charset="-122"/>
                <a:cs typeface="+mn-cs"/>
              </a:rPr>
              <a:t>基于 </a:t>
            </a:r>
            <a:r>
              <a:rPr lang="en-US" altLang="zh-CN" sz="4800" b="1">
                <a:solidFill>
                  <a:prstClr val="black">
                    <a:lumMod val="75000"/>
                    <a:lumOff val="25000"/>
                  </a:prstClr>
                </a:solidFill>
                <a:latin typeface="微软雅黑" panose="020B0503020204020204" pitchFamily="34" charset="-122"/>
                <a:ea typeface="微软雅黑" panose="020B0503020204020204" pitchFamily="34" charset="-122"/>
                <a:cs typeface="+mn-cs"/>
              </a:rPr>
              <a:t>FP </a:t>
            </a:r>
            <a:r>
              <a:rPr lang="zh-CN" altLang="en-US" sz="4800" b="1">
                <a:solidFill>
                  <a:prstClr val="black">
                    <a:lumMod val="75000"/>
                    <a:lumOff val="25000"/>
                  </a:prstClr>
                </a:solidFill>
                <a:latin typeface="微软雅黑" panose="020B0503020204020204" pitchFamily="34" charset="-122"/>
                <a:ea typeface="微软雅黑" panose="020B0503020204020204" pitchFamily="34" charset="-122"/>
                <a:cs typeface="+mn-cs"/>
              </a:rPr>
              <a:t>序列树的</a:t>
            </a:r>
            <a:endParaRPr lang="en-US" altLang="zh-CN" sz="4800" b="1">
              <a:solidFill>
                <a:prstClr val="black">
                  <a:lumMod val="75000"/>
                  <a:lumOff val="25000"/>
                </a:prstClr>
              </a:solidFill>
              <a:latin typeface="微软雅黑" panose="020B0503020204020204" pitchFamily="34" charset="-122"/>
              <a:ea typeface="微软雅黑" panose="020B0503020204020204" pitchFamily="34" charset="-122"/>
              <a:cs typeface="+mn-cs"/>
            </a:endParaRPr>
          </a:p>
          <a:p>
            <a:pPr lvl="0" algn="ctr" fontAlgn="auto">
              <a:spcBef>
                <a:spcPts val="0"/>
              </a:spcBef>
              <a:spcAft>
                <a:spcPts val="0"/>
              </a:spcAft>
            </a:pPr>
            <a:r>
              <a:rPr lang="zh-CN" altLang="en-US" sz="4800" b="1">
                <a:solidFill>
                  <a:prstClr val="black">
                    <a:lumMod val="75000"/>
                    <a:lumOff val="25000"/>
                  </a:prstClr>
                </a:solidFill>
                <a:latin typeface="微软雅黑" panose="020B0503020204020204" pitchFamily="34" charset="-122"/>
                <a:ea typeface="微软雅黑" panose="020B0503020204020204" pitchFamily="34" charset="-122"/>
                <a:cs typeface="+mn-cs"/>
              </a:rPr>
              <a:t>法文词语提取方法研究</a:t>
            </a:r>
            <a:endParaRPr lang="zh-CN" altLang="en-US" sz="4800" b="1" dirty="0">
              <a:solidFill>
                <a:prstClr val="black">
                  <a:lumMod val="75000"/>
                  <a:lumOff val="25000"/>
                </a:prstClr>
              </a:solidFill>
              <a:latin typeface="微软雅黑" panose="020B0503020204020204" pitchFamily="34" charset="-122"/>
              <a:ea typeface="微软雅黑" panose="020B0503020204020204" pitchFamily="34" charset="-122"/>
              <a:cs typeface="+mn-cs"/>
            </a:endParaRPr>
          </a:p>
        </p:txBody>
      </p:sp>
      <p:sp>
        <p:nvSpPr>
          <p:cNvPr id="33" name="Freeform 9"/>
          <p:cNvSpPr/>
          <p:nvPr/>
        </p:nvSpPr>
        <p:spPr bwMode="auto">
          <a:xfrm>
            <a:off x="8084819" y="5352480"/>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34" name="Freeform 10"/>
          <p:cNvSpPr>
            <a:spLocks noEditPoints="1"/>
          </p:cNvSpPr>
          <p:nvPr/>
        </p:nvSpPr>
        <p:spPr bwMode="auto">
          <a:xfrm>
            <a:off x="8214994" y="5431855"/>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38" name="TextBox 82"/>
          <p:cNvSpPr txBox="1"/>
          <p:nvPr/>
        </p:nvSpPr>
        <p:spPr>
          <a:xfrm>
            <a:off x="8618983" y="5373881"/>
            <a:ext cx="2471314" cy="398780"/>
          </a:xfrm>
          <a:prstGeom prst="rect">
            <a:avLst/>
          </a:prstGeom>
          <a:noFill/>
        </p:spPr>
        <p:txBody>
          <a:bodyPr wrap="square" rtlCol="0">
            <a:spAutoFit/>
          </a:bodyPr>
          <a:lstStyle/>
          <a:p>
            <a:r>
              <a:rPr lang="zh-CN" altLang="en-US" sz="2000" dirty="0">
                <a:solidFill>
                  <a:schemeClr val="accent1"/>
                </a:solidFill>
                <a:latin typeface="+mj-ea"/>
                <a:ea typeface="+mj-ea"/>
              </a:rPr>
              <a:t>汇报人：孙怿晖</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a:t>文本预处理</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5" name="矩形 34">
            <a:extLst>
              <a:ext uri="{FF2B5EF4-FFF2-40B4-BE49-F238E27FC236}">
                <a16:creationId xmlns:a16="http://schemas.microsoft.com/office/drawing/2014/main" id="{1F642192-16E5-407E-90C9-078EDFDEA48F}"/>
              </a:ext>
            </a:extLst>
          </p:cNvPr>
          <p:cNvSpPr/>
          <p:nvPr/>
        </p:nvSpPr>
        <p:spPr>
          <a:xfrm>
            <a:off x="2210742" y="1502015"/>
            <a:ext cx="7676207" cy="400110"/>
          </a:xfrm>
          <a:prstGeom prst="rect">
            <a:avLst/>
          </a:prstGeom>
        </p:spPr>
        <p:txBody>
          <a:bodyPr wrap="square">
            <a:spAutoFit/>
          </a:bodyPr>
          <a:lstStyle/>
          <a:p>
            <a:pPr fontAlgn="auto">
              <a:spcBef>
                <a:spcPts val="0"/>
              </a:spcBef>
              <a:spcAft>
                <a:spcPts val="0"/>
              </a:spcAft>
              <a:buFontTx/>
              <a:buNone/>
            </a:pPr>
            <a:r>
              <a:rPr lang="zh-CN" altLang="en-US" sz="2000" dirty="0">
                <a:solidFill>
                  <a:prstClr val="black"/>
                </a:solidFill>
                <a:latin typeface="微软雅黑" panose="020B0503020204020204" pitchFamily="34" charset="-122"/>
                <a:ea typeface="微软雅黑" panose="020B0503020204020204" pitchFamily="34" charset="-122"/>
              </a:rPr>
              <a:t>文本预处理模块包含文本清洗、词形还原、停用词删除 </a:t>
            </a:r>
            <a:r>
              <a:rPr lang="en-US" altLang="zh-CN" sz="2000" dirty="0">
                <a:solidFill>
                  <a:prstClr val="black"/>
                </a:solidFill>
                <a:latin typeface="微软雅黑" panose="020B0503020204020204" pitchFamily="34" charset="-122"/>
                <a:ea typeface="微软雅黑" panose="020B0503020204020204" pitchFamily="34" charset="-122"/>
              </a:rPr>
              <a:t>3 </a:t>
            </a:r>
            <a:r>
              <a:rPr lang="zh-CN" altLang="en-US" sz="2000" dirty="0">
                <a:solidFill>
                  <a:prstClr val="black"/>
                </a:solidFill>
                <a:latin typeface="微软雅黑" panose="020B0503020204020204" pitchFamily="34" charset="-122"/>
                <a:ea typeface="微软雅黑" panose="020B0503020204020204" pitchFamily="34" charset="-122"/>
              </a:rPr>
              <a:t>个子模块。</a:t>
            </a:r>
            <a:endParaRPr lang="en-US" altLang="zh-CN" sz="2000" dirty="0">
              <a:solidFill>
                <a:prstClr val="black"/>
              </a:solidFill>
              <a:latin typeface="微软雅黑" panose="020B0503020204020204" pitchFamily="34" charset="-122"/>
              <a:ea typeface="微软雅黑" panose="020B0503020204020204" pitchFamily="34" charset="-122"/>
            </a:endParaRPr>
          </a:p>
        </p:txBody>
      </p:sp>
      <p:sp>
        <p:nvSpPr>
          <p:cNvPr id="36" name="Freeform 26">
            <a:extLst>
              <a:ext uri="{FF2B5EF4-FFF2-40B4-BE49-F238E27FC236}">
                <a16:creationId xmlns:a16="http://schemas.microsoft.com/office/drawing/2014/main" id="{DB5B245C-7BFC-42A9-A168-DE25E6AF711B}"/>
              </a:ext>
            </a:extLst>
          </p:cNvPr>
          <p:cNvSpPr>
            <a:spLocks noEditPoints="1"/>
          </p:cNvSpPr>
          <p:nvPr/>
        </p:nvSpPr>
        <p:spPr bwMode="auto">
          <a:xfrm>
            <a:off x="1202631" y="1324941"/>
            <a:ext cx="588437" cy="546406"/>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8" name="Freeform 8">
            <a:extLst>
              <a:ext uri="{FF2B5EF4-FFF2-40B4-BE49-F238E27FC236}">
                <a16:creationId xmlns:a16="http://schemas.microsoft.com/office/drawing/2014/main" id="{ED51B7E9-8361-4E1F-89C5-A397D95E619D}"/>
              </a:ext>
            </a:extLst>
          </p:cNvPr>
          <p:cNvSpPr/>
          <p:nvPr/>
        </p:nvSpPr>
        <p:spPr bwMode="auto">
          <a:xfrm>
            <a:off x="2066727" y="2300577"/>
            <a:ext cx="971797" cy="117498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2" name="文本框 1">
            <a:extLst>
              <a:ext uri="{FF2B5EF4-FFF2-40B4-BE49-F238E27FC236}">
                <a16:creationId xmlns:a16="http://schemas.microsoft.com/office/drawing/2014/main" id="{B5326818-1FA7-4FF2-9BCB-E5CBCCFFBE42}"/>
              </a:ext>
            </a:extLst>
          </p:cNvPr>
          <p:cNvSpPr txBox="1"/>
          <p:nvPr/>
        </p:nvSpPr>
        <p:spPr>
          <a:xfrm>
            <a:off x="2222576" y="2552601"/>
            <a:ext cx="728968" cy="646331"/>
          </a:xfrm>
          <a:prstGeom prst="rect">
            <a:avLst/>
          </a:prstGeom>
          <a:noFill/>
        </p:spPr>
        <p:txBody>
          <a:bodyPr wrap="square" rtlCol="0">
            <a:spAutoFit/>
          </a:bodyPr>
          <a:lstStyle/>
          <a:p>
            <a:r>
              <a:rPr lang="zh-CN" altLang="en-US" b="1" dirty="0">
                <a:solidFill>
                  <a:srgbClr val="F8F8F8"/>
                </a:solidFill>
                <a:latin typeface="微软雅黑" panose="020B0503020204020204" pitchFamily="34" charset="-122"/>
                <a:ea typeface="微软雅黑" panose="020B0503020204020204" pitchFamily="34" charset="-122"/>
              </a:rPr>
              <a:t>文本清洗</a:t>
            </a:r>
          </a:p>
        </p:txBody>
      </p:sp>
      <p:sp>
        <p:nvSpPr>
          <p:cNvPr id="3" name="矩形 2">
            <a:extLst>
              <a:ext uri="{FF2B5EF4-FFF2-40B4-BE49-F238E27FC236}">
                <a16:creationId xmlns:a16="http://schemas.microsoft.com/office/drawing/2014/main" id="{E5A1CBB8-4155-4CF8-969A-E24026D0F32E}"/>
              </a:ext>
            </a:extLst>
          </p:cNvPr>
          <p:cNvSpPr/>
          <p:nvPr/>
        </p:nvSpPr>
        <p:spPr>
          <a:xfrm>
            <a:off x="3216316" y="2602043"/>
            <a:ext cx="6099175" cy="646331"/>
          </a:xfrm>
          <a:prstGeom prst="rect">
            <a:avLst/>
          </a:prstGeom>
        </p:spPr>
        <p:txBody>
          <a:bodyPr>
            <a:spAutoFit/>
          </a:bodyPr>
          <a:lstStyle/>
          <a:p>
            <a:pPr lvl="0" fontAlgn="auto">
              <a:spcBef>
                <a:spcPts val="0"/>
              </a:spcBef>
              <a:spcAft>
                <a:spcPts val="0"/>
              </a:spcAft>
            </a:pPr>
            <a:r>
              <a:rPr lang="zh-CN" altLang="en-US" dirty="0">
                <a:solidFill>
                  <a:prstClr val="black"/>
                </a:solidFill>
                <a:latin typeface="微软雅黑" panose="020B0503020204020204" pitchFamily="34" charset="-122"/>
                <a:ea typeface="微软雅黑" panose="020B0503020204020204" pitchFamily="34" charset="-122"/>
              </a:rPr>
              <a:t>删除输入文本中的图片、公式、标点符号和文本标记等，输出法文句子序列。</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105" name="Freeform 8">
            <a:extLst>
              <a:ext uri="{FF2B5EF4-FFF2-40B4-BE49-F238E27FC236}">
                <a16:creationId xmlns:a16="http://schemas.microsoft.com/office/drawing/2014/main" id="{EE3A6EF4-B1D9-4FF3-91AF-9819AA45225C}"/>
              </a:ext>
            </a:extLst>
          </p:cNvPr>
          <p:cNvSpPr/>
          <p:nvPr/>
        </p:nvSpPr>
        <p:spPr bwMode="auto">
          <a:xfrm>
            <a:off x="2066727" y="3598603"/>
            <a:ext cx="971797" cy="117498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106" name="文本框 105">
            <a:extLst>
              <a:ext uri="{FF2B5EF4-FFF2-40B4-BE49-F238E27FC236}">
                <a16:creationId xmlns:a16="http://schemas.microsoft.com/office/drawing/2014/main" id="{AC3E8B30-FCE6-483B-B5D9-94329278B7F9}"/>
              </a:ext>
            </a:extLst>
          </p:cNvPr>
          <p:cNvSpPr txBox="1"/>
          <p:nvPr/>
        </p:nvSpPr>
        <p:spPr>
          <a:xfrm>
            <a:off x="2222576" y="3850627"/>
            <a:ext cx="728968" cy="646331"/>
          </a:xfrm>
          <a:prstGeom prst="rect">
            <a:avLst/>
          </a:prstGeom>
          <a:noFill/>
        </p:spPr>
        <p:txBody>
          <a:bodyPr wrap="square" rtlCol="0">
            <a:spAutoFit/>
          </a:bodyPr>
          <a:lstStyle/>
          <a:p>
            <a:r>
              <a:rPr lang="zh-CN" altLang="en-US" b="1" dirty="0">
                <a:solidFill>
                  <a:srgbClr val="F8F8F8"/>
                </a:solidFill>
                <a:latin typeface="微软雅黑" panose="020B0503020204020204" pitchFamily="34" charset="-122"/>
                <a:ea typeface="微软雅黑" panose="020B0503020204020204" pitchFamily="34" charset="-122"/>
              </a:rPr>
              <a:t>词形还原</a:t>
            </a:r>
          </a:p>
        </p:txBody>
      </p:sp>
      <p:sp>
        <p:nvSpPr>
          <p:cNvPr id="107" name="矩形 106">
            <a:extLst>
              <a:ext uri="{FF2B5EF4-FFF2-40B4-BE49-F238E27FC236}">
                <a16:creationId xmlns:a16="http://schemas.microsoft.com/office/drawing/2014/main" id="{71B89D0C-FA60-428A-83B6-502E122F5698}"/>
              </a:ext>
            </a:extLst>
          </p:cNvPr>
          <p:cNvSpPr/>
          <p:nvPr/>
        </p:nvSpPr>
        <p:spPr>
          <a:xfrm>
            <a:off x="3216316" y="3732545"/>
            <a:ext cx="6099175" cy="923330"/>
          </a:xfrm>
          <a:prstGeom prst="rect">
            <a:avLst/>
          </a:prstGeom>
        </p:spPr>
        <p:txBody>
          <a:bodyPr>
            <a:spAutoFit/>
          </a:bodyPr>
          <a:lstStyle/>
          <a:p>
            <a:pPr lvl="0" fontAlgn="auto">
              <a:spcBef>
                <a:spcPts val="0"/>
              </a:spcBef>
              <a:spcAft>
                <a:spcPts val="0"/>
              </a:spcAft>
            </a:pPr>
            <a:r>
              <a:rPr lang="zh-CN" altLang="en-US" dirty="0">
                <a:solidFill>
                  <a:prstClr val="black"/>
                </a:solidFill>
                <a:latin typeface="微软雅黑" panose="020B0503020204020204" pitchFamily="34" charset="-122"/>
                <a:ea typeface="微软雅黑" panose="020B0503020204020204" pitchFamily="34" charset="-122"/>
              </a:rPr>
              <a:t>采用法文词形还原工具将法文句子序列中的每一个单词转换成单词的原形，我们使用的工具是 </a:t>
            </a:r>
            <a:r>
              <a:rPr lang="en-US" altLang="zh-CN" dirty="0" err="1">
                <a:solidFill>
                  <a:prstClr val="black"/>
                </a:solidFill>
                <a:latin typeface="微软雅黑" panose="020B0503020204020204" pitchFamily="34" charset="-122"/>
                <a:ea typeface="微软雅黑" panose="020B0503020204020204" pitchFamily="34" charset="-122"/>
              </a:rPr>
              <a:t>Treetagger</a:t>
            </a: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它支持对欧洲二十几种语言进行词性标注和词形还原。</a:t>
            </a:r>
          </a:p>
        </p:txBody>
      </p:sp>
      <p:sp>
        <p:nvSpPr>
          <p:cNvPr id="108" name="Freeform 8">
            <a:extLst>
              <a:ext uri="{FF2B5EF4-FFF2-40B4-BE49-F238E27FC236}">
                <a16:creationId xmlns:a16="http://schemas.microsoft.com/office/drawing/2014/main" id="{9AE5283B-D84B-457B-BE35-22AE63FBB2E9}"/>
              </a:ext>
            </a:extLst>
          </p:cNvPr>
          <p:cNvSpPr/>
          <p:nvPr/>
        </p:nvSpPr>
        <p:spPr bwMode="auto">
          <a:xfrm>
            <a:off x="2066726" y="4906735"/>
            <a:ext cx="971797" cy="117498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109" name="文本框 108">
            <a:extLst>
              <a:ext uri="{FF2B5EF4-FFF2-40B4-BE49-F238E27FC236}">
                <a16:creationId xmlns:a16="http://schemas.microsoft.com/office/drawing/2014/main" id="{B7A78214-8D4E-4312-8C8A-85568B19900F}"/>
              </a:ext>
            </a:extLst>
          </p:cNvPr>
          <p:cNvSpPr txBox="1"/>
          <p:nvPr/>
        </p:nvSpPr>
        <p:spPr>
          <a:xfrm>
            <a:off x="2117755" y="5171059"/>
            <a:ext cx="971797" cy="646331"/>
          </a:xfrm>
          <a:prstGeom prst="rect">
            <a:avLst/>
          </a:prstGeom>
          <a:noFill/>
        </p:spPr>
        <p:txBody>
          <a:bodyPr wrap="square" rtlCol="0">
            <a:spAutoFit/>
          </a:bodyPr>
          <a:lstStyle/>
          <a:p>
            <a:r>
              <a:rPr lang="zh-CN" altLang="en-US" b="1" dirty="0">
                <a:solidFill>
                  <a:srgbClr val="F8F8F8"/>
                </a:solidFill>
                <a:latin typeface="微软雅黑" panose="020B0503020204020204" pitchFamily="34" charset="-122"/>
                <a:ea typeface="微软雅黑" panose="020B0503020204020204" pitchFamily="34" charset="-122"/>
              </a:rPr>
              <a:t>停用词删除</a:t>
            </a:r>
          </a:p>
        </p:txBody>
      </p:sp>
      <p:sp>
        <p:nvSpPr>
          <p:cNvPr id="110" name="矩形 109">
            <a:extLst>
              <a:ext uri="{FF2B5EF4-FFF2-40B4-BE49-F238E27FC236}">
                <a16:creationId xmlns:a16="http://schemas.microsoft.com/office/drawing/2014/main" id="{99AE8A79-066F-4A20-8AB4-810E00BA5EF3}"/>
              </a:ext>
            </a:extLst>
          </p:cNvPr>
          <p:cNvSpPr/>
          <p:nvPr/>
        </p:nvSpPr>
        <p:spPr>
          <a:xfrm>
            <a:off x="3215412" y="5137821"/>
            <a:ext cx="6099175" cy="923330"/>
          </a:xfrm>
          <a:prstGeom prst="rect">
            <a:avLst/>
          </a:prstGeom>
        </p:spPr>
        <p:txBody>
          <a:bodyPr>
            <a:spAutoFit/>
          </a:bodyPr>
          <a:lstStyle/>
          <a:p>
            <a:pPr lvl="0" fontAlgn="auto">
              <a:spcBef>
                <a:spcPts val="0"/>
              </a:spcBef>
              <a:spcAft>
                <a:spcPts val="0"/>
              </a:spcAft>
            </a:pPr>
            <a:r>
              <a:rPr lang="zh-CN" altLang="en-US" dirty="0">
                <a:solidFill>
                  <a:prstClr val="black"/>
                </a:solidFill>
                <a:latin typeface="微软雅黑" panose="020B0503020204020204" pitchFamily="34" charset="-122"/>
                <a:ea typeface="微软雅黑" panose="020B0503020204020204" pitchFamily="34" charset="-122"/>
              </a:rPr>
              <a:t>删除那些用来构成句子但不参与构词的单词，如系动词</a:t>
            </a:r>
            <a:r>
              <a:rPr lang="en-US" altLang="zh-CN" dirty="0" err="1">
                <a:solidFill>
                  <a:prstClr val="black"/>
                </a:solidFill>
                <a:latin typeface="微软雅黑" panose="020B0503020204020204" pitchFamily="34" charset="-122"/>
                <a:ea typeface="微软雅黑" panose="020B0503020204020204" pitchFamily="34" charset="-122"/>
              </a:rPr>
              <a:t>être</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是</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、代词 </a:t>
            </a:r>
            <a:r>
              <a:rPr lang="en-US" altLang="zh-CN" dirty="0" err="1">
                <a:solidFill>
                  <a:prstClr val="black"/>
                </a:solidFill>
                <a:latin typeface="微软雅黑" panose="020B0503020204020204" pitchFamily="34" charset="-122"/>
                <a:ea typeface="微软雅黑" panose="020B0503020204020204" pitchFamily="34" charset="-122"/>
              </a:rPr>
              <a:t>toi</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你</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、连词 </a:t>
            </a:r>
            <a:r>
              <a:rPr lang="en-US" altLang="zh-CN" dirty="0" err="1">
                <a:solidFill>
                  <a:prstClr val="black"/>
                </a:solidFill>
                <a:latin typeface="微软雅黑" panose="020B0503020204020204" pitchFamily="34" charset="-122"/>
                <a:ea typeface="微软雅黑" panose="020B0503020204020204" pitchFamily="34" charset="-122"/>
              </a:rPr>
              <a:t>si</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如果</a:t>
            </a: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等，输出一组法文单词词串。</a:t>
            </a:r>
          </a:p>
        </p:txBody>
      </p:sp>
    </p:spTree>
    <p:extLst>
      <p:ext uri="{BB962C8B-B14F-4D97-AF65-F5344CB8AC3E}">
        <p14:creationId xmlns:p14="http://schemas.microsoft.com/office/powerpoint/2010/main" val="285066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500"/>
                                        <p:tgtEl>
                                          <p:spTgt spid="9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500"/>
                                        <p:tgtEl>
                                          <p:spTgt spid="10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6"/>
                                        </p:tgtEl>
                                        <p:attrNameLst>
                                          <p:attrName>style.visibility</p:attrName>
                                        </p:attrNameLst>
                                      </p:cBhvr>
                                      <p:to>
                                        <p:strVal val="visible"/>
                                      </p:to>
                                    </p:set>
                                    <p:animEffect transition="in" filter="fade">
                                      <p:cBhvr>
                                        <p:cTn id="19" dur="500"/>
                                        <p:tgtEl>
                                          <p:spTgt spid="10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7"/>
                                        </p:tgtEl>
                                        <p:attrNameLst>
                                          <p:attrName>style.visibility</p:attrName>
                                        </p:attrNameLst>
                                      </p:cBhvr>
                                      <p:to>
                                        <p:strVal val="visible"/>
                                      </p:to>
                                    </p:set>
                                    <p:animEffect transition="in" filter="fade">
                                      <p:cBhvr>
                                        <p:cTn id="22" dur="500"/>
                                        <p:tgtEl>
                                          <p:spTgt spid="10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8"/>
                                        </p:tgtEl>
                                        <p:attrNameLst>
                                          <p:attrName>style.visibility</p:attrName>
                                        </p:attrNameLst>
                                      </p:cBhvr>
                                      <p:to>
                                        <p:strVal val="visible"/>
                                      </p:to>
                                    </p:set>
                                    <p:animEffect transition="in" filter="fade">
                                      <p:cBhvr>
                                        <p:cTn id="25" dur="500"/>
                                        <p:tgtEl>
                                          <p:spTgt spid="10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9"/>
                                        </p:tgtEl>
                                        <p:attrNameLst>
                                          <p:attrName>style.visibility</p:attrName>
                                        </p:attrNameLst>
                                      </p:cBhvr>
                                      <p:to>
                                        <p:strVal val="visible"/>
                                      </p:to>
                                    </p:set>
                                    <p:animEffect transition="in" filter="fade">
                                      <p:cBhvr>
                                        <p:cTn id="28" dur="500"/>
                                        <p:tgtEl>
                                          <p:spTgt spid="10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0"/>
                                        </p:tgtEl>
                                        <p:attrNameLst>
                                          <p:attrName>style.visibility</p:attrName>
                                        </p:attrNameLst>
                                      </p:cBhvr>
                                      <p:to>
                                        <p:strVal val="visible"/>
                                      </p:to>
                                    </p:set>
                                    <p:animEffect transition="in" filter="fade">
                                      <p:cBhvr>
                                        <p:cTn id="31"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 grpId="0"/>
      <p:bldP spid="3" grpId="0"/>
      <p:bldP spid="105" grpId="0" animBg="1"/>
      <p:bldP spid="106" grpId="0"/>
      <p:bldP spid="107" grpId="0"/>
      <p:bldP spid="108" grpId="0" animBg="1"/>
      <p:bldP spid="109" grpId="0"/>
      <p:bldP spid="1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a:t>文本预处理结果</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5" name="矩形 34">
            <a:extLst>
              <a:ext uri="{FF2B5EF4-FFF2-40B4-BE49-F238E27FC236}">
                <a16:creationId xmlns:a16="http://schemas.microsoft.com/office/drawing/2014/main" id="{B5A25BE2-1182-4EA8-B4BA-46EF828846D8}"/>
              </a:ext>
            </a:extLst>
          </p:cNvPr>
          <p:cNvSpPr/>
          <p:nvPr/>
        </p:nvSpPr>
        <p:spPr>
          <a:xfrm>
            <a:off x="531311" y="1628800"/>
            <a:ext cx="4631760" cy="2862322"/>
          </a:xfrm>
          <a:prstGeom prst="rect">
            <a:avLst/>
          </a:prstGeom>
        </p:spPr>
        <p:txBody>
          <a:bodyPr wrap="square">
            <a:spAutoFit/>
          </a:bodyPr>
          <a:lstStyle/>
          <a:p>
            <a:pPr fontAlgn="auto">
              <a:spcBef>
                <a:spcPts val="0"/>
              </a:spcBef>
              <a:spcAft>
                <a:spcPts val="0"/>
              </a:spcAft>
              <a:buFontTx/>
              <a:buNone/>
            </a:pPr>
            <a:r>
              <a:rPr lang="fr-FR" altLang="zh-CN" dirty="0">
                <a:solidFill>
                  <a:prstClr val="black"/>
                </a:solidFill>
                <a:latin typeface="Calibri"/>
              </a:rPr>
              <a:t>Le big data désigne des ensembles de données devenus si volumineux qu'ils dépassent l'intuition. Le volume des données stockées est en pleine expansion. Le volume des données stockées dans le monde fait plus que doubler tous les deux ans. La gestion des données et le traitement des données en entreprise sont des éléments clés de réussite. Le big data exige des méthodes automatiques de gestion des données et de traitements des données.</a:t>
            </a:r>
            <a:endParaRPr lang="zh-CN" altLang="en-US" dirty="0">
              <a:solidFill>
                <a:prstClr val="black"/>
              </a:solidFill>
              <a:latin typeface="Calibri"/>
            </a:endParaRPr>
          </a:p>
        </p:txBody>
      </p:sp>
      <p:sp>
        <p:nvSpPr>
          <p:cNvPr id="37" name="矩形 36">
            <a:extLst>
              <a:ext uri="{FF2B5EF4-FFF2-40B4-BE49-F238E27FC236}">
                <a16:creationId xmlns:a16="http://schemas.microsoft.com/office/drawing/2014/main" id="{E6A5C313-16A6-41F4-BFE6-7830FED6E346}"/>
              </a:ext>
            </a:extLst>
          </p:cNvPr>
          <p:cNvSpPr/>
          <p:nvPr/>
        </p:nvSpPr>
        <p:spPr>
          <a:xfrm>
            <a:off x="5595119" y="1628800"/>
            <a:ext cx="6362330" cy="4524315"/>
          </a:xfrm>
          <a:prstGeom prst="rect">
            <a:avLst/>
          </a:prstGeom>
        </p:spPr>
        <p:txBody>
          <a:bodyPr wrap="square">
            <a:spAutoFit/>
          </a:bodyPr>
          <a:lstStyle/>
          <a:p>
            <a:pPr fontAlgn="auto">
              <a:spcBef>
                <a:spcPts val="0"/>
              </a:spcBef>
              <a:spcAft>
                <a:spcPts val="0"/>
              </a:spcAft>
              <a:buFontTx/>
              <a:buNone/>
            </a:pPr>
            <a:r>
              <a:rPr lang="fr-FR" altLang="zh-CN" dirty="0">
                <a:solidFill>
                  <a:prstClr val="black"/>
                </a:solidFill>
                <a:latin typeface="Calibri"/>
              </a:rPr>
              <a:t>[big data désigner du ensemble de donnée devenir]</a:t>
            </a:r>
          </a:p>
          <a:p>
            <a:pPr fontAlgn="auto">
              <a:spcBef>
                <a:spcPts val="0"/>
              </a:spcBef>
              <a:spcAft>
                <a:spcPts val="0"/>
              </a:spcAft>
              <a:buFontTx/>
              <a:buNone/>
            </a:pPr>
            <a:r>
              <a:rPr lang="fr-FR" altLang="zh-CN" dirty="0">
                <a:solidFill>
                  <a:prstClr val="black"/>
                </a:solidFill>
                <a:latin typeface="Calibri"/>
              </a:rPr>
              <a:t>[volumineux]</a:t>
            </a:r>
          </a:p>
          <a:p>
            <a:pPr fontAlgn="auto">
              <a:spcBef>
                <a:spcPts val="0"/>
              </a:spcBef>
              <a:spcAft>
                <a:spcPts val="0"/>
              </a:spcAft>
              <a:buFontTx/>
              <a:buNone/>
            </a:pPr>
            <a:r>
              <a:rPr lang="fr-FR" altLang="zh-CN" dirty="0">
                <a:solidFill>
                  <a:prstClr val="black"/>
                </a:solidFill>
                <a:latin typeface="Calibri"/>
              </a:rPr>
              <a:t>[dépasser]</a:t>
            </a:r>
          </a:p>
          <a:p>
            <a:pPr fontAlgn="auto">
              <a:spcBef>
                <a:spcPts val="0"/>
              </a:spcBef>
              <a:spcAft>
                <a:spcPts val="0"/>
              </a:spcAft>
              <a:buFontTx/>
              <a:buNone/>
            </a:pPr>
            <a:r>
              <a:rPr lang="fr-FR" altLang="zh-CN" dirty="0">
                <a:solidFill>
                  <a:prstClr val="black"/>
                </a:solidFill>
                <a:latin typeface="Calibri"/>
              </a:rPr>
              <a:t>[intuition]</a:t>
            </a:r>
          </a:p>
          <a:p>
            <a:pPr fontAlgn="auto">
              <a:spcBef>
                <a:spcPts val="0"/>
              </a:spcBef>
              <a:spcAft>
                <a:spcPts val="0"/>
              </a:spcAft>
              <a:buFontTx/>
              <a:buNone/>
            </a:pPr>
            <a:r>
              <a:rPr lang="fr-FR" altLang="zh-CN" dirty="0">
                <a:solidFill>
                  <a:prstClr val="black"/>
                </a:solidFill>
                <a:latin typeface="Calibri"/>
              </a:rPr>
              <a:t>[volume du donnée stocker]</a:t>
            </a:r>
          </a:p>
          <a:p>
            <a:pPr fontAlgn="auto">
              <a:spcBef>
                <a:spcPts val="0"/>
              </a:spcBef>
              <a:spcAft>
                <a:spcPts val="0"/>
              </a:spcAft>
              <a:buFontTx/>
              <a:buNone/>
            </a:pPr>
            <a:r>
              <a:rPr lang="fr-FR" altLang="zh-CN" dirty="0">
                <a:solidFill>
                  <a:prstClr val="black"/>
                </a:solidFill>
                <a:latin typeface="Calibri"/>
              </a:rPr>
              <a:t>[plein expansion]</a:t>
            </a:r>
          </a:p>
          <a:p>
            <a:pPr fontAlgn="auto">
              <a:spcBef>
                <a:spcPts val="0"/>
              </a:spcBef>
              <a:spcAft>
                <a:spcPts val="0"/>
              </a:spcAft>
              <a:buFontTx/>
              <a:buNone/>
            </a:pPr>
            <a:r>
              <a:rPr lang="fr-FR" altLang="zh-CN" dirty="0">
                <a:solidFill>
                  <a:prstClr val="black"/>
                </a:solidFill>
                <a:latin typeface="Calibri"/>
              </a:rPr>
              <a:t>[volume du donnée stocker]</a:t>
            </a:r>
          </a:p>
          <a:p>
            <a:pPr fontAlgn="auto">
              <a:spcBef>
                <a:spcPts val="0"/>
              </a:spcBef>
              <a:spcAft>
                <a:spcPts val="0"/>
              </a:spcAft>
              <a:buFontTx/>
              <a:buNone/>
            </a:pPr>
            <a:r>
              <a:rPr lang="fr-FR" altLang="zh-CN" dirty="0">
                <a:solidFill>
                  <a:prstClr val="black"/>
                </a:solidFill>
                <a:latin typeface="Calibri"/>
              </a:rPr>
              <a:t>[monde faire plus]</a:t>
            </a:r>
          </a:p>
          <a:p>
            <a:pPr fontAlgn="auto">
              <a:spcBef>
                <a:spcPts val="0"/>
              </a:spcBef>
              <a:spcAft>
                <a:spcPts val="0"/>
              </a:spcAft>
              <a:buFontTx/>
              <a:buNone/>
            </a:pPr>
            <a:r>
              <a:rPr lang="fr-FR" altLang="zh-CN" dirty="0">
                <a:solidFill>
                  <a:prstClr val="black"/>
                </a:solidFill>
                <a:latin typeface="Calibri"/>
              </a:rPr>
              <a:t>[doubler tout]</a:t>
            </a:r>
          </a:p>
          <a:p>
            <a:pPr fontAlgn="auto">
              <a:spcBef>
                <a:spcPts val="0"/>
              </a:spcBef>
              <a:spcAft>
                <a:spcPts val="0"/>
              </a:spcAft>
              <a:buFontTx/>
              <a:buNone/>
            </a:pPr>
            <a:r>
              <a:rPr lang="fr-FR" altLang="zh-CN" dirty="0">
                <a:solidFill>
                  <a:prstClr val="black"/>
                </a:solidFill>
                <a:latin typeface="Calibri"/>
              </a:rPr>
              <a:t>[deux an]</a:t>
            </a:r>
          </a:p>
          <a:p>
            <a:pPr fontAlgn="auto">
              <a:spcBef>
                <a:spcPts val="0"/>
              </a:spcBef>
              <a:spcAft>
                <a:spcPts val="0"/>
              </a:spcAft>
              <a:buFontTx/>
              <a:buNone/>
            </a:pPr>
            <a:r>
              <a:rPr lang="fr-FR" altLang="zh-CN" dirty="0">
                <a:solidFill>
                  <a:prstClr val="black"/>
                </a:solidFill>
                <a:latin typeface="Calibri"/>
              </a:rPr>
              <a:t>[gestion du donnée]</a:t>
            </a:r>
          </a:p>
          <a:p>
            <a:pPr fontAlgn="auto">
              <a:spcBef>
                <a:spcPts val="0"/>
              </a:spcBef>
              <a:spcAft>
                <a:spcPts val="0"/>
              </a:spcAft>
              <a:buFontTx/>
              <a:buNone/>
            </a:pPr>
            <a:r>
              <a:rPr lang="fr-FR" altLang="zh-CN" dirty="0">
                <a:solidFill>
                  <a:prstClr val="black"/>
                </a:solidFill>
                <a:latin typeface="Calibri"/>
              </a:rPr>
              <a:t>[traitement du donnée]</a:t>
            </a:r>
          </a:p>
          <a:p>
            <a:pPr fontAlgn="auto">
              <a:spcBef>
                <a:spcPts val="0"/>
              </a:spcBef>
              <a:spcAft>
                <a:spcPts val="0"/>
              </a:spcAft>
              <a:buFontTx/>
              <a:buNone/>
            </a:pPr>
            <a:r>
              <a:rPr lang="fr-FR" altLang="zh-CN" dirty="0">
                <a:solidFill>
                  <a:prstClr val="black"/>
                </a:solidFill>
                <a:latin typeface="Calibri"/>
              </a:rPr>
              <a:t>[entreprise]</a:t>
            </a:r>
          </a:p>
          <a:p>
            <a:pPr fontAlgn="auto">
              <a:spcBef>
                <a:spcPts val="0"/>
              </a:spcBef>
              <a:spcAft>
                <a:spcPts val="0"/>
              </a:spcAft>
              <a:buFontTx/>
              <a:buNone/>
            </a:pPr>
            <a:r>
              <a:rPr lang="fr-FR" altLang="zh-CN" dirty="0">
                <a:solidFill>
                  <a:prstClr val="black"/>
                </a:solidFill>
                <a:latin typeface="Calibri"/>
              </a:rPr>
              <a:t>[élément clé de réussite]</a:t>
            </a:r>
          </a:p>
          <a:p>
            <a:pPr fontAlgn="auto">
              <a:spcBef>
                <a:spcPts val="0"/>
              </a:spcBef>
              <a:spcAft>
                <a:spcPts val="0"/>
              </a:spcAft>
              <a:buFontTx/>
              <a:buNone/>
            </a:pPr>
            <a:r>
              <a:rPr lang="fr-FR" altLang="zh-CN" dirty="0">
                <a:solidFill>
                  <a:prstClr val="black"/>
                </a:solidFill>
                <a:latin typeface="Calibri"/>
              </a:rPr>
              <a:t>[big data exiger du méthode automatique de gestion du donnée]</a:t>
            </a:r>
          </a:p>
          <a:p>
            <a:pPr fontAlgn="auto">
              <a:spcBef>
                <a:spcPts val="0"/>
              </a:spcBef>
              <a:spcAft>
                <a:spcPts val="0"/>
              </a:spcAft>
              <a:buFontTx/>
              <a:buNone/>
            </a:pPr>
            <a:r>
              <a:rPr lang="fr-FR" altLang="zh-CN" dirty="0">
                <a:solidFill>
                  <a:prstClr val="black"/>
                </a:solidFill>
                <a:latin typeface="Calibri"/>
              </a:rPr>
              <a:t>[traitement du donnée]</a:t>
            </a:r>
            <a:endParaRPr lang="zh-CN" altLang="en-US" dirty="0">
              <a:solidFill>
                <a:prstClr val="black"/>
              </a:solidFill>
              <a:latin typeface="Calibri"/>
            </a:endParaRPr>
          </a:p>
        </p:txBody>
      </p:sp>
    </p:spTree>
    <p:extLst>
      <p:ext uri="{BB962C8B-B14F-4D97-AF65-F5344CB8AC3E}">
        <p14:creationId xmlns:p14="http://schemas.microsoft.com/office/powerpoint/2010/main" val="843961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a:t>候选词语提取</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5" name="矩形 34">
            <a:extLst>
              <a:ext uri="{FF2B5EF4-FFF2-40B4-BE49-F238E27FC236}">
                <a16:creationId xmlns:a16="http://schemas.microsoft.com/office/drawing/2014/main" id="{005A6A9E-523B-4A5A-964B-969E0D4F21C5}"/>
              </a:ext>
            </a:extLst>
          </p:cNvPr>
          <p:cNvSpPr/>
          <p:nvPr/>
        </p:nvSpPr>
        <p:spPr>
          <a:xfrm>
            <a:off x="2210742" y="1502015"/>
            <a:ext cx="9145017" cy="400110"/>
          </a:xfrm>
          <a:prstGeom prst="rect">
            <a:avLst/>
          </a:prstGeom>
        </p:spPr>
        <p:txBody>
          <a:bodyPr wrap="square">
            <a:spAutoFit/>
          </a:bodyPr>
          <a:lstStyle/>
          <a:p>
            <a:pPr fontAlgn="auto">
              <a:spcBef>
                <a:spcPts val="0"/>
              </a:spcBef>
              <a:spcAft>
                <a:spcPts val="0"/>
              </a:spcAft>
              <a:buFontTx/>
              <a:buNone/>
            </a:pPr>
            <a:r>
              <a:rPr lang="zh-CN" altLang="en-US" sz="2000" dirty="0">
                <a:solidFill>
                  <a:prstClr val="black"/>
                </a:solidFill>
                <a:latin typeface="微软雅黑" panose="020B0503020204020204" pitchFamily="34" charset="-122"/>
                <a:ea typeface="微软雅黑" panose="020B0503020204020204" pitchFamily="34" charset="-122"/>
              </a:rPr>
              <a:t>候选词语提取模块包含 </a:t>
            </a:r>
            <a:r>
              <a:rPr lang="en-US" altLang="zh-CN" sz="2000" dirty="0">
                <a:solidFill>
                  <a:prstClr val="black"/>
                </a:solidFill>
                <a:latin typeface="微软雅黑" panose="020B0503020204020204" pitchFamily="34" charset="-122"/>
                <a:ea typeface="微软雅黑" panose="020B0503020204020204" pitchFamily="34" charset="-122"/>
              </a:rPr>
              <a:t>FP </a:t>
            </a:r>
            <a:r>
              <a:rPr lang="zh-CN" altLang="en-US" sz="2000" dirty="0">
                <a:solidFill>
                  <a:prstClr val="black"/>
                </a:solidFill>
                <a:latin typeface="微软雅黑" panose="020B0503020204020204" pitchFamily="34" charset="-122"/>
                <a:ea typeface="微软雅黑" panose="020B0503020204020204" pitchFamily="34" charset="-122"/>
              </a:rPr>
              <a:t>序列树构建、频繁词串提取、不成词筛选 </a:t>
            </a:r>
            <a:r>
              <a:rPr lang="en-US" altLang="zh-CN" sz="2000" dirty="0">
                <a:solidFill>
                  <a:prstClr val="black"/>
                </a:solidFill>
                <a:latin typeface="微软雅黑" panose="020B0503020204020204" pitchFamily="34" charset="-122"/>
                <a:ea typeface="微软雅黑" panose="020B0503020204020204" pitchFamily="34" charset="-122"/>
              </a:rPr>
              <a:t>3 </a:t>
            </a:r>
            <a:r>
              <a:rPr lang="zh-CN" altLang="en-US" sz="2000" dirty="0">
                <a:solidFill>
                  <a:prstClr val="black"/>
                </a:solidFill>
                <a:latin typeface="微软雅黑" panose="020B0503020204020204" pitchFamily="34" charset="-122"/>
                <a:ea typeface="微软雅黑" panose="020B0503020204020204" pitchFamily="34" charset="-122"/>
              </a:rPr>
              <a:t>个子模块。</a:t>
            </a:r>
          </a:p>
        </p:txBody>
      </p:sp>
      <p:sp>
        <p:nvSpPr>
          <p:cNvPr id="37" name="Freeform 8">
            <a:extLst>
              <a:ext uri="{FF2B5EF4-FFF2-40B4-BE49-F238E27FC236}">
                <a16:creationId xmlns:a16="http://schemas.microsoft.com/office/drawing/2014/main" id="{72B3A9CF-166C-4136-A86E-9DC8018DB25C}"/>
              </a:ext>
            </a:extLst>
          </p:cNvPr>
          <p:cNvSpPr/>
          <p:nvPr/>
        </p:nvSpPr>
        <p:spPr bwMode="auto">
          <a:xfrm>
            <a:off x="2289237" y="1957093"/>
            <a:ext cx="971797" cy="117498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8" name="文本框 37">
            <a:extLst>
              <a:ext uri="{FF2B5EF4-FFF2-40B4-BE49-F238E27FC236}">
                <a16:creationId xmlns:a16="http://schemas.microsoft.com/office/drawing/2014/main" id="{1E3AEF68-0CE7-46F8-A6C7-55333F994378}"/>
              </a:ext>
            </a:extLst>
          </p:cNvPr>
          <p:cNvSpPr txBox="1"/>
          <p:nvPr/>
        </p:nvSpPr>
        <p:spPr>
          <a:xfrm>
            <a:off x="2290618" y="2258558"/>
            <a:ext cx="1068287" cy="646331"/>
          </a:xfrm>
          <a:prstGeom prst="rect">
            <a:avLst/>
          </a:prstGeom>
          <a:noFill/>
        </p:spPr>
        <p:txBody>
          <a:bodyPr wrap="square" rtlCol="0">
            <a:spAutoFit/>
          </a:bodyPr>
          <a:lstStyle/>
          <a:p>
            <a:r>
              <a:rPr lang="en-US" altLang="zh-CN" b="1" dirty="0">
                <a:solidFill>
                  <a:srgbClr val="F8F8F8"/>
                </a:solidFill>
                <a:latin typeface="微软雅黑" panose="020B0503020204020204" pitchFamily="34" charset="-122"/>
                <a:ea typeface="微软雅黑" panose="020B0503020204020204" pitchFamily="34" charset="-122"/>
              </a:rPr>
              <a:t>FP </a:t>
            </a:r>
            <a:r>
              <a:rPr lang="zh-CN" altLang="en-US" b="1" dirty="0">
                <a:solidFill>
                  <a:srgbClr val="F8F8F8"/>
                </a:solidFill>
                <a:latin typeface="微软雅黑" panose="020B0503020204020204" pitchFamily="34" charset="-122"/>
                <a:ea typeface="微软雅黑" panose="020B0503020204020204" pitchFamily="34" charset="-122"/>
              </a:rPr>
              <a:t>序列树构建</a:t>
            </a:r>
          </a:p>
        </p:txBody>
      </p:sp>
      <p:sp>
        <p:nvSpPr>
          <p:cNvPr id="39" name="矩形 38">
            <a:extLst>
              <a:ext uri="{FF2B5EF4-FFF2-40B4-BE49-F238E27FC236}">
                <a16:creationId xmlns:a16="http://schemas.microsoft.com/office/drawing/2014/main" id="{DAB3D99A-87AE-49CF-B36C-702C88ECED39}"/>
              </a:ext>
            </a:extLst>
          </p:cNvPr>
          <p:cNvSpPr/>
          <p:nvPr/>
        </p:nvSpPr>
        <p:spPr>
          <a:xfrm>
            <a:off x="3438826" y="2258559"/>
            <a:ext cx="6099175" cy="646331"/>
          </a:xfrm>
          <a:prstGeom prst="rect">
            <a:avLst/>
          </a:prstGeom>
        </p:spPr>
        <p:txBody>
          <a:bodyPr>
            <a:spAutoFit/>
          </a:bodyPr>
          <a:lstStyle/>
          <a:p>
            <a:pPr lvl="0" fontAlgn="auto">
              <a:spcBef>
                <a:spcPts val="0"/>
              </a:spcBef>
              <a:spcAft>
                <a:spcPts val="0"/>
              </a:spcAft>
            </a:pPr>
            <a:r>
              <a:rPr lang="zh-CN" altLang="en-US" dirty="0">
                <a:solidFill>
                  <a:prstClr val="black"/>
                </a:solidFill>
                <a:latin typeface="微软雅黑" panose="020B0503020204020204" pitchFamily="34" charset="-122"/>
                <a:ea typeface="微软雅黑" panose="020B0503020204020204" pitchFamily="34" charset="-122"/>
              </a:rPr>
              <a:t>将文本预处理模块输出的一组法文单词词串压缩为树形结构，即 </a:t>
            </a:r>
            <a:r>
              <a:rPr lang="en-US" altLang="zh-CN" dirty="0">
                <a:solidFill>
                  <a:prstClr val="black"/>
                </a:solidFill>
                <a:latin typeface="微软雅黑" panose="020B0503020204020204" pitchFamily="34" charset="-122"/>
                <a:ea typeface="微软雅黑" panose="020B0503020204020204" pitchFamily="34" charset="-122"/>
              </a:rPr>
              <a:t>FP </a:t>
            </a:r>
            <a:r>
              <a:rPr lang="zh-CN" altLang="en-US" dirty="0">
                <a:solidFill>
                  <a:prstClr val="black"/>
                </a:solidFill>
                <a:latin typeface="微软雅黑" panose="020B0503020204020204" pitchFamily="34" charset="-122"/>
                <a:ea typeface="微软雅黑" panose="020B0503020204020204" pitchFamily="34" charset="-122"/>
              </a:rPr>
              <a:t>序列树，以支持频繁词串的提取。</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40" name="Freeform 20">
            <a:extLst>
              <a:ext uri="{FF2B5EF4-FFF2-40B4-BE49-F238E27FC236}">
                <a16:creationId xmlns:a16="http://schemas.microsoft.com/office/drawing/2014/main" id="{D5DE89DC-31A6-4FC5-82DA-A4CC38BCE613}"/>
              </a:ext>
            </a:extLst>
          </p:cNvPr>
          <p:cNvSpPr>
            <a:spLocks noEditPoints="1"/>
          </p:cNvSpPr>
          <p:nvPr/>
        </p:nvSpPr>
        <p:spPr bwMode="auto">
          <a:xfrm>
            <a:off x="1251134" y="1324458"/>
            <a:ext cx="573765" cy="577667"/>
          </a:xfrm>
          <a:custGeom>
            <a:avLst/>
            <a:gdLst>
              <a:gd name="T0" fmla="*/ 554 w 781"/>
              <a:gd name="T1" fmla="*/ 391 h 782"/>
              <a:gd name="T2" fmla="*/ 416 w 781"/>
              <a:gd name="T3" fmla="*/ 303 h 782"/>
              <a:gd name="T4" fmla="*/ 233 w 781"/>
              <a:gd name="T5" fmla="*/ 347 h 782"/>
              <a:gd name="T6" fmla="*/ 460 w 781"/>
              <a:gd name="T7" fmla="*/ 538 h 782"/>
              <a:gd name="T8" fmla="*/ 695 w 781"/>
              <a:gd name="T9" fmla="*/ 616 h 782"/>
              <a:gd name="T10" fmla="*/ 679 w 781"/>
              <a:gd name="T11" fmla="*/ 318 h 782"/>
              <a:gd name="T12" fmla="*/ 636 w 781"/>
              <a:gd name="T13" fmla="*/ 270 h 782"/>
              <a:gd name="T14" fmla="*/ 655 w 781"/>
              <a:gd name="T15" fmla="*/ 231 h 782"/>
              <a:gd name="T16" fmla="*/ 684 w 781"/>
              <a:gd name="T17" fmla="*/ 131 h 782"/>
              <a:gd name="T18" fmla="*/ 570 w 781"/>
              <a:gd name="T19" fmla="*/ 109 h 782"/>
              <a:gd name="T20" fmla="*/ 493 w 781"/>
              <a:gd name="T21" fmla="*/ 142 h 782"/>
              <a:gd name="T22" fmla="*/ 465 w 781"/>
              <a:gd name="T23" fmla="*/ 91 h 782"/>
              <a:gd name="T24" fmla="*/ 414 w 781"/>
              <a:gd name="T25" fmla="*/ 0 h 782"/>
              <a:gd name="T26" fmla="*/ 318 w 781"/>
              <a:gd name="T27" fmla="*/ 65 h 782"/>
              <a:gd name="T28" fmla="*/ 318 w 781"/>
              <a:gd name="T29" fmla="*/ 102 h 782"/>
              <a:gd name="T30" fmla="*/ 317 w 781"/>
              <a:gd name="T31" fmla="*/ 107 h 782"/>
              <a:gd name="T32" fmla="*/ 315 w 781"/>
              <a:gd name="T33" fmla="*/ 115 h 782"/>
              <a:gd name="T34" fmla="*/ 313 w 781"/>
              <a:gd name="T35" fmla="*/ 119 h 782"/>
              <a:gd name="T36" fmla="*/ 239 w 781"/>
              <a:gd name="T37" fmla="*/ 135 h 782"/>
              <a:gd name="T38" fmla="*/ 202 w 781"/>
              <a:gd name="T39" fmla="*/ 97 h 782"/>
              <a:gd name="T40" fmla="*/ 98 w 781"/>
              <a:gd name="T41" fmla="*/ 200 h 782"/>
              <a:gd name="T42" fmla="*/ 136 w 781"/>
              <a:gd name="T43" fmla="*/ 240 h 782"/>
              <a:gd name="T44" fmla="*/ 140 w 781"/>
              <a:gd name="T45" fmla="*/ 245 h 782"/>
              <a:gd name="T46" fmla="*/ 143 w 781"/>
              <a:gd name="T47" fmla="*/ 252 h 782"/>
              <a:gd name="T48" fmla="*/ 144 w 781"/>
              <a:gd name="T49" fmla="*/ 258 h 782"/>
              <a:gd name="T50" fmla="*/ 131 w 781"/>
              <a:gd name="T51" fmla="*/ 303 h 782"/>
              <a:gd name="T52" fmla="*/ 65 w 781"/>
              <a:gd name="T53" fmla="*/ 317 h 782"/>
              <a:gd name="T54" fmla="*/ 0 w 781"/>
              <a:gd name="T55" fmla="*/ 413 h 782"/>
              <a:gd name="T56" fmla="*/ 102 w 781"/>
              <a:gd name="T57" fmla="*/ 463 h 782"/>
              <a:gd name="T58" fmla="*/ 110 w 781"/>
              <a:gd name="T59" fmla="*/ 465 h 782"/>
              <a:gd name="T60" fmla="*/ 134 w 781"/>
              <a:gd name="T61" fmla="*/ 542 h 782"/>
              <a:gd name="T62" fmla="*/ 108 w 781"/>
              <a:gd name="T63" fmla="*/ 569 h 782"/>
              <a:gd name="T64" fmla="*/ 130 w 781"/>
              <a:gd name="T65" fmla="*/ 683 h 782"/>
              <a:gd name="T66" fmla="*/ 237 w 781"/>
              <a:gd name="T67" fmla="*/ 646 h 782"/>
              <a:gd name="T68" fmla="*/ 241 w 781"/>
              <a:gd name="T69" fmla="*/ 644 h 782"/>
              <a:gd name="T70" fmla="*/ 248 w 781"/>
              <a:gd name="T71" fmla="*/ 640 h 782"/>
              <a:gd name="T72" fmla="*/ 253 w 781"/>
              <a:gd name="T73" fmla="*/ 638 h 782"/>
              <a:gd name="T74" fmla="*/ 258 w 781"/>
              <a:gd name="T75" fmla="*/ 637 h 782"/>
              <a:gd name="T76" fmla="*/ 265 w 781"/>
              <a:gd name="T77" fmla="*/ 636 h 782"/>
              <a:gd name="T78" fmla="*/ 316 w 781"/>
              <a:gd name="T79" fmla="*/ 691 h 782"/>
              <a:gd name="T80" fmla="*/ 367 w 781"/>
              <a:gd name="T81" fmla="*/ 782 h 782"/>
              <a:gd name="T82" fmla="*/ 463 w 781"/>
              <a:gd name="T83" fmla="*/ 717 h 782"/>
              <a:gd name="T84" fmla="*/ 463 w 781"/>
              <a:gd name="T85" fmla="*/ 680 h 782"/>
              <a:gd name="T86" fmla="*/ 476 w 781"/>
              <a:gd name="T87" fmla="*/ 652 h 782"/>
              <a:gd name="T88" fmla="*/ 489 w 781"/>
              <a:gd name="T89" fmla="*/ 642 h 782"/>
              <a:gd name="T90" fmla="*/ 493 w 781"/>
              <a:gd name="T91" fmla="*/ 640 h 782"/>
              <a:gd name="T92" fmla="*/ 176 w 781"/>
              <a:gd name="T93" fmla="*/ 390 h 782"/>
              <a:gd name="T94" fmla="*/ 596 w 781"/>
              <a:gd name="T95" fmla="*/ 450 h 782"/>
              <a:gd name="T96" fmla="*/ 666 w 781"/>
              <a:gd name="T97" fmla="*/ 468 h 782"/>
              <a:gd name="T98" fmla="*/ 716 w 781"/>
              <a:gd name="T99" fmla="*/ 465 h 782"/>
              <a:gd name="T100" fmla="*/ 781 w 781"/>
              <a:gd name="T101" fmla="*/ 369 h 782"/>
              <a:gd name="T102" fmla="*/ 653 w 781"/>
              <a:gd name="T103" fmla="*/ 679 h 782"/>
              <a:gd name="T104" fmla="*/ 680 w 781"/>
              <a:gd name="T105" fmla="*/ 652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1" h="782">
                <a:moveTo>
                  <a:pt x="695" y="616"/>
                </a:moveTo>
                <a:lnTo>
                  <a:pt x="538" y="461"/>
                </a:lnTo>
                <a:cubicBezTo>
                  <a:pt x="548" y="440"/>
                  <a:pt x="554" y="416"/>
                  <a:pt x="554" y="391"/>
                </a:cubicBezTo>
                <a:cubicBezTo>
                  <a:pt x="554" y="301"/>
                  <a:pt x="481" y="228"/>
                  <a:pt x="391" y="228"/>
                </a:cubicBezTo>
                <a:cubicBezTo>
                  <a:pt x="376" y="228"/>
                  <a:pt x="361" y="230"/>
                  <a:pt x="347" y="234"/>
                </a:cubicBezTo>
                <a:lnTo>
                  <a:pt x="416" y="303"/>
                </a:lnTo>
                <a:cubicBezTo>
                  <a:pt x="445" y="332"/>
                  <a:pt x="443" y="381"/>
                  <a:pt x="412" y="412"/>
                </a:cubicBezTo>
                <a:cubicBezTo>
                  <a:pt x="381" y="444"/>
                  <a:pt x="332" y="446"/>
                  <a:pt x="303" y="417"/>
                </a:cubicBezTo>
                <a:lnTo>
                  <a:pt x="233" y="347"/>
                </a:lnTo>
                <a:cubicBezTo>
                  <a:pt x="230" y="361"/>
                  <a:pt x="228" y="376"/>
                  <a:pt x="228" y="391"/>
                </a:cubicBezTo>
                <a:cubicBezTo>
                  <a:pt x="228" y="481"/>
                  <a:pt x="301" y="554"/>
                  <a:pt x="391" y="554"/>
                </a:cubicBezTo>
                <a:cubicBezTo>
                  <a:pt x="416" y="554"/>
                  <a:pt x="439" y="548"/>
                  <a:pt x="460" y="538"/>
                </a:cubicBezTo>
                <a:lnTo>
                  <a:pt x="617" y="694"/>
                </a:lnTo>
                <a:cubicBezTo>
                  <a:pt x="637" y="714"/>
                  <a:pt x="670" y="712"/>
                  <a:pt x="692" y="691"/>
                </a:cubicBezTo>
                <a:cubicBezTo>
                  <a:pt x="713" y="669"/>
                  <a:pt x="715" y="636"/>
                  <a:pt x="695" y="616"/>
                </a:cubicBezTo>
                <a:close/>
                <a:moveTo>
                  <a:pt x="732" y="319"/>
                </a:moveTo>
                <a:lnTo>
                  <a:pt x="716" y="319"/>
                </a:lnTo>
                <a:lnTo>
                  <a:pt x="679" y="318"/>
                </a:lnTo>
                <a:cubicBezTo>
                  <a:pt x="672" y="318"/>
                  <a:pt x="665" y="315"/>
                  <a:pt x="659" y="311"/>
                </a:cubicBezTo>
                <a:cubicBezTo>
                  <a:pt x="658" y="311"/>
                  <a:pt x="658" y="311"/>
                  <a:pt x="658" y="310"/>
                </a:cubicBezTo>
                <a:cubicBezTo>
                  <a:pt x="645" y="302"/>
                  <a:pt x="636" y="287"/>
                  <a:pt x="636" y="270"/>
                </a:cubicBezTo>
                <a:cubicBezTo>
                  <a:pt x="636" y="264"/>
                  <a:pt x="637" y="259"/>
                  <a:pt x="639" y="254"/>
                </a:cubicBezTo>
                <a:cubicBezTo>
                  <a:pt x="640" y="249"/>
                  <a:pt x="643" y="244"/>
                  <a:pt x="647" y="240"/>
                </a:cubicBezTo>
                <a:lnTo>
                  <a:pt x="655" y="231"/>
                </a:lnTo>
                <a:lnTo>
                  <a:pt x="673" y="213"/>
                </a:lnTo>
                <a:lnTo>
                  <a:pt x="684" y="202"/>
                </a:lnTo>
                <a:cubicBezTo>
                  <a:pt x="700" y="181"/>
                  <a:pt x="700" y="152"/>
                  <a:pt x="684" y="131"/>
                </a:cubicBezTo>
                <a:lnTo>
                  <a:pt x="651" y="99"/>
                </a:lnTo>
                <a:cubicBezTo>
                  <a:pt x="631" y="83"/>
                  <a:pt x="602" y="82"/>
                  <a:pt x="581" y="98"/>
                </a:cubicBezTo>
                <a:lnTo>
                  <a:pt x="570" y="109"/>
                </a:lnTo>
                <a:lnTo>
                  <a:pt x="544" y="135"/>
                </a:lnTo>
                <a:lnTo>
                  <a:pt x="544" y="135"/>
                </a:lnTo>
                <a:cubicBezTo>
                  <a:pt x="529" y="147"/>
                  <a:pt x="510" y="149"/>
                  <a:pt x="493" y="142"/>
                </a:cubicBezTo>
                <a:cubicBezTo>
                  <a:pt x="488" y="139"/>
                  <a:pt x="483" y="136"/>
                  <a:pt x="479" y="132"/>
                </a:cubicBezTo>
                <a:cubicBezTo>
                  <a:pt x="470" y="123"/>
                  <a:pt x="466" y="113"/>
                  <a:pt x="465" y="103"/>
                </a:cubicBezTo>
                <a:lnTo>
                  <a:pt x="465" y="91"/>
                </a:lnTo>
                <a:lnTo>
                  <a:pt x="465" y="65"/>
                </a:lnTo>
                <a:lnTo>
                  <a:pt x="465" y="49"/>
                </a:lnTo>
                <a:cubicBezTo>
                  <a:pt x="461" y="23"/>
                  <a:pt x="440" y="3"/>
                  <a:pt x="414" y="0"/>
                </a:cubicBezTo>
                <a:lnTo>
                  <a:pt x="369" y="0"/>
                </a:lnTo>
                <a:cubicBezTo>
                  <a:pt x="343" y="3"/>
                  <a:pt x="322" y="23"/>
                  <a:pt x="318" y="49"/>
                </a:cubicBezTo>
                <a:lnTo>
                  <a:pt x="318" y="65"/>
                </a:lnTo>
                <a:lnTo>
                  <a:pt x="318" y="91"/>
                </a:lnTo>
                <a:lnTo>
                  <a:pt x="318" y="102"/>
                </a:lnTo>
                <a:lnTo>
                  <a:pt x="318" y="102"/>
                </a:lnTo>
                <a:lnTo>
                  <a:pt x="318" y="102"/>
                </a:lnTo>
                <a:cubicBezTo>
                  <a:pt x="318" y="103"/>
                  <a:pt x="318" y="105"/>
                  <a:pt x="317" y="106"/>
                </a:cubicBezTo>
                <a:cubicBezTo>
                  <a:pt x="317" y="106"/>
                  <a:pt x="317" y="106"/>
                  <a:pt x="317" y="107"/>
                </a:cubicBezTo>
                <a:cubicBezTo>
                  <a:pt x="317" y="108"/>
                  <a:pt x="317" y="109"/>
                  <a:pt x="316" y="111"/>
                </a:cubicBezTo>
                <a:cubicBezTo>
                  <a:pt x="316" y="111"/>
                  <a:pt x="316" y="111"/>
                  <a:pt x="316" y="111"/>
                </a:cubicBezTo>
                <a:cubicBezTo>
                  <a:pt x="316" y="112"/>
                  <a:pt x="315" y="114"/>
                  <a:pt x="315" y="115"/>
                </a:cubicBezTo>
                <a:cubicBezTo>
                  <a:pt x="315" y="115"/>
                  <a:pt x="315" y="115"/>
                  <a:pt x="315" y="115"/>
                </a:cubicBezTo>
                <a:cubicBezTo>
                  <a:pt x="314" y="116"/>
                  <a:pt x="313" y="118"/>
                  <a:pt x="313" y="119"/>
                </a:cubicBezTo>
                <a:cubicBezTo>
                  <a:pt x="313" y="119"/>
                  <a:pt x="313" y="119"/>
                  <a:pt x="313" y="119"/>
                </a:cubicBezTo>
                <a:cubicBezTo>
                  <a:pt x="310" y="125"/>
                  <a:pt x="306" y="130"/>
                  <a:pt x="301" y="134"/>
                </a:cubicBezTo>
                <a:cubicBezTo>
                  <a:pt x="292" y="141"/>
                  <a:pt x="281" y="145"/>
                  <a:pt x="269" y="145"/>
                </a:cubicBezTo>
                <a:cubicBezTo>
                  <a:pt x="258" y="145"/>
                  <a:pt x="247" y="141"/>
                  <a:pt x="239" y="135"/>
                </a:cubicBezTo>
                <a:lnTo>
                  <a:pt x="231" y="127"/>
                </a:lnTo>
                <a:lnTo>
                  <a:pt x="213" y="108"/>
                </a:lnTo>
                <a:lnTo>
                  <a:pt x="202" y="97"/>
                </a:lnTo>
                <a:cubicBezTo>
                  <a:pt x="181" y="81"/>
                  <a:pt x="152" y="81"/>
                  <a:pt x="131" y="98"/>
                </a:cubicBezTo>
                <a:lnTo>
                  <a:pt x="99" y="130"/>
                </a:lnTo>
                <a:cubicBezTo>
                  <a:pt x="82" y="150"/>
                  <a:pt x="82" y="179"/>
                  <a:pt x="98" y="200"/>
                </a:cubicBezTo>
                <a:lnTo>
                  <a:pt x="109" y="212"/>
                </a:lnTo>
                <a:lnTo>
                  <a:pt x="135" y="238"/>
                </a:lnTo>
                <a:cubicBezTo>
                  <a:pt x="136" y="239"/>
                  <a:pt x="136" y="239"/>
                  <a:pt x="136" y="240"/>
                </a:cubicBezTo>
                <a:cubicBezTo>
                  <a:pt x="137" y="240"/>
                  <a:pt x="137" y="241"/>
                  <a:pt x="138" y="242"/>
                </a:cubicBezTo>
                <a:cubicBezTo>
                  <a:pt x="138" y="242"/>
                  <a:pt x="138" y="243"/>
                  <a:pt x="139" y="244"/>
                </a:cubicBezTo>
                <a:cubicBezTo>
                  <a:pt x="139" y="244"/>
                  <a:pt x="140" y="245"/>
                  <a:pt x="140" y="245"/>
                </a:cubicBezTo>
                <a:cubicBezTo>
                  <a:pt x="140" y="246"/>
                  <a:pt x="141" y="247"/>
                  <a:pt x="141" y="248"/>
                </a:cubicBezTo>
                <a:cubicBezTo>
                  <a:pt x="141" y="249"/>
                  <a:pt x="142" y="249"/>
                  <a:pt x="142" y="250"/>
                </a:cubicBezTo>
                <a:cubicBezTo>
                  <a:pt x="142" y="251"/>
                  <a:pt x="142" y="252"/>
                  <a:pt x="143" y="252"/>
                </a:cubicBezTo>
                <a:cubicBezTo>
                  <a:pt x="143" y="253"/>
                  <a:pt x="143" y="253"/>
                  <a:pt x="143" y="254"/>
                </a:cubicBezTo>
                <a:cubicBezTo>
                  <a:pt x="144" y="255"/>
                  <a:pt x="144" y="256"/>
                  <a:pt x="144" y="258"/>
                </a:cubicBezTo>
                <a:cubicBezTo>
                  <a:pt x="144" y="258"/>
                  <a:pt x="144" y="258"/>
                  <a:pt x="144" y="258"/>
                </a:cubicBezTo>
                <a:cubicBezTo>
                  <a:pt x="145" y="259"/>
                  <a:pt x="145" y="261"/>
                  <a:pt x="145" y="262"/>
                </a:cubicBezTo>
                <a:cubicBezTo>
                  <a:pt x="145" y="262"/>
                  <a:pt x="145" y="262"/>
                  <a:pt x="145" y="262"/>
                </a:cubicBezTo>
                <a:cubicBezTo>
                  <a:pt x="147" y="277"/>
                  <a:pt x="142" y="292"/>
                  <a:pt x="131" y="303"/>
                </a:cubicBezTo>
                <a:cubicBezTo>
                  <a:pt x="123" y="311"/>
                  <a:pt x="113" y="316"/>
                  <a:pt x="102" y="317"/>
                </a:cubicBezTo>
                <a:lnTo>
                  <a:pt x="91" y="317"/>
                </a:lnTo>
                <a:lnTo>
                  <a:pt x="65" y="317"/>
                </a:lnTo>
                <a:lnTo>
                  <a:pt x="49" y="317"/>
                </a:lnTo>
                <a:cubicBezTo>
                  <a:pt x="23" y="320"/>
                  <a:pt x="3" y="341"/>
                  <a:pt x="0" y="367"/>
                </a:cubicBezTo>
                <a:lnTo>
                  <a:pt x="0" y="413"/>
                </a:lnTo>
                <a:cubicBezTo>
                  <a:pt x="2" y="439"/>
                  <a:pt x="23" y="460"/>
                  <a:pt x="49" y="463"/>
                </a:cubicBezTo>
                <a:lnTo>
                  <a:pt x="64" y="463"/>
                </a:lnTo>
                <a:lnTo>
                  <a:pt x="102" y="463"/>
                </a:lnTo>
                <a:cubicBezTo>
                  <a:pt x="103" y="464"/>
                  <a:pt x="105" y="464"/>
                  <a:pt x="106" y="464"/>
                </a:cubicBezTo>
                <a:cubicBezTo>
                  <a:pt x="107" y="464"/>
                  <a:pt x="107" y="464"/>
                  <a:pt x="107" y="464"/>
                </a:cubicBezTo>
                <a:cubicBezTo>
                  <a:pt x="108" y="465"/>
                  <a:pt x="109" y="465"/>
                  <a:pt x="110" y="465"/>
                </a:cubicBezTo>
                <a:cubicBezTo>
                  <a:pt x="131" y="471"/>
                  <a:pt x="145" y="490"/>
                  <a:pt x="145" y="512"/>
                </a:cubicBezTo>
                <a:lnTo>
                  <a:pt x="145" y="512"/>
                </a:lnTo>
                <a:cubicBezTo>
                  <a:pt x="145" y="523"/>
                  <a:pt x="141" y="534"/>
                  <a:pt x="134" y="542"/>
                </a:cubicBezTo>
                <a:lnTo>
                  <a:pt x="126" y="550"/>
                </a:lnTo>
                <a:lnTo>
                  <a:pt x="126" y="550"/>
                </a:lnTo>
                <a:lnTo>
                  <a:pt x="108" y="569"/>
                </a:lnTo>
                <a:lnTo>
                  <a:pt x="97" y="580"/>
                </a:lnTo>
                <a:cubicBezTo>
                  <a:pt x="81" y="601"/>
                  <a:pt x="81" y="630"/>
                  <a:pt x="97" y="650"/>
                </a:cubicBezTo>
                <a:lnTo>
                  <a:pt x="130" y="683"/>
                </a:lnTo>
                <a:cubicBezTo>
                  <a:pt x="150" y="699"/>
                  <a:pt x="179" y="700"/>
                  <a:pt x="200" y="684"/>
                </a:cubicBezTo>
                <a:lnTo>
                  <a:pt x="211" y="673"/>
                </a:lnTo>
                <a:lnTo>
                  <a:pt x="237" y="646"/>
                </a:lnTo>
                <a:lnTo>
                  <a:pt x="238" y="646"/>
                </a:lnTo>
                <a:cubicBezTo>
                  <a:pt x="238" y="646"/>
                  <a:pt x="238" y="646"/>
                  <a:pt x="238" y="646"/>
                </a:cubicBezTo>
                <a:cubicBezTo>
                  <a:pt x="239" y="645"/>
                  <a:pt x="240" y="644"/>
                  <a:pt x="241" y="644"/>
                </a:cubicBezTo>
                <a:cubicBezTo>
                  <a:pt x="242" y="643"/>
                  <a:pt x="242" y="643"/>
                  <a:pt x="243" y="643"/>
                </a:cubicBezTo>
                <a:cubicBezTo>
                  <a:pt x="243" y="642"/>
                  <a:pt x="244" y="642"/>
                  <a:pt x="245" y="642"/>
                </a:cubicBezTo>
                <a:cubicBezTo>
                  <a:pt x="246" y="641"/>
                  <a:pt x="247" y="641"/>
                  <a:pt x="248" y="640"/>
                </a:cubicBezTo>
                <a:cubicBezTo>
                  <a:pt x="248" y="640"/>
                  <a:pt x="249" y="640"/>
                  <a:pt x="249" y="640"/>
                </a:cubicBezTo>
                <a:cubicBezTo>
                  <a:pt x="250" y="639"/>
                  <a:pt x="252" y="639"/>
                  <a:pt x="253" y="638"/>
                </a:cubicBezTo>
                <a:cubicBezTo>
                  <a:pt x="253" y="638"/>
                  <a:pt x="253" y="638"/>
                  <a:pt x="253" y="638"/>
                </a:cubicBezTo>
                <a:cubicBezTo>
                  <a:pt x="253" y="638"/>
                  <a:pt x="253" y="638"/>
                  <a:pt x="253" y="638"/>
                </a:cubicBezTo>
                <a:cubicBezTo>
                  <a:pt x="255" y="638"/>
                  <a:pt x="256" y="637"/>
                  <a:pt x="257" y="637"/>
                </a:cubicBezTo>
                <a:cubicBezTo>
                  <a:pt x="257" y="637"/>
                  <a:pt x="257" y="637"/>
                  <a:pt x="258" y="637"/>
                </a:cubicBezTo>
                <a:cubicBezTo>
                  <a:pt x="259" y="637"/>
                  <a:pt x="260" y="637"/>
                  <a:pt x="261" y="636"/>
                </a:cubicBezTo>
                <a:cubicBezTo>
                  <a:pt x="261" y="636"/>
                  <a:pt x="262" y="636"/>
                  <a:pt x="262" y="636"/>
                </a:cubicBezTo>
                <a:cubicBezTo>
                  <a:pt x="263" y="636"/>
                  <a:pt x="264" y="636"/>
                  <a:pt x="265" y="636"/>
                </a:cubicBezTo>
                <a:cubicBezTo>
                  <a:pt x="279" y="635"/>
                  <a:pt x="292" y="640"/>
                  <a:pt x="303" y="650"/>
                </a:cubicBezTo>
                <a:cubicBezTo>
                  <a:pt x="311" y="658"/>
                  <a:pt x="315" y="668"/>
                  <a:pt x="316" y="679"/>
                </a:cubicBezTo>
                <a:lnTo>
                  <a:pt x="316" y="691"/>
                </a:lnTo>
                <a:lnTo>
                  <a:pt x="316" y="717"/>
                </a:lnTo>
                <a:lnTo>
                  <a:pt x="316" y="732"/>
                </a:lnTo>
                <a:cubicBezTo>
                  <a:pt x="320" y="758"/>
                  <a:pt x="340" y="779"/>
                  <a:pt x="367" y="782"/>
                </a:cubicBezTo>
                <a:lnTo>
                  <a:pt x="412" y="782"/>
                </a:lnTo>
                <a:cubicBezTo>
                  <a:pt x="438" y="779"/>
                  <a:pt x="459" y="759"/>
                  <a:pt x="463" y="733"/>
                </a:cubicBezTo>
                <a:lnTo>
                  <a:pt x="463" y="717"/>
                </a:lnTo>
                <a:lnTo>
                  <a:pt x="463" y="691"/>
                </a:lnTo>
                <a:lnTo>
                  <a:pt x="463" y="680"/>
                </a:lnTo>
                <a:lnTo>
                  <a:pt x="463" y="680"/>
                </a:lnTo>
                <a:cubicBezTo>
                  <a:pt x="464" y="671"/>
                  <a:pt x="468" y="662"/>
                  <a:pt x="473" y="655"/>
                </a:cubicBezTo>
                <a:cubicBezTo>
                  <a:pt x="473" y="655"/>
                  <a:pt x="474" y="654"/>
                  <a:pt x="474" y="654"/>
                </a:cubicBezTo>
                <a:cubicBezTo>
                  <a:pt x="475" y="653"/>
                  <a:pt x="475" y="653"/>
                  <a:pt x="476" y="652"/>
                </a:cubicBezTo>
                <a:cubicBezTo>
                  <a:pt x="479" y="649"/>
                  <a:pt x="482" y="646"/>
                  <a:pt x="486" y="644"/>
                </a:cubicBezTo>
                <a:lnTo>
                  <a:pt x="486" y="644"/>
                </a:lnTo>
                <a:cubicBezTo>
                  <a:pt x="487" y="643"/>
                  <a:pt x="488" y="643"/>
                  <a:pt x="489" y="642"/>
                </a:cubicBezTo>
                <a:cubicBezTo>
                  <a:pt x="489" y="642"/>
                  <a:pt x="489" y="642"/>
                  <a:pt x="490" y="642"/>
                </a:cubicBezTo>
                <a:cubicBezTo>
                  <a:pt x="490" y="641"/>
                  <a:pt x="490" y="641"/>
                  <a:pt x="491" y="641"/>
                </a:cubicBezTo>
                <a:cubicBezTo>
                  <a:pt x="492" y="641"/>
                  <a:pt x="493" y="641"/>
                  <a:pt x="493" y="640"/>
                </a:cubicBezTo>
                <a:lnTo>
                  <a:pt x="450" y="597"/>
                </a:lnTo>
                <a:cubicBezTo>
                  <a:pt x="431" y="602"/>
                  <a:pt x="411" y="605"/>
                  <a:pt x="390" y="605"/>
                </a:cubicBezTo>
                <a:cubicBezTo>
                  <a:pt x="272" y="605"/>
                  <a:pt x="176" y="509"/>
                  <a:pt x="176" y="390"/>
                </a:cubicBezTo>
                <a:cubicBezTo>
                  <a:pt x="177" y="272"/>
                  <a:pt x="273" y="176"/>
                  <a:pt x="391" y="177"/>
                </a:cubicBezTo>
                <a:cubicBezTo>
                  <a:pt x="509" y="177"/>
                  <a:pt x="605" y="273"/>
                  <a:pt x="605" y="391"/>
                </a:cubicBezTo>
                <a:cubicBezTo>
                  <a:pt x="605" y="412"/>
                  <a:pt x="602" y="431"/>
                  <a:pt x="596" y="450"/>
                </a:cubicBezTo>
                <a:lnTo>
                  <a:pt x="640" y="493"/>
                </a:lnTo>
                <a:cubicBezTo>
                  <a:pt x="642" y="488"/>
                  <a:pt x="646" y="483"/>
                  <a:pt x="650" y="479"/>
                </a:cubicBezTo>
                <a:cubicBezTo>
                  <a:pt x="655" y="474"/>
                  <a:pt x="660" y="471"/>
                  <a:pt x="666" y="468"/>
                </a:cubicBezTo>
                <a:cubicBezTo>
                  <a:pt x="670" y="467"/>
                  <a:pt x="674" y="465"/>
                  <a:pt x="679" y="465"/>
                </a:cubicBezTo>
                <a:lnTo>
                  <a:pt x="690" y="465"/>
                </a:lnTo>
                <a:lnTo>
                  <a:pt x="716" y="465"/>
                </a:lnTo>
                <a:lnTo>
                  <a:pt x="732" y="465"/>
                </a:lnTo>
                <a:cubicBezTo>
                  <a:pt x="758" y="462"/>
                  <a:pt x="778" y="441"/>
                  <a:pt x="781" y="415"/>
                </a:cubicBezTo>
                <a:lnTo>
                  <a:pt x="781" y="369"/>
                </a:lnTo>
                <a:cubicBezTo>
                  <a:pt x="779" y="343"/>
                  <a:pt x="758" y="322"/>
                  <a:pt x="732" y="319"/>
                </a:cubicBezTo>
                <a:close/>
                <a:moveTo>
                  <a:pt x="653" y="679"/>
                </a:moveTo>
                <a:lnTo>
                  <a:pt x="653" y="679"/>
                </a:lnTo>
                <a:cubicBezTo>
                  <a:pt x="638" y="679"/>
                  <a:pt x="625" y="667"/>
                  <a:pt x="625" y="652"/>
                </a:cubicBezTo>
                <a:cubicBezTo>
                  <a:pt x="625" y="637"/>
                  <a:pt x="638" y="624"/>
                  <a:pt x="653" y="624"/>
                </a:cubicBezTo>
                <a:cubicBezTo>
                  <a:pt x="668" y="624"/>
                  <a:pt x="680" y="637"/>
                  <a:pt x="680" y="652"/>
                </a:cubicBezTo>
                <a:cubicBezTo>
                  <a:pt x="680" y="667"/>
                  <a:pt x="668" y="679"/>
                  <a:pt x="653" y="67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63" name="Rectangle 9">
            <a:extLst>
              <a:ext uri="{FF2B5EF4-FFF2-40B4-BE49-F238E27FC236}">
                <a16:creationId xmlns:a16="http://schemas.microsoft.com/office/drawing/2014/main" id="{33B0C311-30DF-424F-9DDE-492956F5F21C}"/>
              </a:ext>
            </a:extLst>
          </p:cNvPr>
          <p:cNvSpPr>
            <a:spLocks noChangeArrowheads="1"/>
          </p:cNvSpPr>
          <p:nvPr/>
        </p:nvSpPr>
        <p:spPr bwMode="auto">
          <a:xfrm>
            <a:off x="1553401" y="3301276"/>
            <a:ext cx="9145016" cy="3004454"/>
          </a:xfrm>
          <a:prstGeom prst="rect">
            <a:avLst/>
          </a:prstGeom>
          <a:noFill/>
          <a:ln w="3810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64" name="Rectangle 10">
            <a:extLst>
              <a:ext uri="{FF2B5EF4-FFF2-40B4-BE49-F238E27FC236}">
                <a16:creationId xmlns:a16="http://schemas.microsoft.com/office/drawing/2014/main" id="{EE37623C-7100-4D4C-ADC2-211F8D0DB390}"/>
              </a:ext>
            </a:extLst>
          </p:cNvPr>
          <p:cNvSpPr>
            <a:spLocks noChangeArrowheads="1"/>
          </p:cNvSpPr>
          <p:nvPr/>
        </p:nvSpPr>
        <p:spPr bwMode="auto">
          <a:xfrm rot="16200000">
            <a:off x="563114" y="4831465"/>
            <a:ext cx="1944214" cy="422275"/>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66" name="TextBox 17">
            <a:extLst>
              <a:ext uri="{FF2B5EF4-FFF2-40B4-BE49-F238E27FC236}">
                <a16:creationId xmlns:a16="http://schemas.microsoft.com/office/drawing/2014/main" id="{C509D178-E949-42EE-B5C4-435864FFA4C8}"/>
              </a:ext>
            </a:extLst>
          </p:cNvPr>
          <p:cNvSpPr txBox="1"/>
          <p:nvPr/>
        </p:nvSpPr>
        <p:spPr>
          <a:xfrm>
            <a:off x="1729251" y="3426536"/>
            <a:ext cx="9145016" cy="2862322"/>
          </a:xfrm>
          <a:prstGeom prst="rect">
            <a:avLst/>
          </a:prstGeom>
          <a:noFill/>
        </p:spPr>
        <p:txBody>
          <a:bodyPr wrap="square" rtlCol="0">
            <a:spAutoFit/>
          </a:bodyPr>
          <a:lstStyle/>
          <a:p>
            <a:pPr lvl="0" fontAlgn="auto">
              <a:spcBef>
                <a:spcPts val="0"/>
              </a:spcBef>
              <a:spcAft>
                <a:spcPts val="0"/>
              </a:spcAft>
            </a:pPr>
            <a:r>
              <a:rPr lang="zh-CN" altLang="en-US" dirty="0">
                <a:solidFill>
                  <a:prstClr val="black"/>
                </a:solidFill>
                <a:latin typeface="Calibri"/>
              </a:rPr>
              <a:t>新建一个空节点为根节点</a:t>
            </a:r>
            <a:r>
              <a:rPr lang="en-US" altLang="zh-CN" dirty="0">
                <a:solidFill>
                  <a:prstClr val="black"/>
                </a:solidFill>
                <a:latin typeface="Calibri"/>
              </a:rPr>
              <a:t>;</a:t>
            </a:r>
            <a:endParaRPr lang="zh-CN" altLang="en-US" dirty="0">
              <a:solidFill>
                <a:prstClr val="black"/>
              </a:solidFill>
              <a:latin typeface="Calibri"/>
            </a:endParaRPr>
          </a:p>
          <a:p>
            <a:pPr lvl="0" fontAlgn="auto">
              <a:spcBef>
                <a:spcPts val="0"/>
              </a:spcBef>
              <a:spcAft>
                <a:spcPts val="0"/>
              </a:spcAft>
            </a:pPr>
            <a:r>
              <a:rPr lang="zh-CN" altLang="en-US" dirty="0">
                <a:solidFill>
                  <a:prstClr val="black"/>
                </a:solidFill>
                <a:latin typeface="Calibri"/>
              </a:rPr>
              <a:t>遍历单词词串集合</a:t>
            </a:r>
            <a:r>
              <a:rPr lang="en-US" altLang="zh-CN" dirty="0">
                <a:solidFill>
                  <a:prstClr val="black"/>
                </a:solidFill>
                <a:latin typeface="Calibri"/>
              </a:rPr>
              <a:t>T </a:t>
            </a:r>
            <a:r>
              <a:rPr lang="zh-CN" altLang="en-US" dirty="0">
                <a:solidFill>
                  <a:prstClr val="black"/>
                </a:solidFill>
                <a:latin typeface="Calibri"/>
              </a:rPr>
              <a:t>中每一个单词词串</a:t>
            </a:r>
            <a:r>
              <a:rPr lang="en-US" altLang="zh-CN" dirty="0">
                <a:solidFill>
                  <a:prstClr val="black"/>
                </a:solidFill>
                <a:latin typeface="Calibri"/>
              </a:rPr>
              <a:t>t :</a:t>
            </a:r>
          </a:p>
          <a:p>
            <a:pPr lvl="0" fontAlgn="auto">
              <a:spcBef>
                <a:spcPts val="0"/>
              </a:spcBef>
              <a:spcAft>
                <a:spcPts val="0"/>
              </a:spcAft>
            </a:pPr>
            <a:r>
              <a:rPr lang="en-US" altLang="zh-CN" dirty="0">
                <a:solidFill>
                  <a:prstClr val="black"/>
                </a:solidFill>
                <a:latin typeface="Calibri"/>
              </a:rPr>
              <a:t>	</a:t>
            </a:r>
            <a:r>
              <a:rPr lang="zh-CN" altLang="en-US" dirty="0">
                <a:solidFill>
                  <a:prstClr val="black"/>
                </a:solidFill>
                <a:latin typeface="Calibri"/>
              </a:rPr>
              <a:t>将根节点设为当前节点</a:t>
            </a:r>
            <a:r>
              <a:rPr lang="en-US" altLang="zh-CN" dirty="0">
                <a:solidFill>
                  <a:prstClr val="black"/>
                </a:solidFill>
                <a:latin typeface="Calibri"/>
              </a:rPr>
              <a:t>;</a:t>
            </a:r>
            <a:endParaRPr lang="zh-CN" altLang="en-US" dirty="0">
              <a:solidFill>
                <a:prstClr val="black"/>
              </a:solidFill>
              <a:latin typeface="Calibri"/>
            </a:endParaRPr>
          </a:p>
          <a:p>
            <a:pPr lvl="0" fontAlgn="auto">
              <a:spcBef>
                <a:spcPts val="0"/>
              </a:spcBef>
              <a:spcAft>
                <a:spcPts val="0"/>
              </a:spcAft>
            </a:pPr>
            <a:r>
              <a:rPr lang="zh-CN" altLang="en-US" dirty="0">
                <a:solidFill>
                  <a:prstClr val="black"/>
                </a:solidFill>
                <a:latin typeface="Calibri"/>
              </a:rPr>
              <a:t>	遍历单词词串</a:t>
            </a:r>
            <a:r>
              <a:rPr lang="en-US" altLang="zh-CN" dirty="0">
                <a:solidFill>
                  <a:prstClr val="black"/>
                </a:solidFill>
                <a:latin typeface="Calibri"/>
              </a:rPr>
              <a:t>t </a:t>
            </a:r>
            <a:r>
              <a:rPr lang="zh-CN" altLang="en-US" dirty="0">
                <a:solidFill>
                  <a:prstClr val="black"/>
                </a:solidFill>
                <a:latin typeface="Calibri"/>
              </a:rPr>
              <a:t>中每一个单词</a:t>
            </a:r>
            <a:r>
              <a:rPr lang="en-US" altLang="zh-CN" dirty="0">
                <a:solidFill>
                  <a:prstClr val="black"/>
                </a:solidFill>
                <a:latin typeface="Calibri"/>
              </a:rPr>
              <a:t>d :</a:t>
            </a:r>
          </a:p>
          <a:p>
            <a:pPr lvl="0" fontAlgn="auto">
              <a:spcBef>
                <a:spcPts val="0"/>
              </a:spcBef>
              <a:spcAft>
                <a:spcPts val="0"/>
              </a:spcAft>
            </a:pPr>
            <a:r>
              <a:rPr lang="en-US" altLang="zh-CN" dirty="0">
                <a:solidFill>
                  <a:prstClr val="black"/>
                </a:solidFill>
                <a:latin typeface="Calibri"/>
              </a:rPr>
              <a:t>		</a:t>
            </a:r>
            <a:r>
              <a:rPr lang="zh-CN" altLang="en-US" dirty="0">
                <a:solidFill>
                  <a:prstClr val="black"/>
                </a:solidFill>
                <a:latin typeface="Calibri"/>
              </a:rPr>
              <a:t>如果 单词</a:t>
            </a:r>
            <a:r>
              <a:rPr lang="en-US" altLang="zh-CN" dirty="0">
                <a:solidFill>
                  <a:prstClr val="black"/>
                </a:solidFill>
                <a:latin typeface="Calibri"/>
              </a:rPr>
              <a:t>d </a:t>
            </a:r>
            <a:r>
              <a:rPr lang="zh-CN" altLang="en-US" dirty="0">
                <a:solidFill>
                  <a:prstClr val="black"/>
                </a:solidFill>
                <a:latin typeface="Calibri"/>
              </a:rPr>
              <a:t>在当前节点的子节点中</a:t>
            </a:r>
            <a:r>
              <a:rPr lang="en-US" altLang="zh-CN" dirty="0">
                <a:solidFill>
                  <a:prstClr val="black"/>
                </a:solidFill>
                <a:latin typeface="Calibri"/>
              </a:rPr>
              <a:t>:</a:t>
            </a:r>
          </a:p>
          <a:p>
            <a:pPr lvl="0" fontAlgn="auto">
              <a:spcBef>
                <a:spcPts val="0"/>
              </a:spcBef>
              <a:spcAft>
                <a:spcPts val="0"/>
              </a:spcAft>
            </a:pPr>
            <a:r>
              <a:rPr lang="en-US" altLang="zh-CN" dirty="0">
                <a:solidFill>
                  <a:prstClr val="black"/>
                </a:solidFill>
                <a:latin typeface="Calibri"/>
              </a:rPr>
              <a:t>			</a:t>
            </a:r>
            <a:r>
              <a:rPr lang="zh-CN" altLang="en-US" dirty="0">
                <a:solidFill>
                  <a:prstClr val="black"/>
                </a:solidFill>
                <a:latin typeface="Calibri"/>
              </a:rPr>
              <a:t>当前节点转至单词</a:t>
            </a:r>
            <a:r>
              <a:rPr lang="en-US" altLang="zh-CN" dirty="0">
                <a:solidFill>
                  <a:prstClr val="black"/>
                </a:solidFill>
                <a:latin typeface="Calibri"/>
              </a:rPr>
              <a:t>d </a:t>
            </a:r>
            <a:r>
              <a:rPr lang="zh-CN" altLang="en-US" dirty="0">
                <a:solidFill>
                  <a:prstClr val="black"/>
                </a:solidFill>
                <a:latin typeface="Calibri"/>
              </a:rPr>
              <a:t>对应的节点</a:t>
            </a:r>
            <a:r>
              <a:rPr lang="en-US" altLang="zh-CN" dirty="0">
                <a:solidFill>
                  <a:prstClr val="black"/>
                </a:solidFill>
                <a:latin typeface="Calibri"/>
              </a:rPr>
              <a:t>;</a:t>
            </a:r>
            <a:endParaRPr lang="zh-CN" altLang="en-US" dirty="0">
              <a:solidFill>
                <a:prstClr val="black"/>
              </a:solidFill>
              <a:latin typeface="Calibri"/>
            </a:endParaRPr>
          </a:p>
          <a:p>
            <a:pPr lvl="0" fontAlgn="auto">
              <a:spcBef>
                <a:spcPts val="0"/>
              </a:spcBef>
              <a:spcAft>
                <a:spcPts val="0"/>
              </a:spcAft>
            </a:pPr>
            <a:r>
              <a:rPr lang="zh-CN" altLang="en-US" dirty="0">
                <a:solidFill>
                  <a:prstClr val="black"/>
                </a:solidFill>
                <a:latin typeface="Calibri"/>
              </a:rPr>
              <a:t>			当前节点的计数加</a:t>
            </a:r>
            <a:r>
              <a:rPr lang="en-US" altLang="zh-CN" dirty="0">
                <a:solidFill>
                  <a:prstClr val="black"/>
                </a:solidFill>
                <a:latin typeface="Calibri"/>
              </a:rPr>
              <a:t>1;</a:t>
            </a:r>
          </a:p>
          <a:p>
            <a:pPr lvl="0" fontAlgn="auto">
              <a:spcBef>
                <a:spcPts val="0"/>
              </a:spcBef>
              <a:spcAft>
                <a:spcPts val="0"/>
              </a:spcAft>
            </a:pPr>
            <a:r>
              <a:rPr lang="en-US" altLang="zh-CN" dirty="0">
                <a:solidFill>
                  <a:prstClr val="black"/>
                </a:solidFill>
                <a:latin typeface="Calibri"/>
              </a:rPr>
              <a:t>		</a:t>
            </a:r>
            <a:r>
              <a:rPr lang="zh-CN" altLang="en-US" dirty="0">
                <a:solidFill>
                  <a:prstClr val="black"/>
                </a:solidFill>
                <a:latin typeface="Calibri"/>
              </a:rPr>
              <a:t>否则</a:t>
            </a:r>
            <a:r>
              <a:rPr lang="en-US" altLang="zh-CN" dirty="0">
                <a:solidFill>
                  <a:prstClr val="black"/>
                </a:solidFill>
                <a:latin typeface="Calibri"/>
              </a:rPr>
              <a:t>: </a:t>
            </a:r>
          </a:p>
          <a:p>
            <a:pPr lvl="0" fontAlgn="auto">
              <a:spcBef>
                <a:spcPts val="0"/>
              </a:spcBef>
              <a:spcAft>
                <a:spcPts val="0"/>
              </a:spcAft>
            </a:pPr>
            <a:r>
              <a:rPr lang="en-US" altLang="zh-CN" dirty="0">
                <a:solidFill>
                  <a:prstClr val="black"/>
                </a:solidFill>
                <a:latin typeface="Calibri"/>
              </a:rPr>
              <a:t>			</a:t>
            </a:r>
            <a:r>
              <a:rPr lang="zh-CN" altLang="en-US" dirty="0">
                <a:solidFill>
                  <a:prstClr val="black"/>
                </a:solidFill>
                <a:latin typeface="Calibri"/>
              </a:rPr>
              <a:t>新建节点表示单词</a:t>
            </a:r>
            <a:r>
              <a:rPr lang="en-US" altLang="zh-CN" dirty="0">
                <a:solidFill>
                  <a:prstClr val="black"/>
                </a:solidFill>
                <a:latin typeface="Calibri"/>
              </a:rPr>
              <a:t>d ,</a:t>
            </a:r>
            <a:r>
              <a:rPr lang="zh-CN" altLang="en-US" dirty="0">
                <a:solidFill>
                  <a:prstClr val="black"/>
                </a:solidFill>
                <a:latin typeface="Calibri"/>
              </a:rPr>
              <a:t>初始计数为</a:t>
            </a:r>
            <a:r>
              <a:rPr lang="en-US" altLang="zh-CN" dirty="0">
                <a:solidFill>
                  <a:prstClr val="black"/>
                </a:solidFill>
                <a:latin typeface="Calibri"/>
              </a:rPr>
              <a:t>1,</a:t>
            </a:r>
            <a:r>
              <a:rPr lang="zh-CN" altLang="en-US" dirty="0">
                <a:solidFill>
                  <a:prstClr val="black"/>
                </a:solidFill>
                <a:latin typeface="Calibri"/>
              </a:rPr>
              <a:t>加入当前节点的子节点中</a:t>
            </a:r>
            <a:r>
              <a:rPr lang="en-US" altLang="zh-CN" dirty="0">
                <a:solidFill>
                  <a:prstClr val="black"/>
                </a:solidFill>
                <a:latin typeface="Calibri"/>
              </a:rPr>
              <a:t>;</a:t>
            </a:r>
            <a:endParaRPr lang="zh-CN" altLang="en-US" dirty="0">
              <a:solidFill>
                <a:prstClr val="black"/>
              </a:solidFill>
              <a:latin typeface="Calibri"/>
            </a:endParaRPr>
          </a:p>
          <a:p>
            <a:pPr lvl="0" fontAlgn="auto">
              <a:spcBef>
                <a:spcPts val="0"/>
              </a:spcBef>
              <a:spcAft>
                <a:spcPts val="0"/>
              </a:spcAft>
            </a:pPr>
            <a:r>
              <a:rPr lang="zh-CN" altLang="en-US" dirty="0">
                <a:solidFill>
                  <a:prstClr val="black"/>
                </a:solidFill>
                <a:latin typeface="Calibri"/>
              </a:rPr>
              <a:t>			当前节点转至新建的单词</a:t>
            </a:r>
            <a:r>
              <a:rPr lang="en-US" altLang="zh-CN" dirty="0">
                <a:solidFill>
                  <a:prstClr val="black"/>
                </a:solidFill>
                <a:latin typeface="Calibri"/>
              </a:rPr>
              <a:t>d </a:t>
            </a:r>
            <a:r>
              <a:rPr lang="zh-CN" altLang="en-US" dirty="0">
                <a:solidFill>
                  <a:prstClr val="black"/>
                </a:solidFill>
                <a:latin typeface="Calibri"/>
              </a:rPr>
              <a:t>对应的节点</a:t>
            </a:r>
            <a:r>
              <a:rPr lang="en-US" altLang="zh-CN" dirty="0">
                <a:solidFill>
                  <a:prstClr val="black"/>
                </a:solidFill>
                <a:latin typeface="Calibri"/>
              </a:rPr>
              <a:t>;</a:t>
            </a:r>
            <a:endParaRPr lang="zh-CN" altLang="en-US" dirty="0">
              <a:solidFill>
                <a:prstClr val="black"/>
              </a:solidFill>
              <a:latin typeface="Calibri"/>
            </a:endParaRPr>
          </a:p>
        </p:txBody>
      </p:sp>
      <p:sp>
        <p:nvSpPr>
          <p:cNvPr id="2" name="文本框 1">
            <a:extLst>
              <a:ext uri="{FF2B5EF4-FFF2-40B4-BE49-F238E27FC236}">
                <a16:creationId xmlns:a16="http://schemas.microsoft.com/office/drawing/2014/main" id="{2ECADDE2-339E-4E88-8427-F99F78BCCF37}"/>
              </a:ext>
            </a:extLst>
          </p:cNvPr>
          <p:cNvSpPr txBox="1"/>
          <p:nvPr/>
        </p:nvSpPr>
        <p:spPr>
          <a:xfrm>
            <a:off x="1231748" y="4383206"/>
            <a:ext cx="553998" cy="1366342"/>
          </a:xfrm>
          <a:prstGeom prst="rect">
            <a:avLst/>
          </a:prstGeom>
          <a:noFill/>
        </p:spPr>
        <p:txBody>
          <a:bodyPr vert="eaVert" wrap="square" rtlCol="0">
            <a:spAutoFit/>
          </a:bodyPr>
          <a:lstStyle/>
          <a:p>
            <a:r>
              <a:rPr lang="zh-CN" altLang="en-US" sz="2400" dirty="0">
                <a:solidFill>
                  <a:srgbClr val="F8F8F8"/>
                </a:solidFill>
                <a:latin typeface="微软雅黑" panose="020B0503020204020204" pitchFamily="34" charset="-122"/>
                <a:ea typeface="微软雅黑" panose="020B0503020204020204" pitchFamily="34" charset="-122"/>
              </a:rPr>
              <a:t>方法描述</a:t>
            </a:r>
          </a:p>
        </p:txBody>
      </p:sp>
    </p:spTree>
    <p:extLst>
      <p:ext uri="{BB962C8B-B14F-4D97-AF65-F5344CB8AC3E}">
        <p14:creationId xmlns:p14="http://schemas.microsoft.com/office/powerpoint/2010/main" val="402103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fade">
                                      <p:cBhvr>
                                        <p:cTn id="18" dur="500"/>
                                        <p:tgtEl>
                                          <p:spTgt spid="6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fade">
                                      <p:cBhvr>
                                        <p:cTn id="24" dur="500"/>
                                        <p:tgtEl>
                                          <p:spTgt spid="6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39" grpId="0"/>
      <p:bldP spid="63" grpId="0" animBg="1"/>
      <p:bldP spid="64" grpId="0" animBg="1"/>
      <p:bldP spid="66"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矩形 149">
            <a:extLst>
              <a:ext uri="{FF2B5EF4-FFF2-40B4-BE49-F238E27FC236}">
                <a16:creationId xmlns:a16="http://schemas.microsoft.com/office/drawing/2014/main" id="{BC80EC0C-FF38-4396-BC0D-C88FBD8F52A4}"/>
              </a:ext>
            </a:extLst>
          </p:cNvPr>
          <p:cNvSpPr/>
          <p:nvPr/>
        </p:nvSpPr>
        <p:spPr>
          <a:xfrm flipV="1">
            <a:off x="128" y="1"/>
            <a:ext cx="12191744" cy="95504"/>
          </a:xfrm>
          <a:prstGeom prst="rect">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3" name="矩形 152">
            <a:extLst>
              <a:ext uri="{FF2B5EF4-FFF2-40B4-BE49-F238E27FC236}">
                <a16:creationId xmlns:a16="http://schemas.microsoft.com/office/drawing/2014/main" id="{ECF694A9-A08F-4BE9-AC4F-023EE1BC8338}"/>
              </a:ext>
            </a:extLst>
          </p:cNvPr>
          <p:cNvSpPr/>
          <p:nvPr/>
        </p:nvSpPr>
        <p:spPr>
          <a:xfrm>
            <a:off x="416994" y="1550368"/>
            <a:ext cx="3035745" cy="3693319"/>
          </a:xfrm>
          <a:prstGeom prst="rect">
            <a:avLst/>
          </a:prstGeom>
        </p:spPr>
        <p:txBody>
          <a:bodyPr wrap="square">
            <a:spAutoFit/>
          </a:bodyPr>
          <a:lstStyle/>
          <a:p>
            <a:pPr fontAlgn="auto">
              <a:spcBef>
                <a:spcPts val="0"/>
              </a:spcBef>
              <a:spcAft>
                <a:spcPts val="0"/>
              </a:spcAft>
              <a:buFontTx/>
              <a:buNone/>
            </a:pPr>
            <a:r>
              <a:rPr lang="fr-FR" altLang="zh-CN" dirty="0">
                <a:solidFill>
                  <a:prstClr val="black"/>
                </a:solidFill>
                <a:latin typeface="Calibri"/>
              </a:rPr>
              <a:t>[big  data  désigner]</a:t>
            </a:r>
          </a:p>
          <a:p>
            <a:pPr fontAlgn="auto">
              <a:spcBef>
                <a:spcPts val="0"/>
              </a:spcBef>
              <a:spcAft>
                <a:spcPts val="0"/>
              </a:spcAft>
              <a:buFontTx/>
              <a:buNone/>
            </a:pPr>
            <a:endParaRPr lang="fr-FR" altLang="zh-CN" dirty="0">
              <a:solidFill>
                <a:prstClr val="black"/>
              </a:solidFill>
              <a:latin typeface="Calibri"/>
            </a:endParaRPr>
          </a:p>
          <a:p>
            <a:pPr fontAlgn="auto">
              <a:spcBef>
                <a:spcPts val="0"/>
              </a:spcBef>
              <a:spcAft>
                <a:spcPts val="0"/>
              </a:spcAft>
              <a:buFontTx/>
              <a:buNone/>
            </a:pPr>
            <a:r>
              <a:rPr lang="fr-FR" altLang="zh-CN" dirty="0">
                <a:solidFill>
                  <a:prstClr val="black"/>
                </a:solidFill>
                <a:latin typeface="Calibri"/>
              </a:rPr>
              <a:t>[volume  du  donnée  stocker]</a:t>
            </a:r>
          </a:p>
          <a:p>
            <a:pPr fontAlgn="auto">
              <a:spcBef>
                <a:spcPts val="0"/>
              </a:spcBef>
              <a:spcAft>
                <a:spcPts val="0"/>
              </a:spcAft>
              <a:buFontTx/>
              <a:buNone/>
            </a:pPr>
            <a:endParaRPr lang="fr-FR" altLang="zh-CN" dirty="0">
              <a:solidFill>
                <a:prstClr val="black"/>
              </a:solidFill>
              <a:latin typeface="Calibri"/>
            </a:endParaRPr>
          </a:p>
          <a:p>
            <a:pPr fontAlgn="auto">
              <a:spcBef>
                <a:spcPts val="0"/>
              </a:spcBef>
              <a:spcAft>
                <a:spcPts val="0"/>
              </a:spcAft>
              <a:buFontTx/>
              <a:buNone/>
            </a:pPr>
            <a:r>
              <a:rPr lang="fr-FR" altLang="zh-CN" dirty="0">
                <a:solidFill>
                  <a:prstClr val="black"/>
                </a:solidFill>
                <a:latin typeface="Calibri"/>
              </a:rPr>
              <a:t>[volume  du  donnée  stocker]</a:t>
            </a:r>
          </a:p>
          <a:p>
            <a:pPr fontAlgn="auto">
              <a:spcBef>
                <a:spcPts val="0"/>
              </a:spcBef>
              <a:spcAft>
                <a:spcPts val="0"/>
              </a:spcAft>
              <a:buFontTx/>
              <a:buNone/>
            </a:pPr>
            <a:endParaRPr lang="fr-FR" altLang="zh-CN" dirty="0">
              <a:solidFill>
                <a:prstClr val="black"/>
              </a:solidFill>
              <a:latin typeface="Calibri"/>
            </a:endParaRPr>
          </a:p>
          <a:p>
            <a:pPr fontAlgn="auto">
              <a:spcBef>
                <a:spcPts val="0"/>
              </a:spcBef>
              <a:spcAft>
                <a:spcPts val="0"/>
              </a:spcAft>
              <a:buFontTx/>
              <a:buNone/>
            </a:pPr>
            <a:r>
              <a:rPr lang="fr-FR" altLang="zh-CN" dirty="0">
                <a:solidFill>
                  <a:prstClr val="black"/>
                </a:solidFill>
                <a:latin typeface="Calibri"/>
              </a:rPr>
              <a:t>[gestion  du  donnée]</a:t>
            </a:r>
          </a:p>
          <a:p>
            <a:pPr fontAlgn="auto">
              <a:spcBef>
                <a:spcPts val="0"/>
              </a:spcBef>
              <a:spcAft>
                <a:spcPts val="0"/>
              </a:spcAft>
              <a:buFontTx/>
              <a:buNone/>
            </a:pPr>
            <a:endParaRPr lang="fr-FR" altLang="zh-CN" dirty="0">
              <a:solidFill>
                <a:prstClr val="black"/>
              </a:solidFill>
              <a:latin typeface="Calibri"/>
            </a:endParaRPr>
          </a:p>
          <a:p>
            <a:pPr fontAlgn="auto">
              <a:spcBef>
                <a:spcPts val="0"/>
              </a:spcBef>
              <a:spcAft>
                <a:spcPts val="0"/>
              </a:spcAft>
              <a:buFontTx/>
              <a:buNone/>
            </a:pPr>
            <a:r>
              <a:rPr lang="fr-FR" altLang="zh-CN" dirty="0">
                <a:solidFill>
                  <a:prstClr val="black"/>
                </a:solidFill>
                <a:latin typeface="Calibri"/>
              </a:rPr>
              <a:t>[traitement  du  donnée]</a:t>
            </a:r>
          </a:p>
          <a:p>
            <a:pPr fontAlgn="auto">
              <a:spcBef>
                <a:spcPts val="0"/>
              </a:spcBef>
              <a:spcAft>
                <a:spcPts val="0"/>
              </a:spcAft>
              <a:buFontTx/>
              <a:buNone/>
            </a:pPr>
            <a:endParaRPr lang="fr-FR" altLang="zh-CN" dirty="0">
              <a:solidFill>
                <a:prstClr val="black"/>
              </a:solidFill>
              <a:latin typeface="Calibri"/>
            </a:endParaRPr>
          </a:p>
          <a:p>
            <a:pPr fontAlgn="auto">
              <a:spcBef>
                <a:spcPts val="0"/>
              </a:spcBef>
              <a:spcAft>
                <a:spcPts val="0"/>
              </a:spcAft>
              <a:buFontTx/>
              <a:buNone/>
            </a:pPr>
            <a:r>
              <a:rPr lang="fr-FR" altLang="zh-CN" dirty="0">
                <a:solidFill>
                  <a:prstClr val="black"/>
                </a:solidFill>
                <a:latin typeface="Calibri"/>
              </a:rPr>
              <a:t>[big  data  exiger]</a:t>
            </a:r>
          </a:p>
          <a:p>
            <a:pPr fontAlgn="auto">
              <a:spcBef>
                <a:spcPts val="0"/>
              </a:spcBef>
              <a:spcAft>
                <a:spcPts val="0"/>
              </a:spcAft>
              <a:buFontTx/>
              <a:buNone/>
            </a:pPr>
            <a:endParaRPr lang="fr-FR" altLang="zh-CN" dirty="0">
              <a:solidFill>
                <a:prstClr val="black"/>
              </a:solidFill>
              <a:latin typeface="Calibri"/>
            </a:endParaRPr>
          </a:p>
          <a:p>
            <a:pPr fontAlgn="auto">
              <a:spcBef>
                <a:spcPts val="0"/>
              </a:spcBef>
              <a:spcAft>
                <a:spcPts val="0"/>
              </a:spcAft>
              <a:buFontTx/>
              <a:buNone/>
            </a:pPr>
            <a:r>
              <a:rPr lang="fr-FR" altLang="zh-CN" dirty="0">
                <a:solidFill>
                  <a:prstClr val="black"/>
                </a:solidFill>
                <a:latin typeface="Calibri"/>
              </a:rPr>
              <a:t>[traitement  du  donnée]</a:t>
            </a:r>
            <a:endParaRPr lang="zh-CN" altLang="en-US" dirty="0">
              <a:solidFill>
                <a:prstClr val="black"/>
              </a:solidFill>
              <a:latin typeface="Calibri"/>
            </a:endParaRPr>
          </a:p>
        </p:txBody>
      </p:sp>
      <p:sp>
        <p:nvSpPr>
          <p:cNvPr id="154" name="矩形 153">
            <a:extLst>
              <a:ext uri="{FF2B5EF4-FFF2-40B4-BE49-F238E27FC236}">
                <a16:creationId xmlns:a16="http://schemas.microsoft.com/office/drawing/2014/main" id="{C9C34EF8-11FE-436A-A5EA-404E6A82D6D8}"/>
              </a:ext>
            </a:extLst>
          </p:cNvPr>
          <p:cNvSpPr/>
          <p:nvPr/>
        </p:nvSpPr>
        <p:spPr>
          <a:xfrm>
            <a:off x="5892454" y="980886"/>
            <a:ext cx="1569659"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55" name="矩形 154">
            <a:extLst>
              <a:ext uri="{FF2B5EF4-FFF2-40B4-BE49-F238E27FC236}">
                <a16:creationId xmlns:a16="http://schemas.microsoft.com/office/drawing/2014/main" id="{1BDC8C7C-FEE9-4686-A276-748C6618888A}"/>
              </a:ext>
            </a:extLst>
          </p:cNvPr>
          <p:cNvSpPr/>
          <p:nvPr/>
        </p:nvSpPr>
        <p:spPr>
          <a:xfrm>
            <a:off x="4632279" y="2080796"/>
            <a:ext cx="1569658"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big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56" name="矩形 155">
            <a:extLst>
              <a:ext uri="{FF2B5EF4-FFF2-40B4-BE49-F238E27FC236}">
                <a16:creationId xmlns:a16="http://schemas.microsoft.com/office/drawing/2014/main" id="{5C574470-CA00-46D6-935F-D7FCDE070260}"/>
              </a:ext>
            </a:extLst>
          </p:cNvPr>
          <p:cNvSpPr/>
          <p:nvPr/>
        </p:nvSpPr>
        <p:spPr>
          <a:xfrm>
            <a:off x="4632279" y="3036877"/>
            <a:ext cx="1569657"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data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57" name="矩形 156">
            <a:extLst>
              <a:ext uri="{FF2B5EF4-FFF2-40B4-BE49-F238E27FC236}">
                <a16:creationId xmlns:a16="http://schemas.microsoft.com/office/drawing/2014/main" id="{407C6225-D447-42A4-9207-9C04340A40D3}"/>
              </a:ext>
            </a:extLst>
          </p:cNvPr>
          <p:cNvSpPr/>
          <p:nvPr/>
        </p:nvSpPr>
        <p:spPr>
          <a:xfrm>
            <a:off x="4632280" y="3932314"/>
            <a:ext cx="1569656"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désigner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58" name="矩形 157">
            <a:extLst>
              <a:ext uri="{FF2B5EF4-FFF2-40B4-BE49-F238E27FC236}">
                <a16:creationId xmlns:a16="http://schemas.microsoft.com/office/drawing/2014/main" id="{D09E73FC-1F91-46FA-97D3-3DD1DF885E79}"/>
              </a:ext>
            </a:extLst>
          </p:cNvPr>
          <p:cNvSpPr/>
          <p:nvPr/>
        </p:nvSpPr>
        <p:spPr>
          <a:xfrm>
            <a:off x="6386255" y="2101385"/>
            <a:ext cx="1569658"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volume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59" name="矩形 158">
            <a:extLst>
              <a:ext uri="{FF2B5EF4-FFF2-40B4-BE49-F238E27FC236}">
                <a16:creationId xmlns:a16="http://schemas.microsoft.com/office/drawing/2014/main" id="{B8D7CCF6-D798-4D38-BBED-7E2804FEBEFD}"/>
              </a:ext>
            </a:extLst>
          </p:cNvPr>
          <p:cNvSpPr/>
          <p:nvPr/>
        </p:nvSpPr>
        <p:spPr>
          <a:xfrm>
            <a:off x="6386254" y="3036876"/>
            <a:ext cx="1569657"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du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60" name="矩形 159">
            <a:extLst>
              <a:ext uri="{FF2B5EF4-FFF2-40B4-BE49-F238E27FC236}">
                <a16:creationId xmlns:a16="http://schemas.microsoft.com/office/drawing/2014/main" id="{B1460D57-0154-4198-A302-10AC0CA0DDA3}"/>
              </a:ext>
            </a:extLst>
          </p:cNvPr>
          <p:cNvSpPr/>
          <p:nvPr/>
        </p:nvSpPr>
        <p:spPr>
          <a:xfrm>
            <a:off x="6386255" y="3922110"/>
            <a:ext cx="1569656"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donnée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61" name="矩形 160">
            <a:extLst>
              <a:ext uri="{FF2B5EF4-FFF2-40B4-BE49-F238E27FC236}">
                <a16:creationId xmlns:a16="http://schemas.microsoft.com/office/drawing/2014/main" id="{EAC2CE74-D941-4E2A-83EC-8B0BF1FB9B09}"/>
              </a:ext>
            </a:extLst>
          </p:cNvPr>
          <p:cNvSpPr/>
          <p:nvPr/>
        </p:nvSpPr>
        <p:spPr>
          <a:xfrm>
            <a:off x="6386252" y="4815584"/>
            <a:ext cx="1569659"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stocker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62" name="矩形 161">
            <a:extLst>
              <a:ext uri="{FF2B5EF4-FFF2-40B4-BE49-F238E27FC236}">
                <a16:creationId xmlns:a16="http://schemas.microsoft.com/office/drawing/2014/main" id="{26D18615-20B6-471B-972F-84C8D3A26973}"/>
              </a:ext>
            </a:extLst>
          </p:cNvPr>
          <p:cNvSpPr/>
          <p:nvPr/>
        </p:nvSpPr>
        <p:spPr>
          <a:xfrm>
            <a:off x="8353048" y="2080796"/>
            <a:ext cx="1569659"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gestion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63" name="矩形 162">
            <a:extLst>
              <a:ext uri="{FF2B5EF4-FFF2-40B4-BE49-F238E27FC236}">
                <a16:creationId xmlns:a16="http://schemas.microsoft.com/office/drawing/2014/main" id="{D6367FC2-1EAD-445A-A33C-684F2E4C81FD}"/>
              </a:ext>
            </a:extLst>
          </p:cNvPr>
          <p:cNvSpPr/>
          <p:nvPr/>
        </p:nvSpPr>
        <p:spPr>
          <a:xfrm>
            <a:off x="8353048" y="3036876"/>
            <a:ext cx="1569657"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du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64" name="矩形 163">
            <a:extLst>
              <a:ext uri="{FF2B5EF4-FFF2-40B4-BE49-F238E27FC236}">
                <a16:creationId xmlns:a16="http://schemas.microsoft.com/office/drawing/2014/main" id="{E4C4B74D-2C93-4151-A886-DED8BB27DE14}"/>
              </a:ext>
            </a:extLst>
          </p:cNvPr>
          <p:cNvSpPr/>
          <p:nvPr/>
        </p:nvSpPr>
        <p:spPr>
          <a:xfrm>
            <a:off x="8353048" y="3922110"/>
            <a:ext cx="1569656"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donnée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65" name="矩形 164">
            <a:extLst>
              <a:ext uri="{FF2B5EF4-FFF2-40B4-BE49-F238E27FC236}">
                <a16:creationId xmlns:a16="http://schemas.microsoft.com/office/drawing/2014/main" id="{68845F60-F1B5-46E9-9BF4-501984013330}"/>
              </a:ext>
            </a:extLst>
          </p:cNvPr>
          <p:cNvSpPr/>
          <p:nvPr/>
        </p:nvSpPr>
        <p:spPr>
          <a:xfrm>
            <a:off x="10319842" y="2080796"/>
            <a:ext cx="1569659"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traitement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66" name="矩形 165">
            <a:extLst>
              <a:ext uri="{FF2B5EF4-FFF2-40B4-BE49-F238E27FC236}">
                <a16:creationId xmlns:a16="http://schemas.microsoft.com/office/drawing/2014/main" id="{99192C01-6ABE-40DC-8D24-C56D26D3617C}"/>
              </a:ext>
            </a:extLst>
          </p:cNvPr>
          <p:cNvSpPr/>
          <p:nvPr/>
        </p:nvSpPr>
        <p:spPr>
          <a:xfrm>
            <a:off x="10316427" y="3086256"/>
            <a:ext cx="1569657"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du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67" name="矩形 166">
            <a:extLst>
              <a:ext uri="{FF2B5EF4-FFF2-40B4-BE49-F238E27FC236}">
                <a16:creationId xmlns:a16="http://schemas.microsoft.com/office/drawing/2014/main" id="{DEB9F307-EC97-4CC9-9AA4-BB477FF23BF0}"/>
              </a:ext>
            </a:extLst>
          </p:cNvPr>
          <p:cNvSpPr/>
          <p:nvPr/>
        </p:nvSpPr>
        <p:spPr>
          <a:xfrm>
            <a:off x="10316427" y="3932314"/>
            <a:ext cx="1569656"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donnée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68" name="矩形 167">
            <a:extLst>
              <a:ext uri="{FF2B5EF4-FFF2-40B4-BE49-F238E27FC236}">
                <a16:creationId xmlns:a16="http://schemas.microsoft.com/office/drawing/2014/main" id="{43C49B72-5ACB-4CC5-97DA-6F829F6C4EB5}"/>
              </a:ext>
            </a:extLst>
          </p:cNvPr>
          <p:cNvSpPr/>
          <p:nvPr/>
        </p:nvSpPr>
        <p:spPr>
          <a:xfrm>
            <a:off x="2864051" y="3922109"/>
            <a:ext cx="1569659"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exiger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cxnSp>
        <p:nvCxnSpPr>
          <p:cNvPr id="169" name="直接箭头连接符 168">
            <a:extLst>
              <a:ext uri="{FF2B5EF4-FFF2-40B4-BE49-F238E27FC236}">
                <a16:creationId xmlns:a16="http://schemas.microsoft.com/office/drawing/2014/main" id="{C3E3D6DF-8EF0-4D0E-B64B-723DBCCF6AED}"/>
              </a:ext>
            </a:extLst>
          </p:cNvPr>
          <p:cNvCxnSpPr>
            <a:stCxn id="154" idx="2"/>
            <a:endCxn id="155" idx="0"/>
          </p:cNvCxnSpPr>
          <p:nvPr/>
        </p:nvCxnSpPr>
        <p:spPr>
          <a:xfrm flipH="1">
            <a:off x="5417108" y="1377047"/>
            <a:ext cx="1260176" cy="703749"/>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170" name="直接箭头连接符 169">
            <a:extLst>
              <a:ext uri="{FF2B5EF4-FFF2-40B4-BE49-F238E27FC236}">
                <a16:creationId xmlns:a16="http://schemas.microsoft.com/office/drawing/2014/main" id="{36620514-1D75-4794-95C9-4240C322655F}"/>
              </a:ext>
            </a:extLst>
          </p:cNvPr>
          <p:cNvCxnSpPr>
            <a:stCxn id="155" idx="2"/>
            <a:endCxn id="156" idx="0"/>
          </p:cNvCxnSpPr>
          <p:nvPr/>
        </p:nvCxnSpPr>
        <p:spPr>
          <a:xfrm>
            <a:off x="5417108" y="2476957"/>
            <a:ext cx="0" cy="559920"/>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171" name="直接箭头连接符 170">
            <a:extLst>
              <a:ext uri="{FF2B5EF4-FFF2-40B4-BE49-F238E27FC236}">
                <a16:creationId xmlns:a16="http://schemas.microsoft.com/office/drawing/2014/main" id="{593F59F4-EC70-437C-B0B9-222CA1800501}"/>
              </a:ext>
            </a:extLst>
          </p:cNvPr>
          <p:cNvCxnSpPr>
            <a:stCxn id="156" idx="2"/>
            <a:endCxn id="157" idx="0"/>
          </p:cNvCxnSpPr>
          <p:nvPr/>
        </p:nvCxnSpPr>
        <p:spPr>
          <a:xfrm>
            <a:off x="5417108" y="3433038"/>
            <a:ext cx="0" cy="499276"/>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172" name="直接箭头连接符 171">
            <a:extLst>
              <a:ext uri="{FF2B5EF4-FFF2-40B4-BE49-F238E27FC236}">
                <a16:creationId xmlns:a16="http://schemas.microsoft.com/office/drawing/2014/main" id="{AD2A058D-3828-46B5-B339-56C3B107E331}"/>
              </a:ext>
            </a:extLst>
          </p:cNvPr>
          <p:cNvCxnSpPr>
            <a:stCxn id="156" idx="2"/>
            <a:endCxn id="168" idx="0"/>
          </p:cNvCxnSpPr>
          <p:nvPr/>
        </p:nvCxnSpPr>
        <p:spPr>
          <a:xfrm flipH="1">
            <a:off x="3648881" y="3433038"/>
            <a:ext cx="1768227" cy="489071"/>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173" name="直接箭头连接符 172">
            <a:extLst>
              <a:ext uri="{FF2B5EF4-FFF2-40B4-BE49-F238E27FC236}">
                <a16:creationId xmlns:a16="http://schemas.microsoft.com/office/drawing/2014/main" id="{DFC4F31B-B443-410B-AEC2-6BE2B7285F44}"/>
              </a:ext>
            </a:extLst>
          </p:cNvPr>
          <p:cNvCxnSpPr>
            <a:stCxn id="154" idx="2"/>
            <a:endCxn id="158" idx="0"/>
          </p:cNvCxnSpPr>
          <p:nvPr/>
        </p:nvCxnSpPr>
        <p:spPr>
          <a:xfrm>
            <a:off x="6677284" y="1377047"/>
            <a:ext cx="493800" cy="724338"/>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174" name="直接箭头连接符 173">
            <a:extLst>
              <a:ext uri="{FF2B5EF4-FFF2-40B4-BE49-F238E27FC236}">
                <a16:creationId xmlns:a16="http://schemas.microsoft.com/office/drawing/2014/main" id="{4EBBEB04-2ECB-4BC6-A03C-712A78BC6D5E}"/>
              </a:ext>
            </a:extLst>
          </p:cNvPr>
          <p:cNvCxnSpPr>
            <a:stCxn id="158" idx="2"/>
            <a:endCxn id="159" idx="0"/>
          </p:cNvCxnSpPr>
          <p:nvPr/>
        </p:nvCxnSpPr>
        <p:spPr>
          <a:xfrm flipH="1">
            <a:off x="7171083" y="2497546"/>
            <a:ext cx="1" cy="539330"/>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175" name="直接箭头连接符 174">
            <a:extLst>
              <a:ext uri="{FF2B5EF4-FFF2-40B4-BE49-F238E27FC236}">
                <a16:creationId xmlns:a16="http://schemas.microsoft.com/office/drawing/2014/main" id="{6C6939A7-FBC7-43D4-9737-97138DA50F7C}"/>
              </a:ext>
            </a:extLst>
          </p:cNvPr>
          <p:cNvCxnSpPr>
            <a:stCxn id="159" idx="2"/>
            <a:endCxn id="160" idx="0"/>
          </p:cNvCxnSpPr>
          <p:nvPr/>
        </p:nvCxnSpPr>
        <p:spPr>
          <a:xfrm>
            <a:off x="7171083" y="3433037"/>
            <a:ext cx="0" cy="489073"/>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176" name="直接箭头连接符 175">
            <a:extLst>
              <a:ext uri="{FF2B5EF4-FFF2-40B4-BE49-F238E27FC236}">
                <a16:creationId xmlns:a16="http://schemas.microsoft.com/office/drawing/2014/main" id="{5DEF6344-4B3C-49AC-9198-77334848C841}"/>
              </a:ext>
            </a:extLst>
          </p:cNvPr>
          <p:cNvCxnSpPr>
            <a:stCxn id="160" idx="2"/>
            <a:endCxn id="161" idx="0"/>
          </p:cNvCxnSpPr>
          <p:nvPr/>
        </p:nvCxnSpPr>
        <p:spPr>
          <a:xfrm flipH="1">
            <a:off x="7171082" y="4318271"/>
            <a:ext cx="1" cy="497313"/>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177" name="直接箭头连接符 176">
            <a:extLst>
              <a:ext uri="{FF2B5EF4-FFF2-40B4-BE49-F238E27FC236}">
                <a16:creationId xmlns:a16="http://schemas.microsoft.com/office/drawing/2014/main" id="{3F76E44C-47A6-43D5-B75E-108AEE658A6A}"/>
              </a:ext>
            </a:extLst>
          </p:cNvPr>
          <p:cNvCxnSpPr>
            <a:stCxn id="154" idx="2"/>
            <a:endCxn id="162" idx="0"/>
          </p:cNvCxnSpPr>
          <p:nvPr/>
        </p:nvCxnSpPr>
        <p:spPr>
          <a:xfrm>
            <a:off x="6677284" y="1377047"/>
            <a:ext cx="2460594" cy="703749"/>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178" name="直接箭头连接符 177">
            <a:extLst>
              <a:ext uri="{FF2B5EF4-FFF2-40B4-BE49-F238E27FC236}">
                <a16:creationId xmlns:a16="http://schemas.microsoft.com/office/drawing/2014/main" id="{6CF8E292-BADB-4AB3-9A2C-A3ED840D5236}"/>
              </a:ext>
            </a:extLst>
          </p:cNvPr>
          <p:cNvCxnSpPr>
            <a:stCxn id="162" idx="2"/>
            <a:endCxn id="163" idx="0"/>
          </p:cNvCxnSpPr>
          <p:nvPr/>
        </p:nvCxnSpPr>
        <p:spPr>
          <a:xfrm flipH="1">
            <a:off x="9137877" y="2476957"/>
            <a:ext cx="1" cy="559919"/>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179" name="直接箭头连接符 178">
            <a:extLst>
              <a:ext uri="{FF2B5EF4-FFF2-40B4-BE49-F238E27FC236}">
                <a16:creationId xmlns:a16="http://schemas.microsoft.com/office/drawing/2014/main" id="{CFB1698B-E578-4569-844E-4CE572F768F9}"/>
              </a:ext>
            </a:extLst>
          </p:cNvPr>
          <p:cNvCxnSpPr>
            <a:stCxn id="163" idx="2"/>
            <a:endCxn id="164" idx="0"/>
          </p:cNvCxnSpPr>
          <p:nvPr/>
        </p:nvCxnSpPr>
        <p:spPr>
          <a:xfrm flipH="1">
            <a:off x="9137876" y="3433037"/>
            <a:ext cx="1" cy="489073"/>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180" name="直接箭头连接符 179">
            <a:extLst>
              <a:ext uri="{FF2B5EF4-FFF2-40B4-BE49-F238E27FC236}">
                <a16:creationId xmlns:a16="http://schemas.microsoft.com/office/drawing/2014/main" id="{F31FA5AB-655D-466B-A96E-97A37CF9D5D0}"/>
              </a:ext>
            </a:extLst>
          </p:cNvPr>
          <p:cNvCxnSpPr>
            <a:stCxn id="154" idx="2"/>
            <a:endCxn id="165" idx="0"/>
          </p:cNvCxnSpPr>
          <p:nvPr/>
        </p:nvCxnSpPr>
        <p:spPr>
          <a:xfrm>
            <a:off x="6677284" y="1377047"/>
            <a:ext cx="4427388" cy="703749"/>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181" name="直接箭头连接符 180">
            <a:extLst>
              <a:ext uri="{FF2B5EF4-FFF2-40B4-BE49-F238E27FC236}">
                <a16:creationId xmlns:a16="http://schemas.microsoft.com/office/drawing/2014/main" id="{FDB3C91A-5402-423A-AFB2-08D7D889B820}"/>
              </a:ext>
            </a:extLst>
          </p:cNvPr>
          <p:cNvCxnSpPr>
            <a:stCxn id="165" idx="2"/>
            <a:endCxn id="166" idx="0"/>
          </p:cNvCxnSpPr>
          <p:nvPr/>
        </p:nvCxnSpPr>
        <p:spPr>
          <a:xfrm flipH="1">
            <a:off x="11101256" y="2476957"/>
            <a:ext cx="3416" cy="609299"/>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182" name="直接箭头连接符 181">
            <a:extLst>
              <a:ext uri="{FF2B5EF4-FFF2-40B4-BE49-F238E27FC236}">
                <a16:creationId xmlns:a16="http://schemas.microsoft.com/office/drawing/2014/main" id="{08CFAD3B-F972-4C64-9C80-4211E1BEF2BF}"/>
              </a:ext>
            </a:extLst>
          </p:cNvPr>
          <p:cNvCxnSpPr>
            <a:stCxn id="166" idx="2"/>
            <a:endCxn id="167" idx="0"/>
          </p:cNvCxnSpPr>
          <p:nvPr/>
        </p:nvCxnSpPr>
        <p:spPr>
          <a:xfrm flipH="1">
            <a:off x="11101255" y="3482417"/>
            <a:ext cx="1" cy="449897"/>
          </a:xfrm>
          <a:prstGeom prst="straightConnector1">
            <a:avLst/>
          </a:prstGeom>
          <a:noFill/>
          <a:ln w="6350" cap="flat" cmpd="sng" algn="ctr">
            <a:solidFill>
              <a:sysClr val="windowText" lastClr="000000"/>
            </a:solidFill>
            <a:prstDash val="solid"/>
            <a:miter lim="800000"/>
            <a:headEnd type="triangle"/>
            <a:tailEnd type="triangle"/>
          </a:ln>
          <a:effectLst/>
        </p:spPr>
      </p:cxnSp>
      <p:sp>
        <p:nvSpPr>
          <p:cNvPr id="183" name="矩形 182">
            <a:extLst>
              <a:ext uri="{FF2B5EF4-FFF2-40B4-BE49-F238E27FC236}">
                <a16:creationId xmlns:a16="http://schemas.microsoft.com/office/drawing/2014/main" id="{C8D4D3C9-BA09-49DD-8682-287A2A061B63}"/>
              </a:ext>
            </a:extLst>
          </p:cNvPr>
          <p:cNvSpPr/>
          <p:nvPr/>
        </p:nvSpPr>
        <p:spPr>
          <a:xfrm>
            <a:off x="4632278" y="2089653"/>
            <a:ext cx="1569658"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big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4" name="矩形 183">
            <a:extLst>
              <a:ext uri="{FF2B5EF4-FFF2-40B4-BE49-F238E27FC236}">
                <a16:creationId xmlns:a16="http://schemas.microsoft.com/office/drawing/2014/main" id="{25C896C7-88F1-4878-B0D2-FE39B867CA1E}"/>
              </a:ext>
            </a:extLst>
          </p:cNvPr>
          <p:cNvSpPr/>
          <p:nvPr/>
        </p:nvSpPr>
        <p:spPr>
          <a:xfrm>
            <a:off x="4638709" y="3030272"/>
            <a:ext cx="1569657"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data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5" name="矩形 184">
            <a:extLst>
              <a:ext uri="{FF2B5EF4-FFF2-40B4-BE49-F238E27FC236}">
                <a16:creationId xmlns:a16="http://schemas.microsoft.com/office/drawing/2014/main" id="{B6E90A2A-4A06-4452-9EAD-12AB500C32A5}"/>
              </a:ext>
            </a:extLst>
          </p:cNvPr>
          <p:cNvSpPr/>
          <p:nvPr/>
        </p:nvSpPr>
        <p:spPr>
          <a:xfrm>
            <a:off x="6392684" y="3044843"/>
            <a:ext cx="1569657"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lang="en-US" altLang="zh-CN" kern="0" dirty="0">
                <a:solidFill>
                  <a:prstClr val="white"/>
                </a:solidFill>
                <a:latin typeface="Calibri"/>
              </a:rPr>
              <a:t>du                 2</a:t>
            </a:r>
            <a:endParaRPr lang="zh-CN" altLang="en-US" kern="0" dirty="0">
              <a:solidFill>
                <a:prstClr val="white"/>
              </a:solidFill>
              <a:latin typeface="Calibri"/>
            </a:endParaRPr>
          </a:p>
        </p:txBody>
      </p:sp>
      <p:sp>
        <p:nvSpPr>
          <p:cNvPr id="186" name="矩形 185">
            <a:extLst>
              <a:ext uri="{FF2B5EF4-FFF2-40B4-BE49-F238E27FC236}">
                <a16:creationId xmlns:a16="http://schemas.microsoft.com/office/drawing/2014/main" id="{0F0BD23F-B912-43A6-B6BA-CCFE9D74CF90}"/>
              </a:ext>
            </a:extLst>
          </p:cNvPr>
          <p:cNvSpPr/>
          <p:nvPr/>
        </p:nvSpPr>
        <p:spPr>
          <a:xfrm>
            <a:off x="6386252" y="3924346"/>
            <a:ext cx="1569656"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donnée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7" name="矩形 186">
            <a:extLst>
              <a:ext uri="{FF2B5EF4-FFF2-40B4-BE49-F238E27FC236}">
                <a16:creationId xmlns:a16="http://schemas.microsoft.com/office/drawing/2014/main" id="{22C58B0D-4BEF-40F3-AB64-3E88DD6EA861}"/>
              </a:ext>
            </a:extLst>
          </p:cNvPr>
          <p:cNvSpPr/>
          <p:nvPr/>
        </p:nvSpPr>
        <p:spPr>
          <a:xfrm>
            <a:off x="10319842" y="2076742"/>
            <a:ext cx="1569659"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traitement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8" name="矩形 187">
            <a:extLst>
              <a:ext uri="{FF2B5EF4-FFF2-40B4-BE49-F238E27FC236}">
                <a16:creationId xmlns:a16="http://schemas.microsoft.com/office/drawing/2014/main" id="{8A2CC696-BE6C-4B06-B92C-2B9B51ACE5A1}"/>
              </a:ext>
            </a:extLst>
          </p:cNvPr>
          <p:cNvSpPr/>
          <p:nvPr/>
        </p:nvSpPr>
        <p:spPr>
          <a:xfrm>
            <a:off x="10319842" y="3079318"/>
            <a:ext cx="1569657"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du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9" name="矩形 188">
            <a:extLst>
              <a:ext uri="{FF2B5EF4-FFF2-40B4-BE49-F238E27FC236}">
                <a16:creationId xmlns:a16="http://schemas.microsoft.com/office/drawing/2014/main" id="{2A04C8DB-45FB-4CFE-A871-9E49571E5126}"/>
              </a:ext>
            </a:extLst>
          </p:cNvPr>
          <p:cNvSpPr/>
          <p:nvPr/>
        </p:nvSpPr>
        <p:spPr>
          <a:xfrm>
            <a:off x="10316427" y="3922109"/>
            <a:ext cx="1569656"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donnée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cxnSp>
        <p:nvCxnSpPr>
          <p:cNvPr id="190" name="直接连接符 189">
            <a:extLst>
              <a:ext uri="{FF2B5EF4-FFF2-40B4-BE49-F238E27FC236}">
                <a16:creationId xmlns:a16="http://schemas.microsoft.com/office/drawing/2014/main" id="{82A0A62E-45E4-439E-BC40-B62E61CA0132}"/>
              </a:ext>
            </a:extLst>
          </p:cNvPr>
          <p:cNvCxnSpPr/>
          <p:nvPr/>
        </p:nvCxnSpPr>
        <p:spPr>
          <a:xfrm>
            <a:off x="545576" y="1925719"/>
            <a:ext cx="320828" cy="0"/>
          </a:xfrm>
          <a:prstGeom prst="line">
            <a:avLst/>
          </a:prstGeom>
          <a:noFill/>
          <a:ln w="19050" cap="flat" cmpd="sng" algn="ctr">
            <a:solidFill>
              <a:srgbClr val="FF0000"/>
            </a:solidFill>
            <a:prstDash val="solid"/>
            <a:miter lim="800000"/>
          </a:ln>
          <a:effectLst/>
        </p:spPr>
      </p:cxnSp>
      <p:cxnSp>
        <p:nvCxnSpPr>
          <p:cNvPr id="191" name="直接连接符 190">
            <a:extLst>
              <a:ext uri="{FF2B5EF4-FFF2-40B4-BE49-F238E27FC236}">
                <a16:creationId xmlns:a16="http://schemas.microsoft.com/office/drawing/2014/main" id="{CF5A27E8-2372-4520-A71A-64696B85E418}"/>
              </a:ext>
            </a:extLst>
          </p:cNvPr>
          <p:cNvCxnSpPr/>
          <p:nvPr/>
        </p:nvCxnSpPr>
        <p:spPr>
          <a:xfrm>
            <a:off x="979326" y="1928076"/>
            <a:ext cx="320828" cy="0"/>
          </a:xfrm>
          <a:prstGeom prst="line">
            <a:avLst/>
          </a:prstGeom>
          <a:noFill/>
          <a:ln w="19050" cap="flat" cmpd="sng" algn="ctr">
            <a:solidFill>
              <a:srgbClr val="FF0000"/>
            </a:solidFill>
            <a:prstDash val="solid"/>
            <a:miter lim="800000"/>
          </a:ln>
          <a:effectLst/>
        </p:spPr>
      </p:cxnSp>
      <p:cxnSp>
        <p:nvCxnSpPr>
          <p:cNvPr id="192" name="直接连接符 191">
            <a:extLst>
              <a:ext uri="{FF2B5EF4-FFF2-40B4-BE49-F238E27FC236}">
                <a16:creationId xmlns:a16="http://schemas.microsoft.com/office/drawing/2014/main" id="{EFAF33BC-8774-4481-8A27-A79A3C8D7027}"/>
              </a:ext>
            </a:extLst>
          </p:cNvPr>
          <p:cNvCxnSpPr>
            <a:cxnSpLocks/>
          </p:cNvCxnSpPr>
          <p:nvPr/>
        </p:nvCxnSpPr>
        <p:spPr>
          <a:xfrm>
            <a:off x="1505058" y="1925719"/>
            <a:ext cx="678383" cy="0"/>
          </a:xfrm>
          <a:prstGeom prst="line">
            <a:avLst/>
          </a:prstGeom>
          <a:noFill/>
          <a:ln w="19050" cap="flat" cmpd="sng" algn="ctr">
            <a:solidFill>
              <a:srgbClr val="FF0000"/>
            </a:solidFill>
            <a:prstDash val="solid"/>
            <a:miter lim="800000"/>
          </a:ln>
          <a:effectLst/>
        </p:spPr>
      </p:cxnSp>
      <p:cxnSp>
        <p:nvCxnSpPr>
          <p:cNvPr id="193" name="直接连接符 192">
            <a:extLst>
              <a:ext uri="{FF2B5EF4-FFF2-40B4-BE49-F238E27FC236}">
                <a16:creationId xmlns:a16="http://schemas.microsoft.com/office/drawing/2014/main" id="{6C30C345-A2B3-4B2F-8C94-B7CAD5789820}"/>
              </a:ext>
            </a:extLst>
          </p:cNvPr>
          <p:cNvCxnSpPr>
            <a:cxnSpLocks/>
          </p:cNvCxnSpPr>
          <p:nvPr/>
        </p:nvCxnSpPr>
        <p:spPr>
          <a:xfrm>
            <a:off x="614541" y="2513125"/>
            <a:ext cx="563802" cy="0"/>
          </a:xfrm>
          <a:prstGeom prst="line">
            <a:avLst/>
          </a:prstGeom>
          <a:noFill/>
          <a:ln w="19050" cap="flat" cmpd="sng" algn="ctr">
            <a:solidFill>
              <a:srgbClr val="FF0000"/>
            </a:solidFill>
            <a:prstDash val="solid"/>
            <a:miter lim="800000"/>
          </a:ln>
          <a:effectLst/>
        </p:spPr>
      </p:cxnSp>
      <p:cxnSp>
        <p:nvCxnSpPr>
          <p:cNvPr id="194" name="直接连接符 193">
            <a:extLst>
              <a:ext uri="{FF2B5EF4-FFF2-40B4-BE49-F238E27FC236}">
                <a16:creationId xmlns:a16="http://schemas.microsoft.com/office/drawing/2014/main" id="{25392FE7-ADC6-4A3E-A642-8CC3686FADDF}"/>
              </a:ext>
            </a:extLst>
          </p:cNvPr>
          <p:cNvCxnSpPr/>
          <p:nvPr/>
        </p:nvCxnSpPr>
        <p:spPr>
          <a:xfrm>
            <a:off x="1316854" y="2513125"/>
            <a:ext cx="320828" cy="0"/>
          </a:xfrm>
          <a:prstGeom prst="line">
            <a:avLst/>
          </a:prstGeom>
          <a:noFill/>
          <a:ln w="19050" cap="flat" cmpd="sng" algn="ctr">
            <a:solidFill>
              <a:srgbClr val="FF0000"/>
            </a:solidFill>
            <a:prstDash val="solid"/>
            <a:miter lim="800000"/>
          </a:ln>
          <a:effectLst/>
        </p:spPr>
      </p:cxnSp>
      <p:cxnSp>
        <p:nvCxnSpPr>
          <p:cNvPr id="195" name="直接连接符 194">
            <a:extLst>
              <a:ext uri="{FF2B5EF4-FFF2-40B4-BE49-F238E27FC236}">
                <a16:creationId xmlns:a16="http://schemas.microsoft.com/office/drawing/2014/main" id="{8A37CB56-D046-4984-906A-73E03479C90E}"/>
              </a:ext>
            </a:extLst>
          </p:cNvPr>
          <p:cNvCxnSpPr>
            <a:cxnSpLocks/>
          </p:cNvCxnSpPr>
          <p:nvPr/>
        </p:nvCxnSpPr>
        <p:spPr>
          <a:xfrm>
            <a:off x="1826522" y="2513125"/>
            <a:ext cx="474805" cy="0"/>
          </a:xfrm>
          <a:prstGeom prst="line">
            <a:avLst/>
          </a:prstGeom>
          <a:noFill/>
          <a:ln w="19050" cap="flat" cmpd="sng" algn="ctr">
            <a:solidFill>
              <a:srgbClr val="FF0000"/>
            </a:solidFill>
            <a:prstDash val="solid"/>
            <a:miter lim="800000"/>
          </a:ln>
          <a:effectLst/>
        </p:spPr>
      </p:cxnSp>
      <p:cxnSp>
        <p:nvCxnSpPr>
          <p:cNvPr id="196" name="直接连接符 195">
            <a:extLst>
              <a:ext uri="{FF2B5EF4-FFF2-40B4-BE49-F238E27FC236}">
                <a16:creationId xmlns:a16="http://schemas.microsoft.com/office/drawing/2014/main" id="{1B664B0F-BE72-4273-AE63-735DC6B28470}"/>
              </a:ext>
            </a:extLst>
          </p:cNvPr>
          <p:cNvCxnSpPr>
            <a:cxnSpLocks/>
          </p:cNvCxnSpPr>
          <p:nvPr/>
        </p:nvCxnSpPr>
        <p:spPr>
          <a:xfrm>
            <a:off x="2615235" y="2516973"/>
            <a:ext cx="502492" cy="0"/>
          </a:xfrm>
          <a:prstGeom prst="line">
            <a:avLst/>
          </a:prstGeom>
          <a:noFill/>
          <a:ln w="19050" cap="flat" cmpd="sng" algn="ctr">
            <a:solidFill>
              <a:srgbClr val="FF0000"/>
            </a:solidFill>
            <a:prstDash val="solid"/>
            <a:miter lim="800000"/>
          </a:ln>
          <a:effectLst/>
        </p:spPr>
      </p:cxnSp>
      <p:cxnSp>
        <p:nvCxnSpPr>
          <p:cNvPr id="197" name="直接连接符 196">
            <a:extLst>
              <a:ext uri="{FF2B5EF4-FFF2-40B4-BE49-F238E27FC236}">
                <a16:creationId xmlns:a16="http://schemas.microsoft.com/office/drawing/2014/main" id="{00B97228-A313-4438-8ADD-E9CFFDF53CAB}"/>
              </a:ext>
            </a:extLst>
          </p:cNvPr>
          <p:cNvCxnSpPr>
            <a:cxnSpLocks/>
          </p:cNvCxnSpPr>
          <p:nvPr/>
        </p:nvCxnSpPr>
        <p:spPr>
          <a:xfrm>
            <a:off x="632268" y="3019899"/>
            <a:ext cx="563802" cy="0"/>
          </a:xfrm>
          <a:prstGeom prst="line">
            <a:avLst/>
          </a:prstGeom>
          <a:noFill/>
          <a:ln w="19050" cap="flat" cmpd="sng" algn="ctr">
            <a:solidFill>
              <a:srgbClr val="FF0000"/>
            </a:solidFill>
            <a:prstDash val="solid"/>
            <a:miter lim="800000"/>
          </a:ln>
          <a:effectLst/>
        </p:spPr>
      </p:cxnSp>
      <p:cxnSp>
        <p:nvCxnSpPr>
          <p:cNvPr id="198" name="直接连接符 197">
            <a:extLst>
              <a:ext uri="{FF2B5EF4-FFF2-40B4-BE49-F238E27FC236}">
                <a16:creationId xmlns:a16="http://schemas.microsoft.com/office/drawing/2014/main" id="{72889E7A-0CE9-4C58-BF4D-579B1C07BB2A}"/>
              </a:ext>
            </a:extLst>
          </p:cNvPr>
          <p:cNvCxnSpPr/>
          <p:nvPr/>
        </p:nvCxnSpPr>
        <p:spPr>
          <a:xfrm>
            <a:off x="1334581" y="3019899"/>
            <a:ext cx="320828" cy="0"/>
          </a:xfrm>
          <a:prstGeom prst="line">
            <a:avLst/>
          </a:prstGeom>
          <a:noFill/>
          <a:ln w="19050" cap="flat" cmpd="sng" algn="ctr">
            <a:solidFill>
              <a:srgbClr val="FF0000"/>
            </a:solidFill>
            <a:prstDash val="solid"/>
            <a:miter lim="800000"/>
          </a:ln>
          <a:effectLst/>
        </p:spPr>
      </p:cxnSp>
      <p:cxnSp>
        <p:nvCxnSpPr>
          <p:cNvPr id="199" name="直接连接符 198">
            <a:extLst>
              <a:ext uri="{FF2B5EF4-FFF2-40B4-BE49-F238E27FC236}">
                <a16:creationId xmlns:a16="http://schemas.microsoft.com/office/drawing/2014/main" id="{ED5EA31A-B7E7-40FA-9B69-2C3CA907CB5F}"/>
              </a:ext>
            </a:extLst>
          </p:cNvPr>
          <p:cNvCxnSpPr>
            <a:cxnSpLocks/>
          </p:cNvCxnSpPr>
          <p:nvPr/>
        </p:nvCxnSpPr>
        <p:spPr>
          <a:xfrm>
            <a:off x="1844249" y="3019899"/>
            <a:ext cx="474805" cy="0"/>
          </a:xfrm>
          <a:prstGeom prst="line">
            <a:avLst/>
          </a:prstGeom>
          <a:noFill/>
          <a:ln w="19050" cap="flat" cmpd="sng" algn="ctr">
            <a:solidFill>
              <a:srgbClr val="FF0000"/>
            </a:solidFill>
            <a:prstDash val="solid"/>
            <a:miter lim="800000"/>
          </a:ln>
          <a:effectLst/>
        </p:spPr>
      </p:cxnSp>
      <p:cxnSp>
        <p:nvCxnSpPr>
          <p:cNvPr id="200" name="直接连接符 199">
            <a:extLst>
              <a:ext uri="{FF2B5EF4-FFF2-40B4-BE49-F238E27FC236}">
                <a16:creationId xmlns:a16="http://schemas.microsoft.com/office/drawing/2014/main" id="{81841644-B485-4A71-95B2-0EF131B27E64}"/>
              </a:ext>
            </a:extLst>
          </p:cNvPr>
          <p:cNvCxnSpPr>
            <a:cxnSpLocks/>
          </p:cNvCxnSpPr>
          <p:nvPr/>
        </p:nvCxnSpPr>
        <p:spPr>
          <a:xfrm>
            <a:off x="2564708" y="3019917"/>
            <a:ext cx="502492" cy="0"/>
          </a:xfrm>
          <a:prstGeom prst="line">
            <a:avLst/>
          </a:prstGeom>
          <a:noFill/>
          <a:ln w="19050" cap="flat" cmpd="sng" algn="ctr">
            <a:solidFill>
              <a:srgbClr val="FF0000"/>
            </a:solidFill>
            <a:prstDash val="solid"/>
            <a:miter lim="800000"/>
          </a:ln>
          <a:effectLst/>
        </p:spPr>
      </p:cxnSp>
      <p:cxnSp>
        <p:nvCxnSpPr>
          <p:cNvPr id="201" name="直接连接符 200">
            <a:extLst>
              <a:ext uri="{FF2B5EF4-FFF2-40B4-BE49-F238E27FC236}">
                <a16:creationId xmlns:a16="http://schemas.microsoft.com/office/drawing/2014/main" id="{91939A4E-64AF-4567-9DA9-07C732B9E79D}"/>
              </a:ext>
            </a:extLst>
          </p:cNvPr>
          <p:cNvCxnSpPr>
            <a:cxnSpLocks/>
          </p:cNvCxnSpPr>
          <p:nvPr/>
        </p:nvCxnSpPr>
        <p:spPr>
          <a:xfrm>
            <a:off x="614541" y="3589550"/>
            <a:ext cx="563802" cy="0"/>
          </a:xfrm>
          <a:prstGeom prst="line">
            <a:avLst/>
          </a:prstGeom>
          <a:noFill/>
          <a:ln w="19050" cap="flat" cmpd="sng" algn="ctr">
            <a:solidFill>
              <a:srgbClr val="FF0000"/>
            </a:solidFill>
            <a:prstDash val="solid"/>
            <a:miter lim="800000"/>
          </a:ln>
          <a:effectLst/>
        </p:spPr>
      </p:cxnSp>
      <p:cxnSp>
        <p:nvCxnSpPr>
          <p:cNvPr id="202" name="直接连接符 201">
            <a:extLst>
              <a:ext uri="{FF2B5EF4-FFF2-40B4-BE49-F238E27FC236}">
                <a16:creationId xmlns:a16="http://schemas.microsoft.com/office/drawing/2014/main" id="{7AADF4F8-8F46-443C-B00E-E2F55ED0946F}"/>
              </a:ext>
            </a:extLst>
          </p:cNvPr>
          <p:cNvCxnSpPr/>
          <p:nvPr/>
        </p:nvCxnSpPr>
        <p:spPr>
          <a:xfrm>
            <a:off x="1316854" y="3589550"/>
            <a:ext cx="320828" cy="0"/>
          </a:xfrm>
          <a:prstGeom prst="line">
            <a:avLst/>
          </a:prstGeom>
          <a:noFill/>
          <a:ln w="19050" cap="flat" cmpd="sng" algn="ctr">
            <a:solidFill>
              <a:srgbClr val="FF0000"/>
            </a:solidFill>
            <a:prstDash val="solid"/>
            <a:miter lim="800000"/>
          </a:ln>
          <a:effectLst/>
        </p:spPr>
      </p:cxnSp>
      <p:cxnSp>
        <p:nvCxnSpPr>
          <p:cNvPr id="203" name="直接连接符 202">
            <a:extLst>
              <a:ext uri="{FF2B5EF4-FFF2-40B4-BE49-F238E27FC236}">
                <a16:creationId xmlns:a16="http://schemas.microsoft.com/office/drawing/2014/main" id="{CB22006A-826B-4453-8CB1-8B3671D7C919}"/>
              </a:ext>
            </a:extLst>
          </p:cNvPr>
          <p:cNvCxnSpPr>
            <a:cxnSpLocks/>
          </p:cNvCxnSpPr>
          <p:nvPr/>
        </p:nvCxnSpPr>
        <p:spPr>
          <a:xfrm>
            <a:off x="1793414" y="3594133"/>
            <a:ext cx="502492" cy="0"/>
          </a:xfrm>
          <a:prstGeom prst="line">
            <a:avLst/>
          </a:prstGeom>
          <a:noFill/>
          <a:ln w="19050" cap="flat" cmpd="sng" algn="ctr">
            <a:solidFill>
              <a:srgbClr val="FF0000"/>
            </a:solidFill>
            <a:prstDash val="solid"/>
            <a:miter lim="800000"/>
          </a:ln>
          <a:effectLst/>
        </p:spPr>
      </p:cxnSp>
      <p:cxnSp>
        <p:nvCxnSpPr>
          <p:cNvPr id="204" name="直接连接符 203">
            <a:extLst>
              <a:ext uri="{FF2B5EF4-FFF2-40B4-BE49-F238E27FC236}">
                <a16:creationId xmlns:a16="http://schemas.microsoft.com/office/drawing/2014/main" id="{76609AC6-E8D6-40F4-A368-D915A94621A4}"/>
              </a:ext>
            </a:extLst>
          </p:cNvPr>
          <p:cNvCxnSpPr>
            <a:cxnSpLocks/>
          </p:cNvCxnSpPr>
          <p:nvPr/>
        </p:nvCxnSpPr>
        <p:spPr>
          <a:xfrm>
            <a:off x="632268" y="4125093"/>
            <a:ext cx="845000" cy="0"/>
          </a:xfrm>
          <a:prstGeom prst="line">
            <a:avLst/>
          </a:prstGeom>
          <a:noFill/>
          <a:ln w="19050" cap="flat" cmpd="sng" algn="ctr">
            <a:solidFill>
              <a:srgbClr val="FF0000"/>
            </a:solidFill>
            <a:prstDash val="solid"/>
            <a:miter lim="800000"/>
          </a:ln>
          <a:effectLst/>
        </p:spPr>
      </p:cxnSp>
      <p:cxnSp>
        <p:nvCxnSpPr>
          <p:cNvPr id="205" name="直接连接符 204">
            <a:extLst>
              <a:ext uri="{FF2B5EF4-FFF2-40B4-BE49-F238E27FC236}">
                <a16:creationId xmlns:a16="http://schemas.microsoft.com/office/drawing/2014/main" id="{6309481B-0DC2-44D7-95C4-EBBE6F6506BD}"/>
              </a:ext>
            </a:extLst>
          </p:cNvPr>
          <p:cNvCxnSpPr/>
          <p:nvPr/>
        </p:nvCxnSpPr>
        <p:spPr>
          <a:xfrm>
            <a:off x="1655409" y="4125093"/>
            <a:ext cx="320828" cy="0"/>
          </a:xfrm>
          <a:prstGeom prst="line">
            <a:avLst/>
          </a:prstGeom>
          <a:noFill/>
          <a:ln w="19050" cap="flat" cmpd="sng" algn="ctr">
            <a:solidFill>
              <a:srgbClr val="FF0000"/>
            </a:solidFill>
            <a:prstDash val="solid"/>
            <a:miter lim="800000"/>
          </a:ln>
          <a:effectLst/>
        </p:spPr>
      </p:cxnSp>
      <p:cxnSp>
        <p:nvCxnSpPr>
          <p:cNvPr id="206" name="直接连接符 205">
            <a:extLst>
              <a:ext uri="{FF2B5EF4-FFF2-40B4-BE49-F238E27FC236}">
                <a16:creationId xmlns:a16="http://schemas.microsoft.com/office/drawing/2014/main" id="{1E83A9CA-C174-43D3-9437-0A151E6C6C8E}"/>
              </a:ext>
            </a:extLst>
          </p:cNvPr>
          <p:cNvCxnSpPr>
            <a:cxnSpLocks/>
          </p:cNvCxnSpPr>
          <p:nvPr/>
        </p:nvCxnSpPr>
        <p:spPr>
          <a:xfrm>
            <a:off x="2112743" y="4125093"/>
            <a:ext cx="605806" cy="0"/>
          </a:xfrm>
          <a:prstGeom prst="line">
            <a:avLst/>
          </a:prstGeom>
          <a:noFill/>
          <a:ln w="19050" cap="flat" cmpd="sng" algn="ctr">
            <a:solidFill>
              <a:srgbClr val="FF0000"/>
            </a:solidFill>
            <a:prstDash val="solid"/>
            <a:miter lim="800000"/>
          </a:ln>
          <a:effectLst/>
        </p:spPr>
      </p:cxnSp>
      <p:cxnSp>
        <p:nvCxnSpPr>
          <p:cNvPr id="207" name="直接连接符 206">
            <a:extLst>
              <a:ext uri="{FF2B5EF4-FFF2-40B4-BE49-F238E27FC236}">
                <a16:creationId xmlns:a16="http://schemas.microsoft.com/office/drawing/2014/main" id="{E6C450F8-F9C5-4DBF-AD6C-C70DE17EB672}"/>
              </a:ext>
            </a:extLst>
          </p:cNvPr>
          <p:cNvCxnSpPr/>
          <p:nvPr/>
        </p:nvCxnSpPr>
        <p:spPr>
          <a:xfrm>
            <a:off x="545576" y="4677357"/>
            <a:ext cx="320828" cy="0"/>
          </a:xfrm>
          <a:prstGeom prst="line">
            <a:avLst/>
          </a:prstGeom>
          <a:noFill/>
          <a:ln w="19050" cap="flat" cmpd="sng" algn="ctr">
            <a:solidFill>
              <a:srgbClr val="FF0000"/>
            </a:solidFill>
            <a:prstDash val="solid"/>
            <a:miter lim="800000"/>
          </a:ln>
          <a:effectLst/>
        </p:spPr>
      </p:cxnSp>
      <p:cxnSp>
        <p:nvCxnSpPr>
          <p:cNvPr id="208" name="直接连接符 207">
            <a:extLst>
              <a:ext uri="{FF2B5EF4-FFF2-40B4-BE49-F238E27FC236}">
                <a16:creationId xmlns:a16="http://schemas.microsoft.com/office/drawing/2014/main" id="{60D083DD-DE31-4F67-8E66-AE70D66958C8}"/>
              </a:ext>
            </a:extLst>
          </p:cNvPr>
          <p:cNvCxnSpPr/>
          <p:nvPr/>
        </p:nvCxnSpPr>
        <p:spPr>
          <a:xfrm>
            <a:off x="979326" y="4679714"/>
            <a:ext cx="320828" cy="0"/>
          </a:xfrm>
          <a:prstGeom prst="line">
            <a:avLst/>
          </a:prstGeom>
          <a:noFill/>
          <a:ln w="19050" cap="flat" cmpd="sng" algn="ctr">
            <a:solidFill>
              <a:srgbClr val="FF0000"/>
            </a:solidFill>
            <a:prstDash val="solid"/>
            <a:miter lim="800000"/>
          </a:ln>
          <a:effectLst/>
        </p:spPr>
      </p:cxnSp>
      <p:cxnSp>
        <p:nvCxnSpPr>
          <p:cNvPr id="209" name="直接连接符 208">
            <a:extLst>
              <a:ext uri="{FF2B5EF4-FFF2-40B4-BE49-F238E27FC236}">
                <a16:creationId xmlns:a16="http://schemas.microsoft.com/office/drawing/2014/main" id="{CF5836AE-2CDF-4685-A886-BDE29A672CC2}"/>
              </a:ext>
            </a:extLst>
          </p:cNvPr>
          <p:cNvCxnSpPr>
            <a:cxnSpLocks/>
          </p:cNvCxnSpPr>
          <p:nvPr/>
        </p:nvCxnSpPr>
        <p:spPr>
          <a:xfrm>
            <a:off x="1505058" y="4677357"/>
            <a:ext cx="471179" cy="0"/>
          </a:xfrm>
          <a:prstGeom prst="line">
            <a:avLst/>
          </a:prstGeom>
          <a:noFill/>
          <a:ln w="19050" cap="flat" cmpd="sng" algn="ctr">
            <a:solidFill>
              <a:srgbClr val="FF0000"/>
            </a:solidFill>
            <a:prstDash val="solid"/>
            <a:miter lim="800000"/>
          </a:ln>
          <a:effectLst/>
        </p:spPr>
      </p:cxnSp>
      <p:cxnSp>
        <p:nvCxnSpPr>
          <p:cNvPr id="210" name="直接连接符 209">
            <a:extLst>
              <a:ext uri="{FF2B5EF4-FFF2-40B4-BE49-F238E27FC236}">
                <a16:creationId xmlns:a16="http://schemas.microsoft.com/office/drawing/2014/main" id="{0DD5BCEC-18B5-4346-99A3-F3AEA55312D4}"/>
              </a:ext>
            </a:extLst>
          </p:cNvPr>
          <p:cNvCxnSpPr>
            <a:cxnSpLocks/>
          </p:cNvCxnSpPr>
          <p:nvPr/>
        </p:nvCxnSpPr>
        <p:spPr>
          <a:xfrm>
            <a:off x="579123" y="5226000"/>
            <a:ext cx="845000" cy="0"/>
          </a:xfrm>
          <a:prstGeom prst="line">
            <a:avLst/>
          </a:prstGeom>
          <a:noFill/>
          <a:ln w="19050" cap="flat" cmpd="sng" algn="ctr">
            <a:solidFill>
              <a:srgbClr val="FF0000"/>
            </a:solidFill>
            <a:prstDash val="solid"/>
            <a:miter lim="800000"/>
          </a:ln>
          <a:effectLst/>
        </p:spPr>
      </p:cxnSp>
      <p:cxnSp>
        <p:nvCxnSpPr>
          <p:cNvPr id="211" name="直接连接符 210">
            <a:extLst>
              <a:ext uri="{FF2B5EF4-FFF2-40B4-BE49-F238E27FC236}">
                <a16:creationId xmlns:a16="http://schemas.microsoft.com/office/drawing/2014/main" id="{411B565B-4E1A-47C7-86A8-3DB6E2FC4FBC}"/>
              </a:ext>
            </a:extLst>
          </p:cNvPr>
          <p:cNvCxnSpPr/>
          <p:nvPr/>
        </p:nvCxnSpPr>
        <p:spPr>
          <a:xfrm>
            <a:off x="1602264" y="5226000"/>
            <a:ext cx="320828" cy="0"/>
          </a:xfrm>
          <a:prstGeom prst="line">
            <a:avLst/>
          </a:prstGeom>
          <a:noFill/>
          <a:ln w="19050" cap="flat" cmpd="sng" algn="ctr">
            <a:solidFill>
              <a:srgbClr val="FF0000"/>
            </a:solidFill>
            <a:prstDash val="solid"/>
            <a:miter lim="800000"/>
          </a:ln>
          <a:effectLst/>
        </p:spPr>
      </p:cxnSp>
      <p:cxnSp>
        <p:nvCxnSpPr>
          <p:cNvPr id="212" name="直接连接符 211">
            <a:extLst>
              <a:ext uri="{FF2B5EF4-FFF2-40B4-BE49-F238E27FC236}">
                <a16:creationId xmlns:a16="http://schemas.microsoft.com/office/drawing/2014/main" id="{A05AD9D9-19CC-44BE-B65F-1C8F2FA1F47F}"/>
              </a:ext>
            </a:extLst>
          </p:cNvPr>
          <p:cNvCxnSpPr>
            <a:cxnSpLocks/>
          </p:cNvCxnSpPr>
          <p:nvPr/>
        </p:nvCxnSpPr>
        <p:spPr>
          <a:xfrm>
            <a:off x="2059598" y="5226000"/>
            <a:ext cx="555637" cy="0"/>
          </a:xfrm>
          <a:prstGeom prst="line">
            <a:avLst/>
          </a:prstGeom>
          <a:noFill/>
          <a:ln w="19050" cap="flat" cmpd="sng" algn="ctr">
            <a:solidFill>
              <a:srgbClr val="FF0000"/>
            </a:solidFill>
            <a:prstDash val="solid"/>
            <a:miter lim="800000"/>
          </a:ln>
          <a:effectLst/>
        </p:spPr>
      </p:cxnSp>
      <p:sp>
        <p:nvSpPr>
          <p:cNvPr id="213" name="箭头: 下 212">
            <a:extLst>
              <a:ext uri="{FF2B5EF4-FFF2-40B4-BE49-F238E27FC236}">
                <a16:creationId xmlns:a16="http://schemas.microsoft.com/office/drawing/2014/main" id="{E7547879-5245-4097-A620-A2940BC5BE19}"/>
              </a:ext>
            </a:extLst>
          </p:cNvPr>
          <p:cNvSpPr/>
          <p:nvPr/>
        </p:nvSpPr>
        <p:spPr>
          <a:xfrm>
            <a:off x="6623202" y="656915"/>
            <a:ext cx="173768" cy="292963"/>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4" name="箭头: 下 213">
            <a:extLst>
              <a:ext uri="{FF2B5EF4-FFF2-40B4-BE49-F238E27FC236}">
                <a16:creationId xmlns:a16="http://schemas.microsoft.com/office/drawing/2014/main" id="{7402F447-385C-49C1-965E-770E2042A499}"/>
              </a:ext>
            </a:extLst>
          </p:cNvPr>
          <p:cNvSpPr/>
          <p:nvPr/>
        </p:nvSpPr>
        <p:spPr>
          <a:xfrm>
            <a:off x="4909780" y="1777628"/>
            <a:ext cx="173768" cy="292963"/>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5" name="箭头: 下 214">
            <a:extLst>
              <a:ext uri="{FF2B5EF4-FFF2-40B4-BE49-F238E27FC236}">
                <a16:creationId xmlns:a16="http://schemas.microsoft.com/office/drawing/2014/main" id="{A1E3B6EC-5304-45A7-93C4-51AB8BEF8C99}"/>
              </a:ext>
            </a:extLst>
          </p:cNvPr>
          <p:cNvSpPr/>
          <p:nvPr/>
        </p:nvSpPr>
        <p:spPr>
          <a:xfrm>
            <a:off x="4909780" y="2743913"/>
            <a:ext cx="173768" cy="292963"/>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6" name="箭头: 下 215">
            <a:extLst>
              <a:ext uri="{FF2B5EF4-FFF2-40B4-BE49-F238E27FC236}">
                <a16:creationId xmlns:a16="http://schemas.microsoft.com/office/drawing/2014/main" id="{5682C951-9327-4F60-A5E5-72FD117D84AE}"/>
              </a:ext>
            </a:extLst>
          </p:cNvPr>
          <p:cNvSpPr/>
          <p:nvPr/>
        </p:nvSpPr>
        <p:spPr>
          <a:xfrm>
            <a:off x="4910104" y="3632746"/>
            <a:ext cx="173768" cy="292963"/>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7" name="箭头: 下 216">
            <a:extLst>
              <a:ext uri="{FF2B5EF4-FFF2-40B4-BE49-F238E27FC236}">
                <a16:creationId xmlns:a16="http://schemas.microsoft.com/office/drawing/2014/main" id="{E256E319-9055-4161-8C5F-F9AC38296EF8}"/>
              </a:ext>
            </a:extLst>
          </p:cNvPr>
          <p:cNvSpPr/>
          <p:nvPr/>
        </p:nvSpPr>
        <p:spPr>
          <a:xfrm>
            <a:off x="6536318" y="1786824"/>
            <a:ext cx="173768" cy="292963"/>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8" name="箭头: 下 217">
            <a:extLst>
              <a:ext uri="{FF2B5EF4-FFF2-40B4-BE49-F238E27FC236}">
                <a16:creationId xmlns:a16="http://schemas.microsoft.com/office/drawing/2014/main" id="{DB0D6422-9FEC-4A5F-8E07-41E530958871}"/>
              </a:ext>
            </a:extLst>
          </p:cNvPr>
          <p:cNvSpPr/>
          <p:nvPr/>
        </p:nvSpPr>
        <p:spPr>
          <a:xfrm>
            <a:off x="6553367" y="2720132"/>
            <a:ext cx="173768" cy="292963"/>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9" name="箭头: 下 218">
            <a:extLst>
              <a:ext uri="{FF2B5EF4-FFF2-40B4-BE49-F238E27FC236}">
                <a16:creationId xmlns:a16="http://schemas.microsoft.com/office/drawing/2014/main" id="{3994519B-B111-4EB7-BF95-74820DA91DD4}"/>
              </a:ext>
            </a:extLst>
          </p:cNvPr>
          <p:cNvSpPr/>
          <p:nvPr/>
        </p:nvSpPr>
        <p:spPr>
          <a:xfrm>
            <a:off x="6542515" y="3615768"/>
            <a:ext cx="173768" cy="292963"/>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0" name="箭头: 下 219">
            <a:extLst>
              <a:ext uri="{FF2B5EF4-FFF2-40B4-BE49-F238E27FC236}">
                <a16:creationId xmlns:a16="http://schemas.microsoft.com/office/drawing/2014/main" id="{EDF662C3-6EDD-4AF1-A822-C86A7A835C72}"/>
              </a:ext>
            </a:extLst>
          </p:cNvPr>
          <p:cNvSpPr/>
          <p:nvPr/>
        </p:nvSpPr>
        <p:spPr>
          <a:xfrm>
            <a:off x="3498727" y="3621154"/>
            <a:ext cx="173768" cy="292963"/>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1" name="箭头: 下 220">
            <a:extLst>
              <a:ext uri="{FF2B5EF4-FFF2-40B4-BE49-F238E27FC236}">
                <a16:creationId xmlns:a16="http://schemas.microsoft.com/office/drawing/2014/main" id="{9413569D-B205-4407-B556-5CA3A39B13CB}"/>
              </a:ext>
            </a:extLst>
          </p:cNvPr>
          <p:cNvSpPr/>
          <p:nvPr/>
        </p:nvSpPr>
        <p:spPr>
          <a:xfrm>
            <a:off x="6538074" y="4496630"/>
            <a:ext cx="173768" cy="292963"/>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2" name="箭头: 下 221">
            <a:extLst>
              <a:ext uri="{FF2B5EF4-FFF2-40B4-BE49-F238E27FC236}">
                <a16:creationId xmlns:a16="http://schemas.microsoft.com/office/drawing/2014/main" id="{E687AF56-F62C-4E67-AC74-835E48373ABA}"/>
              </a:ext>
            </a:extLst>
          </p:cNvPr>
          <p:cNvSpPr/>
          <p:nvPr/>
        </p:nvSpPr>
        <p:spPr>
          <a:xfrm>
            <a:off x="8496446" y="1768162"/>
            <a:ext cx="173768" cy="292963"/>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3" name="箭头: 下 222">
            <a:extLst>
              <a:ext uri="{FF2B5EF4-FFF2-40B4-BE49-F238E27FC236}">
                <a16:creationId xmlns:a16="http://schemas.microsoft.com/office/drawing/2014/main" id="{04D85537-01F7-456C-8F65-B5A935592B7A}"/>
              </a:ext>
            </a:extLst>
          </p:cNvPr>
          <p:cNvSpPr/>
          <p:nvPr/>
        </p:nvSpPr>
        <p:spPr>
          <a:xfrm>
            <a:off x="8496446" y="2713482"/>
            <a:ext cx="173768" cy="292963"/>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4" name="箭头: 下 223">
            <a:extLst>
              <a:ext uri="{FF2B5EF4-FFF2-40B4-BE49-F238E27FC236}">
                <a16:creationId xmlns:a16="http://schemas.microsoft.com/office/drawing/2014/main" id="{323F6F67-6230-4857-B561-50A520AD7F22}"/>
              </a:ext>
            </a:extLst>
          </p:cNvPr>
          <p:cNvSpPr/>
          <p:nvPr/>
        </p:nvSpPr>
        <p:spPr>
          <a:xfrm>
            <a:off x="8496446" y="3621195"/>
            <a:ext cx="173768" cy="292963"/>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5" name="箭头: 下 224">
            <a:extLst>
              <a:ext uri="{FF2B5EF4-FFF2-40B4-BE49-F238E27FC236}">
                <a16:creationId xmlns:a16="http://schemas.microsoft.com/office/drawing/2014/main" id="{FDFBFD08-AE00-4C6A-A495-0F2A166A7562}"/>
              </a:ext>
            </a:extLst>
          </p:cNvPr>
          <p:cNvSpPr/>
          <p:nvPr/>
        </p:nvSpPr>
        <p:spPr>
          <a:xfrm>
            <a:off x="10522906" y="1768161"/>
            <a:ext cx="173768" cy="292963"/>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6" name="箭头: 下 225">
            <a:extLst>
              <a:ext uri="{FF2B5EF4-FFF2-40B4-BE49-F238E27FC236}">
                <a16:creationId xmlns:a16="http://schemas.microsoft.com/office/drawing/2014/main" id="{A2E41B27-EB1F-475E-A0FA-BE63BF10D7B2}"/>
              </a:ext>
            </a:extLst>
          </p:cNvPr>
          <p:cNvSpPr/>
          <p:nvPr/>
        </p:nvSpPr>
        <p:spPr>
          <a:xfrm>
            <a:off x="10513448" y="2790127"/>
            <a:ext cx="173768" cy="292963"/>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7" name="箭头: 下 226">
            <a:extLst>
              <a:ext uri="{FF2B5EF4-FFF2-40B4-BE49-F238E27FC236}">
                <a16:creationId xmlns:a16="http://schemas.microsoft.com/office/drawing/2014/main" id="{E81454A1-3027-457C-887F-85F9F1893996}"/>
              </a:ext>
            </a:extLst>
          </p:cNvPr>
          <p:cNvSpPr/>
          <p:nvPr/>
        </p:nvSpPr>
        <p:spPr>
          <a:xfrm>
            <a:off x="10533764" y="3650039"/>
            <a:ext cx="173768" cy="292963"/>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8" name="矩形 227">
            <a:extLst>
              <a:ext uri="{FF2B5EF4-FFF2-40B4-BE49-F238E27FC236}">
                <a16:creationId xmlns:a16="http://schemas.microsoft.com/office/drawing/2014/main" id="{64D1D9FB-45AD-49C9-8CBA-4780DBA1723C}"/>
              </a:ext>
            </a:extLst>
          </p:cNvPr>
          <p:cNvSpPr/>
          <p:nvPr/>
        </p:nvSpPr>
        <p:spPr>
          <a:xfrm>
            <a:off x="6386250" y="2112800"/>
            <a:ext cx="1569658"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volume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29" name="矩形 228">
            <a:extLst>
              <a:ext uri="{FF2B5EF4-FFF2-40B4-BE49-F238E27FC236}">
                <a16:creationId xmlns:a16="http://schemas.microsoft.com/office/drawing/2014/main" id="{2A7702FF-5AF1-4321-B353-68218B173816}"/>
              </a:ext>
            </a:extLst>
          </p:cNvPr>
          <p:cNvSpPr/>
          <p:nvPr/>
        </p:nvSpPr>
        <p:spPr>
          <a:xfrm>
            <a:off x="6386249" y="4824565"/>
            <a:ext cx="1569659"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stocker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30" name="文本框 229">
            <a:extLst>
              <a:ext uri="{FF2B5EF4-FFF2-40B4-BE49-F238E27FC236}">
                <a16:creationId xmlns:a16="http://schemas.microsoft.com/office/drawing/2014/main" id="{9EBBBBDE-2B6C-46BF-A417-EA99E05BA7BC}"/>
              </a:ext>
            </a:extLst>
          </p:cNvPr>
          <p:cNvSpPr txBox="1"/>
          <p:nvPr/>
        </p:nvSpPr>
        <p:spPr>
          <a:xfrm>
            <a:off x="3316954" y="5058554"/>
            <a:ext cx="946748" cy="369332"/>
          </a:xfrm>
          <a:prstGeom prst="rect">
            <a:avLst/>
          </a:prstGeom>
          <a:noFill/>
        </p:spPr>
        <p:txBody>
          <a:bodyPr wrap="square" rtlCol="0">
            <a:spAutoFit/>
          </a:bodyPr>
          <a:lstStyle/>
          <a:p>
            <a:pPr fontAlgn="auto">
              <a:spcBef>
                <a:spcPts val="0"/>
              </a:spcBef>
              <a:spcAft>
                <a:spcPts val="0"/>
              </a:spcAft>
              <a:buFontTx/>
              <a:buNone/>
            </a:pPr>
            <a:r>
              <a:rPr lang="zh-CN" altLang="en-US" dirty="0">
                <a:solidFill>
                  <a:prstClr val="black"/>
                </a:solidFill>
                <a:latin typeface="微软雅黑" panose="020B0503020204020204" pitchFamily="34" charset="-122"/>
                <a:ea typeface="微软雅黑" panose="020B0503020204020204" pitchFamily="34" charset="-122"/>
              </a:rPr>
              <a:t>频次表</a:t>
            </a:r>
          </a:p>
        </p:txBody>
      </p:sp>
      <p:graphicFrame>
        <p:nvGraphicFramePr>
          <p:cNvPr id="231" name="表格 141">
            <a:extLst>
              <a:ext uri="{FF2B5EF4-FFF2-40B4-BE49-F238E27FC236}">
                <a16:creationId xmlns:a16="http://schemas.microsoft.com/office/drawing/2014/main" id="{BF1ADBB6-9B35-4AF1-BC3A-09E5877B3222}"/>
              </a:ext>
            </a:extLst>
          </p:cNvPr>
          <p:cNvGraphicFramePr>
            <a:graphicFrameLocks noGrp="1"/>
          </p:cNvGraphicFramePr>
          <p:nvPr>
            <p:extLst>
              <p:ext uri="{D42A27DB-BD31-4B8C-83A1-F6EECF244321}">
                <p14:modId xmlns:p14="http://schemas.microsoft.com/office/powerpoint/2010/main" val="942969776"/>
              </p:ext>
            </p:extLst>
          </p:nvPr>
        </p:nvGraphicFramePr>
        <p:xfrm>
          <a:off x="3276376" y="5597435"/>
          <a:ext cx="1029921" cy="741680"/>
        </p:xfrm>
        <a:graphic>
          <a:graphicData uri="http://schemas.openxmlformats.org/drawingml/2006/table">
            <a:tbl>
              <a:tblPr firstRow="1" bandRow="1"/>
              <a:tblGrid>
                <a:gridCol w="1029921">
                  <a:extLst>
                    <a:ext uri="{9D8B030D-6E8A-4147-A177-3AD203B41FA5}">
                      <a16:colId xmlns:a16="http://schemas.microsoft.com/office/drawing/2014/main" val="3693291254"/>
                    </a:ext>
                  </a:extLst>
                </a:gridCol>
              </a:tblGrid>
              <a:tr h="370840">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altLang="zh-CN" dirty="0">
                          <a:solidFill>
                            <a:schemeClr val="bg1"/>
                          </a:solidFill>
                        </a:rPr>
                        <a:t>1</a:t>
                      </a:r>
                      <a:endParaRPr lang="zh-CN" altLang="en-US" dirty="0">
                        <a:solidFill>
                          <a:schemeClr val="bg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584777389"/>
                  </a:ext>
                </a:extLst>
              </a:tr>
              <a:tr h="370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b="1" dirty="0">
                          <a:solidFill>
                            <a:schemeClr val="bg1"/>
                          </a:solidFill>
                        </a:rPr>
                        <a:t>2</a:t>
                      </a:r>
                      <a:endParaRPr lang="zh-CN" altLang="en-US" b="1" dirty="0">
                        <a:solidFill>
                          <a:schemeClr val="bg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655139363"/>
                  </a:ext>
                </a:extLst>
              </a:tr>
            </a:tbl>
          </a:graphicData>
        </a:graphic>
      </p:graphicFrame>
      <p:cxnSp>
        <p:nvCxnSpPr>
          <p:cNvPr id="232" name="连接符: 肘形 231">
            <a:extLst>
              <a:ext uri="{FF2B5EF4-FFF2-40B4-BE49-F238E27FC236}">
                <a16:creationId xmlns:a16="http://schemas.microsoft.com/office/drawing/2014/main" id="{052FEC02-2F10-4BCE-A58A-BCFFE5181D0F}"/>
              </a:ext>
            </a:extLst>
          </p:cNvPr>
          <p:cNvCxnSpPr>
            <a:cxnSpLocks/>
          </p:cNvCxnSpPr>
          <p:nvPr/>
        </p:nvCxnSpPr>
        <p:spPr>
          <a:xfrm rot="5400000" flipH="1" flipV="1">
            <a:off x="3562462" y="5065961"/>
            <a:ext cx="1481322" cy="6351"/>
          </a:xfrm>
          <a:prstGeom prst="bentConnector3">
            <a:avLst>
              <a:gd name="adj1" fmla="val 50000"/>
            </a:avLst>
          </a:prstGeom>
          <a:noFill/>
          <a:ln w="19050" cap="flat" cmpd="sng" algn="ctr">
            <a:solidFill>
              <a:srgbClr val="0070C0"/>
            </a:solidFill>
            <a:prstDash val="dash"/>
            <a:miter lim="800000"/>
            <a:tailEnd type="triangle"/>
          </a:ln>
          <a:effectLst/>
        </p:spPr>
      </p:cxnSp>
      <p:cxnSp>
        <p:nvCxnSpPr>
          <p:cNvPr id="233" name="直接箭头连接符 232">
            <a:extLst>
              <a:ext uri="{FF2B5EF4-FFF2-40B4-BE49-F238E27FC236}">
                <a16:creationId xmlns:a16="http://schemas.microsoft.com/office/drawing/2014/main" id="{7BD4E400-BE03-47DB-B8BA-2216FEB56214}"/>
              </a:ext>
            </a:extLst>
          </p:cNvPr>
          <p:cNvCxnSpPr>
            <a:cxnSpLocks/>
            <a:stCxn id="168" idx="3"/>
            <a:endCxn id="157" idx="1"/>
          </p:cNvCxnSpPr>
          <p:nvPr/>
        </p:nvCxnSpPr>
        <p:spPr>
          <a:xfrm>
            <a:off x="4433710" y="4120190"/>
            <a:ext cx="198570" cy="10205"/>
          </a:xfrm>
          <a:prstGeom prst="straightConnector1">
            <a:avLst/>
          </a:prstGeom>
          <a:noFill/>
          <a:ln w="19050" cap="flat" cmpd="sng" algn="ctr">
            <a:solidFill>
              <a:srgbClr val="0070C0"/>
            </a:solidFill>
            <a:prstDash val="dash"/>
            <a:miter lim="800000"/>
            <a:tailEnd type="triangle"/>
          </a:ln>
          <a:effectLst/>
        </p:spPr>
      </p:cxnSp>
      <p:cxnSp>
        <p:nvCxnSpPr>
          <p:cNvPr id="234" name="连接符: 肘形 233">
            <a:extLst>
              <a:ext uri="{FF2B5EF4-FFF2-40B4-BE49-F238E27FC236}">
                <a16:creationId xmlns:a16="http://schemas.microsoft.com/office/drawing/2014/main" id="{3D96E51A-50AB-4874-9967-96B2DD887ACA}"/>
              </a:ext>
            </a:extLst>
          </p:cNvPr>
          <p:cNvCxnSpPr>
            <a:stCxn id="157" idx="2"/>
          </p:cNvCxnSpPr>
          <p:nvPr/>
        </p:nvCxnSpPr>
        <p:spPr>
          <a:xfrm rot="16200000" flipH="1">
            <a:off x="7150445" y="2595138"/>
            <a:ext cx="254095" cy="3720768"/>
          </a:xfrm>
          <a:prstGeom prst="bentConnector2">
            <a:avLst/>
          </a:prstGeom>
          <a:noFill/>
          <a:ln w="19050" cap="flat" cmpd="sng" algn="ctr">
            <a:solidFill>
              <a:srgbClr val="0070C0"/>
            </a:solidFill>
            <a:prstDash val="dash"/>
            <a:miter lim="800000"/>
          </a:ln>
          <a:effectLst/>
        </p:spPr>
      </p:cxnSp>
      <p:cxnSp>
        <p:nvCxnSpPr>
          <p:cNvPr id="235" name="直接箭头连接符 234">
            <a:extLst>
              <a:ext uri="{FF2B5EF4-FFF2-40B4-BE49-F238E27FC236}">
                <a16:creationId xmlns:a16="http://schemas.microsoft.com/office/drawing/2014/main" id="{247A668C-554D-4609-9CC5-A4C2DD447730}"/>
              </a:ext>
            </a:extLst>
          </p:cNvPr>
          <p:cNvCxnSpPr>
            <a:cxnSpLocks/>
            <a:endCxn id="164" idx="2"/>
          </p:cNvCxnSpPr>
          <p:nvPr/>
        </p:nvCxnSpPr>
        <p:spPr>
          <a:xfrm flipV="1">
            <a:off x="9131651" y="4318271"/>
            <a:ext cx="6225" cy="272266"/>
          </a:xfrm>
          <a:prstGeom prst="straightConnector1">
            <a:avLst/>
          </a:prstGeom>
          <a:noFill/>
          <a:ln w="19050" cap="flat" cmpd="sng" algn="ctr">
            <a:solidFill>
              <a:srgbClr val="0070C0"/>
            </a:solidFill>
            <a:prstDash val="dash"/>
            <a:miter lim="800000"/>
            <a:tailEnd type="triangle"/>
          </a:ln>
          <a:effectLst/>
        </p:spPr>
      </p:cxnSp>
      <p:cxnSp>
        <p:nvCxnSpPr>
          <p:cNvPr id="236" name="直接连接符 235">
            <a:extLst>
              <a:ext uri="{FF2B5EF4-FFF2-40B4-BE49-F238E27FC236}">
                <a16:creationId xmlns:a16="http://schemas.microsoft.com/office/drawing/2014/main" id="{54D63BF8-1811-4FBA-964F-6A1B064FD462}"/>
              </a:ext>
            </a:extLst>
          </p:cNvPr>
          <p:cNvCxnSpPr>
            <a:cxnSpLocks/>
          </p:cNvCxnSpPr>
          <p:nvPr/>
        </p:nvCxnSpPr>
        <p:spPr>
          <a:xfrm>
            <a:off x="4306297" y="6163220"/>
            <a:ext cx="6788291" cy="0"/>
          </a:xfrm>
          <a:prstGeom prst="line">
            <a:avLst/>
          </a:prstGeom>
          <a:noFill/>
          <a:ln w="19050" cap="flat" cmpd="sng" algn="ctr">
            <a:solidFill>
              <a:srgbClr val="FF0000"/>
            </a:solidFill>
            <a:prstDash val="dash"/>
            <a:miter lim="800000"/>
          </a:ln>
          <a:effectLst/>
        </p:spPr>
      </p:cxnSp>
      <p:cxnSp>
        <p:nvCxnSpPr>
          <p:cNvPr id="237" name="直接箭头连接符 236">
            <a:extLst>
              <a:ext uri="{FF2B5EF4-FFF2-40B4-BE49-F238E27FC236}">
                <a16:creationId xmlns:a16="http://schemas.microsoft.com/office/drawing/2014/main" id="{045ADB98-7FB7-433D-9429-4ED5C5F5EDFD}"/>
              </a:ext>
            </a:extLst>
          </p:cNvPr>
          <p:cNvCxnSpPr>
            <a:cxnSpLocks/>
            <a:endCxn id="189" idx="2"/>
          </p:cNvCxnSpPr>
          <p:nvPr/>
        </p:nvCxnSpPr>
        <p:spPr>
          <a:xfrm flipV="1">
            <a:off x="11094588" y="4318270"/>
            <a:ext cx="6667" cy="1844950"/>
          </a:xfrm>
          <a:prstGeom prst="straightConnector1">
            <a:avLst/>
          </a:prstGeom>
          <a:noFill/>
          <a:ln w="19050" cap="flat" cmpd="sng" algn="ctr">
            <a:solidFill>
              <a:srgbClr val="FF0000"/>
            </a:solidFill>
            <a:prstDash val="dash"/>
            <a:miter lim="800000"/>
            <a:tailEnd type="triangle"/>
          </a:ln>
          <a:effectLst/>
        </p:spPr>
      </p:cxnSp>
      <p:cxnSp>
        <p:nvCxnSpPr>
          <p:cNvPr id="238" name="直接箭头连接符 237">
            <a:extLst>
              <a:ext uri="{FF2B5EF4-FFF2-40B4-BE49-F238E27FC236}">
                <a16:creationId xmlns:a16="http://schemas.microsoft.com/office/drawing/2014/main" id="{49E63EA7-C42C-4D88-8335-39F10BBF1E84}"/>
              </a:ext>
            </a:extLst>
          </p:cNvPr>
          <p:cNvCxnSpPr>
            <a:stCxn id="189" idx="1"/>
            <a:endCxn id="229" idx="3"/>
          </p:cNvCxnSpPr>
          <p:nvPr/>
        </p:nvCxnSpPr>
        <p:spPr>
          <a:xfrm flipH="1">
            <a:off x="7955908" y="4120190"/>
            <a:ext cx="2360519" cy="902456"/>
          </a:xfrm>
          <a:prstGeom prst="straightConnector1">
            <a:avLst/>
          </a:prstGeom>
          <a:noFill/>
          <a:ln w="19050" cap="flat" cmpd="sng" algn="ctr">
            <a:solidFill>
              <a:srgbClr val="FF0000"/>
            </a:solidFill>
            <a:prstDash val="dash"/>
            <a:miter lim="800000"/>
            <a:tailEnd type="triangle"/>
          </a:ln>
          <a:effectLst/>
        </p:spPr>
      </p:cxnSp>
      <p:cxnSp>
        <p:nvCxnSpPr>
          <p:cNvPr id="239" name="直接箭头连接符 238">
            <a:extLst>
              <a:ext uri="{FF2B5EF4-FFF2-40B4-BE49-F238E27FC236}">
                <a16:creationId xmlns:a16="http://schemas.microsoft.com/office/drawing/2014/main" id="{0183A778-06B3-40D5-BA5F-F39820519201}"/>
              </a:ext>
            </a:extLst>
          </p:cNvPr>
          <p:cNvCxnSpPr>
            <a:stCxn id="229" idx="1"/>
            <a:endCxn id="184" idx="2"/>
          </p:cNvCxnSpPr>
          <p:nvPr/>
        </p:nvCxnSpPr>
        <p:spPr>
          <a:xfrm flipH="1" flipV="1">
            <a:off x="5423538" y="3426433"/>
            <a:ext cx="962711" cy="1596213"/>
          </a:xfrm>
          <a:prstGeom prst="straightConnector1">
            <a:avLst/>
          </a:prstGeom>
          <a:noFill/>
          <a:ln w="19050" cap="flat" cmpd="sng" algn="ctr">
            <a:solidFill>
              <a:srgbClr val="FF0000"/>
            </a:solidFill>
            <a:prstDash val="dash"/>
            <a:miter lim="800000"/>
            <a:tailEnd type="triangle"/>
          </a:ln>
          <a:effectLst/>
        </p:spPr>
      </p:cxnSp>
      <p:grpSp>
        <p:nvGrpSpPr>
          <p:cNvPr id="246" name="组合 245">
            <a:extLst>
              <a:ext uri="{FF2B5EF4-FFF2-40B4-BE49-F238E27FC236}">
                <a16:creationId xmlns:a16="http://schemas.microsoft.com/office/drawing/2014/main" id="{4A2BCD67-5258-4B64-A723-514A5E185D5A}"/>
              </a:ext>
            </a:extLst>
          </p:cNvPr>
          <p:cNvGrpSpPr/>
          <p:nvPr/>
        </p:nvGrpSpPr>
        <p:grpSpPr>
          <a:xfrm>
            <a:off x="389760" y="-78015"/>
            <a:ext cx="987163" cy="1189012"/>
            <a:chOff x="336692" y="-179502"/>
            <a:chExt cx="987163" cy="1189012"/>
          </a:xfrm>
        </p:grpSpPr>
        <p:sp>
          <p:nvSpPr>
            <p:cNvPr id="247" name="Diamond 13">
              <a:extLst>
                <a:ext uri="{FF2B5EF4-FFF2-40B4-BE49-F238E27FC236}">
                  <a16:creationId xmlns:a16="http://schemas.microsoft.com/office/drawing/2014/main" id="{D902B900-DB2B-4D0B-9ED7-8E52BA1B0D33}"/>
                </a:ext>
              </a:extLst>
            </p:cNvPr>
            <p:cNvSpPr/>
            <p:nvPr/>
          </p:nvSpPr>
          <p:spPr>
            <a:xfrm rot="2747839">
              <a:off x="336692" y="-150750"/>
              <a:ext cx="283103" cy="283103"/>
            </a:xfrm>
            <a:prstGeom prst="diamond">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l-PL" sz="2400" b="0" i="0" u="none" strike="noStrike" kern="0" cap="none" spc="0" normalizeH="0" baseline="0" noProof="0">
                <a:ln>
                  <a:noFill/>
                </a:ln>
                <a:gradFill flip="none" rotWithShape="1">
                  <a:gsLst>
                    <a:gs pos="0">
                      <a:prstClr val="white">
                        <a:shade val="30000"/>
                        <a:satMod val="115000"/>
                      </a:prstClr>
                    </a:gs>
                    <a:gs pos="50000">
                      <a:prstClr val="white">
                        <a:shade val="67500"/>
                        <a:satMod val="115000"/>
                      </a:prstClr>
                    </a:gs>
                    <a:gs pos="100000">
                      <a:prstClr val="white">
                        <a:shade val="100000"/>
                        <a:satMod val="115000"/>
                      </a:prstClr>
                    </a:gs>
                  </a:gsLst>
                  <a:lin ang="0" scaled="0"/>
                  <a:tileRect/>
                </a:gradFill>
                <a:effectLst/>
                <a:uLnTx/>
                <a:uFillTx/>
                <a:latin typeface="Calibri"/>
                <a:ea typeface="+mn-ea"/>
                <a:cs typeface="+mn-cs"/>
              </a:endParaRPr>
            </a:p>
          </p:txBody>
        </p:sp>
        <p:sp>
          <p:nvSpPr>
            <p:cNvPr id="248" name="Diamond 16">
              <a:extLst>
                <a:ext uri="{FF2B5EF4-FFF2-40B4-BE49-F238E27FC236}">
                  <a16:creationId xmlns:a16="http://schemas.microsoft.com/office/drawing/2014/main" id="{3871046E-FC10-4B69-9CC1-B1C5CF4F2030}"/>
                </a:ext>
              </a:extLst>
            </p:cNvPr>
            <p:cNvSpPr/>
            <p:nvPr/>
          </p:nvSpPr>
          <p:spPr>
            <a:xfrm rot="8147839">
              <a:off x="496416" y="-179502"/>
              <a:ext cx="508031" cy="508031"/>
            </a:xfrm>
            <a:prstGeom prst="diamond">
              <a:avLst/>
            </a:prstGeom>
            <a:solidFill>
              <a:sysClr val="windowText" lastClr="000000">
                <a:lumMod val="75000"/>
                <a:lumOff val="25000"/>
              </a:sysClr>
            </a:solidFill>
            <a:ln w="12700" cap="flat" cmpd="sng" algn="ctr">
              <a:noFill/>
              <a:prstDash val="solid"/>
              <a:miter lim="800000"/>
            </a:ln>
            <a:effectLst>
              <a:outerShdw blurRad="50800" dist="38100" dir="10800000" algn="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l-PL" sz="2400" b="0" i="0" u="none" strike="noStrike" kern="0" cap="none" spc="0" normalizeH="0" baseline="0" noProof="0">
                <a:ln>
                  <a:noFill/>
                </a:ln>
                <a:gradFill flip="none" rotWithShape="1">
                  <a:gsLst>
                    <a:gs pos="0">
                      <a:prstClr val="white">
                        <a:shade val="30000"/>
                        <a:satMod val="115000"/>
                      </a:prstClr>
                    </a:gs>
                    <a:gs pos="50000">
                      <a:prstClr val="white">
                        <a:shade val="67500"/>
                        <a:satMod val="115000"/>
                      </a:prstClr>
                    </a:gs>
                    <a:gs pos="100000">
                      <a:prstClr val="white">
                        <a:shade val="100000"/>
                        <a:satMod val="115000"/>
                      </a:prstClr>
                    </a:gs>
                  </a:gsLst>
                  <a:lin ang="0" scaled="0"/>
                  <a:tileRect/>
                </a:gradFill>
                <a:effectLst/>
                <a:uLnTx/>
                <a:uFillTx/>
                <a:latin typeface="Calibri"/>
                <a:ea typeface="+mn-ea"/>
                <a:cs typeface="+mn-cs"/>
              </a:endParaRPr>
            </a:p>
          </p:txBody>
        </p:sp>
        <p:sp>
          <p:nvSpPr>
            <p:cNvPr id="249" name="Diamond 14">
              <a:extLst>
                <a:ext uri="{FF2B5EF4-FFF2-40B4-BE49-F238E27FC236}">
                  <a16:creationId xmlns:a16="http://schemas.microsoft.com/office/drawing/2014/main" id="{DC11A7FF-C166-4D59-A221-47EFB5D09BCA}"/>
                </a:ext>
              </a:extLst>
            </p:cNvPr>
            <p:cNvSpPr/>
            <p:nvPr/>
          </p:nvSpPr>
          <p:spPr>
            <a:xfrm rot="18947839">
              <a:off x="437330" y="122985"/>
              <a:ext cx="886525" cy="886525"/>
            </a:xfrm>
            <a:prstGeom prst="diamond">
              <a:avLst/>
            </a:prstGeom>
            <a:solidFill>
              <a:sysClr val="windowText" lastClr="000000">
                <a:lumMod val="75000"/>
                <a:lumOff val="25000"/>
              </a:sysClr>
            </a:solidFill>
            <a:ln w="12700" cap="flat" cmpd="sng" algn="ctr">
              <a:noFill/>
              <a:prstDash val="solid"/>
              <a:miter lim="800000"/>
            </a:ln>
            <a:effectLst>
              <a:outerShdw blurRad="50800" dist="38100" dir="16200000"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l-PL" sz="2400" b="0" i="0" u="none" strike="noStrike" kern="0" cap="none" spc="0" normalizeH="0" baseline="0" noProof="0">
                <a:ln>
                  <a:noFill/>
                </a:ln>
                <a:gradFill flip="none" rotWithShape="1">
                  <a:gsLst>
                    <a:gs pos="0">
                      <a:prstClr val="white">
                        <a:shade val="30000"/>
                        <a:satMod val="115000"/>
                      </a:prstClr>
                    </a:gs>
                    <a:gs pos="50000">
                      <a:prstClr val="white">
                        <a:shade val="67500"/>
                        <a:satMod val="115000"/>
                      </a:prstClr>
                    </a:gs>
                    <a:gs pos="100000">
                      <a:prstClr val="white">
                        <a:shade val="100000"/>
                        <a:satMod val="115000"/>
                      </a:prstClr>
                    </a:gs>
                  </a:gsLst>
                  <a:lin ang="0" scaled="0"/>
                  <a:tileRect/>
                </a:gradFill>
                <a:effectLst/>
                <a:uLnTx/>
                <a:uFillTx/>
                <a:latin typeface="Calibri"/>
                <a:ea typeface="+mn-ea"/>
                <a:cs typeface="+mn-cs"/>
              </a:endParaRPr>
            </a:p>
          </p:txBody>
        </p:sp>
      </p:grpSp>
      <p:sp>
        <p:nvSpPr>
          <p:cNvPr id="250" name="文本框 249">
            <a:extLst>
              <a:ext uri="{FF2B5EF4-FFF2-40B4-BE49-F238E27FC236}">
                <a16:creationId xmlns:a16="http://schemas.microsoft.com/office/drawing/2014/main" id="{6A0E7930-4D34-4FBB-BFFF-CDCB6ED00061}"/>
              </a:ext>
            </a:extLst>
          </p:cNvPr>
          <p:cNvSpPr txBox="1"/>
          <p:nvPr/>
        </p:nvSpPr>
        <p:spPr>
          <a:xfrm>
            <a:off x="604482" y="408139"/>
            <a:ext cx="658356" cy="523220"/>
          </a:xfrm>
          <a:prstGeom prst="rect">
            <a:avLst/>
          </a:prstGeom>
          <a:noFill/>
        </p:spPr>
        <p:txBody>
          <a:bodyPr wrap="square" rtlCol="0">
            <a:spAutoFit/>
          </a:bodyPr>
          <a:lstStyle/>
          <a:p>
            <a:pPr algn="ctr" fontAlgn="auto">
              <a:spcBef>
                <a:spcPts val="0"/>
              </a:spcBef>
              <a:spcAft>
                <a:spcPts val="0"/>
              </a:spcAft>
              <a:buFontTx/>
              <a:buNone/>
            </a:pPr>
            <a:r>
              <a:rPr lang="en-US" altLang="zh-CN" sz="2800" b="1" dirty="0">
                <a:ln w="28575">
                  <a:noFill/>
                </a:ln>
                <a:solidFill>
                  <a:prstClr val="white"/>
                </a:solidFill>
                <a:latin typeface="微软雅黑" panose="020B0503020204020204" pitchFamily="34" charset="-122"/>
                <a:ea typeface="微软雅黑" panose="020B0503020204020204" pitchFamily="34" charset="-122"/>
              </a:rPr>
              <a:t>03</a:t>
            </a:r>
            <a:endParaRPr lang="zh-CN" altLang="en-US" sz="4400" b="1" dirty="0">
              <a:ln w="28575">
                <a:noFill/>
              </a:ln>
              <a:solidFill>
                <a:prstClr val="white"/>
              </a:solidFill>
              <a:latin typeface="微软雅黑" panose="020B0503020204020204" pitchFamily="34" charset="-122"/>
              <a:ea typeface="微软雅黑" panose="020B0503020204020204" pitchFamily="34" charset="-122"/>
            </a:endParaRPr>
          </a:p>
        </p:txBody>
      </p:sp>
      <p:sp>
        <p:nvSpPr>
          <p:cNvPr id="251" name="矩形 250">
            <a:extLst>
              <a:ext uri="{FF2B5EF4-FFF2-40B4-BE49-F238E27FC236}">
                <a16:creationId xmlns:a16="http://schemas.microsoft.com/office/drawing/2014/main" id="{B36B243B-EB35-451F-9F85-7DE890462A32}"/>
              </a:ext>
            </a:extLst>
          </p:cNvPr>
          <p:cNvSpPr/>
          <p:nvPr/>
        </p:nvSpPr>
        <p:spPr>
          <a:xfrm>
            <a:off x="1322877" y="535198"/>
            <a:ext cx="1603324" cy="458908"/>
          </a:xfrm>
          <a:prstGeom prst="rect">
            <a:avLst/>
          </a:prstGeom>
        </p:spPr>
        <p:txBody>
          <a:bodyPr wrap="none">
            <a:spAutoFit/>
          </a:bodyPr>
          <a:lstStyle/>
          <a:p>
            <a:pPr fontAlgn="auto">
              <a:lnSpc>
                <a:spcPct val="150000"/>
              </a:lnSpc>
              <a:spcBef>
                <a:spcPts val="0"/>
              </a:spcBef>
              <a:spcAft>
                <a:spcPts val="0"/>
              </a:spcAft>
              <a:buFontTx/>
              <a:buNone/>
            </a:pPr>
            <a:r>
              <a:rPr lang="en-US" altLang="zh-CN" dirty="0">
                <a:solidFill>
                  <a:prstClr val="black">
                    <a:lumMod val="75000"/>
                    <a:lumOff val="25000"/>
                  </a:prstClr>
                </a:solidFill>
                <a:latin typeface="微软雅黑" panose="020B0503020204020204" pitchFamily="34" charset="-122"/>
                <a:ea typeface="微软雅黑" panose="020B0503020204020204" pitchFamily="34" charset="-122"/>
              </a:rPr>
              <a:t>FP</a:t>
            </a: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序列树示例</a:t>
            </a:r>
            <a:endParaRPr lang="en-US" altLang="zh-CN"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672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213"/>
                                        </p:tgtEl>
                                        <p:attrNameLst>
                                          <p:attrName>style.visibility</p:attrName>
                                        </p:attrNameLst>
                                      </p:cBhvr>
                                      <p:to>
                                        <p:strVal val="visible"/>
                                      </p:to>
                                    </p:set>
                                    <p:animEffect transition="in" filter="wipe(up)">
                                      <p:cBhvr>
                                        <p:cTn id="10" dur="500"/>
                                        <p:tgtEl>
                                          <p:spTgt spid="21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169"/>
                                        </p:tgtEl>
                                        <p:attrNameLst>
                                          <p:attrName>style.visibility</p:attrName>
                                        </p:attrNameLst>
                                      </p:cBhvr>
                                      <p:to>
                                        <p:strVal val="visible"/>
                                      </p:to>
                                    </p:set>
                                    <p:animEffect transition="in" filter="wipe(right)">
                                      <p:cBhvr>
                                        <p:cTn id="19" dur="500"/>
                                        <p:tgtEl>
                                          <p:spTgt spid="169"/>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55"/>
                                        </p:tgtEl>
                                        <p:attrNameLst>
                                          <p:attrName>style.visibility</p:attrName>
                                        </p:attrNameLst>
                                      </p:cBhvr>
                                      <p:to>
                                        <p:strVal val="visible"/>
                                      </p:to>
                                    </p:set>
                                  </p:childTnLst>
                                </p:cTn>
                              </p:par>
                            </p:childTnLst>
                          </p:cTn>
                        </p:par>
                        <p:par>
                          <p:cTn id="23" fill="hold">
                            <p:stCondLst>
                              <p:cond delay="500"/>
                            </p:stCondLst>
                            <p:childTnLst>
                              <p:par>
                                <p:cTn id="24" presetID="22" presetClass="exit" presetSubtype="4" fill="hold" grpId="1" nodeType="afterEffect">
                                  <p:stCondLst>
                                    <p:cond delay="0"/>
                                  </p:stCondLst>
                                  <p:childTnLst>
                                    <p:animEffect transition="out" filter="wipe(down)">
                                      <p:cBhvr>
                                        <p:cTn id="25" dur="500"/>
                                        <p:tgtEl>
                                          <p:spTgt spid="213"/>
                                        </p:tgtEl>
                                      </p:cBhvr>
                                    </p:animEffect>
                                    <p:set>
                                      <p:cBhvr>
                                        <p:cTn id="26" dur="1" fill="hold">
                                          <p:stCondLst>
                                            <p:cond delay="499"/>
                                          </p:stCondLst>
                                        </p:cTn>
                                        <p:tgtEl>
                                          <p:spTgt spid="213"/>
                                        </p:tgtEl>
                                        <p:attrNameLst>
                                          <p:attrName>style.visibility</p:attrName>
                                        </p:attrNameLst>
                                      </p:cBhvr>
                                      <p:to>
                                        <p:strVal val="hidden"/>
                                      </p:to>
                                    </p:set>
                                  </p:childTnLst>
                                </p:cTn>
                              </p:par>
                              <p:par>
                                <p:cTn id="27" presetID="22" presetClass="entr" presetSubtype="1" fill="hold" grpId="0" nodeType="withEffect">
                                  <p:stCondLst>
                                    <p:cond delay="0"/>
                                  </p:stCondLst>
                                  <p:childTnLst>
                                    <p:set>
                                      <p:cBhvr>
                                        <p:cTn id="28" dur="1" fill="hold">
                                          <p:stCondLst>
                                            <p:cond delay="0"/>
                                          </p:stCondLst>
                                        </p:cTn>
                                        <p:tgtEl>
                                          <p:spTgt spid="214"/>
                                        </p:tgtEl>
                                        <p:attrNameLst>
                                          <p:attrName>style.visibility</p:attrName>
                                        </p:attrNameLst>
                                      </p:cBhvr>
                                      <p:to>
                                        <p:strVal val="visible"/>
                                      </p:to>
                                    </p:set>
                                    <p:animEffect transition="in" filter="wipe(up)">
                                      <p:cBhvr>
                                        <p:cTn id="29" dur="500"/>
                                        <p:tgtEl>
                                          <p:spTgt spid="214"/>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190"/>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19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70"/>
                                        </p:tgtEl>
                                        <p:attrNameLst>
                                          <p:attrName>style.visibility</p:attrName>
                                        </p:attrNameLst>
                                      </p:cBhvr>
                                      <p:to>
                                        <p:strVal val="visible"/>
                                      </p:to>
                                    </p:set>
                                    <p:animEffect transition="in" filter="wipe(up)">
                                      <p:cBhvr>
                                        <p:cTn id="40" dur="500"/>
                                        <p:tgtEl>
                                          <p:spTgt spid="170"/>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156"/>
                                        </p:tgtEl>
                                        <p:attrNameLst>
                                          <p:attrName>style.visibility</p:attrName>
                                        </p:attrNameLst>
                                      </p:cBhvr>
                                      <p:to>
                                        <p:strVal val="visible"/>
                                      </p:to>
                                    </p:set>
                                  </p:childTnLst>
                                </p:cTn>
                              </p:par>
                            </p:childTnLst>
                          </p:cTn>
                        </p:par>
                        <p:par>
                          <p:cTn id="44" fill="hold">
                            <p:stCondLst>
                              <p:cond delay="500"/>
                            </p:stCondLst>
                            <p:childTnLst>
                              <p:par>
                                <p:cTn id="45" presetID="22" presetClass="exit" presetSubtype="4" fill="hold" grpId="1" nodeType="afterEffect">
                                  <p:stCondLst>
                                    <p:cond delay="0"/>
                                  </p:stCondLst>
                                  <p:childTnLst>
                                    <p:animEffect transition="out" filter="wipe(down)">
                                      <p:cBhvr>
                                        <p:cTn id="46" dur="500"/>
                                        <p:tgtEl>
                                          <p:spTgt spid="214"/>
                                        </p:tgtEl>
                                      </p:cBhvr>
                                    </p:animEffect>
                                    <p:set>
                                      <p:cBhvr>
                                        <p:cTn id="47" dur="1" fill="hold">
                                          <p:stCondLst>
                                            <p:cond delay="499"/>
                                          </p:stCondLst>
                                        </p:cTn>
                                        <p:tgtEl>
                                          <p:spTgt spid="214"/>
                                        </p:tgtEl>
                                        <p:attrNameLst>
                                          <p:attrName>style.visibility</p:attrName>
                                        </p:attrNameLst>
                                      </p:cBhvr>
                                      <p:to>
                                        <p:strVal val="hidden"/>
                                      </p:to>
                                    </p:set>
                                  </p:childTnLst>
                                </p:cTn>
                              </p:par>
                              <p:par>
                                <p:cTn id="48" presetID="22" presetClass="entr" presetSubtype="1" fill="hold" grpId="0" nodeType="withEffect">
                                  <p:stCondLst>
                                    <p:cond delay="0"/>
                                  </p:stCondLst>
                                  <p:childTnLst>
                                    <p:set>
                                      <p:cBhvr>
                                        <p:cTn id="49" dur="1" fill="hold">
                                          <p:stCondLst>
                                            <p:cond delay="0"/>
                                          </p:stCondLst>
                                        </p:cTn>
                                        <p:tgtEl>
                                          <p:spTgt spid="215"/>
                                        </p:tgtEl>
                                        <p:attrNameLst>
                                          <p:attrName>style.visibility</p:attrName>
                                        </p:attrNameLst>
                                      </p:cBhvr>
                                      <p:to>
                                        <p:strVal val="visible"/>
                                      </p:to>
                                    </p:set>
                                    <p:animEffect transition="in" filter="wipe(up)">
                                      <p:cBhvr>
                                        <p:cTn id="50" dur="500"/>
                                        <p:tgtEl>
                                          <p:spTgt spid="215"/>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191"/>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19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171"/>
                                        </p:tgtEl>
                                        <p:attrNameLst>
                                          <p:attrName>style.visibility</p:attrName>
                                        </p:attrNameLst>
                                      </p:cBhvr>
                                      <p:to>
                                        <p:strVal val="visible"/>
                                      </p:to>
                                    </p:set>
                                    <p:animEffect transition="in" filter="wipe(up)">
                                      <p:cBhvr>
                                        <p:cTn id="61" dur="500"/>
                                        <p:tgtEl>
                                          <p:spTgt spid="171"/>
                                        </p:tgtEl>
                                      </p:cBhvr>
                                    </p:animEffec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157"/>
                                        </p:tgtEl>
                                        <p:attrNameLst>
                                          <p:attrName>style.visibility</p:attrName>
                                        </p:attrNameLst>
                                      </p:cBhvr>
                                      <p:to>
                                        <p:strVal val="visible"/>
                                      </p:to>
                                    </p:set>
                                  </p:childTnLst>
                                </p:cTn>
                              </p:par>
                            </p:childTnLst>
                          </p:cTn>
                        </p:par>
                        <p:par>
                          <p:cTn id="65" fill="hold">
                            <p:stCondLst>
                              <p:cond delay="500"/>
                            </p:stCondLst>
                            <p:childTnLst>
                              <p:par>
                                <p:cTn id="66" presetID="22" presetClass="exit" presetSubtype="4" fill="hold" grpId="1" nodeType="afterEffect">
                                  <p:stCondLst>
                                    <p:cond delay="0"/>
                                  </p:stCondLst>
                                  <p:childTnLst>
                                    <p:animEffect transition="out" filter="wipe(down)">
                                      <p:cBhvr>
                                        <p:cTn id="67" dur="500"/>
                                        <p:tgtEl>
                                          <p:spTgt spid="215"/>
                                        </p:tgtEl>
                                      </p:cBhvr>
                                    </p:animEffect>
                                    <p:set>
                                      <p:cBhvr>
                                        <p:cTn id="68" dur="1" fill="hold">
                                          <p:stCondLst>
                                            <p:cond delay="499"/>
                                          </p:stCondLst>
                                        </p:cTn>
                                        <p:tgtEl>
                                          <p:spTgt spid="215"/>
                                        </p:tgtEl>
                                        <p:attrNameLst>
                                          <p:attrName>style.visibility</p:attrName>
                                        </p:attrNameLst>
                                      </p:cBhvr>
                                      <p:to>
                                        <p:strVal val="hidden"/>
                                      </p:to>
                                    </p:set>
                                  </p:childTnLst>
                                </p:cTn>
                              </p:par>
                              <p:par>
                                <p:cTn id="69" presetID="22" presetClass="entr" presetSubtype="1" fill="hold" grpId="0" nodeType="withEffect">
                                  <p:stCondLst>
                                    <p:cond delay="0"/>
                                  </p:stCondLst>
                                  <p:childTnLst>
                                    <p:set>
                                      <p:cBhvr>
                                        <p:cTn id="70" dur="1" fill="hold">
                                          <p:stCondLst>
                                            <p:cond delay="0"/>
                                          </p:stCondLst>
                                        </p:cTn>
                                        <p:tgtEl>
                                          <p:spTgt spid="216"/>
                                        </p:tgtEl>
                                        <p:attrNameLst>
                                          <p:attrName>style.visibility</p:attrName>
                                        </p:attrNameLst>
                                      </p:cBhvr>
                                      <p:to>
                                        <p:strVal val="visible"/>
                                      </p:to>
                                    </p:set>
                                    <p:animEffect transition="in" filter="wipe(up)">
                                      <p:cBhvr>
                                        <p:cTn id="71" dur="500"/>
                                        <p:tgtEl>
                                          <p:spTgt spid="21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nodeType="clickEffect">
                                  <p:stCondLst>
                                    <p:cond delay="0"/>
                                  </p:stCondLst>
                                  <p:childTnLst>
                                    <p:set>
                                      <p:cBhvr>
                                        <p:cTn id="75" dur="1" fill="hold">
                                          <p:stCondLst>
                                            <p:cond delay="0"/>
                                          </p:stCondLst>
                                        </p:cTn>
                                        <p:tgtEl>
                                          <p:spTgt spid="192"/>
                                        </p:tgtEl>
                                        <p:attrNameLst>
                                          <p:attrName>style.visibility</p:attrName>
                                        </p:attrNameLst>
                                      </p:cBhvr>
                                      <p:to>
                                        <p:strVal val="hidden"/>
                                      </p:to>
                                    </p:set>
                                  </p:childTnLst>
                                </p:cTn>
                              </p:par>
                              <p:par>
                                <p:cTn id="76" presetID="22" presetClass="exit" presetSubtype="4" fill="hold" grpId="1" nodeType="withEffect">
                                  <p:stCondLst>
                                    <p:cond delay="0"/>
                                  </p:stCondLst>
                                  <p:childTnLst>
                                    <p:animEffect transition="out" filter="wipe(down)">
                                      <p:cBhvr>
                                        <p:cTn id="77" dur="500"/>
                                        <p:tgtEl>
                                          <p:spTgt spid="216"/>
                                        </p:tgtEl>
                                      </p:cBhvr>
                                    </p:animEffect>
                                    <p:set>
                                      <p:cBhvr>
                                        <p:cTn id="78" dur="1" fill="hold">
                                          <p:stCondLst>
                                            <p:cond delay="499"/>
                                          </p:stCondLst>
                                        </p:cTn>
                                        <p:tgtEl>
                                          <p:spTgt spid="216"/>
                                        </p:tgtEl>
                                        <p:attrNameLst>
                                          <p:attrName>style.visibility</p:attrName>
                                        </p:attrNameLst>
                                      </p:cBhvr>
                                      <p:to>
                                        <p:strVal val="hidden"/>
                                      </p:to>
                                    </p:set>
                                  </p:childTnLst>
                                </p:cTn>
                              </p:par>
                              <p:par>
                                <p:cTn id="79" presetID="22" presetClass="entr" presetSubtype="1" fill="hold" grpId="2" nodeType="withEffect">
                                  <p:stCondLst>
                                    <p:cond delay="0"/>
                                  </p:stCondLst>
                                  <p:childTnLst>
                                    <p:set>
                                      <p:cBhvr>
                                        <p:cTn id="80" dur="1" fill="hold">
                                          <p:stCondLst>
                                            <p:cond delay="0"/>
                                          </p:stCondLst>
                                        </p:cTn>
                                        <p:tgtEl>
                                          <p:spTgt spid="213"/>
                                        </p:tgtEl>
                                        <p:attrNameLst>
                                          <p:attrName>style.visibility</p:attrName>
                                        </p:attrNameLst>
                                      </p:cBhvr>
                                      <p:to>
                                        <p:strVal val="visible"/>
                                      </p:to>
                                    </p:set>
                                    <p:animEffect transition="in" filter="wipe(up)">
                                      <p:cBhvr>
                                        <p:cTn id="81" dur="500"/>
                                        <p:tgtEl>
                                          <p:spTgt spid="213"/>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193"/>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173"/>
                                        </p:tgtEl>
                                        <p:attrNameLst>
                                          <p:attrName>style.visibility</p:attrName>
                                        </p:attrNameLst>
                                      </p:cBhvr>
                                      <p:to>
                                        <p:strVal val="visible"/>
                                      </p:to>
                                    </p:set>
                                    <p:animEffect transition="in" filter="wipe(left)">
                                      <p:cBhvr>
                                        <p:cTn id="90" dur="500"/>
                                        <p:tgtEl>
                                          <p:spTgt spid="173"/>
                                        </p:tgtEl>
                                      </p:cBhvr>
                                    </p:animEffect>
                                  </p:childTnLst>
                                </p:cTn>
                              </p:par>
                            </p:childTnLst>
                          </p:cTn>
                        </p:par>
                        <p:par>
                          <p:cTn id="91" fill="hold">
                            <p:stCondLst>
                              <p:cond delay="500"/>
                            </p:stCondLst>
                            <p:childTnLst>
                              <p:par>
                                <p:cTn id="92" presetID="1" presetClass="entr" presetSubtype="0" fill="hold" grpId="0" nodeType="afterEffect">
                                  <p:stCondLst>
                                    <p:cond delay="0"/>
                                  </p:stCondLst>
                                  <p:childTnLst>
                                    <p:set>
                                      <p:cBhvr>
                                        <p:cTn id="93" dur="1" fill="hold">
                                          <p:stCondLst>
                                            <p:cond delay="0"/>
                                          </p:stCondLst>
                                        </p:cTn>
                                        <p:tgtEl>
                                          <p:spTgt spid="158"/>
                                        </p:tgtEl>
                                        <p:attrNameLst>
                                          <p:attrName>style.visibility</p:attrName>
                                        </p:attrNameLst>
                                      </p:cBhvr>
                                      <p:to>
                                        <p:strVal val="visible"/>
                                      </p:to>
                                    </p:set>
                                  </p:childTnLst>
                                </p:cTn>
                              </p:par>
                            </p:childTnLst>
                          </p:cTn>
                        </p:par>
                        <p:par>
                          <p:cTn id="94" fill="hold">
                            <p:stCondLst>
                              <p:cond delay="500"/>
                            </p:stCondLst>
                            <p:childTnLst>
                              <p:par>
                                <p:cTn id="95" presetID="22" presetClass="exit" presetSubtype="4" fill="hold" grpId="3" nodeType="afterEffect">
                                  <p:stCondLst>
                                    <p:cond delay="0"/>
                                  </p:stCondLst>
                                  <p:childTnLst>
                                    <p:animEffect transition="out" filter="wipe(down)">
                                      <p:cBhvr>
                                        <p:cTn id="96" dur="500"/>
                                        <p:tgtEl>
                                          <p:spTgt spid="213"/>
                                        </p:tgtEl>
                                      </p:cBhvr>
                                    </p:animEffect>
                                    <p:set>
                                      <p:cBhvr>
                                        <p:cTn id="97" dur="1" fill="hold">
                                          <p:stCondLst>
                                            <p:cond delay="499"/>
                                          </p:stCondLst>
                                        </p:cTn>
                                        <p:tgtEl>
                                          <p:spTgt spid="213"/>
                                        </p:tgtEl>
                                        <p:attrNameLst>
                                          <p:attrName>style.visibility</p:attrName>
                                        </p:attrNameLst>
                                      </p:cBhvr>
                                      <p:to>
                                        <p:strVal val="hidden"/>
                                      </p:to>
                                    </p:set>
                                  </p:childTnLst>
                                </p:cTn>
                              </p:par>
                              <p:par>
                                <p:cTn id="98" presetID="22" presetClass="entr" presetSubtype="1" fill="hold" grpId="0" nodeType="withEffect">
                                  <p:stCondLst>
                                    <p:cond delay="0"/>
                                  </p:stCondLst>
                                  <p:childTnLst>
                                    <p:set>
                                      <p:cBhvr>
                                        <p:cTn id="99" dur="1" fill="hold">
                                          <p:stCondLst>
                                            <p:cond delay="0"/>
                                          </p:stCondLst>
                                        </p:cTn>
                                        <p:tgtEl>
                                          <p:spTgt spid="217"/>
                                        </p:tgtEl>
                                        <p:attrNameLst>
                                          <p:attrName>style.visibility</p:attrName>
                                        </p:attrNameLst>
                                      </p:cBhvr>
                                      <p:to>
                                        <p:strVal val="visible"/>
                                      </p:to>
                                    </p:set>
                                    <p:animEffect transition="in" filter="wipe(up)">
                                      <p:cBhvr>
                                        <p:cTn id="100" dur="500"/>
                                        <p:tgtEl>
                                          <p:spTgt spid="217"/>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193"/>
                                        </p:tgtEl>
                                        <p:attrNameLst>
                                          <p:attrName>style.visibility</p:attrName>
                                        </p:attrNameLst>
                                      </p:cBhvr>
                                      <p:to>
                                        <p:strVal val="hidden"/>
                                      </p:to>
                                    </p:set>
                                  </p:childTnLst>
                                </p:cTn>
                              </p:par>
                              <p:par>
                                <p:cTn id="105" presetID="1" presetClass="entr" presetSubtype="0" fill="hold" nodeType="withEffect">
                                  <p:stCondLst>
                                    <p:cond delay="0"/>
                                  </p:stCondLst>
                                  <p:childTnLst>
                                    <p:set>
                                      <p:cBhvr>
                                        <p:cTn id="106" dur="1" fill="hold">
                                          <p:stCondLst>
                                            <p:cond delay="0"/>
                                          </p:stCondLst>
                                        </p:cTn>
                                        <p:tgtEl>
                                          <p:spTgt spid="19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nodeType="clickEffect">
                                  <p:stCondLst>
                                    <p:cond delay="0"/>
                                  </p:stCondLst>
                                  <p:childTnLst>
                                    <p:set>
                                      <p:cBhvr>
                                        <p:cTn id="110" dur="1" fill="hold">
                                          <p:stCondLst>
                                            <p:cond delay="0"/>
                                          </p:stCondLst>
                                        </p:cTn>
                                        <p:tgtEl>
                                          <p:spTgt spid="174"/>
                                        </p:tgtEl>
                                        <p:attrNameLst>
                                          <p:attrName>style.visibility</p:attrName>
                                        </p:attrNameLst>
                                      </p:cBhvr>
                                      <p:to>
                                        <p:strVal val="visible"/>
                                      </p:to>
                                    </p:set>
                                    <p:animEffect transition="in" filter="wipe(up)">
                                      <p:cBhvr>
                                        <p:cTn id="111" dur="500"/>
                                        <p:tgtEl>
                                          <p:spTgt spid="174"/>
                                        </p:tgtEl>
                                      </p:cBhvr>
                                    </p:animEffect>
                                  </p:childTnLst>
                                </p:cTn>
                              </p:par>
                            </p:childTnLst>
                          </p:cTn>
                        </p:par>
                        <p:par>
                          <p:cTn id="112" fill="hold">
                            <p:stCondLst>
                              <p:cond delay="500"/>
                            </p:stCondLst>
                            <p:childTnLst>
                              <p:par>
                                <p:cTn id="113" presetID="1" presetClass="entr" presetSubtype="0" fill="hold" grpId="0" nodeType="afterEffect">
                                  <p:stCondLst>
                                    <p:cond delay="0"/>
                                  </p:stCondLst>
                                  <p:childTnLst>
                                    <p:set>
                                      <p:cBhvr>
                                        <p:cTn id="114" dur="1" fill="hold">
                                          <p:stCondLst>
                                            <p:cond delay="0"/>
                                          </p:stCondLst>
                                        </p:cTn>
                                        <p:tgtEl>
                                          <p:spTgt spid="159"/>
                                        </p:tgtEl>
                                        <p:attrNameLst>
                                          <p:attrName>style.visibility</p:attrName>
                                        </p:attrNameLst>
                                      </p:cBhvr>
                                      <p:to>
                                        <p:strVal val="visible"/>
                                      </p:to>
                                    </p:set>
                                  </p:childTnLst>
                                </p:cTn>
                              </p:par>
                            </p:childTnLst>
                          </p:cTn>
                        </p:par>
                        <p:par>
                          <p:cTn id="115" fill="hold">
                            <p:stCondLst>
                              <p:cond delay="500"/>
                            </p:stCondLst>
                            <p:childTnLst>
                              <p:par>
                                <p:cTn id="116" presetID="22" presetClass="exit" presetSubtype="4" fill="hold" grpId="2" nodeType="afterEffect">
                                  <p:stCondLst>
                                    <p:cond delay="0"/>
                                  </p:stCondLst>
                                  <p:childTnLst>
                                    <p:animEffect transition="out" filter="wipe(down)">
                                      <p:cBhvr>
                                        <p:cTn id="117" dur="500"/>
                                        <p:tgtEl>
                                          <p:spTgt spid="217"/>
                                        </p:tgtEl>
                                      </p:cBhvr>
                                    </p:animEffect>
                                    <p:set>
                                      <p:cBhvr>
                                        <p:cTn id="118" dur="1" fill="hold">
                                          <p:stCondLst>
                                            <p:cond delay="499"/>
                                          </p:stCondLst>
                                        </p:cTn>
                                        <p:tgtEl>
                                          <p:spTgt spid="217"/>
                                        </p:tgtEl>
                                        <p:attrNameLst>
                                          <p:attrName>style.visibility</p:attrName>
                                        </p:attrNameLst>
                                      </p:cBhvr>
                                      <p:to>
                                        <p:strVal val="hidden"/>
                                      </p:to>
                                    </p:set>
                                  </p:childTnLst>
                                </p:cTn>
                              </p:par>
                              <p:par>
                                <p:cTn id="119" presetID="22" presetClass="entr" presetSubtype="1" fill="hold" grpId="0" nodeType="withEffect">
                                  <p:stCondLst>
                                    <p:cond delay="0"/>
                                  </p:stCondLst>
                                  <p:childTnLst>
                                    <p:set>
                                      <p:cBhvr>
                                        <p:cTn id="120" dur="1" fill="hold">
                                          <p:stCondLst>
                                            <p:cond delay="0"/>
                                          </p:stCondLst>
                                        </p:cTn>
                                        <p:tgtEl>
                                          <p:spTgt spid="218"/>
                                        </p:tgtEl>
                                        <p:attrNameLst>
                                          <p:attrName>style.visibility</p:attrName>
                                        </p:attrNameLst>
                                      </p:cBhvr>
                                      <p:to>
                                        <p:strVal val="visible"/>
                                      </p:to>
                                    </p:set>
                                    <p:animEffect transition="in" filter="wipe(up)">
                                      <p:cBhvr>
                                        <p:cTn id="121" dur="500"/>
                                        <p:tgtEl>
                                          <p:spTgt spid="218"/>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nodeType="clickEffect">
                                  <p:stCondLst>
                                    <p:cond delay="0"/>
                                  </p:stCondLst>
                                  <p:childTnLst>
                                    <p:set>
                                      <p:cBhvr>
                                        <p:cTn id="125" dur="1" fill="hold">
                                          <p:stCondLst>
                                            <p:cond delay="0"/>
                                          </p:stCondLst>
                                        </p:cTn>
                                        <p:tgtEl>
                                          <p:spTgt spid="194"/>
                                        </p:tgtEl>
                                        <p:attrNameLst>
                                          <p:attrName>style.visibility</p:attrName>
                                        </p:attrNameLst>
                                      </p:cBhvr>
                                      <p:to>
                                        <p:strVal val="hidden"/>
                                      </p:to>
                                    </p:set>
                                  </p:childTnLst>
                                </p:cTn>
                              </p:par>
                              <p:par>
                                <p:cTn id="126" presetID="1" presetClass="entr" presetSubtype="0" fill="hold" nodeType="withEffect">
                                  <p:stCondLst>
                                    <p:cond delay="0"/>
                                  </p:stCondLst>
                                  <p:childTnLst>
                                    <p:set>
                                      <p:cBhvr>
                                        <p:cTn id="127" dur="1" fill="hold">
                                          <p:stCondLst>
                                            <p:cond delay="0"/>
                                          </p:stCondLst>
                                        </p:cTn>
                                        <p:tgtEl>
                                          <p:spTgt spid="195"/>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175"/>
                                        </p:tgtEl>
                                        <p:attrNameLst>
                                          <p:attrName>style.visibility</p:attrName>
                                        </p:attrNameLst>
                                      </p:cBhvr>
                                      <p:to>
                                        <p:strVal val="visible"/>
                                      </p:to>
                                    </p:set>
                                    <p:animEffect transition="in" filter="wipe(up)">
                                      <p:cBhvr>
                                        <p:cTn id="132" dur="500"/>
                                        <p:tgtEl>
                                          <p:spTgt spid="175"/>
                                        </p:tgtEl>
                                      </p:cBhvr>
                                    </p:animEffect>
                                  </p:childTnLst>
                                </p:cTn>
                              </p:par>
                            </p:childTnLst>
                          </p:cTn>
                        </p:par>
                        <p:par>
                          <p:cTn id="133" fill="hold">
                            <p:stCondLst>
                              <p:cond delay="500"/>
                            </p:stCondLst>
                            <p:childTnLst>
                              <p:par>
                                <p:cTn id="134" presetID="1" presetClass="entr" presetSubtype="0" fill="hold" grpId="0" nodeType="afterEffect">
                                  <p:stCondLst>
                                    <p:cond delay="0"/>
                                  </p:stCondLst>
                                  <p:childTnLst>
                                    <p:set>
                                      <p:cBhvr>
                                        <p:cTn id="135" dur="1" fill="hold">
                                          <p:stCondLst>
                                            <p:cond delay="0"/>
                                          </p:stCondLst>
                                        </p:cTn>
                                        <p:tgtEl>
                                          <p:spTgt spid="160"/>
                                        </p:tgtEl>
                                        <p:attrNameLst>
                                          <p:attrName>style.visibility</p:attrName>
                                        </p:attrNameLst>
                                      </p:cBhvr>
                                      <p:to>
                                        <p:strVal val="visible"/>
                                      </p:to>
                                    </p:set>
                                  </p:childTnLst>
                                </p:cTn>
                              </p:par>
                            </p:childTnLst>
                          </p:cTn>
                        </p:par>
                        <p:par>
                          <p:cTn id="136" fill="hold">
                            <p:stCondLst>
                              <p:cond delay="500"/>
                            </p:stCondLst>
                            <p:childTnLst>
                              <p:par>
                                <p:cTn id="137" presetID="22" presetClass="exit" presetSubtype="4" fill="hold" grpId="3" nodeType="afterEffect">
                                  <p:stCondLst>
                                    <p:cond delay="0"/>
                                  </p:stCondLst>
                                  <p:childTnLst>
                                    <p:animEffect transition="out" filter="wipe(down)">
                                      <p:cBhvr>
                                        <p:cTn id="138" dur="500"/>
                                        <p:tgtEl>
                                          <p:spTgt spid="218"/>
                                        </p:tgtEl>
                                      </p:cBhvr>
                                    </p:animEffect>
                                    <p:set>
                                      <p:cBhvr>
                                        <p:cTn id="139" dur="1" fill="hold">
                                          <p:stCondLst>
                                            <p:cond delay="499"/>
                                          </p:stCondLst>
                                        </p:cTn>
                                        <p:tgtEl>
                                          <p:spTgt spid="218"/>
                                        </p:tgtEl>
                                        <p:attrNameLst>
                                          <p:attrName>style.visibility</p:attrName>
                                        </p:attrNameLst>
                                      </p:cBhvr>
                                      <p:to>
                                        <p:strVal val="hidden"/>
                                      </p:to>
                                    </p:set>
                                  </p:childTnLst>
                                </p:cTn>
                              </p:par>
                              <p:par>
                                <p:cTn id="140" presetID="22" presetClass="entr" presetSubtype="1" fill="hold" grpId="0" nodeType="withEffect">
                                  <p:stCondLst>
                                    <p:cond delay="0"/>
                                  </p:stCondLst>
                                  <p:childTnLst>
                                    <p:set>
                                      <p:cBhvr>
                                        <p:cTn id="141" dur="1" fill="hold">
                                          <p:stCondLst>
                                            <p:cond delay="0"/>
                                          </p:stCondLst>
                                        </p:cTn>
                                        <p:tgtEl>
                                          <p:spTgt spid="219"/>
                                        </p:tgtEl>
                                        <p:attrNameLst>
                                          <p:attrName>style.visibility</p:attrName>
                                        </p:attrNameLst>
                                      </p:cBhvr>
                                      <p:to>
                                        <p:strVal val="visible"/>
                                      </p:to>
                                    </p:set>
                                    <p:animEffect transition="in" filter="wipe(up)">
                                      <p:cBhvr>
                                        <p:cTn id="142" dur="500"/>
                                        <p:tgtEl>
                                          <p:spTgt spid="219"/>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nodeType="clickEffect">
                                  <p:stCondLst>
                                    <p:cond delay="0"/>
                                  </p:stCondLst>
                                  <p:childTnLst>
                                    <p:set>
                                      <p:cBhvr>
                                        <p:cTn id="146" dur="1" fill="hold">
                                          <p:stCondLst>
                                            <p:cond delay="0"/>
                                          </p:stCondLst>
                                        </p:cTn>
                                        <p:tgtEl>
                                          <p:spTgt spid="195"/>
                                        </p:tgtEl>
                                        <p:attrNameLst>
                                          <p:attrName>style.visibility</p:attrName>
                                        </p:attrNameLst>
                                      </p:cBhvr>
                                      <p:to>
                                        <p:strVal val="hidden"/>
                                      </p:to>
                                    </p:set>
                                  </p:childTnLst>
                                </p:cTn>
                              </p:par>
                              <p:par>
                                <p:cTn id="147" presetID="1" presetClass="entr" presetSubtype="0" fill="hold" nodeType="withEffect">
                                  <p:stCondLst>
                                    <p:cond delay="0"/>
                                  </p:stCondLst>
                                  <p:childTnLst>
                                    <p:set>
                                      <p:cBhvr>
                                        <p:cTn id="148" dur="1" fill="hold">
                                          <p:stCondLst>
                                            <p:cond delay="0"/>
                                          </p:stCondLst>
                                        </p:cTn>
                                        <p:tgtEl>
                                          <p:spTgt spid="196"/>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1" fill="hold" nodeType="clickEffect">
                                  <p:stCondLst>
                                    <p:cond delay="0"/>
                                  </p:stCondLst>
                                  <p:childTnLst>
                                    <p:set>
                                      <p:cBhvr>
                                        <p:cTn id="152" dur="1" fill="hold">
                                          <p:stCondLst>
                                            <p:cond delay="0"/>
                                          </p:stCondLst>
                                        </p:cTn>
                                        <p:tgtEl>
                                          <p:spTgt spid="176"/>
                                        </p:tgtEl>
                                        <p:attrNameLst>
                                          <p:attrName>style.visibility</p:attrName>
                                        </p:attrNameLst>
                                      </p:cBhvr>
                                      <p:to>
                                        <p:strVal val="visible"/>
                                      </p:to>
                                    </p:set>
                                    <p:animEffect transition="in" filter="wipe(up)">
                                      <p:cBhvr>
                                        <p:cTn id="153" dur="500"/>
                                        <p:tgtEl>
                                          <p:spTgt spid="176"/>
                                        </p:tgtEl>
                                      </p:cBhvr>
                                    </p:animEffect>
                                  </p:childTnLst>
                                </p:cTn>
                              </p:par>
                            </p:childTnLst>
                          </p:cTn>
                        </p:par>
                        <p:par>
                          <p:cTn id="154" fill="hold">
                            <p:stCondLst>
                              <p:cond delay="500"/>
                            </p:stCondLst>
                            <p:childTnLst>
                              <p:par>
                                <p:cTn id="155" presetID="1" presetClass="entr" presetSubtype="0" fill="hold" grpId="0" nodeType="afterEffect">
                                  <p:stCondLst>
                                    <p:cond delay="0"/>
                                  </p:stCondLst>
                                  <p:childTnLst>
                                    <p:set>
                                      <p:cBhvr>
                                        <p:cTn id="156" dur="1" fill="hold">
                                          <p:stCondLst>
                                            <p:cond delay="0"/>
                                          </p:stCondLst>
                                        </p:cTn>
                                        <p:tgtEl>
                                          <p:spTgt spid="161"/>
                                        </p:tgtEl>
                                        <p:attrNameLst>
                                          <p:attrName>style.visibility</p:attrName>
                                        </p:attrNameLst>
                                      </p:cBhvr>
                                      <p:to>
                                        <p:strVal val="visible"/>
                                      </p:to>
                                    </p:set>
                                  </p:childTnLst>
                                </p:cTn>
                              </p:par>
                            </p:childTnLst>
                          </p:cTn>
                        </p:par>
                        <p:par>
                          <p:cTn id="157" fill="hold">
                            <p:stCondLst>
                              <p:cond delay="500"/>
                            </p:stCondLst>
                            <p:childTnLst>
                              <p:par>
                                <p:cTn id="158" presetID="22" presetClass="exit" presetSubtype="4" fill="hold" grpId="1" nodeType="afterEffect">
                                  <p:stCondLst>
                                    <p:cond delay="0"/>
                                  </p:stCondLst>
                                  <p:childTnLst>
                                    <p:animEffect transition="out" filter="wipe(down)">
                                      <p:cBhvr>
                                        <p:cTn id="159" dur="500"/>
                                        <p:tgtEl>
                                          <p:spTgt spid="219"/>
                                        </p:tgtEl>
                                      </p:cBhvr>
                                    </p:animEffect>
                                    <p:set>
                                      <p:cBhvr>
                                        <p:cTn id="160" dur="1" fill="hold">
                                          <p:stCondLst>
                                            <p:cond delay="499"/>
                                          </p:stCondLst>
                                        </p:cTn>
                                        <p:tgtEl>
                                          <p:spTgt spid="219"/>
                                        </p:tgtEl>
                                        <p:attrNameLst>
                                          <p:attrName>style.visibility</p:attrName>
                                        </p:attrNameLst>
                                      </p:cBhvr>
                                      <p:to>
                                        <p:strVal val="hidden"/>
                                      </p:to>
                                    </p:set>
                                  </p:childTnLst>
                                </p:cTn>
                              </p:par>
                              <p:par>
                                <p:cTn id="161" presetID="22" presetClass="entr" presetSubtype="1" fill="hold" grpId="0" nodeType="withEffect">
                                  <p:stCondLst>
                                    <p:cond delay="0"/>
                                  </p:stCondLst>
                                  <p:childTnLst>
                                    <p:set>
                                      <p:cBhvr>
                                        <p:cTn id="162" dur="1" fill="hold">
                                          <p:stCondLst>
                                            <p:cond delay="0"/>
                                          </p:stCondLst>
                                        </p:cTn>
                                        <p:tgtEl>
                                          <p:spTgt spid="221"/>
                                        </p:tgtEl>
                                        <p:attrNameLst>
                                          <p:attrName>style.visibility</p:attrName>
                                        </p:attrNameLst>
                                      </p:cBhvr>
                                      <p:to>
                                        <p:strVal val="visible"/>
                                      </p:to>
                                    </p:set>
                                    <p:animEffect transition="in" filter="wipe(up)">
                                      <p:cBhvr>
                                        <p:cTn id="163" dur="500"/>
                                        <p:tgtEl>
                                          <p:spTgt spid="221"/>
                                        </p:tgtEl>
                                      </p:cBhvr>
                                    </p:animEffect>
                                  </p:childTnLst>
                                </p:cTn>
                              </p:par>
                            </p:childTnLst>
                          </p:cTn>
                        </p:par>
                      </p:childTnLst>
                    </p:cTn>
                  </p:par>
                  <p:par>
                    <p:cTn id="164" fill="hold">
                      <p:stCondLst>
                        <p:cond delay="indefinite"/>
                      </p:stCondLst>
                      <p:childTnLst>
                        <p:par>
                          <p:cTn id="165" fill="hold">
                            <p:stCondLst>
                              <p:cond delay="0"/>
                            </p:stCondLst>
                            <p:childTnLst>
                              <p:par>
                                <p:cTn id="166" presetID="1" presetClass="exit" presetSubtype="0" fill="hold" nodeType="clickEffect">
                                  <p:stCondLst>
                                    <p:cond delay="0"/>
                                  </p:stCondLst>
                                  <p:childTnLst>
                                    <p:set>
                                      <p:cBhvr>
                                        <p:cTn id="167" dur="1" fill="hold">
                                          <p:stCondLst>
                                            <p:cond delay="0"/>
                                          </p:stCondLst>
                                        </p:cTn>
                                        <p:tgtEl>
                                          <p:spTgt spid="196"/>
                                        </p:tgtEl>
                                        <p:attrNameLst>
                                          <p:attrName>style.visibility</p:attrName>
                                        </p:attrNameLst>
                                      </p:cBhvr>
                                      <p:to>
                                        <p:strVal val="hidden"/>
                                      </p:to>
                                    </p:set>
                                  </p:childTnLst>
                                </p:cTn>
                              </p:par>
                            </p:childTnLst>
                          </p:cTn>
                        </p:par>
                        <p:par>
                          <p:cTn id="168" fill="hold">
                            <p:stCondLst>
                              <p:cond delay="0"/>
                            </p:stCondLst>
                            <p:childTnLst>
                              <p:par>
                                <p:cTn id="169" presetID="22" presetClass="exit" presetSubtype="4" fill="hold" grpId="1" nodeType="afterEffect">
                                  <p:stCondLst>
                                    <p:cond delay="0"/>
                                  </p:stCondLst>
                                  <p:childTnLst>
                                    <p:animEffect transition="out" filter="wipe(down)">
                                      <p:cBhvr>
                                        <p:cTn id="170" dur="500"/>
                                        <p:tgtEl>
                                          <p:spTgt spid="221"/>
                                        </p:tgtEl>
                                      </p:cBhvr>
                                    </p:animEffect>
                                    <p:set>
                                      <p:cBhvr>
                                        <p:cTn id="171" dur="1" fill="hold">
                                          <p:stCondLst>
                                            <p:cond delay="499"/>
                                          </p:stCondLst>
                                        </p:cTn>
                                        <p:tgtEl>
                                          <p:spTgt spid="221"/>
                                        </p:tgtEl>
                                        <p:attrNameLst>
                                          <p:attrName>style.visibility</p:attrName>
                                        </p:attrNameLst>
                                      </p:cBhvr>
                                      <p:to>
                                        <p:strVal val="hidden"/>
                                      </p:to>
                                    </p:set>
                                  </p:childTnLst>
                                </p:cTn>
                              </p:par>
                              <p:par>
                                <p:cTn id="172" presetID="22" presetClass="entr" presetSubtype="1" fill="hold" grpId="4" nodeType="withEffect">
                                  <p:stCondLst>
                                    <p:cond delay="0"/>
                                  </p:stCondLst>
                                  <p:childTnLst>
                                    <p:set>
                                      <p:cBhvr>
                                        <p:cTn id="173" dur="1" fill="hold">
                                          <p:stCondLst>
                                            <p:cond delay="0"/>
                                          </p:stCondLst>
                                        </p:cTn>
                                        <p:tgtEl>
                                          <p:spTgt spid="213"/>
                                        </p:tgtEl>
                                        <p:attrNameLst>
                                          <p:attrName>style.visibility</p:attrName>
                                        </p:attrNameLst>
                                      </p:cBhvr>
                                      <p:to>
                                        <p:strVal val="visible"/>
                                      </p:to>
                                    </p:set>
                                    <p:animEffect transition="in" filter="wipe(up)">
                                      <p:cBhvr>
                                        <p:cTn id="174" dur="500"/>
                                        <p:tgtEl>
                                          <p:spTgt spid="213"/>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197"/>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22" presetClass="exit" presetSubtype="4" fill="hold" grpId="5" nodeType="clickEffect">
                                  <p:stCondLst>
                                    <p:cond delay="0"/>
                                  </p:stCondLst>
                                  <p:childTnLst>
                                    <p:animEffect transition="out" filter="wipe(down)">
                                      <p:cBhvr>
                                        <p:cTn id="182" dur="500"/>
                                        <p:tgtEl>
                                          <p:spTgt spid="213"/>
                                        </p:tgtEl>
                                      </p:cBhvr>
                                    </p:animEffect>
                                    <p:set>
                                      <p:cBhvr>
                                        <p:cTn id="183" dur="1" fill="hold">
                                          <p:stCondLst>
                                            <p:cond delay="499"/>
                                          </p:stCondLst>
                                        </p:cTn>
                                        <p:tgtEl>
                                          <p:spTgt spid="213"/>
                                        </p:tgtEl>
                                        <p:attrNameLst>
                                          <p:attrName>style.visibility</p:attrName>
                                        </p:attrNameLst>
                                      </p:cBhvr>
                                      <p:to>
                                        <p:strVal val="hidden"/>
                                      </p:to>
                                    </p:set>
                                  </p:childTnLst>
                                </p:cTn>
                              </p:par>
                              <p:par>
                                <p:cTn id="184" presetID="22" presetClass="entr" presetSubtype="1" fill="hold" grpId="1" nodeType="withEffect">
                                  <p:stCondLst>
                                    <p:cond delay="0"/>
                                  </p:stCondLst>
                                  <p:childTnLst>
                                    <p:set>
                                      <p:cBhvr>
                                        <p:cTn id="185" dur="1" fill="hold">
                                          <p:stCondLst>
                                            <p:cond delay="0"/>
                                          </p:stCondLst>
                                        </p:cTn>
                                        <p:tgtEl>
                                          <p:spTgt spid="217"/>
                                        </p:tgtEl>
                                        <p:attrNameLst>
                                          <p:attrName>style.visibility</p:attrName>
                                        </p:attrNameLst>
                                      </p:cBhvr>
                                      <p:to>
                                        <p:strVal val="visible"/>
                                      </p:to>
                                    </p:set>
                                    <p:animEffect transition="in" filter="wipe(up)">
                                      <p:cBhvr>
                                        <p:cTn id="186" dur="500"/>
                                        <p:tgtEl>
                                          <p:spTgt spid="217"/>
                                        </p:tgtEl>
                                      </p:cBhvr>
                                    </p:animEffect>
                                  </p:childTnLst>
                                </p:cTn>
                              </p:par>
                            </p:childTnLst>
                          </p:cTn>
                        </p:par>
                        <p:par>
                          <p:cTn id="187" fill="hold">
                            <p:stCondLst>
                              <p:cond delay="500"/>
                            </p:stCondLst>
                            <p:childTnLst>
                              <p:par>
                                <p:cTn id="188" presetID="1" presetClass="entr" presetSubtype="0" fill="hold" grpId="0" nodeType="afterEffect">
                                  <p:stCondLst>
                                    <p:cond delay="0"/>
                                  </p:stCondLst>
                                  <p:childTnLst>
                                    <p:set>
                                      <p:cBhvr>
                                        <p:cTn id="189" dur="1" fill="hold">
                                          <p:stCondLst>
                                            <p:cond delay="0"/>
                                          </p:stCondLst>
                                        </p:cTn>
                                        <p:tgtEl>
                                          <p:spTgt spid="228"/>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 presetClass="exit" presetSubtype="0" fill="hold" nodeType="clickEffect">
                                  <p:stCondLst>
                                    <p:cond delay="0"/>
                                  </p:stCondLst>
                                  <p:childTnLst>
                                    <p:set>
                                      <p:cBhvr>
                                        <p:cTn id="193" dur="1" fill="hold">
                                          <p:stCondLst>
                                            <p:cond delay="0"/>
                                          </p:stCondLst>
                                        </p:cTn>
                                        <p:tgtEl>
                                          <p:spTgt spid="197"/>
                                        </p:tgtEl>
                                        <p:attrNameLst>
                                          <p:attrName>style.visibility</p:attrName>
                                        </p:attrNameLst>
                                      </p:cBhvr>
                                      <p:to>
                                        <p:strVal val="hidden"/>
                                      </p:to>
                                    </p:set>
                                  </p:childTnLst>
                                </p:cTn>
                              </p:par>
                              <p:par>
                                <p:cTn id="194" presetID="1" presetClass="entr" presetSubtype="0" fill="hold" nodeType="withEffect">
                                  <p:stCondLst>
                                    <p:cond delay="0"/>
                                  </p:stCondLst>
                                  <p:childTnLst>
                                    <p:set>
                                      <p:cBhvr>
                                        <p:cTn id="195" dur="1" fill="hold">
                                          <p:stCondLst>
                                            <p:cond delay="0"/>
                                          </p:stCondLst>
                                        </p:cTn>
                                        <p:tgtEl>
                                          <p:spTgt spid="198"/>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22" presetClass="exit" presetSubtype="4" fill="hold" grpId="3" nodeType="clickEffect">
                                  <p:stCondLst>
                                    <p:cond delay="0"/>
                                  </p:stCondLst>
                                  <p:childTnLst>
                                    <p:animEffect transition="out" filter="wipe(down)">
                                      <p:cBhvr>
                                        <p:cTn id="199" dur="500"/>
                                        <p:tgtEl>
                                          <p:spTgt spid="217"/>
                                        </p:tgtEl>
                                      </p:cBhvr>
                                    </p:animEffect>
                                    <p:set>
                                      <p:cBhvr>
                                        <p:cTn id="200" dur="1" fill="hold">
                                          <p:stCondLst>
                                            <p:cond delay="499"/>
                                          </p:stCondLst>
                                        </p:cTn>
                                        <p:tgtEl>
                                          <p:spTgt spid="217"/>
                                        </p:tgtEl>
                                        <p:attrNameLst>
                                          <p:attrName>style.visibility</p:attrName>
                                        </p:attrNameLst>
                                      </p:cBhvr>
                                      <p:to>
                                        <p:strVal val="hidden"/>
                                      </p:to>
                                    </p:set>
                                  </p:childTnLst>
                                </p:cTn>
                              </p:par>
                              <p:par>
                                <p:cTn id="201" presetID="22" presetClass="entr" presetSubtype="1" fill="hold" grpId="1" nodeType="withEffect">
                                  <p:stCondLst>
                                    <p:cond delay="0"/>
                                  </p:stCondLst>
                                  <p:childTnLst>
                                    <p:set>
                                      <p:cBhvr>
                                        <p:cTn id="202" dur="1" fill="hold">
                                          <p:stCondLst>
                                            <p:cond delay="0"/>
                                          </p:stCondLst>
                                        </p:cTn>
                                        <p:tgtEl>
                                          <p:spTgt spid="218"/>
                                        </p:tgtEl>
                                        <p:attrNameLst>
                                          <p:attrName>style.visibility</p:attrName>
                                        </p:attrNameLst>
                                      </p:cBhvr>
                                      <p:to>
                                        <p:strVal val="visible"/>
                                      </p:to>
                                    </p:set>
                                    <p:animEffect transition="in" filter="wipe(up)">
                                      <p:cBhvr>
                                        <p:cTn id="203" dur="500"/>
                                        <p:tgtEl>
                                          <p:spTgt spid="218"/>
                                        </p:tgtEl>
                                      </p:cBhvr>
                                    </p:animEffect>
                                  </p:childTnLst>
                                </p:cTn>
                              </p:par>
                            </p:childTnLst>
                          </p:cTn>
                        </p:par>
                        <p:par>
                          <p:cTn id="204" fill="hold">
                            <p:stCondLst>
                              <p:cond delay="500"/>
                            </p:stCondLst>
                            <p:childTnLst>
                              <p:par>
                                <p:cTn id="205" presetID="1" presetClass="entr" presetSubtype="0" fill="hold" grpId="0" nodeType="afterEffect">
                                  <p:stCondLst>
                                    <p:cond delay="0"/>
                                  </p:stCondLst>
                                  <p:childTnLst>
                                    <p:set>
                                      <p:cBhvr>
                                        <p:cTn id="206" dur="1" fill="hold">
                                          <p:stCondLst>
                                            <p:cond delay="0"/>
                                          </p:stCondLst>
                                        </p:cTn>
                                        <p:tgtEl>
                                          <p:spTgt spid="185"/>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nodeType="clickEffect">
                                  <p:stCondLst>
                                    <p:cond delay="0"/>
                                  </p:stCondLst>
                                  <p:childTnLst>
                                    <p:set>
                                      <p:cBhvr>
                                        <p:cTn id="210" dur="1" fill="hold">
                                          <p:stCondLst>
                                            <p:cond delay="0"/>
                                          </p:stCondLst>
                                        </p:cTn>
                                        <p:tgtEl>
                                          <p:spTgt spid="198"/>
                                        </p:tgtEl>
                                        <p:attrNameLst>
                                          <p:attrName>style.visibility</p:attrName>
                                        </p:attrNameLst>
                                      </p:cBhvr>
                                      <p:to>
                                        <p:strVal val="hidden"/>
                                      </p:to>
                                    </p:set>
                                  </p:childTnLst>
                                </p:cTn>
                              </p:par>
                              <p:par>
                                <p:cTn id="211" presetID="1" presetClass="entr" presetSubtype="0" fill="hold" nodeType="withEffect">
                                  <p:stCondLst>
                                    <p:cond delay="0"/>
                                  </p:stCondLst>
                                  <p:childTnLst>
                                    <p:set>
                                      <p:cBhvr>
                                        <p:cTn id="212" dur="1" fill="hold">
                                          <p:stCondLst>
                                            <p:cond delay="0"/>
                                          </p:stCondLst>
                                        </p:cTn>
                                        <p:tgtEl>
                                          <p:spTgt spid="199"/>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22" presetClass="exit" presetSubtype="4" fill="hold" grpId="2" nodeType="clickEffect">
                                  <p:stCondLst>
                                    <p:cond delay="0"/>
                                  </p:stCondLst>
                                  <p:childTnLst>
                                    <p:animEffect transition="out" filter="wipe(down)">
                                      <p:cBhvr>
                                        <p:cTn id="216" dur="500"/>
                                        <p:tgtEl>
                                          <p:spTgt spid="218"/>
                                        </p:tgtEl>
                                      </p:cBhvr>
                                    </p:animEffect>
                                    <p:set>
                                      <p:cBhvr>
                                        <p:cTn id="217" dur="1" fill="hold">
                                          <p:stCondLst>
                                            <p:cond delay="499"/>
                                          </p:stCondLst>
                                        </p:cTn>
                                        <p:tgtEl>
                                          <p:spTgt spid="218"/>
                                        </p:tgtEl>
                                        <p:attrNameLst>
                                          <p:attrName>style.visibility</p:attrName>
                                        </p:attrNameLst>
                                      </p:cBhvr>
                                      <p:to>
                                        <p:strVal val="hidden"/>
                                      </p:to>
                                    </p:set>
                                  </p:childTnLst>
                                </p:cTn>
                              </p:par>
                              <p:par>
                                <p:cTn id="218" presetID="22" presetClass="entr" presetSubtype="1" fill="hold" grpId="2" nodeType="withEffect">
                                  <p:stCondLst>
                                    <p:cond delay="0"/>
                                  </p:stCondLst>
                                  <p:childTnLst>
                                    <p:set>
                                      <p:cBhvr>
                                        <p:cTn id="219" dur="1" fill="hold">
                                          <p:stCondLst>
                                            <p:cond delay="0"/>
                                          </p:stCondLst>
                                        </p:cTn>
                                        <p:tgtEl>
                                          <p:spTgt spid="219"/>
                                        </p:tgtEl>
                                        <p:attrNameLst>
                                          <p:attrName>style.visibility</p:attrName>
                                        </p:attrNameLst>
                                      </p:cBhvr>
                                      <p:to>
                                        <p:strVal val="visible"/>
                                      </p:to>
                                    </p:set>
                                    <p:animEffect transition="in" filter="wipe(up)">
                                      <p:cBhvr>
                                        <p:cTn id="220" dur="500"/>
                                        <p:tgtEl>
                                          <p:spTgt spid="219"/>
                                        </p:tgtEl>
                                      </p:cBhvr>
                                    </p:animEffect>
                                  </p:childTnLst>
                                </p:cTn>
                              </p:par>
                            </p:childTnLst>
                          </p:cTn>
                        </p:par>
                        <p:par>
                          <p:cTn id="221" fill="hold">
                            <p:stCondLst>
                              <p:cond delay="500"/>
                            </p:stCondLst>
                            <p:childTnLst>
                              <p:par>
                                <p:cTn id="222" presetID="1" presetClass="entr" presetSubtype="0" fill="hold" grpId="0" nodeType="afterEffect">
                                  <p:stCondLst>
                                    <p:cond delay="0"/>
                                  </p:stCondLst>
                                  <p:childTnLst>
                                    <p:set>
                                      <p:cBhvr>
                                        <p:cTn id="223" dur="1" fill="hold">
                                          <p:stCondLst>
                                            <p:cond delay="0"/>
                                          </p:stCondLst>
                                        </p:cTn>
                                        <p:tgtEl>
                                          <p:spTgt spid="186"/>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1" presetClass="exit" presetSubtype="0" fill="hold" nodeType="clickEffect">
                                  <p:stCondLst>
                                    <p:cond delay="0"/>
                                  </p:stCondLst>
                                  <p:childTnLst>
                                    <p:set>
                                      <p:cBhvr>
                                        <p:cTn id="227" dur="1" fill="hold">
                                          <p:stCondLst>
                                            <p:cond delay="0"/>
                                          </p:stCondLst>
                                        </p:cTn>
                                        <p:tgtEl>
                                          <p:spTgt spid="199"/>
                                        </p:tgtEl>
                                        <p:attrNameLst>
                                          <p:attrName>style.visibility</p:attrName>
                                        </p:attrNameLst>
                                      </p:cBhvr>
                                      <p:to>
                                        <p:strVal val="hidden"/>
                                      </p:to>
                                    </p:set>
                                  </p:childTnLst>
                                </p:cTn>
                              </p:par>
                              <p:par>
                                <p:cTn id="228" presetID="1" presetClass="entr" presetSubtype="0" fill="hold" nodeType="withEffect">
                                  <p:stCondLst>
                                    <p:cond delay="0"/>
                                  </p:stCondLst>
                                  <p:childTnLst>
                                    <p:set>
                                      <p:cBhvr>
                                        <p:cTn id="229" dur="1" fill="hold">
                                          <p:stCondLst>
                                            <p:cond delay="0"/>
                                          </p:stCondLst>
                                        </p:cTn>
                                        <p:tgtEl>
                                          <p:spTgt spid="200"/>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22" presetClass="exit" presetSubtype="4" fill="hold" grpId="3" nodeType="clickEffect">
                                  <p:stCondLst>
                                    <p:cond delay="0"/>
                                  </p:stCondLst>
                                  <p:childTnLst>
                                    <p:animEffect transition="out" filter="wipe(down)">
                                      <p:cBhvr>
                                        <p:cTn id="233" dur="500"/>
                                        <p:tgtEl>
                                          <p:spTgt spid="219"/>
                                        </p:tgtEl>
                                      </p:cBhvr>
                                    </p:animEffect>
                                    <p:set>
                                      <p:cBhvr>
                                        <p:cTn id="234" dur="1" fill="hold">
                                          <p:stCondLst>
                                            <p:cond delay="499"/>
                                          </p:stCondLst>
                                        </p:cTn>
                                        <p:tgtEl>
                                          <p:spTgt spid="219"/>
                                        </p:tgtEl>
                                        <p:attrNameLst>
                                          <p:attrName>style.visibility</p:attrName>
                                        </p:attrNameLst>
                                      </p:cBhvr>
                                      <p:to>
                                        <p:strVal val="hidden"/>
                                      </p:to>
                                    </p:set>
                                  </p:childTnLst>
                                </p:cTn>
                              </p:par>
                              <p:par>
                                <p:cTn id="235" presetID="22" presetClass="entr" presetSubtype="1" fill="hold" grpId="2" nodeType="withEffect">
                                  <p:stCondLst>
                                    <p:cond delay="0"/>
                                  </p:stCondLst>
                                  <p:childTnLst>
                                    <p:set>
                                      <p:cBhvr>
                                        <p:cTn id="236" dur="1" fill="hold">
                                          <p:stCondLst>
                                            <p:cond delay="0"/>
                                          </p:stCondLst>
                                        </p:cTn>
                                        <p:tgtEl>
                                          <p:spTgt spid="221"/>
                                        </p:tgtEl>
                                        <p:attrNameLst>
                                          <p:attrName>style.visibility</p:attrName>
                                        </p:attrNameLst>
                                      </p:cBhvr>
                                      <p:to>
                                        <p:strVal val="visible"/>
                                      </p:to>
                                    </p:set>
                                    <p:animEffect transition="in" filter="wipe(up)">
                                      <p:cBhvr>
                                        <p:cTn id="237" dur="500"/>
                                        <p:tgtEl>
                                          <p:spTgt spid="221"/>
                                        </p:tgtEl>
                                      </p:cBhvr>
                                    </p:animEffect>
                                  </p:childTnLst>
                                </p:cTn>
                              </p:par>
                            </p:childTnLst>
                          </p:cTn>
                        </p:par>
                        <p:par>
                          <p:cTn id="238" fill="hold">
                            <p:stCondLst>
                              <p:cond delay="500"/>
                            </p:stCondLst>
                            <p:childTnLst>
                              <p:par>
                                <p:cTn id="239" presetID="1" presetClass="entr" presetSubtype="0" fill="hold" grpId="0" nodeType="afterEffect">
                                  <p:stCondLst>
                                    <p:cond delay="0"/>
                                  </p:stCondLst>
                                  <p:childTnLst>
                                    <p:set>
                                      <p:cBhvr>
                                        <p:cTn id="240" dur="1" fill="hold">
                                          <p:stCondLst>
                                            <p:cond delay="0"/>
                                          </p:stCondLst>
                                        </p:cTn>
                                        <p:tgtEl>
                                          <p:spTgt spid="229"/>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presetID="1" presetClass="exit" presetSubtype="0" fill="hold" nodeType="clickEffect">
                                  <p:stCondLst>
                                    <p:cond delay="0"/>
                                  </p:stCondLst>
                                  <p:childTnLst>
                                    <p:set>
                                      <p:cBhvr>
                                        <p:cTn id="244" dur="1" fill="hold">
                                          <p:stCondLst>
                                            <p:cond delay="0"/>
                                          </p:stCondLst>
                                        </p:cTn>
                                        <p:tgtEl>
                                          <p:spTgt spid="200"/>
                                        </p:tgtEl>
                                        <p:attrNameLst>
                                          <p:attrName>style.visibility</p:attrName>
                                        </p:attrNameLst>
                                      </p:cBhvr>
                                      <p:to>
                                        <p:strVal val="hidden"/>
                                      </p:to>
                                    </p:set>
                                  </p:childTnLst>
                                </p:cTn>
                              </p:par>
                            </p:childTnLst>
                          </p:cTn>
                        </p:par>
                        <p:par>
                          <p:cTn id="245" fill="hold">
                            <p:stCondLst>
                              <p:cond delay="0"/>
                            </p:stCondLst>
                            <p:childTnLst>
                              <p:par>
                                <p:cTn id="246" presetID="22" presetClass="exit" presetSubtype="4" fill="hold" grpId="3" nodeType="afterEffect">
                                  <p:stCondLst>
                                    <p:cond delay="0"/>
                                  </p:stCondLst>
                                  <p:childTnLst>
                                    <p:animEffect transition="out" filter="wipe(down)">
                                      <p:cBhvr>
                                        <p:cTn id="247" dur="500"/>
                                        <p:tgtEl>
                                          <p:spTgt spid="221"/>
                                        </p:tgtEl>
                                      </p:cBhvr>
                                    </p:animEffect>
                                    <p:set>
                                      <p:cBhvr>
                                        <p:cTn id="248" dur="1" fill="hold">
                                          <p:stCondLst>
                                            <p:cond delay="499"/>
                                          </p:stCondLst>
                                        </p:cTn>
                                        <p:tgtEl>
                                          <p:spTgt spid="221"/>
                                        </p:tgtEl>
                                        <p:attrNameLst>
                                          <p:attrName>style.visibility</p:attrName>
                                        </p:attrNameLst>
                                      </p:cBhvr>
                                      <p:to>
                                        <p:strVal val="hidden"/>
                                      </p:to>
                                    </p:set>
                                  </p:childTnLst>
                                </p:cTn>
                              </p:par>
                              <p:par>
                                <p:cTn id="249" presetID="22" presetClass="entr" presetSubtype="1" fill="hold" grpId="6" nodeType="withEffect">
                                  <p:stCondLst>
                                    <p:cond delay="0"/>
                                  </p:stCondLst>
                                  <p:childTnLst>
                                    <p:set>
                                      <p:cBhvr>
                                        <p:cTn id="250" dur="1" fill="hold">
                                          <p:stCondLst>
                                            <p:cond delay="0"/>
                                          </p:stCondLst>
                                        </p:cTn>
                                        <p:tgtEl>
                                          <p:spTgt spid="213"/>
                                        </p:tgtEl>
                                        <p:attrNameLst>
                                          <p:attrName>style.visibility</p:attrName>
                                        </p:attrNameLst>
                                      </p:cBhvr>
                                      <p:to>
                                        <p:strVal val="visible"/>
                                      </p:to>
                                    </p:set>
                                    <p:animEffect transition="in" filter="wipe(up)">
                                      <p:cBhvr>
                                        <p:cTn id="251" dur="500"/>
                                        <p:tgtEl>
                                          <p:spTgt spid="213"/>
                                        </p:tgtEl>
                                      </p:cBhvr>
                                    </p:animEffect>
                                  </p:childTnLst>
                                </p:cTn>
                              </p:par>
                            </p:childTnLst>
                          </p:cTn>
                        </p:par>
                      </p:childTnLst>
                    </p:cTn>
                  </p:par>
                  <p:par>
                    <p:cTn id="252" fill="hold">
                      <p:stCondLst>
                        <p:cond delay="indefinite"/>
                      </p:stCondLst>
                      <p:childTnLst>
                        <p:par>
                          <p:cTn id="253" fill="hold">
                            <p:stCondLst>
                              <p:cond delay="0"/>
                            </p:stCondLst>
                            <p:childTnLst>
                              <p:par>
                                <p:cTn id="254" presetID="1" presetClass="entr" presetSubtype="0" fill="hold" nodeType="clickEffect">
                                  <p:stCondLst>
                                    <p:cond delay="0"/>
                                  </p:stCondLst>
                                  <p:childTnLst>
                                    <p:set>
                                      <p:cBhvr>
                                        <p:cTn id="255" dur="1" fill="hold">
                                          <p:stCondLst>
                                            <p:cond delay="0"/>
                                          </p:stCondLst>
                                        </p:cTn>
                                        <p:tgtEl>
                                          <p:spTgt spid="201"/>
                                        </p:tgtEl>
                                        <p:attrNameLst>
                                          <p:attrName>style.visibility</p:attrName>
                                        </p:attrNameLst>
                                      </p:cBhvr>
                                      <p:to>
                                        <p:strVal val="visible"/>
                                      </p:to>
                                    </p:set>
                                  </p:childTnLst>
                                </p:cTn>
                              </p:par>
                            </p:childTnLst>
                          </p:cTn>
                        </p:par>
                      </p:childTnLst>
                    </p:cTn>
                  </p:par>
                  <p:par>
                    <p:cTn id="256" fill="hold">
                      <p:stCondLst>
                        <p:cond delay="indefinite"/>
                      </p:stCondLst>
                      <p:childTnLst>
                        <p:par>
                          <p:cTn id="257" fill="hold">
                            <p:stCondLst>
                              <p:cond delay="0"/>
                            </p:stCondLst>
                            <p:childTnLst>
                              <p:par>
                                <p:cTn id="258" presetID="22" presetClass="entr" presetSubtype="8" fill="hold" nodeType="clickEffect">
                                  <p:stCondLst>
                                    <p:cond delay="0"/>
                                  </p:stCondLst>
                                  <p:childTnLst>
                                    <p:set>
                                      <p:cBhvr>
                                        <p:cTn id="259" dur="1" fill="hold">
                                          <p:stCondLst>
                                            <p:cond delay="0"/>
                                          </p:stCondLst>
                                        </p:cTn>
                                        <p:tgtEl>
                                          <p:spTgt spid="177"/>
                                        </p:tgtEl>
                                        <p:attrNameLst>
                                          <p:attrName>style.visibility</p:attrName>
                                        </p:attrNameLst>
                                      </p:cBhvr>
                                      <p:to>
                                        <p:strVal val="visible"/>
                                      </p:to>
                                    </p:set>
                                    <p:animEffect transition="in" filter="wipe(left)">
                                      <p:cBhvr>
                                        <p:cTn id="260" dur="500"/>
                                        <p:tgtEl>
                                          <p:spTgt spid="177"/>
                                        </p:tgtEl>
                                      </p:cBhvr>
                                    </p:animEffect>
                                  </p:childTnLst>
                                </p:cTn>
                              </p:par>
                            </p:childTnLst>
                          </p:cTn>
                        </p:par>
                        <p:par>
                          <p:cTn id="261" fill="hold">
                            <p:stCondLst>
                              <p:cond delay="500"/>
                            </p:stCondLst>
                            <p:childTnLst>
                              <p:par>
                                <p:cTn id="262" presetID="1" presetClass="entr" presetSubtype="0" fill="hold" grpId="0" nodeType="afterEffect">
                                  <p:stCondLst>
                                    <p:cond delay="0"/>
                                  </p:stCondLst>
                                  <p:childTnLst>
                                    <p:set>
                                      <p:cBhvr>
                                        <p:cTn id="263" dur="1" fill="hold">
                                          <p:stCondLst>
                                            <p:cond delay="0"/>
                                          </p:stCondLst>
                                        </p:cTn>
                                        <p:tgtEl>
                                          <p:spTgt spid="162"/>
                                        </p:tgtEl>
                                        <p:attrNameLst>
                                          <p:attrName>style.visibility</p:attrName>
                                        </p:attrNameLst>
                                      </p:cBhvr>
                                      <p:to>
                                        <p:strVal val="visible"/>
                                      </p:to>
                                    </p:set>
                                  </p:childTnLst>
                                </p:cTn>
                              </p:par>
                            </p:childTnLst>
                          </p:cTn>
                        </p:par>
                        <p:par>
                          <p:cTn id="264" fill="hold">
                            <p:stCondLst>
                              <p:cond delay="500"/>
                            </p:stCondLst>
                            <p:childTnLst>
                              <p:par>
                                <p:cTn id="265" presetID="22" presetClass="exit" presetSubtype="4" fill="hold" grpId="7" nodeType="afterEffect">
                                  <p:stCondLst>
                                    <p:cond delay="0"/>
                                  </p:stCondLst>
                                  <p:childTnLst>
                                    <p:animEffect transition="out" filter="wipe(down)">
                                      <p:cBhvr>
                                        <p:cTn id="266" dur="500"/>
                                        <p:tgtEl>
                                          <p:spTgt spid="213"/>
                                        </p:tgtEl>
                                      </p:cBhvr>
                                    </p:animEffect>
                                    <p:set>
                                      <p:cBhvr>
                                        <p:cTn id="267" dur="1" fill="hold">
                                          <p:stCondLst>
                                            <p:cond delay="499"/>
                                          </p:stCondLst>
                                        </p:cTn>
                                        <p:tgtEl>
                                          <p:spTgt spid="213"/>
                                        </p:tgtEl>
                                        <p:attrNameLst>
                                          <p:attrName>style.visibility</p:attrName>
                                        </p:attrNameLst>
                                      </p:cBhvr>
                                      <p:to>
                                        <p:strVal val="hidden"/>
                                      </p:to>
                                    </p:set>
                                  </p:childTnLst>
                                </p:cTn>
                              </p:par>
                              <p:par>
                                <p:cTn id="268" presetID="22" presetClass="entr" presetSubtype="1" fill="hold" grpId="0" nodeType="withEffect">
                                  <p:stCondLst>
                                    <p:cond delay="0"/>
                                  </p:stCondLst>
                                  <p:childTnLst>
                                    <p:set>
                                      <p:cBhvr>
                                        <p:cTn id="269" dur="1" fill="hold">
                                          <p:stCondLst>
                                            <p:cond delay="0"/>
                                          </p:stCondLst>
                                        </p:cTn>
                                        <p:tgtEl>
                                          <p:spTgt spid="222"/>
                                        </p:tgtEl>
                                        <p:attrNameLst>
                                          <p:attrName>style.visibility</p:attrName>
                                        </p:attrNameLst>
                                      </p:cBhvr>
                                      <p:to>
                                        <p:strVal val="visible"/>
                                      </p:to>
                                    </p:set>
                                    <p:animEffect transition="in" filter="wipe(up)">
                                      <p:cBhvr>
                                        <p:cTn id="270" dur="500"/>
                                        <p:tgtEl>
                                          <p:spTgt spid="222"/>
                                        </p:tgtEl>
                                      </p:cBhvr>
                                    </p:animEffect>
                                  </p:childTnLst>
                                </p:cTn>
                              </p:par>
                            </p:childTnLst>
                          </p:cTn>
                        </p:par>
                      </p:childTnLst>
                    </p:cTn>
                  </p:par>
                  <p:par>
                    <p:cTn id="271" fill="hold">
                      <p:stCondLst>
                        <p:cond delay="indefinite"/>
                      </p:stCondLst>
                      <p:childTnLst>
                        <p:par>
                          <p:cTn id="272" fill="hold">
                            <p:stCondLst>
                              <p:cond delay="0"/>
                            </p:stCondLst>
                            <p:childTnLst>
                              <p:par>
                                <p:cTn id="273" presetID="1" presetClass="exit" presetSubtype="0" fill="hold" nodeType="clickEffect">
                                  <p:stCondLst>
                                    <p:cond delay="0"/>
                                  </p:stCondLst>
                                  <p:childTnLst>
                                    <p:set>
                                      <p:cBhvr>
                                        <p:cTn id="274" dur="1" fill="hold">
                                          <p:stCondLst>
                                            <p:cond delay="0"/>
                                          </p:stCondLst>
                                        </p:cTn>
                                        <p:tgtEl>
                                          <p:spTgt spid="201"/>
                                        </p:tgtEl>
                                        <p:attrNameLst>
                                          <p:attrName>style.visibility</p:attrName>
                                        </p:attrNameLst>
                                      </p:cBhvr>
                                      <p:to>
                                        <p:strVal val="hidden"/>
                                      </p:to>
                                    </p:set>
                                  </p:childTnLst>
                                </p:cTn>
                              </p:par>
                              <p:par>
                                <p:cTn id="275" presetID="1" presetClass="entr" presetSubtype="0" fill="hold" nodeType="withEffect">
                                  <p:stCondLst>
                                    <p:cond delay="0"/>
                                  </p:stCondLst>
                                  <p:childTnLst>
                                    <p:set>
                                      <p:cBhvr>
                                        <p:cTn id="276" dur="1" fill="hold">
                                          <p:stCondLst>
                                            <p:cond delay="0"/>
                                          </p:stCondLst>
                                        </p:cTn>
                                        <p:tgtEl>
                                          <p:spTgt spid="202"/>
                                        </p:tgtEl>
                                        <p:attrNameLst>
                                          <p:attrName>style.visibility</p:attrName>
                                        </p:attrNameLst>
                                      </p:cBhvr>
                                      <p:to>
                                        <p:strVal val="visible"/>
                                      </p:to>
                                    </p:set>
                                  </p:childTnLst>
                                </p:cTn>
                              </p:par>
                            </p:childTnLst>
                          </p:cTn>
                        </p:par>
                      </p:childTnLst>
                    </p:cTn>
                  </p:par>
                  <p:par>
                    <p:cTn id="277" fill="hold">
                      <p:stCondLst>
                        <p:cond delay="indefinite"/>
                      </p:stCondLst>
                      <p:childTnLst>
                        <p:par>
                          <p:cTn id="278" fill="hold">
                            <p:stCondLst>
                              <p:cond delay="0"/>
                            </p:stCondLst>
                            <p:childTnLst>
                              <p:par>
                                <p:cTn id="279" presetID="22" presetClass="entr" presetSubtype="1" fill="hold" nodeType="clickEffect">
                                  <p:stCondLst>
                                    <p:cond delay="0"/>
                                  </p:stCondLst>
                                  <p:childTnLst>
                                    <p:set>
                                      <p:cBhvr>
                                        <p:cTn id="280" dur="1" fill="hold">
                                          <p:stCondLst>
                                            <p:cond delay="0"/>
                                          </p:stCondLst>
                                        </p:cTn>
                                        <p:tgtEl>
                                          <p:spTgt spid="178"/>
                                        </p:tgtEl>
                                        <p:attrNameLst>
                                          <p:attrName>style.visibility</p:attrName>
                                        </p:attrNameLst>
                                      </p:cBhvr>
                                      <p:to>
                                        <p:strVal val="visible"/>
                                      </p:to>
                                    </p:set>
                                    <p:animEffect transition="in" filter="wipe(up)">
                                      <p:cBhvr>
                                        <p:cTn id="281" dur="500"/>
                                        <p:tgtEl>
                                          <p:spTgt spid="178"/>
                                        </p:tgtEl>
                                      </p:cBhvr>
                                    </p:animEffect>
                                  </p:childTnLst>
                                </p:cTn>
                              </p:par>
                            </p:childTnLst>
                          </p:cTn>
                        </p:par>
                        <p:par>
                          <p:cTn id="282" fill="hold">
                            <p:stCondLst>
                              <p:cond delay="500"/>
                            </p:stCondLst>
                            <p:childTnLst>
                              <p:par>
                                <p:cTn id="283" presetID="1" presetClass="entr" presetSubtype="0" fill="hold" grpId="0" nodeType="afterEffect">
                                  <p:stCondLst>
                                    <p:cond delay="0"/>
                                  </p:stCondLst>
                                  <p:childTnLst>
                                    <p:set>
                                      <p:cBhvr>
                                        <p:cTn id="284" dur="1" fill="hold">
                                          <p:stCondLst>
                                            <p:cond delay="0"/>
                                          </p:stCondLst>
                                        </p:cTn>
                                        <p:tgtEl>
                                          <p:spTgt spid="163"/>
                                        </p:tgtEl>
                                        <p:attrNameLst>
                                          <p:attrName>style.visibility</p:attrName>
                                        </p:attrNameLst>
                                      </p:cBhvr>
                                      <p:to>
                                        <p:strVal val="visible"/>
                                      </p:to>
                                    </p:set>
                                  </p:childTnLst>
                                </p:cTn>
                              </p:par>
                            </p:childTnLst>
                          </p:cTn>
                        </p:par>
                        <p:par>
                          <p:cTn id="285" fill="hold">
                            <p:stCondLst>
                              <p:cond delay="500"/>
                            </p:stCondLst>
                            <p:childTnLst>
                              <p:par>
                                <p:cTn id="286" presetID="22" presetClass="exit" presetSubtype="4" fill="hold" grpId="1" nodeType="afterEffect">
                                  <p:stCondLst>
                                    <p:cond delay="0"/>
                                  </p:stCondLst>
                                  <p:childTnLst>
                                    <p:animEffect transition="out" filter="wipe(down)">
                                      <p:cBhvr>
                                        <p:cTn id="287" dur="500"/>
                                        <p:tgtEl>
                                          <p:spTgt spid="222"/>
                                        </p:tgtEl>
                                      </p:cBhvr>
                                    </p:animEffect>
                                    <p:set>
                                      <p:cBhvr>
                                        <p:cTn id="288" dur="1" fill="hold">
                                          <p:stCondLst>
                                            <p:cond delay="499"/>
                                          </p:stCondLst>
                                        </p:cTn>
                                        <p:tgtEl>
                                          <p:spTgt spid="222"/>
                                        </p:tgtEl>
                                        <p:attrNameLst>
                                          <p:attrName>style.visibility</p:attrName>
                                        </p:attrNameLst>
                                      </p:cBhvr>
                                      <p:to>
                                        <p:strVal val="hidden"/>
                                      </p:to>
                                    </p:set>
                                  </p:childTnLst>
                                </p:cTn>
                              </p:par>
                              <p:par>
                                <p:cTn id="289" presetID="22" presetClass="entr" presetSubtype="4" fill="hold" grpId="0" nodeType="withEffect">
                                  <p:stCondLst>
                                    <p:cond delay="0"/>
                                  </p:stCondLst>
                                  <p:childTnLst>
                                    <p:set>
                                      <p:cBhvr>
                                        <p:cTn id="290" dur="1" fill="hold">
                                          <p:stCondLst>
                                            <p:cond delay="0"/>
                                          </p:stCondLst>
                                        </p:cTn>
                                        <p:tgtEl>
                                          <p:spTgt spid="223"/>
                                        </p:tgtEl>
                                        <p:attrNameLst>
                                          <p:attrName>style.visibility</p:attrName>
                                        </p:attrNameLst>
                                      </p:cBhvr>
                                      <p:to>
                                        <p:strVal val="visible"/>
                                      </p:to>
                                    </p:set>
                                    <p:animEffect transition="in" filter="wipe(down)">
                                      <p:cBhvr>
                                        <p:cTn id="291" dur="500"/>
                                        <p:tgtEl>
                                          <p:spTgt spid="223"/>
                                        </p:tgtEl>
                                      </p:cBhvr>
                                    </p:animEffect>
                                  </p:childTnLst>
                                </p:cTn>
                              </p:par>
                            </p:childTnLst>
                          </p:cTn>
                        </p:par>
                      </p:childTnLst>
                    </p:cTn>
                  </p:par>
                  <p:par>
                    <p:cTn id="292" fill="hold">
                      <p:stCondLst>
                        <p:cond delay="indefinite"/>
                      </p:stCondLst>
                      <p:childTnLst>
                        <p:par>
                          <p:cTn id="293" fill="hold">
                            <p:stCondLst>
                              <p:cond delay="0"/>
                            </p:stCondLst>
                            <p:childTnLst>
                              <p:par>
                                <p:cTn id="294" presetID="1" presetClass="exit" presetSubtype="0" fill="hold" nodeType="clickEffect">
                                  <p:stCondLst>
                                    <p:cond delay="0"/>
                                  </p:stCondLst>
                                  <p:childTnLst>
                                    <p:set>
                                      <p:cBhvr>
                                        <p:cTn id="295" dur="1" fill="hold">
                                          <p:stCondLst>
                                            <p:cond delay="0"/>
                                          </p:stCondLst>
                                        </p:cTn>
                                        <p:tgtEl>
                                          <p:spTgt spid="202"/>
                                        </p:tgtEl>
                                        <p:attrNameLst>
                                          <p:attrName>style.visibility</p:attrName>
                                        </p:attrNameLst>
                                      </p:cBhvr>
                                      <p:to>
                                        <p:strVal val="hidden"/>
                                      </p:to>
                                    </p:set>
                                  </p:childTnLst>
                                </p:cTn>
                              </p:par>
                              <p:par>
                                <p:cTn id="296" presetID="1" presetClass="entr" presetSubtype="0" fill="hold" nodeType="withEffect">
                                  <p:stCondLst>
                                    <p:cond delay="0"/>
                                  </p:stCondLst>
                                  <p:childTnLst>
                                    <p:set>
                                      <p:cBhvr>
                                        <p:cTn id="297" dur="1" fill="hold">
                                          <p:stCondLst>
                                            <p:cond delay="0"/>
                                          </p:stCondLst>
                                        </p:cTn>
                                        <p:tgtEl>
                                          <p:spTgt spid="203"/>
                                        </p:tgtEl>
                                        <p:attrNameLst>
                                          <p:attrName>style.visibility</p:attrName>
                                        </p:attrNameLst>
                                      </p:cBhvr>
                                      <p:to>
                                        <p:strVal val="visible"/>
                                      </p:to>
                                    </p:set>
                                  </p:childTnLst>
                                </p:cTn>
                              </p:par>
                            </p:childTnLst>
                          </p:cTn>
                        </p:par>
                      </p:childTnLst>
                    </p:cTn>
                  </p:par>
                  <p:par>
                    <p:cTn id="298" fill="hold">
                      <p:stCondLst>
                        <p:cond delay="indefinite"/>
                      </p:stCondLst>
                      <p:childTnLst>
                        <p:par>
                          <p:cTn id="299" fill="hold">
                            <p:stCondLst>
                              <p:cond delay="0"/>
                            </p:stCondLst>
                            <p:childTnLst>
                              <p:par>
                                <p:cTn id="300" presetID="22" presetClass="entr" presetSubtype="1" fill="hold" nodeType="clickEffect">
                                  <p:stCondLst>
                                    <p:cond delay="0"/>
                                  </p:stCondLst>
                                  <p:childTnLst>
                                    <p:set>
                                      <p:cBhvr>
                                        <p:cTn id="301" dur="1" fill="hold">
                                          <p:stCondLst>
                                            <p:cond delay="0"/>
                                          </p:stCondLst>
                                        </p:cTn>
                                        <p:tgtEl>
                                          <p:spTgt spid="179"/>
                                        </p:tgtEl>
                                        <p:attrNameLst>
                                          <p:attrName>style.visibility</p:attrName>
                                        </p:attrNameLst>
                                      </p:cBhvr>
                                      <p:to>
                                        <p:strVal val="visible"/>
                                      </p:to>
                                    </p:set>
                                    <p:animEffect transition="in" filter="wipe(up)">
                                      <p:cBhvr>
                                        <p:cTn id="302" dur="500"/>
                                        <p:tgtEl>
                                          <p:spTgt spid="179"/>
                                        </p:tgtEl>
                                      </p:cBhvr>
                                    </p:animEffect>
                                  </p:childTnLst>
                                </p:cTn>
                              </p:par>
                            </p:childTnLst>
                          </p:cTn>
                        </p:par>
                        <p:par>
                          <p:cTn id="303" fill="hold">
                            <p:stCondLst>
                              <p:cond delay="500"/>
                            </p:stCondLst>
                            <p:childTnLst>
                              <p:par>
                                <p:cTn id="304" presetID="1" presetClass="entr" presetSubtype="0" fill="hold" grpId="0" nodeType="afterEffect">
                                  <p:stCondLst>
                                    <p:cond delay="0"/>
                                  </p:stCondLst>
                                  <p:childTnLst>
                                    <p:set>
                                      <p:cBhvr>
                                        <p:cTn id="305" dur="1" fill="hold">
                                          <p:stCondLst>
                                            <p:cond delay="0"/>
                                          </p:stCondLst>
                                        </p:cTn>
                                        <p:tgtEl>
                                          <p:spTgt spid="164"/>
                                        </p:tgtEl>
                                        <p:attrNameLst>
                                          <p:attrName>style.visibility</p:attrName>
                                        </p:attrNameLst>
                                      </p:cBhvr>
                                      <p:to>
                                        <p:strVal val="visible"/>
                                      </p:to>
                                    </p:set>
                                  </p:childTnLst>
                                </p:cTn>
                              </p:par>
                            </p:childTnLst>
                          </p:cTn>
                        </p:par>
                        <p:par>
                          <p:cTn id="306" fill="hold">
                            <p:stCondLst>
                              <p:cond delay="500"/>
                            </p:stCondLst>
                            <p:childTnLst>
                              <p:par>
                                <p:cTn id="307" presetID="22" presetClass="exit" presetSubtype="4" fill="hold" grpId="1" nodeType="afterEffect">
                                  <p:stCondLst>
                                    <p:cond delay="0"/>
                                  </p:stCondLst>
                                  <p:childTnLst>
                                    <p:animEffect transition="out" filter="wipe(down)">
                                      <p:cBhvr>
                                        <p:cTn id="308" dur="500"/>
                                        <p:tgtEl>
                                          <p:spTgt spid="223"/>
                                        </p:tgtEl>
                                      </p:cBhvr>
                                    </p:animEffect>
                                    <p:set>
                                      <p:cBhvr>
                                        <p:cTn id="309" dur="1" fill="hold">
                                          <p:stCondLst>
                                            <p:cond delay="499"/>
                                          </p:stCondLst>
                                        </p:cTn>
                                        <p:tgtEl>
                                          <p:spTgt spid="223"/>
                                        </p:tgtEl>
                                        <p:attrNameLst>
                                          <p:attrName>style.visibility</p:attrName>
                                        </p:attrNameLst>
                                      </p:cBhvr>
                                      <p:to>
                                        <p:strVal val="hidden"/>
                                      </p:to>
                                    </p:set>
                                  </p:childTnLst>
                                </p:cTn>
                              </p:par>
                              <p:par>
                                <p:cTn id="310" presetID="22" presetClass="entr" presetSubtype="1" fill="hold" grpId="0" nodeType="withEffect">
                                  <p:stCondLst>
                                    <p:cond delay="0"/>
                                  </p:stCondLst>
                                  <p:childTnLst>
                                    <p:set>
                                      <p:cBhvr>
                                        <p:cTn id="311" dur="1" fill="hold">
                                          <p:stCondLst>
                                            <p:cond delay="0"/>
                                          </p:stCondLst>
                                        </p:cTn>
                                        <p:tgtEl>
                                          <p:spTgt spid="224"/>
                                        </p:tgtEl>
                                        <p:attrNameLst>
                                          <p:attrName>style.visibility</p:attrName>
                                        </p:attrNameLst>
                                      </p:cBhvr>
                                      <p:to>
                                        <p:strVal val="visible"/>
                                      </p:to>
                                    </p:set>
                                    <p:animEffect transition="in" filter="wipe(up)">
                                      <p:cBhvr>
                                        <p:cTn id="312" dur="500"/>
                                        <p:tgtEl>
                                          <p:spTgt spid="224"/>
                                        </p:tgtEl>
                                      </p:cBhvr>
                                    </p:animEffect>
                                  </p:childTnLst>
                                </p:cTn>
                              </p:par>
                            </p:childTnLst>
                          </p:cTn>
                        </p:par>
                      </p:childTnLst>
                    </p:cTn>
                  </p:par>
                  <p:par>
                    <p:cTn id="313" fill="hold">
                      <p:stCondLst>
                        <p:cond delay="indefinite"/>
                      </p:stCondLst>
                      <p:childTnLst>
                        <p:par>
                          <p:cTn id="314" fill="hold">
                            <p:stCondLst>
                              <p:cond delay="0"/>
                            </p:stCondLst>
                            <p:childTnLst>
                              <p:par>
                                <p:cTn id="315" presetID="1" presetClass="exit" presetSubtype="0" fill="hold" nodeType="clickEffect">
                                  <p:stCondLst>
                                    <p:cond delay="0"/>
                                  </p:stCondLst>
                                  <p:childTnLst>
                                    <p:set>
                                      <p:cBhvr>
                                        <p:cTn id="316" dur="1" fill="hold">
                                          <p:stCondLst>
                                            <p:cond delay="0"/>
                                          </p:stCondLst>
                                        </p:cTn>
                                        <p:tgtEl>
                                          <p:spTgt spid="203"/>
                                        </p:tgtEl>
                                        <p:attrNameLst>
                                          <p:attrName>style.visibility</p:attrName>
                                        </p:attrNameLst>
                                      </p:cBhvr>
                                      <p:to>
                                        <p:strVal val="hidden"/>
                                      </p:to>
                                    </p:set>
                                  </p:childTnLst>
                                </p:cTn>
                              </p:par>
                            </p:childTnLst>
                          </p:cTn>
                        </p:par>
                        <p:par>
                          <p:cTn id="317" fill="hold">
                            <p:stCondLst>
                              <p:cond delay="0"/>
                            </p:stCondLst>
                            <p:childTnLst>
                              <p:par>
                                <p:cTn id="318" presetID="22" presetClass="exit" presetSubtype="4" fill="hold" grpId="1" nodeType="afterEffect">
                                  <p:stCondLst>
                                    <p:cond delay="0"/>
                                  </p:stCondLst>
                                  <p:childTnLst>
                                    <p:animEffect transition="out" filter="wipe(down)">
                                      <p:cBhvr>
                                        <p:cTn id="319" dur="500"/>
                                        <p:tgtEl>
                                          <p:spTgt spid="224"/>
                                        </p:tgtEl>
                                      </p:cBhvr>
                                    </p:animEffect>
                                    <p:set>
                                      <p:cBhvr>
                                        <p:cTn id="320" dur="1" fill="hold">
                                          <p:stCondLst>
                                            <p:cond delay="499"/>
                                          </p:stCondLst>
                                        </p:cTn>
                                        <p:tgtEl>
                                          <p:spTgt spid="224"/>
                                        </p:tgtEl>
                                        <p:attrNameLst>
                                          <p:attrName>style.visibility</p:attrName>
                                        </p:attrNameLst>
                                      </p:cBhvr>
                                      <p:to>
                                        <p:strVal val="hidden"/>
                                      </p:to>
                                    </p:set>
                                  </p:childTnLst>
                                </p:cTn>
                              </p:par>
                              <p:par>
                                <p:cTn id="321" presetID="22" presetClass="entr" presetSubtype="1" fill="hold" grpId="8" nodeType="withEffect">
                                  <p:stCondLst>
                                    <p:cond delay="0"/>
                                  </p:stCondLst>
                                  <p:childTnLst>
                                    <p:set>
                                      <p:cBhvr>
                                        <p:cTn id="322" dur="1" fill="hold">
                                          <p:stCondLst>
                                            <p:cond delay="0"/>
                                          </p:stCondLst>
                                        </p:cTn>
                                        <p:tgtEl>
                                          <p:spTgt spid="213"/>
                                        </p:tgtEl>
                                        <p:attrNameLst>
                                          <p:attrName>style.visibility</p:attrName>
                                        </p:attrNameLst>
                                      </p:cBhvr>
                                      <p:to>
                                        <p:strVal val="visible"/>
                                      </p:to>
                                    </p:set>
                                    <p:animEffect transition="in" filter="wipe(up)">
                                      <p:cBhvr>
                                        <p:cTn id="323" dur="500"/>
                                        <p:tgtEl>
                                          <p:spTgt spid="213"/>
                                        </p:tgtEl>
                                      </p:cBhvr>
                                    </p:animEffect>
                                  </p:childTnLst>
                                </p:cTn>
                              </p:par>
                            </p:childTnLst>
                          </p:cTn>
                        </p:par>
                      </p:childTnLst>
                    </p:cTn>
                  </p:par>
                  <p:par>
                    <p:cTn id="324" fill="hold">
                      <p:stCondLst>
                        <p:cond delay="indefinite"/>
                      </p:stCondLst>
                      <p:childTnLst>
                        <p:par>
                          <p:cTn id="325" fill="hold">
                            <p:stCondLst>
                              <p:cond delay="0"/>
                            </p:stCondLst>
                            <p:childTnLst>
                              <p:par>
                                <p:cTn id="326" presetID="1" presetClass="entr" presetSubtype="0" fill="hold" nodeType="clickEffect">
                                  <p:stCondLst>
                                    <p:cond delay="0"/>
                                  </p:stCondLst>
                                  <p:childTnLst>
                                    <p:set>
                                      <p:cBhvr>
                                        <p:cTn id="327" dur="1" fill="hold">
                                          <p:stCondLst>
                                            <p:cond delay="0"/>
                                          </p:stCondLst>
                                        </p:cTn>
                                        <p:tgtEl>
                                          <p:spTgt spid="204"/>
                                        </p:tgtEl>
                                        <p:attrNameLst>
                                          <p:attrName>style.visibility</p:attrName>
                                        </p:attrNameLst>
                                      </p:cBhvr>
                                      <p:to>
                                        <p:strVal val="visible"/>
                                      </p:to>
                                    </p:set>
                                  </p:childTnLst>
                                </p:cTn>
                              </p:par>
                            </p:childTnLst>
                          </p:cTn>
                        </p:par>
                      </p:childTnLst>
                    </p:cTn>
                  </p:par>
                  <p:par>
                    <p:cTn id="328" fill="hold">
                      <p:stCondLst>
                        <p:cond delay="indefinite"/>
                      </p:stCondLst>
                      <p:childTnLst>
                        <p:par>
                          <p:cTn id="329" fill="hold">
                            <p:stCondLst>
                              <p:cond delay="0"/>
                            </p:stCondLst>
                            <p:childTnLst>
                              <p:par>
                                <p:cTn id="330" presetID="22" presetClass="entr" presetSubtype="8" fill="hold" nodeType="clickEffect">
                                  <p:stCondLst>
                                    <p:cond delay="0"/>
                                  </p:stCondLst>
                                  <p:childTnLst>
                                    <p:set>
                                      <p:cBhvr>
                                        <p:cTn id="331" dur="1" fill="hold">
                                          <p:stCondLst>
                                            <p:cond delay="0"/>
                                          </p:stCondLst>
                                        </p:cTn>
                                        <p:tgtEl>
                                          <p:spTgt spid="180"/>
                                        </p:tgtEl>
                                        <p:attrNameLst>
                                          <p:attrName>style.visibility</p:attrName>
                                        </p:attrNameLst>
                                      </p:cBhvr>
                                      <p:to>
                                        <p:strVal val="visible"/>
                                      </p:to>
                                    </p:set>
                                    <p:animEffect transition="in" filter="wipe(left)">
                                      <p:cBhvr>
                                        <p:cTn id="332" dur="500"/>
                                        <p:tgtEl>
                                          <p:spTgt spid="180"/>
                                        </p:tgtEl>
                                      </p:cBhvr>
                                    </p:animEffect>
                                  </p:childTnLst>
                                </p:cTn>
                              </p:par>
                            </p:childTnLst>
                          </p:cTn>
                        </p:par>
                        <p:par>
                          <p:cTn id="333" fill="hold">
                            <p:stCondLst>
                              <p:cond delay="500"/>
                            </p:stCondLst>
                            <p:childTnLst>
                              <p:par>
                                <p:cTn id="334" presetID="1" presetClass="entr" presetSubtype="0" fill="hold" grpId="0" nodeType="afterEffect">
                                  <p:stCondLst>
                                    <p:cond delay="0"/>
                                  </p:stCondLst>
                                  <p:childTnLst>
                                    <p:set>
                                      <p:cBhvr>
                                        <p:cTn id="335" dur="1" fill="hold">
                                          <p:stCondLst>
                                            <p:cond delay="0"/>
                                          </p:stCondLst>
                                        </p:cTn>
                                        <p:tgtEl>
                                          <p:spTgt spid="165"/>
                                        </p:tgtEl>
                                        <p:attrNameLst>
                                          <p:attrName>style.visibility</p:attrName>
                                        </p:attrNameLst>
                                      </p:cBhvr>
                                      <p:to>
                                        <p:strVal val="visible"/>
                                      </p:to>
                                    </p:set>
                                  </p:childTnLst>
                                </p:cTn>
                              </p:par>
                            </p:childTnLst>
                          </p:cTn>
                        </p:par>
                        <p:par>
                          <p:cTn id="336" fill="hold">
                            <p:stCondLst>
                              <p:cond delay="500"/>
                            </p:stCondLst>
                            <p:childTnLst>
                              <p:par>
                                <p:cTn id="337" presetID="22" presetClass="exit" presetSubtype="4" fill="hold" grpId="9" nodeType="afterEffect">
                                  <p:stCondLst>
                                    <p:cond delay="0"/>
                                  </p:stCondLst>
                                  <p:childTnLst>
                                    <p:animEffect transition="out" filter="wipe(down)">
                                      <p:cBhvr>
                                        <p:cTn id="338" dur="500"/>
                                        <p:tgtEl>
                                          <p:spTgt spid="213"/>
                                        </p:tgtEl>
                                      </p:cBhvr>
                                    </p:animEffect>
                                    <p:set>
                                      <p:cBhvr>
                                        <p:cTn id="339" dur="1" fill="hold">
                                          <p:stCondLst>
                                            <p:cond delay="499"/>
                                          </p:stCondLst>
                                        </p:cTn>
                                        <p:tgtEl>
                                          <p:spTgt spid="213"/>
                                        </p:tgtEl>
                                        <p:attrNameLst>
                                          <p:attrName>style.visibility</p:attrName>
                                        </p:attrNameLst>
                                      </p:cBhvr>
                                      <p:to>
                                        <p:strVal val="hidden"/>
                                      </p:to>
                                    </p:set>
                                  </p:childTnLst>
                                </p:cTn>
                              </p:par>
                              <p:par>
                                <p:cTn id="340" presetID="22" presetClass="entr" presetSubtype="1" fill="hold" grpId="0" nodeType="withEffect">
                                  <p:stCondLst>
                                    <p:cond delay="0"/>
                                  </p:stCondLst>
                                  <p:childTnLst>
                                    <p:set>
                                      <p:cBhvr>
                                        <p:cTn id="341" dur="1" fill="hold">
                                          <p:stCondLst>
                                            <p:cond delay="0"/>
                                          </p:stCondLst>
                                        </p:cTn>
                                        <p:tgtEl>
                                          <p:spTgt spid="225"/>
                                        </p:tgtEl>
                                        <p:attrNameLst>
                                          <p:attrName>style.visibility</p:attrName>
                                        </p:attrNameLst>
                                      </p:cBhvr>
                                      <p:to>
                                        <p:strVal val="visible"/>
                                      </p:to>
                                    </p:set>
                                    <p:animEffect transition="in" filter="wipe(up)">
                                      <p:cBhvr>
                                        <p:cTn id="342" dur="500"/>
                                        <p:tgtEl>
                                          <p:spTgt spid="225"/>
                                        </p:tgtEl>
                                      </p:cBhvr>
                                    </p:animEffect>
                                  </p:childTnLst>
                                </p:cTn>
                              </p:par>
                            </p:childTnLst>
                          </p:cTn>
                        </p:par>
                      </p:childTnLst>
                    </p:cTn>
                  </p:par>
                  <p:par>
                    <p:cTn id="343" fill="hold">
                      <p:stCondLst>
                        <p:cond delay="indefinite"/>
                      </p:stCondLst>
                      <p:childTnLst>
                        <p:par>
                          <p:cTn id="344" fill="hold">
                            <p:stCondLst>
                              <p:cond delay="0"/>
                            </p:stCondLst>
                            <p:childTnLst>
                              <p:par>
                                <p:cTn id="345" presetID="1" presetClass="exit" presetSubtype="0" fill="hold" nodeType="clickEffect">
                                  <p:stCondLst>
                                    <p:cond delay="0"/>
                                  </p:stCondLst>
                                  <p:childTnLst>
                                    <p:set>
                                      <p:cBhvr>
                                        <p:cTn id="346" dur="1" fill="hold">
                                          <p:stCondLst>
                                            <p:cond delay="0"/>
                                          </p:stCondLst>
                                        </p:cTn>
                                        <p:tgtEl>
                                          <p:spTgt spid="204"/>
                                        </p:tgtEl>
                                        <p:attrNameLst>
                                          <p:attrName>style.visibility</p:attrName>
                                        </p:attrNameLst>
                                      </p:cBhvr>
                                      <p:to>
                                        <p:strVal val="hidden"/>
                                      </p:to>
                                    </p:set>
                                  </p:childTnLst>
                                </p:cTn>
                              </p:par>
                              <p:par>
                                <p:cTn id="347" presetID="1" presetClass="entr" presetSubtype="0" fill="hold" nodeType="withEffect">
                                  <p:stCondLst>
                                    <p:cond delay="0"/>
                                  </p:stCondLst>
                                  <p:childTnLst>
                                    <p:set>
                                      <p:cBhvr>
                                        <p:cTn id="348" dur="1" fill="hold">
                                          <p:stCondLst>
                                            <p:cond delay="0"/>
                                          </p:stCondLst>
                                        </p:cTn>
                                        <p:tgtEl>
                                          <p:spTgt spid="205"/>
                                        </p:tgtEl>
                                        <p:attrNameLst>
                                          <p:attrName>style.visibility</p:attrName>
                                        </p:attrNameLst>
                                      </p:cBhvr>
                                      <p:to>
                                        <p:strVal val="visible"/>
                                      </p:to>
                                    </p:set>
                                  </p:childTnLst>
                                </p:cTn>
                              </p:par>
                            </p:childTnLst>
                          </p:cTn>
                        </p:par>
                      </p:childTnLst>
                    </p:cTn>
                  </p:par>
                  <p:par>
                    <p:cTn id="349" fill="hold">
                      <p:stCondLst>
                        <p:cond delay="indefinite"/>
                      </p:stCondLst>
                      <p:childTnLst>
                        <p:par>
                          <p:cTn id="350" fill="hold">
                            <p:stCondLst>
                              <p:cond delay="0"/>
                            </p:stCondLst>
                            <p:childTnLst>
                              <p:par>
                                <p:cTn id="351" presetID="22" presetClass="entr" presetSubtype="1" fill="hold" nodeType="clickEffect">
                                  <p:stCondLst>
                                    <p:cond delay="0"/>
                                  </p:stCondLst>
                                  <p:childTnLst>
                                    <p:set>
                                      <p:cBhvr>
                                        <p:cTn id="352" dur="1" fill="hold">
                                          <p:stCondLst>
                                            <p:cond delay="0"/>
                                          </p:stCondLst>
                                        </p:cTn>
                                        <p:tgtEl>
                                          <p:spTgt spid="181"/>
                                        </p:tgtEl>
                                        <p:attrNameLst>
                                          <p:attrName>style.visibility</p:attrName>
                                        </p:attrNameLst>
                                      </p:cBhvr>
                                      <p:to>
                                        <p:strVal val="visible"/>
                                      </p:to>
                                    </p:set>
                                    <p:animEffect transition="in" filter="wipe(up)">
                                      <p:cBhvr>
                                        <p:cTn id="353" dur="500"/>
                                        <p:tgtEl>
                                          <p:spTgt spid="181"/>
                                        </p:tgtEl>
                                      </p:cBhvr>
                                    </p:animEffect>
                                  </p:childTnLst>
                                </p:cTn>
                              </p:par>
                            </p:childTnLst>
                          </p:cTn>
                        </p:par>
                        <p:par>
                          <p:cTn id="354" fill="hold">
                            <p:stCondLst>
                              <p:cond delay="500"/>
                            </p:stCondLst>
                            <p:childTnLst>
                              <p:par>
                                <p:cTn id="355" presetID="1" presetClass="entr" presetSubtype="0" fill="hold" grpId="0" nodeType="afterEffect">
                                  <p:stCondLst>
                                    <p:cond delay="0"/>
                                  </p:stCondLst>
                                  <p:childTnLst>
                                    <p:set>
                                      <p:cBhvr>
                                        <p:cTn id="356" dur="1" fill="hold">
                                          <p:stCondLst>
                                            <p:cond delay="0"/>
                                          </p:stCondLst>
                                        </p:cTn>
                                        <p:tgtEl>
                                          <p:spTgt spid="166"/>
                                        </p:tgtEl>
                                        <p:attrNameLst>
                                          <p:attrName>style.visibility</p:attrName>
                                        </p:attrNameLst>
                                      </p:cBhvr>
                                      <p:to>
                                        <p:strVal val="visible"/>
                                      </p:to>
                                    </p:set>
                                  </p:childTnLst>
                                </p:cTn>
                              </p:par>
                            </p:childTnLst>
                          </p:cTn>
                        </p:par>
                        <p:par>
                          <p:cTn id="357" fill="hold">
                            <p:stCondLst>
                              <p:cond delay="500"/>
                            </p:stCondLst>
                            <p:childTnLst>
                              <p:par>
                                <p:cTn id="358" presetID="22" presetClass="exit" presetSubtype="4" fill="hold" grpId="1" nodeType="afterEffect">
                                  <p:stCondLst>
                                    <p:cond delay="0"/>
                                  </p:stCondLst>
                                  <p:childTnLst>
                                    <p:animEffect transition="out" filter="wipe(down)">
                                      <p:cBhvr>
                                        <p:cTn id="359" dur="500"/>
                                        <p:tgtEl>
                                          <p:spTgt spid="225"/>
                                        </p:tgtEl>
                                      </p:cBhvr>
                                    </p:animEffect>
                                    <p:set>
                                      <p:cBhvr>
                                        <p:cTn id="360" dur="1" fill="hold">
                                          <p:stCondLst>
                                            <p:cond delay="499"/>
                                          </p:stCondLst>
                                        </p:cTn>
                                        <p:tgtEl>
                                          <p:spTgt spid="225"/>
                                        </p:tgtEl>
                                        <p:attrNameLst>
                                          <p:attrName>style.visibility</p:attrName>
                                        </p:attrNameLst>
                                      </p:cBhvr>
                                      <p:to>
                                        <p:strVal val="hidden"/>
                                      </p:to>
                                    </p:set>
                                  </p:childTnLst>
                                </p:cTn>
                              </p:par>
                              <p:par>
                                <p:cTn id="361" presetID="22" presetClass="entr" presetSubtype="1" fill="hold" grpId="0" nodeType="withEffect">
                                  <p:stCondLst>
                                    <p:cond delay="0"/>
                                  </p:stCondLst>
                                  <p:childTnLst>
                                    <p:set>
                                      <p:cBhvr>
                                        <p:cTn id="362" dur="1" fill="hold">
                                          <p:stCondLst>
                                            <p:cond delay="0"/>
                                          </p:stCondLst>
                                        </p:cTn>
                                        <p:tgtEl>
                                          <p:spTgt spid="226"/>
                                        </p:tgtEl>
                                        <p:attrNameLst>
                                          <p:attrName>style.visibility</p:attrName>
                                        </p:attrNameLst>
                                      </p:cBhvr>
                                      <p:to>
                                        <p:strVal val="visible"/>
                                      </p:to>
                                    </p:set>
                                    <p:animEffect transition="in" filter="wipe(up)">
                                      <p:cBhvr>
                                        <p:cTn id="363" dur="500"/>
                                        <p:tgtEl>
                                          <p:spTgt spid="226"/>
                                        </p:tgtEl>
                                      </p:cBhvr>
                                    </p:animEffect>
                                  </p:childTnLst>
                                </p:cTn>
                              </p:par>
                            </p:childTnLst>
                          </p:cTn>
                        </p:par>
                      </p:childTnLst>
                    </p:cTn>
                  </p:par>
                  <p:par>
                    <p:cTn id="364" fill="hold">
                      <p:stCondLst>
                        <p:cond delay="indefinite"/>
                      </p:stCondLst>
                      <p:childTnLst>
                        <p:par>
                          <p:cTn id="365" fill="hold">
                            <p:stCondLst>
                              <p:cond delay="0"/>
                            </p:stCondLst>
                            <p:childTnLst>
                              <p:par>
                                <p:cTn id="366" presetID="1" presetClass="exit" presetSubtype="0" fill="hold" nodeType="clickEffect">
                                  <p:stCondLst>
                                    <p:cond delay="0"/>
                                  </p:stCondLst>
                                  <p:childTnLst>
                                    <p:set>
                                      <p:cBhvr>
                                        <p:cTn id="367" dur="1" fill="hold">
                                          <p:stCondLst>
                                            <p:cond delay="0"/>
                                          </p:stCondLst>
                                        </p:cTn>
                                        <p:tgtEl>
                                          <p:spTgt spid="205"/>
                                        </p:tgtEl>
                                        <p:attrNameLst>
                                          <p:attrName>style.visibility</p:attrName>
                                        </p:attrNameLst>
                                      </p:cBhvr>
                                      <p:to>
                                        <p:strVal val="hidden"/>
                                      </p:to>
                                    </p:set>
                                  </p:childTnLst>
                                </p:cTn>
                              </p:par>
                              <p:par>
                                <p:cTn id="368" presetID="1" presetClass="entr" presetSubtype="0" fill="hold" nodeType="withEffect">
                                  <p:stCondLst>
                                    <p:cond delay="0"/>
                                  </p:stCondLst>
                                  <p:childTnLst>
                                    <p:set>
                                      <p:cBhvr>
                                        <p:cTn id="369" dur="1" fill="hold">
                                          <p:stCondLst>
                                            <p:cond delay="0"/>
                                          </p:stCondLst>
                                        </p:cTn>
                                        <p:tgtEl>
                                          <p:spTgt spid="206"/>
                                        </p:tgtEl>
                                        <p:attrNameLst>
                                          <p:attrName>style.visibility</p:attrName>
                                        </p:attrNameLst>
                                      </p:cBhvr>
                                      <p:to>
                                        <p:strVal val="visible"/>
                                      </p:to>
                                    </p:set>
                                  </p:childTnLst>
                                </p:cTn>
                              </p:par>
                            </p:childTnLst>
                          </p:cTn>
                        </p:par>
                      </p:childTnLst>
                    </p:cTn>
                  </p:par>
                  <p:par>
                    <p:cTn id="370" fill="hold">
                      <p:stCondLst>
                        <p:cond delay="indefinite"/>
                      </p:stCondLst>
                      <p:childTnLst>
                        <p:par>
                          <p:cTn id="371" fill="hold">
                            <p:stCondLst>
                              <p:cond delay="0"/>
                            </p:stCondLst>
                            <p:childTnLst>
                              <p:par>
                                <p:cTn id="372" presetID="22" presetClass="entr" presetSubtype="1" fill="hold" nodeType="clickEffect">
                                  <p:stCondLst>
                                    <p:cond delay="0"/>
                                  </p:stCondLst>
                                  <p:childTnLst>
                                    <p:set>
                                      <p:cBhvr>
                                        <p:cTn id="373" dur="1" fill="hold">
                                          <p:stCondLst>
                                            <p:cond delay="0"/>
                                          </p:stCondLst>
                                        </p:cTn>
                                        <p:tgtEl>
                                          <p:spTgt spid="182"/>
                                        </p:tgtEl>
                                        <p:attrNameLst>
                                          <p:attrName>style.visibility</p:attrName>
                                        </p:attrNameLst>
                                      </p:cBhvr>
                                      <p:to>
                                        <p:strVal val="visible"/>
                                      </p:to>
                                    </p:set>
                                    <p:animEffect transition="in" filter="wipe(up)">
                                      <p:cBhvr>
                                        <p:cTn id="374" dur="500"/>
                                        <p:tgtEl>
                                          <p:spTgt spid="182"/>
                                        </p:tgtEl>
                                      </p:cBhvr>
                                    </p:animEffect>
                                  </p:childTnLst>
                                </p:cTn>
                              </p:par>
                            </p:childTnLst>
                          </p:cTn>
                        </p:par>
                        <p:par>
                          <p:cTn id="375" fill="hold">
                            <p:stCondLst>
                              <p:cond delay="500"/>
                            </p:stCondLst>
                            <p:childTnLst>
                              <p:par>
                                <p:cTn id="376" presetID="1" presetClass="entr" presetSubtype="0" fill="hold" grpId="0" nodeType="afterEffect">
                                  <p:stCondLst>
                                    <p:cond delay="0"/>
                                  </p:stCondLst>
                                  <p:childTnLst>
                                    <p:set>
                                      <p:cBhvr>
                                        <p:cTn id="377" dur="1" fill="hold">
                                          <p:stCondLst>
                                            <p:cond delay="0"/>
                                          </p:stCondLst>
                                        </p:cTn>
                                        <p:tgtEl>
                                          <p:spTgt spid="167"/>
                                        </p:tgtEl>
                                        <p:attrNameLst>
                                          <p:attrName>style.visibility</p:attrName>
                                        </p:attrNameLst>
                                      </p:cBhvr>
                                      <p:to>
                                        <p:strVal val="visible"/>
                                      </p:to>
                                    </p:set>
                                  </p:childTnLst>
                                </p:cTn>
                              </p:par>
                            </p:childTnLst>
                          </p:cTn>
                        </p:par>
                        <p:par>
                          <p:cTn id="378" fill="hold">
                            <p:stCondLst>
                              <p:cond delay="500"/>
                            </p:stCondLst>
                            <p:childTnLst>
                              <p:par>
                                <p:cTn id="379" presetID="22" presetClass="exit" presetSubtype="4" fill="hold" grpId="1" nodeType="afterEffect">
                                  <p:stCondLst>
                                    <p:cond delay="0"/>
                                  </p:stCondLst>
                                  <p:childTnLst>
                                    <p:animEffect transition="out" filter="wipe(down)">
                                      <p:cBhvr>
                                        <p:cTn id="380" dur="500"/>
                                        <p:tgtEl>
                                          <p:spTgt spid="226"/>
                                        </p:tgtEl>
                                      </p:cBhvr>
                                    </p:animEffect>
                                    <p:set>
                                      <p:cBhvr>
                                        <p:cTn id="381" dur="1" fill="hold">
                                          <p:stCondLst>
                                            <p:cond delay="499"/>
                                          </p:stCondLst>
                                        </p:cTn>
                                        <p:tgtEl>
                                          <p:spTgt spid="226"/>
                                        </p:tgtEl>
                                        <p:attrNameLst>
                                          <p:attrName>style.visibility</p:attrName>
                                        </p:attrNameLst>
                                      </p:cBhvr>
                                      <p:to>
                                        <p:strVal val="hidden"/>
                                      </p:to>
                                    </p:set>
                                  </p:childTnLst>
                                </p:cTn>
                              </p:par>
                              <p:par>
                                <p:cTn id="382" presetID="22" presetClass="entr" presetSubtype="4" fill="hold" grpId="0" nodeType="withEffect">
                                  <p:stCondLst>
                                    <p:cond delay="0"/>
                                  </p:stCondLst>
                                  <p:childTnLst>
                                    <p:set>
                                      <p:cBhvr>
                                        <p:cTn id="383" dur="1" fill="hold">
                                          <p:stCondLst>
                                            <p:cond delay="0"/>
                                          </p:stCondLst>
                                        </p:cTn>
                                        <p:tgtEl>
                                          <p:spTgt spid="227"/>
                                        </p:tgtEl>
                                        <p:attrNameLst>
                                          <p:attrName>style.visibility</p:attrName>
                                        </p:attrNameLst>
                                      </p:cBhvr>
                                      <p:to>
                                        <p:strVal val="visible"/>
                                      </p:to>
                                    </p:set>
                                    <p:animEffect transition="in" filter="wipe(down)">
                                      <p:cBhvr>
                                        <p:cTn id="384" dur="500"/>
                                        <p:tgtEl>
                                          <p:spTgt spid="227"/>
                                        </p:tgtEl>
                                      </p:cBhvr>
                                    </p:animEffect>
                                  </p:childTnLst>
                                </p:cTn>
                              </p:par>
                            </p:childTnLst>
                          </p:cTn>
                        </p:par>
                      </p:childTnLst>
                    </p:cTn>
                  </p:par>
                  <p:par>
                    <p:cTn id="385" fill="hold">
                      <p:stCondLst>
                        <p:cond delay="indefinite"/>
                      </p:stCondLst>
                      <p:childTnLst>
                        <p:par>
                          <p:cTn id="386" fill="hold">
                            <p:stCondLst>
                              <p:cond delay="0"/>
                            </p:stCondLst>
                            <p:childTnLst>
                              <p:par>
                                <p:cTn id="387" presetID="1" presetClass="exit" presetSubtype="0" fill="hold" nodeType="clickEffect">
                                  <p:stCondLst>
                                    <p:cond delay="0"/>
                                  </p:stCondLst>
                                  <p:childTnLst>
                                    <p:set>
                                      <p:cBhvr>
                                        <p:cTn id="388" dur="1" fill="hold">
                                          <p:stCondLst>
                                            <p:cond delay="0"/>
                                          </p:stCondLst>
                                        </p:cTn>
                                        <p:tgtEl>
                                          <p:spTgt spid="206"/>
                                        </p:tgtEl>
                                        <p:attrNameLst>
                                          <p:attrName>style.visibility</p:attrName>
                                        </p:attrNameLst>
                                      </p:cBhvr>
                                      <p:to>
                                        <p:strVal val="hidden"/>
                                      </p:to>
                                    </p:set>
                                  </p:childTnLst>
                                </p:cTn>
                              </p:par>
                            </p:childTnLst>
                          </p:cTn>
                        </p:par>
                        <p:par>
                          <p:cTn id="389" fill="hold">
                            <p:stCondLst>
                              <p:cond delay="0"/>
                            </p:stCondLst>
                            <p:childTnLst>
                              <p:par>
                                <p:cTn id="390" presetID="22" presetClass="exit" presetSubtype="4" fill="hold" grpId="1" nodeType="afterEffect">
                                  <p:stCondLst>
                                    <p:cond delay="0"/>
                                  </p:stCondLst>
                                  <p:childTnLst>
                                    <p:animEffect transition="out" filter="wipe(down)">
                                      <p:cBhvr>
                                        <p:cTn id="391" dur="500"/>
                                        <p:tgtEl>
                                          <p:spTgt spid="227"/>
                                        </p:tgtEl>
                                      </p:cBhvr>
                                    </p:animEffect>
                                    <p:set>
                                      <p:cBhvr>
                                        <p:cTn id="392" dur="1" fill="hold">
                                          <p:stCondLst>
                                            <p:cond delay="499"/>
                                          </p:stCondLst>
                                        </p:cTn>
                                        <p:tgtEl>
                                          <p:spTgt spid="227"/>
                                        </p:tgtEl>
                                        <p:attrNameLst>
                                          <p:attrName>style.visibility</p:attrName>
                                        </p:attrNameLst>
                                      </p:cBhvr>
                                      <p:to>
                                        <p:strVal val="hidden"/>
                                      </p:to>
                                    </p:set>
                                  </p:childTnLst>
                                </p:cTn>
                              </p:par>
                              <p:par>
                                <p:cTn id="393" presetID="22" presetClass="entr" presetSubtype="1" fill="hold" grpId="10" nodeType="withEffect">
                                  <p:stCondLst>
                                    <p:cond delay="0"/>
                                  </p:stCondLst>
                                  <p:childTnLst>
                                    <p:set>
                                      <p:cBhvr>
                                        <p:cTn id="394" dur="1" fill="hold">
                                          <p:stCondLst>
                                            <p:cond delay="0"/>
                                          </p:stCondLst>
                                        </p:cTn>
                                        <p:tgtEl>
                                          <p:spTgt spid="213"/>
                                        </p:tgtEl>
                                        <p:attrNameLst>
                                          <p:attrName>style.visibility</p:attrName>
                                        </p:attrNameLst>
                                      </p:cBhvr>
                                      <p:to>
                                        <p:strVal val="visible"/>
                                      </p:to>
                                    </p:set>
                                    <p:animEffect transition="in" filter="wipe(up)">
                                      <p:cBhvr>
                                        <p:cTn id="395" dur="500"/>
                                        <p:tgtEl>
                                          <p:spTgt spid="213"/>
                                        </p:tgtEl>
                                      </p:cBhvr>
                                    </p:animEffect>
                                  </p:childTnLst>
                                </p:cTn>
                              </p:par>
                            </p:childTnLst>
                          </p:cTn>
                        </p:par>
                      </p:childTnLst>
                    </p:cTn>
                  </p:par>
                  <p:par>
                    <p:cTn id="396" fill="hold">
                      <p:stCondLst>
                        <p:cond delay="indefinite"/>
                      </p:stCondLst>
                      <p:childTnLst>
                        <p:par>
                          <p:cTn id="397" fill="hold">
                            <p:stCondLst>
                              <p:cond delay="0"/>
                            </p:stCondLst>
                            <p:childTnLst>
                              <p:par>
                                <p:cTn id="398" presetID="1" presetClass="entr" presetSubtype="0" fill="hold" nodeType="clickEffect">
                                  <p:stCondLst>
                                    <p:cond delay="0"/>
                                  </p:stCondLst>
                                  <p:childTnLst>
                                    <p:set>
                                      <p:cBhvr>
                                        <p:cTn id="399" dur="1" fill="hold">
                                          <p:stCondLst>
                                            <p:cond delay="0"/>
                                          </p:stCondLst>
                                        </p:cTn>
                                        <p:tgtEl>
                                          <p:spTgt spid="207"/>
                                        </p:tgtEl>
                                        <p:attrNameLst>
                                          <p:attrName>style.visibility</p:attrName>
                                        </p:attrNameLst>
                                      </p:cBhvr>
                                      <p:to>
                                        <p:strVal val="visible"/>
                                      </p:to>
                                    </p:set>
                                  </p:childTnLst>
                                </p:cTn>
                              </p:par>
                            </p:childTnLst>
                          </p:cTn>
                        </p:par>
                      </p:childTnLst>
                    </p:cTn>
                  </p:par>
                  <p:par>
                    <p:cTn id="400" fill="hold">
                      <p:stCondLst>
                        <p:cond delay="indefinite"/>
                      </p:stCondLst>
                      <p:childTnLst>
                        <p:par>
                          <p:cTn id="401" fill="hold">
                            <p:stCondLst>
                              <p:cond delay="0"/>
                            </p:stCondLst>
                            <p:childTnLst>
                              <p:par>
                                <p:cTn id="402" presetID="22" presetClass="exit" presetSubtype="4" fill="hold" grpId="11" nodeType="clickEffect">
                                  <p:stCondLst>
                                    <p:cond delay="0"/>
                                  </p:stCondLst>
                                  <p:childTnLst>
                                    <p:animEffect transition="out" filter="wipe(down)">
                                      <p:cBhvr>
                                        <p:cTn id="403" dur="500"/>
                                        <p:tgtEl>
                                          <p:spTgt spid="213"/>
                                        </p:tgtEl>
                                      </p:cBhvr>
                                    </p:animEffect>
                                    <p:set>
                                      <p:cBhvr>
                                        <p:cTn id="404" dur="1" fill="hold">
                                          <p:stCondLst>
                                            <p:cond delay="499"/>
                                          </p:stCondLst>
                                        </p:cTn>
                                        <p:tgtEl>
                                          <p:spTgt spid="213"/>
                                        </p:tgtEl>
                                        <p:attrNameLst>
                                          <p:attrName>style.visibility</p:attrName>
                                        </p:attrNameLst>
                                      </p:cBhvr>
                                      <p:to>
                                        <p:strVal val="hidden"/>
                                      </p:to>
                                    </p:set>
                                  </p:childTnLst>
                                </p:cTn>
                              </p:par>
                              <p:par>
                                <p:cTn id="405" presetID="22" presetClass="entr" presetSubtype="1" fill="hold" grpId="2" nodeType="withEffect">
                                  <p:stCondLst>
                                    <p:cond delay="0"/>
                                  </p:stCondLst>
                                  <p:childTnLst>
                                    <p:set>
                                      <p:cBhvr>
                                        <p:cTn id="406" dur="1" fill="hold">
                                          <p:stCondLst>
                                            <p:cond delay="0"/>
                                          </p:stCondLst>
                                        </p:cTn>
                                        <p:tgtEl>
                                          <p:spTgt spid="214"/>
                                        </p:tgtEl>
                                        <p:attrNameLst>
                                          <p:attrName>style.visibility</p:attrName>
                                        </p:attrNameLst>
                                      </p:cBhvr>
                                      <p:to>
                                        <p:strVal val="visible"/>
                                      </p:to>
                                    </p:set>
                                    <p:animEffect transition="in" filter="wipe(up)">
                                      <p:cBhvr>
                                        <p:cTn id="407" dur="500"/>
                                        <p:tgtEl>
                                          <p:spTgt spid="214"/>
                                        </p:tgtEl>
                                      </p:cBhvr>
                                    </p:animEffect>
                                  </p:childTnLst>
                                </p:cTn>
                              </p:par>
                            </p:childTnLst>
                          </p:cTn>
                        </p:par>
                        <p:par>
                          <p:cTn id="408" fill="hold">
                            <p:stCondLst>
                              <p:cond delay="500"/>
                            </p:stCondLst>
                            <p:childTnLst>
                              <p:par>
                                <p:cTn id="409" presetID="1" presetClass="entr" presetSubtype="0" fill="hold" grpId="0" nodeType="afterEffect">
                                  <p:stCondLst>
                                    <p:cond delay="0"/>
                                  </p:stCondLst>
                                  <p:childTnLst>
                                    <p:set>
                                      <p:cBhvr>
                                        <p:cTn id="410" dur="1" fill="hold">
                                          <p:stCondLst>
                                            <p:cond delay="0"/>
                                          </p:stCondLst>
                                        </p:cTn>
                                        <p:tgtEl>
                                          <p:spTgt spid="183"/>
                                        </p:tgtEl>
                                        <p:attrNameLst>
                                          <p:attrName>style.visibility</p:attrName>
                                        </p:attrNameLst>
                                      </p:cBhvr>
                                      <p:to>
                                        <p:strVal val="visible"/>
                                      </p:to>
                                    </p:set>
                                  </p:childTnLst>
                                </p:cTn>
                              </p:par>
                            </p:childTnLst>
                          </p:cTn>
                        </p:par>
                      </p:childTnLst>
                    </p:cTn>
                  </p:par>
                  <p:par>
                    <p:cTn id="411" fill="hold">
                      <p:stCondLst>
                        <p:cond delay="indefinite"/>
                      </p:stCondLst>
                      <p:childTnLst>
                        <p:par>
                          <p:cTn id="412" fill="hold">
                            <p:stCondLst>
                              <p:cond delay="0"/>
                            </p:stCondLst>
                            <p:childTnLst>
                              <p:par>
                                <p:cTn id="413" presetID="1" presetClass="exit" presetSubtype="0" fill="hold" nodeType="clickEffect">
                                  <p:stCondLst>
                                    <p:cond delay="0"/>
                                  </p:stCondLst>
                                  <p:childTnLst>
                                    <p:set>
                                      <p:cBhvr>
                                        <p:cTn id="414" dur="1" fill="hold">
                                          <p:stCondLst>
                                            <p:cond delay="0"/>
                                          </p:stCondLst>
                                        </p:cTn>
                                        <p:tgtEl>
                                          <p:spTgt spid="207"/>
                                        </p:tgtEl>
                                        <p:attrNameLst>
                                          <p:attrName>style.visibility</p:attrName>
                                        </p:attrNameLst>
                                      </p:cBhvr>
                                      <p:to>
                                        <p:strVal val="hidden"/>
                                      </p:to>
                                    </p:set>
                                  </p:childTnLst>
                                </p:cTn>
                              </p:par>
                              <p:par>
                                <p:cTn id="415" presetID="1" presetClass="entr" presetSubtype="0" fill="hold" nodeType="withEffect">
                                  <p:stCondLst>
                                    <p:cond delay="0"/>
                                  </p:stCondLst>
                                  <p:childTnLst>
                                    <p:set>
                                      <p:cBhvr>
                                        <p:cTn id="416" dur="1" fill="hold">
                                          <p:stCondLst>
                                            <p:cond delay="0"/>
                                          </p:stCondLst>
                                        </p:cTn>
                                        <p:tgtEl>
                                          <p:spTgt spid="208"/>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presetID="22" presetClass="exit" presetSubtype="4" fill="hold" grpId="3" nodeType="clickEffect">
                                  <p:stCondLst>
                                    <p:cond delay="0"/>
                                  </p:stCondLst>
                                  <p:childTnLst>
                                    <p:animEffect transition="out" filter="wipe(down)">
                                      <p:cBhvr>
                                        <p:cTn id="420" dur="500"/>
                                        <p:tgtEl>
                                          <p:spTgt spid="214"/>
                                        </p:tgtEl>
                                      </p:cBhvr>
                                    </p:animEffect>
                                    <p:set>
                                      <p:cBhvr>
                                        <p:cTn id="421" dur="1" fill="hold">
                                          <p:stCondLst>
                                            <p:cond delay="499"/>
                                          </p:stCondLst>
                                        </p:cTn>
                                        <p:tgtEl>
                                          <p:spTgt spid="214"/>
                                        </p:tgtEl>
                                        <p:attrNameLst>
                                          <p:attrName>style.visibility</p:attrName>
                                        </p:attrNameLst>
                                      </p:cBhvr>
                                      <p:to>
                                        <p:strVal val="hidden"/>
                                      </p:to>
                                    </p:set>
                                  </p:childTnLst>
                                </p:cTn>
                              </p:par>
                              <p:par>
                                <p:cTn id="422" presetID="22" presetClass="entr" presetSubtype="1" fill="hold" grpId="2" nodeType="withEffect">
                                  <p:stCondLst>
                                    <p:cond delay="0"/>
                                  </p:stCondLst>
                                  <p:childTnLst>
                                    <p:set>
                                      <p:cBhvr>
                                        <p:cTn id="423" dur="1" fill="hold">
                                          <p:stCondLst>
                                            <p:cond delay="0"/>
                                          </p:stCondLst>
                                        </p:cTn>
                                        <p:tgtEl>
                                          <p:spTgt spid="215"/>
                                        </p:tgtEl>
                                        <p:attrNameLst>
                                          <p:attrName>style.visibility</p:attrName>
                                        </p:attrNameLst>
                                      </p:cBhvr>
                                      <p:to>
                                        <p:strVal val="visible"/>
                                      </p:to>
                                    </p:set>
                                    <p:animEffect transition="in" filter="wipe(up)">
                                      <p:cBhvr>
                                        <p:cTn id="424" dur="500"/>
                                        <p:tgtEl>
                                          <p:spTgt spid="215"/>
                                        </p:tgtEl>
                                      </p:cBhvr>
                                    </p:animEffect>
                                  </p:childTnLst>
                                </p:cTn>
                              </p:par>
                            </p:childTnLst>
                          </p:cTn>
                        </p:par>
                        <p:par>
                          <p:cTn id="425" fill="hold">
                            <p:stCondLst>
                              <p:cond delay="500"/>
                            </p:stCondLst>
                            <p:childTnLst>
                              <p:par>
                                <p:cTn id="426" presetID="1" presetClass="entr" presetSubtype="0" fill="hold" grpId="0" nodeType="afterEffect">
                                  <p:stCondLst>
                                    <p:cond delay="0"/>
                                  </p:stCondLst>
                                  <p:childTnLst>
                                    <p:set>
                                      <p:cBhvr>
                                        <p:cTn id="427" dur="1" fill="hold">
                                          <p:stCondLst>
                                            <p:cond delay="0"/>
                                          </p:stCondLst>
                                        </p:cTn>
                                        <p:tgtEl>
                                          <p:spTgt spid="184"/>
                                        </p:tgtEl>
                                        <p:attrNameLst>
                                          <p:attrName>style.visibility</p:attrName>
                                        </p:attrNameLst>
                                      </p:cBhvr>
                                      <p:to>
                                        <p:strVal val="visible"/>
                                      </p:to>
                                    </p:set>
                                  </p:childTnLst>
                                </p:cTn>
                              </p:par>
                            </p:childTnLst>
                          </p:cTn>
                        </p:par>
                      </p:childTnLst>
                    </p:cTn>
                  </p:par>
                  <p:par>
                    <p:cTn id="428" fill="hold">
                      <p:stCondLst>
                        <p:cond delay="indefinite"/>
                      </p:stCondLst>
                      <p:childTnLst>
                        <p:par>
                          <p:cTn id="429" fill="hold">
                            <p:stCondLst>
                              <p:cond delay="0"/>
                            </p:stCondLst>
                            <p:childTnLst>
                              <p:par>
                                <p:cTn id="430" presetID="1" presetClass="exit" presetSubtype="0" fill="hold" nodeType="clickEffect">
                                  <p:stCondLst>
                                    <p:cond delay="0"/>
                                  </p:stCondLst>
                                  <p:childTnLst>
                                    <p:set>
                                      <p:cBhvr>
                                        <p:cTn id="431" dur="1" fill="hold">
                                          <p:stCondLst>
                                            <p:cond delay="0"/>
                                          </p:stCondLst>
                                        </p:cTn>
                                        <p:tgtEl>
                                          <p:spTgt spid="208"/>
                                        </p:tgtEl>
                                        <p:attrNameLst>
                                          <p:attrName>style.visibility</p:attrName>
                                        </p:attrNameLst>
                                      </p:cBhvr>
                                      <p:to>
                                        <p:strVal val="hidden"/>
                                      </p:to>
                                    </p:set>
                                  </p:childTnLst>
                                </p:cTn>
                              </p:par>
                              <p:par>
                                <p:cTn id="432" presetID="1" presetClass="entr" presetSubtype="0" fill="hold" nodeType="withEffect">
                                  <p:stCondLst>
                                    <p:cond delay="0"/>
                                  </p:stCondLst>
                                  <p:childTnLst>
                                    <p:set>
                                      <p:cBhvr>
                                        <p:cTn id="433" dur="1" fill="hold">
                                          <p:stCondLst>
                                            <p:cond delay="0"/>
                                          </p:stCondLst>
                                        </p:cTn>
                                        <p:tgtEl>
                                          <p:spTgt spid="209"/>
                                        </p:tgtEl>
                                        <p:attrNameLst>
                                          <p:attrName>style.visibility</p:attrName>
                                        </p:attrNameLst>
                                      </p:cBhvr>
                                      <p:to>
                                        <p:strVal val="visible"/>
                                      </p:to>
                                    </p:set>
                                  </p:childTnLst>
                                </p:cTn>
                              </p:par>
                            </p:childTnLst>
                          </p:cTn>
                        </p:par>
                      </p:childTnLst>
                    </p:cTn>
                  </p:par>
                  <p:par>
                    <p:cTn id="434" fill="hold">
                      <p:stCondLst>
                        <p:cond delay="indefinite"/>
                      </p:stCondLst>
                      <p:childTnLst>
                        <p:par>
                          <p:cTn id="435" fill="hold">
                            <p:stCondLst>
                              <p:cond delay="0"/>
                            </p:stCondLst>
                            <p:childTnLst>
                              <p:par>
                                <p:cTn id="436" presetID="22" presetClass="entr" presetSubtype="2" fill="hold" nodeType="clickEffect">
                                  <p:stCondLst>
                                    <p:cond delay="0"/>
                                  </p:stCondLst>
                                  <p:childTnLst>
                                    <p:set>
                                      <p:cBhvr>
                                        <p:cTn id="437" dur="1" fill="hold">
                                          <p:stCondLst>
                                            <p:cond delay="0"/>
                                          </p:stCondLst>
                                        </p:cTn>
                                        <p:tgtEl>
                                          <p:spTgt spid="172"/>
                                        </p:tgtEl>
                                        <p:attrNameLst>
                                          <p:attrName>style.visibility</p:attrName>
                                        </p:attrNameLst>
                                      </p:cBhvr>
                                      <p:to>
                                        <p:strVal val="visible"/>
                                      </p:to>
                                    </p:set>
                                    <p:animEffect transition="in" filter="wipe(right)">
                                      <p:cBhvr>
                                        <p:cTn id="438" dur="500"/>
                                        <p:tgtEl>
                                          <p:spTgt spid="172"/>
                                        </p:tgtEl>
                                      </p:cBhvr>
                                    </p:animEffect>
                                  </p:childTnLst>
                                </p:cTn>
                              </p:par>
                            </p:childTnLst>
                          </p:cTn>
                        </p:par>
                        <p:par>
                          <p:cTn id="439" fill="hold">
                            <p:stCondLst>
                              <p:cond delay="500"/>
                            </p:stCondLst>
                            <p:childTnLst>
                              <p:par>
                                <p:cTn id="440" presetID="1" presetClass="entr" presetSubtype="0" fill="hold" grpId="0" nodeType="afterEffect">
                                  <p:stCondLst>
                                    <p:cond delay="0"/>
                                  </p:stCondLst>
                                  <p:childTnLst>
                                    <p:set>
                                      <p:cBhvr>
                                        <p:cTn id="441" dur="1" fill="hold">
                                          <p:stCondLst>
                                            <p:cond delay="0"/>
                                          </p:stCondLst>
                                        </p:cTn>
                                        <p:tgtEl>
                                          <p:spTgt spid="168"/>
                                        </p:tgtEl>
                                        <p:attrNameLst>
                                          <p:attrName>style.visibility</p:attrName>
                                        </p:attrNameLst>
                                      </p:cBhvr>
                                      <p:to>
                                        <p:strVal val="visible"/>
                                      </p:to>
                                    </p:set>
                                  </p:childTnLst>
                                </p:cTn>
                              </p:par>
                            </p:childTnLst>
                          </p:cTn>
                        </p:par>
                        <p:par>
                          <p:cTn id="442" fill="hold">
                            <p:stCondLst>
                              <p:cond delay="500"/>
                            </p:stCondLst>
                            <p:childTnLst>
                              <p:par>
                                <p:cTn id="443" presetID="22" presetClass="exit" presetSubtype="4" fill="hold" grpId="3" nodeType="afterEffect">
                                  <p:stCondLst>
                                    <p:cond delay="0"/>
                                  </p:stCondLst>
                                  <p:childTnLst>
                                    <p:animEffect transition="out" filter="wipe(down)">
                                      <p:cBhvr>
                                        <p:cTn id="444" dur="500"/>
                                        <p:tgtEl>
                                          <p:spTgt spid="215"/>
                                        </p:tgtEl>
                                      </p:cBhvr>
                                    </p:animEffect>
                                    <p:set>
                                      <p:cBhvr>
                                        <p:cTn id="445" dur="1" fill="hold">
                                          <p:stCondLst>
                                            <p:cond delay="499"/>
                                          </p:stCondLst>
                                        </p:cTn>
                                        <p:tgtEl>
                                          <p:spTgt spid="215"/>
                                        </p:tgtEl>
                                        <p:attrNameLst>
                                          <p:attrName>style.visibility</p:attrName>
                                        </p:attrNameLst>
                                      </p:cBhvr>
                                      <p:to>
                                        <p:strVal val="hidden"/>
                                      </p:to>
                                    </p:set>
                                  </p:childTnLst>
                                </p:cTn>
                              </p:par>
                              <p:par>
                                <p:cTn id="446" presetID="22" presetClass="entr" presetSubtype="1" fill="hold" grpId="0" nodeType="withEffect">
                                  <p:stCondLst>
                                    <p:cond delay="0"/>
                                  </p:stCondLst>
                                  <p:childTnLst>
                                    <p:set>
                                      <p:cBhvr>
                                        <p:cTn id="447" dur="1" fill="hold">
                                          <p:stCondLst>
                                            <p:cond delay="0"/>
                                          </p:stCondLst>
                                        </p:cTn>
                                        <p:tgtEl>
                                          <p:spTgt spid="220"/>
                                        </p:tgtEl>
                                        <p:attrNameLst>
                                          <p:attrName>style.visibility</p:attrName>
                                        </p:attrNameLst>
                                      </p:cBhvr>
                                      <p:to>
                                        <p:strVal val="visible"/>
                                      </p:to>
                                    </p:set>
                                    <p:animEffect transition="in" filter="wipe(up)">
                                      <p:cBhvr>
                                        <p:cTn id="448" dur="500"/>
                                        <p:tgtEl>
                                          <p:spTgt spid="220"/>
                                        </p:tgtEl>
                                      </p:cBhvr>
                                    </p:animEffect>
                                  </p:childTnLst>
                                </p:cTn>
                              </p:par>
                            </p:childTnLst>
                          </p:cTn>
                        </p:par>
                      </p:childTnLst>
                    </p:cTn>
                  </p:par>
                  <p:par>
                    <p:cTn id="449" fill="hold">
                      <p:stCondLst>
                        <p:cond delay="indefinite"/>
                      </p:stCondLst>
                      <p:childTnLst>
                        <p:par>
                          <p:cTn id="450" fill="hold">
                            <p:stCondLst>
                              <p:cond delay="0"/>
                            </p:stCondLst>
                            <p:childTnLst>
                              <p:par>
                                <p:cTn id="451" presetID="1" presetClass="exit" presetSubtype="0" fill="hold" nodeType="clickEffect">
                                  <p:stCondLst>
                                    <p:cond delay="0"/>
                                  </p:stCondLst>
                                  <p:childTnLst>
                                    <p:set>
                                      <p:cBhvr>
                                        <p:cTn id="452" dur="1" fill="hold">
                                          <p:stCondLst>
                                            <p:cond delay="0"/>
                                          </p:stCondLst>
                                        </p:cTn>
                                        <p:tgtEl>
                                          <p:spTgt spid="209"/>
                                        </p:tgtEl>
                                        <p:attrNameLst>
                                          <p:attrName>style.visibility</p:attrName>
                                        </p:attrNameLst>
                                      </p:cBhvr>
                                      <p:to>
                                        <p:strVal val="hidden"/>
                                      </p:to>
                                    </p:set>
                                  </p:childTnLst>
                                </p:cTn>
                              </p:par>
                            </p:childTnLst>
                          </p:cTn>
                        </p:par>
                        <p:par>
                          <p:cTn id="453" fill="hold">
                            <p:stCondLst>
                              <p:cond delay="0"/>
                            </p:stCondLst>
                            <p:childTnLst>
                              <p:par>
                                <p:cTn id="454" presetID="22" presetClass="exit" presetSubtype="4" fill="hold" grpId="1" nodeType="afterEffect">
                                  <p:stCondLst>
                                    <p:cond delay="0"/>
                                  </p:stCondLst>
                                  <p:childTnLst>
                                    <p:animEffect transition="out" filter="wipe(down)">
                                      <p:cBhvr>
                                        <p:cTn id="455" dur="500"/>
                                        <p:tgtEl>
                                          <p:spTgt spid="220"/>
                                        </p:tgtEl>
                                      </p:cBhvr>
                                    </p:animEffect>
                                    <p:set>
                                      <p:cBhvr>
                                        <p:cTn id="456" dur="1" fill="hold">
                                          <p:stCondLst>
                                            <p:cond delay="499"/>
                                          </p:stCondLst>
                                        </p:cTn>
                                        <p:tgtEl>
                                          <p:spTgt spid="220"/>
                                        </p:tgtEl>
                                        <p:attrNameLst>
                                          <p:attrName>style.visibility</p:attrName>
                                        </p:attrNameLst>
                                      </p:cBhvr>
                                      <p:to>
                                        <p:strVal val="hidden"/>
                                      </p:to>
                                    </p:set>
                                  </p:childTnLst>
                                </p:cTn>
                              </p:par>
                              <p:par>
                                <p:cTn id="457" presetID="22" presetClass="entr" presetSubtype="1" fill="hold" grpId="12" nodeType="withEffect">
                                  <p:stCondLst>
                                    <p:cond delay="0"/>
                                  </p:stCondLst>
                                  <p:childTnLst>
                                    <p:set>
                                      <p:cBhvr>
                                        <p:cTn id="458" dur="1" fill="hold">
                                          <p:stCondLst>
                                            <p:cond delay="0"/>
                                          </p:stCondLst>
                                        </p:cTn>
                                        <p:tgtEl>
                                          <p:spTgt spid="213"/>
                                        </p:tgtEl>
                                        <p:attrNameLst>
                                          <p:attrName>style.visibility</p:attrName>
                                        </p:attrNameLst>
                                      </p:cBhvr>
                                      <p:to>
                                        <p:strVal val="visible"/>
                                      </p:to>
                                    </p:set>
                                    <p:animEffect transition="in" filter="wipe(up)">
                                      <p:cBhvr>
                                        <p:cTn id="459" dur="500"/>
                                        <p:tgtEl>
                                          <p:spTgt spid="213"/>
                                        </p:tgtEl>
                                      </p:cBhvr>
                                    </p:animEffect>
                                  </p:childTnLst>
                                </p:cTn>
                              </p:par>
                            </p:childTnLst>
                          </p:cTn>
                        </p:par>
                      </p:childTnLst>
                    </p:cTn>
                  </p:par>
                  <p:par>
                    <p:cTn id="460" fill="hold">
                      <p:stCondLst>
                        <p:cond delay="indefinite"/>
                      </p:stCondLst>
                      <p:childTnLst>
                        <p:par>
                          <p:cTn id="461" fill="hold">
                            <p:stCondLst>
                              <p:cond delay="0"/>
                            </p:stCondLst>
                            <p:childTnLst>
                              <p:par>
                                <p:cTn id="462" presetID="1" presetClass="entr" presetSubtype="0" fill="hold" nodeType="clickEffect">
                                  <p:stCondLst>
                                    <p:cond delay="0"/>
                                  </p:stCondLst>
                                  <p:childTnLst>
                                    <p:set>
                                      <p:cBhvr>
                                        <p:cTn id="463" dur="1" fill="hold">
                                          <p:stCondLst>
                                            <p:cond delay="0"/>
                                          </p:stCondLst>
                                        </p:cTn>
                                        <p:tgtEl>
                                          <p:spTgt spid="210"/>
                                        </p:tgtEl>
                                        <p:attrNameLst>
                                          <p:attrName>style.visibility</p:attrName>
                                        </p:attrNameLst>
                                      </p:cBhvr>
                                      <p:to>
                                        <p:strVal val="visible"/>
                                      </p:to>
                                    </p:set>
                                  </p:childTnLst>
                                </p:cTn>
                              </p:par>
                            </p:childTnLst>
                          </p:cTn>
                        </p:par>
                      </p:childTnLst>
                    </p:cTn>
                  </p:par>
                  <p:par>
                    <p:cTn id="464" fill="hold">
                      <p:stCondLst>
                        <p:cond delay="indefinite"/>
                      </p:stCondLst>
                      <p:childTnLst>
                        <p:par>
                          <p:cTn id="465" fill="hold">
                            <p:stCondLst>
                              <p:cond delay="0"/>
                            </p:stCondLst>
                            <p:childTnLst>
                              <p:par>
                                <p:cTn id="466" presetID="22" presetClass="exit" presetSubtype="4" fill="hold" grpId="13" nodeType="clickEffect">
                                  <p:stCondLst>
                                    <p:cond delay="0"/>
                                  </p:stCondLst>
                                  <p:childTnLst>
                                    <p:animEffect transition="out" filter="wipe(down)">
                                      <p:cBhvr>
                                        <p:cTn id="467" dur="500"/>
                                        <p:tgtEl>
                                          <p:spTgt spid="213"/>
                                        </p:tgtEl>
                                      </p:cBhvr>
                                    </p:animEffect>
                                    <p:set>
                                      <p:cBhvr>
                                        <p:cTn id="468" dur="1" fill="hold">
                                          <p:stCondLst>
                                            <p:cond delay="499"/>
                                          </p:stCondLst>
                                        </p:cTn>
                                        <p:tgtEl>
                                          <p:spTgt spid="213"/>
                                        </p:tgtEl>
                                        <p:attrNameLst>
                                          <p:attrName>style.visibility</p:attrName>
                                        </p:attrNameLst>
                                      </p:cBhvr>
                                      <p:to>
                                        <p:strVal val="hidden"/>
                                      </p:to>
                                    </p:set>
                                  </p:childTnLst>
                                </p:cTn>
                              </p:par>
                              <p:par>
                                <p:cTn id="469" presetID="22" presetClass="entr" presetSubtype="1" fill="hold" grpId="2" nodeType="withEffect">
                                  <p:stCondLst>
                                    <p:cond delay="0"/>
                                  </p:stCondLst>
                                  <p:childTnLst>
                                    <p:set>
                                      <p:cBhvr>
                                        <p:cTn id="470" dur="1" fill="hold">
                                          <p:stCondLst>
                                            <p:cond delay="0"/>
                                          </p:stCondLst>
                                        </p:cTn>
                                        <p:tgtEl>
                                          <p:spTgt spid="225"/>
                                        </p:tgtEl>
                                        <p:attrNameLst>
                                          <p:attrName>style.visibility</p:attrName>
                                        </p:attrNameLst>
                                      </p:cBhvr>
                                      <p:to>
                                        <p:strVal val="visible"/>
                                      </p:to>
                                    </p:set>
                                    <p:animEffect transition="in" filter="wipe(up)">
                                      <p:cBhvr>
                                        <p:cTn id="471" dur="500"/>
                                        <p:tgtEl>
                                          <p:spTgt spid="225"/>
                                        </p:tgtEl>
                                      </p:cBhvr>
                                    </p:animEffect>
                                  </p:childTnLst>
                                </p:cTn>
                              </p:par>
                            </p:childTnLst>
                          </p:cTn>
                        </p:par>
                        <p:par>
                          <p:cTn id="472" fill="hold">
                            <p:stCondLst>
                              <p:cond delay="500"/>
                            </p:stCondLst>
                            <p:childTnLst>
                              <p:par>
                                <p:cTn id="473" presetID="1" presetClass="entr" presetSubtype="0" fill="hold" grpId="0" nodeType="afterEffect">
                                  <p:stCondLst>
                                    <p:cond delay="0"/>
                                  </p:stCondLst>
                                  <p:childTnLst>
                                    <p:set>
                                      <p:cBhvr>
                                        <p:cTn id="474" dur="1" fill="hold">
                                          <p:stCondLst>
                                            <p:cond delay="0"/>
                                          </p:stCondLst>
                                        </p:cTn>
                                        <p:tgtEl>
                                          <p:spTgt spid="187"/>
                                        </p:tgtEl>
                                        <p:attrNameLst>
                                          <p:attrName>style.visibility</p:attrName>
                                        </p:attrNameLst>
                                      </p:cBhvr>
                                      <p:to>
                                        <p:strVal val="visible"/>
                                      </p:to>
                                    </p:set>
                                  </p:childTnLst>
                                </p:cTn>
                              </p:par>
                            </p:childTnLst>
                          </p:cTn>
                        </p:par>
                      </p:childTnLst>
                    </p:cTn>
                  </p:par>
                  <p:par>
                    <p:cTn id="475" fill="hold">
                      <p:stCondLst>
                        <p:cond delay="indefinite"/>
                      </p:stCondLst>
                      <p:childTnLst>
                        <p:par>
                          <p:cTn id="476" fill="hold">
                            <p:stCondLst>
                              <p:cond delay="0"/>
                            </p:stCondLst>
                            <p:childTnLst>
                              <p:par>
                                <p:cTn id="477" presetID="1" presetClass="exit" presetSubtype="0" fill="hold" nodeType="clickEffect">
                                  <p:stCondLst>
                                    <p:cond delay="0"/>
                                  </p:stCondLst>
                                  <p:childTnLst>
                                    <p:set>
                                      <p:cBhvr>
                                        <p:cTn id="478" dur="1" fill="hold">
                                          <p:stCondLst>
                                            <p:cond delay="0"/>
                                          </p:stCondLst>
                                        </p:cTn>
                                        <p:tgtEl>
                                          <p:spTgt spid="210"/>
                                        </p:tgtEl>
                                        <p:attrNameLst>
                                          <p:attrName>style.visibility</p:attrName>
                                        </p:attrNameLst>
                                      </p:cBhvr>
                                      <p:to>
                                        <p:strVal val="hidden"/>
                                      </p:to>
                                    </p:set>
                                  </p:childTnLst>
                                </p:cTn>
                              </p:par>
                              <p:par>
                                <p:cTn id="479" presetID="1" presetClass="entr" presetSubtype="0" fill="hold" nodeType="withEffect">
                                  <p:stCondLst>
                                    <p:cond delay="0"/>
                                  </p:stCondLst>
                                  <p:childTnLst>
                                    <p:set>
                                      <p:cBhvr>
                                        <p:cTn id="480" dur="1" fill="hold">
                                          <p:stCondLst>
                                            <p:cond delay="0"/>
                                          </p:stCondLst>
                                        </p:cTn>
                                        <p:tgtEl>
                                          <p:spTgt spid="211"/>
                                        </p:tgtEl>
                                        <p:attrNameLst>
                                          <p:attrName>style.visibility</p:attrName>
                                        </p:attrNameLst>
                                      </p:cBhvr>
                                      <p:to>
                                        <p:strVal val="visible"/>
                                      </p:to>
                                    </p:set>
                                  </p:childTnLst>
                                </p:cTn>
                              </p:par>
                            </p:childTnLst>
                          </p:cTn>
                        </p:par>
                      </p:childTnLst>
                    </p:cTn>
                  </p:par>
                  <p:par>
                    <p:cTn id="481" fill="hold">
                      <p:stCondLst>
                        <p:cond delay="indefinite"/>
                      </p:stCondLst>
                      <p:childTnLst>
                        <p:par>
                          <p:cTn id="482" fill="hold">
                            <p:stCondLst>
                              <p:cond delay="0"/>
                            </p:stCondLst>
                            <p:childTnLst>
                              <p:par>
                                <p:cTn id="483" presetID="22" presetClass="exit" presetSubtype="4" fill="hold" grpId="3" nodeType="clickEffect">
                                  <p:stCondLst>
                                    <p:cond delay="0"/>
                                  </p:stCondLst>
                                  <p:childTnLst>
                                    <p:animEffect transition="out" filter="wipe(down)">
                                      <p:cBhvr>
                                        <p:cTn id="484" dur="500"/>
                                        <p:tgtEl>
                                          <p:spTgt spid="225"/>
                                        </p:tgtEl>
                                      </p:cBhvr>
                                    </p:animEffect>
                                    <p:set>
                                      <p:cBhvr>
                                        <p:cTn id="485" dur="1" fill="hold">
                                          <p:stCondLst>
                                            <p:cond delay="499"/>
                                          </p:stCondLst>
                                        </p:cTn>
                                        <p:tgtEl>
                                          <p:spTgt spid="225"/>
                                        </p:tgtEl>
                                        <p:attrNameLst>
                                          <p:attrName>style.visibility</p:attrName>
                                        </p:attrNameLst>
                                      </p:cBhvr>
                                      <p:to>
                                        <p:strVal val="hidden"/>
                                      </p:to>
                                    </p:set>
                                  </p:childTnLst>
                                </p:cTn>
                              </p:par>
                              <p:par>
                                <p:cTn id="486" presetID="22" presetClass="entr" presetSubtype="1" fill="hold" grpId="2" nodeType="withEffect">
                                  <p:stCondLst>
                                    <p:cond delay="0"/>
                                  </p:stCondLst>
                                  <p:childTnLst>
                                    <p:set>
                                      <p:cBhvr>
                                        <p:cTn id="487" dur="1" fill="hold">
                                          <p:stCondLst>
                                            <p:cond delay="0"/>
                                          </p:stCondLst>
                                        </p:cTn>
                                        <p:tgtEl>
                                          <p:spTgt spid="226"/>
                                        </p:tgtEl>
                                        <p:attrNameLst>
                                          <p:attrName>style.visibility</p:attrName>
                                        </p:attrNameLst>
                                      </p:cBhvr>
                                      <p:to>
                                        <p:strVal val="visible"/>
                                      </p:to>
                                    </p:set>
                                    <p:animEffect transition="in" filter="wipe(up)">
                                      <p:cBhvr>
                                        <p:cTn id="488" dur="500"/>
                                        <p:tgtEl>
                                          <p:spTgt spid="226"/>
                                        </p:tgtEl>
                                      </p:cBhvr>
                                    </p:animEffect>
                                  </p:childTnLst>
                                </p:cTn>
                              </p:par>
                            </p:childTnLst>
                          </p:cTn>
                        </p:par>
                        <p:par>
                          <p:cTn id="489" fill="hold">
                            <p:stCondLst>
                              <p:cond delay="500"/>
                            </p:stCondLst>
                            <p:childTnLst>
                              <p:par>
                                <p:cTn id="490" presetID="1" presetClass="entr" presetSubtype="0" fill="hold" grpId="0" nodeType="afterEffect">
                                  <p:stCondLst>
                                    <p:cond delay="0"/>
                                  </p:stCondLst>
                                  <p:childTnLst>
                                    <p:set>
                                      <p:cBhvr>
                                        <p:cTn id="491" dur="1" fill="hold">
                                          <p:stCondLst>
                                            <p:cond delay="0"/>
                                          </p:stCondLst>
                                        </p:cTn>
                                        <p:tgtEl>
                                          <p:spTgt spid="188"/>
                                        </p:tgtEl>
                                        <p:attrNameLst>
                                          <p:attrName>style.visibility</p:attrName>
                                        </p:attrNameLst>
                                      </p:cBhvr>
                                      <p:to>
                                        <p:strVal val="visible"/>
                                      </p:to>
                                    </p:set>
                                  </p:childTnLst>
                                </p:cTn>
                              </p:par>
                            </p:childTnLst>
                          </p:cTn>
                        </p:par>
                      </p:childTnLst>
                    </p:cTn>
                  </p:par>
                  <p:par>
                    <p:cTn id="492" fill="hold">
                      <p:stCondLst>
                        <p:cond delay="indefinite"/>
                      </p:stCondLst>
                      <p:childTnLst>
                        <p:par>
                          <p:cTn id="493" fill="hold">
                            <p:stCondLst>
                              <p:cond delay="0"/>
                            </p:stCondLst>
                            <p:childTnLst>
                              <p:par>
                                <p:cTn id="494" presetID="1" presetClass="exit" presetSubtype="0" fill="hold" nodeType="clickEffect">
                                  <p:stCondLst>
                                    <p:cond delay="0"/>
                                  </p:stCondLst>
                                  <p:childTnLst>
                                    <p:set>
                                      <p:cBhvr>
                                        <p:cTn id="495" dur="1" fill="hold">
                                          <p:stCondLst>
                                            <p:cond delay="0"/>
                                          </p:stCondLst>
                                        </p:cTn>
                                        <p:tgtEl>
                                          <p:spTgt spid="211"/>
                                        </p:tgtEl>
                                        <p:attrNameLst>
                                          <p:attrName>style.visibility</p:attrName>
                                        </p:attrNameLst>
                                      </p:cBhvr>
                                      <p:to>
                                        <p:strVal val="hidden"/>
                                      </p:to>
                                    </p:set>
                                  </p:childTnLst>
                                </p:cTn>
                              </p:par>
                              <p:par>
                                <p:cTn id="496" presetID="1" presetClass="entr" presetSubtype="0" fill="hold" nodeType="withEffect">
                                  <p:stCondLst>
                                    <p:cond delay="0"/>
                                  </p:stCondLst>
                                  <p:childTnLst>
                                    <p:set>
                                      <p:cBhvr>
                                        <p:cTn id="497" dur="1" fill="hold">
                                          <p:stCondLst>
                                            <p:cond delay="0"/>
                                          </p:stCondLst>
                                        </p:cTn>
                                        <p:tgtEl>
                                          <p:spTgt spid="212"/>
                                        </p:tgtEl>
                                        <p:attrNameLst>
                                          <p:attrName>style.visibility</p:attrName>
                                        </p:attrNameLst>
                                      </p:cBhvr>
                                      <p:to>
                                        <p:strVal val="visible"/>
                                      </p:to>
                                    </p:set>
                                  </p:childTnLst>
                                </p:cTn>
                              </p:par>
                            </p:childTnLst>
                          </p:cTn>
                        </p:par>
                      </p:childTnLst>
                    </p:cTn>
                  </p:par>
                  <p:par>
                    <p:cTn id="498" fill="hold">
                      <p:stCondLst>
                        <p:cond delay="indefinite"/>
                      </p:stCondLst>
                      <p:childTnLst>
                        <p:par>
                          <p:cTn id="499" fill="hold">
                            <p:stCondLst>
                              <p:cond delay="0"/>
                            </p:stCondLst>
                            <p:childTnLst>
                              <p:par>
                                <p:cTn id="500" presetID="22" presetClass="exit" presetSubtype="4" fill="hold" grpId="3" nodeType="clickEffect">
                                  <p:stCondLst>
                                    <p:cond delay="0"/>
                                  </p:stCondLst>
                                  <p:childTnLst>
                                    <p:animEffect transition="out" filter="wipe(down)">
                                      <p:cBhvr>
                                        <p:cTn id="501" dur="500"/>
                                        <p:tgtEl>
                                          <p:spTgt spid="226"/>
                                        </p:tgtEl>
                                      </p:cBhvr>
                                    </p:animEffect>
                                    <p:set>
                                      <p:cBhvr>
                                        <p:cTn id="502" dur="1" fill="hold">
                                          <p:stCondLst>
                                            <p:cond delay="499"/>
                                          </p:stCondLst>
                                        </p:cTn>
                                        <p:tgtEl>
                                          <p:spTgt spid="226"/>
                                        </p:tgtEl>
                                        <p:attrNameLst>
                                          <p:attrName>style.visibility</p:attrName>
                                        </p:attrNameLst>
                                      </p:cBhvr>
                                      <p:to>
                                        <p:strVal val="hidden"/>
                                      </p:to>
                                    </p:set>
                                  </p:childTnLst>
                                </p:cTn>
                              </p:par>
                              <p:par>
                                <p:cTn id="503" presetID="22" presetClass="entr" presetSubtype="1" fill="hold" grpId="2" nodeType="withEffect">
                                  <p:stCondLst>
                                    <p:cond delay="0"/>
                                  </p:stCondLst>
                                  <p:childTnLst>
                                    <p:set>
                                      <p:cBhvr>
                                        <p:cTn id="504" dur="1" fill="hold">
                                          <p:stCondLst>
                                            <p:cond delay="0"/>
                                          </p:stCondLst>
                                        </p:cTn>
                                        <p:tgtEl>
                                          <p:spTgt spid="227"/>
                                        </p:tgtEl>
                                        <p:attrNameLst>
                                          <p:attrName>style.visibility</p:attrName>
                                        </p:attrNameLst>
                                      </p:cBhvr>
                                      <p:to>
                                        <p:strVal val="visible"/>
                                      </p:to>
                                    </p:set>
                                    <p:animEffect transition="in" filter="wipe(up)">
                                      <p:cBhvr>
                                        <p:cTn id="505" dur="500"/>
                                        <p:tgtEl>
                                          <p:spTgt spid="227"/>
                                        </p:tgtEl>
                                      </p:cBhvr>
                                    </p:animEffect>
                                  </p:childTnLst>
                                </p:cTn>
                              </p:par>
                            </p:childTnLst>
                          </p:cTn>
                        </p:par>
                        <p:par>
                          <p:cTn id="506" fill="hold">
                            <p:stCondLst>
                              <p:cond delay="500"/>
                            </p:stCondLst>
                            <p:childTnLst>
                              <p:par>
                                <p:cTn id="507" presetID="1" presetClass="entr" presetSubtype="0" fill="hold" grpId="0" nodeType="afterEffect">
                                  <p:stCondLst>
                                    <p:cond delay="0"/>
                                  </p:stCondLst>
                                  <p:childTnLst>
                                    <p:set>
                                      <p:cBhvr>
                                        <p:cTn id="508" dur="1" fill="hold">
                                          <p:stCondLst>
                                            <p:cond delay="0"/>
                                          </p:stCondLst>
                                        </p:cTn>
                                        <p:tgtEl>
                                          <p:spTgt spid="189"/>
                                        </p:tgtEl>
                                        <p:attrNameLst>
                                          <p:attrName>style.visibility</p:attrName>
                                        </p:attrNameLst>
                                      </p:cBhvr>
                                      <p:to>
                                        <p:strVal val="visible"/>
                                      </p:to>
                                    </p:set>
                                  </p:childTnLst>
                                </p:cTn>
                              </p:par>
                            </p:childTnLst>
                          </p:cTn>
                        </p:par>
                      </p:childTnLst>
                    </p:cTn>
                  </p:par>
                  <p:par>
                    <p:cTn id="509" fill="hold">
                      <p:stCondLst>
                        <p:cond delay="indefinite"/>
                      </p:stCondLst>
                      <p:childTnLst>
                        <p:par>
                          <p:cTn id="510" fill="hold">
                            <p:stCondLst>
                              <p:cond delay="0"/>
                            </p:stCondLst>
                            <p:childTnLst>
                              <p:par>
                                <p:cTn id="511" presetID="10" presetClass="exit" presetSubtype="0" fill="hold" grpId="3" nodeType="clickEffect">
                                  <p:stCondLst>
                                    <p:cond delay="0"/>
                                  </p:stCondLst>
                                  <p:childTnLst>
                                    <p:animEffect transition="out" filter="fade">
                                      <p:cBhvr>
                                        <p:cTn id="512" dur="500"/>
                                        <p:tgtEl>
                                          <p:spTgt spid="227"/>
                                        </p:tgtEl>
                                      </p:cBhvr>
                                    </p:animEffect>
                                    <p:set>
                                      <p:cBhvr>
                                        <p:cTn id="513" dur="1" fill="hold">
                                          <p:stCondLst>
                                            <p:cond delay="499"/>
                                          </p:stCondLst>
                                        </p:cTn>
                                        <p:tgtEl>
                                          <p:spTgt spid="227"/>
                                        </p:tgtEl>
                                        <p:attrNameLst>
                                          <p:attrName>style.visibility</p:attrName>
                                        </p:attrNameLst>
                                      </p:cBhvr>
                                      <p:to>
                                        <p:strVal val="hidden"/>
                                      </p:to>
                                    </p:set>
                                  </p:childTnLst>
                                </p:cTn>
                              </p:par>
                              <p:par>
                                <p:cTn id="514" presetID="1" presetClass="exit" presetSubtype="0" fill="hold" nodeType="withEffect">
                                  <p:stCondLst>
                                    <p:cond delay="0"/>
                                  </p:stCondLst>
                                  <p:childTnLst>
                                    <p:set>
                                      <p:cBhvr>
                                        <p:cTn id="515" dur="1" fill="hold">
                                          <p:stCondLst>
                                            <p:cond delay="0"/>
                                          </p:stCondLst>
                                        </p:cTn>
                                        <p:tgtEl>
                                          <p:spTgt spid="212"/>
                                        </p:tgtEl>
                                        <p:attrNameLst>
                                          <p:attrName>style.visibility</p:attrName>
                                        </p:attrNameLst>
                                      </p:cBhvr>
                                      <p:to>
                                        <p:strVal val="hidden"/>
                                      </p:to>
                                    </p:set>
                                  </p:childTnLst>
                                </p:cTn>
                              </p:par>
                            </p:childTnLst>
                          </p:cTn>
                        </p:par>
                      </p:childTnLst>
                    </p:cTn>
                  </p:par>
                  <p:par>
                    <p:cTn id="516" fill="hold">
                      <p:stCondLst>
                        <p:cond delay="indefinite"/>
                      </p:stCondLst>
                      <p:childTnLst>
                        <p:par>
                          <p:cTn id="517" fill="hold">
                            <p:stCondLst>
                              <p:cond delay="0"/>
                            </p:stCondLst>
                            <p:childTnLst>
                              <p:par>
                                <p:cTn id="518" presetID="10" presetClass="entr" presetSubtype="0" fill="hold" grpId="0" nodeType="clickEffect">
                                  <p:stCondLst>
                                    <p:cond delay="0"/>
                                  </p:stCondLst>
                                  <p:childTnLst>
                                    <p:set>
                                      <p:cBhvr>
                                        <p:cTn id="519" dur="1" fill="hold">
                                          <p:stCondLst>
                                            <p:cond delay="0"/>
                                          </p:stCondLst>
                                        </p:cTn>
                                        <p:tgtEl>
                                          <p:spTgt spid="230"/>
                                        </p:tgtEl>
                                        <p:attrNameLst>
                                          <p:attrName>style.visibility</p:attrName>
                                        </p:attrNameLst>
                                      </p:cBhvr>
                                      <p:to>
                                        <p:strVal val="visible"/>
                                      </p:to>
                                    </p:set>
                                    <p:animEffect transition="in" filter="fade">
                                      <p:cBhvr>
                                        <p:cTn id="520" dur="500"/>
                                        <p:tgtEl>
                                          <p:spTgt spid="230"/>
                                        </p:tgtEl>
                                      </p:cBhvr>
                                    </p:animEffect>
                                  </p:childTnLst>
                                </p:cTn>
                              </p:par>
                              <p:par>
                                <p:cTn id="521" presetID="10" presetClass="entr" presetSubtype="0" fill="hold" nodeType="withEffect">
                                  <p:stCondLst>
                                    <p:cond delay="0"/>
                                  </p:stCondLst>
                                  <p:childTnLst>
                                    <p:set>
                                      <p:cBhvr>
                                        <p:cTn id="522" dur="1" fill="hold">
                                          <p:stCondLst>
                                            <p:cond delay="0"/>
                                          </p:stCondLst>
                                        </p:cTn>
                                        <p:tgtEl>
                                          <p:spTgt spid="231"/>
                                        </p:tgtEl>
                                        <p:attrNameLst>
                                          <p:attrName>style.visibility</p:attrName>
                                        </p:attrNameLst>
                                      </p:cBhvr>
                                      <p:to>
                                        <p:strVal val="visible"/>
                                      </p:to>
                                    </p:set>
                                    <p:animEffect transition="in" filter="fade">
                                      <p:cBhvr>
                                        <p:cTn id="523" dur="500"/>
                                        <p:tgtEl>
                                          <p:spTgt spid="231"/>
                                        </p:tgtEl>
                                      </p:cBhvr>
                                    </p:animEffect>
                                  </p:childTnLst>
                                </p:cTn>
                              </p:par>
                            </p:childTnLst>
                          </p:cTn>
                        </p:par>
                      </p:childTnLst>
                    </p:cTn>
                  </p:par>
                  <p:par>
                    <p:cTn id="524" fill="hold">
                      <p:stCondLst>
                        <p:cond delay="indefinite"/>
                      </p:stCondLst>
                      <p:childTnLst>
                        <p:par>
                          <p:cTn id="525" fill="hold">
                            <p:stCondLst>
                              <p:cond delay="0"/>
                            </p:stCondLst>
                            <p:childTnLst>
                              <p:par>
                                <p:cTn id="526" presetID="22" presetClass="entr" presetSubtype="8" fill="hold" nodeType="clickEffect">
                                  <p:stCondLst>
                                    <p:cond delay="0"/>
                                  </p:stCondLst>
                                  <p:childTnLst>
                                    <p:set>
                                      <p:cBhvr>
                                        <p:cTn id="527" dur="1" fill="hold">
                                          <p:stCondLst>
                                            <p:cond delay="0"/>
                                          </p:stCondLst>
                                        </p:cTn>
                                        <p:tgtEl>
                                          <p:spTgt spid="236"/>
                                        </p:tgtEl>
                                        <p:attrNameLst>
                                          <p:attrName>style.visibility</p:attrName>
                                        </p:attrNameLst>
                                      </p:cBhvr>
                                      <p:to>
                                        <p:strVal val="visible"/>
                                      </p:to>
                                    </p:set>
                                    <p:animEffect transition="in" filter="wipe(left)">
                                      <p:cBhvr>
                                        <p:cTn id="528" dur="500"/>
                                        <p:tgtEl>
                                          <p:spTgt spid="236"/>
                                        </p:tgtEl>
                                      </p:cBhvr>
                                    </p:animEffect>
                                  </p:childTnLst>
                                </p:cTn>
                              </p:par>
                            </p:childTnLst>
                          </p:cTn>
                        </p:par>
                        <p:par>
                          <p:cTn id="529" fill="hold">
                            <p:stCondLst>
                              <p:cond delay="500"/>
                            </p:stCondLst>
                            <p:childTnLst>
                              <p:par>
                                <p:cTn id="530" presetID="22" presetClass="entr" presetSubtype="4" fill="hold" nodeType="afterEffect">
                                  <p:stCondLst>
                                    <p:cond delay="0"/>
                                  </p:stCondLst>
                                  <p:childTnLst>
                                    <p:set>
                                      <p:cBhvr>
                                        <p:cTn id="531" dur="1" fill="hold">
                                          <p:stCondLst>
                                            <p:cond delay="0"/>
                                          </p:stCondLst>
                                        </p:cTn>
                                        <p:tgtEl>
                                          <p:spTgt spid="237"/>
                                        </p:tgtEl>
                                        <p:attrNameLst>
                                          <p:attrName>style.visibility</p:attrName>
                                        </p:attrNameLst>
                                      </p:cBhvr>
                                      <p:to>
                                        <p:strVal val="visible"/>
                                      </p:to>
                                    </p:set>
                                    <p:animEffect transition="in" filter="wipe(down)">
                                      <p:cBhvr>
                                        <p:cTn id="532" dur="500"/>
                                        <p:tgtEl>
                                          <p:spTgt spid="237"/>
                                        </p:tgtEl>
                                      </p:cBhvr>
                                    </p:animEffect>
                                  </p:childTnLst>
                                </p:cTn>
                              </p:par>
                            </p:childTnLst>
                          </p:cTn>
                        </p:par>
                        <p:par>
                          <p:cTn id="533" fill="hold">
                            <p:stCondLst>
                              <p:cond delay="1000"/>
                            </p:stCondLst>
                            <p:childTnLst>
                              <p:par>
                                <p:cTn id="534" presetID="22" presetClass="entr" presetSubtype="2" fill="hold" nodeType="afterEffect">
                                  <p:stCondLst>
                                    <p:cond delay="0"/>
                                  </p:stCondLst>
                                  <p:childTnLst>
                                    <p:set>
                                      <p:cBhvr>
                                        <p:cTn id="535" dur="1" fill="hold">
                                          <p:stCondLst>
                                            <p:cond delay="0"/>
                                          </p:stCondLst>
                                        </p:cTn>
                                        <p:tgtEl>
                                          <p:spTgt spid="238"/>
                                        </p:tgtEl>
                                        <p:attrNameLst>
                                          <p:attrName>style.visibility</p:attrName>
                                        </p:attrNameLst>
                                      </p:cBhvr>
                                      <p:to>
                                        <p:strVal val="visible"/>
                                      </p:to>
                                    </p:set>
                                    <p:animEffect transition="in" filter="wipe(right)">
                                      <p:cBhvr>
                                        <p:cTn id="536" dur="500"/>
                                        <p:tgtEl>
                                          <p:spTgt spid="238"/>
                                        </p:tgtEl>
                                      </p:cBhvr>
                                    </p:animEffect>
                                  </p:childTnLst>
                                </p:cTn>
                              </p:par>
                            </p:childTnLst>
                          </p:cTn>
                        </p:par>
                        <p:par>
                          <p:cTn id="537" fill="hold">
                            <p:stCondLst>
                              <p:cond delay="1500"/>
                            </p:stCondLst>
                            <p:childTnLst>
                              <p:par>
                                <p:cTn id="538" presetID="22" presetClass="entr" presetSubtype="2" fill="hold" nodeType="afterEffect">
                                  <p:stCondLst>
                                    <p:cond delay="0"/>
                                  </p:stCondLst>
                                  <p:childTnLst>
                                    <p:set>
                                      <p:cBhvr>
                                        <p:cTn id="539" dur="1" fill="hold">
                                          <p:stCondLst>
                                            <p:cond delay="0"/>
                                          </p:stCondLst>
                                        </p:cTn>
                                        <p:tgtEl>
                                          <p:spTgt spid="239"/>
                                        </p:tgtEl>
                                        <p:attrNameLst>
                                          <p:attrName>style.visibility</p:attrName>
                                        </p:attrNameLst>
                                      </p:cBhvr>
                                      <p:to>
                                        <p:strVal val="visible"/>
                                      </p:to>
                                    </p:set>
                                    <p:animEffect transition="in" filter="wipe(right)">
                                      <p:cBhvr>
                                        <p:cTn id="540" dur="500"/>
                                        <p:tgtEl>
                                          <p:spTgt spid="239"/>
                                        </p:tgtEl>
                                      </p:cBhvr>
                                    </p:animEffect>
                                  </p:childTnLst>
                                </p:cTn>
                              </p:par>
                            </p:childTnLst>
                          </p:cTn>
                        </p:par>
                      </p:childTnLst>
                    </p:cTn>
                  </p:par>
                  <p:par>
                    <p:cTn id="541" fill="hold">
                      <p:stCondLst>
                        <p:cond delay="indefinite"/>
                      </p:stCondLst>
                      <p:childTnLst>
                        <p:par>
                          <p:cTn id="542" fill="hold">
                            <p:stCondLst>
                              <p:cond delay="0"/>
                            </p:stCondLst>
                            <p:childTnLst>
                              <p:par>
                                <p:cTn id="543" presetID="22" presetClass="entr" presetSubtype="4" fill="hold" nodeType="clickEffect">
                                  <p:stCondLst>
                                    <p:cond delay="0"/>
                                  </p:stCondLst>
                                  <p:childTnLst>
                                    <p:set>
                                      <p:cBhvr>
                                        <p:cTn id="544" dur="1" fill="hold">
                                          <p:stCondLst>
                                            <p:cond delay="0"/>
                                          </p:stCondLst>
                                        </p:cTn>
                                        <p:tgtEl>
                                          <p:spTgt spid="232"/>
                                        </p:tgtEl>
                                        <p:attrNameLst>
                                          <p:attrName>style.visibility</p:attrName>
                                        </p:attrNameLst>
                                      </p:cBhvr>
                                      <p:to>
                                        <p:strVal val="visible"/>
                                      </p:to>
                                    </p:set>
                                    <p:animEffect transition="in" filter="wipe(down)">
                                      <p:cBhvr>
                                        <p:cTn id="545" dur="500"/>
                                        <p:tgtEl>
                                          <p:spTgt spid="232"/>
                                        </p:tgtEl>
                                      </p:cBhvr>
                                    </p:animEffect>
                                  </p:childTnLst>
                                </p:cTn>
                              </p:par>
                            </p:childTnLst>
                          </p:cTn>
                        </p:par>
                        <p:par>
                          <p:cTn id="546" fill="hold">
                            <p:stCondLst>
                              <p:cond delay="500"/>
                            </p:stCondLst>
                            <p:childTnLst>
                              <p:par>
                                <p:cTn id="547" presetID="22" presetClass="entr" presetSubtype="8" fill="hold" nodeType="afterEffect">
                                  <p:stCondLst>
                                    <p:cond delay="0"/>
                                  </p:stCondLst>
                                  <p:childTnLst>
                                    <p:set>
                                      <p:cBhvr>
                                        <p:cTn id="548" dur="1" fill="hold">
                                          <p:stCondLst>
                                            <p:cond delay="0"/>
                                          </p:stCondLst>
                                        </p:cTn>
                                        <p:tgtEl>
                                          <p:spTgt spid="233"/>
                                        </p:tgtEl>
                                        <p:attrNameLst>
                                          <p:attrName>style.visibility</p:attrName>
                                        </p:attrNameLst>
                                      </p:cBhvr>
                                      <p:to>
                                        <p:strVal val="visible"/>
                                      </p:to>
                                    </p:set>
                                    <p:animEffect transition="in" filter="wipe(left)">
                                      <p:cBhvr>
                                        <p:cTn id="549" dur="500"/>
                                        <p:tgtEl>
                                          <p:spTgt spid="233"/>
                                        </p:tgtEl>
                                      </p:cBhvr>
                                    </p:animEffect>
                                  </p:childTnLst>
                                </p:cTn>
                              </p:par>
                            </p:childTnLst>
                          </p:cTn>
                        </p:par>
                        <p:par>
                          <p:cTn id="550" fill="hold">
                            <p:stCondLst>
                              <p:cond delay="1000"/>
                            </p:stCondLst>
                            <p:childTnLst>
                              <p:par>
                                <p:cTn id="551" presetID="22" presetClass="entr" presetSubtype="8" fill="hold" nodeType="afterEffect">
                                  <p:stCondLst>
                                    <p:cond delay="0"/>
                                  </p:stCondLst>
                                  <p:childTnLst>
                                    <p:set>
                                      <p:cBhvr>
                                        <p:cTn id="552" dur="1" fill="hold">
                                          <p:stCondLst>
                                            <p:cond delay="0"/>
                                          </p:stCondLst>
                                        </p:cTn>
                                        <p:tgtEl>
                                          <p:spTgt spid="234"/>
                                        </p:tgtEl>
                                        <p:attrNameLst>
                                          <p:attrName>style.visibility</p:attrName>
                                        </p:attrNameLst>
                                      </p:cBhvr>
                                      <p:to>
                                        <p:strVal val="visible"/>
                                      </p:to>
                                    </p:set>
                                    <p:animEffect transition="in" filter="wipe(left)">
                                      <p:cBhvr>
                                        <p:cTn id="553" dur="500"/>
                                        <p:tgtEl>
                                          <p:spTgt spid="234"/>
                                        </p:tgtEl>
                                      </p:cBhvr>
                                    </p:animEffect>
                                  </p:childTnLst>
                                </p:cTn>
                              </p:par>
                            </p:childTnLst>
                          </p:cTn>
                        </p:par>
                        <p:par>
                          <p:cTn id="554" fill="hold">
                            <p:stCondLst>
                              <p:cond delay="1500"/>
                            </p:stCondLst>
                            <p:childTnLst>
                              <p:par>
                                <p:cTn id="555" presetID="22" presetClass="entr" presetSubtype="4" fill="hold" nodeType="afterEffect">
                                  <p:stCondLst>
                                    <p:cond delay="0"/>
                                  </p:stCondLst>
                                  <p:childTnLst>
                                    <p:set>
                                      <p:cBhvr>
                                        <p:cTn id="556" dur="1" fill="hold">
                                          <p:stCondLst>
                                            <p:cond delay="0"/>
                                          </p:stCondLst>
                                        </p:cTn>
                                        <p:tgtEl>
                                          <p:spTgt spid="235"/>
                                        </p:tgtEl>
                                        <p:attrNameLst>
                                          <p:attrName>style.visibility</p:attrName>
                                        </p:attrNameLst>
                                      </p:cBhvr>
                                      <p:to>
                                        <p:strVal val="visible"/>
                                      </p:to>
                                    </p:set>
                                    <p:animEffect transition="in" filter="wipe(down)">
                                      <p:cBhvr>
                                        <p:cTn id="557"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83" grpId="0" animBg="1"/>
      <p:bldP spid="184" grpId="0" animBg="1"/>
      <p:bldP spid="185" grpId="0" animBg="1"/>
      <p:bldP spid="186" grpId="0" animBg="1"/>
      <p:bldP spid="187" grpId="0" animBg="1"/>
      <p:bldP spid="188" grpId="0" animBg="1"/>
      <p:bldP spid="189" grpId="0" animBg="1"/>
      <p:bldP spid="213" grpId="0" animBg="1"/>
      <p:bldP spid="213" grpId="1" animBg="1"/>
      <p:bldP spid="213" grpId="2" animBg="1"/>
      <p:bldP spid="213" grpId="3" animBg="1"/>
      <p:bldP spid="213" grpId="4" animBg="1"/>
      <p:bldP spid="213" grpId="5" animBg="1"/>
      <p:bldP spid="213" grpId="6" animBg="1"/>
      <p:bldP spid="213" grpId="7" animBg="1"/>
      <p:bldP spid="213" grpId="8" animBg="1"/>
      <p:bldP spid="213" grpId="9" animBg="1"/>
      <p:bldP spid="213" grpId="10" animBg="1"/>
      <p:bldP spid="213" grpId="11" animBg="1"/>
      <p:bldP spid="213" grpId="12" animBg="1"/>
      <p:bldP spid="213" grpId="13" animBg="1"/>
      <p:bldP spid="214" grpId="0" animBg="1"/>
      <p:bldP spid="214" grpId="1" animBg="1"/>
      <p:bldP spid="214" grpId="2" animBg="1"/>
      <p:bldP spid="214" grpId="3" animBg="1"/>
      <p:bldP spid="215" grpId="0" animBg="1"/>
      <p:bldP spid="215" grpId="1" animBg="1"/>
      <p:bldP spid="215" grpId="2" animBg="1"/>
      <p:bldP spid="215" grpId="3" animBg="1"/>
      <p:bldP spid="216" grpId="0" animBg="1"/>
      <p:bldP spid="216" grpId="1" animBg="1"/>
      <p:bldP spid="217" grpId="0" animBg="1"/>
      <p:bldP spid="217" grpId="1" animBg="1"/>
      <p:bldP spid="217" grpId="2" animBg="1"/>
      <p:bldP spid="217" grpId="3" animBg="1"/>
      <p:bldP spid="218" grpId="0" animBg="1"/>
      <p:bldP spid="218" grpId="1" animBg="1"/>
      <p:bldP spid="218" grpId="2" animBg="1"/>
      <p:bldP spid="218" grpId="3" animBg="1"/>
      <p:bldP spid="219" grpId="0" animBg="1"/>
      <p:bldP spid="219" grpId="1" animBg="1"/>
      <p:bldP spid="219" grpId="2" animBg="1"/>
      <p:bldP spid="219" grpId="3" animBg="1"/>
      <p:bldP spid="220" grpId="0" animBg="1"/>
      <p:bldP spid="220" grpId="1" animBg="1"/>
      <p:bldP spid="221" grpId="0" animBg="1"/>
      <p:bldP spid="221" grpId="1" animBg="1"/>
      <p:bldP spid="221" grpId="2" animBg="1"/>
      <p:bldP spid="221" grpId="3" animBg="1"/>
      <p:bldP spid="222" grpId="0" animBg="1"/>
      <p:bldP spid="222" grpId="1" animBg="1"/>
      <p:bldP spid="223" grpId="0" animBg="1"/>
      <p:bldP spid="223" grpId="1" animBg="1"/>
      <p:bldP spid="224" grpId="0" animBg="1"/>
      <p:bldP spid="224" grpId="1" animBg="1"/>
      <p:bldP spid="225" grpId="0" animBg="1"/>
      <p:bldP spid="225" grpId="1" animBg="1"/>
      <p:bldP spid="225" grpId="2" animBg="1"/>
      <p:bldP spid="225" grpId="3" animBg="1"/>
      <p:bldP spid="226" grpId="0" animBg="1"/>
      <p:bldP spid="226" grpId="1" animBg="1"/>
      <p:bldP spid="226" grpId="2" animBg="1"/>
      <p:bldP spid="226" grpId="3" animBg="1"/>
      <p:bldP spid="227" grpId="0" animBg="1"/>
      <p:bldP spid="227" grpId="1" animBg="1"/>
      <p:bldP spid="227" grpId="2" animBg="1"/>
      <p:bldP spid="227" grpId="3" animBg="1"/>
      <p:bldP spid="228" grpId="0" animBg="1"/>
      <p:bldP spid="229" grpId="0" animBg="1"/>
      <p:bldP spid="2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矩形 149">
            <a:extLst>
              <a:ext uri="{FF2B5EF4-FFF2-40B4-BE49-F238E27FC236}">
                <a16:creationId xmlns:a16="http://schemas.microsoft.com/office/drawing/2014/main" id="{BC80EC0C-FF38-4396-BC0D-C88FBD8F52A4}"/>
              </a:ext>
            </a:extLst>
          </p:cNvPr>
          <p:cNvSpPr/>
          <p:nvPr/>
        </p:nvSpPr>
        <p:spPr>
          <a:xfrm flipV="1">
            <a:off x="128" y="1"/>
            <a:ext cx="12191744" cy="95504"/>
          </a:xfrm>
          <a:prstGeom prst="rect">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46" name="组合 245">
            <a:extLst>
              <a:ext uri="{FF2B5EF4-FFF2-40B4-BE49-F238E27FC236}">
                <a16:creationId xmlns:a16="http://schemas.microsoft.com/office/drawing/2014/main" id="{4A2BCD67-5258-4B64-A723-514A5E185D5A}"/>
              </a:ext>
            </a:extLst>
          </p:cNvPr>
          <p:cNvGrpSpPr/>
          <p:nvPr/>
        </p:nvGrpSpPr>
        <p:grpSpPr>
          <a:xfrm>
            <a:off x="389760" y="-78015"/>
            <a:ext cx="987163" cy="1189012"/>
            <a:chOff x="336692" y="-179502"/>
            <a:chExt cx="987163" cy="1189012"/>
          </a:xfrm>
        </p:grpSpPr>
        <p:sp>
          <p:nvSpPr>
            <p:cNvPr id="247" name="Diamond 13">
              <a:extLst>
                <a:ext uri="{FF2B5EF4-FFF2-40B4-BE49-F238E27FC236}">
                  <a16:creationId xmlns:a16="http://schemas.microsoft.com/office/drawing/2014/main" id="{D902B900-DB2B-4D0B-9ED7-8E52BA1B0D33}"/>
                </a:ext>
              </a:extLst>
            </p:cNvPr>
            <p:cNvSpPr/>
            <p:nvPr/>
          </p:nvSpPr>
          <p:spPr>
            <a:xfrm rot="2747839">
              <a:off x="336692" y="-150750"/>
              <a:ext cx="283103" cy="283103"/>
            </a:xfrm>
            <a:prstGeom prst="diamond">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l-PL" sz="2400" b="0" i="0" u="none" strike="noStrike" kern="0" cap="none" spc="0" normalizeH="0" baseline="0" noProof="0">
                <a:ln>
                  <a:noFill/>
                </a:ln>
                <a:gradFill flip="none" rotWithShape="1">
                  <a:gsLst>
                    <a:gs pos="0">
                      <a:prstClr val="white">
                        <a:shade val="30000"/>
                        <a:satMod val="115000"/>
                      </a:prstClr>
                    </a:gs>
                    <a:gs pos="50000">
                      <a:prstClr val="white">
                        <a:shade val="67500"/>
                        <a:satMod val="115000"/>
                      </a:prstClr>
                    </a:gs>
                    <a:gs pos="100000">
                      <a:prstClr val="white">
                        <a:shade val="100000"/>
                        <a:satMod val="115000"/>
                      </a:prstClr>
                    </a:gs>
                  </a:gsLst>
                  <a:lin ang="0" scaled="0"/>
                  <a:tileRect/>
                </a:gradFill>
                <a:effectLst/>
                <a:uLnTx/>
                <a:uFillTx/>
                <a:latin typeface="Calibri"/>
                <a:ea typeface="+mn-ea"/>
                <a:cs typeface="+mn-cs"/>
              </a:endParaRPr>
            </a:p>
          </p:txBody>
        </p:sp>
        <p:sp>
          <p:nvSpPr>
            <p:cNvPr id="248" name="Diamond 16">
              <a:extLst>
                <a:ext uri="{FF2B5EF4-FFF2-40B4-BE49-F238E27FC236}">
                  <a16:creationId xmlns:a16="http://schemas.microsoft.com/office/drawing/2014/main" id="{3871046E-FC10-4B69-9CC1-B1C5CF4F2030}"/>
                </a:ext>
              </a:extLst>
            </p:cNvPr>
            <p:cNvSpPr/>
            <p:nvPr/>
          </p:nvSpPr>
          <p:spPr>
            <a:xfrm rot="8147839">
              <a:off x="496416" y="-179502"/>
              <a:ext cx="508031" cy="508031"/>
            </a:xfrm>
            <a:prstGeom prst="diamond">
              <a:avLst/>
            </a:prstGeom>
            <a:solidFill>
              <a:sysClr val="windowText" lastClr="000000">
                <a:lumMod val="75000"/>
                <a:lumOff val="25000"/>
              </a:sysClr>
            </a:solidFill>
            <a:ln w="12700" cap="flat" cmpd="sng" algn="ctr">
              <a:noFill/>
              <a:prstDash val="solid"/>
              <a:miter lim="800000"/>
            </a:ln>
            <a:effectLst>
              <a:outerShdw blurRad="50800" dist="38100" dir="10800000" algn="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l-PL" sz="2400" b="0" i="0" u="none" strike="noStrike" kern="0" cap="none" spc="0" normalizeH="0" baseline="0" noProof="0">
                <a:ln>
                  <a:noFill/>
                </a:ln>
                <a:gradFill flip="none" rotWithShape="1">
                  <a:gsLst>
                    <a:gs pos="0">
                      <a:prstClr val="white">
                        <a:shade val="30000"/>
                        <a:satMod val="115000"/>
                      </a:prstClr>
                    </a:gs>
                    <a:gs pos="50000">
                      <a:prstClr val="white">
                        <a:shade val="67500"/>
                        <a:satMod val="115000"/>
                      </a:prstClr>
                    </a:gs>
                    <a:gs pos="100000">
                      <a:prstClr val="white">
                        <a:shade val="100000"/>
                        <a:satMod val="115000"/>
                      </a:prstClr>
                    </a:gs>
                  </a:gsLst>
                  <a:lin ang="0" scaled="0"/>
                  <a:tileRect/>
                </a:gradFill>
                <a:effectLst/>
                <a:uLnTx/>
                <a:uFillTx/>
                <a:latin typeface="Calibri"/>
                <a:ea typeface="+mn-ea"/>
                <a:cs typeface="+mn-cs"/>
              </a:endParaRPr>
            </a:p>
          </p:txBody>
        </p:sp>
        <p:sp>
          <p:nvSpPr>
            <p:cNvPr id="249" name="Diamond 14">
              <a:extLst>
                <a:ext uri="{FF2B5EF4-FFF2-40B4-BE49-F238E27FC236}">
                  <a16:creationId xmlns:a16="http://schemas.microsoft.com/office/drawing/2014/main" id="{DC11A7FF-C166-4D59-A221-47EFB5D09BCA}"/>
                </a:ext>
              </a:extLst>
            </p:cNvPr>
            <p:cNvSpPr/>
            <p:nvPr/>
          </p:nvSpPr>
          <p:spPr>
            <a:xfrm rot="18947839">
              <a:off x="437330" y="122985"/>
              <a:ext cx="886525" cy="886525"/>
            </a:xfrm>
            <a:prstGeom prst="diamond">
              <a:avLst/>
            </a:prstGeom>
            <a:solidFill>
              <a:sysClr val="windowText" lastClr="000000">
                <a:lumMod val="75000"/>
                <a:lumOff val="25000"/>
              </a:sysClr>
            </a:solidFill>
            <a:ln w="12700" cap="flat" cmpd="sng" algn="ctr">
              <a:noFill/>
              <a:prstDash val="solid"/>
              <a:miter lim="800000"/>
            </a:ln>
            <a:effectLst>
              <a:outerShdw blurRad="50800" dist="38100" dir="16200000"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l-PL" sz="2400" b="0" i="0" u="none" strike="noStrike" kern="0" cap="none" spc="0" normalizeH="0" baseline="0" noProof="0">
                <a:ln>
                  <a:noFill/>
                </a:ln>
                <a:gradFill flip="none" rotWithShape="1">
                  <a:gsLst>
                    <a:gs pos="0">
                      <a:prstClr val="white">
                        <a:shade val="30000"/>
                        <a:satMod val="115000"/>
                      </a:prstClr>
                    </a:gs>
                    <a:gs pos="50000">
                      <a:prstClr val="white">
                        <a:shade val="67500"/>
                        <a:satMod val="115000"/>
                      </a:prstClr>
                    </a:gs>
                    <a:gs pos="100000">
                      <a:prstClr val="white">
                        <a:shade val="100000"/>
                        <a:satMod val="115000"/>
                      </a:prstClr>
                    </a:gs>
                  </a:gsLst>
                  <a:lin ang="0" scaled="0"/>
                  <a:tileRect/>
                </a:gradFill>
                <a:effectLst/>
                <a:uLnTx/>
                <a:uFillTx/>
                <a:latin typeface="Calibri"/>
                <a:ea typeface="+mn-ea"/>
                <a:cs typeface="+mn-cs"/>
              </a:endParaRPr>
            </a:p>
          </p:txBody>
        </p:sp>
      </p:grpSp>
      <p:sp>
        <p:nvSpPr>
          <p:cNvPr id="250" name="文本框 249">
            <a:extLst>
              <a:ext uri="{FF2B5EF4-FFF2-40B4-BE49-F238E27FC236}">
                <a16:creationId xmlns:a16="http://schemas.microsoft.com/office/drawing/2014/main" id="{6A0E7930-4D34-4FBB-BFFF-CDCB6ED00061}"/>
              </a:ext>
            </a:extLst>
          </p:cNvPr>
          <p:cNvSpPr txBox="1"/>
          <p:nvPr/>
        </p:nvSpPr>
        <p:spPr>
          <a:xfrm>
            <a:off x="604482" y="408139"/>
            <a:ext cx="658356" cy="523220"/>
          </a:xfrm>
          <a:prstGeom prst="rect">
            <a:avLst/>
          </a:prstGeom>
          <a:noFill/>
        </p:spPr>
        <p:txBody>
          <a:bodyPr wrap="square" rtlCol="0">
            <a:spAutoFit/>
          </a:bodyPr>
          <a:lstStyle/>
          <a:p>
            <a:pPr algn="ctr" fontAlgn="auto">
              <a:spcBef>
                <a:spcPts val="0"/>
              </a:spcBef>
              <a:spcAft>
                <a:spcPts val="0"/>
              </a:spcAft>
              <a:buFontTx/>
              <a:buNone/>
            </a:pPr>
            <a:r>
              <a:rPr lang="en-US" altLang="zh-CN" sz="2800" b="1" dirty="0">
                <a:ln w="28575">
                  <a:noFill/>
                </a:ln>
                <a:solidFill>
                  <a:prstClr val="white"/>
                </a:solidFill>
                <a:latin typeface="微软雅黑" panose="020B0503020204020204" pitchFamily="34" charset="-122"/>
                <a:ea typeface="微软雅黑" panose="020B0503020204020204" pitchFamily="34" charset="-122"/>
              </a:rPr>
              <a:t>03</a:t>
            </a:r>
            <a:endParaRPr lang="zh-CN" altLang="en-US" sz="4400" b="1" dirty="0">
              <a:ln w="28575">
                <a:noFill/>
              </a:ln>
              <a:solidFill>
                <a:prstClr val="white"/>
              </a:solidFill>
              <a:latin typeface="微软雅黑" panose="020B0503020204020204" pitchFamily="34" charset="-122"/>
              <a:ea typeface="微软雅黑" panose="020B0503020204020204" pitchFamily="34" charset="-122"/>
            </a:endParaRPr>
          </a:p>
        </p:txBody>
      </p:sp>
      <p:sp>
        <p:nvSpPr>
          <p:cNvPr id="251" name="矩形 250">
            <a:extLst>
              <a:ext uri="{FF2B5EF4-FFF2-40B4-BE49-F238E27FC236}">
                <a16:creationId xmlns:a16="http://schemas.microsoft.com/office/drawing/2014/main" id="{B36B243B-EB35-451F-9F85-7DE890462A32}"/>
              </a:ext>
            </a:extLst>
          </p:cNvPr>
          <p:cNvSpPr/>
          <p:nvPr/>
        </p:nvSpPr>
        <p:spPr>
          <a:xfrm>
            <a:off x="1322877" y="535198"/>
            <a:ext cx="2954655" cy="458908"/>
          </a:xfrm>
          <a:prstGeom prst="rect">
            <a:avLst/>
          </a:prstGeom>
        </p:spPr>
        <p:txBody>
          <a:bodyPr wrap="none">
            <a:spAutoFit/>
          </a:bodyPr>
          <a:lstStyle/>
          <a:p>
            <a:pPr fontAlgn="auto">
              <a:lnSpc>
                <a:spcPct val="150000"/>
              </a:lnSpc>
              <a:spcBef>
                <a:spcPts val="0"/>
              </a:spcBef>
              <a:spcAft>
                <a:spcPts val="0"/>
              </a:spcAft>
              <a:buFontTx/>
              <a:buNone/>
            </a:pP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频繁词串提取、不成词筛选</a:t>
            </a:r>
            <a:endParaRPr lang="en-US" altLang="zh-CN"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96" name="Freeform 8">
            <a:extLst>
              <a:ext uri="{FF2B5EF4-FFF2-40B4-BE49-F238E27FC236}">
                <a16:creationId xmlns:a16="http://schemas.microsoft.com/office/drawing/2014/main" id="{E3D3B81D-F96B-4FF7-8C1B-ECCB05F17EB7}"/>
              </a:ext>
            </a:extLst>
          </p:cNvPr>
          <p:cNvSpPr/>
          <p:nvPr/>
        </p:nvSpPr>
        <p:spPr bwMode="auto">
          <a:xfrm>
            <a:off x="634444" y="1132333"/>
            <a:ext cx="971797" cy="117498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97" name="文本框 96">
            <a:extLst>
              <a:ext uri="{FF2B5EF4-FFF2-40B4-BE49-F238E27FC236}">
                <a16:creationId xmlns:a16="http://schemas.microsoft.com/office/drawing/2014/main" id="{D2B169E4-6F28-48E7-96DC-375871C375C5}"/>
              </a:ext>
            </a:extLst>
          </p:cNvPr>
          <p:cNvSpPr txBox="1"/>
          <p:nvPr/>
        </p:nvSpPr>
        <p:spPr>
          <a:xfrm>
            <a:off x="635825" y="1433798"/>
            <a:ext cx="1068287" cy="646331"/>
          </a:xfrm>
          <a:prstGeom prst="rect">
            <a:avLst/>
          </a:prstGeom>
          <a:noFill/>
        </p:spPr>
        <p:txBody>
          <a:bodyPr wrap="square" rtlCol="0">
            <a:spAutoFit/>
          </a:bodyPr>
          <a:lstStyle/>
          <a:p>
            <a:r>
              <a:rPr lang="zh-CN" altLang="en-US" b="1" dirty="0">
                <a:solidFill>
                  <a:srgbClr val="F8F8F8"/>
                </a:solidFill>
                <a:latin typeface="微软雅黑" panose="020B0503020204020204" pitchFamily="34" charset="-122"/>
                <a:ea typeface="微软雅黑" panose="020B0503020204020204" pitchFamily="34" charset="-122"/>
              </a:rPr>
              <a:t>频繁词串提取</a:t>
            </a:r>
          </a:p>
        </p:txBody>
      </p:sp>
      <p:sp>
        <p:nvSpPr>
          <p:cNvPr id="98" name="矩形 97">
            <a:extLst>
              <a:ext uri="{FF2B5EF4-FFF2-40B4-BE49-F238E27FC236}">
                <a16:creationId xmlns:a16="http://schemas.microsoft.com/office/drawing/2014/main" id="{B7801D86-B368-4C63-BDF1-05176EA02573}"/>
              </a:ext>
            </a:extLst>
          </p:cNvPr>
          <p:cNvSpPr/>
          <p:nvPr/>
        </p:nvSpPr>
        <p:spPr>
          <a:xfrm>
            <a:off x="526367" y="2283296"/>
            <a:ext cx="2322808" cy="3139321"/>
          </a:xfrm>
          <a:prstGeom prst="rect">
            <a:avLst/>
          </a:prstGeom>
        </p:spPr>
        <p:txBody>
          <a:bodyPr wrap="square">
            <a:spAutoFit/>
          </a:bodyPr>
          <a:lstStyle/>
          <a:p>
            <a:pPr lvl="0" fontAlgn="auto">
              <a:spcBef>
                <a:spcPts val="0"/>
              </a:spcBef>
              <a:spcAft>
                <a:spcPts val="0"/>
              </a:spcAft>
            </a:pPr>
            <a:r>
              <a:rPr lang="zh-CN" altLang="en-US" dirty="0">
                <a:solidFill>
                  <a:prstClr val="black"/>
                </a:solidFill>
                <a:latin typeface="微软雅黑" panose="020B0503020204020204" pitchFamily="34" charset="-122"/>
                <a:ea typeface="微软雅黑" panose="020B0503020204020204" pitchFamily="34" charset="-122"/>
              </a:rPr>
              <a:t>根据预先设定的频次阈值以及频次表中所存储的头结点指针，从 </a:t>
            </a:r>
            <a:r>
              <a:rPr lang="en-US" altLang="zh-CN" dirty="0">
                <a:solidFill>
                  <a:prstClr val="black"/>
                </a:solidFill>
                <a:latin typeface="微软雅黑" panose="020B0503020204020204" pitchFamily="34" charset="-122"/>
                <a:ea typeface="微软雅黑" panose="020B0503020204020204" pitchFamily="34" charset="-122"/>
              </a:rPr>
              <a:t>FP </a:t>
            </a:r>
            <a:r>
              <a:rPr lang="zh-CN" altLang="en-US" dirty="0">
                <a:solidFill>
                  <a:prstClr val="black"/>
                </a:solidFill>
                <a:latin typeface="微软雅黑" panose="020B0503020204020204" pitchFamily="34" charset="-122"/>
                <a:ea typeface="微软雅黑" panose="020B0503020204020204" pitchFamily="34" charset="-122"/>
              </a:rPr>
              <a:t>序列树的每一分支中深度最大 </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最接近叶子结点</a:t>
            </a: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且满足阈值的结点开始，获取从该结点到根结点的分支上的单词词串，倒序输出即为频繁词串。</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152" name="矩形 151">
            <a:extLst>
              <a:ext uri="{FF2B5EF4-FFF2-40B4-BE49-F238E27FC236}">
                <a16:creationId xmlns:a16="http://schemas.microsoft.com/office/drawing/2014/main" id="{E6553389-78E5-456A-86D0-BE208C477178}"/>
              </a:ext>
            </a:extLst>
          </p:cNvPr>
          <p:cNvSpPr/>
          <p:nvPr/>
        </p:nvSpPr>
        <p:spPr>
          <a:xfrm>
            <a:off x="5793089" y="487070"/>
            <a:ext cx="1569659"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40" name="矩形 239">
            <a:extLst>
              <a:ext uri="{FF2B5EF4-FFF2-40B4-BE49-F238E27FC236}">
                <a16:creationId xmlns:a16="http://schemas.microsoft.com/office/drawing/2014/main" id="{1AEB6CA1-1BA3-4B11-A47A-2B11BAD3D733}"/>
              </a:ext>
            </a:extLst>
          </p:cNvPr>
          <p:cNvSpPr/>
          <p:nvPr/>
        </p:nvSpPr>
        <p:spPr>
          <a:xfrm>
            <a:off x="4532914" y="1586980"/>
            <a:ext cx="1569658"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big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41" name="矩形 240">
            <a:extLst>
              <a:ext uri="{FF2B5EF4-FFF2-40B4-BE49-F238E27FC236}">
                <a16:creationId xmlns:a16="http://schemas.microsoft.com/office/drawing/2014/main" id="{B839299B-BFF7-42A5-9BFF-EEC9385E7F3F}"/>
              </a:ext>
            </a:extLst>
          </p:cNvPr>
          <p:cNvSpPr/>
          <p:nvPr/>
        </p:nvSpPr>
        <p:spPr>
          <a:xfrm>
            <a:off x="4532914" y="2543061"/>
            <a:ext cx="1569657"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data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42" name="矩形 241">
            <a:extLst>
              <a:ext uri="{FF2B5EF4-FFF2-40B4-BE49-F238E27FC236}">
                <a16:creationId xmlns:a16="http://schemas.microsoft.com/office/drawing/2014/main" id="{B79CD4BD-DA18-424F-83EB-7EA8479DCC9E}"/>
              </a:ext>
            </a:extLst>
          </p:cNvPr>
          <p:cNvSpPr/>
          <p:nvPr/>
        </p:nvSpPr>
        <p:spPr>
          <a:xfrm>
            <a:off x="4532915" y="3438498"/>
            <a:ext cx="1569656"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désigner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43" name="矩形 242">
            <a:extLst>
              <a:ext uri="{FF2B5EF4-FFF2-40B4-BE49-F238E27FC236}">
                <a16:creationId xmlns:a16="http://schemas.microsoft.com/office/drawing/2014/main" id="{813E94FB-4A9D-40FD-98AA-0AE554A13543}"/>
              </a:ext>
            </a:extLst>
          </p:cNvPr>
          <p:cNvSpPr/>
          <p:nvPr/>
        </p:nvSpPr>
        <p:spPr>
          <a:xfrm>
            <a:off x="6286890" y="1607569"/>
            <a:ext cx="1569658"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volume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44" name="矩形 243">
            <a:extLst>
              <a:ext uri="{FF2B5EF4-FFF2-40B4-BE49-F238E27FC236}">
                <a16:creationId xmlns:a16="http://schemas.microsoft.com/office/drawing/2014/main" id="{86FDD638-6CB6-4202-B178-68CB038A0DE9}"/>
              </a:ext>
            </a:extLst>
          </p:cNvPr>
          <p:cNvSpPr/>
          <p:nvPr/>
        </p:nvSpPr>
        <p:spPr>
          <a:xfrm>
            <a:off x="6286889" y="2543060"/>
            <a:ext cx="1569657"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du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45" name="矩形 244">
            <a:extLst>
              <a:ext uri="{FF2B5EF4-FFF2-40B4-BE49-F238E27FC236}">
                <a16:creationId xmlns:a16="http://schemas.microsoft.com/office/drawing/2014/main" id="{FAA32DAF-87B0-4023-AC63-04DE81E36CA2}"/>
              </a:ext>
            </a:extLst>
          </p:cNvPr>
          <p:cNvSpPr/>
          <p:nvPr/>
        </p:nvSpPr>
        <p:spPr>
          <a:xfrm>
            <a:off x="6286890" y="3428294"/>
            <a:ext cx="1569656"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donnée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52" name="矩形 251">
            <a:extLst>
              <a:ext uri="{FF2B5EF4-FFF2-40B4-BE49-F238E27FC236}">
                <a16:creationId xmlns:a16="http://schemas.microsoft.com/office/drawing/2014/main" id="{F3EB3239-53D7-4C02-8608-74AF21112347}"/>
              </a:ext>
            </a:extLst>
          </p:cNvPr>
          <p:cNvSpPr/>
          <p:nvPr/>
        </p:nvSpPr>
        <p:spPr>
          <a:xfrm>
            <a:off x="6286887" y="4321768"/>
            <a:ext cx="1569659"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stocker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53" name="矩形 252">
            <a:extLst>
              <a:ext uri="{FF2B5EF4-FFF2-40B4-BE49-F238E27FC236}">
                <a16:creationId xmlns:a16="http://schemas.microsoft.com/office/drawing/2014/main" id="{CFB80610-0DDE-44E7-B039-727BB543773D}"/>
              </a:ext>
            </a:extLst>
          </p:cNvPr>
          <p:cNvSpPr/>
          <p:nvPr/>
        </p:nvSpPr>
        <p:spPr>
          <a:xfrm>
            <a:off x="8253683" y="1586980"/>
            <a:ext cx="1569659"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gestion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54" name="矩形 253">
            <a:extLst>
              <a:ext uri="{FF2B5EF4-FFF2-40B4-BE49-F238E27FC236}">
                <a16:creationId xmlns:a16="http://schemas.microsoft.com/office/drawing/2014/main" id="{CCF91455-E091-4959-8422-363365181761}"/>
              </a:ext>
            </a:extLst>
          </p:cNvPr>
          <p:cNvSpPr/>
          <p:nvPr/>
        </p:nvSpPr>
        <p:spPr>
          <a:xfrm>
            <a:off x="8253683" y="2543060"/>
            <a:ext cx="1569657"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du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55" name="矩形 254">
            <a:extLst>
              <a:ext uri="{FF2B5EF4-FFF2-40B4-BE49-F238E27FC236}">
                <a16:creationId xmlns:a16="http://schemas.microsoft.com/office/drawing/2014/main" id="{3D125E78-C86C-4C4C-80CF-2A3057C48E08}"/>
              </a:ext>
            </a:extLst>
          </p:cNvPr>
          <p:cNvSpPr/>
          <p:nvPr/>
        </p:nvSpPr>
        <p:spPr>
          <a:xfrm>
            <a:off x="8253683" y="3428294"/>
            <a:ext cx="1569656"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donnée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56" name="矩形 255">
            <a:extLst>
              <a:ext uri="{FF2B5EF4-FFF2-40B4-BE49-F238E27FC236}">
                <a16:creationId xmlns:a16="http://schemas.microsoft.com/office/drawing/2014/main" id="{66CB6974-B3CE-4652-8FBC-425FCFCC9809}"/>
              </a:ext>
            </a:extLst>
          </p:cNvPr>
          <p:cNvSpPr/>
          <p:nvPr/>
        </p:nvSpPr>
        <p:spPr>
          <a:xfrm>
            <a:off x="10220477" y="1586980"/>
            <a:ext cx="1569659"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traitement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57" name="矩形 256">
            <a:extLst>
              <a:ext uri="{FF2B5EF4-FFF2-40B4-BE49-F238E27FC236}">
                <a16:creationId xmlns:a16="http://schemas.microsoft.com/office/drawing/2014/main" id="{BA27A09B-C1A0-4A1B-B6AA-E4737F05F5C6}"/>
              </a:ext>
            </a:extLst>
          </p:cNvPr>
          <p:cNvSpPr/>
          <p:nvPr/>
        </p:nvSpPr>
        <p:spPr>
          <a:xfrm>
            <a:off x="10217062" y="2592440"/>
            <a:ext cx="1569657"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du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58" name="矩形 257">
            <a:extLst>
              <a:ext uri="{FF2B5EF4-FFF2-40B4-BE49-F238E27FC236}">
                <a16:creationId xmlns:a16="http://schemas.microsoft.com/office/drawing/2014/main" id="{944A28CC-CE19-493C-B1A2-2205087587F9}"/>
              </a:ext>
            </a:extLst>
          </p:cNvPr>
          <p:cNvSpPr/>
          <p:nvPr/>
        </p:nvSpPr>
        <p:spPr>
          <a:xfrm>
            <a:off x="10217062" y="3438498"/>
            <a:ext cx="1569656"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donnée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59" name="矩形 258">
            <a:extLst>
              <a:ext uri="{FF2B5EF4-FFF2-40B4-BE49-F238E27FC236}">
                <a16:creationId xmlns:a16="http://schemas.microsoft.com/office/drawing/2014/main" id="{A96B443F-40C1-472B-88F2-90F03CEE6A70}"/>
              </a:ext>
            </a:extLst>
          </p:cNvPr>
          <p:cNvSpPr/>
          <p:nvPr/>
        </p:nvSpPr>
        <p:spPr>
          <a:xfrm>
            <a:off x="2764686" y="3428293"/>
            <a:ext cx="1569659"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exiger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cxnSp>
        <p:nvCxnSpPr>
          <p:cNvPr id="260" name="直接箭头连接符 259">
            <a:extLst>
              <a:ext uri="{FF2B5EF4-FFF2-40B4-BE49-F238E27FC236}">
                <a16:creationId xmlns:a16="http://schemas.microsoft.com/office/drawing/2014/main" id="{97F23134-EBF9-4A95-B813-BAAC519DDC9A}"/>
              </a:ext>
            </a:extLst>
          </p:cNvPr>
          <p:cNvCxnSpPr>
            <a:stCxn id="152" idx="2"/>
            <a:endCxn id="240" idx="0"/>
          </p:cNvCxnSpPr>
          <p:nvPr/>
        </p:nvCxnSpPr>
        <p:spPr>
          <a:xfrm flipH="1">
            <a:off x="5317743" y="883231"/>
            <a:ext cx="1260176" cy="703749"/>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261" name="直接箭头连接符 260">
            <a:extLst>
              <a:ext uri="{FF2B5EF4-FFF2-40B4-BE49-F238E27FC236}">
                <a16:creationId xmlns:a16="http://schemas.microsoft.com/office/drawing/2014/main" id="{FE575531-279E-4FB1-AB36-1F519401479A}"/>
              </a:ext>
            </a:extLst>
          </p:cNvPr>
          <p:cNvCxnSpPr>
            <a:stCxn id="240" idx="2"/>
            <a:endCxn id="241" idx="0"/>
          </p:cNvCxnSpPr>
          <p:nvPr/>
        </p:nvCxnSpPr>
        <p:spPr>
          <a:xfrm>
            <a:off x="5317743" y="1983141"/>
            <a:ext cx="0" cy="559920"/>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262" name="直接箭头连接符 261">
            <a:extLst>
              <a:ext uri="{FF2B5EF4-FFF2-40B4-BE49-F238E27FC236}">
                <a16:creationId xmlns:a16="http://schemas.microsoft.com/office/drawing/2014/main" id="{7569C8CC-2B17-4FC8-9676-E4478250840B}"/>
              </a:ext>
            </a:extLst>
          </p:cNvPr>
          <p:cNvCxnSpPr>
            <a:stCxn id="241" idx="2"/>
            <a:endCxn id="242" idx="0"/>
          </p:cNvCxnSpPr>
          <p:nvPr/>
        </p:nvCxnSpPr>
        <p:spPr>
          <a:xfrm>
            <a:off x="5317743" y="2939222"/>
            <a:ext cx="0" cy="499276"/>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263" name="直接箭头连接符 262">
            <a:extLst>
              <a:ext uri="{FF2B5EF4-FFF2-40B4-BE49-F238E27FC236}">
                <a16:creationId xmlns:a16="http://schemas.microsoft.com/office/drawing/2014/main" id="{DD30EA7E-F710-44A6-B3C7-C7C3CF7B05B7}"/>
              </a:ext>
            </a:extLst>
          </p:cNvPr>
          <p:cNvCxnSpPr>
            <a:stCxn id="241" idx="2"/>
            <a:endCxn id="259" idx="0"/>
          </p:cNvCxnSpPr>
          <p:nvPr/>
        </p:nvCxnSpPr>
        <p:spPr>
          <a:xfrm flipH="1">
            <a:off x="3549516" y="2939222"/>
            <a:ext cx="1768227" cy="489071"/>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264" name="直接箭头连接符 263">
            <a:extLst>
              <a:ext uri="{FF2B5EF4-FFF2-40B4-BE49-F238E27FC236}">
                <a16:creationId xmlns:a16="http://schemas.microsoft.com/office/drawing/2014/main" id="{8492D7F0-2FB8-4114-8508-3384B4541964}"/>
              </a:ext>
            </a:extLst>
          </p:cNvPr>
          <p:cNvCxnSpPr>
            <a:stCxn id="152" idx="2"/>
            <a:endCxn id="243" idx="0"/>
          </p:cNvCxnSpPr>
          <p:nvPr/>
        </p:nvCxnSpPr>
        <p:spPr>
          <a:xfrm>
            <a:off x="6577919" y="883231"/>
            <a:ext cx="493800" cy="724338"/>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265" name="直接箭头连接符 264">
            <a:extLst>
              <a:ext uri="{FF2B5EF4-FFF2-40B4-BE49-F238E27FC236}">
                <a16:creationId xmlns:a16="http://schemas.microsoft.com/office/drawing/2014/main" id="{FAEB5DB2-676C-4832-AFAB-64E22F6CC57C}"/>
              </a:ext>
            </a:extLst>
          </p:cNvPr>
          <p:cNvCxnSpPr>
            <a:stCxn id="243" idx="2"/>
            <a:endCxn id="244" idx="0"/>
          </p:cNvCxnSpPr>
          <p:nvPr/>
        </p:nvCxnSpPr>
        <p:spPr>
          <a:xfrm flipH="1">
            <a:off x="7071718" y="2003730"/>
            <a:ext cx="1" cy="539330"/>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266" name="直接箭头连接符 265">
            <a:extLst>
              <a:ext uri="{FF2B5EF4-FFF2-40B4-BE49-F238E27FC236}">
                <a16:creationId xmlns:a16="http://schemas.microsoft.com/office/drawing/2014/main" id="{3B88F1F5-D3F7-4741-B939-573A738008E5}"/>
              </a:ext>
            </a:extLst>
          </p:cNvPr>
          <p:cNvCxnSpPr>
            <a:stCxn id="244" idx="2"/>
            <a:endCxn id="245" idx="0"/>
          </p:cNvCxnSpPr>
          <p:nvPr/>
        </p:nvCxnSpPr>
        <p:spPr>
          <a:xfrm>
            <a:off x="7071718" y="2939221"/>
            <a:ext cx="0" cy="489073"/>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267" name="直接箭头连接符 266">
            <a:extLst>
              <a:ext uri="{FF2B5EF4-FFF2-40B4-BE49-F238E27FC236}">
                <a16:creationId xmlns:a16="http://schemas.microsoft.com/office/drawing/2014/main" id="{92D867B9-8FF7-4680-9854-297380215219}"/>
              </a:ext>
            </a:extLst>
          </p:cNvPr>
          <p:cNvCxnSpPr>
            <a:stCxn id="245" idx="2"/>
            <a:endCxn id="252" idx="0"/>
          </p:cNvCxnSpPr>
          <p:nvPr/>
        </p:nvCxnSpPr>
        <p:spPr>
          <a:xfrm flipH="1">
            <a:off x="7071717" y="3824455"/>
            <a:ext cx="1" cy="497313"/>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268" name="直接箭头连接符 267">
            <a:extLst>
              <a:ext uri="{FF2B5EF4-FFF2-40B4-BE49-F238E27FC236}">
                <a16:creationId xmlns:a16="http://schemas.microsoft.com/office/drawing/2014/main" id="{D6714332-FDCE-49DB-B776-D28BED09010E}"/>
              </a:ext>
            </a:extLst>
          </p:cNvPr>
          <p:cNvCxnSpPr>
            <a:stCxn id="152" idx="2"/>
            <a:endCxn id="253" idx="0"/>
          </p:cNvCxnSpPr>
          <p:nvPr/>
        </p:nvCxnSpPr>
        <p:spPr>
          <a:xfrm>
            <a:off x="6577919" y="883231"/>
            <a:ext cx="2460594" cy="703749"/>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269" name="直接箭头连接符 268">
            <a:extLst>
              <a:ext uri="{FF2B5EF4-FFF2-40B4-BE49-F238E27FC236}">
                <a16:creationId xmlns:a16="http://schemas.microsoft.com/office/drawing/2014/main" id="{C171544A-50C8-4844-86FB-C6503200FC36}"/>
              </a:ext>
            </a:extLst>
          </p:cNvPr>
          <p:cNvCxnSpPr>
            <a:stCxn id="253" idx="2"/>
            <a:endCxn id="254" idx="0"/>
          </p:cNvCxnSpPr>
          <p:nvPr/>
        </p:nvCxnSpPr>
        <p:spPr>
          <a:xfrm flipH="1">
            <a:off x="9038512" y="1983141"/>
            <a:ext cx="1" cy="559919"/>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270" name="直接箭头连接符 269">
            <a:extLst>
              <a:ext uri="{FF2B5EF4-FFF2-40B4-BE49-F238E27FC236}">
                <a16:creationId xmlns:a16="http://schemas.microsoft.com/office/drawing/2014/main" id="{1F936584-18B4-4FF8-B8E3-257BB3A5E423}"/>
              </a:ext>
            </a:extLst>
          </p:cNvPr>
          <p:cNvCxnSpPr>
            <a:stCxn id="254" idx="2"/>
            <a:endCxn id="255" idx="0"/>
          </p:cNvCxnSpPr>
          <p:nvPr/>
        </p:nvCxnSpPr>
        <p:spPr>
          <a:xfrm flipH="1">
            <a:off x="9038511" y="2939221"/>
            <a:ext cx="1" cy="489073"/>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271" name="直接箭头连接符 270">
            <a:extLst>
              <a:ext uri="{FF2B5EF4-FFF2-40B4-BE49-F238E27FC236}">
                <a16:creationId xmlns:a16="http://schemas.microsoft.com/office/drawing/2014/main" id="{C5F412B3-A36F-4167-B32F-EABF381A1E91}"/>
              </a:ext>
            </a:extLst>
          </p:cNvPr>
          <p:cNvCxnSpPr>
            <a:stCxn id="152" idx="2"/>
            <a:endCxn id="256" idx="0"/>
          </p:cNvCxnSpPr>
          <p:nvPr/>
        </p:nvCxnSpPr>
        <p:spPr>
          <a:xfrm>
            <a:off x="6577919" y="883231"/>
            <a:ext cx="4427388" cy="703749"/>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272" name="直接箭头连接符 271">
            <a:extLst>
              <a:ext uri="{FF2B5EF4-FFF2-40B4-BE49-F238E27FC236}">
                <a16:creationId xmlns:a16="http://schemas.microsoft.com/office/drawing/2014/main" id="{C6220157-AF42-4E59-A411-9B7F466C06D9}"/>
              </a:ext>
            </a:extLst>
          </p:cNvPr>
          <p:cNvCxnSpPr>
            <a:stCxn id="256" idx="2"/>
            <a:endCxn id="257" idx="0"/>
          </p:cNvCxnSpPr>
          <p:nvPr/>
        </p:nvCxnSpPr>
        <p:spPr>
          <a:xfrm flipH="1">
            <a:off x="11001891" y="1983141"/>
            <a:ext cx="3416" cy="609299"/>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273" name="直接箭头连接符 272">
            <a:extLst>
              <a:ext uri="{FF2B5EF4-FFF2-40B4-BE49-F238E27FC236}">
                <a16:creationId xmlns:a16="http://schemas.microsoft.com/office/drawing/2014/main" id="{B9871630-08ED-49D8-B89A-9708721A3E2C}"/>
              </a:ext>
            </a:extLst>
          </p:cNvPr>
          <p:cNvCxnSpPr>
            <a:stCxn id="257" idx="2"/>
            <a:endCxn id="258" idx="0"/>
          </p:cNvCxnSpPr>
          <p:nvPr/>
        </p:nvCxnSpPr>
        <p:spPr>
          <a:xfrm flipH="1">
            <a:off x="11001890" y="2988601"/>
            <a:ext cx="1" cy="449897"/>
          </a:xfrm>
          <a:prstGeom prst="straightConnector1">
            <a:avLst/>
          </a:prstGeom>
          <a:noFill/>
          <a:ln w="6350" cap="flat" cmpd="sng" algn="ctr">
            <a:solidFill>
              <a:sysClr val="windowText" lastClr="000000"/>
            </a:solidFill>
            <a:prstDash val="solid"/>
            <a:miter lim="800000"/>
            <a:headEnd type="triangle"/>
            <a:tailEnd type="triangle"/>
          </a:ln>
          <a:effectLst/>
        </p:spPr>
      </p:cxnSp>
      <p:sp>
        <p:nvSpPr>
          <p:cNvPr id="274" name="矩形 273">
            <a:extLst>
              <a:ext uri="{FF2B5EF4-FFF2-40B4-BE49-F238E27FC236}">
                <a16:creationId xmlns:a16="http://schemas.microsoft.com/office/drawing/2014/main" id="{891B2B39-F30A-4AB3-A640-55C9E8B7CF21}"/>
              </a:ext>
            </a:extLst>
          </p:cNvPr>
          <p:cNvSpPr/>
          <p:nvPr/>
        </p:nvSpPr>
        <p:spPr>
          <a:xfrm>
            <a:off x="4532913" y="1595837"/>
            <a:ext cx="1569658"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big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75" name="矩形 274">
            <a:extLst>
              <a:ext uri="{FF2B5EF4-FFF2-40B4-BE49-F238E27FC236}">
                <a16:creationId xmlns:a16="http://schemas.microsoft.com/office/drawing/2014/main" id="{48B9A31D-154C-43D3-8B63-F5ABAEF1A9E2}"/>
              </a:ext>
            </a:extLst>
          </p:cNvPr>
          <p:cNvSpPr/>
          <p:nvPr/>
        </p:nvSpPr>
        <p:spPr>
          <a:xfrm>
            <a:off x="4539344" y="2536456"/>
            <a:ext cx="1569657"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data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76" name="矩形 275">
            <a:extLst>
              <a:ext uri="{FF2B5EF4-FFF2-40B4-BE49-F238E27FC236}">
                <a16:creationId xmlns:a16="http://schemas.microsoft.com/office/drawing/2014/main" id="{1A34F6C3-42B8-44F0-8F9C-012EB382E6FB}"/>
              </a:ext>
            </a:extLst>
          </p:cNvPr>
          <p:cNvSpPr/>
          <p:nvPr/>
        </p:nvSpPr>
        <p:spPr>
          <a:xfrm>
            <a:off x="6293319" y="2543059"/>
            <a:ext cx="1569657"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du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77" name="矩形 276">
            <a:extLst>
              <a:ext uri="{FF2B5EF4-FFF2-40B4-BE49-F238E27FC236}">
                <a16:creationId xmlns:a16="http://schemas.microsoft.com/office/drawing/2014/main" id="{552F8157-CA17-4B5C-BE2D-4765216070BD}"/>
              </a:ext>
            </a:extLst>
          </p:cNvPr>
          <p:cNvSpPr/>
          <p:nvPr/>
        </p:nvSpPr>
        <p:spPr>
          <a:xfrm>
            <a:off x="6286887" y="3430530"/>
            <a:ext cx="1569656"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donnée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78" name="矩形 277">
            <a:extLst>
              <a:ext uri="{FF2B5EF4-FFF2-40B4-BE49-F238E27FC236}">
                <a16:creationId xmlns:a16="http://schemas.microsoft.com/office/drawing/2014/main" id="{27DEA2DC-49D1-46CF-8D02-83BCAEABCEFD}"/>
              </a:ext>
            </a:extLst>
          </p:cNvPr>
          <p:cNvSpPr/>
          <p:nvPr/>
        </p:nvSpPr>
        <p:spPr>
          <a:xfrm>
            <a:off x="10220477" y="1582926"/>
            <a:ext cx="1569659"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traitement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79" name="矩形 278">
            <a:extLst>
              <a:ext uri="{FF2B5EF4-FFF2-40B4-BE49-F238E27FC236}">
                <a16:creationId xmlns:a16="http://schemas.microsoft.com/office/drawing/2014/main" id="{E924DDC0-C3E0-401B-B66E-0E85AFE3D4A1}"/>
              </a:ext>
            </a:extLst>
          </p:cNvPr>
          <p:cNvSpPr/>
          <p:nvPr/>
        </p:nvSpPr>
        <p:spPr>
          <a:xfrm>
            <a:off x="10220477" y="2585502"/>
            <a:ext cx="1569657"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du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80" name="矩形 279">
            <a:extLst>
              <a:ext uri="{FF2B5EF4-FFF2-40B4-BE49-F238E27FC236}">
                <a16:creationId xmlns:a16="http://schemas.microsoft.com/office/drawing/2014/main" id="{A4B8E5D8-53E4-46C2-93F5-368F16322375}"/>
              </a:ext>
            </a:extLst>
          </p:cNvPr>
          <p:cNvSpPr/>
          <p:nvPr/>
        </p:nvSpPr>
        <p:spPr>
          <a:xfrm>
            <a:off x="10217062" y="3428293"/>
            <a:ext cx="1569656"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donnée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81" name="矩形 280">
            <a:extLst>
              <a:ext uri="{FF2B5EF4-FFF2-40B4-BE49-F238E27FC236}">
                <a16:creationId xmlns:a16="http://schemas.microsoft.com/office/drawing/2014/main" id="{15ACCEB6-43F2-4D33-B3C8-315CD2F44FD6}"/>
              </a:ext>
            </a:extLst>
          </p:cNvPr>
          <p:cNvSpPr/>
          <p:nvPr/>
        </p:nvSpPr>
        <p:spPr>
          <a:xfrm>
            <a:off x="6286885" y="1618984"/>
            <a:ext cx="1569658"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volume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82" name="矩形 281">
            <a:extLst>
              <a:ext uri="{FF2B5EF4-FFF2-40B4-BE49-F238E27FC236}">
                <a16:creationId xmlns:a16="http://schemas.microsoft.com/office/drawing/2014/main" id="{A4E145B1-7A56-4B2F-8670-410CE956DE76}"/>
              </a:ext>
            </a:extLst>
          </p:cNvPr>
          <p:cNvSpPr/>
          <p:nvPr/>
        </p:nvSpPr>
        <p:spPr>
          <a:xfrm>
            <a:off x="6286884" y="4330749"/>
            <a:ext cx="1569659"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stocker         2</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83" name="文本框 282">
            <a:extLst>
              <a:ext uri="{FF2B5EF4-FFF2-40B4-BE49-F238E27FC236}">
                <a16:creationId xmlns:a16="http://schemas.microsoft.com/office/drawing/2014/main" id="{ACDBBE26-5D5E-4BF7-99CB-E30F70B2262A}"/>
              </a:ext>
            </a:extLst>
          </p:cNvPr>
          <p:cNvSpPr txBox="1"/>
          <p:nvPr/>
        </p:nvSpPr>
        <p:spPr>
          <a:xfrm>
            <a:off x="2842745" y="4548595"/>
            <a:ext cx="946748" cy="369332"/>
          </a:xfrm>
          <a:prstGeom prst="rect">
            <a:avLst/>
          </a:prstGeom>
          <a:noFill/>
        </p:spPr>
        <p:txBody>
          <a:bodyPr wrap="square" rtlCol="0">
            <a:spAutoFit/>
          </a:bodyPr>
          <a:lstStyle/>
          <a:p>
            <a:pPr fontAlgn="auto">
              <a:spcBef>
                <a:spcPts val="0"/>
              </a:spcBef>
              <a:spcAft>
                <a:spcPts val="0"/>
              </a:spcAft>
              <a:buFontTx/>
              <a:buNone/>
            </a:pPr>
            <a:r>
              <a:rPr lang="zh-CN" altLang="en-US" dirty="0">
                <a:solidFill>
                  <a:prstClr val="black"/>
                </a:solidFill>
                <a:latin typeface="微软雅黑" panose="020B0503020204020204" pitchFamily="34" charset="-122"/>
                <a:ea typeface="微软雅黑" panose="020B0503020204020204" pitchFamily="34" charset="-122"/>
              </a:rPr>
              <a:t>频次表</a:t>
            </a:r>
          </a:p>
        </p:txBody>
      </p:sp>
      <p:graphicFrame>
        <p:nvGraphicFramePr>
          <p:cNvPr id="284" name="表格 141">
            <a:extLst>
              <a:ext uri="{FF2B5EF4-FFF2-40B4-BE49-F238E27FC236}">
                <a16:creationId xmlns:a16="http://schemas.microsoft.com/office/drawing/2014/main" id="{0B129879-80E3-4C50-8320-4FFB554DF1DA}"/>
              </a:ext>
            </a:extLst>
          </p:cNvPr>
          <p:cNvGraphicFramePr>
            <a:graphicFrameLocks noGrp="1"/>
          </p:cNvGraphicFramePr>
          <p:nvPr>
            <p:extLst>
              <p:ext uri="{D42A27DB-BD31-4B8C-83A1-F6EECF244321}">
                <p14:modId xmlns:p14="http://schemas.microsoft.com/office/powerpoint/2010/main" val="2653146886"/>
              </p:ext>
            </p:extLst>
          </p:nvPr>
        </p:nvGraphicFramePr>
        <p:xfrm>
          <a:off x="2802167" y="5087476"/>
          <a:ext cx="1029921" cy="741680"/>
        </p:xfrm>
        <a:graphic>
          <a:graphicData uri="http://schemas.openxmlformats.org/drawingml/2006/table">
            <a:tbl>
              <a:tblPr firstRow="1" bandRow="1"/>
              <a:tblGrid>
                <a:gridCol w="1029921">
                  <a:extLst>
                    <a:ext uri="{9D8B030D-6E8A-4147-A177-3AD203B41FA5}">
                      <a16:colId xmlns:a16="http://schemas.microsoft.com/office/drawing/2014/main" val="3693291254"/>
                    </a:ext>
                  </a:extLst>
                </a:gridCol>
              </a:tblGrid>
              <a:tr h="370840">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altLang="zh-CN" dirty="0">
                          <a:solidFill>
                            <a:schemeClr val="bg1"/>
                          </a:solidFill>
                        </a:rPr>
                        <a:t>1</a:t>
                      </a:r>
                      <a:endParaRPr lang="zh-CN" altLang="en-US" dirty="0">
                        <a:solidFill>
                          <a:schemeClr val="bg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584777389"/>
                  </a:ext>
                </a:extLst>
              </a:tr>
              <a:tr h="370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b="1" dirty="0">
                          <a:solidFill>
                            <a:schemeClr val="bg1"/>
                          </a:solidFill>
                        </a:rPr>
                        <a:t>2</a:t>
                      </a:r>
                      <a:endParaRPr lang="zh-CN" altLang="en-US" b="1" dirty="0">
                        <a:solidFill>
                          <a:schemeClr val="bg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655139363"/>
                  </a:ext>
                </a:extLst>
              </a:tr>
            </a:tbl>
          </a:graphicData>
        </a:graphic>
      </p:graphicFrame>
      <p:cxnSp>
        <p:nvCxnSpPr>
          <p:cNvPr id="285" name="连接符: 肘形 284">
            <a:extLst>
              <a:ext uri="{FF2B5EF4-FFF2-40B4-BE49-F238E27FC236}">
                <a16:creationId xmlns:a16="http://schemas.microsoft.com/office/drawing/2014/main" id="{20FC7B2C-5E19-4652-948B-7E10C5D2BF95}"/>
              </a:ext>
            </a:extLst>
          </p:cNvPr>
          <p:cNvCxnSpPr>
            <a:cxnSpLocks/>
          </p:cNvCxnSpPr>
          <p:nvPr/>
        </p:nvCxnSpPr>
        <p:spPr>
          <a:xfrm rot="5400000" flipH="1" flipV="1">
            <a:off x="3307862" y="4365491"/>
            <a:ext cx="1452221" cy="403769"/>
          </a:xfrm>
          <a:prstGeom prst="bentConnector3">
            <a:avLst>
              <a:gd name="adj1" fmla="val 1726"/>
            </a:avLst>
          </a:prstGeom>
          <a:noFill/>
          <a:ln w="19050" cap="flat" cmpd="sng" algn="ctr">
            <a:solidFill>
              <a:srgbClr val="0070C0"/>
            </a:solidFill>
            <a:prstDash val="dash"/>
            <a:miter lim="800000"/>
            <a:tailEnd type="triangle"/>
          </a:ln>
          <a:effectLst/>
        </p:spPr>
      </p:cxnSp>
      <p:cxnSp>
        <p:nvCxnSpPr>
          <p:cNvPr id="286" name="直接箭头连接符 285">
            <a:extLst>
              <a:ext uri="{FF2B5EF4-FFF2-40B4-BE49-F238E27FC236}">
                <a16:creationId xmlns:a16="http://schemas.microsoft.com/office/drawing/2014/main" id="{87565D67-B175-4C51-B5F1-9D515BD8B879}"/>
              </a:ext>
            </a:extLst>
          </p:cNvPr>
          <p:cNvCxnSpPr>
            <a:cxnSpLocks/>
            <a:stCxn id="259" idx="3"/>
            <a:endCxn id="242" idx="1"/>
          </p:cNvCxnSpPr>
          <p:nvPr/>
        </p:nvCxnSpPr>
        <p:spPr>
          <a:xfrm>
            <a:off x="4334345" y="3626374"/>
            <a:ext cx="198570" cy="10205"/>
          </a:xfrm>
          <a:prstGeom prst="straightConnector1">
            <a:avLst/>
          </a:prstGeom>
          <a:noFill/>
          <a:ln w="19050" cap="flat" cmpd="sng" algn="ctr">
            <a:solidFill>
              <a:srgbClr val="0070C0"/>
            </a:solidFill>
            <a:prstDash val="dash"/>
            <a:miter lim="800000"/>
            <a:tailEnd type="triangle"/>
          </a:ln>
          <a:effectLst/>
        </p:spPr>
      </p:cxnSp>
      <p:cxnSp>
        <p:nvCxnSpPr>
          <p:cNvPr id="287" name="连接符: 肘形 286">
            <a:extLst>
              <a:ext uri="{FF2B5EF4-FFF2-40B4-BE49-F238E27FC236}">
                <a16:creationId xmlns:a16="http://schemas.microsoft.com/office/drawing/2014/main" id="{417AD407-6A08-4BD3-9AC1-D2A014D2AC0C}"/>
              </a:ext>
            </a:extLst>
          </p:cNvPr>
          <p:cNvCxnSpPr>
            <a:cxnSpLocks/>
            <a:stCxn id="242" idx="2"/>
          </p:cNvCxnSpPr>
          <p:nvPr/>
        </p:nvCxnSpPr>
        <p:spPr>
          <a:xfrm rot="16200000" flipH="1">
            <a:off x="7051080" y="2101322"/>
            <a:ext cx="254095" cy="3720768"/>
          </a:xfrm>
          <a:prstGeom prst="bentConnector2">
            <a:avLst/>
          </a:prstGeom>
          <a:noFill/>
          <a:ln w="19050" cap="flat" cmpd="sng" algn="ctr">
            <a:solidFill>
              <a:srgbClr val="0070C0"/>
            </a:solidFill>
            <a:prstDash val="dash"/>
            <a:miter lim="800000"/>
          </a:ln>
          <a:effectLst/>
        </p:spPr>
      </p:cxnSp>
      <p:cxnSp>
        <p:nvCxnSpPr>
          <p:cNvPr id="288" name="直接箭头连接符 287">
            <a:extLst>
              <a:ext uri="{FF2B5EF4-FFF2-40B4-BE49-F238E27FC236}">
                <a16:creationId xmlns:a16="http://schemas.microsoft.com/office/drawing/2014/main" id="{234181C3-C411-41DE-9274-A47095366120}"/>
              </a:ext>
            </a:extLst>
          </p:cNvPr>
          <p:cNvCxnSpPr>
            <a:cxnSpLocks/>
            <a:endCxn id="255" idx="2"/>
          </p:cNvCxnSpPr>
          <p:nvPr/>
        </p:nvCxnSpPr>
        <p:spPr>
          <a:xfrm flipV="1">
            <a:off x="9032286" y="3824455"/>
            <a:ext cx="6225" cy="272266"/>
          </a:xfrm>
          <a:prstGeom prst="straightConnector1">
            <a:avLst/>
          </a:prstGeom>
          <a:noFill/>
          <a:ln w="19050" cap="flat" cmpd="sng" algn="ctr">
            <a:solidFill>
              <a:srgbClr val="0070C0"/>
            </a:solidFill>
            <a:prstDash val="dash"/>
            <a:miter lim="800000"/>
            <a:tailEnd type="triangle"/>
          </a:ln>
          <a:effectLst/>
        </p:spPr>
      </p:cxnSp>
      <p:cxnSp>
        <p:nvCxnSpPr>
          <p:cNvPr id="289" name="直接连接符 288">
            <a:extLst>
              <a:ext uri="{FF2B5EF4-FFF2-40B4-BE49-F238E27FC236}">
                <a16:creationId xmlns:a16="http://schemas.microsoft.com/office/drawing/2014/main" id="{B0BED39D-2352-4996-AA6B-AFC3A88C465B}"/>
              </a:ext>
            </a:extLst>
          </p:cNvPr>
          <p:cNvCxnSpPr>
            <a:cxnSpLocks/>
          </p:cNvCxnSpPr>
          <p:nvPr/>
        </p:nvCxnSpPr>
        <p:spPr>
          <a:xfrm>
            <a:off x="3832088" y="5669404"/>
            <a:ext cx="7163135" cy="0"/>
          </a:xfrm>
          <a:prstGeom prst="line">
            <a:avLst/>
          </a:prstGeom>
          <a:noFill/>
          <a:ln w="19050" cap="flat" cmpd="sng" algn="ctr">
            <a:solidFill>
              <a:srgbClr val="FF0000"/>
            </a:solidFill>
            <a:prstDash val="dash"/>
            <a:miter lim="800000"/>
          </a:ln>
          <a:effectLst/>
        </p:spPr>
      </p:cxnSp>
      <p:cxnSp>
        <p:nvCxnSpPr>
          <p:cNvPr id="290" name="直接箭头连接符 289">
            <a:extLst>
              <a:ext uri="{FF2B5EF4-FFF2-40B4-BE49-F238E27FC236}">
                <a16:creationId xmlns:a16="http://schemas.microsoft.com/office/drawing/2014/main" id="{127C319B-89B6-47FB-A741-5EE15457664D}"/>
              </a:ext>
            </a:extLst>
          </p:cNvPr>
          <p:cNvCxnSpPr>
            <a:cxnSpLocks/>
            <a:endCxn id="280" idx="2"/>
          </p:cNvCxnSpPr>
          <p:nvPr/>
        </p:nvCxnSpPr>
        <p:spPr>
          <a:xfrm flipV="1">
            <a:off x="10995223" y="3824454"/>
            <a:ext cx="6667" cy="1844950"/>
          </a:xfrm>
          <a:prstGeom prst="straightConnector1">
            <a:avLst/>
          </a:prstGeom>
          <a:noFill/>
          <a:ln w="19050" cap="flat" cmpd="sng" algn="ctr">
            <a:solidFill>
              <a:srgbClr val="FF0000"/>
            </a:solidFill>
            <a:prstDash val="dash"/>
            <a:miter lim="800000"/>
            <a:tailEnd type="triangle"/>
          </a:ln>
          <a:effectLst/>
        </p:spPr>
      </p:cxnSp>
      <p:cxnSp>
        <p:nvCxnSpPr>
          <p:cNvPr id="291" name="直接箭头连接符 290">
            <a:extLst>
              <a:ext uri="{FF2B5EF4-FFF2-40B4-BE49-F238E27FC236}">
                <a16:creationId xmlns:a16="http://schemas.microsoft.com/office/drawing/2014/main" id="{6A54433C-0367-48A3-AD36-3D38BCC942B0}"/>
              </a:ext>
            </a:extLst>
          </p:cNvPr>
          <p:cNvCxnSpPr>
            <a:stCxn id="280" idx="1"/>
            <a:endCxn id="282" idx="3"/>
          </p:cNvCxnSpPr>
          <p:nvPr/>
        </p:nvCxnSpPr>
        <p:spPr>
          <a:xfrm flipH="1">
            <a:off x="7856543" y="3626374"/>
            <a:ext cx="2360519" cy="902456"/>
          </a:xfrm>
          <a:prstGeom prst="straightConnector1">
            <a:avLst/>
          </a:prstGeom>
          <a:noFill/>
          <a:ln w="19050" cap="flat" cmpd="sng" algn="ctr">
            <a:solidFill>
              <a:srgbClr val="FF0000"/>
            </a:solidFill>
            <a:prstDash val="dash"/>
            <a:miter lim="800000"/>
            <a:tailEnd type="triangle"/>
          </a:ln>
          <a:effectLst/>
        </p:spPr>
      </p:cxnSp>
      <p:cxnSp>
        <p:nvCxnSpPr>
          <p:cNvPr id="292" name="直接箭头连接符 291">
            <a:extLst>
              <a:ext uri="{FF2B5EF4-FFF2-40B4-BE49-F238E27FC236}">
                <a16:creationId xmlns:a16="http://schemas.microsoft.com/office/drawing/2014/main" id="{9891C254-0A3B-40D3-9C41-146D354D2075}"/>
              </a:ext>
            </a:extLst>
          </p:cNvPr>
          <p:cNvCxnSpPr>
            <a:stCxn id="282" idx="1"/>
            <a:endCxn id="275" idx="2"/>
          </p:cNvCxnSpPr>
          <p:nvPr/>
        </p:nvCxnSpPr>
        <p:spPr>
          <a:xfrm flipH="1" flipV="1">
            <a:off x="5324173" y="2932617"/>
            <a:ext cx="962711" cy="1596213"/>
          </a:xfrm>
          <a:prstGeom prst="straightConnector1">
            <a:avLst/>
          </a:prstGeom>
          <a:noFill/>
          <a:ln w="19050" cap="flat" cmpd="sng" algn="ctr">
            <a:solidFill>
              <a:srgbClr val="FF0000"/>
            </a:solidFill>
            <a:prstDash val="dash"/>
            <a:miter lim="800000"/>
            <a:tailEnd type="triangle"/>
          </a:ln>
          <a:effectLst/>
        </p:spPr>
      </p:cxnSp>
      <p:sp>
        <p:nvSpPr>
          <p:cNvPr id="293" name="矩形 292">
            <a:extLst>
              <a:ext uri="{FF2B5EF4-FFF2-40B4-BE49-F238E27FC236}">
                <a16:creationId xmlns:a16="http://schemas.microsoft.com/office/drawing/2014/main" id="{31695BC8-2FBE-4A56-845D-A66E764B54D2}"/>
              </a:ext>
            </a:extLst>
          </p:cNvPr>
          <p:cNvSpPr/>
          <p:nvPr/>
        </p:nvSpPr>
        <p:spPr>
          <a:xfrm>
            <a:off x="10134078" y="1433797"/>
            <a:ext cx="1773814" cy="2654955"/>
          </a:xfrm>
          <a:prstGeom prst="rect">
            <a:avLst/>
          </a:prstGeom>
          <a:noFill/>
          <a:ln w="190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94" name="矩形 293">
            <a:extLst>
              <a:ext uri="{FF2B5EF4-FFF2-40B4-BE49-F238E27FC236}">
                <a16:creationId xmlns:a16="http://schemas.microsoft.com/office/drawing/2014/main" id="{4F391EF7-0EAB-49FF-9E03-BF244BB97AB4}"/>
              </a:ext>
            </a:extLst>
          </p:cNvPr>
          <p:cNvSpPr/>
          <p:nvPr/>
        </p:nvSpPr>
        <p:spPr>
          <a:xfrm>
            <a:off x="6169134" y="1433798"/>
            <a:ext cx="1821497" cy="3380078"/>
          </a:xfrm>
          <a:prstGeom prst="rect">
            <a:avLst/>
          </a:prstGeom>
          <a:noFill/>
          <a:ln w="190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95" name="矩形 294">
            <a:extLst>
              <a:ext uri="{FF2B5EF4-FFF2-40B4-BE49-F238E27FC236}">
                <a16:creationId xmlns:a16="http://schemas.microsoft.com/office/drawing/2014/main" id="{93251CBF-B2A3-440D-A62D-90977FAE0581}"/>
              </a:ext>
            </a:extLst>
          </p:cNvPr>
          <p:cNvSpPr/>
          <p:nvPr/>
        </p:nvSpPr>
        <p:spPr>
          <a:xfrm>
            <a:off x="4439023" y="1413662"/>
            <a:ext cx="1664373" cy="1789446"/>
          </a:xfrm>
          <a:prstGeom prst="rect">
            <a:avLst/>
          </a:prstGeom>
          <a:noFill/>
          <a:ln w="190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pic>
        <p:nvPicPr>
          <p:cNvPr id="296" name="图片 295">
            <a:extLst>
              <a:ext uri="{FF2B5EF4-FFF2-40B4-BE49-F238E27FC236}">
                <a16:creationId xmlns:a16="http://schemas.microsoft.com/office/drawing/2014/main" id="{95F16BCB-E21B-4FD3-B0AE-D4E2CF093DC6}"/>
              </a:ext>
            </a:extLst>
          </p:cNvPr>
          <p:cNvPicPr>
            <a:picLocks noChangeAspect="1"/>
          </p:cNvPicPr>
          <p:nvPr/>
        </p:nvPicPr>
        <p:blipFill>
          <a:blip r:embed="rId3"/>
          <a:stretch>
            <a:fillRect/>
          </a:stretch>
        </p:blipFill>
        <p:spPr>
          <a:xfrm>
            <a:off x="4858079" y="4940615"/>
            <a:ext cx="5704577" cy="1406704"/>
          </a:xfrm>
          <a:prstGeom prst="rect">
            <a:avLst/>
          </a:prstGeom>
        </p:spPr>
      </p:pic>
      <p:sp>
        <p:nvSpPr>
          <p:cNvPr id="297" name="Freeform 8">
            <a:extLst>
              <a:ext uri="{FF2B5EF4-FFF2-40B4-BE49-F238E27FC236}">
                <a16:creationId xmlns:a16="http://schemas.microsoft.com/office/drawing/2014/main" id="{D4928B63-8BD0-455E-A4E3-EB7CC9A5DEAC}"/>
              </a:ext>
            </a:extLst>
          </p:cNvPr>
          <p:cNvSpPr/>
          <p:nvPr/>
        </p:nvSpPr>
        <p:spPr bwMode="auto">
          <a:xfrm>
            <a:off x="1712275" y="1135005"/>
            <a:ext cx="971797" cy="117498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298" name="文本框 297">
            <a:extLst>
              <a:ext uri="{FF2B5EF4-FFF2-40B4-BE49-F238E27FC236}">
                <a16:creationId xmlns:a16="http://schemas.microsoft.com/office/drawing/2014/main" id="{7724D0EA-DFEE-4145-A65D-F38EF825AD1B}"/>
              </a:ext>
            </a:extLst>
          </p:cNvPr>
          <p:cNvSpPr txBox="1"/>
          <p:nvPr/>
        </p:nvSpPr>
        <p:spPr>
          <a:xfrm>
            <a:off x="1713656" y="1436470"/>
            <a:ext cx="1068287" cy="646331"/>
          </a:xfrm>
          <a:prstGeom prst="rect">
            <a:avLst/>
          </a:prstGeom>
          <a:noFill/>
        </p:spPr>
        <p:txBody>
          <a:bodyPr wrap="square" rtlCol="0">
            <a:spAutoFit/>
          </a:bodyPr>
          <a:lstStyle/>
          <a:p>
            <a:r>
              <a:rPr lang="zh-CN" altLang="en-US" b="1" dirty="0">
                <a:solidFill>
                  <a:srgbClr val="F8F8F8"/>
                </a:solidFill>
                <a:latin typeface="微软雅黑" panose="020B0503020204020204" pitchFamily="34" charset="-122"/>
                <a:ea typeface="微软雅黑" panose="020B0503020204020204" pitchFamily="34" charset="-122"/>
              </a:rPr>
              <a:t>不成词筛选</a:t>
            </a:r>
          </a:p>
        </p:txBody>
      </p:sp>
      <p:sp>
        <p:nvSpPr>
          <p:cNvPr id="299" name="矩形 298">
            <a:extLst>
              <a:ext uri="{FF2B5EF4-FFF2-40B4-BE49-F238E27FC236}">
                <a16:creationId xmlns:a16="http://schemas.microsoft.com/office/drawing/2014/main" id="{798E8F43-C095-4A7A-96D6-91F363B3E2FE}"/>
              </a:ext>
            </a:extLst>
          </p:cNvPr>
          <p:cNvSpPr/>
          <p:nvPr/>
        </p:nvSpPr>
        <p:spPr>
          <a:xfrm>
            <a:off x="1604198" y="2285968"/>
            <a:ext cx="2322808" cy="923330"/>
          </a:xfrm>
          <a:prstGeom prst="rect">
            <a:avLst/>
          </a:prstGeom>
        </p:spPr>
        <p:txBody>
          <a:bodyPr wrap="square">
            <a:spAutoFit/>
          </a:bodyPr>
          <a:lstStyle/>
          <a:p>
            <a:pPr lvl="0" fontAlgn="auto">
              <a:spcBef>
                <a:spcPts val="0"/>
              </a:spcBef>
              <a:spcAft>
                <a:spcPts val="0"/>
              </a:spcAft>
            </a:pPr>
            <a:r>
              <a:rPr lang="zh-CN" altLang="en-US" dirty="0">
                <a:solidFill>
                  <a:prstClr val="black"/>
                </a:solidFill>
                <a:latin typeface="微软雅黑" panose="020B0503020204020204" pitchFamily="34" charset="-122"/>
                <a:ea typeface="微软雅黑" panose="020B0503020204020204" pitchFamily="34" charset="-122"/>
              </a:rPr>
              <a:t>依据不成词库，删除不成词的频繁词串，输出候选词语集合。</a:t>
            </a:r>
            <a:endParaRPr lang="en-US"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324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3"/>
                                        </p:tgtEl>
                                        <p:attrNameLst>
                                          <p:attrName>style.visibility</p:attrName>
                                        </p:attrNameLst>
                                      </p:cBhvr>
                                      <p:to>
                                        <p:strVal val="visible"/>
                                      </p:to>
                                    </p:set>
                                    <p:animEffect transition="in" filter="fade">
                                      <p:cBhvr>
                                        <p:cTn id="7" dur="500"/>
                                        <p:tgtEl>
                                          <p:spTgt spid="29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4"/>
                                        </p:tgtEl>
                                        <p:attrNameLst>
                                          <p:attrName>style.visibility</p:attrName>
                                        </p:attrNameLst>
                                      </p:cBhvr>
                                      <p:to>
                                        <p:strVal val="visible"/>
                                      </p:to>
                                    </p:set>
                                    <p:animEffect transition="in" filter="fade">
                                      <p:cBhvr>
                                        <p:cTn id="11" dur="500"/>
                                        <p:tgtEl>
                                          <p:spTgt spid="29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95"/>
                                        </p:tgtEl>
                                        <p:attrNameLst>
                                          <p:attrName>style.visibility</p:attrName>
                                        </p:attrNameLst>
                                      </p:cBhvr>
                                      <p:to>
                                        <p:strVal val="visible"/>
                                      </p:to>
                                    </p:set>
                                    <p:animEffect transition="in" filter="fade">
                                      <p:cBhvr>
                                        <p:cTn id="15" dur="500"/>
                                        <p:tgtEl>
                                          <p:spTgt spid="29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96"/>
                                        </p:tgtEl>
                                        <p:attrNameLst>
                                          <p:attrName>style.visibility</p:attrName>
                                        </p:attrNameLst>
                                      </p:cBhvr>
                                      <p:to>
                                        <p:strVal val="visible"/>
                                      </p:to>
                                    </p:set>
                                    <p:animEffect transition="in" filter="fade">
                                      <p:cBhvr>
                                        <p:cTn id="20" dur="500"/>
                                        <p:tgtEl>
                                          <p:spTgt spid="29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96"/>
                                        </p:tgtEl>
                                      </p:cBhvr>
                                    </p:animEffect>
                                    <p:set>
                                      <p:cBhvr>
                                        <p:cTn id="25" dur="1" fill="hold">
                                          <p:stCondLst>
                                            <p:cond delay="499"/>
                                          </p:stCondLst>
                                        </p:cTn>
                                        <p:tgtEl>
                                          <p:spTgt spid="96"/>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97"/>
                                        </p:tgtEl>
                                      </p:cBhvr>
                                    </p:animEffect>
                                    <p:set>
                                      <p:cBhvr>
                                        <p:cTn id="28" dur="1" fill="hold">
                                          <p:stCondLst>
                                            <p:cond delay="499"/>
                                          </p:stCondLst>
                                        </p:cTn>
                                        <p:tgtEl>
                                          <p:spTgt spid="97"/>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98"/>
                                        </p:tgtEl>
                                      </p:cBhvr>
                                    </p:animEffect>
                                    <p:set>
                                      <p:cBhvr>
                                        <p:cTn id="31" dur="1" fill="hold">
                                          <p:stCondLst>
                                            <p:cond delay="499"/>
                                          </p:stCondLst>
                                        </p:cTn>
                                        <p:tgtEl>
                                          <p:spTgt spid="98"/>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500"/>
                                        <p:tgtEl>
                                          <p:spTgt spid="298"/>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297"/>
                                        </p:tgtEl>
                                        <p:attrNameLst>
                                          <p:attrName>style.visibility</p:attrName>
                                        </p:attrNameLst>
                                      </p:cBhvr>
                                      <p:to>
                                        <p:strVal val="visible"/>
                                      </p:to>
                                    </p:set>
                                    <p:animEffect transition="in" filter="fade">
                                      <p:cBhvr>
                                        <p:cTn id="39" dur="500"/>
                                        <p:tgtEl>
                                          <p:spTgt spid="297"/>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299"/>
                                        </p:tgtEl>
                                        <p:attrNameLst>
                                          <p:attrName>style.visibility</p:attrName>
                                        </p:attrNameLst>
                                      </p:cBhvr>
                                      <p:to>
                                        <p:strVal val="visible"/>
                                      </p:to>
                                    </p:set>
                                    <p:animEffect transition="in" filter="fade">
                                      <p:cBhvr>
                                        <p:cTn id="43" dur="500"/>
                                        <p:tgtEl>
                                          <p:spTgt spid="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p:bldP spid="98" grpId="0"/>
      <p:bldP spid="293" grpId="0" animBg="1"/>
      <p:bldP spid="294" grpId="0" animBg="1"/>
      <p:bldP spid="295" grpId="0" animBg="1"/>
      <p:bldP spid="297" grpId="0" animBg="1"/>
      <p:bldP spid="298" grpId="0"/>
      <p:bldP spid="29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a:t>成词判断</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5" name="矩形 34">
            <a:extLst>
              <a:ext uri="{FF2B5EF4-FFF2-40B4-BE49-F238E27FC236}">
                <a16:creationId xmlns:a16="http://schemas.microsoft.com/office/drawing/2014/main" id="{1F642192-16E5-407E-90C9-078EDFDEA48F}"/>
              </a:ext>
            </a:extLst>
          </p:cNvPr>
          <p:cNvSpPr/>
          <p:nvPr/>
        </p:nvSpPr>
        <p:spPr>
          <a:xfrm>
            <a:off x="2210742" y="1502015"/>
            <a:ext cx="8064897" cy="400110"/>
          </a:xfrm>
          <a:prstGeom prst="rect">
            <a:avLst/>
          </a:prstGeom>
        </p:spPr>
        <p:txBody>
          <a:bodyPr wrap="square">
            <a:spAutoFit/>
          </a:bodyPr>
          <a:lstStyle/>
          <a:p>
            <a:pPr fontAlgn="auto">
              <a:spcBef>
                <a:spcPts val="0"/>
              </a:spcBef>
              <a:spcAft>
                <a:spcPts val="0"/>
              </a:spcAft>
              <a:buFontTx/>
              <a:buNone/>
            </a:pPr>
            <a:r>
              <a:rPr lang="zh-CN" altLang="en-US" sz="2000" dirty="0">
                <a:solidFill>
                  <a:prstClr val="black"/>
                </a:solidFill>
                <a:latin typeface="微软雅黑" panose="020B0503020204020204" pitchFamily="34" charset="-122"/>
                <a:ea typeface="微软雅黑" panose="020B0503020204020204" pitchFamily="34" charset="-122"/>
              </a:rPr>
              <a:t>成词判别模块包含 </a:t>
            </a:r>
            <a:r>
              <a:rPr lang="en-US" altLang="zh-CN" sz="2000" dirty="0">
                <a:solidFill>
                  <a:prstClr val="black"/>
                </a:solidFill>
                <a:latin typeface="微软雅黑" panose="020B0503020204020204" pitchFamily="34" charset="-122"/>
                <a:ea typeface="微软雅黑" panose="020B0503020204020204" pitchFamily="34" charset="-122"/>
              </a:rPr>
              <a:t>TFD </a:t>
            </a:r>
            <a:r>
              <a:rPr lang="zh-CN" altLang="en-US" sz="2000" dirty="0">
                <a:solidFill>
                  <a:prstClr val="black"/>
                </a:solidFill>
                <a:latin typeface="微软雅黑" panose="020B0503020204020204" pitchFamily="34" charset="-122"/>
                <a:ea typeface="微软雅黑" panose="020B0503020204020204" pitchFamily="34" charset="-122"/>
              </a:rPr>
              <a:t>成词度计算和人工判别</a:t>
            </a:r>
            <a:r>
              <a:rPr lang="en-US" altLang="zh-CN" sz="2000" dirty="0">
                <a:solidFill>
                  <a:prstClr val="black"/>
                </a:solidFill>
                <a:latin typeface="微软雅黑" panose="020B0503020204020204" pitchFamily="34" charset="-122"/>
                <a:ea typeface="微软雅黑" panose="020B0503020204020204" pitchFamily="34" charset="-122"/>
              </a:rPr>
              <a:t>2</a:t>
            </a:r>
            <a:r>
              <a:rPr lang="zh-CN" altLang="en-US" sz="2000" dirty="0">
                <a:solidFill>
                  <a:prstClr val="black"/>
                </a:solidFill>
                <a:latin typeface="微软雅黑" panose="020B0503020204020204" pitchFamily="34" charset="-122"/>
                <a:ea typeface="微软雅黑" panose="020B0503020204020204" pitchFamily="34" charset="-122"/>
              </a:rPr>
              <a:t>个子模块。</a:t>
            </a:r>
          </a:p>
        </p:txBody>
      </p:sp>
      <p:sp>
        <p:nvSpPr>
          <p:cNvPr id="98" name="Freeform 8">
            <a:extLst>
              <a:ext uri="{FF2B5EF4-FFF2-40B4-BE49-F238E27FC236}">
                <a16:creationId xmlns:a16="http://schemas.microsoft.com/office/drawing/2014/main" id="{ED51B7E9-8361-4E1F-89C5-A397D95E619D}"/>
              </a:ext>
            </a:extLst>
          </p:cNvPr>
          <p:cNvSpPr/>
          <p:nvPr/>
        </p:nvSpPr>
        <p:spPr bwMode="auto">
          <a:xfrm>
            <a:off x="2049639" y="1999111"/>
            <a:ext cx="971797" cy="117498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2" name="文本框 1">
            <a:extLst>
              <a:ext uri="{FF2B5EF4-FFF2-40B4-BE49-F238E27FC236}">
                <a16:creationId xmlns:a16="http://schemas.microsoft.com/office/drawing/2014/main" id="{B5326818-1FA7-4FF2-9BCB-E5CBCCFFBE42}"/>
              </a:ext>
            </a:extLst>
          </p:cNvPr>
          <p:cNvSpPr txBox="1"/>
          <p:nvPr/>
        </p:nvSpPr>
        <p:spPr>
          <a:xfrm>
            <a:off x="2130941" y="2247198"/>
            <a:ext cx="890495" cy="646331"/>
          </a:xfrm>
          <a:prstGeom prst="rect">
            <a:avLst/>
          </a:prstGeom>
          <a:noFill/>
        </p:spPr>
        <p:txBody>
          <a:bodyPr wrap="square" rtlCol="0">
            <a:spAutoFit/>
          </a:bodyPr>
          <a:lstStyle/>
          <a:p>
            <a:r>
              <a:rPr lang="zh-CN" altLang="en-US" b="1" dirty="0">
                <a:solidFill>
                  <a:srgbClr val="F8F8F8"/>
                </a:solidFill>
                <a:latin typeface="微软雅黑" panose="020B0503020204020204" pitchFamily="34" charset="-122"/>
                <a:ea typeface="微软雅黑" panose="020B0503020204020204" pitchFamily="34" charset="-122"/>
              </a:rPr>
              <a:t>成词度计算</a:t>
            </a:r>
          </a:p>
        </p:txBody>
      </p:sp>
      <p:sp>
        <p:nvSpPr>
          <p:cNvPr id="3" name="矩形 2">
            <a:extLst>
              <a:ext uri="{FF2B5EF4-FFF2-40B4-BE49-F238E27FC236}">
                <a16:creationId xmlns:a16="http://schemas.microsoft.com/office/drawing/2014/main" id="{E5A1CBB8-4155-4CF8-969A-E24026D0F32E}"/>
              </a:ext>
            </a:extLst>
          </p:cNvPr>
          <p:cNvSpPr/>
          <p:nvPr/>
        </p:nvSpPr>
        <p:spPr>
          <a:xfrm>
            <a:off x="3199228" y="2300577"/>
            <a:ext cx="6099175" cy="646331"/>
          </a:xfrm>
          <a:prstGeom prst="rect">
            <a:avLst/>
          </a:prstGeom>
        </p:spPr>
        <p:txBody>
          <a:bodyPr>
            <a:spAutoFit/>
          </a:bodyPr>
          <a:lstStyle/>
          <a:p>
            <a:pPr lvl="0" fontAlgn="auto">
              <a:spcBef>
                <a:spcPts val="0"/>
              </a:spcBef>
              <a:spcAft>
                <a:spcPts val="0"/>
              </a:spcAft>
            </a:pPr>
            <a:r>
              <a:rPr lang="zh-CN" altLang="en-US" dirty="0">
                <a:solidFill>
                  <a:prstClr val="black"/>
                </a:solidFill>
                <a:latin typeface="微软雅黑" panose="020B0503020204020204" pitchFamily="34" charset="-122"/>
                <a:ea typeface="微软雅黑" panose="020B0503020204020204" pitchFamily="34" charset="-122"/>
              </a:rPr>
              <a:t>采用 </a:t>
            </a:r>
            <a:r>
              <a:rPr lang="en-US" altLang="zh-CN" dirty="0">
                <a:solidFill>
                  <a:prstClr val="black"/>
                </a:solidFill>
                <a:latin typeface="微软雅黑" panose="020B0503020204020204" pitchFamily="34" charset="-122"/>
                <a:ea typeface="微软雅黑" panose="020B0503020204020204" pitchFamily="34" charset="-122"/>
              </a:rPr>
              <a:t>TFD </a:t>
            </a:r>
            <a:r>
              <a:rPr lang="zh-CN" altLang="en-US" dirty="0">
                <a:solidFill>
                  <a:prstClr val="black"/>
                </a:solidFill>
                <a:latin typeface="微软雅黑" panose="020B0503020204020204" pitchFamily="34" charset="-122"/>
                <a:ea typeface="微软雅黑" panose="020B0503020204020204" pitchFamily="34" charset="-122"/>
              </a:rPr>
              <a:t>算法逐一计算前一模块输出的候选词语的成词度，将候选词语按成词度降序输出。</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18" name="Freeform 28">
            <a:extLst>
              <a:ext uri="{FF2B5EF4-FFF2-40B4-BE49-F238E27FC236}">
                <a16:creationId xmlns:a16="http://schemas.microsoft.com/office/drawing/2014/main" id="{784BD27D-D303-4C69-B747-6092E1714382}"/>
              </a:ext>
            </a:extLst>
          </p:cNvPr>
          <p:cNvSpPr>
            <a:spLocks noEditPoints="1"/>
          </p:cNvSpPr>
          <p:nvPr/>
        </p:nvSpPr>
        <p:spPr bwMode="auto">
          <a:xfrm>
            <a:off x="1274639" y="1502015"/>
            <a:ext cx="465084" cy="361732"/>
          </a:xfrm>
          <a:custGeom>
            <a:avLst/>
            <a:gdLst>
              <a:gd name="T0" fmla="*/ 175 w 724"/>
              <a:gd name="T1" fmla="*/ 80 h 563"/>
              <a:gd name="T2" fmla="*/ 34 w 724"/>
              <a:gd name="T3" fmla="*/ 80 h 563"/>
              <a:gd name="T4" fmla="*/ 34 w 724"/>
              <a:gd name="T5" fmla="*/ 44 h 563"/>
              <a:gd name="T6" fmla="*/ 175 w 724"/>
              <a:gd name="T7" fmla="*/ 44 h 563"/>
              <a:gd name="T8" fmla="*/ 175 w 724"/>
              <a:gd name="T9" fmla="*/ 80 h 563"/>
              <a:gd name="T10" fmla="*/ 175 w 724"/>
              <a:gd name="T11" fmla="*/ 165 h 563"/>
              <a:gd name="T12" fmla="*/ 34 w 724"/>
              <a:gd name="T13" fmla="*/ 165 h 563"/>
              <a:gd name="T14" fmla="*/ 34 w 724"/>
              <a:gd name="T15" fmla="*/ 129 h 563"/>
              <a:gd name="T16" fmla="*/ 175 w 724"/>
              <a:gd name="T17" fmla="*/ 129 h 563"/>
              <a:gd name="T18" fmla="*/ 175 w 724"/>
              <a:gd name="T19" fmla="*/ 165 h 563"/>
              <a:gd name="T20" fmla="*/ 175 w 724"/>
              <a:gd name="T21" fmla="*/ 250 h 563"/>
              <a:gd name="T22" fmla="*/ 34 w 724"/>
              <a:gd name="T23" fmla="*/ 250 h 563"/>
              <a:gd name="T24" fmla="*/ 34 w 724"/>
              <a:gd name="T25" fmla="*/ 214 h 563"/>
              <a:gd name="T26" fmla="*/ 175 w 724"/>
              <a:gd name="T27" fmla="*/ 214 h 563"/>
              <a:gd name="T28" fmla="*/ 175 w 724"/>
              <a:gd name="T29" fmla="*/ 250 h 563"/>
              <a:gd name="T30" fmla="*/ 0 w 724"/>
              <a:gd name="T31" fmla="*/ 563 h 563"/>
              <a:gd name="T32" fmla="*/ 209 w 724"/>
              <a:gd name="T33" fmla="*/ 563 h 563"/>
              <a:gd name="T34" fmla="*/ 209 w 724"/>
              <a:gd name="T35" fmla="*/ 0 h 563"/>
              <a:gd name="T36" fmla="*/ 0 w 724"/>
              <a:gd name="T37" fmla="*/ 0 h 563"/>
              <a:gd name="T38" fmla="*/ 0 w 724"/>
              <a:gd name="T39" fmla="*/ 563 h 563"/>
              <a:gd name="T40" fmla="*/ 432 w 724"/>
              <a:gd name="T41" fmla="*/ 80 h 563"/>
              <a:gd name="T42" fmla="*/ 292 w 724"/>
              <a:gd name="T43" fmla="*/ 80 h 563"/>
              <a:gd name="T44" fmla="*/ 292 w 724"/>
              <a:gd name="T45" fmla="*/ 44 h 563"/>
              <a:gd name="T46" fmla="*/ 432 w 724"/>
              <a:gd name="T47" fmla="*/ 44 h 563"/>
              <a:gd name="T48" fmla="*/ 432 w 724"/>
              <a:gd name="T49" fmla="*/ 80 h 563"/>
              <a:gd name="T50" fmla="*/ 432 w 724"/>
              <a:gd name="T51" fmla="*/ 165 h 563"/>
              <a:gd name="T52" fmla="*/ 292 w 724"/>
              <a:gd name="T53" fmla="*/ 165 h 563"/>
              <a:gd name="T54" fmla="*/ 292 w 724"/>
              <a:gd name="T55" fmla="*/ 129 h 563"/>
              <a:gd name="T56" fmla="*/ 432 w 724"/>
              <a:gd name="T57" fmla="*/ 129 h 563"/>
              <a:gd name="T58" fmla="*/ 432 w 724"/>
              <a:gd name="T59" fmla="*/ 165 h 563"/>
              <a:gd name="T60" fmla="*/ 432 w 724"/>
              <a:gd name="T61" fmla="*/ 250 h 563"/>
              <a:gd name="T62" fmla="*/ 292 w 724"/>
              <a:gd name="T63" fmla="*/ 250 h 563"/>
              <a:gd name="T64" fmla="*/ 292 w 724"/>
              <a:gd name="T65" fmla="*/ 214 h 563"/>
              <a:gd name="T66" fmla="*/ 432 w 724"/>
              <a:gd name="T67" fmla="*/ 214 h 563"/>
              <a:gd name="T68" fmla="*/ 432 w 724"/>
              <a:gd name="T69" fmla="*/ 250 h 563"/>
              <a:gd name="T70" fmla="*/ 257 w 724"/>
              <a:gd name="T71" fmla="*/ 563 h 563"/>
              <a:gd name="T72" fmla="*/ 467 w 724"/>
              <a:gd name="T73" fmla="*/ 563 h 563"/>
              <a:gd name="T74" fmla="*/ 467 w 724"/>
              <a:gd name="T75" fmla="*/ 0 h 563"/>
              <a:gd name="T76" fmla="*/ 257 w 724"/>
              <a:gd name="T77" fmla="*/ 0 h 563"/>
              <a:gd name="T78" fmla="*/ 257 w 724"/>
              <a:gd name="T79" fmla="*/ 563 h 563"/>
              <a:gd name="T80" fmla="*/ 690 w 724"/>
              <a:gd name="T81" fmla="*/ 80 h 563"/>
              <a:gd name="T82" fmla="*/ 549 w 724"/>
              <a:gd name="T83" fmla="*/ 80 h 563"/>
              <a:gd name="T84" fmla="*/ 549 w 724"/>
              <a:gd name="T85" fmla="*/ 44 h 563"/>
              <a:gd name="T86" fmla="*/ 690 w 724"/>
              <a:gd name="T87" fmla="*/ 44 h 563"/>
              <a:gd name="T88" fmla="*/ 690 w 724"/>
              <a:gd name="T89" fmla="*/ 80 h 563"/>
              <a:gd name="T90" fmla="*/ 690 w 724"/>
              <a:gd name="T91" fmla="*/ 165 h 563"/>
              <a:gd name="T92" fmla="*/ 549 w 724"/>
              <a:gd name="T93" fmla="*/ 165 h 563"/>
              <a:gd name="T94" fmla="*/ 549 w 724"/>
              <a:gd name="T95" fmla="*/ 129 h 563"/>
              <a:gd name="T96" fmla="*/ 690 w 724"/>
              <a:gd name="T97" fmla="*/ 129 h 563"/>
              <a:gd name="T98" fmla="*/ 690 w 724"/>
              <a:gd name="T99" fmla="*/ 165 h 563"/>
              <a:gd name="T100" fmla="*/ 690 w 724"/>
              <a:gd name="T101" fmla="*/ 250 h 563"/>
              <a:gd name="T102" fmla="*/ 549 w 724"/>
              <a:gd name="T103" fmla="*/ 250 h 563"/>
              <a:gd name="T104" fmla="*/ 549 w 724"/>
              <a:gd name="T105" fmla="*/ 214 h 563"/>
              <a:gd name="T106" fmla="*/ 690 w 724"/>
              <a:gd name="T107" fmla="*/ 214 h 563"/>
              <a:gd name="T108" fmla="*/ 690 w 724"/>
              <a:gd name="T109" fmla="*/ 250 h 563"/>
              <a:gd name="T110" fmla="*/ 515 w 724"/>
              <a:gd name="T111" fmla="*/ 563 h 563"/>
              <a:gd name="T112" fmla="*/ 724 w 724"/>
              <a:gd name="T113" fmla="*/ 563 h 563"/>
              <a:gd name="T114" fmla="*/ 724 w 724"/>
              <a:gd name="T115" fmla="*/ 0 h 563"/>
              <a:gd name="T116" fmla="*/ 515 w 724"/>
              <a:gd name="T117" fmla="*/ 0 h 563"/>
              <a:gd name="T118" fmla="*/ 515 w 724"/>
              <a:gd name="T119"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4" h="563">
                <a:moveTo>
                  <a:pt x="175" y="80"/>
                </a:moveTo>
                <a:lnTo>
                  <a:pt x="34" y="80"/>
                </a:lnTo>
                <a:lnTo>
                  <a:pt x="34" y="44"/>
                </a:lnTo>
                <a:lnTo>
                  <a:pt x="175" y="44"/>
                </a:lnTo>
                <a:lnTo>
                  <a:pt x="175" y="80"/>
                </a:lnTo>
                <a:close/>
                <a:moveTo>
                  <a:pt x="175" y="165"/>
                </a:moveTo>
                <a:lnTo>
                  <a:pt x="34" y="165"/>
                </a:lnTo>
                <a:lnTo>
                  <a:pt x="34" y="129"/>
                </a:lnTo>
                <a:lnTo>
                  <a:pt x="175" y="129"/>
                </a:lnTo>
                <a:lnTo>
                  <a:pt x="175" y="165"/>
                </a:lnTo>
                <a:close/>
                <a:moveTo>
                  <a:pt x="175" y="250"/>
                </a:moveTo>
                <a:lnTo>
                  <a:pt x="34" y="250"/>
                </a:lnTo>
                <a:lnTo>
                  <a:pt x="34" y="214"/>
                </a:lnTo>
                <a:lnTo>
                  <a:pt x="175" y="214"/>
                </a:lnTo>
                <a:lnTo>
                  <a:pt x="175" y="250"/>
                </a:lnTo>
                <a:close/>
                <a:moveTo>
                  <a:pt x="0" y="563"/>
                </a:moveTo>
                <a:lnTo>
                  <a:pt x="209" y="563"/>
                </a:lnTo>
                <a:lnTo>
                  <a:pt x="209" y="0"/>
                </a:lnTo>
                <a:lnTo>
                  <a:pt x="0" y="0"/>
                </a:lnTo>
                <a:lnTo>
                  <a:pt x="0" y="563"/>
                </a:lnTo>
                <a:close/>
                <a:moveTo>
                  <a:pt x="432" y="80"/>
                </a:moveTo>
                <a:lnTo>
                  <a:pt x="292" y="80"/>
                </a:lnTo>
                <a:lnTo>
                  <a:pt x="292" y="44"/>
                </a:lnTo>
                <a:lnTo>
                  <a:pt x="432" y="44"/>
                </a:lnTo>
                <a:lnTo>
                  <a:pt x="432" y="80"/>
                </a:lnTo>
                <a:close/>
                <a:moveTo>
                  <a:pt x="432" y="165"/>
                </a:moveTo>
                <a:lnTo>
                  <a:pt x="292" y="165"/>
                </a:lnTo>
                <a:lnTo>
                  <a:pt x="292" y="129"/>
                </a:lnTo>
                <a:lnTo>
                  <a:pt x="432" y="129"/>
                </a:lnTo>
                <a:lnTo>
                  <a:pt x="432" y="165"/>
                </a:lnTo>
                <a:close/>
                <a:moveTo>
                  <a:pt x="432" y="250"/>
                </a:moveTo>
                <a:lnTo>
                  <a:pt x="292" y="250"/>
                </a:lnTo>
                <a:lnTo>
                  <a:pt x="292" y="214"/>
                </a:lnTo>
                <a:lnTo>
                  <a:pt x="432" y="214"/>
                </a:lnTo>
                <a:lnTo>
                  <a:pt x="432" y="250"/>
                </a:lnTo>
                <a:close/>
                <a:moveTo>
                  <a:pt x="257" y="563"/>
                </a:moveTo>
                <a:lnTo>
                  <a:pt x="467" y="563"/>
                </a:lnTo>
                <a:lnTo>
                  <a:pt x="467" y="0"/>
                </a:lnTo>
                <a:lnTo>
                  <a:pt x="257" y="0"/>
                </a:lnTo>
                <a:lnTo>
                  <a:pt x="257" y="563"/>
                </a:lnTo>
                <a:close/>
                <a:moveTo>
                  <a:pt x="690" y="80"/>
                </a:moveTo>
                <a:lnTo>
                  <a:pt x="549" y="80"/>
                </a:lnTo>
                <a:lnTo>
                  <a:pt x="549" y="44"/>
                </a:lnTo>
                <a:lnTo>
                  <a:pt x="690" y="44"/>
                </a:lnTo>
                <a:lnTo>
                  <a:pt x="690" y="80"/>
                </a:lnTo>
                <a:close/>
                <a:moveTo>
                  <a:pt x="690" y="165"/>
                </a:moveTo>
                <a:lnTo>
                  <a:pt x="549" y="165"/>
                </a:lnTo>
                <a:lnTo>
                  <a:pt x="549" y="129"/>
                </a:lnTo>
                <a:lnTo>
                  <a:pt x="690" y="129"/>
                </a:lnTo>
                <a:lnTo>
                  <a:pt x="690" y="165"/>
                </a:lnTo>
                <a:close/>
                <a:moveTo>
                  <a:pt x="690" y="250"/>
                </a:moveTo>
                <a:lnTo>
                  <a:pt x="549" y="250"/>
                </a:lnTo>
                <a:lnTo>
                  <a:pt x="549" y="214"/>
                </a:lnTo>
                <a:lnTo>
                  <a:pt x="690" y="214"/>
                </a:lnTo>
                <a:lnTo>
                  <a:pt x="690" y="250"/>
                </a:lnTo>
                <a:close/>
                <a:moveTo>
                  <a:pt x="515" y="563"/>
                </a:moveTo>
                <a:lnTo>
                  <a:pt x="724" y="563"/>
                </a:lnTo>
                <a:lnTo>
                  <a:pt x="724" y="0"/>
                </a:lnTo>
                <a:lnTo>
                  <a:pt x="515" y="0"/>
                </a:lnTo>
                <a:lnTo>
                  <a:pt x="515" y="563"/>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6D329AA4-E5D4-47F2-AF8D-769A3AC15A9A}"/>
                  </a:ext>
                </a:extLst>
              </p:cNvPr>
              <p:cNvSpPr txBox="1"/>
              <p:nvPr/>
            </p:nvSpPr>
            <p:spPr>
              <a:xfrm>
                <a:off x="438165" y="3679047"/>
                <a:ext cx="6210300" cy="1169936"/>
              </a:xfrm>
              <a:prstGeom prst="rect">
                <a:avLst/>
              </a:prstGeom>
              <a:noFill/>
            </p:spPr>
            <p:txBody>
              <a:bodyPr wrap="square" rtlCol="0">
                <a:spAutoFit/>
              </a:bodyPr>
              <a:lstStyle/>
              <a:p>
                <a:pPr fontAlgn="auto">
                  <a:spcBef>
                    <a:spcPts val="0"/>
                  </a:spcBef>
                  <a:spcAft>
                    <a:spcPts val="0"/>
                  </a:spcAft>
                  <a:buFontTx/>
                  <a:buNone/>
                </a:pPr>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𝑇𝐹𝐷</m:t>
                      </m:r>
                      <m:r>
                        <a:rPr lang="en-US" altLang="zh-CN" i="1" smtClean="0">
                          <a:solidFill>
                            <a:prstClr val="black"/>
                          </a:solidFill>
                          <a:latin typeface="Cambria Math" panose="02040503050406030204" pitchFamily="18" charset="0"/>
                        </a:rPr>
                        <m:t>=</m:t>
                      </m:r>
                      <m:r>
                        <a:rPr lang="en-US" altLang="zh-CN" i="1" smtClean="0">
                          <a:solidFill>
                            <a:prstClr val="black"/>
                          </a:solidFill>
                          <a:latin typeface="Cambria Math" panose="02040503050406030204" pitchFamily="18" charset="0"/>
                        </a:rPr>
                        <m:t>𝑇𝐹</m:t>
                      </m:r>
                      <m:d>
                        <m:dPr>
                          <m:ctrlPr>
                            <a:rPr lang="en-US" altLang="zh-CN" i="1" smtClean="0">
                              <a:solidFill>
                                <a:prstClr val="black"/>
                              </a:solidFill>
                              <a:latin typeface="Cambria Math" panose="02040503050406030204" pitchFamily="18" charset="0"/>
                            </a:rPr>
                          </m:ctrlPr>
                        </m:dPr>
                        <m:e>
                          <m:r>
                            <m:rPr>
                              <m:sty m:val="p"/>
                            </m:rPr>
                            <a:rPr lang="en-US" altLang="zh-CN" i="1">
                              <a:solidFill>
                                <a:prstClr val="black"/>
                              </a:solidFill>
                              <a:latin typeface="Cambria Math" panose="02040503050406030204" pitchFamily="18" charset="0"/>
                            </a:rPr>
                            <m:t>t</m:t>
                          </m:r>
                        </m:e>
                      </m:d>
                      <m:r>
                        <a:rPr lang="en-US" altLang="zh-CN" i="1" smtClean="0">
                          <a:solidFill>
                            <a:prstClr val="black"/>
                          </a:solidFill>
                          <a:latin typeface="Cambria Math" panose="02040503050406030204" pitchFamily="18" charset="0"/>
                          <a:ea typeface="Cambria Math" panose="02040503050406030204" pitchFamily="18" charset="0"/>
                        </a:rPr>
                        <m:t>×</m:t>
                      </m:r>
                      <m:r>
                        <a:rPr lang="en-US" altLang="zh-CN" i="1" smtClean="0">
                          <a:solidFill>
                            <a:prstClr val="black"/>
                          </a:solidFill>
                          <a:latin typeface="Cambria Math" panose="02040503050406030204" pitchFamily="18" charset="0"/>
                          <a:ea typeface="Cambria Math" panose="02040503050406030204" pitchFamily="18" charset="0"/>
                        </a:rPr>
                        <m:t>𝐷</m:t>
                      </m:r>
                      <m:d>
                        <m:dPr>
                          <m:ctrlPr>
                            <a:rPr lang="en-US" altLang="zh-CN" i="1" smtClean="0">
                              <a:solidFill>
                                <a:prstClr val="black"/>
                              </a:solidFill>
                              <a:latin typeface="Cambria Math" panose="02040503050406030204" pitchFamily="18" charset="0"/>
                              <a:ea typeface="Cambria Math" panose="02040503050406030204" pitchFamily="18" charset="0"/>
                            </a:rPr>
                          </m:ctrlPr>
                        </m:dPr>
                        <m:e>
                          <m:r>
                            <a:rPr lang="en-US" altLang="zh-CN" i="1" smtClean="0">
                              <a:solidFill>
                                <a:prstClr val="black"/>
                              </a:solidFill>
                              <a:latin typeface="Cambria Math" panose="02040503050406030204" pitchFamily="18" charset="0"/>
                              <a:ea typeface="Cambria Math" panose="02040503050406030204" pitchFamily="18" charset="0"/>
                            </a:rPr>
                            <m:t>𝑡</m:t>
                          </m:r>
                        </m:e>
                      </m:d>
                      <m:r>
                        <a:rPr lang="en-US" altLang="zh-CN" i="1" smtClean="0">
                          <a:solidFill>
                            <a:prstClr val="black"/>
                          </a:solidFill>
                          <a:latin typeface="Cambria Math" panose="02040503050406030204" pitchFamily="18" charset="0"/>
                          <a:ea typeface="Cambria Math" panose="02040503050406030204" pitchFamily="18" charset="0"/>
                        </a:rPr>
                        <m:t>=</m:t>
                      </m:r>
                      <m:nary>
                        <m:naryPr>
                          <m:chr m:val="∑"/>
                          <m:subHide m:val="on"/>
                          <m:supHide m:val="on"/>
                          <m:ctrlPr>
                            <a:rPr lang="en-US" altLang="zh-CN" i="1" smtClean="0">
                              <a:solidFill>
                                <a:prstClr val="black"/>
                              </a:solidFill>
                              <a:latin typeface="Cambria Math" panose="02040503050406030204" pitchFamily="18" charset="0"/>
                              <a:ea typeface="Cambria Math" panose="02040503050406030204" pitchFamily="18" charset="0"/>
                            </a:rPr>
                          </m:ctrlPr>
                        </m:naryPr>
                        <m:sub/>
                        <m:sup/>
                        <m:e>
                          <m:f>
                            <m:fPr>
                              <m:ctrlPr>
                                <a:rPr lang="en-US" altLang="zh-CN" i="1" smtClean="0">
                                  <a:solidFill>
                                    <a:prstClr val="black"/>
                                  </a:solidFill>
                                  <a:latin typeface="Cambria Math" panose="02040503050406030204" pitchFamily="18" charset="0"/>
                                  <a:ea typeface="Cambria Math" panose="02040503050406030204" pitchFamily="18" charset="0"/>
                                </a:rPr>
                              </m:ctrlPr>
                            </m:fPr>
                            <m:num>
                              <m:sSub>
                                <m:sSubPr>
                                  <m:ctrlPr>
                                    <a:rPr lang="en-US" altLang="zh-CN" i="1" smtClean="0">
                                      <a:solidFill>
                                        <a:prstClr val="black"/>
                                      </a:solidFill>
                                      <a:latin typeface="Cambria Math" panose="02040503050406030204" pitchFamily="18" charset="0"/>
                                      <a:ea typeface="Cambria Math" panose="02040503050406030204" pitchFamily="18" charset="0"/>
                                    </a:rPr>
                                  </m:ctrlPr>
                                </m:sSubPr>
                                <m:e>
                                  <m:r>
                                    <a:rPr lang="en-US" altLang="zh-CN" i="1" smtClean="0">
                                      <a:solidFill>
                                        <a:prstClr val="black"/>
                                      </a:solidFill>
                                      <a:latin typeface="Cambria Math" panose="02040503050406030204" pitchFamily="18" charset="0"/>
                                      <a:ea typeface="Cambria Math" panose="02040503050406030204" pitchFamily="18" charset="0"/>
                                    </a:rPr>
                                    <m:t>𝑇𝐹</m:t>
                                  </m:r>
                                </m:e>
                                <m:sub>
                                  <m:r>
                                    <a:rPr lang="en-US" altLang="zh-CN" i="1" smtClean="0">
                                      <a:solidFill>
                                        <a:prstClr val="black"/>
                                      </a:solidFill>
                                      <a:latin typeface="Cambria Math" panose="02040503050406030204" pitchFamily="18" charset="0"/>
                                      <a:ea typeface="Cambria Math" panose="02040503050406030204" pitchFamily="18" charset="0"/>
                                    </a:rPr>
                                    <m:t>𝑖</m:t>
                                  </m:r>
                                </m:sub>
                              </m:sSub>
                              <m:r>
                                <a:rPr lang="en-US" altLang="zh-CN" i="1" smtClean="0">
                                  <a:solidFill>
                                    <a:prstClr val="black"/>
                                  </a:solidFill>
                                  <a:latin typeface="Cambria Math" panose="02040503050406030204" pitchFamily="18" charset="0"/>
                                  <a:ea typeface="Cambria Math" panose="02040503050406030204" pitchFamily="18" charset="0"/>
                                </a:rPr>
                                <m:t>(</m:t>
                              </m:r>
                              <m:r>
                                <a:rPr lang="en-US" altLang="zh-CN" i="1" smtClean="0">
                                  <a:solidFill>
                                    <a:prstClr val="black"/>
                                  </a:solidFill>
                                  <a:latin typeface="Cambria Math" panose="02040503050406030204" pitchFamily="18" charset="0"/>
                                  <a:ea typeface="Cambria Math" panose="02040503050406030204" pitchFamily="18" charset="0"/>
                                </a:rPr>
                                <m:t>𝑡</m:t>
                              </m:r>
                              <m:r>
                                <a:rPr lang="en-US" altLang="zh-CN" i="1" smtClean="0">
                                  <a:solidFill>
                                    <a:prstClr val="black"/>
                                  </a:solidFill>
                                  <a:latin typeface="Cambria Math" panose="02040503050406030204" pitchFamily="18" charset="0"/>
                                  <a:ea typeface="Cambria Math" panose="02040503050406030204" pitchFamily="18" charset="0"/>
                                </a:rPr>
                                <m:t>)</m:t>
                              </m:r>
                            </m:num>
                            <m:den>
                              <m:sSub>
                                <m:sSubPr>
                                  <m:ctrlPr>
                                    <a:rPr lang="en-US" altLang="zh-CN" i="1" smtClean="0">
                                      <a:solidFill>
                                        <a:prstClr val="black"/>
                                      </a:solidFill>
                                      <a:latin typeface="Cambria Math" panose="02040503050406030204" pitchFamily="18" charset="0"/>
                                      <a:ea typeface="Cambria Math" panose="02040503050406030204" pitchFamily="18" charset="0"/>
                                    </a:rPr>
                                  </m:ctrlPr>
                                </m:sSubPr>
                                <m:e>
                                  <m:r>
                                    <a:rPr lang="en-US" altLang="zh-CN" i="1" smtClean="0">
                                      <a:solidFill>
                                        <a:prstClr val="black"/>
                                      </a:solidFill>
                                      <a:latin typeface="Cambria Math" panose="02040503050406030204" pitchFamily="18" charset="0"/>
                                      <a:ea typeface="Cambria Math" panose="02040503050406030204" pitchFamily="18" charset="0"/>
                                    </a:rPr>
                                    <m:t>𝐷𝐹</m:t>
                                  </m:r>
                                </m:e>
                                <m:sub>
                                  <m:r>
                                    <a:rPr lang="en-US" altLang="zh-CN" i="1" smtClean="0">
                                      <a:solidFill>
                                        <a:prstClr val="black"/>
                                      </a:solidFill>
                                      <a:latin typeface="Cambria Math" panose="02040503050406030204" pitchFamily="18" charset="0"/>
                                      <a:ea typeface="Cambria Math" panose="02040503050406030204" pitchFamily="18" charset="0"/>
                                    </a:rPr>
                                    <m:t>𝑖</m:t>
                                  </m:r>
                                </m:sub>
                              </m:sSub>
                            </m:den>
                          </m:f>
                        </m:e>
                      </m:nary>
                      <m:r>
                        <a:rPr lang="en-US" altLang="zh-CN" i="1" smtClean="0">
                          <a:solidFill>
                            <a:prstClr val="black"/>
                          </a:solidFill>
                          <a:latin typeface="Cambria Math" panose="02040503050406030204" pitchFamily="18" charset="0"/>
                          <a:ea typeface="Cambria Math" panose="02040503050406030204" pitchFamily="18" charset="0"/>
                        </a:rPr>
                        <m:t>×</m:t>
                      </m:r>
                      <m:rad>
                        <m:radPr>
                          <m:degHide m:val="on"/>
                          <m:ctrlPr>
                            <a:rPr lang="en-US" altLang="zh-CN" i="1" smtClean="0">
                              <a:solidFill>
                                <a:prstClr val="black"/>
                              </a:solidFill>
                              <a:latin typeface="Cambria Math" panose="02040503050406030204" pitchFamily="18" charset="0"/>
                              <a:ea typeface="Cambria Math" panose="02040503050406030204" pitchFamily="18" charset="0"/>
                            </a:rPr>
                          </m:ctrlPr>
                        </m:radPr>
                        <m:deg/>
                        <m:e>
                          <m:f>
                            <m:fPr>
                              <m:ctrlPr>
                                <a:rPr lang="en-US" altLang="zh-CN" i="1" smtClean="0">
                                  <a:solidFill>
                                    <a:prstClr val="black"/>
                                  </a:solidFill>
                                  <a:latin typeface="Cambria Math" panose="02040503050406030204" pitchFamily="18" charset="0"/>
                                  <a:ea typeface="Cambria Math" panose="02040503050406030204" pitchFamily="18" charset="0"/>
                                </a:rPr>
                              </m:ctrlPr>
                            </m:fPr>
                            <m:num>
                              <m:r>
                                <a:rPr lang="en-US" altLang="zh-CN" i="1" smtClean="0">
                                  <a:solidFill>
                                    <a:prstClr val="black"/>
                                  </a:solidFill>
                                  <a:latin typeface="Cambria Math" panose="02040503050406030204" pitchFamily="18" charset="0"/>
                                  <a:ea typeface="Cambria Math" panose="02040503050406030204" pitchFamily="18" charset="0"/>
                                </a:rPr>
                                <m:t>1</m:t>
                              </m:r>
                            </m:num>
                            <m:den>
                              <m:r>
                                <a:rPr lang="en-US" altLang="zh-CN" i="1" smtClean="0">
                                  <a:solidFill>
                                    <a:prstClr val="black"/>
                                  </a:solidFill>
                                  <a:latin typeface="Cambria Math" panose="02040503050406030204" pitchFamily="18" charset="0"/>
                                  <a:ea typeface="Cambria Math" panose="02040503050406030204" pitchFamily="18" charset="0"/>
                                </a:rPr>
                                <m:t>𝑛</m:t>
                              </m:r>
                            </m:den>
                          </m:f>
                          <m:nary>
                            <m:naryPr>
                              <m:chr m:val="∑"/>
                              <m:ctrlPr>
                                <a:rPr lang="en-US" altLang="zh-CN" i="1" smtClean="0">
                                  <a:solidFill>
                                    <a:prstClr val="black"/>
                                  </a:solidFill>
                                  <a:latin typeface="Cambria Math" panose="02040503050406030204" pitchFamily="18" charset="0"/>
                                  <a:ea typeface="Cambria Math" panose="02040503050406030204" pitchFamily="18" charset="0"/>
                                </a:rPr>
                              </m:ctrlPr>
                            </m:naryPr>
                            <m:sub>
                              <m:r>
                                <m:rPr>
                                  <m:brk m:alnAt="23"/>
                                </m:rPr>
                                <a:rPr lang="en-US" altLang="zh-CN" i="1" smtClean="0">
                                  <a:solidFill>
                                    <a:prstClr val="black"/>
                                  </a:solidFill>
                                  <a:latin typeface="Cambria Math" panose="02040503050406030204" pitchFamily="18" charset="0"/>
                                  <a:ea typeface="Cambria Math" panose="02040503050406030204" pitchFamily="18" charset="0"/>
                                </a:rPr>
                                <m:t>𝑖</m:t>
                              </m:r>
                              <m:r>
                                <a:rPr lang="en-US" altLang="zh-CN" i="1" smtClean="0">
                                  <a:solidFill>
                                    <a:prstClr val="black"/>
                                  </a:solidFill>
                                  <a:latin typeface="Cambria Math" panose="02040503050406030204" pitchFamily="18" charset="0"/>
                                  <a:ea typeface="Cambria Math" panose="02040503050406030204" pitchFamily="18" charset="0"/>
                                </a:rPr>
                                <m:t>=1</m:t>
                              </m:r>
                            </m:sub>
                            <m:sup>
                              <m:r>
                                <a:rPr lang="en-US" altLang="zh-CN" i="1" smtClean="0">
                                  <a:solidFill>
                                    <a:prstClr val="black"/>
                                  </a:solidFill>
                                  <a:latin typeface="Cambria Math" panose="02040503050406030204" pitchFamily="18" charset="0"/>
                                  <a:ea typeface="Cambria Math" panose="02040503050406030204" pitchFamily="18" charset="0"/>
                                </a:rPr>
                                <m:t>𝑛</m:t>
                              </m:r>
                            </m:sup>
                            <m:e>
                              <m:sSup>
                                <m:sSupPr>
                                  <m:ctrlPr>
                                    <a:rPr lang="en-US" altLang="zh-CN" i="1" smtClean="0">
                                      <a:solidFill>
                                        <a:prstClr val="black"/>
                                      </a:solidFill>
                                      <a:latin typeface="Cambria Math" panose="02040503050406030204" pitchFamily="18" charset="0"/>
                                      <a:ea typeface="Cambria Math" panose="02040503050406030204" pitchFamily="18" charset="0"/>
                                    </a:rPr>
                                  </m:ctrlPr>
                                </m:sSupPr>
                                <m:e>
                                  <m:r>
                                    <a:rPr lang="en-US" altLang="zh-CN" i="1" smtClean="0">
                                      <a:solidFill>
                                        <a:prstClr val="black"/>
                                      </a:solidFill>
                                      <a:latin typeface="Cambria Math" panose="02040503050406030204" pitchFamily="18" charset="0"/>
                                      <a:ea typeface="Cambria Math" panose="02040503050406030204" pitchFamily="18" charset="0"/>
                                    </a:rPr>
                                    <m:t>(</m:t>
                                  </m:r>
                                  <m:sSub>
                                    <m:sSubPr>
                                      <m:ctrlPr>
                                        <a:rPr lang="en-US" altLang="zh-CN" i="1">
                                          <a:solidFill>
                                            <a:prstClr val="black"/>
                                          </a:solidFill>
                                          <a:latin typeface="Cambria Math" panose="02040503050406030204" pitchFamily="18" charset="0"/>
                                          <a:ea typeface="Cambria Math" panose="02040503050406030204" pitchFamily="18" charset="0"/>
                                        </a:rPr>
                                      </m:ctrlPr>
                                    </m:sSubPr>
                                    <m:e>
                                      <m:r>
                                        <a:rPr lang="en-US" altLang="zh-CN" i="1">
                                          <a:solidFill>
                                            <a:prstClr val="black"/>
                                          </a:solidFill>
                                          <a:latin typeface="Cambria Math" panose="02040503050406030204" pitchFamily="18" charset="0"/>
                                          <a:ea typeface="Cambria Math" panose="02040503050406030204" pitchFamily="18" charset="0"/>
                                        </a:rPr>
                                        <m:t>𝑇𝐹</m:t>
                                      </m:r>
                                    </m:e>
                                    <m:sub>
                                      <m:r>
                                        <a:rPr lang="en-US" altLang="zh-CN" i="1">
                                          <a:solidFill>
                                            <a:prstClr val="black"/>
                                          </a:solidFill>
                                          <a:latin typeface="Cambria Math" panose="02040503050406030204" pitchFamily="18" charset="0"/>
                                          <a:ea typeface="Cambria Math" panose="02040503050406030204" pitchFamily="18" charset="0"/>
                                        </a:rPr>
                                        <m:t>𝑖</m:t>
                                      </m:r>
                                    </m:sub>
                                  </m:sSub>
                                  <m:d>
                                    <m:dPr>
                                      <m:ctrlPr>
                                        <a:rPr lang="en-US" altLang="zh-CN" i="1">
                                          <a:solidFill>
                                            <a:prstClr val="black"/>
                                          </a:solidFill>
                                          <a:latin typeface="Cambria Math" panose="02040503050406030204" pitchFamily="18" charset="0"/>
                                          <a:ea typeface="Cambria Math" panose="02040503050406030204" pitchFamily="18" charset="0"/>
                                        </a:rPr>
                                      </m:ctrlPr>
                                    </m:dPr>
                                    <m:e>
                                      <m:r>
                                        <a:rPr lang="en-US" altLang="zh-CN" i="1">
                                          <a:solidFill>
                                            <a:prstClr val="black"/>
                                          </a:solidFill>
                                          <a:latin typeface="Cambria Math" panose="02040503050406030204" pitchFamily="18" charset="0"/>
                                          <a:ea typeface="Cambria Math" panose="02040503050406030204" pitchFamily="18" charset="0"/>
                                        </a:rPr>
                                        <m:t>𝑡</m:t>
                                      </m:r>
                                    </m:e>
                                  </m:d>
                                  <m:r>
                                    <a:rPr lang="en-US" altLang="zh-CN" i="1" smtClean="0">
                                      <a:solidFill>
                                        <a:prstClr val="black"/>
                                      </a:solidFill>
                                      <a:latin typeface="Cambria Math" panose="02040503050406030204" pitchFamily="18" charset="0"/>
                                      <a:ea typeface="Cambria Math" panose="02040503050406030204" pitchFamily="18" charset="0"/>
                                    </a:rPr>
                                    <m:t>−</m:t>
                                  </m:r>
                                  <m:acc>
                                    <m:accPr>
                                      <m:chr m:val="̅"/>
                                      <m:ctrlPr>
                                        <a:rPr lang="en-US" altLang="zh-CN" i="1" smtClean="0">
                                          <a:solidFill>
                                            <a:prstClr val="black"/>
                                          </a:solidFill>
                                          <a:latin typeface="Cambria Math" panose="02040503050406030204" pitchFamily="18" charset="0"/>
                                          <a:ea typeface="Cambria Math" panose="02040503050406030204" pitchFamily="18" charset="0"/>
                                        </a:rPr>
                                      </m:ctrlPr>
                                    </m:accPr>
                                    <m:e>
                                      <m:sSup>
                                        <m:sSupPr>
                                          <m:ctrlPr>
                                            <a:rPr lang="en-US" altLang="zh-CN" i="1" smtClean="0">
                                              <a:solidFill>
                                                <a:prstClr val="black"/>
                                              </a:solidFill>
                                              <a:latin typeface="Cambria Math" panose="02040503050406030204" pitchFamily="18" charset="0"/>
                                              <a:ea typeface="Cambria Math" panose="02040503050406030204" pitchFamily="18" charset="0"/>
                                            </a:rPr>
                                          </m:ctrlPr>
                                        </m:sSupPr>
                                        <m:e>
                                          <m:r>
                                            <a:rPr lang="en-US" altLang="zh-CN" i="1" smtClean="0">
                                              <a:solidFill>
                                                <a:prstClr val="black"/>
                                              </a:solidFill>
                                              <a:latin typeface="Cambria Math" panose="02040503050406030204" pitchFamily="18" charset="0"/>
                                              <a:ea typeface="Cambria Math" panose="02040503050406030204" pitchFamily="18" charset="0"/>
                                            </a:rPr>
                                            <m:t>𝑇𝐹</m:t>
                                          </m:r>
                                        </m:e>
                                        <m:sup>
                                          <m:r>
                                            <a:rPr lang="en-US" altLang="zh-CN" i="1" smtClean="0">
                                              <a:solidFill>
                                                <a:prstClr val="black"/>
                                              </a:solidFill>
                                              <a:latin typeface="Cambria Math" panose="02040503050406030204" pitchFamily="18" charset="0"/>
                                              <a:ea typeface="Cambria Math" panose="02040503050406030204" pitchFamily="18" charset="0"/>
                                            </a:rPr>
                                            <m:t>∗</m:t>
                                          </m:r>
                                        </m:sup>
                                      </m:sSup>
                                      <m:r>
                                        <a:rPr lang="en-US" altLang="zh-CN" i="1" smtClean="0">
                                          <a:solidFill>
                                            <a:prstClr val="black"/>
                                          </a:solidFill>
                                          <a:latin typeface="Cambria Math" panose="02040503050406030204" pitchFamily="18" charset="0"/>
                                          <a:ea typeface="Cambria Math" panose="02040503050406030204" pitchFamily="18" charset="0"/>
                                        </a:rPr>
                                        <m:t>(</m:t>
                                      </m:r>
                                      <m:r>
                                        <a:rPr lang="en-US" altLang="zh-CN" i="1" smtClean="0">
                                          <a:solidFill>
                                            <a:prstClr val="black"/>
                                          </a:solidFill>
                                          <a:latin typeface="Cambria Math" panose="02040503050406030204" pitchFamily="18" charset="0"/>
                                          <a:ea typeface="Cambria Math" panose="02040503050406030204" pitchFamily="18" charset="0"/>
                                        </a:rPr>
                                        <m:t>𝑡</m:t>
                                      </m:r>
                                      <m:r>
                                        <a:rPr lang="en-US" altLang="zh-CN" i="1" smtClean="0">
                                          <a:solidFill>
                                            <a:prstClr val="black"/>
                                          </a:solidFill>
                                          <a:latin typeface="Cambria Math" panose="02040503050406030204" pitchFamily="18" charset="0"/>
                                          <a:ea typeface="Cambria Math" panose="02040503050406030204" pitchFamily="18" charset="0"/>
                                        </a:rPr>
                                        <m:t>)</m:t>
                                      </m:r>
                                    </m:e>
                                  </m:acc>
                                  <m:r>
                                    <a:rPr lang="en-US" altLang="zh-CN" i="1" smtClean="0">
                                      <a:solidFill>
                                        <a:prstClr val="black"/>
                                      </a:solidFill>
                                      <a:latin typeface="Cambria Math" panose="02040503050406030204" pitchFamily="18" charset="0"/>
                                      <a:ea typeface="Cambria Math" panose="02040503050406030204" pitchFamily="18" charset="0"/>
                                    </a:rPr>
                                    <m:t>)</m:t>
                                  </m:r>
                                </m:e>
                                <m:sup>
                                  <m:r>
                                    <a:rPr lang="en-US" altLang="zh-CN" i="1" smtClean="0">
                                      <a:solidFill>
                                        <a:prstClr val="black"/>
                                      </a:solidFill>
                                      <a:latin typeface="Cambria Math" panose="02040503050406030204" pitchFamily="18" charset="0"/>
                                      <a:ea typeface="Cambria Math" panose="02040503050406030204" pitchFamily="18" charset="0"/>
                                    </a:rPr>
                                    <m:t>2</m:t>
                                  </m:r>
                                </m:sup>
                              </m:sSup>
                            </m:e>
                          </m:nary>
                        </m:e>
                      </m:rad>
                    </m:oMath>
                  </m:oMathPara>
                </a14:m>
                <a:endParaRPr lang="zh-CN" altLang="en-US" dirty="0">
                  <a:solidFill>
                    <a:prstClr val="black"/>
                  </a:solidFill>
                  <a:latin typeface="Calibri"/>
                </a:endParaRPr>
              </a:p>
            </p:txBody>
          </p:sp>
        </mc:Choice>
        <mc:Fallback xmlns="">
          <p:sp>
            <p:nvSpPr>
              <p:cNvPr id="20" name="文本框 19">
                <a:extLst>
                  <a:ext uri="{FF2B5EF4-FFF2-40B4-BE49-F238E27FC236}">
                    <a16:creationId xmlns:a16="http://schemas.microsoft.com/office/drawing/2014/main" id="{6D329AA4-E5D4-47F2-AF8D-769A3AC15A9A}"/>
                  </a:ext>
                </a:extLst>
              </p:cNvPr>
              <p:cNvSpPr txBox="1">
                <a:spLocks noRot="1" noChangeAspect="1" noMove="1" noResize="1" noEditPoints="1" noAdjustHandles="1" noChangeArrowheads="1" noChangeShapeType="1" noTextEdit="1"/>
              </p:cNvSpPr>
              <p:nvPr/>
            </p:nvSpPr>
            <p:spPr>
              <a:xfrm>
                <a:off x="438165" y="3679047"/>
                <a:ext cx="6210300" cy="116993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1930F6FC-42FE-43B1-B993-8A155F1903B2}"/>
                  </a:ext>
                </a:extLst>
              </p:cNvPr>
              <p:cNvSpPr/>
              <p:nvPr/>
            </p:nvSpPr>
            <p:spPr>
              <a:xfrm>
                <a:off x="6664497" y="3417822"/>
                <a:ext cx="5110548" cy="2862322"/>
              </a:xfrm>
              <a:prstGeom prst="rect">
                <a:avLst/>
              </a:prstGeom>
            </p:spPr>
            <p:txBody>
              <a:bodyPr wrap="square">
                <a:spAutoFit/>
              </a:bodyPr>
              <a:lstStyle/>
              <a:p>
                <a:pPr fontAlgn="auto">
                  <a:spcBef>
                    <a:spcPts val="0"/>
                  </a:spcBef>
                  <a:spcAft>
                    <a:spcPts val="0"/>
                  </a:spcAft>
                  <a:buFontTx/>
                  <a:buNone/>
                </a:pPr>
                <a:r>
                  <a:rPr lang="zh-CN" altLang="en-US" dirty="0">
                    <a:solidFill>
                      <a:prstClr val="black"/>
                    </a:solidFill>
                    <a:latin typeface="微软雅黑" panose="020B0503020204020204" pitchFamily="34" charset="-122"/>
                    <a:ea typeface="微软雅黑" panose="020B0503020204020204" pitchFamily="34" charset="-122"/>
                  </a:rPr>
                  <a:t>式中， </a:t>
                </a:r>
                <a14:m>
                  <m:oMath xmlns:m="http://schemas.openxmlformats.org/officeDocument/2006/math">
                    <m:sSub>
                      <m:sSubPr>
                        <m:ctrlPr>
                          <a:rPr lang="en-US" altLang="zh-CN" i="1">
                            <a:solidFill>
                              <a:prstClr val="black"/>
                            </a:solidFill>
                            <a:latin typeface="Cambria Math" panose="02040503050406030204" pitchFamily="18" charset="0"/>
                            <a:ea typeface="Cambria Math" panose="02040503050406030204" pitchFamily="18" charset="0"/>
                          </a:rPr>
                        </m:ctrlPr>
                      </m:sSubPr>
                      <m:e>
                        <m:r>
                          <a:rPr lang="en-US" altLang="zh-CN" i="1">
                            <a:solidFill>
                              <a:prstClr val="black"/>
                            </a:solidFill>
                            <a:latin typeface="Cambria Math" panose="02040503050406030204" pitchFamily="18" charset="0"/>
                            <a:ea typeface="Cambria Math" panose="02040503050406030204" pitchFamily="18" charset="0"/>
                          </a:rPr>
                          <m:t>𝑇𝐹</m:t>
                        </m:r>
                      </m:e>
                      <m:sub>
                        <m:r>
                          <a:rPr lang="en-US" altLang="zh-CN" i="1">
                            <a:solidFill>
                              <a:prstClr val="black"/>
                            </a:solidFill>
                            <a:latin typeface="Cambria Math" panose="02040503050406030204" pitchFamily="18" charset="0"/>
                            <a:ea typeface="Cambria Math" panose="02040503050406030204" pitchFamily="18" charset="0"/>
                          </a:rPr>
                          <m:t>𝑖</m:t>
                        </m:r>
                      </m:sub>
                    </m:sSub>
                    <m:r>
                      <a:rPr lang="en-US" altLang="zh-CN" i="1">
                        <a:solidFill>
                          <a:prstClr val="black"/>
                        </a:solidFill>
                        <a:latin typeface="Cambria Math" panose="02040503050406030204" pitchFamily="18" charset="0"/>
                        <a:ea typeface="Cambria Math" panose="02040503050406030204" pitchFamily="18" charset="0"/>
                      </a:rPr>
                      <m:t>(</m:t>
                    </m:r>
                    <m:r>
                      <a:rPr lang="en-US" altLang="zh-CN" i="1">
                        <a:solidFill>
                          <a:prstClr val="black"/>
                        </a:solidFill>
                        <a:latin typeface="Cambria Math" panose="02040503050406030204" pitchFamily="18" charset="0"/>
                        <a:ea typeface="Cambria Math" panose="02040503050406030204" pitchFamily="18" charset="0"/>
                      </a:rPr>
                      <m:t>𝑡</m:t>
                    </m:r>
                    <m:r>
                      <a:rPr lang="en-US" altLang="zh-CN" i="1">
                        <a:solidFill>
                          <a:prstClr val="black"/>
                        </a:solidFill>
                        <a:latin typeface="Cambria Math" panose="02040503050406030204" pitchFamily="18" charset="0"/>
                        <a:ea typeface="Cambria Math" panose="02040503050406030204" pitchFamily="18" charset="0"/>
                      </a:rPr>
                      <m:t>)</m:t>
                    </m:r>
                  </m:oMath>
                </a14:m>
                <a:r>
                  <a:rPr lang="zh-CN" altLang="en-US" dirty="0">
                    <a:solidFill>
                      <a:prstClr val="black"/>
                    </a:solidFill>
                    <a:latin typeface="微软雅黑" panose="020B0503020204020204" pitchFamily="34" charset="-122"/>
                    <a:ea typeface="微软雅黑" panose="020B0503020204020204" pitchFamily="34" charset="-122"/>
                  </a:rPr>
                  <a:t> 表示候选词语</a:t>
                </a:r>
                <a14:m>
                  <m:oMath xmlns:m="http://schemas.openxmlformats.org/officeDocument/2006/math">
                    <m:r>
                      <a:rPr lang="en-US" altLang="zh-CN" smtClean="0">
                        <a:solidFill>
                          <a:prstClr val="black"/>
                        </a:solidFill>
                        <a:latin typeface="Cambria Math" panose="02040503050406030204" pitchFamily="18" charset="0"/>
                        <a:ea typeface="Cambria Math" panose="02040503050406030204" pitchFamily="18" charset="0"/>
                      </a:rPr>
                      <m:t> </m:t>
                    </m:r>
                    <m:r>
                      <a:rPr lang="en-US" altLang="zh-CN" i="1">
                        <a:solidFill>
                          <a:prstClr val="black"/>
                        </a:solidFill>
                        <a:latin typeface="Cambria Math" panose="02040503050406030204" pitchFamily="18" charset="0"/>
                        <a:ea typeface="Cambria Math" panose="02040503050406030204" pitchFamily="18" charset="0"/>
                      </a:rPr>
                      <m:t>𝑡</m:t>
                    </m:r>
                    <m:r>
                      <a:rPr lang="en-US" altLang="zh-CN" i="1" smtClean="0">
                        <a:solidFill>
                          <a:prstClr val="black"/>
                        </a:solidFill>
                        <a:latin typeface="Cambria Math" panose="02040503050406030204" pitchFamily="18" charset="0"/>
                        <a:ea typeface="Cambria Math" panose="02040503050406030204" pitchFamily="18" charset="0"/>
                      </a:rPr>
                      <m:t> </m:t>
                    </m:r>
                  </m:oMath>
                </a14:m>
                <a:r>
                  <a:rPr lang="zh-CN" altLang="en-US" dirty="0">
                    <a:solidFill>
                      <a:prstClr val="black"/>
                    </a:solidFill>
                    <a:latin typeface="微软雅黑" panose="020B0503020204020204" pitchFamily="34" charset="-122"/>
                    <a:ea typeface="微软雅黑" panose="020B0503020204020204" pitchFamily="34" charset="-122"/>
                  </a:rPr>
                  <a:t>在第</a:t>
                </a:r>
                <a14:m>
                  <m:oMath xmlns:m="http://schemas.openxmlformats.org/officeDocument/2006/math">
                    <m:r>
                      <a:rPr lang="en-US" altLang="zh-CN" smtClean="0">
                        <a:solidFill>
                          <a:prstClr val="black"/>
                        </a:solidFill>
                        <a:latin typeface="Cambria Math" panose="02040503050406030204" pitchFamily="18" charset="0"/>
                        <a:ea typeface="Cambria Math" panose="02040503050406030204" pitchFamily="18" charset="0"/>
                      </a:rPr>
                      <m:t> </m:t>
                    </m:r>
                    <m:r>
                      <a:rPr lang="en-US" altLang="zh-CN" i="1">
                        <a:solidFill>
                          <a:prstClr val="black"/>
                        </a:solidFill>
                        <a:latin typeface="Cambria Math" panose="02040503050406030204" pitchFamily="18" charset="0"/>
                        <a:ea typeface="Cambria Math" panose="02040503050406030204" pitchFamily="18" charset="0"/>
                      </a:rPr>
                      <m:t>𝑖</m:t>
                    </m:r>
                  </m:oMath>
                </a14:m>
                <a:r>
                  <a:rPr lang="zh-CN" altLang="en-US" dirty="0">
                    <a:solidFill>
                      <a:prstClr val="black"/>
                    </a:solidFill>
                    <a:latin typeface="微软雅黑" panose="020B0503020204020204" pitchFamily="34" charset="-122"/>
                    <a:ea typeface="微软雅黑" panose="020B0503020204020204" pitchFamily="34" charset="-122"/>
                  </a:rPr>
                  <a:t> 篇文本中出现的频次；</a:t>
                </a:r>
                <a:r>
                  <a:rPr lang="en-US" altLang="zh-CN" dirty="0">
                    <a:solidFill>
                      <a:prstClr val="black"/>
                    </a:solidFill>
                    <a:latin typeface="Calibri"/>
                    <a:ea typeface="Cambria Math" panose="02040503050406030204" pitchFamily="18" charset="0"/>
                  </a:rPr>
                  <a:t> </a:t>
                </a:r>
                <a14:m>
                  <m:oMath xmlns:m="http://schemas.openxmlformats.org/officeDocument/2006/math">
                    <m:sSub>
                      <m:sSubPr>
                        <m:ctrlPr>
                          <a:rPr lang="en-US" altLang="zh-CN" i="1">
                            <a:solidFill>
                              <a:prstClr val="black"/>
                            </a:solidFill>
                            <a:latin typeface="Cambria Math" panose="02040503050406030204" pitchFamily="18" charset="0"/>
                            <a:ea typeface="Cambria Math" panose="02040503050406030204" pitchFamily="18" charset="0"/>
                          </a:rPr>
                        </m:ctrlPr>
                      </m:sSubPr>
                      <m:e>
                        <m:r>
                          <a:rPr lang="en-US" altLang="zh-CN" i="1">
                            <a:solidFill>
                              <a:prstClr val="black"/>
                            </a:solidFill>
                            <a:latin typeface="Cambria Math" panose="02040503050406030204" pitchFamily="18" charset="0"/>
                            <a:ea typeface="Cambria Math" panose="02040503050406030204" pitchFamily="18" charset="0"/>
                          </a:rPr>
                          <m:t>𝐷𝐹</m:t>
                        </m:r>
                      </m:e>
                      <m:sub>
                        <m:r>
                          <a:rPr lang="en-US" altLang="zh-CN" i="1">
                            <a:solidFill>
                              <a:prstClr val="black"/>
                            </a:solidFill>
                            <a:latin typeface="Cambria Math" panose="02040503050406030204" pitchFamily="18" charset="0"/>
                            <a:ea typeface="Cambria Math" panose="02040503050406030204" pitchFamily="18" charset="0"/>
                          </a:rPr>
                          <m:t>𝑖</m:t>
                        </m:r>
                      </m:sub>
                    </m:sSub>
                  </m:oMath>
                </a14:m>
                <a:r>
                  <a:rPr lang="zh-CN" altLang="en-US" dirty="0">
                    <a:solidFill>
                      <a:prstClr val="black"/>
                    </a:solidFill>
                    <a:latin typeface="微软雅黑" panose="020B0503020204020204" pitchFamily="34" charset="-122"/>
                    <a:ea typeface="微软雅黑" panose="020B0503020204020204" pitchFamily="34" charset="-122"/>
                  </a:rPr>
                  <a:t> 表示第</a:t>
                </a:r>
                <a14:m>
                  <m:oMath xmlns:m="http://schemas.openxmlformats.org/officeDocument/2006/math">
                    <m:r>
                      <a:rPr lang="en-US" altLang="zh-CN">
                        <a:solidFill>
                          <a:prstClr val="black"/>
                        </a:solidFill>
                        <a:latin typeface="Cambria Math" panose="02040503050406030204" pitchFamily="18" charset="0"/>
                        <a:ea typeface="Cambria Math" panose="02040503050406030204" pitchFamily="18" charset="0"/>
                      </a:rPr>
                      <m:t> </m:t>
                    </m:r>
                    <m:r>
                      <a:rPr lang="en-US" altLang="zh-CN" i="1">
                        <a:solidFill>
                          <a:prstClr val="black"/>
                        </a:solidFill>
                        <a:latin typeface="Cambria Math" panose="02040503050406030204" pitchFamily="18" charset="0"/>
                        <a:ea typeface="Cambria Math" panose="02040503050406030204" pitchFamily="18" charset="0"/>
                      </a:rPr>
                      <m:t>𝑖</m:t>
                    </m:r>
                  </m:oMath>
                </a14:m>
                <a:r>
                  <a:rPr lang="zh-CN" altLang="en-US" dirty="0">
                    <a:solidFill>
                      <a:prstClr val="black"/>
                    </a:solidFill>
                    <a:latin typeface="微软雅黑" panose="020B0503020204020204" pitchFamily="34" charset="-122"/>
                    <a:ea typeface="微软雅黑" panose="020B0503020204020204" pitchFamily="34" charset="-122"/>
                  </a:rPr>
                  <a:t> 篇文本中出现的候选词语的总频次；</a:t>
                </a:r>
                <a:r>
                  <a:rPr lang="en-US" altLang="zh-CN" dirty="0">
                    <a:solidFill>
                      <a:prstClr val="black"/>
                    </a:solidFill>
                    <a:latin typeface="Calibri"/>
                    <a:ea typeface="Cambria Math" panose="02040503050406030204" pitchFamily="18" charset="0"/>
                  </a:rPr>
                  <a:t> </a:t>
                </a:r>
                <a14:m>
                  <m:oMath xmlns:m="http://schemas.openxmlformats.org/officeDocument/2006/math">
                    <m:r>
                      <a:rPr lang="en-US" altLang="zh-CN" i="1">
                        <a:solidFill>
                          <a:prstClr val="black"/>
                        </a:solidFill>
                        <a:latin typeface="Cambria Math" panose="02040503050406030204" pitchFamily="18" charset="0"/>
                        <a:ea typeface="Cambria Math" panose="02040503050406030204" pitchFamily="18" charset="0"/>
                      </a:rPr>
                      <m:t>𝑛</m:t>
                    </m:r>
                  </m:oMath>
                </a14:m>
                <a:r>
                  <a:rPr lang="zh-CN" altLang="en-US" dirty="0">
                    <a:solidFill>
                      <a:prstClr val="black"/>
                    </a:solidFill>
                    <a:latin typeface="微软雅黑" panose="020B0503020204020204" pitchFamily="34" charset="-122"/>
                    <a:ea typeface="微软雅黑" panose="020B0503020204020204" pitchFamily="34" charset="-122"/>
                  </a:rPr>
                  <a:t> 表示文本集合中有 </a:t>
                </a:r>
                <a14:m>
                  <m:oMath xmlns:m="http://schemas.openxmlformats.org/officeDocument/2006/math">
                    <m:r>
                      <a:rPr lang="en-US" altLang="zh-CN" i="1">
                        <a:solidFill>
                          <a:prstClr val="black"/>
                        </a:solidFill>
                        <a:latin typeface="Cambria Math" panose="02040503050406030204" pitchFamily="18" charset="0"/>
                        <a:ea typeface="Cambria Math" panose="02040503050406030204" pitchFamily="18" charset="0"/>
                      </a:rPr>
                      <m:t>𝑡</m:t>
                    </m:r>
                  </m:oMath>
                </a14:m>
                <a:r>
                  <a:rPr lang="zh-CN" altLang="en-US" dirty="0">
                    <a:solidFill>
                      <a:prstClr val="black"/>
                    </a:solidFill>
                    <a:latin typeface="微软雅黑" panose="020B0503020204020204" pitchFamily="34" charset="-122"/>
                    <a:ea typeface="微软雅黑" panose="020B0503020204020204" pitchFamily="34" charset="-122"/>
                  </a:rPr>
                  <a:t> 出现的文本数；</a:t>
                </a:r>
                <a:r>
                  <a:rPr lang="en-US" altLang="zh-CN" dirty="0">
                    <a:solidFill>
                      <a:prstClr val="black"/>
                    </a:solidFill>
                    <a:ea typeface="Cambria Math" panose="02040503050406030204" pitchFamily="18" charset="0"/>
                  </a:rPr>
                  <a:t> </a:t>
                </a:r>
                <a14:m>
                  <m:oMath xmlns:m="http://schemas.openxmlformats.org/officeDocument/2006/math">
                    <m:acc>
                      <m:accPr>
                        <m:chr m:val="̅"/>
                        <m:ctrlPr>
                          <a:rPr lang="en-US" altLang="zh-CN" i="1">
                            <a:solidFill>
                              <a:prstClr val="black"/>
                            </a:solidFill>
                            <a:latin typeface="Cambria Math" panose="02040503050406030204" pitchFamily="18" charset="0"/>
                            <a:ea typeface="Cambria Math" panose="02040503050406030204" pitchFamily="18" charset="0"/>
                          </a:rPr>
                        </m:ctrlPr>
                      </m:accPr>
                      <m:e>
                        <m:sSup>
                          <m:sSupPr>
                            <m:ctrlPr>
                              <a:rPr lang="en-US" altLang="zh-CN" i="1">
                                <a:solidFill>
                                  <a:prstClr val="black"/>
                                </a:solidFill>
                                <a:latin typeface="Cambria Math" panose="02040503050406030204" pitchFamily="18" charset="0"/>
                                <a:ea typeface="Cambria Math" panose="02040503050406030204" pitchFamily="18" charset="0"/>
                              </a:rPr>
                            </m:ctrlPr>
                          </m:sSupPr>
                          <m:e>
                            <m:r>
                              <a:rPr lang="en-US" altLang="zh-CN" i="1">
                                <a:solidFill>
                                  <a:prstClr val="black"/>
                                </a:solidFill>
                                <a:latin typeface="Cambria Math" panose="02040503050406030204" pitchFamily="18" charset="0"/>
                                <a:ea typeface="Cambria Math" panose="02040503050406030204" pitchFamily="18" charset="0"/>
                              </a:rPr>
                              <m:t>𝑇𝐹</m:t>
                            </m:r>
                          </m:e>
                          <m:sup>
                            <m:r>
                              <a:rPr lang="en-US" altLang="zh-CN" i="1">
                                <a:solidFill>
                                  <a:prstClr val="black"/>
                                </a:solidFill>
                                <a:latin typeface="Cambria Math" panose="02040503050406030204" pitchFamily="18" charset="0"/>
                                <a:ea typeface="Cambria Math" panose="02040503050406030204" pitchFamily="18" charset="0"/>
                              </a:rPr>
                              <m:t>∗</m:t>
                            </m:r>
                          </m:sup>
                        </m:sSup>
                        <m:r>
                          <a:rPr lang="en-US" altLang="zh-CN" i="1">
                            <a:solidFill>
                              <a:prstClr val="black"/>
                            </a:solidFill>
                            <a:latin typeface="Cambria Math" panose="02040503050406030204" pitchFamily="18" charset="0"/>
                            <a:ea typeface="Cambria Math" panose="02040503050406030204" pitchFamily="18" charset="0"/>
                          </a:rPr>
                          <m:t>(</m:t>
                        </m:r>
                        <m:r>
                          <a:rPr lang="en-US" altLang="zh-CN" i="1">
                            <a:solidFill>
                              <a:prstClr val="black"/>
                            </a:solidFill>
                            <a:latin typeface="Cambria Math" panose="02040503050406030204" pitchFamily="18" charset="0"/>
                            <a:ea typeface="Cambria Math" panose="02040503050406030204" pitchFamily="18" charset="0"/>
                          </a:rPr>
                          <m:t>𝑡</m:t>
                        </m:r>
                        <m:r>
                          <a:rPr lang="en-US" altLang="zh-CN" i="1">
                            <a:solidFill>
                              <a:prstClr val="black"/>
                            </a:solidFill>
                            <a:latin typeface="Cambria Math" panose="02040503050406030204" pitchFamily="18" charset="0"/>
                            <a:ea typeface="Cambria Math" panose="02040503050406030204" pitchFamily="18" charset="0"/>
                          </a:rPr>
                          <m:t>)</m:t>
                        </m:r>
                      </m:e>
                    </m:acc>
                  </m:oMath>
                </a14:m>
                <a:r>
                  <a:rPr lang="zh-CN" altLang="en-US" dirty="0">
                    <a:solidFill>
                      <a:prstClr val="black"/>
                    </a:solidFill>
                    <a:latin typeface="微软雅黑" panose="020B0503020204020204" pitchFamily="34" charset="-122"/>
                    <a:ea typeface="微软雅黑" panose="020B0503020204020204" pitchFamily="34" charset="-122"/>
                  </a:rPr>
                  <a:t> 表示 </a:t>
                </a:r>
                <a14:m>
                  <m:oMath xmlns:m="http://schemas.openxmlformats.org/officeDocument/2006/math">
                    <m:r>
                      <a:rPr lang="en-US" altLang="zh-CN" i="1">
                        <a:solidFill>
                          <a:prstClr val="black"/>
                        </a:solidFill>
                        <a:latin typeface="Cambria Math" panose="02040503050406030204" pitchFamily="18" charset="0"/>
                        <a:ea typeface="Cambria Math" panose="02040503050406030204" pitchFamily="18" charset="0"/>
                      </a:rPr>
                      <m:t>𝑡</m:t>
                    </m:r>
                    <m:r>
                      <a:rPr lang="en-US" altLang="zh-CN" i="1" smtClean="0">
                        <a:solidFill>
                          <a:prstClr val="black"/>
                        </a:solidFill>
                        <a:latin typeface="Cambria Math" panose="02040503050406030204" pitchFamily="18" charset="0"/>
                        <a:ea typeface="Cambria Math" panose="02040503050406030204" pitchFamily="18" charset="0"/>
                      </a:rPr>
                      <m:t> </m:t>
                    </m:r>
                  </m:oMath>
                </a14:m>
                <a:r>
                  <a:rPr lang="zh-CN" altLang="en-US" dirty="0">
                    <a:solidFill>
                      <a:prstClr val="black"/>
                    </a:solidFill>
                    <a:latin typeface="微软雅黑" panose="020B0503020204020204" pitchFamily="34" charset="-122"/>
                    <a:ea typeface="微软雅黑" panose="020B0503020204020204" pitchFamily="34" charset="-122"/>
                  </a:rPr>
                  <a:t>在</a:t>
                </a:r>
                <a14:m>
                  <m:oMath xmlns:m="http://schemas.openxmlformats.org/officeDocument/2006/math">
                    <m:r>
                      <a:rPr lang="en-US" altLang="zh-CN" b="0" i="0" smtClean="0">
                        <a:solidFill>
                          <a:prstClr val="black"/>
                        </a:solidFill>
                        <a:latin typeface="Cambria Math" panose="02040503050406030204" pitchFamily="18" charset="0"/>
                        <a:ea typeface="Cambria Math" panose="02040503050406030204" pitchFamily="18" charset="0"/>
                      </a:rPr>
                      <m:t> </m:t>
                    </m:r>
                    <m:r>
                      <a:rPr lang="en-US" altLang="zh-CN" i="1">
                        <a:solidFill>
                          <a:prstClr val="black"/>
                        </a:solidFill>
                        <a:latin typeface="Cambria Math" panose="02040503050406030204" pitchFamily="18" charset="0"/>
                        <a:ea typeface="Cambria Math" panose="02040503050406030204" pitchFamily="18" charset="0"/>
                      </a:rPr>
                      <m:t>𝑛</m:t>
                    </m:r>
                    <m:r>
                      <a:rPr lang="en-US" altLang="zh-CN" b="0" i="1" smtClean="0">
                        <a:solidFill>
                          <a:prstClr val="black"/>
                        </a:solidFill>
                        <a:latin typeface="Cambria Math" panose="02040503050406030204" pitchFamily="18" charset="0"/>
                        <a:ea typeface="Cambria Math" panose="02040503050406030204" pitchFamily="18" charset="0"/>
                      </a:rPr>
                      <m:t> </m:t>
                    </m:r>
                  </m:oMath>
                </a14:m>
                <a:r>
                  <a:rPr lang="zh-CN" altLang="en-US" dirty="0">
                    <a:solidFill>
                      <a:prstClr val="black"/>
                    </a:solidFill>
                    <a:latin typeface="微软雅黑" panose="020B0503020204020204" pitchFamily="34" charset="-122"/>
                    <a:ea typeface="微软雅黑" panose="020B0503020204020204" pitchFamily="34" charset="-122"/>
                  </a:rPr>
                  <a:t>篇文本中出现的平均频次。</a:t>
                </a:r>
                <a:endParaRPr lang="en-US" altLang="zh-CN" dirty="0">
                  <a:solidFill>
                    <a:prstClr val="black"/>
                  </a:solidFill>
                  <a:latin typeface="微软雅黑" panose="020B0503020204020204" pitchFamily="34" charset="-122"/>
                  <a:ea typeface="微软雅黑" panose="020B0503020204020204" pitchFamily="34" charset="-122"/>
                </a:endParaRPr>
              </a:p>
              <a:p>
                <a:pPr fontAlgn="auto">
                  <a:spcBef>
                    <a:spcPts val="0"/>
                  </a:spcBef>
                  <a:spcAft>
                    <a:spcPts val="0"/>
                  </a:spcAft>
                  <a:buFontTx/>
                  <a:buNone/>
                </a:pPr>
                <a:endParaRPr lang="en-US" altLang="zh-CN" dirty="0">
                  <a:solidFill>
                    <a:prstClr val="black"/>
                  </a:solidFill>
                  <a:latin typeface="微软雅黑" panose="020B0503020204020204" pitchFamily="34" charset="-122"/>
                  <a:ea typeface="微软雅黑" panose="020B0503020204020204" pitchFamily="34" charset="-122"/>
                </a:endParaRPr>
              </a:p>
              <a:p>
                <a:pPr fontAlgn="auto">
                  <a:spcBef>
                    <a:spcPts val="0"/>
                  </a:spcBef>
                  <a:spcAft>
                    <a:spcPts val="0"/>
                  </a:spcAft>
                  <a:buFontTx/>
                  <a:buNone/>
                </a:pPr>
                <a14:m>
                  <m:oMath xmlns:m="http://schemas.openxmlformats.org/officeDocument/2006/math">
                    <m:r>
                      <a:rPr lang="en-US" altLang="zh-CN" i="1">
                        <a:solidFill>
                          <a:prstClr val="black"/>
                        </a:solidFill>
                        <a:latin typeface="Cambria Math" panose="02040503050406030204" pitchFamily="18" charset="0"/>
                      </a:rPr>
                      <m:t>𝑇𝐹</m:t>
                    </m:r>
                    <m:d>
                      <m:dPr>
                        <m:ctrlPr>
                          <a:rPr lang="en-US" altLang="zh-CN" i="1">
                            <a:solidFill>
                              <a:prstClr val="black"/>
                            </a:solidFill>
                            <a:latin typeface="Cambria Math" panose="02040503050406030204" pitchFamily="18" charset="0"/>
                          </a:rPr>
                        </m:ctrlPr>
                      </m:dPr>
                      <m:e>
                        <m:r>
                          <m:rPr>
                            <m:sty m:val="p"/>
                          </m:rPr>
                          <a:rPr lang="en-US" altLang="zh-CN" i="1">
                            <a:solidFill>
                              <a:prstClr val="black"/>
                            </a:solidFill>
                            <a:latin typeface="Cambria Math" panose="02040503050406030204" pitchFamily="18" charset="0"/>
                          </a:rPr>
                          <m:t>t</m:t>
                        </m:r>
                      </m:e>
                    </m:d>
                  </m:oMath>
                </a14:m>
                <a:r>
                  <a:rPr lang="zh-CN" altLang="en-US" dirty="0">
                    <a:solidFill>
                      <a:prstClr val="black"/>
                    </a:solidFill>
                    <a:latin typeface="微软雅黑" panose="020B0503020204020204" pitchFamily="34" charset="-122"/>
                    <a:ea typeface="微软雅黑" panose="020B0503020204020204" pitchFamily="34" charset="-122"/>
                  </a:rPr>
                  <a:t>越大，表示 </a:t>
                </a:r>
                <a14:m>
                  <m:oMath xmlns:m="http://schemas.openxmlformats.org/officeDocument/2006/math">
                    <m:r>
                      <a:rPr lang="en-US" altLang="zh-CN" i="1">
                        <a:solidFill>
                          <a:prstClr val="black"/>
                        </a:solidFill>
                        <a:latin typeface="Cambria Math" panose="02040503050406030204" pitchFamily="18" charset="0"/>
                        <a:ea typeface="Cambria Math" panose="02040503050406030204" pitchFamily="18" charset="0"/>
                      </a:rPr>
                      <m:t>𝑡</m:t>
                    </m:r>
                  </m:oMath>
                </a14:m>
                <a:r>
                  <a:rPr lang="zh-CN" altLang="en-US" dirty="0">
                    <a:solidFill>
                      <a:prstClr val="black"/>
                    </a:solidFill>
                    <a:latin typeface="微软雅黑" panose="020B0503020204020204" pitchFamily="34" charset="-122"/>
                    <a:ea typeface="微软雅黑" panose="020B0503020204020204" pitchFamily="34" charset="-122"/>
                  </a:rPr>
                  <a:t> 出现的频次越高；</a:t>
                </a:r>
                <a14:m>
                  <m:oMath xmlns:m="http://schemas.openxmlformats.org/officeDocument/2006/math">
                    <m:r>
                      <a:rPr lang="en-US" altLang="zh-CN" i="1">
                        <a:solidFill>
                          <a:prstClr val="black"/>
                        </a:solidFill>
                        <a:latin typeface="Cambria Math" panose="02040503050406030204" pitchFamily="18" charset="0"/>
                        <a:ea typeface="Cambria Math" panose="02040503050406030204" pitchFamily="18" charset="0"/>
                      </a:rPr>
                      <m:t>𝐷</m:t>
                    </m:r>
                    <m:d>
                      <m:dPr>
                        <m:ctrlPr>
                          <a:rPr lang="en-US" altLang="zh-CN" i="1">
                            <a:solidFill>
                              <a:prstClr val="black"/>
                            </a:solidFill>
                            <a:latin typeface="Cambria Math" panose="02040503050406030204" pitchFamily="18" charset="0"/>
                            <a:ea typeface="Cambria Math" panose="02040503050406030204" pitchFamily="18" charset="0"/>
                          </a:rPr>
                        </m:ctrlPr>
                      </m:dPr>
                      <m:e>
                        <m:r>
                          <a:rPr lang="en-US" altLang="zh-CN" i="1">
                            <a:solidFill>
                              <a:prstClr val="black"/>
                            </a:solidFill>
                            <a:latin typeface="Cambria Math" panose="02040503050406030204" pitchFamily="18" charset="0"/>
                            <a:ea typeface="Cambria Math" panose="02040503050406030204" pitchFamily="18" charset="0"/>
                          </a:rPr>
                          <m:t>𝑡</m:t>
                        </m:r>
                      </m:e>
                    </m:d>
                  </m:oMath>
                </a14:m>
                <a:r>
                  <a:rPr lang="zh-CN" altLang="en-US" dirty="0">
                    <a:solidFill>
                      <a:prstClr val="black"/>
                    </a:solidFill>
                    <a:latin typeface="微软雅黑" panose="020B0503020204020204" pitchFamily="34" charset="-122"/>
                    <a:ea typeface="微软雅黑" panose="020B0503020204020204" pitchFamily="34" charset="-122"/>
                  </a:rPr>
                  <a:t>越大，表示</a:t>
                </a:r>
                <a14:m>
                  <m:oMath xmlns:m="http://schemas.openxmlformats.org/officeDocument/2006/math">
                    <m:r>
                      <a:rPr lang="en-US" altLang="zh-CN" b="0" i="0" smtClean="0">
                        <a:solidFill>
                          <a:prstClr val="black"/>
                        </a:solidFill>
                        <a:latin typeface="Cambria Math" panose="02040503050406030204" pitchFamily="18" charset="0"/>
                        <a:ea typeface="Cambria Math" panose="02040503050406030204" pitchFamily="18" charset="0"/>
                      </a:rPr>
                      <m:t> </m:t>
                    </m:r>
                    <m:r>
                      <a:rPr lang="en-US" altLang="zh-CN" i="1">
                        <a:solidFill>
                          <a:prstClr val="black"/>
                        </a:solidFill>
                        <a:latin typeface="Cambria Math" panose="02040503050406030204" pitchFamily="18" charset="0"/>
                        <a:ea typeface="Cambria Math" panose="02040503050406030204" pitchFamily="18" charset="0"/>
                      </a:rPr>
                      <m:t>𝑡</m:t>
                    </m:r>
                  </m:oMath>
                </a14:m>
                <a:r>
                  <a:rPr lang="zh-CN" altLang="en-US" dirty="0">
                    <a:solidFill>
                      <a:prstClr val="black"/>
                    </a:solidFill>
                    <a:latin typeface="微软雅黑" panose="020B0503020204020204" pitchFamily="34" charset="-122"/>
                    <a:ea typeface="微软雅黑" panose="020B0503020204020204" pitchFamily="34" charset="-122"/>
                  </a:rPr>
                  <a:t> 在不同文本中出现频次的区别越大；</a:t>
                </a:r>
                <a14:m>
                  <m:oMath xmlns:m="http://schemas.openxmlformats.org/officeDocument/2006/math">
                    <m:r>
                      <a:rPr lang="en-US" altLang="zh-CN" i="1">
                        <a:solidFill>
                          <a:prstClr val="black"/>
                        </a:solidFill>
                        <a:latin typeface="Cambria Math" panose="02040503050406030204" pitchFamily="18" charset="0"/>
                      </a:rPr>
                      <m:t>𝑇𝐹𝐷</m:t>
                    </m:r>
                  </m:oMath>
                </a14:m>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的值大，表示</a:t>
                </a:r>
                <a14:m>
                  <m:oMath xmlns:m="http://schemas.openxmlformats.org/officeDocument/2006/math">
                    <m:r>
                      <a:rPr lang="en-US" altLang="zh-CN" b="0" i="0" smtClean="0">
                        <a:solidFill>
                          <a:prstClr val="black"/>
                        </a:solidFill>
                        <a:latin typeface="Cambria Math" panose="02040503050406030204" pitchFamily="18" charset="0"/>
                        <a:ea typeface="Cambria Math" panose="02040503050406030204" pitchFamily="18" charset="0"/>
                      </a:rPr>
                      <m:t> </m:t>
                    </m:r>
                    <m:r>
                      <a:rPr lang="en-US" altLang="zh-CN" i="1">
                        <a:solidFill>
                          <a:prstClr val="black"/>
                        </a:solidFill>
                        <a:latin typeface="Cambria Math" panose="02040503050406030204" pitchFamily="18" charset="0"/>
                        <a:ea typeface="Cambria Math" panose="02040503050406030204" pitchFamily="18" charset="0"/>
                      </a:rPr>
                      <m:t>𝑡</m:t>
                    </m:r>
                  </m:oMath>
                </a14:m>
                <a:r>
                  <a:rPr lang="zh-CN" altLang="en-US" dirty="0">
                    <a:solidFill>
                      <a:prstClr val="black"/>
                    </a:solidFill>
                    <a:latin typeface="微软雅黑" panose="020B0503020204020204" pitchFamily="34" charset="-122"/>
                    <a:ea typeface="微软雅黑" panose="020B0503020204020204" pitchFamily="34" charset="-122"/>
                  </a:rPr>
                  <a:t> 在文本内出现的频次高，且</a:t>
                </a:r>
                <a14:m>
                  <m:oMath xmlns:m="http://schemas.openxmlformats.org/officeDocument/2006/math">
                    <m:r>
                      <a:rPr lang="en-US" altLang="zh-CN" i="1">
                        <a:solidFill>
                          <a:prstClr val="black"/>
                        </a:solidFill>
                        <a:latin typeface="Cambria Math" panose="02040503050406030204" pitchFamily="18" charset="0"/>
                        <a:ea typeface="Cambria Math" panose="02040503050406030204" pitchFamily="18" charset="0"/>
                      </a:rPr>
                      <m:t>𝑡</m:t>
                    </m:r>
                  </m:oMath>
                </a14:m>
                <a:r>
                  <a:rPr lang="zh-CN" altLang="en-US" dirty="0">
                    <a:solidFill>
                      <a:prstClr val="black"/>
                    </a:solidFill>
                    <a:latin typeface="微软雅黑" panose="020B0503020204020204" pitchFamily="34" charset="-122"/>
                    <a:ea typeface="微软雅黑" panose="020B0503020204020204" pitchFamily="34" charset="-122"/>
                  </a:rPr>
                  <a:t>在每个文本出现的频次波动大，则 </a:t>
                </a:r>
                <a14:m>
                  <m:oMath xmlns:m="http://schemas.openxmlformats.org/officeDocument/2006/math">
                    <m:r>
                      <a:rPr lang="en-US" altLang="zh-CN" i="1">
                        <a:solidFill>
                          <a:prstClr val="black"/>
                        </a:solidFill>
                        <a:latin typeface="Cambria Math" panose="02040503050406030204" pitchFamily="18" charset="0"/>
                        <a:ea typeface="Cambria Math" panose="02040503050406030204" pitchFamily="18" charset="0"/>
                      </a:rPr>
                      <m:t>𝑡</m:t>
                    </m:r>
                  </m:oMath>
                </a14:m>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成为词语的可能性较大。</a:t>
                </a:r>
              </a:p>
            </p:txBody>
          </p:sp>
        </mc:Choice>
        <mc:Fallback xmlns="">
          <p:sp>
            <p:nvSpPr>
              <p:cNvPr id="22" name="矩形 21">
                <a:extLst>
                  <a:ext uri="{FF2B5EF4-FFF2-40B4-BE49-F238E27FC236}">
                    <a16:creationId xmlns:a16="http://schemas.microsoft.com/office/drawing/2014/main" id="{1930F6FC-42FE-43B1-B993-8A155F1903B2}"/>
                  </a:ext>
                </a:extLst>
              </p:cNvPr>
              <p:cNvSpPr>
                <a:spLocks noRot="1" noChangeAspect="1" noMove="1" noResize="1" noEditPoints="1" noAdjustHandles="1" noChangeArrowheads="1" noChangeShapeType="1" noTextEdit="1"/>
              </p:cNvSpPr>
              <p:nvPr/>
            </p:nvSpPr>
            <p:spPr>
              <a:xfrm>
                <a:off x="6664497" y="3417822"/>
                <a:ext cx="5110548" cy="2862322"/>
              </a:xfrm>
              <a:prstGeom prst="rect">
                <a:avLst/>
              </a:prstGeom>
              <a:blipFill>
                <a:blip r:embed="rId4"/>
                <a:stretch>
                  <a:fillRect l="-954" t="-1279" r="-5364" b="-27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791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500"/>
                                        <p:tgtEl>
                                          <p:spTgt spid="9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 grpId="0"/>
      <p:bldP spid="3" grpId="0"/>
      <p:bldP spid="20"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a:t>成词判断</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5" name="矩形 34">
            <a:extLst>
              <a:ext uri="{FF2B5EF4-FFF2-40B4-BE49-F238E27FC236}">
                <a16:creationId xmlns:a16="http://schemas.microsoft.com/office/drawing/2014/main" id="{1F642192-16E5-407E-90C9-078EDFDEA48F}"/>
              </a:ext>
            </a:extLst>
          </p:cNvPr>
          <p:cNvSpPr/>
          <p:nvPr/>
        </p:nvSpPr>
        <p:spPr>
          <a:xfrm>
            <a:off x="2210742" y="1502015"/>
            <a:ext cx="8064897" cy="400110"/>
          </a:xfrm>
          <a:prstGeom prst="rect">
            <a:avLst/>
          </a:prstGeom>
        </p:spPr>
        <p:txBody>
          <a:bodyPr wrap="square">
            <a:spAutoFit/>
          </a:bodyPr>
          <a:lstStyle/>
          <a:p>
            <a:pPr fontAlgn="auto">
              <a:spcBef>
                <a:spcPts val="0"/>
              </a:spcBef>
              <a:spcAft>
                <a:spcPts val="0"/>
              </a:spcAft>
              <a:buFontTx/>
              <a:buNone/>
            </a:pPr>
            <a:r>
              <a:rPr lang="zh-CN" altLang="en-US" sz="2000" dirty="0">
                <a:solidFill>
                  <a:prstClr val="black"/>
                </a:solidFill>
                <a:latin typeface="微软雅黑" panose="020B0503020204020204" pitchFamily="34" charset="-122"/>
                <a:ea typeface="微软雅黑" panose="020B0503020204020204" pitchFamily="34" charset="-122"/>
              </a:rPr>
              <a:t>成词判别模块包含 </a:t>
            </a:r>
            <a:r>
              <a:rPr lang="en-US" altLang="zh-CN" sz="2000" dirty="0">
                <a:solidFill>
                  <a:prstClr val="black"/>
                </a:solidFill>
                <a:latin typeface="微软雅黑" panose="020B0503020204020204" pitchFamily="34" charset="-122"/>
                <a:ea typeface="微软雅黑" panose="020B0503020204020204" pitchFamily="34" charset="-122"/>
              </a:rPr>
              <a:t>TFD </a:t>
            </a:r>
            <a:r>
              <a:rPr lang="zh-CN" altLang="en-US" sz="2000" dirty="0">
                <a:solidFill>
                  <a:prstClr val="black"/>
                </a:solidFill>
                <a:latin typeface="微软雅黑" panose="020B0503020204020204" pitchFamily="34" charset="-122"/>
                <a:ea typeface="微软雅黑" panose="020B0503020204020204" pitchFamily="34" charset="-122"/>
              </a:rPr>
              <a:t>成词度计算和人工判别</a:t>
            </a:r>
            <a:r>
              <a:rPr lang="en-US" altLang="zh-CN" sz="2000" dirty="0">
                <a:solidFill>
                  <a:prstClr val="black"/>
                </a:solidFill>
                <a:latin typeface="微软雅黑" panose="020B0503020204020204" pitchFamily="34" charset="-122"/>
                <a:ea typeface="微软雅黑" panose="020B0503020204020204" pitchFamily="34" charset="-122"/>
              </a:rPr>
              <a:t>2</a:t>
            </a:r>
            <a:r>
              <a:rPr lang="zh-CN" altLang="en-US" sz="2000" dirty="0">
                <a:solidFill>
                  <a:prstClr val="black"/>
                </a:solidFill>
                <a:latin typeface="微软雅黑" panose="020B0503020204020204" pitchFamily="34" charset="-122"/>
                <a:ea typeface="微软雅黑" panose="020B0503020204020204" pitchFamily="34" charset="-122"/>
              </a:rPr>
              <a:t>个子模块。</a:t>
            </a:r>
          </a:p>
        </p:txBody>
      </p:sp>
      <p:sp>
        <p:nvSpPr>
          <p:cNvPr id="98" name="Freeform 8">
            <a:extLst>
              <a:ext uri="{FF2B5EF4-FFF2-40B4-BE49-F238E27FC236}">
                <a16:creationId xmlns:a16="http://schemas.microsoft.com/office/drawing/2014/main" id="{ED51B7E9-8361-4E1F-89C5-A397D95E619D}"/>
              </a:ext>
            </a:extLst>
          </p:cNvPr>
          <p:cNvSpPr/>
          <p:nvPr/>
        </p:nvSpPr>
        <p:spPr bwMode="auto">
          <a:xfrm>
            <a:off x="2049639" y="1999111"/>
            <a:ext cx="971797" cy="117498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2" name="文本框 1">
            <a:extLst>
              <a:ext uri="{FF2B5EF4-FFF2-40B4-BE49-F238E27FC236}">
                <a16:creationId xmlns:a16="http://schemas.microsoft.com/office/drawing/2014/main" id="{B5326818-1FA7-4FF2-9BCB-E5CBCCFFBE42}"/>
              </a:ext>
            </a:extLst>
          </p:cNvPr>
          <p:cNvSpPr txBox="1"/>
          <p:nvPr/>
        </p:nvSpPr>
        <p:spPr>
          <a:xfrm>
            <a:off x="2193460" y="2247198"/>
            <a:ext cx="769006" cy="646331"/>
          </a:xfrm>
          <a:prstGeom prst="rect">
            <a:avLst/>
          </a:prstGeom>
          <a:noFill/>
        </p:spPr>
        <p:txBody>
          <a:bodyPr wrap="square" rtlCol="0">
            <a:spAutoFit/>
          </a:bodyPr>
          <a:lstStyle/>
          <a:p>
            <a:r>
              <a:rPr lang="zh-CN" altLang="en-US" b="1" dirty="0">
                <a:solidFill>
                  <a:srgbClr val="F8F8F8"/>
                </a:solidFill>
                <a:latin typeface="微软雅黑" panose="020B0503020204020204" pitchFamily="34" charset="-122"/>
                <a:ea typeface="微软雅黑" panose="020B0503020204020204" pitchFamily="34" charset="-122"/>
              </a:rPr>
              <a:t>人工判别</a:t>
            </a:r>
          </a:p>
        </p:txBody>
      </p:sp>
      <p:sp>
        <p:nvSpPr>
          <p:cNvPr id="3" name="矩形 2">
            <a:extLst>
              <a:ext uri="{FF2B5EF4-FFF2-40B4-BE49-F238E27FC236}">
                <a16:creationId xmlns:a16="http://schemas.microsoft.com/office/drawing/2014/main" id="{E5A1CBB8-4155-4CF8-969A-E24026D0F32E}"/>
              </a:ext>
            </a:extLst>
          </p:cNvPr>
          <p:cNvSpPr/>
          <p:nvPr/>
        </p:nvSpPr>
        <p:spPr>
          <a:xfrm>
            <a:off x="3231375" y="2132856"/>
            <a:ext cx="6099175" cy="1200329"/>
          </a:xfrm>
          <a:prstGeom prst="rect">
            <a:avLst/>
          </a:prstGeom>
        </p:spPr>
        <p:txBody>
          <a:bodyPr>
            <a:spAutoFit/>
          </a:bodyPr>
          <a:lstStyle/>
          <a:p>
            <a:pPr lvl="0" fontAlgn="auto">
              <a:spcBef>
                <a:spcPts val="0"/>
              </a:spcBef>
              <a:spcAft>
                <a:spcPts val="0"/>
              </a:spcAft>
            </a:pPr>
            <a:r>
              <a:rPr lang="zh-CN" altLang="en-US" dirty="0">
                <a:solidFill>
                  <a:prstClr val="black"/>
                </a:solidFill>
                <a:latin typeface="微软雅黑" panose="020B0503020204020204" pitchFamily="34" charset="-122"/>
                <a:ea typeface="微软雅黑" panose="020B0503020204020204" pitchFamily="34" charset="-122"/>
              </a:rPr>
              <a:t>由法语专业人员对候选词语是否成词进行人工判别或轻微修改，得到最终输出的法文词语集合。经人工判别不成词的候选词语被加入到不成词库中，通过丰富不成词库，不断提高本研究词语提取方法的准确率。</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18" name="Freeform 28">
            <a:extLst>
              <a:ext uri="{FF2B5EF4-FFF2-40B4-BE49-F238E27FC236}">
                <a16:creationId xmlns:a16="http://schemas.microsoft.com/office/drawing/2014/main" id="{784BD27D-D303-4C69-B747-6092E1714382}"/>
              </a:ext>
            </a:extLst>
          </p:cNvPr>
          <p:cNvSpPr>
            <a:spLocks noEditPoints="1"/>
          </p:cNvSpPr>
          <p:nvPr/>
        </p:nvSpPr>
        <p:spPr bwMode="auto">
          <a:xfrm>
            <a:off x="1274639" y="1502015"/>
            <a:ext cx="465084" cy="361732"/>
          </a:xfrm>
          <a:custGeom>
            <a:avLst/>
            <a:gdLst>
              <a:gd name="T0" fmla="*/ 175 w 724"/>
              <a:gd name="T1" fmla="*/ 80 h 563"/>
              <a:gd name="T2" fmla="*/ 34 w 724"/>
              <a:gd name="T3" fmla="*/ 80 h 563"/>
              <a:gd name="T4" fmla="*/ 34 w 724"/>
              <a:gd name="T5" fmla="*/ 44 h 563"/>
              <a:gd name="T6" fmla="*/ 175 w 724"/>
              <a:gd name="T7" fmla="*/ 44 h 563"/>
              <a:gd name="T8" fmla="*/ 175 w 724"/>
              <a:gd name="T9" fmla="*/ 80 h 563"/>
              <a:gd name="T10" fmla="*/ 175 w 724"/>
              <a:gd name="T11" fmla="*/ 165 h 563"/>
              <a:gd name="T12" fmla="*/ 34 w 724"/>
              <a:gd name="T13" fmla="*/ 165 h 563"/>
              <a:gd name="T14" fmla="*/ 34 w 724"/>
              <a:gd name="T15" fmla="*/ 129 h 563"/>
              <a:gd name="T16" fmla="*/ 175 w 724"/>
              <a:gd name="T17" fmla="*/ 129 h 563"/>
              <a:gd name="T18" fmla="*/ 175 w 724"/>
              <a:gd name="T19" fmla="*/ 165 h 563"/>
              <a:gd name="T20" fmla="*/ 175 w 724"/>
              <a:gd name="T21" fmla="*/ 250 h 563"/>
              <a:gd name="T22" fmla="*/ 34 w 724"/>
              <a:gd name="T23" fmla="*/ 250 h 563"/>
              <a:gd name="T24" fmla="*/ 34 w 724"/>
              <a:gd name="T25" fmla="*/ 214 h 563"/>
              <a:gd name="T26" fmla="*/ 175 w 724"/>
              <a:gd name="T27" fmla="*/ 214 h 563"/>
              <a:gd name="T28" fmla="*/ 175 w 724"/>
              <a:gd name="T29" fmla="*/ 250 h 563"/>
              <a:gd name="T30" fmla="*/ 0 w 724"/>
              <a:gd name="T31" fmla="*/ 563 h 563"/>
              <a:gd name="T32" fmla="*/ 209 w 724"/>
              <a:gd name="T33" fmla="*/ 563 h 563"/>
              <a:gd name="T34" fmla="*/ 209 w 724"/>
              <a:gd name="T35" fmla="*/ 0 h 563"/>
              <a:gd name="T36" fmla="*/ 0 w 724"/>
              <a:gd name="T37" fmla="*/ 0 h 563"/>
              <a:gd name="T38" fmla="*/ 0 w 724"/>
              <a:gd name="T39" fmla="*/ 563 h 563"/>
              <a:gd name="T40" fmla="*/ 432 w 724"/>
              <a:gd name="T41" fmla="*/ 80 h 563"/>
              <a:gd name="T42" fmla="*/ 292 w 724"/>
              <a:gd name="T43" fmla="*/ 80 h 563"/>
              <a:gd name="T44" fmla="*/ 292 w 724"/>
              <a:gd name="T45" fmla="*/ 44 h 563"/>
              <a:gd name="T46" fmla="*/ 432 w 724"/>
              <a:gd name="T47" fmla="*/ 44 h 563"/>
              <a:gd name="T48" fmla="*/ 432 w 724"/>
              <a:gd name="T49" fmla="*/ 80 h 563"/>
              <a:gd name="T50" fmla="*/ 432 w 724"/>
              <a:gd name="T51" fmla="*/ 165 h 563"/>
              <a:gd name="T52" fmla="*/ 292 w 724"/>
              <a:gd name="T53" fmla="*/ 165 h 563"/>
              <a:gd name="T54" fmla="*/ 292 w 724"/>
              <a:gd name="T55" fmla="*/ 129 h 563"/>
              <a:gd name="T56" fmla="*/ 432 w 724"/>
              <a:gd name="T57" fmla="*/ 129 h 563"/>
              <a:gd name="T58" fmla="*/ 432 w 724"/>
              <a:gd name="T59" fmla="*/ 165 h 563"/>
              <a:gd name="T60" fmla="*/ 432 w 724"/>
              <a:gd name="T61" fmla="*/ 250 h 563"/>
              <a:gd name="T62" fmla="*/ 292 w 724"/>
              <a:gd name="T63" fmla="*/ 250 h 563"/>
              <a:gd name="T64" fmla="*/ 292 w 724"/>
              <a:gd name="T65" fmla="*/ 214 h 563"/>
              <a:gd name="T66" fmla="*/ 432 w 724"/>
              <a:gd name="T67" fmla="*/ 214 h 563"/>
              <a:gd name="T68" fmla="*/ 432 w 724"/>
              <a:gd name="T69" fmla="*/ 250 h 563"/>
              <a:gd name="T70" fmla="*/ 257 w 724"/>
              <a:gd name="T71" fmla="*/ 563 h 563"/>
              <a:gd name="T72" fmla="*/ 467 w 724"/>
              <a:gd name="T73" fmla="*/ 563 h 563"/>
              <a:gd name="T74" fmla="*/ 467 w 724"/>
              <a:gd name="T75" fmla="*/ 0 h 563"/>
              <a:gd name="T76" fmla="*/ 257 w 724"/>
              <a:gd name="T77" fmla="*/ 0 h 563"/>
              <a:gd name="T78" fmla="*/ 257 w 724"/>
              <a:gd name="T79" fmla="*/ 563 h 563"/>
              <a:gd name="T80" fmla="*/ 690 w 724"/>
              <a:gd name="T81" fmla="*/ 80 h 563"/>
              <a:gd name="T82" fmla="*/ 549 w 724"/>
              <a:gd name="T83" fmla="*/ 80 h 563"/>
              <a:gd name="T84" fmla="*/ 549 w 724"/>
              <a:gd name="T85" fmla="*/ 44 h 563"/>
              <a:gd name="T86" fmla="*/ 690 w 724"/>
              <a:gd name="T87" fmla="*/ 44 h 563"/>
              <a:gd name="T88" fmla="*/ 690 w 724"/>
              <a:gd name="T89" fmla="*/ 80 h 563"/>
              <a:gd name="T90" fmla="*/ 690 w 724"/>
              <a:gd name="T91" fmla="*/ 165 h 563"/>
              <a:gd name="T92" fmla="*/ 549 w 724"/>
              <a:gd name="T93" fmla="*/ 165 h 563"/>
              <a:gd name="T94" fmla="*/ 549 w 724"/>
              <a:gd name="T95" fmla="*/ 129 h 563"/>
              <a:gd name="T96" fmla="*/ 690 w 724"/>
              <a:gd name="T97" fmla="*/ 129 h 563"/>
              <a:gd name="T98" fmla="*/ 690 w 724"/>
              <a:gd name="T99" fmla="*/ 165 h 563"/>
              <a:gd name="T100" fmla="*/ 690 w 724"/>
              <a:gd name="T101" fmla="*/ 250 h 563"/>
              <a:gd name="T102" fmla="*/ 549 w 724"/>
              <a:gd name="T103" fmla="*/ 250 h 563"/>
              <a:gd name="T104" fmla="*/ 549 w 724"/>
              <a:gd name="T105" fmla="*/ 214 h 563"/>
              <a:gd name="T106" fmla="*/ 690 w 724"/>
              <a:gd name="T107" fmla="*/ 214 h 563"/>
              <a:gd name="T108" fmla="*/ 690 w 724"/>
              <a:gd name="T109" fmla="*/ 250 h 563"/>
              <a:gd name="T110" fmla="*/ 515 w 724"/>
              <a:gd name="T111" fmla="*/ 563 h 563"/>
              <a:gd name="T112" fmla="*/ 724 w 724"/>
              <a:gd name="T113" fmla="*/ 563 h 563"/>
              <a:gd name="T114" fmla="*/ 724 w 724"/>
              <a:gd name="T115" fmla="*/ 0 h 563"/>
              <a:gd name="T116" fmla="*/ 515 w 724"/>
              <a:gd name="T117" fmla="*/ 0 h 563"/>
              <a:gd name="T118" fmla="*/ 515 w 724"/>
              <a:gd name="T119"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4" h="563">
                <a:moveTo>
                  <a:pt x="175" y="80"/>
                </a:moveTo>
                <a:lnTo>
                  <a:pt x="34" y="80"/>
                </a:lnTo>
                <a:lnTo>
                  <a:pt x="34" y="44"/>
                </a:lnTo>
                <a:lnTo>
                  <a:pt x="175" y="44"/>
                </a:lnTo>
                <a:lnTo>
                  <a:pt x="175" y="80"/>
                </a:lnTo>
                <a:close/>
                <a:moveTo>
                  <a:pt x="175" y="165"/>
                </a:moveTo>
                <a:lnTo>
                  <a:pt x="34" y="165"/>
                </a:lnTo>
                <a:lnTo>
                  <a:pt x="34" y="129"/>
                </a:lnTo>
                <a:lnTo>
                  <a:pt x="175" y="129"/>
                </a:lnTo>
                <a:lnTo>
                  <a:pt x="175" y="165"/>
                </a:lnTo>
                <a:close/>
                <a:moveTo>
                  <a:pt x="175" y="250"/>
                </a:moveTo>
                <a:lnTo>
                  <a:pt x="34" y="250"/>
                </a:lnTo>
                <a:lnTo>
                  <a:pt x="34" y="214"/>
                </a:lnTo>
                <a:lnTo>
                  <a:pt x="175" y="214"/>
                </a:lnTo>
                <a:lnTo>
                  <a:pt x="175" y="250"/>
                </a:lnTo>
                <a:close/>
                <a:moveTo>
                  <a:pt x="0" y="563"/>
                </a:moveTo>
                <a:lnTo>
                  <a:pt x="209" y="563"/>
                </a:lnTo>
                <a:lnTo>
                  <a:pt x="209" y="0"/>
                </a:lnTo>
                <a:lnTo>
                  <a:pt x="0" y="0"/>
                </a:lnTo>
                <a:lnTo>
                  <a:pt x="0" y="563"/>
                </a:lnTo>
                <a:close/>
                <a:moveTo>
                  <a:pt x="432" y="80"/>
                </a:moveTo>
                <a:lnTo>
                  <a:pt x="292" y="80"/>
                </a:lnTo>
                <a:lnTo>
                  <a:pt x="292" y="44"/>
                </a:lnTo>
                <a:lnTo>
                  <a:pt x="432" y="44"/>
                </a:lnTo>
                <a:lnTo>
                  <a:pt x="432" y="80"/>
                </a:lnTo>
                <a:close/>
                <a:moveTo>
                  <a:pt x="432" y="165"/>
                </a:moveTo>
                <a:lnTo>
                  <a:pt x="292" y="165"/>
                </a:lnTo>
                <a:lnTo>
                  <a:pt x="292" y="129"/>
                </a:lnTo>
                <a:lnTo>
                  <a:pt x="432" y="129"/>
                </a:lnTo>
                <a:lnTo>
                  <a:pt x="432" y="165"/>
                </a:lnTo>
                <a:close/>
                <a:moveTo>
                  <a:pt x="432" y="250"/>
                </a:moveTo>
                <a:lnTo>
                  <a:pt x="292" y="250"/>
                </a:lnTo>
                <a:lnTo>
                  <a:pt x="292" y="214"/>
                </a:lnTo>
                <a:lnTo>
                  <a:pt x="432" y="214"/>
                </a:lnTo>
                <a:lnTo>
                  <a:pt x="432" y="250"/>
                </a:lnTo>
                <a:close/>
                <a:moveTo>
                  <a:pt x="257" y="563"/>
                </a:moveTo>
                <a:lnTo>
                  <a:pt x="467" y="563"/>
                </a:lnTo>
                <a:lnTo>
                  <a:pt x="467" y="0"/>
                </a:lnTo>
                <a:lnTo>
                  <a:pt x="257" y="0"/>
                </a:lnTo>
                <a:lnTo>
                  <a:pt x="257" y="563"/>
                </a:lnTo>
                <a:close/>
                <a:moveTo>
                  <a:pt x="690" y="80"/>
                </a:moveTo>
                <a:lnTo>
                  <a:pt x="549" y="80"/>
                </a:lnTo>
                <a:lnTo>
                  <a:pt x="549" y="44"/>
                </a:lnTo>
                <a:lnTo>
                  <a:pt x="690" y="44"/>
                </a:lnTo>
                <a:lnTo>
                  <a:pt x="690" y="80"/>
                </a:lnTo>
                <a:close/>
                <a:moveTo>
                  <a:pt x="690" y="165"/>
                </a:moveTo>
                <a:lnTo>
                  <a:pt x="549" y="165"/>
                </a:lnTo>
                <a:lnTo>
                  <a:pt x="549" y="129"/>
                </a:lnTo>
                <a:lnTo>
                  <a:pt x="690" y="129"/>
                </a:lnTo>
                <a:lnTo>
                  <a:pt x="690" y="165"/>
                </a:lnTo>
                <a:close/>
                <a:moveTo>
                  <a:pt x="690" y="250"/>
                </a:moveTo>
                <a:lnTo>
                  <a:pt x="549" y="250"/>
                </a:lnTo>
                <a:lnTo>
                  <a:pt x="549" y="214"/>
                </a:lnTo>
                <a:lnTo>
                  <a:pt x="690" y="214"/>
                </a:lnTo>
                <a:lnTo>
                  <a:pt x="690" y="250"/>
                </a:lnTo>
                <a:close/>
                <a:moveTo>
                  <a:pt x="515" y="563"/>
                </a:moveTo>
                <a:lnTo>
                  <a:pt x="724" y="563"/>
                </a:lnTo>
                <a:lnTo>
                  <a:pt x="724" y="0"/>
                </a:lnTo>
                <a:lnTo>
                  <a:pt x="515" y="0"/>
                </a:lnTo>
                <a:lnTo>
                  <a:pt x="515" y="563"/>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Tree>
    <p:extLst>
      <p:ext uri="{BB962C8B-B14F-4D97-AF65-F5344CB8AC3E}">
        <p14:creationId xmlns:p14="http://schemas.microsoft.com/office/powerpoint/2010/main" val="617390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4</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2139102" y="3198437"/>
            <a:ext cx="7920146"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latin typeface="+mn-ea"/>
              </a:rPr>
              <a:t>实验分析</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a:t>实验语料与评价标准</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7" name="右箭头 7">
            <a:extLst>
              <a:ext uri="{FF2B5EF4-FFF2-40B4-BE49-F238E27FC236}">
                <a16:creationId xmlns:a16="http://schemas.microsoft.com/office/drawing/2014/main" id="{967761E1-BEF0-4343-B0E8-376F90AF022F}"/>
              </a:ext>
            </a:extLst>
          </p:cNvPr>
          <p:cNvSpPr/>
          <p:nvPr/>
        </p:nvSpPr>
        <p:spPr bwMode="auto">
          <a:xfrm>
            <a:off x="2950707" y="1670079"/>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38" name="矩形 37">
            <a:extLst>
              <a:ext uri="{FF2B5EF4-FFF2-40B4-BE49-F238E27FC236}">
                <a16:creationId xmlns:a16="http://schemas.microsoft.com/office/drawing/2014/main" id="{8EA269BC-C2C1-4927-920C-5AF267DBE161}"/>
              </a:ext>
            </a:extLst>
          </p:cNvPr>
          <p:cNvSpPr/>
          <p:nvPr/>
        </p:nvSpPr>
        <p:spPr bwMode="auto">
          <a:xfrm>
            <a:off x="737826" y="1468710"/>
            <a:ext cx="2481545" cy="801314"/>
          </a:xfrm>
          <a:prstGeom prst="rect">
            <a:avLst/>
          </a:prstGeom>
          <a:solidFill>
            <a:schemeClr val="bg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39" name="TextBox 18">
            <a:extLst>
              <a:ext uri="{FF2B5EF4-FFF2-40B4-BE49-F238E27FC236}">
                <a16:creationId xmlns:a16="http://schemas.microsoft.com/office/drawing/2014/main" id="{5E6F07F6-C636-44E5-BD99-BBD5B7C503CB}"/>
              </a:ext>
            </a:extLst>
          </p:cNvPr>
          <p:cNvSpPr txBox="1"/>
          <p:nvPr/>
        </p:nvSpPr>
        <p:spPr>
          <a:xfrm>
            <a:off x="842764" y="1670079"/>
            <a:ext cx="2362472" cy="400110"/>
          </a:xfrm>
          <a:prstGeom prst="rect">
            <a:avLst/>
          </a:prstGeom>
          <a:noFill/>
        </p:spPr>
        <p:txBody>
          <a:bodyPr wrap="square" rtlCol="0">
            <a:spAutoFit/>
          </a:bodyPr>
          <a:lstStyle/>
          <a:p>
            <a:pPr algn="ctr"/>
            <a:r>
              <a:rPr lang="zh-CN" altLang="en-US" sz="2000" dirty="0">
                <a:solidFill>
                  <a:schemeClr val="bg2"/>
                </a:solidFill>
                <a:latin typeface="+mj-ea"/>
                <a:ea typeface="+mj-ea"/>
              </a:rPr>
              <a:t>实验语料</a:t>
            </a:r>
          </a:p>
        </p:txBody>
      </p:sp>
      <p:sp>
        <p:nvSpPr>
          <p:cNvPr id="3" name="矩形 2">
            <a:extLst>
              <a:ext uri="{FF2B5EF4-FFF2-40B4-BE49-F238E27FC236}">
                <a16:creationId xmlns:a16="http://schemas.microsoft.com/office/drawing/2014/main" id="{709A10DD-ADC9-40FB-8541-9CEC2E3CE859}"/>
              </a:ext>
            </a:extLst>
          </p:cNvPr>
          <p:cNvSpPr/>
          <p:nvPr/>
        </p:nvSpPr>
        <p:spPr>
          <a:xfrm>
            <a:off x="3586384" y="1326669"/>
            <a:ext cx="6099175" cy="2031325"/>
          </a:xfrm>
          <a:prstGeom prst="rect">
            <a:avLst/>
          </a:prstGeom>
          <a:ln w="38100">
            <a:solidFill>
              <a:schemeClr val="bg1"/>
            </a:solidFill>
          </a:ln>
        </p:spPr>
        <p:txBody>
          <a:bodyPr>
            <a:spAutoFit/>
          </a:bodyPr>
          <a:lstStyle/>
          <a:p>
            <a:pPr marL="285750" lvl="0" indent="-285750" fontAlgn="auto">
              <a:spcBef>
                <a:spcPts val="0"/>
              </a:spcBef>
              <a:spcAft>
                <a:spcPts val="0"/>
              </a:spcAft>
              <a:buFont typeface="Wingdings" panose="05000000000000000000" pitchFamily="2" charset="2"/>
              <a:buChar char="l"/>
            </a:pPr>
            <a:r>
              <a:rPr lang="zh-CN" altLang="en-US" dirty="0">
                <a:solidFill>
                  <a:prstClr val="black"/>
                </a:solidFill>
                <a:latin typeface="微软雅黑" panose="020B0503020204020204" pitchFamily="34" charset="-122"/>
                <a:ea typeface="微软雅黑" panose="020B0503020204020204" pitchFamily="34" charset="-122"/>
              </a:rPr>
              <a:t>联合国平行语料库：一个由联合国文件组成的平行文件档案库，本研究采用其中 </a:t>
            </a:r>
            <a:r>
              <a:rPr lang="en-US" altLang="zh-CN" dirty="0">
                <a:solidFill>
                  <a:prstClr val="black"/>
                </a:solidFill>
                <a:latin typeface="微软雅黑" panose="020B0503020204020204" pitchFamily="34" charset="-122"/>
                <a:ea typeface="微软雅黑" panose="020B0503020204020204" pitchFamily="34" charset="-122"/>
              </a:rPr>
              <a:t>2014 </a:t>
            </a:r>
            <a:r>
              <a:rPr lang="zh-CN" altLang="en-US" dirty="0">
                <a:solidFill>
                  <a:prstClr val="black"/>
                </a:solidFill>
                <a:latin typeface="微软雅黑" panose="020B0503020204020204" pitchFamily="34" charset="-122"/>
                <a:ea typeface="微软雅黑" panose="020B0503020204020204" pitchFamily="34" charset="-122"/>
              </a:rPr>
              <a:t>年的 </a:t>
            </a:r>
            <a:r>
              <a:rPr lang="en-US" altLang="zh-CN" dirty="0">
                <a:solidFill>
                  <a:prstClr val="black"/>
                </a:solidFill>
                <a:latin typeface="微软雅黑" panose="020B0503020204020204" pitchFamily="34" charset="-122"/>
                <a:ea typeface="微软雅黑" panose="020B0503020204020204" pitchFamily="34" charset="-122"/>
              </a:rPr>
              <a:t>200 </a:t>
            </a:r>
            <a:r>
              <a:rPr lang="zh-CN" altLang="en-US" dirty="0">
                <a:solidFill>
                  <a:prstClr val="black"/>
                </a:solidFill>
                <a:latin typeface="微软雅黑" panose="020B0503020204020204" pitchFamily="34" charset="-122"/>
                <a:ea typeface="微软雅黑" panose="020B0503020204020204" pitchFamily="34" charset="-122"/>
              </a:rPr>
              <a:t>篇法语文件作为第一组实验数据，代表书面法语。</a:t>
            </a:r>
            <a:endParaRPr lang="en-US" altLang="zh-CN" dirty="0">
              <a:solidFill>
                <a:prstClr val="black"/>
              </a:solidFill>
              <a:latin typeface="微软雅黑" panose="020B0503020204020204" pitchFamily="34" charset="-122"/>
              <a:ea typeface="微软雅黑" panose="020B0503020204020204" pitchFamily="34" charset="-122"/>
            </a:endParaRPr>
          </a:p>
          <a:p>
            <a:pPr marL="285750" lvl="0" indent="-285750" fontAlgn="auto">
              <a:spcBef>
                <a:spcPts val="0"/>
              </a:spcBef>
              <a:spcAft>
                <a:spcPts val="0"/>
              </a:spcAft>
              <a:buFont typeface="Wingdings" panose="05000000000000000000" pitchFamily="2" charset="2"/>
              <a:buChar char="l"/>
            </a:pPr>
            <a:endParaRPr lang="en-US" altLang="zh-CN" dirty="0">
              <a:solidFill>
                <a:prstClr val="black"/>
              </a:solidFill>
              <a:latin typeface="微软雅黑" panose="020B0503020204020204" pitchFamily="34" charset="-122"/>
              <a:ea typeface="微软雅黑" panose="020B0503020204020204" pitchFamily="34" charset="-122"/>
            </a:endParaRPr>
          </a:p>
          <a:p>
            <a:pPr marL="285750" lvl="0" indent="-285750" fontAlgn="auto">
              <a:spcBef>
                <a:spcPts val="0"/>
              </a:spcBef>
              <a:spcAft>
                <a:spcPts val="0"/>
              </a:spcAft>
              <a:buFont typeface="Wingdings" panose="05000000000000000000" pitchFamily="2" charset="2"/>
              <a:buChar char="l"/>
            </a:pPr>
            <a:r>
              <a:rPr lang="en-US" altLang="zh-CN" dirty="0">
                <a:solidFill>
                  <a:prstClr val="black"/>
                </a:solidFill>
                <a:latin typeface="微软雅黑" panose="020B0503020204020204" pitchFamily="34" charset="-122"/>
                <a:ea typeface="微软雅黑" panose="020B0503020204020204" pitchFamily="34" charset="-122"/>
              </a:rPr>
              <a:t>Europarl</a:t>
            </a:r>
            <a:r>
              <a:rPr lang="zh-CN" altLang="en-US" dirty="0">
                <a:solidFill>
                  <a:prstClr val="black"/>
                </a:solidFill>
                <a:latin typeface="微软雅黑" panose="020B0503020204020204" pitchFamily="34" charset="-122"/>
                <a:ea typeface="微软雅黑" panose="020B0503020204020204" pitchFamily="34" charset="-122"/>
              </a:rPr>
              <a:t>：从欧洲议会议事录中收集的平行文本语料库，由欧洲议会讨论记录组成。本研究选取其中法语文件的前 </a:t>
            </a:r>
            <a:r>
              <a:rPr lang="en-US" altLang="zh-CN" dirty="0">
                <a:solidFill>
                  <a:prstClr val="black"/>
                </a:solidFill>
                <a:latin typeface="微软雅黑" panose="020B0503020204020204" pitchFamily="34" charset="-122"/>
                <a:ea typeface="微软雅黑" panose="020B0503020204020204" pitchFamily="34" charset="-122"/>
              </a:rPr>
              <a:t>2 000 </a:t>
            </a:r>
            <a:r>
              <a:rPr lang="zh-CN" altLang="en-US" dirty="0">
                <a:solidFill>
                  <a:prstClr val="black"/>
                </a:solidFill>
                <a:latin typeface="微软雅黑" panose="020B0503020204020204" pitchFamily="34" charset="-122"/>
                <a:ea typeface="微软雅黑" panose="020B0503020204020204" pitchFamily="34" charset="-122"/>
              </a:rPr>
              <a:t>行作为第二组实验的数据，代表口语法语。</a:t>
            </a:r>
          </a:p>
        </p:txBody>
      </p:sp>
      <p:sp>
        <p:nvSpPr>
          <p:cNvPr id="40" name="右箭头 7">
            <a:extLst>
              <a:ext uri="{FF2B5EF4-FFF2-40B4-BE49-F238E27FC236}">
                <a16:creationId xmlns:a16="http://schemas.microsoft.com/office/drawing/2014/main" id="{247FA2C4-E037-4AF7-9EE8-2B96B45B714A}"/>
              </a:ext>
            </a:extLst>
          </p:cNvPr>
          <p:cNvSpPr/>
          <p:nvPr/>
        </p:nvSpPr>
        <p:spPr bwMode="auto">
          <a:xfrm>
            <a:off x="2950707" y="4710489"/>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41" name="矩形 40">
            <a:extLst>
              <a:ext uri="{FF2B5EF4-FFF2-40B4-BE49-F238E27FC236}">
                <a16:creationId xmlns:a16="http://schemas.microsoft.com/office/drawing/2014/main" id="{F5A364D3-684B-4A7F-B10A-3A1868B90EA6}"/>
              </a:ext>
            </a:extLst>
          </p:cNvPr>
          <p:cNvSpPr/>
          <p:nvPr/>
        </p:nvSpPr>
        <p:spPr bwMode="auto">
          <a:xfrm>
            <a:off x="737826" y="4509120"/>
            <a:ext cx="2481545" cy="801314"/>
          </a:xfrm>
          <a:prstGeom prst="rect">
            <a:avLst/>
          </a:prstGeom>
          <a:solidFill>
            <a:schemeClr val="bg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42" name="TextBox 18">
            <a:extLst>
              <a:ext uri="{FF2B5EF4-FFF2-40B4-BE49-F238E27FC236}">
                <a16:creationId xmlns:a16="http://schemas.microsoft.com/office/drawing/2014/main" id="{E929C6EF-6788-4B60-B666-9E6230A98399}"/>
              </a:ext>
            </a:extLst>
          </p:cNvPr>
          <p:cNvSpPr txBox="1"/>
          <p:nvPr/>
        </p:nvSpPr>
        <p:spPr>
          <a:xfrm>
            <a:off x="842764" y="4710489"/>
            <a:ext cx="2362472" cy="400110"/>
          </a:xfrm>
          <a:prstGeom prst="rect">
            <a:avLst/>
          </a:prstGeom>
          <a:noFill/>
        </p:spPr>
        <p:txBody>
          <a:bodyPr wrap="square" rtlCol="0">
            <a:spAutoFit/>
          </a:bodyPr>
          <a:lstStyle/>
          <a:p>
            <a:pPr algn="ctr"/>
            <a:r>
              <a:rPr lang="zh-CN" altLang="en-US" sz="2000" dirty="0">
                <a:solidFill>
                  <a:schemeClr val="bg2"/>
                </a:solidFill>
                <a:latin typeface="+mj-ea"/>
                <a:ea typeface="+mj-ea"/>
              </a:rPr>
              <a:t>评价指标</a:t>
            </a:r>
          </a:p>
        </p:txBody>
      </p:sp>
      <p:sp>
        <p:nvSpPr>
          <p:cNvPr id="4" name="矩形 3">
            <a:extLst>
              <a:ext uri="{FF2B5EF4-FFF2-40B4-BE49-F238E27FC236}">
                <a16:creationId xmlns:a16="http://schemas.microsoft.com/office/drawing/2014/main" id="{E1D07B54-F680-4D32-A97B-A38CC4950822}"/>
              </a:ext>
            </a:extLst>
          </p:cNvPr>
          <p:cNvSpPr/>
          <p:nvPr/>
        </p:nvSpPr>
        <p:spPr>
          <a:xfrm>
            <a:off x="3610269" y="4156646"/>
            <a:ext cx="6099175" cy="2031325"/>
          </a:xfrm>
          <a:prstGeom prst="rect">
            <a:avLst/>
          </a:prstGeom>
          <a:ln w="38100">
            <a:solidFill>
              <a:schemeClr val="bg1"/>
            </a:solidFill>
          </a:ln>
        </p:spPr>
        <p:txBody>
          <a:bodyPr>
            <a:spAutoFit/>
          </a:bodyPr>
          <a:lstStyle/>
          <a:p>
            <a:pPr marL="285750" lvl="0" indent="-285750" fontAlgn="auto">
              <a:spcBef>
                <a:spcPts val="0"/>
              </a:spcBef>
              <a:spcAft>
                <a:spcPts val="0"/>
              </a:spcAft>
              <a:buFont typeface="Wingdings" panose="05000000000000000000" pitchFamily="2" charset="2"/>
              <a:buChar char="l"/>
            </a:pPr>
            <a:r>
              <a:rPr lang="zh-CN" altLang="en-US" dirty="0">
                <a:solidFill>
                  <a:prstClr val="black"/>
                </a:solidFill>
                <a:latin typeface="微软雅黑" panose="020B0503020204020204" pitchFamily="34" charset="-122"/>
                <a:ea typeface="微软雅黑" panose="020B0503020204020204" pitchFamily="34" charset="-122"/>
              </a:rPr>
              <a:t>准确率：词语集合中经人工判定成词的比率。</a:t>
            </a:r>
            <a:endParaRPr lang="en-US" altLang="zh-CN" dirty="0">
              <a:solidFill>
                <a:prstClr val="black"/>
              </a:solidFill>
              <a:latin typeface="微软雅黑" panose="020B0503020204020204" pitchFamily="34" charset="-122"/>
              <a:ea typeface="微软雅黑" panose="020B0503020204020204" pitchFamily="34" charset="-122"/>
            </a:endParaRPr>
          </a:p>
          <a:p>
            <a:pPr marL="285750" lvl="0" indent="-285750" fontAlgn="auto">
              <a:spcBef>
                <a:spcPts val="0"/>
              </a:spcBef>
              <a:spcAft>
                <a:spcPts val="0"/>
              </a:spcAft>
              <a:buFont typeface="Wingdings" panose="05000000000000000000" pitchFamily="2" charset="2"/>
              <a:buChar char="l"/>
            </a:pPr>
            <a:endParaRPr lang="en-US" altLang="zh-CN" dirty="0">
              <a:solidFill>
                <a:prstClr val="black"/>
              </a:solidFill>
              <a:latin typeface="微软雅黑" panose="020B0503020204020204" pitchFamily="34" charset="-122"/>
              <a:ea typeface="微软雅黑" panose="020B0503020204020204" pitchFamily="34" charset="-122"/>
            </a:endParaRPr>
          </a:p>
          <a:p>
            <a:pPr marL="285750" lvl="0" indent="-285750" fontAlgn="auto">
              <a:spcBef>
                <a:spcPts val="0"/>
              </a:spcBef>
              <a:spcAft>
                <a:spcPts val="0"/>
              </a:spcAft>
              <a:buFont typeface="Wingdings" panose="05000000000000000000" pitchFamily="2" charset="2"/>
              <a:buChar char="l"/>
            </a:pPr>
            <a:r>
              <a:rPr lang="zh-CN" altLang="en-US" dirty="0">
                <a:solidFill>
                  <a:prstClr val="black"/>
                </a:solidFill>
                <a:latin typeface="微软雅黑" panose="020B0503020204020204" pitchFamily="34" charset="-122"/>
                <a:ea typeface="微软雅黑" panose="020B0503020204020204" pitchFamily="34" charset="-122"/>
              </a:rPr>
              <a:t>正确提取词语的数目：召回率是经人工判定成词的候选词语占文本中出现的全部词语的比率。但是，由于语料缺乏权威标注，无法确定语料中出现的全部词语数量，因此，本研究采用正确提取词语的数目来代替召回率评价指标。</a:t>
            </a:r>
          </a:p>
        </p:txBody>
      </p:sp>
    </p:spTree>
    <p:extLst>
      <p:ext uri="{BB962C8B-B14F-4D97-AF65-F5344CB8AC3E}">
        <p14:creationId xmlns:p14="http://schemas.microsoft.com/office/powerpoint/2010/main" val="3878877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a:t>实验分析</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39" name="图片 38">
            <a:extLst>
              <a:ext uri="{FF2B5EF4-FFF2-40B4-BE49-F238E27FC236}">
                <a16:creationId xmlns:a16="http://schemas.microsoft.com/office/drawing/2014/main" id="{CAB168C6-C10C-480D-9273-CFB3ACCF3803}"/>
              </a:ext>
            </a:extLst>
          </p:cNvPr>
          <p:cNvPicPr>
            <a:picLocks noChangeAspect="1"/>
          </p:cNvPicPr>
          <p:nvPr/>
        </p:nvPicPr>
        <p:blipFill>
          <a:blip r:embed="rId3"/>
          <a:stretch>
            <a:fillRect/>
          </a:stretch>
        </p:blipFill>
        <p:spPr>
          <a:xfrm>
            <a:off x="1121997" y="1302254"/>
            <a:ext cx="4388601" cy="3331493"/>
          </a:xfrm>
          <a:prstGeom prst="rect">
            <a:avLst/>
          </a:prstGeom>
        </p:spPr>
      </p:pic>
      <p:pic>
        <p:nvPicPr>
          <p:cNvPr id="40" name="图片 39">
            <a:extLst>
              <a:ext uri="{FF2B5EF4-FFF2-40B4-BE49-F238E27FC236}">
                <a16:creationId xmlns:a16="http://schemas.microsoft.com/office/drawing/2014/main" id="{EB95ACDB-8901-470A-AF04-CA3C2DEF54F4}"/>
              </a:ext>
            </a:extLst>
          </p:cNvPr>
          <p:cNvPicPr>
            <a:picLocks noChangeAspect="1"/>
          </p:cNvPicPr>
          <p:nvPr/>
        </p:nvPicPr>
        <p:blipFill>
          <a:blip r:embed="rId4"/>
          <a:stretch>
            <a:fillRect/>
          </a:stretch>
        </p:blipFill>
        <p:spPr>
          <a:xfrm>
            <a:off x="6474829" y="1302253"/>
            <a:ext cx="4208201" cy="3331493"/>
          </a:xfrm>
          <a:prstGeom prst="rect">
            <a:avLst/>
          </a:prstGeom>
        </p:spPr>
      </p:pic>
      <p:sp>
        <p:nvSpPr>
          <p:cNvPr id="41" name="矩形 40">
            <a:extLst>
              <a:ext uri="{FF2B5EF4-FFF2-40B4-BE49-F238E27FC236}">
                <a16:creationId xmlns:a16="http://schemas.microsoft.com/office/drawing/2014/main" id="{5A0F549C-88B1-4BA2-86E2-7670021954DC}"/>
              </a:ext>
            </a:extLst>
          </p:cNvPr>
          <p:cNvSpPr/>
          <p:nvPr/>
        </p:nvSpPr>
        <p:spPr>
          <a:xfrm>
            <a:off x="792819" y="4902033"/>
            <a:ext cx="5257743" cy="1477328"/>
          </a:xfrm>
          <a:prstGeom prst="rect">
            <a:avLst/>
          </a:prstGeom>
        </p:spPr>
        <p:txBody>
          <a:bodyPr wrap="square">
            <a:spAutoFit/>
          </a:bodyPr>
          <a:lstStyle/>
          <a:p>
            <a:pPr fontAlgn="auto">
              <a:spcBef>
                <a:spcPts val="0"/>
              </a:spcBef>
              <a:spcAft>
                <a:spcPts val="0"/>
              </a:spcAft>
              <a:buFontTx/>
              <a:buNone/>
            </a:pPr>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）展示 </a:t>
            </a:r>
            <a:r>
              <a:rPr lang="en-US" altLang="zh-CN" dirty="0">
                <a:solidFill>
                  <a:prstClr val="black"/>
                </a:solidFill>
                <a:latin typeface="微软雅黑" panose="020B0503020204020204" pitchFamily="34" charset="-122"/>
                <a:ea typeface="微软雅黑" panose="020B0503020204020204" pitchFamily="34" charset="-122"/>
              </a:rPr>
              <a:t>TFD </a:t>
            </a:r>
            <a:r>
              <a:rPr lang="zh-CN" altLang="en-US" dirty="0">
                <a:solidFill>
                  <a:prstClr val="black"/>
                </a:solidFill>
                <a:latin typeface="微软雅黑" panose="020B0503020204020204" pitchFamily="34" charset="-122"/>
                <a:ea typeface="微软雅黑" panose="020B0503020204020204" pitchFamily="34" charset="-122"/>
              </a:rPr>
              <a:t>和 </a:t>
            </a:r>
            <a:r>
              <a:rPr lang="en-US" altLang="zh-CN" dirty="0">
                <a:solidFill>
                  <a:prstClr val="black"/>
                </a:solidFill>
                <a:latin typeface="微软雅黑" panose="020B0503020204020204" pitchFamily="34" charset="-122"/>
                <a:ea typeface="微软雅黑" panose="020B0503020204020204" pitchFamily="34" charset="-122"/>
              </a:rPr>
              <a:t>TF-IDF </a:t>
            </a:r>
            <a:r>
              <a:rPr lang="zh-CN" altLang="en-US" dirty="0">
                <a:solidFill>
                  <a:prstClr val="black"/>
                </a:solidFill>
                <a:latin typeface="微软雅黑" panose="020B0503020204020204" pitchFamily="34" charset="-122"/>
                <a:ea typeface="微软雅黑" panose="020B0503020204020204" pitchFamily="34" charset="-122"/>
              </a:rPr>
              <a:t>两种方法在自动判别候选词语是否成词方面的准确率。其中，“按成词度降序排列的候选词语”的 </a:t>
            </a:r>
            <a:r>
              <a:rPr lang="en-US" altLang="zh-CN" dirty="0">
                <a:solidFill>
                  <a:prstClr val="black"/>
                </a:solidFill>
                <a:latin typeface="微软雅黑" panose="020B0503020204020204" pitchFamily="34" charset="-122"/>
                <a:ea typeface="微软雅黑" panose="020B0503020204020204" pitchFamily="34" charset="-122"/>
              </a:rPr>
              <a:t>m%(m=10, 20, ···, 100)</a:t>
            </a:r>
            <a:r>
              <a:rPr lang="zh-CN" altLang="en-US" dirty="0">
                <a:solidFill>
                  <a:prstClr val="black"/>
                </a:solidFill>
                <a:latin typeface="微软雅黑" panose="020B0503020204020204" pitchFamily="34" charset="-122"/>
                <a:ea typeface="微软雅黑" panose="020B0503020204020204" pitchFamily="34" charset="-122"/>
              </a:rPr>
              <a:t>是指成词度前 </a:t>
            </a:r>
            <a:r>
              <a:rPr lang="en-US" altLang="zh-CN" dirty="0">
                <a:solidFill>
                  <a:prstClr val="black"/>
                </a:solidFill>
                <a:latin typeface="微软雅黑" panose="020B0503020204020204" pitchFamily="34" charset="-122"/>
                <a:ea typeface="微软雅黑" panose="020B0503020204020204" pitchFamily="34" charset="-122"/>
              </a:rPr>
              <a:t>m% </a:t>
            </a:r>
            <a:r>
              <a:rPr lang="zh-CN" altLang="en-US" dirty="0">
                <a:solidFill>
                  <a:prstClr val="black"/>
                </a:solidFill>
                <a:latin typeface="微软雅黑" panose="020B0503020204020204" pitchFamily="34" charset="-122"/>
                <a:ea typeface="微软雅黑" panose="020B0503020204020204" pitchFamily="34" charset="-122"/>
              </a:rPr>
              <a:t>的候选词语；准确率是指这些候选词语中经人工判定成词的比率。</a:t>
            </a:r>
          </a:p>
        </p:txBody>
      </p:sp>
      <p:sp>
        <p:nvSpPr>
          <p:cNvPr id="42" name="矩形 41">
            <a:extLst>
              <a:ext uri="{FF2B5EF4-FFF2-40B4-BE49-F238E27FC236}">
                <a16:creationId xmlns:a16="http://schemas.microsoft.com/office/drawing/2014/main" id="{C677B09F-5EB6-4E66-8322-EC04DEA4AD2D}"/>
              </a:ext>
            </a:extLst>
          </p:cNvPr>
          <p:cNvSpPr/>
          <p:nvPr/>
        </p:nvSpPr>
        <p:spPr>
          <a:xfrm>
            <a:off x="6290259" y="4899100"/>
            <a:ext cx="5457826" cy="1477328"/>
          </a:xfrm>
          <a:prstGeom prst="rect">
            <a:avLst/>
          </a:prstGeom>
        </p:spPr>
        <p:txBody>
          <a:bodyPr wrap="square">
            <a:spAutoFit/>
          </a:bodyPr>
          <a:lstStyle/>
          <a:p>
            <a:pPr fontAlgn="auto">
              <a:spcBef>
                <a:spcPts val="0"/>
              </a:spcBef>
              <a:spcAft>
                <a:spcPts val="0"/>
              </a:spcAft>
              <a:buFontTx/>
              <a:buNone/>
            </a:pPr>
            <a:r>
              <a:rPr lang="zh-CN" altLang="en-US" dirty="0">
                <a:solidFill>
                  <a:prstClr val="black"/>
                </a:solidFill>
                <a:latin typeface="微软雅黑" panose="020B0503020204020204" pitchFamily="34" charset="-122"/>
                <a:ea typeface="微软雅黑" panose="020B0503020204020204" pitchFamily="34" charset="-122"/>
              </a:rPr>
              <a:t>从图中可以看到，对书面法语和口语法语两种题材不同的语料进行词语提取时，在候选词语的成词度计算方面，</a:t>
            </a:r>
            <a:r>
              <a:rPr lang="en-US" altLang="zh-CN" dirty="0">
                <a:solidFill>
                  <a:prstClr val="black"/>
                </a:solidFill>
                <a:latin typeface="微软雅黑" panose="020B0503020204020204" pitchFamily="34" charset="-122"/>
                <a:ea typeface="微软雅黑" panose="020B0503020204020204" pitchFamily="34" charset="-122"/>
              </a:rPr>
              <a:t>TFD </a:t>
            </a:r>
            <a:r>
              <a:rPr lang="zh-CN" altLang="en-US" dirty="0">
                <a:solidFill>
                  <a:prstClr val="black"/>
                </a:solidFill>
                <a:latin typeface="微软雅黑" panose="020B0503020204020204" pitchFamily="34" charset="-122"/>
                <a:ea typeface="微软雅黑" panose="020B0503020204020204" pitchFamily="34" charset="-122"/>
              </a:rPr>
              <a:t>的准确率均稳定优于</a:t>
            </a:r>
            <a:r>
              <a:rPr lang="en-US" altLang="zh-CN" dirty="0">
                <a:solidFill>
                  <a:prstClr val="black"/>
                </a:solidFill>
                <a:latin typeface="微软雅黑" panose="020B0503020204020204" pitchFamily="34" charset="-122"/>
                <a:ea typeface="微软雅黑" panose="020B0503020204020204" pitchFamily="34" charset="-122"/>
              </a:rPr>
              <a:t>TF-IDF</a:t>
            </a:r>
            <a:r>
              <a:rPr lang="zh-CN" altLang="en-US" dirty="0">
                <a:solidFill>
                  <a:prstClr val="black"/>
                </a:solidFill>
                <a:latin typeface="微软雅黑" panose="020B0503020204020204" pitchFamily="34" charset="-122"/>
                <a:ea typeface="微软雅黑" panose="020B0503020204020204" pitchFamily="34" charset="-122"/>
              </a:rPr>
              <a:t>。这是由于 </a:t>
            </a:r>
            <a:r>
              <a:rPr lang="en-US" altLang="zh-CN" dirty="0">
                <a:solidFill>
                  <a:prstClr val="black"/>
                </a:solidFill>
                <a:latin typeface="微软雅黑" panose="020B0503020204020204" pitchFamily="34" charset="-122"/>
                <a:ea typeface="微软雅黑" panose="020B0503020204020204" pitchFamily="34" charset="-122"/>
              </a:rPr>
              <a:t>TFD </a:t>
            </a:r>
            <a:r>
              <a:rPr lang="zh-CN" altLang="en-US" dirty="0">
                <a:solidFill>
                  <a:prstClr val="black"/>
                </a:solidFill>
                <a:latin typeface="微软雅黑" panose="020B0503020204020204" pitchFamily="34" charset="-122"/>
                <a:ea typeface="微软雅黑" panose="020B0503020204020204" pitchFamily="34" charset="-122"/>
              </a:rPr>
              <a:t>方法增加了词串在不同文本中分布均匀程度的因素。</a:t>
            </a:r>
          </a:p>
        </p:txBody>
      </p:sp>
    </p:spTree>
    <p:extLst>
      <p:ext uri="{BB962C8B-B14F-4D97-AF65-F5344CB8AC3E}">
        <p14:creationId xmlns:p14="http://schemas.microsoft.com/office/powerpoint/2010/main" val="279034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72422" y="507690"/>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zh-CN" altLang="en-US" b="0" dirty="0">
                <a:solidFill>
                  <a:schemeClr val="bg1"/>
                </a:solidFill>
              </a:rPr>
              <a:t>论文摘要</a:t>
            </a: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 name="矩形 2">
            <a:extLst>
              <a:ext uri="{FF2B5EF4-FFF2-40B4-BE49-F238E27FC236}">
                <a16:creationId xmlns:a16="http://schemas.microsoft.com/office/drawing/2014/main" id="{6577B51C-D11F-442F-BD03-8AE6B2A86071}"/>
              </a:ext>
            </a:extLst>
          </p:cNvPr>
          <p:cNvSpPr/>
          <p:nvPr/>
        </p:nvSpPr>
        <p:spPr>
          <a:xfrm>
            <a:off x="2844304" y="1772816"/>
            <a:ext cx="6505971" cy="2862322"/>
          </a:xfrm>
          <a:prstGeom prst="rect">
            <a:avLst/>
          </a:prstGeom>
        </p:spPr>
        <p:txBody>
          <a:bodyPr wrap="square">
            <a:spAutoFit/>
          </a:bodyPr>
          <a:lstStyle/>
          <a:p>
            <a:pPr indent="457200"/>
            <a:r>
              <a:rPr lang="zh-CN" altLang="en-US" sz="2000" dirty="0">
                <a:solidFill>
                  <a:schemeClr val="bg1"/>
                </a:solidFill>
                <a:latin typeface="+mn-ea"/>
                <a:ea typeface="+mn-ea"/>
              </a:rPr>
              <a:t>法文复杂的语法和词形变化规则导致 </a:t>
            </a:r>
            <a:r>
              <a:rPr lang="en-US" altLang="zh-CN" sz="2000" dirty="0">
                <a:solidFill>
                  <a:schemeClr val="bg1"/>
                </a:solidFill>
                <a:latin typeface="+mn-ea"/>
                <a:ea typeface="+mn-ea"/>
              </a:rPr>
              <a:t>N-gram </a:t>
            </a:r>
            <a:r>
              <a:rPr lang="zh-CN" altLang="en-US" sz="2000" dirty="0">
                <a:solidFill>
                  <a:schemeClr val="bg1"/>
                </a:solidFill>
                <a:latin typeface="+mn-ea"/>
                <a:ea typeface="+mn-ea"/>
              </a:rPr>
              <a:t>等词语提取方法的效果无法保证，影响法文文本挖掘的准确性。本研究提出一种高效的法文词语提取方法，从待分析的法文文本中自动获取包括单词和短语的词语集合，构建法文文本挖掘所需的词库。该方法把文本中的单词共现信息压缩为 </a:t>
            </a:r>
            <a:r>
              <a:rPr lang="en-US" altLang="zh-CN" sz="2000" dirty="0">
                <a:solidFill>
                  <a:schemeClr val="bg1"/>
                </a:solidFill>
                <a:latin typeface="+mn-ea"/>
                <a:ea typeface="+mn-ea"/>
              </a:rPr>
              <a:t>FP </a:t>
            </a:r>
            <a:r>
              <a:rPr lang="zh-CN" altLang="en-US" sz="2000" dirty="0">
                <a:solidFill>
                  <a:schemeClr val="bg1"/>
                </a:solidFill>
                <a:latin typeface="+mn-ea"/>
                <a:ea typeface="+mn-ea"/>
              </a:rPr>
              <a:t>序列树结构，快速提取频繁词串并计算其成词度，得到法文词语集合。实验表明，该方法的准确率达到</a:t>
            </a:r>
            <a:r>
              <a:rPr lang="en-US" altLang="zh-CN" sz="2000" dirty="0">
                <a:solidFill>
                  <a:schemeClr val="bg1"/>
                </a:solidFill>
                <a:latin typeface="+mn-ea"/>
                <a:ea typeface="+mn-ea"/>
              </a:rPr>
              <a:t>90%</a:t>
            </a:r>
            <a:r>
              <a:rPr lang="zh-CN" altLang="en-US" sz="2000" dirty="0">
                <a:solidFill>
                  <a:schemeClr val="bg1"/>
                </a:solidFill>
                <a:latin typeface="+mn-ea"/>
                <a:ea typeface="+mn-ea"/>
              </a:rPr>
              <a:t>，且具有比现有法文词语提取方法更高的召回率，能有效支持法文文本挖掘应用。</a:t>
            </a:r>
          </a:p>
        </p:txBody>
      </p:sp>
      <p:sp>
        <p:nvSpPr>
          <p:cNvPr id="4" name="矩形 3">
            <a:extLst>
              <a:ext uri="{FF2B5EF4-FFF2-40B4-BE49-F238E27FC236}">
                <a16:creationId xmlns:a16="http://schemas.microsoft.com/office/drawing/2014/main" id="{A2FF4D79-4DE6-440C-9540-B8DDF43AF50B}"/>
              </a:ext>
            </a:extLst>
          </p:cNvPr>
          <p:cNvSpPr/>
          <p:nvPr/>
        </p:nvSpPr>
        <p:spPr>
          <a:xfrm>
            <a:off x="2844304" y="5469377"/>
            <a:ext cx="8771189" cy="523220"/>
          </a:xfrm>
          <a:prstGeom prst="rect">
            <a:avLst/>
          </a:prstGeom>
        </p:spPr>
        <p:txBody>
          <a:bodyPr wrap="square">
            <a:spAutoFit/>
          </a:bodyPr>
          <a:lstStyle/>
          <a:p>
            <a:r>
              <a:rPr lang="zh-CN" altLang="en-US" sz="1400" dirty="0">
                <a:solidFill>
                  <a:srgbClr val="333333"/>
                </a:solidFill>
                <a:latin typeface="Microsoft yahei" panose="020B0503020204020204" pitchFamily="34" charset="-122"/>
                <a:ea typeface="Microsoft yahei" panose="020B0503020204020204" pitchFamily="34" charset="-122"/>
              </a:rPr>
              <a:t>参文格式：</a:t>
            </a:r>
            <a:endParaRPr lang="en-US" altLang="zh-CN" sz="1400" dirty="0">
              <a:solidFill>
                <a:srgbClr val="333333"/>
              </a:solidFill>
              <a:latin typeface="Microsoft yahei" panose="020B0503020204020204" pitchFamily="34" charset="-122"/>
              <a:ea typeface="Microsoft yahei" panose="020B0503020204020204" pitchFamily="34" charset="-122"/>
            </a:endParaRPr>
          </a:p>
          <a:p>
            <a:r>
              <a:rPr lang="zh-CN" altLang="en-US" sz="1400" dirty="0">
                <a:solidFill>
                  <a:srgbClr val="333333"/>
                </a:solidFill>
                <a:latin typeface="Microsoft yahei" panose="020B0503020204020204" pitchFamily="34" charset="-122"/>
                <a:ea typeface="Microsoft yahei" panose="020B0503020204020204" pitchFamily="34" charset="-122"/>
              </a:rPr>
              <a:t>于娟</a:t>
            </a:r>
            <a:r>
              <a:rPr lang="en-US" altLang="zh-CN" sz="1400" dirty="0">
                <a:solidFill>
                  <a:srgbClr val="333333"/>
                </a:solidFill>
                <a:latin typeface="Microsoft yahei" panose="020B0503020204020204" pitchFamily="34" charset="-122"/>
                <a:ea typeface="Microsoft yahei" panose="020B0503020204020204" pitchFamily="34" charset="-122"/>
              </a:rPr>
              <a:t>,</a:t>
            </a:r>
            <a:r>
              <a:rPr lang="zh-CN" altLang="en-US" sz="1400" dirty="0">
                <a:solidFill>
                  <a:srgbClr val="333333"/>
                </a:solidFill>
                <a:latin typeface="Microsoft yahei" panose="020B0503020204020204" pitchFamily="34" charset="-122"/>
                <a:ea typeface="Microsoft yahei" panose="020B0503020204020204" pitchFamily="34" charset="-122"/>
              </a:rPr>
              <a:t>吴晓鹏</a:t>
            </a:r>
            <a:r>
              <a:rPr lang="en-US" altLang="zh-CN" sz="1400" dirty="0">
                <a:solidFill>
                  <a:srgbClr val="333333"/>
                </a:solidFill>
                <a:latin typeface="Microsoft yahei" panose="020B0503020204020204" pitchFamily="34" charset="-122"/>
                <a:ea typeface="Microsoft yahei" panose="020B0503020204020204" pitchFamily="34" charset="-122"/>
              </a:rPr>
              <a:t>,</a:t>
            </a:r>
            <a:r>
              <a:rPr lang="zh-CN" altLang="en-US" sz="1400" dirty="0">
                <a:solidFill>
                  <a:srgbClr val="333333"/>
                </a:solidFill>
                <a:latin typeface="Microsoft yahei" panose="020B0503020204020204" pitchFamily="34" charset="-122"/>
                <a:ea typeface="Microsoft yahei" panose="020B0503020204020204" pitchFamily="34" charset="-122"/>
              </a:rPr>
              <a:t>廖晓</a:t>
            </a:r>
            <a:r>
              <a:rPr lang="en-US" altLang="zh-CN" sz="1400" dirty="0">
                <a:solidFill>
                  <a:srgbClr val="333333"/>
                </a:solidFill>
                <a:latin typeface="Microsoft yahei" panose="020B0503020204020204" pitchFamily="34" charset="-122"/>
                <a:ea typeface="Microsoft yahei" panose="020B0503020204020204" pitchFamily="34" charset="-122"/>
              </a:rPr>
              <a:t>,</a:t>
            </a:r>
            <a:r>
              <a:rPr lang="zh-CN" altLang="en-US" sz="1400" dirty="0">
                <a:solidFill>
                  <a:srgbClr val="333333"/>
                </a:solidFill>
                <a:latin typeface="Microsoft yahei" panose="020B0503020204020204" pitchFamily="34" charset="-122"/>
                <a:ea typeface="Microsoft yahei" panose="020B0503020204020204" pitchFamily="34" charset="-122"/>
              </a:rPr>
              <a:t>刘建国</a:t>
            </a:r>
            <a:r>
              <a:rPr lang="en-US" altLang="zh-CN" sz="1400" dirty="0">
                <a:solidFill>
                  <a:srgbClr val="333333"/>
                </a:solidFill>
                <a:latin typeface="Microsoft yahei" panose="020B0503020204020204" pitchFamily="34" charset="-122"/>
                <a:ea typeface="Microsoft yahei" panose="020B0503020204020204" pitchFamily="34" charset="-122"/>
              </a:rPr>
              <a:t>.</a:t>
            </a:r>
            <a:r>
              <a:rPr lang="zh-CN" altLang="en-US" sz="1400" dirty="0">
                <a:solidFill>
                  <a:srgbClr val="333333"/>
                </a:solidFill>
                <a:latin typeface="Microsoft yahei" panose="020B0503020204020204" pitchFamily="34" charset="-122"/>
                <a:ea typeface="Microsoft yahei" panose="020B0503020204020204" pitchFamily="34" charset="-122"/>
              </a:rPr>
              <a:t>基于</a:t>
            </a:r>
            <a:r>
              <a:rPr lang="en-US" altLang="zh-CN" sz="1400" dirty="0">
                <a:solidFill>
                  <a:srgbClr val="333333"/>
                </a:solidFill>
                <a:latin typeface="Microsoft yahei" panose="020B0503020204020204" pitchFamily="34" charset="-122"/>
                <a:ea typeface="Microsoft yahei" panose="020B0503020204020204" pitchFamily="34" charset="-122"/>
              </a:rPr>
              <a:t>FP</a:t>
            </a:r>
            <a:r>
              <a:rPr lang="zh-CN" altLang="en-US" sz="1400" dirty="0">
                <a:solidFill>
                  <a:srgbClr val="333333"/>
                </a:solidFill>
                <a:latin typeface="Microsoft yahei" panose="020B0503020204020204" pitchFamily="34" charset="-122"/>
                <a:ea typeface="Microsoft yahei" panose="020B0503020204020204" pitchFamily="34" charset="-122"/>
              </a:rPr>
              <a:t>序列树的法文词语提取方法研究</a:t>
            </a:r>
            <a:r>
              <a:rPr lang="en-US" altLang="zh-CN" sz="1400" dirty="0">
                <a:solidFill>
                  <a:srgbClr val="333333"/>
                </a:solidFill>
                <a:latin typeface="Microsoft yahei" panose="020B0503020204020204" pitchFamily="34" charset="-122"/>
                <a:ea typeface="Microsoft yahei" panose="020B0503020204020204" pitchFamily="34" charset="-122"/>
              </a:rPr>
              <a:t>[J].</a:t>
            </a:r>
            <a:r>
              <a:rPr lang="zh-CN" altLang="en-US" sz="1400" dirty="0">
                <a:solidFill>
                  <a:srgbClr val="333333"/>
                </a:solidFill>
                <a:latin typeface="Microsoft yahei" panose="020B0503020204020204" pitchFamily="34" charset="-122"/>
                <a:ea typeface="Microsoft yahei" panose="020B0503020204020204" pitchFamily="34" charset="-122"/>
              </a:rPr>
              <a:t>电子科技大学学报</a:t>
            </a:r>
            <a:r>
              <a:rPr lang="en-US" altLang="zh-CN" sz="1400" dirty="0">
                <a:solidFill>
                  <a:srgbClr val="333333"/>
                </a:solidFill>
                <a:latin typeface="Microsoft yahei" panose="020B0503020204020204" pitchFamily="34" charset="-122"/>
                <a:ea typeface="Microsoft yahei" panose="020B0503020204020204" pitchFamily="34" charset="-122"/>
              </a:rPr>
              <a:t>,2021,50(01):84-90.</a:t>
            </a:r>
            <a:endParaRPr lang="zh-CN" altLang="en-US" sz="1400" dirty="0"/>
          </a:p>
        </p:txBody>
      </p:sp>
    </p:spTree>
    <p:extLst>
      <p:ext uri="{BB962C8B-B14F-4D97-AF65-F5344CB8AC3E}">
        <p14:creationId xmlns:p14="http://schemas.microsoft.com/office/powerpoint/2010/main" val="2878883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a:t>实验分析</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14" name="图片 13">
            <a:extLst>
              <a:ext uri="{FF2B5EF4-FFF2-40B4-BE49-F238E27FC236}">
                <a16:creationId xmlns:a16="http://schemas.microsoft.com/office/drawing/2014/main" id="{4DBE491D-A668-4483-93F1-CF2729791D98}"/>
              </a:ext>
            </a:extLst>
          </p:cNvPr>
          <p:cNvPicPr>
            <a:picLocks noChangeAspect="1"/>
          </p:cNvPicPr>
          <p:nvPr/>
        </p:nvPicPr>
        <p:blipFill>
          <a:blip r:embed="rId3"/>
          <a:stretch>
            <a:fillRect/>
          </a:stretch>
        </p:blipFill>
        <p:spPr>
          <a:xfrm>
            <a:off x="2551212" y="1360109"/>
            <a:ext cx="6309907" cy="1531753"/>
          </a:xfrm>
          <a:prstGeom prst="rect">
            <a:avLst/>
          </a:prstGeom>
        </p:spPr>
      </p:pic>
      <p:sp>
        <p:nvSpPr>
          <p:cNvPr id="15" name="矩形 14">
            <a:extLst>
              <a:ext uri="{FF2B5EF4-FFF2-40B4-BE49-F238E27FC236}">
                <a16:creationId xmlns:a16="http://schemas.microsoft.com/office/drawing/2014/main" id="{2BA6A0F8-C8AD-4D30-8A98-3264948747A5}"/>
              </a:ext>
            </a:extLst>
          </p:cNvPr>
          <p:cNvSpPr/>
          <p:nvPr/>
        </p:nvSpPr>
        <p:spPr>
          <a:xfrm>
            <a:off x="2491173" y="3117774"/>
            <a:ext cx="6369946" cy="923330"/>
          </a:xfrm>
          <a:prstGeom prst="rect">
            <a:avLst/>
          </a:prstGeom>
        </p:spPr>
        <p:txBody>
          <a:bodyPr wrap="square">
            <a:spAutoFit/>
          </a:bodyPr>
          <a:lstStyle/>
          <a:p>
            <a:pPr fontAlgn="auto">
              <a:spcBef>
                <a:spcPts val="0"/>
              </a:spcBef>
              <a:spcAft>
                <a:spcPts val="0"/>
              </a:spcAft>
              <a:buFontTx/>
              <a:buNone/>
            </a:pPr>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）展示了本研究方法与法文文本挖掘中词语提取常用方法</a:t>
            </a:r>
            <a:r>
              <a:rPr lang="zh-CN" altLang="en-US">
                <a:solidFill>
                  <a:prstClr val="black"/>
                </a:solidFill>
                <a:latin typeface="微软雅黑" panose="020B0503020204020204" pitchFamily="34" charset="-122"/>
                <a:ea typeface="微软雅黑" panose="020B0503020204020204" pitchFamily="34" charset="-122"/>
              </a:rPr>
              <a:t>所正确提取的词语</a:t>
            </a:r>
            <a:r>
              <a:rPr lang="zh-CN" altLang="en-US" dirty="0">
                <a:solidFill>
                  <a:prstClr val="black"/>
                </a:solidFill>
                <a:latin typeface="微软雅黑" panose="020B0503020204020204" pitchFamily="34" charset="-122"/>
                <a:ea typeface="微软雅黑" panose="020B0503020204020204" pitchFamily="34" charset="-122"/>
              </a:rPr>
              <a:t>的数目，包括 </a:t>
            </a:r>
            <a:r>
              <a:rPr lang="en-US" altLang="zh-CN" dirty="0">
                <a:solidFill>
                  <a:prstClr val="black"/>
                </a:solidFill>
                <a:latin typeface="微软雅黑" panose="020B0503020204020204" pitchFamily="34" charset="-122"/>
                <a:ea typeface="微软雅黑" panose="020B0503020204020204" pitchFamily="34" charset="-122"/>
              </a:rPr>
              <a:t>N-gram </a:t>
            </a:r>
            <a:r>
              <a:rPr lang="zh-CN" altLang="en-US" dirty="0">
                <a:solidFill>
                  <a:prstClr val="black"/>
                </a:solidFill>
                <a:latin typeface="微软雅黑" panose="020B0503020204020204" pitchFamily="34" charset="-122"/>
                <a:ea typeface="微软雅黑" panose="020B0503020204020204" pitchFamily="34" charset="-122"/>
              </a:rPr>
              <a:t>二元词组法和基于形容词与名词组合的词性规则法。</a:t>
            </a:r>
          </a:p>
        </p:txBody>
      </p:sp>
      <p:sp>
        <p:nvSpPr>
          <p:cNvPr id="16" name="矩形 15">
            <a:extLst>
              <a:ext uri="{FF2B5EF4-FFF2-40B4-BE49-F238E27FC236}">
                <a16:creationId xmlns:a16="http://schemas.microsoft.com/office/drawing/2014/main" id="{E412D6B1-0292-40D9-9CF2-56734D4EA42D}"/>
              </a:ext>
            </a:extLst>
          </p:cNvPr>
          <p:cNvSpPr/>
          <p:nvPr/>
        </p:nvSpPr>
        <p:spPr>
          <a:xfrm>
            <a:off x="2491173" y="4423615"/>
            <a:ext cx="6369946" cy="1754326"/>
          </a:xfrm>
          <a:prstGeom prst="rect">
            <a:avLst/>
          </a:prstGeom>
        </p:spPr>
        <p:txBody>
          <a:bodyPr wrap="square">
            <a:spAutoFit/>
          </a:bodyPr>
          <a:lstStyle/>
          <a:p>
            <a:pPr fontAlgn="auto">
              <a:spcBef>
                <a:spcPts val="0"/>
              </a:spcBef>
              <a:spcAft>
                <a:spcPts val="0"/>
              </a:spcAft>
              <a:buFontTx/>
              <a:buNone/>
            </a:pPr>
            <a:r>
              <a:rPr lang="zh-CN" altLang="en-US" dirty="0">
                <a:solidFill>
                  <a:prstClr val="black"/>
                </a:solidFill>
                <a:latin typeface="微软雅黑" panose="020B0503020204020204" pitchFamily="34" charset="-122"/>
                <a:ea typeface="微软雅黑" panose="020B0503020204020204" pitchFamily="34" charset="-122"/>
              </a:rPr>
              <a:t>本研究的词语提取方法正确提取的词语数目明显高于常用的法文文本提词方法</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二元词组法和词性规则法。这是因为：二元词组法限定了所提取词语的长度；词性规则法限定了所提取词语中每个单词的词性，只能提取得到形容词与名词的搭配。这些过滤规则能提高词语提取的准确率，但同时大幅降低了提取的词语数目。</a:t>
            </a:r>
          </a:p>
        </p:txBody>
      </p:sp>
    </p:spTree>
    <p:extLst>
      <p:ext uri="{BB962C8B-B14F-4D97-AF65-F5344CB8AC3E}">
        <p14:creationId xmlns:p14="http://schemas.microsoft.com/office/powerpoint/2010/main" val="417130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a:t>实验分析</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9" name="矩形 18">
            <a:extLst>
              <a:ext uri="{FF2B5EF4-FFF2-40B4-BE49-F238E27FC236}">
                <a16:creationId xmlns:a16="http://schemas.microsoft.com/office/drawing/2014/main" id="{15D8C8DC-723F-4FA6-A4CC-16F8EAA1A776}"/>
              </a:ext>
            </a:extLst>
          </p:cNvPr>
          <p:cNvSpPr/>
          <p:nvPr/>
        </p:nvSpPr>
        <p:spPr>
          <a:xfrm>
            <a:off x="2541675" y="3933056"/>
            <a:ext cx="6221795" cy="1477328"/>
          </a:xfrm>
          <a:prstGeom prst="rect">
            <a:avLst/>
          </a:prstGeom>
        </p:spPr>
        <p:txBody>
          <a:bodyPr wrap="square">
            <a:spAutoFit/>
          </a:bodyPr>
          <a:lstStyle/>
          <a:p>
            <a:pPr fontAlgn="auto">
              <a:spcBef>
                <a:spcPts val="0"/>
              </a:spcBef>
              <a:spcAft>
                <a:spcPts val="0"/>
              </a:spcAft>
              <a:buFontTx/>
              <a:buNone/>
            </a:pPr>
            <a:r>
              <a:rPr lang="en-US" altLang="zh-CN" dirty="0">
                <a:solidFill>
                  <a:prstClr val="black"/>
                </a:solidFill>
                <a:latin typeface="微软雅黑" panose="020B0503020204020204" pitchFamily="34" charset="-122"/>
                <a:ea typeface="微软雅黑" panose="020B0503020204020204" pitchFamily="34" charset="-122"/>
              </a:rPr>
              <a:t>3</a:t>
            </a:r>
            <a:r>
              <a:rPr lang="zh-CN" altLang="en-US" dirty="0">
                <a:solidFill>
                  <a:prstClr val="black"/>
                </a:solidFill>
                <a:latin typeface="微软雅黑" panose="020B0503020204020204" pitchFamily="34" charset="-122"/>
                <a:ea typeface="微软雅黑" panose="020B0503020204020204" pitchFamily="34" charset="-122"/>
              </a:rPr>
              <a:t>）语料的规模影响着本研究的法文词语提取方法的召回率。如在候选词提取示例中的“</a:t>
            </a:r>
            <a:r>
              <a:rPr lang="en-US" altLang="zh-CN" dirty="0">
                <a:solidFill>
                  <a:prstClr val="black"/>
                </a:solidFill>
                <a:latin typeface="微软雅黑" panose="020B0503020204020204" pitchFamily="34" charset="-122"/>
                <a:ea typeface="微软雅黑" panose="020B0503020204020204" pitchFamily="34" charset="-122"/>
              </a:rPr>
              <a:t>gestion du </a:t>
            </a:r>
            <a:r>
              <a:rPr lang="en-US" altLang="zh-CN" dirty="0" err="1">
                <a:solidFill>
                  <a:prstClr val="black"/>
                </a:solidFill>
                <a:latin typeface="微软雅黑" panose="020B0503020204020204" pitchFamily="34" charset="-122"/>
                <a:ea typeface="微软雅黑" panose="020B0503020204020204" pitchFamily="34" charset="-122"/>
              </a:rPr>
              <a:t>données</a:t>
            </a: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词形还原前为 </a:t>
            </a:r>
            <a:r>
              <a:rPr lang="en-US" altLang="zh-CN" dirty="0">
                <a:solidFill>
                  <a:prstClr val="black"/>
                </a:solidFill>
                <a:latin typeface="微软雅黑" panose="020B0503020204020204" pitchFamily="34" charset="-122"/>
                <a:ea typeface="微软雅黑" panose="020B0503020204020204" pitchFamily="34" charset="-122"/>
              </a:rPr>
              <a:t>gestion </a:t>
            </a:r>
            <a:r>
              <a:rPr lang="en-US" altLang="zh-CN" dirty="0" err="1">
                <a:solidFill>
                  <a:prstClr val="black"/>
                </a:solidFill>
                <a:latin typeface="微软雅黑" panose="020B0503020204020204" pitchFamily="34" charset="-122"/>
                <a:ea typeface="微软雅黑" panose="020B0503020204020204" pitchFamily="34" charset="-122"/>
              </a:rPr>
              <a:t>desdonnées</a:t>
            </a:r>
            <a:r>
              <a:rPr lang="zh-CN" altLang="en-US" dirty="0">
                <a:solidFill>
                  <a:prstClr val="black"/>
                </a:solidFill>
                <a:latin typeface="微软雅黑" panose="020B0503020204020204" pitchFamily="34" charset="-122"/>
                <a:ea typeface="微软雅黑" panose="020B0503020204020204" pitchFamily="34" charset="-122"/>
              </a:rPr>
              <a:t>，数据管理</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，因频数太少而未被提出。因此，语料规模较小时，方法的召回率会降低。语料规模越大，本研究提出的词语提取方法越具有优越性。</a:t>
            </a:r>
          </a:p>
        </p:txBody>
      </p:sp>
      <p:sp>
        <p:nvSpPr>
          <p:cNvPr id="20" name="矩形 19">
            <a:extLst>
              <a:ext uri="{FF2B5EF4-FFF2-40B4-BE49-F238E27FC236}">
                <a16:creationId xmlns:a16="http://schemas.microsoft.com/office/drawing/2014/main" id="{91CD93E4-A948-4DD1-88EF-FC588AA5423F}"/>
              </a:ext>
            </a:extLst>
          </p:cNvPr>
          <p:cNvSpPr/>
          <p:nvPr/>
        </p:nvSpPr>
        <p:spPr>
          <a:xfrm>
            <a:off x="4731023" y="1326669"/>
            <a:ext cx="1569659"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gestion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1" name="矩形 20">
            <a:extLst>
              <a:ext uri="{FF2B5EF4-FFF2-40B4-BE49-F238E27FC236}">
                <a16:creationId xmlns:a16="http://schemas.microsoft.com/office/drawing/2014/main" id="{9DBEB786-F960-4F9A-95D6-B01553E228E9}"/>
              </a:ext>
            </a:extLst>
          </p:cNvPr>
          <p:cNvSpPr/>
          <p:nvPr/>
        </p:nvSpPr>
        <p:spPr>
          <a:xfrm>
            <a:off x="4731023" y="2282749"/>
            <a:ext cx="1569657"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du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2" name="矩形 21">
            <a:extLst>
              <a:ext uri="{FF2B5EF4-FFF2-40B4-BE49-F238E27FC236}">
                <a16:creationId xmlns:a16="http://schemas.microsoft.com/office/drawing/2014/main" id="{413E31F9-2446-4373-BBA4-3952F5A6A6C4}"/>
              </a:ext>
            </a:extLst>
          </p:cNvPr>
          <p:cNvSpPr/>
          <p:nvPr/>
        </p:nvSpPr>
        <p:spPr>
          <a:xfrm>
            <a:off x="4731023" y="3167983"/>
            <a:ext cx="1569656" cy="396161"/>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fr-FR" altLang="zh-CN"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donnée       1</a:t>
            </a: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cxnSp>
        <p:nvCxnSpPr>
          <p:cNvPr id="23" name="直接箭头连接符 22">
            <a:extLst>
              <a:ext uri="{FF2B5EF4-FFF2-40B4-BE49-F238E27FC236}">
                <a16:creationId xmlns:a16="http://schemas.microsoft.com/office/drawing/2014/main" id="{27AD7AE1-1DAA-4538-A83C-B4F20277C7F1}"/>
              </a:ext>
            </a:extLst>
          </p:cNvPr>
          <p:cNvCxnSpPr>
            <a:cxnSpLocks/>
            <a:stCxn id="20" idx="2"/>
            <a:endCxn id="21" idx="0"/>
          </p:cNvCxnSpPr>
          <p:nvPr/>
        </p:nvCxnSpPr>
        <p:spPr>
          <a:xfrm flipH="1">
            <a:off x="5515852" y="1722830"/>
            <a:ext cx="1" cy="559919"/>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24" name="直接箭头连接符 23">
            <a:extLst>
              <a:ext uri="{FF2B5EF4-FFF2-40B4-BE49-F238E27FC236}">
                <a16:creationId xmlns:a16="http://schemas.microsoft.com/office/drawing/2014/main" id="{1ED398C7-008C-4329-9B38-1FE159FC249B}"/>
              </a:ext>
            </a:extLst>
          </p:cNvPr>
          <p:cNvCxnSpPr>
            <a:cxnSpLocks/>
            <a:stCxn id="21" idx="2"/>
            <a:endCxn id="22" idx="0"/>
          </p:cNvCxnSpPr>
          <p:nvPr/>
        </p:nvCxnSpPr>
        <p:spPr>
          <a:xfrm flipH="1">
            <a:off x="5515851" y="2678910"/>
            <a:ext cx="1" cy="489073"/>
          </a:xfrm>
          <a:prstGeom prst="straightConnector1">
            <a:avLst/>
          </a:prstGeom>
          <a:noFill/>
          <a:ln w="6350" cap="flat" cmpd="sng" algn="ctr">
            <a:solidFill>
              <a:sysClr val="windowText" lastClr="000000"/>
            </a:solidFill>
            <a:prstDash val="solid"/>
            <a:miter lim="800000"/>
            <a:headEnd type="triangle"/>
            <a:tailEnd type="triangle"/>
          </a:ln>
          <a:effectLst/>
        </p:spPr>
      </p:cxnSp>
    </p:spTree>
    <p:extLst>
      <p:ext uri="{BB962C8B-B14F-4D97-AF65-F5344CB8AC3E}">
        <p14:creationId xmlns:p14="http://schemas.microsoft.com/office/powerpoint/2010/main" val="2678302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5</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2139102" y="3198437"/>
            <a:ext cx="7920146"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rPr>
              <a:t>论文结论</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a:t>论文结论</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 name="矩形 7">
            <a:extLst>
              <a:ext uri="{FF2B5EF4-FFF2-40B4-BE49-F238E27FC236}">
                <a16:creationId xmlns:a16="http://schemas.microsoft.com/office/drawing/2014/main" id="{7FA2F392-919C-4581-8285-1C6CC6B3DEA7}"/>
              </a:ext>
            </a:extLst>
          </p:cNvPr>
          <p:cNvSpPr/>
          <p:nvPr/>
        </p:nvSpPr>
        <p:spPr>
          <a:xfrm>
            <a:off x="1344762" y="1412776"/>
            <a:ext cx="9505056" cy="4603311"/>
          </a:xfrm>
          <a:prstGeom prst="rect">
            <a:avLst/>
          </a:prstGeom>
        </p:spPr>
        <p:txBody>
          <a:bodyPr wrap="square">
            <a:spAutoFit/>
          </a:bodyPr>
          <a:lstStyle/>
          <a:p>
            <a:pPr indent="457200" fontAlgn="auto">
              <a:lnSpc>
                <a:spcPts val="2800"/>
              </a:lnSpc>
              <a:spcBef>
                <a:spcPts val="0"/>
              </a:spcBef>
              <a:spcAft>
                <a:spcPts val="600"/>
              </a:spcAft>
              <a:buFontTx/>
              <a:buNone/>
            </a:pPr>
            <a:r>
              <a:rPr lang="zh-CN" altLang="en-US" sz="2000" dirty="0">
                <a:solidFill>
                  <a:prstClr val="black"/>
                </a:solidFill>
                <a:latin typeface="微软雅黑" panose="020B0503020204020204" pitchFamily="34" charset="-122"/>
                <a:ea typeface="微软雅黑" panose="020B0503020204020204" pitchFamily="34" charset="-122"/>
              </a:rPr>
              <a:t>目前，关于法文文本挖掘的研究还在起步阶段。由于法文特殊的词法和语法规则与中、英文存在巨大差异，导致当前较为成熟的中、英文文本挖掘方法无法直接应用于法语文本挖掘。</a:t>
            </a:r>
            <a:endParaRPr lang="en-US" altLang="zh-CN" sz="2000" dirty="0">
              <a:solidFill>
                <a:prstClr val="black"/>
              </a:solidFill>
              <a:latin typeface="微软雅黑" panose="020B0503020204020204" pitchFamily="34" charset="-122"/>
              <a:ea typeface="微软雅黑" panose="020B0503020204020204" pitchFamily="34" charset="-122"/>
            </a:endParaRPr>
          </a:p>
          <a:p>
            <a:pPr indent="457200" fontAlgn="auto">
              <a:lnSpc>
                <a:spcPts val="2800"/>
              </a:lnSpc>
              <a:spcBef>
                <a:spcPts val="0"/>
              </a:spcBef>
              <a:spcAft>
                <a:spcPts val="600"/>
              </a:spcAft>
              <a:buFontTx/>
              <a:buNone/>
            </a:pPr>
            <a:r>
              <a:rPr lang="zh-CN" altLang="en-US" sz="2000" dirty="0">
                <a:solidFill>
                  <a:prstClr val="black"/>
                </a:solidFill>
                <a:latin typeface="微软雅黑" panose="020B0503020204020204" pitchFamily="34" charset="-122"/>
                <a:ea typeface="微软雅黑" panose="020B0503020204020204" pitchFamily="34" charset="-122"/>
              </a:rPr>
              <a:t>为了支持基于法语信息的管理决策，本研究提出了一种基于 </a:t>
            </a:r>
            <a:r>
              <a:rPr lang="en-US" altLang="zh-CN" sz="2000" dirty="0">
                <a:solidFill>
                  <a:prstClr val="black"/>
                </a:solidFill>
                <a:latin typeface="微软雅黑" panose="020B0503020204020204" pitchFamily="34" charset="-122"/>
                <a:ea typeface="微软雅黑" panose="020B0503020204020204" pitchFamily="34" charset="-122"/>
              </a:rPr>
              <a:t>FP </a:t>
            </a:r>
            <a:r>
              <a:rPr lang="zh-CN" altLang="en-US" sz="2000" dirty="0">
                <a:solidFill>
                  <a:prstClr val="black"/>
                </a:solidFill>
                <a:latin typeface="微软雅黑" panose="020B0503020204020204" pitchFamily="34" charset="-122"/>
                <a:ea typeface="微软雅黑" panose="020B0503020204020204" pitchFamily="34" charset="-122"/>
              </a:rPr>
              <a:t>序列树的法文词语提取方法。该方法能够高效准确地从待分析的法文文本中自动获取包含法文单词原形和由多单词组成的法文短语的法文词语集合，为法文文本主题发现、分</a:t>
            </a:r>
            <a:r>
              <a:rPr lang="en-US" altLang="zh-CN" sz="2000" dirty="0">
                <a:solidFill>
                  <a:prstClr val="black"/>
                </a:solidFill>
                <a:latin typeface="微软雅黑" panose="020B0503020204020204" pitchFamily="34" charset="-122"/>
                <a:ea typeface="微软雅黑" panose="020B0503020204020204" pitchFamily="34" charset="-122"/>
              </a:rPr>
              <a:t>/</a:t>
            </a:r>
            <a:r>
              <a:rPr lang="zh-CN" altLang="en-US" sz="2000" dirty="0">
                <a:solidFill>
                  <a:prstClr val="black"/>
                </a:solidFill>
                <a:latin typeface="微软雅黑" panose="020B0503020204020204" pitchFamily="34" charset="-122"/>
                <a:ea typeface="微软雅黑" panose="020B0503020204020204" pitchFamily="34" charset="-122"/>
              </a:rPr>
              <a:t>聚类等文本挖掘任务提供词库。</a:t>
            </a:r>
            <a:endParaRPr lang="en-US" altLang="zh-CN" sz="2000" dirty="0">
              <a:solidFill>
                <a:prstClr val="black"/>
              </a:solidFill>
              <a:latin typeface="微软雅黑" panose="020B0503020204020204" pitchFamily="34" charset="-122"/>
              <a:ea typeface="微软雅黑" panose="020B0503020204020204" pitchFamily="34" charset="-122"/>
            </a:endParaRPr>
          </a:p>
          <a:p>
            <a:pPr indent="457200" fontAlgn="auto">
              <a:lnSpc>
                <a:spcPts val="2800"/>
              </a:lnSpc>
              <a:spcBef>
                <a:spcPts val="0"/>
              </a:spcBef>
              <a:spcAft>
                <a:spcPts val="600"/>
              </a:spcAft>
              <a:buFontTx/>
              <a:buNone/>
            </a:pPr>
            <a:r>
              <a:rPr lang="zh-CN" altLang="en-US" sz="2000" dirty="0">
                <a:solidFill>
                  <a:prstClr val="black"/>
                </a:solidFill>
                <a:latin typeface="微软雅黑" panose="020B0503020204020204" pitchFamily="34" charset="-122"/>
                <a:ea typeface="微软雅黑" panose="020B0503020204020204" pitchFamily="34" charset="-122"/>
              </a:rPr>
              <a:t>采用本研究设计的 </a:t>
            </a:r>
            <a:r>
              <a:rPr lang="en-US" altLang="zh-CN" sz="2000" dirty="0">
                <a:solidFill>
                  <a:prstClr val="black"/>
                </a:solidFill>
                <a:latin typeface="微软雅黑" panose="020B0503020204020204" pitchFamily="34" charset="-122"/>
                <a:ea typeface="微软雅黑" panose="020B0503020204020204" pitchFamily="34" charset="-122"/>
              </a:rPr>
              <a:t>FP </a:t>
            </a:r>
            <a:r>
              <a:rPr lang="zh-CN" altLang="en-US" sz="2000" dirty="0">
                <a:solidFill>
                  <a:prstClr val="black"/>
                </a:solidFill>
                <a:latin typeface="微软雅黑" panose="020B0503020204020204" pitchFamily="34" charset="-122"/>
                <a:ea typeface="微软雅黑" panose="020B0503020204020204" pitchFamily="34" charset="-122"/>
              </a:rPr>
              <a:t>序列树的数据结构压缩文本，能够快速提取文本中不同频次的频繁词串，将词语提取的时间复杂度降低到线性时间，从而提高文本自动分析的效率。</a:t>
            </a:r>
            <a:endParaRPr lang="en-US" altLang="zh-CN" sz="2000" dirty="0">
              <a:solidFill>
                <a:prstClr val="black"/>
              </a:solidFill>
              <a:latin typeface="微软雅黑" panose="020B0503020204020204" pitchFamily="34" charset="-122"/>
              <a:ea typeface="微软雅黑" panose="020B0503020204020204" pitchFamily="34" charset="-122"/>
            </a:endParaRPr>
          </a:p>
          <a:p>
            <a:pPr indent="457200" fontAlgn="auto">
              <a:lnSpc>
                <a:spcPts val="2800"/>
              </a:lnSpc>
              <a:spcBef>
                <a:spcPts val="0"/>
              </a:spcBef>
              <a:spcAft>
                <a:spcPts val="600"/>
              </a:spcAft>
              <a:buFontTx/>
              <a:buNone/>
            </a:pPr>
            <a:r>
              <a:rPr lang="zh-CN" altLang="en-US" sz="2000" dirty="0">
                <a:solidFill>
                  <a:prstClr val="black"/>
                </a:solidFill>
                <a:latin typeface="微软雅黑" panose="020B0503020204020204" pitchFamily="34" charset="-122"/>
                <a:ea typeface="微软雅黑" panose="020B0503020204020204" pitchFamily="34" charset="-122"/>
              </a:rPr>
              <a:t>本研究的法文词语提取方法在文本预处理阶段所使用的词形还原工具也影响着最终结果的准确性。</a:t>
            </a:r>
          </a:p>
        </p:txBody>
      </p:sp>
    </p:spTree>
    <p:extLst>
      <p:ext uri="{BB962C8B-B14F-4D97-AF65-F5344CB8AC3E}">
        <p14:creationId xmlns:p14="http://schemas.microsoft.com/office/powerpoint/2010/main" val="1641486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CB1CE3-3E88-441B-808C-2C45AE70BBCD}"/>
              </a:ext>
            </a:extLst>
          </p:cNvPr>
          <p:cNvSpPr txBox="1">
            <a:spLocks noChangeArrowheads="1"/>
          </p:cNvSpPr>
          <p:nvPr/>
        </p:nvSpPr>
        <p:spPr bwMode="auto">
          <a:xfrm>
            <a:off x="954801" y="3144728"/>
            <a:ext cx="10288748"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7200" b="1" dirty="0">
                <a:solidFill>
                  <a:schemeClr val="bg1"/>
                </a:solidFill>
                <a:latin typeface="微软雅黑" panose="020B0503020204020204" pitchFamily="34" charset="-122"/>
              </a:rPr>
              <a:t>敬请批评指正！</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4" name="Freeform 6"/>
          <p:cNvSpPr/>
          <p:nvPr/>
        </p:nvSpPr>
        <p:spPr bwMode="auto">
          <a:xfrm>
            <a:off x="4413789" y="1363705"/>
            <a:ext cx="808038" cy="709613"/>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6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1"/>
                  <a:pt x="1008" y="414"/>
                </a:cubicBezTo>
                <a:cubicBezTo>
                  <a:pt x="1020" y="435"/>
                  <a:pt x="1021" y="456"/>
                  <a:pt x="1010" y="479"/>
                </a:cubicBezTo>
                <a:lnTo>
                  <a:pt x="899" y="672"/>
                </a:lnTo>
                <a:cubicBezTo>
                  <a:pt x="862" y="736"/>
                  <a:pt x="826" y="799"/>
                  <a:pt x="789" y="862"/>
                </a:cubicBezTo>
                <a:cubicBezTo>
                  <a:pt x="777" y="882"/>
                  <a:pt x="759" y="895"/>
                  <a:pt x="734" y="896"/>
                </a:cubicBezTo>
                <a:lnTo>
                  <a:pt x="511" y="896"/>
                </a:lnTo>
                <a:cubicBezTo>
                  <a:pt x="438" y="896"/>
                  <a:pt x="365" y="896"/>
                  <a:pt x="292" y="896"/>
                </a:cubicBezTo>
                <a:cubicBezTo>
                  <a:pt x="268" y="896"/>
                  <a:pt x="248" y="887"/>
                  <a:pt x="234" y="866"/>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5" name="Freeform 7"/>
          <p:cNvSpPr/>
          <p:nvPr/>
        </p:nvSpPr>
        <p:spPr bwMode="auto">
          <a:xfrm>
            <a:off x="4413789" y="2218867"/>
            <a:ext cx="808038" cy="709613"/>
          </a:xfrm>
          <a:custGeom>
            <a:avLst/>
            <a:gdLst>
              <a:gd name="T0" fmla="*/ 787 w 1021"/>
              <a:gd name="T1" fmla="*/ 31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2"/>
                </a:cubicBezTo>
                <a:cubicBezTo>
                  <a:pt x="2" y="462"/>
                  <a:pt x="0" y="440"/>
                  <a:pt x="11" y="417"/>
                </a:cubicBezTo>
                <a:lnTo>
                  <a:pt x="123" y="224"/>
                </a:lnTo>
                <a:cubicBezTo>
                  <a:pt x="159" y="161"/>
                  <a:pt x="196" y="97"/>
                  <a:pt x="232" y="34"/>
                </a:cubicBezTo>
                <a:cubicBezTo>
                  <a:pt x="244" y="14"/>
                  <a:pt x="262" y="2"/>
                  <a:pt x="288" y="0"/>
                </a:cubicBezTo>
                <a:lnTo>
                  <a:pt x="511" y="0"/>
                </a:lnTo>
                <a:cubicBezTo>
                  <a:pt x="584" y="0"/>
                  <a:pt x="657" y="0"/>
                  <a:pt x="730" y="0"/>
                </a:cubicBezTo>
                <a:cubicBezTo>
                  <a:pt x="754" y="0"/>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6" name="Freeform 8"/>
          <p:cNvSpPr/>
          <p:nvPr/>
        </p:nvSpPr>
        <p:spPr bwMode="auto">
          <a:xfrm>
            <a:off x="4413789" y="3089720"/>
            <a:ext cx="808038" cy="709613"/>
          </a:xfrm>
          <a:custGeom>
            <a:avLst/>
            <a:gdLst>
              <a:gd name="T0" fmla="*/ 787 w 1021"/>
              <a:gd name="T1" fmla="*/ 31 h 897"/>
              <a:gd name="T2" fmla="*/ 899 w 1021"/>
              <a:gd name="T3" fmla="*/ 224 h 897"/>
              <a:gd name="T4" fmla="*/ 1008 w 1021"/>
              <a:gd name="T5" fmla="*/ 414 h 897"/>
              <a:gd name="T6" fmla="*/ 1010 w 1021"/>
              <a:gd name="T7" fmla="*/ 479 h 897"/>
              <a:gd name="T8" fmla="*/ 899 w 1021"/>
              <a:gd name="T9" fmla="*/ 673 h 897"/>
              <a:gd name="T10" fmla="*/ 789 w 1021"/>
              <a:gd name="T11" fmla="*/ 862 h 897"/>
              <a:gd name="T12" fmla="*/ 734 w 1021"/>
              <a:gd name="T13" fmla="*/ 897 h 897"/>
              <a:gd name="T14" fmla="*/ 511 w 1021"/>
              <a:gd name="T15" fmla="*/ 897 h 897"/>
              <a:gd name="T16" fmla="*/ 292 w 1021"/>
              <a:gd name="T17" fmla="*/ 897 h 897"/>
              <a:gd name="T18" fmla="*/ 234 w 1021"/>
              <a:gd name="T19" fmla="*/ 866 h 897"/>
              <a:gd name="T20" fmla="*/ 123 w 1021"/>
              <a:gd name="T21" fmla="*/ 673 h 897"/>
              <a:gd name="T22" fmla="*/ 13 w 1021"/>
              <a:gd name="T23" fmla="*/ 483 h 897"/>
              <a:gd name="T24" fmla="*/ 11 w 1021"/>
              <a:gd name="T25" fmla="*/ 418 h 897"/>
              <a:gd name="T26" fmla="*/ 123 w 1021"/>
              <a:gd name="T27" fmla="*/ 224 h 897"/>
              <a:gd name="T28" fmla="*/ 232 w 1021"/>
              <a:gd name="T29" fmla="*/ 35 h 897"/>
              <a:gd name="T30" fmla="*/ 288 w 1021"/>
              <a:gd name="T31" fmla="*/ 0 h 897"/>
              <a:gd name="T32" fmla="*/ 511 w 1021"/>
              <a:gd name="T33" fmla="*/ 0 h 897"/>
              <a:gd name="T34" fmla="*/ 730 w 1021"/>
              <a:gd name="T35" fmla="*/ 0 h 897"/>
              <a:gd name="T36" fmla="*/ 787 w 1021"/>
              <a:gd name="T37" fmla="*/ 31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7">
                <a:moveTo>
                  <a:pt x="787" y="31"/>
                </a:moveTo>
                <a:lnTo>
                  <a:pt x="899" y="224"/>
                </a:lnTo>
                <a:cubicBezTo>
                  <a:pt x="935" y="288"/>
                  <a:pt x="972" y="351"/>
                  <a:pt x="1008" y="414"/>
                </a:cubicBezTo>
                <a:cubicBezTo>
                  <a:pt x="1020" y="435"/>
                  <a:pt x="1021" y="457"/>
                  <a:pt x="1010" y="479"/>
                </a:cubicBezTo>
                <a:lnTo>
                  <a:pt x="899" y="673"/>
                </a:lnTo>
                <a:cubicBezTo>
                  <a:pt x="862" y="736"/>
                  <a:pt x="826" y="799"/>
                  <a:pt x="789" y="862"/>
                </a:cubicBezTo>
                <a:cubicBezTo>
                  <a:pt x="777" y="883"/>
                  <a:pt x="759" y="895"/>
                  <a:pt x="734" y="897"/>
                </a:cubicBezTo>
                <a:lnTo>
                  <a:pt x="511" y="897"/>
                </a:lnTo>
                <a:cubicBezTo>
                  <a:pt x="438" y="897"/>
                  <a:pt x="365" y="897"/>
                  <a:pt x="292" y="897"/>
                </a:cubicBezTo>
                <a:cubicBezTo>
                  <a:pt x="268" y="896"/>
                  <a:pt x="248" y="887"/>
                  <a:pt x="234" y="866"/>
                </a:cubicBezTo>
                <a:lnTo>
                  <a:pt x="123" y="673"/>
                </a:lnTo>
                <a:cubicBezTo>
                  <a:pt x="86" y="609"/>
                  <a:pt x="50" y="546"/>
                  <a:pt x="13" y="483"/>
                </a:cubicBezTo>
                <a:cubicBezTo>
                  <a:pt x="2" y="462"/>
                  <a:pt x="0" y="440"/>
                  <a:pt x="11" y="418"/>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7" name="Freeform 9"/>
          <p:cNvSpPr/>
          <p:nvPr/>
        </p:nvSpPr>
        <p:spPr bwMode="auto">
          <a:xfrm>
            <a:off x="4413789" y="3937347"/>
            <a:ext cx="808038" cy="709613"/>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4"/>
                </a:cubicBezTo>
                <a:cubicBezTo>
                  <a:pt x="1020" y="434"/>
                  <a:pt x="1021" y="456"/>
                  <a:pt x="1010" y="479"/>
                </a:cubicBezTo>
                <a:lnTo>
                  <a:pt x="899" y="672"/>
                </a:lnTo>
                <a:cubicBezTo>
                  <a:pt x="862" y="735"/>
                  <a:pt x="826" y="799"/>
                  <a:pt x="789" y="862"/>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0"/>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8" name="Freeform 10"/>
          <p:cNvSpPr/>
          <p:nvPr/>
        </p:nvSpPr>
        <p:spPr bwMode="auto">
          <a:xfrm>
            <a:off x="4413789" y="4773136"/>
            <a:ext cx="808038" cy="709613"/>
          </a:xfrm>
          <a:custGeom>
            <a:avLst/>
            <a:gdLst>
              <a:gd name="T0" fmla="*/ 787 w 1021"/>
              <a:gd name="T1" fmla="*/ 30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0"/>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5"/>
                  <a:pt x="248" y="886"/>
                  <a:pt x="234" y="865"/>
                </a:cubicBezTo>
                <a:lnTo>
                  <a:pt x="123" y="672"/>
                </a:lnTo>
                <a:cubicBezTo>
                  <a:pt x="86" y="609"/>
                  <a:pt x="50" y="545"/>
                  <a:pt x="13" y="482"/>
                </a:cubicBezTo>
                <a:cubicBezTo>
                  <a:pt x="2" y="461"/>
                  <a:pt x="0" y="440"/>
                  <a:pt x="11" y="417"/>
                </a:cubicBezTo>
                <a:lnTo>
                  <a:pt x="123" y="224"/>
                </a:lnTo>
                <a:cubicBezTo>
                  <a:pt x="159" y="160"/>
                  <a:pt x="196" y="97"/>
                  <a:pt x="232" y="34"/>
                </a:cubicBezTo>
                <a:cubicBezTo>
                  <a:pt x="244" y="14"/>
                  <a:pt x="262" y="1"/>
                  <a:pt x="288" y="0"/>
                </a:cubicBezTo>
                <a:lnTo>
                  <a:pt x="511" y="0"/>
                </a:lnTo>
                <a:cubicBezTo>
                  <a:pt x="584" y="0"/>
                  <a:pt x="657" y="0"/>
                  <a:pt x="730" y="0"/>
                </a:cubicBezTo>
                <a:cubicBezTo>
                  <a:pt x="754" y="0"/>
                  <a:pt x="773" y="9"/>
                  <a:pt x="787" y="30"/>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9" name="TextBox 47"/>
          <p:cNvSpPr txBox="1"/>
          <p:nvPr/>
        </p:nvSpPr>
        <p:spPr>
          <a:xfrm>
            <a:off x="5293122" y="1241255"/>
            <a:ext cx="4364884" cy="743986"/>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pPr lvl="0" fontAlgn="auto">
              <a:lnSpc>
                <a:spcPct val="150000"/>
              </a:lnSpc>
              <a:spcBef>
                <a:spcPts val="0"/>
              </a:spcBef>
              <a:spcAft>
                <a:spcPts val="0"/>
              </a:spcAft>
            </a:pPr>
            <a:r>
              <a:rPr lang="zh-CN" altLang="en-US" sz="3200" dirty="0">
                <a:solidFill>
                  <a:prstClr val="black">
                    <a:lumMod val="75000"/>
                    <a:lumOff val="25000"/>
                  </a:prstClr>
                </a:solidFill>
              </a:rPr>
              <a:t>研究背景</a:t>
            </a:r>
          </a:p>
        </p:txBody>
      </p:sp>
      <p:sp>
        <p:nvSpPr>
          <p:cNvPr id="41" name="TextBox 48"/>
          <p:cNvSpPr txBox="1"/>
          <p:nvPr/>
        </p:nvSpPr>
        <p:spPr>
          <a:xfrm>
            <a:off x="5307087" y="2231813"/>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solidFill>
                  <a:schemeClr val="accent1"/>
                </a:solidFill>
              </a:rPr>
              <a:t>研究现状</a:t>
            </a:r>
          </a:p>
        </p:txBody>
      </p:sp>
      <p:sp>
        <p:nvSpPr>
          <p:cNvPr id="67" name="TextBox 55"/>
          <p:cNvSpPr txBox="1"/>
          <p:nvPr/>
        </p:nvSpPr>
        <p:spPr>
          <a:xfrm>
            <a:off x="5307087" y="3092125"/>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solidFill>
                  <a:schemeClr val="accent1"/>
                </a:solidFill>
              </a:rPr>
              <a:t>论文研究内容</a:t>
            </a:r>
          </a:p>
        </p:txBody>
      </p:sp>
      <p:sp>
        <p:nvSpPr>
          <p:cNvPr id="68" name="TextBox 56"/>
          <p:cNvSpPr txBox="1"/>
          <p:nvPr/>
        </p:nvSpPr>
        <p:spPr>
          <a:xfrm>
            <a:off x="5307087" y="4003773"/>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solidFill>
                  <a:schemeClr val="accent1"/>
                </a:solidFill>
              </a:rPr>
              <a:t>实验分析</a:t>
            </a:r>
          </a:p>
        </p:txBody>
      </p:sp>
      <p:sp>
        <p:nvSpPr>
          <p:cNvPr id="69" name="TextBox 57"/>
          <p:cNvSpPr txBox="1"/>
          <p:nvPr/>
        </p:nvSpPr>
        <p:spPr>
          <a:xfrm>
            <a:off x="5307087" y="4816042"/>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solidFill>
                  <a:schemeClr val="accent1"/>
                </a:solidFill>
              </a:rPr>
              <a:t>结论</a:t>
            </a:r>
          </a:p>
        </p:txBody>
      </p:sp>
      <p:sp>
        <p:nvSpPr>
          <p:cNvPr id="75" name="Freeform 21"/>
          <p:cNvSpPr>
            <a:spLocks noEditPoints="1"/>
          </p:cNvSpPr>
          <p:nvPr/>
        </p:nvSpPr>
        <p:spPr bwMode="auto">
          <a:xfrm>
            <a:off x="4566815" y="1527544"/>
            <a:ext cx="421507" cy="426297"/>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6" name="Freeform 22"/>
          <p:cNvSpPr>
            <a:spLocks noEditPoints="1"/>
          </p:cNvSpPr>
          <p:nvPr/>
        </p:nvSpPr>
        <p:spPr bwMode="auto">
          <a:xfrm>
            <a:off x="4597241" y="2366301"/>
            <a:ext cx="445456" cy="426297"/>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7" name="Freeform 23"/>
          <p:cNvSpPr>
            <a:spLocks noEditPoints="1"/>
          </p:cNvSpPr>
          <p:nvPr/>
        </p:nvSpPr>
        <p:spPr bwMode="auto">
          <a:xfrm>
            <a:off x="4644841" y="3224872"/>
            <a:ext cx="477789" cy="422705"/>
          </a:xfrm>
          <a:custGeom>
            <a:avLst/>
            <a:gdLst>
              <a:gd name="T0" fmla="*/ 0 w 638"/>
              <a:gd name="T1" fmla="*/ 349 h 590"/>
              <a:gd name="T2" fmla="*/ 245 w 638"/>
              <a:gd name="T3" fmla="*/ 590 h 590"/>
              <a:gd name="T4" fmla="*/ 430 w 638"/>
              <a:gd name="T5" fmla="*/ 558 h 590"/>
              <a:gd name="T6" fmla="*/ 388 w 638"/>
              <a:gd name="T7" fmla="*/ 260 h 590"/>
              <a:gd name="T8" fmla="*/ 378 w 638"/>
              <a:gd name="T9" fmla="*/ 548 h 590"/>
              <a:gd name="T10" fmla="*/ 250 w 638"/>
              <a:gd name="T11" fmla="*/ 494 h 590"/>
              <a:gd name="T12" fmla="*/ 216 w 638"/>
              <a:gd name="T13" fmla="*/ 344 h 590"/>
              <a:gd name="T14" fmla="*/ 44 w 638"/>
              <a:gd name="T15" fmla="*/ 339 h 590"/>
              <a:gd name="T16" fmla="*/ 49 w 638"/>
              <a:gd name="T17" fmla="*/ 108 h 590"/>
              <a:gd name="T18" fmla="*/ 250 w 638"/>
              <a:gd name="T19" fmla="*/ 61 h 590"/>
              <a:gd name="T20" fmla="*/ 0 w 638"/>
              <a:gd name="T21" fmla="*/ 103 h 590"/>
              <a:gd name="T22" fmla="*/ 359 w 638"/>
              <a:gd name="T23" fmla="*/ 122 h 590"/>
              <a:gd name="T24" fmla="*/ 337 w 638"/>
              <a:gd name="T25" fmla="*/ 97 h 590"/>
              <a:gd name="T26" fmla="*/ 354 w 638"/>
              <a:gd name="T27" fmla="*/ 82 h 590"/>
              <a:gd name="T28" fmla="*/ 398 w 638"/>
              <a:gd name="T29" fmla="*/ 82 h 590"/>
              <a:gd name="T30" fmla="*/ 416 w 638"/>
              <a:gd name="T31" fmla="*/ 97 h 590"/>
              <a:gd name="T32" fmla="*/ 394 w 638"/>
              <a:gd name="T33" fmla="*/ 122 h 590"/>
              <a:gd name="T34" fmla="*/ 416 w 638"/>
              <a:gd name="T35" fmla="*/ 147 h 590"/>
              <a:gd name="T36" fmla="*/ 398 w 638"/>
              <a:gd name="T37" fmla="*/ 161 h 590"/>
              <a:gd name="T38" fmla="*/ 354 w 638"/>
              <a:gd name="T39" fmla="*/ 161 h 590"/>
              <a:gd name="T40" fmla="*/ 337 w 638"/>
              <a:gd name="T41" fmla="*/ 147 h 590"/>
              <a:gd name="T42" fmla="*/ 520 w 638"/>
              <a:gd name="T43" fmla="*/ 221 h 590"/>
              <a:gd name="T44" fmla="*/ 629 w 638"/>
              <a:gd name="T45" fmla="*/ 362 h 590"/>
              <a:gd name="T46" fmla="*/ 585 w 638"/>
              <a:gd name="T47" fmla="*/ 375 h 590"/>
              <a:gd name="T48" fmla="*/ 520 w 638"/>
              <a:gd name="T49" fmla="*/ 221 h 590"/>
              <a:gd name="T50" fmla="*/ 455 w 638"/>
              <a:gd name="T51" fmla="*/ 43 h 590"/>
              <a:gd name="T52" fmla="*/ 502 w 638"/>
              <a:gd name="T53" fmla="*/ 221 h 590"/>
              <a:gd name="T54" fmla="*/ 481 w 638"/>
              <a:gd name="T55" fmla="*/ 248 h 590"/>
              <a:gd name="T56" fmla="*/ 440 w 638"/>
              <a:gd name="T57" fmla="*/ 213 h 590"/>
              <a:gd name="T58" fmla="*/ 298 w 638"/>
              <a:gd name="T59" fmla="*/ 43 h 590"/>
              <a:gd name="T60" fmla="*/ 429 w 638"/>
              <a:gd name="T61" fmla="*/ 69 h 590"/>
              <a:gd name="T62" fmla="*/ 324 w 638"/>
              <a:gd name="T63" fmla="*/ 174 h 590"/>
              <a:gd name="T64" fmla="*/ 204 w 638"/>
              <a:gd name="T65" fmla="*/ 513 h 590"/>
              <a:gd name="T66" fmla="*/ 79 w 638"/>
              <a:gd name="T67" fmla="*/ 386 h 590"/>
              <a:gd name="T68" fmla="*/ 204 w 638"/>
              <a:gd name="T69" fmla="*/ 513 h 590"/>
              <a:gd name="T70" fmla="*/ 74 w 638"/>
              <a:gd name="T71" fmla="*/ 167 h 590"/>
              <a:gd name="T72" fmla="*/ 250 w 638"/>
              <a:gd name="T73" fmla="*/ 177 h 590"/>
              <a:gd name="T74" fmla="*/ 160 w 638"/>
              <a:gd name="T75" fmla="*/ 143 h 590"/>
              <a:gd name="T76" fmla="*/ 74 w 638"/>
              <a:gd name="T77" fmla="*/ 270 h 590"/>
              <a:gd name="T78" fmla="*/ 81 w 638"/>
              <a:gd name="T79" fmla="*/ 300 h 590"/>
              <a:gd name="T80" fmla="*/ 253 w 638"/>
              <a:gd name="T81" fmla="*/ 268 h 590"/>
              <a:gd name="T82" fmla="*/ 74 w 638"/>
              <a:gd name="T83" fmla="*/ 270 h 590"/>
              <a:gd name="T84" fmla="*/ 74 w 638"/>
              <a:gd name="T85" fmla="*/ 229 h 590"/>
              <a:gd name="T86" fmla="*/ 253 w 638"/>
              <a:gd name="T87" fmla="*/ 238 h 590"/>
              <a:gd name="T88" fmla="*/ 263 w 638"/>
              <a:gd name="T89" fmla="*/ 221 h 590"/>
              <a:gd name="T90" fmla="*/ 157 w 638"/>
              <a:gd name="T91" fmla="*/ 206 h 590"/>
              <a:gd name="T92" fmla="*/ 74 w 638"/>
              <a:gd name="T93" fmla="*/ 219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8" h="590">
                <a:moveTo>
                  <a:pt x="0" y="103"/>
                </a:moveTo>
                <a:cubicBezTo>
                  <a:pt x="0" y="185"/>
                  <a:pt x="0" y="267"/>
                  <a:pt x="0" y="349"/>
                </a:cubicBezTo>
                <a:cubicBezTo>
                  <a:pt x="0" y="355"/>
                  <a:pt x="108" y="458"/>
                  <a:pt x="121" y="471"/>
                </a:cubicBezTo>
                <a:cubicBezTo>
                  <a:pt x="135" y="485"/>
                  <a:pt x="237" y="590"/>
                  <a:pt x="245" y="590"/>
                </a:cubicBezTo>
                <a:cubicBezTo>
                  <a:pt x="295" y="590"/>
                  <a:pt x="344" y="590"/>
                  <a:pt x="393" y="590"/>
                </a:cubicBezTo>
                <a:cubicBezTo>
                  <a:pt x="413" y="590"/>
                  <a:pt x="421" y="571"/>
                  <a:pt x="430" y="558"/>
                </a:cubicBezTo>
                <a:cubicBezTo>
                  <a:pt x="430" y="456"/>
                  <a:pt x="430" y="355"/>
                  <a:pt x="430" y="253"/>
                </a:cubicBezTo>
                <a:cubicBezTo>
                  <a:pt x="420" y="257"/>
                  <a:pt x="393" y="246"/>
                  <a:pt x="388" y="260"/>
                </a:cubicBezTo>
                <a:cubicBezTo>
                  <a:pt x="384" y="268"/>
                  <a:pt x="388" y="382"/>
                  <a:pt x="388" y="405"/>
                </a:cubicBezTo>
                <a:cubicBezTo>
                  <a:pt x="388" y="429"/>
                  <a:pt x="395" y="548"/>
                  <a:pt x="378" y="548"/>
                </a:cubicBezTo>
                <a:cubicBezTo>
                  <a:pt x="338" y="548"/>
                  <a:pt x="298" y="548"/>
                  <a:pt x="258" y="548"/>
                </a:cubicBezTo>
                <a:cubicBezTo>
                  <a:pt x="245" y="548"/>
                  <a:pt x="250" y="507"/>
                  <a:pt x="250" y="494"/>
                </a:cubicBezTo>
                <a:cubicBezTo>
                  <a:pt x="250" y="473"/>
                  <a:pt x="250" y="453"/>
                  <a:pt x="250" y="432"/>
                </a:cubicBezTo>
                <a:cubicBezTo>
                  <a:pt x="250" y="376"/>
                  <a:pt x="251" y="367"/>
                  <a:pt x="216" y="344"/>
                </a:cubicBezTo>
                <a:cubicBezTo>
                  <a:pt x="200" y="344"/>
                  <a:pt x="200" y="339"/>
                  <a:pt x="187" y="339"/>
                </a:cubicBezTo>
                <a:cubicBezTo>
                  <a:pt x="139" y="339"/>
                  <a:pt x="92" y="339"/>
                  <a:pt x="44" y="339"/>
                </a:cubicBezTo>
                <a:cubicBezTo>
                  <a:pt x="44" y="265"/>
                  <a:pt x="44" y="192"/>
                  <a:pt x="44" y="118"/>
                </a:cubicBezTo>
                <a:cubicBezTo>
                  <a:pt x="44" y="112"/>
                  <a:pt x="46" y="113"/>
                  <a:pt x="49" y="108"/>
                </a:cubicBezTo>
                <a:cubicBezTo>
                  <a:pt x="103" y="108"/>
                  <a:pt x="157" y="108"/>
                  <a:pt x="211" y="108"/>
                </a:cubicBezTo>
                <a:cubicBezTo>
                  <a:pt x="222" y="101"/>
                  <a:pt x="250" y="77"/>
                  <a:pt x="250" y="61"/>
                </a:cubicBezTo>
                <a:cubicBezTo>
                  <a:pt x="182" y="61"/>
                  <a:pt x="115" y="61"/>
                  <a:pt x="47" y="61"/>
                </a:cubicBezTo>
                <a:cubicBezTo>
                  <a:pt x="28" y="61"/>
                  <a:pt x="0" y="88"/>
                  <a:pt x="0" y="103"/>
                </a:cubicBezTo>
                <a:close/>
                <a:moveTo>
                  <a:pt x="337" y="144"/>
                </a:moveTo>
                <a:lnTo>
                  <a:pt x="359" y="122"/>
                </a:lnTo>
                <a:lnTo>
                  <a:pt x="337" y="100"/>
                </a:lnTo>
                <a:cubicBezTo>
                  <a:pt x="336" y="99"/>
                  <a:pt x="336" y="98"/>
                  <a:pt x="337" y="97"/>
                </a:cubicBezTo>
                <a:lnTo>
                  <a:pt x="351" y="82"/>
                </a:lnTo>
                <a:cubicBezTo>
                  <a:pt x="352" y="81"/>
                  <a:pt x="353" y="81"/>
                  <a:pt x="354" y="82"/>
                </a:cubicBezTo>
                <a:lnTo>
                  <a:pt x="376" y="104"/>
                </a:lnTo>
                <a:lnTo>
                  <a:pt x="398" y="82"/>
                </a:lnTo>
                <a:cubicBezTo>
                  <a:pt x="399" y="81"/>
                  <a:pt x="400" y="81"/>
                  <a:pt x="401" y="82"/>
                </a:cubicBezTo>
                <a:lnTo>
                  <a:pt x="416" y="97"/>
                </a:lnTo>
                <a:cubicBezTo>
                  <a:pt x="416" y="98"/>
                  <a:pt x="416" y="99"/>
                  <a:pt x="416" y="100"/>
                </a:cubicBezTo>
                <a:lnTo>
                  <a:pt x="394" y="122"/>
                </a:lnTo>
                <a:lnTo>
                  <a:pt x="416" y="144"/>
                </a:lnTo>
                <a:cubicBezTo>
                  <a:pt x="416" y="145"/>
                  <a:pt x="416" y="146"/>
                  <a:pt x="416" y="147"/>
                </a:cubicBezTo>
                <a:lnTo>
                  <a:pt x="401" y="161"/>
                </a:lnTo>
                <a:cubicBezTo>
                  <a:pt x="400" y="162"/>
                  <a:pt x="399" y="162"/>
                  <a:pt x="398" y="161"/>
                </a:cubicBezTo>
                <a:lnTo>
                  <a:pt x="376" y="139"/>
                </a:lnTo>
                <a:lnTo>
                  <a:pt x="354" y="161"/>
                </a:lnTo>
                <a:cubicBezTo>
                  <a:pt x="353" y="162"/>
                  <a:pt x="352" y="162"/>
                  <a:pt x="351" y="161"/>
                </a:cubicBezTo>
                <a:lnTo>
                  <a:pt x="337" y="147"/>
                </a:lnTo>
                <a:cubicBezTo>
                  <a:pt x="336" y="146"/>
                  <a:pt x="336" y="145"/>
                  <a:pt x="337" y="144"/>
                </a:cubicBezTo>
                <a:close/>
                <a:moveTo>
                  <a:pt x="520" y="221"/>
                </a:moveTo>
                <a:lnTo>
                  <a:pt x="629" y="330"/>
                </a:lnTo>
                <a:cubicBezTo>
                  <a:pt x="638" y="339"/>
                  <a:pt x="638" y="353"/>
                  <a:pt x="629" y="362"/>
                </a:cubicBezTo>
                <a:lnTo>
                  <a:pt x="616" y="375"/>
                </a:lnTo>
                <a:cubicBezTo>
                  <a:pt x="608" y="383"/>
                  <a:pt x="593" y="383"/>
                  <a:pt x="585" y="375"/>
                </a:cubicBezTo>
                <a:lnTo>
                  <a:pt x="476" y="266"/>
                </a:lnTo>
                <a:lnTo>
                  <a:pt x="520" y="221"/>
                </a:lnTo>
                <a:close/>
                <a:moveTo>
                  <a:pt x="298" y="43"/>
                </a:moveTo>
                <a:cubicBezTo>
                  <a:pt x="341" y="0"/>
                  <a:pt x="411" y="0"/>
                  <a:pt x="455" y="43"/>
                </a:cubicBezTo>
                <a:cubicBezTo>
                  <a:pt x="493" y="82"/>
                  <a:pt x="497" y="142"/>
                  <a:pt x="467" y="185"/>
                </a:cubicBezTo>
                <a:lnTo>
                  <a:pt x="502" y="221"/>
                </a:lnTo>
                <a:cubicBezTo>
                  <a:pt x="504" y="222"/>
                  <a:pt x="504" y="225"/>
                  <a:pt x="502" y="226"/>
                </a:cubicBezTo>
                <a:lnTo>
                  <a:pt x="481" y="248"/>
                </a:lnTo>
                <a:cubicBezTo>
                  <a:pt x="479" y="249"/>
                  <a:pt x="477" y="249"/>
                  <a:pt x="475" y="248"/>
                </a:cubicBezTo>
                <a:lnTo>
                  <a:pt x="440" y="213"/>
                </a:lnTo>
                <a:cubicBezTo>
                  <a:pt x="397" y="243"/>
                  <a:pt x="336" y="239"/>
                  <a:pt x="298" y="200"/>
                </a:cubicBezTo>
                <a:cubicBezTo>
                  <a:pt x="254" y="157"/>
                  <a:pt x="254" y="87"/>
                  <a:pt x="298" y="43"/>
                </a:cubicBezTo>
                <a:close/>
                <a:moveTo>
                  <a:pt x="324" y="69"/>
                </a:moveTo>
                <a:cubicBezTo>
                  <a:pt x="353" y="40"/>
                  <a:pt x="400" y="40"/>
                  <a:pt x="429" y="69"/>
                </a:cubicBezTo>
                <a:cubicBezTo>
                  <a:pt x="458" y="98"/>
                  <a:pt x="458" y="145"/>
                  <a:pt x="429" y="174"/>
                </a:cubicBezTo>
                <a:cubicBezTo>
                  <a:pt x="400" y="203"/>
                  <a:pt x="353" y="203"/>
                  <a:pt x="324" y="174"/>
                </a:cubicBezTo>
                <a:cubicBezTo>
                  <a:pt x="295" y="145"/>
                  <a:pt x="295" y="98"/>
                  <a:pt x="324" y="69"/>
                </a:cubicBezTo>
                <a:close/>
                <a:moveTo>
                  <a:pt x="204" y="513"/>
                </a:moveTo>
                <a:cubicBezTo>
                  <a:pt x="203" y="471"/>
                  <a:pt x="202" y="428"/>
                  <a:pt x="201" y="386"/>
                </a:cubicBezTo>
                <a:cubicBezTo>
                  <a:pt x="160" y="386"/>
                  <a:pt x="119" y="386"/>
                  <a:pt x="79" y="386"/>
                </a:cubicBezTo>
                <a:cubicBezTo>
                  <a:pt x="78" y="386"/>
                  <a:pt x="77" y="387"/>
                  <a:pt x="77" y="388"/>
                </a:cubicBezTo>
                <a:cubicBezTo>
                  <a:pt x="119" y="430"/>
                  <a:pt x="161" y="472"/>
                  <a:pt x="204" y="513"/>
                </a:cubicBezTo>
                <a:close/>
                <a:moveTo>
                  <a:pt x="74" y="150"/>
                </a:moveTo>
                <a:cubicBezTo>
                  <a:pt x="74" y="156"/>
                  <a:pt x="74" y="161"/>
                  <a:pt x="74" y="167"/>
                </a:cubicBezTo>
                <a:cubicBezTo>
                  <a:pt x="74" y="173"/>
                  <a:pt x="78" y="177"/>
                  <a:pt x="83" y="177"/>
                </a:cubicBezTo>
                <a:cubicBezTo>
                  <a:pt x="139" y="177"/>
                  <a:pt x="195" y="177"/>
                  <a:pt x="250" y="177"/>
                </a:cubicBezTo>
                <a:cubicBezTo>
                  <a:pt x="266" y="177"/>
                  <a:pt x="262" y="152"/>
                  <a:pt x="258" y="143"/>
                </a:cubicBezTo>
                <a:cubicBezTo>
                  <a:pt x="225" y="143"/>
                  <a:pt x="192" y="143"/>
                  <a:pt x="160" y="143"/>
                </a:cubicBezTo>
                <a:cubicBezTo>
                  <a:pt x="139" y="143"/>
                  <a:pt x="74" y="137"/>
                  <a:pt x="74" y="150"/>
                </a:cubicBezTo>
                <a:close/>
                <a:moveTo>
                  <a:pt x="74" y="270"/>
                </a:moveTo>
                <a:cubicBezTo>
                  <a:pt x="74" y="278"/>
                  <a:pt x="74" y="285"/>
                  <a:pt x="74" y="292"/>
                </a:cubicBezTo>
                <a:cubicBezTo>
                  <a:pt x="74" y="298"/>
                  <a:pt x="75" y="300"/>
                  <a:pt x="81" y="300"/>
                </a:cubicBezTo>
                <a:cubicBezTo>
                  <a:pt x="141" y="300"/>
                  <a:pt x="200" y="300"/>
                  <a:pt x="260" y="300"/>
                </a:cubicBezTo>
                <a:cubicBezTo>
                  <a:pt x="262" y="294"/>
                  <a:pt x="266" y="268"/>
                  <a:pt x="253" y="268"/>
                </a:cubicBezTo>
                <a:cubicBezTo>
                  <a:pt x="197" y="268"/>
                  <a:pt x="142" y="268"/>
                  <a:pt x="86" y="268"/>
                </a:cubicBezTo>
                <a:cubicBezTo>
                  <a:pt x="82" y="268"/>
                  <a:pt x="77" y="269"/>
                  <a:pt x="74" y="270"/>
                </a:cubicBezTo>
                <a:close/>
                <a:moveTo>
                  <a:pt x="74" y="219"/>
                </a:moveTo>
                <a:cubicBezTo>
                  <a:pt x="74" y="222"/>
                  <a:pt x="74" y="225"/>
                  <a:pt x="74" y="229"/>
                </a:cubicBezTo>
                <a:cubicBezTo>
                  <a:pt x="74" y="234"/>
                  <a:pt x="76" y="234"/>
                  <a:pt x="79" y="238"/>
                </a:cubicBezTo>
                <a:cubicBezTo>
                  <a:pt x="137" y="238"/>
                  <a:pt x="195" y="238"/>
                  <a:pt x="253" y="238"/>
                </a:cubicBezTo>
                <a:cubicBezTo>
                  <a:pt x="256" y="237"/>
                  <a:pt x="259" y="235"/>
                  <a:pt x="263" y="233"/>
                </a:cubicBezTo>
                <a:cubicBezTo>
                  <a:pt x="263" y="229"/>
                  <a:pt x="263" y="225"/>
                  <a:pt x="263" y="221"/>
                </a:cubicBezTo>
                <a:cubicBezTo>
                  <a:pt x="263" y="214"/>
                  <a:pt x="260" y="211"/>
                  <a:pt x="258" y="206"/>
                </a:cubicBezTo>
                <a:cubicBezTo>
                  <a:pt x="224" y="206"/>
                  <a:pt x="191" y="206"/>
                  <a:pt x="157" y="206"/>
                </a:cubicBezTo>
                <a:cubicBezTo>
                  <a:pt x="141" y="206"/>
                  <a:pt x="124" y="206"/>
                  <a:pt x="108" y="206"/>
                </a:cubicBezTo>
                <a:cubicBezTo>
                  <a:pt x="87" y="206"/>
                  <a:pt x="74" y="200"/>
                  <a:pt x="74" y="219"/>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2" name="Freeform 24"/>
          <p:cNvSpPr>
            <a:spLocks noEditPoints="1"/>
          </p:cNvSpPr>
          <p:nvPr/>
        </p:nvSpPr>
        <p:spPr bwMode="auto">
          <a:xfrm>
            <a:off x="4616929" y="4108145"/>
            <a:ext cx="397558" cy="377202"/>
          </a:xfrm>
          <a:custGeom>
            <a:avLst/>
            <a:gdLst>
              <a:gd name="T0" fmla="*/ 481 w 532"/>
              <a:gd name="T1" fmla="*/ 453 h 526"/>
              <a:gd name="T2" fmla="*/ 426 w 532"/>
              <a:gd name="T3" fmla="*/ 453 h 526"/>
              <a:gd name="T4" fmla="*/ 513 w 532"/>
              <a:gd name="T5" fmla="*/ 51 h 526"/>
              <a:gd name="T6" fmla="*/ 441 w 532"/>
              <a:gd name="T7" fmla="*/ 0 h 526"/>
              <a:gd name="T8" fmla="*/ 250 w 532"/>
              <a:gd name="T9" fmla="*/ 170 h 526"/>
              <a:gd name="T10" fmla="*/ 223 w 532"/>
              <a:gd name="T11" fmla="*/ 209 h 526"/>
              <a:gd name="T12" fmla="*/ 199 w 532"/>
              <a:gd name="T13" fmla="*/ 221 h 526"/>
              <a:gd name="T14" fmla="*/ 202 w 532"/>
              <a:gd name="T15" fmla="*/ 294 h 526"/>
              <a:gd name="T16" fmla="*/ 48 w 532"/>
              <a:gd name="T17" fmla="*/ 428 h 526"/>
              <a:gd name="T18" fmla="*/ 31 w 532"/>
              <a:gd name="T19" fmla="*/ 526 h 526"/>
              <a:gd name="T20" fmla="*/ 110 w 532"/>
              <a:gd name="T21" fmla="*/ 446 h 526"/>
              <a:gd name="T22" fmla="*/ 236 w 532"/>
              <a:gd name="T23" fmla="*/ 328 h 526"/>
              <a:gd name="T24" fmla="*/ 306 w 532"/>
              <a:gd name="T25" fmla="*/ 328 h 526"/>
              <a:gd name="T26" fmla="*/ 326 w 532"/>
              <a:gd name="T27" fmla="*/ 283 h 526"/>
              <a:gd name="T28" fmla="*/ 357 w 532"/>
              <a:gd name="T29" fmla="*/ 277 h 526"/>
              <a:gd name="T30" fmla="*/ 513 w 532"/>
              <a:gd name="T31" fmla="*/ 51 h 526"/>
              <a:gd name="T32" fmla="*/ 207 w 532"/>
              <a:gd name="T33" fmla="*/ 171 h 526"/>
              <a:gd name="T34" fmla="*/ 214 w 532"/>
              <a:gd name="T35" fmla="*/ 165 h 526"/>
              <a:gd name="T36" fmla="*/ 231 w 532"/>
              <a:gd name="T37" fmla="*/ 148 h 526"/>
              <a:gd name="T38" fmla="*/ 114 w 532"/>
              <a:gd name="T39" fmla="*/ 0 h 526"/>
              <a:gd name="T40" fmla="*/ 149 w 532"/>
              <a:gd name="T41" fmla="*/ 84 h 526"/>
              <a:gd name="T42" fmla="*/ 12 w 532"/>
              <a:gd name="T43" fmla="*/ 102 h 526"/>
              <a:gd name="T44" fmla="*/ 123 w 532"/>
              <a:gd name="T45" fmla="*/ 236 h 526"/>
              <a:gd name="T46" fmla="*/ 160 w 532"/>
              <a:gd name="T47" fmla="*/ 229 h 526"/>
              <a:gd name="T48" fmla="*/ 192 w 532"/>
              <a:gd name="T49" fmla="*/ 187 h 526"/>
              <a:gd name="T50" fmla="*/ 355 w 532"/>
              <a:gd name="T51" fmla="*/ 320 h 526"/>
              <a:gd name="T52" fmla="*/ 327 w 532"/>
              <a:gd name="T53" fmla="*/ 348 h 526"/>
              <a:gd name="T54" fmla="*/ 392 w 532"/>
              <a:gd name="T55" fmla="*/ 460 h 526"/>
              <a:gd name="T56" fmla="*/ 460 w 532"/>
              <a:gd name="T57" fmla="*/ 526 h 526"/>
              <a:gd name="T58" fmla="*/ 518 w 532"/>
              <a:gd name="T59" fmla="*/ 436 h 526"/>
              <a:gd name="T60" fmla="*/ 371 w 532"/>
              <a:gd name="T61" fmla="*/ 304 h 526"/>
              <a:gd name="T62" fmla="*/ 348 w 532"/>
              <a:gd name="T63" fmla="*/ 30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2" h="526">
                <a:moveTo>
                  <a:pt x="453" y="426"/>
                </a:moveTo>
                <a:cubicBezTo>
                  <a:pt x="469" y="426"/>
                  <a:pt x="481" y="438"/>
                  <a:pt x="481" y="453"/>
                </a:cubicBezTo>
                <a:cubicBezTo>
                  <a:pt x="481" y="468"/>
                  <a:pt x="469" y="481"/>
                  <a:pt x="453" y="481"/>
                </a:cubicBezTo>
                <a:cubicBezTo>
                  <a:pt x="438" y="481"/>
                  <a:pt x="426" y="468"/>
                  <a:pt x="426" y="453"/>
                </a:cubicBezTo>
                <a:cubicBezTo>
                  <a:pt x="426" y="438"/>
                  <a:pt x="438" y="426"/>
                  <a:pt x="453" y="426"/>
                </a:cubicBezTo>
                <a:close/>
                <a:moveTo>
                  <a:pt x="513" y="51"/>
                </a:moveTo>
                <a:lnTo>
                  <a:pt x="476" y="14"/>
                </a:lnTo>
                <a:cubicBezTo>
                  <a:pt x="467" y="5"/>
                  <a:pt x="454" y="0"/>
                  <a:pt x="441" y="0"/>
                </a:cubicBezTo>
                <a:cubicBezTo>
                  <a:pt x="428" y="0"/>
                  <a:pt x="416" y="5"/>
                  <a:pt x="406" y="14"/>
                </a:cubicBezTo>
                <a:lnTo>
                  <a:pt x="250" y="170"/>
                </a:lnTo>
                <a:cubicBezTo>
                  <a:pt x="255" y="180"/>
                  <a:pt x="251" y="194"/>
                  <a:pt x="244" y="201"/>
                </a:cubicBezTo>
                <a:cubicBezTo>
                  <a:pt x="239" y="206"/>
                  <a:pt x="230" y="209"/>
                  <a:pt x="223" y="209"/>
                </a:cubicBezTo>
                <a:cubicBezTo>
                  <a:pt x="219" y="209"/>
                  <a:pt x="216" y="209"/>
                  <a:pt x="213" y="207"/>
                </a:cubicBezTo>
                <a:lnTo>
                  <a:pt x="199" y="221"/>
                </a:lnTo>
                <a:cubicBezTo>
                  <a:pt x="180" y="240"/>
                  <a:pt x="180" y="272"/>
                  <a:pt x="199" y="291"/>
                </a:cubicBezTo>
                <a:lnTo>
                  <a:pt x="202" y="294"/>
                </a:lnTo>
                <a:lnTo>
                  <a:pt x="80" y="416"/>
                </a:lnTo>
                <a:lnTo>
                  <a:pt x="48" y="428"/>
                </a:lnTo>
                <a:lnTo>
                  <a:pt x="0" y="495"/>
                </a:lnTo>
                <a:lnTo>
                  <a:pt x="31" y="526"/>
                </a:lnTo>
                <a:lnTo>
                  <a:pt x="98" y="479"/>
                </a:lnTo>
                <a:lnTo>
                  <a:pt x="110" y="446"/>
                </a:lnTo>
                <a:lnTo>
                  <a:pt x="232" y="324"/>
                </a:lnTo>
                <a:lnTo>
                  <a:pt x="236" y="328"/>
                </a:lnTo>
                <a:cubicBezTo>
                  <a:pt x="246" y="337"/>
                  <a:pt x="258" y="342"/>
                  <a:pt x="271" y="342"/>
                </a:cubicBezTo>
                <a:cubicBezTo>
                  <a:pt x="284" y="342"/>
                  <a:pt x="296" y="337"/>
                  <a:pt x="306" y="328"/>
                </a:cubicBezTo>
                <a:lnTo>
                  <a:pt x="320" y="314"/>
                </a:lnTo>
                <a:cubicBezTo>
                  <a:pt x="315" y="305"/>
                  <a:pt x="319" y="291"/>
                  <a:pt x="326" y="283"/>
                </a:cubicBezTo>
                <a:cubicBezTo>
                  <a:pt x="331" y="278"/>
                  <a:pt x="339" y="275"/>
                  <a:pt x="347" y="275"/>
                </a:cubicBezTo>
                <a:cubicBezTo>
                  <a:pt x="351" y="275"/>
                  <a:pt x="354" y="276"/>
                  <a:pt x="357" y="277"/>
                </a:cubicBezTo>
                <a:lnTo>
                  <a:pt x="513" y="121"/>
                </a:lnTo>
                <a:cubicBezTo>
                  <a:pt x="532" y="102"/>
                  <a:pt x="532" y="70"/>
                  <a:pt x="513" y="51"/>
                </a:cubicBezTo>
                <a:close/>
                <a:moveTo>
                  <a:pt x="192" y="187"/>
                </a:moveTo>
                <a:lnTo>
                  <a:pt x="207" y="171"/>
                </a:lnTo>
                <a:lnTo>
                  <a:pt x="221" y="179"/>
                </a:lnTo>
                <a:lnTo>
                  <a:pt x="214" y="165"/>
                </a:lnTo>
                <a:lnTo>
                  <a:pt x="229" y="150"/>
                </a:lnTo>
                <a:lnTo>
                  <a:pt x="231" y="148"/>
                </a:lnTo>
                <a:cubicBezTo>
                  <a:pt x="234" y="139"/>
                  <a:pt x="236" y="131"/>
                  <a:pt x="236" y="123"/>
                </a:cubicBezTo>
                <a:cubicBezTo>
                  <a:pt x="236" y="60"/>
                  <a:pt x="176" y="0"/>
                  <a:pt x="114" y="0"/>
                </a:cubicBezTo>
                <a:cubicBezTo>
                  <a:pt x="114" y="0"/>
                  <a:pt x="106" y="8"/>
                  <a:pt x="103" y="11"/>
                </a:cubicBezTo>
                <a:cubicBezTo>
                  <a:pt x="153" y="61"/>
                  <a:pt x="149" y="53"/>
                  <a:pt x="149" y="84"/>
                </a:cubicBezTo>
                <a:cubicBezTo>
                  <a:pt x="149" y="109"/>
                  <a:pt x="109" y="148"/>
                  <a:pt x="84" y="148"/>
                </a:cubicBezTo>
                <a:cubicBezTo>
                  <a:pt x="53" y="148"/>
                  <a:pt x="63" y="154"/>
                  <a:pt x="12" y="102"/>
                </a:cubicBezTo>
                <a:cubicBezTo>
                  <a:pt x="8" y="106"/>
                  <a:pt x="0" y="113"/>
                  <a:pt x="0" y="114"/>
                </a:cubicBezTo>
                <a:cubicBezTo>
                  <a:pt x="1" y="176"/>
                  <a:pt x="60" y="236"/>
                  <a:pt x="123" y="236"/>
                </a:cubicBezTo>
                <a:cubicBezTo>
                  <a:pt x="134" y="236"/>
                  <a:pt x="146" y="232"/>
                  <a:pt x="158" y="226"/>
                </a:cubicBezTo>
                <a:lnTo>
                  <a:pt x="160" y="229"/>
                </a:lnTo>
                <a:cubicBezTo>
                  <a:pt x="164" y="218"/>
                  <a:pt x="170" y="209"/>
                  <a:pt x="179" y="200"/>
                </a:cubicBezTo>
                <a:lnTo>
                  <a:pt x="192" y="187"/>
                </a:lnTo>
                <a:close/>
                <a:moveTo>
                  <a:pt x="348" y="306"/>
                </a:moveTo>
                <a:lnTo>
                  <a:pt x="355" y="320"/>
                </a:lnTo>
                <a:lnTo>
                  <a:pt x="341" y="335"/>
                </a:lnTo>
                <a:lnTo>
                  <a:pt x="327" y="348"/>
                </a:lnTo>
                <a:cubicBezTo>
                  <a:pt x="319" y="357"/>
                  <a:pt x="309" y="363"/>
                  <a:pt x="298" y="367"/>
                </a:cubicBezTo>
                <a:lnTo>
                  <a:pt x="392" y="460"/>
                </a:lnTo>
                <a:lnTo>
                  <a:pt x="436" y="519"/>
                </a:lnTo>
                <a:lnTo>
                  <a:pt x="460" y="526"/>
                </a:lnTo>
                <a:lnTo>
                  <a:pt x="525" y="460"/>
                </a:lnTo>
                <a:lnTo>
                  <a:pt x="518" y="436"/>
                </a:lnTo>
                <a:lnTo>
                  <a:pt x="460" y="392"/>
                </a:lnTo>
                <a:lnTo>
                  <a:pt x="371" y="304"/>
                </a:lnTo>
                <a:lnTo>
                  <a:pt x="363" y="313"/>
                </a:lnTo>
                <a:lnTo>
                  <a:pt x="348" y="306"/>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3" name="Freeform 25"/>
          <p:cNvSpPr>
            <a:spLocks noEditPoints="1"/>
          </p:cNvSpPr>
          <p:nvPr/>
        </p:nvSpPr>
        <p:spPr bwMode="auto">
          <a:xfrm>
            <a:off x="4604539" y="4899457"/>
            <a:ext cx="453838" cy="413125"/>
          </a:xfrm>
          <a:custGeom>
            <a:avLst/>
            <a:gdLst>
              <a:gd name="T0" fmla="*/ 252 w 606"/>
              <a:gd name="T1" fmla="*/ 522 h 576"/>
              <a:gd name="T2" fmla="*/ 252 w 606"/>
              <a:gd name="T3" fmla="*/ 548 h 576"/>
              <a:gd name="T4" fmla="*/ 366 w 606"/>
              <a:gd name="T5" fmla="*/ 535 h 576"/>
              <a:gd name="T6" fmla="*/ 353 w 606"/>
              <a:gd name="T7" fmla="*/ 481 h 576"/>
              <a:gd name="T8" fmla="*/ 252 w 606"/>
              <a:gd name="T9" fmla="*/ 481 h 576"/>
              <a:gd name="T10" fmla="*/ 252 w 606"/>
              <a:gd name="T11" fmla="*/ 508 h 576"/>
              <a:gd name="T12" fmla="*/ 366 w 606"/>
              <a:gd name="T13" fmla="*/ 494 h 576"/>
              <a:gd name="T14" fmla="*/ 303 w 606"/>
              <a:gd name="T15" fmla="*/ 576 h 576"/>
              <a:gd name="T16" fmla="*/ 346 w 606"/>
              <a:gd name="T17" fmla="*/ 560 h 576"/>
              <a:gd name="T18" fmla="*/ 303 w 606"/>
              <a:gd name="T19" fmla="*/ 576 h 576"/>
              <a:gd name="T20" fmla="*/ 304 w 606"/>
              <a:gd name="T21" fmla="*/ 154 h 576"/>
              <a:gd name="T22" fmla="*/ 161 w 606"/>
              <a:gd name="T23" fmla="*/ 288 h 576"/>
              <a:gd name="T24" fmla="*/ 246 w 606"/>
              <a:gd name="T25" fmla="*/ 466 h 576"/>
              <a:gd name="T26" fmla="*/ 304 w 606"/>
              <a:gd name="T27" fmla="*/ 470 h 576"/>
              <a:gd name="T28" fmla="*/ 376 w 606"/>
              <a:gd name="T29" fmla="*/ 426 h 576"/>
              <a:gd name="T30" fmla="*/ 304 w 606"/>
              <a:gd name="T31" fmla="*/ 154 h 576"/>
              <a:gd name="T32" fmla="*/ 119 w 606"/>
              <a:gd name="T33" fmla="*/ 312 h 576"/>
              <a:gd name="T34" fmla="*/ 23 w 606"/>
              <a:gd name="T35" fmla="*/ 293 h 576"/>
              <a:gd name="T36" fmla="*/ 23 w 606"/>
              <a:gd name="T37" fmla="*/ 330 h 576"/>
              <a:gd name="T38" fmla="*/ 119 w 606"/>
              <a:gd name="T39" fmla="*/ 312 h 576"/>
              <a:gd name="T40" fmla="*/ 583 w 606"/>
              <a:gd name="T41" fmla="*/ 293 h 576"/>
              <a:gd name="T42" fmla="*/ 487 w 606"/>
              <a:gd name="T43" fmla="*/ 312 h 576"/>
              <a:gd name="T44" fmla="*/ 583 w 606"/>
              <a:gd name="T45" fmla="*/ 330 h 576"/>
              <a:gd name="T46" fmla="*/ 583 w 606"/>
              <a:gd name="T47" fmla="*/ 293 h 576"/>
              <a:gd name="T48" fmla="*/ 464 w 606"/>
              <a:gd name="T49" fmla="*/ 175 h 576"/>
              <a:gd name="T50" fmla="*/ 518 w 606"/>
              <a:gd name="T51" fmla="*/ 94 h 576"/>
              <a:gd name="T52" fmla="*/ 437 w 606"/>
              <a:gd name="T53" fmla="*/ 148 h 576"/>
              <a:gd name="T54" fmla="*/ 464 w 606"/>
              <a:gd name="T55" fmla="*/ 175 h 576"/>
              <a:gd name="T56" fmla="*/ 301 w 606"/>
              <a:gd name="T57" fmla="*/ 119 h 576"/>
              <a:gd name="T58" fmla="*/ 320 w 606"/>
              <a:gd name="T59" fmla="*/ 23 h 576"/>
              <a:gd name="T60" fmla="*/ 282 w 606"/>
              <a:gd name="T61" fmla="*/ 23 h 576"/>
              <a:gd name="T62" fmla="*/ 301 w 606"/>
              <a:gd name="T63" fmla="*/ 119 h 576"/>
              <a:gd name="T64" fmla="*/ 136 w 606"/>
              <a:gd name="T65" fmla="*/ 167 h 576"/>
              <a:gd name="T66" fmla="*/ 162 w 606"/>
              <a:gd name="T67" fmla="*/ 141 h 576"/>
              <a:gd name="T68" fmla="*/ 81 w 606"/>
              <a:gd name="T69" fmla="*/ 86 h 576"/>
              <a:gd name="T70" fmla="*/ 136 w 606"/>
              <a:gd name="T71" fmla="*/ 167 h 576"/>
              <a:gd name="T72" fmla="*/ 142 w 606"/>
              <a:gd name="T73" fmla="*/ 448 h 576"/>
              <a:gd name="T74" fmla="*/ 87 w 606"/>
              <a:gd name="T75" fmla="*/ 529 h 576"/>
              <a:gd name="T76" fmla="*/ 169 w 606"/>
              <a:gd name="T77" fmla="*/ 474 h 576"/>
              <a:gd name="T78" fmla="*/ 142 w 606"/>
              <a:gd name="T79" fmla="*/ 448 h 576"/>
              <a:gd name="T80" fmla="*/ 470 w 606"/>
              <a:gd name="T81" fmla="*/ 455 h 576"/>
              <a:gd name="T82" fmla="*/ 443 w 606"/>
              <a:gd name="T83" fmla="*/ 482 h 576"/>
              <a:gd name="T84" fmla="*/ 524 w 606"/>
              <a:gd name="T85" fmla="*/ 536 h 576"/>
              <a:gd name="T86" fmla="*/ 470 w 606"/>
              <a:gd name="T87" fmla="*/ 455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6" h="576">
                <a:moveTo>
                  <a:pt x="353" y="522"/>
                </a:moveTo>
                <a:lnTo>
                  <a:pt x="252" y="522"/>
                </a:lnTo>
                <a:cubicBezTo>
                  <a:pt x="245" y="522"/>
                  <a:pt x="239" y="528"/>
                  <a:pt x="239" y="535"/>
                </a:cubicBezTo>
                <a:cubicBezTo>
                  <a:pt x="239" y="543"/>
                  <a:pt x="245" y="548"/>
                  <a:pt x="252" y="548"/>
                </a:cubicBezTo>
                <a:lnTo>
                  <a:pt x="353" y="548"/>
                </a:lnTo>
                <a:cubicBezTo>
                  <a:pt x="361" y="548"/>
                  <a:pt x="366" y="543"/>
                  <a:pt x="366" y="535"/>
                </a:cubicBezTo>
                <a:cubicBezTo>
                  <a:pt x="366" y="528"/>
                  <a:pt x="361" y="522"/>
                  <a:pt x="353" y="522"/>
                </a:cubicBezTo>
                <a:close/>
                <a:moveTo>
                  <a:pt x="353" y="481"/>
                </a:moveTo>
                <a:lnTo>
                  <a:pt x="353" y="481"/>
                </a:lnTo>
                <a:lnTo>
                  <a:pt x="252" y="481"/>
                </a:lnTo>
                <a:cubicBezTo>
                  <a:pt x="245" y="481"/>
                  <a:pt x="239" y="487"/>
                  <a:pt x="239" y="494"/>
                </a:cubicBezTo>
                <a:cubicBezTo>
                  <a:pt x="239" y="502"/>
                  <a:pt x="245" y="508"/>
                  <a:pt x="252" y="508"/>
                </a:cubicBezTo>
                <a:lnTo>
                  <a:pt x="353" y="508"/>
                </a:lnTo>
                <a:cubicBezTo>
                  <a:pt x="361" y="508"/>
                  <a:pt x="366" y="502"/>
                  <a:pt x="366" y="494"/>
                </a:cubicBezTo>
                <a:cubicBezTo>
                  <a:pt x="366" y="487"/>
                  <a:pt x="361" y="481"/>
                  <a:pt x="353" y="481"/>
                </a:cubicBezTo>
                <a:close/>
                <a:moveTo>
                  <a:pt x="303" y="576"/>
                </a:moveTo>
                <a:lnTo>
                  <a:pt x="303" y="576"/>
                </a:lnTo>
                <a:lnTo>
                  <a:pt x="346" y="560"/>
                </a:lnTo>
                <a:lnTo>
                  <a:pt x="259" y="560"/>
                </a:lnTo>
                <a:lnTo>
                  <a:pt x="303" y="576"/>
                </a:lnTo>
                <a:close/>
                <a:moveTo>
                  <a:pt x="304" y="154"/>
                </a:moveTo>
                <a:lnTo>
                  <a:pt x="304" y="154"/>
                </a:lnTo>
                <a:lnTo>
                  <a:pt x="301" y="154"/>
                </a:lnTo>
                <a:cubicBezTo>
                  <a:pt x="227" y="154"/>
                  <a:pt x="161" y="214"/>
                  <a:pt x="161" y="288"/>
                </a:cubicBezTo>
                <a:cubicBezTo>
                  <a:pt x="161" y="361"/>
                  <a:pt x="223" y="404"/>
                  <a:pt x="230" y="426"/>
                </a:cubicBezTo>
                <a:cubicBezTo>
                  <a:pt x="236" y="449"/>
                  <a:pt x="230" y="461"/>
                  <a:pt x="246" y="466"/>
                </a:cubicBezTo>
                <a:cubicBezTo>
                  <a:pt x="263" y="471"/>
                  <a:pt x="301" y="470"/>
                  <a:pt x="301" y="470"/>
                </a:cubicBezTo>
                <a:lnTo>
                  <a:pt x="304" y="470"/>
                </a:lnTo>
                <a:cubicBezTo>
                  <a:pt x="304" y="470"/>
                  <a:pt x="342" y="471"/>
                  <a:pt x="359" y="466"/>
                </a:cubicBezTo>
                <a:cubicBezTo>
                  <a:pt x="376" y="461"/>
                  <a:pt x="370" y="449"/>
                  <a:pt x="376" y="426"/>
                </a:cubicBezTo>
                <a:cubicBezTo>
                  <a:pt x="382" y="404"/>
                  <a:pt x="444" y="361"/>
                  <a:pt x="444" y="288"/>
                </a:cubicBezTo>
                <a:cubicBezTo>
                  <a:pt x="444" y="214"/>
                  <a:pt x="378" y="154"/>
                  <a:pt x="304" y="154"/>
                </a:cubicBezTo>
                <a:close/>
                <a:moveTo>
                  <a:pt x="119" y="312"/>
                </a:moveTo>
                <a:lnTo>
                  <a:pt x="119" y="312"/>
                </a:lnTo>
                <a:cubicBezTo>
                  <a:pt x="119" y="301"/>
                  <a:pt x="108" y="293"/>
                  <a:pt x="96" y="293"/>
                </a:cubicBezTo>
                <a:lnTo>
                  <a:pt x="23" y="293"/>
                </a:lnTo>
                <a:cubicBezTo>
                  <a:pt x="10" y="293"/>
                  <a:pt x="0" y="301"/>
                  <a:pt x="0" y="312"/>
                </a:cubicBezTo>
                <a:cubicBezTo>
                  <a:pt x="0" y="322"/>
                  <a:pt x="10" y="330"/>
                  <a:pt x="23" y="330"/>
                </a:cubicBezTo>
                <a:lnTo>
                  <a:pt x="96" y="330"/>
                </a:lnTo>
                <a:cubicBezTo>
                  <a:pt x="108" y="330"/>
                  <a:pt x="119" y="322"/>
                  <a:pt x="119" y="312"/>
                </a:cubicBezTo>
                <a:close/>
                <a:moveTo>
                  <a:pt x="583" y="293"/>
                </a:moveTo>
                <a:lnTo>
                  <a:pt x="583" y="293"/>
                </a:lnTo>
                <a:lnTo>
                  <a:pt x="510" y="293"/>
                </a:lnTo>
                <a:cubicBezTo>
                  <a:pt x="497" y="293"/>
                  <a:pt x="487" y="301"/>
                  <a:pt x="487" y="312"/>
                </a:cubicBezTo>
                <a:cubicBezTo>
                  <a:pt x="487" y="322"/>
                  <a:pt x="497" y="330"/>
                  <a:pt x="510" y="330"/>
                </a:cubicBezTo>
                <a:lnTo>
                  <a:pt x="583" y="330"/>
                </a:lnTo>
                <a:cubicBezTo>
                  <a:pt x="595" y="330"/>
                  <a:pt x="606" y="322"/>
                  <a:pt x="606" y="312"/>
                </a:cubicBezTo>
                <a:cubicBezTo>
                  <a:pt x="606" y="301"/>
                  <a:pt x="595" y="293"/>
                  <a:pt x="583" y="293"/>
                </a:cubicBezTo>
                <a:close/>
                <a:moveTo>
                  <a:pt x="464" y="175"/>
                </a:moveTo>
                <a:lnTo>
                  <a:pt x="464" y="175"/>
                </a:lnTo>
                <a:lnTo>
                  <a:pt x="515" y="124"/>
                </a:lnTo>
                <a:cubicBezTo>
                  <a:pt x="524" y="115"/>
                  <a:pt x="525" y="101"/>
                  <a:pt x="518" y="94"/>
                </a:cubicBezTo>
                <a:cubicBezTo>
                  <a:pt x="511" y="86"/>
                  <a:pt x="497" y="88"/>
                  <a:pt x="488" y="97"/>
                </a:cubicBezTo>
                <a:lnTo>
                  <a:pt x="437" y="148"/>
                </a:lnTo>
                <a:cubicBezTo>
                  <a:pt x="428" y="157"/>
                  <a:pt x="427" y="171"/>
                  <a:pt x="434" y="178"/>
                </a:cubicBezTo>
                <a:cubicBezTo>
                  <a:pt x="441" y="185"/>
                  <a:pt x="455" y="184"/>
                  <a:pt x="464" y="175"/>
                </a:cubicBezTo>
                <a:close/>
                <a:moveTo>
                  <a:pt x="301" y="119"/>
                </a:moveTo>
                <a:lnTo>
                  <a:pt x="301" y="119"/>
                </a:lnTo>
                <a:cubicBezTo>
                  <a:pt x="312" y="119"/>
                  <a:pt x="320" y="108"/>
                  <a:pt x="320" y="96"/>
                </a:cubicBezTo>
                <a:lnTo>
                  <a:pt x="320" y="23"/>
                </a:lnTo>
                <a:cubicBezTo>
                  <a:pt x="320" y="10"/>
                  <a:pt x="312" y="0"/>
                  <a:pt x="301" y="0"/>
                </a:cubicBezTo>
                <a:cubicBezTo>
                  <a:pt x="291" y="0"/>
                  <a:pt x="282" y="10"/>
                  <a:pt x="282" y="23"/>
                </a:cubicBezTo>
                <a:lnTo>
                  <a:pt x="282" y="96"/>
                </a:lnTo>
                <a:cubicBezTo>
                  <a:pt x="282" y="108"/>
                  <a:pt x="291" y="119"/>
                  <a:pt x="301" y="119"/>
                </a:cubicBezTo>
                <a:close/>
                <a:moveTo>
                  <a:pt x="136" y="167"/>
                </a:moveTo>
                <a:lnTo>
                  <a:pt x="136" y="167"/>
                </a:lnTo>
                <a:cubicBezTo>
                  <a:pt x="145" y="176"/>
                  <a:pt x="158" y="178"/>
                  <a:pt x="165" y="170"/>
                </a:cubicBezTo>
                <a:cubicBezTo>
                  <a:pt x="173" y="163"/>
                  <a:pt x="171" y="150"/>
                  <a:pt x="162" y="141"/>
                </a:cubicBezTo>
                <a:lnTo>
                  <a:pt x="111" y="89"/>
                </a:lnTo>
                <a:cubicBezTo>
                  <a:pt x="102" y="80"/>
                  <a:pt x="89" y="79"/>
                  <a:pt x="81" y="86"/>
                </a:cubicBezTo>
                <a:cubicBezTo>
                  <a:pt x="74" y="94"/>
                  <a:pt x="75" y="107"/>
                  <a:pt x="84" y="116"/>
                </a:cubicBezTo>
                <a:lnTo>
                  <a:pt x="136" y="167"/>
                </a:lnTo>
                <a:close/>
                <a:moveTo>
                  <a:pt x="142" y="448"/>
                </a:moveTo>
                <a:lnTo>
                  <a:pt x="142" y="448"/>
                </a:lnTo>
                <a:lnTo>
                  <a:pt x="90" y="499"/>
                </a:lnTo>
                <a:cubicBezTo>
                  <a:pt x="81" y="508"/>
                  <a:pt x="80" y="522"/>
                  <a:pt x="87" y="529"/>
                </a:cubicBezTo>
                <a:cubicBezTo>
                  <a:pt x="95" y="536"/>
                  <a:pt x="108" y="535"/>
                  <a:pt x="117" y="526"/>
                </a:cubicBezTo>
                <a:lnTo>
                  <a:pt x="169" y="474"/>
                </a:lnTo>
                <a:cubicBezTo>
                  <a:pt x="178" y="465"/>
                  <a:pt x="179" y="452"/>
                  <a:pt x="172" y="445"/>
                </a:cubicBezTo>
                <a:cubicBezTo>
                  <a:pt x="164" y="437"/>
                  <a:pt x="151" y="439"/>
                  <a:pt x="142" y="448"/>
                </a:cubicBezTo>
                <a:close/>
                <a:moveTo>
                  <a:pt x="470" y="455"/>
                </a:moveTo>
                <a:lnTo>
                  <a:pt x="470" y="455"/>
                </a:lnTo>
                <a:cubicBezTo>
                  <a:pt x="461" y="446"/>
                  <a:pt x="447" y="445"/>
                  <a:pt x="440" y="452"/>
                </a:cubicBezTo>
                <a:cubicBezTo>
                  <a:pt x="433" y="460"/>
                  <a:pt x="434" y="473"/>
                  <a:pt x="443" y="482"/>
                </a:cubicBezTo>
                <a:lnTo>
                  <a:pt x="495" y="534"/>
                </a:lnTo>
                <a:cubicBezTo>
                  <a:pt x="504" y="543"/>
                  <a:pt x="517" y="544"/>
                  <a:pt x="524" y="536"/>
                </a:cubicBezTo>
                <a:cubicBezTo>
                  <a:pt x="532" y="529"/>
                  <a:pt x="530" y="516"/>
                  <a:pt x="521" y="507"/>
                </a:cubicBezTo>
                <a:lnTo>
                  <a:pt x="470" y="455"/>
                </a:lnTo>
                <a:close/>
              </a:path>
            </a:pathLst>
          </a:custGeom>
          <a:solidFill>
            <a:schemeClr val="bg2"/>
          </a:solidFill>
          <a:ln>
            <a:noFill/>
          </a:ln>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6580" y="2486025"/>
            <a:ext cx="2776635" cy="2184516"/>
          </a:xfrm>
          <a:prstGeom prst="rect">
            <a:avLst/>
          </a:prstGeom>
        </p:spPr>
      </p:pic>
      <p:cxnSp>
        <p:nvCxnSpPr>
          <p:cNvPr id="5" name="直接连接符 4"/>
          <p:cNvCxnSpPr/>
          <p:nvPr/>
        </p:nvCxnSpPr>
        <p:spPr bwMode="auto">
          <a:xfrm>
            <a:off x="5293122" y="19987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5293122" y="28369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5293122" y="373231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p:nvPr/>
        </p:nvCxnSpPr>
        <p:spPr bwMode="auto">
          <a:xfrm>
            <a:off x="5293122" y="457051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5293122" y="54277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4" name="文本框 3"/>
          <p:cNvSpPr txBox="1"/>
          <p:nvPr/>
        </p:nvSpPr>
        <p:spPr>
          <a:xfrm>
            <a:off x="5389701" y="1230625"/>
            <a:ext cx="1415772" cy="1569660"/>
          </a:xfrm>
          <a:prstGeom prst="rect">
            <a:avLst/>
          </a:prstGeom>
          <a:noFill/>
        </p:spPr>
        <p:txBody>
          <a:bodyPr wrap="none" rtlCol="0">
            <a:spAutoFit/>
          </a:bodyPr>
          <a:lstStyle/>
          <a:p>
            <a:r>
              <a:rPr lang="zh-CN" altLang="en-US" sz="9600" b="1" dirty="0">
                <a:solidFill>
                  <a:schemeClr val="bg1"/>
                </a:solidFill>
                <a:latin typeface="+mj-ea"/>
                <a:ea typeface="+mj-ea"/>
              </a:rPr>
              <a:t>１</a:t>
            </a:r>
          </a:p>
        </p:txBody>
      </p:sp>
      <p:sp>
        <p:nvSpPr>
          <p:cNvPr id="20" name="TextBox 12"/>
          <p:cNvSpPr txBox="1"/>
          <p:nvPr/>
        </p:nvSpPr>
        <p:spPr>
          <a:xfrm>
            <a:off x="2970190" y="3198437"/>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rPr>
              <a:t>研究背景</a:t>
            </a:r>
          </a:p>
        </p:txBody>
      </p:sp>
      <p:grpSp>
        <p:nvGrpSpPr>
          <p:cNvPr id="46" name="Group 9"/>
          <p:cNvGrpSpPr>
            <a:grpSpLocks noChangeAspect="1"/>
          </p:cNvGrpSpPr>
          <p:nvPr/>
        </p:nvGrpSpPr>
        <p:grpSpPr bwMode="auto">
          <a:xfrm>
            <a:off x="2311400" y="4231003"/>
            <a:ext cx="7575550" cy="201688"/>
            <a:chOff x="1927" y="2201"/>
            <a:chExt cx="4019" cy="107"/>
          </a:xfrm>
        </p:grpSpPr>
        <p:sp>
          <p:nvSpPr>
            <p:cNvPr id="4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72422" y="507690"/>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en-US" altLang="zh-CN" b="0" dirty="0">
                <a:solidFill>
                  <a:schemeClr val="bg1"/>
                </a:solidFill>
              </a:rPr>
              <a:t>1.1 </a:t>
            </a:r>
            <a:r>
              <a:rPr lang="zh-CN" altLang="en-US" b="0" dirty="0">
                <a:solidFill>
                  <a:schemeClr val="bg1"/>
                </a:solidFill>
              </a:rPr>
              <a:t>研究背景</a:t>
            </a: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2" name="矩形 21">
            <a:extLst>
              <a:ext uri="{FF2B5EF4-FFF2-40B4-BE49-F238E27FC236}">
                <a16:creationId xmlns:a16="http://schemas.microsoft.com/office/drawing/2014/main" id="{059C2B3E-B69D-4844-A2B6-5B60238259F0}"/>
              </a:ext>
            </a:extLst>
          </p:cNvPr>
          <p:cNvSpPr/>
          <p:nvPr/>
        </p:nvSpPr>
        <p:spPr bwMode="auto">
          <a:xfrm>
            <a:off x="997805" y="1401578"/>
            <a:ext cx="5182741" cy="4807409"/>
          </a:xfrm>
          <a:prstGeom prst="rect">
            <a:avLst/>
          </a:prstGeom>
          <a:solidFill>
            <a:schemeClr val="bg2">
              <a:lumMod val="95000"/>
            </a:schemeClr>
          </a:solidFill>
          <a:ln w="14288" cap="flat">
            <a:solidFill>
              <a:srgbClr val="B3B3B3"/>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4" name="矩形 23">
            <a:extLst>
              <a:ext uri="{FF2B5EF4-FFF2-40B4-BE49-F238E27FC236}">
                <a16:creationId xmlns:a16="http://schemas.microsoft.com/office/drawing/2014/main" id="{FC7B8A7C-0DFB-42DB-B6DB-4AF7D69167C9}"/>
              </a:ext>
            </a:extLst>
          </p:cNvPr>
          <p:cNvSpPr/>
          <p:nvPr/>
        </p:nvSpPr>
        <p:spPr bwMode="auto">
          <a:xfrm>
            <a:off x="1609465" y="1329580"/>
            <a:ext cx="3407634" cy="141311"/>
          </a:xfrm>
          <a:prstGeom prst="rect">
            <a:avLst/>
          </a:prstGeom>
          <a:solidFill>
            <a:schemeClr val="tx1"/>
          </a:solidFill>
          <a:ln w="9525" cap="flat" cmpd="sng" algn="ctr">
            <a:noFill/>
            <a:prstDash val="solid"/>
            <a:round/>
            <a:headEnd type="none" w="med" len="med"/>
            <a:tailEnd type="none" w="med" len="med"/>
          </a:ln>
          <a:effectLst/>
        </p:spPr>
        <p:txBody>
          <a:bodyPr vert="horz" wrap="square" lIns="91428" tIns="45714" rIns="91428" bIns="45714" numCol="1" rtlCol="0" anchor="t" anchorCtr="0" compatLnSpc="1"/>
          <a:lstStyle/>
          <a:p>
            <a:endParaRPr lang="zh-CN" altLang="en-US">
              <a:solidFill>
                <a:schemeClr val="bg1"/>
              </a:solidFill>
            </a:endParaRPr>
          </a:p>
        </p:txBody>
      </p:sp>
      <p:sp>
        <p:nvSpPr>
          <p:cNvPr id="25" name="Freeform 5">
            <a:extLst>
              <a:ext uri="{FF2B5EF4-FFF2-40B4-BE49-F238E27FC236}">
                <a16:creationId xmlns:a16="http://schemas.microsoft.com/office/drawing/2014/main" id="{18826427-B30D-413D-89C8-CA74A323F9EC}"/>
              </a:ext>
            </a:extLst>
          </p:cNvPr>
          <p:cNvSpPr>
            <a:spLocks noEditPoints="1"/>
          </p:cNvSpPr>
          <p:nvPr/>
        </p:nvSpPr>
        <p:spPr bwMode="auto">
          <a:xfrm rot="15465603">
            <a:off x="6532473" y="1811894"/>
            <a:ext cx="4354235" cy="4358695"/>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26" name="Freeform 26">
            <a:extLst>
              <a:ext uri="{FF2B5EF4-FFF2-40B4-BE49-F238E27FC236}">
                <a16:creationId xmlns:a16="http://schemas.microsoft.com/office/drawing/2014/main" id="{C28998F3-0DE2-471B-A5C5-65C7C026B6CB}"/>
              </a:ext>
            </a:extLst>
          </p:cNvPr>
          <p:cNvSpPr>
            <a:spLocks noEditPoints="1"/>
          </p:cNvSpPr>
          <p:nvPr/>
        </p:nvSpPr>
        <p:spPr bwMode="auto">
          <a:xfrm>
            <a:off x="7148937" y="2647390"/>
            <a:ext cx="1633000" cy="1516358"/>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2" name="矩形 11">
            <a:extLst>
              <a:ext uri="{FF2B5EF4-FFF2-40B4-BE49-F238E27FC236}">
                <a16:creationId xmlns:a16="http://schemas.microsoft.com/office/drawing/2014/main" id="{AD5849FE-EF2F-47F1-A433-D09489F330A4}"/>
              </a:ext>
            </a:extLst>
          </p:cNvPr>
          <p:cNvSpPr/>
          <p:nvPr/>
        </p:nvSpPr>
        <p:spPr>
          <a:xfrm>
            <a:off x="1188615" y="1708947"/>
            <a:ext cx="4766543" cy="4247317"/>
          </a:xfrm>
          <a:prstGeom prst="rect">
            <a:avLst/>
          </a:prstGeom>
          <a:noFill/>
        </p:spPr>
        <p:txBody>
          <a:bodyPr wrap="square" rtlCol="0">
            <a:spAutoFit/>
          </a:bodyPr>
          <a:lstStyle/>
          <a:p>
            <a:pPr indent="457200" algn="just">
              <a:spcAft>
                <a:spcPts val="600"/>
              </a:spcAft>
            </a:pPr>
            <a:r>
              <a:rPr lang="zh-CN" altLang="en-US" sz="2000" dirty="0">
                <a:solidFill>
                  <a:schemeClr val="bg1"/>
                </a:solidFill>
                <a:latin typeface="+mn-ea"/>
                <a:ea typeface="+mn-ea"/>
              </a:rPr>
              <a:t>法语是联合国工作语言之一，是欧盟、北约、世贸等众多国际组织的官方语言及正式行政语言，是全球</a:t>
            </a:r>
            <a:r>
              <a:rPr lang="en-US" altLang="zh-CN" sz="2000" dirty="0">
                <a:solidFill>
                  <a:schemeClr val="bg1"/>
                </a:solidFill>
                <a:latin typeface="+mn-ea"/>
                <a:ea typeface="+mn-ea"/>
              </a:rPr>
              <a:t>29</a:t>
            </a:r>
            <a:r>
              <a:rPr lang="zh-CN" altLang="en-US" sz="2000" dirty="0">
                <a:solidFill>
                  <a:schemeClr val="bg1"/>
                </a:solidFill>
                <a:latin typeface="+mn-ea"/>
                <a:ea typeface="+mn-ea"/>
              </a:rPr>
              <a:t>个国家的官方语言，是除英语之外最多国家使用的官方语言，其影响力仅次于英语。</a:t>
            </a:r>
            <a:endParaRPr lang="en-US" altLang="zh-CN" sz="2000" dirty="0">
              <a:solidFill>
                <a:schemeClr val="bg1"/>
              </a:solidFill>
              <a:latin typeface="+mn-ea"/>
              <a:ea typeface="+mn-ea"/>
            </a:endParaRPr>
          </a:p>
          <a:p>
            <a:pPr indent="457200" algn="just">
              <a:spcAft>
                <a:spcPts val="600"/>
              </a:spcAft>
            </a:pPr>
            <a:r>
              <a:rPr lang="zh-CN" altLang="en-US" sz="2000" dirty="0">
                <a:solidFill>
                  <a:schemeClr val="bg1"/>
                </a:solidFill>
                <a:latin typeface="+mn-ea"/>
                <a:ea typeface="+mn-ea"/>
              </a:rPr>
              <a:t>随着“一带一路”的建设和全球化进程的加快，我国与欧洲、非洲国家的经济文化交流越来越广泛和深入，相关的新闻、政策文件、社交媒体文件等文本数据成为跨国组织管理决策的重要依据。</a:t>
            </a:r>
            <a:endParaRPr lang="en-US" altLang="zh-CN" sz="2000" dirty="0">
              <a:solidFill>
                <a:schemeClr val="bg1"/>
              </a:solidFill>
              <a:latin typeface="+mn-ea"/>
              <a:ea typeface="+mn-ea"/>
            </a:endParaRPr>
          </a:p>
          <a:p>
            <a:pPr indent="457200" algn="just">
              <a:spcAft>
                <a:spcPts val="600"/>
              </a:spcAft>
            </a:pPr>
            <a:r>
              <a:rPr lang="zh-CN" altLang="en-US" sz="2000" dirty="0">
                <a:solidFill>
                  <a:schemeClr val="bg1"/>
                </a:solidFill>
                <a:latin typeface="+mn-ea"/>
                <a:ea typeface="+mn-ea"/>
              </a:rPr>
              <a:t>因此，亟需有效的法语文本挖掘方法来实现海量法语文本的高效的自动分析和及时的信息提取。</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r>
              <a:rPr lang="en-US" altLang="zh-CN" sz="9600" b="1" dirty="0">
                <a:solidFill>
                  <a:schemeClr val="bg1"/>
                </a:solidFill>
                <a:latin typeface="+mj-ea"/>
                <a:ea typeface="+mj-ea"/>
              </a:rPr>
              <a:t>2</a:t>
            </a:r>
            <a:endParaRPr lang="zh-CN" altLang="en-US" sz="9600" b="1" dirty="0">
              <a:solidFill>
                <a:schemeClr val="bg1"/>
              </a:solidFill>
              <a:latin typeface="+mj-ea"/>
              <a:ea typeface="+mj-ea"/>
            </a:endParaRPr>
          </a:p>
        </p:txBody>
      </p:sp>
      <p:sp>
        <p:nvSpPr>
          <p:cNvPr id="23" name="TextBox 12"/>
          <p:cNvSpPr txBox="1"/>
          <p:nvPr/>
        </p:nvSpPr>
        <p:spPr>
          <a:xfrm>
            <a:off x="2970190" y="3198437"/>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rPr>
              <a:t>研究现状</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a:t>研究现状</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矩形 1">
            <a:extLst>
              <a:ext uri="{FF2B5EF4-FFF2-40B4-BE49-F238E27FC236}">
                <a16:creationId xmlns:a16="http://schemas.microsoft.com/office/drawing/2014/main" id="{82B1F1A0-6B2D-4588-870B-AF3CF6FE7D7B}"/>
              </a:ext>
            </a:extLst>
          </p:cNvPr>
          <p:cNvSpPr/>
          <p:nvPr/>
        </p:nvSpPr>
        <p:spPr>
          <a:xfrm>
            <a:off x="2008137" y="1412776"/>
            <a:ext cx="8123485" cy="1015663"/>
          </a:xfrm>
          <a:prstGeom prst="rect">
            <a:avLst/>
          </a:prstGeom>
        </p:spPr>
        <p:txBody>
          <a:bodyPr wrap="square">
            <a:spAutoFit/>
          </a:bodyPr>
          <a:lstStyle/>
          <a:p>
            <a:pPr lvl="0" fontAlgn="auto">
              <a:spcBef>
                <a:spcPts val="0"/>
              </a:spcBef>
              <a:spcAft>
                <a:spcPts val="0"/>
              </a:spcAft>
            </a:pPr>
            <a:r>
              <a:rPr lang="zh-CN" altLang="en-US" sz="2000" b="1" dirty="0">
                <a:solidFill>
                  <a:prstClr val="black"/>
                </a:solidFill>
                <a:latin typeface="微软雅黑" panose="020B0503020204020204" pitchFamily="34" charset="-122"/>
                <a:ea typeface="微软雅黑" panose="020B0503020204020204" pitchFamily="34" charset="-122"/>
              </a:rPr>
              <a:t>法文词语提取</a:t>
            </a:r>
            <a:r>
              <a:rPr lang="zh-CN" altLang="en-US" sz="2000" dirty="0">
                <a:solidFill>
                  <a:prstClr val="black"/>
                </a:solidFill>
                <a:latin typeface="微软雅黑" panose="020B0503020204020204" pitchFamily="34" charset="-122"/>
                <a:ea typeface="微软雅黑" panose="020B0503020204020204" pitchFamily="34" charset="-122"/>
              </a:rPr>
              <a:t>是指自动获取法文文本中出现的所有词语的集合，包括法文单词原形和由多单词组成的短语。因为文本的关键词或特征词大多是短语而非单词，所以短语的完整提取是法文词语提取方法研究的关键。</a:t>
            </a:r>
          </a:p>
        </p:txBody>
      </p:sp>
      <p:pic>
        <p:nvPicPr>
          <p:cNvPr id="3" name="图片 2">
            <a:extLst>
              <a:ext uri="{FF2B5EF4-FFF2-40B4-BE49-F238E27FC236}">
                <a16:creationId xmlns:a16="http://schemas.microsoft.com/office/drawing/2014/main" id="{E7658600-0F95-4E7D-9B25-26020043C654}"/>
              </a:ext>
            </a:extLst>
          </p:cNvPr>
          <p:cNvPicPr>
            <a:picLocks noChangeAspect="1"/>
          </p:cNvPicPr>
          <p:nvPr/>
        </p:nvPicPr>
        <p:blipFill>
          <a:blip r:embed="rId3"/>
          <a:stretch>
            <a:fillRect/>
          </a:stretch>
        </p:blipFill>
        <p:spPr>
          <a:xfrm>
            <a:off x="1366717" y="1412776"/>
            <a:ext cx="591363" cy="524301"/>
          </a:xfrm>
          <a:prstGeom prst="rect">
            <a:avLst/>
          </a:prstGeom>
        </p:spPr>
      </p:pic>
      <p:sp>
        <p:nvSpPr>
          <p:cNvPr id="35" name="矩形 34">
            <a:extLst>
              <a:ext uri="{FF2B5EF4-FFF2-40B4-BE49-F238E27FC236}">
                <a16:creationId xmlns:a16="http://schemas.microsoft.com/office/drawing/2014/main" id="{94C594EE-1AEB-482F-9A06-E950DE84175E}"/>
              </a:ext>
            </a:extLst>
          </p:cNvPr>
          <p:cNvSpPr/>
          <p:nvPr/>
        </p:nvSpPr>
        <p:spPr>
          <a:xfrm>
            <a:off x="2311400" y="2902638"/>
            <a:ext cx="7362774" cy="1200329"/>
          </a:xfrm>
          <a:prstGeom prst="rect">
            <a:avLst/>
          </a:prstGeom>
        </p:spPr>
        <p:txBody>
          <a:bodyPr wrap="square">
            <a:spAutoFit/>
          </a:bodyPr>
          <a:lstStyle/>
          <a:p>
            <a:pPr marL="285750" indent="-285750" fontAlgn="auto">
              <a:spcBef>
                <a:spcPts val="0"/>
              </a:spcBef>
              <a:spcAft>
                <a:spcPts val="0"/>
              </a:spcAft>
              <a:buFont typeface="Wingdings" panose="05000000000000000000" pitchFamily="2" charset="2"/>
              <a:buChar char="l"/>
            </a:pPr>
            <a:r>
              <a:rPr lang="zh-CN" altLang="en-US" dirty="0">
                <a:solidFill>
                  <a:prstClr val="black"/>
                </a:solidFill>
                <a:latin typeface="微软雅黑" panose="020B0503020204020204" pitchFamily="34" charset="-122"/>
                <a:ea typeface="微软雅黑" panose="020B0503020204020204" pitchFamily="34" charset="-122"/>
              </a:rPr>
              <a:t>当前应用于信息检索、情感分析等文本处理任务中的法文词语提取方法，多为 </a:t>
            </a:r>
            <a:r>
              <a:rPr lang="en-US" altLang="zh-CN" dirty="0">
                <a:solidFill>
                  <a:prstClr val="black"/>
                </a:solidFill>
                <a:latin typeface="微软雅黑" panose="020B0503020204020204" pitchFamily="34" charset="-122"/>
                <a:ea typeface="微软雅黑" panose="020B0503020204020204" pitchFamily="34" charset="-122"/>
              </a:rPr>
              <a:t>N-gram </a:t>
            </a:r>
            <a:r>
              <a:rPr lang="zh-CN" altLang="en-US" dirty="0">
                <a:solidFill>
                  <a:prstClr val="black"/>
                </a:solidFill>
                <a:latin typeface="微软雅黑" panose="020B0503020204020204" pitchFamily="34" charset="-122"/>
                <a:ea typeface="微软雅黑" panose="020B0503020204020204" pitchFamily="34" charset="-122"/>
              </a:rPr>
              <a:t>词语提取方法或基于形容词与名词组合的方法。这些方法受限于规则的不完备性，不能充分地从文本中提取短语，继而会影响法文文本挖掘的效果和效率。</a:t>
            </a:r>
          </a:p>
        </p:txBody>
      </p:sp>
      <p:sp>
        <p:nvSpPr>
          <p:cNvPr id="36" name="矩形 35">
            <a:extLst>
              <a:ext uri="{FF2B5EF4-FFF2-40B4-BE49-F238E27FC236}">
                <a16:creationId xmlns:a16="http://schemas.microsoft.com/office/drawing/2014/main" id="{07C2269E-3FC5-4A5E-8F6E-0A6E7B90E8FF}"/>
              </a:ext>
            </a:extLst>
          </p:cNvPr>
          <p:cNvSpPr/>
          <p:nvPr/>
        </p:nvSpPr>
        <p:spPr>
          <a:xfrm>
            <a:off x="2311400" y="4436342"/>
            <a:ext cx="7362774" cy="1754326"/>
          </a:xfrm>
          <a:prstGeom prst="rect">
            <a:avLst/>
          </a:prstGeom>
        </p:spPr>
        <p:txBody>
          <a:bodyPr wrap="square">
            <a:spAutoFit/>
          </a:bodyPr>
          <a:lstStyle/>
          <a:p>
            <a:pPr marL="285750" indent="-285750" fontAlgn="auto">
              <a:spcBef>
                <a:spcPts val="0"/>
              </a:spcBef>
              <a:spcAft>
                <a:spcPts val="0"/>
              </a:spcAft>
              <a:buFont typeface="Wingdings" panose="05000000000000000000" pitchFamily="2" charset="2"/>
              <a:buChar char="l"/>
            </a:pPr>
            <a:r>
              <a:rPr lang="zh-CN" altLang="en-US" dirty="0">
                <a:solidFill>
                  <a:prstClr val="black"/>
                </a:solidFill>
                <a:latin typeface="微软雅黑" panose="020B0503020204020204" pitchFamily="34" charset="-122"/>
                <a:ea typeface="微软雅黑" panose="020B0503020204020204" pitchFamily="34" charset="-122"/>
              </a:rPr>
              <a:t>法文与中、英文在词法和语法方面有较大差异 。在词法方面，法文单词具有阴阳性的区别，动词、形容词、冠词需根据名词的阴阳性而变化，并且不同语境的法文单词还有阴阳性的改变。在语法方面，法文中的定语需要根据具体语境搭配在名词前或名词后，搭配顺序不同则意思可能不同。因此，需要设计特定的规则和方法进行法文文本预处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3</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1994719" y="3236687"/>
            <a:ext cx="8208912"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latin typeface="+mj-ea"/>
              </a:rPr>
              <a:t>论文研究内容</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a:t>论文框架</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35" name="图片 34">
            <a:extLst>
              <a:ext uri="{FF2B5EF4-FFF2-40B4-BE49-F238E27FC236}">
                <a16:creationId xmlns:a16="http://schemas.microsoft.com/office/drawing/2014/main" id="{BD6CFA55-AD24-4E50-9E2F-BFB4DDC9C576}"/>
              </a:ext>
            </a:extLst>
          </p:cNvPr>
          <p:cNvPicPr>
            <a:picLocks noChangeAspect="1"/>
          </p:cNvPicPr>
          <p:nvPr/>
        </p:nvPicPr>
        <p:blipFill>
          <a:blip r:embed="rId3"/>
          <a:stretch>
            <a:fillRect/>
          </a:stretch>
        </p:blipFill>
        <p:spPr>
          <a:xfrm>
            <a:off x="4298975" y="1447908"/>
            <a:ext cx="7266699" cy="3962184"/>
          </a:xfrm>
          <a:prstGeom prst="rect">
            <a:avLst/>
          </a:prstGeom>
        </p:spPr>
      </p:pic>
      <p:sp>
        <p:nvSpPr>
          <p:cNvPr id="2" name="矩形 1">
            <a:extLst>
              <a:ext uri="{FF2B5EF4-FFF2-40B4-BE49-F238E27FC236}">
                <a16:creationId xmlns:a16="http://schemas.microsoft.com/office/drawing/2014/main" id="{288F3784-534D-4A0B-9325-6B1435E52E31}"/>
              </a:ext>
            </a:extLst>
          </p:cNvPr>
          <p:cNvSpPr/>
          <p:nvPr/>
        </p:nvSpPr>
        <p:spPr>
          <a:xfrm>
            <a:off x="860531" y="3212976"/>
            <a:ext cx="3176743" cy="2585323"/>
          </a:xfrm>
          <a:prstGeom prst="rect">
            <a:avLst/>
          </a:prstGeom>
        </p:spPr>
        <p:txBody>
          <a:bodyPr wrap="square">
            <a:spAutoFit/>
          </a:bodyPr>
          <a:lstStyle/>
          <a:p>
            <a:pPr indent="457200" fontAlgn="auto">
              <a:spcBef>
                <a:spcPts val="0"/>
              </a:spcBef>
              <a:spcAft>
                <a:spcPts val="0"/>
              </a:spcAft>
              <a:buFontTx/>
              <a:buNone/>
            </a:pPr>
            <a:r>
              <a:rPr lang="zh-CN" altLang="en-US" dirty="0">
                <a:solidFill>
                  <a:prstClr val="black"/>
                </a:solidFill>
                <a:latin typeface="微软雅黑" panose="020B0503020204020204" pitchFamily="34" charset="-122"/>
                <a:ea typeface="微软雅黑" panose="020B0503020204020204" pitchFamily="34" charset="-122"/>
              </a:rPr>
              <a:t>首先，预处理输入的法文文本输出法文单词词串；接着，将其压缩为 </a:t>
            </a:r>
            <a:r>
              <a:rPr lang="en-US" altLang="zh-CN" dirty="0">
                <a:solidFill>
                  <a:prstClr val="black"/>
                </a:solidFill>
                <a:latin typeface="微软雅黑" panose="020B0503020204020204" pitchFamily="34" charset="-122"/>
                <a:ea typeface="微软雅黑" panose="020B0503020204020204" pitchFamily="34" charset="-122"/>
              </a:rPr>
              <a:t>FP </a:t>
            </a:r>
            <a:r>
              <a:rPr lang="zh-CN" altLang="en-US" dirty="0">
                <a:solidFill>
                  <a:prstClr val="black"/>
                </a:solidFill>
                <a:latin typeface="微软雅黑" panose="020B0503020204020204" pitchFamily="34" charset="-122"/>
                <a:ea typeface="微软雅黑" panose="020B0503020204020204" pitchFamily="34" charset="-122"/>
              </a:rPr>
              <a:t>序列树并基于该 </a:t>
            </a:r>
            <a:r>
              <a:rPr lang="en-US" altLang="zh-CN" dirty="0">
                <a:solidFill>
                  <a:prstClr val="black"/>
                </a:solidFill>
                <a:latin typeface="微软雅黑" panose="020B0503020204020204" pitchFamily="34" charset="-122"/>
                <a:ea typeface="微软雅黑" panose="020B0503020204020204" pitchFamily="34" charset="-122"/>
              </a:rPr>
              <a:t>FP </a:t>
            </a:r>
            <a:r>
              <a:rPr lang="zh-CN" altLang="en-US" dirty="0">
                <a:solidFill>
                  <a:prstClr val="black"/>
                </a:solidFill>
                <a:latin typeface="微软雅黑" panose="020B0503020204020204" pitchFamily="34" charset="-122"/>
                <a:ea typeface="微软雅黑" panose="020B0503020204020204" pitchFamily="34" charset="-122"/>
              </a:rPr>
              <a:t>序列树提取无 </a:t>
            </a:r>
            <a:r>
              <a:rPr lang="en-US" altLang="zh-CN" dirty="0">
                <a:solidFill>
                  <a:prstClr val="black"/>
                </a:solidFill>
                <a:latin typeface="微软雅黑" panose="020B0503020204020204" pitchFamily="34" charset="-122"/>
                <a:ea typeface="微软雅黑" panose="020B0503020204020204" pitchFamily="34" charset="-122"/>
              </a:rPr>
              <a:t>N </a:t>
            </a:r>
            <a:r>
              <a:rPr lang="zh-CN" altLang="en-US" dirty="0">
                <a:solidFill>
                  <a:prstClr val="black"/>
                </a:solidFill>
                <a:latin typeface="微软雅黑" panose="020B0503020204020204" pitchFamily="34" charset="-122"/>
                <a:ea typeface="微软雅黑" panose="020B0503020204020204" pitchFamily="34" charset="-122"/>
              </a:rPr>
              <a:t>元限制的频繁词串，然后依据不成词库筛选频繁词串，得到候选词语；最后计算候选词语的成词度，交由人工判别得到最终的法文词语集合。</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8C2BD80A-C3A5-4EC3-946A-D99812B45736}"/>
              </a:ext>
            </a:extLst>
          </p:cNvPr>
          <p:cNvSpPr/>
          <p:nvPr/>
        </p:nvSpPr>
        <p:spPr>
          <a:xfrm>
            <a:off x="860531" y="1649004"/>
            <a:ext cx="3074522" cy="1477328"/>
          </a:xfrm>
          <a:prstGeom prst="rect">
            <a:avLst/>
          </a:prstGeom>
        </p:spPr>
        <p:txBody>
          <a:bodyPr wrap="square">
            <a:spAutoFit/>
          </a:bodyPr>
          <a:lstStyle/>
          <a:p>
            <a:pPr fontAlgn="auto">
              <a:spcBef>
                <a:spcPts val="0"/>
              </a:spcBef>
              <a:spcAft>
                <a:spcPts val="0"/>
              </a:spcAft>
              <a:buFontTx/>
              <a:buNone/>
            </a:pPr>
            <a:r>
              <a:rPr lang="zh-CN" altLang="en-US" dirty="0">
                <a:solidFill>
                  <a:prstClr val="black"/>
                </a:solidFill>
                <a:latin typeface="微软雅黑" panose="020B0503020204020204" pitchFamily="34" charset="-122"/>
                <a:ea typeface="微软雅黑" panose="020B0503020204020204" pitchFamily="34" charset="-122"/>
              </a:rPr>
              <a:t>方法主要包括三个模块：</a:t>
            </a:r>
            <a:endParaRPr lang="en-US" altLang="zh-CN" dirty="0">
              <a:solidFill>
                <a:prstClr val="black"/>
              </a:solidFill>
              <a:latin typeface="微软雅黑" panose="020B0503020204020204" pitchFamily="34" charset="-122"/>
              <a:ea typeface="微软雅黑" panose="020B0503020204020204" pitchFamily="34" charset="-122"/>
            </a:endParaRPr>
          </a:p>
          <a:p>
            <a:pPr marL="285750" indent="-285750" fontAlgn="auto">
              <a:spcBef>
                <a:spcPts val="0"/>
              </a:spcBef>
              <a:spcAft>
                <a:spcPts val="0"/>
              </a:spcAft>
              <a:buFont typeface="Arial" panose="020B0604020202020204" pitchFamily="34" charset="0"/>
              <a:buChar char="•"/>
            </a:pPr>
            <a:r>
              <a:rPr lang="zh-CN" altLang="en-US" dirty="0">
                <a:solidFill>
                  <a:prstClr val="black"/>
                </a:solidFill>
                <a:latin typeface="微软雅黑" panose="020B0503020204020204" pitchFamily="34" charset="-122"/>
                <a:ea typeface="微软雅黑" panose="020B0503020204020204" pitchFamily="34" charset="-122"/>
              </a:rPr>
              <a:t>文本预处理</a:t>
            </a:r>
            <a:endParaRPr lang="en-US" altLang="zh-CN" dirty="0">
              <a:solidFill>
                <a:prstClr val="black"/>
              </a:solidFill>
              <a:latin typeface="微软雅黑" panose="020B0503020204020204" pitchFamily="34" charset="-122"/>
              <a:ea typeface="微软雅黑" panose="020B0503020204020204" pitchFamily="34" charset="-122"/>
            </a:endParaRPr>
          </a:p>
          <a:p>
            <a:pPr marL="285750" indent="-285750" fontAlgn="auto">
              <a:spcBef>
                <a:spcPts val="0"/>
              </a:spcBef>
              <a:spcAft>
                <a:spcPts val="0"/>
              </a:spcAft>
              <a:buFont typeface="Arial" panose="020B0604020202020204" pitchFamily="34" charset="0"/>
              <a:buChar char="•"/>
            </a:pPr>
            <a:r>
              <a:rPr lang="zh-CN" altLang="en-US" dirty="0">
                <a:solidFill>
                  <a:prstClr val="black"/>
                </a:solidFill>
                <a:latin typeface="微软雅黑" panose="020B0503020204020204" pitchFamily="34" charset="-122"/>
                <a:ea typeface="微软雅黑" panose="020B0503020204020204" pitchFamily="34" charset="-122"/>
              </a:rPr>
              <a:t>候选词语提取</a:t>
            </a:r>
            <a:endParaRPr lang="en-US" altLang="zh-CN" dirty="0">
              <a:solidFill>
                <a:prstClr val="black"/>
              </a:solidFill>
              <a:latin typeface="微软雅黑" panose="020B0503020204020204" pitchFamily="34" charset="-122"/>
              <a:ea typeface="微软雅黑" panose="020B0503020204020204" pitchFamily="34" charset="-122"/>
            </a:endParaRPr>
          </a:p>
          <a:p>
            <a:pPr marL="285750" indent="-285750" fontAlgn="auto">
              <a:spcBef>
                <a:spcPts val="0"/>
              </a:spcBef>
              <a:spcAft>
                <a:spcPts val="0"/>
              </a:spcAft>
              <a:buFont typeface="Arial" panose="020B0604020202020204" pitchFamily="34" charset="0"/>
              <a:buChar char="•"/>
            </a:pPr>
            <a:r>
              <a:rPr lang="zh-CN" altLang="en-US" dirty="0">
                <a:solidFill>
                  <a:prstClr val="black"/>
                </a:solidFill>
                <a:latin typeface="微软雅黑" panose="020B0503020204020204" pitchFamily="34" charset="-122"/>
                <a:ea typeface="微软雅黑" panose="020B0503020204020204" pitchFamily="34" charset="-122"/>
              </a:rPr>
              <a:t>成词判别</a:t>
            </a:r>
            <a:endParaRPr lang="en-US" altLang="zh-CN" dirty="0">
              <a:solidFill>
                <a:prstClr val="black"/>
              </a:solidFill>
              <a:latin typeface="微软雅黑" panose="020B0503020204020204" pitchFamily="34" charset="-122"/>
              <a:ea typeface="微软雅黑" panose="020B0503020204020204" pitchFamily="34" charset="-122"/>
            </a:endParaRPr>
          </a:p>
          <a:p>
            <a:pPr fontAlgn="auto">
              <a:spcBef>
                <a:spcPts val="0"/>
              </a:spcBef>
              <a:spcAft>
                <a:spcPts val="0"/>
              </a:spcAft>
              <a:buFontTx/>
              <a:buNone/>
            </a:pPr>
            <a:endParaRPr lang="en-US"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418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2_默认设计模板">
  <a:themeElements>
    <a:clrScheme name="自定义 33">
      <a:dk1>
        <a:srgbClr val="E11F28"/>
      </a:dk1>
      <a:lt1>
        <a:srgbClr val="40474D"/>
      </a:lt1>
      <a:dk2>
        <a:srgbClr val="F4F4F4"/>
      </a:dk2>
      <a:lt2>
        <a:srgbClr val="FFFFFF"/>
      </a:lt2>
      <a:accent1>
        <a:srgbClr val="40474D"/>
      </a:accent1>
      <a:accent2>
        <a:srgbClr val="E11F28"/>
      </a:accent2>
      <a:accent3>
        <a:srgbClr val="E6E6E6"/>
      </a:accent3>
      <a:accent4>
        <a:srgbClr val="C2C1C1"/>
      </a:accent4>
      <a:accent5>
        <a:srgbClr val="E11F28"/>
      </a:accent5>
      <a:accent6>
        <a:srgbClr val="40474D"/>
      </a:accent6>
      <a:hlink>
        <a:srgbClr val="FFFFFF"/>
      </a:hlink>
      <a:folHlink>
        <a:srgbClr val="DEDEDD"/>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2351</Words>
  <Application>Microsoft Office PowerPoint</Application>
  <PresentationFormat>自定义</PresentationFormat>
  <Paragraphs>214</Paragraphs>
  <Slides>24</Slides>
  <Notes>24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微软雅黑</vt:lpstr>
      <vt:lpstr>微软雅黑</vt:lpstr>
      <vt:lpstr>Arial</vt:lpstr>
      <vt:lpstr>Calibri</vt:lpstr>
      <vt:lpstr>Cambria Math</vt:lpstr>
      <vt:lpstr>Wingdings</vt:lpstr>
      <vt:lpstr>2_默认设计模板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8618761788363</cp:lastModifiedBy>
  <cp:revision>643</cp:revision>
  <dcterms:created xsi:type="dcterms:W3CDTF">2013-01-25T01:44:00Z</dcterms:created>
  <dcterms:modified xsi:type="dcterms:W3CDTF">2021-08-17T10:17:54Z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