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Helvetica Neue Light"/>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9" roundtripDataSignature="AMtx7mh5Qe9W0bUuCd3oD4sPiHILDG1a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Light-bold.fntdata"/><Relationship Id="rId21" Type="http://schemas.openxmlformats.org/officeDocument/2006/relationships/font" Target="fonts/HelveticaNeueLight-regular.fntdata"/><Relationship Id="rId24" Type="http://schemas.openxmlformats.org/officeDocument/2006/relationships/font" Target="fonts/HelveticaNeueLight-boldItalic.fntdata"/><Relationship Id="rId23" Type="http://schemas.openxmlformats.org/officeDocument/2006/relationships/font" Target="fonts/HelveticaNeue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Open Sans"/>
                <a:ea typeface="Open Sans"/>
                <a:cs typeface="Open Sans"/>
                <a:sym typeface="Open Sans"/>
              </a:defRPr>
            </a:lvl1pPr>
            <a:lvl2pPr indent="-228600" lvl="1" marL="914400" marR="0" rtl="0" algn="l">
              <a:spcBef>
                <a:spcPts val="360"/>
              </a:spcBef>
              <a:spcAft>
                <a:spcPts val="0"/>
              </a:spcAft>
              <a:buSzPts val="1400"/>
              <a:buNone/>
              <a:defRPr b="0" i="0" sz="1200" u="none" cap="none" strike="noStrike">
                <a:solidFill>
                  <a:schemeClr val="dk1"/>
                </a:solidFill>
                <a:latin typeface="Open Sans"/>
                <a:ea typeface="Open Sans"/>
                <a:cs typeface="Open Sans"/>
                <a:sym typeface="Open Sans"/>
              </a:defRPr>
            </a:lvl2pPr>
            <a:lvl3pPr indent="-228600" lvl="2" marL="1371600" marR="0" rtl="0" algn="l">
              <a:spcBef>
                <a:spcPts val="360"/>
              </a:spcBef>
              <a:spcAft>
                <a:spcPts val="0"/>
              </a:spcAft>
              <a:buSzPts val="1400"/>
              <a:buNone/>
              <a:defRPr b="0" i="0" sz="1200" u="none" cap="none" strike="noStrike">
                <a:solidFill>
                  <a:schemeClr val="dk1"/>
                </a:solidFill>
                <a:latin typeface="Open Sans"/>
                <a:ea typeface="Open Sans"/>
                <a:cs typeface="Open Sans"/>
                <a:sym typeface="Open Sans"/>
              </a:defRPr>
            </a:lvl3pPr>
            <a:lvl4pPr indent="-228600" lvl="3" marL="1828800" marR="0" rtl="0" algn="l">
              <a:spcBef>
                <a:spcPts val="360"/>
              </a:spcBef>
              <a:spcAft>
                <a:spcPts val="0"/>
              </a:spcAft>
              <a:buSzPts val="1400"/>
              <a:buNone/>
              <a:defRPr b="0" i="0" sz="1200" u="none" cap="none" strike="noStrike">
                <a:solidFill>
                  <a:schemeClr val="dk1"/>
                </a:solidFill>
                <a:latin typeface="Open Sans"/>
                <a:ea typeface="Open Sans"/>
                <a:cs typeface="Open Sans"/>
                <a:sym typeface="Open Sans"/>
              </a:defRPr>
            </a:lvl4pPr>
            <a:lvl5pPr indent="-228600" lvl="4" marL="2286000" marR="0" rtl="0" algn="l">
              <a:spcBef>
                <a:spcPts val="360"/>
              </a:spcBef>
              <a:spcAft>
                <a:spcPts val="0"/>
              </a:spcAft>
              <a:buSzPts val="1400"/>
              <a:buNone/>
              <a:defRPr b="0" i="0" sz="1200" u="none" cap="none" strike="noStrike">
                <a:solidFill>
                  <a:schemeClr val="dk1"/>
                </a:solidFill>
                <a:latin typeface="Open Sans"/>
                <a:ea typeface="Open Sans"/>
                <a:cs typeface="Open Sans"/>
                <a:sym typeface="Open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spcBef>
                <a:spcPts val="0"/>
              </a:spcBef>
              <a:spcAft>
                <a:spcPts val="0"/>
              </a:spcAft>
              <a:buSzPts val="1400"/>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Main title: 40 pt. Arial</a:t>
            </a:r>
            <a:endParaRPr/>
          </a:p>
          <a:p>
            <a:pPr indent="0" lvl="0" marL="0" rtl="0" algn="l">
              <a:spcBef>
                <a:spcPts val="360"/>
              </a:spcBef>
              <a:spcAft>
                <a:spcPts val="0"/>
              </a:spcAft>
              <a:buNone/>
            </a:pPr>
            <a:br>
              <a:rPr lang="en-US"/>
            </a:br>
            <a:r>
              <a:rPr lang="en-US"/>
              <a:t>Presenter Name: 16 pt. Arial</a:t>
            </a:r>
            <a:endParaRPr/>
          </a:p>
          <a:p>
            <a:pPr indent="0" lvl="0" marL="0" rtl="0" algn="l">
              <a:spcBef>
                <a:spcPts val="360"/>
              </a:spcBef>
              <a:spcAft>
                <a:spcPts val="0"/>
              </a:spcAft>
              <a:buNone/>
            </a:pPr>
            <a:r>
              <a:rPr lang="en-US"/>
              <a:t>Presenters Title: 16 pt. Arial Italic</a:t>
            </a:r>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b4ee9306b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b4ee9306b_0_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g2eb4ee9306b_0_7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b4ee9306b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b4ee9306b_0_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g2eb4ee9306b_0_8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b4ee9306b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b4ee9306b_0_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g2eb4ee9306b_0_8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b4ee9306b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b4ee9306b_0_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Clr>
                <a:schemeClr val="dk1"/>
              </a:buClr>
              <a:buSzPts val="1400"/>
              <a:buChar char="-"/>
            </a:pPr>
            <a:r>
              <a:rPr lang="en-US" sz="1400"/>
              <a:t>(marking necessary responses as missing)</a:t>
            </a:r>
            <a:endParaRPr sz="1400"/>
          </a:p>
          <a:p>
            <a:pPr indent="0" lvl="0" marL="0" rtl="0" algn="l">
              <a:spcBef>
                <a:spcPts val="360"/>
              </a:spcBef>
              <a:spcAft>
                <a:spcPts val="0"/>
              </a:spcAft>
              <a:buNone/>
            </a:pPr>
            <a:r>
              <a:t/>
            </a:r>
            <a:endParaRPr/>
          </a:p>
        </p:txBody>
      </p:sp>
      <p:sp>
        <p:nvSpPr>
          <p:cNvPr id="137" name="Google Shape;137;g2eb4ee9306b_0_9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b4ee9306b_0_10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Model 1 shows significance at the 0.001 significance </a:t>
            </a:r>
            <a:r>
              <a:rPr lang="en-US"/>
              <a:t>level and carries a positive sign. This shows that perceived corruption negatively correlates with military support and means that corruption does not weaken support for the current government and does not prompt people to support military intervention.  This is not the same conclusion Tuki sees with Niger, where the opposite relation occurs.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Model 2 shows that socioeconomic deprivation negatively correlates with military support, at a 0.001 significance level.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Model 3 shows that political instability negatively correlates with military support, at</a:t>
            </a:r>
            <a:endParaRPr/>
          </a:p>
        </p:txBody>
      </p:sp>
      <p:sp>
        <p:nvSpPr>
          <p:cNvPr id="144" name="Google Shape;144;g2eb4ee9306b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b4ee9306b_0_1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1" name="Google Shape;151;g2eb4ee9306b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eb4ee9306b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better shows the two sides of the agreement spectrum as well as any neutral stances</a:t>
            </a:r>
            <a:endParaRPr/>
          </a:p>
        </p:txBody>
      </p:sp>
      <p:sp>
        <p:nvSpPr>
          <p:cNvPr id="53" name="Google Shape;53;g2eb4ee9306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b4ee9306b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eb4ee9306b_0_1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 name="Google Shape;62;g2eb4ee9306b_0_15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b4ee9306b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b4ee9306b_0_1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 name="Google Shape;69;g2eb4ee9306b_0_16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b4ee9306b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b4ee9306b_0_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g2eb4ee9306b_0_4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b4ee9306b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b4ee9306b_0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 name="Google Shape;83;g2eb4ee9306b_0_4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b4ee9306b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b4ee9306b_0_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 name="Google Shape;90;g2eb4ee9306b_0_5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b4ee9306b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b4ee9306b_0_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stable support for democracy although majority is not satisfied</a:t>
            </a:r>
            <a:endParaRPr/>
          </a:p>
          <a:p>
            <a:pPr indent="0" lvl="0" marL="0" rtl="0" algn="l">
              <a:spcBef>
                <a:spcPts val="360"/>
              </a:spcBef>
              <a:spcAft>
                <a:spcPts val="0"/>
              </a:spcAft>
              <a:buNone/>
            </a:pPr>
            <a:r>
              <a:t/>
            </a:r>
            <a:endParaRPr/>
          </a:p>
        </p:txBody>
      </p:sp>
      <p:sp>
        <p:nvSpPr>
          <p:cNvPr id="98" name="Google Shape;98;g2eb4ee9306b_0_6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b4ee9306b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b4ee9306b_0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2eb4ee9306b_0_6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5" name="Shape 15"/>
        <p:cNvGrpSpPr/>
        <p:nvPr/>
      </p:nvGrpSpPr>
      <p:grpSpPr>
        <a:xfrm>
          <a:off x="0" y="0"/>
          <a:ext cx="0" cy="0"/>
          <a:chOff x="0" y="0"/>
          <a:chExt cx="0" cy="0"/>
        </a:xfrm>
      </p:grpSpPr>
      <p:sp>
        <p:nvSpPr>
          <p:cNvPr id="16" name="Google Shape;16;p9"/>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a:ea typeface="Open Sans"/>
              <a:cs typeface="Open Sans"/>
              <a:sym typeface="Open Sans"/>
            </a:endParaRPr>
          </a:p>
        </p:txBody>
      </p:sp>
      <p:pic>
        <p:nvPicPr>
          <p:cNvPr id="17" name="Google Shape;17;p9"/>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18" name="Google Shape;18;p9"/>
          <p:cNvPicPr preferRelativeResize="0"/>
          <p:nvPr/>
        </p:nvPicPr>
        <p:blipFill rotWithShape="1">
          <a:blip r:embed="rId3">
            <a:alphaModFix/>
          </a:blip>
          <a:srcRect b="1989" l="84737" r="4770" t="23988"/>
          <a:stretch/>
        </p:blipFill>
        <p:spPr>
          <a:xfrm>
            <a:off x="457200" y="0"/>
            <a:ext cx="790575" cy="5143500"/>
          </a:xfrm>
          <a:prstGeom prst="rect">
            <a:avLst/>
          </a:prstGeom>
          <a:noFill/>
          <a:ln>
            <a:noFill/>
          </a:ln>
        </p:spPr>
      </p:pic>
      <p:sp>
        <p:nvSpPr>
          <p:cNvPr id="19" name="Google Shape;19;p9"/>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Open Sans"/>
              <a:ea typeface="Open Sans"/>
              <a:cs typeface="Open Sans"/>
              <a:sym typeface="Open Sans"/>
            </a:endParaRPr>
          </a:p>
        </p:txBody>
      </p:sp>
      <p:pic>
        <p:nvPicPr>
          <p:cNvPr id="20" name="Google Shape;20;p9"/>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21" name="Google Shape;21;p9"/>
          <p:cNvPicPr preferRelativeResize="0"/>
          <p:nvPr/>
        </p:nvPicPr>
        <p:blipFill rotWithShape="1">
          <a:blip r:embed="rId3">
            <a:alphaModFix/>
          </a:blip>
          <a:srcRect b="1989" l="84737" r="4770" t="23988"/>
          <a:stretch/>
        </p:blipFill>
        <p:spPr>
          <a:xfrm>
            <a:off x="457200" y="0"/>
            <a:ext cx="790575"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22" name="Shape 22"/>
        <p:cNvGrpSpPr/>
        <p:nvPr/>
      </p:nvGrpSpPr>
      <p:grpSpPr>
        <a:xfrm>
          <a:off x="0" y="0"/>
          <a:ext cx="0" cy="0"/>
          <a:chOff x="0" y="0"/>
          <a:chExt cx="0" cy="0"/>
        </a:xfrm>
      </p:grpSpPr>
      <p:sp>
        <p:nvSpPr>
          <p:cNvPr id="23" name="Google Shape;23;p10"/>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 type="body"/>
          </p:nvPr>
        </p:nvSpPr>
        <p:spPr>
          <a:xfrm>
            <a:off x="457200" y="1200150"/>
            <a:ext cx="8229600"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 name="Shape 25"/>
        <p:cNvGrpSpPr/>
        <p:nvPr/>
      </p:nvGrpSpPr>
      <p:grpSpPr>
        <a:xfrm>
          <a:off x="0" y="0"/>
          <a:ext cx="0" cy="0"/>
          <a:chOff x="0" y="0"/>
          <a:chExt cx="0" cy="0"/>
        </a:xfrm>
      </p:grpSpPr>
      <p:sp>
        <p:nvSpPr>
          <p:cNvPr id="26" name="Google Shape;26;p11"/>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27" name="Shape 27"/>
        <p:cNvGrpSpPr/>
        <p:nvPr/>
      </p:nvGrpSpPr>
      <p:grpSpPr>
        <a:xfrm>
          <a:off x="0" y="0"/>
          <a:ext cx="0" cy="0"/>
          <a:chOff x="0" y="0"/>
          <a:chExt cx="0" cy="0"/>
        </a:xfrm>
      </p:grpSpPr>
      <p:sp>
        <p:nvSpPr>
          <p:cNvPr id="28" name="Google Shape;28;p12"/>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 type="body"/>
          </p:nvPr>
        </p:nvSpPr>
        <p:spPr>
          <a:xfrm>
            <a:off x="457200" y="1200150"/>
            <a:ext cx="3962400"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2"/>
          <p:cNvSpPr txBox="1"/>
          <p:nvPr>
            <p:ph idx="2" type="body"/>
          </p:nvPr>
        </p:nvSpPr>
        <p:spPr>
          <a:xfrm>
            <a:off x="4727448" y="1212300"/>
            <a:ext cx="3959352"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1" name="Shape 31"/>
        <p:cNvGrpSpPr/>
        <p:nvPr/>
      </p:nvGrpSpPr>
      <p:grpSpPr>
        <a:xfrm>
          <a:off x="0" y="0"/>
          <a:ext cx="0" cy="0"/>
          <a:chOff x="0" y="0"/>
          <a:chExt cx="0" cy="0"/>
        </a:xfrm>
      </p:grpSpPr>
      <p:sp>
        <p:nvSpPr>
          <p:cNvPr id="32" name="Google Shape;32;p13"/>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 type="body"/>
          </p:nvPr>
        </p:nvSpPr>
        <p:spPr>
          <a:xfrm>
            <a:off x="4572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13"/>
          <p:cNvSpPr txBox="1"/>
          <p:nvPr>
            <p:ph idx="2" type="body"/>
          </p:nvPr>
        </p:nvSpPr>
        <p:spPr>
          <a:xfrm>
            <a:off x="32766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13"/>
          <p:cNvSpPr txBox="1"/>
          <p:nvPr>
            <p:ph idx="3" type="body"/>
          </p:nvPr>
        </p:nvSpPr>
        <p:spPr>
          <a:xfrm>
            <a:off x="60960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p:cSld name="4 Column">
    <p:spTree>
      <p:nvGrpSpPr>
        <p:cNvPr id="36" name="Shape 36"/>
        <p:cNvGrpSpPr/>
        <p:nvPr/>
      </p:nvGrpSpPr>
      <p:grpSpPr>
        <a:xfrm>
          <a:off x="0" y="0"/>
          <a:ext cx="0" cy="0"/>
          <a:chOff x="0" y="0"/>
          <a:chExt cx="0" cy="0"/>
        </a:xfrm>
      </p:grpSpPr>
      <p:sp>
        <p:nvSpPr>
          <p:cNvPr id="37" name="Google Shape;37;p14"/>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 type="body"/>
          </p:nvPr>
        </p:nvSpPr>
        <p:spPr>
          <a:xfrm>
            <a:off x="4572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14"/>
          <p:cNvSpPr txBox="1"/>
          <p:nvPr>
            <p:ph idx="2" type="body"/>
          </p:nvPr>
        </p:nvSpPr>
        <p:spPr>
          <a:xfrm>
            <a:off x="25654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14"/>
          <p:cNvSpPr txBox="1"/>
          <p:nvPr>
            <p:ph idx="3" type="body"/>
          </p:nvPr>
        </p:nvSpPr>
        <p:spPr>
          <a:xfrm>
            <a:off x="46736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14"/>
          <p:cNvSpPr txBox="1"/>
          <p:nvPr>
            <p:ph idx="4" type="body"/>
          </p:nvPr>
        </p:nvSpPr>
        <p:spPr>
          <a:xfrm>
            <a:off x="67818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400"/>
              <a:buNone/>
              <a:defRPr/>
            </a:lvl1pPr>
            <a:lvl2pPr indent="-354330" lvl="1" marL="914400" algn="l">
              <a:spcBef>
                <a:spcPts val="600"/>
              </a:spcBef>
              <a:spcAft>
                <a:spcPts val="0"/>
              </a:spcAft>
              <a:buClr>
                <a:schemeClr val="dk1"/>
              </a:buClr>
              <a:buSzPts val="1980"/>
              <a:buChar char="•"/>
              <a:defRPr/>
            </a:lvl2pPr>
            <a:lvl3pPr indent="-354330" lvl="2" marL="1371600" algn="l">
              <a:spcBef>
                <a:spcPts val="600"/>
              </a:spcBef>
              <a:spcAft>
                <a:spcPts val="0"/>
              </a:spcAft>
              <a:buClr>
                <a:schemeClr val="dk1"/>
              </a:buClr>
              <a:buSzPts val="1980"/>
              <a:buChar char="–"/>
              <a:defRPr/>
            </a:lvl3pPr>
            <a:lvl4pPr indent="-354330" lvl="3" marL="1828800" algn="l">
              <a:spcBef>
                <a:spcPts val="600"/>
              </a:spcBef>
              <a:spcAft>
                <a:spcPts val="0"/>
              </a:spcAft>
              <a:buClr>
                <a:schemeClr val="dk1"/>
              </a:buClr>
              <a:buSzPts val="1980"/>
              <a:buChar char="•"/>
              <a:defRPr/>
            </a:lvl4pPr>
            <a:lvl5pPr indent="-354329" lvl="4" marL="2286000" algn="l">
              <a:spcBef>
                <a:spcPts val="600"/>
              </a:spcBef>
              <a:spcAft>
                <a:spcPts val="0"/>
              </a:spcAft>
              <a:buClr>
                <a:schemeClr val="dk1"/>
              </a:buClr>
              <a:buSzPts val="198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_Plaid-Digital_FINAL-NEW.png" id="10" name="Google Shape;10;p8"/>
          <p:cNvPicPr preferRelativeResize="0"/>
          <p:nvPr/>
        </p:nvPicPr>
        <p:blipFill rotWithShape="1">
          <a:blip r:embed="rId1">
            <a:alphaModFix/>
          </a:blip>
          <a:srcRect b="2893" l="59550" r="39888" t="20875"/>
          <a:stretch/>
        </p:blipFill>
        <p:spPr>
          <a:xfrm rot="5400000">
            <a:off x="3798887" y="1046163"/>
            <a:ext cx="60325" cy="7658100"/>
          </a:xfrm>
          <a:prstGeom prst="rect">
            <a:avLst/>
          </a:prstGeom>
          <a:noFill/>
          <a:ln>
            <a:noFill/>
          </a:ln>
        </p:spPr>
      </p:pic>
      <p:pic>
        <p:nvPicPr>
          <p:cNvPr descr="_Plaid-Digital_FINAL-NEW.png" id="11" name="Google Shape;11;p8"/>
          <p:cNvPicPr preferRelativeResize="0"/>
          <p:nvPr/>
        </p:nvPicPr>
        <p:blipFill rotWithShape="1">
          <a:blip r:embed="rId1">
            <a:alphaModFix/>
          </a:blip>
          <a:srcRect b="2893" l="59550" r="39888" t="20875"/>
          <a:stretch/>
        </p:blipFill>
        <p:spPr>
          <a:xfrm rot="5400000">
            <a:off x="3798887" y="1046163"/>
            <a:ext cx="60325" cy="7658100"/>
          </a:xfrm>
          <a:prstGeom prst="rect">
            <a:avLst/>
          </a:prstGeom>
          <a:noFill/>
          <a:ln>
            <a:noFill/>
          </a:ln>
        </p:spPr>
      </p:pic>
      <p:sp>
        <p:nvSpPr>
          <p:cNvPr id="12" name="Google Shape;12;p8"/>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4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1" i="0" sz="24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1" i="0" sz="24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1" i="0" sz="24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1" i="0" sz="24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4200" u="none" cap="none" strike="noStrike">
                <a:solidFill>
                  <a:schemeClr val="dk2"/>
                </a:solidFill>
                <a:latin typeface="Times"/>
                <a:ea typeface="Times"/>
                <a:cs typeface="Times"/>
                <a:sym typeface="Times"/>
              </a:defRPr>
            </a:lvl6pPr>
            <a:lvl7pPr lvl="6" marR="0" rtl="0" algn="l">
              <a:spcBef>
                <a:spcPts val="0"/>
              </a:spcBef>
              <a:spcAft>
                <a:spcPts val="0"/>
              </a:spcAft>
              <a:buSzPts val="1400"/>
              <a:buNone/>
              <a:defRPr b="0" i="0" sz="4200" u="none" cap="none" strike="noStrike">
                <a:solidFill>
                  <a:schemeClr val="dk2"/>
                </a:solidFill>
                <a:latin typeface="Times"/>
                <a:ea typeface="Times"/>
                <a:cs typeface="Times"/>
                <a:sym typeface="Times"/>
              </a:defRPr>
            </a:lvl7pPr>
            <a:lvl8pPr lvl="7" marR="0" rtl="0" algn="l">
              <a:spcBef>
                <a:spcPts val="0"/>
              </a:spcBef>
              <a:spcAft>
                <a:spcPts val="0"/>
              </a:spcAft>
              <a:buSzPts val="1400"/>
              <a:buNone/>
              <a:defRPr b="0" i="0" sz="4200" u="none" cap="none" strike="noStrike">
                <a:solidFill>
                  <a:schemeClr val="dk2"/>
                </a:solidFill>
                <a:latin typeface="Times"/>
                <a:ea typeface="Times"/>
                <a:cs typeface="Times"/>
                <a:sym typeface="Times"/>
              </a:defRPr>
            </a:lvl8pPr>
            <a:lvl9pPr lvl="8" marR="0" rtl="0" algn="l">
              <a:spcBef>
                <a:spcPts val="0"/>
              </a:spcBef>
              <a:spcAft>
                <a:spcPts val="0"/>
              </a:spcAft>
              <a:buSzPts val="1400"/>
              <a:buNone/>
              <a:defRPr b="0" i="0" sz="4200" u="none" cap="none" strike="noStrike">
                <a:solidFill>
                  <a:schemeClr val="dk2"/>
                </a:solidFill>
                <a:latin typeface="Times"/>
                <a:ea typeface="Times"/>
                <a:cs typeface="Times"/>
                <a:sym typeface="Times"/>
              </a:defRPr>
            </a:lvl9pPr>
          </a:lstStyle>
          <a:p/>
        </p:txBody>
      </p:sp>
      <p:sp>
        <p:nvSpPr>
          <p:cNvPr id="13" name="Google Shape;13;p8"/>
          <p:cNvSpPr txBox="1"/>
          <p:nvPr>
            <p:ph idx="1" type="body"/>
          </p:nvPr>
        </p:nvSpPr>
        <p:spPr>
          <a:xfrm>
            <a:off x="457200" y="1200150"/>
            <a:ext cx="8229600" cy="3505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00"/>
              </a:spcBef>
              <a:spcAft>
                <a:spcPts val="0"/>
              </a:spcAft>
              <a:buSzPts val="1400"/>
              <a:buNone/>
              <a:defRPr b="0" i="0" sz="1400" u="none" cap="none" strike="noStrike">
                <a:solidFill>
                  <a:schemeClr val="dk1"/>
                </a:solidFill>
                <a:latin typeface="Open Sans"/>
                <a:ea typeface="Open Sans"/>
                <a:cs typeface="Open Sans"/>
                <a:sym typeface="Open Sans"/>
              </a:defRPr>
            </a:lvl1pPr>
            <a:lvl2pPr indent="-326390" lvl="1" marL="914400" marR="0" rtl="0" algn="l">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4" name="Google Shape;14;p8"/>
          <p:cNvPicPr preferRelativeResize="0"/>
          <p:nvPr/>
        </p:nvPicPr>
        <p:blipFill rotWithShape="1">
          <a:blip r:embed="rId2">
            <a:alphaModFix/>
          </a:blip>
          <a:srcRect b="0" l="0" r="0" t="0"/>
          <a:stretch/>
        </p:blipFill>
        <p:spPr>
          <a:xfrm>
            <a:off x="7772400" y="4248150"/>
            <a:ext cx="1154590" cy="7363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cxnSp>
        <p:nvCxnSpPr>
          <p:cNvPr id="48" name="Google Shape;48;p1"/>
          <p:cNvCxnSpPr/>
          <p:nvPr/>
        </p:nvCxnSpPr>
        <p:spPr>
          <a:xfrm>
            <a:off x="2209800" y="3486150"/>
            <a:ext cx="5486400" cy="0"/>
          </a:xfrm>
          <a:prstGeom prst="straightConnector1">
            <a:avLst/>
          </a:prstGeom>
          <a:noFill/>
          <a:ln cap="flat" cmpd="sng" w="9525">
            <a:solidFill>
              <a:srgbClr val="FFFFFF"/>
            </a:solidFill>
            <a:prstDash val="solid"/>
            <a:round/>
            <a:headEnd len="med" w="med" type="none"/>
            <a:tailEnd len="med" w="med" type="none"/>
          </a:ln>
        </p:spPr>
      </p:cxnSp>
      <p:sp>
        <p:nvSpPr>
          <p:cNvPr id="49" name="Google Shape;49;p1"/>
          <p:cNvSpPr txBox="1"/>
          <p:nvPr/>
        </p:nvSpPr>
        <p:spPr>
          <a:xfrm>
            <a:off x="2133600" y="1300425"/>
            <a:ext cx="5620500" cy="2109600"/>
          </a:xfrm>
          <a:prstGeom prst="rect">
            <a:avLst/>
          </a:prstGeom>
          <a:noFill/>
          <a:ln>
            <a:noFill/>
          </a:ln>
        </p:spPr>
        <p:txBody>
          <a:bodyPr anchorCtr="0" anchor="t" bIns="45700" lIns="91425" spcFirstLastPara="1" rIns="91425" wrap="square" tIns="45700">
            <a:noAutofit/>
          </a:bodyPr>
          <a:lstStyle/>
          <a:p>
            <a:pPr indent="-3175" lvl="0" marL="3175" marR="0" rtl="0" algn="l">
              <a:spcBef>
                <a:spcPts val="0"/>
              </a:spcBef>
              <a:spcAft>
                <a:spcPts val="0"/>
              </a:spcAft>
              <a:buNone/>
            </a:pPr>
            <a:r>
              <a:rPr lang="en-US" sz="4200">
                <a:solidFill>
                  <a:schemeClr val="lt1"/>
                </a:solidFill>
                <a:latin typeface="Open Sans"/>
                <a:ea typeface="Open Sans"/>
                <a:cs typeface="Open Sans"/>
                <a:sym typeface="Open Sans"/>
              </a:rPr>
              <a:t>Public Opinion of Democracy</a:t>
            </a:r>
            <a:r>
              <a:rPr b="0" i="0" lang="en-US" sz="4200" u="none" cap="none" strike="noStrike">
                <a:solidFill>
                  <a:schemeClr val="lt1"/>
                </a:solidFill>
                <a:latin typeface="Open Sans"/>
                <a:ea typeface="Open Sans"/>
                <a:cs typeface="Open Sans"/>
                <a:sym typeface="Open Sans"/>
              </a:rPr>
              <a:t> in </a:t>
            </a:r>
            <a:r>
              <a:rPr lang="en-US" sz="4200">
                <a:solidFill>
                  <a:schemeClr val="lt1"/>
                </a:solidFill>
                <a:latin typeface="Open Sans"/>
                <a:ea typeface="Open Sans"/>
                <a:cs typeface="Open Sans"/>
                <a:sym typeface="Open Sans"/>
              </a:rPr>
              <a:t>Africa </a:t>
            </a:r>
            <a:endParaRPr sz="1600"/>
          </a:p>
        </p:txBody>
      </p:sp>
      <p:sp>
        <p:nvSpPr>
          <p:cNvPr id="50" name="Google Shape;50;p1"/>
          <p:cNvSpPr txBox="1"/>
          <p:nvPr/>
        </p:nvSpPr>
        <p:spPr>
          <a:xfrm>
            <a:off x="2133600" y="3638549"/>
            <a:ext cx="6019800" cy="1295397"/>
          </a:xfrm>
          <a:prstGeom prst="rect">
            <a:avLst/>
          </a:prstGeom>
          <a:noFill/>
          <a:ln>
            <a:noFill/>
          </a:ln>
        </p:spPr>
        <p:txBody>
          <a:bodyPr anchorCtr="0" anchor="t" bIns="45700" lIns="91425" spcFirstLastPara="1" rIns="91425" wrap="square" tIns="45700">
            <a:noAutofit/>
          </a:bodyPr>
          <a:lstStyle/>
          <a:p>
            <a:pPr indent="-3175" lvl="0" marL="3175" marR="0" rtl="0" algn="l">
              <a:spcBef>
                <a:spcPts val="320"/>
              </a:spcBef>
              <a:spcAft>
                <a:spcPts val="0"/>
              </a:spcAft>
              <a:buNone/>
            </a:pPr>
            <a:r>
              <a:rPr lang="en-US" sz="1600">
                <a:solidFill>
                  <a:srgbClr val="FFFFFF"/>
                </a:solidFill>
                <a:latin typeface="Open Sans"/>
                <a:ea typeface="Open Sans"/>
                <a:cs typeface="Open Sans"/>
                <a:sym typeface="Open Sans"/>
              </a:rPr>
              <a:t>Andy Ouyang</a:t>
            </a:r>
            <a:endParaRPr sz="1600">
              <a:solidFill>
                <a:srgbClr val="FFFFFF"/>
              </a:solidFill>
              <a:latin typeface="Open Sans"/>
              <a:ea typeface="Open Sans"/>
              <a:cs typeface="Open Sans"/>
              <a:sym typeface="Open Sans"/>
            </a:endParaRPr>
          </a:p>
          <a:p>
            <a:pPr indent="-3175" lvl="0" marL="3175" marR="0" rtl="0" algn="l">
              <a:spcBef>
                <a:spcPts val="320"/>
              </a:spcBef>
              <a:spcAft>
                <a:spcPts val="0"/>
              </a:spcAft>
              <a:buNone/>
            </a:pPr>
            <a:r>
              <a:t/>
            </a:r>
            <a:endParaRPr b="0" i="1" sz="1600" u="none" cap="none" strike="noStrike">
              <a:solidFill>
                <a:srgbClr val="FFFFFF"/>
              </a:solidFill>
              <a:latin typeface="Open Sans"/>
              <a:ea typeface="Open Sans"/>
              <a:cs typeface="Open Sans"/>
              <a:sym typeface="Open Sans"/>
            </a:endParaRPr>
          </a:p>
          <a:p>
            <a:pPr indent="-3175" lvl="0" marL="3175" marR="0" rtl="0" algn="l">
              <a:spcBef>
                <a:spcPts val="280"/>
              </a:spcBef>
              <a:spcAft>
                <a:spcPts val="0"/>
              </a:spcAft>
              <a:buNone/>
            </a:pPr>
            <a:r>
              <a:rPr b="0" i="1" lang="en-US" sz="1400" u="none" cap="none" strike="noStrike">
                <a:solidFill>
                  <a:srgbClr val="FFFFFF"/>
                </a:solidFill>
                <a:latin typeface="Open Sans"/>
                <a:ea typeface="Open Sans"/>
                <a:cs typeface="Open Sans"/>
                <a:sym typeface="Open Sans"/>
              </a:rPr>
              <a:t>Final Presentation for 99-520C, July 10, 2024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eb4ee9306b_0_74"/>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People are less satisfied with democracy and are starting to prefer democracy less in Burkina Faso</a:t>
            </a:r>
            <a:endParaRPr/>
          </a:p>
        </p:txBody>
      </p:sp>
      <p:pic>
        <p:nvPicPr>
          <p:cNvPr id="117" name="Google Shape;117;g2eb4ee9306b_0_74"/>
          <p:cNvPicPr preferRelativeResize="0"/>
          <p:nvPr/>
        </p:nvPicPr>
        <p:blipFill>
          <a:blip r:embed="rId3">
            <a:alphaModFix/>
          </a:blip>
          <a:stretch>
            <a:fillRect/>
          </a:stretch>
        </p:blipFill>
        <p:spPr>
          <a:xfrm>
            <a:off x="4383698" y="1306274"/>
            <a:ext cx="4589701" cy="2835775"/>
          </a:xfrm>
          <a:prstGeom prst="rect">
            <a:avLst/>
          </a:prstGeom>
          <a:noFill/>
          <a:ln>
            <a:noFill/>
          </a:ln>
        </p:spPr>
      </p:pic>
      <p:pic>
        <p:nvPicPr>
          <p:cNvPr id="118" name="Google Shape;118;g2eb4ee9306b_0_74"/>
          <p:cNvPicPr preferRelativeResize="0"/>
          <p:nvPr/>
        </p:nvPicPr>
        <p:blipFill>
          <a:blip r:embed="rId4">
            <a:alphaModFix/>
          </a:blip>
          <a:stretch>
            <a:fillRect/>
          </a:stretch>
        </p:blipFill>
        <p:spPr>
          <a:xfrm>
            <a:off x="108850" y="2036600"/>
            <a:ext cx="4114002" cy="2541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eb4ee9306b_0_81"/>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a:t>
            </a:r>
            <a:r>
              <a:rPr lang="en-US"/>
              <a:t>pproval for military rule on the rise since 2012</a:t>
            </a:r>
            <a:endParaRPr/>
          </a:p>
        </p:txBody>
      </p:sp>
      <p:sp>
        <p:nvSpPr>
          <p:cNvPr id="125" name="Google Shape;125;g2eb4ee9306b_0_81"/>
          <p:cNvSpPr txBox="1"/>
          <p:nvPr>
            <p:ph idx="2" type="body"/>
          </p:nvPr>
        </p:nvSpPr>
        <p:spPr>
          <a:xfrm>
            <a:off x="3276600" y="1200150"/>
            <a:ext cx="2590800" cy="3429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126" name="Google Shape;126;g2eb4ee9306b_0_81"/>
          <p:cNvPicPr preferRelativeResize="0"/>
          <p:nvPr/>
        </p:nvPicPr>
        <p:blipFill>
          <a:blip r:embed="rId3">
            <a:alphaModFix/>
          </a:blip>
          <a:stretch>
            <a:fillRect/>
          </a:stretch>
        </p:blipFill>
        <p:spPr>
          <a:xfrm>
            <a:off x="1190600" y="971550"/>
            <a:ext cx="6080051" cy="375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eb4ee9306b_0_88"/>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Rising negative and falling positive opinions of trust in president </a:t>
            </a:r>
            <a:endParaRPr/>
          </a:p>
        </p:txBody>
      </p:sp>
      <p:pic>
        <p:nvPicPr>
          <p:cNvPr id="133" name="Google Shape;133;g2eb4ee9306b_0_88"/>
          <p:cNvPicPr preferRelativeResize="0"/>
          <p:nvPr/>
        </p:nvPicPr>
        <p:blipFill>
          <a:blip r:embed="rId3">
            <a:alphaModFix/>
          </a:blip>
          <a:stretch>
            <a:fillRect/>
          </a:stretch>
        </p:blipFill>
        <p:spPr>
          <a:xfrm>
            <a:off x="1623550" y="1208525"/>
            <a:ext cx="5726147" cy="3539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eb4ee9306b_0_94"/>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Tuki’s Study on Niger’s Opinions of a Military Govt</a:t>
            </a:r>
            <a:endParaRPr/>
          </a:p>
        </p:txBody>
      </p:sp>
      <p:sp>
        <p:nvSpPr>
          <p:cNvPr id="140" name="Google Shape;140;g2eb4ee9306b_0_94"/>
          <p:cNvSpPr txBox="1"/>
          <p:nvPr>
            <p:ph idx="1" type="body"/>
          </p:nvPr>
        </p:nvSpPr>
        <p:spPr>
          <a:xfrm>
            <a:off x="457200" y="1047750"/>
            <a:ext cx="3962400" cy="3429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u="sng"/>
              <a:t>Original Study</a:t>
            </a:r>
            <a:endParaRPr u="sng"/>
          </a:p>
          <a:p>
            <a:pPr indent="-317500" lvl="0" marL="457200" rtl="0" algn="l">
              <a:spcBef>
                <a:spcPts val="600"/>
              </a:spcBef>
              <a:spcAft>
                <a:spcPts val="0"/>
              </a:spcAft>
              <a:buSzPts val="1400"/>
              <a:buChar char="-"/>
            </a:pPr>
            <a:r>
              <a:rPr lang="en-US"/>
              <a:t>Wave 9 of Afrobarometer survey data</a:t>
            </a:r>
            <a:endParaRPr/>
          </a:p>
          <a:p>
            <a:pPr indent="-317500" lvl="0" marL="457200" rtl="0" algn="l">
              <a:spcBef>
                <a:spcPts val="0"/>
              </a:spcBef>
              <a:spcAft>
                <a:spcPts val="0"/>
              </a:spcAft>
              <a:buSzPts val="1400"/>
              <a:buChar char="-"/>
            </a:pPr>
            <a:r>
              <a:rPr lang="en-US"/>
              <a:t>Linear regression analysis through 7 models </a:t>
            </a:r>
            <a:endParaRPr/>
          </a:p>
          <a:p>
            <a:pPr indent="-317500" lvl="0" marL="457200" rtl="0" algn="l">
              <a:spcBef>
                <a:spcPts val="0"/>
              </a:spcBef>
              <a:spcAft>
                <a:spcPts val="0"/>
              </a:spcAft>
              <a:buSzPts val="1400"/>
              <a:buChar char="-"/>
            </a:pPr>
            <a:r>
              <a:rPr lang="en-US"/>
              <a:t>Three key variables:</a:t>
            </a:r>
            <a:endParaRPr/>
          </a:p>
          <a:p>
            <a:pPr indent="-354330" lvl="1" marL="914400" rtl="0" algn="l">
              <a:spcBef>
                <a:spcPts val="0"/>
              </a:spcBef>
              <a:spcAft>
                <a:spcPts val="0"/>
              </a:spcAft>
              <a:buSzPts val="1980"/>
              <a:buChar char="-"/>
            </a:pPr>
            <a:r>
              <a:rPr lang="en-US"/>
              <a:t>corruption index</a:t>
            </a:r>
            <a:endParaRPr/>
          </a:p>
          <a:p>
            <a:pPr indent="-354330" lvl="1" marL="914400" rtl="0" algn="l">
              <a:spcBef>
                <a:spcPts val="0"/>
              </a:spcBef>
              <a:spcAft>
                <a:spcPts val="0"/>
              </a:spcAft>
              <a:buSzPts val="1980"/>
              <a:buChar char="-"/>
            </a:pPr>
            <a:r>
              <a:rPr lang="en-US"/>
              <a:t>deprivation index</a:t>
            </a:r>
            <a:endParaRPr/>
          </a:p>
          <a:p>
            <a:pPr indent="-354330" lvl="1" marL="914400" rtl="0" algn="l">
              <a:spcBef>
                <a:spcPts val="0"/>
              </a:spcBef>
              <a:spcAft>
                <a:spcPts val="0"/>
              </a:spcAft>
              <a:buSzPts val="1980"/>
              <a:buChar char="-"/>
            </a:pPr>
            <a:r>
              <a:rPr lang="en-US"/>
              <a:t>political instability</a:t>
            </a:r>
            <a:endParaRPr/>
          </a:p>
          <a:p>
            <a:pPr indent="0" lvl="0" marL="0" rtl="0" algn="l">
              <a:spcBef>
                <a:spcPts val="600"/>
              </a:spcBef>
              <a:spcAft>
                <a:spcPts val="0"/>
              </a:spcAft>
              <a:buNone/>
            </a:pPr>
            <a:r>
              <a:t/>
            </a:r>
            <a:endParaRPr/>
          </a:p>
          <a:p>
            <a:pPr indent="-317500" lvl="0" marL="457200" rtl="0" algn="l">
              <a:spcBef>
                <a:spcPts val="600"/>
              </a:spcBef>
              <a:spcAft>
                <a:spcPts val="0"/>
              </a:spcAft>
              <a:buSzPts val="1400"/>
              <a:buChar char="-"/>
            </a:pPr>
            <a:r>
              <a:rPr lang="en-US"/>
              <a:t>Nigerians do not have a strong aversion towards military rule</a:t>
            </a:r>
            <a:endParaRPr/>
          </a:p>
          <a:p>
            <a:pPr indent="-317500" lvl="0" marL="457200" rtl="0" algn="l">
              <a:spcBef>
                <a:spcPts val="0"/>
              </a:spcBef>
              <a:spcAft>
                <a:spcPts val="0"/>
              </a:spcAft>
              <a:buSzPts val="1400"/>
              <a:buChar char="-"/>
            </a:pPr>
            <a:r>
              <a:rPr lang="en-US"/>
              <a:t>Positive correlation with political instability and negative correlation with socioeconomic deprivation</a:t>
            </a:r>
            <a:endParaRPr/>
          </a:p>
        </p:txBody>
      </p:sp>
      <p:sp>
        <p:nvSpPr>
          <p:cNvPr id="141" name="Google Shape;141;g2eb4ee9306b_0_94"/>
          <p:cNvSpPr txBox="1"/>
          <p:nvPr>
            <p:ph idx="2" type="body"/>
          </p:nvPr>
        </p:nvSpPr>
        <p:spPr>
          <a:xfrm>
            <a:off x="4727448" y="1059900"/>
            <a:ext cx="3959400" cy="3429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u="sng"/>
              <a:t>Extension of Study / Replication</a:t>
            </a:r>
            <a:endParaRPr u="sng"/>
          </a:p>
          <a:p>
            <a:pPr indent="-317500" lvl="0" marL="457200" rtl="0" algn="l">
              <a:spcBef>
                <a:spcPts val="600"/>
              </a:spcBef>
              <a:spcAft>
                <a:spcPts val="0"/>
              </a:spcAft>
              <a:buSzPts val="1400"/>
              <a:buChar char="-"/>
            </a:pPr>
            <a:r>
              <a:rPr lang="en-US"/>
              <a:t>Apply original study to Mali</a:t>
            </a:r>
            <a:endParaRPr/>
          </a:p>
          <a:p>
            <a:pPr indent="-317500" lvl="0" marL="457200" rtl="0" algn="l">
              <a:spcBef>
                <a:spcPts val="0"/>
              </a:spcBef>
              <a:spcAft>
                <a:spcPts val="0"/>
              </a:spcAft>
              <a:buClr>
                <a:schemeClr val="dk1"/>
              </a:buClr>
              <a:buSzPts val="1400"/>
              <a:buChar char="-"/>
            </a:pPr>
            <a:r>
              <a:rPr lang="en-US"/>
              <a:t>Cleaning all initial data </a:t>
            </a:r>
            <a:endParaRPr/>
          </a:p>
          <a:p>
            <a:pPr indent="-317500" lvl="0" marL="457200" rtl="0" algn="l">
              <a:spcBef>
                <a:spcPts val="0"/>
              </a:spcBef>
              <a:spcAft>
                <a:spcPts val="0"/>
              </a:spcAft>
              <a:buClr>
                <a:schemeClr val="dk1"/>
              </a:buClr>
              <a:buSzPts val="1400"/>
              <a:buChar char="-"/>
            </a:pPr>
            <a:r>
              <a:rPr lang="en-US"/>
              <a:t>Gathering all external data </a:t>
            </a:r>
            <a:endParaRPr/>
          </a:p>
          <a:p>
            <a:pPr indent="-354330" lvl="1" marL="914400" rtl="0" algn="l">
              <a:spcBef>
                <a:spcPts val="0"/>
              </a:spcBef>
              <a:spcAft>
                <a:spcPts val="0"/>
              </a:spcAft>
              <a:buSzPts val="1980"/>
              <a:buChar char="-"/>
            </a:pPr>
            <a:r>
              <a:rPr lang="en-US"/>
              <a:t>political instability data</a:t>
            </a:r>
            <a:endParaRPr/>
          </a:p>
          <a:p>
            <a:pPr indent="-354330" lvl="1" marL="914400" rtl="0" algn="l">
              <a:spcBef>
                <a:spcPts val="0"/>
              </a:spcBef>
              <a:spcAft>
                <a:spcPts val="0"/>
              </a:spcAft>
              <a:buSzPts val="1980"/>
              <a:buChar char="-"/>
            </a:pPr>
            <a:r>
              <a:rPr lang="en-US"/>
              <a:t>nighttime light data (QGIS)</a:t>
            </a:r>
            <a:endParaRPr/>
          </a:p>
          <a:p>
            <a:pPr indent="-317500" lvl="0" marL="457200" rtl="0" algn="l">
              <a:spcBef>
                <a:spcPts val="0"/>
              </a:spcBef>
              <a:spcAft>
                <a:spcPts val="0"/>
              </a:spcAft>
              <a:buSzPts val="1400"/>
              <a:buChar char="-"/>
            </a:pPr>
            <a:r>
              <a:rPr lang="en-US"/>
              <a:t>Performing linear regression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eb4ee9306b_0_101"/>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Linear Regression Results</a:t>
            </a:r>
            <a:endParaRPr/>
          </a:p>
        </p:txBody>
      </p:sp>
      <p:pic>
        <p:nvPicPr>
          <p:cNvPr id="147" name="Google Shape;147;g2eb4ee9306b_0_101"/>
          <p:cNvPicPr preferRelativeResize="0"/>
          <p:nvPr>
            <p:ph idx="1" type="body"/>
          </p:nvPr>
        </p:nvPicPr>
        <p:blipFill rotWithShape="1">
          <a:blip r:embed="rId3">
            <a:alphaModFix/>
          </a:blip>
          <a:srcRect b="0" l="0" r="0" t="0"/>
          <a:stretch/>
        </p:blipFill>
        <p:spPr>
          <a:xfrm>
            <a:off x="1797489" y="1200150"/>
            <a:ext cx="5549100" cy="3429000"/>
          </a:xfrm>
          <a:prstGeom prst="rect">
            <a:avLst/>
          </a:prstGeom>
          <a:noFill/>
          <a:ln>
            <a:noFill/>
          </a:ln>
        </p:spPr>
      </p:pic>
      <p:pic>
        <p:nvPicPr>
          <p:cNvPr id="148" name="Google Shape;148;g2eb4ee9306b_0_101"/>
          <p:cNvPicPr preferRelativeResize="0"/>
          <p:nvPr/>
        </p:nvPicPr>
        <p:blipFill>
          <a:blip r:embed="rId4">
            <a:alphaModFix/>
          </a:blip>
          <a:stretch>
            <a:fillRect/>
          </a:stretch>
        </p:blipFill>
        <p:spPr>
          <a:xfrm>
            <a:off x="776025" y="879700"/>
            <a:ext cx="6645026" cy="3810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eb4ee9306b_0_107"/>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My case study has three key implications</a:t>
            </a:r>
            <a:endParaRPr/>
          </a:p>
        </p:txBody>
      </p:sp>
      <p:grpSp>
        <p:nvGrpSpPr>
          <p:cNvPr id="154" name="Google Shape;154;g2eb4ee9306b_0_107"/>
          <p:cNvGrpSpPr/>
          <p:nvPr/>
        </p:nvGrpSpPr>
        <p:grpSpPr>
          <a:xfrm>
            <a:off x="-3418708" y="604962"/>
            <a:ext cx="12060415" cy="4619400"/>
            <a:chOff x="-3875908" y="-595188"/>
            <a:chExt cx="12060415" cy="4619400"/>
          </a:xfrm>
        </p:grpSpPr>
        <p:sp>
          <p:nvSpPr>
            <p:cNvPr id="155" name="Google Shape;155;g2eb4ee9306b_0_107"/>
            <p:cNvSpPr/>
            <p:nvPr/>
          </p:nvSpPr>
          <p:spPr>
            <a:xfrm>
              <a:off x="-3875908" y="-595188"/>
              <a:ext cx="4619400" cy="4619400"/>
            </a:xfrm>
            <a:prstGeom prst="blockArc">
              <a:avLst>
                <a:gd fmla="val 18900000" name="adj1"/>
                <a:gd fmla="val 2700000" name="adj2"/>
                <a:gd fmla="val 468" name="adj3"/>
              </a:avLst>
            </a:prstGeom>
            <a:noFill/>
            <a:ln cap="flat" cmpd="sng" w="25400">
              <a:solidFill>
                <a:srgbClr val="94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2eb4ee9306b_0_107"/>
            <p:cNvSpPr/>
            <p:nvPr/>
          </p:nvSpPr>
          <p:spPr>
            <a:xfrm>
              <a:off x="478107" y="342900"/>
              <a:ext cx="7706400" cy="685800"/>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eb4ee9306b_0_107"/>
            <p:cNvSpPr txBox="1"/>
            <p:nvPr/>
          </p:nvSpPr>
          <p:spPr>
            <a:xfrm>
              <a:off x="478107" y="342900"/>
              <a:ext cx="7706400" cy="685800"/>
            </a:xfrm>
            <a:prstGeom prst="rect">
              <a:avLst/>
            </a:prstGeom>
            <a:noFill/>
            <a:ln>
              <a:noFill/>
            </a:ln>
          </p:spPr>
          <p:txBody>
            <a:bodyPr anchorCtr="0" anchor="ctr" bIns="53325" lIns="544350" spcFirstLastPara="1" rIns="53325" wrap="square" tIns="53325">
              <a:noAutofit/>
            </a:bodyPr>
            <a:lstStyle/>
            <a:p>
              <a:pPr indent="0" lvl="0" marL="0" marR="0" rtl="0" algn="l">
                <a:lnSpc>
                  <a:spcPct val="90000"/>
                </a:lnSpc>
                <a:spcBef>
                  <a:spcPts val="0"/>
                </a:spcBef>
                <a:spcAft>
                  <a:spcPts val="0"/>
                </a:spcAft>
                <a:buClr>
                  <a:schemeClr val="lt1"/>
                </a:buClr>
                <a:buSzPts val="2100"/>
                <a:buFont typeface="Helvetica Neue Light"/>
                <a:buNone/>
              </a:pPr>
              <a:r>
                <a:rPr lang="en-US" sz="2100">
                  <a:solidFill>
                    <a:schemeClr val="lt1"/>
                  </a:solidFill>
                  <a:latin typeface="Helvetica Neue Light"/>
                  <a:ea typeface="Helvetica Neue Light"/>
                  <a:cs typeface="Helvetica Neue Light"/>
                  <a:sym typeface="Helvetica Neue Light"/>
                </a:rPr>
                <a:t>Opinions of democracy are changing for worse, possibly tied to the opinions of presidents in recent years</a:t>
              </a:r>
              <a:endParaRPr b="0" i="0" sz="1400" u="none" cap="none" strike="noStrike">
                <a:solidFill>
                  <a:srgbClr val="000000"/>
                </a:solidFill>
                <a:latin typeface="Arial"/>
                <a:ea typeface="Arial"/>
                <a:cs typeface="Arial"/>
                <a:sym typeface="Arial"/>
              </a:endParaRPr>
            </a:p>
          </p:txBody>
        </p:sp>
        <p:sp>
          <p:nvSpPr>
            <p:cNvPr id="158" name="Google Shape;158;g2eb4ee9306b_0_107"/>
            <p:cNvSpPr/>
            <p:nvPr/>
          </p:nvSpPr>
          <p:spPr>
            <a:xfrm>
              <a:off x="49482" y="257175"/>
              <a:ext cx="857400" cy="85740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2eb4ee9306b_0_107"/>
            <p:cNvSpPr/>
            <p:nvPr/>
          </p:nvSpPr>
          <p:spPr>
            <a:xfrm>
              <a:off x="727396" y="1371600"/>
              <a:ext cx="7457100" cy="685800"/>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eb4ee9306b_0_107"/>
            <p:cNvSpPr txBox="1"/>
            <p:nvPr/>
          </p:nvSpPr>
          <p:spPr>
            <a:xfrm>
              <a:off x="727396" y="1371600"/>
              <a:ext cx="7457100" cy="685800"/>
            </a:xfrm>
            <a:prstGeom prst="rect">
              <a:avLst/>
            </a:prstGeom>
            <a:noFill/>
            <a:ln>
              <a:noFill/>
            </a:ln>
          </p:spPr>
          <p:txBody>
            <a:bodyPr anchorCtr="0" anchor="ctr" bIns="53325" lIns="544350" spcFirstLastPara="1" rIns="53325" wrap="square" tIns="53325">
              <a:noAutofit/>
            </a:bodyPr>
            <a:lstStyle/>
            <a:p>
              <a:pPr indent="0" lvl="0" marL="0" marR="0" rtl="0" algn="l">
                <a:lnSpc>
                  <a:spcPct val="90000"/>
                </a:lnSpc>
                <a:spcBef>
                  <a:spcPts val="0"/>
                </a:spcBef>
                <a:spcAft>
                  <a:spcPts val="0"/>
                </a:spcAft>
                <a:buClr>
                  <a:schemeClr val="lt1"/>
                </a:buClr>
                <a:buSzPts val="2100"/>
                <a:buFont typeface="Helvetica Neue Light"/>
                <a:buNone/>
              </a:pPr>
              <a:r>
                <a:rPr lang="en-US" sz="2100">
                  <a:solidFill>
                    <a:schemeClr val="lt1"/>
                  </a:solidFill>
                  <a:latin typeface="Helvetica Neue Light"/>
                  <a:ea typeface="Helvetica Neue Light"/>
                  <a:cs typeface="Helvetica Neue Light"/>
                  <a:sym typeface="Helvetica Neue Light"/>
                </a:rPr>
                <a:t>Mali and Burkina Faso experienced increasing support for military rule</a:t>
              </a:r>
              <a:endParaRPr b="0" i="0" sz="2100" u="none" cap="none" strike="noStrike">
                <a:solidFill>
                  <a:schemeClr val="lt1"/>
                </a:solidFill>
                <a:latin typeface="Helvetica Neue Light"/>
                <a:ea typeface="Helvetica Neue Light"/>
                <a:cs typeface="Helvetica Neue Light"/>
                <a:sym typeface="Helvetica Neue Light"/>
              </a:endParaRPr>
            </a:p>
          </p:txBody>
        </p:sp>
        <p:sp>
          <p:nvSpPr>
            <p:cNvPr id="161" name="Google Shape;161;g2eb4ee9306b_0_107"/>
            <p:cNvSpPr/>
            <p:nvPr/>
          </p:nvSpPr>
          <p:spPr>
            <a:xfrm>
              <a:off x="298771" y="1285875"/>
              <a:ext cx="857400" cy="85740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eb4ee9306b_0_107"/>
            <p:cNvSpPr/>
            <p:nvPr/>
          </p:nvSpPr>
          <p:spPr>
            <a:xfrm>
              <a:off x="478107" y="2400300"/>
              <a:ext cx="7706400" cy="685800"/>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eb4ee9306b_0_107"/>
            <p:cNvSpPr txBox="1"/>
            <p:nvPr/>
          </p:nvSpPr>
          <p:spPr>
            <a:xfrm>
              <a:off x="478107" y="2400300"/>
              <a:ext cx="7706400" cy="685800"/>
            </a:xfrm>
            <a:prstGeom prst="rect">
              <a:avLst/>
            </a:prstGeom>
            <a:noFill/>
            <a:ln>
              <a:noFill/>
            </a:ln>
          </p:spPr>
          <p:txBody>
            <a:bodyPr anchorCtr="0" anchor="ctr" bIns="53325" lIns="544350" spcFirstLastPara="1" rIns="53325" wrap="square" tIns="53325">
              <a:noAutofit/>
            </a:bodyPr>
            <a:lstStyle/>
            <a:p>
              <a:pPr indent="0" lvl="0" marL="0" marR="0" rtl="0" algn="l">
                <a:lnSpc>
                  <a:spcPct val="90000"/>
                </a:lnSpc>
                <a:spcBef>
                  <a:spcPts val="0"/>
                </a:spcBef>
                <a:spcAft>
                  <a:spcPts val="0"/>
                </a:spcAft>
                <a:buClr>
                  <a:schemeClr val="lt1"/>
                </a:buClr>
                <a:buSzPts val="2100"/>
                <a:buFont typeface="Helvetica Neue Light"/>
                <a:buNone/>
              </a:pPr>
              <a:r>
                <a:rPr lang="en-US" sz="1800">
                  <a:solidFill>
                    <a:schemeClr val="lt1"/>
                  </a:solidFill>
                  <a:latin typeface="Helvetica Neue Light"/>
                  <a:ea typeface="Helvetica Neue Light"/>
                  <a:cs typeface="Helvetica Neue Light"/>
                  <a:sym typeface="Helvetica Neue Light"/>
                </a:rPr>
                <a:t>Perceived corruption and socioeconomic deprivation </a:t>
              </a:r>
              <a:r>
                <a:rPr lang="en-US" sz="1800">
                  <a:solidFill>
                    <a:schemeClr val="lt1"/>
                  </a:solidFill>
                  <a:latin typeface="Helvetica Neue Light"/>
                  <a:ea typeface="Helvetica Neue Light"/>
                  <a:cs typeface="Helvetica Neue Light"/>
                  <a:sym typeface="Helvetica Neue Light"/>
                </a:rPr>
                <a:t>are notably negatively correlated with support for military intervention</a:t>
              </a:r>
              <a:endParaRPr b="0" i="0" sz="1100" u="none" cap="none" strike="noStrike">
                <a:solidFill>
                  <a:srgbClr val="000000"/>
                </a:solidFill>
                <a:latin typeface="Arial"/>
                <a:ea typeface="Arial"/>
                <a:cs typeface="Arial"/>
                <a:sym typeface="Arial"/>
              </a:endParaRPr>
            </a:p>
          </p:txBody>
        </p:sp>
        <p:sp>
          <p:nvSpPr>
            <p:cNvPr id="164" name="Google Shape;164;g2eb4ee9306b_0_107"/>
            <p:cNvSpPr/>
            <p:nvPr/>
          </p:nvSpPr>
          <p:spPr>
            <a:xfrm>
              <a:off x="49482" y="2314575"/>
              <a:ext cx="857400" cy="85740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g2eb4ee9306b_0_107"/>
          <p:cNvSpPr txBox="1"/>
          <p:nvPr/>
        </p:nvSpPr>
        <p:spPr>
          <a:xfrm>
            <a:off x="685800" y="1581150"/>
            <a:ext cx="466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accent1"/>
                </a:solidFill>
                <a:latin typeface="Helvetica Neue Light"/>
                <a:ea typeface="Helvetica Neue Light"/>
                <a:cs typeface="Helvetica Neue Light"/>
                <a:sym typeface="Helvetica Neue Light"/>
              </a:rPr>
              <a:t>1</a:t>
            </a:r>
            <a:endParaRPr b="1" i="0" sz="2400" u="none" cap="none" strike="noStrike">
              <a:solidFill>
                <a:schemeClr val="accent1"/>
              </a:solidFill>
              <a:latin typeface="Helvetica Neue Light"/>
              <a:ea typeface="Helvetica Neue Light"/>
              <a:cs typeface="Helvetica Neue Light"/>
              <a:sym typeface="Helvetica Neue Light"/>
            </a:endParaRPr>
          </a:p>
        </p:txBody>
      </p:sp>
      <p:sp>
        <p:nvSpPr>
          <p:cNvPr id="166" name="Google Shape;166;g2eb4ee9306b_0_107"/>
          <p:cNvSpPr txBox="1"/>
          <p:nvPr/>
        </p:nvSpPr>
        <p:spPr>
          <a:xfrm>
            <a:off x="990600" y="2627531"/>
            <a:ext cx="466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accent1"/>
                </a:solidFill>
                <a:latin typeface="Helvetica Neue Light"/>
                <a:ea typeface="Helvetica Neue Light"/>
                <a:cs typeface="Helvetica Neue Light"/>
                <a:sym typeface="Helvetica Neue Light"/>
              </a:rPr>
              <a:t>2</a:t>
            </a:r>
            <a:endParaRPr b="0" i="0" sz="2400" u="none" cap="none" strike="noStrike">
              <a:solidFill>
                <a:schemeClr val="accent1"/>
              </a:solidFill>
              <a:latin typeface="Helvetica Neue Light"/>
              <a:ea typeface="Helvetica Neue Light"/>
              <a:cs typeface="Helvetica Neue Light"/>
              <a:sym typeface="Helvetica Neue Light"/>
            </a:endParaRPr>
          </a:p>
        </p:txBody>
      </p:sp>
      <p:sp>
        <p:nvSpPr>
          <p:cNvPr id="167" name="Google Shape;167;g2eb4ee9306b_0_107"/>
          <p:cNvSpPr txBox="1"/>
          <p:nvPr/>
        </p:nvSpPr>
        <p:spPr>
          <a:xfrm>
            <a:off x="708660" y="3654862"/>
            <a:ext cx="466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accent1"/>
                </a:solidFill>
                <a:latin typeface="Helvetica Neue Light"/>
                <a:ea typeface="Helvetica Neue Light"/>
                <a:cs typeface="Helvetica Neue Light"/>
                <a:sym typeface="Helvetica Neue Light"/>
              </a:rPr>
              <a:t>3</a:t>
            </a:r>
            <a:endParaRPr b="0" i="0" sz="2400" u="none" cap="none" strike="noStrike">
              <a:solidFill>
                <a:schemeClr val="accent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2eb4ee9306b_0_0"/>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 Analysis of Public Opinion Data</a:t>
            </a:r>
            <a:endParaRPr/>
          </a:p>
        </p:txBody>
      </p:sp>
      <p:sp>
        <p:nvSpPr>
          <p:cNvPr id="56" name="Google Shape;56;g2eb4ee9306b_0_0"/>
          <p:cNvSpPr txBox="1"/>
          <p:nvPr>
            <p:ph idx="1" type="body"/>
          </p:nvPr>
        </p:nvSpPr>
        <p:spPr>
          <a:xfrm>
            <a:off x="457200" y="1200150"/>
            <a:ext cx="2590800" cy="342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1400"/>
              <a:buNone/>
            </a:pPr>
            <a:r>
              <a:rPr lang="en-US" u="sng"/>
              <a:t>Afrobarometer Data Gathering</a:t>
            </a:r>
            <a:endParaRPr u="sng"/>
          </a:p>
          <a:p>
            <a:pPr indent="-317500" lvl="0" marL="457200" rtl="0" algn="l">
              <a:lnSpc>
                <a:spcPct val="100000"/>
              </a:lnSpc>
              <a:spcBef>
                <a:spcPts val="600"/>
              </a:spcBef>
              <a:spcAft>
                <a:spcPts val="0"/>
              </a:spcAft>
              <a:buSzPts val="1400"/>
              <a:buAutoNum type="arabicPeriod"/>
            </a:pPr>
            <a:r>
              <a:rPr lang="en-US"/>
              <a:t>Finding relevant questions in the Afrobarometer survey codebook</a:t>
            </a:r>
            <a:endParaRPr/>
          </a:p>
          <a:p>
            <a:pPr indent="-317500" lvl="0" marL="457200" rtl="0" algn="l">
              <a:lnSpc>
                <a:spcPct val="100000"/>
              </a:lnSpc>
              <a:spcBef>
                <a:spcPts val="0"/>
              </a:spcBef>
              <a:spcAft>
                <a:spcPts val="0"/>
              </a:spcAft>
              <a:buSzPts val="1400"/>
              <a:buAutoNum type="arabicPeriod"/>
            </a:pPr>
            <a:r>
              <a:rPr lang="en-US"/>
              <a:t>Matching questions across the different years the survey has been distributed over</a:t>
            </a:r>
            <a:endParaRPr/>
          </a:p>
          <a:p>
            <a:pPr indent="0" lvl="0" marL="0" rtl="0" algn="l">
              <a:lnSpc>
                <a:spcPct val="100000"/>
              </a:lnSpc>
              <a:spcBef>
                <a:spcPts val="600"/>
              </a:spcBef>
              <a:spcAft>
                <a:spcPts val="0"/>
              </a:spcAft>
              <a:buSzPts val="1400"/>
              <a:buNone/>
            </a:pPr>
            <a:r>
              <a:t/>
            </a:r>
            <a:endParaRPr/>
          </a:p>
        </p:txBody>
      </p:sp>
      <p:sp>
        <p:nvSpPr>
          <p:cNvPr id="57" name="Google Shape;57;g2eb4ee9306b_0_0"/>
          <p:cNvSpPr txBox="1"/>
          <p:nvPr>
            <p:ph idx="2" type="body"/>
          </p:nvPr>
        </p:nvSpPr>
        <p:spPr>
          <a:xfrm>
            <a:off x="3276600" y="1200150"/>
            <a:ext cx="2590800" cy="342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1400"/>
              <a:buNone/>
            </a:pPr>
            <a:r>
              <a:rPr lang="en-US" u="sng"/>
              <a:t>Data Visualization in R</a:t>
            </a:r>
            <a:endParaRPr u="sng"/>
          </a:p>
          <a:p>
            <a:pPr indent="-317500" lvl="0" marL="457200" rtl="0" algn="l">
              <a:lnSpc>
                <a:spcPct val="100000"/>
              </a:lnSpc>
              <a:spcBef>
                <a:spcPts val="600"/>
              </a:spcBef>
              <a:spcAft>
                <a:spcPts val="0"/>
              </a:spcAft>
              <a:buSzPts val="1400"/>
              <a:buChar char="-"/>
            </a:pPr>
            <a:r>
              <a:rPr lang="en-US"/>
              <a:t>Recoding data into numerics from words</a:t>
            </a:r>
            <a:endParaRPr/>
          </a:p>
          <a:p>
            <a:pPr indent="-317500" lvl="0" marL="457200" rtl="0" algn="l">
              <a:lnSpc>
                <a:spcPct val="100000"/>
              </a:lnSpc>
              <a:spcBef>
                <a:spcPts val="0"/>
              </a:spcBef>
              <a:spcAft>
                <a:spcPts val="0"/>
              </a:spcAft>
              <a:buSzPts val="1400"/>
              <a:buChar char="-"/>
            </a:pPr>
            <a:r>
              <a:rPr lang="en-US"/>
              <a:t>Removing unnecessary data (missing, refused to answer, don’t know responses to questions)</a:t>
            </a:r>
            <a:endParaRPr/>
          </a:p>
          <a:p>
            <a:pPr indent="-317500" lvl="0" marL="457200" rtl="0" algn="l">
              <a:lnSpc>
                <a:spcPct val="100000"/>
              </a:lnSpc>
              <a:spcBef>
                <a:spcPts val="0"/>
              </a:spcBef>
              <a:spcAft>
                <a:spcPts val="0"/>
              </a:spcAft>
              <a:buSzPts val="1400"/>
              <a:buChar char="-"/>
            </a:pPr>
            <a:r>
              <a:rPr lang="en-US"/>
              <a:t>Making bar graphs showing the mean response and most recent survey response distribution</a:t>
            </a:r>
            <a:endParaRPr/>
          </a:p>
        </p:txBody>
      </p:sp>
      <p:sp>
        <p:nvSpPr>
          <p:cNvPr id="58" name="Google Shape;58;g2eb4ee9306b_0_0"/>
          <p:cNvSpPr txBox="1"/>
          <p:nvPr>
            <p:ph idx="3" type="body"/>
          </p:nvPr>
        </p:nvSpPr>
        <p:spPr>
          <a:xfrm>
            <a:off x="6096000" y="1200150"/>
            <a:ext cx="2590800" cy="342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1400"/>
              <a:buNone/>
            </a:pPr>
            <a:r>
              <a:rPr lang="en-US" u="sng"/>
              <a:t>Improving Visualizations</a:t>
            </a:r>
            <a:endParaRPr u="sng"/>
          </a:p>
          <a:p>
            <a:pPr indent="-317500" lvl="0" marL="457200" rtl="0" algn="l">
              <a:lnSpc>
                <a:spcPct val="100000"/>
              </a:lnSpc>
              <a:spcBef>
                <a:spcPts val="600"/>
              </a:spcBef>
              <a:spcAft>
                <a:spcPts val="0"/>
              </a:spcAft>
              <a:buSzPts val="1400"/>
              <a:buChar char="-"/>
            </a:pPr>
            <a:r>
              <a:rPr lang="en-US"/>
              <a:t>Over time visualizations improved through using stacked bar graphs to show distributions changing over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eb4ee9306b_0_159"/>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 Code</a:t>
            </a:r>
            <a:endParaRPr/>
          </a:p>
        </p:txBody>
      </p:sp>
      <p:pic>
        <p:nvPicPr>
          <p:cNvPr id="65" name="Google Shape;65;g2eb4ee9306b_0_159"/>
          <p:cNvPicPr preferRelativeResize="0"/>
          <p:nvPr/>
        </p:nvPicPr>
        <p:blipFill>
          <a:blip r:embed="rId3">
            <a:alphaModFix/>
          </a:blip>
          <a:stretch>
            <a:fillRect/>
          </a:stretch>
        </p:blipFill>
        <p:spPr>
          <a:xfrm>
            <a:off x="562900" y="836050"/>
            <a:ext cx="6438925" cy="386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eb4ee9306b_0_169"/>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 Code</a:t>
            </a:r>
            <a:endParaRPr/>
          </a:p>
        </p:txBody>
      </p:sp>
      <p:pic>
        <p:nvPicPr>
          <p:cNvPr id="72" name="Google Shape;72;g2eb4ee9306b_0_169"/>
          <p:cNvPicPr preferRelativeResize="0"/>
          <p:nvPr/>
        </p:nvPicPr>
        <p:blipFill>
          <a:blip r:embed="rId3">
            <a:alphaModFix/>
          </a:blip>
          <a:stretch>
            <a:fillRect/>
          </a:stretch>
        </p:blipFill>
        <p:spPr>
          <a:xfrm>
            <a:off x="477150" y="1128525"/>
            <a:ext cx="8189702" cy="3020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eb4ee9306b_0_41"/>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Mass support for military rule has exploded in Mali.</a:t>
            </a:r>
            <a:endParaRPr/>
          </a:p>
          <a:p>
            <a:pPr indent="0" lvl="0" marL="0" rtl="0" algn="l">
              <a:spcBef>
                <a:spcPts val="0"/>
              </a:spcBef>
              <a:spcAft>
                <a:spcPts val="0"/>
              </a:spcAft>
              <a:buNone/>
            </a:pPr>
            <a:r>
              <a:t/>
            </a:r>
            <a:endParaRPr/>
          </a:p>
        </p:txBody>
      </p:sp>
      <p:pic>
        <p:nvPicPr>
          <p:cNvPr id="79" name="Google Shape;79;g2eb4ee9306b_0_41"/>
          <p:cNvPicPr preferRelativeResize="0"/>
          <p:nvPr/>
        </p:nvPicPr>
        <p:blipFill>
          <a:blip r:embed="rId3">
            <a:alphaModFix/>
          </a:blip>
          <a:stretch>
            <a:fillRect/>
          </a:stretch>
        </p:blipFill>
        <p:spPr>
          <a:xfrm>
            <a:off x="1112926" y="856925"/>
            <a:ext cx="6290350" cy="388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eb4ee9306b_0_47"/>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Increasing dissatisfaction with democracy but… </a:t>
            </a:r>
            <a:endParaRPr/>
          </a:p>
        </p:txBody>
      </p:sp>
      <p:pic>
        <p:nvPicPr>
          <p:cNvPr id="86" name="Google Shape;86;g2eb4ee9306b_0_47"/>
          <p:cNvPicPr preferRelativeResize="0"/>
          <p:nvPr/>
        </p:nvPicPr>
        <p:blipFill>
          <a:blip r:embed="rId3">
            <a:alphaModFix/>
          </a:blip>
          <a:stretch>
            <a:fillRect/>
          </a:stretch>
        </p:blipFill>
        <p:spPr>
          <a:xfrm>
            <a:off x="1232250" y="931275"/>
            <a:ext cx="6096451" cy="376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eb4ee9306b_0_53"/>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increasingly positive opinions regarding president</a:t>
            </a:r>
            <a:endParaRPr/>
          </a:p>
        </p:txBody>
      </p:sp>
      <p:pic>
        <p:nvPicPr>
          <p:cNvPr id="93" name="Google Shape;93;g2eb4ee9306b_0_53"/>
          <p:cNvPicPr preferRelativeResize="0"/>
          <p:nvPr/>
        </p:nvPicPr>
        <p:blipFill>
          <a:blip r:embed="rId3">
            <a:alphaModFix/>
          </a:blip>
          <a:stretch>
            <a:fillRect/>
          </a:stretch>
        </p:blipFill>
        <p:spPr>
          <a:xfrm>
            <a:off x="242450" y="1954150"/>
            <a:ext cx="4329549" cy="2675025"/>
          </a:xfrm>
          <a:prstGeom prst="rect">
            <a:avLst/>
          </a:prstGeom>
          <a:noFill/>
          <a:ln>
            <a:noFill/>
          </a:ln>
        </p:spPr>
      </p:pic>
      <p:pic>
        <p:nvPicPr>
          <p:cNvPr id="94" name="Google Shape;94;g2eb4ee9306b_0_53"/>
          <p:cNvPicPr preferRelativeResize="0"/>
          <p:nvPr/>
        </p:nvPicPr>
        <p:blipFill>
          <a:blip r:embed="rId4">
            <a:alphaModFix/>
          </a:blip>
          <a:stretch>
            <a:fillRect/>
          </a:stretch>
        </p:blipFill>
        <p:spPr>
          <a:xfrm>
            <a:off x="4779575" y="972425"/>
            <a:ext cx="4150461" cy="2564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eb4ee9306b_0_60"/>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Sudan is becoming more and more undemocratic</a:t>
            </a:r>
            <a:endParaRPr/>
          </a:p>
        </p:txBody>
      </p:sp>
      <p:sp>
        <p:nvSpPr>
          <p:cNvPr id="101" name="Google Shape;101;g2eb4ee9306b_0_60"/>
          <p:cNvSpPr txBox="1"/>
          <p:nvPr>
            <p:ph idx="2" type="body"/>
          </p:nvPr>
        </p:nvSpPr>
        <p:spPr>
          <a:xfrm>
            <a:off x="3276600" y="1200150"/>
            <a:ext cx="2590800" cy="3429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102" name="Google Shape;102;g2eb4ee9306b_0_60"/>
          <p:cNvPicPr preferRelativeResize="0"/>
          <p:nvPr/>
        </p:nvPicPr>
        <p:blipFill>
          <a:blip r:embed="rId3">
            <a:alphaModFix/>
          </a:blip>
          <a:stretch>
            <a:fillRect/>
          </a:stretch>
        </p:blipFill>
        <p:spPr>
          <a:xfrm>
            <a:off x="1342550" y="989550"/>
            <a:ext cx="5887775" cy="3639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eb4ee9306b_0_67"/>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Trust in president and approval of performance decreasing</a:t>
            </a:r>
            <a:endParaRPr/>
          </a:p>
        </p:txBody>
      </p:sp>
      <p:pic>
        <p:nvPicPr>
          <p:cNvPr id="109" name="Google Shape;109;g2eb4ee9306b_0_67"/>
          <p:cNvPicPr preferRelativeResize="0"/>
          <p:nvPr/>
        </p:nvPicPr>
        <p:blipFill>
          <a:blip r:embed="rId3">
            <a:alphaModFix/>
          </a:blip>
          <a:stretch>
            <a:fillRect/>
          </a:stretch>
        </p:blipFill>
        <p:spPr>
          <a:xfrm>
            <a:off x="228150" y="1879425"/>
            <a:ext cx="4252923" cy="2629001"/>
          </a:xfrm>
          <a:prstGeom prst="rect">
            <a:avLst/>
          </a:prstGeom>
          <a:noFill/>
          <a:ln>
            <a:noFill/>
          </a:ln>
        </p:spPr>
      </p:pic>
      <p:pic>
        <p:nvPicPr>
          <p:cNvPr id="110" name="Google Shape;110;g2eb4ee9306b_0_67"/>
          <p:cNvPicPr preferRelativeResize="0"/>
          <p:nvPr/>
        </p:nvPicPr>
        <p:blipFill>
          <a:blip r:embed="rId4">
            <a:alphaModFix/>
          </a:blip>
          <a:stretch>
            <a:fillRect/>
          </a:stretch>
        </p:blipFill>
        <p:spPr>
          <a:xfrm>
            <a:off x="4823501" y="1113125"/>
            <a:ext cx="4070671" cy="25163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2024-07-02T14:46:29Z</dcterms:created>
  <dc:creator>John Joseph Chin</dc:creator>
</cp:coreProperties>
</file>