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atamaran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Bebas Neue"/>
      <p:regular r:id="rId36"/>
    </p:embeddedFont>
    <p:embeddedFont>
      <p:font typeface="Lexend Dec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tamaran-bold.fntdata"/><Relationship Id="rId30" Type="http://schemas.openxmlformats.org/officeDocument/2006/relationships/font" Target="fonts/Catamaran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exendDeca-regular.fntdata"/><Relationship Id="rId14" Type="http://schemas.openxmlformats.org/officeDocument/2006/relationships/slide" Target="slides/slide9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exendDec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3b74108e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3b74108e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3b74108e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3b74108e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3b7410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3b7410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3b74108e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3b74108e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3b74108e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3b74108e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3b74108e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3b74108e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3b74108e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3b74108e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3b74108ea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3b74108e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3b74108e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c3b74108e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3b74108e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3b74108e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3b74108e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3b74108e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3b74108e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3b74108e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3542513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c3542513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3b74108e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3b74108e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f40fc713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f40fc713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3b74108e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3b74108e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354251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354251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40fc7136a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40fc7136a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3b74108e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3b74108e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3b74108e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3b74108e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3542513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3542513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45s	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3b74108e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3b74108e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3b74108e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3b74108e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551775" y="-462500"/>
            <a:ext cx="5909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00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284000" y="1412950"/>
            <a:ext cx="6576000" cy="18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284000" y="3239150"/>
            <a:ext cx="6576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1"/>
          <p:cNvSpPr/>
          <p:nvPr/>
        </p:nvSpPr>
        <p:spPr>
          <a:xfrm>
            <a:off x="1596005" y="-462500"/>
            <a:ext cx="59520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" name="Google Shape;58;p11"/>
          <p:cNvSpPr/>
          <p:nvPr/>
        </p:nvSpPr>
        <p:spPr>
          <a:xfrm rot="-347">
            <a:off x="1596001" y="4608876"/>
            <a:ext cx="59520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-796275" y="-462500"/>
            <a:ext cx="22026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 rot="5400000">
            <a:off x="7830700" y="-462500"/>
            <a:ext cx="22026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13225" y="1469700"/>
            <a:ext cx="2997900" cy="15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1155875" y="3001175"/>
            <a:ext cx="25551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713225" y="-212037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488625" y="4353538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5432875" y="1451863"/>
            <a:ext cx="2997900" cy="15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5432875" y="3019063"/>
            <a:ext cx="25551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/>
          <p:nvPr/>
        </p:nvSpPr>
        <p:spPr>
          <a:xfrm>
            <a:off x="5527375" y="-212037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13225" y="4353538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90025" y="2855113"/>
            <a:ext cx="45639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1458125" y="1599438"/>
            <a:ext cx="6227700" cy="14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7"/>
          <p:cNvSpPr/>
          <p:nvPr/>
        </p:nvSpPr>
        <p:spPr>
          <a:xfrm>
            <a:off x="3053250" y="-570500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053225" y="4560425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8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029825" y="1470650"/>
            <a:ext cx="33681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2" type="subTitle"/>
          </p:nvPr>
        </p:nvSpPr>
        <p:spPr>
          <a:xfrm>
            <a:off x="4746075" y="2606350"/>
            <a:ext cx="3368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 rot="5400000">
            <a:off x="-1172500" y="2927825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 rot="5400000">
            <a:off x="7957000" y="1218250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2" type="title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0"/>
          <p:cNvSpPr txBox="1"/>
          <p:nvPr>
            <p:ph idx="3" type="subTitle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4" type="title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20"/>
          <p:cNvSpPr txBox="1"/>
          <p:nvPr>
            <p:ph idx="5" type="subTitle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6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00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354375" y="1786225"/>
            <a:ext cx="273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354375" y="2144150"/>
            <a:ext cx="27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2" type="title"/>
          </p:nvPr>
        </p:nvSpPr>
        <p:spPr>
          <a:xfrm>
            <a:off x="5057233" y="1786225"/>
            <a:ext cx="273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1"/>
          <p:cNvSpPr txBox="1"/>
          <p:nvPr>
            <p:ph idx="3" type="subTitle"/>
          </p:nvPr>
        </p:nvSpPr>
        <p:spPr>
          <a:xfrm>
            <a:off x="5057233" y="2144150"/>
            <a:ext cx="27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4" type="title"/>
          </p:nvPr>
        </p:nvSpPr>
        <p:spPr>
          <a:xfrm>
            <a:off x="1354375" y="3219625"/>
            <a:ext cx="273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21"/>
          <p:cNvSpPr txBox="1"/>
          <p:nvPr>
            <p:ph idx="5" type="subTitle"/>
          </p:nvPr>
        </p:nvSpPr>
        <p:spPr>
          <a:xfrm>
            <a:off x="1354375" y="3577550"/>
            <a:ext cx="27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6" type="title"/>
          </p:nvPr>
        </p:nvSpPr>
        <p:spPr>
          <a:xfrm>
            <a:off x="5057233" y="3219625"/>
            <a:ext cx="273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21"/>
          <p:cNvSpPr txBox="1"/>
          <p:nvPr>
            <p:ph idx="7" type="subTitle"/>
          </p:nvPr>
        </p:nvSpPr>
        <p:spPr>
          <a:xfrm>
            <a:off x="5057233" y="3577550"/>
            <a:ext cx="27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8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/>
        </p:nvSpPr>
        <p:spPr>
          <a:xfrm>
            <a:off x="-738475" y="539500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979075" y="539500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98513" y="1951013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1098513" y="2308938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3532501" y="1951013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2"/>
          <p:cNvSpPr txBox="1"/>
          <p:nvPr>
            <p:ph idx="3" type="subTitle"/>
          </p:nvPr>
        </p:nvSpPr>
        <p:spPr>
          <a:xfrm>
            <a:off x="3532505" y="2308938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4" type="title"/>
          </p:nvPr>
        </p:nvSpPr>
        <p:spPr>
          <a:xfrm>
            <a:off x="1098513" y="3689650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1098513" y="4047575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6" type="title"/>
          </p:nvPr>
        </p:nvSpPr>
        <p:spPr>
          <a:xfrm>
            <a:off x="3532501" y="3689650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22"/>
          <p:cNvSpPr txBox="1"/>
          <p:nvPr>
            <p:ph idx="7" type="subTitle"/>
          </p:nvPr>
        </p:nvSpPr>
        <p:spPr>
          <a:xfrm>
            <a:off x="3532501" y="4047575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8" type="title"/>
          </p:nvPr>
        </p:nvSpPr>
        <p:spPr>
          <a:xfrm>
            <a:off x="5966497" y="1951013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5966497" y="2308938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3" type="title"/>
          </p:nvPr>
        </p:nvSpPr>
        <p:spPr>
          <a:xfrm>
            <a:off x="5966497" y="3689650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966497" y="4047575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/>
        </p:nvSpPr>
        <p:spPr>
          <a:xfrm rot="5400000">
            <a:off x="-1172500" y="1218250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 rot="5400000">
            <a:off x="7957000" y="2927825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hasCustomPrompt="1" type="title"/>
          </p:nvPr>
        </p:nvSpPr>
        <p:spPr>
          <a:xfrm>
            <a:off x="1151614" y="1438900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1151400" y="1769102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hasCustomPrompt="1" idx="2" type="title"/>
          </p:nvPr>
        </p:nvSpPr>
        <p:spPr>
          <a:xfrm>
            <a:off x="5854575" y="1935975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/>
          <p:nvPr>
            <p:ph idx="3" type="subTitle"/>
          </p:nvPr>
        </p:nvSpPr>
        <p:spPr>
          <a:xfrm>
            <a:off x="5854575" y="2266167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hasCustomPrompt="1" idx="4" type="title"/>
          </p:nvPr>
        </p:nvSpPr>
        <p:spPr>
          <a:xfrm>
            <a:off x="5854619" y="2930124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/>
          <p:nvPr>
            <p:ph idx="5" type="subTitle"/>
          </p:nvPr>
        </p:nvSpPr>
        <p:spPr>
          <a:xfrm>
            <a:off x="5854616" y="3260300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hasCustomPrompt="1" idx="6" type="title"/>
          </p:nvPr>
        </p:nvSpPr>
        <p:spPr>
          <a:xfrm>
            <a:off x="1151504" y="2433054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/>
          <p:nvPr>
            <p:ph idx="7" type="subTitle"/>
          </p:nvPr>
        </p:nvSpPr>
        <p:spPr>
          <a:xfrm>
            <a:off x="1151400" y="2763238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8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/>
        </p:nvSpPr>
        <p:spPr>
          <a:xfrm>
            <a:off x="-458062" y="-212037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698638" y="4353538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" name="Google Shape;156;p23"/>
          <p:cNvSpPr txBox="1"/>
          <p:nvPr>
            <p:ph hasCustomPrompt="1" idx="9" type="title"/>
          </p:nvPr>
        </p:nvSpPr>
        <p:spPr>
          <a:xfrm>
            <a:off x="1151454" y="3427204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/>
          <p:nvPr>
            <p:ph idx="13" type="subTitle"/>
          </p:nvPr>
        </p:nvSpPr>
        <p:spPr>
          <a:xfrm>
            <a:off x="1151350" y="3757388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2135400" y="563236"/>
            <a:ext cx="4873200" cy="10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2941775" y="1507125"/>
            <a:ext cx="3200100" cy="1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4"/>
          <p:cNvSpPr txBox="1"/>
          <p:nvPr/>
        </p:nvSpPr>
        <p:spPr>
          <a:xfrm>
            <a:off x="2555100" y="3617775"/>
            <a:ext cx="4033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b="1" lang="en" sz="1000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b="1" lang="en" sz="1000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" name="Google Shape;162;p24"/>
          <p:cNvSpPr/>
          <p:nvPr/>
        </p:nvSpPr>
        <p:spPr>
          <a:xfrm rot="5400000">
            <a:off x="-949225" y="193663"/>
            <a:ext cx="43269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 rot="5400000">
            <a:off x="5766325" y="3947838"/>
            <a:ext cx="43269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2" type="subTitle"/>
          </p:nvPr>
        </p:nvSpPr>
        <p:spPr>
          <a:xfrm>
            <a:off x="2854650" y="4221100"/>
            <a:ext cx="34347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191919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rgbClr val="F3F3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00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3F3F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3500"/>
              <a:buNone/>
              <a:defRPr>
                <a:solidFill>
                  <a:srgbClr val="FF57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85550" y="1187675"/>
            <a:ext cx="75729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rot="5400000">
            <a:off x="-1314125" y="4401845"/>
            <a:ext cx="2555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7903025" y="4335195"/>
            <a:ext cx="2555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662688" y="2732925"/>
            <a:ext cx="25437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4937604" y="2732925"/>
            <a:ext cx="25437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662688" y="3069550"/>
            <a:ext cx="25437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4937611" y="3069550"/>
            <a:ext cx="25437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3225" y="1694350"/>
            <a:ext cx="41349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541125"/>
            <a:ext cx="360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-1303975" y="-614900"/>
            <a:ext cx="56220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-1303975" y="4760975"/>
            <a:ext cx="56220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391900" y="156282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391925" y="2362975"/>
            <a:ext cx="43602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5176050" y="420588"/>
            <a:ext cx="3155400" cy="804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00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812550" y="3918613"/>
            <a:ext cx="3155400" cy="804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20000" y="3323425"/>
            <a:ext cx="42897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O2kRFJOBoZ2V4vQy3lA9Sbo_2tOQdkJ8FXhjg5C5Wn0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Echo Chambers &amp; Cognitive Bias: Measuring Reactions on Reddit</a:t>
            </a:r>
            <a:endParaRPr sz="4600"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2232125" y="3604625"/>
            <a:ext cx="4679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 Ou, Andy Ouyang, Julieta Ruiz, Gideon Deasy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600" y="281800"/>
            <a:ext cx="1615075" cy="16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2391900" y="21508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Education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0" y="0"/>
            <a:ext cx="83247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B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B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47" y="0"/>
            <a:ext cx="8324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03476" cy="30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525" y="2113850"/>
            <a:ext cx="4903476" cy="302963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B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2987400" y="2090050"/>
            <a:ext cx="3169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Sports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r/Warriors</a:t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0" y="1474425"/>
            <a:ext cx="4867951" cy="35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725" y="1134075"/>
            <a:ext cx="4802274" cy="202435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A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r/NBA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4525"/>
            <a:ext cx="5183651" cy="363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500" y="1097449"/>
            <a:ext cx="4779699" cy="19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A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785550" y="1187675"/>
            <a:ext cx="75729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80" y="0"/>
            <a:ext cx="83247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B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785550" y="1187675"/>
            <a:ext cx="75729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30" y="0"/>
            <a:ext cx="83247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B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2391900" y="217242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Results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226700" y="1543800"/>
            <a:ext cx="6690600" cy="20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Opening Question</a:t>
            </a:r>
            <a:endParaRPr sz="7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785550" y="1187675"/>
            <a:ext cx="75729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As expected, disagreement posts garner negativity and agreement posts garner </a:t>
            </a:r>
            <a:r>
              <a:rPr b="1" lang="en" sz="2000"/>
              <a:t>positivity</a:t>
            </a:r>
            <a:r>
              <a:rPr b="1" lang="en" sz="2000"/>
              <a:t>. Neutral is mixed.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Reactions much more polarized in “identity” subreddits as opposed to more </a:t>
            </a:r>
            <a:r>
              <a:rPr b="1" lang="en" sz="2000"/>
              <a:t>general subreddits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Posts that are in agreement or disagreement have higher engagement than neutral posts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Among all the pooled disagreement posts, there were far more accusations of the post being written by generative AI as opposed to agreement posts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6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1.3 A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Research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785550" y="1187675"/>
            <a:ext cx="75729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Directly copying posts from ChatGPT was not effective as their style of writing is too easily recognizable even though we tell it to write like a redditor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Auto-moderation in subreddits prevented posting. 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Small sample size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ChatGPT sentiment analysis inaccurate =&gt; use pre-built model trained for sentiment analysis?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Difficult to objectively make agree/neutral/disagree posts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Other topics &amp; other forums - more trial and error required</a:t>
            </a:r>
            <a:r>
              <a:rPr b="1" lang="en" sz="2000"/>
              <a:t> </a:t>
            </a:r>
            <a:endParaRPr b="1" sz="2000"/>
          </a:p>
        </p:txBody>
      </p:sp>
      <p:sp>
        <p:nvSpPr>
          <p:cNvPr id="331" name="Google Shape;331;p47"/>
          <p:cNvSpPr txBox="1"/>
          <p:nvPr/>
        </p:nvSpPr>
        <p:spPr>
          <a:xfrm>
            <a:off x="8601450" y="-60650"/>
            <a:ext cx="610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1.3 C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Meaning Behind Result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785550" y="1036000"/>
            <a:ext cx="75729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Understanding Human Behavior</a:t>
            </a:r>
            <a:r>
              <a:rPr b="1" lang="en" sz="1800"/>
              <a:t>: We gained a deeper understanding of how information is processed within echo chambers and how people will seek and discuss information that aligns with their priors.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Impact of Technology on Communication:</a:t>
            </a:r>
            <a:r>
              <a:rPr b="1" lang="en" sz="1800"/>
              <a:t> How anonymity and discourse contribute to online conversations involving different opinions.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Ethical Considerations with Echo Chambers:</a:t>
            </a:r>
            <a:r>
              <a:rPr b="1" lang="en" sz="1800"/>
              <a:t> Echo chambers contribute to the polarization of society by preventing individuals from exploring diverse perspectives.</a:t>
            </a:r>
            <a:endParaRPr b="1" sz="1800"/>
          </a:p>
        </p:txBody>
      </p:sp>
      <p:sp>
        <p:nvSpPr>
          <p:cNvPr id="338" name="Google Shape;338;p48"/>
          <p:cNvSpPr txBox="1"/>
          <p:nvPr/>
        </p:nvSpPr>
        <p:spPr>
          <a:xfrm>
            <a:off x="8545025" y="-37900"/>
            <a:ext cx="8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1.3 C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1284000" y="1412950"/>
            <a:ext cx="6576000" cy="18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1284000" y="3239150"/>
            <a:ext cx="6576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 to Spreadsheet w/ Posts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50"/>
          <p:cNvSpPr txBox="1"/>
          <p:nvPr>
            <p:ph idx="1" type="body"/>
          </p:nvPr>
        </p:nvSpPr>
        <p:spPr>
          <a:xfrm>
            <a:off x="785550" y="1187675"/>
            <a:ext cx="75729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https://docs.google.com/spreadsheets/d/1O2kRFJOBoZ2V4vQy3lA9Sbo_2tOQdkJ8FXhjg5C5Wn0/edit?usp=sharing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00"/>
                </a:solidFill>
                <a:highlight>
                  <a:srgbClr val="F3F3F3"/>
                </a:highlight>
              </a:rPr>
              <a:t>Research Questions</a:t>
            </a:r>
            <a:endParaRPr>
              <a:solidFill>
                <a:srgbClr val="FF5700"/>
              </a:solidFill>
              <a:highlight>
                <a:srgbClr val="F3F3F3"/>
              </a:highlight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85550" y="1360975"/>
            <a:ext cx="75729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How do people </a:t>
            </a:r>
            <a:r>
              <a:rPr b="1" lang="en" sz="2200"/>
              <a:t>in a community of like-minded individuals </a:t>
            </a:r>
            <a:r>
              <a:rPr b="1" lang="en" sz="2200"/>
              <a:t>react to polarizing information that goes against and for their beliefs? 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How does this differ when the post is presented in a community of people who share an identity targeted by the post versus a more general community (i.e sports team vs sports in general)?</a:t>
            </a:r>
            <a:endParaRPr b="1" sz="2200"/>
          </a:p>
        </p:txBody>
      </p:sp>
      <p:sp>
        <p:nvSpPr>
          <p:cNvPr id="189" name="Google Shape;189;p29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1.1 A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Connection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85550" y="1187675"/>
            <a:ext cx="75729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 class we discussed the various cognitive biases that impact how </a:t>
            </a:r>
            <a:r>
              <a:rPr b="1" lang="en" sz="2200"/>
              <a:t>preferences</a:t>
            </a:r>
            <a:r>
              <a:rPr b="1" lang="en" sz="2200"/>
              <a:t> are constructed and how decisions are made.</a:t>
            </a:r>
            <a:endParaRPr b="1" sz="2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Echo chambers and connections to priors </a:t>
            </a:r>
            <a:endParaRPr b="1" sz="2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</a:t>
            </a:r>
            <a:r>
              <a:rPr b="1" lang="en" sz="2200"/>
              <a:t>roblem of the troll in information cascades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96" name="Google Shape;196;p30"/>
          <p:cNvSpPr txBox="1"/>
          <p:nvPr/>
        </p:nvSpPr>
        <p:spPr>
          <a:xfrm>
            <a:off x="8601175" y="-41100"/>
            <a:ext cx="702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1.1 C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~ Reddit</a:t>
            </a:r>
            <a:endParaRPr/>
          </a:p>
        </p:txBody>
      </p:sp>
      <p:cxnSp>
        <p:nvCxnSpPr>
          <p:cNvPr id="202" name="Google Shape;202;p31"/>
          <p:cNvCxnSpPr>
            <a:stCxn id="203" idx="2"/>
            <a:endCxn id="204" idx="0"/>
          </p:cNvCxnSpPr>
          <p:nvPr/>
        </p:nvCxnSpPr>
        <p:spPr>
          <a:xfrm flipH="1" rot="-5400000">
            <a:off x="5110668" y="1456450"/>
            <a:ext cx="872700" cy="19500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FF57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5" name="Google Shape;205;p31"/>
          <p:cNvCxnSpPr>
            <a:stCxn id="206" idx="0"/>
            <a:endCxn id="203" idx="2"/>
          </p:cNvCxnSpPr>
          <p:nvPr/>
        </p:nvCxnSpPr>
        <p:spPr>
          <a:xfrm rot="-5400000">
            <a:off x="3160681" y="1456481"/>
            <a:ext cx="872700" cy="19500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FF57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7" name="Google Shape;207;p31"/>
          <p:cNvCxnSpPr>
            <a:stCxn id="206" idx="2"/>
            <a:endCxn id="208" idx="0"/>
          </p:cNvCxnSpPr>
          <p:nvPr/>
        </p:nvCxnSpPr>
        <p:spPr>
          <a:xfrm flipH="1" rot="-5400000">
            <a:off x="2645731" y="3337631"/>
            <a:ext cx="924000" cy="971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FF57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9" name="Google Shape;209;p31"/>
          <p:cNvCxnSpPr>
            <a:stCxn id="210" idx="0"/>
            <a:endCxn id="206" idx="2"/>
          </p:cNvCxnSpPr>
          <p:nvPr/>
        </p:nvCxnSpPr>
        <p:spPr>
          <a:xfrm rot="-5400000">
            <a:off x="1694450" y="3357808"/>
            <a:ext cx="924000" cy="93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57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1" name="Google Shape;211;p31"/>
          <p:cNvCxnSpPr>
            <a:stCxn id="204" idx="2"/>
            <a:endCxn id="212" idx="0"/>
          </p:cNvCxnSpPr>
          <p:nvPr/>
        </p:nvCxnSpPr>
        <p:spPr>
          <a:xfrm flipH="1" rot="-5400000">
            <a:off x="6525400" y="3357881"/>
            <a:ext cx="924000" cy="93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57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3" name="Google Shape;213;p31"/>
          <p:cNvCxnSpPr>
            <a:stCxn id="214" idx="0"/>
            <a:endCxn id="204" idx="2"/>
          </p:cNvCxnSpPr>
          <p:nvPr/>
        </p:nvCxnSpPr>
        <p:spPr>
          <a:xfrm rot="-5400000">
            <a:off x="5594369" y="3357808"/>
            <a:ext cx="924000" cy="93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57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3" name="Google Shape;203;p31"/>
          <p:cNvSpPr txBox="1"/>
          <p:nvPr/>
        </p:nvSpPr>
        <p:spPr>
          <a:xfrm>
            <a:off x="3723618" y="1501600"/>
            <a:ext cx="1696800" cy="493500"/>
          </a:xfrm>
          <a:prstGeom prst="rect">
            <a:avLst/>
          </a:prstGeom>
          <a:noFill/>
          <a:ln cap="flat" cmpd="sng" w="1905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Reddit</a:t>
            </a:r>
            <a:endParaRPr b="1" sz="27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774981" y="2867831"/>
            <a:ext cx="1694100" cy="493500"/>
          </a:xfrm>
          <a:prstGeom prst="rect">
            <a:avLst/>
          </a:prstGeom>
          <a:noFill/>
          <a:ln cap="flat" cmpd="sng" w="1905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b="1" sz="18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674900" y="2867831"/>
            <a:ext cx="1694100" cy="493500"/>
          </a:xfrm>
          <a:prstGeom prst="rect">
            <a:avLst/>
          </a:prstGeom>
          <a:noFill/>
          <a:ln cap="flat" cmpd="sng" w="1905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Sports</a:t>
            </a:r>
            <a:endParaRPr b="1" sz="18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605930" y="4285258"/>
            <a:ext cx="1694100" cy="493500"/>
          </a:xfrm>
          <a:prstGeom prst="rect">
            <a:avLst/>
          </a:prstGeom>
          <a:noFill/>
          <a:ln cap="flat" cmpd="sng" w="1905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r/NBA</a:t>
            </a:r>
            <a:endParaRPr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4743869" y="4285258"/>
            <a:ext cx="1694100" cy="493500"/>
          </a:xfrm>
          <a:prstGeom prst="rect">
            <a:avLst/>
          </a:prstGeom>
          <a:noFill/>
          <a:ln cap="flat" cmpd="sng" w="1905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r/</a:t>
            </a: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Warriors</a:t>
            </a:r>
            <a:endParaRPr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2706013" y="4285250"/>
            <a:ext cx="1775100" cy="493500"/>
          </a:xfrm>
          <a:prstGeom prst="rect">
            <a:avLst/>
          </a:prstGeom>
          <a:noFill/>
          <a:ln cap="flat" cmpd="sng" w="1905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r/ApplyingtoCollege</a:t>
            </a:r>
            <a:endParaRPr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843950" y="4285258"/>
            <a:ext cx="1694100" cy="493500"/>
          </a:xfrm>
          <a:prstGeom prst="rect">
            <a:avLst/>
          </a:prstGeom>
          <a:noFill/>
          <a:ln cap="flat" cmpd="sng" w="1905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r/CMU</a:t>
            </a:r>
            <a:endParaRPr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1.1 B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2391900" y="217242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Methods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20000" y="144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Posts (+)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650" y="2437338"/>
            <a:ext cx="4776876" cy="319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 rotWithShape="1">
          <a:blip r:embed="rId4">
            <a:alphaModFix/>
          </a:blip>
          <a:srcRect b="-87915" l="39140" r="-39140" t="139905"/>
          <a:stretch/>
        </p:blipFill>
        <p:spPr>
          <a:xfrm>
            <a:off x="4002375" y="2092300"/>
            <a:ext cx="4090948" cy="127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5">
            <a:alphaModFix/>
          </a:blip>
          <a:srcRect b="42190" l="719" r="-720" t="-42190"/>
          <a:stretch/>
        </p:blipFill>
        <p:spPr>
          <a:xfrm>
            <a:off x="87987" y="1144887"/>
            <a:ext cx="8649474" cy="15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75" y="3083317"/>
            <a:ext cx="9144002" cy="155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275" y="2257108"/>
            <a:ext cx="9144000" cy="1482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638" y="2679238"/>
            <a:ext cx="9144001" cy="168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A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Posts (-)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9800" y="980525"/>
            <a:ext cx="4572000" cy="352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400" y="3280450"/>
            <a:ext cx="4001600" cy="13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71300" y="-114663"/>
            <a:ext cx="5343298" cy="492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013" y="2512500"/>
            <a:ext cx="8576177" cy="21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700" y="980529"/>
            <a:ext cx="9143999" cy="28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A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3200" y="1430814"/>
            <a:ext cx="7515525" cy="1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7124" y="1220825"/>
            <a:ext cx="6335649" cy="34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/>
        </p:nvSpPr>
        <p:spPr>
          <a:xfrm>
            <a:off x="8601175" y="-41100"/>
            <a:ext cx="864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1.2 A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