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68" r:id="rId3"/>
    <p:sldId id="269" r:id="rId4"/>
    <p:sldId id="262" r:id="rId5"/>
    <p:sldId id="271" r:id="rId6"/>
    <p:sldId id="272" r:id="rId7"/>
    <p:sldId id="263" r:id="rId8"/>
    <p:sldId id="270" r:id="rId9"/>
    <p:sldId id="273" r:id="rId10"/>
    <p:sldId id="275" r:id="rId11"/>
    <p:sldId id="26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00C0A-C7FA-480C-A2B1-E7B7A17C025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F9AD4C-41E0-4B1E-99A0-EA26A6D892F0}">
      <dgm:prSet/>
      <dgm:spPr/>
      <dgm:t>
        <a:bodyPr/>
        <a:lstStyle/>
        <a:p>
          <a:r>
            <a:rPr lang="en-US"/>
            <a:t>What is Dungeons and Dragons?</a:t>
          </a:r>
        </a:p>
      </dgm:t>
    </dgm:pt>
    <dgm:pt modelId="{E6CC4093-679B-4C36-872C-EE752FF3ABF8}" type="parTrans" cxnId="{4D8B3935-A10B-4367-9A01-AF1FEA9F3246}">
      <dgm:prSet/>
      <dgm:spPr/>
      <dgm:t>
        <a:bodyPr/>
        <a:lstStyle/>
        <a:p>
          <a:endParaRPr lang="en-US"/>
        </a:p>
      </dgm:t>
    </dgm:pt>
    <dgm:pt modelId="{80DBA1EC-4D8D-478A-8995-2A50A01C6F93}" type="sibTrans" cxnId="{4D8B3935-A10B-4367-9A01-AF1FEA9F3246}">
      <dgm:prSet/>
      <dgm:spPr/>
      <dgm:t>
        <a:bodyPr/>
        <a:lstStyle/>
        <a:p>
          <a:endParaRPr lang="en-US"/>
        </a:p>
      </dgm:t>
    </dgm:pt>
    <dgm:pt modelId="{08297CFA-6E1C-4675-A7ED-AD6CE920F851}">
      <dgm:prSet/>
      <dgm:spPr/>
      <dgm:t>
        <a:bodyPr/>
        <a:lstStyle/>
        <a:p>
          <a:r>
            <a:rPr lang="en-US"/>
            <a:t>Who is Critical Role?</a:t>
          </a:r>
        </a:p>
      </dgm:t>
    </dgm:pt>
    <dgm:pt modelId="{E7F9CE72-A10E-439A-BC73-C31C934A22DF}" type="parTrans" cxnId="{FB19A300-148F-4FB8-B91D-72791E16F616}">
      <dgm:prSet/>
      <dgm:spPr/>
      <dgm:t>
        <a:bodyPr/>
        <a:lstStyle/>
        <a:p>
          <a:endParaRPr lang="en-US"/>
        </a:p>
      </dgm:t>
    </dgm:pt>
    <dgm:pt modelId="{C454FC27-0B0F-4138-9C50-A2FF3F5DCDE2}" type="sibTrans" cxnId="{FB19A300-148F-4FB8-B91D-72791E16F616}">
      <dgm:prSet/>
      <dgm:spPr/>
      <dgm:t>
        <a:bodyPr/>
        <a:lstStyle/>
        <a:p>
          <a:endParaRPr lang="en-US"/>
        </a:p>
      </dgm:t>
    </dgm:pt>
    <dgm:pt modelId="{3F90A6AE-09DB-48E8-A93D-8C0EDD1C7A49}">
      <dgm:prSet/>
      <dgm:spPr/>
      <dgm:t>
        <a:bodyPr/>
        <a:lstStyle/>
        <a:p>
          <a:r>
            <a:rPr lang="en-US"/>
            <a:t>How are they relevant?</a:t>
          </a:r>
        </a:p>
      </dgm:t>
    </dgm:pt>
    <dgm:pt modelId="{06E9F598-3601-4199-A963-1468208A5022}" type="parTrans" cxnId="{604D49E0-5D14-4711-99B0-D80794499775}">
      <dgm:prSet/>
      <dgm:spPr/>
      <dgm:t>
        <a:bodyPr/>
        <a:lstStyle/>
        <a:p>
          <a:endParaRPr lang="en-US"/>
        </a:p>
      </dgm:t>
    </dgm:pt>
    <dgm:pt modelId="{6AEB4A41-6E23-448C-BBAE-D4F425C4BF10}" type="sibTrans" cxnId="{604D49E0-5D14-4711-99B0-D80794499775}">
      <dgm:prSet/>
      <dgm:spPr/>
      <dgm:t>
        <a:bodyPr/>
        <a:lstStyle/>
        <a:p>
          <a:endParaRPr lang="en-US"/>
        </a:p>
      </dgm:t>
    </dgm:pt>
    <dgm:pt modelId="{ABAE2B6D-EBFF-4755-8BE2-B3AE0F3A2D06}" type="pres">
      <dgm:prSet presAssocID="{15E00C0A-C7FA-480C-A2B1-E7B7A17C0252}" presName="linear" presStyleCnt="0">
        <dgm:presLayoutVars>
          <dgm:animLvl val="lvl"/>
          <dgm:resizeHandles val="exact"/>
        </dgm:presLayoutVars>
      </dgm:prSet>
      <dgm:spPr/>
    </dgm:pt>
    <dgm:pt modelId="{EE681886-432A-46AB-821F-5C83B311761E}" type="pres">
      <dgm:prSet presAssocID="{D2F9AD4C-41E0-4B1E-99A0-EA26A6D892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219D4D-94FC-414F-9999-FC640D03F315}" type="pres">
      <dgm:prSet presAssocID="{80DBA1EC-4D8D-478A-8995-2A50A01C6F93}" presName="spacer" presStyleCnt="0"/>
      <dgm:spPr/>
    </dgm:pt>
    <dgm:pt modelId="{F7D539B2-1778-4033-A34B-16065793FAD2}" type="pres">
      <dgm:prSet presAssocID="{08297CFA-6E1C-4675-A7ED-AD6CE920F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D383C3-1D73-4BBD-B61B-2E377FD52D89}" type="pres">
      <dgm:prSet presAssocID="{C454FC27-0B0F-4138-9C50-A2FF3F5DCDE2}" presName="spacer" presStyleCnt="0"/>
      <dgm:spPr/>
    </dgm:pt>
    <dgm:pt modelId="{BC659EAF-5B0A-4241-889C-D17672255502}" type="pres">
      <dgm:prSet presAssocID="{3F90A6AE-09DB-48E8-A93D-8C0EDD1C7A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19A300-148F-4FB8-B91D-72791E16F616}" srcId="{15E00C0A-C7FA-480C-A2B1-E7B7A17C0252}" destId="{08297CFA-6E1C-4675-A7ED-AD6CE920F851}" srcOrd="1" destOrd="0" parTransId="{E7F9CE72-A10E-439A-BC73-C31C934A22DF}" sibTransId="{C454FC27-0B0F-4138-9C50-A2FF3F5DCDE2}"/>
    <dgm:cxn modelId="{51519C25-2B1E-480D-876A-899A38700AEA}" type="presOf" srcId="{15E00C0A-C7FA-480C-A2B1-E7B7A17C0252}" destId="{ABAE2B6D-EBFF-4755-8BE2-B3AE0F3A2D06}" srcOrd="0" destOrd="0" presId="urn:microsoft.com/office/officeart/2005/8/layout/vList2"/>
    <dgm:cxn modelId="{BB34592B-E429-4FCC-AA73-F140D269D25F}" type="presOf" srcId="{D2F9AD4C-41E0-4B1E-99A0-EA26A6D892F0}" destId="{EE681886-432A-46AB-821F-5C83B311761E}" srcOrd="0" destOrd="0" presId="urn:microsoft.com/office/officeart/2005/8/layout/vList2"/>
    <dgm:cxn modelId="{743D4132-D873-44E9-AAD0-697524BCB15D}" type="presOf" srcId="{3F90A6AE-09DB-48E8-A93D-8C0EDD1C7A49}" destId="{BC659EAF-5B0A-4241-889C-D17672255502}" srcOrd="0" destOrd="0" presId="urn:microsoft.com/office/officeart/2005/8/layout/vList2"/>
    <dgm:cxn modelId="{4D8B3935-A10B-4367-9A01-AF1FEA9F3246}" srcId="{15E00C0A-C7FA-480C-A2B1-E7B7A17C0252}" destId="{D2F9AD4C-41E0-4B1E-99A0-EA26A6D892F0}" srcOrd="0" destOrd="0" parTransId="{E6CC4093-679B-4C36-872C-EE752FF3ABF8}" sibTransId="{80DBA1EC-4D8D-478A-8995-2A50A01C6F93}"/>
    <dgm:cxn modelId="{2423B84A-DC75-4732-90B6-15F1519FFE4A}" type="presOf" srcId="{08297CFA-6E1C-4675-A7ED-AD6CE920F851}" destId="{F7D539B2-1778-4033-A34B-16065793FAD2}" srcOrd="0" destOrd="0" presId="urn:microsoft.com/office/officeart/2005/8/layout/vList2"/>
    <dgm:cxn modelId="{604D49E0-5D14-4711-99B0-D80794499775}" srcId="{15E00C0A-C7FA-480C-A2B1-E7B7A17C0252}" destId="{3F90A6AE-09DB-48E8-A93D-8C0EDD1C7A49}" srcOrd="2" destOrd="0" parTransId="{06E9F598-3601-4199-A963-1468208A5022}" sibTransId="{6AEB4A41-6E23-448C-BBAE-D4F425C4BF10}"/>
    <dgm:cxn modelId="{C02DE439-5ABF-4A93-A4B2-8190C625C4BB}" type="presParOf" srcId="{ABAE2B6D-EBFF-4755-8BE2-B3AE0F3A2D06}" destId="{EE681886-432A-46AB-821F-5C83B311761E}" srcOrd="0" destOrd="0" presId="urn:microsoft.com/office/officeart/2005/8/layout/vList2"/>
    <dgm:cxn modelId="{89E91E9E-CD9A-4705-A7F8-899D50CA5B73}" type="presParOf" srcId="{ABAE2B6D-EBFF-4755-8BE2-B3AE0F3A2D06}" destId="{03219D4D-94FC-414F-9999-FC640D03F315}" srcOrd="1" destOrd="0" presId="urn:microsoft.com/office/officeart/2005/8/layout/vList2"/>
    <dgm:cxn modelId="{03A05851-B513-49D1-AA29-5465EC44FAB0}" type="presParOf" srcId="{ABAE2B6D-EBFF-4755-8BE2-B3AE0F3A2D06}" destId="{F7D539B2-1778-4033-A34B-16065793FAD2}" srcOrd="2" destOrd="0" presId="urn:microsoft.com/office/officeart/2005/8/layout/vList2"/>
    <dgm:cxn modelId="{74AD90FA-923E-4C2C-BDDB-0002ABE4E3E7}" type="presParOf" srcId="{ABAE2B6D-EBFF-4755-8BE2-B3AE0F3A2D06}" destId="{61D383C3-1D73-4BBD-B61B-2E377FD52D89}" srcOrd="3" destOrd="0" presId="urn:microsoft.com/office/officeart/2005/8/layout/vList2"/>
    <dgm:cxn modelId="{C6373CB7-0797-4E4B-90F5-7085D4A48E48}" type="presParOf" srcId="{ABAE2B6D-EBFF-4755-8BE2-B3AE0F3A2D06}" destId="{BC659EAF-5B0A-4241-889C-D176722555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44696-C22B-4CEC-B16B-17C9DF75F04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918DC3-9092-45D1-915D-42C54A7B22A9}">
      <dgm:prSet/>
      <dgm:spPr/>
      <dgm:t>
        <a:bodyPr/>
        <a:lstStyle/>
        <a:p>
          <a:r>
            <a:rPr lang="en-US"/>
            <a:t>Method</a:t>
          </a:r>
        </a:p>
      </dgm:t>
    </dgm:pt>
    <dgm:pt modelId="{C8E041B0-4000-4B3E-897E-E2F97FFAE6D5}" type="parTrans" cxnId="{ADAA752C-55E7-4309-BBAF-9F3226D41F33}">
      <dgm:prSet/>
      <dgm:spPr/>
      <dgm:t>
        <a:bodyPr/>
        <a:lstStyle/>
        <a:p>
          <a:endParaRPr lang="en-US"/>
        </a:p>
      </dgm:t>
    </dgm:pt>
    <dgm:pt modelId="{BAC13BA2-9F1D-4612-84F8-CCC55A216FBB}" type="sibTrans" cxnId="{ADAA752C-55E7-4309-BBAF-9F3226D41F33}">
      <dgm:prSet/>
      <dgm:spPr/>
      <dgm:t>
        <a:bodyPr/>
        <a:lstStyle/>
        <a:p>
          <a:endParaRPr lang="en-US"/>
        </a:p>
      </dgm:t>
    </dgm:pt>
    <dgm:pt modelId="{D0DB01DA-E2D2-4260-ACCB-1304C91FCE01}">
      <dgm:prSet/>
      <dgm:spPr/>
      <dgm:t>
        <a:bodyPr/>
        <a:lstStyle/>
        <a:p>
          <a:r>
            <a:rPr lang="en-US"/>
            <a:t>Python, Gephi, and Spyder, Questionnaire</a:t>
          </a:r>
        </a:p>
      </dgm:t>
    </dgm:pt>
    <dgm:pt modelId="{4228F60B-BA8F-438E-B34F-12790961B300}" type="parTrans" cxnId="{F2F68BB5-5E1C-44D1-8DFC-973598E37320}">
      <dgm:prSet/>
      <dgm:spPr/>
      <dgm:t>
        <a:bodyPr/>
        <a:lstStyle/>
        <a:p>
          <a:endParaRPr lang="en-US"/>
        </a:p>
      </dgm:t>
    </dgm:pt>
    <dgm:pt modelId="{CD070BAE-D8BF-4BA8-8B45-410C5B37825F}" type="sibTrans" cxnId="{F2F68BB5-5E1C-44D1-8DFC-973598E37320}">
      <dgm:prSet/>
      <dgm:spPr/>
      <dgm:t>
        <a:bodyPr/>
        <a:lstStyle/>
        <a:p>
          <a:endParaRPr lang="en-US"/>
        </a:p>
      </dgm:t>
    </dgm:pt>
    <dgm:pt modelId="{C84A7279-F941-429C-8EA0-A43F464B1D10}">
      <dgm:prSet/>
      <dgm:spPr/>
      <dgm:t>
        <a:bodyPr/>
        <a:lstStyle/>
        <a:p>
          <a:r>
            <a:rPr lang="en-US"/>
            <a:t>Source</a:t>
          </a:r>
        </a:p>
      </dgm:t>
    </dgm:pt>
    <dgm:pt modelId="{6C070392-BD7A-430D-9CF1-5F3FFB14342E}" type="parTrans" cxnId="{090800C5-7B91-44F3-9F84-7DCFE052BC9C}">
      <dgm:prSet/>
      <dgm:spPr/>
      <dgm:t>
        <a:bodyPr/>
        <a:lstStyle/>
        <a:p>
          <a:endParaRPr lang="en-US"/>
        </a:p>
      </dgm:t>
    </dgm:pt>
    <dgm:pt modelId="{E4524931-56C7-4275-A039-67E9049E3651}" type="sibTrans" cxnId="{090800C5-7B91-44F3-9F84-7DCFE052BC9C}">
      <dgm:prSet/>
      <dgm:spPr/>
      <dgm:t>
        <a:bodyPr/>
        <a:lstStyle/>
        <a:p>
          <a:endParaRPr lang="en-US"/>
        </a:p>
      </dgm:t>
    </dgm:pt>
    <dgm:pt modelId="{44623178-5E6F-47FE-844D-F37E70E207DF}">
      <dgm:prSet/>
      <dgm:spPr/>
      <dgm:t>
        <a:bodyPr/>
        <a:lstStyle/>
        <a:p>
          <a:r>
            <a:rPr lang="en-US"/>
            <a:t>Twitter, Questionnaire</a:t>
          </a:r>
        </a:p>
      </dgm:t>
    </dgm:pt>
    <dgm:pt modelId="{85816034-07D9-4429-B0B3-FC61C2972A5A}" type="parTrans" cxnId="{BF308B30-63E5-48DA-BD28-5C5FCCCD01F1}">
      <dgm:prSet/>
      <dgm:spPr/>
      <dgm:t>
        <a:bodyPr/>
        <a:lstStyle/>
        <a:p>
          <a:endParaRPr lang="en-US"/>
        </a:p>
      </dgm:t>
    </dgm:pt>
    <dgm:pt modelId="{83931EA6-C08C-4246-BC69-1124202445A8}" type="sibTrans" cxnId="{BF308B30-63E5-48DA-BD28-5C5FCCCD01F1}">
      <dgm:prSet/>
      <dgm:spPr/>
      <dgm:t>
        <a:bodyPr/>
        <a:lstStyle/>
        <a:p>
          <a:endParaRPr lang="en-US"/>
        </a:p>
      </dgm:t>
    </dgm:pt>
    <dgm:pt modelId="{4609571D-97B8-4E10-A675-F2DC29DA9EE5}">
      <dgm:prSet/>
      <dgm:spPr/>
      <dgm:t>
        <a:bodyPr/>
        <a:lstStyle/>
        <a:p>
          <a:r>
            <a:rPr lang="en-US"/>
            <a:t>Description</a:t>
          </a:r>
        </a:p>
      </dgm:t>
    </dgm:pt>
    <dgm:pt modelId="{C37EACB8-919F-4A83-A5D3-1435D51D1EAC}" type="parTrans" cxnId="{33AA20B6-F34F-4649-88A4-54F85F7A3012}">
      <dgm:prSet/>
      <dgm:spPr/>
      <dgm:t>
        <a:bodyPr/>
        <a:lstStyle/>
        <a:p>
          <a:endParaRPr lang="en-US"/>
        </a:p>
      </dgm:t>
    </dgm:pt>
    <dgm:pt modelId="{D2A25D3B-C7D5-4E94-865E-1104507E73D4}" type="sibTrans" cxnId="{33AA20B6-F34F-4649-88A4-54F85F7A3012}">
      <dgm:prSet/>
      <dgm:spPr/>
      <dgm:t>
        <a:bodyPr/>
        <a:lstStyle/>
        <a:p>
          <a:endParaRPr lang="en-US"/>
        </a:p>
      </dgm:t>
    </dgm:pt>
    <dgm:pt modelId="{34D516BA-03E6-43FD-AA7B-30E93589C88B}">
      <dgm:prSet/>
      <dgm:spPr/>
      <dgm:t>
        <a:bodyPr/>
        <a:lstStyle/>
        <a:p>
          <a:r>
            <a:rPr lang="en-US"/>
            <a:t>Tweets (time/scope), Network Data, </a:t>
          </a:r>
        </a:p>
      </dgm:t>
    </dgm:pt>
    <dgm:pt modelId="{A10118E9-0241-4FFB-B06A-DD8500CBF56A}" type="parTrans" cxnId="{419F5713-27C1-467D-8BDB-1D6DC26BE848}">
      <dgm:prSet/>
      <dgm:spPr/>
      <dgm:t>
        <a:bodyPr/>
        <a:lstStyle/>
        <a:p>
          <a:endParaRPr lang="en-US"/>
        </a:p>
      </dgm:t>
    </dgm:pt>
    <dgm:pt modelId="{23A70439-7AAA-4F3A-9A7A-851D4A24474B}" type="sibTrans" cxnId="{419F5713-27C1-467D-8BDB-1D6DC26BE848}">
      <dgm:prSet/>
      <dgm:spPr/>
      <dgm:t>
        <a:bodyPr/>
        <a:lstStyle/>
        <a:p>
          <a:endParaRPr lang="en-US"/>
        </a:p>
      </dgm:t>
    </dgm:pt>
    <dgm:pt modelId="{54DE9E27-E69E-4C9C-A314-201A14F9D0A5}" type="pres">
      <dgm:prSet presAssocID="{C9544696-C22B-4CEC-B16B-17C9DF75F04B}" presName="Name0" presStyleCnt="0">
        <dgm:presLayoutVars>
          <dgm:dir/>
          <dgm:animLvl val="lvl"/>
          <dgm:resizeHandles val="exact"/>
        </dgm:presLayoutVars>
      </dgm:prSet>
      <dgm:spPr/>
    </dgm:pt>
    <dgm:pt modelId="{C0B439E1-6612-4EE2-8D22-424AFABA2AC6}" type="pres">
      <dgm:prSet presAssocID="{DB918DC3-9092-45D1-915D-42C54A7B22A9}" presName="composite" presStyleCnt="0"/>
      <dgm:spPr/>
    </dgm:pt>
    <dgm:pt modelId="{0487579E-797A-4B7C-9BEC-F63F2E3DBAA7}" type="pres">
      <dgm:prSet presAssocID="{DB918DC3-9092-45D1-915D-42C54A7B22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6E5D9E3-9CD3-456A-9780-0DF6723CC89C}" type="pres">
      <dgm:prSet presAssocID="{DB918DC3-9092-45D1-915D-42C54A7B22A9}" presName="desTx" presStyleLbl="alignAccFollowNode1" presStyleIdx="0" presStyleCnt="3">
        <dgm:presLayoutVars>
          <dgm:bulletEnabled val="1"/>
        </dgm:presLayoutVars>
      </dgm:prSet>
      <dgm:spPr/>
    </dgm:pt>
    <dgm:pt modelId="{6F2C5A3E-2CD5-45C0-BE0B-5CEE4CCC8F0E}" type="pres">
      <dgm:prSet presAssocID="{BAC13BA2-9F1D-4612-84F8-CCC55A216FBB}" presName="space" presStyleCnt="0"/>
      <dgm:spPr/>
    </dgm:pt>
    <dgm:pt modelId="{6E2467B6-CA63-444B-9921-90C4455A9A7D}" type="pres">
      <dgm:prSet presAssocID="{C84A7279-F941-429C-8EA0-A43F464B1D10}" presName="composite" presStyleCnt="0"/>
      <dgm:spPr/>
    </dgm:pt>
    <dgm:pt modelId="{807D0E08-1152-4026-A9CE-B9EFA89FE396}" type="pres">
      <dgm:prSet presAssocID="{C84A7279-F941-429C-8EA0-A43F464B1D1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D153BAF-4042-477A-AABD-9EBF9AB3AEB6}" type="pres">
      <dgm:prSet presAssocID="{C84A7279-F941-429C-8EA0-A43F464B1D10}" presName="desTx" presStyleLbl="alignAccFollowNode1" presStyleIdx="1" presStyleCnt="3">
        <dgm:presLayoutVars>
          <dgm:bulletEnabled val="1"/>
        </dgm:presLayoutVars>
      </dgm:prSet>
      <dgm:spPr/>
    </dgm:pt>
    <dgm:pt modelId="{B5368DAA-98D4-48B4-B20A-CFE1487DB73B}" type="pres">
      <dgm:prSet presAssocID="{E4524931-56C7-4275-A039-67E9049E3651}" presName="space" presStyleCnt="0"/>
      <dgm:spPr/>
    </dgm:pt>
    <dgm:pt modelId="{0F6DB638-445F-4950-8002-D05873B4CD83}" type="pres">
      <dgm:prSet presAssocID="{4609571D-97B8-4E10-A675-F2DC29DA9EE5}" presName="composite" presStyleCnt="0"/>
      <dgm:spPr/>
    </dgm:pt>
    <dgm:pt modelId="{0624D96A-E5C6-4360-8A9A-1C1682B398E4}" type="pres">
      <dgm:prSet presAssocID="{4609571D-97B8-4E10-A675-F2DC29DA9E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3D90A3-533C-4BF5-AD6A-AC320BA8F6A1}" type="pres">
      <dgm:prSet presAssocID="{4609571D-97B8-4E10-A675-F2DC29DA9E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9F5713-27C1-467D-8BDB-1D6DC26BE848}" srcId="{4609571D-97B8-4E10-A675-F2DC29DA9EE5}" destId="{34D516BA-03E6-43FD-AA7B-30E93589C88B}" srcOrd="0" destOrd="0" parTransId="{A10118E9-0241-4FFB-B06A-DD8500CBF56A}" sibTransId="{23A70439-7AAA-4F3A-9A7A-851D4A24474B}"/>
    <dgm:cxn modelId="{F4D65B27-F581-468E-AF5E-B9A8EE7CF38D}" type="presOf" srcId="{DB918DC3-9092-45D1-915D-42C54A7B22A9}" destId="{0487579E-797A-4B7C-9BEC-F63F2E3DBAA7}" srcOrd="0" destOrd="0" presId="urn:microsoft.com/office/officeart/2005/8/layout/hList1"/>
    <dgm:cxn modelId="{20C9E22A-91E0-492B-94DE-A2FF3F354077}" type="presOf" srcId="{D0DB01DA-E2D2-4260-ACCB-1304C91FCE01}" destId="{C6E5D9E3-9CD3-456A-9780-0DF6723CC89C}" srcOrd="0" destOrd="0" presId="urn:microsoft.com/office/officeart/2005/8/layout/hList1"/>
    <dgm:cxn modelId="{ADAA752C-55E7-4309-BBAF-9F3226D41F33}" srcId="{C9544696-C22B-4CEC-B16B-17C9DF75F04B}" destId="{DB918DC3-9092-45D1-915D-42C54A7B22A9}" srcOrd="0" destOrd="0" parTransId="{C8E041B0-4000-4B3E-897E-E2F97FFAE6D5}" sibTransId="{BAC13BA2-9F1D-4612-84F8-CCC55A216FBB}"/>
    <dgm:cxn modelId="{BF308B30-63E5-48DA-BD28-5C5FCCCD01F1}" srcId="{C84A7279-F941-429C-8EA0-A43F464B1D10}" destId="{44623178-5E6F-47FE-844D-F37E70E207DF}" srcOrd="0" destOrd="0" parTransId="{85816034-07D9-4429-B0B3-FC61C2972A5A}" sibTransId="{83931EA6-C08C-4246-BC69-1124202445A8}"/>
    <dgm:cxn modelId="{A5717A5D-2DE8-4F87-A4B7-1378935DB857}" type="presOf" srcId="{4609571D-97B8-4E10-A675-F2DC29DA9EE5}" destId="{0624D96A-E5C6-4360-8A9A-1C1682B398E4}" srcOrd="0" destOrd="0" presId="urn:microsoft.com/office/officeart/2005/8/layout/hList1"/>
    <dgm:cxn modelId="{0404FC5F-F6DC-459E-8B59-9DD19E3E5842}" type="presOf" srcId="{44623178-5E6F-47FE-844D-F37E70E207DF}" destId="{2D153BAF-4042-477A-AABD-9EBF9AB3AEB6}" srcOrd="0" destOrd="0" presId="urn:microsoft.com/office/officeart/2005/8/layout/hList1"/>
    <dgm:cxn modelId="{B0294342-E826-4FCF-B620-D903728404D3}" type="presOf" srcId="{C9544696-C22B-4CEC-B16B-17C9DF75F04B}" destId="{54DE9E27-E69E-4C9C-A314-201A14F9D0A5}" srcOrd="0" destOrd="0" presId="urn:microsoft.com/office/officeart/2005/8/layout/hList1"/>
    <dgm:cxn modelId="{F2F68BB5-5E1C-44D1-8DFC-973598E37320}" srcId="{DB918DC3-9092-45D1-915D-42C54A7B22A9}" destId="{D0DB01DA-E2D2-4260-ACCB-1304C91FCE01}" srcOrd="0" destOrd="0" parTransId="{4228F60B-BA8F-438E-B34F-12790961B300}" sibTransId="{CD070BAE-D8BF-4BA8-8B45-410C5B37825F}"/>
    <dgm:cxn modelId="{33AA20B6-F34F-4649-88A4-54F85F7A3012}" srcId="{C9544696-C22B-4CEC-B16B-17C9DF75F04B}" destId="{4609571D-97B8-4E10-A675-F2DC29DA9EE5}" srcOrd="2" destOrd="0" parTransId="{C37EACB8-919F-4A83-A5D3-1435D51D1EAC}" sibTransId="{D2A25D3B-C7D5-4E94-865E-1104507E73D4}"/>
    <dgm:cxn modelId="{090800C5-7B91-44F3-9F84-7DCFE052BC9C}" srcId="{C9544696-C22B-4CEC-B16B-17C9DF75F04B}" destId="{C84A7279-F941-429C-8EA0-A43F464B1D10}" srcOrd="1" destOrd="0" parTransId="{6C070392-BD7A-430D-9CF1-5F3FFB14342E}" sibTransId="{E4524931-56C7-4275-A039-67E9049E3651}"/>
    <dgm:cxn modelId="{948E92D6-4F4B-4BDA-A6CE-F78C788B8F8F}" type="presOf" srcId="{C84A7279-F941-429C-8EA0-A43F464B1D10}" destId="{807D0E08-1152-4026-A9CE-B9EFA89FE396}" srcOrd="0" destOrd="0" presId="urn:microsoft.com/office/officeart/2005/8/layout/hList1"/>
    <dgm:cxn modelId="{B925DEF4-EF1B-452E-B821-3425F545A456}" type="presOf" srcId="{34D516BA-03E6-43FD-AA7B-30E93589C88B}" destId="{603D90A3-533C-4BF5-AD6A-AC320BA8F6A1}" srcOrd="0" destOrd="0" presId="urn:microsoft.com/office/officeart/2005/8/layout/hList1"/>
    <dgm:cxn modelId="{CC4B71FB-E098-4C38-9CEF-70A0CEC71102}" type="presParOf" srcId="{54DE9E27-E69E-4C9C-A314-201A14F9D0A5}" destId="{C0B439E1-6612-4EE2-8D22-424AFABA2AC6}" srcOrd="0" destOrd="0" presId="urn:microsoft.com/office/officeart/2005/8/layout/hList1"/>
    <dgm:cxn modelId="{0F79F2E5-8E5D-4CD4-AAFF-8375FD7ACA49}" type="presParOf" srcId="{C0B439E1-6612-4EE2-8D22-424AFABA2AC6}" destId="{0487579E-797A-4B7C-9BEC-F63F2E3DBAA7}" srcOrd="0" destOrd="0" presId="urn:microsoft.com/office/officeart/2005/8/layout/hList1"/>
    <dgm:cxn modelId="{9EDDD40B-51A8-4610-B219-028DCFACBFE2}" type="presParOf" srcId="{C0B439E1-6612-4EE2-8D22-424AFABA2AC6}" destId="{C6E5D9E3-9CD3-456A-9780-0DF6723CC89C}" srcOrd="1" destOrd="0" presId="urn:microsoft.com/office/officeart/2005/8/layout/hList1"/>
    <dgm:cxn modelId="{01F1DBC3-0B0B-427E-A760-C72CA33AD3A0}" type="presParOf" srcId="{54DE9E27-E69E-4C9C-A314-201A14F9D0A5}" destId="{6F2C5A3E-2CD5-45C0-BE0B-5CEE4CCC8F0E}" srcOrd="1" destOrd="0" presId="urn:microsoft.com/office/officeart/2005/8/layout/hList1"/>
    <dgm:cxn modelId="{4B69A97F-B9F6-47CE-A720-23CFE2CC509F}" type="presParOf" srcId="{54DE9E27-E69E-4C9C-A314-201A14F9D0A5}" destId="{6E2467B6-CA63-444B-9921-90C4455A9A7D}" srcOrd="2" destOrd="0" presId="urn:microsoft.com/office/officeart/2005/8/layout/hList1"/>
    <dgm:cxn modelId="{9905C716-FF8B-4A37-AFCD-4DA1558EFE0F}" type="presParOf" srcId="{6E2467B6-CA63-444B-9921-90C4455A9A7D}" destId="{807D0E08-1152-4026-A9CE-B9EFA89FE396}" srcOrd="0" destOrd="0" presId="urn:microsoft.com/office/officeart/2005/8/layout/hList1"/>
    <dgm:cxn modelId="{AEBC7111-9061-405F-933A-D3540EF51653}" type="presParOf" srcId="{6E2467B6-CA63-444B-9921-90C4455A9A7D}" destId="{2D153BAF-4042-477A-AABD-9EBF9AB3AEB6}" srcOrd="1" destOrd="0" presId="urn:microsoft.com/office/officeart/2005/8/layout/hList1"/>
    <dgm:cxn modelId="{9F63A88B-3E82-4D91-8449-E90CD074424C}" type="presParOf" srcId="{54DE9E27-E69E-4C9C-A314-201A14F9D0A5}" destId="{B5368DAA-98D4-48B4-B20A-CFE1487DB73B}" srcOrd="3" destOrd="0" presId="urn:microsoft.com/office/officeart/2005/8/layout/hList1"/>
    <dgm:cxn modelId="{5BF3F011-A42D-4C69-B86F-3FCF96B17E28}" type="presParOf" srcId="{54DE9E27-E69E-4C9C-A314-201A14F9D0A5}" destId="{0F6DB638-445F-4950-8002-D05873B4CD83}" srcOrd="4" destOrd="0" presId="urn:microsoft.com/office/officeart/2005/8/layout/hList1"/>
    <dgm:cxn modelId="{83DE35CE-ADC0-4E49-B90A-C9F7671BB191}" type="presParOf" srcId="{0F6DB638-445F-4950-8002-D05873B4CD83}" destId="{0624D96A-E5C6-4360-8A9A-1C1682B398E4}" srcOrd="0" destOrd="0" presId="urn:microsoft.com/office/officeart/2005/8/layout/hList1"/>
    <dgm:cxn modelId="{17DBABDA-74F2-4175-92C3-BA3D29A987BB}" type="presParOf" srcId="{0F6DB638-445F-4950-8002-D05873B4CD83}" destId="{603D90A3-533C-4BF5-AD6A-AC320BA8F6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82EBF7-55DA-4B5D-AF57-A75971B041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9984A2-77C8-4AA3-A186-DB8A25A43A0A}">
      <dgm:prSet/>
      <dgm:spPr/>
      <dgm:t>
        <a:bodyPr/>
        <a:lstStyle/>
        <a:p>
          <a:r>
            <a:rPr lang="en-US"/>
            <a:t>Questionnaire Results reinforce data results</a:t>
          </a:r>
        </a:p>
      </dgm:t>
    </dgm:pt>
    <dgm:pt modelId="{2A998BBE-9CC3-4744-A010-58FAEE8F3973}" type="parTrans" cxnId="{601B972E-4146-4AFB-BE3D-442C6F96500A}">
      <dgm:prSet/>
      <dgm:spPr/>
      <dgm:t>
        <a:bodyPr/>
        <a:lstStyle/>
        <a:p>
          <a:endParaRPr lang="en-US"/>
        </a:p>
      </dgm:t>
    </dgm:pt>
    <dgm:pt modelId="{86854AD4-64DC-4182-B7B8-4B39E353D590}" type="sibTrans" cxnId="{601B972E-4146-4AFB-BE3D-442C6F96500A}">
      <dgm:prSet/>
      <dgm:spPr/>
      <dgm:t>
        <a:bodyPr/>
        <a:lstStyle/>
        <a:p>
          <a:endParaRPr lang="en-US"/>
        </a:p>
      </dgm:t>
    </dgm:pt>
    <dgm:pt modelId="{B0C4ED40-48D0-471F-8AE0-CAC89ED583E2}">
      <dgm:prSet/>
      <dgm:spPr/>
      <dgm:t>
        <a:bodyPr/>
        <a:lstStyle/>
        <a:p>
          <a:r>
            <a:rPr lang="en-US"/>
            <a:t>Mercer the most popular and mentioned</a:t>
          </a:r>
        </a:p>
      </dgm:t>
    </dgm:pt>
    <dgm:pt modelId="{28855E19-2643-4E28-8629-75BDB84347D3}" type="parTrans" cxnId="{47EDC759-921C-4D7F-A6F0-8E3E0399FDFF}">
      <dgm:prSet/>
      <dgm:spPr/>
      <dgm:t>
        <a:bodyPr/>
        <a:lstStyle/>
        <a:p>
          <a:endParaRPr lang="en-US"/>
        </a:p>
      </dgm:t>
    </dgm:pt>
    <dgm:pt modelId="{739C2A6A-8EA3-48DA-B5C6-927668CD1C80}" type="sibTrans" cxnId="{47EDC759-921C-4D7F-A6F0-8E3E0399FDFF}">
      <dgm:prSet/>
      <dgm:spPr/>
      <dgm:t>
        <a:bodyPr/>
        <a:lstStyle/>
        <a:p>
          <a:endParaRPr lang="en-US"/>
        </a:p>
      </dgm:t>
    </dgm:pt>
    <dgm:pt modelId="{325B8167-06F7-4FC6-A0A2-4D453CB071BD}">
      <dgm:prSet/>
      <dgm:spPr/>
      <dgm:t>
        <a:bodyPr/>
        <a:lstStyle/>
        <a:p>
          <a:r>
            <a:rPr lang="en-US"/>
            <a:t>Sentiment and Frequency suggest Beau, Fjord, Nott, and Caleb as most marketable characters</a:t>
          </a:r>
        </a:p>
      </dgm:t>
    </dgm:pt>
    <dgm:pt modelId="{0FE848AE-A4CA-44CD-9CDC-94543BEBBD4A}" type="parTrans" cxnId="{A3621BD0-FFF3-4A6E-BF94-DFEACE156829}">
      <dgm:prSet/>
      <dgm:spPr/>
      <dgm:t>
        <a:bodyPr/>
        <a:lstStyle/>
        <a:p>
          <a:endParaRPr lang="en-US"/>
        </a:p>
      </dgm:t>
    </dgm:pt>
    <dgm:pt modelId="{FE540ABE-08D6-4853-83A7-4CD9E1751B1B}" type="sibTrans" cxnId="{A3621BD0-FFF3-4A6E-BF94-DFEACE156829}">
      <dgm:prSet/>
      <dgm:spPr/>
      <dgm:t>
        <a:bodyPr/>
        <a:lstStyle/>
        <a:p>
          <a:endParaRPr lang="en-US"/>
        </a:p>
      </dgm:t>
    </dgm:pt>
    <dgm:pt modelId="{CB9DDC08-8868-4C6A-BF16-3C0CF72274B7}">
      <dgm:prSet/>
      <dgm:spPr/>
      <dgm:t>
        <a:bodyPr/>
        <a:lstStyle/>
        <a:p>
          <a:r>
            <a:rPr lang="en-US"/>
            <a:t>Topic Modeling found several topics that were in the episode</a:t>
          </a:r>
        </a:p>
      </dgm:t>
    </dgm:pt>
    <dgm:pt modelId="{453A2013-4E57-4FF9-943A-D394BF096C92}" type="parTrans" cxnId="{FB57D117-3284-4689-909F-9F8E50AD60A8}">
      <dgm:prSet/>
      <dgm:spPr/>
      <dgm:t>
        <a:bodyPr/>
        <a:lstStyle/>
        <a:p>
          <a:endParaRPr lang="en-US"/>
        </a:p>
      </dgm:t>
    </dgm:pt>
    <dgm:pt modelId="{D352D206-A369-4EE8-A452-49BEACF5093C}" type="sibTrans" cxnId="{FB57D117-3284-4689-909F-9F8E50AD60A8}">
      <dgm:prSet/>
      <dgm:spPr/>
      <dgm:t>
        <a:bodyPr/>
        <a:lstStyle/>
        <a:p>
          <a:endParaRPr lang="en-US"/>
        </a:p>
      </dgm:t>
    </dgm:pt>
    <dgm:pt modelId="{CBB916BE-F004-4FBE-B5A5-233251717E33}">
      <dgm:prSet/>
      <dgm:spPr/>
      <dgm:t>
        <a:bodyPr/>
        <a:lstStyle/>
        <a:p>
          <a:r>
            <a:rPr lang="en-US"/>
            <a:t>Network Analysis showed…</a:t>
          </a:r>
        </a:p>
      </dgm:t>
    </dgm:pt>
    <dgm:pt modelId="{977498D3-1B99-4E6D-9D70-9889A84754B7}" type="parTrans" cxnId="{177AAB36-5C8D-4F56-AD81-392FC4FD5A9D}">
      <dgm:prSet/>
      <dgm:spPr/>
      <dgm:t>
        <a:bodyPr/>
        <a:lstStyle/>
        <a:p>
          <a:endParaRPr lang="en-US"/>
        </a:p>
      </dgm:t>
    </dgm:pt>
    <dgm:pt modelId="{37CCC100-7464-4FFB-BC66-EEB90429B452}" type="sibTrans" cxnId="{177AAB36-5C8D-4F56-AD81-392FC4FD5A9D}">
      <dgm:prSet/>
      <dgm:spPr/>
      <dgm:t>
        <a:bodyPr/>
        <a:lstStyle/>
        <a:p>
          <a:endParaRPr lang="en-US"/>
        </a:p>
      </dgm:t>
    </dgm:pt>
    <dgm:pt modelId="{7C8E6939-9EAB-44D8-8A76-2E62CB859004}">
      <dgm:prSet/>
      <dgm:spPr/>
      <dgm:t>
        <a:bodyPr/>
        <a:lstStyle/>
        <a:p>
          <a:r>
            <a:rPr lang="en-US"/>
            <a:t>Limitations/possibilities</a:t>
          </a:r>
        </a:p>
      </dgm:t>
    </dgm:pt>
    <dgm:pt modelId="{1989ADF6-EBA7-44A5-8E07-60EA09CA75B7}" type="parTrans" cxnId="{320A2C94-F867-4A47-9A0B-170B71BC1AB0}">
      <dgm:prSet/>
      <dgm:spPr/>
      <dgm:t>
        <a:bodyPr/>
        <a:lstStyle/>
        <a:p>
          <a:endParaRPr lang="en-US"/>
        </a:p>
      </dgm:t>
    </dgm:pt>
    <dgm:pt modelId="{89AE1370-102C-4540-AFB9-1BC9BE6AC18D}" type="sibTrans" cxnId="{320A2C94-F867-4A47-9A0B-170B71BC1AB0}">
      <dgm:prSet/>
      <dgm:spPr/>
      <dgm:t>
        <a:bodyPr/>
        <a:lstStyle/>
        <a:p>
          <a:endParaRPr lang="en-US"/>
        </a:p>
      </dgm:t>
    </dgm:pt>
    <dgm:pt modelId="{8B8B6008-FF36-4E75-9618-7AFA945E47BF}" type="pres">
      <dgm:prSet presAssocID="{D682EBF7-55DA-4B5D-AF57-A75971B04110}" presName="linear" presStyleCnt="0">
        <dgm:presLayoutVars>
          <dgm:animLvl val="lvl"/>
          <dgm:resizeHandles val="exact"/>
        </dgm:presLayoutVars>
      </dgm:prSet>
      <dgm:spPr/>
    </dgm:pt>
    <dgm:pt modelId="{ADEDBE6D-EB0F-4CC8-864B-16C38883AFCA}" type="pres">
      <dgm:prSet presAssocID="{CA9984A2-77C8-4AA3-A186-DB8A25A43A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089610A-5B43-40DF-8883-0B96B9EA3985}" type="pres">
      <dgm:prSet presAssocID="{86854AD4-64DC-4182-B7B8-4B39E353D590}" presName="spacer" presStyleCnt="0"/>
      <dgm:spPr/>
    </dgm:pt>
    <dgm:pt modelId="{C0D604B0-F6BB-4408-8A76-B48FD1EBE51A}" type="pres">
      <dgm:prSet presAssocID="{B0C4ED40-48D0-471F-8AE0-CAC89ED583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1A434B-D3E8-46C2-A1B3-171A4A294444}" type="pres">
      <dgm:prSet presAssocID="{739C2A6A-8EA3-48DA-B5C6-927668CD1C80}" presName="spacer" presStyleCnt="0"/>
      <dgm:spPr/>
    </dgm:pt>
    <dgm:pt modelId="{FB103343-E69F-4152-ADB1-CFDD0D110DFC}" type="pres">
      <dgm:prSet presAssocID="{325B8167-06F7-4FC6-A0A2-4D453CB071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D1D282-FB6F-4E47-B0AC-D32C6F8BCA01}" type="pres">
      <dgm:prSet presAssocID="{FE540ABE-08D6-4853-83A7-4CD9E1751B1B}" presName="spacer" presStyleCnt="0"/>
      <dgm:spPr/>
    </dgm:pt>
    <dgm:pt modelId="{96A323F6-E696-4626-AA9F-3CB932CDB63D}" type="pres">
      <dgm:prSet presAssocID="{CB9DDC08-8868-4C6A-BF16-3C0CF72274B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4901E8-73C6-43B8-963D-F43844AE0E44}" type="pres">
      <dgm:prSet presAssocID="{D352D206-A369-4EE8-A452-49BEACF5093C}" presName="spacer" presStyleCnt="0"/>
      <dgm:spPr/>
    </dgm:pt>
    <dgm:pt modelId="{008CC57E-FC03-4572-B52B-9F51AB0E76BE}" type="pres">
      <dgm:prSet presAssocID="{CBB916BE-F004-4FBE-B5A5-233251717E3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8F28ED-53AA-44DF-99B8-D0AC14F708B8}" type="pres">
      <dgm:prSet presAssocID="{37CCC100-7464-4FFB-BC66-EEB90429B452}" presName="spacer" presStyleCnt="0"/>
      <dgm:spPr/>
    </dgm:pt>
    <dgm:pt modelId="{35D691E3-524F-4DF5-B7C2-654D2817DFA3}" type="pres">
      <dgm:prSet presAssocID="{7C8E6939-9EAB-44D8-8A76-2E62CB85900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C60E0E-B4C8-4134-AE80-81EDC12E9134}" type="presOf" srcId="{CA9984A2-77C8-4AA3-A186-DB8A25A43A0A}" destId="{ADEDBE6D-EB0F-4CC8-864B-16C38883AFCA}" srcOrd="0" destOrd="0" presId="urn:microsoft.com/office/officeart/2005/8/layout/vList2"/>
    <dgm:cxn modelId="{6462BD14-DB1E-4DD0-8D0A-2174B50AF028}" type="presOf" srcId="{325B8167-06F7-4FC6-A0A2-4D453CB071BD}" destId="{FB103343-E69F-4152-ADB1-CFDD0D110DFC}" srcOrd="0" destOrd="0" presId="urn:microsoft.com/office/officeart/2005/8/layout/vList2"/>
    <dgm:cxn modelId="{FB57D117-3284-4689-909F-9F8E50AD60A8}" srcId="{D682EBF7-55DA-4B5D-AF57-A75971B04110}" destId="{CB9DDC08-8868-4C6A-BF16-3C0CF72274B7}" srcOrd="3" destOrd="0" parTransId="{453A2013-4E57-4FF9-943A-D394BF096C92}" sibTransId="{D352D206-A369-4EE8-A452-49BEACF5093C}"/>
    <dgm:cxn modelId="{24C93424-E7C0-47C2-872A-6040D39DACD8}" type="presOf" srcId="{D682EBF7-55DA-4B5D-AF57-A75971B04110}" destId="{8B8B6008-FF36-4E75-9618-7AFA945E47BF}" srcOrd="0" destOrd="0" presId="urn:microsoft.com/office/officeart/2005/8/layout/vList2"/>
    <dgm:cxn modelId="{601B972E-4146-4AFB-BE3D-442C6F96500A}" srcId="{D682EBF7-55DA-4B5D-AF57-A75971B04110}" destId="{CA9984A2-77C8-4AA3-A186-DB8A25A43A0A}" srcOrd="0" destOrd="0" parTransId="{2A998BBE-9CC3-4744-A010-58FAEE8F3973}" sibTransId="{86854AD4-64DC-4182-B7B8-4B39E353D590}"/>
    <dgm:cxn modelId="{177AAB36-5C8D-4F56-AD81-392FC4FD5A9D}" srcId="{D682EBF7-55DA-4B5D-AF57-A75971B04110}" destId="{CBB916BE-F004-4FBE-B5A5-233251717E33}" srcOrd="4" destOrd="0" parTransId="{977498D3-1B99-4E6D-9D70-9889A84754B7}" sibTransId="{37CCC100-7464-4FFB-BC66-EEB90429B452}"/>
    <dgm:cxn modelId="{9D92F56D-8B3B-4EA9-B56E-C66DC45D36E5}" type="presOf" srcId="{7C8E6939-9EAB-44D8-8A76-2E62CB859004}" destId="{35D691E3-524F-4DF5-B7C2-654D2817DFA3}" srcOrd="0" destOrd="0" presId="urn:microsoft.com/office/officeart/2005/8/layout/vList2"/>
    <dgm:cxn modelId="{47EDC759-921C-4D7F-A6F0-8E3E0399FDFF}" srcId="{D682EBF7-55DA-4B5D-AF57-A75971B04110}" destId="{B0C4ED40-48D0-471F-8AE0-CAC89ED583E2}" srcOrd="1" destOrd="0" parTransId="{28855E19-2643-4E28-8629-75BDB84347D3}" sibTransId="{739C2A6A-8EA3-48DA-B5C6-927668CD1C80}"/>
    <dgm:cxn modelId="{986F7481-270A-4FE5-8AE0-5894017A33D3}" type="presOf" srcId="{B0C4ED40-48D0-471F-8AE0-CAC89ED583E2}" destId="{C0D604B0-F6BB-4408-8A76-B48FD1EBE51A}" srcOrd="0" destOrd="0" presId="urn:microsoft.com/office/officeart/2005/8/layout/vList2"/>
    <dgm:cxn modelId="{320A2C94-F867-4A47-9A0B-170B71BC1AB0}" srcId="{D682EBF7-55DA-4B5D-AF57-A75971B04110}" destId="{7C8E6939-9EAB-44D8-8A76-2E62CB859004}" srcOrd="5" destOrd="0" parTransId="{1989ADF6-EBA7-44A5-8E07-60EA09CA75B7}" sibTransId="{89AE1370-102C-4540-AFB9-1BC9BE6AC18D}"/>
    <dgm:cxn modelId="{4B9C26BD-6C25-4042-B263-6FD142DD1787}" type="presOf" srcId="{CBB916BE-F004-4FBE-B5A5-233251717E33}" destId="{008CC57E-FC03-4572-B52B-9F51AB0E76BE}" srcOrd="0" destOrd="0" presId="urn:microsoft.com/office/officeart/2005/8/layout/vList2"/>
    <dgm:cxn modelId="{A3621BD0-FFF3-4A6E-BF94-DFEACE156829}" srcId="{D682EBF7-55DA-4B5D-AF57-A75971B04110}" destId="{325B8167-06F7-4FC6-A0A2-4D453CB071BD}" srcOrd="2" destOrd="0" parTransId="{0FE848AE-A4CA-44CD-9CDC-94543BEBBD4A}" sibTransId="{FE540ABE-08D6-4853-83A7-4CD9E1751B1B}"/>
    <dgm:cxn modelId="{922076E2-B201-4EAF-9D7E-0632CB657928}" type="presOf" srcId="{CB9DDC08-8868-4C6A-BF16-3C0CF72274B7}" destId="{96A323F6-E696-4626-AA9F-3CB932CDB63D}" srcOrd="0" destOrd="0" presId="urn:microsoft.com/office/officeart/2005/8/layout/vList2"/>
    <dgm:cxn modelId="{0D08C839-12C0-4C4C-8610-4BB6966B2EC2}" type="presParOf" srcId="{8B8B6008-FF36-4E75-9618-7AFA945E47BF}" destId="{ADEDBE6D-EB0F-4CC8-864B-16C38883AFCA}" srcOrd="0" destOrd="0" presId="urn:microsoft.com/office/officeart/2005/8/layout/vList2"/>
    <dgm:cxn modelId="{6B4992A7-6EED-447D-BE63-9983692EEB1F}" type="presParOf" srcId="{8B8B6008-FF36-4E75-9618-7AFA945E47BF}" destId="{3089610A-5B43-40DF-8883-0B96B9EA3985}" srcOrd="1" destOrd="0" presId="urn:microsoft.com/office/officeart/2005/8/layout/vList2"/>
    <dgm:cxn modelId="{56E7C43D-85AF-4961-BDCC-7F0938563EDB}" type="presParOf" srcId="{8B8B6008-FF36-4E75-9618-7AFA945E47BF}" destId="{C0D604B0-F6BB-4408-8A76-B48FD1EBE51A}" srcOrd="2" destOrd="0" presId="urn:microsoft.com/office/officeart/2005/8/layout/vList2"/>
    <dgm:cxn modelId="{3D727B2B-2F05-49ED-B1F9-4EB733EFA6E1}" type="presParOf" srcId="{8B8B6008-FF36-4E75-9618-7AFA945E47BF}" destId="{B21A434B-D3E8-46C2-A1B3-171A4A294444}" srcOrd="3" destOrd="0" presId="urn:microsoft.com/office/officeart/2005/8/layout/vList2"/>
    <dgm:cxn modelId="{7377BD17-C512-4293-B053-AB79B6A54927}" type="presParOf" srcId="{8B8B6008-FF36-4E75-9618-7AFA945E47BF}" destId="{FB103343-E69F-4152-ADB1-CFDD0D110DFC}" srcOrd="4" destOrd="0" presId="urn:microsoft.com/office/officeart/2005/8/layout/vList2"/>
    <dgm:cxn modelId="{D62F33B1-EDFF-4F2D-B490-FDF1CAC4B396}" type="presParOf" srcId="{8B8B6008-FF36-4E75-9618-7AFA945E47BF}" destId="{FBD1D282-FB6F-4E47-B0AC-D32C6F8BCA01}" srcOrd="5" destOrd="0" presId="urn:microsoft.com/office/officeart/2005/8/layout/vList2"/>
    <dgm:cxn modelId="{B1EFEA65-0329-40C4-83D2-D3C5866CDE3D}" type="presParOf" srcId="{8B8B6008-FF36-4E75-9618-7AFA945E47BF}" destId="{96A323F6-E696-4626-AA9F-3CB932CDB63D}" srcOrd="6" destOrd="0" presId="urn:microsoft.com/office/officeart/2005/8/layout/vList2"/>
    <dgm:cxn modelId="{A10EF18E-CFB0-4CA6-B756-85B93C59BAA6}" type="presParOf" srcId="{8B8B6008-FF36-4E75-9618-7AFA945E47BF}" destId="{174901E8-73C6-43B8-963D-F43844AE0E44}" srcOrd="7" destOrd="0" presId="urn:microsoft.com/office/officeart/2005/8/layout/vList2"/>
    <dgm:cxn modelId="{27C7BB63-68FB-4E06-AA0D-8EC10C5665F4}" type="presParOf" srcId="{8B8B6008-FF36-4E75-9618-7AFA945E47BF}" destId="{008CC57E-FC03-4572-B52B-9F51AB0E76BE}" srcOrd="8" destOrd="0" presId="urn:microsoft.com/office/officeart/2005/8/layout/vList2"/>
    <dgm:cxn modelId="{304E452F-BA0C-47C3-A6C8-933B2EDB6977}" type="presParOf" srcId="{8B8B6008-FF36-4E75-9618-7AFA945E47BF}" destId="{A88F28ED-53AA-44DF-99B8-D0AC14F708B8}" srcOrd="9" destOrd="0" presId="urn:microsoft.com/office/officeart/2005/8/layout/vList2"/>
    <dgm:cxn modelId="{F55B86B5-432A-4E52-9FA8-7EDB23CCBA50}" type="presParOf" srcId="{8B8B6008-FF36-4E75-9618-7AFA945E47BF}" destId="{35D691E3-524F-4DF5-B7C2-654D2817DFA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81886-432A-46AB-821F-5C83B311761E}">
      <dsp:nvSpPr>
        <dsp:cNvPr id="0" name=""/>
        <dsp:cNvSpPr/>
      </dsp:nvSpPr>
      <dsp:spPr>
        <a:xfrm>
          <a:off x="0" y="69128"/>
          <a:ext cx="4435078" cy="14285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Dungeons and Dragons?</a:t>
          </a:r>
        </a:p>
      </dsp:txBody>
      <dsp:txXfrm>
        <a:off x="69737" y="138865"/>
        <a:ext cx="4295604" cy="1289096"/>
      </dsp:txXfrm>
    </dsp:sp>
    <dsp:sp modelId="{F7D539B2-1778-4033-A34B-16065793FAD2}">
      <dsp:nvSpPr>
        <dsp:cNvPr id="0" name=""/>
        <dsp:cNvSpPr/>
      </dsp:nvSpPr>
      <dsp:spPr>
        <a:xfrm>
          <a:off x="0" y="1604258"/>
          <a:ext cx="4435078" cy="1428570"/>
        </a:xfrm>
        <a:prstGeom prst="roundRect">
          <a:avLst/>
        </a:prstGeom>
        <a:gradFill rotWithShape="0">
          <a:gsLst>
            <a:gs pos="0">
              <a:schemeClr val="accent2">
                <a:hueOff val="316139"/>
                <a:satOff val="-27354"/>
                <a:lumOff val="490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316139"/>
                <a:satOff val="-27354"/>
                <a:lumOff val="490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316139"/>
                <a:satOff val="-27354"/>
                <a:lumOff val="490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Who is Critical Role?</a:t>
          </a:r>
        </a:p>
      </dsp:txBody>
      <dsp:txXfrm>
        <a:off x="69737" y="1673995"/>
        <a:ext cx="4295604" cy="1289096"/>
      </dsp:txXfrm>
    </dsp:sp>
    <dsp:sp modelId="{BC659EAF-5B0A-4241-889C-D17672255502}">
      <dsp:nvSpPr>
        <dsp:cNvPr id="0" name=""/>
        <dsp:cNvSpPr/>
      </dsp:nvSpPr>
      <dsp:spPr>
        <a:xfrm>
          <a:off x="0" y="3139389"/>
          <a:ext cx="4435078" cy="1428570"/>
        </a:xfrm>
        <a:prstGeom prst="roundRect">
          <a:avLst/>
        </a:prstGeom>
        <a:gradFill rotWithShape="0">
          <a:gsLst>
            <a:gs pos="0">
              <a:schemeClr val="accent2">
                <a:hueOff val="632278"/>
                <a:satOff val="-54709"/>
                <a:lumOff val="98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632278"/>
                <a:satOff val="-54709"/>
                <a:lumOff val="98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632278"/>
                <a:satOff val="-54709"/>
                <a:lumOff val="98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How are they relevant?</a:t>
          </a:r>
        </a:p>
      </dsp:txBody>
      <dsp:txXfrm>
        <a:off x="69737" y="3209126"/>
        <a:ext cx="4295604" cy="128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579E-797A-4B7C-9BEC-F63F2E3DBAA7}">
      <dsp:nvSpPr>
        <dsp:cNvPr id="0" name=""/>
        <dsp:cNvSpPr/>
      </dsp:nvSpPr>
      <dsp:spPr>
        <a:xfrm>
          <a:off x="2251" y="1022185"/>
          <a:ext cx="2194749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</a:t>
          </a:r>
        </a:p>
      </dsp:txBody>
      <dsp:txXfrm>
        <a:off x="2251" y="1022185"/>
        <a:ext cx="2194749" cy="576000"/>
      </dsp:txXfrm>
    </dsp:sp>
    <dsp:sp modelId="{C6E5D9E3-9CD3-456A-9780-0DF6723CC89C}">
      <dsp:nvSpPr>
        <dsp:cNvPr id="0" name=""/>
        <dsp:cNvSpPr/>
      </dsp:nvSpPr>
      <dsp:spPr>
        <a:xfrm>
          <a:off x="2251" y="1598185"/>
          <a:ext cx="2194749" cy="1097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Python, Gephi, and Spyder, Questionnaire</a:t>
          </a:r>
        </a:p>
      </dsp:txBody>
      <dsp:txXfrm>
        <a:off x="2251" y="1598185"/>
        <a:ext cx="2194749" cy="1097999"/>
      </dsp:txXfrm>
    </dsp:sp>
    <dsp:sp modelId="{807D0E08-1152-4026-A9CE-B9EFA89FE396}">
      <dsp:nvSpPr>
        <dsp:cNvPr id="0" name=""/>
        <dsp:cNvSpPr/>
      </dsp:nvSpPr>
      <dsp:spPr>
        <a:xfrm>
          <a:off x="2504265" y="1022185"/>
          <a:ext cx="219474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Source</a:t>
          </a:r>
        </a:p>
      </dsp:txBody>
      <dsp:txXfrm>
        <a:off x="2504265" y="1022185"/>
        <a:ext cx="2194749" cy="576000"/>
      </dsp:txXfrm>
    </dsp:sp>
    <dsp:sp modelId="{2D153BAF-4042-477A-AABD-9EBF9AB3AEB6}">
      <dsp:nvSpPr>
        <dsp:cNvPr id="0" name=""/>
        <dsp:cNvSpPr/>
      </dsp:nvSpPr>
      <dsp:spPr>
        <a:xfrm>
          <a:off x="2504265" y="1598185"/>
          <a:ext cx="2194749" cy="1097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Twitter, Questionnaire</a:t>
          </a:r>
        </a:p>
      </dsp:txBody>
      <dsp:txXfrm>
        <a:off x="2504265" y="1598185"/>
        <a:ext cx="2194749" cy="1097999"/>
      </dsp:txXfrm>
    </dsp:sp>
    <dsp:sp modelId="{0624D96A-E5C6-4360-8A9A-1C1682B398E4}">
      <dsp:nvSpPr>
        <dsp:cNvPr id="0" name=""/>
        <dsp:cNvSpPr/>
      </dsp:nvSpPr>
      <dsp:spPr>
        <a:xfrm>
          <a:off x="5006280" y="1022185"/>
          <a:ext cx="2194749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Description</a:t>
          </a:r>
        </a:p>
      </dsp:txBody>
      <dsp:txXfrm>
        <a:off x="5006280" y="1022185"/>
        <a:ext cx="2194749" cy="576000"/>
      </dsp:txXfrm>
    </dsp:sp>
    <dsp:sp modelId="{603D90A3-533C-4BF5-AD6A-AC320BA8F6A1}">
      <dsp:nvSpPr>
        <dsp:cNvPr id="0" name=""/>
        <dsp:cNvSpPr/>
      </dsp:nvSpPr>
      <dsp:spPr>
        <a:xfrm>
          <a:off x="5006280" y="1598185"/>
          <a:ext cx="2194749" cy="1097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Tweets (time/scope), Network Data, </a:t>
          </a:r>
        </a:p>
      </dsp:txBody>
      <dsp:txXfrm>
        <a:off x="5006280" y="1598185"/>
        <a:ext cx="2194749" cy="1097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DBE6D-EB0F-4CC8-864B-16C38883AFCA}">
      <dsp:nvSpPr>
        <dsp:cNvPr id="0" name=""/>
        <dsp:cNvSpPr/>
      </dsp:nvSpPr>
      <dsp:spPr>
        <a:xfrm>
          <a:off x="0" y="466512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Questionnaire Results reinforce data results</a:t>
          </a:r>
        </a:p>
      </dsp:txBody>
      <dsp:txXfrm>
        <a:off x="28379" y="494891"/>
        <a:ext cx="4378320" cy="524585"/>
      </dsp:txXfrm>
    </dsp:sp>
    <dsp:sp modelId="{C0D604B0-F6BB-4408-8A76-B48FD1EBE51A}">
      <dsp:nvSpPr>
        <dsp:cNvPr id="0" name=""/>
        <dsp:cNvSpPr/>
      </dsp:nvSpPr>
      <dsp:spPr>
        <a:xfrm>
          <a:off x="0" y="1091056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126456"/>
                <a:satOff val="-10942"/>
                <a:lumOff val="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26456"/>
                <a:satOff val="-10942"/>
                <a:lumOff val="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126456"/>
                <a:satOff val="-10942"/>
                <a:lumOff val="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Mercer the most popular and mentioned</a:t>
          </a:r>
        </a:p>
      </dsp:txBody>
      <dsp:txXfrm>
        <a:off x="28379" y="1119435"/>
        <a:ext cx="4378320" cy="524585"/>
      </dsp:txXfrm>
    </dsp:sp>
    <dsp:sp modelId="{FB103343-E69F-4152-ADB1-CFDD0D110DFC}">
      <dsp:nvSpPr>
        <dsp:cNvPr id="0" name=""/>
        <dsp:cNvSpPr/>
      </dsp:nvSpPr>
      <dsp:spPr>
        <a:xfrm>
          <a:off x="0" y="1715600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252911"/>
                <a:satOff val="-21884"/>
                <a:lumOff val="392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11"/>
                <a:satOff val="-21884"/>
                <a:lumOff val="392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252911"/>
                <a:satOff val="-21884"/>
                <a:lumOff val="392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Sentiment and Frequency suggest Beau, Fjord, Nott, and Caleb as most marketable characters</a:t>
          </a:r>
        </a:p>
      </dsp:txBody>
      <dsp:txXfrm>
        <a:off x="28379" y="1743979"/>
        <a:ext cx="4378320" cy="524585"/>
      </dsp:txXfrm>
    </dsp:sp>
    <dsp:sp modelId="{96A323F6-E696-4626-AA9F-3CB932CDB63D}">
      <dsp:nvSpPr>
        <dsp:cNvPr id="0" name=""/>
        <dsp:cNvSpPr/>
      </dsp:nvSpPr>
      <dsp:spPr>
        <a:xfrm>
          <a:off x="0" y="2340143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379367"/>
                <a:satOff val="-32825"/>
                <a:lumOff val="588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379367"/>
                <a:satOff val="-32825"/>
                <a:lumOff val="588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379367"/>
                <a:satOff val="-32825"/>
                <a:lumOff val="588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Topic Modeling found several topics that were in the episode</a:t>
          </a:r>
        </a:p>
      </dsp:txBody>
      <dsp:txXfrm>
        <a:off x="28379" y="2368522"/>
        <a:ext cx="4378320" cy="524585"/>
      </dsp:txXfrm>
    </dsp:sp>
    <dsp:sp modelId="{008CC57E-FC03-4572-B52B-9F51AB0E76BE}">
      <dsp:nvSpPr>
        <dsp:cNvPr id="0" name=""/>
        <dsp:cNvSpPr/>
      </dsp:nvSpPr>
      <dsp:spPr>
        <a:xfrm>
          <a:off x="0" y="2964687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505822"/>
                <a:satOff val="-43767"/>
                <a:lumOff val="784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505822"/>
                <a:satOff val="-43767"/>
                <a:lumOff val="784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505822"/>
                <a:satOff val="-43767"/>
                <a:lumOff val="784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Network Analysis showed…</a:t>
          </a:r>
        </a:p>
      </dsp:txBody>
      <dsp:txXfrm>
        <a:off x="28379" y="2993066"/>
        <a:ext cx="4378320" cy="524585"/>
      </dsp:txXfrm>
    </dsp:sp>
    <dsp:sp modelId="{35D691E3-524F-4DF5-B7C2-654D2817DFA3}">
      <dsp:nvSpPr>
        <dsp:cNvPr id="0" name=""/>
        <dsp:cNvSpPr/>
      </dsp:nvSpPr>
      <dsp:spPr>
        <a:xfrm>
          <a:off x="0" y="3589231"/>
          <a:ext cx="4435078" cy="581343"/>
        </a:xfrm>
        <a:prstGeom prst="roundRect">
          <a:avLst/>
        </a:prstGeom>
        <a:gradFill rotWithShape="0">
          <a:gsLst>
            <a:gs pos="0">
              <a:schemeClr val="accent2">
                <a:hueOff val="632278"/>
                <a:satOff val="-54709"/>
                <a:lumOff val="98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632278"/>
                <a:satOff val="-54709"/>
                <a:lumOff val="98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632278"/>
                <a:satOff val="-54709"/>
                <a:lumOff val="98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Limitations/possibilities</a:t>
          </a:r>
        </a:p>
      </dsp:txBody>
      <dsp:txXfrm>
        <a:off x="28379" y="3617610"/>
        <a:ext cx="4378320" cy="524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FD882-D645-42C2-8250-BC065818E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C81DF-4AB4-49C2-BF0E-8F5CA91E43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C7C095-9BA6-4A79-B500-AF440D876B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0125A8-977A-443F-B2F3-E57564FFC0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67604-E3EB-4F0A-B3EB-6B00873411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A6BDC28D-1E83-4F85-A294-57CCA7C2B6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398272454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92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9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0A64D5-541D-4982-9F04-376483ED16FB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C9184-C489-42AD-B3F4-68811271A6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50703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9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5F917-B8DD-43D4-8D6A-C4B5F5D5FB05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B5F7F-7A62-4D49-9CCB-60D6D5CBA6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29916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FC9C2-985F-4130-BC4C-079A8E852626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281EA-234A-41E9-A85B-B4CE1E22AF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88027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7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AB7599-CB84-4814-B684-B86F990A1DE4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FE608-5BD1-4E78-A6AD-6050F31E81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1939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141835-F1A8-4344-AB4F-F248C7D7E18A}" type="datetimeFigureOut">
              <a:rPr lang="en-US" altLang="en-US" smtClean="0"/>
              <a:pPr>
                <a:defRPr/>
              </a:pPr>
              <a:t>5/7/2019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0AC5DEF-DEA2-4694-B1F6-C807FAFBF9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2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>
    <p:cut/>
  </p:transition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93A75E34-4C29-487D-814D-8DAA6DB8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Critical Role:</a:t>
            </a:r>
            <a:br>
              <a:rPr lang="en-US" altLang="en-US"/>
            </a:br>
            <a:r>
              <a:rPr lang="en-US" altLang="en-US"/>
              <a:t>a social media analysis</a:t>
            </a:r>
            <a:endParaRPr lang="en-US" alt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DB74CEC-E047-404F-B6CC-F0A357D9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Steven Ruzzin and Ashton Vega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A880B49C-ACED-4C6D-AB8B-BCB07570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07793A7F-53A4-4BB0-BAC0-7AA5691B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C993-2F72-4A3C-A0B1-FA3D70CA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611" cy="1049235"/>
          </a:xfrm>
        </p:spPr>
        <p:txBody>
          <a:bodyPr>
            <a:normAutofit/>
          </a:bodyPr>
          <a:lstStyle/>
          <a:p>
            <a:r>
              <a:rPr lang="en-US" sz="2200"/>
              <a:t>Node &amp; Network-Level Metrics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E1283-17CE-4CE9-9B10-553700FA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2"/>
            <a:ext cx="2295538" cy="3450613"/>
          </a:xfrm>
        </p:spPr>
        <p:txBody>
          <a:bodyPr>
            <a:normAutofit/>
          </a:bodyPr>
          <a:lstStyle/>
          <a:p>
            <a:r>
              <a:rPr lang="en-US" dirty="0"/>
              <a:t>Values listed in the table to the right </a:t>
            </a:r>
            <a:r>
              <a:rPr lang="en-US" dirty="0">
                <a:sym typeface="Wingdings" panose="05000000000000000000" pitchFamily="2" charset="2"/>
              </a:rPr>
              <a:t> sorted by Eigenvector Centrality</a:t>
            </a:r>
          </a:p>
          <a:p>
            <a:r>
              <a:rPr lang="en-US" dirty="0">
                <a:sym typeface="Wingdings" panose="05000000000000000000" pitchFamily="2" charset="2"/>
              </a:rPr>
              <a:t>Key/Interesting findings</a:t>
            </a:r>
            <a:endParaRPr lang="en-US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6CD2F0-2873-4287-8FAF-A95BF00F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72" y="2015731"/>
            <a:ext cx="5401835" cy="26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3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3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5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E8C65890-49A1-422F-BFE1-ABA410A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500"/>
              <a:t>Conclusions</a:t>
            </a:r>
          </a:p>
        </p:txBody>
      </p:sp>
      <p:cxnSp>
        <p:nvCxnSpPr>
          <p:cNvPr id="7177" name="Straight Connector 77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A1C98A7-D590-459B-9C8C-F73D5CA6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CBE7190-224B-41C7-95D5-D339071F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  <p:graphicFrame>
        <p:nvGraphicFramePr>
          <p:cNvPr id="7178" name="Content Placeholder 2">
            <a:extLst>
              <a:ext uri="{FF2B5EF4-FFF2-40B4-BE49-F238E27FC236}">
                <a16:creationId xmlns:a16="http://schemas.microsoft.com/office/drawing/2014/main" id="{8A800779-8B88-4932-9C61-2F93ECE42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23986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8E66-140B-44BF-BC15-585B8E13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D479-A8A9-4E52-99CB-310C6FD5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Ruzzin - On my honor, as a student, I have neither given nor received unauthorized aid on this academic work.</a:t>
            </a:r>
          </a:p>
          <a:p>
            <a:endParaRPr lang="en-US" dirty="0"/>
          </a:p>
          <a:p>
            <a:r>
              <a:rPr lang="en-US" dirty="0"/>
              <a:t>A. Vega - On my honor, as a student, I have neither given nor received unauthorized aid on this academic work.</a:t>
            </a:r>
          </a:p>
        </p:txBody>
      </p:sp>
    </p:spTree>
    <p:extLst>
      <p:ext uri="{BB962C8B-B14F-4D97-AF65-F5344CB8AC3E}">
        <p14:creationId xmlns:p14="http://schemas.microsoft.com/office/powerpoint/2010/main" val="37280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28F0B5-B9FD-4601-A0A8-6BF5ABF3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6E585-FCC4-443D-9489-0E947160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67EF6-C8A5-45EF-86BE-31D950EB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500"/>
              <a:t>Critical Role </a:t>
            </a:r>
            <a:br>
              <a:rPr lang="en-US" sz="2500"/>
            </a:br>
            <a:r>
              <a:rPr lang="en-US" sz="2500"/>
              <a:t>background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838ADD-CEC0-4F6C-8A38-20120D0D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80D9730C-8D66-457D-B5EC-49C01D6B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C0A5F-0F61-43B1-8039-E0FC844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4E72657-3267-436B-9AFF-3A1A0420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8032727-E4DE-4C64-B984-F9CA84B7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B3616DD-4E85-4900-9B3E-FEBFD467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DFC9EB2-9A4E-4FBF-B219-3462B0E68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3642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52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57CCF-C64A-4023-90F7-F227C218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 dirty="0"/>
              <a:t>Data Identification and collection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6E023A9-55FB-4494-909A-8ACBB9E9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82485A9-FD25-4882-B9DB-0B414CFD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2D43A54-A0B3-4478-9661-60E84BEC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8629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22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05B6354-765F-4205-8EBF-A268847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Business Problem &amp; Approach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20C7C26-5541-4DEB-8EB6-47B00D84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would an online streaming episode-based show need? What would be useful?</a:t>
            </a:r>
          </a:p>
          <a:p>
            <a:pPr lvl="1"/>
            <a:r>
              <a:rPr lang="en-US" altLang="en-US" dirty="0"/>
              <a:t>Which characters are most prevalent</a:t>
            </a:r>
          </a:p>
          <a:p>
            <a:pPr lvl="1"/>
            <a:r>
              <a:rPr lang="en-US" altLang="en-US" dirty="0"/>
              <a:t>Which characters are most liked</a:t>
            </a:r>
          </a:p>
          <a:p>
            <a:pPr lvl="1"/>
            <a:r>
              <a:rPr lang="en-US" altLang="en-US" dirty="0"/>
              <a:t>Who is most active on twitter</a:t>
            </a:r>
          </a:p>
          <a:p>
            <a:pPr lvl="1"/>
            <a:r>
              <a:rPr lang="en-US" altLang="en-US" dirty="0"/>
              <a:t>Can twitter be used to accurately reflect an episode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482D68-D2A8-4501-A437-641C3C14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E4A8AFE-DE67-4EA4-9B2E-1E60736E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8AC8F-CCC2-4832-BD32-AB972A0C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2" y="1240076"/>
            <a:ext cx="2160738" cy="4584527"/>
          </a:xfrm>
        </p:spPr>
        <p:txBody>
          <a:bodyPr anchor="t">
            <a:normAutofit/>
          </a:bodyPr>
          <a:lstStyle/>
          <a:p>
            <a:pPr algn="l"/>
            <a:r>
              <a:rPr lang="en-US" sz="3100" dirty="0">
                <a:solidFill>
                  <a:srgbClr val="FFFFFF"/>
                </a:solidFill>
              </a:rPr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3B6C-F0B9-42AA-ADA4-5A5517BB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195" y="1240077"/>
            <a:ext cx="4526120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Cleaning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Word Frequency/</a:t>
            </a:r>
            <a:r>
              <a:rPr lang="en-US" dirty="0" err="1"/>
              <a:t>Wordcloud</a:t>
            </a:r>
            <a:endParaRPr lang="en-US" dirty="0"/>
          </a:p>
          <a:p>
            <a:r>
              <a:rPr lang="en-US" dirty="0"/>
              <a:t>Sentiment Analysis</a:t>
            </a:r>
          </a:p>
          <a:p>
            <a:r>
              <a:rPr lang="en-US" dirty="0"/>
              <a:t>Topic Modeling</a:t>
            </a:r>
          </a:p>
          <a:p>
            <a:r>
              <a:rPr lang="en-US" dirty="0"/>
              <a:t>Network Analysis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DEB6715-6724-4ADC-95C8-59328F19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48130F5-6E5C-4056-96B1-6D3590F0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540A71-F1F9-412A-A6BE-72048BF5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600"/>
              <a:t>Word frequency and Wordcloud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383740-83DC-4432-82FC-341DA70B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25" t="36211" r="41031" b="22472"/>
          <a:stretch/>
        </p:blipFill>
        <p:spPr>
          <a:xfrm>
            <a:off x="1328352" y="1465262"/>
            <a:ext cx="3181828" cy="185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0AA6-52B9-4738-AB00-7CB897C1D2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74" t="23720" r="45259" b="12094"/>
          <a:stretch/>
        </p:blipFill>
        <p:spPr>
          <a:xfrm>
            <a:off x="4628295" y="690503"/>
            <a:ext cx="3181827" cy="340201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A293C19-BFC7-46A3-B50C-EF5A22C56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63E5F5E-A7D2-4634-8706-3EFA8C548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1860787-A3B9-4FD3-9387-90DD5B95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Slide 3 - Findings / Results</a:t>
            </a:r>
          </a:p>
        </p:txBody>
      </p:sp>
      <p:grpSp>
        <p:nvGrpSpPr>
          <p:cNvPr id="6149" name="Group 71">
            <a:extLst>
              <a:ext uri="{FF2B5EF4-FFF2-40B4-BE49-F238E27FC236}">
                <a16:creationId xmlns:a16="http://schemas.microsoft.com/office/drawing/2014/main" id="{F102622F-CB10-4A41-B370-384136AF0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346" y="2012810"/>
            <a:ext cx="2322637" cy="3453535"/>
            <a:chOff x="1459129" y="2012810"/>
            <a:chExt cx="4954208" cy="34535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B00A30-5A97-49EE-8F05-232C34C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12810"/>
              <a:ext cx="4954208" cy="345353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D61995-428A-43D6-A565-37193AC9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26118"/>
              <a:ext cx="4954205" cy="3433909"/>
            </a:xfrm>
            <a:prstGeom prst="rect">
              <a:avLst/>
            </a:prstGeom>
            <a:solidFill>
              <a:srgbClr val="FFFFFE"/>
            </a:soli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E85EEC2-534D-490D-ADF0-0104BA17B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32" t="37749" r="52887" b="13632"/>
          <a:stretch/>
        </p:blipFill>
        <p:spPr>
          <a:xfrm>
            <a:off x="1429239" y="2179317"/>
            <a:ext cx="1658120" cy="1474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0805F-5486-4018-BE9E-16E088BC2B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2" t="32392" r="52886" b="18988"/>
          <a:stretch/>
        </p:blipFill>
        <p:spPr>
          <a:xfrm>
            <a:off x="1222410" y="4001862"/>
            <a:ext cx="2071779" cy="1113581"/>
          </a:xfrm>
          <a:prstGeom prst="rect">
            <a:avLst/>
          </a:prstGeom>
        </p:spPr>
      </p:pic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1F4DB14-8790-49AF-9768-88DBAAD7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58" y="2179317"/>
            <a:ext cx="1804484" cy="25623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Character Sentiment</a:t>
            </a:r>
          </a:p>
          <a:p>
            <a:pPr eaLnBrk="1" hangingPunct="1"/>
            <a:r>
              <a:rPr lang="en-US" altLang="en-US" dirty="0"/>
              <a:t>Character Frequency</a:t>
            </a:r>
          </a:p>
          <a:p>
            <a:pPr eaLnBrk="1" hangingPunct="1"/>
            <a:r>
              <a:rPr lang="en-US" altLang="en-US" dirty="0"/>
              <a:t>User Tweet Count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0CD41-B180-46DE-8A32-116387DC95DD}"/>
              </a:ext>
            </a:extLst>
          </p:cNvPr>
          <p:cNvSpPr txBox="1"/>
          <p:nvPr/>
        </p:nvSpPr>
        <p:spPr>
          <a:xfrm>
            <a:off x="5727017" y="2130626"/>
            <a:ext cx="2641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User			       Tweets</a:t>
            </a:r>
          </a:p>
          <a:p>
            <a:endParaRPr lang="en-US" altLang="en-US" sz="1600" dirty="0"/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KatWaterflame</a:t>
            </a:r>
            <a:r>
              <a:rPr lang="en-US" altLang="en-US" sz="1600" dirty="0">
                <a:ea typeface="MS PGothic" panose="020B0600070205080204" pitchFamily="34" charset="-128"/>
              </a:rPr>
              <a:t>		 234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Wally_Wests</a:t>
            </a:r>
            <a:r>
              <a:rPr lang="en-US" altLang="en-US" sz="1600" dirty="0">
                <a:ea typeface="MS PGothic" panose="020B0600070205080204" pitchFamily="34" charset="-128"/>
              </a:rPr>
              <a:t> 		 190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CritRoleStats</a:t>
            </a:r>
            <a:r>
              <a:rPr lang="en-US" altLang="en-US" sz="1600" dirty="0">
                <a:ea typeface="MS PGothic" panose="020B0600070205080204" pitchFamily="34" charset="-128"/>
              </a:rPr>
              <a:t> 		 180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CritRoleFanart</a:t>
            </a:r>
            <a:r>
              <a:rPr lang="en-US" altLang="en-US" sz="1600" dirty="0">
                <a:ea typeface="MS PGothic" panose="020B0600070205080204" pitchFamily="34" charset="-128"/>
              </a:rPr>
              <a:t> 	   81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vonnie_bee</a:t>
            </a:r>
            <a:r>
              <a:rPr lang="en-US" altLang="en-US" sz="1600" dirty="0">
                <a:ea typeface="MS PGothic" panose="020B0600070205080204" pitchFamily="34" charset="-128"/>
              </a:rPr>
              <a:t> 		   75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KyleWithAnN</a:t>
            </a:r>
            <a:r>
              <a:rPr lang="en-US" altLang="en-US" sz="1600" dirty="0">
                <a:ea typeface="MS PGothic" panose="020B0600070205080204" pitchFamily="34" charset="-128"/>
              </a:rPr>
              <a:t> 		   75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WagonAgeOregons</a:t>
            </a:r>
            <a:r>
              <a:rPr lang="en-US" altLang="en-US" sz="1600" dirty="0">
                <a:ea typeface="MS PGothic" panose="020B0600070205080204" pitchFamily="34" charset="-128"/>
              </a:rPr>
              <a:t>   74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otdderamin</a:t>
            </a:r>
            <a:r>
              <a:rPr lang="en-US" altLang="en-US" sz="1600" dirty="0">
                <a:ea typeface="MS PGothic" panose="020B0600070205080204" pitchFamily="34" charset="-128"/>
              </a:rPr>
              <a:t> 		   66</a:t>
            </a:r>
          </a:p>
          <a:p>
            <a:r>
              <a:rPr lang="en-US" altLang="en-US" sz="1600" dirty="0" err="1">
                <a:ea typeface="MS PGothic" panose="020B0600070205080204" pitchFamily="34" charset="-128"/>
              </a:rPr>
              <a:t>Maihel</a:t>
            </a:r>
            <a:r>
              <a:rPr lang="en-US" altLang="en-US" sz="1600" dirty="0">
                <a:ea typeface="MS PGothic" panose="020B0600070205080204" pitchFamily="34" charset="-128"/>
              </a:rPr>
              <a:t> 			   59</a:t>
            </a:r>
          </a:p>
          <a:p>
            <a:r>
              <a:rPr lang="en-US" altLang="en-US" sz="1600" dirty="0">
                <a:ea typeface="MS PGothic" panose="020B0600070205080204" pitchFamily="34" charset="-128"/>
              </a:rPr>
              <a:t>Drgnfly42 		   54</a:t>
            </a:r>
            <a:endParaRPr lang="en-US" sz="1400" dirty="0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44AF9B6-250C-4A86-9A9B-C66AD9B1A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09410562-1593-4642-ADD1-6CB54944C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178-80A4-4FCE-83A1-DFCCBAF2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04" y="804520"/>
            <a:ext cx="2120263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/>
              <a:t>Topic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435EC-DE15-465C-A9D1-ECD954C0750C}"/>
              </a:ext>
            </a:extLst>
          </p:cNvPr>
          <p:cNvSpPr txBox="1"/>
          <p:nvPr/>
        </p:nvSpPr>
        <p:spPr>
          <a:xfrm>
            <a:off x="495633" y="2015732"/>
            <a:ext cx="2118081" cy="328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Relevant Topics: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Topic0: Caleb's pretending to be bad at accents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Topic2: Sam's Giant Flask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Topic6: The Armless Goblin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Topic8: The Vox Machina Kickstarter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Topic10: Beau's level-up with </a:t>
            </a:r>
            <a:r>
              <a:rPr lang="en-US" sz="1000" dirty="0" err="1"/>
              <a:t>Dairon</a:t>
            </a:r>
            <a:endParaRPr lang="en-US" sz="1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Topic12: Fjord talks with a bugbear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Topic13: The name of the character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B888BE-3904-475B-B2B8-150345CA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78007" y="482171"/>
            <a:ext cx="5685934" cy="5149101"/>
            <a:chOff x="3970677" y="482171"/>
            <a:chExt cx="758124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25C18E-77D5-4F78-87F4-57131D19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0677" y="482171"/>
              <a:ext cx="758124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93A851-E5D9-4803-98EC-B336469D6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0717" y="812507"/>
              <a:ext cx="695001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650" name="Picture 2" descr="Image result for sam riegel flask">
            <a:extLst>
              <a:ext uri="{FF2B5EF4-FFF2-40B4-BE49-F238E27FC236}">
                <a16:creationId xmlns:a16="http://schemas.microsoft.com/office/drawing/2014/main" id="{C51F363C-7881-4DBC-BC8A-24695C7A3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165" r="19923" b="-166"/>
          <a:stretch/>
        </p:blipFill>
        <p:spPr bwMode="auto">
          <a:xfrm>
            <a:off x="3461762" y="1122808"/>
            <a:ext cx="2910574" cy="38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Image result for critical role &quot;flask&quot;">
            <a:extLst>
              <a:ext uri="{FF2B5EF4-FFF2-40B4-BE49-F238E27FC236}">
                <a16:creationId xmlns:a16="http://schemas.microsoft.com/office/drawing/2014/main" id="{E9426E66-7C02-43CB-BDF1-01F7F2609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-464" r="50000" b="464"/>
          <a:stretch/>
        </p:blipFill>
        <p:spPr bwMode="auto">
          <a:xfrm>
            <a:off x="6497764" y="1124571"/>
            <a:ext cx="1688843" cy="22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CBE46-4C36-4A3E-8F05-CE604076F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4" r="22248" b="-6"/>
          <a:stretch/>
        </p:blipFill>
        <p:spPr>
          <a:xfrm>
            <a:off x="6495130" y="3506448"/>
            <a:ext cx="1691477" cy="147606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C4342E3-1536-497E-ABDB-89FCD78A2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55966B6-2E47-4C96-98F0-C579F56B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178-80A4-4FCE-83A1-DFCCBAF2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Network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435EC-DE15-465C-A9D1-ECD954C0750C}"/>
              </a:ext>
            </a:extLst>
          </p:cNvPr>
          <p:cNvSpPr txBox="1"/>
          <p:nvPr/>
        </p:nvSpPr>
        <p:spPr>
          <a:xfrm>
            <a:off x="1088684" y="2015734"/>
            <a:ext cx="28823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Most important twitter handles </a:t>
            </a:r>
            <a:r>
              <a:rPr lang="en-US" dirty="0">
                <a:sym typeface="Wingdings" panose="05000000000000000000" pitchFamily="2" charset="2"/>
              </a:rPr>
              <a:t> How do they relate? 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CriticalRole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Voiceofobrien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Arsequeef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MatthewMercer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Kayncli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HollyConrad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Willingblam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Marisha_ray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Executivegoth</a:t>
            </a:r>
            <a:endParaRPr lang="en-US" dirty="0">
              <a:sym typeface="Wingdings" panose="05000000000000000000" pitchFamily="2" charset="2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Samriegel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C93A98-F69D-4681-8037-1A0B90250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48382" y="2012810"/>
            <a:ext cx="3708711" cy="3453535"/>
            <a:chOff x="1459129" y="2012810"/>
            <a:chExt cx="4954208" cy="34535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410C6B-8400-48F1-9772-E36031DE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12810"/>
              <a:ext cx="4954208" cy="345353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2DD070-A0B0-42F2-89F6-6D104FF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26118"/>
              <a:ext cx="4954205" cy="3433909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EB234F4-7313-40BE-A764-A329D3C5AB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2828" r="14597" b="3"/>
          <a:stretch/>
        </p:blipFill>
        <p:spPr>
          <a:xfrm>
            <a:off x="4471176" y="2174242"/>
            <a:ext cx="3460404" cy="3124351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C4342E3-1536-497E-ABDB-89FCD78A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748651" cy="80452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55966B6-2E47-4C96-98F0-C579F56B7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49" y="0"/>
            <a:ext cx="748651" cy="8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6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322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MS PGothic</vt:lpstr>
      <vt:lpstr>Arial</vt:lpstr>
      <vt:lpstr>Gallery</vt:lpstr>
      <vt:lpstr>Critical Role: a social media analysis</vt:lpstr>
      <vt:lpstr>Critical Role  background</vt:lpstr>
      <vt:lpstr>Data Identification and collection</vt:lpstr>
      <vt:lpstr>Business Problem &amp; Approach</vt:lpstr>
      <vt:lpstr>Data Analysis tools</vt:lpstr>
      <vt:lpstr>Word frequency and Wordcloud</vt:lpstr>
      <vt:lpstr>Slide 3 - Findings / Results</vt:lpstr>
      <vt:lpstr>Topic Modeling</vt:lpstr>
      <vt:lpstr>Network Analysis</vt:lpstr>
      <vt:lpstr>Node &amp; Network-Level Metrics</vt:lpstr>
      <vt:lpstr>Conclusions</vt:lpstr>
      <vt:lpstr>Honor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Role: a social media analysis</dc:title>
  <dc:creator>Steven Ruzzin</dc:creator>
  <cp:lastModifiedBy>Steven Ruzzin</cp:lastModifiedBy>
  <cp:revision>1</cp:revision>
  <dcterms:created xsi:type="dcterms:W3CDTF">2019-05-08T00:17:37Z</dcterms:created>
  <dcterms:modified xsi:type="dcterms:W3CDTF">2019-05-08T00:32:05Z</dcterms:modified>
</cp:coreProperties>
</file>