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15"/>
  </p:notesMasterIdLst>
  <p:sldIdLst>
    <p:sldId id="256" r:id="rId4"/>
    <p:sldId id="459" r:id="rId5"/>
    <p:sldId id="12655" r:id="rId6"/>
    <p:sldId id="12654" r:id="rId7"/>
    <p:sldId id="12692" r:id="rId8"/>
    <p:sldId id="12694" r:id="rId9"/>
    <p:sldId id="12658" r:id="rId10"/>
    <p:sldId id="12690" r:id="rId11"/>
    <p:sldId id="12689" r:id="rId12"/>
    <p:sldId id="12695" r:id="rId13"/>
    <p:sldId id="126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ECC"/>
    <a:srgbClr val="115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66"/>
  </p:normalViewPr>
  <p:slideViewPr>
    <p:cSldViewPr snapToGrid="0" snapToObjects="1">
      <p:cViewPr>
        <p:scale>
          <a:sx n="75" d="100"/>
          <a:sy n="75" d="100"/>
        </p:scale>
        <p:origin x="-1914" y="-738"/>
      </p:cViewPr>
      <p:guideLst>
        <p:guide orient="horz" pos="2295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7FE65-5E73-0045-A27F-790AEF1DF0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C6F83-540D-334B-BB7A-347CE67234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99705" y="673417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同心圆 8"/>
          <p:cNvSpPr/>
          <p:nvPr userDrawn="1"/>
        </p:nvSpPr>
        <p:spPr>
          <a:xfrm>
            <a:off x="5063548" y="-1150190"/>
            <a:ext cx="1807995" cy="1735932"/>
          </a:xfrm>
          <a:prstGeom prst="donut">
            <a:avLst>
              <a:gd name="adj" fmla="val 10803"/>
            </a:avLst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021255" y="-35881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66907" y="229122"/>
            <a:ext cx="4696641" cy="83394"/>
          </a:xfrm>
          <a:prstGeom prst="rect">
            <a:avLst/>
          </a:prstGeom>
          <a:solidFill>
            <a:schemeClr val="accent5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kumimoji="1" lang="zh-CN" altLang="en-US" dirty="0">
              <a:solidFill>
                <a:schemeClr val="tx1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6993038" y="229122"/>
            <a:ext cx="4832055" cy="83394"/>
          </a:xfrm>
          <a:prstGeom prst="rect">
            <a:avLst/>
          </a:prstGeom>
          <a:solidFill>
            <a:schemeClr val="accent5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kumimoji="1" lang="zh-CN" altLang="en-US" dirty="0">
              <a:solidFill>
                <a:schemeClr val="tx1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F7F02-9673-4B45-90AC-0B7D8224E4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E662-694F-6B48-A179-2A683578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sv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9.svg"/><Relationship Id="rId7" Type="http://schemas.openxmlformats.org/officeDocument/2006/relationships/image" Target="../media/image12.png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7.svg"/><Relationship Id="rId3" Type="http://schemas.openxmlformats.org/officeDocument/2006/relationships/image" Target="../media/image10.png"/><Relationship Id="rId2" Type="http://schemas.openxmlformats.org/officeDocument/2006/relationships/image" Target="../media/image6.sv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4.png"/><Relationship Id="rId2" Type="http://schemas.openxmlformats.org/officeDocument/2006/relationships/image" Target="../media/image10.sv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4.png"/><Relationship Id="rId2" Type="http://schemas.openxmlformats.org/officeDocument/2006/relationships/image" Target="../media/image10.sv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2506566" y="5686971"/>
            <a:ext cx="6364299" cy="6110630"/>
          </a:xfrm>
          <a:prstGeom prst="donut">
            <a:avLst/>
          </a:prstGeom>
          <a:solidFill>
            <a:schemeClr val="accent5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同心圆 26"/>
          <p:cNvSpPr/>
          <p:nvPr/>
        </p:nvSpPr>
        <p:spPr>
          <a:xfrm>
            <a:off x="-505135" y="-240010"/>
            <a:ext cx="2032382" cy="1951375"/>
          </a:xfrm>
          <a:prstGeom prst="donut">
            <a:avLst/>
          </a:prstGeom>
          <a:solidFill>
            <a:schemeClr val="accent5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33662" y="1804143"/>
            <a:ext cx="7372384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chemeClr val="accent1"/>
                </a:solidFill>
                <a:cs typeface="+mn-ea"/>
                <a:sym typeface="+mn-lt"/>
              </a:rPr>
              <a:t>S3 Syncer</a:t>
            </a:r>
            <a:endParaRPr lang="en-US" sz="6600" b="1" i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5897" y="816839"/>
            <a:ext cx="8968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pc="3000" dirty="0">
                <a:solidFill>
                  <a:schemeClr val="accent1"/>
                </a:solidFill>
                <a:cs typeface="+mn-ea"/>
                <a:sym typeface="+mn-lt"/>
              </a:rPr>
              <a:t>ENTERPRISE TRAINING</a:t>
            </a:r>
            <a:endParaRPr lang="zh-CN" altLang="en-US" sz="1100" spc="3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2069850" y="3870014"/>
            <a:ext cx="5403994" cy="0"/>
          </a:xfrm>
          <a:prstGeom prst="line">
            <a:avLst/>
          </a:prstGeom>
          <a:ln>
            <a:solidFill>
              <a:schemeClr val="accent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765685" y="5165780"/>
            <a:ext cx="2126574" cy="6730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19864" y="5317639"/>
            <a:ext cx="18182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dirty="0" smtClean="0">
                <a:solidFill>
                  <a:schemeClr val="bg2"/>
                </a:solidFill>
                <a:cs typeface="+mn-ea"/>
                <a:sym typeface="+mn-lt"/>
              </a:rPr>
              <a:t>作者 吴鸿铭</a:t>
            </a:r>
            <a:endParaRPr lang="zh-CN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97268" y="3270517"/>
            <a:ext cx="515283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 spc="600" dirty="0">
                <a:cs typeface="+mn-ea"/>
                <a:sym typeface="+mn-lt"/>
              </a:rPr>
              <a:t>简单的</a:t>
            </a:r>
            <a:r>
              <a:rPr lang="en-US" altLang="zh-CN" sz="1400" spc="600" dirty="0">
                <a:cs typeface="+mn-ea"/>
                <a:sym typeface="+mn-lt"/>
              </a:rPr>
              <a:t>S3</a:t>
            </a:r>
            <a:r>
              <a:rPr lang="zh-CN" altLang="en-US" sz="1400" spc="600" dirty="0">
                <a:cs typeface="+mn-ea"/>
                <a:sym typeface="+mn-lt"/>
              </a:rPr>
              <a:t>服务文件同步器</a:t>
            </a:r>
            <a:endParaRPr lang="zh-CN" altLang="en-US" sz="1400" spc="600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72238" y="787241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97268" y="4047408"/>
            <a:ext cx="380935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alpha val="52000"/>
                  </a:schemeClr>
                </a:solidFill>
                <a:cs typeface="+mn-ea"/>
                <a:sym typeface="+mn-lt"/>
              </a:rPr>
              <a:t>Java + Eclipse</a:t>
            </a:r>
            <a:r>
              <a:rPr lang="zh-CN" altLang="en-US" sz="1200" dirty="0">
                <a:solidFill>
                  <a:schemeClr val="accent2">
                    <a:alpha val="52000"/>
                  </a:schemeClr>
                </a:solidFill>
                <a:cs typeface="+mn-ea"/>
                <a:sym typeface="+mn-lt"/>
              </a:rPr>
              <a:t>实现</a:t>
            </a:r>
            <a:endParaRPr lang="zh-CN" altLang="en-US" sz="1200" dirty="0">
              <a:solidFill>
                <a:schemeClr val="accent2">
                  <a:alpha val="52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同心圆 24"/>
          <p:cNvSpPr/>
          <p:nvPr/>
        </p:nvSpPr>
        <p:spPr>
          <a:xfrm>
            <a:off x="-5993922" y="-143364"/>
            <a:ext cx="7133747" cy="6849409"/>
          </a:xfrm>
          <a:prstGeom prst="donu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9383135" y="0"/>
            <a:ext cx="7133747" cy="6849409"/>
          </a:xfrm>
          <a:prstGeom prst="donu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65897" y="1396903"/>
            <a:ext cx="1078196" cy="3768877"/>
            <a:chOff x="1288882" y="567159"/>
            <a:chExt cx="1078196" cy="4097438"/>
          </a:xfrm>
        </p:grpSpPr>
        <p:cxnSp>
          <p:nvCxnSpPr>
            <p:cNvPr id="18" name="直线连接符 17"/>
            <p:cNvCxnSpPr/>
            <p:nvPr/>
          </p:nvCxnSpPr>
          <p:spPr>
            <a:xfrm>
              <a:off x="1288882" y="601883"/>
              <a:ext cx="107819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1317763" y="567159"/>
              <a:ext cx="0" cy="409743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/>
            <p:nvPr/>
          </p:nvCxnSpPr>
          <p:spPr>
            <a:xfrm>
              <a:off x="1288882" y="4620229"/>
              <a:ext cx="107819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同心圆 25"/>
          <p:cNvSpPr/>
          <p:nvPr/>
        </p:nvSpPr>
        <p:spPr>
          <a:xfrm>
            <a:off x="8674095" y="2348179"/>
            <a:ext cx="2032382" cy="1951375"/>
          </a:xfrm>
          <a:prstGeom prst="donut">
            <a:avLst/>
          </a:prstGeom>
          <a:solidFill>
            <a:schemeClr val="accent5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6" grpId="0"/>
      <p:bldP spid="7" grpId="0"/>
      <p:bldP spid="9" grpId="0" animBg="1"/>
      <p:bldP spid="8" grpId="0"/>
      <p:bldP spid="15" grpId="0"/>
      <p:bldP spid="17" grpId="0"/>
      <p:bldP spid="25" grpId="0" animBg="1"/>
      <p:bldP spid="4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4037" y="793723"/>
            <a:ext cx="20517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4537C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ctr"/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改进与反思</a:t>
            </a:r>
            <a:endParaRPr lang="zh-CN" altLang="en-US" sz="28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8176" y="1409540"/>
            <a:ext cx="308349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cs typeface="+mn-ea"/>
                <a:sym typeface="+mn-lt"/>
              </a:rPr>
              <a:t>Iteration and Reflection</a:t>
            </a:r>
            <a:endParaRPr kumimoji="1" lang="en-US" sz="1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4554" y="2431471"/>
            <a:ext cx="22076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配置图形界面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4554" y="2990872"/>
            <a:ext cx="3524766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应该设计一个可以修改配置的图形界面</a:t>
            </a:r>
            <a:endParaRPr 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4850" y="4123690"/>
            <a:ext cx="2658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任务的更多信息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4554" y="4683253"/>
            <a:ext cx="3524766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网速、上次同步日期等等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...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rot="13351936">
            <a:off x="1322989" y="2553761"/>
            <a:ext cx="201660" cy="21708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3351936">
            <a:off x="1319465" y="4230435"/>
            <a:ext cx="201660" cy="21708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cs typeface="+mn-ea"/>
              <a:sym typeface="+mn-lt"/>
            </a:endParaRPr>
          </a:p>
        </p:txBody>
      </p:sp>
      <p:pic>
        <p:nvPicPr>
          <p:cNvPr id="14" name="图形 13" descr="领奖台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25594" y="1585657"/>
            <a:ext cx="4662668" cy="4662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0" grpId="0" bldLvl="0" animBg="1"/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2506566" y="5686971"/>
            <a:ext cx="6364299" cy="6110630"/>
          </a:xfrm>
          <a:prstGeom prst="donut">
            <a:avLst/>
          </a:prstGeom>
          <a:solidFill>
            <a:schemeClr val="accent5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同心圆 26"/>
          <p:cNvSpPr/>
          <p:nvPr/>
        </p:nvSpPr>
        <p:spPr>
          <a:xfrm>
            <a:off x="-505135" y="-240010"/>
            <a:ext cx="2032382" cy="1951375"/>
          </a:xfrm>
          <a:prstGeom prst="donut">
            <a:avLst/>
          </a:prstGeom>
          <a:solidFill>
            <a:schemeClr val="accent5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93001" y="1882207"/>
            <a:ext cx="38729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1"/>
                </a:solidFill>
                <a:cs typeface="+mn-ea"/>
                <a:sym typeface="+mn-lt"/>
              </a:rPr>
              <a:t>谢谢观看</a:t>
            </a:r>
            <a:endParaRPr lang="zh-CN" altLang="en-US" sz="6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5897" y="816839"/>
            <a:ext cx="8968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pc="3000" dirty="0">
                <a:solidFill>
                  <a:schemeClr val="accent1"/>
                </a:solidFill>
                <a:cs typeface="+mn-ea"/>
                <a:sym typeface="+mn-lt"/>
              </a:rPr>
              <a:t>ENTERPRISE TRAINING</a:t>
            </a:r>
            <a:endParaRPr lang="zh-CN" altLang="en-US" sz="1100" spc="3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3029189" y="3948078"/>
            <a:ext cx="3510507" cy="0"/>
          </a:xfrm>
          <a:prstGeom prst="line">
            <a:avLst/>
          </a:prstGeom>
          <a:ln>
            <a:solidFill>
              <a:schemeClr val="accent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399137" y="3094153"/>
            <a:ext cx="24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600" dirty="0">
                <a:cs typeface="+mn-ea"/>
                <a:sym typeface="+mn-lt"/>
              </a:rPr>
              <a:t>THANKS</a:t>
            </a:r>
            <a:endParaRPr lang="zh-CN" altLang="en-US" spc="600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72238" y="787241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56560" y="4125595"/>
            <a:ext cx="326009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2">
                    <a:alpha val="52000"/>
                  </a:schemeClr>
                </a:solidFill>
                <a:cs typeface="+mn-ea"/>
                <a:sym typeface="+mn-lt"/>
              </a:rPr>
              <a:t>汇报人：吴鸿铭</a:t>
            </a:r>
            <a:endParaRPr lang="zh-CN" altLang="en-US" sz="1200" dirty="0">
              <a:solidFill>
                <a:schemeClr val="accent2">
                  <a:alpha val="52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同心圆 24"/>
          <p:cNvSpPr/>
          <p:nvPr/>
        </p:nvSpPr>
        <p:spPr>
          <a:xfrm>
            <a:off x="-5993922" y="-143364"/>
            <a:ext cx="7133747" cy="6849409"/>
          </a:xfrm>
          <a:prstGeom prst="donu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9383135" y="0"/>
            <a:ext cx="7133747" cy="6849409"/>
          </a:xfrm>
          <a:prstGeom prst="donu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65897" y="1396903"/>
            <a:ext cx="1078196" cy="3768877"/>
            <a:chOff x="1288882" y="567159"/>
            <a:chExt cx="1078196" cy="4097438"/>
          </a:xfrm>
        </p:grpSpPr>
        <p:cxnSp>
          <p:nvCxnSpPr>
            <p:cNvPr id="18" name="直线连接符 17"/>
            <p:cNvCxnSpPr/>
            <p:nvPr/>
          </p:nvCxnSpPr>
          <p:spPr>
            <a:xfrm>
              <a:off x="1288882" y="601883"/>
              <a:ext cx="107819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1317763" y="567159"/>
              <a:ext cx="0" cy="409743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/>
            <p:nvPr/>
          </p:nvCxnSpPr>
          <p:spPr>
            <a:xfrm>
              <a:off x="1288882" y="4620229"/>
              <a:ext cx="107819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同心圆 25"/>
          <p:cNvSpPr/>
          <p:nvPr/>
        </p:nvSpPr>
        <p:spPr>
          <a:xfrm>
            <a:off x="8674095" y="2348179"/>
            <a:ext cx="2032382" cy="1951375"/>
          </a:xfrm>
          <a:prstGeom prst="donut">
            <a:avLst/>
          </a:prstGeom>
          <a:solidFill>
            <a:schemeClr val="accent5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6" grpId="0"/>
      <p:bldP spid="7" grpId="0"/>
      <p:bldP spid="15" grpId="0"/>
      <p:bldP spid="17" grpId="0"/>
      <p:bldP spid="25" grpId="0" animBg="1"/>
      <p:bldP spid="4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同心圆 31"/>
          <p:cNvSpPr/>
          <p:nvPr/>
        </p:nvSpPr>
        <p:spPr>
          <a:xfrm>
            <a:off x="2526135" y="6369877"/>
            <a:ext cx="6364299" cy="6110630"/>
          </a:xfrm>
          <a:prstGeom prst="donut">
            <a:avLst/>
          </a:prstGeom>
          <a:solidFill>
            <a:schemeClr val="accent5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-898165" y="-255806"/>
            <a:ext cx="2032382" cy="1951375"/>
          </a:xfrm>
          <a:prstGeom prst="donut">
            <a:avLst/>
          </a:prstGeom>
          <a:solidFill>
            <a:schemeClr val="accent5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4" name="同心圆 33"/>
          <p:cNvSpPr/>
          <p:nvPr/>
        </p:nvSpPr>
        <p:spPr>
          <a:xfrm>
            <a:off x="-6456827" y="-170677"/>
            <a:ext cx="7133747" cy="6849409"/>
          </a:xfrm>
          <a:prstGeom prst="donu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同心圆 34"/>
          <p:cNvSpPr/>
          <p:nvPr/>
        </p:nvSpPr>
        <p:spPr>
          <a:xfrm>
            <a:off x="11055964" y="8591"/>
            <a:ext cx="7133747" cy="6849409"/>
          </a:xfrm>
          <a:prstGeom prst="donu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10306355" y="602803"/>
            <a:ext cx="2032382" cy="1951375"/>
          </a:xfrm>
          <a:prstGeom prst="donut">
            <a:avLst/>
          </a:prstGeom>
          <a:solidFill>
            <a:schemeClr val="accent5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1657186" y="2332543"/>
            <a:ext cx="2172851" cy="0"/>
          </a:xfrm>
          <a:prstGeom prst="line">
            <a:avLst/>
          </a:prstGeom>
          <a:ln>
            <a:solidFill>
              <a:schemeClr val="accent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698216" y="1578491"/>
            <a:ext cx="2381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功能介绍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33000" y="1517723"/>
            <a:ext cx="155057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Part</a:t>
            </a: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98216" y="2705505"/>
            <a:ext cx="2381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界面展示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33000" y="2701889"/>
            <a:ext cx="155057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Part</a:t>
            </a: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2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83408" y="3846057"/>
            <a:ext cx="23814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主要模块及详细实现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18192" y="3785289"/>
            <a:ext cx="156537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Part</a:t>
            </a: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83408" y="4973075"/>
            <a:ext cx="2381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改进与反思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8192" y="4912307"/>
            <a:ext cx="156537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Part</a:t>
            </a: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4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69985" y="1469528"/>
            <a:ext cx="1712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  <a:endParaRPr lang="zh-CN" altLang="en-US" sz="4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40753" y="2482837"/>
            <a:ext cx="217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cs typeface="+mn-ea"/>
                <a:sym typeface="+mn-lt"/>
              </a:rPr>
              <a:t>CONTENT</a:t>
            </a:r>
            <a:endParaRPr lang="zh-CN" altLang="en-US" sz="1200" spc="600" dirty="0"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446410" y="1695569"/>
            <a:ext cx="334878" cy="3768877"/>
            <a:chOff x="1288882" y="567159"/>
            <a:chExt cx="1078196" cy="4097438"/>
          </a:xfrm>
        </p:grpSpPr>
        <p:cxnSp>
          <p:nvCxnSpPr>
            <p:cNvPr id="38" name="直线连接符 37"/>
            <p:cNvCxnSpPr/>
            <p:nvPr/>
          </p:nvCxnSpPr>
          <p:spPr>
            <a:xfrm>
              <a:off x="1288882" y="601883"/>
              <a:ext cx="107819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317763" y="567159"/>
              <a:ext cx="0" cy="409743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1288882" y="4620229"/>
              <a:ext cx="107819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4037" y="793723"/>
            <a:ext cx="20517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4537C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ctr"/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功能介绍</a:t>
            </a:r>
            <a:endParaRPr lang="zh-CN" altLang="en-US" sz="28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8176" y="1409540"/>
            <a:ext cx="308349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cs typeface="+mn-ea"/>
                <a:sym typeface="+mn-lt"/>
              </a:rPr>
              <a:t>Function</a:t>
            </a:r>
            <a:endParaRPr kumimoji="1" lang="en-US" sz="1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2011651" y="2338086"/>
            <a:ext cx="1507053" cy="1513480"/>
          </a:xfrm>
          <a:prstGeom prst="donut">
            <a:avLst>
              <a:gd name="adj" fmla="val 12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4" name="图形 13" descr="带齿轮的头部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331127" y="2637626"/>
            <a:ext cx="914400" cy="914400"/>
          </a:xfrm>
          <a:prstGeom prst="rect">
            <a:avLst/>
          </a:prstGeom>
        </p:spPr>
      </p:pic>
      <p:pic>
        <p:nvPicPr>
          <p:cNvPr id="15" name="图形 14" descr="沙漏"/>
          <p:cNvPicPr>
            <a:picLocks noChangeAspect="1"/>
          </p:cNvPicPr>
          <p:nvPr/>
        </p:nvPicPr>
        <p:blipFill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8923" y="2561448"/>
            <a:ext cx="914400" cy="914400"/>
          </a:xfrm>
          <a:prstGeom prst="rect">
            <a:avLst/>
          </a:prstGeom>
        </p:spPr>
      </p:pic>
      <p:pic>
        <p:nvPicPr>
          <p:cNvPr id="16" name="图形 15" descr="集体讨论"/>
          <p:cNvPicPr>
            <a:picLocks noChangeAspect="1"/>
          </p:cNvPicPr>
          <p:nvPr/>
        </p:nvPicPr>
        <p:blipFill>
          <a:blip r:embed="rId5" cstate="screen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0472" y="2561448"/>
            <a:ext cx="914400" cy="914400"/>
          </a:xfrm>
          <a:prstGeom prst="rect">
            <a:avLst/>
          </a:prstGeom>
        </p:spPr>
      </p:pic>
      <p:sp>
        <p:nvSpPr>
          <p:cNvPr id="17" name="同心圆 16"/>
          <p:cNvSpPr/>
          <p:nvPr/>
        </p:nvSpPr>
        <p:spPr>
          <a:xfrm>
            <a:off x="5323470" y="2261908"/>
            <a:ext cx="1507053" cy="1513480"/>
          </a:xfrm>
          <a:prstGeom prst="donut">
            <a:avLst>
              <a:gd name="adj" fmla="val 12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8544146" y="2261908"/>
            <a:ext cx="1507053" cy="1513480"/>
          </a:xfrm>
          <a:prstGeom prst="donut">
            <a:avLst>
              <a:gd name="adj" fmla="val 12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29439" y="4174908"/>
            <a:ext cx="22076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b="1" dirty="0">
                <a:cs typeface="+mn-ea"/>
                <a:sym typeface="+mn-lt"/>
              </a:rPr>
              <a:t>图形界面</a:t>
            </a:r>
            <a:endParaRPr lang="zh-CN" b="1" dirty="0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75901" y="4867583"/>
            <a:ext cx="273790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000" dirty="0">
                <a:cs typeface="+mn-ea"/>
                <a:sym typeface="+mn-lt"/>
              </a:rPr>
              <a:t>图形界面使你能方便地使用鼠标进行操作</a:t>
            </a:r>
            <a:endParaRPr lang="zh-CN" sz="10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sz="1000" dirty="0">
                <a:cs typeface="+mn-ea"/>
                <a:sym typeface="+mn-lt"/>
              </a:rPr>
              <a:t>还能在列表实时关注任务状态</a:t>
            </a:r>
            <a:endParaRPr lang="zh-CN" sz="1000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80583" y="4174908"/>
            <a:ext cx="22076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断点续传上传</a:t>
            </a:r>
            <a:r>
              <a:rPr lang="en-US" altLang="zh-CN" b="1" dirty="0">
                <a:cs typeface="+mn-ea"/>
                <a:sym typeface="+mn-lt"/>
              </a:rPr>
              <a:t>/</a:t>
            </a:r>
            <a:r>
              <a:rPr lang="zh-CN" altLang="en-US" b="1" dirty="0">
                <a:cs typeface="+mn-ea"/>
                <a:sym typeface="+mn-lt"/>
              </a:rPr>
              <a:t>下载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27045" y="4887430"/>
            <a:ext cx="273790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000" dirty="0">
                <a:cs typeface="+mn-ea"/>
                <a:sym typeface="+mn-lt"/>
              </a:rPr>
              <a:t>每次打开程序进行同步都能继续上次未完成的进度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04405" y="4176979"/>
            <a:ext cx="22076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随意配置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78189" y="4872553"/>
            <a:ext cx="273790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cs typeface="+mn-ea"/>
                <a:sym typeface="+mn-lt"/>
              </a:rPr>
              <a:t>修改根目录下配置文件就能使程序用于不同的服务器</a:t>
            </a:r>
            <a:r>
              <a:rPr lang="en-US" altLang="zh-CN" sz="1000" dirty="0">
                <a:cs typeface="+mn-ea"/>
                <a:sym typeface="+mn-lt"/>
              </a:rPr>
              <a:t>/</a:t>
            </a:r>
            <a:r>
              <a:rPr lang="zh-CN" altLang="en-US" sz="1000" dirty="0">
                <a:cs typeface="+mn-ea"/>
                <a:sym typeface="+mn-lt"/>
              </a:rPr>
              <a:t>桶上</a:t>
            </a:r>
            <a:endParaRPr lang="zh-CN" altLang="en-US" sz="1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4037" y="793723"/>
            <a:ext cx="20517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4537C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ctr"/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界面展示</a:t>
            </a:r>
            <a:endParaRPr lang="zh-CN" altLang="en-US" sz="28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8176" y="1409540"/>
            <a:ext cx="308349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cs typeface="+mn-ea"/>
                <a:sym typeface="+mn-lt"/>
              </a:rPr>
              <a:t>Showcase</a:t>
            </a:r>
            <a:endParaRPr kumimoji="1" lang="en-US" sz="1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5748611" y="2721106"/>
            <a:ext cx="847611" cy="847611"/>
          </a:xfrm>
          <a:prstGeom prst="roundRect">
            <a:avLst>
              <a:gd name="adj" fmla="val 1113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11674" y="2357869"/>
            <a:ext cx="268738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告别控制台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11674" y="2929860"/>
            <a:ext cx="3224589" cy="5759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r" defTabSz="914400">
              <a:lnSpc>
                <a:spcPct val="15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pPr algn="l"/>
            <a:r>
              <a:rPr lang="zh-C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ea"/>
                <a:sym typeface="+mn-lt"/>
              </a:rPr>
              <a:t>有一个图形界面来能让你用鼠标操作</a:t>
            </a:r>
            <a:endParaRPr lang="zh-CN" sz="1050" dirty="0">
              <a:solidFill>
                <a:schemeClr val="tx1">
                  <a:lumMod val="50000"/>
                  <a:lumOff val="50000"/>
                </a:schemeClr>
              </a:solidFill>
              <a:ea typeface="+mn-ea"/>
              <a:cs typeface="+mn-ea"/>
              <a:sym typeface="+mn-lt"/>
            </a:endParaRPr>
          </a:p>
          <a:p>
            <a:pPr algn="l"/>
            <a:r>
              <a:rPr lang="zh-C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ea"/>
                <a:sym typeface="+mn-lt"/>
              </a:rPr>
              <a:t>比使用键盘在控制台输入命令来操作要好</a:t>
            </a:r>
            <a:endParaRPr lang="zh-CN" sz="1050" dirty="0">
              <a:solidFill>
                <a:schemeClr val="tx1">
                  <a:lumMod val="50000"/>
                  <a:lumOff val="50000"/>
                </a:schemeClr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>
          <a:xfrm rot="2700000">
            <a:off x="5748612" y="4426228"/>
            <a:ext cx="847611" cy="847611"/>
          </a:xfrm>
          <a:prstGeom prst="roundRect">
            <a:avLst>
              <a:gd name="adj" fmla="val 11138"/>
            </a:avLst>
          </a:prstGeom>
          <a:solidFill>
            <a:schemeClr val="bg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511674" y="4136854"/>
            <a:ext cx="268738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关注任务进度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11673" y="4778195"/>
            <a:ext cx="3224589" cy="333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r" defTabSz="914400">
              <a:lnSpc>
                <a:spcPct val="15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pPr algn="l"/>
            <a:r>
              <a:rPr lang="zh-C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ea"/>
                <a:sym typeface="+mn-lt"/>
              </a:rPr>
              <a:t>能看见每个任务的进度</a:t>
            </a:r>
            <a:endParaRPr lang="zh-CN" sz="1050" dirty="0">
              <a:solidFill>
                <a:schemeClr val="tx1">
                  <a:lumMod val="50000"/>
                  <a:lumOff val="50000"/>
                </a:schemeClr>
              </a:solidFill>
              <a:ea typeface="+mn-ea"/>
              <a:cs typeface="+mn-ea"/>
              <a:sym typeface="+mn-lt"/>
            </a:endParaRPr>
          </a:p>
        </p:txBody>
      </p:sp>
      <p:pic>
        <p:nvPicPr>
          <p:cNvPr id="33" name="图形 32" descr="灯泡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68779" y="2822066"/>
            <a:ext cx="607274" cy="614951"/>
          </a:xfrm>
          <a:prstGeom prst="rect">
            <a:avLst/>
          </a:prstGeom>
        </p:spPr>
      </p:pic>
      <p:pic>
        <p:nvPicPr>
          <p:cNvPr id="34" name="图形 33" descr="上升趋势"/>
          <p:cNvPicPr>
            <a:picLocks noChangeAspect="1"/>
          </p:cNvPicPr>
          <p:nvPr/>
        </p:nvPicPr>
        <p:blipFill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7249" y="4473814"/>
            <a:ext cx="681245" cy="681245"/>
          </a:xfrm>
          <a:prstGeom prst="rect">
            <a:avLst/>
          </a:prstGeom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20" y="2627630"/>
            <a:ext cx="4806315" cy="2398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7" grpId="0" animBg="1"/>
      <p:bldP spid="28" grpId="0"/>
      <p:bldP spid="29" grpId="0"/>
      <p:bldP spid="30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49090" y="793750"/>
            <a:ext cx="3671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4537C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ctr"/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展示</a:t>
            </a:r>
            <a:r>
              <a:rPr lang="en-US" altLang="zh-CN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同步</a:t>
            </a:r>
            <a:r>
              <a:rPr lang="en-US" altLang="zh-CN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上传与下载</a:t>
            </a:r>
            <a:r>
              <a:rPr lang="en-US" altLang="zh-CN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endParaRPr lang="en-US" altLang="zh-CN" sz="28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8176" y="1409540"/>
            <a:ext cx="308349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cs typeface="+mn-ea"/>
                <a:sym typeface="+mn-lt"/>
              </a:rPr>
              <a:t>Showcase</a:t>
            </a:r>
            <a:endParaRPr kumimoji="1" lang="en-US" sz="1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0095" y="2756943"/>
            <a:ext cx="427601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点击“更新本地文件”或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“更新桶文件”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按钮。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iṥlíḋé"/>
          <p:cNvSpPr txBox="1"/>
          <p:nvPr/>
        </p:nvSpPr>
        <p:spPr bwMode="auto">
          <a:xfrm>
            <a:off x="6335210" y="2193269"/>
            <a:ext cx="2132708" cy="398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4537C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开始同步</a:t>
            </a:r>
            <a:endParaRPr lang="zh-CN" sz="20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0221" y="3866438"/>
            <a:ext cx="425747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程序会搜索桶中有哪些文件与本地不一致，并进行上传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下载，可以看到下面的列表显示了本地需要上传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下载的文件和对应的执行进度（排队中、进行中或是已完成）。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iṥlíḋé"/>
          <p:cNvSpPr txBox="1"/>
          <p:nvPr/>
        </p:nvSpPr>
        <p:spPr bwMode="auto">
          <a:xfrm>
            <a:off x="6335337" y="3327594"/>
            <a:ext cx="2132708" cy="398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Source Han Sans CN Heavy" panose="020B0400000000000000" pitchFamily="34" charset="-128"/>
                <a:ea typeface="Source Han Sans CN Heavy" panose="020B0400000000000000" pitchFamily="34" charset="-128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algn="ctr"/>
            <a:r>
              <a:rPr lang="zh-CN">
                <a:latin typeface="+mn-lt"/>
                <a:ea typeface="+mn-ea"/>
                <a:cs typeface="+mn-ea"/>
                <a:sym typeface="+mn-lt"/>
              </a:rPr>
              <a:t>同步中</a:t>
            </a:r>
            <a:endParaRPr 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5719897" y="2142230"/>
            <a:ext cx="500055" cy="502188"/>
          </a:xfrm>
          <a:prstGeom prst="donut">
            <a:avLst>
              <a:gd name="adj" fmla="val 218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5675477" y="3276555"/>
            <a:ext cx="500055" cy="502188"/>
          </a:xfrm>
          <a:prstGeom prst="donut">
            <a:avLst>
              <a:gd name="adj" fmla="val 218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1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385" y="1833880"/>
            <a:ext cx="3286760" cy="162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85" y="3460750"/>
            <a:ext cx="3274060" cy="1633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70" y="5094605"/>
            <a:ext cx="2409825" cy="11131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/>
          <p:cNvSpPr/>
          <p:nvPr/>
        </p:nvSpPr>
        <p:spPr>
          <a:xfrm>
            <a:off x="6280095" y="5630318"/>
            <a:ext cx="427601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同步完成后，会出现提示。若出现某些文件操作失败，也会提示在列表中。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iṥlíḋé"/>
          <p:cNvSpPr txBox="1"/>
          <p:nvPr/>
        </p:nvSpPr>
        <p:spPr bwMode="auto">
          <a:xfrm>
            <a:off x="6335210" y="5066644"/>
            <a:ext cx="2132708" cy="398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4537C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同步成功</a:t>
            </a:r>
            <a:endParaRPr lang="zh-CN" sz="20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5719897" y="5015605"/>
            <a:ext cx="500055" cy="502188"/>
          </a:xfrm>
          <a:prstGeom prst="donut">
            <a:avLst>
              <a:gd name="adj" fmla="val 218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bldLvl="0" animBg="1"/>
      <p:bldP spid="7" grpId="0"/>
      <p:bldP spid="8" grpId="0" bldLvl="0" animBg="1"/>
      <p:bldP spid="9" grpId="0" bldLvl="0" animBg="1"/>
      <p:bldP spid="10" grpId="0" bldLvl="0" animBg="1"/>
      <p:bldP spid="14" grpId="0"/>
      <p:bldP spid="15" grpId="0" bldLvl="0" animBg="1"/>
      <p:bldP spid="1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7505" y="793750"/>
            <a:ext cx="11458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4537C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ctr"/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主要模块与详细实现：同步流程（以桶 -&gt; 本地为例）</a:t>
            </a:r>
            <a:endParaRPr lang="zh-CN" altLang="en-US" sz="28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10535" y="1409700"/>
            <a:ext cx="6092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1200" dirty="0">
                <a:solidFill>
                  <a:schemeClr val="accent1"/>
                </a:solidFill>
                <a:cs typeface="+mn-ea"/>
                <a:sym typeface="+mn-lt"/>
              </a:rPr>
              <a:t>Main Modules and Their Implementation</a:t>
            </a:r>
            <a:endParaRPr kumimoji="1" lang="zh-CN" altLang="en-US" sz="1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8215" y="2532618"/>
            <a:ext cx="3830694" cy="2795588"/>
            <a:chOff x="4247892" y="2423332"/>
            <a:chExt cx="3830694" cy="2795588"/>
          </a:xfrm>
        </p:grpSpPr>
        <p:sp>
          <p:nvSpPr>
            <p:cNvPr id="5" name="矩形 4"/>
            <p:cNvSpPr/>
            <p:nvPr/>
          </p:nvSpPr>
          <p:spPr>
            <a:xfrm>
              <a:off x="4247892" y="2423332"/>
              <a:ext cx="1866636" cy="13316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211950" y="2423332"/>
              <a:ext cx="1866636" cy="13316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47892" y="3887231"/>
              <a:ext cx="1866636" cy="13316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11950" y="3887231"/>
              <a:ext cx="1866636" cy="13316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iṥlíḋé"/>
          <p:cNvSpPr txBox="1"/>
          <p:nvPr/>
        </p:nvSpPr>
        <p:spPr bwMode="auto">
          <a:xfrm>
            <a:off x="8349724" y="2532618"/>
            <a:ext cx="3025859" cy="49149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306BD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r>
              <a:rPr lang="en-US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下载文件</a:t>
            </a:r>
            <a:endParaRPr lang="zh-CN" altLang="en-US" b="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iṥlíḋé"/>
          <p:cNvSpPr txBox="1"/>
          <p:nvPr/>
        </p:nvSpPr>
        <p:spPr bwMode="auto">
          <a:xfrm>
            <a:off x="8358735" y="4155841"/>
            <a:ext cx="3025859" cy="49149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306BD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r>
              <a:rPr lang="en-US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删除文件</a:t>
            </a:r>
            <a:endParaRPr lang="zh-CN" altLang="en-US" b="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iṥlíḋé"/>
          <p:cNvSpPr txBox="1"/>
          <p:nvPr/>
        </p:nvSpPr>
        <p:spPr bwMode="auto">
          <a:xfrm>
            <a:off x="906306" y="2503853"/>
            <a:ext cx="3025859" cy="49149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306BD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algn="r"/>
            <a:r>
              <a:rPr lang="en-US" altLang="zh-CN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列表获取</a:t>
            </a:r>
            <a:endParaRPr lang="en-US" altLang="zh-CN" b="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iṥlíḋé"/>
          <p:cNvSpPr txBox="1"/>
          <p:nvPr/>
        </p:nvSpPr>
        <p:spPr bwMode="auto">
          <a:xfrm>
            <a:off x="906306" y="4127076"/>
            <a:ext cx="3025859" cy="49149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306BD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algn="r"/>
            <a:r>
              <a:rPr lang="en-US" altLang="zh-CN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文件检查</a:t>
            </a:r>
            <a:endParaRPr lang="zh-CN" altLang="en-US" b="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49724" y="3029153"/>
            <a:ext cx="2822089" cy="3219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>
              <a:lnSpc>
                <a:spcPct val="15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zh-CN" altLang="en-US" dirty="0">
                <a:ea typeface="+mn-ea"/>
                <a:cs typeface="+mn-ea"/>
                <a:sym typeface="+mn-lt"/>
              </a:rPr>
              <a:t>3.根据下载列表，多线程将文件下载到本地；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14953" y="3029153"/>
            <a:ext cx="2822089" cy="5530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>
              <a:lnSpc>
                <a:spcPct val="15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pPr algn="r"/>
            <a:r>
              <a:rPr lang="zh-CN" altLang="en-US" dirty="0">
                <a:ea typeface="+mn-ea"/>
                <a:cs typeface="+mn-ea"/>
                <a:sym typeface="+mn-lt"/>
              </a:rPr>
              <a:t>1.获取桶的文件列表及各个文件的详细信息（如）ETag，导入一个哈希集合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49724" y="4674162"/>
            <a:ext cx="2822089" cy="3219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>
              <a:lnSpc>
                <a:spcPct val="15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zh-CN" altLang="en-US" dirty="0">
                <a:ea typeface="+mn-ea"/>
                <a:cs typeface="+mn-ea"/>
                <a:sym typeface="+mn-lt"/>
              </a:rPr>
              <a:t>4.根据删除列表删除本地文件。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4630" y="4674235"/>
            <a:ext cx="3722370" cy="10147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>
              <a:lnSpc>
                <a:spcPct val="15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pPr algn="r"/>
            <a:r>
              <a:rPr lang="zh-CN" altLang="en-US">
                <a:ea typeface="+mn-ea"/>
                <a:cs typeface="+mn-ea"/>
                <a:sym typeface="+mn-lt"/>
              </a:rPr>
              <a:t>2.遍历同步目录中的文件，检查在哈希集合中是否有同名文件：</a:t>
            </a:r>
            <a:endParaRPr lang="zh-CN" altLang="en-US">
              <a:ea typeface="+mn-ea"/>
              <a:cs typeface="+mn-ea"/>
              <a:sym typeface="+mn-lt"/>
            </a:endParaRPr>
          </a:p>
          <a:p>
            <a:pPr algn="r"/>
            <a:r>
              <a:rPr lang="zh-CN" altLang="en-US">
                <a:ea typeface="+mn-ea"/>
                <a:cs typeface="+mn-ea"/>
                <a:sym typeface="+mn-lt"/>
              </a:rPr>
              <a:t>2.1若有同名文件，则进一步检查其ETag，若不相同，则提示用户进行进一步操作（保留该文件，或是替换该文件）</a:t>
            </a:r>
            <a:endParaRPr lang="zh-CN" altLang="en-US">
              <a:ea typeface="+mn-ea"/>
              <a:cs typeface="+mn-ea"/>
              <a:sym typeface="+mn-lt"/>
            </a:endParaRPr>
          </a:p>
          <a:p>
            <a:pPr algn="r"/>
            <a:r>
              <a:rPr lang="zh-CN" altLang="en-US">
                <a:ea typeface="+mn-ea"/>
                <a:cs typeface="+mn-ea"/>
                <a:sym typeface="+mn-lt"/>
              </a:rPr>
              <a:t>2.2若在集合中找不到该文件，则将其放入待删除列表</a:t>
            </a:r>
            <a:endParaRPr lang="zh-CN" altLang="en-US">
              <a:ea typeface="+mn-ea"/>
              <a:cs typeface="+mn-ea"/>
              <a:sym typeface="+mn-lt"/>
            </a:endParaRPr>
          </a:p>
        </p:txBody>
      </p:sp>
      <p:pic>
        <p:nvPicPr>
          <p:cNvPr id="26" name="图形 25" descr="图像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827759" y="2729239"/>
            <a:ext cx="914400" cy="914400"/>
          </a:xfrm>
          <a:prstGeom prst="rect">
            <a:avLst/>
          </a:prstGeom>
        </p:spPr>
      </p:pic>
      <p:pic>
        <p:nvPicPr>
          <p:cNvPr id="28" name="图形 27" descr="数据流"/>
          <p:cNvPicPr>
            <a:picLocks noChangeAspect="1"/>
          </p:cNvPicPr>
          <p:nvPr/>
        </p:nvPicPr>
        <p:blipFill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6906" y="4205161"/>
            <a:ext cx="914400" cy="914400"/>
          </a:xfrm>
          <a:prstGeom prst="rect">
            <a:avLst/>
          </a:prstGeom>
        </p:spPr>
      </p:pic>
      <p:pic>
        <p:nvPicPr>
          <p:cNvPr id="30" name="图形 29" descr="地球仪 - 亚洲"/>
          <p:cNvPicPr>
            <a:picLocks noChangeAspect="1"/>
          </p:cNvPicPr>
          <p:nvPr/>
        </p:nvPicPr>
        <p:blipFill>
          <a:blip r:embed="rId5" cstate="screen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4574" y="2739600"/>
            <a:ext cx="914400" cy="914400"/>
          </a:xfrm>
          <a:prstGeom prst="rect">
            <a:avLst/>
          </a:prstGeom>
        </p:spPr>
      </p:pic>
      <p:pic>
        <p:nvPicPr>
          <p:cNvPr id="32" name="图形 31" descr="医院"/>
          <p:cNvPicPr>
            <a:picLocks noChangeAspect="1"/>
          </p:cNvPicPr>
          <p:nvPr/>
        </p:nvPicPr>
        <p:blipFill>
          <a:blip r:embed="rId7" cstate="screen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6815" y="4186200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873672" y="2919504"/>
            <a:ext cx="10671858" cy="2954865"/>
          </a:xfrm>
          <a:prstGeom prst="roundRect">
            <a:avLst>
              <a:gd name="adj" fmla="val 59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1005" y="793750"/>
            <a:ext cx="3607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4537C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ctr"/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主要模块与详细实现</a:t>
            </a:r>
            <a:endParaRPr lang="zh-CN" altLang="en-US" sz="28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0990" y="1409700"/>
            <a:ext cx="3907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1200" dirty="0">
                <a:solidFill>
                  <a:schemeClr val="accent1"/>
                </a:solidFill>
                <a:cs typeface="+mn-ea"/>
                <a:sym typeface="+mn-lt"/>
              </a:rPr>
              <a:t>Main Modules and Their Implementation</a:t>
            </a:r>
            <a:endParaRPr kumimoji="1" lang="en-US" sz="1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6" name="图形 5" descr="讲师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121084" y="2379030"/>
            <a:ext cx="1105889" cy="1105889"/>
          </a:xfrm>
          <a:prstGeom prst="rect">
            <a:avLst/>
          </a:prstGeom>
        </p:spPr>
      </p:pic>
      <p:sp>
        <p:nvSpPr>
          <p:cNvPr id="7" name="iṥlíḋé"/>
          <p:cNvSpPr txBox="1"/>
          <p:nvPr/>
        </p:nvSpPr>
        <p:spPr bwMode="auto">
          <a:xfrm>
            <a:off x="6455090" y="2406177"/>
            <a:ext cx="1849534" cy="39878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r>
              <a:rPr lang="zh-CN" altLang="en-US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Aws.java</a:t>
            </a:r>
            <a:endParaRPr lang="zh-CN" altLang="en-US" b="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îş1íḑé"/>
          <p:cNvSpPr/>
          <p:nvPr/>
        </p:nvSpPr>
        <p:spPr bwMode="auto">
          <a:xfrm>
            <a:off x="6454775" y="3251200"/>
            <a:ext cx="4128135" cy="2399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重点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难点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：断点续传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断点上传：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自带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，根据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Keyname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UploadID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还算是比较简单的，调整文件指针的位置即可。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断点下载：比较麻烦的一部分，一方面要识别到上次分片下载到了哪个部分（不能有任何偏差，否则会损毁文件），另一方面要合并文件。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对分片文件的表示：在其后面添加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后缀（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表示是第几个分片文件）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îş1íḑé"/>
          <p:cNvSpPr/>
          <p:nvPr/>
        </p:nvSpPr>
        <p:spPr bwMode="auto">
          <a:xfrm>
            <a:off x="1530692" y="4891448"/>
            <a:ext cx="3901882" cy="5988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职责是连接s3服务，并开展一系列操作，如上传、下载、删除文件。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2064385"/>
            <a:ext cx="3575685" cy="272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" grpId="0"/>
      <p:bldP spid="3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873672" y="2919504"/>
            <a:ext cx="10671858" cy="2954865"/>
          </a:xfrm>
          <a:prstGeom prst="roundRect">
            <a:avLst>
              <a:gd name="adj" fmla="val 59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1005" y="793750"/>
            <a:ext cx="3607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4537C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ctr"/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主要模块与详细实现</a:t>
            </a:r>
            <a:endParaRPr lang="zh-CN" altLang="en-US" sz="28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0990" y="1409700"/>
            <a:ext cx="3907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1200" dirty="0">
                <a:solidFill>
                  <a:schemeClr val="accent1"/>
                </a:solidFill>
                <a:cs typeface="+mn-ea"/>
                <a:sym typeface="+mn-lt"/>
              </a:rPr>
              <a:t>Main Modules and Their Implementation</a:t>
            </a:r>
            <a:endParaRPr kumimoji="1" lang="en-US" sz="1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6" name="图形 5" descr="讲师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121084" y="2379030"/>
            <a:ext cx="1105889" cy="1105889"/>
          </a:xfrm>
          <a:prstGeom prst="rect">
            <a:avLst/>
          </a:prstGeom>
        </p:spPr>
      </p:pic>
      <p:sp>
        <p:nvSpPr>
          <p:cNvPr id="7" name="iṥlíḋé"/>
          <p:cNvSpPr txBox="1"/>
          <p:nvPr/>
        </p:nvSpPr>
        <p:spPr bwMode="auto">
          <a:xfrm>
            <a:off x="6455090" y="2406177"/>
            <a:ext cx="1849534" cy="39878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r>
              <a:rPr lang="zh-CN" altLang="en-US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Aws.java</a:t>
            </a:r>
            <a:endParaRPr lang="zh-CN" altLang="en-US" b="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îş1íḑé"/>
          <p:cNvSpPr/>
          <p:nvPr/>
        </p:nvSpPr>
        <p:spPr bwMode="auto">
          <a:xfrm>
            <a:off x="6454775" y="3251200"/>
            <a:ext cx="4128135" cy="2399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重点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难点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：多线程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因为要实时在列表更新任务状态，所以必须非阻塞地进行任务，这就需要多线程了。多线程协同是一个比较头疼的问题，如果数据访问产生了冲突，上传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下载的文件就会出现问题，更有可能的是根本无法顺利进行上传或下载操作。本来打算多个文件一起下载上传的，后面还是采用了排队上传下载（因为如果同时进行操作，数据访问的冲突比较难避免）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îş1íḑé"/>
          <p:cNvSpPr/>
          <p:nvPr/>
        </p:nvSpPr>
        <p:spPr bwMode="auto">
          <a:xfrm>
            <a:off x="1530692" y="4891448"/>
            <a:ext cx="3901882" cy="5988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职责是连接s3服务，并开展一系列操作，如上传、下载、删除文件。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2064385"/>
            <a:ext cx="3575685" cy="272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" grpId="0"/>
      <p:bldP spid="3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873672" y="2919504"/>
            <a:ext cx="10671858" cy="2954865"/>
          </a:xfrm>
          <a:prstGeom prst="roundRect">
            <a:avLst>
              <a:gd name="adj" fmla="val 59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1005" y="793750"/>
            <a:ext cx="3607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4537C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ctr"/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主要模块与详细实现</a:t>
            </a:r>
            <a:endParaRPr lang="zh-CN" altLang="en-US" sz="28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0990" y="1409700"/>
            <a:ext cx="3907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1200" dirty="0">
                <a:solidFill>
                  <a:schemeClr val="accent1"/>
                </a:solidFill>
                <a:cs typeface="+mn-ea"/>
                <a:sym typeface="+mn-lt"/>
              </a:rPr>
              <a:t>Main Modules and Their Implementation</a:t>
            </a:r>
            <a:endParaRPr kumimoji="1" lang="en-US" sz="1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6" name="图形 5" descr="讲师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121084" y="2379030"/>
            <a:ext cx="1105889" cy="1105889"/>
          </a:xfrm>
          <a:prstGeom prst="rect">
            <a:avLst/>
          </a:prstGeom>
        </p:spPr>
      </p:pic>
      <p:sp>
        <p:nvSpPr>
          <p:cNvPr id="7" name="iṥlíḋé"/>
          <p:cNvSpPr txBox="1"/>
          <p:nvPr/>
        </p:nvSpPr>
        <p:spPr bwMode="auto">
          <a:xfrm>
            <a:off x="6455090" y="2406177"/>
            <a:ext cx="1849534" cy="39878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r>
              <a:rPr lang="zh-CN" altLang="en-US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LocalS.java</a:t>
            </a:r>
            <a:endParaRPr lang="zh-CN" altLang="en-US" b="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îş1íḑé"/>
          <p:cNvSpPr/>
          <p:nvPr/>
        </p:nvSpPr>
        <p:spPr bwMode="auto">
          <a:xfrm>
            <a:off x="6454775" y="3251200"/>
            <a:ext cx="4128135" cy="10147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重点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难点：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ETag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计算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一开始是直接算出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MD5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的，后面发现分片文件的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ETag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不能这样计算，幸好在网上查阅文档，找到了正确的计算方法。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îş1íḑé"/>
          <p:cNvSpPr/>
          <p:nvPr/>
        </p:nvSpPr>
        <p:spPr bwMode="auto">
          <a:xfrm>
            <a:off x="1530692" y="4891448"/>
            <a:ext cx="3901882" cy="5988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职责是管理同步目录下的文件，进行删除、创建、修改等操作。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2406015"/>
            <a:ext cx="4426585" cy="2383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" grpId="0"/>
      <p:bldP spid="3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18">
      <a:dk1>
        <a:srgbClr val="000000"/>
      </a:dk1>
      <a:lt1>
        <a:srgbClr val="FFFFFF"/>
      </a:lt1>
      <a:dk2>
        <a:srgbClr val="FB481E"/>
      </a:dk2>
      <a:lt2>
        <a:srgbClr val="FFFFFF"/>
      </a:lt2>
      <a:accent1>
        <a:srgbClr val="FB481E"/>
      </a:accent1>
      <a:accent2>
        <a:srgbClr val="A50F00"/>
      </a:accent2>
      <a:accent3>
        <a:srgbClr val="F17C60"/>
      </a:accent3>
      <a:accent4>
        <a:srgbClr val="780000"/>
      </a:accent4>
      <a:accent5>
        <a:srgbClr val="CFDEE8"/>
      </a:accent5>
      <a:accent6>
        <a:srgbClr val="E9F0F4"/>
      </a:accent6>
      <a:hlink>
        <a:srgbClr val="FEFFFE"/>
      </a:hlink>
      <a:folHlink>
        <a:srgbClr val="954F72"/>
      </a:folHlink>
    </a:clrScheme>
    <a:fontScheme name="leqsjmqi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Source Han Sans CN Normal" panose="020B0400000000000000" pitchFamily="34" charset="-128"/>
            <a:ea typeface="Source Han Sans CN Normal" panose="020B0400000000000000" pitchFamily="34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defRPr kumimoji="1" dirty="0">
            <a:latin typeface="Source Han Sans CN Normal" panose="020B0400000000000000" pitchFamily="34" charset="-128"/>
            <a:ea typeface="Source Han Sans CN Normal" panose="020B0400000000000000" pitchFamily="34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</Words>
  <Application>WPS 演示</Application>
  <PresentationFormat>自定义</PresentationFormat>
  <Paragraphs>153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Source Han Sans CN Normal</vt:lpstr>
      <vt:lpstr>Yu Gothic UI Semilight</vt:lpstr>
      <vt:lpstr>思源黑体 CN Normal</vt:lpstr>
      <vt:lpstr>黑体</vt:lpstr>
      <vt:lpstr>微软雅黑</vt:lpstr>
      <vt:lpstr>Arial Unicode MS</vt:lpstr>
      <vt:lpstr>等线</vt:lpstr>
      <vt:lpstr>Source Han Sans CN Heavy</vt:lpstr>
      <vt:lpstr>汉仪中圆简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橙色圆圈</dc:title>
  <dc:creator>第一PPT</dc:creator>
  <cp:keywords>www.1ppt.com</cp:keywords>
  <dc:description>www.1ppt.com</dc:description>
  <cp:lastModifiedBy>Sayori</cp:lastModifiedBy>
  <cp:revision>92</cp:revision>
  <dcterms:created xsi:type="dcterms:W3CDTF">2019-04-17T03:39:00Z</dcterms:created>
  <dcterms:modified xsi:type="dcterms:W3CDTF">2021-06-07T15:23:56Z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