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65" r:id="rId2"/>
    <p:sldId id="282" r:id="rId3"/>
    <p:sldId id="281" r:id="rId4"/>
    <p:sldId id="285" r:id="rId5"/>
    <p:sldId id="319" r:id="rId6"/>
    <p:sldId id="311" r:id="rId7"/>
    <p:sldId id="320" r:id="rId8"/>
    <p:sldId id="312" r:id="rId9"/>
    <p:sldId id="321" r:id="rId10"/>
    <p:sldId id="322" r:id="rId11"/>
    <p:sldId id="317" r:id="rId12"/>
    <p:sldId id="323" r:id="rId13"/>
    <p:sldId id="324" r:id="rId14"/>
    <p:sldId id="326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27" r:id="rId25"/>
    <p:sldId id="325" r:id="rId26"/>
    <p:sldId id="313" r:id="rId27"/>
    <p:sldId id="316" r:id="rId28"/>
    <p:sldId id="314" r:id="rId29"/>
    <p:sldId id="315" r:id="rId30"/>
    <p:sldId id="337" r:id="rId31"/>
    <p:sldId id="338" r:id="rId32"/>
    <p:sldId id="339" r:id="rId33"/>
    <p:sldId id="340" r:id="rId34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06" autoAdjust="0"/>
  </p:normalViewPr>
  <p:slideViewPr>
    <p:cSldViewPr snapToGrid="0">
      <p:cViewPr>
        <p:scale>
          <a:sx n="90" d="100"/>
          <a:sy n="90" d="100"/>
        </p:scale>
        <p:origin x="-108" y="-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25E5145-FBE7-4ACA-A1AD-EE0442702D6C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2020/5/6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9B5ABBA-8B38-4F7A-8D91-CCF5CC4FE0A7}" type="datetime1">
              <a:rPr lang="ja-JP" altLang="en-US" smtClean="0"/>
              <a:pPr/>
              <a:t>2020/5/6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dirty="0"/>
              <a:t>マスター テキストの書式設定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FB667E1-E601-4AAF-B95C-B25720D70A60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ja-JP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7520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ja-JP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4591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ja-JP" smtClean="0"/>
              <a:pPr/>
              <a:t>15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1959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ja-JP" smtClean="0"/>
              <a:pPr/>
              <a:t>16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6795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ja-JP" smtClean="0"/>
              <a:pPr/>
              <a:t>17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9729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ja-JP" smtClean="0"/>
              <a:pPr/>
              <a:t>18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7730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ja-JP" smtClean="0"/>
              <a:pPr/>
              <a:t>19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0232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ja-JP" smtClean="0"/>
              <a:pPr/>
              <a:t>20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791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ja-JP" smtClean="0"/>
              <a:pPr/>
              <a:t>21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06233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ja-JP" smtClean="0"/>
              <a:pPr/>
              <a:t>22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0338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ja-JP" smtClean="0"/>
              <a:pPr/>
              <a:t>23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4870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ja-JP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1386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ja-JP" smtClean="0"/>
              <a:pPr/>
              <a:t>24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10817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ja-JP" smtClean="0"/>
              <a:pPr/>
              <a:t>26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36903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ja-JP" smtClean="0"/>
              <a:pPr/>
              <a:t>27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27217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ja-JP" smtClean="0"/>
              <a:pPr/>
              <a:t>28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53999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ja-JP" smtClean="0"/>
              <a:pPr/>
              <a:t>29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25256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ja-JP" smtClean="0"/>
              <a:pPr/>
              <a:t>30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50804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ja-JP" smtClean="0"/>
              <a:pPr/>
              <a:t>31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20332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ja-JP" smtClean="0"/>
              <a:pPr/>
              <a:t>32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21545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ja-JP" smtClean="0"/>
              <a:pPr/>
              <a:t>33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2983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ja-JP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4154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ja-JP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1847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ja-JP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1066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ja-JP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059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ja-JP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5793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ja-JP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7930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ja-JP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516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画像 8" descr="草の生い茂った丘から昇る日の出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長方形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6" name="長方形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rtlCol="0" anchor="b">
            <a:normAutofit/>
          </a:bodyPr>
          <a:lstStyle>
            <a:lvl1pPr algn="ctr" rtl="0">
              <a:defRPr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キャプション付きの別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 rtl="0">
              <a:defRPr sz="3400" b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 rtlCol="0">
            <a:normAutofit/>
          </a:bodyPr>
          <a:lstStyle>
            <a:lvl1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5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A8D9AD5-F248-4919-864A-CFD76CC027D6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rtlCol="0" anchor="b">
            <a:normAutofit/>
          </a:bodyPr>
          <a:lstStyle>
            <a:lvl1pPr rtl="0">
              <a:defRPr sz="3400" b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 rtlCol="0"/>
          <a:lstStyle>
            <a:lvl1pPr marL="0" indent="0" algn="ctr">
              <a:buNone/>
              <a:defRPr sz="3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smtClean="0"/>
              <a:t>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5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A8D9AD5-F248-4919-864A-CFD76CC027D6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5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5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6pPr>
              <a:defRPr/>
            </a:lvl6pPr>
          </a:lstStyle>
          <a:p>
            <a:pPr lvl="0" rtl="0"/>
            <a:r>
              <a:rPr lang="ja-JP" altLang="en-US" noProof="0" smtClean="0"/>
              <a:t>マスター テキストの書式設定</a:t>
            </a:r>
          </a:p>
          <a:p>
            <a:pPr lvl="1" rtl="0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 dirty="0"/>
          </a:p>
        </p:txBody>
      </p:sp>
      <p:sp>
        <p:nvSpPr>
          <p:cNvPr id="5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4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1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長方形 2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 rtl="0">
              <a:defRPr sz="52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4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A8D9AD5-F248-4919-864A-CFD76CC027D6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別のセクション ヘッダ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 rtl="0">
              <a:defRPr sz="52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ja-JP" altLang="en-US" dirty="0"/>
          </a:p>
        </p:txBody>
      </p:sp>
      <p:sp>
        <p:nvSpPr>
          <p:cNvPr id="4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CA8D9AD5-F248-4919-864A-CFD76CC027D6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5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0ECE5F2-81AA-4605-B028-6FBA391056AF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8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7" name="日付プレースホルダー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4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ja-JP" altLang="en-US" dirty="0"/>
          </a:p>
        </p:txBody>
      </p:sp>
      <p:sp>
        <p:nvSpPr>
          <p:cNvPr id="2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CA8D9AD5-F248-4919-864A-CFD76CC027D6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 rtl="0">
              <a:defRPr sz="3400" b="0"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 smtClean="0"/>
              <a:t>マスター テキストの書式設定</a:t>
            </a:r>
          </a:p>
          <a:p>
            <a:pPr lvl="1" rtl="0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5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ja-JP" altLang="en-US" noProof="0" dirty="0" smtClean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7" name="長方形 3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8" name="長方形 5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6"/>
          <p:cNvSpPr>
            <a:spLocks noGrp="1"/>
          </p:cNvSpPr>
          <p:nvPr>
            <p:ph type="dt" sz="half" idx="2"/>
          </p:nvPr>
        </p:nvSpPr>
        <p:spPr>
          <a:xfrm>
            <a:off x="8875776" y="6614494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6" name="スライド番号プレースホルダー 7"/>
          <p:cNvSpPr>
            <a:spLocks noGrp="1"/>
          </p:cNvSpPr>
          <p:nvPr>
            <p:ph type="sldNum" sz="quarter" idx="4"/>
          </p:nvPr>
        </p:nvSpPr>
        <p:spPr>
          <a:xfrm>
            <a:off x="10210800" y="6614494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A8D9AD5-F248-4919-864A-CFD76CC027D6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kumimoji="1" sz="3400" kern="1200">
          <a:solidFill>
            <a:schemeClr val="tx2">
              <a:lumMod val="7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100000"/>
        <a:buFont typeface="Arial" pitchFamily="34" charset="0"/>
        <a:buChar char="▪"/>
        <a:defRPr kumimoji="1" sz="2000" kern="120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00000"/>
        <a:buFont typeface="Arial" pitchFamily="34" charset="0"/>
        <a:buChar char="▪"/>
        <a:defRPr kumimoji="1" sz="1800" kern="120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kumimoji="1" sz="1600" kern="120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kumimoji="1" sz="1400" kern="120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kumimoji="1" sz="1400" kern="120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eleniumhq.github.io/selenium/docs/api/java/org/openqa/selenium/WebElement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altLang="ja-JP" dirty="0" err="1"/>
              <a:t>Selenlum</a:t>
            </a:r>
            <a:endParaRPr lang="ja-JP" altLang="en-US" dirty="0"/>
          </a:p>
        </p:txBody>
      </p:sp>
      <p:sp>
        <p:nvSpPr>
          <p:cNvPr id="4" name="サブタイトル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altLang="ja-JP" dirty="0" smtClean="0"/>
              <a:t>Junit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/>
              <a:t>1.</a:t>
            </a:r>
            <a:r>
              <a:rPr lang="ja-JP" altLang="en-US" dirty="0"/>
              <a:t>要素を特定する方法</a:t>
            </a:r>
          </a:p>
        </p:txBody>
      </p:sp>
      <p:sp>
        <p:nvSpPr>
          <p:cNvPr id="14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en-US" altLang="ja-JP" noProof="0" smtClean="0"/>
              <a:t>10</a:t>
            </a:fld>
            <a:endParaRPr lang="ja-JP" altLang="en-US" noProof="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706821"/>
              </p:ext>
            </p:extLst>
          </p:nvPr>
        </p:nvGraphicFramePr>
        <p:xfrm>
          <a:off x="1612900" y="2269066"/>
          <a:ext cx="923798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8323"/>
                <a:gridCol w="643965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id</a:t>
                      </a:r>
                      <a:r>
                        <a:rPr kumimoji="1" lang="ja-JP" altLang="en-US" dirty="0" smtClean="0"/>
                        <a:t>もしくは</a:t>
                      </a:r>
                      <a:r>
                        <a:rPr kumimoji="1" lang="en-US" altLang="ja-JP" dirty="0" smtClean="0"/>
                        <a:t>name</a:t>
                      </a:r>
                      <a:r>
                        <a:rPr kumimoji="1" lang="ja-JP" altLang="en-US" dirty="0" smtClean="0"/>
                        <a:t>による特定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driver.findElement(new </a:t>
                      </a:r>
                      <a:r>
                        <a:rPr kumimoji="1" lang="en-US" altLang="ja-JP" dirty="0" err="1" smtClean="0"/>
                        <a:t>ByIdOrName</a:t>
                      </a:r>
                      <a:r>
                        <a:rPr kumimoji="1" lang="en-US" altLang="ja-JP" dirty="0" smtClean="0"/>
                        <a:t>("</a:t>
                      </a:r>
                      <a:r>
                        <a:rPr kumimoji="1" lang="en-US" altLang="ja-JP" dirty="0" err="1" smtClean="0"/>
                        <a:t>testForm</a:t>
                      </a:r>
                      <a:r>
                        <a:rPr kumimoji="1" lang="en-US" altLang="ja-JP" dirty="0" smtClean="0"/>
                        <a:t>")).click();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60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 Page Object Design Pattern</a:t>
            </a:r>
            <a:r>
              <a:rPr lang="ja-JP" altLang="en-US" dirty="0"/>
              <a:t>の利用方法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selenium</a:t>
            </a:r>
            <a:r>
              <a:rPr lang="ja-JP" altLang="en-US" dirty="0"/>
              <a:t>のテスト用サイトを利用させていただきます。</a:t>
            </a:r>
          </a:p>
          <a:p>
            <a:pPr lvl="1"/>
            <a:r>
              <a:rPr lang="en-US" altLang="ja-JP" dirty="0"/>
              <a:t>http://example.selenium.jp/reserveApp/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en-US" altLang="ja-JP" noProof="0" smtClean="0"/>
              <a:t>11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2284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 Page Object Design Pattern</a:t>
            </a:r>
            <a:r>
              <a:rPr lang="ja-JP" altLang="en-US" dirty="0"/>
              <a:t>の利用方法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テスト対象ページ毎のクラスとテストケースクラスを分離し、変更に強いテストを作成するための仕組みとなります。</a:t>
            </a:r>
          </a:p>
          <a:p>
            <a:r>
              <a:rPr lang="ja-JP" altLang="en-US" dirty="0" smtClean="0"/>
              <a:t>テスト用</a:t>
            </a:r>
            <a:r>
              <a:rPr lang="ja-JP" altLang="en-US" dirty="0"/>
              <a:t>サイトの「入力画面」、「確認画面」、「エラー画面」を対象にテストを作成する場合は</a:t>
            </a:r>
            <a:r>
              <a:rPr lang="ja-JP" altLang="en-US" dirty="0" smtClean="0"/>
              <a:t>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ja-JP" altLang="en-US" dirty="0"/>
              <a:t>入力画面」のページクラス</a:t>
            </a:r>
            <a:r>
              <a:rPr lang="en-US" altLang="ja-JP" dirty="0"/>
              <a:t>(</a:t>
            </a:r>
            <a:r>
              <a:rPr lang="en-US" altLang="ja-JP" dirty="0" err="1"/>
              <a:t>PageObject</a:t>
            </a:r>
            <a:r>
              <a:rPr lang="en-US" altLang="ja-JP" dirty="0"/>
              <a:t>)</a:t>
            </a:r>
            <a:r>
              <a:rPr lang="ja-JP" altLang="en-US" dirty="0" err="1"/>
              <a:t>、</a:t>
            </a:r>
            <a:r>
              <a:rPr lang="ja-JP" altLang="en-US" dirty="0"/>
              <a:t>「入力画面」の</a:t>
            </a:r>
            <a:r>
              <a:rPr lang="ja-JP" altLang="en-US" dirty="0" smtClean="0"/>
              <a:t>テストクラス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ja-JP" altLang="en-US" dirty="0"/>
              <a:t>確認画面」のページクラス、「確認画面」の</a:t>
            </a:r>
            <a:r>
              <a:rPr lang="ja-JP" altLang="en-US" dirty="0" smtClean="0"/>
              <a:t>テストクラス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ja-JP" altLang="en-US" dirty="0"/>
              <a:t>エラー画面」のページクラス、「エラー画面」の</a:t>
            </a:r>
            <a:r>
              <a:rPr lang="ja-JP" altLang="en-US" dirty="0" smtClean="0"/>
              <a:t>テストクラス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の</a:t>
            </a:r>
            <a:r>
              <a:rPr lang="ja-JP" altLang="en-US" dirty="0"/>
              <a:t>６クラスを作成します。</a:t>
            </a:r>
          </a:p>
          <a:p>
            <a:r>
              <a:rPr lang="ja-JP" altLang="en-US" dirty="0" smtClean="0"/>
              <a:t>厳密</a:t>
            </a:r>
            <a:r>
              <a:rPr lang="ja-JP" altLang="en-US" dirty="0"/>
              <a:t>に言うと「確認画面」と「エラー画面」は同じ</a:t>
            </a:r>
            <a:r>
              <a:rPr lang="en-US" altLang="ja-JP" dirty="0"/>
              <a:t>URL</a:t>
            </a:r>
            <a:r>
              <a:rPr lang="ja-JP" altLang="en-US" dirty="0" err="1"/>
              <a:t>ですので</a:t>
            </a:r>
            <a:r>
              <a:rPr lang="ja-JP" altLang="en-US" dirty="0"/>
              <a:t>同じクラスとしても</a:t>
            </a:r>
            <a:r>
              <a:rPr lang="en-US" altLang="ja-JP" dirty="0"/>
              <a:t>OK</a:t>
            </a:r>
            <a:r>
              <a:rPr lang="ja-JP" altLang="en-US" dirty="0"/>
              <a:t>ですが、今回は明示的に異なるページクラスにマッピングしてみます。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en-US" altLang="ja-JP" noProof="0" smtClean="0"/>
              <a:t>12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8138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 Page Object Design Pattern</a:t>
            </a:r>
            <a:r>
              <a:rPr lang="ja-JP" altLang="en-US" dirty="0"/>
              <a:t>の利用方法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ページクラスのインスタンス化と</a:t>
            </a:r>
            <a:r>
              <a:rPr lang="en-US" altLang="ja-JP" dirty="0" err="1"/>
              <a:t>WebElement</a:t>
            </a:r>
            <a:r>
              <a:rPr lang="ja-JP" altLang="en-US" dirty="0"/>
              <a:t>の特定を行うために以下の２つの仕組みが提供</a:t>
            </a:r>
            <a:r>
              <a:rPr lang="ja-JP" altLang="en-US" dirty="0" err="1"/>
              <a:t>されいます</a:t>
            </a:r>
            <a:r>
              <a:rPr lang="ja-JP" altLang="en-US" dirty="0"/>
              <a:t>。</a:t>
            </a:r>
          </a:p>
          <a:p>
            <a:r>
              <a:rPr lang="en-US" altLang="ja-JP" dirty="0" err="1" smtClean="0"/>
              <a:t>PageFactory</a:t>
            </a:r>
            <a:r>
              <a:rPr lang="en-US" altLang="ja-JP" dirty="0"/>
              <a:t>(</a:t>
            </a:r>
            <a:r>
              <a:rPr lang="ja-JP" altLang="en-US" dirty="0"/>
              <a:t>ページファクトリー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ページクラスの作成時には</a:t>
            </a:r>
            <a:r>
              <a:rPr lang="en-US" altLang="ja-JP" dirty="0" err="1"/>
              <a:t>PageFactory</a:t>
            </a:r>
            <a:r>
              <a:rPr lang="ja-JP" altLang="en-US" dirty="0"/>
              <a:t>の</a:t>
            </a:r>
            <a:r>
              <a:rPr lang="en-US" altLang="ja-JP" dirty="0" err="1"/>
              <a:t>initElements</a:t>
            </a:r>
            <a:r>
              <a:rPr lang="ja-JP" altLang="en-US" dirty="0"/>
              <a:t>メソッドを利用します。</a:t>
            </a:r>
          </a:p>
          <a:p>
            <a:pPr lvl="1"/>
            <a:r>
              <a:rPr lang="ja-JP" altLang="en-US" dirty="0"/>
              <a:t>この操作を行うことによって</a:t>
            </a:r>
            <a:r>
              <a:rPr lang="en-US" altLang="ja-JP" dirty="0"/>
              <a:t>Selenium</a:t>
            </a:r>
            <a:r>
              <a:rPr lang="ja-JP" altLang="en-US" dirty="0" err="1"/>
              <a:t>が提</a:t>
            </a:r>
            <a:r>
              <a:rPr lang="ja-JP" altLang="en-US" dirty="0"/>
              <a:t>供しているページオブジェクトパターンが利用できるようになります。</a:t>
            </a:r>
          </a:p>
          <a:p>
            <a:pPr lvl="2"/>
            <a:r>
              <a:rPr lang="en-US" altLang="ja-JP" dirty="0" err="1" smtClean="0"/>
              <a:t>HogePage</a:t>
            </a:r>
            <a:r>
              <a:rPr lang="en-US" altLang="ja-JP" dirty="0" smtClean="0"/>
              <a:t> </a:t>
            </a:r>
            <a:r>
              <a:rPr lang="en-US" altLang="ja-JP" dirty="0" err="1"/>
              <a:t>pageObject</a:t>
            </a:r>
            <a:r>
              <a:rPr lang="en-US" altLang="ja-JP" dirty="0"/>
              <a:t> = </a:t>
            </a:r>
            <a:r>
              <a:rPr lang="en-US" altLang="ja-JP" dirty="0" err="1"/>
              <a:t>PageFactory.initElements</a:t>
            </a:r>
            <a:r>
              <a:rPr lang="en-US" altLang="ja-JP" dirty="0"/>
              <a:t>(driver, </a:t>
            </a:r>
            <a:r>
              <a:rPr lang="en-US" altLang="ja-JP" dirty="0" err="1"/>
              <a:t>HogePage.class</a:t>
            </a:r>
            <a:r>
              <a:rPr lang="en-US" altLang="ja-JP" dirty="0" smtClean="0"/>
              <a:t>);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en-US" altLang="ja-JP" noProof="0" smtClean="0"/>
              <a:t>13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0927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 Page Object Design Pattern</a:t>
            </a:r>
            <a:r>
              <a:rPr lang="ja-JP" altLang="en-US" dirty="0"/>
              <a:t>の利用方法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FindBy</a:t>
            </a:r>
            <a:r>
              <a:rPr lang="ja-JP" altLang="en-US" dirty="0"/>
              <a:t>アノテーション</a:t>
            </a:r>
          </a:p>
          <a:p>
            <a:pPr lvl="1"/>
            <a:r>
              <a:rPr lang="en-US" altLang="ja-JP" dirty="0" err="1"/>
              <a:t>org.openqa.selenium.WebElement</a:t>
            </a:r>
            <a:r>
              <a:rPr lang="ja-JP" altLang="en-US" dirty="0"/>
              <a:t>型のクラスメンバに</a:t>
            </a:r>
            <a:r>
              <a:rPr lang="en-US" altLang="ja-JP" dirty="0"/>
              <a:t>@</a:t>
            </a:r>
            <a:r>
              <a:rPr lang="en-US" altLang="ja-JP" dirty="0" err="1"/>
              <a:t>FindBy</a:t>
            </a:r>
            <a:r>
              <a:rPr lang="ja-JP" altLang="en-US" dirty="0"/>
              <a:t>アノテーションを付与することにより、クラスメンバにアクセスした時に</a:t>
            </a:r>
            <a:r>
              <a:rPr lang="en-US" altLang="ja-JP" dirty="0"/>
              <a:t>Selenium</a:t>
            </a:r>
            <a:r>
              <a:rPr lang="ja-JP" altLang="en-US" dirty="0"/>
              <a:t>がアノテーションで指定された</a:t>
            </a:r>
            <a:r>
              <a:rPr lang="en-US" altLang="ja-JP" dirty="0"/>
              <a:t>HTML</a:t>
            </a:r>
            <a:r>
              <a:rPr lang="ja-JP" altLang="en-US" dirty="0"/>
              <a:t>要素をインジェクションしてくれます。</a:t>
            </a:r>
          </a:p>
          <a:p>
            <a:pPr lvl="1"/>
            <a:endParaRPr lang="ja-JP" altLang="en-US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ja-JP" altLang="en-US" dirty="0" smtClean="0"/>
              <a:t>上記</a:t>
            </a:r>
            <a:r>
              <a:rPr lang="ja-JP" altLang="en-US" dirty="0"/>
              <a:t>の例では</a:t>
            </a:r>
            <a:r>
              <a:rPr lang="en-US" altLang="ja-JP" dirty="0" err="1"/>
              <a:t>hogeElement</a:t>
            </a:r>
            <a:r>
              <a:rPr lang="ja-JP" altLang="en-US" dirty="0"/>
              <a:t>にアクセスすると、</a:t>
            </a:r>
            <a:r>
              <a:rPr lang="en-US" altLang="ja-JP" dirty="0"/>
              <a:t>HTML</a:t>
            </a:r>
            <a:r>
              <a:rPr lang="ja-JP" altLang="en-US" dirty="0"/>
              <a:t>の</a:t>
            </a:r>
            <a:r>
              <a:rPr lang="en-US" altLang="ja-JP" dirty="0"/>
              <a:t>name</a:t>
            </a:r>
            <a:r>
              <a:rPr lang="ja-JP" altLang="en-US" dirty="0"/>
              <a:t>属性が</a:t>
            </a:r>
            <a:r>
              <a:rPr lang="en-US" altLang="ja-JP" dirty="0" err="1"/>
              <a:t>hoge</a:t>
            </a:r>
            <a:r>
              <a:rPr lang="ja-JP" altLang="en-US" dirty="0"/>
              <a:t>の要素が返却されます。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en-US" altLang="ja-JP" noProof="0" smtClean="0"/>
              <a:t>14</a:t>
            </a:fld>
            <a:endParaRPr lang="ja-JP" altLang="en-US" noProof="0" dirty="0"/>
          </a:p>
        </p:txBody>
      </p:sp>
      <p:sp>
        <p:nvSpPr>
          <p:cNvPr id="5" name="正方形/長方形 4"/>
          <p:cNvSpPr/>
          <p:nvPr/>
        </p:nvSpPr>
        <p:spPr>
          <a:xfrm>
            <a:off x="2326149" y="3248068"/>
            <a:ext cx="5507666" cy="1435394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public class </a:t>
            </a:r>
            <a:r>
              <a:rPr lang="en-US" altLang="ja-JP" dirty="0" err="1">
                <a:solidFill>
                  <a:schemeClr val="tx1"/>
                </a:solidFill>
              </a:rPr>
              <a:t>HogePage</a:t>
            </a:r>
            <a:r>
              <a:rPr lang="en-US" altLang="ja-JP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ja-JP" dirty="0" smtClean="0">
                <a:solidFill>
                  <a:schemeClr val="tx1"/>
                </a:solidFill>
              </a:rPr>
              <a:t>    @</a:t>
            </a:r>
            <a:r>
              <a:rPr lang="en-US" altLang="ja-JP" dirty="0" err="1">
                <a:solidFill>
                  <a:schemeClr val="tx1"/>
                </a:solidFill>
              </a:rPr>
              <a:t>FindBy</a:t>
            </a:r>
            <a:r>
              <a:rPr lang="en-US" altLang="ja-JP" dirty="0">
                <a:solidFill>
                  <a:schemeClr val="tx1"/>
                </a:solidFill>
              </a:rPr>
              <a:t>(name="</a:t>
            </a:r>
            <a:r>
              <a:rPr lang="en-US" altLang="ja-JP" dirty="0" err="1">
                <a:solidFill>
                  <a:schemeClr val="tx1"/>
                </a:solidFill>
              </a:rPr>
              <a:t>hoge</a:t>
            </a:r>
            <a:r>
              <a:rPr lang="en-US" altLang="ja-JP" dirty="0">
                <a:solidFill>
                  <a:schemeClr val="tx1"/>
                </a:solidFill>
              </a:rPr>
              <a:t>")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private </a:t>
            </a:r>
            <a:r>
              <a:rPr lang="en-US" altLang="ja-JP" dirty="0" err="1">
                <a:solidFill>
                  <a:schemeClr val="tx1"/>
                </a:solidFill>
              </a:rPr>
              <a:t>WebElement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hogeElement</a:t>
            </a:r>
            <a:r>
              <a:rPr lang="en-US" altLang="ja-JP" dirty="0" smtClean="0">
                <a:solidFill>
                  <a:schemeClr val="tx1"/>
                </a:solidFill>
              </a:rPr>
              <a:t>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}</a:t>
            </a:r>
          </a:p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03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</a:t>
            </a:r>
            <a:r>
              <a:rPr lang="ja-JP" altLang="en-US" dirty="0"/>
              <a:t>非同期処理を考慮したテストの作成方法</a:t>
            </a:r>
          </a:p>
        </p:txBody>
      </p:sp>
      <p:sp>
        <p:nvSpPr>
          <p:cNvPr id="14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ja-JP" altLang="en-US" dirty="0"/>
              <a:t>待つ方法としては</a:t>
            </a:r>
          </a:p>
          <a:p>
            <a:pPr marL="708660" lvl="1" indent="-342900">
              <a:buFont typeface="+mj-ea"/>
              <a:buAutoNum type="circleNumDbPlain"/>
            </a:pPr>
            <a:r>
              <a:rPr lang="ja-JP" altLang="en-US" dirty="0" smtClean="0"/>
              <a:t>単純</a:t>
            </a:r>
            <a:r>
              <a:rPr lang="ja-JP" altLang="en-US" dirty="0"/>
              <a:t>にスリープを行う。</a:t>
            </a:r>
          </a:p>
          <a:p>
            <a:pPr marL="708660" lvl="1" indent="-342900">
              <a:buFont typeface="+mj-ea"/>
              <a:buAutoNum type="circleNumDbPlain"/>
            </a:pPr>
            <a:r>
              <a:rPr lang="en-US" altLang="ja-JP" dirty="0" smtClean="0"/>
              <a:t>findElement</a:t>
            </a:r>
            <a:r>
              <a:rPr lang="ja-JP" altLang="en-US" dirty="0"/>
              <a:t>のタイムアウト時間を調整する。</a:t>
            </a:r>
          </a:p>
          <a:p>
            <a:pPr marL="708660" lvl="1" indent="-342900">
              <a:buFont typeface="+mj-ea"/>
              <a:buAutoNum type="circleNumDbPlain"/>
            </a:pPr>
            <a:r>
              <a:rPr lang="ja-JP" altLang="en-US" dirty="0" smtClean="0"/>
              <a:t>任意</a:t>
            </a:r>
            <a:r>
              <a:rPr lang="ja-JP" altLang="en-US" dirty="0"/>
              <a:t>の条件を満たすまで待つ。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en-US" altLang="ja-JP" noProof="0" smtClean="0"/>
              <a:t>15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6019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/>
              <a:t>3.</a:t>
            </a:r>
            <a:r>
              <a:rPr lang="ja-JP" altLang="en-US" dirty="0"/>
              <a:t>非同期処理を考慮したテストの作成方法</a:t>
            </a:r>
          </a:p>
        </p:txBody>
      </p:sp>
      <p:sp>
        <p:nvSpPr>
          <p:cNvPr id="14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altLang="ja-JP" dirty="0"/>
              <a:t>findElement</a:t>
            </a:r>
            <a:r>
              <a:rPr lang="ja-JP" altLang="en-US" dirty="0"/>
              <a:t>のタイムアウト時間を調整する。</a:t>
            </a:r>
          </a:p>
          <a:p>
            <a:pPr lvl="1"/>
            <a:r>
              <a:rPr lang="en-US" altLang="ja-JP" dirty="0" err="1"/>
              <a:t>findElement</a:t>
            </a:r>
            <a:r>
              <a:rPr lang="ja-JP" altLang="en-US" dirty="0" err="1"/>
              <a:t>、</a:t>
            </a:r>
            <a:r>
              <a:rPr lang="en-US" altLang="ja-JP" dirty="0" err="1"/>
              <a:t>findElements</a:t>
            </a:r>
            <a:r>
              <a:rPr lang="ja-JP" altLang="en-US" dirty="0"/>
              <a:t>に共通な設定となります。</a:t>
            </a:r>
          </a:p>
          <a:p>
            <a:pPr lvl="1"/>
            <a:r>
              <a:rPr lang="ja-JP" altLang="en-US" dirty="0"/>
              <a:t>なお、ページリクエスト時のタイムアウトは別な設定が存在しており、この設定とは異なります。</a:t>
            </a:r>
          </a:p>
          <a:p>
            <a:endParaRPr lang="ja-JP" altLang="en-US" dirty="0"/>
          </a:p>
          <a:p>
            <a:r>
              <a:rPr lang="ja-JP" altLang="en-US" dirty="0"/>
              <a:t>ページリクエスト時のタイムアウト設定は以下のように設定できます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</a:t>
            </a:r>
            <a:r>
              <a:rPr lang="ja-JP" altLang="en-US" dirty="0"/>
              <a:t>の例では</a:t>
            </a:r>
            <a:r>
              <a:rPr lang="en-US" altLang="ja-JP" dirty="0"/>
              <a:t>60</a:t>
            </a:r>
            <a:r>
              <a:rPr lang="ja-JP" altLang="en-US" dirty="0"/>
              <a:t>秒にセットしています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en-US" altLang="ja-JP" noProof="0" smtClean="0"/>
              <a:t>16</a:t>
            </a:fld>
            <a:endParaRPr lang="ja-JP" altLang="en-US" noProof="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743644"/>
              </p:ext>
            </p:extLst>
          </p:nvPr>
        </p:nvGraphicFramePr>
        <p:xfrm>
          <a:off x="1739900" y="4431792"/>
          <a:ext cx="923798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798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driver.manage</a:t>
                      </a:r>
                      <a:r>
                        <a:rPr kumimoji="1" lang="en-US" altLang="ja-JP" dirty="0" smtClean="0"/>
                        <a:t>().timeouts().</a:t>
                      </a:r>
                      <a:r>
                        <a:rPr kumimoji="1" lang="en-US" altLang="ja-JP" dirty="0" err="1" smtClean="0"/>
                        <a:t>pageLoadTimeout</a:t>
                      </a:r>
                      <a:r>
                        <a:rPr kumimoji="1" lang="en-US" altLang="ja-JP" dirty="0" smtClean="0"/>
                        <a:t>(60,TimeUnit.SECONDS);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98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/>
              <a:t>3.</a:t>
            </a:r>
            <a:r>
              <a:rPr lang="ja-JP" altLang="en-US" dirty="0"/>
              <a:t>非同期処理を考慮したテストの作成方法</a:t>
            </a:r>
          </a:p>
        </p:txBody>
      </p:sp>
      <p:sp>
        <p:nvSpPr>
          <p:cNvPr id="14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ja-JP" altLang="en-US" dirty="0"/>
              <a:t>任意の条件を満たすまで待つ。</a:t>
            </a:r>
          </a:p>
          <a:p>
            <a:pPr lvl="1"/>
            <a:r>
              <a:rPr lang="en-US" altLang="ja-JP" dirty="0"/>
              <a:t>findElement</a:t>
            </a:r>
            <a:r>
              <a:rPr lang="ja-JP" altLang="en-US" dirty="0"/>
              <a:t>相当な</a:t>
            </a:r>
            <a:r>
              <a:rPr lang="ja-JP" altLang="en-US" dirty="0" smtClean="0"/>
              <a:t>処理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365760" lvl="1" indent="0">
              <a:buNone/>
            </a:pPr>
            <a:endParaRPr lang="ja-JP" altLang="en-US" dirty="0"/>
          </a:p>
          <a:p>
            <a:pPr lvl="1"/>
            <a:r>
              <a:rPr lang="ja-JP" altLang="en-US" dirty="0" smtClean="0"/>
              <a:t>要素</a:t>
            </a:r>
            <a:r>
              <a:rPr lang="ja-JP" altLang="en-US" dirty="0"/>
              <a:t>が非表示になるまで待つ</a:t>
            </a:r>
            <a:r>
              <a:rPr lang="ja-JP" altLang="en-US" dirty="0" smtClean="0"/>
              <a:t>処理</a:t>
            </a:r>
            <a:endParaRPr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en-US" altLang="ja-JP" noProof="0" smtClean="0"/>
              <a:t>17</a:t>
            </a:fld>
            <a:endParaRPr lang="ja-JP" altLang="en-US" noProof="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133863"/>
              </p:ext>
            </p:extLst>
          </p:nvPr>
        </p:nvGraphicFramePr>
        <p:xfrm>
          <a:off x="2081348" y="2618377"/>
          <a:ext cx="8129451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9451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n-ea"/>
                          <a:ea typeface="+mn-ea"/>
                        </a:rPr>
                        <a:t>//</a:t>
                      </a:r>
                      <a:r>
                        <a:rPr kumimoji="1" lang="ja-JP" altLang="en-US" sz="1400" dirty="0" smtClean="0">
                          <a:latin typeface="+mn-ea"/>
                          <a:ea typeface="+mn-ea"/>
                        </a:rPr>
                        <a:t>タイムアウトを</a:t>
                      </a:r>
                      <a:r>
                        <a:rPr kumimoji="1" lang="en-US" altLang="ja-JP" sz="1400" dirty="0" smtClean="0">
                          <a:latin typeface="+mn-ea"/>
                          <a:ea typeface="+mn-ea"/>
                        </a:rPr>
                        <a:t>60</a:t>
                      </a:r>
                      <a:r>
                        <a:rPr kumimoji="1" lang="ja-JP" altLang="en-US" sz="1400" dirty="0" smtClean="0">
                          <a:latin typeface="+mn-ea"/>
                          <a:ea typeface="+mn-ea"/>
                        </a:rPr>
                        <a:t>秒に設定した</a:t>
                      </a:r>
                      <a:r>
                        <a:rPr kumimoji="1" lang="en-US" altLang="ja-JP" sz="1400" dirty="0" smtClean="0">
                          <a:latin typeface="+mn-ea"/>
                          <a:ea typeface="+mn-ea"/>
                        </a:rPr>
                        <a:t>Wait</a:t>
                      </a:r>
                      <a:r>
                        <a:rPr kumimoji="1" lang="ja-JP" altLang="en-US" sz="1400" dirty="0" smtClean="0">
                          <a:latin typeface="+mn-ea"/>
                          <a:ea typeface="+mn-ea"/>
                        </a:rPr>
                        <a:t>を作成</a:t>
                      </a:r>
                    </a:p>
                    <a:p>
                      <a:r>
                        <a:rPr kumimoji="1" lang="en-US" altLang="ja-JP" sz="1400" dirty="0" smtClean="0">
                          <a:latin typeface="+mn-ea"/>
                          <a:ea typeface="+mn-ea"/>
                        </a:rPr>
                        <a:t>Wait&lt;WebDriver&gt; wait = new </a:t>
                      </a:r>
                      <a:r>
                        <a:rPr kumimoji="1" lang="en-US" altLang="ja-JP" sz="1400" dirty="0" err="1" smtClean="0">
                          <a:latin typeface="+mn-ea"/>
                          <a:ea typeface="+mn-ea"/>
                        </a:rPr>
                        <a:t>WebDriverWait</a:t>
                      </a:r>
                      <a:r>
                        <a:rPr kumimoji="1" lang="en-US" altLang="ja-JP" sz="1400" dirty="0" smtClean="0">
                          <a:latin typeface="+mn-ea"/>
                          <a:ea typeface="+mn-ea"/>
                        </a:rPr>
                        <a:t>(driver, 60);</a:t>
                      </a:r>
                    </a:p>
                    <a:p>
                      <a:r>
                        <a:rPr kumimoji="1" lang="en-US" altLang="ja-JP" sz="1400" dirty="0" smtClean="0">
                          <a:latin typeface="+mn-ea"/>
                          <a:ea typeface="+mn-ea"/>
                        </a:rPr>
                        <a:t>//</a:t>
                      </a:r>
                      <a:r>
                        <a:rPr kumimoji="1" lang="ja-JP" altLang="en-US" sz="1400" dirty="0" smtClean="0">
                          <a:latin typeface="+mn-ea"/>
                          <a:ea typeface="+mn-ea"/>
                        </a:rPr>
                        <a:t>ボタンクリック等の処理を記述</a:t>
                      </a:r>
                    </a:p>
                    <a:p>
                      <a:r>
                        <a:rPr kumimoji="1" lang="en-US" altLang="ja-JP" sz="1400" dirty="0" smtClean="0">
                          <a:latin typeface="+mn-ea"/>
                          <a:ea typeface="+mn-ea"/>
                        </a:rPr>
                        <a:t>//id="</a:t>
                      </a:r>
                      <a:r>
                        <a:rPr kumimoji="1" lang="en-US" altLang="ja-JP" sz="1400" dirty="0" err="1" smtClean="0">
                          <a:latin typeface="+mn-ea"/>
                          <a:ea typeface="+mn-ea"/>
                        </a:rPr>
                        <a:t>hoge</a:t>
                      </a:r>
                      <a:r>
                        <a:rPr kumimoji="1" lang="en-US" altLang="ja-JP" sz="1400" dirty="0" smtClean="0">
                          <a:latin typeface="+mn-ea"/>
                          <a:ea typeface="+mn-ea"/>
                        </a:rPr>
                        <a:t>"</a:t>
                      </a:r>
                      <a:r>
                        <a:rPr kumimoji="1" lang="ja-JP" altLang="en-US" sz="1400" dirty="0" smtClean="0">
                          <a:latin typeface="+mn-ea"/>
                          <a:ea typeface="+mn-ea"/>
                        </a:rPr>
                        <a:t>の要素を検索、</a:t>
                      </a:r>
                      <a:r>
                        <a:rPr kumimoji="1" lang="en-US" altLang="ja-JP" sz="1400" dirty="0" smtClean="0">
                          <a:latin typeface="+mn-ea"/>
                          <a:ea typeface="+mn-ea"/>
                        </a:rPr>
                        <a:t>60</a:t>
                      </a:r>
                      <a:r>
                        <a:rPr kumimoji="1" lang="ja-JP" altLang="en-US" sz="1400" dirty="0" smtClean="0">
                          <a:latin typeface="+mn-ea"/>
                          <a:ea typeface="+mn-ea"/>
                        </a:rPr>
                        <a:t>秒後でも要素が存在しない場合は例外がスローされる。</a:t>
                      </a:r>
                    </a:p>
                    <a:p>
                      <a:r>
                        <a:rPr kumimoji="1" lang="en-US" altLang="ja-JP" sz="1400" dirty="0" err="1" smtClean="0">
                          <a:latin typeface="+mn-ea"/>
                          <a:ea typeface="+mn-ea"/>
                        </a:rPr>
                        <a:t>wait.until</a:t>
                      </a:r>
                      <a:r>
                        <a:rPr kumimoji="1" lang="en-US" altLang="ja-JP" sz="14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ja-JP" sz="1400" dirty="0" err="1" smtClean="0">
                          <a:latin typeface="+mn-ea"/>
                          <a:ea typeface="+mn-ea"/>
                        </a:rPr>
                        <a:t>ExpectedConditions.presenceOfElementLocated</a:t>
                      </a:r>
                      <a:r>
                        <a:rPr kumimoji="1" lang="en-US" altLang="ja-JP" sz="1400" dirty="0" smtClean="0">
                          <a:latin typeface="+mn-ea"/>
                          <a:ea typeface="+mn-ea"/>
                        </a:rPr>
                        <a:t>(By.id("</a:t>
                      </a:r>
                      <a:r>
                        <a:rPr kumimoji="1" lang="en-US" altLang="ja-JP" sz="1400" dirty="0" err="1" smtClean="0">
                          <a:latin typeface="+mn-ea"/>
                          <a:ea typeface="+mn-ea"/>
                        </a:rPr>
                        <a:t>hoge</a:t>
                      </a:r>
                      <a:r>
                        <a:rPr kumimoji="1" lang="en-US" altLang="ja-JP" sz="1400" dirty="0" smtClean="0">
                          <a:latin typeface="+mn-ea"/>
                          <a:ea typeface="+mn-ea"/>
                        </a:rPr>
                        <a:t>")));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2081347" y="4199422"/>
            <a:ext cx="8129451" cy="16004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+mn-ea"/>
              </a:rPr>
              <a:t>//</a:t>
            </a:r>
            <a:r>
              <a:rPr lang="ja-JP" altLang="en-US" sz="1400" dirty="0">
                <a:latin typeface="+mn-ea"/>
              </a:rPr>
              <a:t>タイムアウトを</a:t>
            </a:r>
            <a:r>
              <a:rPr lang="en-US" altLang="ja-JP" sz="1400" dirty="0">
                <a:latin typeface="+mn-ea"/>
              </a:rPr>
              <a:t>60</a:t>
            </a:r>
            <a:r>
              <a:rPr lang="ja-JP" altLang="en-US" sz="1400" dirty="0">
                <a:latin typeface="+mn-ea"/>
              </a:rPr>
              <a:t>秒に設定した</a:t>
            </a:r>
            <a:r>
              <a:rPr lang="en-US" altLang="ja-JP" sz="1400" dirty="0">
                <a:latin typeface="+mn-ea"/>
              </a:rPr>
              <a:t>Wait</a:t>
            </a:r>
            <a:r>
              <a:rPr lang="ja-JP" altLang="en-US" sz="1400" dirty="0">
                <a:latin typeface="+mn-ea"/>
              </a:rPr>
              <a:t>を作成</a:t>
            </a:r>
          </a:p>
          <a:p>
            <a:r>
              <a:rPr lang="en-US" altLang="ja-JP" sz="1400" dirty="0">
                <a:latin typeface="+mn-ea"/>
              </a:rPr>
              <a:t>Wait&lt;WebDriver&gt; wait = new </a:t>
            </a:r>
            <a:r>
              <a:rPr lang="en-US" altLang="ja-JP" sz="1400" dirty="0" err="1">
                <a:latin typeface="+mn-ea"/>
              </a:rPr>
              <a:t>WebDriverWait</a:t>
            </a:r>
            <a:r>
              <a:rPr lang="en-US" altLang="ja-JP" sz="1400" dirty="0">
                <a:latin typeface="+mn-ea"/>
              </a:rPr>
              <a:t>(driver, 60);</a:t>
            </a:r>
          </a:p>
          <a:p>
            <a:r>
              <a:rPr lang="en-US" altLang="ja-JP" sz="1400" dirty="0">
                <a:latin typeface="+mn-ea"/>
              </a:rPr>
              <a:t>//</a:t>
            </a:r>
            <a:r>
              <a:rPr lang="ja-JP" altLang="en-US" sz="1400" dirty="0">
                <a:latin typeface="+mn-ea"/>
              </a:rPr>
              <a:t>非表示になる要素を取得</a:t>
            </a:r>
          </a:p>
          <a:p>
            <a:r>
              <a:rPr lang="en-US" altLang="ja-JP" sz="1400" dirty="0" err="1">
                <a:latin typeface="+mn-ea"/>
              </a:rPr>
              <a:t>WebElement</a:t>
            </a:r>
            <a:r>
              <a:rPr lang="en-US" altLang="ja-JP" sz="1400" dirty="0">
                <a:latin typeface="+mn-ea"/>
              </a:rPr>
              <a:t> element = driver.findElement(By.id("</a:t>
            </a:r>
            <a:r>
              <a:rPr lang="en-US" altLang="ja-JP" sz="1400" dirty="0" err="1">
                <a:latin typeface="+mn-ea"/>
              </a:rPr>
              <a:t>hoge</a:t>
            </a:r>
            <a:r>
              <a:rPr lang="en-US" altLang="ja-JP" sz="1400" dirty="0">
                <a:latin typeface="+mn-ea"/>
              </a:rPr>
              <a:t>"));</a:t>
            </a:r>
          </a:p>
          <a:p>
            <a:r>
              <a:rPr lang="en-US" altLang="ja-JP" sz="1400" dirty="0">
                <a:latin typeface="+mn-ea"/>
              </a:rPr>
              <a:t>//</a:t>
            </a:r>
            <a:r>
              <a:rPr lang="ja-JP" altLang="en-US" sz="1400" dirty="0">
                <a:latin typeface="+mn-ea"/>
              </a:rPr>
              <a:t>ボタンクリック等の処理を記述</a:t>
            </a:r>
          </a:p>
          <a:p>
            <a:r>
              <a:rPr lang="en-US" altLang="ja-JP" sz="1400" dirty="0">
                <a:latin typeface="+mn-ea"/>
              </a:rPr>
              <a:t>//</a:t>
            </a:r>
            <a:r>
              <a:rPr lang="ja-JP" altLang="en-US" sz="1400" dirty="0">
                <a:latin typeface="+mn-ea"/>
              </a:rPr>
              <a:t>表示になるまでウエイト</a:t>
            </a:r>
          </a:p>
          <a:p>
            <a:r>
              <a:rPr lang="en-US" altLang="ja-JP" sz="1400" dirty="0" err="1">
                <a:latin typeface="+mn-ea"/>
              </a:rPr>
              <a:t>wait.until</a:t>
            </a:r>
            <a:r>
              <a:rPr lang="en-US" altLang="ja-JP" sz="1400" dirty="0">
                <a:latin typeface="+mn-ea"/>
              </a:rPr>
              <a:t>(</a:t>
            </a:r>
            <a:r>
              <a:rPr lang="en-US" altLang="ja-JP" sz="1400" dirty="0" err="1">
                <a:latin typeface="+mn-ea"/>
              </a:rPr>
              <a:t>ExpectedConditions.stalenessOf</a:t>
            </a:r>
            <a:r>
              <a:rPr lang="en-US" altLang="ja-JP" sz="1400" dirty="0">
                <a:latin typeface="+mn-ea"/>
              </a:rPr>
              <a:t>(element));</a:t>
            </a:r>
            <a:endParaRPr lang="ja-JP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972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/>
              <a:t>4 </a:t>
            </a:r>
            <a:r>
              <a:rPr lang="ja-JP" altLang="en-US" dirty="0"/>
              <a:t>よく利用する基本的なコマンド</a:t>
            </a:r>
          </a:p>
        </p:txBody>
      </p:sp>
      <p:sp>
        <p:nvSpPr>
          <p:cNvPr id="14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altLang="ja-JP" dirty="0"/>
              <a:t>WebDriver</a:t>
            </a:r>
            <a:r>
              <a:rPr lang="ja-JP" altLang="en-US" dirty="0"/>
              <a:t>のよく利用するメソッドは以下の通りです。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en-US" altLang="ja-JP" noProof="0" smtClean="0"/>
              <a:t>18</a:t>
            </a:fld>
            <a:endParaRPr lang="ja-JP" altLang="en-US" noProof="0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583847"/>
              </p:ext>
            </p:extLst>
          </p:nvPr>
        </p:nvGraphicFramePr>
        <p:xfrm>
          <a:off x="1724210" y="2365020"/>
          <a:ext cx="8206599" cy="2499360"/>
        </p:xfrm>
        <a:graphic>
          <a:graphicData uri="http://schemas.openxmlformats.org/drawingml/2006/table">
            <a:tbl>
              <a:tblPr/>
              <a:tblGrid>
                <a:gridCol w="1925494"/>
                <a:gridCol w="6281105"/>
              </a:tblGrid>
              <a:tr h="365760">
                <a:tc>
                  <a:txBody>
                    <a:bodyPr/>
                    <a:lstStyle/>
                    <a:p>
                      <a:r>
                        <a:rPr lang="ja-JP" altLang="en-US" sz="1800">
                          <a:effectLst/>
                          <a:latin typeface="arial" panose="020B0604020202020204" pitchFamily="34" charset="0"/>
                        </a:rPr>
                        <a:t>メソッド名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800">
                          <a:effectLst/>
                          <a:latin typeface="arial" panose="020B0604020202020204" pitchFamily="34" charset="0"/>
                        </a:rPr>
                        <a:t>説明</a:t>
                      </a:r>
                    </a:p>
                  </a:txBody>
                  <a:tcPr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D3"/>
                    </a:solidFill>
                  </a:tcPr>
                </a:tc>
              </a:tr>
              <a:tr h="46482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get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>
                          <a:effectLst/>
                          <a:latin typeface="arial" panose="020B0604020202020204" pitchFamily="34" charset="0"/>
                        </a:rPr>
                        <a:t>引数で指定した</a:t>
                      </a:r>
                      <a:r>
                        <a:rPr lang="en-US" altLang="ja-JP" sz="1800">
                          <a:effectLst/>
                          <a:latin typeface="arial" panose="020B0604020202020204" pitchFamily="34" charset="0"/>
                        </a:rPr>
                        <a:t>URL</a:t>
                      </a:r>
                      <a:r>
                        <a:rPr lang="ja-JP" altLang="en-US" sz="1800">
                          <a:effectLst/>
                          <a:latin typeface="arial" panose="020B0604020202020204" pitchFamily="34" charset="0"/>
                        </a:rPr>
                        <a:t>を開く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482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findElement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rgbClr val="CC0033"/>
                          </a:solidFill>
                          <a:effectLst/>
                          <a:latin typeface="arial" panose="020B0604020202020204" pitchFamily="34" charset="0"/>
                          <a:hlinkClick r:id="rId3"/>
                        </a:rPr>
                        <a:t>org.openqa.selenium.WebElement</a:t>
                      </a:r>
                      <a:r>
                        <a:rPr lang="ja-JP" altLang="en-US" sz="1800">
                          <a:effectLst/>
                          <a:latin typeface="arial" panose="020B0604020202020204" pitchFamily="34" charset="0"/>
                        </a:rPr>
                        <a:t>を返却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914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findElements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arial" panose="020B0604020202020204" pitchFamily="34" charset="0"/>
                          <a:hlinkClick r:id="rId3"/>
                        </a:rPr>
                        <a:t>org.openqa.selenium.WebElement</a:t>
                      </a:r>
                      <a:r>
                        <a:rPr lang="ja-JP" altLang="en-US" sz="1800">
                          <a:effectLst/>
                          <a:latin typeface="arial" panose="020B0604020202020204" pitchFamily="34" charset="0"/>
                        </a:rPr>
                        <a:t>の配列を返却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482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  <a:latin typeface="arial" panose="020B0604020202020204" pitchFamily="34" charset="0"/>
                        </a:rPr>
                        <a:t>quit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>
                          <a:effectLst/>
                          <a:latin typeface="arial" panose="020B0604020202020204" pitchFamily="34" charset="0"/>
                        </a:rPr>
                        <a:t>テストで起動したブラウザを終了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79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/>
              <a:t>4 </a:t>
            </a:r>
            <a:r>
              <a:rPr lang="ja-JP" altLang="en-US" dirty="0"/>
              <a:t>よく利用する基本的なコマンド</a:t>
            </a:r>
          </a:p>
        </p:txBody>
      </p:sp>
      <p:sp>
        <p:nvSpPr>
          <p:cNvPr id="14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altLang="ja-JP" dirty="0" err="1"/>
              <a:t>org.openqa.selenium.WebElement</a:t>
            </a:r>
            <a:r>
              <a:rPr lang="ja-JP" altLang="en-US" dirty="0"/>
              <a:t>のよく利用する</a:t>
            </a:r>
            <a:r>
              <a:rPr lang="ja-JP" altLang="en-US" dirty="0" smtClean="0"/>
              <a:t>メソッド</a:t>
            </a:r>
            <a:endParaRPr lang="en-US" altLang="ja-JP" dirty="0" smtClean="0"/>
          </a:p>
          <a:p>
            <a:pPr lvl="1"/>
            <a:r>
              <a:rPr lang="en-US" altLang="ja-JP" dirty="0"/>
              <a:t>c</a:t>
            </a:r>
            <a:r>
              <a:rPr lang="en-US" altLang="ja-JP" dirty="0" smtClean="0"/>
              <a:t>lick</a:t>
            </a:r>
            <a:r>
              <a:rPr lang="ja-JP" altLang="en-US" dirty="0" smtClean="0"/>
              <a:t>：要素</a:t>
            </a:r>
            <a:r>
              <a:rPr lang="ja-JP" altLang="en-US" dirty="0"/>
              <a:t>をクリックするメソッドです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sendKeys</a:t>
            </a:r>
            <a:r>
              <a:rPr lang="ja-JP" altLang="en-US" dirty="0" smtClean="0"/>
              <a:t>：テキストボックス</a:t>
            </a:r>
            <a:r>
              <a:rPr lang="ja-JP" altLang="en-US" dirty="0"/>
              <a:t>に文字列を入力するときに利用するメソッドです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en-US" altLang="ja-JP" dirty="0"/>
              <a:t>c</a:t>
            </a:r>
            <a:r>
              <a:rPr lang="en-US" altLang="ja-JP" dirty="0" smtClean="0"/>
              <a:t>lear</a:t>
            </a:r>
            <a:r>
              <a:rPr lang="ja-JP" altLang="en-US" dirty="0" smtClean="0"/>
              <a:t>：テキストボックス</a:t>
            </a:r>
            <a:r>
              <a:rPr lang="ja-JP" altLang="en-US" dirty="0"/>
              <a:t>に入力されている内容をクリアします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isSelected</a:t>
            </a:r>
            <a:r>
              <a:rPr lang="en-US" altLang="ja-JP" dirty="0" smtClean="0"/>
              <a:t>:</a:t>
            </a:r>
            <a:r>
              <a:rPr lang="ja-JP" altLang="en-US" dirty="0" smtClean="0"/>
              <a:t>初期</a:t>
            </a:r>
            <a:r>
              <a:rPr lang="ja-JP" altLang="en-US" dirty="0"/>
              <a:t>画面表示時のチェックボックス、セレクトのオプション、ラジオボタンのデフォルト状態を検証する時に利用します。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en-US" altLang="ja-JP" noProof="0" smtClean="0"/>
              <a:t>19</a:t>
            </a:fld>
            <a:endParaRPr lang="ja-JP" altLang="en-US" noProof="0" dirty="0"/>
          </a:p>
        </p:txBody>
      </p:sp>
      <p:sp>
        <p:nvSpPr>
          <p:cNvPr id="3" name="正方形/長方形 2"/>
          <p:cNvSpPr/>
          <p:nvPr/>
        </p:nvSpPr>
        <p:spPr>
          <a:xfrm>
            <a:off x="2041451" y="4104166"/>
            <a:ext cx="7697972" cy="2126581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//</a:t>
            </a:r>
            <a:r>
              <a:rPr kumimoji="1" lang="en-US" altLang="ja-JP" dirty="0">
                <a:solidFill>
                  <a:schemeClr val="tx1"/>
                </a:solidFill>
              </a:rPr>
              <a:t>id="</a:t>
            </a:r>
            <a:r>
              <a:rPr kumimoji="1" lang="en-US" altLang="ja-JP" dirty="0" err="1">
                <a:solidFill>
                  <a:schemeClr val="tx1"/>
                </a:solidFill>
              </a:rPr>
              <a:t>chckboxId</a:t>
            </a:r>
            <a:r>
              <a:rPr kumimoji="1" lang="en-US" altLang="ja-JP" dirty="0">
                <a:solidFill>
                  <a:schemeClr val="tx1"/>
                </a:solidFill>
              </a:rPr>
              <a:t>"</a:t>
            </a:r>
            <a:r>
              <a:rPr kumimoji="1" lang="ja-JP" altLang="en-US" dirty="0">
                <a:solidFill>
                  <a:schemeClr val="tx1"/>
                </a:solidFill>
              </a:rPr>
              <a:t>の要素がチェックされているかチェック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if (driver.findElement(By.id("</a:t>
            </a:r>
            <a:r>
              <a:rPr kumimoji="1" lang="en-US" altLang="ja-JP" dirty="0" err="1">
                <a:solidFill>
                  <a:schemeClr val="tx1"/>
                </a:solidFill>
              </a:rPr>
              <a:t>chckboxId</a:t>
            </a:r>
            <a:r>
              <a:rPr kumimoji="1" lang="en-US" altLang="ja-JP" dirty="0">
                <a:solidFill>
                  <a:schemeClr val="tx1"/>
                </a:solidFill>
              </a:rPr>
              <a:t>")).</a:t>
            </a:r>
            <a:r>
              <a:rPr kumimoji="1" lang="en-US" altLang="ja-JP" dirty="0" err="1">
                <a:solidFill>
                  <a:schemeClr val="tx1"/>
                </a:solidFill>
              </a:rPr>
              <a:t>isSelected</a:t>
            </a:r>
            <a:r>
              <a:rPr kumimoji="1" lang="en-US" altLang="ja-JP" dirty="0">
                <a:solidFill>
                  <a:schemeClr val="tx1"/>
                </a:solidFill>
              </a:rPr>
              <a:t>()) {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  //checked</a:t>
            </a:r>
          </a:p>
          <a:p>
            <a:r>
              <a:rPr kumimoji="1" lang="en-US" altLang="ja-JP" dirty="0" smtClean="0">
                <a:solidFill>
                  <a:schemeClr val="tx1"/>
                </a:solidFill>
              </a:rPr>
              <a:t>}else </a:t>
            </a:r>
            <a:r>
              <a:rPr kumimoji="1" lang="en-US" altLang="ja-JP" dirty="0">
                <a:solidFill>
                  <a:schemeClr val="tx1"/>
                </a:solidFill>
              </a:rPr>
              <a:t>{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  //not checked</a:t>
            </a:r>
          </a:p>
          <a:p>
            <a:r>
              <a:rPr kumimoji="1" lang="en-US" altLang="ja-JP" dirty="0" smtClean="0">
                <a:solidFill>
                  <a:schemeClr val="tx1"/>
                </a:solidFill>
              </a:rPr>
              <a:t>}else </a:t>
            </a:r>
            <a:r>
              <a:rPr kumimoji="1" lang="en-US" altLang="ja-JP" dirty="0">
                <a:solidFill>
                  <a:schemeClr val="tx1"/>
                </a:solidFill>
              </a:rPr>
              <a:t>{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  //not checked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}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5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 err="1"/>
              <a:t>Selenlum</a:t>
            </a:r>
            <a:endParaRPr lang="ja-JP" altLang="en-US" dirty="0"/>
          </a:p>
        </p:txBody>
      </p:sp>
      <p:sp>
        <p:nvSpPr>
          <p:cNvPr id="5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en-US" altLang="ja-JP" dirty="0" smtClean="0"/>
              <a:t>Juni</a:t>
            </a:r>
            <a:r>
              <a:rPr lang="en-US" altLang="ja-JP" dirty="0"/>
              <a:t>t</a:t>
            </a:r>
            <a:endParaRPr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altLang="ja-JP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877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/>
              <a:t>4 </a:t>
            </a:r>
            <a:r>
              <a:rPr lang="ja-JP" altLang="en-US" dirty="0"/>
              <a:t>よく利用する基本的なコマンド</a:t>
            </a:r>
          </a:p>
        </p:txBody>
      </p:sp>
      <p:sp>
        <p:nvSpPr>
          <p:cNvPr id="14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1"/>
            <a:r>
              <a:rPr lang="en-US" altLang="ja-JP" dirty="0" err="1" smtClean="0"/>
              <a:t>getText</a:t>
            </a:r>
            <a:r>
              <a:rPr lang="en-US" altLang="ja-JP" dirty="0" smtClean="0"/>
              <a:t>:</a:t>
            </a:r>
            <a:r>
              <a:rPr lang="ja-JP" altLang="en-US" dirty="0" smtClean="0"/>
              <a:t>要素</a:t>
            </a:r>
            <a:r>
              <a:rPr lang="ja-JP" altLang="en-US" dirty="0"/>
              <a:t>のインナーテキストを取得します。テキストの前後の空白は除去されます。</a:t>
            </a:r>
          </a:p>
          <a:p>
            <a:pPr lvl="1"/>
            <a:endParaRPr lang="ja-JP" altLang="en-US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en-US" altLang="ja-JP" dirty="0" err="1" smtClean="0"/>
              <a:t>getCssValue:CSS</a:t>
            </a:r>
            <a:r>
              <a:rPr lang="ja-JP" altLang="en-US" dirty="0"/>
              <a:t>プロパティを取得するメソッドです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en-US" altLang="ja-JP" noProof="0" smtClean="0"/>
              <a:t>20</a:t>
            </a:fld>
            <a:endParaRPr lang="ja-JP" altLang="en-US" noProof="0" dirty="0"/>
          </a:p>
        </p:txBody>
      </p:sp>
      <p:sp>
        <p:nvSpPr>
          <p:cNvPr id="3" name="正方形/長方形 2"/>
          <p:cNvSpPr/>
          <p:nvPr/>
        </p:nvSpPr>
        <p:spPr>
          <a:xfrm>
            <a:off x="2062716" y="2296633"/>
            <a:ext cx="7953154" cy="606055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//a</a:t>
            </a:r>
            <a:r>
              <a:rPr kumimoji="1" lang="ja-JP" altLang="en-US" dirty="0">
                <a:solidFill>
                  <a:schemeClr val="tx1"/>
                </a:solidFill>
              </a:rPr>
              <a:t>タグのリンクテキストを取得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String </a:t>
            </a:r>
            <a:r>
              <a:rPr kumimoji="1" lang="en-US" altLang="ja-JP" dirty="0" err="1">
                <a:solidFill>
                  <a:schemeClr val="tx1"/>
                </a:solidFill>
              </a:rPr>
              <a:t>linkText</a:t>
            </a:r>
            <a:r>
              <a:rPr kumimoji="1" lang="en-US" altLang="ja-JP" dirty="0">
                <a:solidFill>
                  <a:schemeClr val="tx1"/>
                </a:solidFill>
              </a:rPr>
              <a:t> = driver.findElement(</a:t>
            </a:r>
            <a:r>
              <a:rPr kumimoji="1" lang="en-US" altLang="ja-JP" dirty="0" err="1">
                <a:solidFill>
                  <a:schemeClr val="tx1"/>
                </a:solidFill>
              </a:rPr>
              <a:t>By.tagName</a:t>
            </a:r>
            <a:r>
              <a:rPr kumimoji="1" lang="en-US" altLang="ja-JP" dirty="0">
                <a:solidFill>
                  <a:schemeClr val="tx1"/>
                </a:solidFill>
              </a:rPr>
              <a:t>("a")).</a:t>
            </a:r>
            <a:r>
              <a:rPr kumimoji="1" lang="en-US" altLang="ja-JP" dirty="0" err="1">
                <a:solidFill>
                  <a:schemeClr val="tx1"/>
                </a:solidFill>
              </a:rPr>
              <a:t>getText</a:t>
            </a:r>
            <a:r>
              <a:rPr kumimoji="1" lang="en-US" altLang="ja-JP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2062716" y="3838353"/>
            <a:ext cx="7953154" cy="563526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//name="password"</a:t>
            </a:r>
            <a:r>
              <a:rPr kumimoji="1" lang="ja-JP" altLang="en-US" dirty="0">
                <a:solidFill>
                  <a:schemeClr val="tx1"/>
                </a:solidFill>
              </a:rPr>
              <a:t>の</a:t>
            </a:r>
            <a:r>
              <a:rPr kumimoji="1" lang="en-US" altLang="ja-JP" dirty="0">
                <a:solidFill>
                  <a:schemeClr val="tx1"/>
                </a:solidFill>
              </a:rPr>
              <a:t>CSS</a:t>
            </a:r>
            <a:r>
              <a:rPr kumimoji="1" lang="ja-JP" altLang="en-US" dirty="0">
                <a:solidFill>
                  <a:schemeClr val="tx1"/>
                </a:solidFill>
              </a:rPr>
              <a:t>プロパティの</a:t>
            </a:r>
            <a:r>
              <a:rPr kumimoji="1" lang="en-US" altLang="ja-JP" dirty="0">
                <a:solidFill>
                  <a:schemeClr val="tx1"/>
                </a:solidFill>
              </a:rPr>
              <a:t>width</a:t>
            </a:r>
            <a:r>
              <a:rPr kumimoji="1" lang="ja-JP" altLang="en-US" dirty="0">
                <a:solidFill>
                  <a:schemeClr val="tx1"/>
                </a:solidFill>
              </a:rPr>
              <a:t>を取得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driver.findElement(By.name("password")).</a:t>
            </a:r>
            <a:r>
              <a:rPr kumimoji="1" lang="en-US" altLang="ja-JP" dirty="0" err="1">
                <a:solidFill>
                  <a:schemeClr val="tx1"/>
                </a:solidFill>
              </a:rPr>
              <a:t>getCssValue</a:t>
            </a:r>
            <a:r>
              <a:rPr kumimoji="1" lang="en-US" altLang="ja-JP" dirty="0">
                <a:solidFill>
                  <a:schemeClr val="tx1"/>
                </a:solidFill>
              </a:rPr>
              <a:t>("width");</a:t>
            </a:r>
          </a:p>
        </p:txBody>
      </p:sp>
    </p:spTree>
    <p:extLst>
      <p:ext uri="{BB962C8B-B14F-4D97-AF65-F5344CB8AC3E}">
        <p14:creationId xmlns:p14="http://schemas.microsoft.com/office/powerpoint/2010/main" val="375003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/>
              <a:t>4 </a:t>
            </a:r>
            <a:r>
              <a:rPr lang="ja-JP" altLang="en-US" dirty="0"/>
              <a:t>よく利用する基本的なコマンド</a:t>
            </a:r>
          </a:p>
        </p:txBody>
      </p:sp>
      <p:sp>
        <p:nvSpPr>
          <p:cNvPr id="14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ja-JP" altLang="en-US" dirty="0" smtClean="0"/>
              <a:t>セレクトのオプションの選択</a:t>
            </a:r>
          </a:p>
          <a:p>
            <a:pPr lvl="1"/>
            <a:r>
              <a:rPr lang="ja-JP" altLang="en-US" sz="1400" dirty="0" smtClean="0"/>
              <a:t>以下のような画面を例に説明させていただきます。</a:t>
            </a:r>
            <a:endParaRPr lang="en-US" altLang="ja-JP" sz="1400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ja-JP" altLang="en-US" sz="1400" dirty="0" smtClean="0"/>
              <a:t>以降</a:t>
            </a:r>
            <a:r>
              <a:rPr lang="ja-JP" altLang="en-US" sz="1400" dirty="0"/>
              <a:t>の例は全て「自営業」の</a:t>
            </a:r>
            <a:r>
              <a:rPr lang="en-US" altLang="ja-JP" sz="1400" dirty="0"/>
              <a:t>option</a:t>
            </a:r>
            <a:r>
              <a:rPr lang="ja-JP" altLang="en-US" sz="1400" dirty="0"/>
              <a:t>を選択する例となります。</a:t>
            </a:r>
            <a:r>
              <a:rPr lang="en-US" altLang="ja-JP" sz="1400" dirty="0" smtClean="0"/>
              <a:t>//</a:t>
            </a:r>
            <a:r>
              <a:rPr lang="en-US" altLang="ja-JP" sz="1400" dirty="0"/>
              <a:t>CSS</a:t>
            </a:r>
            <a:r>
              <a:rPr lang="ja-JP" altLang="en-US" sz="1400" dirty="0"/>
              <a:t>セレクタで</a:t>
            </a:r>
            <a:r>
              <a:rPr lang="en-US" altLang="ja-JP" sz="1400" dirty="0"/>
              <a:t>option</a:t>
            </a:r>
            <a:r>
              <a:rPr lang="ja-JP" altLang="en-US" sz="1400" dirty="0"/>
              <a:t>を特定しクリック</a:t>
            </a:r>
          </a:p>
          <a:p>
            <a:endParaRPr lang="en-US" altLang="ja-JP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en-US" altLang="ja-JP" noProof="0" smtClean="0"/>
              <a:t>21</a:t>
            </a:fld>
            <a:endParaRPr lang="ja-JP" altLang="en-US" noProof="0" dirty="0"/>
          </a:p>
        </p:txBody>
      </p:sp>
      <p:sp>
        <p:nvSpPr>
          <p:cNvPr id="3" name="正方形/長方形 2"/>
          <p:cNvSpPr/>
          <p:nvPr/>
        </p:nvSpPr>
        <p:spPr>
          <a:xfrm>
            <a:off x="2003528" y="2552617"/>
            <a:ext cx="8527312" cy="1212111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  <a:latin typeface="+mn-ea"/>
              </a:rPr>
              <a:t>&lt;select name="</a:t>
            </a:r>
            <a:r>
              <a:rPr kumimoji="1" lang="en-US" altLang="ja-JP" sz="1400" dirty="0" err="1">
                <a:solidFill>
                  <a:schemeClr val="tx1"/>
                </a:solidFill>
                <a:latin typeface="+mn-ea"/>
              </a:rPr>
              <a:t>jobSelect</a:t>
            </a:r>
            <a:r>
              <a:rPr kumimoji="1" lang="en-US" altLang="ja-JP" sz="1400" dirty="0">
                <a:solidFill>
                  <a:schemeClr val="tx1"/>
                </a:solidFill>
                <a:latin typeface="+mn-ea"/>
              </a:rPr>
              <a:t>" id="</a:t>
            </a:r>
            <a:r>
              <a:rPr kumimoji="1" lang="en-US" altLang="ja-JP" sz="1400" dirty="0" err="1">
                <a:solidFill>
                  <a:schemeClr val="tx1"/>
                </a:solidFill>
                <a:latin typeface="+mn-ea"/>
              </a:rPr>
              <a:t>jobSelectId</a:t>
            </a:r>
            <a:r>
              <a:rPr kumimoji="1" lang="en-US" altLang="ja-JP" sz="1400" dirty="0">
                <a:solidFill>
                  <a:schemeClr val="tx1"/>
                </a:solidFill>
                <a:latin typeface="+mn-ea"/>
              </a:rPr>
              <a:t>" name="</a:t>
            </a:r>
            <a:r>
              <a:rPr kumimoji="1" lang="en-US" altLang="ja-JP" sz="1400" dirty="0" err="1">
                <a:solidFill>
                  <a:schemeClr val="tx1"/>
                </a:solidFill>
                <a:latin typeface="+mn-ea"/>
              </a:rPr>
              <a:t>jobSelectName</a:t>
            </a:r>
            <a:r>
              <a:rPr kumimoji="1" lang="en-US" altLang="ja-JP" sz="1400" dirty="0">
                <a:solidFill>
                  <a:schemeClr val="tx1"/>
                </a:solidFill>
                <a:latin typeface="+mn-ea"/>
              </a:rPr>
              <a:t>"&gt;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+mn-ea"/>
              </a:rPr>
              <a:t>&lt;option value="10" selected="selected"&gt;</a:t>
            </a:r>
            <a:r>
              <a:rPr kumimoji="1" lang="ja-JP" altLang="en-US" sz="1400" dirty="0">
                <a:solidFill>
                  <a:schemeClr val="tx1"/>
                </a:solidFill>
                <a:latin typeface="+mn-ea"/>
              </a:rPr>
              <a:t>会社員</a:t>
            </a:r>
            <a:r>
              <a:rPr kumimoji="1" lang="en-US" altLang="ja-JP" sz="1400" dirty="0">
                <a:solidFill>
                  <a:schemeClr val="tx1"/>
                </a:solidFill>
                <a:latin typeface="+mn-ea"/>
              </a:rPr>
              <a:t>&lt;/option&gt;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+mn-ea"/>
              </a:rPr>
              <a:t>&lt;option value="20"&gt;</a:t>
            </a:r>
            <a:r>
              <a:rPr kumimoji="1" lang="ja-JP" altLang="en-US" sz="1400" dirty="0">
                <a:solidFill>
                  <a:schemeClr val="tx1"/>
                </a:solidFill>
                <a:latin typeface="+mn-ea"/>
              </a:rPr>
              <a:t>自営業</a:t>
            </a:r>
            <a:r>
              <a:rPr kumimoji="1" lang="en-US" altLang="ja-JP" sz="1400" dirty="0">
                <a:solidFill>
                  <a:schemeClr val="tx1"/>
                </a:solidFill>
                <a:latin typeface="+mn-ea"/>
              </a:rPr>
              <a:t>&lt;/option&gt;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+mn-ea"/>
              </a:rPr>
              <a:t>&lt;option value="30"&gt;</a:t>
            </a:r>
            <a:r>
              <a:rPr kumimoji="1" lang="ja-JP" altLang="en-US" sz="1400" dirty="0">
                <a:solidFill>
                  <a:schemeClr val="tx1"/>
                </a:solidFill>
                <a:latin typeface="+mn-ea"/>
              </a:rPr>
              <a:t>その他</a:t>
            </a:r>
            <a:r>
              <a:rPr kumimoji="1" lang="en-US" altLang="ja-JP" sz="1400" dirty="0">
                <a:solidFill>
                  <a:schemeClr val="tx1"/>
                </a:solidFill>
                <a:latin typeface="+mn-ea"/>
              </a:rPr>
              <a:t>&lt;/option&gt;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+mn-ea"/>
              </a:rPr>
              <a:t>&lt;/select&gt;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003528" y="4034527"/>
            <a:ext cx="8527312" cy="679564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 err="1">
                <a:solidFill>
                  <a:schemeClr val="tx1"/>
                </a:solidFill>
                <a:latin typeface="+mn-ea"/>
              </a:rPr>
              <a:t>WebElement</a:t>
            </a:r>
            <a:r>
              <a:rPr kumimoji="1" lang="ja-JP" altLang="en-US" sz="1400" b="1" dirty="0">
                <a:solidFill>
                  <a:schemeClr val="tx1"/>
                </a:solidFill>
                <a:latin typeface="+mn-ea"/>
              </a:rPr>
              <a:t>で</a:t>
            </a:r>
            <a:r>
              <a:rPr kumimoji="1" lang="en-US" altLang="ja-JP" sz="1400" b="1" dirty="0">
                <a:solidFill>
                  <a:schemeClr val="tx1"/>
                </a:solidFill>
                <a:latin typeface="+mn-ea"/>
              </a:rPr>
              <a:t>option</a:t>
            </a:r>
            <a:r>
              <a:rPr kumimoji="1" lang="ja-JP" altLang="en-US" sz="1400" b="1" dirty="0">
                <a:solidFill>
                  <a:schemeClr val="tx1"/>
                </a:solidFill>
                <a:latin typeface="+mn-ea"/>
              </a:rPr>
              <a:t>を検索して選択する方法</a:t>
            </a:r>
          </a:p>
          <a:p>
            <a:r>
              <a:rPr kumimoji="1" lang="en-US" altLang="ja-JP" sz="1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kumimoji="1" lang="en-US" altLang="ja-JP" sz="1400" dirty="0">
                <a:solidFill>
                  <a:schemeClr val="tx1"/>
                </a:solidFill>
                <a:latin typeface="+mn-ea"/>
              </a:rPr>
              <a:t>CSS</a:t>
            </a:r>
            <a:r>
              <a:rPr kumimoji="1" lang="ja-JP" altLang="en-US" sz="1400" dirty="0">
                <a:solidFill>
                  <a:schemeClr val="tx1"/>
                </a:solidFill>
                <a:latin typeface="+mn-ea"/>
              </a:rPr>
              <a:t>セレクタで</a:t>
            </a:r>
            <a:r>
              <a:rPr kumimoji="1" lang="en-US" altLang="ja-JP" sz="1400" dirty="0">
                <a:solidFill>
                  <a:schemeClr val="tx1"/>
                </a:solidFill>
                <a:latin typeface="+mn-ea"/>
              </a:rPr>
              <a:t>option</a:t>
            </a:r>
            <a:r>
              <a:rPr kumimoji="1" lang="ja-JP" altLang="en-US" sz="1400" dirty="0">
                <a:solidFill>
                  <a:schemeClr val="tx1"/>
                </a:solidFill>
                <a:latin typeface="+mn-ea"/>
              </a:rPr>
              <a:t>を特定しクリック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+mn-ea"/>
              </a:rPr>
              <a:t>driver.findElement(</a:t>
            </a:r>
            <a:r>
              <a:rPr kumimoji="1" lang="en-US" altLang="ja-JP" sz="1400" dirty="0" err="1">
                <a:solidFill>
                  <a:schemeClr val="tx1"/>
                </a:solidFill>
                <a:latin typeface="+mn-ea"/>
              </a:rPr>
              <a:t>By.cssSelector</a:t>
            </a:r>
            <a:r>
              <a:rPr kumimoji="1" lang="en-US" altLang="ja-JP" sz="1400" dirty="0">
                <a:solidFill>
                  <a:schemeClr val="tx1"/>
                </a:solidFill>
                <a:latin typeface="+mn-ea"/>
              </a:rPr>
              <a:t>("#</a:t>
            </a:r>
            <a:r>
              <a:rPr kumimoji="1" lang="en-US" altLang="ja-JP" sz="1400" dirty="0" err="1">
                <a:solidFill>
                  <a:schemeClr val="tx1"/>
                </a:solidFill>
                <a:latin typeface="+mn-ea"/>
              </a:rPr>
              <a:t>jobSelectId</a:t>
            </a:r>
            <a:r>
              <a:rPr kumimoji="1" lang="en-US" altLang="ja-JP" sz="1400" dirty="0">
                <a:solidFill>
                  <a:schemeClr val="tx1"/>
                </a:solidFill>
                <a:latin typeface="+mn-ea"/>
              </a:rPr>
              <a:t> &gt; </a:t>
            </a:r>
            <a:r>
              <a:rPr kumimoji="1" lang="en-US" altLang="ja-JP" sz="1400" dirty="0" err="1">
                <a:solidFill>
                  <a:schemeClr val="tx1"/>
                </a:solidFill>
                <a:latin typeface="+mn-ea"/>
              </a:rPr>
              <a:t>option:nth-child</a:t>
            </a:r>
            <a:r>
              <a:rPr kumimoji="1" lang="en-US" altLang="ja-JP" sz="1400" dirty="0">
                <a:solidFill>
                  <a:schemeClr val="tx1"/>
                </a:solidFill>
                <a:latin typeface="+mn-ea"/>
              </a:rPr>
              <a:t>(2)")).click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+mn-ea"/>
              </a:rPr>
              <a:t>();</a:t>
            </a:r>
            <a:endParaRPr kumimoji="1" lang="en-US" altLang="ja-JP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003528" y="4824923"/>
            <a:ext cx="8527312" cy="1908443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 err="1" smtClean="0">
                <a:solidFill>
                  <a:schemeClr val="tx1"/>
                </a:solidFill>
                <a:latin typeface="+mn-ea"/>
              </a:rPr>
              <a:t>org.openqa.selenium.support.ui.Select</a:t>
            </a:r>
            <a:r>
              <a:rPr kumimoji="1" lang="ja-JP" altLang="en-US" sz="1400" b="1" dirty="0">
                <a:solidFill>
                  <a:schemeClr val="tx1"/>
                </a:solidFill>
                <a:latin typeface="+mn-ea"/>
              </a:rPr>
              <a:t>を利用する方法</a:t>
            </a:r>
          </a:p>
          <a:p>
            <a:r>
              <a:rPr kumimoji="1" lang="en-US" altLang="ja-JP" sz="1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kumimoji="1" lang="en-US" altLang="ja-JP" sz="1400" dirty="0">
                <a:solidFill>
                  <a:schemeClr val="tx1"/>
                </a:solidFill>
                <a:latin typeface="+mn-ea"/>
              </a:rPr>
              <a:t>id="</a:t>
            </a:r>
            <a:r>
              <a:rPr kumimoji="1" lang="en-US" altLang="ja-JP" sz="1400" dirty="0" err="1">
                <a:solidFill>
                  <a:schemeClr val="tx1"/>
                </a:solidFill>
                <a:latin typeface="+mn-ea"/>
              </a:rPr>
              <a:t>jobSelectId</a:t>
            </a:r>
            <a:r>
              <a:rPr kumimoji="1" lang="en-US" altLang="ja-JP" sz="1400" dirty="0">
                <a:solidFill>
                  <a:schemeClr val="tx1"/>
                </a:solidFill>
                <a:latin typeface="+mn-ea"/>
              </a:rPr>
              <a:t>"</a:t>
            </a:r>
            <a:r>
              <a:rPr kumimoji="1" lang="ja-JP" altLang="en-US" sz="1400" dirty="0">
                <a:solidFill>
                  <a:schemeClr val="tx1"/>
                </a:solidFill>
                <a:latin typeface="+mn-ea"/>
              </a:rPr>
              <a:t>の要素を検索しそのオブジェクトを引数にして</a:t>
            </a:r>
            <a:r>
              <a:rPr kumimoji="1" lang="en-US" altLang="ja-JP" sz="1400" dirty="0">
                <a:solidFill>
                  <a:schemeClr val="tx1"/>
                </a:solidFill>
                <a:latin typeface="+mn-ea"/>
              </a:rPr>
              <a:t>Select</a:t>
            </a:r>
            <a:r>
              <a:rPr kumimoji="1" lang="ja-JP" altLang="en-US" sz="1400" dirty="0">
                <a:solidFill>
                  <a:schemeClr val="tx1"/>
                </a:solidFill>
                <a:latin typeface="+mn-ea"/>
              </a:rPr>
              <a:t>を作成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+mn-ea"/>
              </a:rPr>
              <a:t>Select </a:t>
            </a:r>
            <a:r>
              <a:rPr kumimoji="1" lang="en-US" altLang="ja-JP" sz="1400" dirty="0" err="1">
                <a:solidFill>
                  <a:schemeClr val="tx1"/>
                </a:solidFill>
                <a:latin typeface="+mn-ea"/>
              </a:rPr>
              <a:t>select</a:t>
            </a:r>
            <a:r>
              <a:rPr kumimoji="1" lang="en-US" altLang="ja-JP" sz="1400" dirty="0">
                <a:solidFill>
                  <a:schemeClr val="tx1"/>
                </a:solidFill>
                <a:latin typeface="+mn-ea"/>
              </a:rPr>
              <a:t> = new Select(driver.findElement(By.id("</a:t>
            </a:r>
            <a:r>
              <a:rPr kumimoji="1" lang="en-US" altLang="ja-JP" sz="1400" dirty="0" err="1">
                <a:solidFill>
                  <a:schemeClr val="tx1"/>
                </a:solidFill>
                <a:latin typeface="+mn-ea"/>
              </a:rPr>
              <a:t>jobSelectId</a:t>
            </a:r>
            <a:r>
              <a:rPr kumimoji="1" lang="en-US" altLang="ja-JP" sz="1400" dirty="0">
                <a:solidFill>
                  <a:schemeClr val="tx1"/>
                </a:solidFill>
                <a:latin typeface="+mn-ea"/>
              </a:rPr>
              <a:t>")));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+mn-ea"/>
              </a:rPr>
              <a:t>//</a:t>
            </a:r>
            <a:r>
              <a:rPr kumimoji="1" lang="ja-JP" altLang="en-US" sz="1400" dirty="0">
                <a:solidFill>
                  <a:schemeClr val="tx1"/>
                </a:solidFill>
                <a:latin typeface="+mn-ea"/>
              </a:rPr>
              <a:t>テキストが</a:t>
            </a:r>
            <a:r>
              <a:rPr kumimoji="1" lang="en-US" altLang="ja-JP" sz="1400" dirty="0">
                <a:solidFill>
                  <a:schemeClr val="tx1"/>
                </a:solidFill>
                <a:latin typeface="+mn-ea"/>
              </a:rPr>
              <a:t>"</a:t>
            </a:r>
            <a:r>
              <a:rPr kumimoji="1" lang="ja-JP" altLang="en-US" sz="1400" dirty="0">
                <a:solidFill>
                  <a:schemeClr val="tx1"/>
                </a:solidFill>
                <a:latin typeface="+mn-ea"/>
              </a:rPr>
              <a:t>自営業</a:t>
            </a:r>
            <a:r>
              <a:rPr kumimoji="1" lang="en-US" altLang="ja-JP" sz="1400" dirty="0">
                <a:solidFill>
                  <a:schemeClr val="tx1"/>
                </a:solidFill>
                <a:latin typeface="+mn-ea"/>
              </a:rPr>
              <a:t>"</a:t>
            </a:r>
            <a:r>
              <a:rPr kumimoji="1" lang="ja-JP" altLang="en-US" sz="1400" dirty="0">
                <a:solidFill>
                  <a:schemeClr val="tx1"/>
                </a:solidFill>
                <a:latin typeface="+mn-ea"/>
              </a:rPr>
              <a:t>の</a:t>
            </a:r>
            <a:r>
              <a:rPr kumimoji="1" lang="en-US" altLang="ja-JP" sz="1400" dirty="0">
                <a:solidFill>
                  <a:schemeClr val="tx1"/>
                </a:solidFill>
                <a:latin typeface="+mn-ea"/>
              </a:rPr>
              <a:t>option</a:t>
            </a:r>
            <a:r>
              <a:rPr kumimoji="1" lang="ja-JP" altLang="en-US" sz="1400" dirty="0">
                <a:solidFill>
                  <a:schemeClr val="tx1"/>
                </a:solidFill>
                <a:latin typeface="+mn-ea"/>
              </a:rPr>
              <a:t>を選択</a:t>
            </a:r>
          </a:p>
          <a:p>
            <a:r>
              <a:rPr kumimoji="1" lang="en-US" altLang="ja-JP" sz="1400" dirty="0" err="1">
                <a:solidFill>
                  <a:schemeClr val="tx1"/>
                </a:solidFill>
                <a:latin typeface="+mn-ea"/>
              </a:rPr>
              <a:t>select.selectByVisibleText</a:t>
            </a:r>
            <a:r>
              <a:rPr kumimoji="1" lang="en-US" altLang="ja-JP" sz="1400" dirty="0">
                <a:solidFill>
                  <a:schemeClr val="tx1"/>
                </a:solidFill>
                <a:latin typeface="+mn-ea"/>
              </a:rPr>
              <a:t>("</a:t>
            </a:r>
            <a:r>
              <a:rPr kumimoji="1" lang="ja-JP" altLang="en-US" sz="1400" dirty="0">
                <a:solidFill>
                  <a:schemeClr val="tx1"/>
                </a:solidFill>
                <a:latin typeface="+mn-ea"/>
              </a:rPr>
              <a:t>自営業</a:t>
            </a:r>
            <a:r>
              <a:rPr kumimoji="1" lang="en-US" altLang="ja-JP" sz="1400" dirty="0">
                <a:solidFill>
                  <a:schemeClr val="tx1"/>
                </a:solidFill>
                <a:latin typeface="+mn-ea"/>
              </a:rPr>
              <a:t>");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+mn-ea"/>
              </a:rPr>
              <a:t>//value</a:t>
            </a:r>
            <a:r>
              <a:rPr kumimoji="1" lang="ja-JP" altLang="en-US" sz="1400" dirty="0">
                <a:solidFill>
                  <a:schemeClr val="tx1"/>
                </a:solidFill>
                <a:latin typeface="+mn-ea"/>
              </a:rPr>
              <a:t>が</a:t>
            </a:r>
            <a:r>
              <a:rPr kumimoji="1" lang="en-US" altLang="ja-JP" sz="1400" dirty="0">
                <a:solidFill>
                  <a:schemeClr val="tx1"/>
                </a:solidFill>
                <a:latin typeface="+mn-ea"/>
              </a:rPr>
              <a:t>"20"</a:t>
            </a:r>
            <a:r>
              <a:rPr kumimoji="1" lang="ja-JP" altLang="en-US" sz="1400" dirty="0">
                <a:solidFill>
                  <a:schemeClr val="tx1"/>
                </a:solidFill>
                <a:latin typeface="+mn-ea"/>
              </a:rPr>
              <a:t>の</a:t>
            </a:r>
            <a:r>
              <a:rPr kumimoji="1" lang="en-US" altLang="ja-JP" sz="1400" dirty="0">
                <a:solidFill>
                  <a:schemeClr val="tx1"/>
                </a:solidFill>
                <a:latin typeface="+mn-ea"/>
              </a:rPr>
              <a:t>option</a:t>
            </a:r>
            <a:r>
              <a:rPr kumimoji="1" lang="ja-JP" altLang="en-US" sz="1400" dirty="0">
                <a:solidFill>
                  <a:schemeClr val="tx1"/>
                </a:solidFill>
                <a:latin typeface="+mn-ea"/>
              </a:rPr>
              <a:t>を選択</a:t>
            </a:r>
          </a:p>
          <a:p>
            <a:r>
              <a:rPr kumimoji="1" lang="en-US" altLang="ja-JP" sz="1400" dirty="0" err="1">
                <a:solidFill>
                  <a:schemeClr val="tx1"/>
                </a:solidFill>
                <a:latin typeface="+mn-ea"/>
              </a:rPr>
              <a:t>select.selectByValue</a:t>
            </a:r>
            <a:r>
              <a:rPr kumimoji="1" lang="en-US" altLang="ja-JP" sz="1400" dirty="0">
                <a:solidFill>
                  <a:schemeClr val="tx1"/>
                </a:solidFill>
                <a:latin typeface="+mn-ea"/>
              </a:rPr>
              <a:t>("20");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+mn-ea"/>
              </a:rPr>
              <a:t>//1</a:t>
            </a:r>
            <a:r>
              <a:rPr kumimoji="1" lang="ja-JP" altLang="en-US" sz="1400" dirty="0">
                <a:solidFill>
                  <a:schemeClr val="tx1"/>
                </a:solidFill>
                <a:latin typeface="+mn-ea"/>
              </a:rPr>
              <a:t>番目の</a:t>
            </a:r>
            <a:r>
              <a:rPr kumimoji="1" lang="en-US" altLang="ja-JP" sz="1400" dirty="0">
                <a:solidFill>
                  <a:schemeClr val="tx1"/>
                </a:solidFill>
                <a:latin typeface="+mn-ea"/>
              </a:rPr>
              <a:t>option</a:t>
            </a:r>
            <a:r>
              <a:rPr kumimoji="1" lang="ja-JP" altLang="en-US" sz="1400" dirty="0">
                <a:solidFill>
                  <a:schemeClr val="tx1"/>
                </a:solidFill>
                <a:latin typeface="+mn-ea"/>
              </a:rPr>
              <a:t>を選択</a:t>
            </a:r>
          </a:p>
          <a:p>
            <a:r>
              <a:rPr kumimoji="1" lang="en-US" altLang="ja-JP" sz="1400" dirty="0" err="1">
                <a:solidFill>
                  <a:schemeClr val="tx1"/>
                </a:solidFill>
                <a:latin typeface="+mn-ea"/>
              </a:rPr>
              <a:t>select.selectByIndex</a:t>
            </a:r>
            <a:r>
              <a:rPr kumimoji="1" lang="en-US" altLang="ja-JP" sz="1400" dirty="0">
                <a:solidFill>
                  <a:schemeClr val="tx1"/>
                </a:solidFill>
                <a:latin typeface="+mn-ea"/>
              </a:rPr>
              <a:t>(1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+mn-ea"/>
              </a:rPr>
              <a:t>);</a:t>
            </a:r>
            <a:endParaRPr kumimoji="1" lang="en-US" altLang="ja-JP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218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/>
              <a:t>4 </a:t>
            </a:r>
            <a:r>
              <a:rPr lang="ja-JP" altLang="en-US" dirty="0"/>
              <a:t>よく利用する基本的なコマンド</a:t>
            </a:r>
          </a:p>
        </p:txBody>
      </p:sp>
      <p:sp>
        <p:nvSpPr>
          <p:cNvPr id="14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ja-JP" altLang="en-US" dirty="0"/>
              <a:t>ラジオボタンの選択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en-US" altLang="ja-JP" noProof="0" smtClean="0"/>
              <a:t>22</a:t>
            </a:fld>
            <a:endParaRPr lang="ja-JP" altLang="en-US" noProof="0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199089"/>
              </p:ext>
            </p:extLst>
          </p:nvPr>
        </p:nvGraphicFramePr>
        <p:xfrm>
          <a:off x="1670493" y="2388977"/>
          <a:ext cx="812800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&lt;label&gt;&lt;input type="radio" name="</a:t>
                      </a:r>
                      <a:r>
                        <a:rPr kumimoji="1" lang="en-US" altLang="ja-JP" dirty="0" err="1" smtClean="0"/>
                        <a:t>sexName</a:t>
                      </a:r>
                      <a:r>
                        <a:rPr kumimoji="1" lang="en-US" altLang="ja-JP" dirty="0" smtClean="0"/>
                        <a:t>" value="man"&gt;man&lt;/label&gt;</a:t>
                      </a:r>
                    </a:p>
                    <a:p>
                      <a:r>
                        <a:rPr kumimoji="1" lang="en-US" altLang="ja-JP" dirty="0" smtClean="0"/>
                        <a:t>&lt;label&gt;&lt;input type="radio" name="</a:t>
                      </a:r>
                      <a:r>
                        <a:rPr kumimoji="1" lang="en-US" altLang="ja-JP" dirty="0" err="1" smtClean="0"/>
                        <a:t>sexName</a:t>
                      </a:r>
                      <a:r>
                        <a:rPr kumimoji="1" lang="en-US" altLang="ja-JP" dirty="0" smtClean="0"/>
                        <a:t>" value="woman"&gt;woman&lt;/label&gt;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// </a:t>
                      </a:r>
                      <a:r>
                        <a:rPr kumimoji="1" lang="ja-JP" altLang="en-US" dirty="0" smtClean="0"/>
                        <a:t>上記画面の「</a:t>
                      </a:r>
                      <a:r>
                        <a:rPr kumimoji="1" lang="en-US" altLang="ja-JP" dirty="0" smtClean="0"/>
                        <a:t>woman</a:t>
                      </a:r>
                      <a:r>
                        <a:rPr kumimoji="1" lang="ja-JP" altLang="en-US" dirty="0" smtClean="0"/>
                        <a:t>」を選択する実装例は以下の通りです。</a:t>
                      </a:r>
                    </a:p>
                    <a:p>
                      <a:r>
                        <a:rPr kumimoji="1" lang="en-US" altLang="ja-JP" dirty="0" smtClean="0"/>
                        <a:t>driver.findElement(</a:t>
                      </a:r>
                      <a:r>
                        <a:rPr kumimoji="1" lang="en-US" altLang="ja-JP" dirty="0" err="1" smtClean="0"/>
                        <a:t>By.xpath</a:t>
                      </a:r>
                      <a:r>
                        <a:rPr kumimoji="1" lang="en-US" altLang="ja-JP" dirty="0" smtClean="0"/>
                        <a:t>("(//input[@name='</a:t>
                      </a:r>
                      <a:r>
                        <a:rPr kumimoji="1" lang="en-US" altLang="ja-JP" dirty="0" err="1" smtClean="0"/>
                        <a:t>sexName</a:t>
                      </a:r>
                      <a:r>
                        <a:rPr kumimoji="1" lang="en-US" altLang="ja-JP" dirty="0" smtClean="0"/>
                        <a:t>'])[2]")).click();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87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/>
              <a:t>4 </a:t>
            </a:r>
            <a:r>
              <a:rPr lang="ja-JP" altLang="en-US" dirty="0"/>
              <a:t>よく利用する基本的なコマンド</a:t>
            </a:r>
          </a:p>
        </p:txBody>
      </p:sp>
      <p:sp>
        <p:nvSpPr>
          <p:cNvPr id="14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ja-JP" altLang="en-US" dirty="0"/>
              <a:t>チェックボックスの選択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en-US" altLang="ja-JP" noProof="0" smtClean="0"/>
              <a:t>23</a:t>
            </a:fld>
            <a:endParaRPr lang="ja-JP" altLang="en-US" noProof="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118727"/>
              </p:ext>
            </p:extLst>
          </p:nvPr>
        </p:nvGraphicFramePr>
        <p:xfrm>
          <a:off x="1670493" y="2388977"/>
          <a:ext cx="81280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/>
              </a:tblGrid>
              <a:tr h="74168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//id="</a:t>
                      </a:r>
                      <a:r>
                        <a:rPr kumimoji="1" lang="en-US" altLang="ja-JP" dirty="0" err="1" smtClean="0"/>
                        <a:t>checkboxId</a:t>
                      </a:r>
                      <a:r>
                        <a:rPr kumimoji="1" lang="en-US" altLang="ja-JP" dirty="0" smtClean="0"/>
                        <a:t>"</a:t>
                      </a:r>
                      <a:r>
                        <a:rPr kumimoji="1" lang="ja-JP" altLang="en-US" dirty="0" smtClean="0"/>
                        <a:t>の要素を検索</a:t>
                      </a:r>
                    </a:p>
                    <a:p>
                      <a:r>
                        <a:rPr kumimoji="1" lang="en-US" altLang="ja-JP" dirty="0" err="1" smtClean="0"/>
                        <a:t>WebElement</a:t>
                      </a:r>
                      <a:r>
                        <a:rPr kumimoji="1" lang="en-US" altLang="ja-JP" dirty="0" smtClean="0"/>
                        <a:t> </a:t>
                      </a:r>
                      <a:r>
                        <a:rPr kumimoji="1" lang="en-US" altLang="ja-JP" dirty="0" err="1" smtClean="0"/>
                        <a:t>checkBox</a:t>
                      </a:r>
                      <a:r>
                        <a:rPr kumimoji="1" lang="en-US" altLang="ja-JP" dirty="0" smtClean="0"/>
                        <a:t> = driver.findElement(By.id("</a:t>
                      </a:r>
                      <a:r>
                        <a:rPr kumimoji="1" lang="en-US" altLang="ja-JP" dirty="0" err="1" smtClean="0"/>
                        <a:t>checkboxId</a:t>
                      </a:r>
                      <a:r>
                        <a:rPr kumimoji="1" lang="en-US" altLang="ja-JP" dirty="0" smtClean="0"/>
                        <a:t>"));</a:t>
                      </a:r>
                    </a:p>
                    <a:p>
                      <a:r>
                        <a:rPr kumimoji="1" lang="en-US" altLang="ja-JP" dirty="0" smtClean="0"/>
                        <a:t>//</a:t>
                      </a:r>
                      <a:r>
                        <a:rPr kumimoji="1" lang="ja-JP" altLang="en-US" dirty="0" smtClean="0"/>
                        <a:t>チェックされていなければ</a:t>
                      </a:r>
                    </a:p>
                    <a:p>
                      <a:r>
                        <a:rPr kumimoji="1" lang="en-US" altLang="ja-JP" dirty="0" smtClean="0"/>
                        <a:t>if ( !</a:t>
                      </a:r>
                      <a:r>
                        <a:rPr kumimoji="1" lang="en-US" altLang="ja-JP" dirty="0" err="1" smtClean="0"/>
                        <a:t>checkBox.isSelected</a:t>
                      </a:r>
                      <a:r>
                        <a:rPr kumimoji="1" lang="en-US" altLang="ja-JP" dirty="0" smtClean="0"/>
                        <a:t>() )</a:t>
                      </a:r>
                    </a:p>
                    <a:p>
                      <a:r>
                        <a:rPr kumimoji="1" lang="en-US" altLang="ja-JP" dirty="0" smtClean="0"/>
                        <a:t>{</a:t>
                      </a:r>
                    </a:p>
                    <a:p>
                      <a:r>
                        <a:rPr kumimoji="1" lang="en-US" altLang="ja-JP" dirty="0" smtClean="0"/>
                        <a:t>  //</a:t>
                      </a:r>
                      <a:r>
                        <a:rPr kumimoji="1" lang="ja-JP" altLang="en-US" dirty="0" smtClean="0"/>
                        <a:t>クリックしてチェック</a:t>
                      </a:r>
                    </a:p>
                    <a:p>
                      <a:r>
                        <a:rPr kumimoji="1" lang="ja-JP" altLang="en-US" dirty="0" smtClean="0"/>
                        <a:t>  </a:t>
                      </a:r>
                      <a:r>
                        <a:rPr kumimoji="1" lang="en-US" altLang="ja-JP" dirty="0" err="1" smtClean="0"/>
                        <a:t>checkBox.click</a:t>
                      </a:r>
                      <a:r>
                        <a:rPr kumimoji="1" lang="en-US" altLang="ja-JP" dirty="0" smtClean="0"/>
                        <a:t>();</a:t>
                      </a:r>
                    </a:p>
                    <a:p>
                      <a:r>
                        <a:rPr kumimoji="1" lang="en-US" altLang="ja-JP" dirty="0" smtClean="0"/>
                        <a:t>}	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27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 err="1"/>
              <a:t>Selenlum</a:t>
            </a:r>
            <a:endParaRPr lang="ja-JP" altLang="en-US" dirty="0"/>
          </a:p>
        </p:txBody>
      </p:sp>
      <p:sp>
        <p:nvSpPr>
          <p:cNvPr id="5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en-US" altLang="ja-JP" dirty="0"/>
              <a:t>Selenium WebDriver</a:t>
            </a:r>
            <a:r>
              <a:rPr lang="ja-JP" altLang="en-US" dirty="0"/>
              <a:t>のブラウザ自動テストを実践する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altLang="ja-JP" smtClean="0"/>
              <a:pPr/>
              <a:t>24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124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lang="en-US" altLang="ja-JP" dirty="0" smtClean="0"/>
              <a:t>.</a:t>
            </a:r>
            <a:r>
              <a:rPr lang="ja-JP" altLang="en-US" dirty="0"/>
              <a:t> 画面</a:t>
            </a:r>
            <a:r>
              <a:rPr lang="ja-JP" altLang="en-US" dirty="0" smtClean="0"/>
              <a:t>機能一覧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en-US" altLang="ja-JP" noProof="0" smtClean="0"/>
              <a:t>25</a:t>
            </a:fld>
            <a:endParaRPr lang="ja-JP" altLang="en-US" noProof="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328886"/>
              </p:ext>
            </p:extLst>
          </p:nvPr>
        </p:nvGraphicFramePr>
        <p:xfrm>
          <a:off x="1706849" y="2294433"/>
          <a:ext cx="6840251" cy="4152181"/>
        </p:xfrm>
        <a:graphic>
          <a:graphicData uri="http://schemas.openxmlformats.org/drawingml/2006/table">
            <a:tbl>
              <a:tblPr/>
              <a:tblGrid>
                <a:gridCol w="2166651"/>
                <a:gridCol w="4673600"/>
              </a:tblGrid>
              <a:tr h="400655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effectLst/>
                        </a:rPr>
                        <a:t>画面名</a:t>
                      </a:r>
                    </a:p>
                  </a:txBody>
                  <a:tcPr marL="18899" marR="18899" marT="18899" marB="18899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</a:rPr>
                        <a:t>機能</a:t>
                      </a:r>
                    </a:p>
                  </a:txBody>
                  <a:tcPr marL="60476" marR="60476" marT="30238" marB="30238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19226">
                <a:tc rowSpan="5">
                  <a:txBody>
                    <a:bodyPr/>
                    <a:lstStyle/>
                    <a:p>
                      <a:pPr algn="l"/>
                      <a:r>
                        <a:rPr lang="ja-JP" altLang="en-US" sz="1200" b="0" dirty="0">
                          <a:effectLst/>
                        </a:rPr>
                        <a:t>従業員一覧</a:t>
                      </a:r>
                    </a:p>
                  </a:txBody>
                  <a:tcPr marL="18899" marR="18899" marT="18899" marB="18899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0" dirty="0">
                          <a:effectLst/>
                        </a:rPr>
                        <a:t>従業員情報一覧表示</a:t>
                      </a:r>
                    </a:p>
                  </a:txBody>
                  <a:tcPr marL="18899" marR="18899" marT="18899" marB="18899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22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b="0" dirty="0">
                          <a:effectLst/>
                        </a:rPr>
                        <a:t>従業員情報ファイルのダウンロード</a:t>
                      </a:r>
                    </a:p>
                  </a:txBody>
                  <a:tcPr marL="18899" marR="18899" marT="18899" marB="18899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22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b="0" dirty="0">
                          <a:effectLst/>
                        </a:rPr>
                        <a:t>従業員情報の初期化</a:t>
                      </a:r>
                    </a:p>
                  </a:txBody>
                  <a:tcPr marL="18899" marR="18899" marT="18899" marB="18899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22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b="0" dirty="0">
                          <a:effectLst/>
                        </a:rPr>
                        <a:t>従業員情報変更画面への画面遷移</a:t>
                      </a:r>
                    </a:p>
                  </a:txBody>
                  <a:tcPr marL="18899" marR="18899" marT="18899" marB="18899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22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b="0" dirty="0">
                          <a:effectLst/>
                        </a:rPr>
                        <a:t>従業員情報登録画面への画面遷移</a:t>
                      </a:r>
                    </a:p>
                  </a:txBody>
                  <a:tcPr marL="18899" marR="18899" marT="18899" marB="18899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226">
                <a:tc rowSpan="2">
                  <a:txBody>
                    <a:bodyPr/>
                    <a:lstStyle/>
                    <a:p>
                      <a:pPr algn="l"/>
                      <a:r>
                        <a:rPr lang="zh-TW" altLang="en-US" sz="1200" b="0">
                          <a:effectLst/>
                        </a:rPr>
                        <a:t>従業員情報変更</a:t>
                      </a:r>
                    </a:p>
                  </a:txBody>
                  <a:tcPr marL="18899" marR="18899" marT="18899" marB="18899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b="0" dirty="0">
                          <a:effectLst/>
                        </a:rPr>
                        <a:t>従業員情報の変更</a:t>
                      </a:r>
                    </a:p>
                  </a:txBody>
                  <a:tcPr marL="18899" marR="18899" marT="18899" marB="18899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22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b="0" dirty="0">
                          <a:effectLst/>
                        </a:rPr>
                        <a:t>従業員情報一覧画面への遷移</a:t>
                      </a:r>
                    </a:p>
                  </a:txBody>
                  <a:tcPr marL="18899" marR="18899" marT="18899" marB="18899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226">
                <a:tc rowSpan="2">
                  <a:txBody>
                    <a:bodyPr/>
                    <a:lstStyle/>
                    <a:p>
                      <a:pPr algn="l"/>
                      <a:r>
                        <a:rPr lang="zh-TW" altLang="en-US" sz="1200" b="0">
                          <a:effectLst/>
                        </a:rPr>
                        <a:t>従業員情報変更結果</a:t>
                      </a:r>
                    </a:p>
                  </a:txBody>
                  <a:tcPr marL="18899" marR="18899" marT="18899" marB="18899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b="0" dirty="0">
                          <a:effectLst/>
                        </a:rPr>
                        <a:t>従業員情報変更結果の表示</a:t>
                      </a:r>
                    </a:p>
                  </a:txBody>
                  <a:tcPr marL="18899" marR="18899" marT="18899" marB="18899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22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b="0" dirty="0">
                          <a:effectLst/>
                        </a:rPr>
                        <a:t>従業員情報一覧画面への遷移</a:t>
                      </a:r>
                    </a:p>
                  </a:txBody>
                  <a:tcPr marL="18899" marR="18899" marT="18899" marB="18899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226">
                <a:tc rowSpan="2">
                  <a:txBody>
                    <a:bodyPr/>
                    <a:lstStyle/>
                    <a:p>
                      <a:pPr algn="l"/>
                      <a:r>
                        <a:rPr lang="zh-TW" altLang="en-US" sz="1200" b="0">
                          <a:effectLst/>
                        </a:rPr>
                        <a:t>従業員情報削除結果</a:t>
                      </a:r>
                    </a:p>
                  </a:txBody>
                  <a:tcPr marL="18899" marR="18899" marT="18899" marB="18899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b="0" dirty="0">
                          <a:effectLst/>
                        </a:rPr>
                        <a:t>従業員情報削除結果の表示</a:t>
                      </a:r>
                    </a:p>
                  </a:txBody>
                  <a:tcPr marL="18899" marR="18899" marT="18899" marB="18899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22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b="0" dirty="0">
                          <a:effectLst/>
                        </a:rPr>
                        <a:t>従業員情報一覧画面への遷移</a:t>
                      </a:r>
                    </a:p>
                  </a:txBody>
                  <a:tcPr marL="18899" marR="18899" marT="18899" marB="18899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226">
                <a:tc rowSpan="2">
                  <a:txBody>
                    <a:bodyPr/>
                    <a:lstStyle/>
                    <a:p>
                      <a:pPr algn="l"/>
                      <a:r>
                        <a:rPr lang="zh-TW" altLang="en-US" sz="1200" b="0">
                          <a:effectLst/>
                        </a:rPr>
                        <a:t>従業員情報登録</a:t>
                      </a:r>
                    </a:p>
                  </a:txBody>
                  <a:tcPr marL="18899" marR="18899" marT="18899" marB="18899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b="0" dirty="0">
                          <a:effectLst/>
                        </a:rPr>
                        <a:t>従業員情報の初期化</a:t>
                      </a:r>
                    </a:p>
                  </a:txBody>
                  <a:tcPr marL="18899" marR="18899" marT="18899" marB="18899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22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b="0" dirty="0">
                          <a:effectLst/>
                        </a:rPr>
                        <a:t>従業員情報一覧画面への遷移</a:t>
                      </a:r>
                    </a:p>
                  </a:txBody>
                  <a:tcPr marL="18899" marR="18899" marT="18899" marB="18899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226">
                <a:tc rowSpan="2">
                  <a:txBody>
                    <a:bodyPr/>
                    <a:lstStyle/>
                    <a:p>
                      <a:pPr algn="l"/>
                      <a:r>
                        <a:rPr lang="zh-TW" altLang="en-US" sz="1200" b="0">
                          <a:effectLst/>
                        </a:rPr>
                        <a:t>従業員情報登録結果</a:t>
                      </a:r>
                    </a:p>
                  </a:txBody>
                  <a:tcPr marL="18899" marR="18899" marT="18899" marB="18899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b="0" dirty="0">
                          <a:effectLst/>
                        </a:rPr>
                        <a:t>従業員情報登録結果の表示</a:t>
                      </a:r>
                    </a:p>
                  </a:txBody>
                  <a:tcPr marL="18899" marR="18899" marT="18899" marB="18899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22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b="0" dirty="0">
                          <a:effectLst/>
                        </a:rPr>
                        <a:t>従業員情報一覧画面への遷移</a:t>
                      </a:r>
                    </a:p>
                  </a:txBody>
                  <a:tcPr marL="18899" marR="18899" marT="18899" marB="18899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226">
                <a:tc rowSpan="2">
                  <a:txBody>
                    <a:bodyPr/>
                    <a:lstStyle/>
                    <a:p>
                      <a:pPr algn="l"/>
                      <a:r>
                        <a:rPr lang="zh-TW" altLang="en-US" sz="1200" b="0">
                          <a:effectLst/>
                        </a:rPr>
                        <a:t>従業員情報初期化結果</a:t>
                      </a:r>
                    </a:p>
                  </a:txBody>
                  <a:tcPr marL="18899" marR="18899" marT="18899" marB="18899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b="0" dirty="0">
                          <a:effectLst/>
                        </a:rPr>
                        <a:t>従業員情報初期化結果の表示</a:t>
                      </a:r>
                    </a:p>
                  </a:txBody>
                  <a:tcPr marL="18899" marR="18899" marT="18899" marB="18899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22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b="0" dirty="0">
                          <a:effectLst/>
                        </a:rPr>
                        <a:t>従業員情報一覧画面への遷移</a:t>
                      </a:r>
                    </a:p>
                  </a:txBody>
                  <a:tcPr marL="18899" marR="18899" marT="18899" marB="18899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69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 smtClean="0"/>
              <a:t>2.</a:t>
            </a:r>
            <a:r>
              <a:rPr lang="ja-JP" altLang="en-US" dirty="0"/>
              <a:t> 遷移図</a:t>
            </a:r>
          </a:p>
        </p:txBody>
      </p:sp>
      <p:sp>
        <p:nvSpPr>
          <p:cNvPr id="14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en-US" altLang="ja-JP" noProof="0" smtClean="0"/>
              <a:t>26</a:t>
            </a:fld>
            <a:endParaRPr lang="ja-JP" altLang="en-US" noProof="0" dirty="0"/>
          </a:p>
        </p:txBody>
      </p:sp>
      <p:pic>
        <p:nvPicPr>
          <p:cNvPr id="2050" name="Picture 2" descr="https://image.itmedia.co.jp/ait/articles/1211/07/webdriver2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74" y="2275077"/>
            <a:ext cx="7607113" cy="457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38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 </a:t>
            </a:r>
            <a:r>
              <a:rPr lang="ja-JP" altLang="en-US" dirty="0" smtClean="0"/>
              <a:t>テストケース</a:t>
            </a:r>
            <a:r>
              <a:rPr lang="ja-JP" altLang="en-US" dirty="0"/>
              <a:t>の作成</a:t>
            </a:r>
          </a:p>
        </p:txBody>
      </p:sp>
      <p:graphicFrame>
        <p:nvGraphicFramePr>
          <p:cNvPr id="3" name="コンテンツ プレースホルダー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661286"/>
              </p:ext>
            </p:extLst>
          </p:nvPr>
        </p:nvGraphicFramePr>
        <p:xfrm>
          <a:off x="355599" y="1646346"/>
          <a:ext cx="11417301" cy="4854864"/>
        </p:xfrm>
        <a:graphic>
          <a:graphicData uri="http://schemas.openxmlformats.org/drawingml/2006/table">
            <a:tbl>
              <a:tblPr/>
              <a:tblGrid>
                <a:gridCol w="378583"/>
                <a:gridCol w="2834518"/>
                <a:gridCol w="8204200"/>
              </a:tblGrid>
              <a:tr h="53397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9246" marR="9246" marT="9246" marB="9246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600" b="1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テスト対象画面</a:t>
                      </a:r>
                    </a:p>
                  </a:txBody>
                  <a:tcPr marL="9246" marR="9246" marT="9246" marB="9246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600" b="1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テスト内容</a:t>
                      </a:r>
                    </a:p>
                  </a:txBody>
                  <a:tcPr marL="9246" marR="9246" marT="9246" marB="9246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</a:tr>
              <a:tr h="159625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1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246" marR="9246" marT="9246" marB="9246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600" b="0">
                          <a:effectLst/>
                          <a:latin typeface="+mn-ea"/>
                          <a:ea typeface="+mn-ea"/>
                        </a:rPr>
                        <a:t>従業員一覧</a:t>
                      </a:r>
                    </a:p>
                  </a:txBody>
                  <a:tcPr marL="9246" marR="9246" marT="9246" marB="9246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600" b="0">
                          <a:effectLst/>
                          <a:latin typeface="+mn-ea"/>
                          <a:ea typeface="+mn-ea"/>
                        </a:rPr>
                        <a:t>一覧情報の従業員の</a:t>
                      </a:r>
                      <a:r>
                        <a:rPr lang="en-US" altLang="ja-JP" sz="1600" b="0"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ja-JP" altLang="en-US" sz="1600" b="0">
                          <a:effectLst/>
                          <a:latin typeface="+mn-ea"/>
                          <a:ea typeface="+mn-ea"/>
                        </a:rPr>
                        <a:t>をクリックすると、対象の従業員情報の編集画面に遷移することを確認</a:t>
                      </a:r>
                    </a:p>
                  </a:txBody>
                  <a:tcPr marL="9246" marR="9246" marT="9246" marB="9246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597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1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246" marR="9246" marT="9246" marB="9246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>
                          <a:effectLst/>
                          <a:latin typeface="+mn-ea"/>
                          <a:ea typeface="+mn-ea"/>
                        </a:rPr>
                        <a:t>従業員一覧、従業員情報変更、従業員情報変更結果</a:t>
                      </a:r>
                    </a:p>
                  </a:txBody>
                  <a:tcPr marL="9246" marR="9246" marT="9246" marB="9246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600" b="0">
                          <a:effectLst/>
                          <a:latin typeface="+mn-ea"/>
                          <a:ea typeface="+mn-ea"/>
                        </a:rPr>
                        <a:t>従業員情報変更画面→変更結果画面→一覧画面という順序で画面遷移後、</a:t>
                      </a:r>
                      <a:r>
                        <a:rPr lang="en-US" altLang="ja-JP" sz="1600" b="0">
                          <a:effectLst/>
                          <a:latin typeface="+mn-ea"/>
                          <a:ea typeface="+mn-ea"/>
                        </a:rPr>
                        <a:t>Web</a:t>
                      </a:r>
                      <a:r>
                        <a:rPr lang="ja-JP" altLang="en-US" sz="1600" b="0">
                          <a:effectLst/>
                          <a:latin typeface="+mn-ea"/>
                          <a:ea typeface="+mn-ea"/>
                        </a:rPr>
                        <a:t>ブラウザの「戻る」「進む」処理を行った場合に、正常に画面遷移がされることを確認</a:t>
                      </a:r>
                    </a:p>
                  </a:txBody>
                  <a:tcPr marL="9246" marR="9246" marT="9246" marB="9246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7611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1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246" marR="9246" marT="9246" marB="9246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600" b="0" dirty="0">
                          <a:effectLst/>
                          <a:latin typeface="+mn-ea"/>
                          <a:ea typeface="+mn-ea"/>
                        </a:rPr>
                        <a:t>従業員一覧</a:t>
                      </a:r>
                    </a:p>
                  </a:txBody>
                  <a:tcPr marL="9246" marR="9246" marT="9246" marB="9246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600" b="0">
                          <a:effectLst/>
                          <a:latin typeface="+mn-ea"/>
                          <a:ea typeface="+mn-ea"/>
                        </a:rPr>
                        <a:t>従業員情報ダウンロードボタンをクリックすると、一覧表示されている従業員の情報が</a:t>
                      </a:r>
                      <a:r>
                        <a:rPr lang="en-US" altLang="ja-JP" sz="1600" b="0">
                          <a:effectLst/>
                          <a:latin typeface="+mn-ea"/>
                          <a:ea typeface="+mn-ea"/>
                        </a:rPr>
                        <a:t>CSV</a:t>
                      </a:r>
                      <a:r>
                        <a:rPr lang="ja-JP" altLang="en-US" sz="1600" b="0">
                          <a:effectLst/>
                          <a:latin typeface="+mn-ea"/>
                          <a:ea typeface="+mn-ea"/>
                        </a:rPr>
                        <a:t>ファイルでダウンロードされることを確認</a:t>
                      </a:r>
                    </a:p>
                  </a:txBody>
                  <a:tcPr marL="9246" marR="9246" marT="9246" marB="9246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9625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1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246" marR="9246" marT="9246" marB="9246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>
                          <a:effectLst/>
                          <a:latin typeface="+mn-ea"/>
                          <a:ea typeface="+mn-ea"/>
                        </a:rPr>
                        <a:t>従業員情報登録</a:t>
                      </a:r>
                    </a:p>
                  </a:txBody>
                  <a:tcPr marL="9246" marR="9246" marT="9246" marB="9246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600" b="0">
                          <a:effectLst/>
                          <a:latin typeface="+mn-ea"/>
                          <a:ea typeface="+mn-ea"/>
                        </a:rPr>
                        <a:t>従業員情報登録時のチェック処理でエラーとならない情報を登録すると、正常に登録されることを確認</a:t>
                      </a:r>
                    </a:p>
                  </a:txBody>
                  <a:tcPr marL="9246" marR="9246" marT="9246" marB="9246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7611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1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246" marR="9246" marT="9246" marB="9246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>
                          <a:effectLst/>
                          <a:latin typeface="+mn-ea"/>
                          <a:ea typeface="+mn-ea"/>
                        </a:rPr>
                        <a:t>従業員情報登録</a:t>
                      </a:r>
                    </a:p>
                  </a:txBody>
                  <a:tcPr marL="9246" marR="9246" marT="9246" marB="9246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600" b="0">
                          <a:effectLst/>
                          <a:latin typeface="+mn-ea"/>
                          <a:ea typeface="+mn-ea"/>
                        </a:rPr>
                        <a:t>従業員情報登録時のチェック処理でエラーとなる情報を登録すると、エラーメッセージが表示され、画面遷移せず再入力を求められることを確認</a:t>
                      </a:r>
                    </a:p>
                  </a:txBody>
                  <a:tcPr marL="9246" marR="9246" marT="9246" marB="9246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9625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1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246" marR="9246" marT="9246" marB="9246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>
                          <a:effectLst/>
                          <a:latin typeface="+mn-ea"/>
                          <a:ea typeface="+mn-ea"/>
                        </a:rPr>
                        <a:t>従業員情報変更</a:t>
                      </a:r>
                    </a:p>
                  </a:txBody>
                  <a:tcPr marL="9246" marR="9246" marT="9246" marB="9246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600" b="0">
                          <a:effectLst/>
                          <a:latin typeface="+mn-ea"/>
                          <a:ea typeface="+mn-ea"/>
                        </a:rPr>
                        <a:t>従業員情報変更時のチェック処理でエラーとならない情報を登録すると、正常に変更されることを確認</a:t>
                      </a:r>
                    </a:p>
                  </a:txBody>
                  <a:tcPr marL="9246" marR="9246" marT="9246" marB="9246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7611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1" dirty="0"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246" marR="9246" marT="9246" marB="9246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>
                          <a:effectLst/>
                          <a:latin typeface="+mn-ea"/>
                          <a:ea typeface="+mn-ea"/>
                        </a:rPr>
                        <a:t>従業員情報変更</a:t>
                      </a:r>
                    </a:p>
                  </a:txBody>
                  <a:tcPr marL="9246" marR="9246" marT="9246" marB="9246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600" b="0">
                          <a:effectLst/>
                          <a:latin typeface="+mn-ea"/>
                          <a:ea typeface="+mn-ea"/>
                        </a:rPr>
                        <a:t>従業員情報変更時のチェック処理でエラーとなる情報を登録すると、エラーメッセージが表示され、画面遷移せず再入力を求められることを確認</a:t>
                      </a:r>
                    </a:p>
                  </a:txBody>
                  <a:tcPr marL="9246" marR="9246" marT="9246" marB="9246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1639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1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246" marR="9246" marT="9246" marB="9246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>
                          <a:effectLst/>
                          <a:latin typeface="+mn-ea"/>
                          <a:ea typeface="+mn-ea"/>
                        </a:rPr>
                        <a:t>従業員情報変更</a:t>
                      </a:r>
                    </a:p>
                  </a:txBody>
                  <a:tcPr marL="9246" marR="9246" marT="9246" marB="9246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600" b="0">
                          <a:effectLst/>
                          <a:latin typeface="+mn-ea"/>
                          <a:ea typeface="+mn-ea"/>
                        </a:rPr>
                        <a:t>従業員情報の削除処理を行うと、正常に従業員情報が削除されることを確認</a:t>
                      </a:r>
                    </a:p>
                  </a:txBody>
                  <a:tcPr marL="9246" marR="9246" marT="9246" marB="9246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1639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1" dirty="0"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246" marR="9246" marT="9246" marB="9246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>
                          <a:effectLst/>
                          <a:latin typeface="+mn-ea"/>
                          <a:ea typeface="+mn-ea"/>
                        </a:rPr>
                        <a:t>従業員情報変更</a:t>
                      </a:r>
                    </a:p>
                  </a:txBody>
                  <a:tcPr marL="9246" marR="9246" marT="9246" marB="9246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600" b="0">
                          <a:effectLst/>
                          <a:latin typeface="+mn-ea"/>
                          <a:ea typeface="+mn-ea"/>
                        </a:rPr>
                        <a:t>従業員情報変更時に表示される確認メッセージが正常に表示されることを確認</a:t>
                      </a:r>
                    </a:p>
                  </a:txBody>
                  <a:tcPr marL="9246" marR="9246" marT="9246" marB="9246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1639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1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246" marR="9246" marT="9246" marB="9246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>
                          <a:effectLst/>
                          <a:latin typeface="+mn-ea"/>
                          <a:ea typeface="+mn-ea"/>
                        </a:rPr>
                        <a:t>従業員情報変更</a:t>
                      </a:r>
                    </a:p>
                  </a:txBody>
                  <a:tcPr marL="9246" marR="9246" marT="9246" marB="9246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600" b="0" dirty="0">
                          <a:effectLst/>
                          <a:latin typeface="+mn-ea"/>
                          <a:ea typeface="+mn-ea"/>
                        </a:rPr>
                        <a:t>従業員情報削除時に表示される確認メッセージが正常に表示されることを確認</a:t>
                      </a:r>
                    </a:p>
                  </a:txBody>
                  <a:tcPr marL="9246" marR="9246" marT="9246" marB="9246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397">
                <a:tc gridSpan="3">
                  <a:txBody>
                    <a:bodyPr/>
                    <a:lstStyle/>
                    <a:p>
                      <a:pPr algn="l"/>
                      <a:endParaRPr lang="ja-JP" alt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246" marR="9246" marT="9246" marB="924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en-US" altLang="ja-JP" noProof="0" smtClean="0"/>
              <a:t>27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795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 smtClean="0"/>
              <a:t>3.</a:t>
            </a:r>
            <a:r>
              <a:rPr lang="ja-JP" altLang="en-US" dirty="0"/>
              <a:t> </a:t>
            </a:r>
            <a:r>
              <a:rPr lang="ja-JP" altLang="en-US" dirty="0" smtClean="0"/>
              <a:t>クラス設計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ja-JP" altLang="en-US" dirty="0"/>
          </a:p>
        </p:txBody>
      </p:sp>
      <p:sp>
        <p:nvSpPr>
          <p:cNvPr id="14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en-US" altLang="ja-JP" noProof="0" smtClean="0"/>
              <a:t>28</a:t>
            </a:fld>
            <a:endParaRPr lang="ja-JP" altLang="en-US" noProof="0" dirty="0"/>
          </a:p>
        </p:txBody>
      </p:sp>
      <p:pic>
        <p:nvPicPr>
          <p:cNvPr id="1026" name="Picture 2" descr="図2　テストケースのクラス図と関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42394"/>
            <a:ext cx="8382000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70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 </a:t>
            </a:r>
            <a:r>
              <a:rPr lang="ja-JP" altLang="en-US" dirty="0" smtClean="0"/>
              <a:t>クラス設計</a:t>
            </a:r>
            <a:endParaRPr lang="ja-JP" altLang="en-US" dirty="0"/>
          </a:p>
        </p:txBody>
      </p:sp>
      <p:sp>
        <p:nvSpPr>
          <p:cNvPr id="14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ja-JP" altLang="en-US" dirty="0" smtClean="0"/>
              <a:t>下記</a:t>
            </a:r>
            <a:r>
              <a:rPr lang="en-US" altLang="ja-JP" dirty="0"/>
              <a:t>6</a:t>
            </a:r>
            <a:r>
              <a:rPr lang="ja-JP" altLang="en-US" dirty="0"/>
              <a:t>クラスを</a:t>
            </a:r>
            <a:r>
              <a:rPr lang="en-US" altLang="ja-JP" dirty="0"/>
              <a:t>JUnit</a:t>
            </a:r>
            <a:r>
              <a:rPr lang="ja-JP" altLang="en-US" dirty="0"/>
              <a:t>で実行すると、テストが実行される形式になっています。</a:t>
            </a:r>
          </a:p>
          <a:p>
            <a:pPr lvl="1"/>
            <a:r>
              <a:rPr lang="en-US" altLang="ja-JP" dirty="0" err="1" smtClean="0"/>
              <a:t>EmployeeManagerFirefoxDriverEdit</a:t>
            </a:r>
            <a:endParaRPr lang="en-US" altLang="ja-JP" dirty="0"/>
          </a:p>
          <a:p>
            <a:pPr lvl="1"/>
            <a:r>
              <a:rPr lang="en-US" altLang="ja-JP" dirty="0" err="1"/>
              <a:t>EmployeeManagerFirefoxDriverRegist</a:t>
            </a:r>
            <a:endParaRPr lang="en-US" altLang="ja-JP" dirty="0"/>
          </a:p>
          <a:p>
            <a:pPr lvl="1"/>
            <a:r>
              <a:rPr lang="en-US" altLang="ja-JP" dirty="0" err="1"/>
              <a:t>EmployeeManagerFirefoxDriverSearch</a:t>
            </a:r>
            <a:endParaRPr lang="en-US" altLang="ja-JP" dirty="0"/>
          </a:p>
          <a:p>
            <a:pPr lvl="1"/>
            <a:r>
              <a:rPr lang="en-US" altLang="ja-JP" dirty="0" err="1"/>
              <a:t>EmployeeManagerChromeDriverEdit</a:t>
            </a:r>
            <a:endParaRPr lang="en-US" altLang="ja-JP" dirty="0"/>
          </a:p>
          <a:p>
            <a:pPr lvl="1"/>
            <a:r>
              <a:rPr lang="en-US" altLang="ja-JP" dirty="0" err="1"/>
              <a:t>EmployeeManagerChromeDriverRegist</a:t>
            </a:r>
            <a:endParaRPr lang="en-US" altLang="ja-JP" dirty="0"/>
          </a:p>
          <a:p>
            <a:pPr lvl="1"/>
            <a:r>
              <a:rPr lang="en-US" altLang="ja-JP" dirty="0" err="1"/>
              <a:t>EmployeeManagerChromeDriverSearch</a:t>
            </a:r>
            <a:endParaRPr lang="en-US" altLang="ja-JP" dirty="0"/>
          </a:p>
          <a:p>
            <a:r>
              <a:rPr lang="ja-JP" altLang="en-US" dirty="0"/>
              <a:t>　「</a:t>
            </a:r>
            <a:r>
              <a:rPr lang="en-US" altLang="ja-JP" dirty="0" err="1"/>
              <a:t>EmployeeManagerXxxDriverEdit</a:t>
            </a:r>
            <a:r>
              <a:rPr lang="ja-JP" altLang="en-US" dirty="0"/>
              <a:t>」という名前のクラスは</a:t>
            </a:r>
            <a:r>
              <a:rPr lang="en-US" altLang="ja-JP" dirty="0"/>
              <a:t>Web</a:t>
            </a:r>
            <a:r>
              <a:rPr lang="ja-JP" altLang="en-US" dirty="0"/>
              <a:t>ブラウザ</a:t>
            </a:r>
            <a:r>
              <a:rPr lang="en-US" altLang="ja-JP" dirty="0"/>
              <a:t>Xxx</a:t>
            </a:r>
            <a:r>
              <a:rPr lang="ja-JP" altLang="en-US" dirty="0"/>
              <a:t>用、かつ従業員情報編集画面用のテストクラス、「</a:t>
            </a:r>
            <a:r>
              <a:rPr lang="en-US" altLang="ja-JP" dirty="0" err="1"/>
              <a:t>EmployeeManagerXxxDriverRegist</a:t>
            </a:r>
            <a:r>
              <a:rPr lang="ja-JP" altLang="en-US" dirty="0"/>
              <a:t>」という名前のクラスは</a:t>
            </a:r>
            <a:r>
              <a:rPr lang="en-US" altLang="ja-JP" dirty="0"/>
              <a:t>Web</a:t>
            </a:r>
            <a:r>
              <a:rPr lang="ja-JP" altLang="en-US" dirty="0"/>
              <a:t>ブラウザ</a:t>
            </a:r>
            <a:r>
              <a:rPr lang="en-US" altLang="ja-JP" dirty="0"/>
              <a:t>Xxx</a:t>
            </a:r>
            <a:r>
              <a:rPr lang="ja-JP" altLang="en-US" dirty="0"/>
              <a:t>用、かつ従業員登録画面用のテストクラス、「</a:t>
            </a:r>
            <a:r>
              <a:rPr lang="en-US" altLang="ja-JP" dirty="0" err="1"/>
              <a:t>EmployeeManagerXxxDriverSearch</a:t>
            </a:r>
            <a:r>
              <a:rPr lang="ja-JP" altLang="en-US" dirty="0"/>
              <a:t>」という名前のクラスは</a:t>
            </a:r>
            <a:r>
              <a:rPr lang="en-US" altLang="ja-JP" dirty="0"/>
              <a:t>Web</a:t>
            </a:r>
            <a:r>
              <a:rPr lang="ja-JP" altLang="en-US" dirty="0"/>
              <a:t>ブラウザ</a:t>
            </a:r>
            <a:r>
              <a:rPr lang="en-US" altLang="ja-JP" dirty="0"/>
              <a:t>Xxx</a:t>
            </a:r>
            <a:r>
              <a:rPr lang="ja-JP" altLang="en-US" dirty="0"/>
              <a:t>用、かつ従業員一覧画面用のテストクラスとなっています。</a:t>
            </a:r>
            <a:endParaRPr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en-US" altLang="ja-JP" noProof="0" smtClean="0"/>
              <a:t>29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9400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 smtClean="0"/>
              <a:t>1. </a:t>
            </a:r>
            <a:r>
              <a:rPr lang="ja-JP" altLang="en-US" dirty="0" smtClean="0"/>
              <a:t>ドライバの利用と画面キャプチャの方法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ja-JP" altLang="en-US" dirty="0"/>
          </a:p>
        </p:txBody>
      </p:sp>
      <p:sp>
        <p:nvSpPr>
          <p:cNvPr id="14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ja-JP" altLang="en-US" dirty="0" smtClean="0"/>
              <a:t>テスト処理方法</a:t>
            </a:r>
            <a:endParaRPr lang="en-US" altLang="ja-JP" dirty="0" smtClean="0"/>
          </a:p>
          <a:p>
            <a:r>
              <a:rPr lang="ja-JP" altLang="en-US" dirty="0" smtClean="0"/>
              <a:t>初期処理などの記載</a:t>
            </a:r>
            <a:endParaRPr lang="en-US" altLang="ja-JP" dirty="0" smtClean="0"/>
          </a:p>
          <a:p>
            <a:r>
              <a:rPr lang="en-US" altLang="ja-JP" dirty="0" smtClean="0"/>
              <a:t>Junit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selenium</a:t>
            </a:r>
            <a:r>
              <a:rPr lang="ja-JP" altLang="en-US" dirty="0" smtClean="0"/>
              <a:t>を活用</a:t>
            </a:r>
            <a:endParaRPr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993" y="1203515"/>
            <a:ext cx="6194415" cy="5524500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en-US" altLang="ja-JP" noProof="0" smtClean="0"/>
              <a:t>3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8359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 </a:t>
            </a:r>
            <a:r>
              <a:rPr lang="ja-JP" altLang="en-US" dirty="0" smtClean="0"/>
              <a:t>テスト</a:t>
            </a:r>
            <a:r>
              <a:rPr lang="ja-JP" altLang="en-US" dirty="0" smtClean="0"/>
              <a:t>手順</a:t>
            </a:r>
            <a:endParaRPr lang="ja-JP" altLang="en-US" dirty="0"/>
          </a:p>
        </p:txBody>
      </p:sp>
      <p:sp>
        <p:nvSpPr>
          <p:cNvPr id="14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marL="502920" indent="-457200">
              <a:buFont typeface="+mj-ea"/>
              <a:buAutoNum type="circleNumDbPlain"/>
            </a:pPr>
            <a:r>
              <a:rPr lang="en-US" altLang="ja-JP" dirty="0" smtClean="0"/>
              <a:t>Web</a:t>
            </a:r>
            <a:r>
              <a:rPr lang="ja-JP" altLang="en-US" dirty="0"/>
              <a:t>ブラウザの初期化</a:t>
            </a:r>
            <a:r>
              <a:rPr lang="ja-JP" altLang="en-US" dirty="0" smtClean="0"/>
              <a:t>処理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org.openqa.selenium.WebDriver</a:t>
            </a:r>
            <a:r>
              <a:rPr lang="ja-JP" altLang="en-US" dirty="0"/>
              <a:t>の実体オブジェクトを作成し、メソッド「</a:t>
            </a:r>
            <a:r>
              <a:rPr lang="en-US" altLang="ja-JP" dirty="0"/>
              <a:t>get(String </a:t>
            </a:r>
            <a:r>
              <a:rPr lang="en-US" altLang="ja-JP" dirty="0" err="1"/>
              <a:t>url</a:t>
            </a:r>
            <a:r>
              <a:rPr lang="en-US" altLang="ja-JP" dirty="0"/>
              <a:t>)</a:t>
            </a:r>
            <a:r>
              <a:rPr lang="ja-JP" altLang="en-US" dirty="0"/>
              <a:t>」を使用し、テスト対象の</a:t>
            </a:r>
            <a:r>
              <a:rPr lang="en-US" altLang="ja-JP" dirty="0"/>
              <a:t>URL</a:t>
            </a:r>
            <a:r>
              <a:rPr lang="ja-JP" altLang="en-US" dirty="0"/>
              <a:t>を読み込みます。</a:t>
            </a:r>
          </a:p>
          <a:p>
            <a:pPr marL="502920" indent="-457200">
              <a:buFont typeface="+mj-ea"/>
              <a:buAutoNum type="circleNumDbPlain"/>
            </a:pPr>
            <a:r>
              <a:rPr lang="ja-JP" altLang="en-US" dirty="0" smtClean="0"/>
              <a:t>対象</a:t>
            </a:r>
            <a:r>
              <a:rPr lang="ja-JP" altLang="en-US" dirty="0"/>
              <a:t>要素の</a:t>
            </a:r>
            <a:r>
              <a:rPr lang="ja-JP" altLang="en-US" dirty="0" smtClean="0"/>
              <a:t>取得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Web</a:t>
            </a:r>
            <a:r>
              <a:rPr lang="ja-JP" altLang="en-US" dirty="0"/>
              <a:t>ブラウザの初期化処理」で読み込んだテスト対象の</a:t>
            </a:r>
            <a:r>
              <a:rPr lang="en-US" altLang="ja-JP" dirty="0"/>
              <a:t>URL</a:t>
            </a:r>
            <a:r>
              <a:rPr lang="ja-JP" altLang="en-US" dirty="0"/>
              <a:t>に対し、</a:t>
            </a:r>
            <a:r>
              <a:rPr lang="en-US" altLang="ja-JP" dirty="0"/>
              <a:t>WebDriver</a:t>
            </a:r>
            <a:r>
              <a:rPr lang="ja-JP" altLang="en-US" dirty="0"/>
              <a:t>のメソッド「</a:t>
            </a:r>
            <a:r>
              <a:rPr lang="en-US" altLang="ja-JP" dirty="0" err="1"/>
              <a:t>findElement</a:t>
            </a:r>
            <a:r>
              <a:rPr lang="en-US" altLang="ja-JP" dirty="0"/>
              <a:t>(By by)</a:t>
            </a:r>
            <a:r>
              <a:rPr lang="ja-JP" altLang="en-US" dirty="0"/>
              <a:t>または</a:t>
            </a:r>
            <a:r>
              <a:rPr lang="en-US" altLang="ja-JP" dirty="0" err="1"/>
              <a:t>findElements</a:t>
            </a:r>
            <a:r>
              <a:rPr lang="en-US" altLang="ja-JP" dirty="0"/>
              <a:t>(By by)</a:t>
            </a:r>
            <a:r>
              <a:rPr lang="ja-JP" altLang="en-US" dirty="0"/>
              <a:t>」を使用し、操作対象の要素を取得します。</a:t>
            </a:r>
          </a:p>
          <a:p>
            <a:pPr marL="502920" indent="-457200">
              <a:buFont typeface="+mj-ea"/>
              <a:buAutoNum type="circleNumDbPlain"/>
            </a:pPr>
            <a:r>
              <a:rPr lang="ja-JP" altLang="en-US" dirty="0" smtClean="0"/>
              <a:t>対象</a:t>
            </a:r>
            <a:r>
              <a:rPr lang="ja-JP" altLang="en-US" dirty="0"/>
              <a:t>要素に対する</a:t>
            </a:r>
            <a:r>
              <a:rPr lang="ja-JP" altLang="en-US" dirty="0" smtClean="0"/>
              <a:t>操作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「対象</a:t>
            </a:r>
            <a:r>
              <a:rPr lang="ja-JP" altLang="en-US" dirty="0"/>
              <a:t>要素の取得」で取得した要素に対して操作を行います（入力用の要素の場合、値を入力します。ボタンなどイベントトリガ用の部品の場合、クリック処理を行います）。</a:t>
            </a:r>
          </a:p>
          <a:p>
            <a:pPr marL="502920" indent="-457200">
              <a:buFont typeface="+mj-ea"/>
              <a:buAutoNum type="circleNumDbPlain"/>
            </a:pPr>
            <a:r>
              <a:rPr lang="ja-JP" altLang="en-US" dirty="0" smtClean="0"/>
              <a:t>操作</a:t>
            </a:r>
            <a:r>
              <a:rPr lang="ja-JP" altLang="en-US" dirty="0"/>
              <a:t>結果と想定値との</a:t>
            </a:r>
            <a:r>
              <a:rPr lang="ja-JP" altLang="en-US" dirty="0" smtClean="0"/>
              <a:t>比較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「対象</a:t>
            </a:r>
            <a:r>
              <a:rPr lang="ja-JP" altLang="en-US" dirty="0"/>
              <a:t>要素に対する操作」で操作を行った結果と、テストで想定される結果とを比較します。</a:t>
            </a:r>
            <a:r>
              <a:rPr lang="en-US" altLang="ja-JP" dirty="0"/>
              <a:t>API</a:t>
            </a:r>
            <a:r>
              <a:rPr lang="ja-JP" altLang="en-US" dirty="0"/>
              <a:t>が用意されており、操作結果を簡単に取得できる場合は</a:t>
            </a:r>
            <a:r>
              <a:rPr lang="en-US" altLang="ja-JP" dirty="0"/>
              <a:t>JUnit</a:t>
            </a:r>
            <a:r>
              <a:rPr lang="ja-JP" altLang="en-US" dirty="0"/>
              <a:t>などでテスト結果を自動で出力します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操作</a:t>
            </a:r>
            <a:r>
              <a:rPr lang="ja-JP" altLang="en-US" dirty="0"/>
              <a:t>結果が簡単に取得できない場合は、画面のキャプチャーを撮り、後で目視確認します。</a:t>
            </a:r>
          </a:p>
          <a:p>
            <a:pPr marL="502920" indent="-457200">
              <a:buFont typeface="+mj-ea"/>
              <a:buAutoNum type="circleNumDbPlain"/>
            </a:pPr>
            <a:r>
              <a:rPr lang="ja-JP" altLang="en-US" dirty="0" smtClean="0"/>
              <a:t>終処理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テスト</a:t>
            </a:r>
            <a:r>
              <a:rPr lang="ja-JP" altLang="en-US" dirty="0"/>
              <a:t>操作対象の</a:t>
            </a:r>
            <a:r>
              <a:rPr lang="en-US" altLang="ja-JP" dirty="0"/>
              <a:t>Web</a:t>
            </a:r>
            <a:r>
              <a:rPr lang="ja-JP" altLang="en-US" dirty="0"/>
              <a:t>ブラウザウィンドウを全て閉じます。テスト実行処理前の状態に戻す場合は、テスト操作前の状態に戻す処理を行い、その後、テスト操作対象の</a:t>
            </a:r>
            <a:r>
              <a:rPr lang="en-US" altLang="ja-JP" dirty="0"/>
              <a:t>Web</a:t>
            </a:r>
            <a:r>
              <a:rPr lang="ja-JP" altLang="en-US" dirty="0"/>
              <a:t>ブラウザウィンドウを全て閉じます。</a:t>
            </a:r>
            <a:endParaRPr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en-US" altLang="ja-JP" noProof="0" smtClean="0"/>
              <a:t>30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5201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altLang="ja-JP" dirty="0"/>
              <a:t>4. </a:t>
            </a:r>
            <a:r>
              <a:rPr lang="ja-JP" altLang="en-US" dirty="0"/>
              <a:t>テスト</a:t>
            </a:r>
            <a:r>
              <a:rPr lang="ja-JP" altLang="en-US" dirty="0" smtClean="0"/>
              <a:t>手順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2700" dirty="0"/>
              <a:t>EmployeeManagerEdit#editInvalidTest_21char_20char()</a:t>
            </a:r>
            <a:endParaRPr lang="ja-JP" altLang="en-US" sz="2700" dirty="0"/>
          </a:p>
        </p:txBody>
      </p:sp>
      <p:sp>
        <p:nvSpPr>
          <p:cNvPr id="14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02920" indent="-457200">
              <a:buFont typeface="+mj-ea"/>
              <a:buAutoNum type="circleNumDbPlain"/>
            </a:pPr>
            <a:r>
              <a:rPr lang="ja-JP" altLang="en-US" dirty="0"/>
              <a:t>従業員一覧画面を開き、従業員一覧の上から</a:t>
            </a:r>
            <a:r>
              <a:rPr lang="en-US" altLang="ja-JP" dirty="0"/>
              <a:t>2</a:t>
            </a:r>
            <a:r>
              <a:rPr lang="ja-JP" altLang="en-US" dirty="0"/>
              <a:t>番目の従業員の</a:t>
            </a:r>
            <a:r>
              <a:rPr lang="en-US" altLang="ja-JP" dirty="0"/>
              <a:t>ID</a:t>
            </a:r>
            <a:r>
              <a:rPr lang="ja-JP" altLang="en-US" dirty="0"/>
              <a:t>をクリック</a:t>
            </a:r>
          </a:p>
          <a:p>
            <a:pPr marL="502920" indent="-457200">
              <a:buFont typeface="+mj-ea"/>
              <a:buAutoNum type="circleNumDbPlain"/>
            </a:pPr>
            <a:r>
              <a:rPr lang="ja-JP" altLang="en-US" dirty="0"/>
              <a:t>従業員情報変更時にエラーとなる情報を入力し、変更ボタンを押す</a:t>
            </a:r>
          </a:p>
          <a:p>
            <a:pPr marL="502920" indent="-457200">
              <a:buFont typeface="+mj-ea"/>
              <a:buAutoNum type="circleNumDbPlain"/>
            </a:pPr>
            <a:r>
              <a:rPr lang="ja-JP" altLang="en-US" dirty="0"/>
              <a:t>変更ボタン押下後、確認ダイアログが出るので、確認ダイアログに対して、</a:t>
            </a:r>
            <a:r>
              <a:rPr lang="en-US" altLang="ja-JP" dirty="0"/>
              <a:t>OK</a:t>
            </a:r>
            <a:r>
              <a:rPr lang="ja-JP" altLang="en-US" dirty="0"/>
              <a:t>を押す</a:t>
            </a:r>
          </a:p>
          <a:p>
            <a:pPr marL="502920" indent="-457200">
              <a:buFont typeface="+mj-ea"/>
              <a:buAutoNum type="circleNumDbPlain"/>
            </a:pPr>
            <a:r>
              <a:rPr lang="ja-JP" altLang="en-US" dirty="0"/>
              <a:t>従業員情報変更画面にエラーメッセージが出るので、エラーメッセージをアサート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画面</a:t>
            </a:r>
            <a:r>
              <a:rPr lang="ja-JP" altLang="en-US" dirty="0"/>
              <a:t>キャプチャーも取得しておく</a:t>
            </a:r>
          </a:p>
          <a:p>
            <a:pPr marL="502920" indent="-457200">
              <a:buFont typeface="+mj-ea"/>
              <a:buAutoNum type="circleNumDbPlain"/>
            </a:pPr>
            <a:r>
              <a:rPr lang="ja-JP" altLang="en-US" dirty="0"/>
              <a:t>従業員情報にエラーとならない値を入力し、変更処理を行う。変更後、変更完了のメッセージをアサートし、画面キャプチャーも取得しておく</a:t>
            </a:r>
          </a:p>
          <a:p>
            <a:pPr marL="502920" indent="-457200">
              <a:buFont typeface="+mj-ea"/>
              <a:buAutoNum type="circleNumDbPlain"/>
            </a:pPr>
            <a:r>
              <a:rPr lang="ja-JP" altLang="en-US" dirty="0"/>
              <a:t>変更処理終了後従業員一覧画面に遷移</a:t>
            </a:r>
            <a:endParaRPr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en-US" altLang="ja-JP" noProof="0" smtClean="0"/>
              <a:t>31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4935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/>
              <a:t>5</a:t>
            </a:r>
            <a:r>
              <a:rPr lang="en-US" altLang="ja-JP" dirty="0" smtClean="0"/>
              <a:t>. </a:t>
            </a:r>
            <a:r>
              <a:rPr lang="ja-JP" altLang="en-US" dirty="0" smtClean="0"/>
              <a:t>テストコード</a:t>
            </a:r>
            <a:r>
              <a:rPr lang="ja-JP" altLang="en-US" dirty="0"/>
              <a:t>の保守性を高める</a:t>
            </a:r>
            <a:r>
              <a:rPr lang="en-US" altLang="ja-JP" dirty="0"/>
              <a:t>PAGE OBJECTS</a:t>
            </a:r>
            <a:r>
              <a:rPr lang="ja-JP" altLang="en-US" dirty="0" smtClean="0"/>
              <a:t>パターン</a:t>
            </a:r>
            <a:endParaRPr lang="ja-JP" altLang="en-US" dirty="0"/>
          </a:p>
        </p:txBody>
      </p:sp>
      <p:sp>
        <p:nvSpPr>
          <p:cNvPr id="14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ja-JP" altLang="en-US" dirty="0"/>
              <a:t>テストコードに</a:t>
            </a:r>
            <a:r>
              <a:rPr lang="en-US" altLang="ja-JP" dirty="0" err="1"/>
              <a:t>xpath</a:t>
            </a:r>
            <a:r>
              <a:rPr lang="ja-JP" altLang="en-US" dirty="0"/>
              <a:t>を埋め込んでしまうと、テストするページのレイアウトに修正が入った場合、そのページをテストするテストコード全てに修正が必要となり、影響範囲が大きくなってしまいます。</a:t>
            </a:r>
          </a:p>
          <a:p>
            <a:r>
              <a:rPr lang="ja-JP" altLang="en-US" dirty="0" smtClean="0"/>
              <a:t>そこ</a:t>
            </a:r>
            <a:r>
              <a:rPr lang="ja-JP" altLang="en-US" dirty="0"/>
              <a:t>で、テストコードの保守性を高めるために、</a:t>
            </a:r>
            <a:r>
              <a:rPr lang="en-US" altLang="ja-JP" dirty="0"/>
              <a:t>Page Objects</a:t>
            </a:r>
            <a:r>
              <a:rPr lang="ja-JP" altLang="en-US" dirty="0"/>
              <a:t>パターンという設計が推奨されています。</a:t>
            </a:r>
          </a:p>
          <a:p>
            <a:r>
              <a:rPr lang="en-US" altLang="ja-JP" dirty="0" smtClean="0"/>
              <a:t>Page </a:t>
            </a:r>
            <a:r>
              <a:rPr lang="en-US" altLang="ja-JP" dirty="0"/>
              <a:t>Objects</a:t>
            </a:r>
            <a:r>
              <a:rPr lang="ja-JP" altLang="en-US" dirty="0"/>
              <a:t>パターンでは、テスト対象の画面に対応する</a:t>
            </a:r>
            <a:r>
              <a:rPr lang="en-US" altLang="ja-JP" dirty="0"/>
              <a:t>Page</a:t>
            </a:r>
            <a:r>
              <a:rPr lang="ja-JP" altLang="en-US" dirty="0"/>
              <a:t>クラスを作成します。</a:t>
            </a:r>
            <a:r>
              <a:rPr lang="en-US" altLang="ja-JP" dirty="0"/>
              <a:t>Page</a:t>
            </a:r>
            <a:r>
              <a:rPr lang="ja-JP" altLang="en-US" dirty="0"/>
              <a:t>クラスでは、「名前を入力する」「入力されたデータを新規登録する」といった、その画面の機能に対応した処理を</a:t>
            </a:r>
            <a:r>
              <a:rPr lang="en-US" altLang="ja-JP" dirty="0"/>
              <a:t>public</a:t>
            </a:r>
            <a:r>
              <a:rPr lang="ja-JP" altLang="en-US" dirty="0"/>
              <a:t>なメソッドで提供するようにします。要素の取得に使う</a:t>
            </a:r>
            <a:r>
              <a:rPr lang="en-US" altLang="ja-JP" dirty="0" err="1"/>
              <a:t>xpath</a:t>
            </a:r>
            <a:r>
              <a:rPr lang="ja-JP" altLang="en-US" dirty="0"/>
              <a:t>などはクラスの外に公開しないようにし、画面のレイアウトなどの変更が</a:t>
            </a:r>
            <a:r>
              <a:rPr lang="en-US" altLang="ja-JP" dirty="0"/>
              <a:t>Page</a:t>
            </a:r>
            <a:r>
              <a:rPr lang="ja-JP" altLang="en-US" dirty="0"/>
              <a:t>クラスの外に影響しないようにします。</a:t>
            </a:r>
          </a:p>
          <a:p>
            <a:r>
              <a:rPr lang="ja-JP" altLang="en-US" dirty="0" smtClean="0"/>
              <a:t>また</a:t>
            </a:r>
            <a:r>
              <a:rPr lang="ja-JP" altLang="en-US" dirty="0"/>
              <a:t>、メソッドの返り値は</a:t>
            </a:r>
            <a:r>
              <a:rPr lang="en-US" altLang="ja-JP" dirty="0"/>
              <a:t>Page</a:t>
            </a:r>
            <a:r>
              <a:rPr lang="ja-JP" altLang="en-US" dirty="0"/>
              <a:t>クラスとし、メソッドチェインで処理を記述することができるようにします。画面遷移の際は遷移先の画面の</a:t>
            </a:r>
            <a:r>
              <a:rPr lang="en-US" altLang="ja-JP" dirty="0"/>
              <a:t>Page</a:t>
            </a:r>
            <a:r>
              <a:rPr lang="ja-JP" altLang="en-US" dirty="0"/>
              <a:t>クラスを返します。</a:t>
            </a:r>
            <a:endParaRPr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en-US" altLang="ja-JP" noProof="0" smtClean="0"/>
              <a:t>32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3157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/>
              <a:t>5. </a:t>
            </a:r>
            <a:r>
              <a:rPr lang="ja-JP" altLang="en-US" dirty="0"/>
              <a:t>テストコードの保守性を高める</a:t>
            </a:r>
            <a:r>
              <a:rPr lang="en-US" altLang="ja-JP" dirty="0"/>
              <a:t>PAGE OBJECTS</a:t>
            </a:r>
            <a:r>
              <a:rPr lang="ja-JP" altLang="en-US" dirty="0"/>
              <a:t>パターン</a:t>
            </a:r>
            <a:endParaRPr lang="ja-JP" altLang="en-US" dirty="0"/>
          </a:p>
        </p:txBody>
      </p:sp>
      <p:sp>
        <p:nvSpPr>
          <p:cNvPr id="14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altLang="ja-JP" dirty="0"/>
              <a:t>Page Objects</a:t>
            </a:r>
            <a:r>
              <a:rPr lang="ja-JP" altLang="en-US" dirty="0"/>
              <a:t>パターンを用いることで、格段にテストコードが読みやすく</a:t>
            </a:r>
            <a:r>
              <a:rPr lang="ja-JP" altLang="en-US" dirty="0" smtClean="0"/>
              <a:t>なります</a:t>
            </a:r>
            <a:endParaRPr lang="en-US" altLang="ja-JP" dirty="0" smtClean="0"/>
          </a:p>
          <a:p>
            <a:r>
              <a:rPr lang="ja-JP" altLang="en-US" dirty="0" smtClean="0"/>
              <a:t>また</a:t>
            </a:r>
            <a:r>
              <a:rPr lang="ja-JP" altLang="en-US" dirty="0"/>
              <a:t>、もしテスト対象の画面の構成が変わったとしても、対応する</a:t>
            </a:r>
            <a:r>
              <a:rPr lang="en-US" altLang="ja-JP" dirty="0"/>
              <a:t>Page</a:t>
            </a:r>
            <a:r>
              <a:rPr lang="ja-JP" altLang="en-US" dirty="0"/>
              <a:t>クラスのみの修正で対応できます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en-US" altLang="ja-JP" noProof="0" smtClean="0"/>
              <a:t>33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6882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/>
              <a:t>1. </a:t>
            </a:r>
            <a:r>
              <a:rPr lang="ja-JP" altLang="en-US" dirty="0"/>
              <a:t>ドライバの利用と画面キャプチャの方法</a:t>
            </a:r>
            <a:r>
              <a:rPr lang="en-US" altLang="ja-JP" dirty="0"/>
              <a:t/>
            </a:r>
            <a:br>
              <a:rPr lang="en-US" altLang="ja-JP" dirty="0"/>
            </a:br>
            <a:endParaRPr lang="ja-JP" altLang="en-US" dirty="0"/>
          </a:p>
        </p:txBody>
      </p:sp>
      <p:sp>
        <p:nvSpPr>
          <p:cNvPr id="14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ja-JP" altLang="en-US" dirty="0" smtClean="0"/>
              <a:t>テスト部分</a:t>
            </a:r>
            <a:endParaRPr lang="en-US" altLang="ja-JP" dirty="0" smtClean="0"/>
          </a:p>
          <a:p>
            <a:r>
              <a:rPr lang="en-US" altLang="ja-JP" dirty="0" err="1" smtClean="0"/>
              <a:t>ScreenShot</a:t>
            </a:r>
            <a:r>
              <a:rPr lang="ja-JP" altLang="en-US" dirty="0" smtClean="0"/>
              <a:t>は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実ソースを参照</a:t>
            </a:r>
            <a:endParaRPr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en-US" altLang="ja-JP" noProof="0" smtClean="0"/>
              <a:t>4</a:t>
            </a:fld>
            <a:endParaRPr lang="ja-JP" altLang="en-US" noProof="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463" y="1317037"/>
            <a:ext cx="7786874" cy="4395201"/>
          </a:xfrm>
          <a:prstGeom prst="rect">
            <a:avLst/>
          </a:prstGeom>
        </p:spPr>
      </p:pic>
      <p:sp>
        <p:nvSpPr>
          <p:cNvPr id="4" name="四角形吹き出し 3"/>
          <p:cNvSpPr/>
          <p:nvPr/>
        </p:nvSpPr>
        <p:spPr>
          <a:xfrm>
            <a:off x="9410700" y="2654300"/>
            <a:ext cx="2540000" cy="1384300"/>
          </a:xfrm>
          <a:prstGeom prst="wedgeRectCallout">
            <a:avLst>
              <a:gd name="adj1" fmla="val -85295"/>
              <a:gd name="adj2" fmla="val -33830"/>
            </a:avLst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ドライバを渡すことによって入力された画面をキャプチャする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四角形吹き出し 6"/>
          <p:cNvSpPr/>
          <p:nvPr/>
        </p:nvSpPr>
        <p:spPr>
          <a:xfrm>
            <a:off x="9423400" y="660400"/>
            <a:ext cx="2540000" cy="865378"/>
          </a:xfrm>
          <a:prstGeom prst="wedgeRectCallout">
            <a:avLst>
              <a:gd name="adj1" fmla="val -10295"/>
              <a:gd name="adj2" fmla="val 79378"/>
            </a:avLst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err="1" smtClean="0">
                <a:solidFill>
                  <a:schemeClr val="tx1"/>
                </a:solidFill>
              </a:rPr>
              <a:t>xpath</a:t>
            </a:r>
            <a:r>
              <a:rPr kumimoji="1" lang="ja-JP" altLang="en-US" dirty="0" smtClean="0">
                <a:solidFill>
                  <a:schemeClr val="tx1"/>
                </a:solidFill>
              </a:rPr>
              <a:t>で必要とするデータを取得する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58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 err="1"/>
              <a:t>Selenlum</a:t>
            </a:r>
            <a:endParaRPr lang="ja-JP" altLang="en-US" dirty="0"/>
          </a:p>
        </p:txBody>
      </p:sp>
      <p:sp>
        <p:nvSpPr>
          <p:cNvPr id="5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ja-JP" altLang="en-US" dirty="0"/>
              <a:t>基本的なコマンド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altLang="ja-JP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834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 smtClean="0"/>
              <a:t>1.</a:t>
            </a:r>
            <a:r>
              <a:rPr lang="ja-JP" altLang="en-US" dirty="0"/>
              <a:t>要素を特定する方法</a:t>
            </a:r>
          </a:p>
        </p:txBody>
      </p:sp>
      <p:sp>
        <p:nvSpPr>
          <p:cNvPr id="14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altLang="ja-JP" dirty="0"/>
              <a:t>findElement</a:t>
            </a:r>
            <a:r>
              <a:rPr lang="ja-JP" altLang="en-US" dirty="0"/>
              <a:t>に指定する引数によって操作対象の</a:t>
            </a:r>
            <a:r>
              <a:rPr lang="en-US" altLang="ja-JP" dirty="0"/>
              <a:t>HTML</a:t>
            </a:r>
            <a:r>
              <a:rPr lang="ja-JP" altLang="en-US" dirty="0"/>
              <a:t>要素を特定します。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en-US" altLang="ja-JP" noProof="0" smtClean="0"/>
              <a:t>6</a:t>
            </a:fld>
            <a:endParaRPr lang="ja-JP" altLang="en-US" noProof="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670019"/>
              </p:ext>
            </p:extLst>
          </p:nvPr>
        </p:nvGraphicFramePr>
        <p:xfrm>
          <a:off x="1827293" y="2281968"/>
          <a:ext cx="7699215" cy="4205414"/>
        </p:xfrm>
        <a:graphic>
          <a:graphicData uri="http://schemas.openxmlformats.org/drawingml/2006/table">
            <a:tbl>
              <a:tblPr/>
              <a:tblGrid>
                <a:gridCol w="2566405"/>
                <a:gridCol w="2566405"/>
                <a:gridCol w="2566405"/>
              </a:tblGrid>
              <a:tr h="296143">
                <a:tc>
                  <a:txBody>
                    <a:bodyPr/>
                    <a:lstStyle/>
                    <a:p>
                      <a:r>
                        <a:rPr lang="ja-JP" altLang="en-US" sz="1500" dirty="0">
                          <a:effectLst/>
                          <a:latin typeface="arial" panose="020B0604020202020204" pitchFamily="34" charset="0"/>
                        </a:rPr>
                        <a:t>ストラテジー</a:t>
                      </a:r>
                    </a:p>
                  </a:txBody>
                  <a:tcPr marL="74036" marR="74036" marT="37018" marB="37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500" dirty="0">
                          <a:effectLst/>
                          <a:latin typeface="arial" panose="020B0604020202020204" pitchFamily="34" charset="0"/>
                        </a:rPr>
                        <a:t>ロケータ</a:t>
                      </a:r>
                    </a:p>
                  </a:txBody>
                  <a:tcPr marL="74036" marR="74036" marT="37018" marB="37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500">
                          <a:effectLst/>
                          <a:latin typeface="arial" panose="020B0604020202020204" pitchFamily="34" charset="0"/>
                        </a:rPr>
                        <a:t>説明</a:t>
                      </a:r>
                    </a:p>
                  </a:txBody>
                  <a:tcPr marL="74036" marR="74036" marT="37018" marB="37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3D3"/>
                    </a:solidFill>
                  </a:tcPr>
                </a:tc>
              </a:tr>
              <a:tr h="376349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id</a:t>
                      </a:r>
                      <a:r>
                        <a:rPr lang="ja-JP" altLang="en-US" sz="1500">
                          <a:effectLst/>
                          <a:latin typeface="arial" panose="020B0604020202020204" pitchFamily="34" charset="0"/>
                        </a:rPr>
                        <a:t>による特定</a:t>
                      </a:r>
                    </a:p>
                  </a:txBody>
                  <a:tcPr marL="77121" marR="77121" marT="77121" marB="7712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By.id</a:t>
                      </a:r>
                    </a:p>
                  </a:txBody>
                  <a:tcPr marL="77121" marR="77121" marT="77121" marB="7712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ja-JP" altLang="en-US" sz="15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21" marR="77121" marT="77121" marB="7712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349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500">
                          <a:effectLst/>
                          <a:latin typeface="arial" panose="020B0604020202020204" pitchFamily="34" charset="0"/>
                        </a:rPr>
                        <a:t>CSS</a:t>
                      </a:r>
                      <a:r>
                        <a:rPr lang="ja-JP" altLang="en-US" sz="1500">
                          <a:effectLst/>
                          <a:latin typeface="arial" panose="020B0604020202020204" pitchFamily="34" charset="0"/>
                        </a:rPr>
                        <a:t>セレクタによる特定</a:t>
                      </a:r>
                    </a:p>
                  </a:txBody>
                  <a:tcPr marL="77121" marR="77121" marT="77121" marB="7712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By.cssSelector</a:t>
                      </a:r>
                    </a:p>
                  </a:txBody>
                  <a:tcPr marL="77121" marR="77121" marT="77121" marB="7712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ja-JP" altLang="en-US" sz="15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21" marR="77121" marT="77121" marB="7712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349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name</a:t>
                      </a:r>
                      <a:r>
                        <a:rPr lang="ja-JP" altLang="en-US" sz="1500">
                          <a:effectLst/>
                          <a:latin typeface="arial" panose="020B0604020202020204" pitchFamily="34" charset="0"/>
                        </a:rPr>
                        <a:t>による特定</a:t>
                      </a:r>
                    </a:p>
                  </a:txBody>
                  <a:tcPr marL="77121" marR="77121" marT="77121" marB="7712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By.name</a:t>
                      </a:r>
                    </a:p>
                  </a:txBody>
                  <a:tcPr marL="77121" marR="77121" marT="77121" marB="7712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500">
                          <a:effectLst/>
                          <a:latin typeface="arial" panose="020B0604020202020204" pitchFamily="34" charset="0"/>
                        </a:rPr>
                        <a:t>要素の</a:t>
                      </a:r>
                      <a:r>
                        <a:rPr lang="en-US" altLang="ja-JP" sz="1500">
                          <a:effectLst/>
                          <a:latin typeface="arial" panose="020B0604020202020204" pitchFamily="34" charset="0"/>
                        </a:rPr>
                        <a:t>name</a:t>
                      </a:r>
                      <a:r>
                        <a:rPr lang="ja-JP" altLang="en-US" sz="1500">
                          <a:effectLst/>
                          <a:latin typeface="arial" panose="020B0604020202020204" pitchFamily="34" charset="0"/>
                        </a:rPr>
                        <a:t>属性で特定</a:t>
                      </a:r>
                    </a:p>
                  </a:txBody>
                  <a:tcPr marL="77121" marR="77121" marT="77121" marB="7712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349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500">
                          <a:effectLst/>
                          <a:latin typeface="arial" panose="020B0604020202020204" pitchFamily="34" charset="0"/>
                        </a:rPr>
                        <a:t>タグ名による特定</a:t>
                      </a:r>
                    </a:p>
                  </a:txBody>
                  <a:tcPr marL="77121" marR="77121" marT="77121" marB="7712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By.tagName</a:t>
                      </a:r>
                    </a:p>
                  </a:txBody>
                  <a:tcPr marL="77121" marR="77121" marT="77121" marB="7712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500">
                          <a:effectLst/>
                          <a:latin typeface="arial" panose="020B0604020202020204" pitchFamily="34" charset="0"/>
                        </a:rPr>
                        <a:t>要素の</a:t>
                      </a:r>
                      <a:r>
                        <a:rPr lang="en-US" altLang="ja-JP" sz="1500">
                          <a:effectLst/>
                          <a:latin typeface="arial" panose="020B0604020202020204" pitchFamily="34" charset="0"/>
                        </a:rPr>
                        <a:t>HTML</a:t>
                      </a:r>
                      <a:r>
                        <a:rPr lang="ja-JP" altLang="en-US" sz="1500">
                          <a:effectLst/>
                          <a:latin typeface="arial" panose="020B0604020202020204" pitchFamily="34" charset="0"/>
                        </a:rPr>
                        <a:t>タグ名で特定</a:t>
                      </a:r>
                    </a:p>
                  </a:txBody>
                  <a:tcPr marL="77121" marR="77121" marT="77121" marB="7712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349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CLASSNAME</a:t>
                      </a:r>
                      <a:r>
                        <a:rPr lang="ja-JP" altLang="en-US" sz="1500">
                          <a:effectLst/>
                          <a:latin typeface="arial" panose="020B0604020202020204" pitchFamily="34" charset="0"/>
                        </a:rPr>
                        <a:t>による特定</a:t>
                      </a:r>
                    </a:p>
                  </a:txBody>
                  <a:tcPr marL="77121" marR="77121" marT="77121" marB="7712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By.className</a:t>
                      </a:r>
                    </a:p>
                  </a:txBody>
                  <a:tcPr marL="77121" marR="77121" marT="77121" marB="7712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500">
                          <a:effectLst/>
                          <a:latin typeface="arial" panose="020B0604020202020204" pitchFamily="34" charset="0"/>
                        </a:rPr>
                        <a:t>要素の</a:t>
                      </a:r>
                      <a:r>
                        <a:rPr lang="en-US" altLang="ja-JP" sz="1500">
                          <a:effectLst/>
                          <a:latin typeface="arial" panose="020B0604020202020204" pitchFamily="34" charset="0"/>
                        </a:rPr>
                        <a:t>class</a:t>
                      </a:r>
                      <a:r>
                        <a:rPr lang="ja-JP" altLang="en-US" sz="1500">
                          <a:effectLst/>
                          <a:latin typeface="arial" panose="020B0604020202020204" pitchFamily="34" charset="0"/>
                        </a:rPr>
                        <a:t>属性で特定</a:t>
                      </a:r>
                    </a:p>
                  </a:txBody>
                  <a:tcPr marL="77121" marR="77121" marT="77121" marB="7712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349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500">
                          <a:effectLst/>
                          <a:latin typeface="arial" panose="020B0604020202020204" pitchFamily="34" charset="0"/>
                        </a:rPr>
                        <a:t>リンクテキストによる特定</a:t>
                      </a:r>
                    </a:p>
                  </a:txBody>
                  <a:tcPr marL="77121" marR="77121" marT="77121" marB="7712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By.linkText</a:t>
                      </a:r>
                    </a:p>
                  </a:txBody>
                  <a:tcPr marL="77121" marR="77121" marT="77121" marB="7712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500">
                          <a:effectLst/>
                          <a:latin typeface="arial" panose="020B0604020202020204" pitchFamily="34" charset="0"/>
                        </a:rPr>
                        <a:t>リンクテキストで特定</a:t>
                      </a:r>
                    </a:p>
                  </a:txBody>
                  <a:tcPr marL="77121" marR="77121" marT="77121" marB="7712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457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500">
                          <a:effectLst/>
                          <a:latin typeface="arial" panose="020B0604020202020204" pitchFamily="34" charset="0"/>
                        </a:rPr>
                        <a:t>リンクテキスト</a:t>
                      </a:r>
                      <a:r>
                        <a:rPr lang="en-US" altLang="ja-JP" sz="1500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ja-JP" altLang="en-US" sz="1500">
                          <a:effectLst/>
                          <a:latin typeface="arial" panose="020B0604020202020204" pitchFamily="34" charset="0"/>
                        </a:rPr>
                        <a:t>部分一致</a:t>
                      </a:r>
                      <a:r>
                        <a:rPr lang="en-US" altLang="ja-JP" sz="1500"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ja-JP" altLang="en-US" sz="1500">
                          <a:effectLst/>
                          <a:latin typeface="arial" panose="020B0604020202020204" pitchFamily="34" charset="0"/>
                        </a:rPr>
                        <a:t>による特定</a:t>
                      </a:r>
                    </a:p>
                  </a:txBody>
                  <a:tcPr marL="77121" marR="77121" marT="77121" marB="7712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By.partialLinkText</a:t>
                      </a:r>
                    </a:p>
                  </a:txBody>
                  <a:tcPr marL="77121" marR="77121" marT="77121" marB="7712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500">
                          <a:effectLst/>
                          <a:latin typeface="arial" panose="020B0604020202020204" pitchFamily="34" charset="0"/>
                        </a:rPr>
                        <a:t>リンクテキスト</a:t>
                      </a:r>
                      <a:r>
                        <a:rPr lang="en-US" altLang="ja-JP" sz="1500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ja-JP" altLang="en-US" sz="1500">
                          <a:effectLst/>
                          <a:latin typeface="arial" panose="020B0604020202020204" pitchFamily="34" charset="0"/>
                        </a:rPr>
                        <a:t>部分一致</a:t>
                      </a:r>
                      <a:r>
                        <a:rPr lang="en-US" altLang="ja-JP" sz="1500"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ja-JP" altLang="en-US" sz="1500">
                          <a:effectLst/>
                          <a:latin typeface="arial" panose="020B0604020202020204" pitchFamily="34" charset="0"/>
                        </a:rPr>
                        <a:t>で特定</a:t>
                      </a:r>
                    </a:p>
                  </a:txBody>
                  <a:tcPr marL="77121" marR="77121" marT="77121" marB="7712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349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XPath</a:t>
                      </a:r>
                      <a:r>
                        <a:rPr lang="ja-JP" altLang="en-US" sz="1500">
                          <a:effectLst/>
                          <a:latin typeface="arial" panose="020B0604020202020204" pitchFamily="34" charset="0"/>
                        </a:rPr>
                        <a:t>による特定</a:t>
                      </a:r>
                    </a:p>
                  </a:txBody>
                  <a:tcPr marL="77121" marR="77121" marT="77121" marB="7712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By.xpath</a:t>
                      </a:r>
                    </a:p>
                  </a:txBody>
                  <a:tcPr marL="77121" marR="77121" marT="77121" marB="7712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ja-JP" altLang="en-US" sz="15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121" marR="77121" marT="77121" marB="7712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457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500">
                          <a:effectLst/>
                          <a:latin typeface="arial" panose="020B0604020202020204" pitchFamily="34" charset="0"/>
                        </a:rPr>
                        <a:t>id</a:t>
                      </a:r>
                      <a:r>
                        <a:rPr lang="ja-JP" altLang="en-US" sz="1500">
                          <a:effectLst/>
                          <a:latin typeface="arial" panose="020B0604020202020204" pitchFamily="34" charset="0"/>
                        </a:rPr>
                        <a:t>もしくは</a:t>
                      </a:r>
                      <a:r>
                        <a:rPr lang="en-US" altLang="ja-JP" sz="1500">
                          <a:effectLst/>
                          <a:latin typeface="arial" panose="020B0604020202020204" pitchFamily="34" charset="0"/>
                        </a:rPr>
                        <a:t>name</a:t>
                      </a:r>
                      <a:r>
                        <a:rPr lang="ja-JP" altLang="en-US" sz="1500">
                          <a:effectLst/>
                          <a:latin typeface="arial" panose="020B0604020202020204" pitchFamily="34" charset="0"/>
                        </a:rPr>
                        <a:t>による特定</a:t>
                      </a:r>
                    </a:p>
                  </a:txBody>
                  <a:tcPr marL="77121" marR="77121" marT="77121" marB="7712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ByIdOrName</a:t>
                      </a:r>
                    </a:p>
                  </a:txBody>
                  <a:tcPr marL="77121" marR="77121" marT="77121" marB="7712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500" dirty="0">
                          <a:effectLst/>
                          <a:latin typeface="arial" panose="020B0604020202020204" pitchFamily="34" charset="0"/>
                        </a:rPr>
                        <a:t>id</a:t>
                      </a:r>
                      <a:r>
                        <a:rPr lang="ja-JP" altLang="en-US" sz="1500" dirty="0">
                          <a:effectLst/>
                          <a:latin typeface="arial" panose="020B0604020202020204" pitchFamily="34" charset="0"/>
                        </a:rPr>
                        <a:t>属性もしくは</a:t>
                      </a:r>
                      <a:r>
                        <a:rPr lang="en-US" altLang="ja-JP" sz="1500" dirty="0">
                          <a:effectLst/>
                          <a:latin typeface="arial" panose="020B0604020202020204" pitchFamily="34" charset="0"/>
                        </a:rPr>
                        <a:t>name</a:t>
                      </a:r>
                      <a:r>
                        <a:rPr lang="ja-JP" altLang="en-US" sz="1500" dirty="0">
                          <a:effectLst/>
                          <a:latin typeface="arial" panose="020B0604020202020204" pitchFamily="34" charset="0"/>
                        </a:rPr>
                        <a:t>属性で特定</a:t>
                      </a:r>
                    </a:p>
                  </a:txBody>
                  <a:tcPr marL="77121" marR="77121" marT="77121" marB="7712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42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/>
              <a:t>1.</a:t>
            </a:r>
            <a:r>
              <a:rPr lang="ja-JP" altLang="en-US" dirty="0"/>
              <a:t>要素を特定する方法</a:t>
            </a:r>
          </a:p>
        </p:txBody>
      </p:sp>
      <p:sp>
        <p:nvSpPr>
          <p:cNvPr id="14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ja-JP" altLang="en-US" dirty="0" smtClean="0"/>
              <a:t>見本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ソース</a:t>
            </a:r>
            <a:endParaRPr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en-US" altLang="ja-JP" noProof="0" smtClean="0"/>
              <a:t>7</a:t>
            </a:fld>
            <a:endParaRPr lang="ja-JP" altLang="en-US" noProof="0" dirty="0"/>
          </a:p>
        </p:txBody>
      </p:sp>
      <p:sp>
        <p:nvSpPr>
          <p:cNvPr id="3" name="正方形/長方形 2"/>
          <p:cNvSpPr/>
          <p:nvPr/>
        </p:nvSpPr>
        <p:spPr>
          <a:xfrm>
            <a:off x="1676400" y="2378456"/>
            <a:ext cx="6184900" cy="408940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&lt;</a:t>
            </a:r>
            <a:r>
              <a:rPr kumimoji="1" lang="en-US" altLang="ja-JP" dirty="0">
                <a:solidFill>
                  <a:schemeClr val="tx1"/>
                </a:solidFill>
              </a:rPr>
              <a:t>html&gt;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  &lt;body&gt;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   &lt;a </a:t>
            </a:r>
            <a:r>
              <a:rPr kumimoji="1" lang="en-US" altLang="ja-JP" dirty="0" err="1">
                <a:solidFill>
                  <a:schemeClr val="tx1"/>
                </a:solidFill>
              </a:rPr>
              <a:t>href</a:t>
            </a:r>
            <a:r>
              <a:rPr kumimoji="1" lang="en-US" altLang="ja-JP" dirty="0">
                <a:solidFill>
                  <a:schemeClr val="tx1"/>
                </a:solidFill>
              </a:rPr>
              <a:t>="..."&gt;</a:t>
            </a:r>
            <a:r>
              <a:rPr kumimoji="1" lang="ja-JP" altLang="en-US" dirty="0">
                <a:solidFill>
                  <a:schemeClr val="tx1"/>
                </a:solidFill>
              </a:rPr>
              <a:t>セレニウム確認用リンク</a:t>
            </a:r>
            <a:r>
              <a:rPr kumimoji="1" lang="en-US" altLang="ja-JP" dirty="0">
                <a:solidFill>
                  <a:schemeClr val="tx1"/>
                </a:solidFill>
              </a:rPr>
              <a:t>&lt;/a&gt;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   &lt;form id="</a:t>
            </a:r>
            <a:r>
              <a:rPr kumimoji="1" lang="en-US" altLang="ja-JP" dirty="0" err="1">
                <a:solidFill>
                  <a:schemeClr val="tx1"/>
                </a:solidFill>
              </a:rPr>
              <a:t>testForm</a:t>
            </a:r>
            <a:r>
              <a:rPr kumimoji="1" lang="en-US" altLang="ja-JP" dirty="0">
                <a:solidFill>
                  <a:schemeClr val="tx1"/>
                </a:solidFill>
              </a:rPr>
              <a:t>"&gt;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    &lt;input class="required" name="username" type="text" /&gt;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    &lt;input class="required </a:t>
            </a:r>
            <a:r>
              <a:rPr kumimoji="1" lang="en-US" altLang="ja-JP" dirty="0" err="1">
                <a:solidFill>
                  <a:schemeClr val="tx1"/>
                </a:solidFill>
              </a:rPr>
              <a:t>passfield</a:t>
            </a:r>
            <a:r>
              <a:rPr kumimoji="1" lang="en-US" altLang="ja-JP" dirty="0">
                <a:solidFill>
                  <a:schemeClr val="tx1"/>
                </a:solidFill>
              </a:rPr>
              <a:t>" name="password" type="password" /&gt;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    &lt;input id="action" name="</a:t>
            </a:r>
            <a:r>
              <a:rPr kumimoji="1" lang="en-US" altLang="ja-JP" dirty="0" err="1">
                <a:solidFill>
                  <a:schemeClr val="tx1"/>
                </a:solidFill>
              </a:rPr>
              <a:t>loginbutton</a:t>
            </a:r>
            <a:r>
              <a:rPr kumimoji="1" lang="en-US" altLang="ja-JP" dirty="0">
                <a:solidFill>
                  <a:schemeClr val="tx1"/>
                </a:solidFill>
              </a:rPr>
              <a:t>" type="submit" value="Login" /&gt;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    &lt;input id="action" name="</a:t>
            </a:r>
            <a:r>
              <a:rPr kumimoji="1" lang="en-US" altLang="ja-JP" dirty="0" err="1">
                <a:solidFill>
                  <a:schemeClr val="tx1"/>
                </a:solidFill>
              </a:rPr>
              <a:t>clearbutton</a:t>
            </a:r>
            <a:r>
              <a:rPr kumimoji="1" lang="en-US" altLang="ja-JP" dirty="0">
                <a:solidFill>
                  <a:schemeClr val="tx1"/>
                </a:solidFill>
              </a:rPr>
              <a:t>" type="button" value="Clear" /&gt;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   &lt;/form&gt;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 &lt;/body&gt;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&lt;html&gt;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92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/>
              <a:t>1.</a:t>
            </a:r>
            <a:r>
              <a:rPr lang="ja-JP" altLang="en-US" dirty="0"/>
              <a:t>要素を特定する方法</a:t>
            </a:r>
          </a:p>
        </p:txBody>
      </p:sp>
      <p:sp>
        <p:nvSpPr>
          <p:cNvPr id="14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en-US" altLang="ja-JP" noProof="0" smtClean="0"/>
              <a:t>8</a:t>
            </a:fld>
            <a:endParaRPr lang="ja-JP" altLang="en-US" noProof="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12982"/>
              </p:ext>
            </p:extLst>
          </p:nvPr>
        </p:nvGraphicFramePr>
        <p:xfrm>
          <a:off x="1612900" y="2269066"/>
          <a:ext cx="9237980" cy="3845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8323"/>
                <a:gridCol w="643965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id</a:t>
                      </a:r>
                      <a:r>
                        <a:rPr kumimoji="1" lang="ja-JP" altLang="en-US" dirty="0" smtClean="0"/>
                        <a:t>による特定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driver.findElement(By.id("</a:t>
                      </a:r>
                      <a:r>
                        <a:rPr kumimoji="1" lang="en-US" altLang="ja-JP" dirty="0" err="1" smtClean="0"/>
                        <a:t>testForm</a:t>
                      </a:r>
                      <a:r>
                        <a:rPr kumimoji="1" lang="en-US" altLang="ja-JP" dirty="0" smtClean="0"/>
                        <a:t>")).click();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CSS</a:t>
                      </a:r>
                      <a:r>
                        <a:rPr kumimoji="1" lang="ja-JP" altLang="en-US" dirty="0" smtClean="0"/>
                        <a:t>セレクタによる特定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//</a:t>
                      </a:r>
                      <a:r>
                        <a:rPr kumimoji="1" lang="ja-JP" altLang="en-US" dirty="0" smtClean="0"/>
                        <a:t>タグ名</a:t>
                      </a:r>
                      <a:r>
                        <a:rPr kumimoji="1" lang="en-US" altLang="ja-JP" dirty="0" smtClean="0"/>
                        <a:t>="form"</a:t>
                      </a:r>
                      <a:r>
                        <a:rPr kumimoji="1" lang="ja-JP" altLang="en-US" dirty="0" smtClean="0"/>
                        <a:t>を検索</a:t>
                      </a:r>
                    </a:p>
                    <a:p>
                      <a:r>
                        <a:rPr kumimoji="1" lang="en-US" altLang="ja-JP" dirty="0" smtClean="0"/>
                        <a:t>driver.findElement(</a:t>
                      </a:r>
                      <a:r>
                        <a:rPr kumimoji="1" lang="en-US" altLang="ja-JP" dirty="0" err="1" smtClean="0"/>
                        <a:t>By.cssSelector</a:t>
                      </a:r>
                      <a:r>
                        <a:rPr kumimoji="1" lang="en-US" altLang="ja-JP" dirty="0" smtClean="0"/>
                        <a:t>("form")).click();</a:t>
                      </a:r>
                    </a:p>
                    <a:p>
                      <a:r>
                        <a:rPr kumimoji="1" lang="en-US" altLang="ja-JP" dirty="0" smtClean="0"/>
                        <a:t>//</a:t>
                      </a:r>
                      <a:r>
                        <a:rPr kumimoji="1" lang="ja-JP" altLang="en-US" dirty="0" smtClean="0"/>
                        <a:t>クラス名</a:t>
                      </a:r>
                      <a:r>
                        <a:rPr kumimoji="1" lang="en-US" altLang="ja-JP" dirty="0" smtClean="0"/>
                        <a:t>="login"</a:t>
                      </a:r>
                      <a:r>
                        <a:rPr kumimoji="1" lang="ja-JP" altLang="en-US" dirty="0" smtClean="0"/>
                        <a:t>を検索</a:t>
                      </a:r>
                    </a:p>
                    <a:p>
                      <a:r>
                        <a:rPr kumimoji="1" lang="en-US" altLang="ja-JP" dirty="0" smtClean="0"/>
                        <a:t>driver.findElement(</a:t>
                      </a:r>
                      <a:r>
                        <a:rPr kumimoji="1" lang="en-US" altLang="ja-JP" dirty="0" err="1" smtClean="0"/>
                        <a:t>By.cssSelector</a:t>
                      </a:r>
                      <a:r>
                        <a:rPr kumimoji="1" lang="en-US" altLang="ja-JP" dirty="0" smtClean="0"/>
                        <a:t>(".login")).click();</a:t>
                      </a:r>
                    </a:p>
                    <a:p>
                      <a:r>
                        <a:rPr kumimoji="1" lang="en-US" altLang="ja-JP" dirty="0" smtClean="0"/>
                        <a:t>//id</a:t>
                      </a:r>
                      <a:r>
                        <a:rPr kumimoji="1" lang="ja-JP" altLang="en-US" dirty="0" smtClean="0"/>
                        <a:t>名</a:t>
                      </a:r>
                      <a:r>
                        <a:rPr kumimoji="1" lang="en-US" altLang="ja-JP" dirty="0" smtClean="0"/>
                        <a:t>="form"</a:t>
                      </a:r>
                      <a:r>
                        <a:rPr kumimoji="1" lang="ja-JP" altLang="en-US" dirty="0" smtClean="0"/>
                        <a:t>を検索</a:t>
                      </a:r>
                    </a:p>
                    <a:p>
                      <a:r>
                        <a:rPr kumimoji="1" lang="en-US" altLang="ja-JP" dirty="0" smtClean="0"/>
                        <a:t>driver.findElement(</a:t>
                      </a:r>
                      <a:r>
                        <a:rPr kumimoji="1" lang="en-US" altLang="ja-JP" dirty="0" err="1" smtClean="0"/>
                        <a:t>By.cssSelector</a:t>
                      </a:r>
                      <a:r>
                        <a:rPr kumimoji="1" lang="en-US" altLang="ja-JP" dirty="0" smtClean="0"/>
                        <a:t>("#</a:t>
                      </a:r>
                      <a:r>
                        <a:rPr kumimoji="1" lang="en-US" altLang="ja-JP" dirty="0" err="1" smtClean="0"/>
                        <a:t>testForm</a:t>
                      </a:r>
                      <a:r>
                        <a:rPr kumimoji="1" lang="en-US" altLang="ja-JP" dirty="0" smtClean="0"/>
                        <a:t>")).click();</a:t>
                      </a:r>
                    </a:p>
                    <a:p>
                      <a:r>
                        <a:rPr kumimoji="1" lang="en-US" altLang="ja-JP" dirty="0" smtClean="0"/>
                        <a:t>//</a:t>
                      </a:r>
                      <a:r>
                        <a:rPr kumimoji="1" lang="ja-JP" altLang="en-US" dirty="0" smtClean="0"/>
                        <a:t>タグ名</a:t>
                      </a:r>
                      <a:r>
                        <a:rPr kumimoji="1" lang="en-US" altLang="ja-JP" dirty="0" smtClean="0"/>
                        <a:t>="input"</a:t>
                      </a:r>
                      <a:r>
                        <a:rPr kumimoji="1" lang="ja-JP" altLang="en-US" dirty="0" err="1" smtClean="0"/>
                        <a:t>、</a:t>
                      </a:r>
                      <a:r>
                        <a:rPr kumimoji="1" lang="ja-JP" altLang="en-US" dirty="0" smtClean="0"/>
                        <a:t>クラス名</a:t>
                      </a:r>
                      <a:r>
                        <a:rPr kumimoji="1" lang="en-US" altLang="ja-JP" dirty="0" smtClean="0"/>
                        <a:t>="login"</a:t>
                      </a:r>
                      <a:r>
                        <a:rPr kumimoji="1" lang="ja-JP" altLang="en-US" dirty="0" smtClean="0"/>
                        <a:t>を検索</a:t>
                      </a:r>
                    </a:p>
                    <a:p>
                      <a:r>
                        <a:rPr kumimoji="1" lang="en-US" altLang="ja-JP" dirty="0" smtClean="0"/>
                        <a:t>driver.findElement(</a:t>
                      </a:r>
                      <a:r>
                        <a:rPr kumimoji="1" lang="en-US" altLang="ja-JP" dirty="0" err="1" smtClean="0"/>
                        <a:t>By.cssSelector</a:t>
                      </a:r>
                      <a:r>
                        <a:rPr kumimoji="1" lang="en-US" altLang="ja-JP" dirty="0" smtClean="0"/>
                        <a:t>("</a:t>
                      </a:r>
                      <a:r>
                        <a:rPr kumimoji="1" lang="en-US" altLang="ja-JP" dirty="0" err="1" smtClean="0"/>
                        <a:t>input.login</a:t>
                      </a:r>
                      <a:r>
                        <a:rPr kumimoji="1" lang="en-US" altLang="ja-JP" dirty="0" smtClean="0"/>
                        <a:t>")).click();</a:t>
                      </a:r>
                    </a:p>
                    <a:p>
                      <a:r>
                        <a:rPr kumimoji="1" lang="en-US" altLang="ja-JP" dirty="0" smtClean="0"/>
                        <a:t>//</a:t>
                      </a:r>
                      <a:r>
                        <a:rPr kumimoji="1" lang="ja-JP" altLang="en-US" dirty="0" smtClean="0"/>
                        <a:t>タグ名</a:t>
                      </a:r>
                      <a:r>
                        <a:rPr kumimoji="1" lang="en-US" altLang="ja-JP" dirty="0" smtClean="0"/>
                        <a:t>="form"</a:t>
                      </a:r>
                      <a:r>
                        <a:rPr kumimoji="1" lang="ja-JP" altLang="en-US" dirty="0" err="1" smtClean="0"/>
                        <a:t>、</a:t>
                      </a:r>
                      <a:r>
                        <a:rPr kumimoji="1" lang="en-US" altLang="ja-JP" dirty="0" smtClean="0"/>
                        <a:t>id</a:t>
                      </a:r>
                      <a:r>
                        <a:rPr kumimoji="1" lang="ja-JP" altLang="en-US" dirty="0" smtClean="0"/>
                        <a:t>名</a:t>
                      </a:r>
                      <a:r>
                        <a:rPr kumimoji="1" lang="en-US" altLang="ja-JP" dirty="0" smtClean="0"/>
                        <a:t>="</a:t>
                      </a:r>
                      <a:r>
                        <a:rPr kumimoji="1" lang="en-US" altLang="ja-JP" dirty="0" err="1" smtClean="0"/>
                        <a:t>testForm</a:t>
                      </a:r>
                      <a:r>
                        <a:rPr kumimoji="1" lang="en-US" altLang="ja-JP" dirty="0" smtClean="0"/>
                        <a:t>"</a:t>
                      </a:r>
                      <a:r>
                        <a:rPr kumimoji="1" lang="ja-JP" altLang="en-US" dirty="0" smtClean="0"/>
                        <a:t>を検索</a:t>
                      </a:r>
                    </a:p>
                    <a:p>
                      <a:r>
                        <a:rPr kumimoji="1" lang="en-US" altLang="ja-JP" dirty="0" smtClean="0"/>
                        <a:t>driver.findElement(</a:t>
                      </a:r>
                      <a:r>
                        <a:rPr kumimoji="1" lang="en-US" altLang="ja-JP" dirty="0" err="1" smtClean="0"/>
                        <a:t>By.cssSelector</a:t>
                      </a:r>
                      <a:r>
                        <a:rPr kumimoji="1" lang="en-US" altLang="ja-JP" dirty="0" smtClean="0"/>
                        <a:t>("</a:t>
                      </a:r>
                      <a:r>
                        <a:rPr kumimoji="1" lang="en-US" altLang="ja-JP" dirty="0" err="1" smtClean="0"/>
                        <a:t>form#testForm</a:t>
                      </a:r>
                      <a:r>
                        <a:rPr kumimoji="1" lang="en-US" altLang="ja-JP" dirty="0" smtClean="0"/>
                        <a:t>")).click();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name</a:t>
                      </a:r>
                      <a:r>
                        <a:rPr kumimoji="1" lang="ja-JP" altLang="en-US" dirty="0" smtClean="0"/>
                        <a:t>による特定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//name="</a:t>
                      </a:r>
                      <a:r>
                        <a:rPr kumimoji="1" lang="en-US" altLang="ja-JP" dirty="0" err="1" smtClean="0"/>
                        <a:t>loginbutton</a:t>
                      </a:r>
                      <a:r>
                        <a:rPr kumimoji="1" lang="en-US" altLang="ja-JP" dirty="0" smtClean="0"/>
                        <a:t>"</a:t>
                      </a:r>
                      <a:r>
                        <a:rPr kumimoji="1" lang="ja-JP" altLang="en-US" dirty="0" smtClean="0"/>
                        <a:t>を検索</a:t>
                      </a:r>
                    </a:p>
                    <a:p>
                      <a:r>
                        <a:rPr kumimoji="1" lang="en-US" altLang="ja-JP" dirty="0" smtClean="0"/>
                        <a:t>driver.findElement(By.name("</a:t>
                      </a:r>
                      <a:r>
                        <a:rPr kumimoji="1" lang="en-US" altLang="ja-JP" dirty="0" err="1" smtClean="0"/>
                        <a:t>loginbutton</a:t>
                      </a:r>
                      <a:r>
                        <a:rPr kumimoji="1" lang="en-US" altLang="ja-JP" dirty="0" smtClean="0"/>
                        <a:t>")).click();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80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ja-JP" dirty="0"/>
              <a:t>1.</a:t>
            </a:r>
            <a:r>
              <a:rPr lang="ja-JP" altLang="en-US" dirty="0"/>
              <a:t>要素を特定する方法</a:t>
            </a:r>
          </a:p>
        </p:txBody>
      </p:sp>
      <p:sp>
        <p:nvSpPr>
          <p:cNvPr id="14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A8D9AD5-F248-4919-864A-CFD76CC027D6}" type="slidenum">
              <a:rPr lang="en-US" altLang="ja-JP" noProof="0" smtClean="0"/>
              <a:t>9</a:t>
            </a:fld>
            <a:endParaRPr lang="ja-JP" altLang="en-US" noProof="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332270"/>
              </p:ext>
            </p:extLst>
          </p:nvPr>
        </p:nvGraphicFramePr>
        <p:xfrm>
          <a:off x="1612900" y="2269066"/>
          <a:ext cx="94615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6031"/>
                <a:gridCol w="6595469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タグ名による特定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//</a:t>
                      </a:r>
                      <a:r>
                        <a:rPr kumimoji="1" lang="ja-JP" altLang="en-US" dirty="0" smtClean="0"/>
                        <a:t>タグ名</a:t>
                      </a:r>
                      <a:r>
                        <a:rPr kumimoji="1" lang="en-US" altLang="ja-JP" dirty="0" smtClean="0"/>
                        <a:t>="form"</a:t>
                      </a:r>
                      <a:r>
                        <a:rPr kumimoji="1" lang="ja-JP" altLang="en-US" dirty="0" smtClean="0"/>
                        <a:t>を検索</a:t>
                      </a:r>
                    </a:p>
                    <a:p>
                      <a:r>
                        <a:rPr kumimoji="1" lang="en-US" altLang="ja-JP" dirty="0" smtClean="0"/>
                        <a:t>driver.findElement(</a:t>
                      </a:r>
                      <a:r>
                        <a:rPr kumimoji="1" lang="en-US" altLang="ja-JP" dirty="0" err="1" smtClean="0"/>
                        <a:t>By.tagName</a:t>
                      </a:r>
                      <a:r>
                        <a:rPr kumimoji="1" lang="en-US" altLang="ja-JP" dirty="0" smtClean="0"/>
                        <a:t>("form")).click();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CLASSNAME</a:t>
                      </a:r>
                      <a:r>
                        <a:rPr kumimoji="1" lang="ja-JP" altLang="en-US" dirty="0" smtClean="0"/>
                        <a:t>による特定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//class</a:t>
                      </a:r>
                      <a:r>
                        <a:rPr kumimoji="1" lang="ja-JP" altLang="en-US" dirty="0" smtClean="0"/>
                        <a:t>名</a:t>
                      </a:r>
                      <a:r>
                        <a:rPr kumimoji="1" lang="en-US" altLang="ja-JP" dirty="0" smtClean="0"/>
                        <a:t>="clear"</a:t>
                      </a:r>
                      <a:r>
                        <a:rPr kumimoji="1" lang="ja-JP" altLang="en-US" dirty="0" smtClean="0"/>
                        <a:t>を検索</a:t>
                      </a:r>
                    </a:p>
                    <a:p>
                      <a:r>
                        <a:rPr kumimoji="1" lang="en-US" altLang="ja-JP" dirty="0" smtClean="0"/>
                        <a:t>driver.findElement(</a:t>
                      </a:r>
                      <a:r>
                        <a:rPr kumimoji="1" lang="en-US" altLang="ja-JP" dirty="0" err="1" smtClean="0"/>
                        <a:t>By.className</a:t>
                      </a:r>
                      <a:r>
                        <a:rPr kumimoji="1" lang="en-US" altLang="ja-JP" dirty="0" smtClean="0"/>
                        <a:t>("clear")).click();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リンクテキストによる特定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//</a:t>
                      </a:r>
                      <a:r>
                        <a:rPr kumimoji="1" lang="ja-JP" altLang="en-US" dirty="0" smtClean="0"/>
                        <a:t>リンクテキストがセレニウム確認用リンクのリンクを検索</a:t>
                      </a:r>
                    </a:p>
                    <a:p>
                      <a:r>
                        <a:rPr kumimoji="1" lang="en-US" altLang="ja-JP" dirty="0" smtClean="0"/>
                        <a:t>driver.findElement(</a:t>
                      </a:r>
                      <a:r>
                        <a:rPr kumimoji="1" lang="en-US" altLang="ja-JP" dirty="0" err="1" smtClean="0"/>
                        <a:t>By.linkText</a:t>
                      </a:r>
                      <a:r>
                        <a:rPr kumimoji="1" lang="en-US" altLang="ja-JP" dirty="0" smtClean="0"/>
                        <a:t>("</a:t>
                      </a:r>
                      <a:r>
                        <a:rPr kumimoji="1" lang="ja-JP" altLang="en-US" dirty="0" smtClean="0"/>
                        <a:t>セレニウム確認用リンク</a:t>
                      </a:r>
                      <a:r>
                        <a:rPr kumimoji="1" lang="en-US" altLang="ja-JP" dirty="0" smtClean="0"/>
                        <a:t>")).click();</a:t>
                      </a:r>
                    </a:p>
                    <a:p>
                      <a:r>
                        <a:rPr kumimoji="1" lang="en-US" altLang="ja-JP" dirty="0" smtClean="0"/>
                        <a:t>//</a:t>
                      </a:r>
                      <a:r>
                        <a:rPr kumimoji="1" lang="ja-JP" altLang="en-US" dirty="0" smtClean="0"/>
                        <a:t>リンクテキストがセレニウムを含むリンクを検索</a:t>
                      </a:r>
                    </a:p>
                    <a:p>
                      <a:r>
                        <a:rPr kumimoji="1" lang="en-US" altLang="ja-JP" dirty="0" smtClean="0"/>
                        <a:t>driver.findElement(</a:t>
                      </a:r>
                      <a:r>
                        <a:rPr kumimoji="1" lang="en-US" altLang="ja-JP" dirty="0" err="1" smtClean="0"/>
                        <a:t>By.partialLinkText</a:t>
                      </a:r>
                      <a:r>
                        <a:rPr kumimoji="1" lang="en-US" altLang="ja-JP" dirty="0" smtClean="0"/>
                        <a:t>("</a:t>
                      </a:r>
                      <a:r>
                        <a:rPr kumimoji="1" lang="ja-JP" altLang="en-US" dirty="0" smtClean="0"/>
                        <a:t>セレニウム</a:t>
                      </a:r>
                      <a:r>
                        <a:rPr kumimoji="1" lang="en-US" altLang="ja-JP" dirty="0" smtClean="0"/>
                        <a:t>")).click();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XPath</a:t>
                      </a:r>
                      <a:r>
                        <a:rPr kumimoji="1" lang="ja-JP" altLang="en-US" dirty="0" smtClean="0"/>
                        <a:t>による特定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//</a:t>
                      </a:r>
                      <a:r>
                        <a:rPr kumimoji="1" lang="ja-JP" altLang="en-US" dirty="0" smtClean="0"/>
                        <a:t>全ての要素から</a:t>
                      </a:r>
                      <a:r>
                        <a:rPr kumimoji="1" lang="en-US" altLang="ja-JP" dirty="0" smtClean="0"/>
                        <a:t>id=</a:t>
                      </a:r>
                      <a:r>
                        <a:rPr kumimoji="1" lang="en-US" altLang="ja-JP" dirty="0" err="1" smtClean="0"/>
                        <a:t>testForm</a:t>
                      </a:r>
                      <a:r>
                        <a:rPr kumimoji="1" lang="ja-JP" altLang="en-US" dirty="0" smtClean="0"/>
                        <a:t>を検索し、その配下の</a:t>
                      </a:r>
                      <a:r>
                        <a:rPr kumimoji="1" lang="en-US" altLang="ja-JP" dirty="0" smtClean="0"/>
                        <a:t>input</a:t>
                      </a:r>
                      <a:r>
                        <a:rPr kumimoji="1" lang="ja-JP" altLang="en-US" dirty="0" smtClean="0"/>
                        <a:t>タグの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番目をクリック</a:t>
                      </a:r>
                    </a:p>
                    <a:p>
                      <a:r>
                        <a:rPr kumimoji="1" lang="en-US" altLang="ja-JP" dirty="0" smtClean="0"/>
                        <a:t>driver.findElement(</a:t>
                      </a:r>
                      <a:r>
                        <a:rPr kumimoji="1" lang="en-US" altLang="ja-JP" dirty="0" err="1" smtClean="0"/>
                        <a:t>By.xpath</a:t>
                      </a:r>
                      <a:r>
                        <a:rPr kumimoji="1" lang="en-US" altLang="ja-JP" dirty="0" smtClean="0"/>
                        <a:t>("//*[@id='</a:t>
                      </a:r>
                      <a:r>
                        <a:rPr kumimoji="1" lang="en-US" altLang="ja-JP" dirty="0" err="1" smtClean="0"/>
                        <a:t>testForm</a:t>
                      </a:r>
                      <a:r>
                        <a:rPr kumimoji="1" lang="en-US" altLang="ja-JP" dirty="0" smtClean="0"/>
                        <a:t>']/input[2]")).click();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36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帯状のデザイン (青) (16 x 9)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5875">
          <a:solidFill>
            <a:srgbClr val="FF0000"/>
          </a:solidFill>
        </a:ln>
      </a:spPr>
      <a:bodyPr rtlCol="0" anchor="ctr"/>
      <a:lstStyle>
        <a:defPPr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1307729_TF16391941_TF16391941" id="{E6ED7C5D-3196-4812-AB86-A9CC65A987E0}" vid="{481E38FC-7B4A-43E8-B438-8963235BB9F1}"/>
    </a:ext>
  </a:extLst>
</a:theme>
</file>

<file path=ppt/theme/theme2.xml><?xml version="1.0" encoding="utf-8"?>
<a:theme xmlns:a="http://schemas.openxmlformats.org/drawingml/2006/main" name="Office テーマ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自然をテーマにした青帯のプレゼンテーション、山の向こうから日が昇る写真付き (ワイドスクリーン)</Template>
  <TotalTime>492</TotalTime>
  <Words>2474</Words>
  <Application>Microsoft Office PowerPoint</Application>
  <PresentationFormat>ワイド画面</PresentationFormat>
  <Paragraphs>387</Paragraphs>
  <Slides>33</Slides>
  <Notes>28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40" baseType="lpstr">
      <vt:lpstr>Meiryo UI</vt:lpstr>
      <vt:lpstr>微軟正黑體</vt:lpstr>
      <vt:lpstr>ＭＳ ゴシック</vt:lpstr>
      <vt:lpstr>Arial</vt:lpstr>
      <vt:lpstr>Arial</vt:lpstr>
      <vt:lpstr>Corbel</vt:lpstr>
      <vt:lpstr>帯状のデザイン (青) (16 x 9)</vt:lpstr>
      <vt:lpstr>Selenlum</vt:lpstr>
      <vt:lpstr>Selenlum</vt:lpstr>
      <vt:lpstr>1. ドライバの利用と画面キャプチャの方法 </vt:lpstr>
      <vt:lpstr>1. ドライバの利用と画面キャプチャの方法 </vt:lpstr>
      <vt:lpstr>Selenlum</vt:lpstr>
      <vt:lpstr>1.要素を特定する方法</vt:lpstr>
      <vt:lpstr>1.要素を特定する方法</vt:lpstr>
      <vt:lpstr>1.要素を特定する方法</vt:lpstr>
      <vt:lpstr>1.要素を特定する方法</vt:lpstr>
      <vt:lpstr>1.要素を特定する方法</vt:lpstr>
      <vt:lpstr>2. Page Object Design Patternの利用方法</vt:lpstr>
      <vt:lpstr>2. Page Object Design Patternの利用方法</vt:lpstr>
      <vt:lpstr>2. Page Object Design Patternの利用方法</vt:lpstr>
      <vt:lpstr>2. Page Object Design Patternの利用方法</vt:lpstr>
      <vt:lpstr>3.非同期処理を考慮したテストの作成方法</vt:lpstr>
      <vt:lpstr>3.非同期処理を考慮したテストの作成方法</vt:lpstr>
      <vt:lpstr>3.非同期処理を考慮したテストの作成方法</vt:lpstr>
      <vt:lpstr>4 よく利用する基本的なコマンド</vt:lpstr>
      <vt:lpstr>4 よく利用する基本的なコマンド</vt:lpstr>
      <vt:lpstr>4 よく利用する基本的なコマンド</vt:lpstr>
      <vt:lpstr>4 よく利用する基本的なコマンド</vt:lpstr>
      <vt:lpstr>4 よく利用する基本的なコマンド</vt:lpstr>
      <vt:lpstr>4 よく利用する基本的なコマンド</vt:lpstr>
      <vt:lpstr>Selenlum</vt:lpstr>
      <vt:lpstr>1. 画面機能一覧</vt:lpstr>
      <vt:lpstr>2. 遷移図</vt:lpstr>
      <vt:lpstr>3. テストケースの作成</vt:lpstr>
      <vt:lpstr>3. クラス設計 </vt:lpstr>
      <vt:lpstr>3. クラス設計</vt:lpstr>
      <vt:lpstr>4. テスト手順</vt:lpstr>
      <vt:lpstr>4. テスト手順 EmployeeManagerEdit#editInvalidTest_21char_20char()</vt:lpstr>
      <vt:lpstr>5. テストコードの保守性を高めるPAGE OBJECTSパターン</vt:lpstr>
      <vt:lpstr>5. テストコードの保守性を高めるPAGE OBJECTSパターン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セキュリティ対策</dc:title>
  <dc:creator>yoshihiro aoyama</dc:creator>
  <cp:lastModifiedBy>yoshihiro aoyama</cp:lastModifiedBy>
  <cp:revision>68</cp:revision>
  <dcterms:created xsi:type="dcterms:W3CDTF">2020-03-22T22:54:26Z</dcterms:created>
  <dcterms:modified xsi:type="dcterms:W3CDTF">2020-05-05T22:22:53Z</dcterms:modified>
</cp:coreProperties>
</file>