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09920" y="234072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39160" y="234072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81040" y="423936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09920" y="423936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39160" y="4239360"/>
            <a:ext cx="355104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81040" y="702000"/>
            <a:ext cx="1102932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81040" y="423936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36342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232680" y="423936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8104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2680" y="2340720"/>
            <a:ext cx="538200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81040" y="4239360"/>
            <a:ext cx="11029320" cy="173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446400" y="3085920"/>
            <a:ext cx="11298600" cy="333792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581040" y="1020600"/>
            <a:ext cx="10993320" cy="147456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ja-JP" sz="36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マスター タイトルの書式設定</a:t>
            </a:r>
            <a:endParaRPr lang="en-US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2815083B-B14E-4992-90FF-38E3D9FF3215}" type="datetime1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1/13/2021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69DBC291-460A-4179-AF96-7591EB11121B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アウトラインテキストの書式を編集するにはクリックします。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00" b="0" strike="noStrike" spc="-1">
                <a:solidFill>
                  <a:srgbClr val="404040"/>
                </a:solidFill>
                <a:latin typeface="Meiryo UI"/>
              </a:rPr>
              <a:t>2</a:t>
            </a:r>
            <a:r>
              <a:rPr lang="ja-JP" sz="1300" b="0" strike="noStrike" spc="-1">
                <a:solidFill>
                  <a:srgbClr val="404040"/>
                </a:solidFill>
                <a:latin typeface="Meiryo UI"/>
              </a:rPr>
              <a:t>レベル目のアウトライン</a:t>
            </a:r>
            <a:endParaRPr lang="en-US" sz="1300" b="0" strike="noStrike" spc="-1">
              <a:solidFill>
                <a:srgbClr val="404040"/>
              </a:solidFill>
              <a:latin typeface="Meiryo UI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100" b="0" strike="noStrike" spc="-1">
                <a:solidFill>
                  <a:srgbClr val="404040"/>
                </a:solidFill>
                <a:latin typeface="Meiryo UI"/>
              </a:rPr>
              <a:t>3</a:t>
            </a:r>
            <a:r>
              <a:rPr lang="ja-JP" sz="1100" b="0" strike="noStrike" spc="-1">
                <a:solidFill>
                  <a:srgbClr val="404040"/>
                </a:solidFill>
                <a:latin typeface="Meiryo UI"/>
              </a:rPr>
              <a:t>レベル目のアウトライン</a:t>
            </a:r>
            <a:endParaRPr lang="en-US" sz="1100" b="0" strike="noStrike" spc="-1">
              <a:solidFill>
                <a:srgbClr val="404040"/>
              </a:solidFill>
              <a:latin typeface="Meiryo UI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100" b="0" strike="noStrike" spc="-1">
                <a:solidFill>
                  <a:srgbClr val="404040"/>
                </a:solidFill>
                <a:latin typeface="Meiryo UI"/>
              </a:rPr>
              <a:t>4</a:t>
            </a:r>
            <a:r>
              <a:rPr lang="ja-JP" sz="1100" b="0" strike="noStrike" spc="-1">
                <a:solidFill>
                  <a:srgbClr val="404040"/>
                </a:solidFill>
                <a:latin typeface="Meiryo UI"/>
              </a:rPr>
              <a:t>レベル目のアウトライン</a:t>
            </a:r>
            <a:endParaRPr lang="en-US" sz="1100" b="0" strike="noStrike" spc="-1">
              <a:solidFill>
                <a:srgbClr val="404040"/>
              </a:solidFill>
              <a:latin typeface="Meiryo UI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Meiryo UI"/>
              </a:rPr>
              <a:t>5</a:t>
            </a:r>
            <a:r>
              <a:rPr lang="ja-JP" sz="2000" b="0" strike="noStrike" spc="-1">
                <a:solidFill>
                  <a:srgbClr val="404040"/>
                </a:solidFill>
                <a:latin typeface="Meiryo UI"/>
              </a:rPr>
              <a:t>レベル目のアウトライン</a:t>
            </a:r>
            <a:endParaRPr lang="en-US" sz="2000" b="0" strike="noStrike" spc="-1">
              <a:solidFill>
                <a:srgbClr val="404040"/>
              </a:solidFill>
              <a:latin typeface="Meiryo UI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Meiryo UI"/>
              </a:rPr>
              <a:t>6</a:t>
            </a:r>
            <a:r>
              <a:rPr lang="ja-JP" sz="2000" b="0" strike="noStrike" spc="-1">
                <a:solidFill>
                  <a:srgbClr val="404040"/>
                </a:solidFill>
                <a:latin typeface="Meiryo UI"/>
              </a:rPr>
              <a:t>レベル目のアウトライン</a:t>
            </a:r>
            <a:endParaRPr lang="en-US" sz="2000" b="0" strike="noStrike" spc="-1">
              <a:solidFill>
                <a:srgbClr val="404040"/>
              </a:solidFill>
              <a:latin typeface="Meiryo UI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Meiryo UI"/>
              </a:rPr>
              <a:t>7</a:t>
            </a:r>
            <a:r>
              <a:rPr lang="ja-JP" sz="2000" b="0" strike="noStrike" spc="-1">
                <a:solidFill>
                  <a:srgbClr val="404040"/>
                </a:solidFill>
                <a:latin typeface="Meiryo UI"/>
              </a:rPr>
              <a:t>レベル目のアウトライン</a:t>
            </a:r>
            <a:endParaRPr lang="en-US" sz="2000" b="0" strike="noStrike" spc="-1">
              <a:solidFill>
                <a:srgbClr val="404040"/>
              </a:solidFill>
              <a:latin typeface="Meiryo U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581040" y="702000"/>
            <a:ext cx="11029320" cy="11883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マスター タイトルの書式設定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581040" y="2340720"/>
            <a:ext cx="11029320" cy="36342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マスター テキストの書式設定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630000" lvl="1" indent="-30564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400" b="0" strike="noStrike" spc="-1">
                <a:solidFill>
                  <a:srgbClr val="404040"/>
                </a:solidFill>
                <a:latin typeface="Meiryo UI"/>
                <a:ea typeface="Meiryo UI"/>
              </a:rPr>
              <a:t>第 </a:t>
            </a:r>
            <a:r>
              <a:rPr lang="en-US" sz="1400" b="0" strike="noStrike" spc="-1">
                <a:solidFill>
                  <a:srgbClr val="404040"/>
                </a:solidFill>
                <a:latin typeface="Meiryo UI"/>
                <a:ea typeface="Meiryo UI"/>
              </a:rPr>
              <a:t>2 </a:t>
            </a:r>
            <a:r>
              <a:rPr lang="ja-JP" sz="1400" b="0" strike="noStrike" spc="-1">
                <a:solidFill>
                  <a:srgbClr val="404040"/>
                </a:solidFill>
                <a:latin typeface="Meiryo UI"/>
                <a:ea typeface="Meiryo UI"/>
              </a:rPr>
              <a:t>レベル</a:t>
            </a:r>
            <a:endParaRPr lang="en-US" sz="1400" b="0" strike="noStrike" spc="-1">
              <a:solidFill>
                <a:srgbClr val="404040"/>
              </a:solidFill>
              <a:latin typeface="Meiryo UI"/>
            </a:endParaRPr>
          </a:p>
          <a:p>
            <a:pPr marL="900000" lvl="2" indent="-269640">
              <a:lnSpc>
                <a:spcPct val="100000"/>
              </a:lnSpc>
              <a:spcBef>
                <a:spcPts val="26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300" b="0" strike="noStrike" spc="-1">
                <a:solidFill>
                  <a:srgbClr val="404040"/>
                </a:solidFill>
                <a:latin typeface="Meiryo UI"/>
                <a:ea typeface="Meiryo UI"/>
              </a:rPr>
              <a:t>第 </a:t>
            </a:r>
            <a:r>
              <a:rPr lang="en-US" sz="1300" b="0" strike="noStrike" spc="-1">
                <a:solidFill>
                  <a:srgbClr val="404040"/>
                </a:solidFill>
                <a:latin typeface="Meiryo UI"/>
                <a:ea typeface="Meiryo UI"/>
              </a:rPr>
              <a:t>3 </a:t>
            </a:r>
            <a:r>
              <a:rPr lang="ja-JP" sz="1300" b="0" strike="noStrike" spc="-1">
                <a:solidFill>
                  <a:srgbClr val="404040"/>
                </a:solidFill>
                <a:latin typeface="Meiryo UI"/>
                <a:ea typeface="Meiryo UI"/>
              </a:rPr>
              <a:t>レベル</a:t>
            </a:r>
            <a:endParaRPr lang="en-US" sz="1300" b="0" strike="noStrike" spc="-1">
              <a:solidFill>
                <a:srgbClr val="404040"/>
              </a:solidFill>
              <a:latin typeface="Meiryo UI"/>
            </a:endParaRPr>
          </a:p>
          <a:p>
            <a:pPr marL="1242000" lvl="3" indent="-233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100" b="0" strike="noStrike" spc="-1">
                <a:solidFill>
                  <a:srgbClr val="404040"/>
                </a:solidFill>
                <a:latin typeface="Meiryo UI"/>
                <a:ea typeface="Meiryo UI"/>
              </a:rPr>
              <a:t>第 </a:t>
            </a:r>
            <a:r>
              <a:rPr lang="en-US" sz="1100" b="0" strike="noStrike" spc="-1">
                <a:solidFill>
                  <a:srgbClr val="404040"/>
                </a:solidFill>
                <a:latin typeface="Meiryo UI"/>
                <a:ea typeface="Meiryo UI"/>
              </a:rPr>
              <a:t>4 </a:t>
            </a:r>
            <a:r>
              <a:rPr lang="ja-JP" sz="1100" b="0" strike="noStrike" spc="-1">
                <a:solidFill>
                  <a:srgbClr val="404040"/>
                </a:solidFill>
                <a:latin typeface="Meiryo UI"/>
                <a:ea typeface="Meiryo UI"/>
              </a:rPr>
              <a:t>レベル</a:t>
            </a:r>
            <a:endParaRPr lang="en-US" sz="1100" b="0" strike="noStrike" spc="-1">
              <a:solidFill>
                <a:srgbClr val="404040"/>
              </a:solidFill>
              <a:latin typeface="Meiryo UI"/>
            </a:endParaRPr>
          </a:p>
          <a:p>
            <a:pPr marL="1602000" lvl="4" indent="-23364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100" b="0" strike="noStrike" spc="-1">
                <a:solidFill>
                  <a:srgbClr val="404040"/>
                </a:solidFill>
                <a:latin typeface="Meiryo UI"/>
                <a:ea typeface="Meiryo UI"/>
              </a:rPr>
              <a:t>第 </a:t>
            </a:r>
            <a:r>
              <a:rPr lang="en-US" sz="1100" b="0" strike="noStrike" spc="-1">
                <a:solidFill>
                  <a:srgbClr val="404040"/>
                </a:solidFill>
                <a:latin typeface="Meiryo UI"/>
                <a:ea typeface="Meiryo UI"/>
              </a:rPr>
              <a:t>5 </a:t>
            </a:r>
            <a:r>
              <a:rPr lang="ja-JP" sz="1100" b="0" strike="noStrike" spc="-1">
                <a:solidFill>
                  <a:srgbClr val="404040"/>
                </a:solidFill>
                <a:latin typeface="Meiryo UI"/>
                <a:ea typeface="Meiryo UI"/>
              </a:rPr>
              <a:t>レベル</a:t>
            </a:r>
            <a:endParaRPr lang="en-US" sz="11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/>
          </p:nvPr>
        </p:nvSpPr>
        <p:spPr>
          <a:xfrm>
            <a:off x="7606080" y="6423840"/>
            <a:ext cx="2844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784A40A-8F58-4877-9686-E2FEFC2A1D5F}" type="datetime1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1/13/2021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/>
          </p:nvPr>
        </p:nvSpPr>
        <p:spPr>
          <a:xfrm>
            <a:off x="581040" y="6423840"/>
            <a:ext cx="69166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/>
          </p:nvPr>
        </p:nvSpPr>
        <p:spPr>
          <a:xfrm>
            <a:off x="10558440" y="6423840"/>
            <a:ext cx="105228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0DEADA0-90BC-4588-A4D5-9A71B61D2657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intone-sol.cybozu.co.jp/apps/029-support-pack.html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TextShape 2"/>
          <p:cNvSpPr txBox="1"/>
          <p:nvPr/>
        </p:nvSpPr>
        <p:spPr>
          <a:xfrm>
            <a:off x="581040" y="1020600"/>
            <a:ext cx="10993320" cy="1474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01</a:t>
            </a:r>
            <a:r>
              <a:rPr lang="ja-JP" sz="36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システム概要</a:t>
            </a:r>
            <a:endParaRPr lang="en-US" sz="36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581040" y="2495520"/>
            <a:ext cx="10993320" cy="4680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320"/>
              </a:spcBef>
              <a:spcAft>
                <a:spcPts val="601"/>
              </a:spcAft>
              <a:tabLst>
                <a:tab pos="0" algn="l"/>
              </a:tabLst>
            </a:pPr>
            <a:r>
              <a:rPr lang="ja-JP" sz="1600" b="0" strike="noStrike" cap="all" spc="-1">
                <a:solidFill>
                  <a:srgbClr val="1CADE4"/>
                </a:solidFill>
                <a:latin typeface="Meiryo UI"/>
                <a:ea typeface="Meiryo UI"/>
              </a:rPr>
              <a:t>システム全体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446400" y="457200"/>
            <a:ext cx="3702960" cy="94680"/>
          </a:xfrm>
          <a:prstGeom prst="rect">
            <a:avLst/>
          </a:prstGeom>
          <a:solidFill>
            <a:srgbClr val="465359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3" name="CustomShape 5"/>
          <p:cNvSpPr/>
          <p:nvPr/>
        </p:nvSpPr>
        <p:spPr>
          <a:xfrm>
            <a:off x="4241880" y="457200"/>
            <a:ext cx="3702960" cy="91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4" name="CustomShape 6"/>
          <p:cNvSpPr/>
          <p:nvPr/>
        </p:nvSpPr>
        <p:spPr>
          <a:xfrm>
            <a:off x="8042040" y="453600"/>
            <a:ext cx="3702960" cy="98280"/>
          </a:xfrm>
          <a:prstGeom prst="rect">
            <a:avLst/>
          </a:prstGeom>
          <a:solidFill>
            <a:srgbClr val="969FA7"/>
          </a:solidFill>
          <a:ln>
            <a:noFill/>
          </a:ln>
          <a:effectLst>
            <a:outerShdw blurRad="3810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95" name="画像 5" descr="ロゴのクローズ アップ&#10;&#10;自動生成された説明"/>
          <p:cNvPicPr/>
          <p:nvPr/>
        </p:nvPicPr>
        <p:blipFill>
          <a:blip r:embed="rId2"/>
          <a:stretch/>
        </p:blipFill>
        <p:spPr>
          <a:xfrm>
            <a:off x="448560" y="3081960"/>
            <a:ext cx="11260440" cy="3310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800" b="1" cap="all" spc="-1" dirty="0">
                <a:solidFill>
                  <a:srgbClr val="404040"/>
                </a:solidFill>
                <a:latin typeface="Meiryo UI"/>
                <a:ea typeface="Meiryo UI"/>
              </a:rPr>
              <a:t>7.kinton</a:t>
            </a: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基幹システムから乗り換え、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として「</a:t>
            </a:r>
            <a:r>
              <a:rPr lang="en-US" altLang="ja-JP" b="0" strike="noStrike" spc="-1" dirty="0" err="1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kintone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」を活用いただけるかと存じます。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▼ はじめての方へ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https://kintone.cybozu.co.jp/what_is_kintone/beginners/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▼ 営業・セールスにキントーン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https://kintone.cybozu.co.jp/jobtype/sales.html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▼ 顧客サービス・サポートにキントーン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https://kintone.cybozu.co.jp/jobtype/service.html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以下のようなサンプルアプリ（アプリのひな型）もご用意しております。</a:t>
            </a:r>
            <a:b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よろしければ、ご参照ください。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▼ サンプルアプリ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https://kintone-sol.cybozu.co.jp/apps/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▼ サンプルアプリ　営業支援（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SFA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）パック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https://kintone-sol.cybozu.co.jp/apps/030-sfa-pack.html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▼ サンプルアプリ　顧客サポートパック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  <a:hlinkClick r:id="rId2"/>
              </a:rPr>
              <a:t>https://kintone-sol.cybozu.co.jp/apps/029-support-pack.html</a:t>
            </a:r>
            <a:endParaRPr lang="en-US" altLang="ja-JP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altLang="ja-JP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※ 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サンプルアプリは一例です。</a:t>
            </a:r>
            <a:b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サンプルアプリをもとに、タイトルの変更や項目の変更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追加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削除が可能です。</a:t>
            </a:r>
            <a:endParaRPr lang="en-US" altLang="ja-JP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endParaRPr 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1F5823-2C7D-43AF-B39D-363B81F7B447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3543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800" b="1" cap="all" spc="-1" dirty="0">
                <a:solidFill>
                  <a:srgbClr val="404040"/>
                </a:solidFill>
                <a:latin typeface="Meiryo UI"/>
                <a:ea typeface="Meiryo UI"/>
              </a:rPr>
              <a:t>7.kinton</a:t>
            </a: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また、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ファイルより「</a:t>
            </a:r>
            <a:r>
              <a:rPr lang="en-US" altLang="ja-JP" b="0" strike="noStrike" spc="-1" dirty="0" err="1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kintone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」アプリを作成したり、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作成済みの「</a:t>
            </a:r>
            <a:r>
              <a:rPr lang="en-US" altLang="ja-JP" b="0" strike="noStrike" spc="-1" dirty="0" err="1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kintone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」アプリへ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ファイルからデータを読み込むことも可能です。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基幹システムより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ファイルで顧客データを書き出すことができれば、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基幹システムの顧客データを「</a:t>
            </a:r>
            <a:r>
              <a:rPr lang="en-US" altLang="ja-JP" b="0" strike="noStrike" spc="-1" dirty="0" err="1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kintone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」に移行することができます。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▼ 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ファイルからアプリを作成する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https://jp.cybozu.help/k/ja/user/create_app/app_csv/add_app_csv.html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▼ 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[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レコードの一括登録／更新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] 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ファイルを読み込む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https://jp.cybozu.help/k/ja/user/using_app/import_records/import_csv.html</a:t>
            </a:r>
            <a:endParaRPr 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1F5823-2C7D-43AF-B39D-363B81F7B447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5685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800" b="1" cap="all" spc="-1" dirty="0">
                <a:solidFill>
                  <a:srgbClr val="404040"/>
                </a:solidFill>
                <a:latin typeface="Meiryo UI"/>
                <a:ea typeface="Meiryo UI"/>
              </a:rPr>
              <a:t>7.kinton</a:t>
            </a: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b="0" strike="noStrike" spc="-1" dirty="0" err="1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kintone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」には、ライトとスタンダードの 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種類のコースがございます。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コースの違いは、作成できるアプリ数やスペース数、他サービスとの連携可否、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 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 </a:t>
            </a:r>
            <a:r>
              <a:rPr lang="en-US" altLang="ja-JP" b="0" strike="noStrike" spc="-1" dirty="0" err="1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Javascript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などを利用したカスタマイズができるかどうかです。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他サービスとの連携やカスタマイズできるコースは 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スタンダード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 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例えば、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を用いて、エンドユーザー様で利用している他サービスと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b="0" strike="noStrike" spc="-1" dirty="0" err="1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kintone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」を連携できる可能性がございます。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を用いた連携をご希望の場合は、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スタンダード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" 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での運用をおすすめいたします。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▼ 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FAQ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：ライトコースとスタンダードコースのどちらを契約すればいいですか？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        違いを教えてください。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https://faq.cybozu.info/alphascope/cybozu/web/kintone/Detail.aspx?id=1652</a:t>
            </a:r>
            <a:endParaRPr 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1F5823-2C7D-43AF-B39D-363B81F7B447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430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800" b="1" cap="all" spc="-1" dirty="0">
                <a:solidFill>
                  <a:srgbClr val="404040"/>
                </a:solidFill>
                <a:latin typeface="Meiryo UI"/>
                <a:ea typeface="Meiryo UI"/>
              </a:rPr>
              <a:t>7.kinton</a:t>
            </a: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ゲストユーザーについても、別途ライセンスを付与いただく必要がございます。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ゲストユーザーの機能、ライセンス料については、以下の 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URL 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をご参照ください。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ja-JP" alt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▼ ゲストスペース・ゲストユーザー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https://kintone.cybozu.co.jp/price/guestprice.html</a:t>
            </a:r>
          </a:p>
          <a:p>
            <a:pPr lvl="1"/>
            <a:endParaRPr lang="en-US" altLang="ja-JP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lvl="1"/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 ※ 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上記ページに掲載している価格は、</a:t>
            </a:r>
          </a:p>
          <a:p>
            <a:pPr lvl="1"/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   弊社より直接ご購入いただく場合の定価でございます。</a:t>
            </a:r>
            <a:endParaRPr 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1F5823-2C7D-43AF-B39D-363B81F7B447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2461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ja-JP" sz="28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アジェンド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581040" y="2340720"/>
            <a:ext cx="11029320" cy="363420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現状のビジネスモデル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43080" indent="-34272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現状のシステム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43080" indent="-34272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システムの範囲としては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43080" indent="-34272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仕事の進め方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(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要望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)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43080" indent="-34272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納期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43080" indent="-34272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Franklin Gothic Demi"/>
              <a:buAutoNum type="arabicPeriod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重要視する点など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8F42A23-2D00-4637-A664-8C73AB12111E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9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1. </a:t>
            </a:r>
            <a:r>
              <a:rPr lang="ja-JP" sz="28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現状のビジネスモデル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9500" lnSpcReduction="10000"/>
          </a:bodyPr>
          <a:lstStyle/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スキンケアサロン直営店・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FC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店事業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理想肌へと導くための独自の肌チェック及び、肌管理システムを使用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サロンにて、対面、オンライン、電話、メールで定期的にスキンチェックアドバイスを行い、最適な自社商品を提案販売し、継続的にフォロー。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各サロンで顧客登録、再販にて決済、出荷を行いますが、</a:t>
            </a:r>
            <a:br/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各サロンの顧客は、当社のＷＥＢサイトからも注文することができ、この場合は本社が代行でお客様へ決済出荷を行います。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お客様情報及び注文、接客実績については当社で一元管理し、各サロンの担当者へ、活動実績やお客様の実績を各担当者へフィードバックします。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spcBef>
                <a:spcPts val="1417"/>
              </a:spcBef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通販事業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スタンダードな単品リピート通販モデルにて、自社化粧品の販売。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自社ＥＣ（サロン客も利用）、楽天、アマゾンなどより、ご注文窓口にて、受注し、出荷代行会社様を通して出荷します。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spcBef>
                <a:spcPts val="1417"/>
              </a:spcBef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卸事業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受注～販売～出荷、売掛管理、請求処理　　※一部の商品に限定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spcBef>
                <a:spcPts val="1417"/>
              </a:spcBef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スクール事業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lphaLcParenR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教材、動画をオンラインで提供し、通信で授業を行える環境を構築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102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9F22D763-B234-4D9F-8BE5-EE489275EBD9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3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404040"/>
                </a:solidFill>
                <a:latin typeface="Meiryo UI"/>
              </a:rPr>
              <a:t>2.</a:t>
            </a:r>
            <a:r>
              <a:rPr lang="ja-JP" sz="2800" b="1" strike="noStrike" cap="all" spc="-1">
                <a:solidFill>
                  <a:srgbClr val="404040"/>
                </a:solidFill>
                <a:latin typeface="Meiryo UI"/>
              </a:rPr>
              <a:t>現状のシステム</a:t>
            </a:r>
            <a:endParaRPr lang="en-US" sz="2800" b="1" strike="noStrike" cap="all" spc="-1">
              <a:solidFill>
                <a:srgbClr val="404040"/>
              </a:solidFill>
              <a:latin typeface="Meiryo UI"/>
              <a:ea typeface="Meiryo U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基幹システム（販売管理、在庫管理、出荷管理、顧客管理、経営数値管理、カウンセリング履歴管理、カウンセラー実績管理 等）、フルスクラッチで構築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通販システム（自社サイトでの販売）、ほぼスクラッチで構築、基幹システムと連携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サロンシステム（顧客カルテ、カウンセリング支援、レジ機能 等）フルスクラッチで構築、基幹システムと連携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経理システム（一般的な財務会計）、パッケージを利用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マーケティングシステム（販促メール配信、コミュニケーション管理 等）、パッケージを利用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</p:txBody>
      </p:sp>
      <p:sp>
        <p:nvSpPr>
          <p:cNvPr id="106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782433B-87B9-4A83-9C81-205530ABD7A3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07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404040"/>
                </a:solidFill>
                <a:latin typeface="Meiryo UI"/>
              </a:rPr>
              <a:t>3.</a:t>
            </a:r>
            <a:r>
              <a:rPr lang="ja-JP" sz="2800" b="1" strike="noStrike" cap="all" spc="-1">
                <a:solidFill>
                  <a:srgbClr val="404040"/>
                </a:solidFill>
                <a:latin typeface="Meiryo UI"/>
              </a:rPr>
              <a:t>システムの範囲</a:t>
            </a:r>
            <a:endParaRPr lang="en-US" sz="2800" b="1" strike="noStrike" cap="all" spc="-1">
              <a:solidFill>
                <a:srgbClr val="404040"/>
              </a:solidFill>
              <a:latin typeface="Meiryo UI"/>
              <a:ea typeface="Meiryo U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受注管理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(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ネット、本社、サロン、代理店、卸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)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在庫管理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出荷管理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商品利用顧客管理（購入履歴、ポイント利用履歴、担当官セラー、顧客ステータス、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DM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送付可否 等）、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サロン運営管理（カウンセリング活動状況、予約受付、顧客対応状況、顧客カルテ 等）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販売チャネルの営業管理（営業成績、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DM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発送支援、等）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部門別経費管理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会計ソフト（弥生）との連携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など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405D427-85A8-4953-9E3B-4756BDAFCF5A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1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404040"/>
                </a:solidFill>
                <a:latin typeface="Meiryo UI"/>
              </a:rPr>
              <a:t>4</a:t>
            </a:r>
            <a:r>
              <a:rPr lang="ja-JP" sz="2800" b="1" strike="noStrike" cap="all" spc="-1">
                <a:solidFill>
                  <a:srgbClr val="404040"/>
                </a:solidFill>
                <a:latin typeface="Meiryo UI"/>
              </a:rPr>
              <a:t>．仕事の進め方</a:t>
            </a:r>
            <a:r>
              <a:rPr lang="en-US" sz="2800" b="1" strike="noStrike" cap="all" spc="-1">
                <a:solidFill>
                  <a:srgbClr val="404040"/>
                </a:solidFill>
                <a:latin typeface="Meiryo UI"/>
              </a:rPr>
              <a:t>(</a:t>
            </a:r>
            <a:r>
              <a:rPr lang="ja-JP" sz="2800" b="1" strike="noStrike" cap="all" spc="-1">
                <a:solidFill>
                  <a:srgbClr val="404040"/>
                </a:solidFill>
                <a:latin typeface="Meiryo UI"/>
              </a:rPr>
              <a:t>要望</a:t>
            </a:r>
            <a:r>
              <a:rPr lang="en-US" sz="2800" b="1" strike="noStrike" cap="all" spc="-1">
                <a:solidFill>
                  <a:srgbClr val="404040"/>
                </a:solidFill>
                <a:latin typeface="Meiryo UI"/>
              </a:rPr>
              <a:t>)</a:t>
            </a:r>
            <a:endParaRPr lang="en-US" sz="2800" b="1" strike="noStrike" cap="all" spc="-1">
              <a:solidFill>
                <a:srgbClr val="404040"/>
              </a:solidFill>
              <a:latin typeface="Meiryo UI"/>
              <a:ea typeface="Meiryo U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弊社（もしくはオンライン）にて定期的に打合せを行いながら、再構築完了まで継続してご支援をお願いするイメージです。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弊社の現状や新システムに対する要件をヒアリングしていただき、システム構成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/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構築手順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/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実行プランを提案していただきます。（文章だけでなく、図やフローチャートなど、わかりやすい提案書や、分岐条件等が整理されている資料等もお願いします）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いただいた提案をもとに、一緒に協議を重ね、できるところから着手します。</a:t>
            </a:r>
            <a:br/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その際の現場のコントロールもお願いします。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お支払いについては、作業ボリューム換算ではなくアドバイザリーフィーという形で毎月定額のお支払いを考えています。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</a:pP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 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</a:pP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※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弊社にはシステムの専任者はおりません。システム構築／運用についてある程度の理解はできますが、専門家がいない前提でお願いします。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</a:pP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※NDA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契約必須です。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</p:txBody>
      </p:sp>
      <p:sp>
        <p:nvSpPr>
          <p:cNvPr id="114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F7FFB52-4955-4903-A087-95C17424BB2E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5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5.</a:t>
            </a:r>
            <a:r>
              <a:rPr lang="ja-JP" sz="28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納期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構成確定までは、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</a:rPr>
              <a:t>1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</a:rPr>
              <a:t>か月以内。完成までは相談の上、決定</a:t>
            </a:r>
            <a:endParaRPr lang="en-US" sz="1700" b="0" strike="noStrike" spc="-1">
              <a:solidFill>
                <a:srgbClr val="404040"/>
              </a:solidFill>
              <a:latin typeface="Meiryo UI"/>
              <a:ea typeface="Meiryo UI"/>
            </a:endParaRPr>
          </a:p>
        </p:txBody>
      </p:sp>
      <p:sp>
        <p:nvSpPr>
          <p:cNvPr id="118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55F07E7-0214-45FB-9982-23370006A140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9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6.</a:t>
            </a:r>
            <a:r>
              <a:rPr lang="ja-JP" sz="2800" b="1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重要視する点など</a:t>
            </a:r>
            <a:endParaRPr lang="en-US" sz="2800" b="0" strike="noStrike" spc="-1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経営者や実務者からのインタビュー能力、要件分析</a:t>
            </a:r>
            <a:r>
              <a:rPr lang="en-US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/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定義能力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en-US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CRM</a:t>
            </a: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系システム、販売系システム、基幹系システム等の導入経験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各種パッケージの情報収集力、適合性分析力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システムユーザー企業とのコミュニケーションに慣れており、細かい要望にも対応出来ること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</a:pP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＜特記事項＞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自営もしくは自社経営のプロフェッショナル求む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弊社は、基礎化粧品の製造販売をしております。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自社サーバを保有し、スクラッチで構築してきた現在のシステムの入れ替えにあたり、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pPr marL="306000" indent="-305640">
              <a:lnSpc>
                <a:spcPct val="110000"/>
              </a:lnSpc>
              <a:spcBef>
                <a:spcPts val="340"/>
              </a:spcBef>
              <a:spcAft>
                <a:spcPts val="601"/>
              </a:spcAft>
              <a:buClr>
                <a:srgbClr val="1CADE4"/>
              </a:buClr>
              <a:buSzPct val="92000"/>
              <a:buFont typeface="Wingdings 2" charset="2"/>
              <a:buChar char=""/>
            </a:pPr>
            <a:r>
              <a:rPr lang="ja-JP" sz="1700" b="0" strike="noStrike" spc="-1">
                <a:solidFill>
                  <a:srgbClr val="404040"/>
                </a:solidFill>
                <a:latin typeface="Meiryo UI"/>
                <a:ea typeface="Meiryo UI"/>
              </a:rPr>
              <a:t>脱サーバ、在宅業務化、効率化、自動化をキーワードに、パッケージシステムの組み合わせを前提としたシステム再構築をコーディネイトしてくださる方を募集します。</a:t>
            </a:r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  <a:p>
            <a:endParaRPr lang="en-US" sz="1700" b="0" strike="noStrike" spc="-1">
              <a:solidFill>
                <a:srgbClr val="404040"/>
              </a:solidFill>
              <a:latin typeface="Meiryo UI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1F5823-2C7D-43AF-B39D-363B81F7B447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81040" y="702000"/>
            <a:ext cx="11029320" cy="1188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ja-JP" sz="2800" b="1" cap="all" spc="-1" dirty="0">
                <a:solidFill>
                  <a:srgbClr val="404040"/>
                </a:solidFill>
                <a:latin typeface="Meiryo UI"/>
                <a:ea typeface="Meiryo UI"/>
              </a:rPr>
              <a:t>7.kinton</a:t>
            </a:r>
            <a:endParaRPr lang="en-US" sz="2800" b="0" strike="noStrike" spc="-1" dirty="0">
              <a:solidFill>
                <a:srgbClr val="000000"/>
              </a:solidFill>
              <a:latin typeface="Franklin Gothic Book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581040" y="1890720"/>
            <a:ext cx="11029320" cy="453276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b="0" strike="noStrike" spc="-1" dirty="0" err="1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kintone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」は、業務アプリ作成サービスです。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プログラミングも特別なスキルも不要で、</a:t>
            </a: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CRM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お客様の業務にあわせてアプリ（データをためる箱のイメージ）を作成できます。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API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や</a:t>
            </a:r>
            <a:r>
              <a:rPr lang="en-US" altLang="ja-JP" b="0" strike="noStrike" spc="-1" dirty="0" err="1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Javascript</a:t>
            </a:r>
            <a:r>
              <a:rPr lang="ja-JP" altLang="en-US" b="0" strike="noStrike" spc="-1" dirty="0">
                <a:solidFill>
                  <a:srgbClr val="40404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など、運用にあわせてカスタマイズも可能です。</a:t>
            </a:r>
            <a:endParaRPr lang="en-US" b="0" strike="noStrike" spc="-1" dirty="0">
              <a:solidFill>
                <a:srgbClr val="40404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TextShape 3"/>
          <p:cNvSpPr txBox="1"/>
          <p:nvPr/>
        </p:nvSpPr>
        <p:spPr>
          <a:xfrm>
            <a:off x="10558440" y="642384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071F5823-2C7D-43AF-B39D-363B81F7B447}" type="slidenum">
              <a:rPr lang="en-US" sz="900" b="0" strike="noStrike" spc="-1">
                <a:solidFill>
                  <a:srgbClr val="404040"/>
                </a:solidFill>
                <a:latin typeface="Meiryo UI"/>
                <a:ea typeface="Meiryo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23" name="TextShape 4"/>
          <p:cNvSpPr txBox="1"/>
          <p:nvPr/>
        </p:nvSpPr>
        <p:spPr>
          <a:xfrm>
            <a:off x="581040" y="6423840"/>
            <a:ext cx="69166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ja-JP" sz="900" b="0" strike="noStrike" cap="all" spc="-1">
                <a:solidFill>
                  <a:srgbClr val="404040"/>
                </a:solidFill>
                <a:latin typeface="Meiryo UI"/>
                <a:ea typeface="Meiryo UI"/>
              </a:rPr>
              <a:t>青山システムズ</a:t>
            </a:r>
            <a:endParaRPr lang="en-US" sz="9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9534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1460</Words>
  <Application>Microsoft Office PowerPoint</Application>
  <PresentationFormat>ワイド画面</PresentationFormat>
  <Paragraphs>142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Meiryo UI</vt:lpstr>
      <vt:lpstr>StarSymbol</vt:lpstr>
      <vt:lpstr>Arial</vt:lpstr>
      <vt:lpstr>Franklin Gothic Book</vt:lpstr>
      <vt:lpstr>Franklin Gothic Demi</vt:lpstr>
      <vt:lpstr>Symbol</vt:lpstr>
      <vt:lpstr>Times New Roman</vt:lpstr>
      <vt:lpstr>Wingdings</vt:lpstr>
      <vt:lpstr>Wingdings 2</vt:lpstr>
      <vt:lpstr>Office Theme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　実践データ分析</dc:title>
  <dc:subject/>
  <dc:creator>青山 嘉弘</dc:creator>
  <dc:description/>
  <cp:lastModifiedBy>12817</cp:lastModifiedBy>
  <cp:revision>78</cp:revision>
  <dcterms:created xsi:type="dcterms:W3CDTF">2021-01-02T22:47:33Z</dcterms:created>
  <dcterms:modified xsi:type="dcterms:W3CDTF">2021-01-13T06:19:51Z</dcterms:modified>
  <dc:language>ja-JP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ワイド画面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