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61" r:id="rId2"/>
    <p:sldId id="275" r:id="rId3"/>
    <p:sldId id="28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027" autoAdjust="0"/>
  </p:normalViewPr>
  <p:slideViewPr>
    <p:cSldViewPr snapToGrid="0" snapToObjects="1">
      <p:cViewPr varScale="1">
        <p:scale>
          <a:sx n="47" d="100"/>
          <a:sy n="47" d="100"/>
        </p:scale>
        <p:origin x="183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0" d="100"/>
          <a:sy n="50" d="100"/>
        </p:scale>
        <p:origin x="2710" y="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E8512-46FF-9144-B6D0-F09FCB25492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E81A-39C2-084B-BE9D-C476A0AB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8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229E4-8C84-D14C-8F54-10091F8FE9AA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CB1AF-59EE-F24F-A58C-F1DD8DEE8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3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6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9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C7C4-44C5-DB41-A250-F86FF3B1C7C4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6112-BB1C-0044-BF62-99CE1FA9439D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8E6F-95AF-0442-87B8-DAECC9616437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1804-46FA-B545-9BCE-ED0A08CFCF5F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189-4790-794C-8ADB-7C294595E730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3C6B-77B3-324A-8092-26AF785D795E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8A83-3EB4-E34E-8FC5-CAA415590D8F}" type="datetime1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6EEF-F75D-6941-B54B-7831E9DFFDFE}" type="datetime1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0826-2CC8-024F-8BF0-B8847A09745F}" type="datetime1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C857-8489-7748-BBC3-862D6AF51918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2D42-939B-424D-B869-3F4431CE6A67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0CBB11-B207-CB41-8CC4-7484A3909556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Hypothesis Testing for Slope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0559" y="1727200"/>
            <a:ext cx="392853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/>
              <a:t>Refer to the daily sales-advertising data of </a:t>
            </a:r>
            <a:r>
              <a:rPr lang="en-US" sz="2600" dirty="0" smtClean="0"/>
              <a:t>a chocolate </a:t>
            </a:r>
            <a:r>
              <a:rPr lang="en-US" sz="2600" dirty="0"/>
              <a:t>store presented in the </a:t>
            </a:r>
            <a:r>
              <a:rPr lang="en-US" sz="2600" dirty="0" smtClean="0"/>
              <a:t>table.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 smtClean="0"/>
              <a:t>Conduct </a:t>
            </a:r>
            <a:r>
              <a:rPr lang="en-US" sz="2600" dirty="0"/>
              <a:t>a </a:t>
            </a:r>
            <a:r>
              <a:rPr lang="en-US" sz="2600" dirty="0" smtClean="0"/>
              <a:t>hypothesis test </a:t>
            </a:r>
            <a:r>
              <a:rPr lang="en-US" sz="2600" dirty="0"/>
              <a:t>(at α = 0.05) to determine if sales (y) is positively linearly related to advertising expenditure.</a:t>
            </a:r>
            <a:endParaRPr lang="en-US" sz="2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aseline="-250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88693"/>
              </p:ext>
            </p:extLst>
          </p:nvPr>
        </p:nvGraphicFramePr>
        <p:xfrm>
          <a:off x="4815839" y="1754377"/>
          <a:ext cx="3406988" cy="4395809"/>
        </p:xfrm>
        <a:graphic>
          <a:graphicData uri="http://schemas.openxmlformats.org/drawingml/2006/table">
            <a:tbl>
              <a:tblPr firstRow="1" firstCol="1" bandRow="1"/>
              <a:tblGrid>
                <a:gridCol w="1394673">
                  <a:extLst>
                    <a:ext uri="{9D8B030D-6E8A-4147-A177-3AD203B41FA5}">
                      <a16:colId xmlns:a16="http://schemas.microsoft.com/office/drawing/2014/main" val="3706339790"/>
                    </a:ext>
                  </a:extLst>
                </a:gridCol>
                <a:gridCol w="2012315">
                  <a:extLst>
                    <a:ext uri="{9D8B030D-6E8A-4147-A177-3AD203B41FA5}">
                      <a16:colId xmlns:a16="http://schemas.microsoft.com/office/drawing/2014/main" val="953882346"/>
                    </a:ext>
                  </a:extLst>
                </a:gridCol>
              </a:tblGrid>
              <a:tr h="399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Advertisement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230301"/>
                  </a:ext>
                </a:extLst>
              </a:tr>
              <a:tr h="399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1097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40523"/>
                  </a:ext>
                </a:extLst>
              </a:tr>
              <a:tr h="399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1187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042527"/>
                  </a:ext>
                </a:extLst>
              </a:tr>
              <a:tr h="399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1152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872763"/>
                  </a:ext>
                </a:extLst>
              </a:tr>
              <a:tr h="399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1112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20179"/>
                  </a:ext>
                </a:extLst>
              </a:tr>
              <a:tr h="399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1131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059594"/>
                  </a:ext>
                </a:extLst>
              </a:tr>
              <a:tr h="399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1157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326973"/>
                  </a:ext>
                </a:extLst>
              </a:tr>
              <a:tr h="399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1128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738328"/>
                  </a:ext>
                </a:extLst>
              </a:tr>
              <a:tr h="399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1197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17464"/>
                  </a:ext>
                </a:extLst>
              </a:tr>
              <a:tr h="399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1170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201365"/>
                  </a:ext>
                </a:extLst>
              </a:tr>
              <a:tr h="399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1139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599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02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31520" y="1727200"/>
                <a:ext cx="7955280" cy="4560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Step 1</a:t>
                </a:r>
                <a:endParaRPr lang="en-US" sz="3200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H</a:t>
                </a:r>
                <a:r>
                  <a:rPr lang="en-US" sz="3200" baseline="-25000" dirty="0" smtClean="0"/>
                  <a:t>0</a:t>
                </a:r>
                <a:r>
                  <a:rPr lang="en-US" sz="3200" dirty="0" smtClean="0"/>
                  <a:t>: </a:t>
                </a:r>
                <a:r>
                  <a:rPr lang="el-GR" sz="3200" i="1" dirty="0" smtClean="0"/>
                  <a:t>β</a:t>
                </a:r>
                <a:r>
                  <a:rPr lang="en-US" sz="3200" i="1" baseline="-25000" dirty="0" smtClean="0"/>
                  <a:t>1</a:t>
                </a:r>
                <a:r>
                  <a:rPr lang="en-US" sz="3200" i="1" dirty="0" smtClean="0"/>
                  <a:t> </a:t>
                </a:r>
                <a:r>
                  <a:rPr lang="en-US" sz="3200" dirty="0"/>
                  <a:t>≤</a:t>
                </a:r>
                <a:r>
                  <a:rPr lang="en-US" sz="3200" dirty="0" smtClean="0"/>
                  <a:t> 0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Step 2</a:t>
                </a:r>
                <a:endParaRPr lang="en-US" sz="3200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H</a:t>
                </a:r>
                <a:r>
                  <a:rPr lang="en-US" sz="3200" baseline="-25000" dirty="0" smtClean="0"/>
                  <a:t>a</a:t>
                </a:r>
                <a:r>
                  <a:rPr lang="en-US" sz="3200" dirty="0" smtClean="0"/>
                  <a:t>: </a:t>
                </a:r>
                <a:r>
                  <a:rPr lang="el-GR" sz="3200" i="1" dirty="0"/>
                  <a:t>β</a:t>
                </a:r>
                <a:r>
                  <a:rPr lang="en-US" sz="3200" i="1" baseline="-25000" dirty="0"/>
                  <a:t>1</a:t>
                </a:r>
                <a:r>
                  <a:rPr lang="en-US" sz="3200" i="1" dirty="0"/>
                  <a:t> </a:t>
                </a:r>
                <a:r>
                  <a:rPr lang="en-US" sz="3200" dirty="0" smtClean="0"/>
                  <a:t>&gt; 0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Step </a:t>
                </a:r>
                <a:r>
                  <a:rPr lang="en-US" sz="3200" dirty="0" smtClean="0"/>
                  <a:t>3</a:t>
                </a:r>
                <a:endParaRPr lang="en-US" sz="3200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l-GR" sz="3200" dirty="0"/>
                  <a:t>α</a:t>
                </a:r>
                <a:r>
                  <a:rPr lang="en-US" sz="3200" i="1" dirty="0"/>
                  <a:t> </a:t>
                </a:r>
                <a:r>
                  <a:rPr lang="en-US" sz="3200" dirty="0"/>
                  <a:t>= </a:t>
                </a:r>
                <a:r>
                  <a:rPr lang="en-US" sz="3200" dirty="0" smtClean="0"/>
                  <a:t>0.05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Step </a:t>
                </a:r>
                <a:r>
                  <a:rPr lang="en-US" sz="3200" dirty="0" smtClean="0"/>
                  <a:t>4</a:t>
                </a:r>
                <a:endParaRPr lang="en-US" sz="3200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sz="3200" dirty="0" err="1"/>
                  <a:t>t</a:t>
                </a:r>
                <a:r>
                  <a:rPr lang="en-US" sz="3200" baseline="-25000" dirty="0" err="1"/>
                  <a:t>calc</a:t>
                </a:r>
                <a:r>
                  <a:rPr lang="en-US" sz="3200" baseline="-25000" dirty="0" smtClean="0"/>
                  <a:t>. </a:t>
                </a:r>
                <a:r>
                  <a:rPr lang="en-US" sz="32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sz="3200" i="1" dirty="0"/>
                              <m:t>β</m:t>
                            </m:r>
                            <m:r>
                              <m:rPr>
                                <m:nor/>
                              </m:rPr>
                              <a:rPr lang="en-US" sz="3200" i="1" baseline="-25000" dirty="0"/>
                              <m:t>1</m:t>
                            </m:r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−0</m:t>
                        </m:r>
                      </m:num>
                      <m:den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sz="3200" i="1" dirty="0"/>
                              <m:t>β</m:t>
                            </m:r>
                            <m:r>
                              <m:rPr>
                                <m:nor/>
                              </m:rPr>
                              <a:rPr lang="en-US" sz="3200" i="1" baseline="-25000" dirty="0"/>
                              <m:t>1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1.7−0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0.2337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=7.275</m:t>
                    </m:r>
                  </m:oMath>
                </a14:m>
                <a:endParaRPr lang="en-US" sz="3200" baseline="-250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1727200"/>
                <a:ext cx="7955280" cy="4560479"/>
              </a:xfrm>
              <a:prstGeom prst="rect">
                <a:avLst/>
              </a:prstGeom>
              <a:blipFill>
                <a:blip r:embed="rId3"/>
                <a:stretch>
                  <a:fillRect l="-1686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Hypothesis Testing for Slope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5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520" y="1727200"/>
            <a:ext cx="79552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Step 5</a:t>
            </a:r>
            <a:endParaRPr lang="en-US" sz="28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Rejection Rule: Is</a:t>
            </a:r>
            <a:r>
              <a:rPr lang="en-US" sz="2800" i="1" dirty="0" smtClean="0"/>
              <a:t> </a:t>
            </a:r>
            <a:r>
              <a:rPr lang="en-US" sz="2800" dirty="0" err="1"/>
              <a:t>t</a:t>
            </a:r>
            <a:r>
              <a:rPr lang="en-US" sz="2800" baseline="-25000" dirty="0" err="1"/>
              <a:t>calc</a:t>
            </a:r>
            <a:r>
              <a:rPr lang="en-US" sz="2800" baseline="-25000" dirty="0" smtClean="0"/>
              <a:t>. </a:t>
            </a:r>
            <a:r>
              <a:rPr lang="en-US" sz="2800" dirty="0" smtClean="0"/>
              <a:t>&gt; </a:t>
            </a:r>
            <a:r>
              <a:rPr lang="en-US" sz="2800" dirty="0"/>
              <a:t>t</a:t>
            </a:r>
            <a:r>
              <a:rPr lang="el-GR" sz="2800" baseline="-25000" dirty="0"/>
              <a:t>α</a:t>
            </a:r>
            <a:r>
              <a:rPr lang="en-US" sz="2800" dirty="0" smtClean="0"/>
              <a:t>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Rejection Rule: Is</a:t>
            </a:r>
            <a:r>
              <a:rPr lang="en-US" sz="2800" i="1" dirty="0" smtClean="0"/>
              <a:t> </a:t>
            </a:r>
            <a:r>
              <a:rPr lang="en-US" sz="2800" dirty="0" smtClean="0"/>
              <a:t>p-value &lt; </a:t>
            </a:r>
            <a:r>
              <a:rPr lang="el-GR" sz="2800" dirty="0"/>
              <a:t>α</a:t>
            </a:r>
            <a:r>
              <a:rPr lang="en-US" sz="2800" dirty="0" smtClean="0"/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Step 6</a:t>
            </a:r>
            <a:endParaRPr lang="en-US" sz="28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t</a:t>
            </a:r>
            <a:r>
              <a:rPr lang="el-GR" sz="2800" baseline="-25000" dirty="0" smtClean="0"/>
              <a:t>α</a:t>
            </a:r>
            <a:r>
              <a:rPr lang="el-GR" sz="2800" dirty="0" smtClean="0"/>
              <a:t> </a:t>
            </a:r>
            <a:r>
              <a:rPr lang="en-US" sz="2800" dirty="0" smtClean="0"/>
              <a:t>= 1.86 (degrees of freedom = n-2 = 8)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Since </a:t>
            </a:r>
            <a:r>
              <a:rPr lang="en-US" sz="2800" dirty="0" err="1"/>
              <a:t>t</a:t>
            </a:r>
            <a:r>
              <a:rPr lang="en-US" sz="2800" baseline="-25000" dirty="0" err="1"/>
              <a:t>calc</a:t>
            </a:r>
            <a:r>
              <a:rPr lang="en-US" sz="2800" baseline="-25000" dirty="0"/>
              <a:t>.</a:t>
            </a:r>
            <a:r>
              <a:rPr lang="en-US" sz="2800" dirty="0" smtClean="0"/>
              <a:t> (7.275) is greater than </a:t>
            </a:r>
            <a:r>
              <a:rPr lang="en-US" sz="2800" dirty="0"/>
              <a:t>t</a:t>
            </a:r>
            <a:r>
              <a:rPr lang="el-GR" sz="2800" baseline="-25000" dirty="0" smtClean="0"/>
              <a:t>α</a:t>
            </a:r>
            <a:r>
              <a:rPr lang="en-US" sz="2800" dirty="0" smtClean="0"/>
              <a:t>(1.86), reject the null hypothesis.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Step </a:t>
            </a:r>
            <a:r>
              <a:rPr lang="en-US" sz="2800" dirty="0" smtClean="0"/>
              <a:t>7</a:t>
            </a:r>
            <a:endParaRPr lang="en-US" sz="28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At a significance level of 0.05, there is statistical evidence to show that sales and advertising are linearly related.</a:t>
            </a:r>
            <a:endParaRPr lang="en-US" sz="2800" baseline="-25000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Hypothesis Testing for Slope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1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2856</TotalTime>
  <Words>182</Words>
  <Application>Microsoft Office PowerPoint</Application>
  <PresentationFormat>On-screen Show (4:3)</PresentationFormat>
  <Paragraphs>50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 Math</vt:lpstr>
      <vt:lpstr>Times New Roman</vt:lpstr>
      <vt:lpstr>Wingdings</vt:lpstr>
      <vt:lpstr>Clarity</vt:lpstr>
      <vt:lpstr>Hypothesis Testing for Slope</vt:lpstr>
      <vt:lpstr>Hypothesis Testing for Slope</vt:lpstr>
      <vt:lpstr>Hypothesis Testing for Slope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Sundaramoorthi, Durai</cp:lastModifiedBy>
  <cp:revision>105</cp:revision>
  <dcterms:created xsi:type="dcterms:W3CDTF">2013-08-14T17:09:52Z</dcterms:created>
  <dcterms:modified xsi:type="dcterms:W3CDTF">2019-07-29T11:35:17Z</dcterms:modified>
</cp:coreProperties>
</file>