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1" r:id="rId2"/>
    <p:sldId id="283" r:id="rId3"/>
    <p:sldId id="275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0559" y="1727200"/>
                <a:ext cx="8016241" cy="446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 smtClean="0"/>
                  <a:t>Given K mutually exclusive and exhaustive events, B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, B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,  …, B</a:t>
                </a:r>
                <a:r>
                  <a:rPr lang="en-US" sz="2600" baseline="-25000" dirty="0"/>
                  <a:t>k</a:t>
                </a:r>
                <a:r>
                  <a:rPr lang="en-US" sz="2600" dirty="0"/>
                  <a:t>, such that </a:t>
                </a:r>
              </a:p>
              <a:p>
                <a:endParaRPr lang="en-US" sz="2600" dirty="0" smtClean="0"/>
              </a:p>
              <a:p>
                <a:r>
                  <a:rPr lang="en-US" sz="2600" dirty="0"/>
                  <a:t>	</a:t>
                </a:r>
                <a:r>
                  <a:rPr lang="en-US" sz="2600" dirty="0" smtClean="0"/>
                  <a:t>P(</a:t>
                </a:r>
                <a:r>
                  <a:rPr lang="en-US" sz="2600" dirty="0"/>
                  <a:t>B</a:t>
                </a:r>
                <a:r>
                  <a:rPr lang="en-US" sz="2600" baseline="-25000" dirty="0"/>
                  <a:t>1</a:t>
                </a:r>
                <a:r>
                  <a:rPr lang="en-US" sz="2600" dirty="0" smtClean="0"/>
                  <a:t> </a:t>
                </a:r>
                <a:r>
                  <a:rPr lang="en-US" sz="2600" dirty="0"/>
                  <a:t>)+ </a:t>
                </a:r>
                <a:r>
                  <a:rPr lang="en-US" sz="2600" dirty="0" smtClean="0"/>
                  <a:t>P(</a:t>
                </a:r>
                <a:r>
                  <a:rPr lang="en-US" sz="2600" dirty="0"/>
                  <a:t>B</a:t>
                </a:r>
                <a:r>
                  <a:rPr lang="en-US" sz="2600" baseline="-25000" dirty="0"/>
                  <a:t>2</a:t>
                </a:r>
                <a:r>
                  <a:rPr lang="en-US" sz="2600" dirty="0" smtClean="0"/>
                  <a:t> </a:t>
                </a:r>
                <a:r>
                  <a:rPr lang="en-US" sz="2600" dirty="0"/>
                  <a:t>)+⋯+ </a:t>
                </a:r>
                <a:r>
                  <a:rPr lang="en-US" sz="2600" dirty="0" smtClean="0"/>
                  <a:t>P(B</a:t>
                </a:r>
                <a:r>
                  <a:rPr lang="en-US" sz="2600" baseline="-25000" dirty="0" smtClean="0"/>
                  <a:t>k</a:t>
                </a:r>
                <a:r>
                  <a:rPr lang="en-US" sz="2600" dirty="0" smtClean="0"/>
                  <a:t>) = 1 </a:t>
                </a:r>
                <a:r>
                  <a:rPr lang="en-US" sz="2600" dirty="0"/>
                  <a:t>, and an observed </a:t>
                </a:r>
                <a:r>
                  <a:rPr lang="en-US" sz="2600" dirty="0" smtClean="0"/>
                  <a:t>	event </a:t>
                </a:r>
                <a:r>
                  <a:rPr lang="en-US" sz="2600" dirty="0"/>
                  <a:t>A, then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600" dirty="0" smtClean="0"/>
                  <a:t>P(B</a:t>
                </a:r>
                <a:r>
                  <a:rPr lang="en-US" sz="2600" baseline="-25000" dirty="0" smtClean="0"/>
                  <a:t>i </a:t>
                </a:r>
                <a:r>
                  <a:rPr lang="en-US" sz="2600" dirty="0" smtClean="0"/>
                  <a:t>/ A) =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/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Bi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 ∗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Bi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/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 ∗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/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 ∗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+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/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BK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 ∗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BK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" y="1727200"/>
                <a:ext cx="8016241" cy="4466094"/>
              </a:xfrm>
              <a:prstGeom prst="rect">
                <a:avLst/>
              </a:prstGeom>
              <a:blipFill>
                <a:blip r:embed="rId3"/>
                <a:stretch>
                  <a:fillRect l="-1141" t="-1228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3D3D3D"/>
                </a:solidFill>
                <a:latin typeface="+mj-lt"/>
              </a:rPr>
              <a:t>A construction company employs three sales engineers. Engineers 1, 2, and 3 estimate the costs of 30%, 20%, </a:t>
            </a:r>
            <a:r>
              <a:rPr lang="en-US" sz="2600" dirty="0" smtClean="0">
                <a:solidFill>
                  <a:srgbClr val="3D3D3D"/>
                </a:solidFill>
                <a:latin typeface="+mj-lt"/>
              </a:rPr>
              <a:t>and 50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%, respectively, of all jobs bid by the company. For 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i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 = 1, 2, 3 define </a:t>
            </a:r>
            <a:r>
              <a:rPr lang="en-US" sz="2600" i="1" dirty="0" err="1">
                <a:solidFill>
                  <a:srgbClr val="3D3D3D"/>
                </a:solidFill>
                <a:latin typeface="+mj-lt"/>
              </a:rPr>
              <a:t>E</a:t>
            </a:r>
            <a:r>
              <a:rPr lang="en-US" sz="2600" i="1" baseline="-25000" dirty="0" err="1">
                <a:solidFill>
                  <a:srgbClr val="3D3D3D"/>
                </a:solidFill>
                <a:latin typeface="+mj-lt"/>
              </a:rPr>
              <a:t>i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 to be the event that a job is estimated by engineer 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i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. The following probabilities describe the rates at which the engineers make serious errors in estimating costs:</a:t>
            </a:r>
          </a:p>
          <a:p>
            <a:r>
              <a:rPr lang="en-US" sz="2600" i="1" dirty="0">
                <a:solidFill>
                  <a:srgbClr val="3D3D3D"/>
                </a:solidFill>
                <a:latin typeface="+mj-lt"/>
              </a:rPr>
              <a:t>P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(error/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E</a:t>
            </a:r>
            <a:r>
              <a:rPr lang="en-US" sz="2600" i="1" baseline="-25000" dirty="0">
                <a:solidFill>
                  <a:srgbClr val="3D3D3D"/>
                </a:solidFill>
                <a:latin typeface="+mj-lt"/>
              </a:rPr>
              <a:t>1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) = 0.01, 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P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(error/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E</a:t>
            </a:r>
            <a:r>
              <a:rPr lang="en-US" sz="2600" i="1" baseline="-25000" dirty="0">
                <a:solidFill>
                  <a:srgbClr val="3D3D3D"/>
                </a:solidFill>
                <a:latin typeface="+mj-lt"/>
              </a:rPr>
              <a:t>2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) = 0.03, and 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P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(error/</a:t>
            </a:r>
            <a:r>
              <a:rPr lang="en-US" sz="2600" i="1" dirty="0">
                <a:solidFill>
                  <a:srgbClr val="3D3D3D"/>
                </a:solidFill>
                <a:latin typeface="+mj-lt"/>
              </a:rPr>
              <a:t>E</a:t>
            </a:r>
            <a:r>
              <a:rPr lang="en-US" sz="2600" i="1" baseline="-25000" dirty="0">
                <a:solidFill>
                  <a:srgbClr val="3D3D3D"/>
                </a:solidFill>
                <a:latin typeface="+mj-lt"/>
              </a:rPr>
              <a:t>3</a:t>
            </a:r>
            <a:r>
              <a:rPr lang="en-US" sz="2600" dirty="0">
                <a:solidFill>
                  <a:srgbClr val="3D3D3D"/>
                </a:solidFill>
                <a:latin typeface="+mj-lt"/>
              </a:rPr>
              <a:t>) = 0.02</a:t>
            </a:r>
            <a:endParaRPr lang="en-US" sz="2600" b="0" i="0" dirty="0">
              <a:solidFill>
                <a:srgbClr val="3D3D3D"/>
              </a:solidFill>
              <a:effectLst/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56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0.3, 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0.2, and 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0.5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(error/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0.01, 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(error/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0.03, and 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(error/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0.02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32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/error) = </a:t>
            </a:r>
            <a:r>
              <a:rPr lang="en-US" sz="3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baseline="-25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1520" y="1727200"/>
                <a:ext cx="7955280" cy="429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𝑒𝑟𝑟𝑜𝑟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𝑒𝑟𝑟𝑜𝑟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 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𝑒𝑟𝑟𝑜𝑟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𝑒𝑟𝑟𝑜𝑟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1219200" algn="l"/>
                  </a:tabLs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(0.3 * 0.01)/((0.3*0.01) + (0.2*0.03) + (0.5*0.02))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1219200" algn="l"/>
                  </a:tabLs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0.158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3200" baseline="-25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27200"/>
                <a:ext cx="7955280" cy="4294252"/>
              </a:xfrm>
              <a:prstGeom prst="rect">
                <a:avLst/>
              </a:prstGeom>
              <a:blipFill>
                <a:blip r:embed="rId3"/>
                <a:stretch>
                  <a:fillRect l="-1916" r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2966</TotalTime>
  <Words>83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Wingdings</vt:lpstr>
      <vt:lpstr>Clarity</vt:lpstr>
      <vt:lpstr>Bayes’ Rule</vt:lpstr>
      <vt:lpstr>Bayes’ Rule</vt:lpstr>
      <vt:lpstr>Bayes’ Rule</vt:lpstr>
      <vt:lpstr>Bayes’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109</cp:revision>
  <dcterms:created xsi:type="dcterms:W3CDTF">2013-08-14T17:09:52Z</dcterms:created>
  <dcterms:modified xsi:type="dcterms:W3CDTF">2019-07-29T11:36:33Z</dcterms:modified>
</cp:coreProperties>
</file>