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61" r:id="rId2"/>
    <p:sldId id="275" r:id="rId3"/>
    <p:sldId id="276" r:id="rId4"/>
    <p:sldId id="277" r:id="rId5"/>
    <p:sldId id="278" r:id="rId6"/>
    <p:sldId id="279" r:id="rId7"/>
    <p:sldId id="28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027" autoAdjust="0"/>
  </p:normalViewPr>
  <p:slideViewPr>
    <p:cSldViewPr snapToGrid="0" snapToObjects="1">
      <p:cViewPr varScale="1">
        <p:scale>
          <a:sx n="47" d="100"/>
          <a:sy n="47" d="100"/>
        </p:scale>
        <p:origin x="1834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0" d="100"/>
          <a:sy n="50" d="100"/>
        </p:scale>
        <p:origin x="2710" y="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7E8512-46FF-9144-B6D0-F09FCB254923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E81A-39C2-084B-BE9D-C476A0AB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839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229E4-8C84-D14C-8F54-10091F8FE9AA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CB1AF-59EE-F24F-A58C-F1DD8DEE8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15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CB1AF-59EE-F24F-A58C-F1DD8DEE87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37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CB1AF-59EE-F24F-A58C-F1DD8DEE87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64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CB1AF-59EE-F24F-A58C-F1DD8DEE87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40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-25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CB1AF-59EE-F24F-A58C-F1DD8DEE87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88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CB1AF-59EE-F24F-A58C-F1DD8DEE87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09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CB1AF-59EE-F24F-A58C-F1DD8DEE87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48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CB1AF-59EE-F24F-A58C-F1DD8DEE87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67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C7C4-44C5-DB41-A250-F86FF3B1C7C4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D6112-BB1C-0044-BF62-99CE1FA9439D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8E6F-95AF-0442-87B8-DAECC9616437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1804-46FA-B545-9BCE-ED0A08CFCF5F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E189-4790-794C-8ADB-7C294595E730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3C6B-77B3-324A-8092-26AF785D795E}" type="datetime1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8A83-3EB4-E34E-8FC5-CAA415590D8F}" type="datetime1">
              <a:rPr lang="en-US" smtClean="0"/>
              <a:t>7/29/2019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6EEF-F75D-6941-B54B-7831E9DFFDFE}" type="datetime1">
              <a:rPr lang="en-US" smtClean="0"/>
              <a:t>7/29/2019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0826-2CC8-024F-8BF0-B8847A09745F}" type="datetime1">
              <a:rPr lang="en-US" smtClean="0"/>
              <a:t>7/29/2019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C857-8489-7748-BBC3-862D6AF51918}" type="datetime1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22D42-939B-424D-B869-3F4431CE6A67}" type="datetime1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10CBB11-B207-CB41-8CC4-7484A3909556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Elements of Hypothesis Testing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31520" y="1727200"/>
            <a:ext cx="79552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 smtClean="0"/>
              <a:t>Step 1: Null Hypothesis (H</a:t>
            </a:r>
            <a:r>
              <a:rPr lang="en-US" sz="3600" baseline="-25000" dirty="0" smtClean="0"/>
              <a:t>0</a:t>
            </a:r>
            <a:r>
              <a:rPr lang="en-US" sz="3600" dirty="0" smtClean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3600" dirty="0" smtClean="0"/>
              <a:t>Population Parameter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3600" dirty="0" smtClean="0"/>
              <a:t>Status Quo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3600" dirty="0" smtClean="0"/>
              <a:t>Traditional Belief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3600" dirty="0" smtClean="0"/>
              <a:t>Examples: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l-GR" sz="3600" i="1" dirty="0" smtClean="0"/>
              <a:t>β</a:t>
            </a:r>
            <a:r>
              <a:rPr lang="en-US" sz="3600" i="1" baseline="-25000" dirty="0" smtClean="0"/>
              <a:t>1</a:t>
            </a:r>
            <a:r>
              <a:rPr lang="en-US" sz="3600" i="1" dirty="0" smtClean="0"/>
              <a:t> </a:t>
            </a:r>
            <a:r>
              <a:rPr lang="en-US" sz="3600" dirty="0" smtClean="0"/>
              <a:t>= 0;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l-GR" sz="3600" i="1" dirty="0" smtClean="0"/>
              <a:t>μ</a:t>
            </a:r>
            <a:r>
              <a:rPr lang="en-US" sz="3600" i="1" dirty="0" smtClean="0"/>
              <a:t> </a:t>
            </a:r>
            <a:r>
              <a:rPr lang="en-US" sz="3600" dirty="0"/>
              <a:t>= </a:t>
            </a:r>
            <a:r>
              <a:rPr lang="en-US" sz="3600" dirty="0" smtClean="0"/>
              <a:t>3.5;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3600" i="1" dirty="0" smtClean="0"/>
              <a:t>p </a:t>
            </a:r>
            <a:r>
              <a:rPr lang="en-US" sz="3600" dirty="0"/>
              <a:t>= </a:t>
            </a:r>
            <a:r>
              <a:rPr lang="en-US" sz="3600" dirty="0" smtClean="0"/>
              <a:t>0.8; </a:t>
            </a:r>
            <a:endParaRPr lang="en-US" sz="36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333402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Elements of Hypothesis Testing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31520" y="1727200"/>
            <a:ext cx="79552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 smtClean="0"/>
              <a:t>Step 2: Alternate Hypothesis (H</a:t>
            </a:r>
            <a:r>
              <a:rPr lang="en-US" sz="3600" baseline="-25000" dirty="0" smtClean="0"/>
              <a:t>a</a:t>
            </a:r>
            <a:r>
              <a:rPr lang="en-US" sz="3600" dirty="0" smtClean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3600" dirty="0" smtClean="0"/>
              <a:t>Opposite Statement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3600" dirty="0" smtClean="0"/>
              <a:t>Research Hypothesis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3600" dirty="0" smtClean="0"/>
              <a:t>Evidence from Sample Data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3600" dirty="0" smtClean="0"/>
              <a:t>Examples: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l-GR" sz="3600" i="1" dirty="0" smtClean="0"/>
              <a:t>β</a:t>
            </a:r>
            <a:r>
              <a:rPr lang="en-US" sz="3600" i="1" baseline="-25000" dirty="0" smtClean="0"/>
              <a:t>1</a:t>
            </a:r>
            <a:r>
              <a:rPr lang="en-US" sz="3600" i="1" dirty="0" smtClean="0"/>
              <a:t> </a:t>
            </a:r>
            <a:r>
              <a:rPr lang="en-US" sz="3600" dirty="0" smtClean="0"/>
              <a:t>≠ 0;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l-GR" sz="3600" i="1" dirty="0" smtClean="0"/>
              <a:t>μ</a:t>
            </a:r>
            <a:r>
              <a:rPr lang="en-US" sz="3600" i="1" dirty="0" smtClean="0"/>
              <a:t> </a:t>
            </a:r>
            <a:r>
              <a:rPr lang="en-US" sz="3600" dirty="0"/>
              <a:t>≠</a:t>
            </a:r>
            <a:r>
              <a:rPr lang="en-US" sz="3600" dirty="0" smtClean="0"/>
              <a:t> 3.5;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3600" i="1" dirty="0" smtClean="0"/>
              <a:t>p </a:t>
            </a:r>
            <a:r>
              <a:rPr lang="en-US" sz="3600" dirty="0"/>
              <a:t>≠</a:t>
            </a:r>
            <a:r>
              <a:rPr lang="en-US" sz="3600" dirty="0" smtClean="0"/>
              <a:t> 0.8; </a:t>
            </a:r>
            <a:endParaRPr lang="en-US" sz="36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347985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Elements of Hypothesis Testing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31520" y="1727200"/>
            <a:ext cx="795528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 smtClean="0"/>
              <a:t>Step 3: </a:t>
            </a:r>
            <a:r>
              <a:rPr lang="en-US" sz="3200" dirty="0" smtClean="0"/>
              <a:t>Choose Significance Level 	(</a:t>
            </a:r>
            <a:r>
              <a:rPr lang="el-GR" sz="3200" dirty="0" smtClean="0"/>
              <a:t>α</a:t>
            </a:r>
            <a:r>
              <a:rPr lang="en-US" sz="3200" dirty="0" smtClean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3200" dirty="0" err="1" smtClean="0"/>
              <a:t>Pr</a:t>
            </a:r>
            <a:r>
              <a:rPr lang="en-US" sz="3200" dirty="0" smtClean="0"/>
              <a:t>(Rejecting the Null Hypothesis when in fact the Null Hypothesis is True)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3200" dirty="0" smtClean="0"/>
              <a:t>Type I Error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3200" dirty="0" err="1" smtClean="0"/>
              <a:t>Pr</a:t>
            </a:r>
            <a:r>
              <a:rPr lang="en-US" sz="3200" dirty="0" smtClean="0"/>
              <a:t>(Type I Error)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3200" dirty="0" smtClean="0"/>
              <a:t>Common Values: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l-GR" sz="3200" dirty="0"/>
              <a:t>α</a:t>
            </a:r>
            <a:r>
              <a:rPr lang="en-US" sz="3200" i="1" dirty="0" smtClean="0"/>
              <a:t> </a:t>
            </a:r>
            <a:r>
              <a:rPr lang="en-US" sz="3200" dirty="0"/>
              <a:t>= </a:t>
            </a:r>
            <a:r>
              <a:rPr lang="en-US" sz="3200" dirty="0" smtClean="0"/>
              <a:t>0.05; </a:t>
            </a:r>
            <a:endParaRPr lang="en-US" sz="3200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l-GR" sz="3200" dirty="0"/>
              <a:t>α</a:t>
            </a:r>
            <a:r>
              <a:rPr lang="en-US" sz="3200" i="1" dirty="0" smtClean="0"/>
              <a:t> </a:t>
            </a:r>
            <a:r>
              <a:rPr lang="en-US" sz="3200" dirty="0"/>
              <a:t>= </a:t>
            </a:r>
            <a:r>
              <a:rPr lang="en-US" sz="3200" dirty="0" smtClean="0"/>
              <a:t>0.1;</a:t>
            </a:r>
            <a:endParaRPr lang="en-US" sz="3200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l-GR" sz="3200" dirty="0"/>
              <a:t>α</a:t>
            </a:r>
            <a:r>
              <a:rPr lang="en-US" sz="3200" i="1" dirty="0" smtClean="0"/>
              <a:t> </a:t>
            </a:r>
            <a:r>
              <a:rPr lang="en-US" sz="3200" dirty="0"/>
              <a:t>= </a:t>
            </a:r>
            <a:r>
              <a:rPr lang="en-US" sz="3200" dirty="0" smtClean="0"/>
              <a:t>0.01; </a:t>
            </a:r>
            <a:endParaRPr lang="en-US" sz="3200" baseline="-25000" dirty="0"/>
          </a:p>
        </p:txBody>
      </p:sp>
    </p:spTree>
    <p:extLst>
      <p:ext uri="{BB962C8B-B14F-4D97-AF65-F5344CB8AC3E}">
        <p14:creationId xmlns:p14="http://schemas.microsoft.com/office/powerpoint/2010/main" val="220328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Elements of Hypothesis Testing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31520" y="1727200"/>
            <a:ext cx="7955280" cy="3786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 smtClean="0"/>
              <a:t>Step 4: </a:t>
            </a:r>
            <a:r>
              <a:rPr lang="en-US" sz="3200" dirty="0" smtClean="0"/>
              <a:t>Calculate Test Statistics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 smtClean="0"/>
              <a:t>Evidence from Sample Data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 err="1" smtClean="0"/>
              <a:t>t</a:t>
            </a:r>
            <a:r>
              <a:rPr lang="en-US" sz="3200" baseline="-25000" dirty="0" err="1" smtClean="0"/>
              <a:t>calc</a:t>
            </a:r>
            <a:r>
              <a:rPr lang="en-US" sz="3200" baseline="-25000" dirty="0"/>
              <a:t>.,</a:t>
            </a:r>
            <a:r>
              <a:rPr lang="en-US" sz="3200" dirty="0" smtClean="0"/>
              <a:t>, Z</a:t>
            </a:r>
            <a:r>
              <a:rPr lang="en-US" sz="3200" baseline="-25000" dirty="0" smtClean="0"/>
              <a:t>calc., </a:t>
            </a:r>
            <a:r>
              <a:rPr lang="en-US" sz="3200" dirty="0" smtClean="0"/>
              <a:t>F</a:t>
            </a:r>
            <a:r>
              <a:rPr lang="en-US" sz="3200" baseline="-25000" dirty="0" smtClean="0"/>
              <a:t>calc.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 smtClean="0"/>
              <a:t>(Point Estimate – Hypothesized Value)/Standard Error </a:t>
            </a:r>
          </a:p>
        </p:txBody>
      </p:sp>
    </p:spTree>
    <p:extLst>
      <p:ext uri="{BB962C8B-B14F-4D97-AF65-F5344CB8AC3E}">
        <p14:creationId xmlns:p14="http://schemas.microsoft.com/office/powerpoint/2010/main" val="184908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Elements of Hypothesis Testing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31520" y="1727200"/>
            <a:ext cx="795528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 smtClean="0"/>
              <a:t>Step 5: </a:t>
            </a:r>
            <a:r>
              <a:rPr lang="en-US" sz="3200" dirty="0" smtClean="0"/>
              <a:t>Rejection Rule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 smtClean="0"/>
              <a:t>Is there evidence to reject the Null </a:t>
            </a:r>
            <a:r>
              <a:rPr lang="en-US" sz="3200" dirty="0" err="1" smtClean="0"/>
              <a:t>Hypotheis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7748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Elements of Hypothesis Testing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31520" y="1727200"/>
            <a:ext cx="79552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 smtClean="0"/>
              <a:t>Step 6: </a:t>
            </a:r>
            <a:r>
              <a:rPr lang="en-US" sz="3200" dirty="0" smtClean="0"/>
              <a:t>Make the Decision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 smtClean="0"/>
              <a:t>Either Reject or Accept* the Null Hypothesis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 smtClean="0"/>
              <a:t>Note: Fail to Reject</a:t>
            </a:r>
          </a:p>
        </p:txBody>
      </p:sp>
    </p:spTree>
    <p:extLst>
      <p:ext uri="{BB962C8B-B14F-4D97-AF65-F5344CB8AC3E}">
        <p14:creationId xmlns:p14="http://schemas.microsoft.com/office/powerpoint/2010/main" val="62092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Elements of Hypothesis Testing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31520" y="1727200"/>
            <a:ext cx="795528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 smtClean="0"/>
              <a:t>Step 7: </a:t>
            </a:r>
            <a:r>
              <a:rPr lang="en-US" sz="3200" dirty="0" smtClean="0"/>
              <a:t>Conclusion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Simple Language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 smtClean="0"/>
              <a:t>State significance level</a:t>
            </a:r>
          </a:p>
        </p:txBody>
      </p:sp>
    </p:spTree>
    <p:extLst>
      <p:ext uri="{BB962C8B-B14F-4D97-AF65-F5344CB8AC3E}">
        <p14:creationId xmlns:p14="http://schemas.microsoft.com/office/powerpoint/2010/main" val="6055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3591</TotalTime>
  <Words>174</Words>
  <Application>Microsoft Office PowerPoint</Application>
  <PresentationFormat>On-screen Show (4:3)</PresentationFormat>
  <Paragraphs>57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Clarity</vt:lpstr>
      <vt:lpstr>Elements of Hypothesis Testing</vt:lpstr>
      <vt:lpstr>Elements of Hypothesis Testing</vt:lpstr>
      <vt:lpstr>Elements of Hypothesis Testing</vt:lpstr>
      <vt:lpstr>Elements of Hypothesis Testing</vt:lpstr>
      <vt:lpstr>Elements of Hypothesis Testing</vt:lpstr>
      <vt:lpstr>Elements of Hypothesis Testing</vt:lpstr>
      <vt:lpstr>Elements of Hypothesis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Abbass Sharif</dc:creator>
  <cp:lastModifiedBy>Sundaramoorthi, Durai</cp:lastModifiedBy>
  <cp:revision>108</cp:revision>
  <dcterms:created xsi:type="dcterms:W3CDTF">2013-08-14T17:09:52Z</dcterms:created>
  <dcterms:modified xsi:type="dcterms:W3CDTF">2019-07-29T11:34:44Z</dcterms:modified>
</cp:coreProperties>
</file>