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299" r:id="rId8"/>
    <p:sldId id="279" r:id="rId9"/>
    <p:sldId id="301" r:id="rId10"/>
    <p:sldId id="300" r:id="rId11"/>
    <p:sldId id="302" r:id="rId12"/>
    <p:sldId id="310" r:id="rId13"/>
    <p:sldId id="303" r:id="rId14"/>
    <p:sldId id="306" r:id="rId15"/>
    <p:sldId id="311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A7237-44F1-4A94-BB1D-279C5D994A9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3886AD53-AA58-4373-819E-0B5E34956619}">
      <dgm:prSet phldrT="[Text]"/>
      <dgm:spPr/>
      <dgm:t>
        <a:bodyPr/>
        <a:lstStyle/>
        <a:p>
          <a:r>
            <a:rPr lang="en-US" dirty="0">
              <a:cs typeface="Segoe UI" panose="020B0502040204020203" pitchFamily="34" charset="0"/>
            </a:rPr>
            <a:t>There is a general understanding that there is higher crime in poorer neighborhoods.</a:t>
          </a:r>
          <a:endParaRPr lang="en-US" dirty="0"/>
        </a:p>
      </dgm:t>
    </dgm:pt>
    <dgm:pt modelId="{AAC45906-0D01-46BB-AB83-6D6EAFF299E0}" type="parTrans" cxnId="{4A2EDBBD-4E89-4BCA-A9F3-CCF8E9812837}">
      <dgm:prSet/>
      <dgm:spPr/>
      <dgm:t>
        <a:bodyPr/>
        <a:lstStyle/>
        <a:p>
          <a:endParaRPr lang="en-US"/>
        </a:p>
      </dgm:t>
    </dgm:pt>
    <dgm:pt modelId="{89C62815-4C74-4E9E-A332-D98CB1AD2E84}" type="sibTrans" cxnId="{4A2EDBBD-4E89-4BCA-A9F3-CCF8E9812837}">
      <dgm:prSet/>
      <dgm:spPr/>
      <dgm:t>
        <a:bodyPr/>
        <a:lstStyle/>
        <a:p>
          <a:endParaRPr lang="en-US"/>
        </a:p>
      </dgm:t>
    </dgm:pt>
    <dgm:pt modelId="{D1B0A5F0-1869-4CE7-877D-5F5976910E47}">
      <dgm:prSet phldrT="[Text]"/>
      <dgm:spPr/>
      <dgm:t>
        <a:bodyPr/>
        <a:lstStyle/>
        <a:p>
          <a:r>
            <a:rPr lang="en-US" dirty="0"/>
            <a:t>Does this mean that people with lower household incomes are more victimized by crime?</a:t>
          </a:r>
        </a:p>
      </dgm:t>
    </dgm:pt>
    <dgm:pt modelId="{09266F47-6AE8-4D47-8BA6-4000D126B1A6}" type="parTrans" cxnId="{7D16F6DF-04FF-4FB2-B08A-B526A246EFAA}">
      <dgm:prSet/>
      <dgm:spPr/>
      <dgm:t>
        <a:bodyPr/>
        <a:lstStyle/>
        <a:p>
          <a:endParaRPr lang="en-US"/>
        </a:p>
      </dgm:t>
    </dgm:pt>
    <dgm:pt modelId="{D618F521-2A59-4D4D-9DBD-5F4A23B45E15}" type="sibTrans" cxnId="{7D16F6DF-04FF-4FB2-B08A-B526A246EFAA}">
      <dgm:prSet/>
      <dgm:spPr/>
      <dgm:t>
        <a:bodyPr/>
        <a:lstStyle/>
        <a:p>
          <a:endParaRPr lang="en-US"/>
        </a:p>
      </dgm:t>
    </dgm:pt>
    <dgm:pt modelId="{177F9024-EE65-49F9-9D49-39B28AC71389}" type="pres">
      <dgm:prSet presAssocID="{E1EA7237-44F1-4A94-BB1D-279C5D994A9D}" presName="Name0" presStyleCnt="0">
        <dgm:presLayoutVars>
          <dgm:dir/>
          <dgm:resizeHandles val="exact"/>
        </dgm:presLayoutVars>
      </dgm:prSet>
      <dgm:spPr/>
    </dgm:pt>
    <dgm:pt modelId="{EADF79D5-1416-472E-8C26-76EA4F0702B0}" type="pres">
      <dgm:prSet presAssocID="{3886AD53-AA58-4373-819E-0B5E34956619}" presName="node" presStyleLbl="node1" presStyleIdx="0" presStyleCnt="2">
        <dgm:presLayoutVars>
          <dgm:bulletEnabled val="1"/>
        </dgm:presLayoutVars>
      </dgm:prSet>
      <dgm:spPr/>
    </dgm:pt>
    <dgm:pt modelId="{8504416C-71BE-4142-9A09-1AE5BA130545}" type="pres">
      <dgm:prSet presAssocID="{89C62815-4C74-4E9E-A332-D98CB1AD2E84}" presName="sibTrans" presStyleLbl="sibTrans2D1" presStyleIdx="0" presStyleCnt="1"/>
      <dgm:spPr/>
    </dgm:pt>
    <dgm:pt modelId="{9EEA6713-9E72-4830-BC41-A73649E96B31}" type="pres">
      <dgm:prSet presAssocID="{89C62815-4C74-4E9E-A332-D98CB1AD2E84}" presName="connectorText" presStyleLbl="sibTrans2D1" presStyleIdx="0" presStyleCnt="1"/>
      <dgm:spPr/>
    </dgm:pt>
    <dgm:pt modelId="{58863488-0928-4AA3-9B1F-259ECFDEE495}" type="pres">
      <dgm:prSet presAssocID="{D1B0A5F0-1869-4CE7-877D-5F5976910E47}" presName="node" presStyleLbl="node1" presStyleIdx="1" presStyleCnt="2">
        <dgm:presLayoutVars>
          <dgm:bulletEnabled val="1"/>
        </dgm:presLayoutVars>
      </dgm:prSet>
      <dgm:spPr/>
    </dgm:pt>
  </dgm:ptLst>
  <dgm:cxnLst>
    <dgm:cxn modelId="{80B3C64A-4315-44A4-9340-E1C944E3967C}" type="presOf" srcId="{D1B0A5F0-1869-4CE7-877D-5F5976910E47}" destId="{58863488-0928-4AA3-9B1F-259ECFDEE495}" srcOrd="0" destOrd="0" presId="urn:microsoft.com/office/officeart/2005/8/layout/process1"/>
    <dgm:cxn modelId="{249A5986-BCCC-42A2-A55B-932C0AB3AE4B}" type="presOf" srcId="{E1EA7237-44F1-4A94-BB1D-279C5D994A9D}" destId="{177F9024-EE65-49F9-9D49-39B28AC71389}" srcOrd="0" destOrd="0" presId="urn:microsoft.com/office/officeart/2005/8/layout/process1"/>
    <dgm:cxn modelId="{D2E6DFB6-5233-43F5-9079-4C70BCA6F808}" type="presOf" srcId="{3886AD53-AA58-4373-819E-0B5E34956619}" destId="{EADF79D5-1416-472E-8C26-76EA4F0702B0}" srcOrd="0" destOrd="0" presId="urn:microsoft.com/office/officeart/2005/8/layout/process1"/>
    <dgm:cxn modelId="{4A2EDBBD-4E89-4BCA-A9F3-CCF8E9812837}" srcId="{E1EA7237-44F1-4A94-BB1D-279C5D994A9D}" destId="{3886AD53-AA58-4373-819E-0B5E34956619}" srcOrd="0" destOrd="0" parTransId="{AAC45906-0D01-46BB-AB83-6D6EAFF299E0}" sibTransId="{89C62815-4C74-4E9E-A332-D98CB1AD2E84}"/>
    <dgm:cxn modelId="{5CF4F9CE-415B-4E88-B951-E2EE4683E67E}" type="presOf" srcId="{89C62815-4C74-4E9E-A332-D98CB1AD2E84}" destId="{9EEA6713-9E72-4830-BC41-A73649E96B31}" srcOrd="1" destOrd="0" presId="urn:microsoft.com/office/officeart/2005/8/layout/process1"/>
    <dgm:cxn modelId="{7D16F6DF-04FF-4FB2-B08A-B526A246EFAA}" srcId="{E1EA7237-44F1-4A94-BB1D-279C5D994A9D}" destId="{D1B0A5F0-1869-4CE7-877D-5F5976910E47}" srcOrd="1" destOrd="0" parTransId="{09266F47-6AE8-4D47-8BA6-4000D126B1A6}" sibTransId="{D618F521-2A59-4D4D-9DBD-5F4A23B45E15}"/>
    <dgm:cxn modelId="{12FB06FA-E165-4535-B7A9-B8AEF7CE3580}" type="presOf" srcId="{89C62815-4C74-4E9E-A332-D98CB1AD2E84}" destId="{8504416C-71BE-4142-9A09-1AE5BA130545}" srcOrd="0" destOrd="0" presId="urn:microsoft.com/office/officeart/2005/8/layout/process1"/>
    <dgm:cxn modelId="{D9C79EA9-9890-4BFD-8E15-BE8336B0D570}" type="presParOf" srcId="{177F9024-EE65-49F9-9D49-39B28AC71389}" destId="{EADF79D5-1416-472E-8C26-76EA4F0702B0}" srcOrd="0" destOrd="0" presId="urn:microsoft.com/office/officeart/2005/8/layout/process1"/>
    <dgm:cxn modelId="{F09F672B-A7A2-4A2B-AF93-2BCD9CE91756}" type="presParOf" srcId="{177F9024-EE65-49F9-9D49-39B28AC71389}" destId="{8504416C-71BE-4142-9A09-1AE5BA130545}" srcOrd="1" destOrd="0" presId="urn:microsoft.com/office/officeart/2005/8/layout/process1"/>
    <dgm:cxn modelId="{BE3D0A1E-6C38-4B00-9A3F-7C1CF9D8E86F}" type="presParOf" srcId="{8504416C-71BE-4142-9A09-1AE5BA130545}" destId="{9EEA6713-9E72-4830-BC41-A73649E96B31}" srcOrd="0" destOrd="0" presId="urn:microsoft.com/office/officeart/2005/8/layout/process1"/>
    <dgm:cxn modelId="{46A6F791-89CB-415A-A9CC-AE548575CFDC}" type="presParOf" srcId="{177F9024-EE65-49F9-9D49-39B28AC71389}" destId="{58863488-0928-4AA3-9B1F-259ECFDEE49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F79D5-1416-472E-8C26-76EA4F0702B0}">
      <dsp:nvSpPr>
        <dsp:cNvPr id="0" name=""/>
        <dsp:cNvSpPr/>
      </dsp:nvSpPr>
      <dsp:spPr>
        <a:xfrm>
          <a:off x="1835" y="1535227"/>
          <a:ext cx="3913687" cy="23482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cs typeface="Segoe UI" panose="020B0502040204020203" pitchFamily="34" charset="0"/>
            </a:rPr>
            <a:t>There is a general understanding that there is higher crime in poorer neighborhoods.</a:t>
          </a:r>
          <a:endParaRPr lang="en-US" sz="2600" kern="1200" dirty="0"/>
        </a:p>
      </dsp:txBody>
      <dsp:txXfrm>
        <a:off x="70612" y="1604004"/>
        <a:ext cx="3776133" cy="2210658"/>
      </dsp:txXfrm>
    </dsp:sp>
    <dsp:sp modelId="{8504416C-71BE-4142-9A09-1AE5BA130545}">
      <dsp:nvSpPr>
        <dsp:cNvPr id="0" name=""/>
        <dsp:cNvSpPr/>
      </dsp:nvSpPr>
      <dsp:spPr>
        <a:xfrm>
          <a:off x="4306891" y="2224036"/>
          <a:ext cx="829701" cy="97059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306891" y="2418155"/>
        <a:ext cx="580791" cy="582356"/>
      </dsp:txXfrm>
    </dsp:sp>
    <dsp:sp modelId="{58863488-0928-4AA3-9B1F-259ECFDEE495}">
      <dsp:nvSpPr>
        <dsp:cNvPr id="0" name=""/>
        <dsp:cNvSpPr/>
      </dsp:nvSpPr>
      <dsp:spPr>
        <a:xfrm>
          <a:off x="5480997" y="1535227"/>
          <a:ext cx="3913687" cy="23482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Does this mean that people with lower household incomes are more victimized by crime?</a:t>
          </a:r>
        </a:p>
      </dsp:txBody>
      <dsp:txXfrm>
        <a:off x="5549774" y="1604004"/>
        <a:ext cx="3776133" cy="2210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0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0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51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1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3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9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18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872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Crime Incidents </a:t>
            </a:r>
            <a:r>
              <a:rPr lang="en-US" dirty="0">
                <a:solidFill>
                  <a:schemeClr val="bg1"/>
                </a:solidFill>
              </a:rPr>
              <a:t>vs.</a:t>
            </a:r>
            <a:r>
              <a:rPr lang="en-US" b="1" dirty="0">
                <a:solidFill>
                  <a:schemeClr val="bg1"/>
                </a:solidFill>
              </a:rPr>
              <a:t> Income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Data Exploration and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EB44C14-17FD-4703-B315-7CADAF8F6501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913A4B-D613-44D8-ABA7-5494D7CAC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FF86AE2-C835-4CAF-B4A2-32F0A8D6C317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D80EE3CE-8A60-4919-978D-FE068D017E5C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11CB6F-9030-41F3-B37A-C7F299F03CD3}"/>
              </a:ext>
            </a:extLst>
          </p:cNvPr>
          <p:cNvSpPr txBox="1">
            <a:spLocks/>
          </p:cNvSpPr>
          <p:nvPr/>
        </p:nvSpPr>
        <p:spPr>
          <a:xfrm>
            <a:off x="6514310" y="4696861"/>
            <a:ext cx="45720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4"/>
                </a:solidFill>
              </a:rPr>
              <a:t>Ash </a:t>
            </a:r>
            <a:r>
              <a:rPr lang="en-US" sz="2800" dirty="0" err="1">
                <a:solidFill>
                  <a:schemeClr val="accent4"/>
                </a:solidFill>
              </a:rPr>
              <a:t>Issam</a:t>
            </a:r>
            <a:endParaRPr lang="en-US" sz="2800" dirty="0">
              <a:solidFill>
                <a:schemeClr val="accent4"/>
              </a:solidFill>
            </a:endParaRPr>
          </a:p>
          <a:p>
            <a:pPr algn="r"/>
            <a:r>
              <a:rPr lang="en-US" sz="2800" dirty="0">
                <a:solidFill>
                  <a:schemeClr val="accent4"/>
                </a:solidFill>
              </a:rPr>
              <a:t>DSC 530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CDF Of Household Income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 we saw in the distribution about 50% of the respondents are under $45,000 household income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3509EF-50D8-4544-ACB2-05FFFC14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9" y="1225719"/>
            <a:ext cx="7229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Scatter Plots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644730" y="4669656"/>
            <a:ext cx="10733103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These graphs illustrate the relationship between Income and Crime, and income and age.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Both the Pearson’s correlation and the Spearman’s Correlation are clearly really weak correlation with none of the values even close to +-1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3C4A1-FE0F-463F-88B8-74F55CF5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4" y="578298"/>
            <a:ext cx="4971870" cy="3334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1E03B9-42DF-474D-B01E-86982AB37FC5}"/>
              </a:ext>
            </a:extLst>
          </p:cNvPr>
          <p:cNvSpPr txBox="1"/>
          <p:nvPr/>
        </p:nvSpPr>
        <p:spPr>
          <a:xfrm>
            <a:off x="644730" y="3972853"/>
            <a:ext cx="403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Pearson’s Correlation  0.09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A3F5D0-52FE-473E-BC4A-DADF8ED4109F}"/>
              </a:ext>
            </a:extLst>
          </p:cNvPr>
          <p:cNvSpPr txBox="1"/>
          <p:nvPr/>
        </p:nvSpPr>
        <p:spPr>
          <a:xfrm>
            <a:off x="2831789" y="3972853"/>
            <a:ext cx="234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Spearman’s Correlation:-0.06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DA743-756C-47BE-9490-D7D235435999}"/>
              </a:ext>
            </a:extLst>
          </p:cNvPr>
          <p:cNvSpPr txBox="1"/>
          <p:nvPr/>
        </p:nvSpPr>
        <p:spPr>
          <a:xfrm>
            <a:off x="6398940" y="3972853"/>
            <a:ext cx="403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Pearson’s Correlation  0.02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A90FA-205A-40BE-889D-2CF69BFFB352}"/>
              </a:ext>
            </a:extLst>
          </p:cNvPr>
          <p:cNvSpPr txBox="1"/>
          <p:nvPr/>
        </p:nvSpPr>
        <p:spPr>
          <a:xfrm>
            <a:off x="8585999" y="3972853"/>
            <a:ext cx="234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Spearman’s Correlation:-0.02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F87D2F-8596-4AA9-B10A-A77AD85E8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724" y="522898"/>
            <a:ext cx="6291483" cy="338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 Testing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 test looks at whether there is a true difference between incomes with crime and without crime in our survey. The CDF does not intersect our line and it means there is not a true difference in this survey.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055662-4B0E-4A95-B9AB-064F4487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77" y="1295086"/>
            <a:ext cx="71437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012370" y="9106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Regression Plot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096000" y="91069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Regression Results</a:t>
            </a:r>
            <a:endParaRPr lang="en-US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37942" y="1667708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BDD4E-3143-4617-A94C-2911C2C4BF7D}"/>
              </a:ext>
            </a:extLst>
          </p:cNvPr>
          <p:cNvSpPr/>
          <p:nvPr/>
        </p:nvSpPr>
        <p:spPr>
          <a:xfrm>
            <a:off x="849113" y="5637136"/>
            <a:ext cx="10733103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result suggests that for every 1 additional crime incident income goes up by $421. This regression is clearly not significant and income is not at all explained by the number of crime incidents in the survey data. The P value is well above .05 and the R-Squared suggests that none of the variation in income is explained by crime incidents. This goes along with the hypothesis testing and the weak correlation.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2C66C1-E632-499E-8580-A9FE5C14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99" y="1880450"/>
            <a:ext cx="5750601" cy="353658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2018B1-DCF8-4277-8964-3A6F112A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83592"/>
              </p:ext>
            </p:extLst>
          </p:nvPr>
        </p:nvGraphicFramePr>
        <p:xfrm>
          <a:off x="6215663" y="2223874"/>
          <a:ext cx="5183432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1716">
                  <a:extLst>
                    <a:ext uri="{9D8B030D-6E8A-4147-A177-3AD203B41FA5}">
                      <a16:colId xmlns:a16="http://schemas.microsoft.com/office/drawing/2014/main" val="2630670952"/>
                    </a:ext>
                  </a:extLst>
                </a:gridCol>
                <a:gridCol w="2591716">
                  <a:extLst>
                    <a:ext uri="{9D8B030D-6E8A-4147-A177-3AD203B41FA5}">
                      <a16:colId xmlns:a16="http://schemas.microsoft.com/office/drawing/2014/main" val="2026110664"/>
                    </a:ext>
                  </a:extLst>
                </a:gridCol>
              </a:tblGrid>
              <a:tr h="314328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1636"/>
                  </a:ext>
                </a:extLst>
              </a:tr>
              <a:tr h="318694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6630"/>
                  </a:ext>
                </a:extLst>
              </a:tr>
              <a:tr h="318694">
                <a:tc>
                  <a:txBody>
                    <a:bodyPr/>
                    <a:lstStyle/>
                    <a:p>
                      <a:r>
                        <a:rPr lang="en-US" dirty="0"/>
                        <a:t>Crime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34493"/>
                  </a:ext>
                </a:extLst>
              </a:tr>
              <a:tr h="318694">
                <a:tc>
                  <a:txBody>
                    <a:bodyPr/>
                    <a:lstStyle/>
                    <a:p>
                      <a:r>
                        <a:rPr lang="en-US" dirty="0"/>
                        <a:t>P value for Crime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34571"/>
                  </a:ext>
                </a:extLst>
              </a:tr>
              <a:tr h="318694">
                <a:tc>
                  <a:txBody>
                    <a:bodyPr/>
                    <a:lstStyle/>
                    <a:p>
                      <a:r>
                        <a:rPr lang="en-US" dirty="0"/>
                        <a:t>R-Squared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6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0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1292015" y="5742970"/>
            <a:ext cx="9654152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Hypothesis)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People who have lower household incomes are the victims of more crime</a:t>
            </a:r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5922363" y="4572395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264CF91-5149-4E38-95D6-9DE966488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546880"/>
              </p:ext>
            </p:extLst>
          </p:nvPr>
        </p:nvGraphicFramePr>
        <p:xfrm>
          <a:off x="870191" y="130145"/>
          <a:ext cx="93965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40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Variables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932453" y="93961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Crime Incidents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932453" y="2564148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Household Income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37942" y="1667708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414692" y="1911175"/>
            <a:ext cx="416287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Crime Incidents that the survey respondent says that have been a victim of)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31D0A9-C3EE-4E63-9737-A0538711D5A5}"/>
              </a:ext>
            </a:extLst>
          </p:cNvPr>
          <p:cNvSpPr/>
          <p:nvPr/>
        </p:nvSpPr>
        <p:spPr>
          <a:xfrm>
            <a:off x="1334784" y="6534512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National Crime Victimization Survey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3C2BD-90A9-44C1-8B22-499E2C00F4E6}"/>
              </a:ext>
            </a:extLst>
          </p:cNvPr>
          <p:cNvSpPr/>
          <p:nvPr/>
        </p:nvSpPr>
        <p:spPr>
          <a:xfrm>
            <a:off x="1334775" y="621199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SOURCE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182DB-0068-4ABF-82EE-5A69D37CCBA5}"/>
              </a:ext>
            </a:extLst>
          </p:cNvPr>
          <p:cNvSpPr/>
          <p:nvPr/>
        </p:nvSpPr>
        <p:spPr>
          <a:xfrm>
            <a:off x="6291491" y="2107293"/>
            <a:ext cx="4772015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07936-5AB5-4C07-83D9-E4BCCAA05A95}"/>
              </a:ext>
            </a:extLst>
          </p:cNvPr>
          <p:cNvSpPr/>
          <p:nvPr/>
        </p:nvSpPr>
        <p:spPr>
          <a:xfrm>
            <a:off x="1414692" y="3563958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Reported Household Income in the survey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8D79E5-1319-423F-AA5E-0DEA79452102}"/>
              </a:ext>
            </a:extLst>
          </p:cNvPr>
          <p:cNvSpPr/>
          <p:nvPr/>
        </p:nvSpPr>
        <p:spPr>
          <a:xfrm>
            <a:off x="932453" y="41597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Location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050A1D-E755-4185-AE22-DFF85ADCAC8C}"/>
              </a:ext>
            </a:extLst>
          </p:cNvPr>
          <p:cNvSpPr/>
          <p:nvPr/>
        </p:nvSpPr>
        <p:spPr>
          <a:xfrm>
            <a:off x="1211985" y="5214795"/>
            <a:ext cx="416287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Whether the respondent is in a rural or urban location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7546E6-BF73-4F59-BD9F-862F397125D6}"/>
              </a:ext>
            </a:extLst>
          </p:cNvPr>
          <p:cNvSpPr/>
          <p:nvPr/>
        </p:nvSpPr>
        <p:spPr>
          <a:xfrm>
            <a:off x="6995886" y="93961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C24BE5-891A-4F4F-AFAD-BA6AAF5737CE}"/>
              </a:ext>
            </a:extLst>
          </p:cNvPr>
          <p:cNvSpPr/>
          <p:nvPr/>
        </p:nvSpPr>
        <p:spPr>
          <a:xfrm>
            <a:off x="6995886" y="2564148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Gender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CF4E0E-71F1-441C-81FF-3BFD13909951}"/>
              </a:ext>
            </a:extLst>
          </p:cNvPr>
          <p:cNvSpPr/>
          <p:nvPr/>
        </p:nvSpPr>
        <p:spPr>
          <a:xfrm>
            <a:off x="7478125" y="1911175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of the high school respondent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9BF883-D133-4E71-8F37-1DAB6ADE2439}"/>
              </a:ext>
            </a:extLst>
          </p:cNvPr>
          <p:cNvSpPr/>
          <p:nvPr/>
        </p:nvSpPr>
        <p:spPr>
          <a:xfrm>
            <a:off x="7478125" y="3563958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Gender of the respondent</a:t>
            </a:r>
          </a:p>
        </p:txBody>
      </p:sp>
    </p:spTree>
    <p:extLst>
      <p:ext uri="{BB962C8B-B14F-4D97-AF65-F5344CB8AC3E}">
        <p14:creationId xmlns:p14="http://schemas.microsoft.com/office/powerpoint/2010/main" val="186603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Crime Victimizations Histogram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0.05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0.3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4EEC3AA6-FBF9-4E10-95B4-E41B5716F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902858"/>
            <a:ext cx="5535296" cy="37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Household Income Histogram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47,918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75,000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23,764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4A5BA-11AB-40E0-B560-EDCA2A7A8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64" y="855297"/>
            <a:ext cx="5734227" cy="35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 Histogram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Female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D8E0EB98-403A-4298-BDDF-1E6152696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27" y="822035"/>
            <a:ext cx="547417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4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Histogram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NA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Urban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DEE93C54-7B4F-4FEB-AF8A-AA375E922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64" y="822035"/>
            <a:ext cx="551099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 Histogram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14.9	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1.98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Standard Deviation</a:t>
            </a: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87A1A3AD-D805-4F87-A888-E6D56060A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83" y="822035"/>
            <a:ext cx="563691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1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PMF Of Household Income with crime and no crime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 clear pattern but it does seem that the amount of respondents with crime is higher than without any crime  at the $20,000-$40,000 household income level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315999" y="1685295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A0374-8BB8-4C27-B7B8-92E94B66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1489784"/>
            <a:ext cx="7193480" cy="38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471</Words>
  <Application>Microsoft Office PowerPoint</Application>
  <PresentationFormat>Widescreen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Office Theme</vt:lpstr>
      <vt:lpstr>Crime Incidents vs. Income Data Exploration and Analysis</vt:lpstr>
      <vt:lpstr>Project analysis slide 6</vt:lpstr>
      <vt:lpstr>Project analysis slide 8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10</vt:lpstr>
      <vt:lpstr>Project analysis slide 10</vt:lpstr>
      <vt:lpstr>Project analysis slide 10</vt:lpstr>
      <vt:lpstr>Project analysis slide 10</vt:lpstr>
      <vt:lpstr>Project analysis slide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2019-05-29T02:33:19Z</dcterms:created>
  <dcterms:modified xsi:type="dcterms:W3CDTF">2019-08-10T19:52:00Z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