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sldIdLst>
    <p:sldId id="256" r:id="rId2"/>
    <p:sldId id="277" r:id="rId3"/>
    <p:sldId id="278" r:id="rId4"/>
    <p:sldId id="279" r:id="rId5"/>
    <p:sldId id="280" r:id="rId6"/>
    <p:sldId id="281" r:id="rId7"/>
    <p:sldId id="282" r:id="rId8"/>
    <p:sldId id="283" r:id="rId9"/>
    <p:sldId id="284" r:id="rId10"/>
    <p:sldId id="285" r:id="rId11"/>
    <p:sldId id="286" r:id="rId12"/>
    <p:sldId id="288" r:id="rId13"/>
    <p:sldId id="303" r:id="rId14"/>
    <p:sldId id="304" r:id="rId15"/>
    <p:sldId id="291" r:id="rId16"/>
    <p:sldId id="292" r:id="rId17"/>
    <p:sldId id="294" r:id="rId18"/>
    <p:sldId id="295" r:id="rId19"/>
    <p:sldId id="296" r:id="rId20"/>
    <p:sldId id="297" r:id="rId21"/>
    <p:sldId id="298" r:id="rId22"/>
    <p:sldId id="299" r:id="rId23"/>
    <p:sldId id="300" r:id="rId24"/>
    <p:sldId id="301" r:id="rId25"/>
    <p:sldId id="302" r:id="rId26"/>
    <p:sldId id="305" r:id="rId27"/>
    <p:sldId id="30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a:srgbClr val="660033"/>
    <a:srgbClr val="666633"/>
    <a:srgbClr val="336600"/>
    <a:srgbClr val="003399"/>
    <a:srgbClr val="FF00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6634" autoAdjust="0"/>
  </p:normalViewPr>
  <p:slideViewPr>
    <p:cSldViewPr>
      <p:cViewPr varScale="1">
        <p:scale>
          <a:sx n="106" d="100"/>
          <a:sy n="106" d="100"/>
        </p:scale>
        <p:origin x="14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1.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5.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59.wmf"/><Relationship Id="rId6" Type="http://schemas.openxmlformats.org/officeDocument/2006/relationships/image" Target="../media/image70.wmf"/><Relationship Id="rId5" Type="http://schemas.openxmlformats.org/officeDocument/2006/relationships/image" Target="../media/image6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5.wmf"/><Relationship Id="rId1" Type="http://schemas.openxmlformats.org/officeDocument/2006/relationships/image" Target="../media/image70.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60.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2.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0.wmf"/><Relationship Id="rId1" Type="http://schemas.openxmlformats.org/officeDocument/2006/relationships/image" Target="../media/image87.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9"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F504E1-A8AC-4F08-91F1-7FBD6A0E7519}" type="slidenum">
              <a:rPr lang="en-US"/>
              <a:pPr>
                <a:defRPr/>
              </a:pPr>
              <a:t>‹#›</a:t>
            </a:fld>
            <a:endParaRPr lang="en-US"/>
          </a:p>
        </p:txBody>
      </p:sp>
    </p:spTree>
    <p:extLst>
      <p:ext uri="{BB962C8B-B14F-4D97-AF65-F5344CB8AC3E}">
        <p14:creationId xmlns:p14="http://schemas.microsoft.com/office/powerpoint/2010/main" val="2227898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3B0B9F0-78D4-4C69-A153-BD8BD4B03A91}" type="slidenum">
              <a:rPr lang="en-US" smtClean="0"/>
              <a:pPr/>
              <a:t>1</a:t>
            </a:fld>
            <a:endParaRPr lang="en-U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757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15</a:t>
            </a:fld>
            <a:endParaRPr lang="en-US"/>
          </a:p>
        </p:txBody>
      </p:sp>
    </p:spTree>
    <p:extLst>
      <p:ext uri="{BB962C8B-B14F-4D97-AF65-F5344CB8AC3E}">
        <p14:creationId xmlns:p14="http://schemas.microsoft.com/office/powerpoint/2010/main" val="41766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16</a:t>
            </a:fld>
            <a:endParaRPr lang="en-US"/>
          </a:p>
        </p:txBody>
      </p:sp>
    </p:spTree>
    <p:extLst>
      <p:ext uri="{BB962C8B-B14F-4D97-AF65-F5344CB8AC3E}">
        <p14:creationId xmlns:p14="http://schemas.microsoft.com/office/powerpoint/2010/main" val="997852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22</a:t>
            </a:fld>
            <a:endParaRPr lang="en-US"/>
          </a:p>
        </p:txBody>
      </p:sp>
    </p:spTree>
    <p:extLst>
      <p:ext uri="{BB962C8B-B14F-4D97-AF65-F5344CB8AC3E}">
        <p14:creationId xmlns:p14="http://schemas.microsoft.com/office/powerpoint/2010/main" val="281262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23</a:t>
            </a:fld>
            <a:endParaRPr lang="en-US"/>
          </a:p>
        </p:txBody>
      </p:sp>
    </p:spTree>
    <p:extLst>
      <p:ext uri="{BB962C8B-B14F-4D97-AF65-F5344CB8AC3E}">
        <p14:creationId xmlns:p14="http://schemas.microsoft.com/office/powerpoint/2010/main" val="4086025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24</a:t>
            </a:fld>
            <a:endParaRPr lang="en-US"/>
          </a:p>
        </p:txBody>
      </p:sp>
    </p:spTree>
    <p:extLst>
      <p:ext uri="{BB962C8B-B14F-4D97-AF65-F5344CB8AC3E}">
        <p14:creationId xmlns:p14="http://schemas.microsoft.com/office/powerpoint/2010/main" val="2883400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7</a:t>
            </a:fld>
            <a:endParaRPr lang="en-US"/>
          </a:p>
        </p:txBody>
      </p:sp>
    </p:spTree>
    <p:extLst>
      <p:ext uri="{BB962C8B-B14F-4D97-AF65-F5344CB8AC3E}">
        <p14:creationId xmlns:p14="http://schemas.microsoft.com/office/powerpoint/2010/main" val="83419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8</a:t>
            </a:fld>
            <a:endParaRPr lang="en-US"/>
          </a:p>
        </p:txBody>
      </p:sp>
    </p:spTree>
    <p:extLst>
      <p:ext uri="{BB962C8B-B14F-4D97-AF65-F5344CB8AC3E}">
        <p14:creationId xmlns:p14="http://schemas.microsoft.com/office/powerpoint/2010/main" val="315237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9</a:t>
            </a:fld>
            <a:endParaRPr lang="en-US"/>
          </a:p>
        </p:txBody>
      </p:sp>
    </p:spTree>
    <p:extLst>
      <p:ext uri="{BB962C8B-B14F-4D97-AF65-F5344CB8AC3E}">
        <p14:creationId xmlns:p14="http://schemas.microsoft.com/office/powerpoint/2010/main" val="15099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10</a:t>
            </a:fld>
            <a:endParaRPr lang="en-US"/>
          </a:p>
        </p:txBody>
      </p:sp>
    </p:spTree>
    <p:extLst>
      <p:ext uri="{BB962C8B-B14F-4D97-AF65-F5344CB8AC3E}">
        <p14:creationId xmlns:p14="http://schemas.microsoft.com/office/powerpoint/2010/main" val="31003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11</a:t>
            </a:fld>
            <a:endParaRPr lang="en-US"/>
          </a:p>
        </p:txBody>
      </p:sp>
    </p:spTree>
    <p:extLst>
      <p:ext uri="{BB962C8B-B14F-4D97-AF65-F5344CB8AC3E}">
        <p14:creationId xmlns:p14="http://schemas.microsoft.com/office/powerpoint/2010/main" val="2240776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12</a:t>
            </a:fld>
            <a:endParaRPr lang="en-US"/>
          </a:p>
        </p:txBody>
      </p:sp>
    </p:spTree>
    <p:extLst>
      <p:ext uri="{BB962C8B-B14F-4D97-AF65-F5344CB8AC3E}">
        <p14:creationId xmlns:p14="http://schemas.microsoft.com/office/powerpoint/2010/main" val="132855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13</a:t>
            </a:fld>
            <a:endParaRPr lang="en-US"/>
          </a:p>
        </p:txBody>
      </p:sp>
    </p:spTree>
    <p:extLst>
      <p:ext uri="{BB962C8B-B14F-4D97-AF65-F5344CB8AC3E}">
        <p14:creationId xmlns:p14="http://schemas.microsoft.com/office/powerpoint/2010/main" val="247794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CF504E1-A8AC-4F08-91F1-7FBD6A0E7519}" type="slidenum">
              <a:rPr lang="en-US" smtClean="0"/>
              <a:pPr>
                <a:defRPr/>
              </a:pPr>
              <a:t>14</a:t>
            </a:fld>
            <a:endParaRPr lang="en-US"/>
          </a:p>
        </p:txBody>
      </p:sp>
    </p:spTree>
    <p:extLst>
      <p:ext uri="{BB962C8B-B14F-4D97-AF65-F5344CB8AC3E}">
        <p14:creationId xmlns:p14="http://schemas.microsoft.com/office/powerpoint/2010/main" val="157563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CF31E2-911E-4E07-9EC8-2F0A571434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C0D146-BDAA-4BBF-84BA-915033C8DD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3862BE-776C-4F7A-A2B8-4FDEA4E34DF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A70D68-413C-4300-8120-3BC80F9537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52E13E-699C-450E-8FDD-065B82D031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04F392-2922-40C2-A928-B2C30BE14D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957620-E2AC-46C8-944A-9BDDB33D495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949DAA-2B2A-4017-895E-FC6C49EBF0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40D5AC-DC71-44B7-A2F3-C5716C41B9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905F5E-F165-44BC-BFAE-74FDE0C5A6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B23C71-B7AE-460A-BBE7-1CE7839E111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617A98D-F8A3-40DA-AED6-DFE87CF4EC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2.wmf"/><Relationship Id="rId18" Type="http://schemas.openxmlformats.org/officeDocument/2006/relationships/image" Target="../media/image55.emf"/><Relationship Id="rId3" Type="http://schemas.openxmlformats.org/officeDocument/2006/relationships/notesSlide" Target="../notesSlides/notesSlide5.xml"/><Relationship Id="rId7" Type="http://schemas.openxmlformats.org/officeDocument/2006/relationships/image" Target="../media/image49.wmf"/><Relationship Id="rId12" Type="http://schemas.openxmlformats.org/officeDocument/2006/relationships/oleObject" Target="../embeddings/oleObject49.bin"/><Relationship Id="rId17" Type="http://schemas.openxmlformats.org/officeDocument/2006/relationships/image" Target="../media/image54.wmf"/><Relationship Id="rId2" Type="http://schemas.openxmlformats.org/officeDocument/2006/relationships/slideLayout" Target="../slideLayouts/slideLayout6.xml"/><Relationship Id="rId16" Type="http://schemas.openxmlformats.org/officeDocument/2006/relationships/oleObject" Target="../embeddings/oleObject51.bin"/><Relationship Id="rId1" Type="http://schemas.openxmlformats.org/officeDocument/2006/relationships/vmlDrawing" Target="../drawings/vmlDrawing9.vml"/><Relationship Id="rId6" Type="http://schemas.openxmlformats.org/officeDocument/2006/relationships/oleObject" Target="../embeddings/oleObject46.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0.wmf"/><Relationship Id="rId14" Type="http://schemas.openxmlformats.org/officeDocument/2006/relationships/oleObject" Target="../embeddings/oleObject5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9.wmf"/><Relationship Id="rId18" Type="http://schemas.openxmlformats.org/officeDocument/2006/relationships/oleObject" Target="../embeddings/oleObject59.bin"/><Relationship Id="rId3" Type="http://schemas.openxmlformats.org/officeDocument/2006/relationships/notesSlide" Target="../notesSlides/notesSlide6.xml"/><Relationship Id="rId21" Type="http://schemas.openxmlformats.org/officeDocument/2006/relationships/image" Target="../media/image63.wmf"/><Relationship Id="rId7" Type="http://schemas.openxmlformats.org/officeDocument/2006/relationships/image" Target="../media/image56.wmf"/><Relationship Id="rId12" Type="http://schemas.openxmlformats.org/officeDocument/2006/relationships/oleObject" Target="../embeddings/oleObject56.bin"/><Relationship Id="rId17" Type="http://schemas.openxmlformats.org/officeDocument/2006/relationships/image" Target="../media/image61.wmf"/><Relationship Id="rId2" Type="http://schemas.openxmlformats.org/officeDocument/2006/relationships/slideLayout" Target="../slideLayouts/slideLayout6.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0.vml"/><Relationship Id="rId6" Type="http://schemas.openxmlformats.org/officeDocument/2006/relationships/oleObject" Target="../embeddings/oleObject53.bin"/><Relationship Id="rId11" Type="http://schemas.openxmlformats.org/officeDocument/2006/relationships/image" Target="../media/image58.wmf"/><Relationship Id="rId24" Type="http://schemas.openxmlformats.org/officeDocument/2006/relationships/image" Target="../media/image64.wmf"/><Relationship Id="rId5" Type="http://schemas.openxmlformats.org/officeDocument/2006/relationships/image" Target="../media/image51.wmf"/><Relationship Id="rId15" Type="http://schemas.openxmlformats.org/officeDocument/2006/relationships/image" Target="../media/image60.wmf"/><Relationship Id="rId23" Type="http://schemas.openxmlformats.org/officeDocument/2006/relationships/oleObject" Target="../embeddings/oleObject61.bin"/><Relationship Id="rId10" Type="http://schemas.openxmlformats.org/officeDocument/2006/relationships/oleObject" Target="../embeddings/oleObject55.bin"/><Relationship Id="rId19" Type="http://schemas.openxmlformats.org/officeDocument/2006/relationships/image" Target="../media/image62.wmf"/><Relationship Id="rId4" Type="http://schemas.openxmlformats.org/officeDocument/2006/relationships/oleObject" Target="../embeddings/oleObject52.bin"/><Relationship Id="rId9" Type="http://schemas.openxmlformats.org/officeDocument/2006/relationships/image" Target="../media/image57.wmf"/><Relationship Id="rId14" Type="http://schemas.openxmlformats.org/officeDocument/2006/relationships/oleObject" Target="../embeddings/oleObject57.bin"/><Relationship Id="rId22" Type="http://schemas.openxmlformats.org/officeDocument/2006/relationships/image" Target="../media/image55.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7.xml"/><Relationship Id="rId7"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63.bin"/><Relationship Id="rId5" Type="http://schemas.openxmlformats.org/officeDocument/2006/relationships/image" Target="../media/image63.wmf"/><Relationship Id="rId4" Type="http://schemas.openxmlformats.org/officeDocument/2006/relationships/oleObject" Target="../embeddings/oleObject62.bin"/><Relationship Id="rId9"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69.wmf"/><Relationship Id="rId18" Type="http://schemas.openxmlformats.org/officeDocument/2006/relationships/oleObject" Target="../embeddings/oleObject72.bin"/><Relationship Id="rId3" Type="http://schemas.openxmlformats.org/officeDocument/2006/relationships/notesSlide" Target="../notesSlides/notesSlide8.xml"/><Relationship Id="rId21" Type="http://schemas.openxmlformats.org/officeDocument/2006/relationships/image" Target="../media/image73.wmf"/><Relationship Id="rId7" Type="http://schemas.openxmlformats.org/officeDocument/2006/relationships/image" Target="../media/image66.wmf"/><Relationship Id="rId12" Type="http://schemas.openxmlformats.org/officeDocument/2006/relationships/oleObject" Target="../embeddings/oleObject69.bin"/><Relationship Id="rId17" Type="http://schemas.openxmlformats.org/officeDocument/2006/relationships/image" Target="../media/image71.wmf"/><Relationship Id="rId2" Type="http://schemas.openxmlformats.org/officeDocument/2006/relationships/slideLayout" Target="../slideLayouts/slideLayout6.xml"/><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vmlDrawing" Target="../drawings/vmlDrawing12.vml"/><Relationship Id="rId6" Type="http://schemas.openxmlformats.org/officeDocument/2006/relationships/oleObject" Target="../embeddings/oleObject66.bin"/><Relationship Id="rId11" Type="http://schemas.openxmlformats.org/officeDocument/2006/relationships/image" Target="../media/image68.wmf"/><Relationship Id="rId5" Type="http://schemas.openxmlformats.org/officeDocument/2006/relationships/image" Target="../media/image59.wmf"/><Relationship Id="rId15" Type="http://schemas.openxmlformats.org/officeDocument/2006/relationships/image" Target="../media/image70.wmf"/><Relationship Id="rId23" Type="http://schemas.openxmlformats.org/officeDocument/2006/relationships/image" Target="../media/image74.wmf"/><Relationship Id="rId10" Type="http://schemas.openxmlformats.org/officeDocument/2006/relationships/oleObject" Target="../embeddings/oleObject68.bin"/><Relationship Id="rId19" Type="http://schemas.openxmlformats.org/officeDocument/2006/relationships/image" Target="../media/image72.wmf"/><Relationship Id="rId4" Type="http://schemas.openxmlformats.org/officeDocument/2006/relationships/oleObject" Target="../embeddings/oleObject65.bin"/><Relationship Id="rId9" Type="http://schemas.openxmlformats.org/officeDocument/2006/relationships/image" Target="../media/image67.wmf"/><Relationship Id="rId14" Type="http://schemas.openxmlformats.org/officeDocument/2006/relationships/oleObject" Target="../embeddings/oleObject70.bin"/><Relationship Id="rId22"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7.wmf"/><Relationship Id="rId3" Type="http://schemas.openxmlformats.org/officeDocument/2006/relationships/notesSlide" Target="../notesSlides/notesSlide9.xml"/><Relationship Id="rId7" Type="http://schemas.openxmlformats.org/officeDocument/2006/relationships/image" Target="../media/image75.wmf"/><Relationship Id="rId12" Type="http://schemas.openxmlformats.org/officeDocument/2006/relationships/oleObject" Target="../embeddings/oleObject79.bin"/><Relationship Id="rId2" Type="http://schemas.openxmlformats.org/officeDocument/2006/relationships/slideLayout" Target="../slideLayouts/slideLayout6.xml"/><Relationship Id="rId16" Type="http://schemas.openxmlformats.org/officeDocument/2006/relationships/image" Target="../media/image79.emf"/><Relationship Id="rId1" Type="http://schemas.openxmlformats.org/officeDocument/2006/relationships/vmlDrawing" Target="../drawings/vmlDrawing13.vml"/><Relationship Id="rId6" Type="http://schemas.openxmlformats.org/officeDocument/2006/relationships/oleObject" Target="../embeddings/oleObject76.bin"/><Relationship Id="rId11" Type="http://schemas.openxmlformats.org/officeDocument/2006/relationships/image" Target="../media/image76.wmf"/><Relationship Id="rId5" Type="http://schemas.openxmlformats.org/officeDocument/2006/relationships/image" Target="../media/image70.wmf"/><Relationship Id="rId15" Type="http://schemas.openxmlformats.org/officeDocument/2006/relationships/image" Target="../media/image78.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4.wmf"/><Relationship Id="rId14" Type="http://schemas.openxmlformats.org/officeDocument/2006/relationships/oleObject" Target="../embeddings/oleObject8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3.wmf"/><Relationship Id="rId3" Type="http://schemas.openxmlformats.org/officeDocument/2006/relationships/notesSlide" Target="../notesSlides/notesSlide10.xml"/><Relationship Id="rId7" Type="http://schemas.openxmlformats.org/officeDocument/2006/relationships/image" Target="../media/image80.wmf"/><Relationship Id="rId12" Type="http://schemas.openxmlformats.org/officeDocument/2006/relationships/oleObject" Target="../embeddings/oleObject85.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82.bin"/><Relationship Id="rId11" Type="http://schemas.openxmlformats.org/officeDocument/2006/relationships/image" Target="../media/image82.wmf"/><Relationship Id="rId5" Type="http://schemas.openxmlformats.org/officeDocument/2006/relationships/image" Target="../media/image60.wmf"/><Relationship Id="rId15" Type="http://schemas.openxmlformats.org/officeDocument/2006/relationships/image" Target="../media/image84.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1.wmf"/><Relationship Id="rId14" Type="http://schemas.openxmlformats.org/officeDocument/2006/relationships/oleObject" Target="../embeddings/oleObject86.bin"/></Relationships>
</file>

<file path=ppt/slides/_rels/slide16.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82.wmf"/><Relationship Id="rId5" Type="http://schemas.openxmlformats.org/officeDocument/2006/relationships/oleObject" Target="../embeddings/oleObject88.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0.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87.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92.bin"/></Relationships>
</file>

<file path=ppt/slides/_rels/slide19.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99.bin"/><Relationship Id="rId18" Type="http://schemas.openxmlformats.org/officeDocument/2006/relationships/image" Target="../media/image98.wmf"/><Relationship Id="rId26" Type="http://schemas.openxmlformats.org/officeDocument/2006/relationships/image" Target="../media/image102.wmf"/><Relationship Id="rId3" Type="http://schemas.openxmlformats.org/officeDocument/2006/relationships/oleObject" Target="../embeddings/oleObject94.bin"/><Relationship Id="rId21" Type="http://schemas.openxmlformats.org/officeDocument/2006/relationships/oleObject" Target="../embeddings/oleObject103.bin"/><Relationship Id="rId7" Type="http://schemas.openxmlformats.org/officeDocument/2006/relationships/oleObject" Target="../embeddings/oleObject96.bin"/><Relationship Id="rId12" Type="http://schemas.openxmlformats.org/officeDocument/2006/relationships/image" Target="../media/image95.wmf"/><Relationship Id="rId17" Type="http://schemas.openxmlformats.org/officeDocument/2006/relationships/oleObject" Target="../embeddings/oleObject101.bin"/><Relationship Id="rId25" Type="http://schemas.openxmlformats.org/officeDocument/2006/relationships/oleObject" Target="../embeddings/oleObject105.bin"/><Relationship Id="rId2" Type="http://schemas.openxmlformats.org/officeDocument/2006/relationships/slideLayout" Target="../slideLayouts/slideLayout6.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17.vml"/><Relationship Id="rId6" Type="http://schemas.openxmlformats.org/officeDocument/2006/relationships/image" Target="../media/image92.wmf"/><Relationship Id="rId11" Type="http://schemas.openxmlformats.org/officeDocument/2006/relationships/oleObject" Target="../embeddings/oleObject98.bin"/><Relationship Id="rId24" Type="http://schemas.openxmlformats.org/officeDocument/2006/relationships/image" Target="../media/image101.wmf"/><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4.bin"/><Relationship Id="rId10" Type="http://schemas.openxmlformats.org/officeDocument/2006/relationships/image" Target="../media/image94.wmf"/><Relationship Id="rId19" Type="http://schemas.openxmlformats.org/officeDocument/2006/relationships/oleObject" Target="../embeddings/oleObject102.bin"/><Relationship Id="rId4" Type="http://schemas.openxmlformats.org/officeDocument/2006/relationships/image" Target="../media/image91.wmf"/><Relationship Id="rId9" Type="http://schemas.openxmlformats.org/officeDocument/2006/relationships/oleObject" Target="../embeddings/oleObject97.bin"/><Relationship Id="rId14" Type="http://schemas.openxmlformats.org/officeDocument/2006/relationships/image" Target="../media/image96.wmf"/><Relationship Id="rId22" Type="http://schemas.openxmlformats.org/officeDocument/2006/relationships/image" Target="../media/image100.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5.wmf"/><Relationship Id="rId17" Type="http://schemas.openxmlformats.org/officeDocument/2006/relationships/image" Target="../media/image108.emf"/><Relationship Id="rId2" Type="http://schemas.openxmlformats.org/officeDocument/2006/relationships/slideLayout" Target="../slideLayouts/slideLayout6.xml"/><Relationship Id="rId16" Type="http://schemas.openxmlformats.org/officeDocument/2006/relationships/image" Target="../media/image107.wmf"/><Relationship Id="rId1" Type="http://schemas.openxmlformats.org/officeDocument/2006/relationships/vmlDrawing" Target="../drawings/vmlDrawing18.vml"/><Relationship Id="rId6" Type="http://schemas.openxmlformats.org/officeDocument/2006/relationships/image" Target="../media/image92.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4.wmf"/><Relationship Id="rId4" Type="http://schemas.openxmlformats.org/officeDocument/2006/relationships/image" Target="../media/image91.wmf"/><Relationship Id="rId9" Type="http://schemas.openxmlformats.org/officeDocument/2006/relationships/oleObject" Target="../embeddings/oleObject109.bin"/><Relationship Id="rId14" Type="http://schemas.openxmlformats.org/officeDocument/2006/relationships/image" Target="../media/image106.wmf"/></Relationships>
</file>

<file path=ppt/slides/_rels/slide21.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10.wmf"/><Relationship Id="rId5" Type="http://schemas.openxmlformats.org/officeDocument/2006/relationships/oleObject" Target="../embeddings/oleObject114.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14.wmf"/><Relationship Id="rId18" Type="http://schemas.openxmlformats.org/officeDocument/2006/relationships/oleObject" Target="../embeddings/oleObject124.bin"/><Relationship Id="rId3" Type="http://schemas.openxmlformats.org/officeDocument/2006/relationships/notesSlide" Target="../notesSlides/notesSlide12.xml"/><Relationship Id="rId21" Type="http://schemas.openxmlformats.org/officeDocument/2006/relationships/image" Target="../media/image118.wmf"/><Relationship Id="rId7" Type="http://schemas.openxmlformats.org/officeDocument/2006/relationships/image" Target="../media/image110.wmf"/><Relationship Id="rId12" Type="http://schemas.openxmlformats.org/officeDocument/2006/relationships/oleObject" Target="../embeddings/oleObject121.bin"/><Relationship Id="rId17" Type="http://schemas.openxmlformats.org/officeDocument/2006/relationships/image" Target="../media/image116.wmf"/><Relationship Id="rId2" Type="http://schemas.openxmlformats.org/officeDocument/2006/relationships/slideLayout" Target="../slideLayouts/slideLayout6.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20.vml"/><Relationship Id="rId6" Type="http://schemas.openxmlformats.org/officeDocument/2006/relationships/oleObject" Target="../embeddings/oleObject118.bin"/><Relationship Id="rId11" Type="http://schemas.openxmlformats.org/officeDocument/2006/relationships/image" Target="../media/image113.wmf"/><Relationship Id="rId5" Type="http://schemas.openxmlformats.org/officeDocument/2006/relationships/image" Target="../media/image87.wmf"/><Relationship Id="rId15" Type="http://schemas.openxmlformats.org/officeDocument/2006/relationships/image" Target="../media/image115.wmf"/><Relationship Id="rId10" Type="http://schemas.openxmlformats.org/officeDocument/2006/relationships/oleObject" Target="../embeddings/oleObject120.bin"/><Relationship Id="rId19" Type="http://schemas.openxmlformats.org/officeDocument/2006/relationships/image" Target="../media/image117.wmf"/><Relationship Id="rId4" Type="http://schemas.openxmlformats.org/officeDocument/2006/relationships/oleObject" Target="../embeddings/oleObject117.bin"/><Relationship Id="rId9" Type="http://schemas.openxmlformats.org/officeDocument/2006/relationships/image" Target="../media/image112.wmf"/><Relationship Id="rId14" Type="http://schemas.openxmlformats.org/officeDocument/2006/relationships/oleObject" Target="../embeddings/oleObject12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notesSlide" Target="../notesSlides/notesSlide13.xml"/><Relationship Id="rId7" Type="http://schemas.openxmlformats.org/officeDocument/2006/relationships/image" Target="../media/image117.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127.bin"/><Relationship Id="rId5" Type="http://schemas.openxmlformats.org/officeDocument/2006/relationships/image" Target="../media/image116.wmf"/><Relationship Id="rId4" Type="http://schemas.openxmlformats.org/officeDocument/2006/relationships/oleObject" Target="../embeddings/oleObject126.bin"/><Relationship Id="rId9" Type="http://schemas.openxmlformats.org/officeDocument/2006/relationships/oleObject" Target="../embeddings/oleObject12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7.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131.bin"/><Relationship Id="rId5" Type="http://schemas.openxmlformats.org/officeDocument/2006/relationships/image" Target="../media/image116.wmf"/><Relationship Id="rId4" Type="http://schemas.openxmlformats.org/officeDocument/2006/relationships/oleObject" Target="../embeddings/oleObject130.bin"/></Relationships>
</file>

<file path=ppt/slides/_rels/slide25.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jpeg"/><Relationship Id="rId1" Type="http://schemas.openxmlformats.org/officeDocument/2006/relationships/slideLayout" Target="../slideLayouts/slideLayout6.xml"/><Relationship Id="rId6" Type="http://schemas.openxmlformats.org/officeDocument/2006/relationships/image" Target="../media/image125.jpeg"/><Relationship Id="rId5" Type="http://schemas.openxmlformats.org/officeDocument/2006/relationships/image" Target="../media/image124.jpeg"/><Relationship Id="rId4" Type="http://schemas.openxmlformats.org/officeDocument/2006/relationships/image" Target="../media/image123.jpeg"/></Relationships>
</file>

<file path=ppt/slides/_rels/slide27.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image" Target="../media/image126.jpeg"/><Relationship Id="rId1" Type="http://schemas.openxmlformats.org/officeDocument/2006/relationships/slideLayout" Target="../slideLayouts/slideLayout6.xml"/><Relationship Id="rId6" Type="http://schemas.openxmlformats.org/officeDocument/2006/relationships/image" Target="../media/image130.jpeg"/><Relationship Id="rId5" Type="http://schemas.openxmlformats.org/officeDocument/2006/relationships/image" Target="../media/image129.png"/><Relationship Id="rId4" Type="http://schemas.openxmlformats.org/officeDocument/2006/relationships/image" Target="../media/image128.jpeg"/></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1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17" Type="http://schemas.openxmlformats.org/officeDocument/2006/relationships/oleObject" Target="../embeddings/oleObject12.bin"/><Relationship Id="rId2" Type="http://schemas.openxmlformats.org/officeDocument/2006/relationships/slideLayout" Target="../slideLayouts/slideLayout6.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6.wmf"/><Relationship Id="rId18" Type="http://schemas.openxmlformats.org/officeDocument/2006/relationships/oleObject" Target="../embeddings/oleObject30.bin"/><Relationship Id="rId3" Type="http://schemas.openxmlformats.org/officeDocument/2006/relationships/notesSlide" Target="../notesSlides/notesSlide2.xml"/><Relationship Id="rId21" Type="http://schemas.openxmlformats.org/officeDocument/2006/relationships/image" Target="../media/image30.emf"/><Relationship Id="rId7" Type="http://schemas.openxmlformats.org/officeDocument/2006/relationships/image" Target="../media/image23.wmf"/><Relationship Id="rId12" Type="http://schemas.openxmlformats.org/officeDocument/2006/relationships/oleObject" Target="../embeddings/oleObject27.bin"/><Relationship Id="rId17" Type="http://schemas.openxmlformats.org/officeDocument/2006/relationships/image" Target="../media/image28.wmf"/><Relationship Id="rId2" Type="http://schemas.openxmlformats.org/officeDocument/2006/relationships/slideLayout" Target="../slideLayouts/slideLayout6.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4.wmf"/><Relationship Id="rId1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7.jpeg"/><Relationship Id="rId3" Type="http://schemas.openxmlformats.org/officeDocument/2006/relationships/notesSlide" Target="../notesSlides/notesSlide3.xml"/><Relationship Id="rId7" Type="http://schemas.openxmlformats.org/officeDocument/2006/relationships/image" Target="../media/image33.emf"/><Relationship Id="rId12" Type="http://schemas.openxmlformats.org/officeDocument/2006/relationships/image" Target="../media/image36.jpe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image" Target="../media/image35.jpeg"/><Relationship Id="rId5" Type="http://schemas.openxmlformats.org/officeDocument/2006/relationships/oleObject" Target="../embeddings/oleObject32.bin"/><Relationship Id="rId15" Type="http://schemas.openxmlformats.org/officeDocument/2006/relationships/image" Target="../media/image31.wmf"/><Relationship Id="rId10" Type="http://schemas.openxmlformats.org/officeDocument/2006/relationships/image" Target="../media/image34.emf"/><Relationship Id="rId4" Type="http://schemas.openxmlformats.org/officeDocument/2006/relationships/image" Target="../media/image32.jpeg"/><Relationship Id="rId9" Type="http://schemas.openxmlformats.org/officeDocument/2006/relationships/image" Target="../media/image29.wmf"/><Relationship Id="rId14" Type="http://schemas.openxmlformats.org/officeDocument/2006/relationships/oleObject" Target="../embeddings/oleObject3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2.wmf"/><Relationship Id="rId18" Type="http://schemas.openxmlformats.org/officeDocument/2006/relationships/oleObject" Target="../embeddings/oleObject42.bin"/><Relationship Id="rId3" Type="http://schemas.openxmlformats.org/officeDocument/2006/relationships/notesSlide" Target="../notesSlides/notesSlide4.xml"/><Relationship Id="rId21" Type="http://schemas.openxmlformats.org/officeDocument/2006/relationships/image" Target="../media/image46.wmf"/><Relationship Id="rId7" Type="http://schemas.openxmlformats.org/officeDocument/2006/relationships/image" Target="../media/image39.wmf"/><Relationship Id="rId12" Type="http://schemas.openxmlformats.org/officeDocument/2006/relationships/oleObject" Target="../embeddings/oleObject39.bin"/><Relationship Id="rId17" Type="http://schemas.openxmlformats.org/officeDocument/2006/relationships/image" Target="../media/image44.wmf"/><Relationship Id="rId2" Type="http://schemas.openxmlformats.org/officeDocument/2006/relationships/slideLayout" Target="../slideLayouts/slideLayout6.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8.vml"/><Relationship Id="rId6" Type="http://schemas.openxmlformats.org/officeDocument/2006/relationships/oleObject" Target="../embeddings/oleObject36.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23" Type="http://schemas.openxmlformats.org/officeDocument/2006/relationships/image" Target="../media/image47.wmf"/><Relationship Id="rId10" Type="http://schemas.openxmlformats.org/officeDocument/2006/relationships/oleObject" Target="../embeddings/oleObject38.bin"/><Relationship Id="rId19" Type="http://schemas.openxmlformats.org/officeDocument/2006/relationships/image" Target="../media/image45.wmf"/><Relationship Id="rId4" Type="http://schemas.openxmlformats.org/officeDocument/2006/relationships/oleObject" Target="../embeddings/oleObject35.bin"/><Relationship Id="rId9" Type="http://schemas.openxmlformats.org/officeDocument/2006/relationships/image" Target="../media/image40.wmf"/><Relationship Id="rId14" Type="http://schemas.openxmlformats.org/officeDocument/2006/relationships/oleObject" Target="../embeddings/oleObject40.bin"/><Relationship Id="rId22"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70F1FA9E-CEA1-4B6B-B137-3DDAD132463C}" type="slidenum">
              <a:rPr lang="en-US" smtClean="0"/>
              <a:pPr/>
              <a:t>1</a:t>
            </a:fld>
            <a:endParaRPr lang="en-US" smtClean="0"/>
          </a:p>
        </p:txBody>
      </p:sp>
      <p:sp>
        <p:nvSpPr>
          <p:cNvPr id="12291" name="Rectangle 2"/>
          <p:cNvSpPr>
            <a:spLocks noGrp="1" noChangeArrowheads="1"/>
          </p:cNvSpPr>
          <p:nvPr>
            <p:ph type="ctrTitle"/>
          </p:nvPr>
        </p:nvSpPr>
        <p:spPr/>
        <p:txBody>
          <a:bodyPr/>
          <a:lstStyle/>
          <a:p>
            <a:pPr eaLnBrk="1" hangingPunct="1"/>
            <a:r>
              <a:rPr lang="en-US" altLang="zh-CN" dirty="0" smtClean="0">
                <a:ea typeface="宋体" pitchFamily="2" charset="-122"/>
              </a:rPr>
              <a:t>Lecture 22</a:t>
            </a:r>
          </a:p>
        </p:txBody>
      </p:sp>
      <p:sp>
        <p:nvSpPr>
          <p:cNvPr id="12292" name="Rectangle 3"/>
          <p:cNvSpPr>
            <a:spLocks noGrp="1" noChangeArrowheads="1"/>
          </p:cNvSpPr>
          <p:nvPr>
            <p:ph type="subTitle" idx="1"/>
          </p:nvPr>
        </p:nvSpPr>
        <p:spPr/>
        <p:txBody>
          <a:bodyPr/>
          <a:lstStyle/>
          <a:p>
            <a:pPr eaLnBrk="1" hangingPunct="1"/>
            <a:r>
              <a:rPr lang="en-US" altLang="zh-CN" dirty="0" smtClean="0">
                <a:ea typeface="宋体" pitchFamily="2" charset="-122"/>
              </a:rPr>
              <a:t>Light Propagation in anisotropic medium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Wave equation in uniaxial crystals</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Object 6"/>
          <p:cNvGraphicFramePr>
            <a:graphicFrameLocks noChangeAspect="1"/>
          </p:cNvGraphicFramePr>
          <p:nvPr/>
        </p:nvGraphicFramePr>
        <p:xfrm>
          <a:off x="0" y="1427798"/>
          <a:ext cx="3957638" cy="488950"/>
        </p:xfrm>
        <a:graphic>
          <a:graphicData uri="http://schemas.openxmlformats.org/presentationml/2006/ole">
            <mc:AlternateContent xmlns:mc="http://schemas.openxmlformats.org/markup-compatibility/2006">
              <mc:Choice xmlns:v="urn:schemas-microsoft-com:vml" Requires="v">
                <p:oleObj spid="_x0000_s119016" name="Equation" r:id="rId4" imgW="1955520" imgH="241200" progId="Equation.DSMT4">
                  <p:embed/>
                </p:oleObj>
              </mc:Choice>
              <mc:Fallback>
                <p:oleObj name="Equation" r:id="rId4" imgW="195552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27798"/>
                        <a:ext cx="39576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70" name="Object 10"/>
          <p:cNvGraphicFramePr>
            <a:graphicFrameLocks noChangeAspect="1"/>
          </p:cNvGraphicFramePr>
          <p:nvPr>
            <p:extLst>
              <p:ext uri="{D42A27DB-BD31-4B8C-83A1-F6EECF244321}">
                <p14:modId xmlns:p14="http://schemas.microsoft.com/office/powerpoint/2010/main" val="2276768188"/>
              </p:ext>
            </p:extLst>
          </p:nvPr>
        </p:nvGraphicFramePr>
        <p:xfrm>
          <a:off x="111601" y="2385060"/>
          <a:ext cx="3200400" cy="1058863"/>
        </p:xfrm>
        <a:graphic>
          <a:graphicData uri="http://schemas.openxmlformats.org/presentationml/2006/ole">
            <mc:AlternateContent xmlns:mc="http://schemas.openxmlformats.org/markup-compatibility/2006">
              <mc:Choice xmlns:v="urn:schemas-microsoft-com:vml" Requires="v">
                <p:oleObj spid="_x0000_s119017" name="Equation" r:id="rId6" imgW="2222280" imgH="736560" progId="Equation.DSMT4">
                  <p:embed/>
                </p:oleObj>
              </mc:Choice>
              <mc:Fallback>
                <p:oleObj name="Equation" r:id="rId6" imgW="2222280" imgH="7365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 y="2385060"/>
                        <a:ext cx="32004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 name="Object 8"/>
          <p:cNvGraphicFramePr>
            <a:graphicFrameLocks noChangeAspect="1"/>
          </p:cNvGraphicFramePr>
          <p:nvPr>
            <p:extLst>
              <p:ext uri="{D42A27DB-BD31-4B8C-83A1-F6EECF244321}">
                <p14:modId xmlns:p14="http://schemas.microsoft.com/office/powerpoint/2010/main" val="1518816258"/>
              </p:ext>
            </p:extLst>
          </p:nvPr>
        </p:nvGraphicFramePr>
        <p:xfrm>
          <a:off x="5908993" y="2427605"/>
          <a:ext cx="3095625" cy="1152525"/>
        </p:xfrm>
        <a:graphic>
          <a:graphicData uri="http://schemas.openxmlformats.org/presentationml/2006/ole">
            <mc:AlternateContent xmlns:mc="http://schemas.openxmlformats.org/markup-compatibility/2006">
              <mc:Choice xmlns:v="urn:schemas-microsoft-com:vml" Requires="v">
                <p:oleObj spid="_x0000_s119018" name="Equation" r:id="rId8" imgW="1981080" imgH="736560" progId="Equation.DSMT4">
                  <p:embed/>
                </p:oleObj>
              </mc:Choice>
              <mc:Fallback>
                <p:oleObj name="Equation" r:id="rId8" imgW="1981080" imgH="73656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993" y="2427605"/>
                        <a:ext cx="30956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73" name="Object 13"/>
          <p:cNvGraphicFramePr>
            <a:graphicFrameLocks noChangeAspect="1"/>
          </p:cNvGraphicFramePr>
          <p:nvPr>
            <p:extLst>
              <p:ext uri="{D42A27DB-BD31-4B8C-83A1-F6EECF244321}">
                <p14:modId xmlns:p14="http://schemas.microsoft.com/office/powerpoint/2010/main" val="2296329855"/>
              </p:ext>
            </p:extLst>
          </p:nvPr>
        </p:nvGraphicFramePr>
        <p:xfrm>
          <a:off x="7107238" y="792480"/>
          <a:ext cx="1792921" cy="963140"/>
        </p:xfrm>
        <a:graphic>
          <a:graphicData uri="http://schemas.openxmlformats.org/presentationml/2006/ole">
            <mc:AlternateContent xmlns:mc="http://schemas.openxmlformats.org/markup-compatibility/2006">
              <mc:Choice xmlns:v="urn:schemas-microsoft-com:vml" Requires="v">
                <p:oleObj spid="_x0000_s119019" name="Equation" r:id="rId10" imgW="1511280" imgH="812520" progId="Equation.DSMT4">
                  <p:embed/>
                </p:oleObj>
              </mc:Choice>
              <mc:Fallback>
                <p:oleObj name="Equation" r:id="rId10" imgW="1511280" imgH="81252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7238" y="792480"/>
                        <a:ext cx="1792921" cy="963140"/>
                      </a:xfrm>
                      <a:prstGeom prst="rect">
                        <a:avLst/>
                      </a:prstGeom>
                      <a:noFill/>
                      <a:ln>
                        <a:noFill/>
                      </a:ln>
                      <a:effectLst/>
                      <a:extLst/>
                    </p:spPr>
                  </p:pic>
                </p:oleObj>
              </mc:Fallback>
            </mc:AlternateContent>
          </a:graphicData>
        </a:graphic>
      </p:graphicFrame>
      <p:graphicFrame>
        <p:nvGraphicFramePr>
          <p:cNvPr id="118796" name="Object 12"/>
          <p:cNvGraphicFramePr>
            <a:graphicFrameLocks noChangeAspect="1"/>
          </p:cNvGraphicFramePr>
          <p:nvPr>
            <p:extLst>
              <p:ext uri="{D42A27DB-BD31-4B8C-83A1-F6EECF244321}">
                <p14:modId xmlns:p14="http://schemas.microsoft.com/office/powerpoint/2010/main" val="2067765887"/>
              </p:ext>
            </p:extLst>
          </p:nvPr>
        </p:nvGraphicFramePr>
        <p:xfrm>
          <a:off x="3392170" y="2432685"/>
          <a:ext cx="2471737" cy="977900"/>
        </p:xfrm>
        <a:graphic>
          <a:graphicData uri="http://schemas.openxmlformats.org/presentationml/2006/ole">
            <mc:AlternateContent xmlns:mc="http://schemas.openxmlformats.org/markup-compatibility/2006">
              <mc:Choice xmlns:v="urn:schemas-microsoft-com:vml" Requires="v">
                <p:oleObj spid="_x0000_s119020" name="Equation" r:id="rId12" imgW="1866600" imgH="736560" progId="Equation.DSMT4">
                  <p:embed/>
                </p:oleObj>
              </mc:Choice>
              <mc:Fallback>
                <p:oleObj name="Equation" r:id="rId12" imgW="1866600" imgH="736560" progId="Equation.DSMT4">
                  <p:embed/>
                  <p:pic>
                    <p:nvPicPr>
                      <p:cNvPr id="0" name="Picture 12"/>
                      <p:cNvPicPr>
                        <a:picLocks noChangeAspect="1" noChangeArrowheads="1"/>
                      </p:cNvPicPr>
                      <p:nvPr/>
                    </p:nvPicPr>
                    <p:blipFill>
                      <a:blip r:embed="rId13"/>
                      <a:srcRect/>
                      <a:stretch>
                        <a:fillRect/>
                      </a:stretch>
                    </p:blipFill>
                    <p:spPr bwMode="auto">
                      <a:xfrm>
                        <a:off x="3392170" y="2432685"/>
                        <a:ext cx="247173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7" name="Object 13"/>
          <p:cNvGraphicFramePr>
            <a:graphicFrameLocks noChangeAspect="1"/>
          </p:cNvGraphicFramePr>
          <p:nvPr/>
        </p:nvGraphicFramePr>
        <p:xfrm>
          <a:off x="425132" y="3783013"/>
          <a:ext cx="4554538" cy="1058862"/>
        </p:xfrm>
        <a:graphic>
          <a:graphicData uri="http://schemas.openxmlformats.org/presentationml/2006/ole">
            <mc:AlternateContent xmlns:mc="http://schemas.openxmlformats.org/markup-compatibility/2006">
              <mc:Choice xmlns:v="urn:schemas-microsoft-com:vml" Requires="v">
                <p:oleObj spid="_x0000_s119021" name="Equation" r:id="rId14" imgW="3162240" imgH="736560" progId="Equation.DSMT4">
                  <p:embed/>
                </p:oleObj>
              </mc:Choice>
              <mc:Fallback>
                <p:oleObj name="Equation" r:id="rId14" imgW="3162240" imgH="73656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132" y="3783013"/>
                        <a:ext cx="4554538"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0" name="Group 79"/>
          <p:cNvGrpSpPr/>
          <p:nvPr/>
        </p:nvGrpSpPr>
        <p:grpSpPr>
          <a:xfrm>
            <a:off x="1036320" y="1899920"/>
            <a:ext cx="6014720" cy="782320"/>
            <a:chOff x="1005840" y="1889760"/>
            <a:chExt cx="6014720" cy="782320"/>
          </a:xfrm>
        </p:grpSpPr>
        <p:cxnSp>
          <p:nvCxnSpPr>
            <p:cNvPr id="68" name="Straight Arrow Connector 67"/>
            <p:cNvCxnSpPr/>
            <p:nvPr/>
          </p:nvCxnSpPr>
          <p:spPr bwMode="auto">
            <a:xfrm flipH="1" flipV="1">
              <a:off x="1005840" y="1910080"/>
              <a:ext cx="985520" cy="467360"/>
            </a:xfrm>
            <a:prstGeom prst="straightConnector1">
              <a:avLst/>
            </a:prstGeom>
            <a:solidFill>
              <a:schemeClr val="accent1"/>
            </a:solidFill>
            <a:ln w="25400" cap="flat" cmpd="sng" algn="ctr">
              <a:solidFill>
                <a:srgbClr val="000099"/>
              </a:solidFill>
              <a:prstDash val="sysDash"/>
              <a:round/>
              <a:headEnd type="none" w="med" len="med"/>
              <a:tailEnd type="arrow"/>
            </a:ln>
            <a:effectLst/>
          </p:spPr>
        </p:cxnSp>
        <p:cxnSp>
          <p:nvCxnSpPr>
            <p:cNvPr id="71" name="Straight Arrow Connector 70"/>
            <p:cNvCxnSpPr/>
            <p:nvPr/>
          </p:nvCxnSpPr>
          <p:spPr bwMode="auto">
            <a:xfrm flipH="1" flipV="1">
              <a:off x="3769360" y="1889760"/>
              <a:ext cx="3251200" cy="782320"/>
            </a:xfrm>
            <a:prstGeom prst="straightConnector1">
              <a:avLst/>
            </a:prstGeom>
            <a:solidFill>
              <a:schemeClr val="accent1"/>
            </a:solidFill>
            <a:ln w="25400" cap="flat" cmpd="sng" algn="ctr">
              <a:solidFill>
                <a:srgbClr val="000099"/>
              </a:solidFill>
              <a:prstDash val="sysDash"/>
              <a:round/>
              <a:headEnd type="none" w="med" len="med"/>
              <a:tailEnd type="arrow"/>
            </a:ln>
            <a:effectLst/>
          </p:spPr>
        </p:cxnSp>
        <p:cxnSp>
          <p:nvCxnSpPr>
            <p:cNvPr id="75" name="Straight Arrow Connector 74"/>
            <p:cNvCxnSpPr/>
            <p:nvPr/>
          </p:nvCxnSpPr>
          <p:spPr bwMode="auto">
            <a:xfrm flipH="1" flipV="1">
              <a:off x="2286000" y="1899920"/>
              <a:ext cx="2397760" cy="528320"/>
            </a:xfrm>
            <a:prstGeom prst="straightConnector1">
              <a:avLst/>
            </a:prstGeom>
            <a:solidFill>
              <a:schemeClr val="accent1"/>
            </a:solidFill>
            <a:ln w="25400" cap="flat" cmpd="sng" algn="ctr">
              <a:solidFill>
                <a:srgbClr val="000099"/>
              </a:solidFill>
              <a:prstDash val="sysDash"/>
              <a:round/>
              <a:headEnd type="none" w="med" len="med"/>
              <a:tailEnd type="arrow"/>
            </a:ln>
            <a:effectLst/>
          </p:spPr>
        </p:cxnSp>
      </p:grpSp>
      <p:sp>
        <p:nvSpPr>
          <p:cNvPr id="82" name="TextBox 81"/>
          <p:cNvSpPr txBox="1"/>
          <p:nvPr/>
        </p:nvSpPr>
        <p:spPr>
          <a:xfrm>
            <a:off x="5229607" y="3820160"/>
            <a:ext cx="3914393" cy="923330"/>
          </a:xfrm>
          <a:prstGeom prst="rect">
            <a:avLst/>
          </a:prstGeom>
          <a:noFill/>
        </p:spPr>
        <p:txBody>
          <a:bodyPr wrap="square" rtlCol="0">
            <a:spAutoFit/>
          </a:bodyPr>
          <a:lstStyle/>
          <a:p>
            <a:pPr algn="just"/>
            <a:r>
              <a:rPr lang="en-US" dirty="0" smtClean="0"/>
              <a:t>This is our wave equation for vector </a:t>
            </a:r>
            <a:r>
              <a:rPr lang="en-US" b="1" dirty="0" smtClean="0"/>
              <a:t>E</a:t>
            </a:r>
            <a:r>
              <a:rPr lang="en-US" dirty="0" smtClean="0"/>
              <a:t>, or, rather 3 equations for its 3 projections</a:t>
            </a:r>
            <a:endParaRPr lang="en-US" dirty="0"/>
          </a:p>
        </p:txBody>
      </p:sp>
      <p:sp>
        <p:nvSpPr>
          <p:cNvPr id="83" name="TextBox 82"/>
          <p:cNvSpPr txBox="1"/>
          <p:nvPr/>
        </p:nvSpPr>
        <p:spPr>
          <a:xfrm>
            <a:off x="436880" y="4937760"/>
            <a:ext cx="8545929" cy="369332"/>
          </a:xfrm>
          <a:prstGeom prst="rect">
            <a:avLst/>
          </a:prstGeom>
          <a:noFill/>
        </p:spPr>
        <p:txBody>
          <a:bodyPr wrap="none" rtlCol="0">
            <a:spAutoFit/>
          </a:bodyPr>
          <a:lstStyle/>
          <a:p>
            <a:r>
              <a:rPr lang="en-US" dirty="0" smtClean="0"/>
              <a:t>This equation has non-trivial solution if the determinant of the matrix is equal to 0  </a:t>
            </a:r>
            <a:endParaRPr lang="en-US" dirty="0"/>
          </a:p>
        </p:txBody>
      </p:sp>
      <p:graphicFrame>
        <p:nvGraphicFramePr>
          <p:cNvPr id="118798" name="Object 14"/>
          <p:cNvGraphicFramePr>
            <a:graphicFrameLocks noChangeAspect="1"/>
          </p:cNvGraphicFramePr>
          <p:nvPr/>
        </p:nvGraphicFramePr>
        <p:xfrm>
          <a:off x="868363" y="5449888"/>
          <a:ext cx="3932237" cy="1058862"/>
        </p:xfrm>
        <a:graphic>
          <a:graphicData uri="http://schemas.openxmlformats.org/presentationml/2006/ole">
            <mc:AlternateContent xmlns:mc="http://schemas.openxmlformats.org/markup-compatibility/2006">
              <mc:Choice xmlns:v="urn:schemas-microsoft-com:vml" Requires="v">
                <p:oleObj spid="_x0000_s119022" name="Equation" r:id="rId16" imgW="2730240" imgH="736560" progId="Equation.DSMT4">
                  <p:embed/>
                </p:oleObj>
              </mc:Choice>
              <mc:Fallback>
                <p:oleObj name="Equation" r:id="rId16" imgW="2730240" imgH="736560" progId="Equation.DSMT4">
                  <p:embed/>
                  <p:pic>
                    <p:nvPicPr>
                      <p:cNvPr id="0" name="Picture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8363" y="5449888"/>
                        <a:ext cx="3932237"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TextBox 84"/>
          <p:cNvSpPr txBox="1"/>
          <p:nvPr/>
        </p:nvSpPr>
        <p:spPr>
          <a:xfrm>
            <a:off x="4836160" y="5304122"/>
            <a:ext cx="4063999" cy="646331"/>
          </a:xfrm>
          <a:prstGeom prst="rect">
            <a:avLst/>
          </a:prstGeom>
          <a:noFill/>
        </p:spPr>
        <p:txBody>
          <a:bodyPr wrap="square" rtlCol="0">
            <a:spAutoFit/>
          </a:bodyPr>
          <a:lstStyle/>
          <a:p>
            <a:r>
              <a:rPr lang="en-US" dirty="0" smtClean="0"/>
              <a:t>Characteristic, or dispersion, equation for the 3 components of wavevector </a:t>
            </a:r>
            <a:r>
              <a:rPr lang="en-US" b="1" dirty="0" smtClean="0"/>
              <a:t>k</a:t>
            </a:r>
            <a:endParaRPr lang="en-US" b="1" dirty="0"/>
          </a:p>
        </p:txBody>
      </p:sp>
      <p:sp>
        <p:nvSpPr>
          <p:cNvPr id="86" name="TextBox 85"/>
          <p:cNvSpPr txBox="1"/>
          <p:nvPr/>
        </p:nvSpPr>
        <p:spPr>
          <a:xfrm>
            <a:off x="4785360" y="6041727"/>
            <a:ext cx="4307840" cy="646331"/>
          </a:xfrm>
          <a:prstGeom prst="rect">
            <a:avLst/>
          </a:prstGeom>
          <a:noFill/>
        </p:spPr>
        <p:txBody>
          <a:bodyPr wrap="square" rtlCol="0">
            <a:spAutoFit/>
          </a:bodyPr>
          <a:lstStyle/>
          <a:p>
            <a:r>
              <a:rPr lang="en-US" dirty="0" smtClean="0"/>
              <a:t>In uniaxial crystals we can assume </a:t>
            </a:r>
            <a:r>
              <a:rPr lang="en-US" dirty="0" err="1" smtClean="0"/>
              <a:t>k</a:t>
            </a:r>
            <a:r>
              <a:rPr lang="en-US" baseline="-25000" dirty="0" err="1" smtClean="0"/>
              <a:t>x</a:t>
            </a:r>
            <a:r>
              <a:rPr lang="en-US" dirty="0" smtClean="0"/>
              <a:t>=0 without the loss of generality  </a:t>
            </a:r>
            <a:endParaRPr lang="en-US" dirty="0"/>
          </a:p>
        </p:txBody>
      </p:sp>
      <p:pic>
        <p:nvPicPr>
          <p:cNvPr id="118801" name="Picture 17"/>
          <p:cNvPicPr>
            <a:picLocks noChangeAspect="1" noChangeArrowheads="1"/>
          </p:cNvPicPr>
          <p:nvPr/>
        </p:nvPicPr>
        <p:blipFill>
          <a:blip r:embed="rId18" cstate="print"/>
          <a:srcRect/>
          <a:stretch>
            <a:fillRect/>
          </a:stretch>
        </p:blipFill>
        <p:spPr bwMode="auto">
          <a:xfrm>
            <a:off x="4081145" y="564833"/>
            <a:ext cx="2878455" cy="1674133"/>
          </a:xfrm>
          <a:prstGeom prst="rect">
            <a:avLst/>
          </a:prstGeom>
          <a:noFill/>
          <a:ln w="9525">
            <a:noFill/>
            <a:miter lim="800000"/>
            <a:headEnd/>
            <a:tailEnd/>
          </a:ln>
          <a:effectLst/>
        </p:spPr>
      </p:pic>
      <p:sp>
        <p:nvSpPr>
          <p:cNvPr id="20" name="Slide Number Placeholder 19"/>
          <p:cNvSpPr>
            <a:spLocks noGrp="1"/>
          </p:cNvSpPr>
          <p:nvPr>
            <p:ph type="sldNum" sz="quarter" idx="12"/>
          </p:nvPr>
        </p:nvSpPr>
        <p:spPr/>
        <p:txBody>
          <a:bodyPr/>
          <a:lstStyle/>
          <a:p>
            <a:pPr>
              <a:defRPr/>
            </a:pPr>
            <a:fld id="{BA949DAA-2B2A-4017-895E-FC6C49EBF0C5}"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0"/>
                                        </p:tgtEl>
                                        <p:attrNameLst>
                                          <p:attrName>style.visibility</p:attrName>
                                        </p:attrNameLst>
                                      </p:cBhvr>
                                      <p:to>
                                        <p:strVal val="visible"/>
                                      </p:to>
                                    </p:set>
                                    <p:animEffect transition="in" filter="box(in)">
                                      <p:cBhvr>
                                        <p:cTn id="12" dur="500"/>
                                        <p:tgtEl>
                                          <p:spTgt spid="11777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8796"/>
                                        </p:tgtEl>
                                        <p:attrNameLst>
                                          <p:attrName>style.visibility</p:attrName>
                                        </p:attrNameLst>
                                      </p:cBhvr>
                                      <p:to>
                                        <p:strVal val="visible"/>
                                      </p:to>
                                    </p:set>
                                    <p:animEffect transition="in" filter="box(in)">
                                      <p:cBhvr>
                                        <p:cTn id="17" dur="500"/>
                                        <p:tgtEl>
                                          <p:spTgt spid="11879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box(in)">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7773"/>
                                        </p:tgtEl>
                                        <p:attrNameLst>
                                          <p:attrName>style.visibility</p:attrName>
                                        </p:attrNameLst>
                                      </p:cBhvr>
                                      <p:to>
                                        <p:strVal val="visible"/>
                                      </p:to>
                                    </p:set>
                                    <p:animEffect transition="in" filter="box(in)">
                                      <p:cBhvr>
                                        <p:cTn id="27" dur="500"/>
                                        <p:tgtEl>
                                          <p:spTgt spid="1177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box(in)">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8797"/>
                                        </p:tgtEl>
                                        <p:attrNameLst>
                                          <p:attrName>style.visibility</p:attrName>
                                        </p:attrNameLst>
                                      </p:cBhvr>
                                      <p:to>
                                        <p:strVal val="visible"/>
                                      </p:to>
                                    </p:set>
                                    <p:animEffect transition="in" filter="box(in)">
                                      <p:cBhvr>
                                        <p:cTn id="37" dur="500"/>
                                        <p:tgtEl>
                                          <p:spTgt spid="11879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box(in)">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box(in)">
                                      <p:cBhvr>
                                        <p:cTn id="47" dur="500"/>
                                        <p:tgtEl>
                                          <p:spTgt spid="8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18798"/>
                                        </p:tgtEl>
                                        <p:attrNameLst>
                                          <p:attrName>style.visibility</p:attrName>
                                        </p:attrNameLst>
                                      </p:cBhvr>
                                      <p:to>
                                        <p:strVal val="visible"/>
                                      </p:to>
                                    </p:set>
                                    <p:animEffect transition="in" filter="box(in)">
                                      <p:cBhvr>
                                        <p:cTn id="52" dur="500"/>
                                        <p:tgtEl>
                                          <p:spTgt spid="11879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box(in)">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box(in)">
                                      <p:cBhvr>
                                        <p:cTn id="6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5" grpId="0"/>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Ordinary and extra-ordinary waves </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7773" name="Object 13"/>
          <p:cNvGraphicFramePr>
            <a:graphicFrameLocks noChangeAspect="1"/>
          </p:cNvGraphicFramePr>
          <p:nvPr/>
        </p:nvGraphicFramePr>
        <p:xfrm>
          <a:off x="7107239" y="792480"/>
          <a:ext cx="1742122" cy="935851"/>
        </p:xfrm>
        <a:graphic>
          <a:graphicData uri="http://schemas.openxmlformats.org/presentationml/2006/ole">
            <mc:AlternateContent xmlns:mc="http://schemas.openxmlformats.org/markup-compatibility/2006">
              <mc:Choice xmlns:v="urn:schemas-microsoft-com:vml" Requires="v">
                <p:oleObj spid="_x0000_s120141" name="Equation" r:id="rId4" imgW="1511280" imgH="812520" progId="Equation.DSMT4">
                  <p:embed/>
                </p:oleObj>
              </mc:Choice>
              <mc:Fallback>
                <p:oleObj name="Equation" r:id="rId4" imgW="1511280" imgH="8125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7239" y="792480"/>
                        <a:ext cx="1742122" cy="93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9"/>
          <p:cNvSpPr/>
          <p:nvPr/>
        </p:nvSpPr>
        <p:spPr>
          <a:xfrm>
            <a:off x="2889020" y="1222494"/>
            <a:ext cx="704039" cy="369332"/>
          </a:xfrm>
          <a:prstGeom prst="rect">
            <a:avLst/>
          </a:prstGeom>
        </p:spPr>
        <p:txBody>
          <a:bodyPr wrap="none">
            <a:spAutoFit/>
          </a:bodyPr>
          <a:lstStyle/>
          <a:p>
            <a:r>
              <a:rPr lang="en-US" dirty="0" err="1" smtClean="0"/>
              <a:t>k</a:t>
            </a:r>
            <a:r>
              <a:rPr lang="en-US" baseline="-25000" dirty="0" err="1" smtClean="0"/>
              <a:t>x</a:t>
            </a:r>
            <a:r>
              <a:rPr lang="en-US" dirty="0" smtClean="0"/>
              <a:t>=0 </a:t>
            </a:r>
            <a:endParaRPr lang="en-US" dirty="0"/>
          </a:p>
        </p:txBody>
      </p:sp>
      <p:grpSp>
        <p:nvGrpSpPr>
          <p:cNvPr id="23" name="Group 22"/>
          <p:cNvGrpSpPr/>
          <p:nvPr/>
        </p:nvGrpSpPr>
        <p:grpSpPr>
          <a:xfrm>
            <a:off x="531813" y="2875280"/>
            <a:ext cx="3751262" cy="1449070"/>
            <a:chOff x="531813" y="2875280"/>
            <a:chExt cx="3751262" cy="1449070"/>
          </a:xfrm>
        </p:grpSpPr>
        <p:graphicFrame>
          <p:nvGraphicFramePr>
            <p:cNvPr id="119817" name="Object 9"/>
            <p:cNvGraphicFramePr>
              <a:graphicFrameLocks noChangeAspect="1"/>
            </p:cNvGraphicFramePr>
            <p:nvPr/>
          </p:nvGraphicFramePr>
          <p:xfrm>
            <a:off x="531813" y="3265488"/>
            <a:ext cx="3751262" cy="1058862"/>
          </p:xfrm>
          <a:graphic>
            <a:graphicData uri="http://schemas.openxmlformats.org/presentationml/2006/ole">
              <mc:AlternateContent xmlns:mc="http://schemas.openxmlformats.org/markup-compatibility/2006">
                <mc:Choice xmlns:v="urn:schemas-microsoft-com:vml" Requires="v">
                  <p:oleObj spid="_x0000_s120142" name="Equation" r:id="rId6" imgW="2603160" imgH="736560" progId="Equation.DSMT4">
                    <p:embed/>
                  </p:oleObj>
                </mc:Choice>
                <mc:Fallback>
                  <p:oleObj name="Equation" r:id="rId6" imgW="2603160" imgH="73656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813" y="3265488"/>
                          <a:ext cx="3751262"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Box 21"/>
            <p:cNvSpPr txBox="1"/>
            <p:nvPr/>
          </p:nvSpPr>
          <p:spPr>
            <a:xfrm>
              <a:off x="833120" y="2875280"/>
              <a:ext cx="1714957" cy="369332"/>
            </a:xfrm>
            <a:prstGeom prst="rect">
              <a:avLst/>
            </a:prstGeom>
            <a:noFill/>
          </p:spPr>
          <p:txBody>
            <a:bodyPr wrap="none" rtlCol="0">
              <a:spAutoFit/>
            </a:bodyPr>
            <a:lstStyle/>
            <a:p>
              <a:r>
                <a:rPr lang="en-US" dirty="0" smtClean="0"/>
                <a:t>Wave equation</a:t>
              </a:r>
              <a:endParaRPr lang="en-US" dirty="0"/>
            </a:p>
          </p:txBody>
        </p:sp>
      </p:grpSp>
      <p:sp>
        <p:nvSpPr>
          <p:cNvPr id="24" name="TextBox 23"/>
          <p:cNvSpPr txBox="1"/>
          <p:nvPr/>
        </p:nvSpPr>
        <p:spPr>
          <a:xfrm>
            <a:off x="2675563" y="2865120"/>
            <a:ext cx="6468437" cy="369332"/>
          </a:xfrm>
          <a:prstGeom prst="rect">
            <a:avLst/>
          </a:prstGeom>
          <a:noFill/>
        </p:spPr>
        <p:txBody>
          <a:bodyPr wrap="none" rtlCol="0">
            <a:spAutoFit/>
          </a:bodyPr>
          <a:lstStyle/>
          <a:p>
            <a:r>
              <a:rPr lang="en-US" dirty="0" smtClean="0"/>
              <a:t>splits into two equations that must be satisfied simultaneously</a:t>
            </a:r>
            <a:endParaRPr lang="en-US" dirty="0"/>
          </a:p>
        </p:txBody>
      </p:sp>
      <p:graphicFrame>
        <p:nvGraphicFramePr>
          <p:cNvPr id="119818" name="Object 10"/>
          <p:cNvGraphicFramePr>
            <a:graphicFrameLocks noChangeAspect="1"/>
          </p:cNvGraphicFramePr>
          <p:nvPr/>
        </p:nvGraphicFramePr>
        <p:xfrm>
          <a:off x="3749993" y="1256347"/>
          <a:ext cx="1187767" cy="395207"/>
        </p:xfrm>
        <a:graphic>
          <a:graphicData uri="http://schemas.openxmlformats.org/presentationml/2006/ole">
            <mc:AlternateContent xmlns:mc="http://schemas.openxmlformats.org/markup-compatibility/2006">
              <mc:Choice xmlns:v="urn:schemas-microsoft-com:vml" Requires="v">
                <p:oleObj spid="_x0000_s120143" name="Equation" r:id="rId8" imgW="761760" imgH="253800" progId="Equation.DSMT4">
                  <p:embed/>
                </p:oleObj>
              </mc:Choice>
              <mc:Fallback>
                <p:oleObj name="Equation" r:id="rId8" imgW="761760" imgH="25380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9993" y="1256347"/>
                        <a:ext cx="1187767" cy="39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9" name="Object 11"/>
          <p:cNvGraphicFramePr>
            <a:graphicFrameLocks noChangeAspect="1"/>
          </p:cNvGraphicFramePr>
          <p:nvPr/>
        </p:nvGraphicFramePr>
        <p:xfrm>
          <a:off x="4466908" y="3258503"/>
          <a:ext cx="1563687" cy="433387"/>
        </p:xfrm>
        <a:graphic>
          <a:graphicData uri="http://schemas.openxmlformats.org/presentationml/2006/ole">
            <mc:AlternateContent xmlns:mc="http://schemas.openxmlformats.org/markup-compatibility/2006">
              <mc:Choice xmlns:v="urn:schemas-microsoft-com:vml" Requires="v">
                <p:oleObj spid="_x0000_s120144" name="Equation" r:id="rId10" imgW="1002960" imgH="279360" progId="Equation.DSMT4">
                  <p:embed/>
                </p:oleObj>
              </mc:Choice>
              <mc:Fallback>
                <p:oleObj name="Equation" r:id="rId10" imgW="1002960" imgH="27936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6908" y="3258503"/>
                        <a:ext cx="156368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9"/>
          <p:cNvGraphicFramePr>
            <a:graphicFrameLocks noChangeAspect="1"/>
          </p:cNvGraphicFramePr>
          <p:nvPr/>
        </p:nvGraphicFramePr>
        <p:xfrm>
          <a:off x="4365625" y="3642678"/>
          <a:ext cx="2525713" cy="730250"/>
        </p:xfrm>
        <a:graphic>
          <a:graphicData uri="http://schemas.openxmlformats.org/presentationml/2006/ole">
            <mc:AlternateContent xmlns:mc="http://schemas.openxmlformats.org/markup-compatibility/2006">
              <mc:Choice xmlns:v="urn:schemas-microsoft-com:vml" Requires="v">
                <p:oleObj spid="_x0000_s120145" name="Equation" r:id="rId12" imgW="1752480" imgH="507960" progId="Equation.DSMT4">
                  <p:embed/>
                </p:oleObj>
              </mc:Choice>
              <mc:Fallback>
                <p:oleObj name="Equation" r:id="rId12" imgW="1752480" imgH="50796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5625" y="3642678"/>
                        <a:ext cx="25257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Box 27"/>
          <p:cNvSpPr txBox="1"/>
          <p:nvPr/>
        </p:nvSpPr>
        <p:spPr>
          <a:xfrm>
            <a:off x="6797040" y="3312160"/>
            <a:ext cx="1736373" cy="369332"/>
          </a:xfrm>
          <a:prstGeom prst="rect">
            <a:avLst/>
          </a:prstGeom>
          <a:noFill/>
        </p:spPr>
        <p:txBody>
          <a:bodyPr wrap="none" rtlCol="0">
            <a:spAutoFit/>
          </a:bodyPr>
          <a:lstStyle/>
          <a:p>
            <a:r>
              <a:rPr lang="en-US" i="1" dirty="0" smtClean="0"/>
              <a:t>Ordinary wave </a:t>
            </a:r>
            <a:endParaRPr lang="en-US" i="1" dirty="0"/>
          </a:p>
        </p:txBody>
      </p:sp>
      <p:sp>
        <p:nvSpPr>
          <p:cNvPr id="29" name="TextBox 28"/>
          <p:cNvSpPr txBox="1"/>
          <p:nvPr/>
        </p:nvSpPr>
        <p:spPr>
          <a:xfrm>
            <a:off x="6920314" y="3820160"/>
            <a:ext cx="2223686" cy="369332"/>
          </a:xfrm>
          <a:prstGeom prst="rect">
            <a:avLst/>
          </a:prstGeom>
          <a:noFill/>
        </p:spPr>
        <p:txBody>
          <a:bodyPr wrap="none" rtlCol="0">
            <a:spAutoFit/>
          </a:bodyPr>
          <a:lstStyle/>
          <a:p>
            <a:r>
              <a:rPr lang="en-US" i="1" dirty="0" smtClean="0"/>
              <a:t>Extraordinary wave </a:t>
            </a:r>
            <a:endParaRPr lang="en-US" i="1" dirty="0"/>
          </a:p>
        </p:txBody>
      </p:sp>
      <p:sp>
        <p:nvSpPr>
          <p:cNvPr id="30" name="TextBox 29"/>
          <p:cNvSpPr txBox="1"/>
          <p:nvPr/>
        </p:nvSpPr>
        <p:spPr>
          <a:xfrm>
            <a:off x="1201938" y="4513065"/>
            <a:ext cx="6327373" cy="369332"/>
          </a:xfrm>
          <a:prstGeom prst="rect">
            <a:avLst/>
          </a:prstGeom>
          <a:noFill/>
        </p:spPr>
        <p:txBody>
          <a:bodyPr wrap="none" rtlCol="0">
            <a:spAutoFit/>
          </a:bodyPr>
          <a:lstStyle/>
          <a:p>
            <a:r>
              <a:rPr lang="en-US" i="1" dirty="0" smtClean="0"/>
              <a:t>Ordinary wave –</a:t>
            </a:r>
            <a:r>
              <a:rPr lang="en-US" dirty="0" smtClean="0"/>
              <a:t>polarized along x –normal to optical axis  </a:t>
            </a:r>
            <a:endParaRPr lang="en-US" dirty="0"/>
          </a:p>
        </p:txBody>
      </p:sp>
      <p:graphicFrame>
        <p:nvGraphicFramePr>
          <p:cNvPr id="119821" name="Object 13"/>
          <p:cNvGraphicFramePr>
            <a:graphicFrameLocks noChangeAspect="1"/>
          </p:cNvGraphicFramePr>
          <p:nvPr/>
        </p:nvGraphicFramePr>
        <p:xfrm>
          <a:off x="363220" y="5148580"/>
          <a:ext cx="1423735" cy="571500"/>
        </p:xfrm>
        <a:graphic>
          <a:graphicData uri="http://schemas.openxmlformats.org/presentationml/2006/ole">
            <mc:AlternateContent xmlns:mc="http://schemas.openxmlformats.org/markup-compatibility/2006">
              <mc:Choice xmlns:v="urn:schemas-microsoft-com:vml" Requires="v">
                <p:oleObj spid="_x0000_s120146" name="Equation" r:id="rId14" imgW="977760" imgH="393480" progId="Equation.DSMT4">
                  <p:embed/>
                </p:oleObj>
              </mc:Choice>
              <mc:Fallback>
                <p:oleObj name="Equation" r:id="rId14" imgW="977760" imgH="39348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220" y="5148580"/>
                        <a:ext cx="142373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 name="Group 34"/>
          <p:cNvGrpSpPr/>
          <p:nvPr/>
        </p:nvGrpSpPr>
        <p:grpSpPr>
          <a:xfrm>
            <a:off x="1879600" y="4307840"/>
            <a:ext cx="3871913" cy="1641475"/>
            <a:chOff x="1879600" y="4307840"/>
            <a:chExt cx="3871913" cy="1641475"/>
          </a:xfrm>
        </p:grpSpPr>
        <p:cxnSp>
          <p:nvCxnSpPr>
            <p:cNvPr id="33" name="Straight Arrow Connector 32"/>
            <p:cNvCxnSpPr/>
            <p:nvPr/>
          </p:nvCxnSpPr>
          <p:spPr bwMode="auto">
            <a:xfrm flipV="1">
              <a:off x="1879600" y="4307840"/>
              <a:ext cx="2590800" cy="10261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19822" name="Object 14"/>
            <p:cNvGraphicFramePr>
              <a:graphicFrameLocks noChangeAspect="1"/>
            </p:cNvGraphicFramePr>
            <p:nvPr>
              <p:extLst>
                <p:ext uri="{D42A27DB-BD31-4B8C-83A1-F6EECF244321}">
                  <p14:modId xmlns:p14="http://schemas.microsoft.com/office/powerpoint/2010/main" val="1162398939"/>
                </p:ext>
              </p:extLst>
            </p:nvPr>
          </p:nvGraphicFramePr>
          <p:xfrm>
            <a:off x="2492375" y="5036503"/>
            <a:ext cx="3259138" cy="912812"/>
          </p:xfrm>
          <a:graphic>
            <a:graphicData uri="http://schemas.openxmlformats.org/presentationml/2006/ole">
              <mc:AlternateContent xmlns:mc="http://schemas.openxmlformats.org/markup-compatibility/2006">
                <mc:Choice xmlns:v="urn:schemas-microsoft-com:vml" Requires="v">
                  <p:oleObj spid="_x0000_s120147" name="Equation" r:id="rId16" imgW="2260440" imgH="634680" progId="Equation.DSMT4">
                    <p:embed/>
                  </p:oleObj>
                </mc:Choice>
                <mc:Fallback>
                  <p:oleObj name="Equation" r:id="rId16" imgW="2260440" imgH="634680" progId="Equation.DSMT4">
                    <p:embed/>
                    <p:pic>
                      <p:nvPicPr>
                        <p:cNvPr id="0" name="Picture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2375" y="5036503"/>
                          <a:ext cx="3259138"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6" name="Object 14"/>
          <p:cNvGraphicFramePr>
            <a:graphicFrameLocks noChangeAspect="1"/>
          </p:cNvGraphicFramePr>
          <p:nvPr/>
        </p:nvGraphicFramePr>
        <p:xfrm>
          <a:off x="0" y="5823268"/>
          <a:ext cx="6318251" cy="912812"/>
        </p:xfrm>
        <a:graphic>
          <a:graphicData uri="http://schemas.openxmlformats.org/presentationml/2006/ole">
            <mc:AlternateContent xmlns:mc="http://schemas.openxmlformats.org/markup-compatibility/2006">
              <mc:Choice xmlns:v="urn:schemas-microsoft-com:vml" Requires="v">
                <p:oleObj spid="_x0000_s120148" name="Equation" r:id="rId18" imgW="4381200" imgH="634680" progId="Equation.DSMT4">
                  <p:embed/>
                </p:oleObj>
              </mc:Choice>
              <mc:Fallback>
                <p:oleObj name="Equation" r:id="rId18" imgW="4381200" imgH="634680" progId="Equation.DSMT4">
                  <p:embed/>
                  <p:pic>
                    <p:nvPicPr>
                      <p:cNvPr id="0"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5823268"/>
                        <a:ext cx="6318251"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Box 36"/>
          <p:cNvSpPr txBox="1"/>
          <p:nvPr/>
        </p:nvSpPr>
        <p:spPr>
          <a:xfrm>
            <a:off x="5560968" y="5567680"/>
            <a:ext cx="3583032" cy="369332"/>
          </a:xfrm>
          <a:prstGeom prst="rect">
            <a:avLst/>
          </a:prstGeom>
          <a:noFill/>
        </p:spPr>
        <p:txBody>
          <a:bodyPr wrap="none" rtlCol="0">
            <a:spAutoFit/>
          </a:bodyPr>
          <a:lstStyle/>
          <a:p>
            <a:r>
              <a:rPr lang="en-US" dirty="0" smtClean="0"/>
              <a:t>Therefore, only the trivial solution</a:t>
            </a:r>
            <a:endParaRPr lang="en-US" dirty="0"/>
          </a:p>
        </p:txBody>
      </p:sp>
      <p:graphicFrame>
        <p:nvGraphicFramePr>
          <p:cNvPr id="119824" name="Object 16"/>
          <p:cNvGraphicFramePr>
            <a:graphicFrameLocks noChangeAspect="1"/>
          </p:cNvGraphicFramePr>
          <p:nvPr/>
        </p:nvGraphicFramePr>
        <p:xfrm>
          <a:off x="6907848" y="6176010"/>
          <a:ext cx="1098550" cy="346075"/>
        </p:xfrm>
        <a:graphic>
          <a:graphicData uri="http://schemas.openxmlformats.org/presentationml/2006/ole">
            <mc:AlternateContent xmlns:mc="http://schemas.openxmlformats.org/markup-compatibility/2006">
              <mc:Choice xmlns:v="urn:schemas-microsoft-com:vml" Requires="v">
                <p:oleObj spid="_x0000_s120149" name="Equation" r:id="rId20" imgW="761760" imgH="241200" progId="Equation.DSMT4">
                  <p:embed/>
                </p:oleObj>
              </mc:Choice>
              <mc:Fallback>
                <p:oleObj name="Equation" r:id="rId20" imgW="761760" imgH="241200" progId="Equation.DSMT4">
                  <p:embed/>
                  <p:pic>
                    <p:nvPicPr>
                      <p:cNvPr id="0" name="Picture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07848" y="6176010"/>
                        <a:ext cx="10985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 name="Picture 17"/>
          <p:cNvPicPr>
            <a:picLocks noChangeAspect="1" noChangeArrowheads="1"/>
          </p:cNvPicPr>
          <p:nvPr/>
        </p:nvPicPr>
        <p:blipFill>
          <a:blip r:embed="rId22" cstate="print"/>
          <a:srcRect/>
          <a:stretch>
            <a:fillRect/>
          </a:stretch>
        </p:blipFill>
        <p:spPr bwMode="auto">
          <a:xfrm>
            <a:off x="213522" y="513239"/>
            <a:ext cx="3609975" cy="2300287"/>
          </a:xfrm>
          <a:prstGeom prst="rect">
            <a:avLst/>
          </a:prstGeom>
          <a:noFill/>
          <a:ln w="9525">
            <a:noFill/>
            <a:miter lim="800000"/>
            <a:headEnd/>
            <a:tailEnd/>
          </a:ln>
          <a:effectLst/>
        </p:spPr>
      </p:pic>
      <p:sp>
        <p:nvSpPr>
          <p:cNvPr id="25" name="Slide Number Placeholder 24"/>
          <p:cNvSpPr>
            <a:spLocks noGrp="1"/>
          </p:cNvSpPr>
          <p:nvPr>
            <p:ph type="sldNum" sz="quarter" idx="12"/>
          </p:nvPr>
        </p:nvSpPr>
        <p:spPr/>
        <p:txBody>
          <a:bodyPr/>
          <a:lstStyle/>
          <a:p>
            <a:pPr>
              <a:defRPr/>
            </a:pPr>
            <a:fld id="{BA949DAA-2B2A-4017-895E-FC6C49EBF0C5}" type="slidenum">
              <a:rPr lang="en-US" smtClean="0"/>
              <a:pPr>
                <a:defRPr/>
              </a:pPr>
              <a:t>11</a:t>
            </a:fld>
            <a:endParaRPr lang="en-US" dirty="0"/>
          </a:p>
        </p:txBody>
      </p:sp>
      <p:graphicFrame>
        <p:nvGraphicFramePr>
          <p:cNvPr id="26" name="Object 16"/>
          <p:cNvGraphicFramePr>
            <a:graphicFrameLocks noChangeAspect="1"/>
          </p:cNvGraphicFramePr>
          <p:nvPr>
            <p:extLst>
              <p:ext uri="{D42A27DB-BD31-4B8C-83A1-F6EECF244321}">
                <p14:modId xmlns:p14="http://schemas.microsoft.com/office/powerpoint/2010/main" val="46887347"/>
              </p:ext>
            </p:extLst>
          </p:nvPr>
        </p:nvGraphicFramePr>
        <p:xfrm>
          <a:off x="607319" y="4851183"/>
          <a:ext cx="622300" cy="328612"/>
        </p:xfrm>
        <a:graphic>
          <a:graphicData uri="http://schemas.openxmlformats.org/presentationml/2006/ole">
            <mc:AlternateContent xmlns:mc="http://schemas.openxmlformats.org/markup-compatibility/2006">
              <mc:Choice xmlns:v="urn:schemas-microsoft-com:vml" Requires="v">
                <p:oleObj spid="_x0000_s120150" name="Equation" r:id="rId23" imgW="431640" imgH="228600" progId="Equation.DSMT4">
                  <p:embed/>
                </p:oleObj>
              </mc:Choice>
              <mc:Fallback>
                <p:oleObj name="Equation" r:id="rId23" imgW="431640" imgH="228600" progId="Equation.DSMT4">
                  <p:embed/>
                  <p:pic>
                    <p:nvPicPr>
                      <p:cNvPr id="0" name=""/>
                      <p:cNvPicPr>
                        <a:picLocks noChangeAspect="1" noChangeArrowheads="1"/>
                      </p:cNvPicPr>
                      <p:nvPr/>
                    </p:nvPicPr>
                    <p:blipFill>
                      <a:blip r:embed="rId24"/>
                      <a:srcRect/>
                      <a:stretch>
                        <a:fillRect/>
                      </a:stretch>
                    </p:blipFill>
                    <p:spPr bwMode="auto">
                      <a:xfrm>
                        <a:off x="607319" y="4851183"/>
                        <a:ext cx="6223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9818"/>
                                        </p:tgtEl>
                                        <p:attrNameLst>
                                          <p:attrName>style.visibility</p:attrName>
                                        </p:attrNameLst>
                                      </p:cBhvr>
                                      <p:to>
                                        <p:strVal val="visible"/>
                                      </p:to>
                                    </p:set>
                                    <p:animEffect transition="in" filter="box(in)">
                                      <p:cBhvr>
                                        <p:cTn id="12" dur="500"/>
                                        <p:tgtEl>
                                          <p:spTgt spid="1198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7773"/>
                                        </p:tgtEl>
                                        <p:attrNameLst>
                                          <p:attrName>style.visibility</p:attrName>
                                        </p:attrNameLst>
                                      </p:cBhvr>
                                      <p:to>
                                        <p:strVal val="visible"/>
                                      </p:to>
                                    </p:set>
                                    <p:animEffect transition="in" filter="box(in)">
                                      <p:cBhvr>
                                        <p:cTn id="17" dur="500"/>
                                        <p:tgtEl>
                                          <p:spTgt spid="11777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ox(i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19819"/>
                                        </p:tgtEl>
                                        <p:attrNameLst>
                                          <p:attrName>style.visibility</p:attrName>
                                        </p:attrNameLst>
                                      </p:cBhvr>
                                      <p:to>
                                        <p:strVal val="visible"/>
                                      </p:to>
                                    </p:set>
                                    <p:animEffect transition="in" filter="box(in)">
                                      <p:cBhvr>
                                        <p:cTn id="32" dur="500"/>
                                        <p:tgtEl>
                                          <p:spTgt spid="1198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i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ox(i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ox(in)">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ox(in)">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ox(in)">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9821"/>
                                        </p:tgtEl>
                                        <p:attrNameLst>
                                          <p:attrName>style.visibility</p:attrName>
                                        </p:attrNameLst>
                                      </p:cBhvr>
                                      <p:to>
                                        <p:strVal val="visible"/>
                                      </p:to>
                                    </p:set>
                                    <p:animEffect transition="in" filter="box(in)">
                                      <p:cBhvr>
                                        <p:cTn id="62" dur="500"/>
                                        <p:tgtEl>
                                          <p:spTgt spid="11982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ox(in)">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ox(in)">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ox(in)">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19824"/>
                                        </p:tgtEl>
                                        <p:attrNameLst>
                                          <p:attrName>style.visibility</p:attrName>
                                        </p:attrNameLst>
                                      </p:cBhvr>
                                      <p:to>
                                        <p:strVal val="visible"/>
                                      </p:to>
                                    </p:set>
                                    <p:animEffect transition="in" filter="box(in)">
                                      <p:cBhvr>
                                        <p:cTn id="82" dur="500"/>
                                        <p:tgtEl>
                                          <p:spTgt spid="119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P spid="29" grpId="0"/>
      <p:bldP spid="30"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254" y="-62189"/>
            <a:ext cx="8229600" cy="792162"/>
          </a:xfrm>
        </p:spPr>
        <p:txBody>
          <a:bodyPr/>
          <a:lstStyle/>
          <a:p>
            <a:r>
              <a:rPr lang="en-US" sz="3200" dirty="0" smtClean="0"/>
              <a:t>Ordinary waves </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Rectangle 19"/>
          <p:cNvSpPr/>
          <p:nvPr/>
        </p:nvSpPr>
        <p:spPr>
          <a:xfrm>
            <a:off x="3955820" y="917694"/>
            <a:ext cx="704039" cy="369332"/>
          </a:xfrm>
          <a:prstGeom prst="rect">
            <a:avLst/>
          </a:prstGeom>
        </p:spPr>
        <p:txBody>
          <a:bodyPr wrap="none">
            <a:spAutoFit/>
          </a:bodyPr>
          <a:lstStyle/>
          <a:p>
            <a:r>
              <a:rPr lang="en-US" dirty="0" err="1" smtClean="0"/>
              <a:t>k</a:t>
            </a:r>
            <a:r>
              <a:rPr lang="en-US" baseline="-25000" dirty="0" err="1" smtClean="0"/>
              <a:t>x</a:t>
            </a:r>
            <a:r>
              <a:rPr lang="en-US" dirty="0" smtClean="0"/>
              <a:t>=0 </a:t>
            </a:r>
            <a:endParaRPr lang="en-US" dirty="0"/>
          </a:p>
        </p:txBody>
      </p:sp>
      <p:graphicFrame>
        <p:nvGraphicFramePr>
          <p:cNvPr id="120843" name="Object 11"/>
          <p:cNvGraphicFramePr>
            <a:graphicFrameLocks noChangeAspect="1"/>
          </p:cNvGraphicFramePr>
          <p:nvPr/>
        </p:nvGraphicFramePr>
        <p:xfrm>
          <a:off x="4956493" y="922655"/>
          <a:ext cx="1098550" cy="346075"/>
        </p:xfrm>
        <a:graphic>
          <a:graphicData uri="http://schemas.openxmlformats.org/presentationml/2006/ole">
            <mc:AlternateContent xmlns:mc="http://schemas.openxmlformats.org/markup-compatibility/2006">
              <mc:Choice xmlns:v="urn:schemas-microsoft-com:vml" Requires="v">
                <p:oleObj spid="_x0000_s121954" name="Equation" r:id="rId4" imgW="761760" imgH="241200" progId="Equation.DSMT4">
                  <p:embed/>
                </p:oleObj>
              </mc:Choice>
              <mc:Fallback>
                <p:oleObj name="Equation" r:id="rId4" imgW="76176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493" y="922655"/>
                        <a:ext cx="10985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4"/>
          <p:cNvGrpSpPr/>
          <p:nvPr/>
        </p:nvGrpSpPr>
        <p:grpSpPr>
          <a:xfrm>
            <a:off x="1543878" y="985388"/>
            <a:ext cx="3971271" cy="2513224"/>
            <a:chOff x="4022918" y="904108"/>
            <a:chExt cx="3971271" cy="2513224"/>
          </a:xfrm>
        </p:grpSpPr>
        <p:grpSp>
          <p:nvGrpSpPr>
            <p:cNvPr id="4" name="Group 15"/>
            <p:cNvGrpSpPr>
              <a:grpSpLocks/>
            </p:cNvGrpSpPr>
            <p:nvPr/>
          </p:nvGrpSpPr>
          <p:grpSpPr bwMode="auto">
            <a:xfrm>
              <a:off x="4022918" y="904108"/>
              <a:ext cx="3952681" cy="1930239"/>
              <a:chOff x="1161" y="864"/>
              <a:chExt cx="2881" cy="1662"/>
            </a:xfrm>
          </p:grpSpPr>
          <p:sp>
            <p:nvSpPr>
              <p:cNvPr id="34" name="Line 16"/>
              <p:cNvSpPr>
                <a:spLocks noChangeShapeType="1"/>
              </p:cNvSpPr>
              <p:nvPr/>
            </p:nvSpPr>
            <p:spPr bwMode="auto">
              <a:xfrm>
                <a:off x="1728" y="2160"/>
                <a:ext cx="2191" cy="5"/>
              </a:xfrm>
              <a:prstGeom prst="line">
                <a:avLst/>
              </a:prstGeom>
              <a:noFill/>
              <a:ln w="19050">
                <a:solidFill>
                  <a:schemeClr val="tx1"/>
                </a:solidFill>
                <a:round/>
                <a:headEnd/>
                <a:tailEnd type="triangle" w="med" len="med"/>
              </a:ln>
            </p:spPr>
            <p:txBody>
              <a:bodyPr/>
              <a:lstStyle/>
              <a:p>
                <a:endParaRPr lang="en-US"/>
              </a:p>
            </p:txBody>
          </p:sp>
          <p:sp>
            <p:nvSpPr>
              <p:cNvPr id="35"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38" name="Line 18"/>
              <p:cNvSpPr>
                <a:spLocks noChangeShapeType="1"/>
              </p:cNvSpPr>
              <p:nvPr/>
            </p:nvSpPr>
            <p:spPr bwMode="auto">
              <a:xfrm flipV="1">
                <a:off x="1161" y="1712"/>
                <a:ext cx="1237" cy="814"/>
              </a:xfrm>
              <a:prstGeom prst="line">
                <a:avLst/>
              </a:prstGeom>
              <a:noFill/>
              <a:ln w="19050">
                <a:solidFill>
                  <a:schemeClr val="tx1"/>
                </a:solidFill>
                <a:round/>
                <a:headEnd/>
                <a:tailEnd type="triangle" w="med" len="med"/>
              </a:ln>
            </p:spPr>
            <p:txBody>
              <a:bodyPr/>
              <a:lstStyle/>
              <a:p>
                <a:endParaRPr lang="en-US"/>
              </a:p>
            </p:txBody>
          </p:sp>
          <p:sp>
            <p:nvSpPr>
              <p:cNvPr id="40" name="Text Box 19"/>
              <p:cNvSpPr txBox="1">
                <a:spLocks noChangeArrowheads="1"/>
              </p:cNvSpPr>
              <p:nvPr/>
            </p:nvSpPr>
            <p:spPr bwMode="auto">
              <a:xfrm>
                <a:off x="3854" y="2165"/>
                <a:ext cx="188" cy="231"/>
              </a:xfrm>
              <a:prstGeom prst="rect">
                <a:avLst/>
              </a:prstGeom>
              <a:noFill/>
              <a:ln w="9525">
                <a:noFill/>
                <a:miter lim="800000"/>
                <a:headEnd/>
                <a:tailEnd/>
              </a:ln>
            </p:spPr>
            <p:txBody>
              <a:bodyPr wrap="none">
                <a:spAutoFit/>
              </a:bodyPr>
              <a:lstStyle/>
              <a:p>
                <a:r>
                  <a:rPr lang="en-US" dirty="0"/>
                  <a:t>z</a:t>
                </a:r>
              </a:p>
            </p:txBody>
          </p:sp>
          <p:sp>
            <p:nvSpPr>
              <p:cNvPr id="41" name="Text Box 20"/>
              <p:cNvSpPr txBox="1">
                <a:spLocks noChangeArrowheads="1"/>
              </p:cNvSpPr>
              <p:nvPr/>
            </p:nvSpPr>
            <p:spPr bwMode="auto">
              <a:xfrm>
                <a:off x="2390" y="1630"/>
                <a:ext cx="188" cy="231"/>
              </a:xfrm>
              <a:prstGeom prst="rect">
                <a:avLst/>
              </a:prstGeom>
              <a:noFill/>
              <a:ln w="9525">
                <a:noFill/>
                <a:miter lim="800000"/>
                <a:headEnd/>
                <a:tailEnd/>
              </a:ln>
            </p:spPr>
            <p:txBody>
              <a:bodyPr wrap="none">
                <a:spAutoFit/>
              </a:bodyPr>
              <a:lstStyle/>
              <a:p>
                <a:r>
                  <a:rPr lang="en-US" dirty="0"/>
                  <a:t>x</a:t>
                </a:r>
              </a:p>
            </p:txBody>
          </p:sp>
          <p:sp>
            <p:nvSpPr>
              <p:cNvPr id="42" name="Text Box 21"/>
              <p:cNvSpPr txBox="1">
                <a:spLocks noChangeArrowheads="1"/>
              </p:cNvSpPr>
              <p:nvPr/>
            </p:nvSpPr>
            <p:spPr bwMode="auto">
              <a:xfrm>
                <a:off x="1491" y="904"/>
                <a:ext cx="188" cy="231"/>
              </a:xfrm>
              <a:prstGeom prst="rect">
                <a:avLst/>
              </a:prstGeom>
              <a:noFill/>
              <a:ln w="9525">
                <a:noFill/>
                <a:miter lim="800000"/>
                <a:headEnd/>
                <a:tailEnd/>
              </a:ln>
            </p:spPr>
            <p:txBody>
              <a:bodyPr>
                <a:spAutoFit/>
              </a:bodyPr>
              <a:lstStyle/>
              <a:p>
                <a:r>
                  <a:rPr lang="en-US" dirty="0"/>
                  <a:t>y</a:t>
                </a:r>
              </a:p>
            </p:txBody>
          </p:sp>
        </p:grpSp>
        <p:sp>
          <p:nvSpPr>
            <p:cNvPr id="31" name="TextBox 30"/>
            <p:cNvSpPr txBox="1"/>
            <p:nvPr/>
          </p:nvSpPr>
          <p:spPr>
            <a:xfrm>
              <a:off x="6604000" y="3048000"/>
              <a:ext cx="1390189" cy="369332"/>
            </a:xfrm>
            <a:prstGeom prst="rect">
              <a:avLst/>
            </a:prstGeom>
            <a:noFill/>
          </p:spPr>
          <p:txBody>
            <a:bodyPr wrap="none" rtlCol="0">
              <a:spAutoFit/>
            </a:bodyPr>
            <a:lstStyle/>
            <a:p>
              <a:r>
                <a:rPr lang="en-US" dirty="0" smtClean="0"/>
                <a:t>Optical Axis</a:t>
              </a:r>
              <a:endParaRPr lang="en-US" dirty="0"/>
            </a:p>
          </p:txBody>
        </p:sp>
        <p:cxnSp>
          <p:nvCxnSpPr>
            <p:cNvPr id="32" name="Straight Arrow Connector 31"/>
            <p:cNvCxnSpPr/>
            <p:nvPr/>
          </p:nvCxnSpPr>
          <p:spPr bwMode="auto">
            <a:xfrm flipV="1">
              <a:off x="6776720" y="2997200"/>
              <a:ext cx="853440" cy="1016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grpSp>
      <p:grpSp>
        <p:nvGrpSpPr>
          <p:cNvPr id="5" name="Group 42"/>
          <p:cNvGrpSpPr/>
          <p:nvPr/>
        </p:nvGrpSpPr>
        <p:grpSpPr>
          <a:xfrm>
            <a:off x="2316480" y="2479040"/>
            <a:ext cx="1968986" cy="528320"/>
            <a:chOff x="4592320" y="2357120"/>
            <a:chExt cx="1968986" cy="528320"/>
          </a:xfrm>
        </p:grpSpPr>
        <p:grpSp>
          <p:nvGrpSpPr>
            <p:cNvPr id="6" name="Group 40"/>
            <p:cNvGrpSpPr/>
            <p:nvPr/>
          </p:nvGrpSpPr>
          <p:grpSpPr>
            <a:xfrm>
              <a:off x="4592320" y="2357120"/>
              <a:ext cx="1968986" cy="528320"/>
              <a:chOff x="4592320" y="2357120"/>
              <a:chExt cx="1968986" cy="528320"/>
            </a:xfrm>
          </p:grpSpPr>
          <p:cxnSp>
            <p:nvCxnSpPr>
              <p:cNvPr id="48" name="Straight Arrow Connector 47"/>
              <p:cNvCxnSpPr/>
              <p:nvPr/>
            </p:nvCxnSpPr>
            <p:spPr bwMode="auto">
              <a:xfrm>
                <a:off x="4592320" y="2357120"/>
                <a:ext cx="1940560" cy="528320"/>
              </a:xfrm>
              <a:prstGeom prst="straightConnector1">
                <a:avLst/>
              </a:prstGeom>
              <a:solidFill>
                <a:schemeClr val="accent1"/>
              </a:solidFill>
              <a:ln w="25400" cap="flat" cmpd="sng" algn="ctr">
                <a:solidFill>
                  <a:srgbClr val="000099"/>
                </a:solidFill>
                <a:prstDash val="solid"/>
                <a:round/>
                <a:headEnd type="none" w="med" len="med"/>
                <a:tailEnd type="arrow"/>
              </a:ln>
              <a:effectLst/>
            </p:spPr>
          </p:cxnSp>
          <p:sp>
            <p:nvSpPr>
              <p:cNvPr id="49" name="TextBox 48"/>
              <p:cNvSpPr txBox="1"/>
              <p:nvPr/>
            </p:nvSpPr>
            <p:spPr>
              <a:xfrm>
                <a:off x="6248400" y="2489200"/>
                <a:ext cx="312906" cy="369332"/>
              </a:xfrm>
              <a:prstGeom prst="rect">
                <a:avLst/>
              </a:prstGeom>
              <a:noFill/>
            </p:spPr>
            <p:txBody>
              <a:bodyPr wrap="none" rtlCol="0">
                <a:spAutoFit/>
              </a:bodyPr>
              <a:lstStyle/>
              <a:p>
                <a:r>
                  <a:rPr lang="en-US" b="1" dirty="0" smtClean="0"/>
                  <a:t>k</a:t>
                </a:r>
                <a:endParaRPr lang="en-US" b="1" dirty="0"/>
              </a:p>
            </p:txBody>
          </p:sp>
        </p:grpSp>
        <p:grpSp>
          <p:nvGrpSpPr>
            <p:cNvPr id="7" name="Group 49"/>
            <p:cNvGrpSpPr/>
            <p:nvPr/>
          </p:nvGrpSpPr>
          <p:grpSpPr>
            <a:xfrm>
              <a:off x="5801360" y="2357120"/>
              <a:ext cx="404346" cy="399812"/>
              <a:chOff x="5801360" y="2357120"/>
              <a:chExt cx="404346" cy="399812"/>
            </a:xfrm>
          </p:grpSpPr>
          <p:sp>
            <p:nvSpPr>
              <p:cNvPr id="46" name="Freeform 45"/>
              <p:cNvSpPr/>
              <p:nvPr/>
            </p:nvSpPr>
            <p:spPr bwMode="auto">
              <a:xfrm>
                <a:off x="5801360" y="2357120"/>
                <a:ext cx="99907" cy="314960"/>
              </a:xfrm>
              <a:custGeom>
                <a:avLst/>
                <a:gdLst>
                  <a:gd name="connsiteX0" fmla="*/ 50800 w 99907"/>
                  <a:gd name="connsiteY0" fmla="*/ 0 h 314960"/>
                  <a:gd name="connsiteX1" fmla="*/ 91440 w 99907"/>
                  <a:gd name="connsiteY1" fmla="*/ 172720 h 314960"/>
                  <a:gd name="connsiteX2" fmla="*/ 0 w 99907"/>
                  <a:gd name="connsiteY2" fmla="*/ 314960 h 314960"/>
                </a:gdLst>
                <a:ahLst/>
                <a:cxnLst>
                  <a:cxn ang="0">
                    <a:pos x="connsiteX0" y="connsiteY0"/>
                  </a:cxn>
                  <a:cxn ang="0">
                    <a:pos x="connsiteX1" y="connsiteY1"/>
                  </a:cxn>
                  <a:cxn ang="0">
                    <a:pos x="connsiteX2" y="connsiteY2"/>
                  </a:cxn>
                </a:cxnLst>
                <a:rect l="l" t="t" r="r" b="b"/>
                <a:pathLst>
                  <a:path w="99907" h="314960">
                    <a:moveTo>
                      <a:pt x="50800" y="0"/>
                    </a:moveTo>
                    <a:cubicBezTo>
                      <a:pt x="75353" y="60113"/>
                      <a:pt x="99907" y="120227"/>
                      <a:pt x="91440" y="172720"/>
                    </a:cubicBezTo>
                    <a:cubicBezTo>
                      <a:pt x="82973" y="225213"/>
                      <a:pt x="41486" y="270086"/>
                      <a:pt x="0" y="314960"/>
                    </a:cubicBezTo>
                  </a:path>
                </a:pathLst>
              </a:custGeom>
              <a:noFill/>
              <a:ln w="15875" cap="flat" cmpd="sng" algn="ctr">
                <a:solidFill>
                  <a:srgbClr val="C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TextBox 46"/>
              <p:cNvSpPr txBox="1"/>
              <p:nvPr/>
            </p:nvSpPr>
            <p:spPr>
              <a:xfrm>
                <a:off x="5892800" y="23876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grpSp>
        <p:nvGrpSpPr>
          <p:cNvPr id="8" name="Group 64"/>
          <p:cNvGrpSpPr/>
          <p:nvPr/>
        </p:nvGrpSpPr>
        <p:grpSpPr>
          <a:xfrm>
            <a:off x="2296160" y="1442720"/>
            <a:ext cx="1367378" cy="1158240"/>
            <a:chOff x="4612640" y="1330960"/>
            <a:chExt cx="1367378" cy="1158240"/>
          </a:xfrm>
        </p:grpSpPr>
        <p:cxnSp>
          <p:nvCxnSpPr>
            <p:cNvPr id="53" name="Straight Arrow Connector 52"/>
            <p:cNvCxnSpPr/>
            <p:nvPr/>
          </p:nvCxnSpPr>
          <p:spPr bwMode="auto">
            <a:xfrm flipV="1">
              <a:off x="4622800" y="1595120"/>
              <a:ext cx="213360" cy="782320"/>
            </a:xfrm>
            <a:prstGeom prst="straightConnector1">
              <a:avLst/>
            </a:prstGeom>
            <a:solidFill>
              <a:schemeClr val="accent1"/>
            </a:solidFill>
            <a:ln w="25400" cap="flat" cmpd="sng" algn="ctr">
              <a:solidFill>
                <a:srgbClr val="003399"/>
              </a:solidFill>
              <a:prstDash val="solid"/>
              <a:round/>
              <a:headEnd type="none" w="med" len="med"/>
              <a:tailEnd type="arrow"/>
            </a:ln>
            <a:effectLst/>
          </p:spPr>
        </p:cxnSp>
        <p:sp>
          <p:nvSpPr>
            <p:cNvPr id="54" name="TextBox 53"/>
            <p:cNvSpPr txBox="1"/>
            <p:nvPr/>
          </p:nvSpPr>
          <p:spPr>
            <a:xfrm>
              <a:off x="4643120" y="1330960"/>
              <a:ext cx="582211" cy="369332"/>
            </a:xfrm>
            <a:prstGeom prst="rect">
              <a:avLst/>
            </a:prstGeom>
            <a:noFill/>
          </p:spPr>
          <p:txBody>
            <a:bodyPr wrap="none" rtlCol="0">
              <a:spAutoFit/>
            </a:bodyPr>
            <a:lstStyle/>
            <a:p>
              <a:r>
                <a:rPr lang="en-US" b="1" dirty="0" smtClean="0"/>
                <a:t>B,H</a:t>
              </a:r>
              <a:endParaRPr lang="en-US" b="1" dirty="0"/>
            </a:p>
          </p:txBody>
        </p:sp>
        <p:cxnSp>
          <p:nvCxnSpPr>
            <p:cNvPr id="56" name="Straight Arrow Connector 55"/>
            <p:cNvCxnSpPr>
              <a:endCxn id="41" idx="0"/>
            </p:cNvCxnSpPr>
            <p:nvPr/>
          </p:nvCxnSpPr>
          <p:spPr bwMode="auto">
            <a:xfrm flipV="1">
              <a:off x="4612640" y="1773417"/>
              <a:ext cx="1032371" cy="593864"/>
            </a:xfrm>
            <a:prstGeom prst="straightConnector1">
              <a:avLst/>
            </a:prstGeom>
            <a:solidFill>
              <a:schemeClr val="accent1"/>
            </a:solidFill>
            <a:ln w="25400" cap="flat" cmpd="sng" algn="ctr">
              <a:solidFill>
                <a:srgbClr val="003399"/>
              </a:solidFill>
              <a:prstDash val="solid"/>
              <a:round/>
              <a:headEnd type="none" w="med" len="med"/>
              <a:tailEnd type="arrow"/>
            </a:ln>
            <a:effectLst/>
          </p:spPr>
        </p:cxnSp>
        <p:sp>
          <p:nvSpPr>
            <p:cNvPr id="57" name="TextBox 56"/>
            <p:cNvSpPr txBox="1"/>
            <p:nvPr/>
          </p:nvSpPr>
          <p:spPr>
            <a:xfrm>
              <a:off x="5628640" y="1534160"/>
              <a:ext cx="351378" cy="369332"/>
            </a:xfrm>
            <a:prstGeom prst="rect">
              <a:avLst/>
            </a:prstGeom>
            <a:noFill/>
          </p:spPr>
          <p:txBody>
            <a:bodyPr wrap="none" rtlCol="0">
              <a:spAutoFit/>
            </a:bodyPr>
            <a:lstStyle/>
            <a:p>
              <a:r>
                <a:rPr lang="en-US" b="1" dirty="0" smtClean="0"/>
                <a:t>D</a:t>
              </a:r>
              <a:endParaRPr lang="en-US" b="1" dirty="0"/>
            </a:p>
          </p:txBody>
        </p:sp>
        <p:sp>
          <p:nvSpPr>
            <p:cNvPr id="58" name="Freeform 57"/>
            <p:cNvSpPr/>
            <p:nvPr/>
          </p:nvSpPr>
          <p:spPr bwMode="auto">
            <a:xfrm>
              <a:off x="4693920" y="2042160"/>
              <a:ext cx="233680" cy="447040"/>
            </a:xfrm>
            <a:custGeom>
              <a:avLst/>
              <a:gdLst>
                <a:gd name="connsiteX0" fmla="*/ 0 w 264160"/>
                <a:gd name="connsiteY0" fmla="*/ 0 h 386080"/>
                <a:gd name="connsiteX1" fmla="*/ 203200 w 264160"/>
                <a:gd name="connsiteY1" fmla="*/ 132080 h 386080"/>
                <a:gd name="connsiteX2" fmla="*/ 264160 w 264160"/>
                <a:gd name="connsiteY2" fmla="*/ 386080 h 386080"/>
              </a:gdLst>
              <a:ahLst/>
              <a:cxnLst>
                <a:cxn ang="0">
                  <a:pos x="connsiteX0" y="connsiteY0"/>
                </a:cxn>
                <a:cxn ang="0">
                  <a:pos x="connsiteX1" y="connsiteY1"/>
                </a:cxn>
                <a:cxn ang="0">
                  <a:pos x="connsiteX2" y="connsiteY2"/>
                </a:cxn>
              </a:cxnLst>
              <a:rect l="l" t="t" r="r" b="b"/>
              <a:pathLst>
                <a:path w="264160" h="386080">
                  <a:moveTo>
                    <a:pt x="0" y="0"/>
                  </a:moveTo>
                  <a:cubicBezTo>
                    <a:pt x="79586" y="33866"/>
                    <a:pt x="159173" y="67733"/>
                    <a:pt x="203200" y="132080"/>
                  </a:cubicBezTo>
                  <a:cubicBezTo>
                    <a:pt x="247227" y="196427"/>
                    <a:pt x="255693" y="291253"/>
                    <a:pt x="264160" y="38608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4805680" y="2092960"/>
              <a:ext cx="534121" cy="369332"/>
            </a:xfrm>
            <a:prstGeom prst="rect">
              <a:avLst/>
            </a:prstGeom>
            <a:noFill/>
          </p:spPr>
          <p:txBody>
            <a:bodyPr wrap="none" rtlCol="0">
              <a:spAutoFit/>
            </a:bodyPr>
            <a:lstStyle/>
            <a:p>
              <a:r>
                <a:rPr lang="en-US" dirty="0" smtClean="0"/>
                <a:t>90</a:t>
              </a:r>
              <a:r>
                <a:rPr lang="en-US" dirty="0" smtClean="0">
                  <a:sym typeface="Symbol"/>
                </a:rPr>
                <a:t></a:t>
              </a:r>
              <a:endParaRPr lang="en-US" dirty="0"/>
            </a:p>
          </p:txBody>
        </p:sp>
      </p:grpSp>
      <p:grpSp>
        <p:nvGrpSpPr>
          <p:cNvPr id="9" name="Group 79"/>
          <p:cNvGrpSpPr/>
          <p:nvPr/>
        </p:nvGrpSpPr>
        <p:grpSpPr>
          <a:xfrm>
            <a:off x="2346960" y="1971040"/>
            <a:ext cx="2407920" cy="1097280"/>
            <a:chOff x="4602480" y="1859280"/>
            <a:chExt cx="2407920" cy="1097280"/>
          </a:xfrm>
        </p:grpSpPr>
        <p:cxnSp>
          <p:nvCxnSpPr>
            <p:cNvPr id="66" name="Straight Arrow Connector 65"/>
            <p:cNvCxnSpPr/>
            <p:nvPr/>
          </p:nvCxnSpPr>
          <p:spPr bwMode="auto">
            <a:xfrm flipV="1">
              <a:off x="4602480" y="1889760"/>
              <a:ext cx="802640" cy="44704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67" name="Straight Arrow Connector 66"/>
            <p:cNvCxnSpPr/>
            <p:nvPr/>
          </p:nvCxnSpPr>
          <p:spPr bwMode="auto">
            <a:xfrm>
              <a:off x="4622800" y="2377440"/>
              <a:ext cx="2113280" cy="57912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68" name="TextBox 67"/>
            <p:cNvSpPr txBox="1"/>
            <p:nvPr/>
          </p:nvSpPr>
          <p:spPr>
            <a:xfrm>
              <a:off x="5313680" y="1859280"/>
              <a:ext cx="338554" cy="369332"/>
            </a:xfrm>
            <a:prstGeom prst="rect">
              <a:avLst/>
            </a:prstGeom>
            <a:noFill/>
          </p:spPr>
          <p:txBody>
            <a:bodyPr wrap="none" rtlCol="0">
              <a:spAutoFit/>
            </a:bodyPr>
            <a:lstStyle/>
            <a:p>
              <a:r>
                <a:rPr lang="en-US" b="1" dirty="0" smtClean="0"/>
                <a:t>E</a:t>
              </a:r>
              <a:endParaRPr lang="en-US" b="1" dirty="0"/>
            </a:p>
          </p:txBody>
        </p:sp>
        <p:sp>
          <p:nvSpPr>
            <p:cNvPr id="69" name="TextBox 68"/>
            <p:cNvSpPr txBox="1"/>
            <p:nvPr/>
          </p:nvSpPr>
          <p:spPr>
            <a:xfrm>
              <a:off x="6532880" y="2560320"/>
              <a:ext cx="477520" cy="369332"/>
            </a:xfrm>
            <a:prstGeom prst="rect">
              <a:avLst/>
            </a:prstGeom>
            <a:noFill/>
          </p:spPr>
          <p:txBody>
            <a:bodyPr wrap="square" rtlCol="0">
              <a:spAutoFit/>
            </a:bodyPr>
            <a:lstStyle/>
            <a:p>
              <a:r>
                <a:rPr lang="en-US" b="1" dirty="0" smtClean="0"/>
                <a:t>S</a:t>
              </a:r>
              <a:endParaRPr lang="en-US" b="1" dirty="0"/>
            </a:p>
          </p:txBody>
        </p:sp>
      </p:grpSp>
      <p:sp>
        <p:nvSpPr>
          <p:cNvPr id="73" name="TextBox 72"/>
          <p:cNvSpPr txBox="1"/>
          <p:nvPr/>
        </p:nvSpPr>
        <p:spPr>
          <a:xfrm>
            <a:off x="8087360" y="1828800"/>
            <a:ext cx="623889" cy="369332"/>
          </a:xfrm>
          <a:prstGeom prst="rect">
            <a:avLst/>
          </a:prstGeom>
          <a:noFill/>
        </p:spPr>
        <p:txBody>
          <a:bodyPr wrap="none" rtlCol="0">
            <a:spAutoFit/>
          </a:bodyPr>
          <a:lstStyle/>
          <a:p>
            <a:r>
              <a:rPr lang="en-US" b="1" dirty="0" smtClean="0"/>
              <a:t>D</a:t>
            </a:r>
            <a:r>
              <a:rPr lang="en-US" dirty="0" smtClean="0"/>
              <a:t>||</a:t>
            </a:r>
            <a:r>
              <a:rPr lang="en-US" b="1" dirty="0" smtClean="0"/>
              <a:t>E</a:t>
            </a:r>
            <a:endParaRPr lang="en-US" b="1" dirty="0"/>
          </a:p>
        </p:txBody>
      </p:sp>
      <p:graphicFrame>
        <p:nvGraphicFramePr>
          <p:cNvPr id="120844" name="Object 12"/>
          <p:cNvGraphicFramePr>
            <a:graphicFrameLocks noChangeAspect="1"/>
          </p:cNvGraphicFramePr>
          <p:nvPr/>
        </p:nvGraphicFramePr>
        <p:xfrm>
          <a:off x="4506278" y="1627188"/>
          <a:ext cx="3348660" cy="851852"/>
        </p:xfrm>
        <a:graphic>
          <a:graphicData uri="http://schemas.openxmlformats.org/presentationml/2006/ole">
            <mc:AlternateContent xmlns:mc="http://schemas.openxmlformats.org/markup-compatibility/2006">
              <mc:Choice xmlns:v="urn:schemas-microsoft-com:vml" Requires="v">
                <p:oleObj spid="_x0000_s121955" name="Equation" r:id="rId6" imgW="2895480" imgH="736560" progId="Equation.DSMT4">
                  <p:embed/>
                </p:oleObj>
              </mc:Choice>
              <mc:Fallback>
                <p:oleObj name="Equation" r:id="rId6" imgW="2895480" imgH="7365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6278" y="1627188"/>
                        <a:ext cx="3348660" cy="85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TextBox 79"/>
          <p:cNvSpPr txBox="1"/>
          <p:nvPr/>
        </p:nvSpPr>
        <p:spPr>
          <a:xfrm>
            <a:off x="6878320" y="2763520"/>
            <a:ext cx="585417" cy="369332"/>
          </a:xfrm>
          <a:prstGeom prst="rect">
            <a:avLst/>
          </a:prstGeom>
          <a:noFill/>
        </p:spPr>
        <p:txBody>
          <a:bodyPr wrap="none" rtlCol="0">
            <a:spAutoFit/>
          </a:bodyPr>
          <a:lstStyle/>
          <a:p>
            <a:r>
              <a:rPr lang="en-US" b="1" dirty="0" smtClean="0"/>
              <a:t>k</a:t>
            </a:r>
            <a:r>
              <a:rPr lang="en-US" dirty="0" smtClean="0"/>
              <a:t>||</a:t>
            </a:r>
            <a:r>
              <a:rPr lang="en-US" b="1" dirty="0" smtClean="0"/>
              <a:t>S</a:t>
            </a:r>
            <a:endParaRPr lang="en-US" b="1" dirty="0"/>
          </a:p>
        </p:txBody>
      </p:sp>
      <p:sp>
        <p:nvSpPr>
          <p:cNvPr id="81" name="TextBox 80"/>
          <p:cNvSpPr txBox="1"/>
          <p:nvPr/>
        </p:nvSpPr>
        <p:spPr>
          <a:xfrm>
            <a:off x="6360160" y="3149600"/>
            <a:ext cx="1473200" cy="369332"/>
          </a:xfrm>
          <a:prstGeom prst="rect">
            <a:avLst/>
          </a:prstGeom>
          <a:noFill/>
        </p:spPr>
        <p:txBody>
          <a:bodyPr wrap="square" rtlCol="0">
            <a:spAutoFit/>
          </a:bodyPr>
          <a:lstStyle/>
          <a:p>
            <a:r>
              <a:rPr lang="en-US" dirty="0" smtClean="0"/>
              <a:t>No walk-off</a:t>
            </a:r>
            <a:endParaRPr lang="en-US" dirty="0"/>
          </a:p>
        </p:txBody>
      </p:sp>
      <p:sp>
        <p:nvSpPr>
          <p:cNvPr id="82" name="TextBox 81"/>
          <p:cNvSpPr txBox="1"/>
          <p:nvPr/>
        </p:nvSpPr>
        <p:spPr>
          <a:xfrm>
            <a:off x="1158240" y="4216400"/>
            <a:ext cx="6878806" cy="369332"/>
          </a:xfrm>
          <a:prstGeom prst="rect">
            <a:avLst/>
          </a:prstGeom>
          <a:noFill/>
        </p:spPr>
        <p:txBody>
          <a:bodyPr wrap="none" rtlCol="0">
            <a:spAutoFit/>
          </a:bodyPr>
          <a:lstStyle/>
          <a:p>
            <a:r>
              <a:rPr lang="en-US" dirty="0" smtClean="0"/>
              <a:t>Notice that in ordinary wave electric field is normal to wave-vector</a:t>
            </a:r>
            <a:endParaRPr lang="en-US" dirty="0"/>
          </a:p>
        </p:txBody>
      </p:sp>
      <p:graphicFrame>
        <p:nvGraphicFramePr>
          <p:cNvPr id="120846" name="Object 14"/>
          <p:cNvGraphicFramePr>
            <a:graphicFrameLocks noChangeAspect="1"/>
          </p:cNvGraphicFramePr>
          <p:nvPr/>
        </p:nvGraphicFramePr>
        <p:xfrm>
          <a:off x="962978" y="3522663"/>
          <a:ext cx="1423987" cy="571500"/>
        </p:xfrm>
        <a:graphic>
          <a:graphicData uri="http://schemas.openxmlformats.org/presentationml/2006/ole">
            <mc:AlternateContent xmlns:mc="http://schemas.openxmlformats.org/markup-compatibility/2006">
              <mc:Choice xmlns:v="urn:schemas-microsoft-com:vml" Requires="v">
                <p:oleObj spid="_x0000_s121956" name="Equation" r:id="rId8" imgW="977760" imgH="393480" progId="Equation.DSMT4">
                  <p:embed/>
                </p:oleObj>
              </mc:Choice>
              <mc:Fallback>
                <p:oleObj name="Equation" r:id="rId8" imgW="977760" imgH="393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978" y="3522663"/>
                        <a:ext cx="14239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Slide Number Placeholder 42"/>
          <p:cNvSpPr>
            <a:spLocks noGrp="1"/>
          </p:cNvSpPr>
          <p:nvPr>
            <p:ph type="sldNum" sz="quarter" idx="12"/>
          </p:nvPr>
        </p:nvSpPr>
        <p:spPr/>
        <p:txBody>
          <a:bodyPr/>
          <a:lstStyle/>
          <a:p>
            <a:pPr>
              <a:defRPr/>
            </a:pPr>
            <a:fld id="{BA949DAA-2B2A-4017-895E-FC6C49EBF0C5}"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0843"/>
                                        </p:tgtEl>
                                        <p:attrNameLst>
                                          <p:attrName>style.visibility</p:attrName>
                                        </p:attrNameLst>
                                      </p:cBhvr>
                                      <p:to>
                                        <p:strVal val="visible"/>
                                      </p:to>
                                    </p:set>
                                    <p:animEffect transition="in" filter="box(in)">
                                      <p:cBhvr>
                                        <p:cTn id="17" dur="500"/>
                                        <p:tgtEl>
                                          <p:spTgt spid="12084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0844"/>
                                        </p:tgtEl>
                                        <p:attrNameLst>
                                          <p:attrName>style.visibility</p:attrName>
                                        </p:attrNameLst>
                                      </p:cBhvr>
                                      <p:to>
                                        <p:strVal val="visible"/>
                                      </p:to>
                                    </p:set>
                                    <p:animEffect transition="in" filter="box(in)">
                                      <p:cBhvr>
                                        <p:cTn id="27" dur="500"/>
                                        <p:tgtEl>
                                          <p:spTgt spid="12084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ox(in)">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box(in)">
                                      <p:cBhvr>
                                        <p:cTn id="47" dur="50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box(in)">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20846"/>
                                        </p:tgtEl>
                                        <p:attrNameLst>
                                          <p:attrName>style.visibility</p:attrName>
                                        </p:attrNameLst>
                                      </p:cBhvr>
                                      <p:to>
                                        <p:strVal val="visible"/>
                                      </p:to>
                                    </p:set>
                                    <p:animEffect transition="in" filter="box(in)">
                                      <p:cBhvr>
                                        <p:cTn id="57" dur="500"/>
                                        <p:tgtEl>
                                          <p:spTgt spid="12084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box(in)">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3" grpId="0"/>
      <p:bldP spid="80" grpId="0"/>
      <p:bldP spid="81" grpId="0"/>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132080"/>
            <a:ext cx="8229600" cy="792162"/>
          </a:xfrm>
        </p:spPr>
        <p:txBody>
          <a:bodyPr/>
          <a:lstStyle/>
          <a:p>
            <a:r>
              <a:rPr lang="en-US" sz="3200" dirty="0" smtClean="0"/>
              <a:t>Extra-ordinary waves </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20847" name="Object 15"/>
          <p:cNvGraphicFramePr>
            <a:graphicFrameLocks noChangeAspect="1"/>
          </p:cNvGraphicFramePr>
          <p:nvPr/>
        </p:nvGraphicFramePr>
        <p:xfrm>
          <a:off x="1906905" y="879793"/>
          <a:ext cx="2525713" cy="730250"/>
        </p:xfrm>
        <a:graphic>
          <a:graphicData uri="http://schemas.openxmlformats.org/presentationml/2006/ole">
            <mc:AlternateContent xmlns:mc="http://schemas.openxmlformats.org/markup-compatibility/2006">
              <mc:Choice xmlns:v="urn:schemas-microsoft-com:vml" Requires="v">
                <p:oleObj spid="_x0000_s149831" name="Equation" r:id="rId4" imgW="1752480" imgH="507960" progId="Equation.DSMT4">
                  <p:embed/>
                </p:oleObj>
              </mc:Choice>
              <mc:Fallback>
                <p:oleObj name="Equation" r:id="rId4" imgW="1752480" imgH="507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905" y="879793"/>
                        <a:ext cx="25257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8" name="Object 16"/>
          <p:cNvGraphicFramePr>
            <a:graphicFrameLocks noChangeAspect="1"/>
          </p:cNvGraphicFramePr>
          <p:nvPr/>
        </p:nvGraphicFramePr>
        <p:xfrm>
          <a:off x="785813" y="1007428"/>
          <a:ext cx="622300" cy="328612"/>
        </p:xfrm>
        <a:graphic>
          <a:graphicData uri="http://schemas.openxmlformats.org/presentationml/2006/ole">
            <mc:AlternateContent xmlns:mc="http://schemas.openxmlformats.org/markup-compatibility/2006">
              <mc:Choice xmlns:v="urn:schemas-microsoft-com:vml" Requires="v">
                <p:oleObj spid="_x0000_s149832" name="Equation" r:id="rId6" imgW="431640" imgH="228600" progId="Equation.DSMT4">
                  <p:embed/>
                </p:oleObj>
              </mc:Choice>
              <mc:Fallback>
                <p:oleObj name="Equation" r:id="rId6" imgW="4316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1007428"/>
                        <a:ext cx="6223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9" name="Object 17"/>
          <p:cNvGraphicFramePr>
            <a:graphicFrameLocks noChangeAspect="1"/>
          </p:cNvGraphicFramePr>
          <p:nvPr/>
        </p:nvGraphicFramePr>
        <p:xfrm>
          <a:off x="2928620" y="1773873"/>
          <a:ext cx="1884363" cy="730250"/>
        </p:xfrm>
        <a:graphic>
          <a:graphicData uri="http://schemas.openxmlformats.org/presentationml/2006/ole">
            <mc:AlternateContent xmlns:mc="http://schemas.openxmlformats.org/markup-compatibility/2006">
              <mc:Choice xmlns:v="urn:schemas-microsoft-com:vml" Requires="v">
                <p:oleObj spid="_x0000_s149833" name="Equation" r:id="rId8" imgW="1307880" imgH="507960" progId="Equation.DSMT4">
                  <p:embed/>
                </p:oleObj>
              </mc:Choice>
              <mc:Fallback>
                <p:oleObj name="Equation" r:id="rId8" imgW="1307880" imgH="507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8620" y="1773873"/>
                        <a:ext cx="18843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 name="TextBox 83"/>
          <p:cNvSpPr txBox="1"/>
          <p:nvPr/>
        </p:nvSpPr>
        <p:spPr>
          <a:xfrm>
            <a:off x="579120" y="1879600"/>
            <a:ext cx="2249334" cy="369332"/>
          </a:xfrm>
          <a:prstGeom prst="rect">
            <a:avLst/>
          </a:prstGeom>
          <a:noFill/>
        </p:spPr>
        <p:txBody>
          <a:bodyPr wrap="none" rtlCol="0">
            <a:spAutoFit/>
          </a:bodyPr>
          <a:lstStyle/>
          <a:p>
            <a:r>
              <a:rPr lang="en-US" dirty="0" smtClean="0"/>
              <a:t>Dispersion Equation</a:t>
            </a:r>
            <a:endParaRPr lang="en-US" dirty="0"/>
          </a:p>
        </p:txBody>
      </p:sp>
      <p:graphicFrame>
        <p:nvGraphicFramePr>
          <p:cNvPr id="120850" name="Object 18"/>
          <p:cNvGraphicFramePr>
            <a:graphicFrameLocks noChangeAspect="1"/>
          </p:cNvGraphicFramePr>
          <p:nvPr>
            <p:extLst>
              <p:ext uri="{D42A27DB-BD31-4B8C-83A1-F6EECF244321}">
                <p14:modId xmlns:p14="http://schemas.microsoft.com/office/powerpoint/2010/main" val="2359628177"/>
              </p:ext>
            </p:extLst>
          </p:nvPr>
        </p:nvGraphicFramePr>
        <p:xfrm>
          <a:off x="5098415" y="1976120"/>
          <a:ext cx="1995488" cy="365125"/>
        </p:xfrm>
        <a:graphic>
          <a:graphicData uri="http://schemas.openxmlformats.org/presentationml/2006/ole">
            <mc:AlternateContent xmlns:mc="http://schemas.openxmlformats.org/markup-compatibility/2006">
              <mc:Choice xmlns:v="urn:schemas-microsoft-com:vml" Requires="v">
                <p:oleObj spid="_x0000_s149834" name="Equation" r:id="rId10" imgW="1384200" imgH="253800" progId="Equation.DSMT4">
                  <p:embed/>
                </p:oleObj>
              </mc:Choice>
              <mc:Fallback>
                <p:oleObj name="Equation" r:id="rId10" imgW="138420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8415" y="1976120"/>
                        <a:ext cx="19954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TextBox 84"/>
          <p:cNvSpPr txBox="1"/>
          <p:nvPr/>
        </p:nvSpPr>
        <p:spPr>
          <a:xfrm>
            <a:off x="4419630" y="887214"/>
            <a:ext cx="4724370" cy="369332"/>
          </a:xfrm>
          <a:prstGeom prst="rect">
            <a:avLst/>
          </a:prstGeom>
          <a:noFill/>
        </p:spPr>
        <p:txBody>
          <a:bodyPr wrap="none" rtlCol="0">
            <a:spAutoFit/>
          </a:bodyPr>
          <a:lstStyle/>
          <a:p>
            <a:r>
              <a:rPr lang="en-US" dirty="0" smtClean="0"/>
              <a:t>Nontrivial solution –determinant is equal to 0</a:t>
            </a:r>
            <a:endParaRPr lang="en-US" dirty="0"/>
          </a:p>
        </p:txBody>
      </p:sp>
      <p:grpSp>
        <p:nvGrpSpPr>
          <p:cNvPr id="3" name="Group 86"/>
          <p:cNvGrpSpPr/>
          <p:nvPr/>
        </p:nvGrpSpPr>
        <p:grpSpPr>
          <a:xfrm>
            <a:off x="7152640" y="1920240"/>
            <a:ext cx="1676400" cy="448732"/>
            <a:chOff x="1036320" y="4419600"/>
            <a:chExt cx="1676400" cy="448732"/>
          </a:xfrm>
        </p:grpSpPr>
        <p:sp>
          <p:nvSpPr>
            <p:cNvPr id="86" name="TextBox 85"/>
            <p:cNvSpPr txBox="1"/>
            <p:nvPr/>
          </p:nvSpPr>
          <p:spPr>
            <a:xfrm>
              <a:off x="1036320" y="4419600"/>
              <a:ext cx="1197764" cy="369332"/>
            </a:xfrm>
            <a:prstGeom prst="rect">
              <a:avLst/>
            </a:prstGeom>
            <a:noFill/>
          </p:spPr>
          <p:txBody>
            <a:bodyPr wrap="none" rtlCol="0">
              <a:spAutoFit/>
            </a:bodyPr>
            <a:lstStyle/>
            <a:p>
              <a:r>
                <a:rPr lang="en-US" dirty="0" smtClean="0"/>
                <a:t>Divide by </a:t>
              </a:r>
              <a:endParaRPr lang="en-US" dirty="0"/>
            </a:p>
          </p:txBody>
        </p:sp>
        <p:graphicFrame>
          <p:nvGraphicFramePr>
            <p:cNvPr id="120851" name="Object 19"/>
            <p:cNvGraphicFramePr>
              <a:graphicFrameLocks noChangeAspect="1"/>
            </p:cNvGraphicFramePr>
            <p:nvPr/>
          </p:nvGraphicFramePr>
          <p:xfrm>
            <a:off x="2153920" y="4425949"/>
            <a:ext cx="558800" cy="442383"/>
          </p:xfrm>
          <a:graphic>
            <a:graphicData uri="http://schemas.openxmlformats.org/presentationml/2006/ole">
              <mc:AlternateContent xmlns:mc="http://schemas.openxmlformats.org/markup-compatibility/2006">
                <mc:Choice xmlns:v="urn:schemas-microsoft-com:vml" Requires="v">
                  <p:oleObj spid="_x0000_s149835" name="Equation" r:id="rId12" imgW="304560" imgH="241200" progId="Equation.DSMT4">
                    <p:embed/>
                  </p:oleObj>
                </mc:Choice>
                <mc:Fallback>
                  <p:oleObj name="Equation" r:id="rId12" imgW="30456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3920" y="4425949"/>
                          <a:ext cx="558800" cy="44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0852" name="Object 20"/>
          <p:cNvGraphicFramePr>
            <a:graphicFrameLocks noChangeAspect="1"/>
          </p:cNvGraphicFramePr>
          <p:nvPr/>
        </p:nvGraphicFramePr>
        <p:xfrm>
          <a:off x="785178" y="2887345"/>
          <a:ext cx="1135062" cy="676275"/>
        </p:xfrm>
        <a:graphic>
          <a:graphicData uri="http://schemas.openxmlformats.org/presentationml/2006/ole">
            <mc:AlternateContent xmlns:mc="http://schemas.openxmlformats.org/markup-compatibility/2006">
              <mc:Choice xmlns:v="urn:schemas-microsoft-com:vml" Requires="v">
                <p:oleObj spid="_x0000_s149836" name="Equation" r:id="rId14" imgW="787320" imgH="469800" progId="Equation.DSMT4">
                  <p:embed/>
                </p:oleObj>
              </mc:Choice>
              <mc:Fallback>
                <p:oleObj name="Equation" r:id="rId14" imgW="787320" imgH="4698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5178" y="2887345"/>
                        <a:ext cx="1135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15"/>
          <p:cNvGrpSpPr/>
          <p:nvPr/>
        </p:nvGrpSpPr>
        <p:grpSpPr>
          <a:xfrm>
            <a:off x="1991360" y="2428240"/>
            <a:ext cx="1980029" cy="1125855"/>
            <a:chOff x="1991360" y="2428240"/>
            <a:chExt cx="1980029" cy="1125855"/>
          </a:xfrm>
        </p:grpSpPr>
        <p:graphicFrame>
          <p:nvGraphicFramePr>
            <p:cNvPr id="122888" name="Object 8"/>
            <p:cNvGraphicFramePr>
              <a:graphicFrameLocks noChangeAspect="1"/>
            </p:cNvGraphicFramePr>
            <p:nvPr/>
          </p:nvGraphicFramePr>
          <p:xfrm>
            <a:off x="2256790" y="2896870"/>
            <a:ext cx="1117600" cy="657225"/>
          </p:xfrm>
          <a:graphic>
            <a:graphicData uri="http://schemas.openxmlformats.org/presentationml/2006/ole">
              <mc:AlternateContent xmlns:mc="http://schemas.openxmlformats.org/markup-compatibility/2006">
                <mc:Choice xmlns:v="urn:schemas-microsoft-com:vml" Requires="v">
                  <p:oleObj spid="_x0000_s149837" name="Equation" r:id="rId16" imgW="774360" imgH="457200" progId="Equation.DSMT4">
                    <p:embed/>
                  </p:oleObj>
                </mc:Choice>
                <mc:Fallback>
                  <p:oleObj name="Equation" r:id="rId16" imgW="774360" imgH="457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790" y="2896870"/>
                          <a:ext cx="11176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1991360" y="2428240"/>
              <a:ext cx="1980029" cy="369332"/>
            </a:xfrm>
            <a:prstGeom prst="rect">
              <a:avLst/>
            </a:prstGeom>
            <a:noFill/>
          </p:spPr>
          <p:txBody>
            <a:bodyPr wrap="none" rtlCol="0">
              <a:spAutoFit/>
            </a:bodyPr>
            <a:lstStyle/>
            <a:p>
              <a:r>
                <a:rPr lang="en-US" dirty="0" smtClean="0"/>
                <a:t>Polar coordinates</a:t>
              </a:r>
              <a:endParaRPr lang="en-US" dirty="0"/>
            </a:p>
          </p:txBody>
        </p:sp>
      </p:grpSp>
      <p:grpSp>
        <p:nvGrpSpPr>
          <p:cNvPr id="34" name="Group 33"/>
          <p:cNvGrpSpPr/>
          <p:nvPr/>
        </p:nvGrpSpPr>
        <p:grpSpPr>
          <a:xfrm>
            <a:off x="2133600" y="4343400"/>
            <a:ext cx="389106" cy="369332"/>
            <a:chOff x="2133600" y="4343400"/>
            <a:chExt cx="389106" cy="369332"/>
          </a:xfrm>
        </p:grpSpPr>
        <p:sp>
          <p:nvSpPr>
            <p:cNvPr id="31" name="Freeform 30"/>
            <p:cNvSpPr/>
            <p:nvPr/>
          </p:nvSpPr>
          <p:spPr bwMode="auto">
            <a:xfrm>
              <a:off x="2133600" y="4480560"/>
              <a:ext cx="120227" cy="193040"/>
            </a:xfrm>
            <a:custGeom>
              <a:avLst/>
              <a:gdLst>
                <a:gd name="connsiteX0" fmla="*/ 0 w 120227"/>
                <a:gd name="connsiteY0" fmla="*/ 0 h 193040"/>
                <a:gd name="connsiteX1" fmla="*/ 101600 w 120227"/>
                <a:gd name="connsiteY1" fmla="*/ 91440 h 193040"/>
                <a:gd name="connsiteX2" fmla="*/ 111760 w 120227"/>
                <a:gd name="connsiteY2" fmla="*/ 193040 h 193040"/>
              </a:gdLst>
              <a:ahLst/>
              <a:cxnLst>
                <a:cxn ang="0">
                  <a:pos x="connsiteX0" y="connsiteY0"/>
                </a:cxn>
                <a:cxn ang="0">
                  <a:pos x="connsiteX1" y="connsiteY1"/>
                </a:cxn>
                <a:cxn ang="0">
                  <a:pos x="connsiteX2" y="connsiteY2"/>
                </a:cxn>
              </a:cxnLst>
              <a:rect l="l" t="t" r="r" b="b"/>
              <a:pathLst>
                <a:path w="120227" h="193040">
                  <a:moveTo>
                    <a:pt x="0" y="0"/>
                  </a:moveTo>
                  <a:cubicBezTo>
                    <a:pt x="41486" y="29633"/>
                    <a:pt x="82973" y="59267"/>
                    <a:pt x="101600" y="91440"/>
                  </a:cubicBezTo>
                  <a:cubicBezTo>
                    <a:pt x="120227" y="123613"/>
                    <a:pt x="115993" y="158326"/>
                    <a:pt x="111760" y="19304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2209800" y="43434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nvGrpSpPr>
          <p:cNvPr id="35" name="Group 34"/>
          <p:cNvGrpSpPr/>
          <p:nvPr/>
        </p:nvGrpSpPr>
        <p:grpSpPr>
          <a:xfrm>
            <a:off x="685800" y="3581400"/>
            <a:ext cx="2667000" cy="1905000"/>
            <a:chOff x="685800" y="3581400"/>
            <a:chExt cx="2667000" cy="1905000"/>
          </a:xfrm>
        </p:grpSpPr>
        <p:cxnSp>
          <p:nvCxnSpPr>
            <p:cNvPr id="20" name="Straight Arrow Connector 19"/>
            <p:cNvCxnSpPr/>
            <p:nvPr/>
          </p:nvCxnSpPr>
          <p:spPr bwMode="auto">
            <a:xfrm>
              <a:off x="685800" y="4648200"/>
              <a:ext cx="2514600" cy="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V="1">
              <a:off x="1828800" y="3733800"/>
              <a:ext cx="0" cy="17526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22889" name="Rectangle 9"/>
            <p:cNvSpPr>
              <a:spLocks noChangeArrowheads="1"/>
            </p:cNvSpPr>
            <p:nvPr/>
          </p:nvSpPr>
          <p:spPr bwMode="auto">
            <a:xfrm>
              <a:off x="1828800" y="3581400"/>
              <a:ext cx="381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kumimoji="0" lang="en-US" b="0" i="0" u="none" strike="noStrike" cap="none" normalizeH="0" baseline="-30000" dirty="0" err="1" smtClean="0">
                  <a:ln>
                    <a:noFill/>
                  </a:ln>
                  <a:solidFill>
                    <a:srgbClr val="333333"/>
                  </a:solidFill>
                  <a:effectLst/>
                  <a:latin typeface="Arial" pitchFamily="34" charset="0"/>
                  <a:ea typeface="Calibri" pitchFamily="34" charset="0"/>
                  <a:cs typeface="Arial" pitchFamily="34" charset="0"/>
                </a:rPr>
                <a:t>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9"/>
            <p:cNvSpPr>
              <a:spLocks noChangeArrowheads="1"/>
            </p:cNvSpPr>
            <p:nvPr/>
          </p:nvSpPr>
          <p:spPr bwMode="auto">
            <a:xfrm>
              <a:off x="2971800" y="4572000"/>
              <a:ext cx="381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z</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9"/>
            <p:cNvSpPr>
              <a:spLocks noChangeArrowheads="1"/>
            </p:cNvSpPr>
            <p:nvPr/>
          </p:nvSpPr>
          <p:spPr bwMode="auto">
            <a:xfrm>
              <a:off x="2590800" y="4114800"/>
              <a:ext cx="53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9"/>
            <p:cNvSpPr>
              <a:spLocks noChangeArrowheads="1"/>
            </p:cNvSpPr>
            <p:nvPr/>
          </p:nvSpPr>
          <p:spPr bwMode="auto">
            <a:xfrm>
              <a:off x="1371600" y="3810000"/>
              <a:ext cx="53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Oval 27"/>
            <p:cNvSpPr/>
            <p:nvPr/>
          </p:nvSpPr>
          <p:spPr bwMode="auto">
            <a:xfrm>
              <a:off x="914400" y="4191000"/>
              <a:ext cx="1828800" cy="914400"/>
            </a:xfrm>
            <a:prstGeom prst="ellipse">
              <a:avLst/>
            </a:prstGeom>
            <a:solidFill>
              <a:srgbClr val="FFFF00">
                <a:alpha val="9000"/>
              </a:srgbClr>
            </a:solidFill>
            <a:ln w="2222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0" name="Straight Arrow Connector 29"/>
            <p:cNvCxnSpPr>
              <a:endCxn id="28" idx="7"/>
            </p:cNvCxnSpPr>
            <p:nvPr/>
          </p:nvCxnSpPr>
          <p:spPr bwMode="auto">
            <a:xfrm flipV="1">
              <a:off x="1828800" y="4324911"/>
              <a:ext cx="646578" cy="3232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1905000" y="4191000"/>
              <a:ext cx="300082" cy="369332"/>
            </a:xfrm>
            <a:prstGeom prst="rect">
              <a:avLst/>
            </a:prstGeom>
            <a:noFill/>
          </p:spPr>
          <p:txBody>
            <a:bodyPr wrap="none" rtlCol="0">
              <a:spAutoFit/>
            </a:bodyPr>
            <a:lstStyle/>
            <a:p>
              <a:r>
                <a:rPr lang="en-US" dirty="0" smtClean="0"/>
                <a:t>k</a:t>
              </a:r>
              <a:endParaRPr lang="en-US" dirty="0"/>
            </a:p>
          </p:txBody>
        </p:sp>
      </p:grpSp>
      <p:graphicFrame>
        <p:nvGraphicFramePr>
          <p:cNvPr id="122890" name="Object 10"/>
          <p:cNvGraphicFramePr>
            <a:graphicFrameLocks noChangeAspect="1"/>
          </p:cNvGraphicFramePr>
          <p:nvPr>
            <p:extLst>
              <p:ext uri="{D42A27DB-BD31-4B8C-83A1-F6EECF244321}">
                <p14:modId xmlns:p14="http://schemas.microsoft.com/office/powerpoint/2010/main" val="376409380"/>
              </p:ext>
            </p:extLst>
          </p:nvPr>
        </p:nvGraphicFramePr>
        <p:xfrm>
          <a:off x="4032250" y="2895600"/>
          <a:ext cx="4321175" cy="695325"/>
        </p:xfrm>
        <a:graphic>
          <a:graphicData uri="http://schemas.openxmlformats.org/presentationml/2006/ole">
            <mc:AlternateContent xmlns:mc="http://schemas.openxmlformats.org/markup-compatibility/2006">
              <mc:Choice xmlns:v="urn:schemas-microsoft-com:vml" Requires="v">
                <p:oleObj spid="_x0000_s149838" name="Equation" r:id="rId18" imgW="2997000" imgH="482400" progId="Equation.DSMT4">
                  <p:embed/>
                </p:oleObj>
              </mc:Choice>
              <mc:Fallback>
                <p:oleObj name="Equation" r:id="rId18" imgW="2997000" imgH="482400" progId="Equation.DSMT4">
                  <p:embed/>
                  <p:pic>
                    <p:nvPicPr>
                      <p:cNvPr id="0" name=""/>
                      <p:cNvPicPr>
                        <a:picLocks noChangeAspect="1" noChangeArrowheads="1"/>
                      </p:cNvPicPr>
                      <p:nvPr/>
                    </p:nvPicPr>
                    <p:blipFill>
                      <a:blip r:embed="rId19"/>
                      <a:srcRect/>
                      <a:stretch>
                        <a:fillRect/>
                      </a:stretch>
                    </p:blipFill>
                    <p:spPr bwMode="auto">
                      <a:xfrm>
                        <a:off x="4032250" y="2895600"/>
                        <a:ext cx="4321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Box 36"/>
          <p:cNvSpPr txBox="1"/>
          <p:nvPr/>
        </p:nvSpPr>
        <p:spPr>
          <a:xfrm>
            <a:off x="3200400" y="3733800"/>
            <a:ext cx="5660524" cy="923330"/>
          </a:xfrm>
          <a:prstGeom prst="rect">
            <a:avLst/>
          </a:prstGeom>
          <a:noFill/>
        </p:spPr>
        <p:txBody>
          <a:bodyPr wrap="none" rtlCol="0">
            <a:spAutoFit/>
          </a:bodyPr>
          <a:lstStyle/>
          <a:p>
            <a:r>
              <a:rPr lang="en-US" dirty="0" smtClean="0"/>
              <a:t>Let us find polarization of the extraordinary wave</a:t>
            </a:r>
          </a:p>
          <a:p>
            <a:r>
              <a:rPr lang="en-US" dirty="0" smtClean="0"/>
              <a:t>(we know that it is in </a:t>
            </a:r>
            <a:r>
              <a:rPr lang="en-US" dirty="0" err="1" smtClean="0"/>
              <a:t>yz</a:t>
            </a:r>
            <a:r>
              <a:rPr lang="en-US" dirty="0" smtClean="0"/>
              <a:t> plane…but what is the angle?</a:t>
            </a:r>
          </a:p>
          <a:p>
            <a:r>
              <a:rPr lang="en-US" dirty="0" smtClean="0"/>
              <a:t>It is not simple because </a:t>
            </a:r>
            <a:r>
              <a:rPr lang="en-US" b="1" dirty="0" smtClean="0">
                <a:latin typeface="Times New Roman" panose="02020603050405020304" pitchFamily="18" charset="0"/>
                <a:cs typeface="Times New Roman" panose="02020603050405020304" pitchFamily="18" charset="0"/>
              </a:rPr>
              <a:t>E</a:t>
            </a:r>
            <a:r>
              <a:rPr lang="en-US" dirty="0" smtClean="0"/>
              <a:t> is not normal to </a:t>
            </a:r>
            <a:r>
              <a:rPr lang="en-US" b="1" dirty="0" smtClean="0">
                <a:latin typeface="Times New Roman" panose="02020603050405020304" pitchFamily="18" charset="0"/>
                <a:cs typeface="Times New Roman" panose="02020603050405020304" pitchFamily="18" charset="0"/>
              </a:rPr>
              <a:t>k</a:t>
            </a:r>
            <a:r>
              <a:rPr lang="en-US" dirty="0" smtClean="0"/>
              <a:t> </a:t>
            </a:r>
            <a:endParaRPr lang="en-US" dirty="0"/>
          </a:p>
        </p:txBody>
      </p:sp>
      <p:sp>
        <p:nvSpPr>
          <p:cNvPr id="43" name="Slide Number Placeholder 42"/>
          <p:cNvSpPr>
            <a:spLocks noGrp="1"/>
          </p:cNvSpPr>
          <p:nvPr>
            <p:ph type="sldNum" sz="quarter" idx="12"/>
          </p:nvPr>
        </p:nvSpPr>
        <p:spPr/>
        <p:txBody>
          <a:bodyPr/>
          <a:lstStyle/>
          <a:p>
            <a:pPr>
              <a:defRPr/>
            </a:pPr>
            <a:fld id="{BA949DAA-2B2A-4017-895E-FC6C49EBF0C5}" type="slidenum">
              <a:rPr lang="en-US" smtClean="0"/>
              <a:pPr>
                <a:defRPr/>
              </a:pPr>
              <a:t>13</a:t>
            </a:fld>
            <a:endParaRPr lang="en-US"/>
          </a:p>
        </p:txBody>
      </p:sp>
      <p:graphicFrame>
        <p:nvGraphicFramePr>
          <p:cNvPr id="50" name="Object 49"/>
          <p:cNvGraphicFramePr>
            <a:graphicFrameLocks noChangeAspect="1"/>
          </p:cNvGraphicFramePr>
          <p:nvPr>
            <p:extLst/>
          </p:nvPr>
        </p:nvGraphicFramePr>
        <p:xfrm>
          <a:off x="379413" y="5029200"/>
          <a:ext cx="8018462" cy="977900"/>
        </p:xfrm>
        <a:graphic>
          <a:graphicData uri="http://schemas.openxmlformats.org/presentationml/2006/ole">
            <mc:AlternateContent xmlns:mc="http://schemas.openxmlformats.org/markup-compatibility/2006">
              <mc:Choice xmlns:v="urn:schemas-microsoft-com:vml" Requires="v">
                <p:oleObj spid="_x0000_s149839" name="Equation" r:id="rId20" imgW="3962160" imgH="482400" progId="Equation.DSMT4">
                  <p:embed/>
                </p:oleObj>
              </mc:Choice>
              <mc:Fallback>
                <p:oleObj name="Equation" r:id="rId20" imgW="3962160" imgH="482400" progId="Equation.DSMT4">
                  <p:embed/>
                  <p:pic>
                    <p:nvPicPr>
                      <p:cNvPr id="4" name="Object 3"/>
                      <p:cNvPicPr>
                        <a:picLocks noChangeAspect="1" noChangeArrowheads="1"/>
                      </p:cNvPicPr>
                      <p:nvPr/>
                    </p:nvPicPr>
                    <p:blipFill>
                      <a:blip r:embed="rId21"/>
                      <a:srcRect/>
                      <a:stretch>
                        <a:fillRect/>
                      </a:stretch>
                    </p:blipFill>
                    <p:spPr bwMode="auto">
                      <a:xfrm>
                        <a:off x="379413" y="5029200"/>
                        <a:ext cx="80184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50"/>
          <p:cNvGraphicFramePr>
            <a:graphicFrameLocks noChangeAspect="1"/>
          </p:cNvGraphicFramePr>
          <p:nvPr>
            <p:extLst/>
          </p:nvPr>
        </p:nvGraphicFramePr>
        <p:xfrm>
          <a:off x="3974147" y="6096000"/>
          <a:ext cx="1419225" cy="642938"/>
        </p:xfrm>
        <a:graphic>
          <a:graphicData uri="http://schemas.openxmlformats.org/presentationml/2006/ole">
            <mc:AlternateContent xmlns:mc="http://schemas.openxmlformats.org/markup-compatibility/2006">
              <mc:Choice xmlns:v="urn:schemas-microsoft-com:vml" Requires="v">
                <p:oleObj spid="_x0000_s149840" name="Equation" r:id="rId22" imgW="1041400" imgH="457200" progId="Equation.DSMT4">
                  <p:embed/>
                </p:oleObj>
              </mc:Choice>
              <mc:Fallback>
                <p:oleObj name="Equation" r:id="rId22" imgW="1041400" imgH="457200" progId="Equation.DSMT4">
                  <p:embed/>
                  <p:pic>
                    <p:nvPicPr>
                      <p:cNvPr id="7"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4147" y="6096000"/>
                        <a:ext cx="14192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8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0848"/>
                                        </p:tgtEl>
                                        <p:attrNameLst>
                                          <p:attrName>style.visibility</p:attrName>
                                        </p:attrNameLst>
                                      </p:cBhvr>
                                      <p:to>
                                        <p:strVal val="visible"/>
                                      </p:to>
                                    </p:set>
                                    <p:animEffect transition="in" filter="box(in)">
                                      <p:cBhvr>
                                        <p:cTn id="7" dur="500"/>
                                        <p:tgtEl>
                                          <p:spTgt spid="1208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0847"/>
                                        </p:tgtEl>
                                        <p:attrNameLst>
                                          <p:attrName>style.visibility</p:attrName>
                                        </p:attrNameLst>
                                      </p:cBhvr>
                                      <p:to>
                                        <p:strVal val="visible"/>
                                      </p:to>
                                    </p:set>
                                    <p:animEffect transition="in" filter="box(in)">
                                      <p:cBhvr>
                                        <p:cTn id="12" dur="500"/>
                                        <p:tgtEl>
                                          <p:spTgt spid="1208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box(in)">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box(in)">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0849"/>
                                        </p:tgtEl>
                                        <p:attrNameLst>
                                          <p:attrName>style.visibility</p:attrName>
                                        </p:attrNameLst>
                                      </p:cBhvr>
                                      <p:to>
                                        <p:strVal val="visible"/>
                                      </p:to>
                                    </p:set>
                                    <p:animEffect transition="in" filter="box(in)">
                                      <p:cBhvr>
                                        <p:cTn id="27" dur="500"/>
                                        <p:tgtEl>
                                          <p:spTgt spid="12084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0850"/>
                                        </p:tgtEl>
                                        <p:attrNameLst>
                                          <p:attrName>style.visibility</p:attrName>
                                        </p:attrNameLst>
                                      </p:cBhvr>
                                      <p:to>
                                        <p:strVal val="visible"/>
                                      </p:to>
                                    </p:set>
                                    <p:animEffect transition="in" filter="box(in)">
                                      <p:cBhvr>
                                        <p:cTn id="32" dur="500"/>
                                        <p:tgtEl>
                                          <p:spTgt spid="12085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20852"/>
                                        </p:tgtEl>
                                        <p:attrNameLst>
                                          <p:attrName>style.visibility</p:attrName>
                                        </p:attrNameLst>
                                      </p:cBhvr>
                                      <p:to>
                                        <p:strVal val="visible"/>
                                      </p:to>
                                    </p:set>
                                    <p:animEffect transition="in" filter="box(in)">
                                      <p:cBhvr>
                                        <p:cTn id="42" dur="500"/>
                                        <p:tgtEl>
                                          <p:spTgt spid="12085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ox(i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22890"/>
                                        </p:tgtEl>
                                        <p:attrNameLst>
                                          <p:attrName>style.visibility</p:attrName>
                                        </p:attrNameLst>
                                      </p:cBhvr>
                                      <p:to>
                                        <p:strVal val="visible"/>
                                      </p:to>
                                    </p:set>
                                    <p:animEffect transition="in" filter="box(in)">
                                      <p:cBhvr>
                                        <p:cTn id="62" dur="500"/>
                                        <p:tgtEl>
                                          <p:spTgt spid="12289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in)">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box(in)">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box(in)">
                                      <p:cBhvr>
                                        <p:cTn id="7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132080"/>
            <a:ext cx="8229600" cy="792162"/>
          </a:xfrm>
        </p:spPr>
        <p:txBody>
          <a:bodyPr/>
          <a:lstStyle/>
          <a:p>
            <a:r>
              <a:rPr lang="en-US" sz="3200" dirty="0" smtClean="0"/>
              <a:t>Extra-ordinary waves (2) </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20852" name="Object 20"/>
          <p:cNvGraphicFramePr>
            <a:graphicFrameLocks noChangeAspect="1"/>
          </p:cNvGraphicFramePr>
          <p:nvPr/>
        </p:nvGraphicFramePr>
        <p:xfrm>
          <a:off x="3352800" y="609600"/>
          <a:ext cx="1135062" cy="676275"/>
        </p:xfrm>
        <a:graphic>
          <a:graphicData uri="http://schemas.openxmlformats.org/presentationml/2006/ole">
            <mc:AlternateContent xmlns:mc="http://schemas.openxmlformats.org/markup-compatibility/2006">
              <mc:Choice xmlns:v="urn:schemas-microsoft-com:vml" Requires="v">
                <p:oleObj spid="_x0000_s150715" name="Equation" r:id="rId4" imgW="787320" imgH="469800" progId="Equation.DSMT4">
                  <p:embed/>
                </p:oleObj>
              </mc:Choice>
              <mc:Fallback>
                <p:oleObj name="Equation" r:id="rId4" imgW="78732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09600"/>
                        <a:ext cx="11350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3" name="Group 42"/>
          <p:cNvGrpSpPr/>
          <p:nvPr/>
        </p:nvGrpSpPr>
        <p:grpSpPr>
          <a:xfrm>
            <a:off x="457200" y="609600"/>
            <a:ext cx="2667000" cy="1905000"/>
            <a:chOff x="457200" y="609600"/>
            <a:chExt cx="2667000" cy="1905000"/>
          </a:xfrm>
        </p:grpSpPr>
        <p:grpSp>
          <p:nvGrpSpPr>
            <p:cNvPr id="5" name="Group 33"/>
            <p:cNvGrpSpPr/>
            <p:nvPr/>
          </p:nvGrpSpPr>
          <p:grpSpPr>
            <a:xfrm>
              <a:off x="1905000" y="1371600"/>
              <a:ext cx="389106" cy="369332"/>
              <a:chOff x="2133600" y="4343400"/>
              <a:chExt cx="389106" cy="369332"/>
            </a:xfrm>
          </p:grpSpPr>
          <p:sp>
            <p:nvSpPr>
              <p:cNvPr id="31" name="Freeform 30"/>
              <p:cNvSpPr/>
              <p:nvPr/>
            </p:nvSpPr>
            <p:spPr bwMode="auto">
              <a:xfrm>
                <a:off x="2133600" y="4480560"/>
                <a:ext cx="120227" cy="193040"/>
              </a:xfrm>
              <a:custGeom>
                <a:avLst/>
                <a:gdLst>
                  <a:gd name="connsiteX0" fmla="*/ 0 w 120227"/>
                  <a:gd name="connsiteY0" fmla="*/ 0 h 193040"/>
                  <a:gd name="connsiteX1" fmla="*/ 101600 w 120227"/>
                  <a:gd name="connsiteY1" fmla="*/ 91440 h 193040"/>
                  <a:gd name="connsiteX2" fmla="*/ 111760 w 120227"/>
                  <a:gd name="connsiteY2" fmla="*/ 193040 h 193040"/>
                </a:gdLst>
                <a:ahLst/>
                <a:cxnLst>
                  <a:cxn ang="0">
                    <a:pos x="connsiteX0" y="connsiteY0"/>
                  </a:cxn>
                  <a:cxn ang="0">
                    <a:pos x="connsiteX1" y="connsiteY1"/>
                  </a:cxn>
                  <a:cxn ang="0">
                    <a:pos x="connsiteX2" y="connsiteY2"/>
                  </a:cxn>
                </a:cxnLst>
                <a:rect l="l" t="t" r="r" b="b"/>
                <a:pathLst>
                  <a:path w="120227" h="193040">
                    <a:moveTo>
                      <a:pt x="0" y="0"/>
                    </a:moveTo>
                    <a:cubicBezTo>
                      <a:pt x="41486" y="29633"/>
                      <a:pt x="82973" y="59267"/>
                      <a:pt x="101600" y="91440"/>
                    </a:cubicBezTo>
                    <a:cubicBezTo>
                      <a:pt x="120227" y="123613"/>
                      <a:pt x="115993" y="158326"/>
                      <a:pt x="111760" y="19304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2209800" y="43434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nvGrpSpPr>
            <p:cNvPr id="6" name="Group 34"/>
            <p:cNvGrpSpPr/>
            <p:nvPr/>
          </p:nvGrpSpPr>
          <p:grpSpPr>
            <a:xfrm>
              <a:off x="457200" y="609600"/>
              <a:ext cx="2667000" cy="1905000"/>
              <a:chOff x="685800" y="3581400"/>
              <a:chExt cx="2667000" cy="1905000"/>
            </a:xfrm>
          </p:grpSpPr>
          <p:cxnSp>
            <p:nvCxnSpPr>
              <p:cNvPr id="20" name="Straight Arrow Connector 19"/>
              <p:cNvCxnSpPr/>
              <p:nvPr/>
            </p:nvCxnSpPr>
            <p:spPr bwMode="auto">
              <a:xfrm>
                <a:off x="685800" y="4648200"/>
                <a:ext cx="2514600" cy="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V="1">
                <a:off x="1828800" y="3733800"/>
                <a:ext cx="0" cy="17526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22889" name="Rectangle 9"/>
              <p:cNvSpPr>
                <a:spLocks noChangeArrowheads="1"/>
              </p:cNvSpPr>
              <p:nvPr/>
            </p:nvSpPr>
            <p:spPr bwMode="auto">
              <a:xfrm>
                <a:off x="1828800" y="3581400"/>
                <a:ext cx="381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kumimoji="0" lang="en-US" b="0" i="0" u="none" strike="noStrike" cap="none" normalizeH="0" baseline="-30000" dirty="0" err="1" smtClean="0">
                    <a:ln>
                      <a:noFill/>
                    </a:ln>
                    <a:solidFill>
                      <a:srgbClr val="333333"/>
                    </a:solidFill>
                    <a:effectLst/>
                    <a:latin typeface="Arial" pitchFamily="34" charset="0"/>
                    <a:ea typeface="Calibri" pitchFamily="34" charset="0"/>
                    <a:cs typeface="Arial" pitchFamily="34" charset="0"/>
                  </a:rPr>
                  <a:t>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9"/>
              <p:cNvSpPr>
                <a:spLocks noChangeArrowheads="1"/>
              </p:cNvSpPr>
              <p:nvPr/>
            </p:nvSpPr>
            <p:spPr bwMode="auto">
              <a:xfrm>
                <a:off x="2971800" y="4572000"/>
                <a:ext cx="381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z</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9"/>
              <p:cNvSpPr>
                <a:spLocks noChangeArrowheads="1"/>
              </p:cNvSpPr>
              <p:nvPr/>
            </p:nvSpPr>
            <p:spPr bwMode="auto">
              <a:xfrm>
                <a:off x="2590800" y="4114800"/>
                <a:ext cx="53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o</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9"/>
              <p:cNvSpPr>
                <a:spLocks noChangeArrowheads="1"/>
              </p:cNvSpPr>
              <p:nvPr/>
            </p:nvSpPr>
            <p:spPr bwMode="auto">
              <a:xfrm>
                <a:off x="1371600" y="3810000"/>
                <a:ext cx="53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33333"/>
                    </a:solidFill>
                    <a:effectLst/>
                    <a:latin typeface="Arial" pitchFamily="34" charset="0"/>
                    <a:ea typeface="Calibri" pitchFamily="34" charset="0"/>
                    <a:cs typeface="Arial" pitchFamily="34" charset="0"/>
                  </a:rPr>
                  <a:t>k</a:t>
                </a:r>
                <a:r>
                  <a:rPr lang="en-US" baseline="-30000" dirty="0" err="1" smtClean="0">
                    <a:solidFill>
                      <a:srgbClr val="333333"/>
                    </a:solidFill>
                    <a:ea typeface="Calibri" pitchFamily="34" charset="0"/>
                    <a:cs typeface="Arial" pitchFamily="34" charset="0"/>
                  </a:rPr>
                  <a: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Oval 27"/>
              <p:cNvSpPr/>
              <p:nvPr/>
            </p:nvSpPr>
            <p:spPr bwMode="auto">
              <a:xfrm>
                <a:off x="914400" y="4191000"/>
                <a:ext cx="1828800" cy="914400"/>
              </a:xfrm>
              <a:prstGeom prst="ellipse">
                <a:avLst/>
              </a:prstGeom>
              <a:solidFill>
                <a:srgbClr val="FFFF00">
                  <a:alpha val="9000"/>
                </a:srgbClr>
              </a:solidFill>
              <a:ln w="22225"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0" name="Straight Arrow Connector 29"/>
              <p:cNvCxnSpPr>
                <a:endCxn id="28" idx="7"/>
              </p:cNvCxnSpPr>
              <p:nvPr/>
            </p:nvCxnSpPr>
            <p:spPr bwMode="auto">
              <a:xfrm flipV="1">
                <a:off x="1828800" y="4324911"/>
                <a:ext cx="646578" cy="3232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3" name="TextBox 32"/>
              <p:cNvSpPr txBox="1"/>
              <p:nvPr/>
            </p:nvSpPr>
            <p:spPr>
              <a:xfrm>
                <a:off x="1905000" y="4191000"/>
                <a:ext cx="300082" cy="369332"/>
              </a:xfrm>
              <a:prstGeom prst="rect">
                <a:avLst/>
              </a:prstGeom>
              <a:noFill/>
            </p:spPr>
            <p:txBody>
              <a:bodyPr wrap="none" rtlCol="0">
                <a:spAutoFit/>
              </a:bodyPr>
              <a:lstStyle/>
              <a:p>
                <a:r>
                  <a:rPr lang="en-US" dirty="0" smtClean="0"/>
                  <a:t>k</a:t>
                </a:r>
                <a:endParaRPr lang="en-US" dirty="0"/>
              </a:p>
            </p:txBody>
          </p:sp>
        </p:grpSp>
      </p:grpSp>
      <p:graphicFrame>
        <p:nvGraphicFramePr>
          <p:cNvPr id="122890" name="Object 10"/>
          <p:cNvGraphicFramePr>
            <a:graphicFrameLocks noChangeAspect="1"/>
          </p:cNvGraphicFramePr>
          <p:nvPr/>
        </p:nvGraphicFramePr>
        <p:xfrm>
          <a:off x="4648200" y="609600"/>
          <a:ext cx="4156075" cy="695325"/>
        </p:xfrm>
        <a:graphic>
          <a:graphicData uri="http://schemas.openxmlformats.org/presentationml/2006/ole">
            <mc:AlternateContent xmlns:mc="http://schemas.openxmlformats.org/markup-compatibility/2006">
              <mc:Choice xmlns:v="urn:schemas-microsoft-com:vml" Requires="v">
                <p:oleObj spid="_x0000_s150716" name="Equation" r:id="rId6" imgW="2882880" imgH="482400" progId="Equation.DSMT4">
                  <p:embed/>
                </p:oleObj>
              </mc:Choice>
              <mc:Fallback>
                <p:oleObj name="Equation" r:id="rId6" imgW="2882880" imgH="482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609600"/>
                        <a:ext cx="41560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14"/>
          <p:cNvGraphicFramePr>
            <a:graphicFrameLocks noChangeAspect="1"/>
          </p:cNvGraphicFramePr>
          <p:nvPr/>
        </p:nvGraphicFramePr>
        <p:xfrm>
          <a:off x="3429000" y="1600200"/>
          <a:ext cx="1419225" cy="642938"/>
        </p:xfrm>
        <a:graphic>
          <a:graphicData uri="http://schemas.openxmlformats.org/presentationml/2006/ole">
            <mc:AlternateContent xmlns:mc="http://schemas.openxmlformats.org/markup-compatibility/2006">
              <mc:Choice xmlns:v="urn:schemas-microsoft-com:vml" Requires="v">
                <p:oleObj spid="_x0000_s150717" name="Equation" r:id="rId8" imgW="1041120" imgH="457200" progId="Equation.DSMT4">
                  <p:embed/>
                </p:oleObj>
              </mc:Choice>
              <mc:Fallback>
                <p:oleObj name="Equation" r:id="rId8" imgW="104112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1600200"/>
                        <a:ext cx="14192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 name="Group 75"/>
          <p:cNvGrpSpPr/>
          <p:nvPr/>
        </p:nvGrpSpPr>
        <p:grpSpPr>
          <a:xfrm>
            <a:off x="162560" y="2397760"/>
            <a:ext cx="4821282" cy="1889759"/>
            <a:chOff x="162560" y="2397760"/>
            <a:chExt cx="4821282" cy="1889759"/>
          </a:xfrm>
        </p:grpSpPr>
        <p:grpSp>
          <p:nvGrpSpPr>
            <p:cNvPr id="56" name="Group 55"/>
            <p:cNvGrpSpPr/>
            <p:nvPr/>
          </p:nvGrpSpPr>
          <p:grpSpPr>
            <a:xfrm>
              <a:off x="838200" y="2514600"/>
              <a:ext cx="3810000" cy="1752600"/>
              <a:chOff x="838200" y="2514600"/>
              <a:chExt cx="3810000" cy="1752600"/>
            </a:xfrm>
          </p:grpSpPr>
          <p:cxnSp>
            <p:nvCxnSpPr>
              <p:cNvPr id="50" name="Straight Arrow Connector 49"/>
              <p:cNvCxnSpPr/>
              <p:nvPr/>
            </p:nvCxnSpPr>
            <p:spPr bwMode="auto">
              <a:xfrm>
                <a:off x="838200" y="3810000"/>
                <a:ext cx="3810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52" name="Straight Arrow Connector 51"/>
              <p:cNvCxnSpPr/>
              <p:nvPr/>
            </p:nvCxnSpPr>
            <p:spPr bwMode="auto">
              <a:xfrm flipV="1">
                <a:off x="914400" y="2514600"/>
                <a:ext cx="0" cy="17526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55" name="Straight Arrow Connector 54"/>
              <p:cNvCxnSpPr/>
              <p:nvPr/>
            </p:nvCxnSpPr>
            <p:spPr bwMode="auto">
              <a:xfrm flipV="1">
                <a:off x="914400" y="3169920"/>
                <a:ext cx="924560" cy="64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cxnSp>
          <p:nvCxnSpPr>
            <p:cNvPr id="58" name="Straight Arrow Connector 57"/>
            <p:cNvCxnSpPr/>
            <p:nvPr/>
          </p:nvCxnSpPr>
          <p:spPr bwMode="auto">
            <a:xfrm flipV="1">
              <a:off x="914400" y="3276600"/>
              <a:ext cx="3657600" cy="533400"/>
            </a:xfrm>
            <a:prstGeom prst="straightConnector1">
              <a:avLst/>
            </a:prstGeom>
            <a:solidFill>
              <a:schemeClr val="accent1"/>
            </a:solidFill>
            <a:ln w="22225" cap="flat" cmpd="sng" algn="ctr">
              <a:solidFill>
                <a:srgbClr val="C00000"/>
              </a:solidFill>
              <a:prstDash val="solid"/>
              <a:round/>
              <a:headEnd type="none" w="med" len="med"/>
              <a:tailEnd type="arrow"/>
            </a:ln>
            <a:effectLst/>
          </p:spPr>
        </p:cxnSp>
        <p:sp>
          <p:nvSpPr>
            <p:cNvPr id="59" name="TextBox 58"/>
            <p:cNvSpPr txBox="1"/>
            <p:nvPr/>
          </p:nvSpPr>
          <p:spPr>
            <a:xfrm>
              <a:off x="4531360" y="3027680"/>
              <a:ext cx="312906" cy="369332"/>
            </a:xfrm>
            <a:prstGeom prst="rect">
              <a:avLst/>
            </a:prstGeom>
            <a:noFill/>
          </p:spPr>
          <p:txBody>
            <a:bodyPr wrap="none" rtlCol="0">
              <a:spAutoFit/>
            </a:bodyPr>
            <a:lstStyle/>
            <a:p>
              <a:r>
                <a:rPr lang="en-US" b="1" dirty="0" smtClean="0"/>
                <a:t>k</a:t>
              </a:r>
              <a:endParaRPr lang="en-US" b="1" dirty="0"/>
            </a:p>
          </p:txBody>
        </p:sp>
        <p:grpSp>
          <p:nvGrpSpPr>
            <p:cNvPr id="61" name="Group 60"/>
            <p:cNvGrpSpPr/>
            <p:nvPr/>
          </p:nvGrpSpPr>
          <p:grpSpPr>
            <a:xfrm>
              <a:off x="2362200" y="3479800"/>
              <a:ext cx="389106" cy="369332"/>
              <a:chOff x="2133600" y="4343400"/>
              <a:chExt cx="389106" cy="369332"/>
            </a:xfrm>
          </p:grpSpPr>
          <p:sp>
            <p:nvSpPr>
              <p:cNvPr id="62" name="Freeform 61"/>
              <p:cNvSpPr/>
              <p:nvPr/>
            </p:nvSpPr>
            <p:spPr bwMode="auto">
              <a:xfrm>
                <a:off x="2133600" y="4480560"/>
                <a:ext cx="120227" cy="193040"/>
              </a:xfrm>
              <a:custGeom>
                <a:avLst/>
                <a:gdLst>
                  <a:gd name="connsiteX0" fmla="*/ 0 w 120227"/>
                  <a:gd name="connsiteY0" fmla="*/ 0 h 193040"/>
                  <a:gd name="connsiteX1" fmla="*/ 101600 w 120227"/>
                  <a:gd name="connsiteY1" fmla="*/ 91440 h 193040"/>
                  <a:gd name="connsiteX2" fmla="*/ 111760 w 120227"/>
                  <a:gd name="connsiteY2" fmla="*/ 193040 h 193040"/>
                </a:gdLst>
                <a:ahLst/>
                <a:cxnLst>
                  <a:cxn ang="0">
                    <a:pos x="connsiteX0" y="connsiteY0"/>
                  </a:cxn>
                  <a:cxn ang="0">
                    <a:pos x="connsiteX1" y="connsiteY1"/>
                  </a:cxn>
                  <a:cxn ang="0">
                    <a:pos x="connsiteX2" y="connsiteY2"/>
                  </a:cxn>
                </a:cxnLst>
                <a:rect l="l" t="t" r="r" b="b"/>
                <a:pathLst>
                  <a:path w="120227" h="193040">
                    <a:moveTo>
                      <a:pt x="0" y="0"/>
                    </a:moveTo>
                    <a:cubicBezTo>
                      <a:pt x="41486" y="29633"/>
                      <a:pt x="82973" y="59267"/>
                      <a:pt x="101600" y="91440"/>
                    </a:cubicBezTo>
                    <a:cubicBezTo>
                      <a:pt x="120227" y="123613"/>
                      <a:pt x="115993" y="158326"/>
                      <a:pt x="111760" y="19304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TextBox 62"/>
              <p:cNvSpPr txBox="1"/>
              <p:nvPr/>
            </p:nvSpPr>
            <p:spPr>
              <a:xfrm>
                <a:off x="2209800" y="43434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sp>
          <p:nvSpPr>
            <p:cNvPr id="66" name="TextBox 65"/>
            <p:cNvSpPr txBox="1"/>
            <p:nvPr/>
          </p:nvSpPr>
          <p:spPr>
            <a:xfrm>
              <a:off x="4683760" y="3891280"/>
              <a:ext cx="300082" cy="369332"/>
            </a:xfrm>
            <a:prstGeom prst="rect">
              <a:avLst/>
            </a:prstGeom>
            <a:noFill/>
          </p:spPr>
          <p:txBody>
            <a:bodyPr wrap="none" rtlCol="0">
              <a:spAutoFit/>
            </a:bodyPr>
            <a:lstStyle/>
            <a:p>
              <a:r>
                <a:rPr lang="en-US" dirty="0" smtClean="0"/>
                <a:t>z</a:t>
              </a:r>
              <a:endParaRPr lang="en-US" dirty="0"/>
            </a:p>
          </p:txBody>
        </p:sp>
        <p:sp>
          <p:nvSpPr>
            <p:cNvPr id="67" name="TextBox 66"/>
            <p:cNvSpPr txBox="1"/>
            <p:nvPr/>
          </p:nvSpPr>
          <p:spPr>
            <a:xfrm>
              <a:off x="1005840" y="2397760"/>
              <a:ext cx="300082" cy="369332"/>
            </a:xfrm>
            <a:prstGeom prst="rect">
              <a:avLst/>
            </a:prstGeom>
            <a:noFill/>
          </p:spPr>
          <p:txBody>
            <a:bodyPr wrap="none" rtlCol="0">
              <a:spAutoFit/>
            </a:bodyPr>
            <a:lstStyle/>
            <a:p>
              <a:r>
                <a:rPr lang="en-US" dirty="0" smtClean="0"/>
                <a:t>y</a:t>
              </a:r>
              <a:endParaRPr lang="en-US" dirty="0"/>
            </a:p>
          </p:txBody>
        </p:sp>
        <p:sp>
          <p:nvSpPr>
            <p:cNvPr id="68" name="TextBox 67"/>
            <p:cNvSpPr txBox="1"/>
            <p:nvPr/>
          </p:nvSpPr>
          <p:spPr>
            <a:xfrm>
              <a:off x="1838960" y="2895600"/>
              <a:ext cx="300082" cy="369332"/>
            </a:xfrm>
            <a:prstGeom prst="rect">
              <a:avLst/>
            </a:prstGeom>
            <a:noFill/>
          </p:spPr>
          <p:txBody>
            <a:bodyPr wrap="none" rtlCol="0">
              <a:spAutoFit/>
            </a:bodyPr>
            <a:lstStyle/>
            <a:p>
              <a:r>
                <a:rPr lang="en-US" dirty="0" smtClean="0"/>
                <a:t>x</a:t>
              </a:r>
              <a:endParaRPr lang="en-US" dirty="0"/>
            </a:p>
          </p:txBody>
        </p:sp>
        <p:cxnSp>
          <p:nvCxnSpPr>
            <p:cNvPr id="70" name="Straight Arrow Connector 69"/>
            <p:cNvCxnSpPr/>
            <p:nvPr/>
          </p:nvCxnSpPr>
          <p:spPr bwMode="auto">
            <a:xfrm flipH="1">
              <a:off x="487680" y="3799840"/>
              <a:ext cx="406400" cy="274320"/>
            </a:xfrm>
            <a:prstGeom prst="straightConnector1">
              <a:avLst/>
            </a:prstGeom>
            <a:solidFill>
              <a:schemeClr val="accent1"/>
            </a:solidFill>
            <a:ln w="34925" cap="flat" cmpd="sng" algn="ctr">
              <a:solidFill>
                <a:srgbClr val="000099"/>
              </a:solidFill>
              <a:prstDash val="solid"/>
              <a:round/>
              <a:headEnd type="none" w="med" len="med"/>
              <a:tailEnd type="arrow"/>
            </a:ln>
            <a:effectLst/>
          </p:spPr>
        </p:cxnSp>
        <p:sp>
          <p:nvSpPr>
            <p:cNvPr id="71" name="TextBox 70"/>
            <p:cNvSpPr txBox="1"/>
            <p:nvPr/>
          </p:nvSpPr>
          <p:spPr>
            <a:xfrm>
              <a:off x="162560" y="3627120"/>
              <a:ext cx="582211" cy="369332"/>
            </a:xfrm>
            <a:prstGeom prst="rect">
              <a:avLst/>
            </a:prstGeom>
            <a:noFill/>
          </p:spPr>
          <p:txBody>
            <a:bodyPr wrap="none" rtlCol="0">
              <a:spAutoFit/>
            </a:bodyPr>
            <a:lstStyle/>
            <a:p>
              <a:r>
                <a:rPr lang="en-US" b="1" dirty="0" smtClean="0"/>
                <a:t>H,B</a:t>
              </a:r>
              <a:endParaRPr lang="en-US" b="1" dirty="0"/>
            </a:p>
          </p:txBody>
        </p:sp>
        <p:cxnSp>
          <p:nvCxnSpPr>
            <p:cNvPr id="73" name="Straight Arrow Connector 72"/>
            <p:cNvCxnSpPr/>
            <p:nvPr/>
          </p:nvCxnSpPr>
          <p:spPr bwMode="auto">
            <a:xfrm flipH="1" flipV="1">
              <a:off x="721360" y="2844800"/>
              <a:ext cx="203200" cy="955040"/>
            </a:xfrm>
            <a:prstGeom prst="straightConnector1">
              <a:avLst/>
            </a:prstGeom>
            <a:solidFill>
              <a:schemeClr val="accent1"/>
            </a:solidFill>
            <a:ln w="31750" cap="flat" cmpd="sng" algn="ctr">
              <a:solidFill>
                <a:srgbClr val="660033"/>
              </a:solidFill>
              <a:prstDash val="solid"/>
              <a:round/>
              <a:headEnd type="none" w="med" len="med"/>
              <a:tailEnd type="arrow"/>
            </a:ln>
            <a:effectLst/>
          </p:spPr>
        </p:cxnSp>
        <p:sp>
          <p:nvSpPr>
            <p:cNvPr id="74" name="TextBox 73"/>
            <p:cNvSpPr txBox="1"/>
            <p:nvPr/>
          </p:nvSpPr>
          <p:spPr>
            <a:xfrm>
              <a:off x="589280" y="2509520"/>
              <a:ext cx="351378" cy="369332"/>
            </a:xfrm>
            <a:prstGeom prst="rect">
              <a:avLst/>
            </a:prstGeom>
            <a:noFill/>
          </p:spPr>
          <p:txBody>
            <a:bodyPr wrap="none" rtlCol="0">
              <a:spAutoFit/>
            </a:bodyPr>
            <a:lstStyle/>
            <a:p>
              <a:r>
                <a:rPr lang="en-US" b="1" dirty="0" smtClean="0"/>
                <a:t>D</a:t>
              </a:r>
              <a:endParaRPr lang="en-US" b="1" dirty="0"/>
            </a:p>
          </p:txBody>
        </p:sp>
        <p:sp>
          <p:nvSpPr>
            <p:cNvPr id="75" name="Arc 74"/>
            <p:cNvSpPr/>
            <p:nvPr/>
          </p:nvSpPr>
          <p:spPr bwMode="auto">
            <a:xfrm rot="21164336">
              <a:off x="426720" y="3373119"/>
              <a:ext cx="914400" cy="914400"/>
            </a:xfrm>
            <a:prstGeom prst="arc">
              <a:avLst/>
            </a:pr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aphicFrame>
        <p:nvGraphicFramePr>
          <p:cNvPr id="129041" name="Object 17"/>
          <p:cNvGraphicFramePr>
            <a:graphicFrameLocks noChangeAspect="1"/>
          </p:cNvGraphicFramePr>
          <p:nvPr>
            <p:extLst>
              <p:ext uri="{D42A27DB-BD31-4B8C-83A1-F6EECF244321}">
                <p14:modId xmlns:p14="http://schemas.microsoft.com/office/powerpoint/2010/main" val="2850651072"/>
              </p:ext>
            </p:extLst>
          </p:nvPr>
        </p:nvGraphicFramePr>
        <p:xfrm>
          <a:off x="5349874" y="1419778"/>
          <a:ext cx="3548062" cy="1320800"/>
        </p:xfrm>
        <a:graphic>
          <a:graphicData uri="http://schemas.openxmlformats.org/presentationml/2006/ole">
            <mc:AlternateContent xmlns:mc="http://schemas.openxmlformats.org/markup-compatibility/2006">
              <mc:Choice xmlns:v="urn:schemas-microsoft-com:vml" Requires="v">
                <p:oleObj spid="_x0000_s150718" name="Equation" r:id="rId10" imgW="2603160" imgH="939600" progId="Equation.DSMT4">
                  <p:embed/>
                </p:oleObj>
              </mc:Choice>
              <mc:Fallback>
                <p:oleObj name="Equation" r:id="rId10" imgW="2603160" imgH="939600" progId="Equation.DSMT4">
                  <p:embed/>
                  <p:pic>
                    <p:nvPicPr>
                      <p:cNvPr id="0" name=""/>
                      <p:cNvPicPr>
                        <a:picLocks noChangeAspect="1" noChangeArrowheads="1"/>
                      </p:cNvPicPr>
                      <p:nvPr/>
                    </p:nvPicPr>
                    <p:blipFill>
                      <a:blip r:embed="rId11"/>
                      <a:srcRect/>
                      <a:stretch>
                        <a:fillRect/>
                      </a:stretch>
                    </p:blipFill>
                    <p:spPr bwMode="auto">
                      <a:xfrm>
                        <a:off x="5349874" y="1419778"/>
                        <a:ext cx="3548062"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2" name="Group 91"/>
          <p:cNvGrpSpPr/>
          <p:nvPr/>
        </p:nvGrpSpPr>
        <p:grpSpPr>
          <a:xfrm>
            <a:off x="304800" y="2631440"/>
            <a:ext cx="975360" cy="1239520"/>
            <a:chOff x="304800" y="2631440"/>
            <a:chExt cx="975360" cy="1239520"/>
          </a:xfrm>
        </p:grpSpPr>
        <p:cxnSp>
          <p:nvCxnSpPr>
            <p:cNvPr id="80" name="Straight Arrow Connector 79"/>
            <p:cNvCxnSpPr/>
            <p:nvPr/>
          </p:nvCxnSpPr>
          <p:spPr bwMode="auto">
            <a:xfrm flipH="1" flipV="1">
              <a:off x="497840" y="2915920"/>
              <a:ext cx="426720" cy="955040"/>
            </a:xfrm>
            <a:prstGeom prst="straightConnector1">
              <a:avLst/>
            </a:prstGeom>
            <a:solidFill>
              <a:schemeClr val="accent1"/>
            </a:solidFill>
            <a:ln w="31750" cap="flat" cmpd="sng" algn="ctr">
              <a:solidFill>
                <a:srgbClr val="0070C0"/>
              </a:solidFill>
              <a:prstDash val="solid"/>
              <a:round/>
              <a:headEnd type="none" w="med" len="med"/>
              <a:tailEnd type="arrow"/>
            </a:ln>
            <a:effectLst/>
          </p:spPr>
        </p:cxnSp>
        <p:sp>
          <p:nvSpPr>
            <p:cNvPr id="89" name="TextBox 88"/>
            <p:cNvSpPr txBox="1"/>
            <p:nvPr/>
          </p:nvSpPr>
          <p:spPr>
            <a:xfrm>
              <a:off x="304800" y="2631440"/>
              <a:ext cx="338554" cy="369332"/>
            </a:xfrm>
            <a:prstGeom prst="rect">
              <a:avLst/>
            </a:prstGeom>
            <a:noFill/>
          </p:spPr>
          <p:txBody>
            <a:bodyPr wrap="none" rtlCol="0">
              <a:spAutoFit/>
            </a:bodyPr>
            <a:lstStyle/>
            <a:p>
              <a:r>
                <a:rPr lang="en-US" b="1" dirty="0" smtClean="0"/>
                <a:t>E</a:t>
              </a:r>
              <a:endParaRPr lang="en-US" b="1" dirty="0"/>
            </a:p>
          </p:txBody>
        </p:sp>
        <p:sp>
          <p:nvSpPr>
            <p:cNvPr id="90" name="Freeform 89"/>
            <p:cNvSpPr/>
            <p:nvPr/>
          </p:nvSpPr>
          <p:spPr bwMode="auto">
            <a:xfrm>
              <a:off x="792480" y="3506893"/>
              <a:ext cx="487680" cy="323427"/>
            </a:xfrm>
            <a:custGeom>
              <a:avLst/>
              <a:gdLst>
                <a:gd name="connsiteX0" fmla="*/ 0 w 487680"/>
                <a:gd name="connsiteY0" fmla="*/ 28787 h 323427"/>
                <a:gd name="connsiteX1" fmla="*/ 284480 w 487680"/>
                <a:gd name="connsiteY1" fmla="*/ 49107 h 323427"/>
                <a:gd name="connsiteX2" fmla="*/ 487680 w 487680"/>
                <a:gd name="connsiteY2" fmla="*/ 323427 h 323427"/>
                <a:gd name="connsiteX3" fmla="*/ 487680 w 487680"/>
                <a:gd name="connsiteY3" fmla="*/ 323427 h 323427"/>
              </a:gdLst>
              <a:ahLst/>
              <a:cxnLst>
                <a:cxn ang="0">
                  <a:pos x="connsiteX0" y="connsiteY0"/>
                </a:cxn>
                <a:cxn ang="0">
                  <a:pos x="connsiteX1" y="connsiteY1"/>
                </a:cxn>
                <a:cxn ang="0">
                  <a:pos x="connsiteX2" y="connsiteY2"/>
                </a:cxn>
                <a:cxn ang="0">
                  <a:pos x="connsiteX3" y="connsiteY3"/>
                </a:cxn>
              </a:cxnLst>
              <a:rect l="l" t="t" r="r" b="b"/>
              <a:pathLst>
                <a:path w="487680" h="323427">
                  <a:moveTo>
                    <a:pt x="0" y="28787"/>
                  </a:moveTo>
                  <a:cubicBezTo>
                    <a:pt x="101600" y="14393"/>
                    <a:pt x="203200" y="0"/>
                    <a:pt x="284480" y="49107"/>
                  </a:cubicBezTo>
                  <a:cubicBezTo>
                    <a:pt x="365760" y="98214"/>
                    <a:pt x="487680" y="323427"/>
                    <a:pt x="487680" y="323427"/>
                  </a:cubicBezTo>
                  <a:lnTo>
                    <a:pt x="487680" y="323427"/>
                  </a:lnTo>
                </a:path>
              </a:pathLst>
            </a:custGeom>
            <a:noFill/>
            <a:ln w="15875" cap="flat" cmpd="sng" algn="ctr">
              <a:solidFill>
                <a:srgbClr val="000099"/>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1" name="TextBox 90"/>
            <p:cNvSpPr txBox="1"/>
            <p:nvPr/>
          </p:nvSpPr>
          <p:spPr>
            <a:xfrm>
              <a:off x="853440" y="3413760"/>
              <a:ext cx="304892" cy="369332"/>
            </a:xfrm>
            <a:prstGeom prst="rect">
              <a:avLst/>
            </a:prstGeom>
            <a:noFill/>
          </p:spPr>
          <p:txBody>
            <a:bodyPr wrap="none" rtlCol="0">
              <a:spAutoFit/>
            </a:bodyPr>
            <a:lstStyle/>
            <a:p>
              <a:r>
                <a:rPr lang="en-US" dirty="0" smtClean="0">
                  <a:latin typeface="Symbol" pitchFamily="18" charset="2"/>
                </a:rPr>
                <a:t>f</a:t>
              </a:r>
              <a:endParaRPr lang="en-US" dirty="0">
                <a:latin typeface="Symbol" pitchFamily="18" charset="2"/>
              </a:endParaRPr>
            </a:p>
          </p:txBody>
        </p:sp>
      </p:grpSp>
      <p:grpSp>
        <p:nvGrpSpPr>
          <p:cNvPr id="99" name="Group 98"/>
          <p:cNvGrpSpPr/>
          <p:nvPr/>
        </p:nvGrpSpPr>
        <p:grpSpPr>
          <a:xfrm>
            <a:off x="1005886" y="2575561"/>
            <a:ext cx="3474674" cy="1207531"/>
            <a:chOff x="1005886" y="2575561"/>
            <a:chExt cx="3474674" cy="1207531"/>
          </a:xfrm>
        </p:grpSpPr>
        <p:grpSp>
          <p:nvGrpSpPr>
            <p:cNvPr id="96" name="Group 95"/>
            <p:cNvGrpSpPr/>
            <p:nvPr/>
          </p:nvGrpSpPr>
          <p:grpSpPr>
            <a:xfrm>
              <a:off x="1005886" y="2575561"/>
              <a:ext cx="3474674" cy="1207531"/>
              <a:chOff x="1005886" y="2575561"/>
              <a:chExt cx="3474674" cy="1207531"/>
            </a:xfrm>
          </p:grpSpPr>
          <p:cxnSp>
            <p:nvCxnSpPr>
              <p:cNvPr id="94" name="Straight Arrow Connector 93"/>
              <p:cNvCxnSpPr>
                <a:stCxn id="91" idx="2"/>
              </p:cNvCxnSpPr>
              <p:nvPr/>
            </p:nvCxnSpPr>
            <p:spPr bwMode="auto">
              <a:xfrm flipV="1">
                <a:off x="1005886" y="2865120"/>
                <a:ext cx="3474674" cy="917972"/>
              </a:xfrm>
              <a:prstGeom prst="straightConnector1">
                <a:avLst/>
              </a:prstGeom>
              <a:solidFill>
                <a:schemeClr val="accent1"/>
              </a:solidFill>
              <a:ln w="19050" cap="flat" cmpd="sng" algn="ctr">
                <a:solidFill>
                  <a:srgbClr val="336600"/>
                </a:solidFill>
                <a:prstDash val="solid"/>
                <a:round/>
                <a:headEnd type="none" w="med" len="med"/>
                <a:tailEnd type="arrow"/>
              </a:ln>
              <a:effectLst/>
            </p:spPr>
          </p:cxnSp>
          <p:sp>
            <p:nvSpPr>
              <p:cNvPr id="95" name="TextBox 94"/>
              <p:cNvSpPr txBox="1"/>
              <p:nvPr/>
            </p:nvSpPr>
            <p:spPr>
              <a:xfrm>
                <a:off x="3799840" y="2575561"/>
                <a:ext cx="629920" cy="369332"/>
              </a:xfrm>
              <a:prstGeom prst="rect">
                <a:avLst/>
              </a:prstGeom>
              <a:noFill/>
            </p:spPr>
            <p:txBody>
              <a:bodyPr wrap="square" rtlCol="0">
                <a:spAutoFit/>
              </a:bodyPr>
              <a:lstStyle/>
              <a:p>
                <a:r>
                  <a:rPr lang="en-US" b="1" dirty="0" smtClean="0"/>
                  <a:t>S</a:t>
                </a:r>
                <a:endParaRPr lang="en-US" b="1" dirty="0"/>
              </a:p>
            </p:txBody>
          </p:sp>
        </p:grpSp>
        <p:sp>
          <p:nvSpPr>
            <p:cNvPr id="97" name="Freeform 96"/>
            <p:cNvSpPr/>
            <p:nvPr/>
          </p:nvSpPr>
          <p:spPr bwMode="auto">
            <a:xfrm>
              <a:off x="2595880" y="3342640"/>
              <a:ext cx="120227" cy="193040"/>
            </a:xfrm>
            <a:custGeom>
              <a:avLst/>
              <a:gdLst>
                <a:gd name="connsiteX0" fmla="*/ 0 w 120227"/>
                <a:gd name="connsiteY0" fmla="*/ 0 h 193040"/>
                <a:gd name="connsiteX1" fmla="*/ 101600 w 120227"/>
                <a:gd name="connsiteY1" fmla="*/ 91440 h 193040"/>
                <a:gd name="connsiteX2" fmla="*/ 111760 w 120227"/>
                <a:gd name="connsiteY2" fmla="*/ 193040 h 193040"/>
              </a:gdLst>
              <a:ahLst/>
              <a:cxnLst>
                <a:cxn ang="0">
                  <a:pos x="connsiteX0" y="connsiteY0"/>
                </a:cxn>
                <a:cxn ang="0">
                  <a:pos x="connsiteX1" y="connsiteY1"/>
                </a:cxn>
                <a:cxn ang="0">
                  <a:pos x="connsiteX2" y="connsiteY2"/>
                </a:cxn>
              </a:cxnLst>
              <a:rect l="l" t="t" r="r" b="b"/>
              <a:pathLst>
                <a:path w="120227" h="193040">
                  <a:moveTo>
                    <a:pt x="0" y="0"/>
                  </a:moveTo>
                  <a:cubicBezTo>
                    <a:pt x="41486" y="29633"/>
                    <a:pt x="82973" y="59267"/>
                    <a:pt x="101600" y="91440"/>
                  </a:cubicBezTo>
                  <a:cubicBezTo>
                    <a:pt x="120227" y="123613"/>
                    <a:pt x="115993" y="158326"/>
                    <a:pt x="111760" y="193040"/>
                  </a:cubicBezTo>
                </a:path>
              </a:pathLst>
            </a:custGeom>
            <a:noFill/>
            <a:ln w="1587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8" name="TextBox 97"/>
            <p:cNvSpPr txBox="1"/>
            <p:nvPr/>
          </p:nvSpPr>
          <p:spPr>
            <a:xfrm>
              <a:off x="2712720" y="3210560"/>
              <a:ext cx="312906" cy="369332"/>
            </a:xfrm>
            <a:prstGeom prst="rect">
              <a:avLst/>
            </a:prstGeom>
            <a:noFill/>
          </p:spPr>
          <p:txBody>
            <a:bodyPr wrap="none" rtlCol="0">
              <a:spAutoFit/>
            </a:bodyPr>
            <a:lstStyle/>
            <a:p>
              <a:r>
                <a:rPr lang="en-US" dirty="0" smtClean="0">
                  <a:latin typeface="Symbol" pitchFamily="18" charset="2"/>
                </a:rPr>
                <a:t>b</a:t>
              </a:r>
              <a:endParaRPr lang="en-US" dirty="0">
                <a:latin typeface="Symbol" pitchFamily="18" charset="2"/>
              </a:endParaRPr>
            </a:p>
          </p:txBody>
        </p:sp>
      </p:grpSp>
      <p:sp>
        <p:nvSpPr>
          <p:cNvPr id="100" name="TextBox 99"/>
          <p:cNvSpPr txBox="1"/>
          <p:nvPr/>
        </p:nvSpPr>
        <p:spPr>
          <a:xfrm>
            <a:off x="2257312" y="4065549"/>
            <a:ext cx="1608133" cy="369332"/>
          </a:xfrm>
          <a:prstGeom prst="rect">
            <a:avLst/>
          </a:prstGeom>
          <a:noFill/>
        </p:spPr>
        <p:txBody>
          <a:bodyPr wrap="none" rtlCol="0">
            <a:spAutoFit/>
          </a:bodyPr>
          <a:lstStyle/>
          <a:p>
            <a:r>
              <a:rPr lang="en-US" dirty="0" smtClean="0"/>
              <a:t>Special cases</a:t>
            </a:r>
            <a:endParaRPr lang="en-US" dirty="0"/>
          </a:p>
        </p:txBody>
      </p:sp>
      <p:graphicFrame>
        <p:nvGraphicFramePr>
          <p:cNvPr id="129043" name="Object 19"/>
          <p:cNvGraphicFramePr>
            <a:graphicFrameLocks noChangeAspect="1"/>
          </p:cNvGraphicFramePr>
          <p:nvPr>
            <p:extLst>
              <p:ext uri="{D42A27DB-BD31-4B8C-83A1-F6EECF244321}">
                <p14:modId xmlns:p14="http://schemas.microsoft.com/office/powerpoint/2010/main" val="3233677758"/>
              </p:ext>
            </p:extLst>
          </p:nvPr>
        </p:nvGraphicFramePr>
        <p:xfrm>
          <a:off x="2346325" y="4762500"/>
          <a:ext cx="1643063" cy="1141413"/>
        </p:xfrm>
        <a:graphic>
          <a:graphicData uri="http://schemas.openxmlformats.org/presentationml/2006/ole">
            <mc:AlternateContent xmlns:mc="http://schemas.openxmlformats.org/markup-compatibility/2006">
              <mc:Choice xmlns:v="urn:schemas-microsoft-com:vml" Requires="v">
                <p:oleObj spid="_x0000_s150719" name="Equation" r:id="rId12" imgW="1206360" imgH="812520" progId="Equation.DSMT4">
                  <p:embed/>
                </p:oleObj>
              </mc:Choice>
              <mc:Fallback>
                <p:oleObj name="Equation" r:id="rId12" imgW="1206360" imgH="812520" progId="Equation.DSMT4">
                  <p:embed/>
                  <p:pic>
                    <p:nvPicPr>
                      <p:cNvPr id="0" name=""/>
                      <p:cNvPicPr>
                        <a:picLocks noChangeAspect="1" noChangeArrowheads="1"/>
                      </p:cNvPicPr>
                      <p:nvPr/>
                    </p:nvPicPr>
                    <p:blipFill>
                      <a:blip r:embed="rId13"/>
                      <a:srcRect/>
                      <a:stretch>
                        <a:fillRect/>
                      </a:stretch>
                    </p:blipFill>
                    <p:spPr bwMode="auto">
                      <a:xfrm>
                        <a:off x="2346325" y="4762500"/>
                        <a:ext cx="1643063"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TextBox 100"/>
          <p:cNvSpPr txBox="1"/>
          <p:nvPr/>
        </p:nvSpPr>
        <p:spPr>
          <a:xfrm>
            <a:off x="1998361" y="6066155"/>
            <a:ext cx="4795544" cy="369332"/>
          </a:xfrm>
          <a:prstGeom prst="rect">
            <a:avLst/>
          </a:prstGeom>
          <a:noFill/>
        </p:spPr>
        <p:txBody>
          <a:bodyPr wrap="none" rtlCol="0">
            <a:spAutoFit/>
          </a:bodyPr>
          <a:lstStyle/>
          <a:p>
            <a:r>
              <a:rPr lang="en-US" dirty="0" smtClean="0"/>
              <a:t>In these 2 cases </a:t>
            </a:r>
            <a:r>
              <a:rPr lang="en-US" b="1" dirty="0" err="1" smtClean="0">
                <a:latin typeface="Times New Roman" panose="02020603050405020304" pitchFamily="18" charset="0"/>
                <a:cs typeface="Times New Roman" panose="02020603050405020304" pitchFamily="18" charset="0"/>
              </a:rPr>
              <a:t>E</a:t>
            </a:r>
            <a:r>
              <a:rPr lang="en-US" dirty="0" err="1" smtClean="0">
                <a:sym typeface="Symbol"/>
              </a:rPr>
              <a:t></a:t>
            </a:r>
            <a:r>
              <a:rPr lang="en-US" b="1" dirty="0" err="1" smtClean="0">
                <a:latin typeface="Times New Roman" panose="02020603050405020304" pitchFamily="18" charset="0"/>
                <a:cs typeface="Times New Roman" panose="02020603050405020304" pitchFamily="18" charset="0"/>
                <a:sym typeface="Symbol"/>
              </a:rPr>
              <a:t>k</a:t>
            </a:r>
            <a:r>
              <a:rPr lang="en-US" dirty="0" smtClean="0">
                <a:sym typeface="Symbol"/>
              </a:rPr>
              <a:t> and there is no walk-off</a:t>
            </a:r>
            <a:endParaRPr lang="en-US" dirty="0"/>
          </a:p>
        </p:txBody>
      </p:sp>
      <p:sp>
        <p:nvSpPr>
          <p:cNvPr id="54" name="Slide Number Placeholder 53"/>
          <p:cNvSpPr>
            <a:spLocks noGrp="1"/>
          </p:cNvSpPr>
          <p:nvPr>
            <p:ph type="sldNum" sz="quarter" idx="12"/>
          </p:nvPr>
        </p:nvSpPr>
        <p:spPr/>
        <p:txBody>
          <a:bodyPr/>
          <a:lstStyle/>
          <a:p>
            <a:pPr>
              <a:defRPr/>
            </a:pPr>
            <a:fld id="{BA949DAA-2B2A-4017-895E-FC6C49EBF0C5}" type="slidenum">
              <a:rPr lang="en-US" smtClean="0"/>
              <a:pPr>
                <a:defRPr/>
              </a:pPr>
              <a:t>14</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939497490"/>
              </p:ext>
            </p:extLst>
          </p:nvPr>
        </p:nvGraphicFramePr>
        <p:xfrm>
          <a:off x="5283099" y="3145927"/>
          <a:ext cx="3424237" cy="1146175"/>
        </p:xfrm>
        <a:graphic>
          <a:graphicData uri="http://schemas.openxmlformats.org/presentationml/2006/ole">
            <mc:AlternateContent xmlns:mc="http://schemas.openxmlformats.org/markup-compatibility/2006">
              <mc:Choice xmlns:v="urn:schemas-microsoft-com:vml" Requires="v">
                <p:oleObj spid="_x0000_s150720" name="Equation" r:id="rId14" imgW="2806560" imgH="939600" progId="Equation.DSMT4">
                  <p:embed/>
                </p:oleObj>
              </mc:Choice>
              <mc:Fallback>
                <p:oleObj name="Equation" r:id="rId14" imgW="2806560" imgH="939600" progId="Equation.DSMT4">
                  <p:embed/>
                  <p:pic>
                    <p:nvPicPr>
                      <p:cNvPr id="0" name=""/>
                      <p:cNvPicPr/>
                      <p:nvPr/>
                    </p:nvPicPr>
                    <p:blipFill>
                      <a:blip r:embed="rId15"/>
                      <a:stretch>
                        <a:fillRect/>
                      </a:stretch>
                    </p:blipFill>
                    <p:spPr>
                      <a:xfrm>
                        <a:off x="5283099" y="3145927"/>
                        <a:ext cx="3424237" cy="1146175"/>
                      </a:xfrm>
                      <a:prstGeom prst="rect">
                        <a:avLst/>
                      </a:prstGeom>
                    </p:spPr>
                  </p:pic>
                </p:oleObj>
              </mc:Fallback>
            </mc:AlternateContent>
          </a:graphicData>
        </a:graphic>
      </p:graphicFrame>
      <p:sp>
        <p:nvSpPr>
          <p:cNvPr id="57" name="TextBox 56"/>
          <p:cNvSpPr txBox="1"/>
          <p:nvPr/>
        </p:nvSpPr>
        <p:spPr>
          <a:xfrm>
            <a:off x="5670549" y="2844800"/>
            <a:ext cx="1603965" cy="369332"/>
          </a:xfrm>
          <a:prstGeom prst="rect">
            <a:avLst/>
          </a:prstGeom>
          <a:noFill/>
        </p:spPr>
        <p:txBody>
          <a:bodyPr wrap="none" rtlCol="0">
            <a:spAutoFit/>
          </a:bodyPr>
          <a:lstStyle/>
          <a:p>
            <a:r>
              <a:rPr lang="en-US" dirty="0" smtClean="0">
                <a:sym typeface="Symbol"/>
              </a:rPr>
              <a:t>walk-off angle</a:t>
            </a:r>
            <a:endParaRPr lang="en-US" dirty="0"/>
          </a:p>
        </p:txBody>
      </p:sp>
      <p:pic>
        <p:nvPicPr>
          <p:cNvPr id="4" name="Picture 3"/>
          <p:cNvPicPr>
            <a:picLocks noChangeAspect="1"/>
          </p:cNvPicPr>
          <p:nvPr/>
        </p:nvPicPr>
        <p:blipFill>
          <a:blip r:embed="rId16"/>
          <a:stretch>
            <a:fillRect/>
          </a:stretch>
        </p:blipFill>
        <p:spPr>
          <a:xfrm>
            <a:off x="5247640" y="4341639"/>
            <a:ext cx="2829560" cy="1712568"/>
          </a:xfrm>
          <a:prstGeom prst="rect">
            <a:avLst/>
          </a:prstGeom>
        </p:spPr>
      </p:pic>
    </p:spTree>
    <p:extLst>
      <p:ext uri="{BB962C8B-B14F-4D97-AF65-F5344CB8AC3E}">
        <p14:creationId xmlns:p14="http://schemas.microsoft.com/office/powerpoint/2010/main" val="42253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0852"/>
                                        </p:tgtEl>
                                        <p:attrNameLst>
                                          <p:attrName>style.visibility</p:attrName>
                                        </p:attrNameLst>
                                      </p:cBhvr>
                                      <p:to>
                                        <p:strVal val="visible"/>
                                      </p:to>
                                    </p:set>
                                    <p:animEffect transition="in" filter="box(in)">
                                      <p:cBhvr>
                                        <p:cTn id="12" dur="500"/>
                                        <p:tgtEl>
                                          <p:spTgt spid="1208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890"/>
                                        </p:tgtEl>
                                        <p:attrNameLst>
                                          <p:attrName>style.visibility</p:attrName>
                                        </p:attrNameLst>
                                      </p:cBhvr>
                                      <p:to>
                                        <p:strVal val="visible"/>
                                      </p:to>
                                    </p:set>
                                    <p:animEffect transition="in" filter="box(in)">
                                      <p:cBhvr>
                                        <p:cTn id="17" dur="500"/>
                                        <p:tgtEl>
                                          <p:spTgt spid="12289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box(in)">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box(i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box(in)">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29041"/>
                                        </p:tgtEl>
                                        <p:attrNameLst>
                                          <p:attrName>style.visibility</p:attrName>
                                        </p:attrNameLst>
                                      </p:cBhvr>
                                      <p:to>
                                        <p:strVal val="visible"/>
                                      </p:to>
                                    </p:set>
                                    <p:animEffect transition="in" filter="box(in)">
                                      <p:cBhvr>
                                        <p:cTn id="37" dur="500"/>
                                        <p:tgtEl>
                                          <p:spTgt spid="12904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box(in)">
                                      <p:cBhvr>
                                        <p:cTn id="52" dur="500"/>
                                        <p:tgtEl>
                                          <p:spTgt spid="9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box(in)">
                                      <p:cBhvr>
                                        <p:cTn id="57" dur="500"/>
                                        <p:tgtEl>
                                          <p:spTgt spid="10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29043"/>
                                        </p:tgtEl>
                                        <p:attrNameLst>
                                          <p:attrName>style.visibility</p:attrName>
                                        </p:attrNameLst>
                                      </p:cBhvr>
                                      <p:to>
                                        <p:strVal val="visible"/>
                                      </p:to>
                                    </p:set>
                                    <p:animEffect transition="in" filter="box(in)">
                                      <p:cBhvr>
                                        <p:cTn id="62" dur="500"/>
                                        <p:tgtEl>
                                          <p:spTgt spid="12904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box(in)">
                                      <p:cBhvr>
                                        <p:cTn id="6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132080"/>
            <a:ext cx="8229600" cy="792162"/>
          </a:xfrm>
        </p:spPr>
        <p:txBody>
          <a:bodyPr/>
          <a:lstStyle/>
          <a:p>
            <a:r>
              <a:rPr lang="en-US" sz="3200" dirty="0" smtClean="0"/>
              <a:t>Normal surface</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 name="TextBox 53"/>
          <p:cNvSpPr txBox="1"/>
          <p:nvPr/>
        </p:nvSpPr>
        <p:spPr>
          <a:xfrm>
            <a:off x="355600" y="863600"/>
            <a:ext cx="4108817" cy="369332"/>
          </a:xfrm>
          <a:prstGeom prst="rect">
            <a:avLst/>
          </a:prstGeom>
          <a:noFill/>
        </p:spPr>
        <p:txBody>
          <a:bodyPr wrap="none" rtlCol="0">
            <a:spAutoFit/>
          </a:bodyPr>
          <a:lstStyle/>
          <a:p>
            <a:r>
              <a:rPr lang="en-US" dirty="0" smtClean="0"/>
              <a:t>Refractive index of the ordinary wave  </a:t>
            </a:r>
            <a:endParaRPr lang="en-US" dirty="0"/>
          </a:p>
        </p:txBody>
      </p:sp>
      <p:graphicFrame>
        <p:nvGraphicFramePr>
          <p:cNvPr id="130055" name="Object 7"/>
          <p:cNvGraphicFramePr>
            <a:graphicFrameLocks noChangeAspect="1"/>
          </p:cNvGraphicFramePr>
          <p:nvPr/>
        </p:nvGraphicFramePr>
        <p:xfrm>
          <a:off x="516573" y="1287463"/>
          <a:ext cx="1423987" cy="571500"/>
        </p:xfrm>
        <a:graphic>
          <a:graphicData uri="http://schemas.openxmlformats.org/presentationml/2006/ole">
            <mc:AlternateContent xmlns:mc="http://schemas.openxmlformats.org/markup-compatibility/2006">
              <mc:Choice xmlns:v="urn:schemas-microsoft-com:vml" Requires="v">
                <p:oleObj spid="_x0000_s130265" name="Equation" r:id="rId4" imgW="977760" imgH="393480" progId="Equation.DSMT4">
                  <p:embed/>
                </p:oleObj>
              </mc:Choice>
              <mc:Fallback>
                <p:oleObj name="Equation" r:id="rId4" imgW="977760" imgH="39348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73" y="1287463"/>
                        <a:ext cx="1423987"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6" name="Object 8"/>
          <p:cNvGraphicFramePr>
            <a:graphicFrameLocks noChangeAspect="1"/>
          </p:cNvGraphicFramePr>
          <p:nvPr/>
        </p:nvGraphicFramePr>
        <p:xfrm>
          <a:off x="2341563" y="1311275"/>
          <a:ext cx="1349375" cy="608013"/>
        </p:xfrm>
        <a:graphic>
          <a:graphicData uri="http://schemas.openxmlformats.org/presentationml/2006/ole">
            <mc:AlternateContent xmlns:mc="http://schemas.openxmlformats.org/markup-compatibility/2006">
              <mc:Choice xmlns:v="urn:schemas-microsoft-com:vml" Requires="v">
                <p:oleObj spid="_x0000_s130266" name="Equation" r:id="rId6" imgW="927000" imgH="419040" progId="Equation.DSMT4">
                  <p:embed/>
                </p:oleObj>
              </mc:Choice>
              <mc:Fallback>
                <p:oleObj name="Equation" r:id="rId6" imgW="927000" imgH="41904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1563" y="1311275"/>
                        <a:ext cx="13493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TextBox 59"/>
          <p:cNvSpPr txBox="1"/>
          <p:nvPr/>
        </p:nvSpPr>
        <p:spPr>
          <a:xfrm>
            <a:off x="457200" y="2001520"/>
            <a:ext cx="4621778" cy="369332"/>
          </a:xfrm>
          <a:prstGeom prst="rect">
            <a:avLst/>
          </a:prstGeom>
          <a:noFill/>
        </p:spPr>
        <p:txBody>
          <a:bodyPr wrap="none" rtlCol="0">
            <a:spAutoFit/>
          </a:bodyPr>
          <a:lstStyle/>
          <a:p>
            <a:r>
              <a:rPr lang="en-US" dirty="0" smtClean="0"/>
              <a:t>Refractive index of the extraordinary wave  </a:t>
            </a:r>
            <a:endParaRPr lang="en-US" dirty="0"/>
          </a:p>
        </p:txBody>
      </p:sp>
      <p:graphicFrame>
        <p:nvGraphicFramePr>
          <p:cNvPr id="130057" name="Object 9"/>
          <p:cNvGraphicFramePr>
            <a:graphicFrameLocks noChangeAspect="1"/>
          </p:cNvGraphicFramePr>
          <p:nvPr/>
        </p:nvGraphicFramePr>
        <p:xfrm>
          <a:off x="676275" y="2438400"/>
          <a:ext cx="2801938" cy="695325"/>
        </p:xfrm>
        <a:graphic>
          <a:graphicData uri="http://schemas.openxmlformats.org/presentationml/2006/ole">
            <mc:AlternateContent xmlns:mc="http://schemas.openxmlformats.org/markup-compatibility/2006">
              <mc:Choice xmlns:v="urn:schemas-microsoft-com:vml" Requires="v">
                <p:oleObj spid="_x0000_s130267" name="Equation" r:id="rId8" imgW="1942920" imgH="482400" progId="Equation.DSMT4">
                  <p:embed/>
                </p:oleObj>
              </mc:Choice>
              <mc:Fallback>
                <p:oleObj name="Equation" r:id="rId8" imgW="1942920" imgH="4824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275" y="2438400"/>
                        <a:ext cx="280193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8" name="Object 10"/>
          <p:cNvGraphicFramePr>
            <a:graphicFrameLocks noChangeAspect="1"/>
          </p:cNvGraphicFramePr>
          <p:nvPr>
            <p:extLst>
              <p:ext uri="{D42A27DB-BD31-4B8C-83A1-F6EECF244321}">
                <p14:modId xmlns:p14="http://schemas.microsoft.com/office/powerpoint/2010/main" val="2306568320"/>
              </p:ext>
            </p:extLst>
          </p:nvPr>
        </p:nvGraphicFramePr>
        <p:xfrm>
          <a:off x="3792538" y="2354580"/>
          <a:ext cx="2197100" cy="658813"/>
        </p:xfrm>
        <a:graphic>
          <a:graphicData uri="http://schemas.openxmlformats.org/presentationml/2006/ole">
            <mc:AlternateContent xmlns:mc="http://schemas.openxmlformats.org/markup-compatibility/2006">
              <mc:Choice xmlns:v="urn:schemas-microsoft-com:vml" Requires="v">
                <p:oleObj spid="_x0000_s130268" name="Equation" r:id="rId10" imgW="1523880" imgH="457200" progId="Equation.DSMT4">
                  <p:embed/>
                </p:oleObj>
              </mc:Choice>
              <mc:Fallback>
                <p:oleObj name="Equation" r:id="rId10" imgW="1523880" imgH="4572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354580"/>
                        <a:ext cx="21971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 name="TextBox 60"/>
          <p:cNvSpPr txBox="1"/>
          <p:nvPr/>
        </p:nvSpPr>
        <p:spPr>
          <a:xfrm>
            <a:off x="355600" y="3149600"/>
            <a:ext cx="1915909" cy="369332"/>
          </a:xfrm>
          <a:prstGeom prst="rect">
            <a:avLst/>
          </a:prstGeom>
          <a:noFill/>
        </p:spPr>
        <p:txBody>
          <a:bodyPr wrap="none" rtlCol="0">
            <a:spAutoFit/>
          </a:bodyPr>
          <a:lstStyle/>
          <a:p>
            <a:r>
              <a:rPr lang="en-US" dirty="0" smtClean="0"/>
              <a:t>Graphic solution:</a:t>
            </a:r>
            <a:endParaRPr lang="en-US" dirty="0"/>
          </a:p>
        </p:txBody>
      </p:sp>
      <p:grpSp>
        <p:nvGrpSpPr>
          <p:cNvPr id="69" name="Group 68"/>
          <p:cNvGrpSpPr/>
          <p:nvPr/>
        </p:nvGrpSpPr>
        <p:grpSpPr>
          <a:xfrm>
            <a:off x="2387600" y="2924175"/>
            <a:ext cx="5641975" cy="658813"/>
            <a:chOff x="2397760" y="3178175"/>
            <a:chExt cx="5641975" cy="658813"/>
          </a:xfrm>
        </p:grpSpPr>
        <p:sp>
          <p:nvSpPr>
            <p:cNvPr id="64" name="TextBox 63"/>
            <p:cNvSpPr txBox="1"/>
            <p:nvPr/>
          </p:nvSpPr>
          <p:spPr>
            <a:xfrm>
              <a:off x="2397760" y="3393440"/>
              <a:ext cx="3685624" cy="369332"/>
            </a:xfrm>
            <a:prstGeom prst="rect">
              <a:avLst/>
            </a:prstGeom>
            <a:noFill/>
          </p:spPr>
          <p:txBody>
            <a:bodyPr wrap="none" rtlCol="0">
              <a:spAutoFit/>
            </a:bodyPr>
            <a:lstStyle/>
            <a:p>
              <a:r>
                <a:rPr lang="en-US" dirty="0" smtClean="0"/>
                <a:t>For  the ordinary wave plot sphere</a:t>
              </a:r>
              <a:endParaRPr lang="en-US" dirty="0"/>
            </a:p>
          </p:txBody>
        </p:sp>
        <p:graphicFrame>
          <p:nvGraphicFramePr>
            <p:cNvPr id="130059" name="Object 11"/>
            <p:cNvGraphicFramePr>
              <a:graphicFrameLocks noChangeAspect="1"/>
            </p:cNvGraphicFramePr>
            <p:nvPr>
              <p:extLst>
                <p:ext uri="{D42A27DB-BD31-4B8C-83A1-F6EECF244321}">
                  <p14:modId xmlns:p14="http://schemas.microsoft.com/office/powerpoint/2010/main" val="1938203130"/>
                </p:ext>
              </p:extLst>
            </p:nvPr>
          </p:nvGraphicFramePr>
          <p:xfrm>
            <a:off x="6557010" y="3178175"/>
            <a:ext cx="1482725" cy="658813"/>
          </p:xfrm>
          <a:graphic>
            <a:graphicData uri="http://schemas.openxmlformats.org/presentationml/2006/ole">
              <mc:AlternateContent xmlns:mc="http://schemas.openxmlformats.org/markup-compatibility/2006">
                <mc:Choice xmlns:v="urn:schemas-microsoft-com:vml" Requires="v">
                  <p:oleObj spid="_x0000_s130269" name="Equation" r:id="rId12" imgW="1028520" imgH="457200" progId="Equation.DSMT4">
                    <p:embed/>
                  </p:oleObj>
                </mc:Choice>
                <mc:Fallback>
                  <p:oleObj name="Equation" r:id="rId12" imgW="1028520" imgH="457200" progId="Equation.DSMT4">
                    <p:embed/>
                    <p:pic>
                      <p:nvPicPr>
                        <p:cNvPr id="0" name="Picture 11"/>
                        <p:cNvPicPr>
                          <a:picLocks noChangeAspect="1" noChangeArrowheads="1"/>
                        </p:cNvPicPr>
                        <p:nvPr/>
                      </p:nvPicPr>
                      <p:blipFill>
                        <a:blip r:embed="rId13"/>
                        <a:srcRect/>
                        <a:stretch>
                          <a:fillRect/>
                        </a:stretch>
                      </p:blipFill>
                      <p:spPr bwMode="auto">
                        <a:xfrm>
                          <a:off x="6557010" y="3178175"/>
                          <a:ext cx="148272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 name="Group 71"/>
          <p:cNvGrpSpPr/>
          <p:nvPr/>
        </p:nvGrpSpPr>
        <p:grpSpPr>
          <a:xfrm>
            <a:off x="416560" y="3594100"/>
            <a:ext cx="6322378" cy="658813"/>
            <a:chOff x="538480" y="3949700"/>
            <a:chExt cx="6322378" cy="658813"/>
          </a:xfrm>
        </p:grpSpPr>
        <p:sp>
          <p:nvSpPr>
            <p:cNvPr id="65" name="TextBox 64"/>
            <p:cNvSpPr txBox="1"/>
            <p:nvPr/>
          </p:nvSpPr>
          <p:spPr>
            <a:xfrm>
              <a:off x="538480" y="4064000"/>
              <a:ext cx="4583306" cy="369332"/>
            </a:xfrm>
            <a:prstGeom prst="rect">
              <a:avLst/>
            </a:prstGeom>
            <a:noFill/>
          </p:spPr>
          <p:txBody>
            <a:bodyPr wrap="none" rtlCol="0">
              <a:spAutoFit/>
            </a:bodyPr>
            <a:lstStyle/>
            <a:p>
              <a:r>
                <a:rPr lang="en-US" dirty="0" smtClean="0"/>
                <a:t>For  the extra-ordinary wave plot ellipsoid </a:t>
              </a:r>
              <a:endParaRPr lang="en-US" dirty="0"/>
            </a:p>
          </p:txBody>
        </p:sp>
        <p:graphicFrame>
          <p:nvGraphicFramePr>
            <p:cNvPr id="130060" name="Object 12"/>
            <p:cNvGraphicFramePr>
              <a:graphicFrameLocks noChangeAspect="1"/>
            </p:cNvGraphicFramePr>
            <p:nvPr>
              <p:extLst>
                <p:ext uri="{D42A27DB-BD31-4B8C-83A1-F6EECF244321}">
                  <p14:modId xmlns:p14="http://schemas.microsoft.com/office/powerpoint/2010/main" val="2588394007"/>
                </p:ext>
              </p:extLst>
            </p:nvPr>
          </p:nvGraphicFramePr>
          <p:xfrm>
            <a:off x="5378133" y="3949700"/>
            <a:ext cx="1482725" cy="658813"/>
          </p:xfrm>
          <a:graphic>
            <a:graphicData uri="http://schemas.openxmlformats.org/presentationml/2006/ole">
              <mc:AlternateContent xmlns:mc="http://schemas.openxmlformats.org/markup-compatibility/2006">
                <mc:Choice xmlns:v="urn:schemas-microsoft-com:vml" Requires="v">
                  <p:oleObj spid="_x0000_s130270" name="Equation" r:id="rId14" imgW="1028520" imgH="457200" progId="Equation.DSMT4">
                    <p:embed/>
                  </p:oleObj>
                </mc:Choice>
                <mc:Fallback>
                  <p:oleObj name="Equation" r:id="rId14" imgW="1028520" imgH="457200" progId="Equation.DSMT4">
                    <p:embed/>
                    <p:pic>
                      <p:nvPicPr>
                        <p:cNvPr id="0" name="Picture 12"/>
                        <p:cNvPicPr>
                          <a:picLocks noChangeAspect="1" noChangeArrowheads="1"/>
                        </p:cNvPicPr>
                        <p:nvPr/>
                      </p:nvPicPr>
                      <p:blipFill>
                        <a:blip r:embed="rId15"/>
                        <a:srcRect/>
                        <a:stretch>
                          <a:fillRect/>
                        </a:stretch>
                      </p:blipFill>
                      <p:spPr bwMode="auto">
                        <a:xfrm>
                          <a:off x="5378133" y="3949700"/>
                          <a:ext cx="148272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7" name="Group 86"/>
          <p:cNvGrpSpPr/>
          <p:nvPr/>
        </p:nvGrpSpPr>
        <p:grpSpPr>
          <a:xfrm>
            <a:off x="853440" y="4409440"/>
            <a:ext cx="3124562" cy="2184400"/>
            <a:chOff x="853440" y="4409440"/>
            <a:chExt cx="3124562" cy="2184400"/>
          </a:xfrm>
        </p:grpSpPr>
        <p:grpSp>
          <p:nvGrpSpPr>
            <p:cNvPr id="83" name="Group 82"/>
            <p:cNvGrpSpPr/>
            <p:nvPr/>
          </p:nvGrpSpPr>
          <p:grpSpPr>
            <a:xfrm>
              <a:off x="853440" y="4470400"/>
              <a:ext cx="2804160" cy="2123440"/>
              <a:chOff x="853440" y="4470400"/>
              <a:chExt cx="2804160" cy="2123440"/>
            </a:xfrm>
          </p:grpSpPr>
          <p:cxnSp>
            <p:nvCxnSpPr>
              <p:cNvPr id="77" name="Straight Arrow Connector 76"/>
              <p:cNvCxnSpPr/>
              <p:nvPr/>
            </p:nvCxnSpPr>
            <p:spPr bwMode="auto">
              <a:xfrm>
                <a:off x="853440" y="5527040"/>
                <a:ext cx="2804160" cy="3048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79" name="Straight Arrow Connector 78"/>
              <p:cNvCxnSpPr/>
              <p:nvPr/>
            </p:nvCxnSpPr>
            <p:spPr bwMode="auto">
              <a:xfrm flipV="1">
                <a:off x="2113280" y="4470400"/>
                <a:ext cx="20320" cy="212344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82" name="Straight Arrow Connector 81"/>
              <p:cNvCxnSpPr/>
              <p:nvPr/>
            </p:nvCxnSpPr>
            <p:spPr bwMode="auto">
              <a:xfrm flipV="1">
                <a:off x="1371600" y="4800600"/>
                <a:ext cx="1600200" cy="1371600"/>
              </a:xfrm>
              <a:prstGeom prst="straightConnector1">
                <a:avLst/>
              </a:prstGeom>
              <a:solidFill>
                <a:schemeClr val="accent1"/>
              </a:solidFill>
              <a:ln w="15875" cap="flat" cmpd="sng" algn="ctr">
                <a:solidFill>
                  <a:schemeClr val="tx1"/>
                </a:solidFill>
                <a:prstDash val="sysDash"/>
                <a:round/>
                <a:headEnd type="none" w="med" len="med"/>
                <a:tailEnd type="triangle"/>
              </a:ln>
              <a:effectLst/>
            </p:spPr>
          </p:cxnSp>
        </p:grpSp>
        <p:sp>
          <p:nvSpPr>
            <p:cNvPr id="84" name="TextBox 83"/>
            <p:cNvSpPr txBox="1"/>
            <p:nvPr/>
          </p:nvSpPr>
          <p:spPr>
            <a:xfrm>
              <a:off x="2743200" y="4800600"/>
              <a:ext cx="300082" cy="369332"/>
            </a:xfrm>
            <a:prstGeom prst="rect">
              <a:avLst/>
            </a:prstGeom>
            <a:noFill/>
          </p:spPr>
          <p:txBody>
            <a:bodyPr wrap="none" rtlCol="0">
              <a:spAutoFit/>
            </a:bodyPr>
            <a:lstStyle/>
            <a:p>
              <a:r>
                <a:rPr lang="en-US" dirty="0" smtClean="0"/>
                <a:t>x</a:t>
              </a:r>
              <a:endParaRPr lang="en-US" dirty="0"/>
            </a:p>
          </p:txBody>
        </p:sp>
        <p:sp>
          <p:nvSpPr>
            <p:cNvPr id="85" name="TextBox 84"/>
            <p:cNvSpPr txBox="1"/>
            <p:nvPr/>
          </p:nvSpPr>
          <p:spPr>
            <a:xfrm>
              <a:off x="3677920" y="5405120"/>
              <a:ext cx="300082" cy="369332"/>
            </a:xfrm>
            <a:prstGeom prst="rect">
              <a:avLst/>
            </a:prstGeom>
            <a:noFill/>
          </p:spPr>
          <p:txBody>
            <a:bodyPr wrap="none" rtlCol="0">
              <a:spAutoFit/>
            </a:bodyPr>
            <a:lstStyle/>
            <a:p>
              <a:r>
                <a:rPr lang="en-US" dirty="0" smtClean="0"/>
                <a:t>z</a:t>
              </a:r>
              <a:endParaRPr lang="en-US" dirty="0"/>
            </a:p>
          </p:txBody>
        </p:sp>
        <p:sp>
          <p:nvSpPr>
            <p:cNvPr id="86" name="TextBox 85"/>
            <p:cNvSpPr txBox="1"/>
            <p:nvPr/>
          </p:nvSpPr>
          <p:spPr>
            <a:xfrm>
              <a:off x="1818640" y="4409440"/>
              <a:ext cx="300082" cy="369332"/>
            </a:xfrm>
            <a:prstGeom prst="rect">
              <a:avLst/>
            </a:prstGeom>
            <a:noFill/>
          </p:spPr>
          <p:txBody>
            <a:bodyPr wrap="none" rtlCol="0">
              <a:spAutoFit/>
            </a:bodyPr>
            <a:lstStyle/>
            <a:p>
              <a:r>
                <a:rPr lang="en-US" dirty="0" smtClean="0"/>
                <a:t>y</a:t>
              </a:r>
              <a:endParaRPr lang="en-US" dirty="0"/>
            </a:p>
          </p:txBody>
        </p:sp>
      </p:grpSp>
      <p:sp>
        <p:nvSpPr>
          <p:cNvPr id="93" name="Oval 92"/>
          <p:cNvSpPr/>
          <p:nvPr/>
        </p:nvSpPr>
        <p:spPr bwMode="auto">
          <a:xfrm>
            <a:off x="1447800" y="4876800"/>
            <a:ext cx="1371600" cy="1371600"/>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4" name="Group 103"/>
          <p:cNvGrpSpPr/>
          <p:nvPr/>
        </p:nvGrpSpPr>
        <p:grpSpPr>
          <a:xfrm>
            <a:off x="1447800" y="4648200"/>
            <a:ext cx="1828800" cy="2209800"/>
            <a:chOff x="1447800" y="4648200"/>
            <a:chExt cx="1828800" cy="2209800"/>
          </a:xfrm>
        </p:grpSpPr>
        <p:sp>
          <p:nvSpPr>
            <p:cNvPr id="102" name="Oval 101"/>
            <p:cNvSpPr/>
            <p:nvPr/>
          </p:nvSpPr>
          <p:spPr bwMode="auto">
            <a:xfrm>
              <a:off x="1447800" y="4648200"/>
              <a:ext cx="1371600" cy="1828800"/>
            </a:xfrm>
            <a:prstGeom prst="ellipse">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0061" name="Rectangle 13"/>
            <p:cNvSpPr>
              <a:spLocks noChangeArrowheads="1"/>
            </p:cNvSpPr>
            <p:nvPr/>
          </p:nvSpPr>
          <p:spPr bwMode="auto">
            <a:xfrm>
              <a:off x="2743200" y="518160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Rectangle 13"/>
            <p:cNvSpPr>
              <a:spLocks noChangeArrowheads="1"/>
            </p:cNvSpPr>
            <p:nvPr/>
          </p:nvSpPr>
          <p:spPr bwMode="auto">
            <a:xfrm>
              <a:off x="1981200" y="645789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lang="en-US" sz="2000" baseline="-30000" dirty="0" smtClean="0">
                  <a:latin typeface="Calibri" pitchFamily="34" charset="0"/>
                  <a:ea typeface="Calibri" pitchFamily="34" charset="0"/>
                  <a:cs typeface="Times New Roman" pitchFamily="18" charset="0"/>
                </a:rPr>
                <a: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0" name="Group 109"/>
          <p:cNvGrpSpPr/>
          <p:nvPr/>
        </p:nvGrpSpPr>
        <p:grpSpPr>
          <a:xfrm>
            <a:off x="2113280" y="4419600"/>
            <a:ext cx="790426" cy="1143000"/>
            <a:chOff x="2113280" y="4419600"/>
            <a:chExt cx="790426" cy="1143000"/>
          </a:xfrm>
        </p:grpSpPr>
        <p:cxnSp>
          <p:nvCxnSpPr>
            <p:cNvPr id="106" name="Straight Arrow Connector 105"/>
            <p:cNvCxnSpPr/>
            <p:nvPr/>
          </p:nvCxnSpPr>
          <p:spPr bwMode="auto">
            <a:xfrm flipV="1">
              <a:off x="2113280" y="4419600"/>
              <a:ext cx="533400" cy="1143000"/>
            </a:xfrm>
            <a:prstGeom prst="straightConnector1">
              <a:avLst/>
            </a:prstGeom>
            <a:solidFill>
              <a:schemeClr val="accent1"/>
            </a:solidFill>
            <a:ln w="28575" cap="flat" cmpd="sng" algn="ctr">
              <a:solidFill>
                <a:srgbClr val="666633"/>
              </a:solidFill>
              <a:prstDash val="solid"/>
              <a:round/>
              <a:headEnd type="none" w="med" len="med"/>
              <a:tailEnd type="triangle"/>
            </a:ln>
            <a:effectLst/>
          </p:spPr>
        </p:cxnSp>
        <p:sp>
          <p:nvSpPr>
            <p:cNvPr id="107" name="TextBox 106"/>
            <p:cNvSpPr txBox="1"/>
            <p:nvPr/>
          </p:nvSpPr>
          <p:spPr>
            <a:xfrm>
              <a:off x="2590800" y="4419600"/>
              <a:ext cx="312906" cy="369332"/>
            </a:xfrm>
            <a:prstGeom prst="rect">
              <a:avLst/>
            </a:prstGeom>
            <a:noFill/>
          </p:spPr>
          <p:txBody>
            <a:bodyPr wrap="none" rtlCol="0">
              <a:spAutoFit/>
            </a:bodyPr>
            <a:lstStyle/>
            <a:p>
              <a:r>
                <a:rPr lang="en-US" b="1" dirty="0" smtClean="0"/>
                <a:t>k</a:t>
              </a:r>
              <a:endParaRPr lang="en-US" b="1" dirty="0"/>
            </a:p>
          </p:txBody>
        </p:sp>
        <p:sp>
          <p:nvSpPr>
            <p:cNvPr id="108" name="Freeform 107"/>
            <p:cNvSpPr/>
            <p:nvPr/>
          </p:nvSpPr>
          <p:spPr bwMode="auto">
            <a:xfrm>
              <a:off x="2265680" y="5212080"/>
              <a:ext cx="216747" cy="335280"/>
            </a:xfrm>
            <a:custGeom>
              <a:avLst/>
              <a:gdLst>
                <a:gd name="connsiteX0" fmla="*/ 0 w 216747"/>
                <a:gd name="connsiteY0" fmla="*/ 0 h 335280"/>
                <a:gd name="connsiteX1" fmla="*/ 182880 w 216747"/>
                <a:gd name="connsiteY1" fmla="*/ 142240 h 335280"/>
                <a:gd name="connsiteX2" fmla="*/ 203200 w 216747"/>
                <a:gd name="connsiteY2" fmla="*/ 335280 h 335280"/>
              </a:gdLst>
              <a:ahLst/>
              <a:cxnLst>
                <a:cxn ang="0">
                  <a:pos x="connsiteX0" y="connsiteY0"/>
                </a:cxn>
                <a:cxn ang="0">
                  <a:pos x="connsiteX1" y="connsiteY1"/>
                </a:cxn>
                <a:cxn ang="0">
                  <a:pos x="connsiteX2" y="connsiteY2"/>
                </a:cxn>
              </a:cxnLst>
              <a:rect l="l" t="t" r="r" b="b"/>
              <a:pathLst>
                <a:path w="216747" h="335280">
                  <a:moveTo>
                    <a:pt x="0" y="0"/>
                  </a:moveTo>
                  <a:cubicBezTo>
                    <a:pt x="74506" y="43180"/>
                    <a:pt x="149013" y="86360"/>
                    <a:pt x="182880" y="142240"/>
                  </a:cubicBezTo>
                  <a:cubicBezTo>
                    <a:pt x="216747" y="198120"/>
                    <a:pt x="209973" y="266700"/>
                    <a:pt x="203200" y="335280"/>
                  </a:cubicBezTo>
                </a:path>
              </a:pathLst>
            </a:custGeom>
            <a:noFill/>
            <a:ln w="19050" cap="flat" cmpd="sng" algn="ctr">
              <a:solidFill>
                <a:srgbClr val="666633"/>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TextBox 108"/>
            <p:cNvSpPr txBox="1"/>
            <p:nvPr/>
          </p:nvSpPr>
          <p:spPr>
            <a:xfrm>
              <a:off x="2428240" y="517144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sp>
        <p:nvSpPr>
          <p:cNvPr id="111" name="TextBox 110"/>
          <p:cNvSpPr txBox="1"/>
          <p:nvPr/>
        </p:nvSpPr>
        <p:spPr>
          <a:xfrm>
            <a:off x="3352800" y="4236720"/>
            <a:ext cx="5378395" cy="369332"/>
          </a:xfrm>
          <a:prstGeom prst="rect">
            <a:avLst/>
          </a:prstGeom>
          <a:noFill/>
        </p:spPr>
        <p:txBody>
          <a:bodyPr wrap="none" rtlCol="0">
            <a:spAutoFit/>
          </a:bodyPr>
          <a:lstStyle/>
          <a:p>
            <a:r>
              <a:rPr lang="en-US" dirty="0" smtClean="0"/>
              <a:t>Draw direction k – intersections are the two indices</a:t>
            </a:r>
            <a:endParaRPr lang="en-US" dirty="0"/>
          </a:p>
        </p:txBody>
      </p:sp>
      <p:grpSp>
        <p:nvGrpSpPr>
          <p:cNvPr id="117" name="Group 116"/>
          <p:cNvGrpSpPr/>
          <p:nvPr/>
        </p:nvGrpSpPr>
        <p:grpSpPr>
          <a:xfrm>
            <a:off x="1930400" y="4551680"/>
            <a:ext cx="1198880" cy="501710"/>
            <a:chOff x="1930400" y="4551680"/>
            <a:chExt cx="1198880" cy="501710"/>
          </a:xfrm>
        </p:grpSpPr>
        <p:sp>
          <p:nvSpPr>
            <p:cNvPr id="112" name="Rectangle 13"/>
            <p:cNvSpPr>
              <a:spLocks noChangeArrowheads="1"/>
            </p:cNvSpPr>
            <p:nvPr/>
          </p:nvSpPr>
          <p:spPr bwMode="auto">
            <a:xfrm>
              <a:off x="1930400" y="4653280"/>
              <a:ext cx="7010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ord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3" name="Oval 112"/>
            <p:cNvSpPr/>
            <p:nvPr/>
          </p:nvSpPr>
          <p:spPr bwMode="auto">
            <a:xfrm>
              <a:off x="2367280" y="4897120"/>
              <a:ext cx="81280" cy="7112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Oval 113"/>
            <p:cNvSpPr/>
            <p:nvPr/>
          </p:nvSpPr>
          <p:spPr bwMode="auto">
            <a:xfrm>
              <a:off x="2479040" y="4765040"/>
              <a:ext cx="81280" cy="7112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 name="Rectangle 13"/>
            <p:cNvSpPr>
              <a:spLocks noChangeArrowheads="1"/>
            </p:cNvSpPr>
            <p:nvPr/>
          </p:nvSpPr>
          <p:spPr bwMode="auto">
            <a:xfrm>
              <a:off x="2428240" y="4551680"/>
              <a:ext cx="7010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lang="en-US" sz="2000" baseline="-30000" dirty="0" smtClean="0">
                  <a:latin typeface="Calibri" pitchFamily="34" charset="0"/>
                  <a:ea typeface="Calibri" pitchFamily="34" charset="0"/>
                  <a:cs typeface="Times New Roman" pitchFamily="18" charset="0"/>
                </a:rPr>
                <a:t>ext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18" name="TextBox 117"/>
          <p:cNvSpPr txBox="1"/>
          <p:nvPr/>
        </p:nvSpPr>
        <p:spPr>
          <a:xfrm>
            <a:off x="2560320" y="6027003"/>
            <a:ext cx="2275839" cy="830997"/>
          </a:xfrm>
          <a:prstGeom prst="rect">
            <a:avLst/>
          </a:prstGeom>
          <a:noFill/>
        </p:spPr>
        <p:txBody>
          <a:bodyPr wrap="square" rtlCol="0">
            <a:spAutoFit/>
          </a:bodyPr>
          <a:lstStyle/>
          <a:p>
            <a:pPr algn="just"/>
            <a:r>
              <a:rPr lang="en-US" sz="1600" dirty="0" smtClean="0"/>
              <a:t>Normal surface for positive crystal –a sphere inside a muffin</a:t>
            </a:r>
            <a:endParaRPr lang="en-US" sz="1600" dirty="0"/>
          </a:p>
        </p:txBody>
      </p:sp>
      <p:grpSp>
        <p:nvGrpSpPr>
          <p:cNvPr id="133" name="Group 132"/>
          <p:cNvGrpSpPr/>
          <p:nvPr/>
        </p:nvGrpSpPr>
        <p:grpSpPr>
          <a:xfrm>
            <a:off x="4683760" y="4673600"/>
            <a:ext cx="3124562" cy="2184400"/>
            <a:chOff x="853440" y="4409440"/>
            <a:chExt cx="3124562" cy="2184400"/>
          </a:xfrm>
        </p:grpSpPr>
        <p:grpSp>
          <p:nvGrpSpPr>
            <p:cNvPr id="134" name="Group 82"/>
            <p:cNvGrpSpPr/>
            <p:nvPr/>
          </p:nvGrpSpPr>
          <p:grpSpPr>
            <a:xfrm>
              <a:off x="853440" y="4470400"/>
              <a:ext cx="2804160" cy="2123440"/>
              <a:chOff x="853440" y="4470400"/>
              <a:chExt cx="2804160" cy="2123440"/>
            </a:xfrm>
          </p:grpSpPr>
          <p:cxnSp>
            <p:nvCxnSpPr>
              <p:cNvPr id="138" name="Straight Arrow Connector 137"/>
              <p:cNvCxnSpPr/>
              <p:nvPr/>
            </p:nvCxnSpPr>
            <p:spPr bwMode="auto">
              <a:xfrm>
                <a:off x="853440" y="5527040"/>
                <a:ext cx="2804160" cy="3048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39" name="Straight Arrow Connector 138"/>
              <p:cNvCxnSpPr/>
              <p:nvPr/>
            </p:nvCxnSpPr>
            <p:spPr bwMode="auto">
              <a:xfrm flipV="1">
                <a:off x="2113280" y="4470400"/>
                <a:ext cx="20320" cy="212344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40" name="Straight Arrow Connector 139"/>
              <p:cNvCxnSpPr/>
              <p:nvPr/>
            </p:nvCxnSpPr>
            <p:spPr bwMode="auto">
              <a:xfrm flipV="1">
                <a:off x="1371600" y="4800600"/>
                <a:ext cx="1600200" cy="1371600"/>
              </a:xfrm>
              <a:prstGeom prst="straightConnector1">
                <a:avLst/>
              </a:prstGeom>
              <a:solidFill>
                <a:schemeClr val="accent1"/>
              </a:solidFill>
              <a:ln w="15875" cap="flat" cmpd="sng" algn="ctr">
                <a:solidFill>
                  <a:schemeClr val="tx1"/>
                </a:solidFill>
                <a:prstDash val="sysDash"/>
                <a:round/>
                <a:headEnd type="none" w="med" len="med"/>
                <a:tailEnd type="triangle"/>
              </a:ln>
              <a:effectLst/>
            </p:spPr>
          </p:cxnSp>
        </p:grpSp>
        <p:sp>
          <p:nvSpPr>
            <p:cNvPr id="135" name="TextBox 134"/>
            <p:cNvSpPr txBox="1"/>
            <p:nvPr/>
          </p:nvSpPr>
          <p:spPr>
            <a:xfrm>
              <a:off x="2743200" y="4800600"/>
              <a:ext cx="300082" cy="369332"/>
            </a:xfrm>
            <a:prstGeom prst="rect">
              <a:avLst/>
            </a:prstGeom>
            <a:noFill/>
          </p:spPr>
          <p:txBody>
            <a:bodyPr wrap="none" rtlCol="0">
              <a:spAutoFit/>
            </a:bodyPr>
            <a:lstStyle/>
            <a:p>
              <a:r>
                <a:rPr lang="en-US" dirty="0" smtClean="0"/>
                <a:t>x</a:t>
              </a:r>
              <a:endParaRPr lang="en-US" dirty="0"/>
            </a:p>
          </p:txBody>
        </p:sp>
        <p:sp>
          <p:nvSpPr>
            <p:cNvPr id="136" name="TextBox 135"/>
            <p:cNvSpPr txBox="1"/>
            <p:nvPr/>
          </p:nvSpPr>
          <p:spPr>
            <a:xfrm>
              <a:off x="3677920" y="5405120"/>
              <a:ext cx="300082" cy="369332"/>
            </a:xfrm>
            <a:prstGeom prst="rect">
              <a:avLst/>
            </a:prstGeom>
            <a:noFill/>
          </p:spPr>
          <p:txBody>
            <a:bodyPr wrap="none" rtlCol="0">
              <a:spAutoFit/>
            </a:bodyPr>
            <a:lstStyle/>
            <a:p>
              <a:r>
                <a:rPr lang="en-US" dirty="0" smtClean="0"/>
                <a:t>z</a:t>
              </a:r>
              <a:endParaRPr lang="en-US" dirty="0"/>
            </a:p>
          </p:txBody>
        </p:sp>
        <p:sp>
          <p:nvSpPr>
            <p:cNvPr id="137" name="TextBox 136"/>
            <p:cNvSpPr txBox="1"/>
            <p:nvPr/>
          </p:nvSpPr>
          <p:spPr>
            <a:xfrm>
              <a:off x="1818640" y="4409440"/>
              <a:ext cx="300082" cy="369332"/>
            </a:xfrm>
            <a:prstGeom prst="rect">
              <a:avLst/>
            </a:prstGeom>
            <a:noFill/>
          </p:spPr>
          <p:txBody>
            <a:bodyPr wrap="none" rtlCol="0">
              <a:spAutoFit/>
            </a:bodyPr>
            <a:lstStyle/>
            <a:p>
              <a:r>
                <a:rPr lang="en-US" dirty="0" smtClean="0"/>
                <a:t>y</a:t>
              </a:r>
              <a:endParaRPr lang="en-US" dirty="0"/>
            </a:p>
          </p:txBody>
        </p:sp>
      </p:grpSp>
      <p:sp>
        <p:nvSpPr>
          <p:cNvPr id="141" name="Oval 140"/>
          <p:cNvSpPr/>
          <p:nvPr/>
        </p:nvSpPr>
        <p:spPr bwMode="auto">
          <a:xfrm>
            <a:off x="5054600" y="4978400"/>
            <a:ext cx="1813560" cy="1717040"/>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42" name="Group 141"/>
          <p:cNvGrpSpPr/>
          <p:nvPr/>
        </p:nvGrpSpPr>
        <p:grpSpPr>
          <a:xfrm>
            <a:off x="5080000" y="5232400"/>
            <a:ext cx="2301718" cy="1412740"/>
            <a:chOff x="1249680" y="4968240"/>
            <a:chExt cx="2301718" cy="1412740"/>
          </a:xfrm>
        </p:grpSpPr>
        <p:sp>
          <p:nvSpPr>
            <p:cNvPr id="143" name="Oval 142"/>
            <p:cNvSpPr/>
            <p:nvPr/>
          </p:nvSpPr>
          <p:spPr bwMode="auto">
            <a:xfrm>
              <a:off x="1249680" y="4968240"/>
              <a:ext cx="1757680" cy="1117600"/>
            </a:xfrm>
            <a:prstGeom prst="ellipse">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4" name="Rectangle 13"/>
            <p:cNvSpPr>
              <a:spLocks noChangeArrowheads="1"/>
            </p:cNvSpPr>
            <p:nvPr/>
          </p:nvSpPr>
          <p:spPr bwMode="auto">
            <a:xfrm>
              <a:off x="3017998" y="5171141"/>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 name="Rectangle 13"/>
            <p:cNvSpPr>
              <a:spLocks noChangeArrowheads="1"/>
            </p:cNvSpPr>
            <p:nvPr/>
          </p:nvSpPr>
          <p:spPr bwMode="auto">
            <a:xfrm>
              <a:off x="2090420" y="598087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lang="en-US" sz="2000" baseline="-30000" dirty="0" smtClean="0">
                  <a:latin typeface="Calibri" pitchFamily="34" charset="0"/>
                  <a:ea typeface="Calibri" pitchFamily="34" charset="0"/>
                  <a:cs typeface="Times New Roman" pitchFamily="18" charset="0"/>
                </a:rPr>
                <a: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46" name="Group 145"/>
          <p:cNvGrpSpPr/>
          <p:nvPr/>
        </p:nvGrpSpPr>
        <p:grpSpPr>
          <a:xfrm>
            <a:off x="5943600" y="4683760"/>
            <a:ext cx="790426" cy="1143000"/>
            <a:chOff x="2113280" y="4419600"/>
            <a:chExt cx="790426" cy="1143000"/>
          </a:xfrm>
        </p:grpSpPr>
        <p:cxnSp>
          <p:nvCxnSpPr>
            <p:cNvPr id="147" name="Straight Arrow Connector 146"/>
            <p:cNvCxnSpPr/>
            <p:nvPr/>
          </p:nvCxnSpPr>
          <p:spPr bwMode="auto">
            <a:xfrm flipV="1">
              <a:off x="2113280" y="4419600"/>
              <a:ext cx="533400" cy="1143000"/>
            </a:xfrm>
            <a:prstGeom prst="straightConnector1">
              <a:avLst/>
            </a:prstGeom>
            <a:solidFill>
              <a:schemeClr val="accent1"/>
            </a:solidFill>
            <a:ln w="28575" cap="flat" cmpd="sng" algn="ctr">
              <a:solidFill>
                <a:srgbClr val="666633"/>
              </a:solidFill>
              <a:prstDash val="solid"/>
              <a:round/>
              <a:headEnd type="none" w="med" len="med"/>
              <a:tailEnd type="triangle"/>
            </a:ln>
            <a:effectLst/>
          </p:spPr>
        </p:cxnSp>
        <p:sp>
          <p:nvSpPr>
            <p:cNvPr id="148" name="TextBox 147"/>
            <p:cNvSpPr txBox="1"/>
            <p:nvPr/>
          </p:nvSpPr>
          <p:spPr>
            <a:xfrm>
              <a:off x="2590800" y="4419600"/>
              <a:ext cx="312906" cy="369332"/>
            </a:xfrm>
            <a:prstGeom prst="rect">
              <a:avLst/>
            </a:prstGeom>
            <a:noFill/>
          </p:spPr>
          <p:txBody>
            <a:bodyPr wrap="none" rtlCol="0">
              <a:spAutoFit/>
            </a:bodyPr>
            <a:lstStyle/>
            <a:p>
              <a:r>
                <a:rPr lang="en-US" b="1" dirty="0" smtClean="0"/>
                <a:t>k</a:t>
              </a:r>
              <a:endParaRPr lang="en-US" b="1" dirty="0"/>
            </a:p>
          </p:txBody>
        </p:sp>
        <p:sp>
          <p:nvSpPr>
            <p:cNvPr id="149" name="Freeform 148"/>
            <p:cNvSpPr/>
            <p:nvPr/>
          </p:nvSpPr>
          <p:spPr bwMode="auto">
            <a:xfrm>
              <a:off x="2265680" y="5212080"/>
              <a:ext cx="216747" cy="335280"/>
            </a:xfrm>
            <a:custGeom>
              <a:avLst/>
              <a:gdLst>
                <a:gd name="connsiteX0" fmla="*/ 0 w 216747"/>
                <a:gd name="connsiteY0" fmla="*/ 0 h 335280"/>
                <a:gd name="connsiteX1" fmla="*/ 182880 w 216747"/>
                <a:gd name="connsiteY1" fmla="*/ 142240 h 335280"/>
                <a:gd name="connsiteX2" fmla="*/ 203200 w 216747"/>
                <a:gd name="connsiteY2" fmla="*/ 335280 h 335280"/>
              </a:gdLst>
              <a:ahLst/>
              <a:cxnLst>
                <a:cxn ang="0">
                  <a:pos x="connsiteX0" y="connsiteY0"/>
                </a:cxn>
                <a:cxn ang="0">
                  <a:pos x="connsiteX1" y="connsiteY1"/>
                </a:cxn>
                <a:cxn ang="0">
                  <a:pos x="connsiteX2" y="connsiteY2"/>
                </a:cxn>
              </a:cxnLst>
              <a:rect l="l" t="t" r="r" b="b"/>
              <a:pathLst>
                <a:path w="216747" h="335280">
                  <a:moveTo>
                    <a:pt x="0" y="0"/>
                  </a:moveTo>
                  <a:cubicBezTo>
                    <a:pt x="74506" y="43180"/>
                    <a:pt x="149013" y="86360"/>
                    <a:pt x="182880" y="142240"/>
                  </a:cubicBezTo>
                  <a:cubicBezTo>
                    <a:pt x="216747" y="198120"/>
                    <a:pt x="209973" y="266700"/>
                    <a:pt x="203200" y="335280"/>
                  </a:cubicBezTo>
                </a:path>
              </a:pathLst>
            </a:custGeom>
            <a:noFill/>
            <a:ln w="19050" cap="flat" cmpd="sng" algn="ctr">
              <a:solidFill>
                <a:srgbClr val="666633"/>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0" name="TextBox 149"/>
            <p:cNvSpPr txBox="1"/>
            <p:nvPr/>
          </p:nvSpPr>
          <p:spPr>
            <a:xfrm>
              <a:off x="2428240" y="517144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nvGrpSpPr>
          <p:cNvPr id="151" name="Group 150"/>
          <p:cNvGrpSpPr/>
          <p:nvPr/>
        </p:nvGrpSpPr>
        <p:grpSpPr>
          <a:xfrm>
            <a:off x="5730240" y="4785360"/>
            <a:ext cx="1229360" cy="654110"/>
            <a:chOff x="1899920" y="4521200"/>
            <a:chExt cx="1229360" cy="654110"/>
          </a:xfrm>
        </p:grpSpPr>
        <p:sp>
          <p:nvSpPr>
            <p:cNvPr id="152" name="Rectangle 13"/>
            <p:cNvSpPr>
              <a:spLocks noChangeArrowheads="1"/>
            </p:cNvSpPr>
            <p:nvPr/>
          </p:nvSpPr>
          <p:spPr bwMode="auto">
            <a:xfrm>
              <a:off x="2428240" y="4521200"/>
              <a:ext cx="7010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ord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3" name="Oval 152"/>
            <p:cNvSpPr/>
            <p:nvPr/>
          </p:nvSpPr>
          <p:spPr bwMode="auto">
            <a:xfrm>
              <a:off x="2357120" y="4978400"/>
              <a:ext cx="81280" cy="7112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4" name="Oval 153"/>
            <p:cNvSpPr/>
            <p:nvPr/>
          </p:nvSpPr>
          <p:spPr bwMode="auto">
            <a:xfrm>
              <a:off x="2479040" y="4765040"/>
              <a:ext cx="81280" cy="7112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5" name="Rectangle 13"/>
            <p:cNvSpPr>
              <a:spLocks noChangeArrowheads="1"/>
            </p:cNvSpPr>
            <p:nvPr/>
          </p:nvSpPr>
          <p:spPr bwMode="auto">
            <a:xfrm>
              <a:off x="1899920" y="4775200"/>
              <a:ext cx="7010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lang="en-US" sz="2000" baseline="-30000" dirty="0" smtClean="0">
                  <a:latin typeface="Calibri" pitchFamily="34" charset="0"/>
                  <a:ea typeface="Calibri" pitchFamily="34" charset="0"/>
                  <a:cs typeface="Times New Roman" pitchFamily="18" charset="0"/>
                </a:rPr>
                <a:t>ext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56" name="TextBox 155"/>
          <p:cNvSpPr txBox="1"/>
          <p:nvPr/>
        </p:nvSpPr>
        <p:spPr>
          <a:xfrm>
            <a:off x="6868161" y="6119336"/>
            <a:ext cx="2072640" cy="738664"/>
          </a:xfrm>
          <a:prstGeom prst="rect">
            <a:avLst/>
          </a:prstGeom>
          <a:noFill/>
        </p:spPr>
        <p:txBody>
          <a:bodyPr wrap="square" rtlCol="0">
            <a:spAutoFit/>
          </a:bodyPr>
          <a:lstStyle/>
          <a:p>
            <a:pPr algn="just"/>
            <a:r>
              <a:rPr lang="en-US" sz="1400" dirty="0" smtClean="0"/>
              <a:t>Normal surface for negative crystal –a football  inside a sphere</a:t>
            </a:r>
            <a:endParaRPr lang="en-US" sz="1400" dirty="0"/>
          </a:p>
        </p:txBody>
      </p:sp>
      <p:sp>
        <p:nvSpPr>
          <p:cNvPr id="67" name="Rectangle 66"/>
          <p:cNvSpPr/>
          <p:nvPr/>
        </p:nvSpPr>
        <p:spPr>
          <a:xfrm>
            <a:off x="546587" y="5012174"/>
            <a:ext cx="654346" cy="369332"/>
          </a:xfrm>
          <a:prstGeom prst="rect">
            <a:avLst/>
          </a:prstGeom>
        </p:spPr>
        <p:txBody>
          <a:bodyPr wrap="none">
            <a:spAutoFit/>
          </a:bodyPr>
          <a:lstStyle/>
          <a:p>
            <a:r>
              <a:rPr lang="en-US" dirty="0" smtClean="0">
                <a:solidFill>
                  <a:srgbClr val="333333"/>
                </a:solidFill>
                <a:ea typeface="Calibri" pitchFamily="34" charset="0"/>
                <a:cs typeface="Arial" pitchFamily="34" charset="0"/>
              </a:rPr>
              <a:t>SiO</a:t>
            </a:r>
            <a:r>
              <a:rPr lang="en-US" baseline="-30000" dirty="0" smtClean="0">
                <a:solidFill>
                  <a:srgbClr val="333333"/>
                </a:solidFill>
                <a:ea typeface="Calibri" pitchFamily="34" charset="0"/>
                <a:cs typeface="Arial" pitchFamily="34" charset="0"/>
              </a:rPr>
              <a:t>2</a:t>
            </a:r>
            <a:endParaRPr lang="en-US" dirty="0"/>
          </a:p>
        </p:txBody>
      </p:sp>
      <p:sp>
        <p:nvSpPr>
          <p:cNvPr id="68" name="Rectangle 67"/>
          <p:cNvSpPr/>
          <p:nvPr/>
        </p:nvSpPr>
        <p:spPr>
          <a:xfrm>
            <a:off x="7790667" y="5215374"/>
            <a:ext cx="910827" cy="369332"/>
          </a:xfrm>
          <a:prstGeom prst="rect">
            <a:avLst/>
          </a:prstGeom>
        </p:spPr>
        <p:txBody>
          <a:bodyPr wrap="none">
            <a:spAutoFit/>
          </a:bodyPr>
          <a:lstStyle/>
          <a:p>
            <a:r>
              <a:rPr lang="en-US" dirty="0" smtClean="0">
                <a:solidFill>
                  <a:srgbClr val="333333"/>
                </a:solidFill>
                <a:ea typeface="Calibri" pitchFamily="34" charset="0"/>
                <a:cs typeface="Arial" pitchFamily="34" charset="0"/>
              </a:rPr>
              <a:t>CaCO</a:t>
            </a:r>
            <a:r>
              <a:rPr lang="en-US" baseline="-30000" dirty="0" smtClean="0">
                <a:solidFill>
                  <a:srgbClr val="333333"/>
                </a:solidFill>
                <a:ea typeface="Calibri" pitchFamily="34" charset="0"/>
                <a:cs typeface="Arial" pitchFamily="34" charset="0"/>
              </a:rPr>
              <a:t>3</a:t>
            </a:r>
            <a:endParaRPr lang="en-US" dirty="0"/>
          </a:p>
        </p:txBody>
      </p:sp>
      <p:sp>
        <p:nvSpPr>
          <p:cNvPr id="70" name="Slide Number Placeholder 69"/>
          <p:cNvSpPr>
            <a:spLocks noGrp="1"/>
          </p:cNvSpPr>
          <p:nvPr>
            <p:ph type="sldNum" sz="quarter" idx="12"/>
          </p:nvPr>
        </p:nvSpPr>
        <p:spPr/>
        <p:txBody>
          <a:bodyPr/>
          <a:lstStyle/>
          <a:p>
            <a:pPr>
              <a:defRPr/>
            </a:pPr>
            <a:fld id="{BA949DAA-2B2A-4017-895E-FC6C49EBF0C5}"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5"/>
                                        </p:tgtEl>
                                        <p:attrNameLst>
                                          <p:attrName>style.visibility</p:attrName>
                                        </p:attrNameLst>
                                      </p:cBhvr>
                                      <p:to>
                                        <p:strVal val="visible"/>
                                      </p:to>
                                    </p:set>
                                    <p:animEffect transition="in" filter="box(in)">
                                      <p:cBhvr>
                                        <p:cTn id="12" dur="500"/>
                                        <p:tgtEl>
                                          <p:spTgt spid="1300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0056"/>
                                        </p:tgtEl>
                                        <p:attrNameLst>
                                          <p:attrName>style.visibility</p:attrName>
                                        </p:attrNameLst>
                                      </p:cBhvr>
                                      <p:to>
                                        <p:strVal val="visible"/>
                                      </p:to>
                                    </p:set>
                                    <p:animEffect transition="in" filter="box(in)">
                                      <p:cBhvr>
                                        <p:cTn id="17" dur="500"/>
                                        <p:tgtEl>
                                          <p:spTgt spid="13005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ox(in)">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0057"/>
                                        </p:tgtEl>
                                        <p:attrNameLst>
                                          <p:attrName>style.visibility</p:attrName>
                                        </p:attrNameLst>
                                      </p:cBhvr>
                                      <p:to>
                                        <p:strVal val="visible"/>
                                      </p:to>
                                    </p:set>
                                    <p:animEffect transition="in" filter="box(in)">
                                      <p:cBhvr>
                                        <p:cTn id="27" dur="500"/>
                                        <p:tgtEl>
                                          <p:spTgt spid="13005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0058"/>
                                        </p:tgtEl>
                                        <p:attrNameLst>
                                          <p:attrName>style.visibility</p:attrName>
                                        </p:attrNameLst>
                                      </p:cBhvr>
                                      <p:to>
                                        <p:strVal val="visible"/>
                                      </p:to>
                                    </p:set>
                                    <p:animEffect transition="in" filter="box(in)">
                                      <p:cBhvr>
                                        <p:cTn id="32" dur="500"/>
                                        <p:tgtEl>
                                          <p:spTgt spid="13005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box(in)">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box(in)">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box(in)">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box(in)">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box(in)">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box(in)">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box(in)">
                                      <p:cBhvr>
                                        <p:cTn id="67" dur="500"/>
                                        <p:tgtEl>
                                          <p:spTgt spid="11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box(in)">
                                      <p:cBhvr>
                                        <p:cTn id="72" dur="500"/>
                                        <p:tgtEl>
                                          <p:spTgt spid="1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box(in)">
                                      <p:cBhvr>
                                        <p:cTn id="77" dur="500"/>
                                        <p:tgtEl>
                                          <p:spTgt spid="11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box(in)">
                                      <p:cBhvr>
                                        <p:cTn id="82" dur="500"/>
                                        <p:tgtEl>
                                          <p:spTgt spid="11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box(in)">
                                      <p:cBhvr>
                                        <p:cTn id="85" dur="500"/>
                                        <p:tgtEl>
                                          <p:spTgt spid="67"/>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33"/>
                                        </p:tgtEl>
                                        <p:attrNameLst>
                                          <p:attrName>style.visibility</p:attrName>
                                        </p:attrNameLst>
                                      </p:cBhvr>
                                      <p:to>
                                        <p:strVal val="visible"/>
                                      </p:to>
                                    </p:set>
                                    <p:animEffect transition="in" filter="box(in)">
                                      <p:cBhvr>
                                        <p:cTn id="90" dur="500"/>
                                        <p:tgtEl>
                                          <p:spTgt spid="133"/>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41"/>
                                        </p:tgtEl>
                                        <p:attrNameLst>
                                          <p:attrName>style.visibility</p:attrName>
                                        </p:attrNameLst>
                                      </p:cBhvr>
                                      <p:to>
                                        <p:strVal val="visible"/>
                                      </p:to>
                                    </p:set>
                                    <p:animEffect transition="in" filter="box(in)">
                                      <p:cBhvr>
                                        <p:cTn id="95" dur="500"/>
                                        <p:tgtEl>
                                          <p:spTgt spid="141"/>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142"/>
                                        </p:tgtEl>
                                        <p:attrNameLst>
                                          <p:attrName>style.visibility</p:attrName>
                                        </p:attrNameLst>
                                      </p:cBhvr>
                                      <p:to>
                                        <p:strVal val="visible"/>
                                      </p:to>
                                    </p:set>
                                    <p:animEffect transition="in" filter="box(in)">
                                      <p:cBhvr>
                                        <p:cTn id="100" dur="500"/>
                                        <p:tgtEl>
                                          <p:spTgt spid="142"/>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nodeType="clickEffect">
                                  <p:stCondLst>
                                    <p:cond delay="0"/>
                                  </p:stCondLst>
                                  <p:childTnLst>
                                    <p:set>
                                      <p:cBhvr>
                                        <p:cTn id="104" dur="1" fill="hold">
                                          <p:stCondLst>
                                            <p:cond delay="0"/>
                                          </p:stCondLst>
                                        </p:cTn>
                                        <p:tgtEl>
                                          <p:spTgt spid="146"/>
                                        </p:tgtEl>
                                        <p:attrNameLst>
                                          <p:attrName>style.visibility</p:attrName>
                                        </p:attrNameLst>
                                      </p:cBhvr>
                                      <p:to>
                                        <p:strVal val="visible"/>
                                      </p:to>
                                    </p:set>
                                    <p:animEffect transition="in" filter="box(in)">
                                      <p:cBhvr>
                                        <p:cTn id="105" dur="500"/>
                                        <p:tgtEl>
                                          <p:spTgt spid="146"/>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nodeType="clickEffect">
                                  <p:stCondLst>
                                    <p:cond delay="0"/>
                                  </p:stCondLst>
                                  <p:childTnLst>
                                    <p:set>
                                      <p:cBhvr>
                                        <p:cTn id="109" dur="1" fill="hold">
                                          <p:stCondLst>
                                            <p:cond delay="0"/>
                                          </p:stCondLst>
                                        </p:cTn>
                                        <p:tgtEl>
                                          <p:spTgt spid="151"/>
                                        </p:tgtEl>
                                        <p:attrNameLst>
                                          <p:attrName>style.visibility</p:attrName>
                                        </p:attrNameLst>
                                      </p:cBhvr>
                                      <p:to>
                                        <p:strVal val="visible"/>
                                      </p:to>
                                    </p:set>
                                    <p:animEffect transition="in" filter="box(in)">
                                      <p:cBhvr>
                                        <p:cTn id="110" dur="500"/>
                                        <p:tgtEl>
                                          <p:spTgt spid="151"/>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156"/>
                                        </p:tgtEl>
                                        <p:attrNameLst>
                                          <p:attrName>style.visibility</p:attrName>
                                        </p:attrNameLst>
                                      </p:cBhvr>
                                      <p:to>
                                        <p:strVal val="visible"/>
                                      </p:to>
                                    </p:set>
                                    <p:animEffect transition="in" filter="box(in)">
                                      <p:cBhvr>
                                        <p:cTn id="115" dur="500"/>
                                        <p:tgtEl>
                                          <p:spTgt spid="156"/>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box(in)">
                                      <p:cBhvr>
                                        <p:cTn id="11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60" grpId="0" autoUpdateAnimBg="0"/>
      <p:bldP spid="61" grpId="0" autoUpdateAnimBg="0"/>
      <p:bldP spid="93" grpId="0" animBg="1" autoUpdateAnimBg="0"/>
      <p:bldP spid="111" grpId="0"/>
      <p:bldP spid="118" grpId="0"/>
      <p:bldP spid="141" grpId="0" animBg="1" autoUpdateAnimBg="0"/>
      <p:bldP spid="156" grpId="0"/>
      <p:bldP spid="67" grpId="0"/>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8229600" cy="792162"/>
          </a:xfrm>
        </p:spPr>
        <p:txBody>
          <a:bodyPr/>
          <a:lstStyle/>
          <a:p>
            <a:r>
              <a:rPr lang="en-US" sz="3200" dirty="0" smtClean="0"/>
              <a:t>Two Special Cases</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28" name="Picture 8"/>
          <p:cNvPicPr>
            <a:picLocks noChangeAspect="1" noChangeArrowheads="1"/>
          </p:cNvPicPr>
          <p:nvPr/>
        </p:nvPicPr>
        <p:blipFill>
          <a:blip r:embed="rId3" cstate="print"/>
          <a:srcRect/>
          <a:stretch>
            <a:fillRect/>
          </a:stretch>
        </p:blipFill>
        <p:spPr bwMode="auto">
          <a:xfrm>
            <a:off x="402273" y="534988"/>
            <a:ext cx="2594927" cy="2071275"/>
          </a:xfrm>
          <a:prstGeom prst="rect">
            <a:avLst/>
          </a:prstGeom>
          <a:noFill/>
          <a:ln w="9525">
            <a:noFill/>
            <a:miter lim="800000"/>
            <a:headEnd/>
            <a:tailEnd/>
          </a:ln>
          <a:effectLst/>
        </p:spPr>
      </p:pic>
      <p:sp>
        <p:nvSpPr>
          <p:cNvPr id="69" name="TextBox 68"/>
          <p:cNvSpPr txBox="1"/>
          <p:nvPr/>
        </p:nvSpPr>
        <p:spPr>
          <a:xfrm>
            <a:off x="3068320" y="772160"/>
            <a:ext cx="5256567" cy="369332"/>
          </a:xfrm>
          <a:prstGeom prst="rect">
            <a:avLst/>
          </a:prstGeom>
          <a:noFill/>
        </p:spPr>
        <p:txBody>
          <a:bodyPr wrap="none" rtlCol="0">
            <a:spAutoFit/>
          </a:bodyPr>
          <a:lstStyle/>
          <a:p>
            <a:r>
              <a:rPr lang="en-US" dirty="0" smtClean="0"/>
              <a:t>The sphere and ellipsoid touch each other at </a:t>
            </a:r>
            <a:r>
              <a:rPr lang="en-US" dirty="0" smtClean="0">
                <a:latin typeface="Symbol" pitchFamily="18" charset="2"/>
              </a:rPr>
              <a:t>q</a:t>
            </a:r>
            <a:r>
              <a:rPr lang="en-US" dirty="0" smtClean="0"/>
              <a:t>=0;</a:t>
            </a:r>
            <a:endParaRPr lang="en-US" dirty="0"/>
          </a:p>
        </p:txBody>
      </p:sp>
      <p:sp>
        <p:nvSpPr>
          <p:cNvPr id="70" name="TextBox 69"/>
          <p:cNvSpPr txBox="1"/>
          <p:nvPr/>
        </p:nvSpPr>
        <p:spPr>
          <a:xfrm>
            <a:off x="2824480" y="1310640"/>
            <a:ext cx="6319520" cy="646331"/>
          </a:xfrm>
          <a:prstGeom prst="rect">
            <a:avLst/>
          </a:prstGeom>
          <a:noFill/>
        </p:spPr>
        <p:txBody>
          <a:bodyPr wrap="square" rtlCol="0">
            <a:spAutoFit/>
          </a:bodyPr>
          <a:lstStyle/>
          <a:p>
            <a:pPr lvl="0"/>
            <a:r>
              <a:rPr lang="en-US" dirty="0" smtClean="0"/>
              <a:t>(1) </a:t>
            </a:r>
            <a:r>
              <a:rPr lang="en-US" dirty="0" smtClean="0">
                <a:latin typeface="Symbol" pitchFamily="18" charset="2"/>
              </a:rPr>
              <a:t>q</a:t>
            </a:r>
            <a:r>
              <a:rPr lang="en-US" dirty="0" smtClean="0"/>
              <a:t>=0; </a:t>
            </a:r>
            <a:r>
              <a:rPr lang="en-US" dirty="0" smtClean="0">
                <a:latin typeface="Calibri" pitchFamily="34" charset="0"/>
                <a:ea typeface="Calibri" pitchFamily="34" charset="0"/>
                <a:cs typeface="Times New Roman" pitchFamily="18" charset="0"/>
              </a:rPr>
              <a:t>n</a:t>
            </a:r>
            <a:r>
              <a:rPr lang="en-US" baseline="-30000" dirty="0" smtClean="0">
                <a:latin typeface="Calibri" pitchFamily="34" charset="0"/>
                <a:ea typeface="Calibri" pitchFamily="34" charset="0"/>
                <a:cs typeface="Times New Roman" pitchFamily="18" charset="0"/>
              </a:rPr>
              <a:t>ext</a:t>
            </a:r>
            <a:r>
              <a:rPr lang="en-US" dirty="0" smtClean="0"/>
              <a:t>=</a:t>
            </a:r>
            <a:r>
              <a:rPr lang="en-US" dirty="0" smtClean="0">
                <a:latin typeface="Calibri" pitchFamily="34" charset="0"/>
                <a:ea typeface="Calibri" pitchFamily="34" charset="0"/>
                <a:cs typeface="Times New Roman" pitchFamily="18" charset="0"/>
              </a:rPr>
              <a:t> </a:t>
            </a:r>
            <a:r>
              <a:rPr lang="en-US" dirty="0" err="1" smtClean="0">
                <a:latin typeface="Calibri" pitchFamily="34" charset="0"/>
                <a:ea typeface="Calibri" pitchFamily="34" charset="0"/>
                <a:cs typeface="Times New Roman" pitchFamily="18" charset="0"/>
              </a:rPr>
              <a:t>n</a:t>
            </a:r>
            <a:r>
              <a:rPr lang="en-US" baseline="-30000" dirty="0" err="1" smtClean="0">
                <a:latin typeface="Calibri" pitchFamily="34" charset="0"/>
                <a:ea typeface="Calibri" pitchFamily="34" charset="0"/>
                <a:cs typeface="Times New Roman" pitchFamily="18" charset="0"/>
              </a:rPr>
              <a:t>ord</a:t>
            </a:r>
            <a:r>
              <a:rPr lang="en-US" dirty="0" smtClean="0"/>
              <a:t> = </a:t>
            </a:r>
            <a:r>
              <a:rPr lang="en-US" dirty="0" smtClean="0">
                <a:latin typeface="Calibri" pitchFamily="34" charset="0"/>
                <a:ea typeface="Calibri" pitchFamily="34" charset="0"/>
                <a:cs typeface="Times New Roman" pitchFamily="18" charset="0"/>
              </a:rPr>
              <a:t>n</a:t>
            </a:r>
            <a:r>
              <a:rPr lang="en-US" baseline="-30000" dirty="0" smtClean="0">
                <a:latin typeface="Calibri" pitchFamily="34" charset="0"/>
                <a:ea typeface="Calibri" pitchFamily="34" charset="0"/>
                <a:cs typeface="Times New Roman" pitchFamily="18" charset="0"/>
              </a:rPr>
              <a:t>o</a:t>
            </a:r>
            <a:r>
              <a:rPr lang="en-US" dirty="0" smtClean="0"/>
              <a:t>  Light propagates parallel to the optical axis, therefore  no matter how it is polarized the index is </a:t>
            </a:r>
            <a:r>
              <a:rPr lang="en-US" dirty="0" smtClean="0">
                <a:latin typeface="Calibri" pitchFamily="34" charset="0"/>
                <a:ea typeface="Calibri" pitchFamily="34" charset="0"/>
                <a:cs typeface="Times New Roman" pitchFamily="18" charset="0"/>
              </a:rPr>
              <a:t>n</a:t>
            </a:r>
            <a:r>
              <a:rPr lang="en-US" baseline="-30000" dirty="0" smtClean="0">
                <a:latin typeface="Calibri" pitchFamily="34" charset="0"/>
                <a:ea typeface="Calibri" pitchFamily="34" charset="0"/>
                <a:cs typeface="Times New Roman" pitchFamily="18" charset="0"/>
              </a:rPr>
              <a:t>o</a:t>
            </a:r>
            <a:endParaRPr lang="en-US" dirty="0"/>
          </a:p>
        </p:txBody>
      </p:sp>
      <p:grpSp>
        <p:nvGrpSpPr>
          <p:cNvPr id="105" name="Group 104"/>
          <p:cNvGrpSpPr/>
          <p:nvPr/>
        </p:nvGrpSpPr>
        <p:grpSpPr>
          <a:xfrm>
            <a:off x="1991360" y="1930400"/>
            <a:ext cx="3124562" cy="1849120"/>
            <a:chOff x="853440" y="4409440"/>
            <a:chExt cx="3124562" cy="1849120"/>
          </a:xfrm>
        </p:grpSpPr>
        <p:grpSp>
          <p:nvGrpSpPr>
            <p:cNvPr id="110" name="Group 82"/>
            <p:cNvGrpSpPr/>
            <p:nvPr/>
          </p:nvGrpSpPr>
          <p:grpSpPr>
            <a:xfrm>
              <a:off x="853440" y="4470400"/>
              <a:ext cx="2804160" cy="1788160"/>
              <a:chOff x="853440" y="4470400"/>
              <a:chExt cx="2804160" cy="1788160"/>
            </a:xfrm>
          </p:grpSpPr>
          <p:cxnSp>
            <p:nvCxnSpPr>
              <p:cNvPr id="120" name="Straight Arrow Connector 119"/>
              <p:cNvCxnSpPr/>
              <p:nvPr/>
            </p:nvCxnSpPr>
            <p:spPr bwMode="auto">
              <a:xfrm>
                <a:off x="853440" y="5527040"/>
                <a:ext cx="2804160" cy="3048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21" name="Straight Arrow Connector 120"/>
              <p:cNvCxnSpPr/>
              <p:nvPr/>
            </p:nvCxnSpPr>
            <p:spPr bwMode="auto">
              <a:xfrm flipV="1">
                <a:off x="2123440" y="4470400"/>
                <a:ext cx="10160" cy="178816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22" name="Straight Arrow Connector 121"/>
              <p:cNvCxnSpPr/>
              <p:nvPr/>
            </p:nvCxnSpPr>
            <p:spPr bwMode="auto">
              <a:xfrm flipV="1">
                <a:off x="1371600" y="4800600"/>
                <a:ext cx="1600200" cy="1371600"/>
              </a:xfrm>
              <a:prstGeom prst="straightConnector1">
                <a:avLst/>
              </a:prstGeom>
              <a:solidFill>
                <a:schemeClr val="accent1"/>
              </a:solidFill>
              <a:ln w="15875" cap="flat" cmpd="sng" algn="ctr">
                <a:solidFill>
                  <a:schemeClr val="tx1"/>
                </a:solidFill>
                <a:prstDash val="sysDash"/>
                <a:round/>
                <a:headEnd type="none" w="med" len="med"/>
                <a:tailEnd type="triangle"/>
              </a:ln>
              <a:effectLst/>
            </p:spPr>
          </p:cxnSp>
        </p:grpSp>
        <p:sp>
          <p:nvSpPr>
            <p:cNvPr id="115" name="TextBox 114"/>
            <p:cNvSpPr txBox="1"/>
            <p:nvPr/>
          </p:nvSpPr>
          <p:spPr>
            <a:xfrm>
              <a:off x="2743200" y="4800600"/>
              <a:ext cx="300082" cy="369332"/>
            </a:xfrm>
            <a:prstGeom prst="rect">
              <a:avLst/>
            </a:prstGeom>
            <a:noFill/>
          </p:spPr>
          <p:txBody>
            <a:bodyPr wrap="none" rtlCol="0">
              <a:spAutoFit/>
            </a:bodyPr>
            <a:lstStyle/>
            <a:p>
              <a:r>
                <a:rPr lang="en-US" dirty="0" smtClean="0"/>
                <a:t>x</a:t>
              </a:r>
              <a:endParaRPr lang="en-US" dirty="0"/>
            </a:p>
          </p:txBody>
        </p:sp>
        <p:sp>
          <p:nvSpPr>
            <p:cNvPr id="117" name="TextBox 116"/>
            <p:cNvSpPr txBox="1"/>
            <p:nvPr/>
          </p:nvSpPr>
          <p:spPr>
            <a:xfrm>
              <a:off x="3677920" y="5405120"/>
              <a:ext cx="300082" cy="369332"/>
            </a:xfrm>
            <a:prstGeom prst="rect">
              <a:avLst/>
            </a:prstGeom>
            <a:noFill/>
          </p:spPr>
          <p:txBody>
            <a:bodyPr wrap="none" rtlCol="0">
              <a:spAutoFit/>
            </a:bodyPr>
            <a:lstStyle/>
            <a:p>
              <a:r>
                <a:rPr lang="en-US" dirty="0" smtClean="0"/>
                <a:t>z</a:t>
              </a:r>
              <a:endParaRPr lang="en-US" dirty="0"/>
            </a:p>
          </p:txBody>
        </p:sp>
        <p:sp>
          <p:nvSpPr>
            <p:cNvPr id="119" name="TextBox 118"/>
            <p:cNvSpPr txBox="1"/>
            <p:nvPr/>
          </p:nvSpPr>
          <p:spPr>
            <a:xfrm>
              <a:off x="1818640" y="4409440"/>
              <a:ext cx="300082" cy="369332"/>
            </a:xfrm>
            <a:prstGeom prst="rect">
              <a:avLst/>
            </a:prstGeom>
            <a:noFill/>
          </p:spPr>
          <p:txBody>
            <a:bodyPr wrap="none" rtlCol="0">
              <a:spAutoFit/>
            </a:bodyPr>
            <a:lstStyle/>
            <a:p>
              <a:r>
                <a:rPr lang="en-US" dirty="0" smtClean="0"/>
                <a:t>y</a:t>
              </a:r>
              <a:endParaRPr lang="en-US" dirty="0"/>
            </a:p>
          </p:txBody>
        </p:sp>
      </p:grpSp>
      <p:grpSp>
        <p:nvGrpSpPr>
          <p:cNvPr id="44" name="Group 43"/>
          <p:cNvGrpSpPr/>
          <p:nvPr/>
        </p:nvGrpSpPr>
        <p:grpSpPr>
          <a:xfrm>
            <a:off x="2387600" y="2103120"/>
            <a:ext cx="1960880" cy="1619310"/>
            <a:chOff x="2387600" y="2103120"/>
            <a:chExt cx="1960880" cy="1619310"/>
          </a:xfrm>
        </p:grpSpPr>
        <p:sp>
          <p:nvSpPr>
            <p:cNvPr id="125" name="Rectangle 13"/>
            <p:cNvSpPr>
              <a:spLocks noChangeArrowheads="1"/>
            </p:cNvSpPr>
            <p:nvPr/>
          </p:nvSpPr>
          <p:spPr bwMode="auto">
            <a:xfrm>
              <a:off x="3312160" y="210312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34" name="Group 133"/>
            <p:cNvGrpSpPr/>
            <p:nvPr/>
          </p:nvGrpSpPr>
          <p:grpSpPr>
            <a:xfrm>
              <a:off x="2387600" y="2164080"/>
              <a:ext cx="1960880" cy="1558350"/>
              <a:chOff x="751840" y="2987040"/>
              <a:chExt cx="1960880" cy="1558350"/>
            </a:xfrm>
          </p:grpSpPr>
          <p:sp>
            <p:nvSpPr>
              <p:cNvPr id="101" name="Rectangle 13"/>
              <p:cNvSpPr>
                <a:spLocks noChangeArrowheads="1"/>
              </p:cNvSpPr>
              <p:nvPr/>
            </p:nvSpPr>
            <p:spPr bwMode="auto">
              <a:xfrm>
                <a:off x="894080" y="414528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 name="Rectangle 13"/>
              <p:cNvSpPr>
                <a:spLocks noChangeArrowheads="1"/>
              </p:cNvSpPr>
              <p:nvPr/>
            </p:nvSpPr>
            <p:spPr bwMode="auto">
              <a:xfrm>
                <a:off x="751840" y="3881120"/>
                <a:ext cx="8229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err="1" smtClean="0">
                    <a:latin typeface="Calibri" pitchFamily="34" charset="0"/>
                    <a:ea typeface="Calibri" pitchFamily="34" charset="0"/>
                    <a:cs typeface="Times New Roman" pitchFamily="18" charset="0"/>
                  </a:rPr>
                  <a:t>E</a:t>
                </a:r>
                <a:r>
                  <a:rPr kumimoji="0" lang="en-US" sz="20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ord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6" name="Rectangle 13"/>
              <p:cNvSpPr>
                <a:spLocks noChangeArrowheads="1"/>
              </p:cNvSpPr>
              <p:nvPr/>
            </p:nvSpPr>
            <p:spPr bwMode="auto">
              <a:xfrm>
                <a:off x="1066800" y="2987040"/>
                <a:ext cx="8229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err="1" smtClean="0">
                    <a:latin typeface="Calibri" pitchFamily="34" charset="0"/>
                    <a:ea typeface="Calibri" pitchFamily="34" charset="0"/>
                    <a:cs typeface="Times New Roman" pitchFamily="18" charset="0"/>
                  </a:rPr>
                  <a:t>E</a:t>
                </a:r>
                <a:r>
                  <a:rPr lang="en-US" sz="2000" baseline="-30000" dirty="0" err="1" smtClean="0">
                    <a:latin typeface="Calibri" pitchFamily="34" charset="0"/>
                    <a:ea typeface="Calibri" pitchFamily="34" charset="0"/>
                    <a:cs typeface="Times New Roman" pitchFamily="18" charset="0"/>
                  </a:rPr>
                  <a:t>ext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8" name="Straight Arrow Connector 127"/>
              <p:cNvCxnSpPr/>
              <p:nvPr/>
            </p:nvCxnSpPr>
            <p:spPr bwMode="auto">
              <a:xfrm flipV="1">
                <a:off x="1625600" y="3068320"/>
                <a:ext cx="10160" cy="78232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cxnSp>
            <p:nvCxnSpPr>
              <p:cNvPr id="130" name="Straight Arrow Connector 129"/>
              <p:cNvCxnSpPr/>
              <p:nvPr/>
            </p:nvCxnSpPr>
            <p:spPr bwMode="auto">
              <a:xfrm flipH="1">
                <a:off x="1127760" y="3881120"/>
                <a:ext cx="467360" cy="426720"/>
              </a:xfrm>
              <a:prstGeom prst="straightConnector1">
                <a:avLst/>
              </a:prstGeom>
              <a:solidFill>
                <a:schemeClr val="accent1"/>
              </a:solidFill>
              <a:ln w="34925" cap="flat" cmpd="sng" algn="ctr">
                <a:solidFill>
                  <a:srgbClr val="002060"/>
                </a:solidFill>
                <a:prstDash val="solid"/>
                <a:round/>
                <a:headEnd type="none" w="med" len="med"/>
                <a:tailEnd type="arrow"/>
              </a:ln>
              <a:effectLst/>
            </p:spPr>
          </p:cxnSp>
          <p:cxnSp>
            <p:nvCxnSpPr>
              <p:cNvPr id="132" name="Straight Arrow Connector 131"/>
              <p:cNvCxnSpPr/>
              <p:nvPr/>
            </p:nvCxnSpPr>
            <p:spPr bwMode="auto">
              <a:xfrm>
                <a:off x="1635760" y="3881120"/>
                <a:ext cx="1076960" cy="2032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33" name="TextBox 132"/>
              <p:cNvSpPr txBox="1"/>
              <p:nvPr/>
            </p:nvSpPr>
            <p:spPr>
              <a:xfrm>
                <a:off x="2153920" y="3901440"/>
                <a:ext cx="530915" cy="369332"/>
              </a:xfrm>
              <a:prstGeom prst="rect">
                <a:avLst/>
              </a:prstGeom>
              <a:noFill/>
            </p:spPr>
            <p:txBody>
              <a:bodyPr wrap="none" rtlCol="0">
                <a:spAutoFit/>
              </a:bodyPr>
              <a:lstStyle/>
              <a:p>
                <a:r>
                  <a:rPr lang="en-US" b="1" dirty="0" smtClean="0"/>
                  <a:t>k</a:t>
                </a:r>
                <a:r>
                  <a:rPr lang="en-US" dirty="0" smtClean="0"/>
                  <a:t> </a:t>
                </a:r>
                <a:r>
                  <a:rPr lang="en-US" b="1" dirty="0" smtClean="0"/>
                  <a:t>S</a:t>
                </a:r>
                <a:endParaRPr lang="en-US" b="1" dirty="0"/>
              </a:p>
            </p:txBody>
          </p:sp>
        </p:grpSp>
      </p:grpSp>
      <p:sp>
        <p:nvSpPr>
          <p:cNvPr id="142" name="TextBox 141"/>
          <p:cNvSpPr txBox="1"/>
          <p:nvPr/>
        </p:nvSpPr>
        <p:spPr>
          <a:xfrm>
            <a:off x="5588000" y="2611120"/>
            <a:ext cx="1296189" cy="369332"/>
          </a:xfrm>
          <a:prstGeom prst="rect">
            <a:avLst/>
          </a:prstGeom>
          <a:noFill/>
        </p:spPr>
        <p:txBody>
          <a:bodyPr wrap="none" rtlCol="0">
            <a:spAutoFit/>
          </a:bodyPr>
          <a:lstStyle/>
          <a:p>
            <a:r>
              <a:rPr lang="en-US" dirty="0" smtClean="0"/>
              <a:t>no walk-off</a:t>
            </a:r>
            <a:endParaRPr lang="en-US" dirty="0"/>
          </a:p>
        </p:txBody>
      </p:sp>
      <p:sp>
        <p:nvSpPr>
          <p:cNvPr id="146" name="TextBox 145"/>
          <p:cNvSpPr txBox="1"/>
          <p:nvPr/>
        </p:nvSpPr>
        <p:spPr>
          <a:xfrm>
            <a:off x="1036320" y="3789680"/>
            <a:ext cx="7548880" cy="923330"/>
          </a:xfrm>
          <a:prstGeom prst="rect">
            <a:avLst/>
          </a:prstGeom>
          <a:noFill/>
        </p:spPr>
        <p:txBody>
          <a:bodyPr wrap="square" rtlCol="0">
            <a:spAutoFit/>
          </a:bodyPr>
          <a:lstStyle/>
          <a:p>
            <a:pPr lvl="0"/>
            <a:r>
              <a:rPr lang="en-US" dirty="0" smtClean="0"/>
              <a:t>(1) </a:t>
            </a:r>
            <a:r>
              <a:rPr lang="en-US" dirty="0" smtClean="0">
                <a:latin typeface="Symbol" pitchFamily="18" charset="2"/>
              </a:rPr>
              <a:t>q</a:t>
            </a:r>
            <a:r>
              <a:rPr lang="en-US" dirty="0" smtClean="0"/>
              <a:t>=</a:t>
            </a:r>
            <a:r>
              <a:rPr lang="en-US" dirty="0" smtClean="0">
                <a:latin typeface="Symbol" pitchFamily="18" charset="2"/>
              </a:rPr>
              <a:t>p</a:t>
            </a:r>
            <a:r>
              <a:rPr lang="en-US" dirty="0" smtClean="0"/>
              <a:t>/2; </a:t>
            </a:r>
            <a:r>
              <a:rPr lang="en-US" dirty="0" smtClean="0">
                <a:latin typeface="Calibri" pitchFamily="34" charset="0"/>
                <a:ea typeface="Calibri" pitchFamily="34" charset="0"/>
                <a:cs typeface="Times New Roman" pitchFamily="18" charset="0"/>
              </a:rPr>
              <a:t>n</a:t>
            </a:r>
            <a:r>
              <a:rPr lang="en-US" baseline="-30000" dirty="0" smtClean="0">
                <a:latin typeface="Calibri" pitchFamily="34" charset="0"/>
                <a:ea typeface="Calibri" pitchFamily="34" charset="0"/>
                <a:cs typeface="Times New Roman" pitchFamily="18" charset="0"/>
              </a:rPr>
              <a:t>ext</a:t>
            </a:r>
            <a:r>
              <a:rPr lang="en-US" dirty="0" smtClean="0"/>
              <a:t>=</a:t>
            </a:r>
            <a:r>
              <a:rPr lang="en-US" dirty="0" smtClean="0">
                <a:latin typeface="Calibri" pitchFamily="34" charset="0"/>
                <a:ea typeface="Calibri" pitchFamily="34" charset="0"/>
                <a:cs typeface="Times New Roman" pitchFamily="18" charset="0"/>
              </a:rPr>
              <a:t> n</a:t>
            </a:r>
            <a:r>
              <a:rPr lang="en-US" baseline="-30000" dirty="0" smtClean="0">
                <a:latin typeface="Calibri" pitchFamily="34" charset="0"/>
                <a:ea typeface="Calibri" pitchFamily="34" charset="0"/>
                <a:cs typeface="Times New Roman" pitchFamily="18" charset="0"/>
              </a:rPr>
              <a:t>e</a:t>
            </a:r>
            <a:r>
              <a:rPr lang="en-US" dirty="0" smtClean="0"/>
              <a:t>;</a:t>
            </a:r>
            <a:r>
              <a:rPr lang="en-US" dirty="0" smtClean="0">
                <a:latin typeface="Calibri" pitchFamily="34" charset="0"/>
                <a:ea typeface="Calibri" pitchFamily="34" charset="0"/>
                <a:cs typeface="Times New Roman" pitchFamily="18" charset="0"/>
              </a:rPr>
              <a:t>  </a:t>
            </a:r>
            <a:r>
              <a:rPr lang="en-US" dirty="0" err="1" smtClean="0">
                <a:latin typeface="Calibri" pitchFamily="34" charset="0"/>
                <a:ea typeface="Calibri" pitchFamily="34" charset="0"/>
                <a:cs typeface="Times New Roman" pitchFamily="18" charset="0"/>
              </a:rPr>
              <a:t>n</a:t>
            </a:r>
            <a:r>
              <a:rPr lang="en-US" baseline="-30000" dirty="0" err="1" smtClean="0">
                <a:latin typeface="Calibri" pitchFamily="34" charset="0"/>
                <a:ea typeface="Calibri" pitchFamily="34" charset="0"/>
                <a:cs typeface="Times New Roman" pitchFamily="18" charset="0"/>
              </a:rPr>
              <a:t>ord</a:t>
            </a:r>
            <a:r>
              <a:rPr lang="en-US" dirty="0" smtClean="0"/>
              <a:t> = </a:t>
            </a:r>
            <a:r>
              <a:rPr lang="en-US" dirty="0" smtClean="0">
                <a:latin typeface="Calibri" pitchFamily="34" charset="0"/>
                <a:ea typeface="Calibri" pitchFamily="34" charset="0"/>
                <a:cs typeface="Times New Roman" pitchFamily="18" charset="0"/>
              </a:rPr>
              <a:t>n</a:t>
            </a:r>
            <a:r>
              <a:rPr lang="en-US" baseline="-30000" dirty="0" smtClean="0">
                <a:latin typeface="Calibri" pitchFamily="34" charset="0"/>
                <a:ea typeface="Calibri" pitchFamily="34" charset="0"/>
                <a:cs typeface="Times New Roman" pitchFamily="18" charset="0"/>
              </a:rPr>
              <a:t>o</a:t>
            </a:r>
            <a:r>
              <a:rPr lang="en-US" dirty="0" smtClean="0"/>
              <a:t>  Light propagates normal to the optical  axis, therefore there are two possible directions of polarization – either normal to axis(ordinary) or parallel to it (extraordinary)</a:t>
            </a:r>
            <a:endParaRPr lang="en-US" dirty="0"/>
          </a:p>
        </p:txBody>
      </p:sp>
      <p:grpSp>
        <p:nvGrpSpPr>
          <p:cNvPr id="164" name="Group 163"/>
          <p:cNvGrpSpPr/>
          <p:nvPr/>
        </p:nvGrpSpPr>
        <p:grpSpPr>
          <a:xfrm>
            <a:off x="995680" y="4673600"/>
            <a:ext cx="3124562" cy="1991360"/>
            <a:chOff x="853440" y="4409440"/>
            <a:chExt cx="3124562" cy="1991360"/>
          </a:xfrm>
        </p:grpSpPr>
        <p:grpSp>
          <p:nvGrpSpPr>
            <p:cNvPr id="165" name="Group 82"/>
            <p:cNvGrpSpPr/>
            <p:nvPr/>
          </p:nvGrpSpPr>
          <p:grpSpPr>
            <a:xfrm>
              <a:off x="853440" y="4470400"/>
              <a:ext cx="2804160" cy="1930400"/>
              <a:chOff x="853440" y="4470400"/>
              <a:chExt cx="2804160" cy="1930400"/>
            </a:xfrm>
          </p:grpSpPr>
          <p:cxnSp>
            <p:nvCxnSpPr>
              <p:cNvPr id="169" name="Straight Arrow Connector 168"/>
              <p:cNvCxnSpPr/>
              <p:nvPr/>
            </p:nvCxnSpPr>
            <p:spPr bwMode="auto">
              <a:xfrm>
                <a:off x="853440" y="5527040"/>
                <a:ext cx="2804160" cy="3048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70" name="Straight Arrow Connector 169"/>
              <p:cNvCxnSpPr/>
              <p:nvPr/>
            </p:nvCxnSpPr>
            <p:spPr bwMode="auto">
              <a:xfrm flipV="1">
                <a:off x="2123440" y="4470400"/>
                <a:ext cx="10160" cy="193040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71" name="Straight Arrow Connector 170"/>
              <p:cNvCxnSpPr/>
              <p:nvPr/>
            </p:nvCxnSpPr>
            <p:spPr bwMode="auto">
              <a:xfrm flipV="1">
                <a:off x="1371600" y="4800600"/>
                <a:ext cx="1600200" cy="1371600"/>
              </a:xfrm>
              <a:prstGeom prst="straightConnector1">
                <a:avLst/>
              </a:prstGeom>
              <a:solidFill>
                <a:schemeClr val="accent1"/>
              </a:solidFill>
              <a:ln w="15875" cap="flat" cmpd="sng" algn="ctr">
                <a:solidFill>
                  <a:schemeClr val="tx1"/>
                </a:solidFill>
                <a:prstDash val="sysDash"/>
                <a:round/>
                <a:headEnd type="none" w="med" len="med"/>
                <a:tailEnd type="triangle"/>
              </a:ln>
              <a:effectLst/>
            </p:spPr>
          </p:cxnSp>
        </p:grpSp>
        <p:sp>
          <p:nvSpPr>
            <p:cNvPr id="166" name="TextBox 165"/>
            <p:cNvSpPr txBox="1"/>
            <p:nvPr/>
          </p:nvSpPr>
          <p:spPr>
            <a:xfrm>
              <a:off x="2743200" y="4800600"/>
              <a:ext cx="300082" cy="369332"/>
            </a:xfrm>
            <a:prstGeom prst="rect">
              <a:avLst/>
            </a:prstGeom>
            <a:noFill/>
          </p:spPr>
          <p:txBody>
            <a:bodyPr wrap="none" rtlCol="0">
              <a:spAutoFit/>
            </a:bodyPr>
            <a:lstStyle/>
            <a:p>
              <a:r>
                <a:rPr lang="en-US" dirty="0" smtClean="0"/>
                <a:t>x</a:t>
              </a:r>
              <a:endParaRPr lang="en-US" dirty="0"/>
            </a:p>
          </p:txBody>
        </p:sp>
        <p:sp>
          <p:nvSpPr>
            <p:cNvPr id="167" name="TextBox 166"/>
            <p:cNvSpPr txBox="1"/>
            <p:nvPr/>
          </p:nvSpPr>
          <p:spPr>
            <a:xfrm>
              <a:off x="3677920" y="5405120"/>
              <a:ext cx="300082" cy="369332"/>
            </a:xfrm>
            <a:prstGeom prst="rect">
              <a:avLst/>
            </a:prstGeom>
            <a:noFill/>
          </p:spPr>
          <p:txBody>
            <a:bodyPr wrap="none" rtlCol="0">
              <a:spAutoFit/>
            </a:bodyPr>
            <a:lstStyle/>
            <a:p>
              <a:r>
                <a:rPr lang="en-US" dirty="0" smtClean="0"/>
                <a:t>z</a:t>
              </a:r>
              <a:endParaRPr lang="en-US" dirty="0"/>
            </a:p>
          </p:txBody>
        </p:sp>
        <p:sp>
          <p:nvSpPr>
            <p:cNvPr id="168" name="TextBox 167"/>
            <p:cNvSpPr txBox="1"/>
            <p:nvPr/>
          </p:nvSpPr>
          <p:spPr>
            <a:xfrm>
              <a:off x="1818640" y="4409440"/>
              <a:ext cx="300082" cy="369332"/>
            </a:xfrm>
            <a:prstGeom prst="rect">
              <a:avLst/>
            </a:prstGeom>
            <a:noFill/>
          </p:spPr>
          <p:txBody>
            <a:bodyPr wrap="none" rtlCol="0">
              <a:spAutoFit/>
            </a:bodyPr>
            <a:lstStyle/>
            <a:p>
              <a:r>
                <a:rPr lang="en-US" dirty="0" smtClean="0"/>
                <a:t>y</a:t>
              </a:r>
              <a:endParaRPr lang="en-US" dirty="0"/>
            </a:p>
          </p:txBody>
        </p:sp>
      </p:grpSp>
      <p:grpSp>
        <p:nvGrpSpPr>
          <p:cNvPr id="45" name="Group 44"/>
          <p:cNvGrpSpPr/>
          <p:nvPr/>
        </p:nvGrpSpPr>
        <p:grpSpPr>
          <a:xfrm>
            <a:off x="1391920" y="4683760"/>
            <a:ext cx="2255520" cy="1781870"/>
            <a:chOff x="1391920" y="4683760"/>
            <a:chExt cx="2255520" cy="1781870"/>
          </a:xfrm>
        </p:grpSpPr>
        <p:sp>
          <p:nvSpPr>
            <p:cNvPr id="172" name="Rectangle 13"/>
            <p:cNvSpPr>
              <a:spLocks noChangeArrowheads="1"/>
            </p:cNvSpPr>
            <p:nvPr/>
          </p:nvSpPr>
          <p:spPr bwMode="auto">
            <a:xfrm>
              <a:off x="3037840" y="539496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lang="en-US" sz="2000" baseline="-30000" dirty="0" smtClean="0">
                  <a:latin typeface="Calibri" pitchFamily="34" charset="0"/>
                  <a:ea typeface="Calibri" pitchFamily="34" charset="0"/>
                  <a:cs typeface="Times New Roman" pitchFamily="18" charset="0"/>
                </a:rPr>
                <a: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73" name="Group 172"/>
            <p:cNvGrpSpPr/>
            <p:nvPr/>
          </p:nvGrpSpPr>
          <p:grpSpPr>
            <a:xfrm>
              <a:off x="1391920" y="4683760"/>
              <a:ext cx="2255520" cy="1781870"/>
              <a:chOff x="751840" y="2763520"/>
              <a:chExt cx="2255520" cy="1781870"/>
            </a:xfrm>
          </p:grpSpPr>
          <p:sp>
            <p:nvSpPr>
              <p:cNvPr id="174" name="Rectangle 13"/>
              <p:cNvSpPr>
                <a:spLocks noChangeArrowheads="1"/>
              </p:cNvSpPr>
              <p:nvPr/>
            </p:nvSpPr>
            <p:spPr bwMode="auto">
              <a:xfrm>
                <a:off x="894080" y="414528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 name="Rectangle 13"/>
              <p:cNvSpPr>
                <a:spLocks noChangeArrowheads="1"/>
              </p:cNvSpPr>
              <p:nvPr/>
            </p:nvSpPr>
            <p:spPr bwMode="auto">
              <a:xfrm>
                <a:off x="751840" y="3881120"/>
                <a:ext cx="8229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err="1" smtClean="0">
                    <a:latin typeface="Calibri" pitchFamily="34" charset="0"/>
                    <a:ea typeface="Calibri" pitchFamily="34" charset="0"/>
                    <a:cs typeface="Times New Roman" pitchFamily="18" charset="0"/>
                  </a:rPr>
                  <a:t>E</a:t>
                </a:r>
                <a:r>
                  <a:rPr kumimoji="0" lang="en-US" sz="20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ord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 name="Rectangle 13"/>
              <p:cNvSpPr>
                <a:spLocks noChangeArrowheads="1"/>
              </p:cNvSpPr>
              <p:nvPr/>
            </p:nvSpPr>
            <p:spPr bwMode="auto">
              <a:xfrm>
                <a:off x="2184400" y="3870960"/>
                <a:ext cx="8229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err="1" smtClean="0">
                    <a:latin typeface="Calibri" pitchFamily="34" charset="0"/>
                    <a:ea typeface="Calibri" pitchFamily="34" charset="0"/>
                    <a:cs typeface="Times New Roman" pitchFamily="18" charset="0"/>
                  </a:rPr>
                  <a:t>E</a:t>
                </a:r>
                <a:r>
                  <a:rPr lang="en-US" sz="2000" baseline="-30000" dirty="0" err="1" smtClean="0">
                    <a:latin typeface="Calibri" pitchFamily="34" charset="0"/>
                    <a:ea typeface="Calibri" pitchFamily="34" charset="0"/>
                    <a:cs typeface="Times New Roman" pitchFamily="18" charset="0"/>
                  </a:rPr>
                  <a:t>ext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7" name="Straight Arrow Connector 176"/>
              <p:cNvCxnSpPr/>
              <p:nvPr/>
            </p:nvCxnSpPr>
            <p:spPr bwMode="auto">
              <a:xfrm>
                <a:off x="1625600" y="3870960"/>
                <a:ext cx="1310640" cy="2032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cxnSp>
            <p:nvCxnSpPr>
              <p:cNvPr id="178" name="Straight Arrow Connector 177"/>
              <p:cNvCxnSpPr/>
              <p:nvPr/>
            </p:nvCxnSpPr>
            <p:spPr bwMode="auto">
              <a:xfrm flipH="1">
                <a:off x="1127760" y="3881120"/>
                <a:ext cx="467360" cy="426720"/>
              </a:xfrm>
              <a:prstGeom prst="straightConnector1">
                <a:avLst/>
              </a:prstGeom>
              <a:solidFill>
                <a:schemeClr val="accent1"/>
              </a:solidFill>
              <a:ln w="34925" cap="flat" cmpd="sng" algn="ctr">
                <a:solidFill>
                  <a:srgbClr val="002060"/>
                </a:solidFill>
                <a:prstDash val="solid"/>
                <a:round/>
                <a:headEnd type="none" w="med" len="med"/>
                <a:tailEnd type="arrow"/>
              </a:ln>
              <a:effectLst/>
            </p:spPr>
          </p:cxnSp>
          <p:cxnSp>
            <p:nvCxnSpPr>
              <p:cNvPr id="179" name="Straight Arrow Connector 178"/>
              <p:cNvCxnSpPr>
                <a:endCxn id="168" idx="3"/>
              </p:cNvCxnSpPr>
              <p:nvPr/>
            </p:nvCxnSpPr>
            <p:spPr bwMode="auto">
              <a:xfrm flipH="1" flipV="1">
                <a:off x="1620882" y="2938026"/>
                <a:ext cx="14878" cy="94309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80" name="TextBox 179"/>
              <p:cNvSpPr txBox="1"/>
              <p:nvPr/>
            </p:nvSpPr>
            <p:spPr>
              <a:xfrm>
                <a:off x="1727200" y="2763520"/>
                <a:ext cx="530915" cy="369332"/>
              </a:xfrm>
              <a:prstGeom prst="rect">
                <a:avLst/>
              </a:prstGeom>
              <a:noFill/>
            </p:spPr>
            <p:txBody>
              <a:bodyPr wrap="none" rtlCol="0">
                <a:spAutoFit/>
              </a:bodyPr>
              <a:lstStyle/>
              <a:p>
                <a:r>
                  <a:rPr lang="en-US" b="1" dirty="0" smtClean="0"/>
                  <a:t>k</a:t>
                </a:r>
                <a:r>
                  <a:rPr lang="en-US" dirty="0" smtClean="0"/>
                  <a:t> </a:t>
                </a:r>
                <a:r>
                  <a:rPr lang="en-US" b="1" dirty="0" smtClean="0"/>
                  <a:t>S</a:t>
                </a:r>
                <a:endParaRPr lang="en-US" b="1" dirty="0"/>
              </a:p>
            </p:txBody>
          </p:sp>
        </p:grpSp>
      </p:grpSp>
      <p:sp>
        <p:nvSpPr>
          <p:cNvPr id="185" name="TextBox 184"/>
          <p:cNvSpPr txBox="1"/>
          <p:nvPr/>
        </p:nvSpPr>
        <p:spPr>
          <a:xfrm>
            <a:off x="5720080" y="5435600"/>
            <a:ext cx="1950214" cy="369332"/>
          </a:xfrm>
          <a:prstGeom prst="rect">
            <a:avLst/>
          </a:prstGeom>
          <a:noFill/>
        </p:spPr>
        <p:txBody>
          <a:bodyPr wrap="none" rtlCol="0">
            <a:spAutoFit/>
          </a:bodyPr>
          <a:lstStyle/>
          <a:p>
            <a:r>
              <a:rPr lang="en-US" dirty="0" smtClean="0"/>
              <a:t>Again no walk-off</a:t>
            </a:r>
            <a:endParaRPr lang="en-US" dirty="0"/>
          </a:p>
        </p:txBody>
      </p:sp>
      <p:sp>
        <p:nvSpPr>
          <p:cNvPr id="46" name="Slide Number Placeholder 45"/>
          <p:cNvSpPr>
            <a:spLocks noGrp="1"/>
          </p:cNvSpPr>
          <p:nvPr>
            <p:ph type="sldNum" sz="quarter" idx="12"/>
          </p:nvPr>
        </p:nvSpPr>
        <p:spPr/>
        <p:txBody>
          <a:bodyPr/>
          <a:lstStyle/>
          <a:p>
            <a:pPr>
              <a:defRPr/>
            </a:pPr>
            <a:fld id="{BA949DAA-2B2A-4017-895E-FC6C49EBF0C5}"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Effect transition="in" filter="box(in)">
                                      <p:cBhvr>
                                        <p:cTn id="7" dur="500"/>
                                        <p:tgtEl>
                                          <p:spTgt spid="1331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box(in)">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ox(in)">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box(in)">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ox(in)">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2"/>
                                        </p:tgtEl>
                                        <p:attrNameLst>
                                          <p:attrName>style.visibility</p:attrName>
                                        </p:attrNameLst>
                                      </p:cBhvr>
                                      <p:to>
                                        <p:strVal val="visible"/>
                                      </p:to>
                                    </p:set>
                                    <p:animEffect transition="in" filter="box(in)">
                                      <p:cBhvr>
                                        <p:cTn id="32" dur="500"/>
                                        <p:tgtEl>
                                          <p:spTgt spid="14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box(in)">
                                      <p:cBhvr>
                                        <p:cTn id="37" dur="500"/>
                                        <p:tgtEl>
                                          <p:spTgt spid="14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4"/>
                                        </p:tgtEl>
                                        <p:attrNameLst>
                                          <p:attrName>style.visibility</p:attrName>
                                        </p:attrNameLst>
                                      </p:cBhvr>
                                      <p:to>
                                        <p:strVal val="visible"/>
                                      </p:to>
                                    </p:set>
                                    <p:animEffect transition="in" filter="box(in)">
                                      <p:cBhvr>
                                        <p:cTn id="42" dur="500"/>
                                        <p:tgtEl>
                                          <p:spTgt spid="16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ox(in)">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box(in)">
                                      <p:cBhvr>
                                        <p:cTn id="5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142" grpId="0"/>
      <p:bldP spid="146" grpId="0"/>
      <p:bldP spid="1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31762"/>
            <a:ext cx="8229600" cy="1143000"/>
          </a:xfrm>
        </p:spPr>
        <p:txBody>
          <a:bodyPr/>
          <a:lstStyle/>
          <a:p>
            <a:r>
              <a:rPr lang="en-US" sz="3200" dirty="0" smtClean="0"/>
              <a:t>Finding the indices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17</a:t>
            </a:fld>
            <a:endParaRPr lang="en-US"/>
          </a:p>
        </p:txBody>
      </p:sp>
      <p:sp>
        <p:nvSpPr>
          <p:cNvPr id="21" name="TextBox 20"/>
          <p:cNvSpPr txBox="1"/>
          <p:nvPr/>
        </p:nvSpPr>
        <p:spPr>
          <a:xfrm>
            <a:off x="186839" y="873760"/>
            <a:ext cx="7045518" cy="369332"/>
          </a:xfrm>
          <a:prstGeom prst="rect">
            <a:avLst/>
          </a:prstGeom>
          <a:noFill/>
        </p:spPr>
        <p:txBody>
          <a:bodyPr wrap="none" rtlCol="0">
            <a:spAutoFit/>
          </a:bodyPr>
          <a:lstStyle/>
          <a:p>
            <a:r>
              <a:rPr lang="en-US" dirty="0" smtClean="0"/>
              <a:t>The most simple way to find the ordinary and extra-ordinary indices</a:t>
            </a:r>
            <a:endParaRPr lang="en-US" dirty="0"/>
          </a:p>
        </p:txBody>
      </p:sp>
      <p:grpSp>
        <p:nvGrpSpPr>
          <p:cNvPr id="59" name="Group 96"/>
          <p:cNvGrpSpPr/>
          <p:nvPr/>
        </p:nvGrpSpPr>
        <p:grpSpPr>
          <a:xfrm>
            <a:off x="355600" y="1838932"/>
            <a:ext cx="4182563" cy="2296188"/>
            <a:chOff x="4267200" y="4282412"/>
            <a:chExt cx="4182563" cy="2296188"/>
          </a:xfrm>
        </p:grpSpPr>
        <p:grpSp>
          <p:nvGrpSpPr>
            <p:cNvPr id="60" name="Group 15"/>
            <p:cNvGrpSpPr>
              <a:grpSpLocks/>
            </p:cNvGrpSpPr>
            <p:nvPr/>
          </p:nvGrpSpPr>
          <p:grpSpPr bwMode="auto">
            <a:xfrm>
              <a:off x="4267200" y="4282412"/>
              <a:ext cx="4182563" cy="2270788"/>
              <a:chOff x="71" y="756"/>
              <a:chExt cx="3580" cy="2234"/>
            </a:xfrm>
          </p:grpSpPr>
          <p:sp>
            <p:nvSpPr>
              <p:cNvPr id="73"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74"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75"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76"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77" name="Text Box 20"/>
              <p:cNvSpPr txBox="1">
                <a:spLocks noChangeArrowheads="1"/>
              </p:cNvSpPr>
              <p:nvPr/>
            </p:nvSpPr>
            <p:spPr bwMode="auto">
              <a:xfrm>
                <a:off x="1768" y="756"/>
                <a:ext cx="188" cy="231"/>
              </a:xfrm>
              <a:prstGeom prst="rect">
                <a:avLst/>
              </a:prstGeom>
              <a:noFill/>
              <a:ln w="9525">
                <a:noFill/>
                <a:miter lim="800000"/>
                <a:headEnd/>
                <a:tailEnd/>
              </a:ln>
            </p:spPr>
            <p:txBody>
              <a:bodyPr wrap="none">
                <a:spAutoFit/>
              </a:bodyPr>
              <a:lstStyle/>
              <a:p>
                <a:r>
                  <a:rPr lang="en-US" dirty="0"/>
                  <a:t>x</a:t>
                </a:r>
              </a:p>
            </p:txBody>
          </p:sp>
          <p:sp>
            <p:nvSpPr>
              <p:cNvPr id="78"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61" name="Oval 60"/>
            <p:cNvSpPr/>
            <p:nvPr/>
          </p:nvSpPr>
          <p:spPr bwMode="auto">
            <a:xfrm>
              <a:off x="5069840" y="4800600"/>
              <a:ext cx="2326640" cy="1752600"/>
            </a:xfrm>
            <a:prstGeom prst="ellipse">
              <a:avLst/>
            </a:prstGeom>
            <a:solidFill>
              <a:srgbClr val="FFFF00">
                <a:alpha val="22000"/>
              </a:srgbClr>
            </a:solid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p:nvPr/>
          </p:nvSpPr>
          <p:spPr bwMode="auto">
            <a:xfrm>
              <a:off x="5567680" y="4800600"/>
              <a:ext cx="1259840" cy="17526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Oval 62"/>
            <p:cNvSpPr/>
            <p:nvPr/>
          </p:nvSpPr>
          <p:spPr bwMode="auto">
            <a:xfrm>
              <a:off x="5069840" y="5369560"/>
              <a:ext cx="2296160" cy="65532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4" name="Oval 63"/>
            <p:cNvSpPr/>
            <p:nvPr/>
          </p:nvSpPr>
          <p:spPr bwMode="auto">
            <a:xfrm>
              <a:off x="61214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5" name="Oval 64"/>
            <p:cNvSpPr/>
            <p:nvPr/>
          </p:nvSpPr>
          <p:spPr bwMode="auto">
            <a:xfrm>
              <a:off x="5044440" y="56794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Oval 65"/>
            <p:cNvSpPr/>
            <p:nvPr/>
          </p:nvSpPr>
          <p:spPr bwMode="auto">
            <a:xfrm>
              <a:off x="6172200" y="4800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Oval 66"/>
            <p:cNvSpPr/>
            <p:nvPr/>
          </p:nvSpPr>
          <p:spPr bwMode="auto">
            <a:xfrm>
              <a:off x="734060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8" name="Oval 67"/>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Oval 68"/>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9"/>
            <p:cNvSpPr/>
            <p:nvPr/>
          </p:nvSpPr>
          <p:spPr>
            <a:xfrm>
              <a:off x="5880755" y="44736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71" name="Rectangle 70"/>
            <p:cNvSpPr/>
            <p:nvPr/>
          </p:nvSpPr>
          <p:spPr>
            <a:xfrm>
              <a:off x="5393075" y="58960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72" name="Rectangle 71"/>
            <p:cNvSpPr/>
            <p:nvPr/>
          </p:nvSpPr>
          <p:spPr>
            <a:xfrm>
              <a:off x="7577475" y="5327134"/>
              <a:ext cx="397866" cy="369332"/>
            </a:xfrm>
            <a:prstGeom prst="rect">
              <a:avLst/>
            </a:prstGeom>
          </p:spPr>
          <p:txBody>
            <a:bodyPr wrap="none">
              <a:spAutoFit/>
            </a:bodyPr>
            <a:lstStyle/>
            <a:p>
              <a:r>
                <a:rPr lang="en-US" dirty="0" smtClean="0"/>
                <a:t>n</a:t>
              </a:r>
              <a:r>
                <a:rPr lang="en-US" baseline="-25000" dirty="0" smtClean="0"/>
                <a:t>e</a:t>
              </a:r>
              <a:endParaRPr lang="en-US" dirty="0"/>
            </a:p>
          </p:txBody>
        </p:sp>
      </p:grpSp>
      <p:sp>
        <p:nvSpPr>
          <p:cNvPr id="79" name="TextBox 78"/>
          <p:cNvSpPr txBox="1"/>
          <p:nvPr/>
        </p:nvSpPr>
        <p:spPr>
          <a:xfrm>
            <a:off x="365760" y="1534160"/>
            <a:ext cx="2672526" cy="369332"/>
          </a:xfrm>
          <a:prstGeom prst="rect">
            <a:avLst/>
          </a:prstGeom>
          <a:noFill/>
        </p:spPr>
        <p:txBody>
          <a:bodyPr wrap="none" rtlCol="0">
            <a:spAutoFit/>
          </a:bodyPr>
          <a:lstStyle/>
          <a:p>
            <a:r>
              <a:rPr lang="en-US" dirty="0" smtClean="0"/>
              <a:t>Consider index ellipsoid</a:t>
            </a:r>
            <a:endParaRPr lang="en-US" dirty="0"/>
          </a:p>
        </p:txBody>
      </p:sp>
      <p:grpSp>
        <p:nvGrpSpPr>
          <p:cNvPr id="88" name="Group 87"/>
          <p:cNvGrpSpPr/>
          <p:nvPr/>
        </p:nvGrpSpPr>
        <p:grpSpPr>
          <a:xfrm>
            <a:off x="2296160" y="3251200"/>
            <a:ext cx="2090906" cy="867172"/>
            <a:chOff x="2286000" y="3261360"/>
            <a:chExt cx="2090906" cy="867172"/>
          </a:xfrm>
        </p:grpSpPr>
        <p:sp>
          <p:nvSpPr>
            <p:cNvPr id="82" name="TextBox 81"/>
            <p:cNvSpPr txBox="1"/>
            <p:nvPr/>
          </p:nvSpPr>
          <p:spPr>
            <a:xfrm>
              <a:off x="4064000" y="3759200"/>
              <a:ext cx="312906" cy="369332"/>
            </a:xfrm>
            <a:prstGeom prst="rect">
              <a:avLst/>
            </a:prstGeom>
            <a:noFill/>
          </p:spPr>
          <p:txBody>
            <a:bodyPr wrap="none" rtlCol="0">
              <a:spAutoFit/>
            </a:bodyPr>
            <a:lstStyle/>
            <a:p>
              <a:r>
                <a:rPr lang="en-US" b="1" dirty="0" smtClean="0"/>
                <a:t>k</a:t>
              </a:r>
              <a:endParaRPr lang="en-US" b="1" dirty="0"/>
            </a:p>
          </p:txBody>
        </p:sp>
        <p:sp>
          <p:nvSpPr>
            <p:cNvPr id="84" name="Freeform 83"/>
            <p:cNvSpPr/>
            <p:nvPr/>
          </p:nvSpPr>
          <p:spPr bwMode="auto">
            <a:xfrm>
              <a:off x="3535680" y="3261360"/>
              <a:ext cx="138853" cy="508000"/>
            </a:xfrm>
            <a:custGeom>
              <a:avLst/>
              <a:gdLst>
                <a:gd name="connsiteX0" fmla="*/ 40640 w 98213"/>
                <a:gd name="connsiteY0" fmla="*/ 0 h 355600"/>
                <a:gd name="connsiteX1" fmla="*/ 91440 w 98213"/>
                <a:gd name="connsiteY1" fmla="*/ 213360 h 355600"/>
                <a:gd name="connsiteX2" fmla="*/ 0 w 98213"/>
                <a:gd name="connsiteY2" fmla="*/ 355600 h 355600"/>
              </a:gdLst>
              <a:ahLst/>
              <a:cxnLst>
                <a:cxn ang="0">
                  <a:pos x="connsiteX0" y="connsiteY0"/>
                </a:cxn>
                <a:cxn ang="0">
                  <a:pos x="connsiteX1" y="connsiteY1"/>
                </a:cxn>
                <a:cxn ang="0">
                  <a:pos x="connsiteX2" y="connsiteY2"/>
                </a:cxn>
              </a:cxnLst>
              <a:rect l="l" t="t" r="r" b="b"/>
              <a:pathLst>
                <a:path w="98213" h="355600">
                  <a:moveTo>
                    <a:pt x="40640" y="0"/>
                  </a:moveTo>
                  <a:cubicBezTo>
                    <a:pt x="69426" y="77046"/>
                    <a:pt x="98213" y="154093"/>
                    <a:pt x="91440" y="213360"/>
                  </a:cubicBezTo>
                  <a:cubicBezTo>
                    <a:pt x="84667" y="272627"/>
                    <a:pt x="42333" y="314113"/>
                    <a:pt x="0" y="35560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3647440" y="331216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cxnSp>
          <p:nvCxnSpPr>
            <p:cNvPr id="81" name="Straight Arrow Connector 80"/>
            <p:cNvCxnSpPr/>
            <p:nvPr/>
          </p:nvCxnSpPr>
          <p:spPr bwMode="auto">
            <a:xfrm>
              <a:off x="2286000" y="3271520"/>
              <a:ext cx="1838960" cy="711200"/>
            </a:xfrm>
            <a:prstGeom prst="straightConnector1">
              <a:avLst/>
            </a:prstGeom>
            <a:solidFill>
              <a:schemeClr val="accent1"/>
            </a:solidFill>
            <a:ln w="28575" cap="flat" cmpd="sng" algn="ctr">
              <a:solidFill>
                <a:srgbClr val="CC0000"/>
              </a:solidFill>
              <a:prstDash val="solid"/>
              <a:round/>
              <a:headEnd type="none" w="med" len="med"/>
              <a:tailEnd type="arrow"/>
            </a:ln>
            <a:effectLst/>
          </p:spPr>
        </p:cxnSp>
      </p:grpSp>
      <p:sp>
        <p:nvSpPr>
          <p:cNvPr id="87" name="TextBox 86"/>
          <p:cNvSpPr txBox="1"/>
          <p:nvPr/>
        </p:nvSpPr>
        <p:spPr>
          <a:xfrm>
            <a:off x="5222240" y="1554480"/>
            <a:ext cx="3005951" cy="369332"/>
          </a:xfrm>
          <a:prstGeom prst="rect">
            <a:avLst/>
          </a:prstGeom>
          <a:noFill/>
        </p:spPr>
        <p:txBody>
          <a:bodyPr wrap="none" rtlCol="0">
            <a:spAutoFit/>
          </a:bodyPr>
          <a:lstStyle/>
          <a:p>
            <a:r>
              <a:rPr lang="en-US" dirty="0" smtClean="0"/>
              <a:t>Plot direction of wavevector</a:t>
            </a:r>
            <a:endParaRPr lang="en-US" dirty="0"/>
          </a:p>
        </p:txBody>
      </p:sp>
      <p:graphicFrame>
        <p:nvGraphicFramePr>
          <p:cNvPr id="138247" name="Object 7"/>
          <p:cNvGraphicFramePr>
            <a:graphicFrameLocks noChangeAspect="1"/>
          </p:cNvGraphicFramePr>
          <p:nvPr/>
        </p:nvGraphicFramePr>
        <p:xfrm>
          <a:off x="2957513" y="1371283"/>
          <a:ext cx="1701800" cy="755650"/>
        </p:xfrm>
        <a:graphic>
          <a:graphicData uri="http://schemas.openxmlformats.org/presentationml/2006/ole">
            <mc:AlternateContent xmlns:mc="http://schemas.openxmlformats.org/markup-compatibility/2006">
              <mc:Choice xmlns:v="urn:schemas-microsoft-com:vml" Requires="v">
                <p:oleObj spid="_x0000_s138311" name="Equation" r:id="rId3" imgW="1028520" imgH="457200" progId="Equation.DSMT4">
                  <p:embed/>
                </p:oleObj>
              </mc:Choice>
              <mc:Fallback>
                <p:oleObj name="Equation" r:id="rId3" imgW="1028520" imgH="4572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1371283"/>
                        <a:ext cx="17018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TextBox 102"/>
          <p:cNvSpPr txBox="1"/>
          <p:nvPr/>
        </p:nvSpPr>
        <p:spPr>
          <a:xfrm>
            <a:off x="3820160" y="2103120"/>
            <a:ext cx="5323840" cy="1384995"/>
          </a:xfrm>
          <a:prstGeom prst="rect">
            <a:avLst/>
          </a:prstGeom>
          <a:noFill/>
        </p:spPr>
        <p:txBody>
          <a:bodyPr wrap="square" rtlCol="0">
            <a:spAutoFit/>
          </a:bodyPr>
          <a:lstStyle/>
          <a:p>
            <a:r>
              <a:rPr lang="en-US" dirty="0" smtClean="0"/>
              <a:t>Intersection of the plane normal to k and index ellipsoid is ellipse with half-axes </a:t>
            </a:r>
            <a:r>
              <a:rPr lang="en-US" dirty="0" err="1" smtClean="0">
                <a:latin typeface="Calibri" pitchFamily="34" charset="0"/>
                <a:ea typeface="Calibri" pitchFamily="34" charset="0"/>
                <a:cs typeface="Times New Roman" pitchFamily="18" charset="0"/>
              </a:rPr>
              <a:t>n</a:t>
            </a:r>
            <a:r>
              <a:rPr lang="en-US" baseline="-30000" dirty="0" err="1" smtClean="0">
                <a:latin typeface="Calibri" pitchFamily="34" charset="0"/>
                <a:ea typeface="Calibri" pitchFamily="34" charset="0"/>
                <a:cs typeface="Times New Roman" pitchFamily="18" charset="0"/>
              </a:rPr>
              <a:t>o</a:t>
            </a:r>
            <a:r>
              <a:rPr lang="en-US" dirty="0" err="1" smtClean="0"/>
              <a:t>and</a:t>
            </a:r>
            <a:r>
              <a:rPr lang="en-US" dirty="0" smtClean="0"/>
              <a:t> n</a:t>
            </a:r>
            <a:r>
              <a:rPr lang="en-US" baseline="-25000" dirty="0" smtClean="0"/>
              <a:t>ext</a:t>
            </a:r>
            <a:r>
              <a:rPr lang="en-US" dirty="0" smtClean="0"/>
              <a:t>(</a:t>
            </a:r>
            <a:r>
              <a:rPr lang="en-US" dirty="0" smtClean="0">
                <a:latin typeface="Symbol" pitchFamily="18" charset="2"/>
              </a:rPr>
              <a:t>q</a:t>
            </a:r>
            <a:r>
              <a:rPr lang="en-US" dirty="0" smtClean="0"/>
              <a:t>)</a:t>
            </a:r>
            <a:endParaRPr lang="en-US" sz="2400" dirty="0" smtClean="0"/>
          </a:p>
          <a:p>
            <a:endParaRPr lang="en-US" sz="2400" dirty="0" smtClean="0">
              <a:cs typeface="Arial" pitchFamily="34" charset="0"/>
            </a:endParaRPr>
          </a:p>
          <a:p>
            <a:pPr lvl="0"/>
            <a:r>
              <a:rPr lang="en-US" dirty="0" smtClean="0"/>
              <a:t> </a:t>
            </a:r>
            <a:endParaRPr lang="en-US" dirty="0"/>
          </a:p>
        </p:txBody>
      </p:sp>
      <p:grpSp>
        <p:nvGrpSpPr>
          <p:cNvPr id="113" name="Group 112"/>
          <p:cNvGrpSpPr/>
          <p:nvPr/>
        </p:nvGrpSpPr>
        <p:grpSpPr>
          <a:xfrm>
            <a:off x="1778389" y="1910080"/>
            <a:ext cx="1369135" cy="2226799"/>
            <a:chOff x="1778389" y="1910080"/>
            <a:chExt cx="1369135" cy="2226799"/>
          </a:xfrm>
        </p:grpSpPr>
        <p:grpSp>
          <p:nvGrpSpPr>
            <p:cNvPr id="112" name="Group 111"/>
            <p:cNvGrpSpPr/>
            <p:nvPr/>
          </p:nvGrpSpPr>
          <p:grpSpPr>
            <a:xfrm>
              <a:off x="1778389" y="1910080"/>
              <a:ext cx="1056251" cy="2226799"/>
              <a:chOff x="1778389" y="1910080"/>
              <a:chExt cx="1056251" cy="2226799"/>
            </a:xfrm>
          </p:grpSpPr>
          <p:cxnSp>
            <p:nvCxnSpPr>
              <p:cNvPr id="90" name="Straight Connector 89"/>
              <p:cNvCxnSpPr/>
              <p:nvPr/>
            </p:nvCxnSpPr>
            <p:spPr bwMode="auto">
              <a:xfrm flipH="1">
                <a:off x="1940560" y="1910080"/>
                <a:ext cx="894080" cy="2133600"/>
              </a:xfrm>
              <a:prstGeom prst="line">
                <a:avLst/>
              </a:prstGeom>
              <a:solidFill>
                <a:schemeClr val="accent1"/>
              </a:solidFill>
              <a:ln w="22225" cap="flat" cmpd="sng" algn="ctr">
                <a:solidFill>
                  <a:schemeClr val="tx1"/>
                </a:solidFill>
                <a:prstDash val="sysDash"/>
                <a:round/>
                <a:headEnd type="triangle" w="med" len="med"/>
                <a:tailEnd type="none" w="med" len="med"/>
              </a:ln>
              <a:effectLst/>
            </p:spPr>
          </p:cxnSp>
          <p:sp>
            <p:nvSpPr>
              <p:cNvPr id="95" name="Oval 94"/>
              <p:cNvSpPr/>
              <p:nvPr/>
            </p:nvSpPr>
            <p:spPr bwMode="auto">
              <a:xfrm rot="1416165">
                <a:off x="1778389" y="2308114"/>
                <a:ext cx="1011107" cy="1828765"/>
              </a:xfrm>
              <a:prstGeom prst="ellipse">
                <a:avLst/>
              </a:prstGeom>
              <a:solidFill>
                <a:srgbClr val="00B0F0">
                  <a:alpha val="32000"/>
                </a:srgbClr>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1" name="Oval 100"/>
              <p:cNvSpPr/>
              <p:nvPr/>
            </p:nvSpPr>
            <p:spPr bwMode="auto">
              <a:xfrm>
                <a:off x="1884680" y="400812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 name="Oval 101"/>
              <p:cNvSpPr/>
              <p:nvPr/>
            </p:nvSpPr>
            <p:spPr bwMode="auto">
              <a:xfrm>
                <a:off x="2636520" y="234188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11" name="TextBox 110"/>
            <p:cNvSpPr txBox="1"/>
            <p:nvPr/>
          </p:nvSpPr>
          <p:spPr>
            <a:xfrm>
              <a:off x="2804160" y="1981200"/>
              <a:ext cx="343364" cy="369332"/>
            </a:xfrm>
            <a:prstGeom prst="rect">
              <a:avLst/>
            </a:prstGeom>
            <a:noFill/>
          </p:spPr>
          <p:txBody>
            <a:bodyPr wrap="none" rtlCol="0">
              <a:spAutoFit/>
            </a:bodyPr>
            <a:lstStyle/>
            <a:p>
              <a:r>
                <a:rPr lang="en-US" dirty="0" smtClean="0"/>
                <a:t>x'</a:t>
              </a:r>
              <a:endParaRPr lang="en-US" dirty="0"/>
            </a:p>
          </p:txBody>
        </p:sp>
      </p:grpSp>
      <p:graphicFrame>
        <p:nvGraphicFramePr>
          <p:cNvPr id="138248" name="Object 8"/>
          <p:cNvGraphicFramePr>
            <a:graphicFrameLocks noChangeAspect="1"/>
          </p:cNvGraphicFramePr>
          <p:nvPr/>
        </p:nvGraphicFramePr>
        <p:xfrm>
          <a:off x="5458778" y="2923223"/>
          <a:ext cx="2197100" cy="658812"/>
        </p:xfrm>
        <a:graphic>
          <a:graphicData uri="http://schemas.openxmlformats.org/presentationml/2006/ole">
            <mc:AlternateContent xmlns:mc="http://schemas.openxmlformats.org/markup-compatibility/2006">
              <mc:Choice xmlns:v="urn:schemas-microsoft-com:vml" Requires="v">
                <p:oleObj spid="_x0000_s138312" name="Equation" r:id="rId5" imgW="1523880" imgH="457200" progId="Equation.DSMT4">
                  <p:embed/>
                </p:oleObj>
              </mc:Choice>
              <mc:Fallback>
                <p:oleObj name="Equation" r:id="rId5" imgW="1523880" imgH="4572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8778" y="2923223"/>
                        <a:ext cx="21971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2" name="Group 131"/>
          <p:cNvGrpSpPr/>
          <p:nvPr/>
        </p:nvGrpSpPr>
        <p:grpSpPr>
          <a:xfrm>
            <a:off x="1239520" y="4135120"/>
            <a:ext cx="2342242" cy="2214880"/>
            <a:chOff x="1239520" y="4135120"/>
            <a:chExt cx="2342242" cy="2214880"/>
          </a:xfrm>
        </p:grpSpPr>
        <p:sp>
          <p:nvSpPr>
            <p:cNvPr id="116" name="TextBox 115"/>
            <p:cNvSpPr txBox="1"/>
            <p:nvPr/>
          </p:nvSpPr>
          <p:spPr>
            <a:xfrm>
              <a:off x="2458720" y="4135120"/>
              <a:ext cx="343364" cy="369332"/>
            </a:xfrm>
            <a:prstGeom prst="rect">
              <a:avLst/>
            </a:prstGeom>
            <a:noFill/>
          </p:spPr>
          <p:txBody>
            <a:bodyPr wrap="none" rtlCol="0">
              <a:spAutoFit/>
            </a:bodyPr>
            <a:lstStyle/>
            <a:p>
              <a:r>
                <a:rPr lang="en-US" dirty="0" smtClean="0"/>
                <a:t>x'</a:t>
              </a:r>
              <a:endParaRPr lang="en-US" dirty="0"/>
            </a:p>
          </p:txBody>
        </p:sp>
        <p:grpSp>
          <p:nvGrpSpPr>
            <p:cNvPr id="118" name="Group 117"/>
            <p:cNvGrpSpPr/>
            <p:nvPr/>
          </p:nvGrpSpPr>
          <p:grpSpPr>
            <a:xfrm>
              <a:off x="1239520" y="4206240"/>
              <a:ext cx="2342242" cy="2143760"/>
              <a:chOff x="1239520" y="4206240"/>
              <a:chExt cx="2342242" cy="2143760"/>
            </a:xfrm>
          </p:grpSpPr>
          <p:sp>
            <p:nvSpPr>
              <p:cNvPr id="91" name="Oval 90"/>
              <p:cNvSpPr/>
              <p:nvPr/>
            </p:nvSpPr>
            <p:spPr bwMode="auto">
              <a:xfrm>
                <a:off x="1554480" y="4561840"/>
                <a:ext cx="1463040" cy="1676400"/>
              </a:xfrm>
              <a:prstGeom prst="ellipse">
                <a:avLst/>
              </a:prstGeom>
              <a:solidFill>
                <a:schemeClr val="accent1"/>
              </a:solid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 name="Rectangle 13"/>
              <p:cNvSpPr>
                <a:spLocks noChangeArrowheads="1"/>
              </p:cNvSpPr>
              <p:nvPr/>
            </p:nvSpPr>
            <p:spPr bwMode="auto">
              <a:xfrm>
                <a:off x="2926080" y="5242560"/>
                <a:ext cx="53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
                </a:r>
                <a:r>
                  <a:rPr kumimoji="0" lang="en-US" sz="20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o</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7" name="Straight Arrow Connector 106"/>
              <p:cNvCxnSpPr/>
              <p:nvPr/>
            </p:nvCxnSpPr>
            <p:spPr bwMode="auto">
              <a:xfrm>
                <a:off x="1239520" y="5425440"/>
                <a:ext cx="2306320"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109" name="Straight Arrow Connector 108"/>
              <p:cNvCxnSpPr/>
              <p:nvPr/>
            </p:nvCxnSpPr>
            <p:spPr bwMode="auto">
              <a:xfrm flipV="1">
                <a:off x="2255520" y="4206240"/>
                <a:ext cx="30480" cy="214376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115" name="TextBox 114"/>
              <p:cNvSpPr txBox="1"/>
              <p:nvPr/>
            </p:nvSpPr>
            <p:spPr>
              <a:xfrm>
                <a:off x="3281680" y="5445760"/>
                <a:ext cx="300082" cy="369332"/>
              </a:xfrm>
              <a:prstGeom prst="rect">
                <a:avLst/>
              </a:prstGeom>
              <a:noFill/>
            </p:spPr>
            <p:txBody>
              <a:bodyPr wrap="none" rtlCol="0">
                <a:spAutoFit/>
              </a:bodyPr>
              <a:lstStyle/>
              <a:p>
                <a:r>
                  <a:rPr lang="en-US" dirty="0" smtClean="0"/>
                  <a:t>y</a:t>
                </a:r>
                <a:endParaRPr lang="en-US" dirty="0"/>
              </a:p>
            </p:txBody>
          </p:sp>
          <p:sp>
            <p:nvSpPr>
              <p:cNvPr id="117" name="Rectangle 116"/>
              <p:cNvSpPr/>
              <p:nvPr/>
            </p:nvSpPr>
            <p:spPr>
              <a:xfrm>
                <a:off x="1544457" y="4229854"/>
                <a:ext cx="792205" cy="369332"/>
              </a:xfrm>
              <a:prstGeom prst="rect">
                <a:avLst/>
              </a:prstGeom>
            </p:spPr>
            <p:txBody>
              <a:bodyPr wrap="none">
                <a:spAutoFit/>
              </a:bodyPr>
              <a:lstStyle/>
              <a:p>
                <a:r>
                  <a:rPr lang="en-US" dirty="0" smtClean="0"/>
                  <a:t>n</a:t>
                </a:r>
                <a:r>
                  <a:rPr lang="en-US" baseline="-25000" dirty="0" smtClean="0"/>
                  <a:t>ext</a:t>
                </a:r>
                <a:r>
                  <a:rPr lang="en-US" dirty="0" smtClean="0"/>
                  <a:t>(</a:t>
                </a:r>
                <a:r>
                  <a:rPr lang="en-US" dirty="0" smtClean="0">
                    <a:latin typeface="Symbol" pitchFamily="18" charset="2"/>
                  </a:rPr>
                  <a:t>q</a:t>
                </a:r>
                <a:r>
                  <a:rPr lang="en-US" dirty="0" smtClean="0"/>
                  <a:t>)</a:t>
                </a:r>
                <a:endParaRPr lang="en-US" dirty="0"/>
              </a:p>
            </p:txBody>
          </p:sp>
        </p:grpSp>
      </p:grpSp>
      <p:sp>
        <p:nvSpPr>
          <p:cNvPr id="119" name="TextBox 118"/>
          <p:cNvSpPr txBox="1"/>
          <p:nvPr/>
        </p:nvSpPr>
        <p:spPr>
          <a:xfrm>
            <a:off x="3108960" y="4287520"/>
            <a:ext cx="5760720" cy="646331"/>
          </a:xfrm>
          <a:prstGeom prst="rect">
            <a:avLst/>
          </a:prstGeom>
          <a:noFill/>
        </p:spPr>
        <p:txBody>
          <a:bodyPr wrap="square" rtlCol="0">
            <a:spAutoFit/>
          </a:bodyPr>
          <a:lstStyle/>
          <a:p>
            <a:r>
              <a:rPr lang="en-US" dirty="0" smtClean="0"/>
              <a:t>Two half-axes are two indices and also directions of D vectors</a:t>
            </a:r>
            <a:endParaRPr lang="en-US" dirty="0"/>
          </a:p>
        </p:txBody>
      </p:sp>
      <p:cxnSp>
        <p:nvCxnSpPr>
          <p:cNvPr id="123" name="Straight Arrow Connector 122"/>
          <p:cNvCxnSpPr/>
          <p:nvPr/>
        </p:nvCxnSpPr>
        <p:spPr bwMode="auto">
          <a:xfrm>
            <a:off x="2286000" y="5405120"/>
            <a:ext cx="772160" cy="30480"/>
          </a:xfrm>
          <a:prstGeom prst="straightConnector1">
            <a:avLst/>
          </a:prstGeom>
          <a:solidFill>
            <a:schemeClr val="accent1"/>
          </a:solidFill>
          <a:ln w="34925" cap="flat" cmpd="sng" algn="ctr">
            <a:solidFill>
              <a:srgbClr val="CC0000"/>
            </a:solidFill>
            <a:prstDash val="solid"/>
            <a:round/>
            <a:headEnd type="none" w="med" len="med"/>
            <a:tailEnd type="arrow"/>
          </a:ln>
          <a:effectLst/>
        </p:spPr>
      </p:cxnSp>
      <p:cxnSp>
        <p:nvCxnSpPr>
          <p:cNvPr id="124" name="Straight Arrow Connector 123"/>
          <p:cNvCxnSpPr/>
          <p:nvPr/>
        </p:nvCxnSpPr>
        <p:spPr bwMode="auto">
          <a:xfrm flipH="1">
            <a:off x="1696720" y="3261360"/>
            <a:ext cx="599440" cy="294640"/>
          </a:xfrm>
          <a:prstGeom prst="straightConnector1">
            <a:avLst/>
          </a:prstGeom>
          <a:solidFill>
            <a:schemeClr val="accent1"/>
          </a:solidFill>
          <a:ln w="34925" cap="flat" cmpd="sng" algn="ctr">
            <a:solidFill>
              <a:srgbClr val="CC0000"/>
            </a:solidFill>
            <a:prstDash val="solid"/>
            <a:round/>
            <a:headEnd type="none" w="med" len="med"/>
            <a:tailEnd type="arrow"/>
          </a:ln>
          <a:effectLst/>
        </p:spPr>
      </p:cxnSp>
      <p:sp>
        <p:nvSpPr>
          <p:cNvPr id="138249" name="Rectangle 9"/>
          <p:cNvSpPr>
            <a:spLocks noChangeArrowheads="1"/>
          </p:cNvSpPr>
          <p:nvPr/>
        </p:nvSpPr>
        <p:spPr bwMode="auto">
          <a:xfrm>
            <a:off x="1757680" y="4585454"/>
            <a:ext cx="52424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
            </a:r>
            <a:r>
              <a:rPr kumimoji="0" lang="en-US" sz="18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250" name="Rectangle 10"/>
          <p:cNvSpPr>
            <a:spLocks noChangeArrowheads="1"/>
          </p:cNvSpPr>
          <p:nvPr/>
        </p:nvSpPr>
        <p:spPr bwMode="auto">
          <a:xfrm>
            <a:off x="2509520" y="2350254"/>
            <a:ext cx="558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t>
            </a:r>
            <a:r>
              <a:rPr kumimoji="0" lang="en-US" sz="18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ext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6" name="Rectangle 10"/>
          <p:cNvSpPr>
            <a:spLocks noChangeArrowheads="1"/>
          </p:cNvSpPr>
          <p:nvPr/>
        </p:nvSpPr>
        <p:spPr bwMode="auto">
          <a:xfrm>
            <a:off x="2458720" y="5032494"/>
            <a:ext cx="11277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mn-lt"/>
                <a:ea typeface="Calibri" pitchFamily="34" charset="0"/>
                <a:cs typeface="Times New Roman" pitchFamily="18" charset="0"/>
              </a:rPr>
              <a:t>D</a:t>
            </a:r>
            <a:r>
              <a:rPr kumimoji="0" lang="en-US" b="0" i="0" u="none" strike="noStrike" cap="none" normalizeH="0" baseline="-30000" dirty="0" err="1" smtClean="0">
                <a:ln>
                  <a:noFill/>
                </a:ln>
                <a:solidFill>
                  <a:schemeClr val="tx1"/>
                </a:solidFill>
                <a:effectLst/>
                <a:latin typeface="+mn-lt"/>
                <a:ea typeface="Calibri" pitchFamily="34" charset="0"/>
                <a:cs typeface="Times New Roman" pitchFamily="18" charset="0"/>
              </a:rPr>
              <a:t>ord</a:t>
            </a:r>
            <a:endParaRPr kumimoji="0" lang="en-US" b="0" i="0" u="none" strike="noStrike" cap="none" normalizeH="0" baseline="0" dirty="0" smtClean="0">
              <a:ln>
                <a:noFill/>
              </a:ln>
              <a:solidFill>
                <a:schemeClr val="tx1"/>
              </a:solidFill>
              <a:effectLst/>
              <a:latin typeface="+mn-lt"/>
              <a:cs typeface="Arial" pitchFamily="34" charset="0"/>
            </a:endParaRPr>
          </a:p>
        </p:txBody>
      </p:sp>
      <p:sp>
        <p:nvSpPr>
          <p:cNvPr id="127" name="Rectangle 10"/>
          <p:cNvSpPr>
            <a:spLocks noChangeArrowheads="1"/>
          </p:cNvSpPr>
          <p:nvPr/>
        </p:nvSpPr>
        <p:spPr bwMode="auto">
          <a:xfrm>
            <a:off x="1757680" y="3020814"/>
            <a:ext cx="11277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mn-lt"/>
                <a:ea typeface="Calibri" pitchFamily="34" charset="0"/>
                <a:cs typeface="Times New Roman" pitchFamily="18" charset="0"/>
              </a:rPr>
              <a:t>D</a:t>
            </a:r>
            <a:r>
              <a:rPr kumimoji="0" lang="en-US" b="0" i="0" u="none" strike="noStrike" cap="none" normalizeH="0" baseline="-30000" dirty="0" err="1" smtClean="0">
                <a:ln>
                  <a:noFill/>
                </a:ln>
                <a:solidFill>
                  <a:schemeClr val="tx1"/>
                </a:solidFill>
                <a:effectLst/>
                <a:latin typeface="+mn-lt"/>
                <a:ea typeface="Calibri" pitchFamily="34" charset="0"/>
                <a:cs typeface="Times New Roman" pitchFamily="18" charset="0"/>
              </a:rPr>
              <a:t>ord</a:t>
            </a:r>
            <a:endParaRPr kumimoji="0" lang="en-US" b="0" i="0" u="none" strike="noStrike" cap="none" normalizeH="0" baseline="0" dirty="0" smtClean="0">
              <a:ln>
                <a:noFill/>
              </a:ln>
              <a:solidFill>
                <a:schemeClr val="tx1"/>
              </a:solidFill>
              <a:effectLst/>
              <a:latin typeface="+mn-lt"/>
              <a:cs typeface="Arial" pitchFamily="34" charset="0"/>
            </a:endParaRPr>
          </a:p>
        </p:txBody>
      </p:sp>
      <p:cxnSp>
        <p:nvCxnSpPr>
          <p:cNvPr id="129" name="Straight Arrow Connector 128"/>
          <p:cNvCxnSpPr/>
          <p:nvPr/>
        </p:nvCxnSpPr>
        <p:spPr bwMode="auto">
          <a:xfrm flipV="1">
            <a:off x="2255520" y="2316480"/>
            <a:ext cx="396240" cy="93472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cxnSp>
        <p:nvCxnSpPr>
          <p:cNvPr id="130" name="Straight Arrow Connector 129"/>
          <p:cNvCxnSpPr/>
          <p:nvPr/>
        </p:nvCxnSpPr>
        <p:spPr bwMode="auto">
          <a:xfrm flipV="1">
            <a:off x="2245360" y="4561840"/>
            <a:ext cx="30480" cy="873760"/>
          </a:xfrm>
          <a:prstGeom prst="straightConnector1">
            <a:avLst/>
          </a:prstGeom>
          <a:solidFill>
            <a:schemeClr val="accent1"/>
          </a:solidFill>
          <a:ln w="31750" cap="flat" cmpd="sng" algn="ctr">
            <a:solidFill>
              <a:srgbClr val="C0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ox(in)">
                                      <p:cBhvr>
                                        <p:cTn id="12" dur="500"/>
                                        <p:tgtEl>
                                          <p:spTgt spid="79"/>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138247"/>
                                        </p:tgtEl>
                                        <p:attrNameLst>
                                          <p:attrName>style.visibility</p:attrName>
                                        </p:attrNameLst>
                                      </p:cBhvr>
                                      <p:to>
                                        <p:strVal val="visible"/>
                                      </p:to>
                                    </p:set>
                                    <p:animEffect transition="in" filter="box(in)">
                                      <p:cBhvr>
                                        <p:cTn id="16" dur="500"/>
                                        <p:tgtEl>
                                          <p:spTgt spid="13824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box(in)">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box(in)">
                                      <p:cBhvr>
                                        <p:cTn id="26" dur="500"/>
                                        <p:tgtEl>
                                          <p:spTgt spid="87"/>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box(in)">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box(in)">
                                      <p:cBhvr>
                                        <p:cTn id="35" dur="500"/>
                                        <p:tgtEl>
                                          <p:spTgt spid="11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03"/>
                                        </p:tgtEl>
                                        <p:attrNameLst>
                                          <p:attrName>style.visibility</p:attrName>
                                        </p:attrNameLst>
                                      </p:cBhvr>
                                      <p:to>
                                        <p:strVal val="visible"/>
                                      </p:to>
                                    </p:set>
                                    <p:animEffect transition="in" filter="box(in)">
                                      <p:cBhvr>
                                        <p:cTn id="40" dur="500"/>
                                        <p:tgtEl>
                                          <p:spTgt spid="10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38248"/>
                                        </p:tgtEl>
                                        <p:attrNameLst>
                                          <p:attrName>style.visibility</p:attrName>
                                        </p:attrNameLst>
                                      </p:cBhvr>
                                      <p:to>
                                        <p:strVal val="visible"/>
                                      </p:to>
                                    </p:set>
                                    <p:animEffect transition="in" filter="box(in)">
                                      <p:cBhvr>
                                        <p:cTn id="45" dur="500"/>
                                        <p:tgtEl>
                                          <p:spTgt spid="13824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32"/>
                                        </p:tgtEl>
                                        <p:attrNameLst>
                                          <p:attrName>style.visibility</p:attrName>
                                        </p:attrNameLst>
                                      </p:cBhvr>
                                      <p:to>
                                        <p:strVal val="visible"/>
                                      </p:to>
                                    </p:set>
                                    <p:animEffect transition="in" filter="box(in)">
                                      <p:cBhvr>
                                        <p:cTn id="50" dur="500"/>
                                        <p:tgtEl>
                                          <p:spTgt spid="13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box(in)">
                                      <p:cBhvr>
                                        <p:cTn id="55" dur="500"/>
                                        <p:tgtEl>
                                          <p:spTgt spid="119"/>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box(in)">
                                      <p:cBhvr>
                                        <p:cTn id="60" dur="500"/>
                                        <p:tgtEl>
                                          <p:spTgt spid="124"/>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box(in)">
                                      <p:cBhvr>
                                        <p:cTn id="63" dur="500"/>
                                        <p:tgtEl>
                                          <p:spTgt spid="12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6"/>
                                        </p:tgtEl>
                                        <p:attrNameLst>
                                          <p:attrName>style.visibility</p:attrName>
                                        </p:attrNameLst>
                                      </p:cBhvr>
                                      <p:to>
                                        <p:strVal val="visible"/>
                                      </p:to>
                                    </p:set>
                                    <p:animEffect transition="in" filter="box(in)">
                                      <p:cBhvr>
                                        <p:cTn id="66" dur="500"/>
                                        <p:tgtEl>
                                          <p:spTgt spid="126"/>
                                        </p:tgtEl>
                                      </p:cBhvr>
                                    </p:animEffect>
                                  </p:childTnLst>
                                </p:cTn>
                              </p:par>
                              <p:par>
                                <p:cTn id="67" presetID="4" presetClass="entr" presetSubtype="16" fill="hold" nodeType="withEffect">
                                  <p:stCondLst>
                                    <p:cond delay="0"/>
                                  </p:stCondLst>
                                  <p:childTnLst>
                                    <p:set>
                                      <p:cBhvr>
                                        <p:cTn id="68" dur="1" fill="hold">
                                          <p:stCondLst>
                                            <p:cond delay="0"/>
                                          </p:stCondLst>
                                        </p:cTn>
                                        <p:tgtEl>
                                          <p:spTgt spid="123"/>
                                        </p:tgtEl>
                                        <p:attrNameLst>
                                          <p:attrName>style.visibility</p:attrName>
                                        </p:attrNameLst>
                                      </p:cBhvr>
                                      <p:to>
                                        <p:strVal val="visible"/>
                                      </p:to>
                                    </p:set>
                                    <p:animEffect transition="in" filter="box(in)">
                                      <p:cBhvr>
                                        <p:cTn id="69" dur="500"/>
                                        <p:tgtEl>
                                          <p:spTgt spid="123"/>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138249"/>
                                        </p:tgtEl>
                                        <p:attrNameLst>
                                          <p:attrName>style.visibility</p:attrName>
                                        </p:attrNameLst>
                                      </p:cBhvr>
                                      <p:to>
                                        <p:strVal val="visible"/>
                                      </p:to>
                                    </p:set>
                                    <p:animEffect transition="in" filter="box(in)">
                                      <p:cBhvr>
                                        <p:cTn id="74" dur="500"/>
                                        <p:tgtEl>
                                          <p:spTgt spid="138249"/>
                                        </p:tgtEl>
                                      </p:cBhvr>
                                    </p:animEffect>
                                  </p:childTnLst>
                                </p:cTn>
                              </p:par>
                              <p:par>
                                <p:cTn id="75" presetID="4" presetClass="entr" presetSubtype="16" fill="hold" nodeType="withEffect">
                                  <p:stCondLst>
                                    <p:cond delay="0"/>
                                  </p:stCondLst>
                                  <p:childTnLst>
                                    <p:set>
                                      <p:cBhvr>
                                        <p:cTn id="76" dur="1" fill="hold">
                                          <p:stCondLst>
                                            <p:cond delay="0"/>
                                          </p:stCondLst>
                                        </p:cTn>
                                        <p:tgtEl>
                                          <p:spTgt spid="130"/>
                                        </p:tgtEl>
                                        <p:attrNameLst>
                                          <p:attrName>style.visibility</p:attrName>
                                        </p:attrNameLst>
                                      </p:cBhvr>
                                      <p:to>
                                        <p:strVal val="visible"/>
                                      </p:to>
                                    </p:set>
                                    <p:animEffect transition="in" filter="box(in)">
                                      <p:cBhvr>
                                        <p:cTn id="77" dur="500"/>
                                        <p:tgtEl>
                                          <p:spTgt spid="130"/>
                                        </p:tgtEl>
                                      </p:cBhvr>
                                    </p:animEffect>
                                  </p:childTnLst>
                                </p:cTn>
                              </p:par>
                              <p:par>
                                <p:cTn id="78" presetID="4" presetClass="entr" presetSubtype="16" fill="hold"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box(in)">
                                      <p:cBhvr>
                                        <p:cTn id="80" dur="500"/>
                                        <p:tgtEl>
                                          <p:spTgt spid="129"/>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138250"/>
                                        </p:tgtEl>
                                        <p:attrNameLst>
                                          <p:attrName>style.visibility</p:attrName>
                                        </p:attrNameLst>
                                      </p:cBhvr>
                                      <p:to>
                                        <p:strVal val="visible"/>
                                      </p:to>
                                    </p:set>
                                    <p:animEffect transition="in" filter="box(in)">
                                      <p:cBhvr>
                                        <p:cTn id="83" dur="500"/>
                                        <p:tgtEl>
                                          <p:spTgt spid="138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79" grpId="0" autoUpdateAnimBg="0"/>
      <p:bldP spid="87" grpId="0" autoUpdateAnimBg="0"/>
      <p:bldP spid="103" grpId="0" autoUpdateAnimBg="0"/>
      <p:bldP spid="119" grpId="0" autoUpdateAnimBg="0"/>
      <p:bldP spid="138249" grpId="0"/>
      <p:bldP spid="138250" grpId="0"/>
      <p:bldP spid="126" grpId="0"/>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42"/>
            <a:ext cx="8229600" cy="1143000"/>
          </a:xfrm>
        </p:spPr>
        <p:txBody>
          <a:bodyPr/>
          <a:lstStyle/>
          <a:p>
            <a:r>
              <a:rPr lang="en-US" sz="3200" dirty="0" smtClean="0"/>
              <a:t>Phase and group velocities</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18</a:t>
            </a:fld>
            <a:endParaRPr lang="en-US"/>
          </a:p>
        </p:txBody>
      </p:sp>
      <p:grpSp>
        <p:nvGrpSpPr>
          <p:cNvPr id="4" name="Group 16"/>
          <p:cNvGrpSpPr/>
          <p:nvPr/>
        </p:nvGrpSpPr>
        <p:grpSpPr>
          <a:xfrm>
            <a:off x="680720" y="1412240"/>
            <a:ext cx="3052336" cy="2062480"/>
            <a:chOff x="680720" y="1412240"/>
            <a:chExt cx="3052336" cy="2062480"/>
          </a:xfrm>
        </p:grpSpPr>
        <p:grpSp>
          <p:nvGrpSpPr>
            <p:cNvPr id="5" name="Group 3"/>
            <p:cNvGrpSpPr/>
            <p:nvPr/>
          </p:nvGrpSpPr>
          <p:grpSpPr>
            <a:xfrm>
              <a:off x="680720" y="1483360"/>
              <a:ext cx="3052336" cy="1991360"/>
              <a:chOff x="853440" y="4409440"/>
              <a:chExt cx="3052336" cy="1991360"/>
            </a:xfrm>
          </p:grpSpPr>
          <p:grpSp>
            <p:nvGrpSpPr>
              <p:cNvPr id="6" name="Group 82"/>
              <p:cNvGrpSpPr/>
              <p:nvPr/>
            </p:nvGrpSpPr>
            <p:grpSpPr>
              <a:xfrm>
                <a:off x="853440" y="4470400"/>
                <a:ext cx="2804160" cy="1930400"/>
                <a:chOff x="853440" y="4470400"/>
                <a:chExt cx="2804160" cy="1930400"/>
              </a:xfrm>
            </p:grpSpPr>
            <p:cxnSp>
              <p:nvCxnSpPr>
                <p:cNvPr id="9" name="Straight Arrow Connector 8"/>
                <p:cNvCxnSpPr/>
                <p:nvPr/>
              </p:nvCxnSpPr>
              <p:spPr bwMode="auto">
                <a:xfrm>
                  <a:off x="853440" y="5527040"/>
                  <a:ext cx="2804160" cy="3048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flipV="1">
                  <a:off x="2123440" y="4470400"/>
                  <a:ext cx="10160" cy="1930400"/>
                </a:xfrm>
                <a:prstGeom prst="straightConnector1">
                  <a:avLst/>
                </a:prstGeom>
                <a:solidFill>
                  <a:schemeClr val="accent1"/>
                </a:solidFill>
                <a:ln w="15875" cap="flat" cmpd="sng" algn="ctr">
                  <a:solidFill>
                    <a:schemeClr val="tx1"/>
                  </a:solidFill>
                  <a:prstDash val="solid"/>
                  <a:round/>
                  <a:headEnd type="none" w="med" len="med"/>
                  <a:tailEnd type="triangle"/>
                </a:ln>
                <a:effectLst/>
              </p:spPr>
            </p:cxnSp>
          </p:grpSp>
          <p:sp>
            <p:nvSpPr>
              <p:cNvPr id="7" name="TextBox 6"/>
              <p:cNvSpPr txBox="1"/>
              <p:nvPr/>
            </p:nvSpPr>
            <p:spPr>
              <a:xfrm>
                <a:off x="3556000" y="5415280"/>
                <a:ext cx="349776" cy="461665"/>
              </a:xfrm>
              <a:prstGeom prst="rect">
                <a:avLst/>
              </a:prstGeom>
              <a:noFill/>
            </p:spPr>
            <p:txBody>
              <a:bodyPr wrap="none" rtlCol="0">
                <a:spAutoFit/>
              </a:bodyPr>
              <a:lstStyle/>
              <a:p>
                <a:pPr lvl="0"/>
                <a:r>
                  <a:rPr lang="en-US" dirty="0" err="1" smtClean="0">
                    <a:latin typeface="Calibri" pitchFamily="34" charset="0"/>
                    <a:ea typeface="Calibri" pitchFamily="34" charset="0"/>
                    <a:cs typeface="Times New Roman" pitchFamily="18" charset="0"/>
                  </a:rPr>
                  <a:t>k</a:t>
                </a:r>
                <a:r>
                  <a:rPr lang="en-US" baseline="-30000" dirty="0" err="1" smtClean="0">
                    <a:latin typeface="Calibri" pitchFamily="34" charset="0"/>
                    <a:ea typeface="Calibri" pitchFamily="34" charset="0"/>
                    <a:cs typeface="Times New Roman" pitchFamily="18" charset="0"/>
                  </a:rPr>
                  <a:t>z</a:t>
                </a:r>
                <a:endParaRPr lang="en-US" sz="2400" dirty="0" smtClean="0">
                  <a:cs typeface="Arial" pitchFamily="34" charset="0"/>
                </a:endParaRPr>
              </a:p>
            </p:txBody>
          </p:sp>
          <p:sp>
            <p:nvSpPr>
              <p:cNvPr id="8" name="TextBox 7"/>
              <p:cNvSpPr txBox="1"/>
              <p:nvPr/>
            </p:nvSpPr>
            <p:spPr>
              <a:xfrm>
                <a:off x="1818640" y="4409440"/>
                <a:ext cx="184731" cy="369332"/>
              </a:xfrm>
              <a:prstGeom prst="rect">
                <a:avLst/>
              </a:prstGeom>
              <a:noFill/>
            </p:spPr>
            <p:txBody>
              <a:bodyPr wrap="none" rtlCol="0">
                <a:spAutoFit/>
              </a:bodyPr>
              <a:lstStyle/>
              <a:p>
                <a:endParaRPr lang="en-US" dirty="0"/>
              </a:p>
            </p:txBody>
          </p:sp>
        </p:grpSp>
        <p:sp>
          <p:nvSpPr>
            <p:cNvPr id="12" name="TextBox 11"/>
            <p:cNvSpPr txBox="1"/>
            <p:nvPr/>
          </p:nvSpPr>
          <p:spPr>
            <a:xfrm>
              <a:off x="2042160" y="1412240"/>
              <a:ext cx="357790" cy="461665"/>
            </a:xfrm>
            <a:prstGeom prst="rect">
              <a:avLst/>
            </a:prstGeom>
            <a:noFill/>
          </p:spPr>
          <p:txBody>
            <a:bodyPr wrap="none" rtlCol="0">
              <a:spAutoFit/>
            </a:bodyPr>
            <a:lstStyle/>
            <a:p>
              <a:pPr lvl="0"/>
              <a:r>
                <a:rPr lang="en-US" dirty="0" err="1" smtClean="0">
                  <a:latin typeface="Calibri" pitchFamily="34" charset="0"/>
                  <a:ea typeface="Calibri" pitchFamily="34" charset="0"/>
                  <a:cs typeface="Times New Roman" pitchFamily="18" charset="0"/>
                </a:rPr>
                <a:t>k</a:t>
              </a:r>
              <a:r>
                <a:rPr lang="en-US" baseline="-30000" dirty="0" err="1" smtClean="0">
                  <a:latin typeface="Calibri" pitchFamily="34" charset="0"/>
                  <a:ea typeface="Calibri" pitchFamily="34" charset="0"/>
                  <a:cs typeface="Times New Roman" pitchFamily="18" charset="0"/>
                </a:rPr>
                <a:t>y</a:t>
              </a:r>
              <a:endParaRPr lang="en-US" sz="2400" dirty="0" smtClean="0">
                <a:cs typeface="Arial" pitchFamily="34" charset="0"/>
              </a:endParaRPr>
            </a:p>
          </p:txBody>
        </p:sp>
      </p:grpSp>
      <p:sp>
        <p:nvSpPr>
          <p:cNvPr id="13" name="TextBox 12"/>
          <p:cNvSpPr txBox="1"/>
          <p:nvPr/>
        </p:nvSpPr>
        <p:spPr>
          <a:xfrm>
            <a:off x="3769360" y="1554480"/>
            <a:ext cx="4570482" cy="369332"/>
          </a:xfrm>
          <a:prstGeom prst="rect">
            <a:avLst/>
          </a:prstGeom>
          <a:noFill/>
        </p:spPr>
        <p:txBody>
          <a:bodyPr wrap="none" rtlCol="0">
            <a:spAutoFit/>
          </a:bodyPr>
          <a:lstStyle/>
          <a:p>
            <a:r>
              <a:rPr lang="en-US" dirty="0" smtClean="0"/>
              <a:t>Normal surface equation can be written as </a:t>
            </a:r>
            <a:endParaRPr lang="en-US" dirty="0"/>
          </a:p>
        </p:txBody>
      </p:sp>
      <p:graphicFrame>
        <p:nvGraphicFramePr>
          <p:cNvPr id="14" name="Object 12"/>
          <p:cNvGraphicFramePr>
            <a:graphicFrameLocks noChangeAspect="1"/>
          </p:cNvGraphicFramePr>
          <p:nvPr/>
        </p:nvGraphicFramePr>
        <p:xfrm>
          <a:off x="5725478" y="2215198"/>
          <a:ext cx="1682750" cy="676275"/>
        </p:xfrm>
        <a:graphic>
          <a:graphicData uri="http://schemas.openxmlformats.org/presentationml/2006/ole">
            <mc:AlternateContent xmlns:mc="http://schemas.openxmlformats.org/markup-compatibility/2006">
              <mc:Choice xmlns:v="urn:schemas-microsoft-com:vml" Requires="v">
                <p:oleObj spid="_x0000_s139436" name="Equation" r:id="rId3" imgW="1168200" imgH="469800" progId="Equation.DSMT4">
                  <p:embed/>
                </p:oleObj>
              </mc:Choice>
              <mc:Fallback>
                <p:oleObj name="Equation" r:id="rId3" imgW="1168200" imgH="469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478" y="2215198"/>
                        <a:ext cx="16827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48" name="Object 4"/>
          <p:cNvGraphicFramePr>
            <a:graphicFrameLocks noChangeAspect="1"/>
          </p:cNvGraphicFramePr>
          <p:nvPr/>
        </p:nvGraphicFramePr>
        <p:xfrm>
          <a:off x="3890963" y="2247265"/>
          <a:ext cx="1611312" cy="676275"/>
        </p:xfrm>
        <a:graphic>
          <a:graphicData uri="http://schemas.openxmlformats.org/presentationml/2006/ole">
            <mc:AlternateContent xmlns:mc="http://schemas.openxmlformats.org/markup-compatibility/2006">
              <mc:Choice xmlns:v="urn:schemas-microsoft-com:vml" Requires="v">
                <p:oleObj spid="_x0000_s139437" name="Equation" r:id="rId5" imgW="1117440" imgH="469800" progId="Equation.DSMT4">
                  <p:embed/>
                </p:oleObj>
              </mc:Choice>
              <mc:Fallback>
                <p:oleObj name="Equation" r:id="rId5" imgW="1117440" imgH="469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963" y="2247265"/>
                        <a:ext cx="161131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49" name="Object 5"/>
          <p:cNvGraphicFramePr>
            <a:graphicFrameLocks noChangeAspect="1"/>
          </p:cNvGraphicFramePr>
          <p:nvPr/>
        </p:nvGraphicFramePr>
        <p:xfrm>
          <a:off x="3515043" y="3160078"/>
          <a:ext cx="2468562" cy="676275"/>
        </p:xfrm>
        <a:graphic>
          <a:graphicData uri="http://schemas.openxmlformats.org/presentationml/2006/ole">
            <mc:AlternateContent xmlns:mc="http://schemas.openxmlformats.org/markup-compatibility/2006">
              <mc:Choice xmlns:v="urn:schemas-microsoft-com:vml" Requires="v">
                <p:oleObj spid="_x0000_s139438" name="Equation" r:id="rId7" imgW="1714320" imgH="469800" progId="Equation.DSMT4">
                  <p:embed/>
                </p:oleObj>
              </mc:Choice>
              <mc:Fallback>
                <p:oleObj name="Equation" r:id="rId7" imgW="1714320" imgH="469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043" y="3160078"/>
                        <a:ext cx="24685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484763" y="3765824"/>
            <a:ext cx="8659237" cy="646331"/>
          </a:xfrm>
          <a:prstGeom prst="rect">
            <a:avLst/>
          </a:prstGeom>
          <a:noFill/>
        </p:spPr>
        <p:txBody>
          <a:bodyPr wrap="square" rtlCol="0">
            <a:spAutoFit/>
          </a:bodyPr>
          <a:lstStyle/>
          <a:p>
            <a:r>
              <a:rPr lang="en-US" dirty="0" smtClean="0"/>
              <a:t>Equation of the surface of constant frequency (isofreqeuncy surface) –all points have the same frequency</a:t>
            </a:r>
            <a:endParaRPr lang="en-US" dirty="0"/>
          </a:p>
        </p:txBody>
      </p:sp>
      <p:grpSp>
        <p:nvGrpSpPr>
          <p:cNvPr id="11" name="Group 25"/>
          <p:cNvGrpSpPr/>
          <p:nvPr/>
        </p:nvGrpSpPr>
        <p:grpSpPr>
          <a:xfrm>
            <a:off x="1981200" y="2133600"/>
            <a:ext cx="812800" cy="457200"/>
            <a:chOff x="1981200" y="2133600"/>
            <a:chExt cx="812800" cy="457200"/>
          </a:xfrm>
        </p:grpSpPr>
        <p:cxnSp>
          <p:nvCxnSpPr>
            <p:cNvPr id="23" name="Straight Arrow Connector 22"/>
            <p:cNvCxnSpPr/>
            <p:nvPr/>
          </p:nvCxnSpPr>
          <p:spPr bwMode="auto">
            <a:xfrm flipV="1">
              <a:off x="1981200" y="2245360"/>
              <a:ext cx="812800" cy="34544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25" name="TextBox 24"/>
            <p:cNvSpPr txBox="1"/>
            <p:nvPr/>
          </p:nvSpPr>
          <p:spPr>
            <a:xfrm>
              <a:off x="2133600" y="2133600"/>
              <a:ext cx="312906" cy="369332"/>
            </a:xfrm>
            <a:prstGeom prst="rect">
              <a:avLst/>
            </a:prstGeom>
            <a:noFill/>
          </p:spPr>
          <p:txBody>
            <a:bodyPr wrap="none" rtlCol="0">
              <a:spAutoFit/>
            </a:bodyPr>
            <a:lstStyle/>
            <a:p>
              <a:r>
                <a:rPr lang="en-US" b="1" dirty="0" smtClean="0"/>
                <a:t>k</a:t>
              </a:r>
              <a:endParaRPr lang="en-US" b="1" dirty="0"/>
            </a:p>
          </p:txBody>
        </p:sp>
      </p:grpSp>
      <p:grpSp>
        <p:nvGrpSpPr>
          <p:cNvPr id="16" name="Group 28"/>
          <p:cNvGrpSpPr/>
          <p:nvPr/>
        </p:nvGrpSpPr>
        <p:grpSpPr>
          <a:xfrm>
            <a:off x="680720" y="4340265"/>
            <a:ext cx="2587943" cy="566737"/>
            <a:chOff x="640080" y="4758373"/>
            <a:chExt cx="2587943" cy="566737"/>
          </a:xfrm>
        </p:grpSpPr>
        <p:sp>
          <p:nvSpPr>
            <p:cNvPr id="27" name="TextBox 26"/>
            <p:cNvSpPr txBox="1"/>
            <p:nvPr/>
          </p:nvSpPr>
          <p:spPr>
            <a:xfrm>
              <a:off x="640080" y="4886960"/>
              <a:ext cx="1736373" cy="369332"/>
            </a:xfrm>
            <a:prstGeom prst="rect">
              <a:avLst/>
            </a:prstGeom>
            <a:noFill/>
          </p:spPr>
          <p:txBody>
            <a:bodyPr wrap="none" rtlCol="0">
              <a:spAutoFit/>
            </a:bodyPr>
            <a:lstStyle/>
            <a:p>
              <a:r>
                <a:rPr lang="en-US" dirty="0" smtClean="0"/>
                <a:t>Phase velocity </a:t>
              </a:r>
              <a:endParaRPr lang="en-US" dirty="0"/>
            </a:p>
          </p:txBody>
        </p:sp>
        <p:graphicFrame>
          <p:nvGraphicFramePr>
            <p:cNvPr id="134150" name="Object 6"/>
            <p:cNvGraphicFramePr>
              <a:graphicFrameLocks noChangeAspect="1"/>
            </p:cNvGraphicFramePr>
            <p:nvPr/>
          </p:nvGraphicFramePr>
          <p:xfrm>
            <a:off x="2367598" y="4758373"/>
            <a:ext cx="860425" cy="566737"/>
          </p:xfrm>
          <a:graphic>
            <a:graphicData uri="http://schemas.openxmlformats.org/presentationml/2006/ole">
              <mc:AlternateContent xmlns:mc="http://schemas.openxmlformats.org/markup-compatibility/2006">
                <mc:Choice xmlns:v="urn:schemas-microsoft-com:vml" Requires="v">
                  <p:oleObj spid="_x0000_s139439" name="Equation" r:id="rId9" imgW="596880" imgH="393480" progId="Equation.DSMT4">
                    <p:embed/>
                  </p:oleObj>
                </mc:Choice>
                <mc:Fallback>
                  <p:oleObj name="Equation" r:id="rId9" imgW="596880" imgH="393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7598" y="4758373"/>
                          <a:ext cx="86042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 name="Group 32"/>
          <p:cNvGrpSpPr/>
          <p:nvPr/>
        </p:nvGrpSpPr>
        <p:grpSpPr>
          <a:xfrm>
            <a:off x="2743200" y="1605280"/>
            <a:ext cx="497886" cy="640080"/>
            <a:chOff x="2794000" y="2123440"/>
            <a:chExt cx="497886" cy="640080"/>
          </a:xfrm>
        </p:grpSpPr>
        <p:cxnSp>
          <p:nvCxnSpPr>
            <p:cNvPr id="31" name="Straight Arrow Connector 30"/>
            <p:cNvCxnSpPr>
              <a:endCxn id="41" idx="1"/>
            </p:cNvCxnSpPr>
            <p:nvPr/>
          </p:nvCxnSpPr>
          <p:spPr bwMode="auto">
            <a:xfrm flipV="1">
              <a:off x="2794000" y="2516833"/>
              <a:ext cx="314960" cy="246687"/>
            </a:xfrm>
            <a:prstGeom prst="straightConnector1">
              <a:avLst/>
            </a:prstGeom>
            <a:solidFill>
              <a:schemeClr val="accent1"/>
            </a:solidFill>
            <a:ln w="25400" cap="flat" cmpd="sng" algn="ctr">
              <a:solidFill>
                <a:srgbClr val="CC0000"/>
              </a:solidFill>
              <a:prstDash val="solid"/>
              <a:round/>
              <a:headEnd type="none" w="med" len="med"/>
              <a:tailEnd type="arrow"/>
            </a:ln>
            <a:effectLst/>
          </p:spPr>
        </p:cxnSp>
        <p:sp>
          <p:nvSpPr>
            <p:cNvPr id="32" name="TextBox 31"/>
            <p:cNvSpPr txBox="1"/>
            <p:nvPr/>
          </p:nvSpPr>
          <p:spPr>
            <a:xfrm>
              <a:off x="2926080" y="2123440"/>
              <a:ext cx="365806" cy="461665"/>
            </a:xfrm>
            <a:prstGeom prst="rect">
              <a:avLst/>
            </a:prstGeom>
            <a:noFill/>
          </p:spPr>
          <p:txBody>
            <a:bodyPr wrap="none" rtlCol="0">
              <a:spAutoFit/>
            </a:bodyPr>
            <a:lstStyle/>
            <a:p>
              <a:pPr lvl="0"/>
              <a:r>
                <a:rPr lang="en-US" b="1" dirty="0" smtClean="0">
                  <a:latin typeface="Calibri" pitchFamily="34" charset="0"/>
                  <a:ea typeface="Calibri" pitchFamily="34" charset="0"/>
                  <a:cs typeface="Times New Roman" pitchFamily="18" charset="0"/>
                </a:rPr>
                <a:t>v</a:t>
              </a:r>
              <a:r>
                <a:rPr lang="en-US" baseline="-30000" dirty="0" smtClean="0">
                  <a:latin typeface="Calibri" pitchFamily="34" charset="0"/>
                  <a:ea typeface="Calibri" pitchFamily="34" charset="0"/>
                  <a:cs typeface="Times New Roman" pitchFamily="18" charset="0"/>
                </a:rPr>
                <a:t>g</a:t>
              </a:r>
              <a:endParaRPr lang="en-US" sz="2400" dirty="0" smtClean="0">
                <a:cs typeface="Arial" pitchFamily="34" charset="0"/>
              </a:endParaRPr>
            </a:p>
          </p:txBody>
        </p:sp>
      </p:grpSp>
      <p:grpSp>
        <p:nvGrpSpPr>
          <p:cNvPr id="18" name="Group 36"/>
          <p:cNvGrpSpPr/>
          <p:nvPr/>
        </p:nvGrpSpPr>
        <p:grpSpPr>
          <a:xfrm>
            <a:off x="3484880" y="4252913"/>
            <a:ext cx="5539105" cy="639763"/>
            <a:chOff x="274320" y="4986655"/>
            <a:chExt cx="5539105" cy="639763"/>
          </a:xfrm>
        </p:grpSpPr>
        <p:sp>
          <p:nvSpPr>
            <p:cNvPr id="35" name="TextBox 34"/>
            <p:cNvSpPr txBox="1"/>
            <p:nvPr/>
          </p:nvSpPr>
          <p:spPr>
            <a:xfrm>
              <a:off x="274320" y="5171440"/>
              <a:ext cx="1723549" cy="369332"/>
            </a:xfrm>
            <a:prstGeom prst="rect">
              <a:avLst/>
            </a:prstGeom>
            <a:noFill/>
          </p:spPr>
          <p:txBody>
            <a:bodyPr wrap="none" rtlCol="0">
              <a:spAutoFit/>
            </a:bodyPr>
            <a:lstStyle/>
            <a:p>
              <a:r>
                <a:rPr lang="en-US" dirty="0" smtClean="0"/>
                <a:t>Group velocity </a:t>
              </a:r>
              <a:endParaRPr lang="en-US" dirty="0"/>
            </a:p>
          </p:txBody>
        </p:sp>
        <p:graphicFrame>
          <p:nvGraphicFramePr>
            <p:cNvPr id="36" name="Object 6"/>
            <p:cNvGraphicFramePr>
              <a:graphicFrameLocks noChangeAspect="1"/>
            </p:cNvGraphicFramePr>
            <p:nvPr/>
          </p:nvGraphicFramePr>
          <p:xfrm>
            <a:off x="2041525" y="4986655"/>
            <a:ext cx="3771900" cy="639763"/>
          </p:xfrm>
          <a:graphic>
            <a:graphicData uri="http://schemas.openxmlformats.org/presentationml/2006/ole">
              <mc:AlternateContent xmlns:mc="http://schemas.openxmlformats.org/markup-compatibility/2006">
                <mc:Choice xmlns:v="urn:schemas-microsoft-com:vml" Requires="v">
                  <p:oleObj spid="_x0000_s139440" name="Equation" r:id="rId11" imgW="2616120" imgH="444240" progId="Equation.DSMT4">
                    <p:embed/>
                  </p:oleObj>
                </mc:Choice>
                <mc:Fallback>
                  <p:oleObj name="Equation" r:id="rId11" imgW="2616120" imgH="4442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1525" y="4986655"/>
                          <a:ext cx="37719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 name="TextBox 37"/>
          <p:cNvSpPr txBox="1"/>
          <p:nvPr/>
        </p:nvSpPr>
        <p:spPr>
          <a:xfrm>
            <a:off x="436830" y="4992415"/>
            <a:ext cx="6045245" cy="369332"/>
          </a:xfrm>
          <a:prstGeom prst="rect">
            <a:avLst/>
          </a:prstGeom>
          <a:noFill/>
        </p:spPr>
        <p:txBody>
          <a:bodyPr wrap="none" rtlCol="0">
            <a:spAutoFit/>
          </a:bodyPr>
          <a:lstStyle/>
          <a:p>
            <a:r>
              <a:rPr lang="en-US" dirty="0" smtClean="0"/>
              <a:t>This vector is normal to the surface of constant frequency</a:t>
            </a:r>
            <a:endParaRPr lang="en-US" dirty="0"/>
          </a:p>
        </p:txBody>
      </p:sp>
      <p:grpSp>
        <p:nvGrpSpPr>
          <p:cNvPr id="19" name="Group 38"/>
          <p:cNvGrpSpPr/>
          <p:nvPr/>
        </p:nvGrpSpPr>
        <p:grpSpPr>
          <a:xfrm>
            <a:off x="2783840" y="1767840"/>
            <a:ext cx="648140" cy="477520"/>
            <a:chOff x="2773680" y="1788160"/>
            <a:chExt cx="648140" cy="477520"/>
          </a:xfrm>
        </p:grpSpPr>
        <p:cxnSp>
          <p:nvCxnSpPr>
            <p:cNvPr id="40" name="Straight Arrow Connector 39"/>
            <p:cNvCxnSpPr/>
            <p:nvPr/>
          </p:nvCxnSpPr>
          <p:spPr bwMode="auto">
            <a:xfrm flipV="1">
              <a:off x="2773680" y="2103120"/>
              <a:ext cx="375920" cy="162560"/>
            </a:xfrm>
            <a:prstGeom prst="straightConnector1">
              <a:avLst/>
            </a:prstGeom>
            <a:solidFill>
              <a:schemeClr val="accent1"/>
            </a:solidFill>
            <a:ln w="25400" cap="flat" cmpd="sng" algn="ctr">
              <a:solidFill>
                <a:srgbClr val="660033"/>
              </a:solidFill>
              <a:prstDash val="solid"/>
              <a:round/>
              <a:headEnd type="none" w="med" len="med"/>
              <a:tailEnd type="arrow"/>
            </a:ln>
            <a:effectLst/>
          </p:spPr>
        </p:cxnSp>
        <p:sp>
          <p:nvSpPr>
            <p:cNvPr id="41" name="TextBox 40"/>
            <p:cNvSpPr txBox="1"/>
            <p:nvPr/>
          </p:nvSpPr>
          <p:spPr>
            <a:xfrm>
              <a:off x="3048000" y="1788160"/>
              <a:ext cx="373820" cy="461665"/>
            </a:xfrm>
            <a:prstGeom prst="rect">
              <a:avLst/>
            </a:prstGeom>
            <a:noFill/>
          </p:spPr>
          <p:txBody>
            <a:bodyPr wrap="none" rtlCol="0">
              <a:spAutoFit/>
            </a:bodyPr>
            <a:lstStyle/>
            <a:p>
              <a:pPr lvl="0"/>
              <a:r>
                <a:rPr lang="en-US" b="1" dirty="0" err="1" smtClean="0">
                  <a:latin typeface="Calibri" pitchFamily="34" charset="0"/>
                  <a:ea typeface="Calibri" pitchFamily="34" charset="0"/>
                  <a:cs typeface="Times New Roman" pitchFamily="18" charset="0"/>
                </a:rPr>
                <a:t>v</a:t>
              </a:r>
              <a:r>
                <a:rPr lang="en-US" baseline="-30000" dirty="0" err="1" smtClean="0">
                  <a:latin typeface="Calibri" pitchFamily="34" charset="0"/>
                  <a:ea typeface="Calibri" pitchFamily="34" charset="0"/>
                  <a:cs typeface="Times New Roman" pitchFamily="18" charset="0"/>
                </a:rPr>
                <a:t>p</a:t>
              </a:r>
              <a:endParaRPr lang="en-US" sz="2400" dirty="0" smtClean="0">
                <a:cs typeface="Arial" pitchFamily="34" charset="0"/>
              </a:endParaRPr>
            </a:p>
          </p:txBody>
        </p:sp>
      </p:grpSp>
      <p:grpSp>
        <p:nvGrpSpPr>
          <p:cNvPr id="22" name="Group 21"/>
          <p:cNvGrpSpPr/>
          <p:nvPr/>
        </p:nvGrpSpPr>
        <p:grpSpPr>
          <a:xfrm>
            <a:off x="304799" y="5715000"/>
            <a:ext cx="8719186" cy="812839"/>
            <a:chOff x="304800" y="5716152"/>
            <a:chExt cx="8719186" cy="812839"/>
          </a:xfrm>
        </p:grpSpPr>
        <p:sp>
          <p:nvSpPr>
            <p:cNvPr id="20" name="Rounded Rectangle 19"/>
            <p:cNvSpPr/>
            <p:nvPr/>
          </p:nvSpPr>
          <p:spPr bwMode="auto">
            <a:xfrm>
              <a:off x="304800" y="5716152"/>
              <a:ext cx="8458200" cy="812839"/>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4" name="TextBox 33"/>
            <p:cNvSpPr txBox="1"/>
            <p:nvPr/>
          </p:nvSpPr>
          <p:spPr>
            <a:xfrm>
              <a:off x="383550" y="5747306"/>
              <a:ext cx="8640436" cy="646331"/>
            </a:xfrm>
            <a:prstGeom prst="rect">
              <a:avLst/>
            </a:prstGeom>
            <a:noFill/>
          </p:spPr>
          <p:txBody>
            <a:bodyPr wrap="square" rtlCol="0">
              <a:spAutoFit/>
            </a:bodyPr>
            <a:lstStyle/>
            <a:p>
              <a:r>
                <a:rPr lang="en-US" dirty="0" smtClean="0"/>
                <a:t>The group velocity is different from the phase velocity (both magnitude and direction) just  because of birefringence, even if the medium is not dispersive</a:t>
              </a:r>
              <a:endParaRPr lang="en-US" dirty="0"/>
            </a:p>
          </p:txBody>
        </p:sp>
      </p:grpSp>
      <p:grpSp>
        <p:nvGrpSpPr>
          <p:cNvPr id="24" name="Group 23"/>
          <p:cNvGrpSpPr/>
          <p:nvPr/>
        </p:nvGrpSpPr>
        <p:grpSpPr>
          <a:xfrm>
            <a:off x="965200" y="1593350"/>
            <a:ext cx="2261681" cy="1617210"/>
            <a:chOff x="965200" y="1593350"/>
            <a:chExt cx="2261681" cy="1617210"/>
          </a:xfrm>
        </p:grpSpPr>
        <p:sp>
          <p:nvSpPr>
            <p:cNvPr id="15" name="Oval 14"/>
            <p:cNvSpPr/>
            <p:nvPr/>
          </p:nvSpPr>
          <p:spPr bwMode="auto">
            <a:xfrm>
              <a:off x="965200" y="2011680"/>
              <a:ext cx="1991360" cy="1198880"/>
            </a:xfrm>
            <a:prstGeom prst="ellipse">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2864025" y="2426040"/>
              <a:ext cx="362856" cy="461665"/>
            </a:xfrm>
            <a:prstGeom prst="rect">
              <a:avLst/>
            </a:prstGeom>
            <a:noFill/>
          </p:spPr>
          <p:txBody>
            <a:bodyPr wrap="none" rtlCol="0">
              <a:spAutoFit/>
            </a:bodyPr>
            <a:lstStyle/>
            <a:p>
              <a:pPr lvl="0"/>
              <a:r>
                <a:rPr lang="en-US" dirty="0" err="1" smtClean="0">
                  <a:latin typeface="Calibri" pitchFamily="34" charset="0"/>
                  <a:ea typeface="Calibri" pitchFamily="34" charset="0"/>
                  <a:cs typeface="Times New Roman" pitchFamily="18" charset="0"/>
                </a:rPr>
                <a:t>k</a:t>
              </a:r>
              <a:r>
                <a:rPr lang="en-US" baseline="-30000" dirty="0" err="1">
                  <a:latin typeface="Calibri" pitchFamily="34" charset="0"/>
                  <a:ea typeface="Calibri" pitchFamily="34" charset="0"/>
                  <a:cs typeface="Times New Roman" pitchFamily="18" charset="0"/>
                </a:rPr>
                <a:t>o</a:t>
              </a:r>
              <a:endParaRPr lang="en-US" sz="2400" dirty="0" smtClean="0">
                <a:cs typeface="Arial" pitchFamily="34" charset="0"/>
              </a:endParaRPr>
            </a:p>
          </p:txBody>
        </p:sp>
        <p:sp>
          <p:nvSpPr>
            <p:cNvPr id="39" name="TextBox 38"/>
            <p:cNvSpPr txBox="1"/>
            <p:nvPr/>
          </p:nvSpPr>
          <p:spPr>
            <a:xfrm>
              <a:off x="1679304" y="1593350"/>
              <a:ext cx="358368" cy="461665"/>
            </a:xfrm>
            <a:prstGeom prst="rect">
              <a:avLst/>
            </a:prstGeom>
            <a:noFill/>
          </p:spPr>
          <p:txBody>
            <a:bodyPr wrap="none" rtlCol="0">
              <a:spAutoFit/>
            </a:bodyPr>
            <a:lstStyle/>
            <a:p>
              <a:pPr lvl="0"/>
              <a:r>
                <a:rPr lang="en-US" dirty="0" err="1" smtClean="0">
                  <a:latin typeface="Calibri" pitchFamily="34" charset="0"/>
                  <a:ea typeface="Calibri" pitchFamily="34" charset="0"/>
                  <a:cs typeface="Times New Roman" pitchFamily="18" charset="0"/>
                </a:rPr>
                <a:t>k</a:t>
              </a:r>
              <a:r>
                <a:rPr lang="en-US" baseline="-30000" dirty="0" err="1" smtClean="0">
                  <a:latin typeface="Calibri" pitchFamily="34" charset="0"/>
                  <a:ea typeface="Calibri" pitchFamily="34" charset="0"/>
                  <a:cs typeface="Times New Roman" pitchFamily="18" charset="0"/>
                </a:rPr>
                <a:t>e</a:t>
              </a:r>
              <a:endParaRPr lang="en-US" sz="2400" dirty="0" smtClean="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34148"/>
                                        </p:tgtEl>
                                        <p:attrNameLst>
                                          <p:attrName>style.visibility</p:attrName>
                                        </p:attrNameLst>
                                      </p:cBhvr>
                                      <p:to>
                                        <p:strVal val="visible"/>
                                      </p:to>
                                    </p:set>
                                    <p:animEffect transition="in" filter="box(in)">
                                      <p:cBhvr>
                                        <p:cTn id="21" dur="500"/>
                                        <p:tgtEl>
                                          <p:spTgt spid="13414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34149"/>
                                        </p:tgtEl>
                                        <p:attrNameLst>
                                          <p:attrName>style.visibility</p:attrName>
                                        </p:attrNameLst>
                                      </p:cBhvr>
                                      <p:to>
                                        <p:strVal val="visible"/>
                                      </p:to>
                                    </p:set>
                                    <p:animEffect transition="in" filter="box(in)">
                                      <p:cBhvr>
                                        <p:cTn id="31" dur="500"/>
                                        <p:tgtEl>
                                          <p:spTgt spid="13414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ox(i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ox(i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ox(i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ox(i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ox(in)">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ox(in)">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67"/>
            <a:ext cx="8229600" cy="792162"/>
          </a:xfrm>
        </p:spPr>
        <p:txBody>
          <a:bodyPr/>
          <a:lstStyle/>
          <a:p>
            <a:r>
              <a:rPr lang="en-US" sz="3200" dirty="0" smtClean="0"/>
              <a:t>Energy velocity</a:t>
            </a:r>
            <a:endParaRPr lang="en-US" sz="3200" dirty="0"/>
          </a:p>
        </p:txBody>
      </p:sp>
      <p:grpSp>
        <p:nvGrpSpPr>
          <p:cNvPr id="34" name="Group 33"/>
          <p:cNvGrpSpPr/>
          <p:nvPr/>
        </p:nvGrpSpPr>
        <p:grpSpPr>
          <a:xfrm>
            <a:off x="141736" y="742314"/>
            <a:ext cx="6563416" cy="602933"/>
            <a:chOff x="731520" y="1290320"/>
            <a:chExt cx="6563416" cy="602933"/>
          </a:xfrm>
        </p:grpSpPr>
        <p:sp>
          <p:nvSpPr>
            <p:cNvPr id="13" name="TextBox 12"/>
            <p:cNvSpPr txBox="1"/>
            <p:nvPr/>
          </p:nvSpPr>
          <p:spPr>
            <a:xfrm>
              <a:off x="731520" y="1361440"/>
              <a:ext cx="2005677" cy="369332"/>
            </a:xfrm>
            <a:prstGeom prst="rect">
              <a:avLst/>
            </a:prstGeom>
            <a:noFill/>
          </p:spPr>
          <p:txBody>
            <a:bodyPr wrap="none" rtlCol="0">
              <a:spAutoFit/>
            </a:bodyPr>
            <a:lstStyle/>
            <a:p>
              <a:r>
                <a:rPr lang="en-US" dirty="0" smtClean="0"/>
                <a:t>Energy density is </a:t>
              </a:r>
              <a:endParaRPr lang="en-US" dirty="0"/>
            </a:p>
          </p:txBody>
        </p:sp>
        <p:graphicFrame>
          <p:nvGraphicFramePr>
            <p:cNvPr id="134148" name="Object 4"/>
            <p:cNvGraphicFramePr>
              <a:graphicFrameLocks noChangeAspect="1"/>
            </p:cNvGraphicFramePr>
            <p:nvPr/>
          </p:nvGraphicFramePr>
          <p:xfrm>
            <a:off x="2814320" y="1290320"/>
            <a:ext cx="4480616" cy="602933"/>
          </p:xfrm>
          <a:graphic>
            <a:graphicData uri="http://schemas.openxmlformats.org/presentationml/2006/ole">
              <mc:AlternateContent xmlns:mc="http://schemas.openxmlformats.org/markup-compatibility/2006">
                <mc:Choice xmlns:v="urn:schemas-microsoft-com:vml" Requires="v">
                  <p:oleObj spid="_x0000_s140702" name="Equation" r:id="rId3" imgW="2920680" imgH="393480" progId="Equation.DSMT4">
                    <p:embed/>
                  </p:oleObj>
                </mc:Choice>
                <mc:Fallback>
                  <p:oleObj name="Equation" r:id="rId3" imgW="2920680" imgH="3934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320" y="1290320"/>
                          <a:ext cx="4480616" cy="60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7" name="Group 36"/>
          <p:cNvGrpSpPr/>
          <p:nvPr/>
        </p:nvGrpSpPr>
        <p:grpSpPr>
          <a:xfrm>
            <a:off x="141736" y="1374501"/>
            <a:ext cx="3572103" cy="334920"/>
            <a:chOff x="731520" y="1361440"/>
            <a:chExt cx="3668025" cy="472764"/>
          </a:xfrm>
        </p:grpSpPr>
        <p:sp>
          <p:nvSpPr>
            <p:cNvPr id="39" name="TextBox 38"/>
            <p:cNvSpPr txBox="1"/>
            <p:nvPr/>
          </p:nvSpPr>
          <p:spPr>
            <a:xfrm>
              <a:off x="731520" y="1361440"/>
              <a:ext cx="2069797" cy="369332"/>
            </a:xfrm>
            <a:prstGeom prst="rect">
              <a:avLst/>
            </a:prstGeom>
            <a:noFill/>
          </p:spPr>
          <p:txBody>
            <a:bodyPr wrap="none" rtlCol="0">
              <a:spAutoFit/>
            </a:bodyPr>
            <a:lstStyle/>
            <a:p>
              <a:r>
                <a:rPr lang="en-US" dirty="0" smtClean="0"/>
                <a:t>Poynting vector is </a:t>
              </a:r>
              <a:endParaRPr lang="en-US" dirty="0"/>
            </a:p>
          </p:txBody>
        </p:sp>
        <p:graphicFrame>
          <p:nvGraphicFramePr>
            <p:cNvPr id="42" name="Object 4"/>
            <p:cNvGraphicFramePr>
              <a:graphicFrameLocks noChangeAspect="1"/>
            </p:cNvGraphicFramePr>
            <p:nvPr>
              <p:extLst>
                <p:ext uri="{D42A27DB-BD31-4B8C-83A1-F6EECF244321}">
                  <p14:modId xmlns:p14="http://schemas.microsoft.com/office/powerpoint/2010/main" val="873754227"/>
                </p:ext>
              </p:extLst>
            </p:nvPr>
          </p:nvGraphicFramePr>
          <p:xfrm>
            <a:off x="2903563" y="1416057"/>
            <a:ext cx="1495982" cy="418147"/>
          </p:xfrm>
          <a:graphic>
            <a:graphicData uri="http://schemas.openxmlformats.org/presentationml/2006/ole">
              <mc:AlternateContent xmlns:mc="http://schemas.openxmlformats.org/markup-compatibility/2006">
                <mc:Choice xmlns:v="urn:schemas-microsoft-com:vml" Requires="v">
                  <p:oleObj spid="_x0000_s140703" name="Equation" r:id="rId5" imgW="634680" imgH="177480" progId="Equation.DSMT4">
                    <p:embed/>
                  </p:oleObj>
                </mc:Choice>
                <mc:Fallback>
                  <p:oleObj name="Equation" r:id="rId5" imgW="634680" imgH="17748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563" y="1416057"/>
                          <a:ext cx="1495982" cy="41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 name="Group 43"/>
          <p:cNvGrpSpPr/>
          <p:nvPr/>
        </p:nvGrpSpPr>
        <p:grpSpPr>
          <a:xfrm>
            <a:off x="304800" y="1817688"/>
            <a:ext cx="5327968" cy="925512"/>
            <a:chOff x="304800" y="1817688"/>
            <a:chExt cx="5327968" cy="925512"/>
          </a:xfrm>
        </p:grpSpPr>
        <p:graphicFrame>
          <p:nvGraphicFramePr>
            <p:cNvPr id="34822" name="Object 6"/>
            <p:cNvGraphicFramePr>
              <a:graphicFrameLocks noChangeAspect="1"/>
            </p:cNvGraphicFramePr>
            <p:nvPr>
              <p:extLst>
                <p:ext uri="{D42A27DB-BD31-4B8C-83A1-F6EECF244321}">
                  <p14:modId xmlns:p14="http://schemas.microsoft.com/office/powerpoint/2010/main" val="3685716686"/>
                </p:ext>
              </p:extLst>
            </p:nvPr>
          </p:nvGraphicFramePr>
          <p:xfrm>
            <a:off x="2676843" y="1817688"/>
            <a:ext cx="2955925" cy="925512"/>
          </p:xfrm>
          <a:graphic>
            <a:graphicData uri="http://schemas.openxmlformats.org/presentationml/2006/ole">
              <mc:AlternateContent xmlns:mc="http://schemas.openxmlformats.org/markup-compatibility/2006">
                <mc:Choice xmlns:v="urn:schemas-microsoft-com:vml" Requires="v">
                  <p:oleObj spid="_x0000_s140704" name="Equation" r:id="rId7" imgW="1460160" imgH="457200" progId="Equation.DSMT4">
                    <p:embed/>
                  </p:oleObj>
                </mc:Choice>
                <mc:Fallback>
                  <p:oleObj name="Equation" r:id="rId7" imgW="146016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6843" y="1817688"/>
                          <a:ext cx="2955925"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304800" y="2032000"/>
              <a:ext cx="2245166" cy="369332"/>
            </a:xfrm>
            <a:prstGeom prst="rect">
              <a:avLst/>
            </a:prstGeom>
            <a:noFill/>
          </p:spPr>
          <p:txBody>
            <a:bodyPr wrap="none" rtlCol="0">
              <a:spAutoFit/>
            </a:bodyPr>
            <a:lstStyle/>
            <a:p>
              <a:r>
                <a:rPr lang="en-US" dirty="0" smtClean="0"/>
                <a:t>Maxwell’s equations</a:t>
              </a:r>
              <a:endParaRPr lang="en-US" dirty="0"/>
            </a:p>
          </p:txBody>
        </p:sp>
      </p:grpSp>
      <p:sp>
        <p:nvSpPr>
          <p:cNvPr id="45" name="TextBox 44"/>
          <p:cNvSpPr txBox="1"/>
          <p:nvPr/>
        </p:nvSpPr>
        <p:spPr>
          <a:xfrm>
            <a:off x="304800" y="2569061"/>
            <a:ext cx="8300720" cy="646331"/>
          </a:xfrm>
          <a:prstGeom prst="rect">
            <a:avLst/>
          </a:prstGeom>
          <a:noFill/>
        </p:spPr>
        <p:txBody>
          <a:bodyPr wrap="square" rtlCol="0">
            <a:spAutoFit/>
          </a:bodyPr>
          <a:lstStyle/>
          <a:p>
            <a:r>
              <a:rPr lang="en-US" dirty="0" smtClean="0"/>
              <a:t>If frequency changes by small amount </a:t>
            </a:r>
            <a:r>
              <a:rPr lang="en-US" dirty="0" err="1" smtClean="0">
                <a:latin typeface="Symbol" pitchFamily="18" charset="2"/>
              </a:rPr>
              <a:t>d</a:t>
            </a:r>
            <a:r>
              <a:rPr lang="en-US" dirty="0" err="1" smtClean="0"/>
              <a:t>ω</a:t>
            </a:r>
            <a:r>
              <a:rPr lang="en-US" b="1" dirty="0" smtClean="0"/>
              <a:t>  </a:t>
            </a:r>
            <a:r>
              <a:rPr lang="en-US" dirty="0" smtClean="0"/>
              <a:t> then all other variable, except </a:t>
            </a:r>
            <a:r>
              <a:rPr lang="el-GR" dirty="0" smtClean="0"/>
              <a:t>ε</a:t>
            </a:r>
            <a:r>
              <a:rPr lang="en-US" dirty="0" smtClean="0"/>
              <a:t> and </a:t>
            </a:r>
            <a:r>
              <a:rPr lang="el-GR" dirty="0" smtClean="0">
                <a:cs typeface="Arial" panose="020B0604020202020204" pitchFamily="34" charset="0"/>
              </a:rPr>
              <a:t>μ</a:t>
            </a:r>
            <a:r>
              <a:rPr lang="en-US" dirty="0" smtClean="0"/>
              <a:t>  also change, so we differentiate Maxwell’s equations</a:t>
            </a:r>
            <a:endParaRPr lang="en-US" dirty="0"/>
          </a:p>
        </p:txBody>
      </p:sp>
      <p:graphicFrame>
        <p:nvGraphicFramePr>
          <p:cNvPr id="46" name="Object 6"/>
          <p:cNvGraphicFramePr>
            <a:graphicFrameLocks noChangeAspect="1"/>
          </p:cNvGraphicFramePr>
          <p:nvPr>
            <p:extLst>
              <p:ext uri="{D42A27DB-BD31-4B8C-83A1-F6EECF244321}">
                <p14:modId xmlns:p14="http://schemas.microsoft.com/office/powerpoint/2010/main" val="2649866072"/>
              </p:ext>
            </p:extLst>
          </p:nvPr>
        </p:nvGraphicFramePr>
        <p:xfrm>
          <a:off x="257969" y="3372010"/>
          <a:ext cx="4910138" cy="925512"/>
        </p:xfrm>
        <a:graphic>
          <a:graphicData uri="http://schemas.openxmlformats.org/presentationml/2006/ole">
            <mc:AlternateContent xmlns:mc="http://schemas.openxmlformats.org/markup-compatibility/2006">
              <mc:Choice xmlns:v="urn:schemas-microsoft-com:vml" Requires="v">
                <p:oleObj spid="_x0000_s140705" name="Equation" r:id="rId9" imgW="2425680" imgH="457200" progId="Equation.DSMT4">
                  <p:embed/>
                </p:oleObj>
              </mc:Choice>
              <mc:Fallback>
                <p:oleObj name="Equation" r:id="rId9" imgW="2425680" imgH="45720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969" y="3372010"/>
                        <a:ext cx="4910138"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p:nvGrpSpPr>
        <p:grpSpPr>
          <a:xfrm>
            <a:off x="5196780" y="3417451"/>
            <a:ext cx="3641132" cy="771525"/>
            <a:chOff x="5242878" y="3326130"/>
            <a:chExt cx="3641132" cy="771525"/>
          </a:xfrm>
        </p:grpSpPr>
        <p:sp>
          <p:nvSpPr>
            <p:cNvPr id="47" name="TextBox 46"/>
            <p:cNvSpPr txBox="1"/>
            <p:nvPr/>
          </p:nvSpPr>
          <p:spPr>
            <a:xfrm>
              <a:off x="5736995" y="3426291"/>
              <a:ext cx="3147015" cy="369332"/>
            </a:xfrm>
            <a:prstGeom prst="rect">
              <a:avLst/>
            </a:prstGeom>
            <a:noFill/>
          </p:spPr>
          <p:txBody>
            <a:bodyPr wrap="none" rtlCol="0">
              <a:spAutoFit/>
            </a:bodyPr>
            <a:lstStyle/>
            <a:p>
              <a:r>
                <a:rPr lang="en-US" dirty="0" smtClean="0"/>
                <a:t>Perform  scalar multiplication</a:t>
              </a:r>
              <a:endParaRPr lang="en-US" dirty="0"/>
            </a:p>
          </p:txBody>
        </p:sp>
        <p:graphicFrame>
          <p:nvGraphicFramePr>
            <p:cNvPr id="20" name="Object 6"/>
            <p:cNvGraphicFramePr>
              <a:graphicFrameLocks noChangeAspect="1"/>
            </p:cNvGraphicFramePr>
            <p:nvPr/>
          </p:nvGraphicFramePr>
          <p:xfrm>
            <a:off x="5242878" y="3326130"/>
            <a:ext cx="384175" cy="771525"/>
          </p:xfrm>
          <a:graphic>
            <a:graphicData uri="http://schemas.openxmlformats.org/presentationml/2006/ole">
              <mc:AlternateContent xmlns:mc="http://schemas.openxmlformats.org/markup-compatibility/2006">
                <mc:Choice xmlns:v="urn:schemas-microsoft-com:vml" Requires="v">
                  <p:oleObj spid="_x0000_s140706" name="Equation" r:id="rId11" imgW="190440" imgH="380880" progId="Equation.DSMT4">
                    <p:embed/>
                  </p:oleObj>
                </mc:Choice>
                <mc:Fallback>
                  <p:oleObj name="Equation" r:id="rId11" imgW="190440" imgH="38088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42878" y="3326130"/>
                          <a:ext cx="3841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 name="Group 51"/>
          <p:cNvGrpSpPr/>
          <p:nvPr/>
        </p:nvGrpSpPr>
        <p:grpSpPr>
          <a:xfrm>
            <a:off x="751840" y="4338003"/>
            <a:ext cx="7100253" cy="411162"/>
            <a:chOff x="751840" y="4338003"/>
            <a:chExt cx="7100253" cy="411162"/>
          </a:xfrm>
        </p:grpSpPr>
        <p:sp>
          <p:nvSpPr>
            <p:cNvPr id="49" name="TextBox 48"/>
            <p:cNvSpPr txBox="1"/>
            <p:nvPr/>
          </p:nvSpPr>
          <p:spPr>
            <a:xfrm>
              <a:off x="751840" y="4378960"/>
              <a:ext cx="741680" cy="369332"/>
            </a:xfrm>
            <a:prstGeom prst="rect">
              <a:avLst/>
            </a:prstGeom>
            <a:noFill/>
          </p:spPr>
          <p:txBody>
            <a:bodyPr wrap="square" rtlCol="0">
              <a:spAutoFit/>
            </a:bodyPr>
            <a:lstStyle/>
            <a:p>
              <a:r>
                <a:rPr lang="en-US" dirty="0" smtClean="0"/>
                <a:t>Use </a:t>
              </a:r>
              <a:endParaRPr lang="en-US" dirty="0"/>
            </a:p>
          </p:txBody>
        </p:sp>
        <p:graphicFrame>
          <p:nvGraphicFramePr>
            <p:cNvPr id="50" name="Object 6"/>
            <p:cNvGraphicFramePr>
              <a:graphicFrameLocks noChangeAspect="1"/>
            </p:cNvGraphicFramePr>
            <p:nvPr/>
          </p:nvGraphicFramePr>
          <p:xfrm>
            <a:off x="1412875" y="4338003"/>
            <a:ext cx="4021138" cy="411162"/>
          </p:xfrm>
          <a:graphic>
            <a:graphicData uri="http://schemas.openxmlformats.org/presentationml/2006/ole">
              <mc:AlternateContent xmlns:mc="http://schemas.openxmlformats.org/markup-compatibility/2006">
                <mc:Choice xmlns:v="urn:schemas-microsoft-com:vml" Requires="v">
                  <p:oleObj spid="_x0000_s140707" name="Equation" r:id="rId13" imgW="1993680" imgH="203040" progId="Equation.DSMT4">
                    <p:embed/>
                  </p:oleObj>
                </mc:Choice>
                <mc:Fallback>
                  <p:oleObj name="Equation" r:id="rId13" imgW="1993680" imgH="203040"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2875" y="4338003"/>
                          <a:ext cx="4021138"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Box 50"/>
            <p:cNvSpPr txBox="1"/>
            <p:nvPr/>
          </p:nvSpPr>
          <p:spPr>
            <a:xfrm>
              <a:off x="5476240" y="4378960"/>
              <a:ext cx="741680" cy="369332"/>
            </a:xfrm>
            <a:prstGeom prst="rect">
              <a:avLst/>
            </a:prstGeom>
            <a:noFill/>
          </p:spPr>
          <p:txBody>
            <a:bodyPr wrap="square" rtlCol="0">
              <a:spAutoFit/>
            </a:bodyPr>
            <a:lstStyle/>
            <a:p>
              <a:r>
                <a:rPr lang="en-US" dirty="0" smtClean="0"/>
                <a:t>and  </a:t>
              </a:r>
              <a:endParaRPr lang="en-US" dirty="0"/>
            </a:p>
          </p:txBody>
        </p:sp>
        <p:graphicFrame>
          <p:nvGraphicFramePr>
            <p:cNvPr id="22" name="Object 6"/>
            <p:cNvGraphicFramePr>
              <a:graphicFrameLocks noChangeAspect="1"/>
            </p:cNvGraphicFramePr>
            <p:nvPr/>
          </p:nvGraphicFramePr>
          <p:xfrm>
            <a:off x="6085205" y="4386580"/>
            <a:ext cx="1766888" cy="333375"/>
          </p:xfrm>
          <a:graphic>
            <a:graphicData uri="http://schemas.openxmlformats.org/presentationml/2006/ole">
              <mc:AlternateContent xmlns:mc="http://schemas.openxmlformats.org/markup-compatibility/2006">
                <mc:Choice xmlns:v="urn:schemas-microsoft-com:vml" Requires="v">
                  <p:oleObj spid="_x0000_s140708" name="Equation" r:id="rId15" imgW="876240" imgH="164880" progId="Equation.DSMT4">
                    <p:embed/>
                  </p:oleObj>
                </mc:Choice>
                <mc:Fallback>
                  <p:oleObj name="Equation" r:id="rId15" imgW="876240" imgH="164880" progId="Equation.DSMT4">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5205" y="4386580"/>
                          <a:ext cx="17668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 name="Object 6"/>
          <p:cNvGraphicFramePr>
            <a:graphicFrameLocks noChangeAspect="1"/>
          </p:cNvGraphicFramePr>
          <p:nvPr/>
        </p:nvGraphicFramePr>
        <p:xfrm>
          <a:off x="656272" y="4784408"/>
          <a:ext cx="7018338" cy="1028700"/>
        </p:xfrm>
        <a:graphic>
          <a:graphicData uri="http://schemas.openxmlformats.org/presentationml/2006/ole">
            <mc:AlternateContent xmlns:mc="http://schemas.openxmlformats.org/markup-compatibility/2006">
              <mc:Choice xmlns:v="urn:schemas-microsoft-com:vml" Requires="v">
                <p:oleObj spid="_x0000_s140709" name="Equation" r:id="rId17" imgW="3466800" imgH="507960" progId="Equation.DSMT4">
                  <p:embed/>
                </p:oleObj>
              </mc:Choice>
              <mc:Fallback>
                <p:oleObj name="Equation" r:id="rId17" imgW="3466800" imgH="507960" progId="Equation.DSMT4">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6272" y="4784408"/>
                        <a:ext cx="701833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 name="Group 55"/>
          <p:cNvGrpSpPr/>
          <p:nvPr/>
        </p:nvGrpSpPr>
        <p:grpSpPr>
          <a:xfrm>
            <a:off x="203200" y="5645150"/>
            <a:ext cx="6997700" cy="567373"/>
            <a:chOff x="203200" y="5645150"/>
            <a:chExt cx="6997700" cy="567373"/>
          </a:xfrm>
        </p:grpSpPr>
        <p:sp>
          <p:nvSpPr>
            <p:cNvPr id="53" name="TextBox 52"/>
            <p:cNvSpPr txBox="1"/>
            <p:nvPr/>
          </p:nvSpPr>
          <p:spPr>
            <a:xfrm>
              <a:off x="203200" y="5750560"/>
              <a:ext cx="4057521" cy="369332"/>
            </a:xfrm>
            <a:prstGeom prst="rect">
              <a:avLst/>
            </a:prstGeom>
            <a:noFill/>
          </p:spPr>
          <p:txBody>
            <a:bodyPr wrap="none" rtlCol="0">
              <a:spAutoFit/>
            </a:bodyPr>
            <a:lstStyle/>
            <a:p>
              <a:r>
                <a:rPr lang="en-US" dirty="0" smtClean="0"/>
                <a:t>Since tensors </a:t>
              </a:r>
              <a:r>
                <a:rPr lang="en-US" dirty="0" smtClean="0">
                  <a:latin typeface="Symbol" pitchFamily="18" charset="2"/>
                </a:rPr>
                <a:t>e</a:t>
              </a:r>
              <a:r>
                <a:rPr lang="en-US" dirty="0" smtClean="0"/>
                <a:t> and </a:t>
              </a:r>
              <a:r>
                <a:rPr lang="en-US" dirty="0" smtClean="0">
                  <a:latin typeface="Symbol" pitchFamily="18" charset="2"/>
                </a:rPr>
                <a:t>m</a:t>
              </a:r>
              <a:r>
                <a:rPr lang="en-US" dirty="0" smtClean="0"/>
                <a:t> are symmetric </a:t>
              </a:r>
              <a:endParaRPr lang="en-US" dirty="0"/>
            </a:p>
          </p:txBody>
        </p:sp>
        <p:graphicFrame>
          <p:nvGraphicFramePr>
            <p:cNvPr id="140302" name="Object 14"/>
            <p:cNvGraphicFramePr>
              <a:graphicFrameLocks noChangeAspect="1"/>
            </p:cNvGraphicFramePr>
            <p:nvPr/>
          </p:nvGraphicFramePr>
          <p:xfrm>
            <a:off x="4068763" y="5687060"/>
            <a:ext cx="1284287" cy="525463"/>
          </p:xfrm>
          <a:graphic>
            <a:graphicData uri="http://schemas.openxmlformats.org/presentationml/2006/ole">
              <mc:AlternateContent xmlns:mc="http://schemas.openxmlformats.org/markup-compatibility/2006">
                <mc:Choice xmlns:v="urn:schemas-microsoft-com:vml" Requires="v">
                  <p:oleObj spid="_x0000_s140710" name="Equation" r:id="rId19" imgW="622080" imgH="253800" progId="Equation.DSMT4">
                    <p:embed/>
                  </p:oleObj>
                </mc:Choice>
                <mc:Fallback>
                  <p:oleObj name="Equation" r:id="rId19" imgW="622080" imgH="253800" progId="Equation.DSMT4">
                    <p:embed/>
                    <p:pic>
                      <p:nvPicPr>
                        <p:cNvPr id="0"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68763" y="5687060"/>
                          <a:ext cx="128428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Rectangle 53"/>
            <p:cNvSpPr/>
            <p:nvPr/>
          </p:nvSpPr>
          <p:spPr>
            <a:xfrm>
              <a:off x="5325482" y="5733534"/>
              <a:ext cx="633507" cy="369332"/>
            </a:xfrm>
            <a:prstGeom prst="rect">
              <a:avLst/>
            </a:prstGeom>
          </p:spPr>
          <p:txBody>
            <a:bodyPr wrap="none">
              <a:spAutoFit/>
            </a:bodyPr>
            <a:lstStyle/>
            <a:p>
              <a:r>
                <a:rPr lang="en-US" dirty="0" smtClean="0"/>
                <a:t>and </a:t>
              </a:r>
              <a:endParaRPr lang="en-US" dirty="0"/>
            </a:p>
          </p:txBody>
        </p:sp>
        <p:graphicFrame>
          <p:nvGraphicFramePr>
            <p:cNvPr id="140303" name="Object 15"/>
            <p:cNvGraphicFramePr>
              <a:graphicFrameLocks noChangeAspect="1"/>
            </p:cNvGraphicFramePr>
            <p:nvPr/>
          </p:nvGraphicFramePr>
          <p:xfrm>
            <a:off x="5838825" y="5645150"/>
            <a:ext cx="1362075" cy="525463"/>
          </p:xfrm>
          <a:graphic>
            <a:graphicData uri="http://schemas.openxmlformats.org/presentationml/2006/ole">
              <mc:AlternateContent xmlns:mc="http://schemas.openxmlformats.org/markup-compatibility/2006">
                <mc:Choice xmlns:v="urn:schemas-microsoft-com:vml" Requires="v">
                  <p:oleObj spid="_x0000_s140711" name="Equation" r:id="rId21" imgW="660240" imgH="253800" progId="Equation.DSMT4">
                    <p:embed/>
                  </p:oleObj>
                </mc:Choice>
                <mc:Fallback>
                  <p:oleObj name="Equation" r:id="rId21" imgW="660240" imgH="253800" progId="Equation.DSMT4">
                    <p:embed/>
                    <p:pic>
                      <p:nvPicPr>
                        <p:cNvPr id="0" name="Picture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38825" y="5645150"/>
                          <a:ext cx="13620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0304" name="Object 16"/>
          <p:cNvGraphicFramePr>
            <a:graphicFrameLocks noChangeAspect="1"/>
          </p:cNvGraphicFramePr>
          <p:nvPr/>
        </p:nvGraphicFramePr>
        <p:xfrm>
          <a:off x="261302" y="6281738"/>
          <a:ext cx="2541588" cy="363537"/>
        </p:xfrm>
        <a:graphic>
          <a:graphicData uri="http://schemas.openxmlformats.org/presentationml/2006/ole">
            <mc:AlternateContent xmlns:mc="http://schemas.openxmlformats.org/markup-compatibility/2006">
              <mc:Choice xmlns:v="urn:schemas-microsoft-com:vml" Requires="v">
                <p:oleObj spid="_x0000_s140712" name="Equation" r:id="rId23" imgW="1600200" imgH="228600" progId="Equation.DSMT4">
                  <p:embed/>
                </p:oleObj>
              </mc:Choice>
              <mc:Fallback>
                <p:oleObj name="Equation" r:id="rId23" imgW="1600200" imgH="228600" progId="Equation.DSMT4">
                  <p:embed/>
                  <p:pic>
                    <p:nvPicPr>
                      <p:cNvPr id="0" name="Picture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1302" y="6281738"/>
                        <a:ext cx="2541588"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5" name="Object 17"/>
          <p:cNvGraphicFramePr>
            <a:graphicFrameLocks noChangeAspect="1"/>
          </p:cNvGraphicFramePr>
          <p:nvPr/>
        </p:nvGraphicFramePr>
        <p:xfrm>
          <a:off x="3105785" y="6260783"/>
          <a:ext cx="2946400" cy="384175"/>
        </p:xfrm>
        <a:graphic>
          <a:graphicData uri="http://schemas.openxmlformats.org/presentationml/2006/ole">
            <mc:AlternateContent xmlns:mc="http://schemas.openxmlformats.org/markup-compatibility/2006">
              <mc:Choice xmlns:v="urn:schemas-microsoft-com:vml" Requires="v">
                <p:oleObj spid="_x0000_s140713" name="Equation" r:id="rId25" imgW="1752480" imgH="228600" progId="Equation.DSMT4">
                  <p:embed/>
                </p:oleObj>
              </mc:Choice>
              <mc:Fallback>
                <p:oleObj name="Equation" r:id="rId25" imgW="1752480" imgH="228600" progId="Equation.DSMT4">
                  <p:embed/>
                  <p:pic>
                    <p:nvPicPr>
                      <p:cNvPr id="0" name="Picture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05785" y="6260783"/>
                        <a:ext cx="29464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Slide Number Placeholder 29"/>
          <p:cNvSpPr>
            <a:spLocks noGrp="1"/>
          </p:cNvSpPr>
          <p:nvPr>
            <p:ph type="sldNum" sz="quarter" idx="12"/>
          </p:nvPr>
        </p:nvSpPr>
        <p:spPr/>
        <p:txBody>
          <a:bodyPr/>
          <a:lstStyle/>
          <a:p>
            <a:pPr>
              <a:defRPr/>
            </a:pPr>
            <a:fld id="{BA949DAA-2B2A-4017-895E-FC6C49EBF0C5}" type="slidenum">
              <a:rPr lang="en-US" smtClean="0"/>
              <a:pPr>
                <a:defRPr/>
              </a:pPr>
              <a:t>19</a:t>
            </a:fld>
            <a:endParaRPr lang="en-US"/>
          </a:p>
        </p:txBody>
      </p:sp>
      <p:sp>
        <p:nvSpPr>
          <p:cNvPr id="4" name="TextBox 3"/>
          <p:cNvSpPr txBox="1"/>
          <p:nvPr/>
        </p:nvSpPr>
        <p:spPr>
          <a:xfrm>
            <a:off x="6657540" y="20370"/>
            <a:ext cx="2506830" cy="1169551"/>
          </a:xfrm>
          <a:prstGeom prst="rect">
            <a:avLst/>
          </a:prstGeom>
          <a:solidFill>
            <a:srgbClr val="FFFF00"/>
          </a:solidFill>
        </p:spPr>
        <p:txBody>
          <a:bodyPr wrap="square" rtlCol="0">
            <a:spAutoFit/>
          </a:bodyPr>
          <a:lstStyle/>
          <a:p>
            <a:r>
              <a:rPr lang="en-US" sz="1400" i="1" dirty="0" smtClean="0"/>
              <a:t>Here we assume that dielectric constant is not dispersive, and still we shall get that energy velocity is equal to group velocity</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ox(in)">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ox(in)">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box(in)">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box(in)">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box(in)">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box(in)">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ox(in)">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box(in)">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40304"/>
                                        </p:tgtEl>
                                        <p:attrNameLst>
                                          <p:attrName>style.visibility</p:attrName>
                                        </p:attrNameLst>
                                      </p:cBhvr>
                                      <p:to>
                                        <p:strVal val="visible"/>
                                      </p:to>
                                    </p:set>
                                    <p:animEffect transition="in" filter="box(in)">
                                      <p:cBhvr>
                                        <p:cTn id="56" dur="500"/>
                                        <p:tgtEl>
                                          <p:spTgt spid="140304"/>
                                        </p:tgtEl>
                                      </p:cBhvr>
                                    </p:animEffect>
                                  </p:childTnLst>
                                </p:cTn>
                              </p:par>
                              <p:par>
                                <p:cTn id="57" presetID="4" presetClass="entr" presetSubtype="16" fill="hold" nodeType="withEffect">
                                  <p:stCondLst>
                                    <p:cond delay="0"/>
                                  </p:stCondLst>
                                  <p:childTnLst>
                                    <p:set>
                                      <p:cBhvr>
                                        <p:cTn id="58" dur="1" fill="hold">
                                          <p:stCondLst>
                                            <p:cond delay="0"/>
                                          </p:stCondLst>
                                        </p:cTn>
                                        <p:tgtEl>
                                          <p:spTgt spid="140305"/>
                                        </p:tgtEl>
                                        <p:attrNameLst>
                                          <p:attrName>style.visibility</p:attrName>
                                        </p:attrNameLst>
                                      </p:cBhvr>
                                      <p:to>
                                        <p:strVal val="visible"/>
                                      </p:to>
                                    </p:set>
                                    <p:animEffect transition="in" filter="box(in)">
                                      <p:cBhvr>
                                        <p:cTn id="59" dur="500"/>
                                        <p:tgtEl>
                                          <p:spTgt spid="140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dirty="0" smtClean="0"/>
              <a:t>Waves and Fields in the Isotropic medium</a:t>
            </a:r>
            <a:endParaRPr lang="en-US" sz="3200" dirty="0"/>
          </a:p>
        </p:txBody>
      </p:sp>
      <p:grpSp>
        <p:nvGrpSpPr>
          <p:cNvPr id="135" name="Group 15"/>
          <p:cNvGrpSpPr>
            <a:grpSpLocks/>
          </p:cNvGrpSpPr>
          <p:nvPr/>
        </p:nvGrpSpPr>
        <p:grpSpPr bwMode="auto">
          <a:xfrm>
            <a:off x="4572000" y="1295400"/>
            <a:ext cx="4108450" cy="3451225"/>
            <a:chOff x="614" y="816"/>
            <a:chExt cx="2588" cy="2174"/>
          </a:xfrm>
        </p:grpSpPr>
        <p:sp>
          <p:nvSpPr>
            <p:cNvPr id="136" name="Line 16"/>
            <p:cNvSpPr>
              <a:spLocks noChangeShapeType="1"/>
            </p:cNvSpPr>
            <p:nvPr/>
          </p:nvSpPr>
          <p:spPr bwMode="auto">
            <a:xfrm>
              <a:off x="1728" y="2160"/>
              <a:ext cx="1344" cy="576"/>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H="1">
              <a:off x="960" y="2160"/>
              <a:ext cx="768" cy="240"/>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014" y="2759"/>
              <a:ext cx="188" cy="231"/>
            </a:xfrm>
            <a:prstGeom prst="rect">
              <a:avLst/>
            </a:prstGeom>
            <a:noFill/>
            <a:ln w="9525">
              <a:noFill/>
              <a:miter lim="800000"/>
              <a:headEnd/>
              <a:tailEnd/>
            </a:ln>
          </p:spPr>
          <p:txBody>
            <a:bodyPr wrap="none">
              <a:spAutoFit/>
            </a:bodyPr>
            <a:lstStyle/>
            <a:p>
              <a:r>
                <a:rPr lang="en-US"/>
                <a:t>z</a:t>
              </a:r>
            </a:p>
          </p:txBody>
        </p:sp>
        <p:sp>
          <p:nvSpPr>
            <p:cNvPr id="146"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147" name="Text Box 21"/>
            <p:cNvSpPr txBox="1">
              <a:spLocks noChangeArrowheads="1"/>
            </p:cNvSpPr>
            <p:nvPr/>
          </p:nvSpPr>
          <p:spPr bwMode="auto">
            <a:xfrm>
              <a:off x="614" y="2352"/>
              <a:ext cx="188" cy="231"/>
            </a:xfrm>
            <a:prstGeom prst="rect">
              <a:avLst/>
            </a:prstGeom>
            <a:noFill/>
            <a:ln w="9525">
              <a:noFill/>
              <a:miter lim="800000"/>
              <a:headEnd/>
              <a:tailEnd/>
            </a:ln>
          </p:spPr>
          <p:txBody>
            <a:bodyPr>
              <a:spAutoFit/>
            </a:bodyPr>
            <a:lstStyle/>
            <a:p>
              <a:r>
                <a:rPr lang="en-US"/>
                <a:t>y</a:t>
              </a:r>
            </a:p>
          </p:txBody>
        </p:sp>
      </p:grpSp>
      <p:grpSp>
        <p:nvGrpSpPr>
          <p:cNvPr id="148" name="Group 22"/>
          <p:cNvGrpSpPr>
            <a:grpSpLocks/>
          </p:cNvGrpSpPr>
          <p:nvPr/>
        </p:nvGrpSpPr>
        <p:grpSpPr bwMode="auto">
          <a:xfrm>
            <a:off x="6340475" y="3429000"/>
            <a:ext cx="1801813" cy="685800"/>
            <a:chOff x="1728" y="2160"/>
            <a:chExt cx="1135" cy="432"/>
          </a:xfrm>
        </p:grpSpPr>
        <p:sp>
          <p:nvSpPr>
            <p:cNvPr id="149" name="Line 23"/>
            <p:cNvSpPr>
              <a:spLocks noChangeShapeType="1"/>
            </p:cNvSpPr>
            <p:nvPr/>
          </p:nvSpPr>
          <p:spPr bwMode="auto">
            <a:xfrm>
              <a:off x="1728" y="2160"/>
              <a:ext cx="1008" cy="432"/>
            </a:xfrm>
            <a:prstGeom prst="line">
              <a:avLst/>
            </a:prstGeom>
            <a:noFill/>
            <a:ln w="57150">
              <a:solidFill>
                <a:srgbClr val="336600"/>
              </a:solidFill>
              <a:round/>
              <a:headEnd/>
              <a:tailEnd type="triangle" w="med" len="med"/>
            </a:ln>
          </p:spPr>
          <p:txBody>
            <a:bodyPr/>
            <a:lstStyle/>
            <a:p>
              <a:endParaRPr lang="en-US"/>
            </a:p>
          </p:txBody>
        </p:sp>
        <p:sp>
          <p:nvSpPr>
            <p:cNvPr id="150" name="Text Box 24"/>
            <p:cNvSpPr txBox="1">
              <a:spLocks noChangeArrowheads="1"/>
            </p:cNvSpPr>
            <p:nvPr/>
          </p:nvSpPr>
          <p:spPr bwMode="auto">
            <a:xfrm>
              <a:off x="2640" y="2256"/>
              <a:ext cx="223" cy="288"/>
            </a:xfrm>
            <a:prstGeom prst="rect">
              <a:avLst/>
            </a:prstGeom>
            <a:noFill/>
            <a:ln w="9525">
              <a:noFill/>
              <a:miter lim="800000"/>
              <a:headEnd/>
              <a:tailEnd/>
            </a:ln>
          </p:spPr>
          <p:txBody>
            <a:bodyPr wrap="none">
              <a:spAutoFit/>
            </a:bodyPr>
            <a:lstStyle/>
            <a:p>
              <a:r>
                <a:rPr lang="en-US" sz="2400" b="1" dirty="0"/>
                <a:t>k</a:t>
              </a:r>
            </a:p>
          </p:txBody>
        </p:sp>
      </p:grpSp>
      <p:sp>
        <p:nvSpPr>
          <p:cNvPr id="153" name="Text Box 27"/>
          <p:cNvSpPr txBox="1">
            <a:spLocks noChangeArrowheads="1"/>
          </p:cNvSpPr>
          <p:nvPr/>
        </p:nvSpPr>
        <p:spPr bwMode="auto">
          <a:xfrm>
            <a:off x="6416675" y="1981200"/>
            <a:ext cx="387350" cy="457200"/>
          </a:xfrm>
          <a:prstGeom prst="rect">
            <a:avLst/>
          </a:prstGeom>
          <a:noFill/>
          <a:ln w="9525">
            <a:noFill/>
            <a:miter lim="800000"/>
            <a:headEnd/>
            <a:tailEnd/>
          </a:ln>
        </p:spPr>
        <p:txBody>
          <a:bodyPr wrap="none">
            <a:spAutoFit/>
          </a:bodyPr>
          <a:lstStyle/>
          <a:p>
            <a:r>
              <a:rPr lang="en-US" sz="2400" b="1" dirty="0"/>
              <a:t>E</a:t>
            </a:r>
          </a:p>
        </p:txBody>
      </p:sp>
      <p:grpSp>
        <p:nvGrpSpPr>
          <p:cNvPr id="163" name="Group 162"/>
          <p:cNvGrpSpPr/>
          <p:nvPr/>
        </p:nvGrpSpPr>
        <p:grpSpPr>
          <a:xfrm>
            <a:off x="5426075" y="2133600"/>
            <a:ext cx="1395413" cy="1981200"/>
            <a:chOff x="5426075" y="2133600"/>
            <a:chExt cx="1395413" cy="1981200"/>
          </a:xfrm>
        </p:grpSpPr>
        <p:sp>
          <p:nvSpPr>
            <p:cNvPr id="152" name="Line 26"/>
            <p:cNvSpPr>
              <a:spLocks noChangeShapeType="1"/>
            </p:cNvSpPr>
            <p:nvPr/>
          </p:nvSpPr>
          <p:spPr bwMode="auto">
            <a:xfrm flipV="1">
              <a:off x="6340475" y="2133600"/>
              <a:ext cx="0" cy="1295400"/>
            </a:xfrm>
            <a:prstGeom prst="line">
              <a:avLst/>
            </a:prstGeom>
            <a:noFill/>
            <a:ln w="57150">
              <a:solidFill>
                <a:srgbClr val="0033CC"/>
              </a:solidFill>
              <a:round/>
              <a:headEnd/>
              <a:tailEnd type="triangle" w="med" len="med"/>
            </a:ln>
          </p:spPr>
          <p:txBody>
            <a:bodyPr/>
            <a:lstStyle/>
            <a:p>
              <a:endParaRPr lang="en-US"/>
            </a:p>
          </p:txBody>
        </p:sp>
        <p:grpSp>
          <p:nvGrpSpPr>
            <p:cNvPr id="162" name="Group 161"/>
            <p:cNvGrpSpPr/>
            <p:nvPr/>
          </p:nvGrpSpPr>
          <p:grpSpPr>
            <a:xfrm>
              <a:off x="5426075" y="2362200"/>
              <a:ext cx="1395413" cy="1752600"/>
              <a:chOff x="5426075" y="2362200"/>
              <a:chExt cx="1395413" cy="1752600"/>
            </a:xfrm>
          </p:grpSpPr>
          <p:grpSp>
            <p:nvGrpSpPr>
              <p:cNvPr id="154" name="Group 28"/>
              <p:cNvGrpSpPr>
                <a:grpSpLocks/>
              </p:cNvGrpSpPr>
              <p:nvPr/>
            </p:nvGrpSpPr>
            <p:grpSpPr bwMode="auto">
              <a:xfrm>
                <a:off x="5426075" y="3429000"/>
                <a:ext cx="914400" cy="685800"/>
                <a:chOff x="1152" y="2160"/>
                <a:chExt cx="576" cy="432"/>
              </a:xfrm>
            </p:grpSpPr>
            <p:sp>
              <p:nvSpPr>
                <p:cNvPr id="155" name="Line 29"/>
                <p:cNvSpPr>
                  <a:spLocks noChangeShapeType="1"/>
                </p:cNvSpPr>
                <p:nvPr/>
              </p:nvSpPr>
              <p:spPr bwMode="auto">
                <a:xfrm flipH="1">
                  <a:off x="1152" y="2160"/>
                  <a:ext cx="576" cy="192"/>
                </a:xfrm>
                <a:prstGeom prst="line">
                  <a:avLst/>
                </a:prstGeom>
                <a:noFill/>
                <a:ln w="57150">
                  <a:solidFill>
                    <a:srgbClr val="336600"/>
                  </a:solidFill>
                  <a:round/>
                  <a:headEnd/>
                  <a:tailEnd type="triangle" w="med" len="med"/>
                </a:ln>
              </p:spPr>
              <p:txBody>
                <a:bodyPr/>
                <a:lstStyle/>
                <a:p>
                  <a:endParaRPr lang="en-US"/>
                </a:p>
              </p:txBody>
            </p:sp>
            <p:sp>
              <p:nvSpPr>
                <p:cNvPr id="156" name="Text Box 30"/>
                <p:cNvSpPr txBox="1">
                  <a:spLocks noChangeArrowheads="1"/>
                </p:cNvSpPr>
                <p:nvPr/>
              </p:nvSpPr>
              <p:spPr bwMode="auto">
                <a:xfrm>
                  <a:off x="1200" y="2304"/>
                  <a:ext cx="255" cy="288"/>
                </a:xfrm>
                <a:prstGeom prst="rect">
                  <a:avLst/>
                </a:prstGeom>
                <a:noFill/>
                <a:ln w="9525">
                  <a:noFill/>
                  <a:miter lim="800000"/>
                  <a:headEnd/>
                  <a:tailEnd/>
                </a:ln>
              </p:spPr>
              <p:txBody>
                <a:bodyPr wrap="none">
                  <a:spAutoFit/>
                </a:bodyPr>
                <a:lstStyle/>
                <a:p>
                  <a:r>
                    <a:rPr lang="en-US" sz="2400" b="1" dirty="0"/>
                    <a:t>B</a:t>
                  </a:r>
                </a:p>
              </p:txBody>
            </p:sp>
          </p:grpSp>
          <p:grpSp>
            <p:nvGrpSpPr>
              <p:cNvPr id="157" name="Group 31"/>
              <p:cNvGrpSpPr>
                <a:grpSpLocks/>
              </p:cNvGrpSpPr>
              <p:nvPr/>
            </p:nvGrpSpPr>
            <p:grpSpPr bwMode="auto">
              <a:xfrm>
                <a:off x="5807075" y="2362200"/>
                <a:ext cx="1014413" cy="1752600"/>
                <a:chOff x="1392" y="1488"/>
                <a:chExt cx="639" cy="1104"/>
              </a:xfrm>
            </p:grpSpPr>
            <p:sp>
              <p:nvSpPr>
                <p:cNvPr id="158" name="Text Box 32"/>
                <p:cNvSpPr txBox="1">
                  <a:spLocks noChangeArrowheads="1"/>
                </p:cNvSpPr>
                <p:nvPr/>
              </p:nvSpPr>
              <p:spPr bwMode="auto">
                <a:xfrm>
                  <a:off x="1776" y="1488"/>
                  <a:ext cx="255" cy="288"/>
                </a:xfrm>
                <a:prstGeom prst="rect">
                  <a:avLst/>
                </a:prstGeom>
                <a:noFill/>
                <a:ln w="9525">
                  <a:noFill/>
                  <a:miter lim="800000"/>
                  <a:headEnd/>
                  <a:tailEnd/>
                </a:ln>
              </p:spPr>
              <p:txBody>
                <a:bodyPr>
                  <a:spAutoFit/>
                </a:bodyPr>
                <a:lstStyle/>
                <a:p>
                  <a:r>
                    <a:rPr lang="en-US" sz="2400" b="1" dirty="0"/>
                    <a:t>D</a:t>
                  </a:r>
                </a:p>
              </p:txBody>
            </p:sp>
            <p:sp>
              <p:nvSpPr>
                <p:cNvPr id="159" name="Text Box 33"/>
                <p:cNvSpPr txBox="1">
                  <a:spLocks noChangeArrowheads="1"/>
                </p:cNvSpPr>
                <p:nvPr/>
              </p:nvSpPr>
              <p:spPr bwMode="auto">
                <a:xfrm>
                  <a:off x="1392" y="2304"/>
                  <a:ext cx="255" cy="288"/>
                </a:xfrm>
                <a:prstGeom prst="rect">
                  <a:avLst/>
                </a:prstGeom>
                <a:noFill/>
                <a:ln w="9525">
                  <a:noFill/>
                  <a:miter lim="800000"/>
                  <a:headEnd/>
                  <a:tailEnd/>
                </a:ln>
              </p:spPr>
              <p:txBody>
                <a:bodyPr>
                  <a:spAutoFit/>
                </a:bodyPr>
                <a:lstStyle/>
                <a:p>
                  <a:r>
                    <a:rPr lang="en-US" sz="2400" b="1" dirty="0"/>
                    <a:t>H</a:t>
                  </a:r>
                </a:p>
              </p:txBody>
            </p:sp>
          </p:grpSp>
        </p:grpSp>
      </p:grpSp>
      <p:sp>
        <p:nvSpPr>
          <p:cNvPr id="160" name="TextBox 159"/>
          <p:cNvSpPr txBox="1"/>
          <p:nvPr/>
        </p:nvSpPr>
        <p:spPr>
          <a:xfrm>
            <a:off x="685800" y="1295400"/>
            <a:ext cx="1941557" cy="369332"/>
          </a:xfrm>
          <a:prstGeom prst="rect">
            <a:avLst/>
          </a:prstGeom>
          <a:noFill/>
        </p:spPr>
        <p:txBody>
          <a:bodyPr wrap="none" rtlCol="0">
            <a:spAutoFit/>
          </a:bodyPr>
          <a:lstStyle/>
          <a:p>
            <a:r>
              <a:rPr lang="en-US" dirty="0" smtClean="0"/>
              <a:t>Isotropic medium</a:t>
            </a:r>
            <a:endParaRPr lang="en-US" dirty="0"/>
          </a:p>
        </p:txBody>
      </p:sp>
      <p:graphicFrame>
        <p:nvGraphicFramePr>
          <p:cNvPr id="34822" name="Object 6"/>
          <p:cNvGraphicFramePr>
            <a:graphicFrameLocks noChangeAspect="1"/>
          </p:cNvGraphicFramePr>
          <p:nvPr/>
        </p:nvGraphicFramePr>
        <p:xfrm>
          <a:off x="3124200" y="1295400"/>
          <a:ext cx="1798638" cy="1749425"/>
        </p:xfrm>
        <a:graphic>
          <a:graphicData uri="http://schemas.openxmlformats.org/presentationml/2006/ole">
            <mc:AlternateContent xmlns:mc="http://schemas.openxmlformats.org/markup-compatibility/2006">
              <mc:Choice xmlns:v="urn:schemas-microsoft-com:vml" Requires="v">
                <p:oleObj spid="_x0000_s87182" name="Equation" r:id="rId3" imgW="888840" imgH="863280" progId="Equation.DSMT4">
                  <p:embed/>
                </p:oleObj>
              </mc:Choice>
              <mc:Fallback>
                <p:oleObj name="Equation" r:id="rId3" imgW="888840" imgH="863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295400"/>
                        <a:ext cx="1798638"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6"/>
          <p:cNvGraphicFramePr>
            <a:graphicFrameLocks noChangeAspect="1"/>
          </p:cNvGraphicFramePr>
          <p:nvPr>
            <p:extLst>
              <p:ext uri="{D42A27DB-BD31-4B8C-83A1-F6EECF244321}">
                <p14:modId xmlns:p14="http://schemas.microsoft.com/office/powerpoint/2010/main" val="1987234842"/>
              </p:ext>
            </p:extLst>
          </p:nvPr>
        </p:nvGraphicFramePr>
        <p:xfrm>
          <a:off x="292100" y="1828800"/>
          <a:ext cx="2570163" cy="925513"/>
        </p:xfrm>
        <a:graphic>
          <a:graphicData uri="http://schemas.openxmlformats.org/presentationml/2006/ole">
            <mc:AlternateContent xmlns:mc="http://schemas.openxmlformats.org/markup-compatibility/2006">
              <mc:Choice xmlns:v="urn:schemas-microsoft-com:vml" Requires="v">
                <p:oleObj spid="_x0000_s87183" name="Equation" r:id="rId5" imgW="1269720" imgH="457200" progId="Equation.DSMT4">
                  <p:embed/>
                </p:oleObj>
              </mc:Choice>
              <mc:Fallback>
                <p:oleObj name="Equation" r:id="rId5" imgW="1269720" imgH="457200" progId="Equation.DSMT4">
                  <p:embed/>
                  <p:pic>
                    <p:nvPicPr>
                      <p:cNvPr id="0" name="Picture 12"/>
                      <p:cNvPicPr>
                        <a:picLocks noChangeAspect="1" noChangeArrowheads="1"/>
                      </p:cNvPicPr>
                      <p:nvPr/>
                    </p:nvPicPr>
                    <p:blipFill>
                      <a:blip r:embed="rId6"/>
                      <a:srcRect/>
                      <a:stretch>
                        <a:fillRect/>
                      </a:stretch>
                    </p:blipFill>
                    <p:spPr bwMode="auto">
                      <a:xfrm>
                        <a:off x="292100" y="1828800"/>
                        <a:ext cx="2570163"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 name="TextBox 160"/>
          <p:cNvSpPr txBox="1"/>
          <p:nvPr/>
        </p:nvSpPr>
        <p:spPr>
          <a:xfrm>
            <a:off x="152400" y="2971800"/>
            <a:ext cx="2618024" cy="369332"/>
          </a:xfrm>
          <a:prstGeom prst="rect">
            <a:avLst/>
          </a:prstGeom>
          <a:noFill/>
        </p:spPr>
        <p:txBody>
          <a:bodyPr wrap="none" rtlCol="0">
            <a:spAutoFit/>
          </a:bodyPr>
          <a:lstStyle/>
          <a:p>
            <a:r>
              <a:rPr lang="en-US" dirty="0" smtClean="0">
                <a:latin typeface="Symbol" pitchFamily="18" charset="2"/>
              </a:rPr>
              <a:t>c </a:t>
            </a:r>
            <a:r>
              <a:rPr lang="en-US" dirty="0" smtClean="0"/>
              <a:t>and </a:t>
            </a:r>
            <a:r>
              <a:rPr lang="en-US" dirty="0" smtClean="0">
                <a:latin typeface="Symbol" pitchFamily="18" charset="2"/>
              </a:rPr>
              <a:t>e </a:t>
            </a:r>
            <a:r>
              <a:rPr lang="en-US" dirty="0" smtClean="0"/>
              <a:t>are both scalars</a:t>
            </a:r>
            <a:endParaRPr lang="en-US" dirty="0"/>
          </a:p>
        </p:txBody>
      </p:sp>
      <p:grpSp>
        <p:nvGrpSpPr>
          <p:cNvPr id="165" name="Group 164"/>
          <p:cNvGrpSpPr/>
          <p:nvPr/>
        </p:nvGrpSpPr>
        <p:grpSpPr>
          <a:xfrm>
            <a:off x="609600" y="3429000"/>
            <a:ext cx="3317875" cy="369332"/>
            <a:chOff x="609600" y="3429000"/>
            <a:chExt cx="3317875" cy="369332"/>
          </a:xfrm>
        </p:grpSpPr>
        <p:graphicFrame>
          <p:nvGraphicFramePr>
            <p:cNvPr id="77" name="Object 6"/>
            <p:cNvGraphicFramePr>
              <a:graphicFrameLocks noChangeAspect="1"/>
            </p:cNvGraphicFramePr>
            <p:nvPr>
              <p:extLst>
                <p:ext uri="{D42A27DB-BD31-4B8C-83A1-F6EECF244321}">
                  <p14:modId xmlns:p14="http://schemas.microsoft.com/office/powerpoint/2010/main" val="27081267"/>
                </p:ext>
              </p:extLst>
            </p:nvPr>
          </p:nvGraphicFramePr>
          <p:xfrm>
            <a:off x="2667000" y="3429000"/>
            <a:ext cx="1260475" cy="360363"/>
          </p:xfrm>
          <a:graphic>
            <a:graphicData uri="http://schemas.openxmlformats.org/presentationml/2006/ole">
              <mc:AlternateContent xmlns:mc="http://schemas.openxmlformats.org/markup-compatibility/2006">
                <mc:Choice xmlns:v="urn:schemas-microsoft-com:vml" Requires="v">
                  <p:oleObj spid="_x0000_s87184" name="Equation" r:id="rId7" imgW="622080" imgH="177480" progId="Equation.DSMT4">
                    <p:embed/>
                  </p:oleObj>
                </mc:Choice>
                <mc:Fallback>
                  <p:oleObj name="Equation" r:id="rId7" imgW="622080" imgH="177480" progId="Equation.DSMT4">
                    <p:embed/>
                    <p:pic>
                      <p:nvPicPr>
                        <p:cNvPr id="0" name="Picture 13"/>
                        <p:cNvPicPr>
                          <a:picLocks noChangeAspect="1" noChangeArrowheads="1"/>
                        </p:cNvPicPr>
                        <p:nvPr/>
                      </p:nvPicPr>
                      <p:blipFill>
                        <a:blip r:embed="rId8"/>
                        <a:srcRect/>
                        <a:stretch>
                          <a:fillRect/>
                        </a:stretch>
                      </p:blipFill>
                      <p:spPr bwMode="auto">
                        <a:xfrm>
                          <a:off x="2667000" y="3429000"/>
                          <a:ext cx="12604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 name="TextBox 163"/>
            <p:cNvSpPr txBox="1"/>
            <p:nvPr/>
          </p:nvSpPr>
          <p:spPr>
            <a:xfrm>
              <a:off x="609600" y="3429000"/>
              <a:ext cx="1762021" cy="369332"/>
            </a:xfrm>
            <a:prstGeom prst="rect">
              <a:avLst/>
            </a:prstGeom>
            <a:noFill/>
          </p:spPr>
          <p:txBody>
            <a:bodyPr wrap="none" rtlCol="0">
              <a:spAutoFit/>
            </a:bodyPr>
            <a:lstStyle/>
            <a:p>
              <a:r>
                <a:rPr lang="en-US" dirty="0" smtClean="0"/>
                <a:t>Poynting vector</a:t>
              </a:r>
              <a:endParaRPr lang="en-US" dirty="0"/>
            </a:p>
          </p:txBody>
        </p:sp>
      </p:grpSp>
      <p:sp>
        <p:nvSpPr>
          <p:cNvPr id="166" name="TextBox 165"/>
          <p:cNvSpPr txBox="1"/>
          <p:nvPr/>
        </p:nvSpPr>
        <p:spPr>
          <a:xfrm>
            <a:off x="7391400" y="3962400"/>
            <a:ext cx="389850" cy="461665"/>
          </a:xfrm>
          <a:prstGeom prst="rect">
            <a:avLst/>
          </a:prstGeom>
          <a:noFill/>
        </p:spPr>
        <p:txBody>
          <a:bodyPr wrap="none" rtlCol="0">
            <a:spAutoFit/>
          </a:bodyPr>
          <a:lstStyle/>
          <a:p>
            <a:r>
              <a:rPr lang="en-US" sz="2400" b="1" dirty="0" smtClean="0"/>
              <a:t>S</a:t>
            </a:r>
            <a:endParaRPr lang="en-US" sz="2400" b="1" dirty="0"/>
          </a:p>
        </p:txBody>
      </p:sp>
      <p:sp>
        <p:nvSpPr>
          <p:cNvPr id="167" name="TextBox 166"/>
          <p:cNvSpPr txBox="1"/>
          <p:nvPr/>
        </p:nvSpPr>
        <p:spPr>
          <a:xfrm>
            <a:off x="1219200" y="3810000"/>
            <a:ext cx="2877711" cy="369332"/>
          </a:xfrm>
          <a:prstGeom prst="rect">
            <a:avLst/>
          </a:prstGeom>
          <a:noFill/>
        </p:spPr>
        <p:txBody>
          <a:bodyPr wrap="none" rtlCol="0">
            <a:spAutoFit/>
          </a:bodyPr>
          <a:lstStyle/>
          <a:p>
            <a:r>
              <a:rPr lang="en-US" dirty="0" smtClean="0"/>
              <a:t>Model of isotropic medium</a:t>
            </a:r>
            <a:endParaRPr lang="en-US" dirty="0"/>
          </a:p>
        </p:txBody>
      </p:sp>
      <p:grpSp>
        <p:nvGrpSpPr>
          <p:cNvPr id="195" name="Group 194"/>
          <p:cNvGrpSpPr/>
          <p:nvPr/>
        </p:nvGrpSpPr>
        <p:grpSpPr>
          <a:xfrm>
            <a:off x="1600200" y="4191000"/>
            <a:ext cx="2209800" cy="2209800"/>
            <a:chOff x="1600200" y="4191000"/>
            <a:chExt cx="2209800" cy="2209800"/>
          </a:xfrm>
        </p:grpSpPr>
        <p:grpSp>
          <p:nvGrpSpPr>
            <p:cNvPr id="170" name="Group 169"/>
            <p:cNvGrpSpPr/>
            <p:nvPr/>
          </p:nvGrpSpPr>
          <p:grpSpPr>
            <a:xfrm>
              <a:off x="2590800" y="5105400"/>
              <a:ext cx="304800" cy="369332"/>
              <a:chOff x="838200" y="5181600"/>
              <a:chExt cx="304800" cy="369332"/>
            </a:xfrm>
          </p:grpSpPr>
          <p:sp>
            <p:nvSpPr>
              <p:cNvPr id="168" name="Oval 16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9" name="TextBox 16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73" name="Group 172"/>
            <p:cNvGrpSpPr/>
            <p:nvPr/>
          </p:nvGrpSpPr>
          <p:grpSpPr>
            <a:xfrm>
              <a:off x="3429000" y="5105400"/>
              <a:ext cx="381000" cy="381000"/>
              <a:chOff x="5562600" y="4648200"/>
              <a:chExt cx="381000" cy="381000"/>
            </a:xfrm>
          </p:grpSpPr>
          <p:sp>
            <p:nvSpPr>
              <p:cNvPr id="172" name="Oval 17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1" name="TextBox 17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74" name="Group 173"/>
            <p:cNvGrpSpPr/>
            <p:nvPr/>
          </p:nvGrpSpPr>
          <p:grpSpPr>
            <a:xfrm>
              <a:off x="1600200" y="5105400"/>
              <a:ext cx="381000" cy="381000"/>
              <a:chOff x="5562600" y="4648200"/>
              <a:chExt cx="381000" cy="381000"/>
            </a:xfrm>
          </p:grpSpPr>
          <p:sp>
            <p:nvSpPr>
              <p:cNvPr id="175" name="Oval 174"/>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6" name="TextBox 175"/>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77" name="Group 176"/>
            <p:cNvGrpSpPr/>
            <p:nvPr/>
          </p:nvGrpSpPr>
          <p:grpSpPr>
            <a:xfrm>
              <a:off x="1676400" y="6019800"/>
              <a:ext cx="304800" cy="369332"/>
              <a:chOff x="838200" y="5181600"/>
              <a:chExt cx="304800" cy="369332"/>
            </a:xfrm>
          </p:grpSpPr>
          <p:sp>
            <p:nvSpPr>
              <p:cNvPr id="178" name="Oval 17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9" name="TextBox 17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80" name="Group 179"/>
            <p:cNvGrpSpPr/>
            <p:nvPr/>
          </p:nvGrpSpPr>
          <p:grpSpPr>
            <a:xfrm>
              <a:off x="2514600" y="6019800"/>
              <a:ext cx="381000" cy="381000"/>
              <a:chOff x="5562600" y="4648200"/>
              <a:chExt cx="381000" cy="381000"/>
            </a:xfrm>
          </p:grpSpPr>
          <p:sp>
            <p:nvSpPr>
              <p:cNvPr id="181" name="Oval 180"/>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2" name="TextBox 181"/>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83" name="Group 182"/>
            <p:cNvGrpSpPr/>
            <p:nvPr/>
          </p:nvGrpSpPr>
          <p:grpSpPr>
            <a:xfrm>
              <a:off x="3505200" y="6019800"/>
              <a:ext cx="304800" cy="369332"/>
              <a:chOff x="838200" y="5181600"/>
              <a:chExt cx="304800" cy="369332"/>
            </a:xfrm>
          </p:grpSpPr>
          <p:sp>
            <p:nvSpPr>
              <p:cNvPr id="184" name="Oval 18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5" name="TextBox 18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86" name="Group 185"/>
            <p:cNvGrpSpPr/>
            <p:nvPr/>
          </p:nvGrpSpPr>
          <p:grpSpPr>
            <a:xfrm>
              <a:off x="1600200" y="4191000"/>
              <a:ext cx="304800" cy="369332"/>
              <a:chOff x="838200" y="5181600"/>
              <a:chExt cx="304800" cy="369332"/>
            </a:xfrm>
          </p:grpSpPr>
          <p:sp>
            <p:nvSpPr>
              <p:cNvPr id="187" name="Oval 186"/>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8" name="TextBox 187"/>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89" name="Group 188"/>
            <p:cNvGrpSpPr/>
            <p:nvPr/>
          </p:nvGrpSpPr>
          <p:grpSpPr>
            <a:xfrm>
              <a:off x="2438400" y="4191000"/>
              <a:ext cx="381000" cy="381000"/>
              <a:chOff x="5562600" y="4648200"/>
              <a:chExt cx="381000" cy="381000"/>
            </a:xfrm>
          </p:grpSpPr>
          <p:sp>
            <p:nvSpPr>
              <p:cNvPr id="190" name="Oval 18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1" name="TextBox 19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92" name="Group 191"/>
            <p:cNvGrpSpPr/>
            <p:nvPr/>
          </p:nvGrpSpPr>
          <p:grpSpPr>
            <a:xfrm>
              <a:off x="3429000" y="4191000"/>
              <a:ext cx="304800" cy="369332"/>
              <a:chOff x="838200" y="5181600"/>
              <a:chExt cx="304800" cy="369332"/>
            </a:xfrm>
          </p:grpSpPr>
          <p:sp>
            <p:nvSpPr>
              <p:cNvPr id="193" name="Oval 192"/>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4" name="TextBox 193"/>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237" name="Group 236"/>
          <p:cNvGrpSpPr/>
          <p:nvPr/>
        </p:nvGrpSpPr>
        <p:grpSpPr>
          <a:xfrm>
            <a:off x="2209800" y="4572000"/>
            <a:ext cx="1550883" cy="1219200"/>
            <a:chOff x="2209800" y="4572000"/>
            <a:chExt cx="1550883" cy="1219200"/>
          </a:xfrm>
        </p:grpSpPr>
        <p:sp>
          <p:nvSpPr>
            <p:cNvPr id="196" name="Oval 195"/>
            <p:cNvSpPr/>
            <p:nvPr/>
          </p:nvSpPr>
          <p:spPr bwMode="auto">
            <a:xfrm>
              <a:off x="2209800" y="47244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6" name="TextBox 235"/>
            <p:cNvSpPr txBox="1"/>
            <p:nvPr/>
          </p:nvSpPr>
          <p:spPr>
            <a:xfrm>
              <a:off x="2819400" y="4572000"/>
              <a:ext cx="941283" cy="369332"/>
            </a:xfrm>
            <a:prstGeom prst="rect">
              <a:avLst/>
            </a:prstGeom>
            <a:noFill/>
          </p:spPr>
          <p:txBody>
            <a:bodyPr wrap="none" rtlCol="0">
              <a:spAutoFit/>
            </a:bodyPr>
            <a:lstStyle/>
            <a:p>
              <a:r>
                <a:rPr lang="en-US" dirty="0" smtClean="0"/>
                <a:t>e-cloud</a:t>
              </a:r>
              <a:endParaRPr lang="en-US" dirty="0"/>
            </a:p>
          </p:txBody>
        </p:sp>
      </p:grpSp>
      <p:grpSp>
        <p:nvGrpSpPr>
          <p:cNvPr id="239" name="Group 238"/>
          <p:cNvGrpSpPr/>
          <p:nvPr/>
        </p:nvGrpSpPr>
        <p:grpSpPr>
          <a:xfrm>
            <a:off x="2209800" y="4800600"/>
            <a:ext cx="1981200" cy="646331"/>
            <a:chOff x="2209800" y="4800600"/>
            <a:chExt cx="1981200" cy="646331"/>
          </a:xfrm>
        </p:grpSpPr>
        <p:grpSp>
          <p:nvGrpSpPr>
            <p:cNvPr id="204" name="Group 58"/>
            <p:cNvGrpSpPr/>
            <p:nvPr/>
          </p:nvGrpSpPr>
          <p:grpSpPr>
            <a:xfrm>
              <a:off x="2743200" y="5181600"/>
              <a:ext cx="456416" cy="194034"/>
              <a:chOff x="1447800" y="533400"/>
              <a:chExt cx="6705600" cy="381000"/>
            </a:xfrm>
          </p:grpSpPr>
          <p:grpSp>
            <p:nvGrpSpPr>
              <p:cNvPr id="205" name="Group 411"/>
              <p:cNvGrpSpPr/>
              <p:nvPr/>
            </p:nvGrpSpPr>
            <p:grpSpPr>
              <a:xfrm>
                <a:off x="1447800" y="533400"/>
                <a:ext cx="3352800" cy="381000"/>
                <a:chOff x="4267200" y="838200"/>
                <a:chExt cx="3352800" cy="381000"/>
              </a:xfrm>
            </p:grpSpPr>
            <p:grpSp>
              <p:nvGrpSpPr>
                <p:cNvPr id="213" name="Group 407"/>
                <p:cNvGrpSpPr/>
                <p:nvPr/>
              </p:nvGrpSpPr>
              <p:grpSpPr>
                <a:xfrm>
                  <a:off x="4267200" y="838200"/>
                  <a:ext cx="1676400" cy="381000"/>
                  <a:chOff x="4267200" y="838200"/>
                  <a:chExt cx="1676400" cy="381000"/>
                </a:xfrm>
              </p:grpSpPr>
              <p:cxnSp>
                <p:nvCxnSpPr>
                  <p:cNvPr id="217" name="Curved Connector 21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8" name="Curved Connector 21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14" name="Group 408"/>
                <p:cNvGrpSpPr/>
                <p:nvPr/>
              </p:nvGrpSpPr>
              <p:grpSpPr>
                <a:xfrm>
                  <a:off x="5943600" y="838200"/>
                  <a:ext cx="1676400" cy="381000"/>
                  <a:chOff x="4267200" y="838200"/>
                  <a:chExt cx="1676400" cy="381000"/>
                </a:xfrm>
              </p:grpSpPr>
              <p:cxnSp>
                <p:nvCxnSpPr>
                  <p:cNvPr id="215" name="Curved Connector 21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6" name="Curved Connector 21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06" name="Group 412"/>
              <p:cNvGrpSpPr/>
              <p:nvPr/>
            </p:nvGrpSpPr>
            <p:grpSpPr>
              <a:xfrm>
                <a:off x="4800600" y="533400"/>
                <a:ext cx="3352800" cy="381000"/>
                <a:chOff x="4267200" y="838200"/>
                <a:chExt cx="3352800" cy="381000"/>
              </a:xfrm>
            </p:grpSpPr>
            <p:grpSp>
              <p:nvGrpSpPr>
                <p:cNvPr id="207" name="Group 407"/>
                <p:cNvGrpSpPr/>
                <p:nvPr/>
              </p:nvGrpSpPr>
              <p:grpSpPr>
                <a:xfrm>
                  <a:off x="4267200" y="838200"/>
                  <a:ext cx="1676400" cy="381000"/>
                  <a:chOff x="4267200" y="838200"/>
                  <a:chExt cx="1676400" cy="381000"/>
                </a:xfrm>
              </p:grpSpPr>
              <p:cxnSp>
                <p:nvCxnSpPr>
                  <p:cNvPr id="211" name="Curved Connector 21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2" name="Curved Connector 21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08" name="Group 408"/>
                <p:cNvGrpSpPr/>
                <p:nvPr/>
              </p:nvGrpSpPr>
              <p:grpSpPr>
                <a:xfrm>
                  <a:off x="5943600" y="838200"/>
                  <a:ext cx="1676400" cy="381000"/>
                  <a:chOff x="4267200" y="838200"/>
                  <a:chExt cx="1676400" cy="381000"/>
                </a:xfrm>
              </p:grpSpPr>
              <p:cxnSp>
                <p:nvCxnSpPr>
                  <p:cNvPr id="209" name="Curved Connector 20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0" name="Curved Connector 20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221" name="Group 58"/>
            <p:cNvGrpSpPr/>
            <p:nvPr/>
          </p:nvGrpSpPr>
          <p:grpSpPr>
            <a:xfrm>
              <a:off x="2209800" y="5181600"/>
              <a:ext cx="456416" cy="194034"/>
              <a:chOff x="1447800" y="533400"/>
              <a:chExt cx="6705600" cy="381000"/>
            </a:xfrm>
          </p:grpSpPr>
          <p:grpSp>
            <p:nvGrpSpPr>
              <p:cNvPr id="222" name="Group 411"/>
              <p:cNvGrpSpPr/>
              <p:nvPr/>
            </p:nvGrpSpPr>
            <p:grpSpPr>
              <a:xfrm>
                <a:off x="1447800" y="533400"/>
                <a:ext cx="3352800" cy="381000"/>
                <a:chOff x="4267200" y="838200"/>
                <a:chExt cx="3352800" cy="381000"/>
              </a:xfrm>
            </p:grpSpPr>
            <p:grpSp>
              <p:nvGrpSpPr>
                <p:cNvPr id="230" name="Group 407"/>
                <p:cNvGrpSpPr/>
                <p:nvPr/>
              </p:nvGrpSpPr>
              <p:grpSpPr>
                <a:xfrm>
                  <a:off x="4267200" y="838200"/>
                  <a:ext cx="1676400" cy="381000"/>
                  <a:chOff x="4267200" y="838200"/>
                  <a:chExt cx="1676400" cy="381000"/>
                </a:xfrm>
              </p:grpSpPr>
              <p:cxnSp>
                <p:nvCxnSpPr>
                  <p:cNvPr id="234" name="Curved Connector 233"/>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5" name="Curved Connector 234"/>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31" name="Group 408"/>
                <p:cNvGrpSpPr/>
                <p:nvPr/>
              </p:nvGrpSpPr>
              <p:grpSpPr>
                <a:xfrm>
                  <a:off x="5943600" y="838200"/>
                  <a:ext cx="1676400" cy="381000"/>
                  <a:chOff x="4267200" y="838200"/>
                  <a:chExt cx="1676400" cy="381000"/>
                </a:xfrm>
              </p:grpSpPr>
              <p:cxnSp>
                <p:nvCxnSpPr>
                  <p:cNvPr id="232" name="Curved Connector 231"/>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3" name="Curved Connector 232"/>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23" name="Group 412"/>
              <p:cNvGrpSpPr/>
              <p:nvPr/>
            </p:nvGrpSpPr>
            <p:grpSpPr>
              <a:xfrm>
                <a:off x="4800600" y="533400"/>
                <a:ext cx="3352800" cy="381000"/>
                <a:chOff x="4267200" y="838200"/>
                <a:chExt cx="3352800" cy="381000"/>
              </a:xfrm>
            </p:grpSpPr>
            <p:grpSp>
              <p:nvGrpSpPr>
                <p:cNvPr id="224" name="Group 407"/>
                <p:cNvGrpSpPr/>
                <p:nvPr/>
              </p:nvGrpSpPr>
              <p:grpSpPr>
                <a:xfrm>
                  <a:off x="4267200" y="838200"/>
                  <a:ext cx="1676400" cy="381000"/>
                  <a:chOff x="4267200" y="838200"/>
                  <a:chExt cx="1676400" cy="381000"/>
                </a:xfrm>
              </p:grpSpPr>
              <p:cxnSp>
                <p:nvCxnSpPr>
                  <p:cNvPr id="228" name="Curved Connector 227"/>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9" name="Curved Connector 228"/>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25" name="Group 408"/>
                <p:cNvGrpSpPr/>
                <p:nvPr/>
              </p:nvGrpSpPr>
              <p:grpSpPr>
                <a:xfrm>
                  <a:off x="5943600" y="838200"/>
                  <a:ext cx="1676400" cy="381000"/>
                  <a:chOff x="4267200" y="838200"/>
                  <a:chExt cx="1676400" cy="381000"/>
                </a:xfrm>
              </p:grpSpPr>
              <p:cxnSp>
                <p:nvCxnSpPr>
                  <p:cNvPr id="226" name="Curved Connector 225"/>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7" name="Curved Connector 226"/>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238" name="TextBox 237"/>
            <p:cNvSpPr txBox="1"/>
            <p:nvPr/>
          </p:nvSpPr>
          <p:spPr>
            <a:xfrm>
              <a:off x="2819400" y="4800600"/>
              <a:ext cx="1371600" cy="646331"/>
            </a:xfrm>
            <a:prstGeom prst="rect">
              <a:avLst/>
            </a:prstGeom>
            <a:noFill/>
          </p:spPr>
          <p:txBody>
            <a:bodyPr wrap="square" rtlCol="0">
              <a:spAutoFit/>
            </a:bodyPr>
            <a:lstStyle/>
            <a:p>
              <a:r>
                <a:rPr lang="en-US" dirty="0" err="1" smtClean="0"/>
                <a:t>K</a:t>
              </a:r>
              <a:r>
                <a:rPr lang="en-US" baseline="-25000" dirty="0" err="1" smtClean="0"/>
                <a:t>x</a:t>
              </a:r>
              <a:endParaRPr lang="en-US" dirty="0" smtClean="0"/>
            </a:p>
            <a:p>
              <a:endParaRPr lang="en-US" dirty="0"/>
            </a:p>
          </p:txBody>
        </p:sp>
      </p:grpSp>
      <p:grpSp>
        <p:nvGrpSpPr>
          <p:cNvPr id="272" name="Group 271"/>
          <p:cNvGrpSpPr/>
          <p:nvPr/>
        </p:nvGrpSpPr>
        <p:grpSpPr>
          <a:xfrm>
            <a:off x="2590800" y="4725184"/>
            <a:ext cx="609600" cy="1331347"/>
            <a:chOff x="2590800" y="4725184"/>
            <a:chExt cx="609600" cy="1331347"/>
          </a:xfrm>
        </p:grpSpPr>
        <p:grpSp>
          <p:nvGrpSpPr>
            <p:cNvPr id="241" name="Group 58"/>
            <p:cNvGrpSpPr/>
            <p:nvPr/>
          </p:nvGrpSpPr>
          <p:grpSpPr>
            <a:xfrm rot="16200000">
              <a:off x="2476892" y="4839092"/>
              <a:ext cx="456416" cy="228600"/>
              <a:chOff x="1447800" y="533400"/>
              <a:chExt cx="6705600" cy="381000"/>
            </a:xfrm>
          </p:grpSpPr>
          <p:grpSp>
            <p:nvGrpSpPr>
              <p:cNvPr id="258" name="Group 411"/>
              <p:cNvGrpSpPr/>
              <p:nvPr/>
            </p:nvGrpSpPr>
            <p:grpSpPr>
              <a:xfrm>
                <a:off x="1447800" y="533400"/>
                <a:ext cx="3352800" cy="381000"/>
                <a:chOff x="4267200" y="838200"/>
                <a:chExt cx="3352800" cy="381000"/>
              </a:xfrm>
            </p:grpSpPr>
            <p:grpSp>
              <p:nvGrpSpPr>
                <p:cNvPr id="266" name="Group 407"/>
                <p:cNvGrpSpPr/>
                <p:nvPr/>
              </p:nvGrpSpPr>
              <p:grpSpPr>
                <a:xfrm>
                  <a:off x="4267200" y="838200"/>
                  <a:ext cx="1676400" cy="381000"/>
                  <a:chOff x="4267200" y="838200"/>
                  <a:chExt cx="1676400" cy="381000"/>
                </a:xfrm>
              </p:grpSpPr>
              <p:cxnSp>
                <p:nvCxnSpPr>
                  <p:cNvPr id="270" name="Curved Connector 269"/>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71" name="Curved Connector 270"/>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67" name="Group 408"/>
                <p:cNvGrpSpPr/>
                <p:nvPr/>
              </p:nvGrpSpPr>
              <p:grpSpPr>
                <a:xfrm>
                  <a:off x="5943600" y="838200"/>
                  <a:ext cx="1676400" cy="381000"/>
                  <a:chOff x="4267200" y="838200"/>
                  <a:chExt cx="1676400" cy="381000"/>
                </a:xfrm>
              </p:grpSpPr>
              <p:cxnSp>
                <p:nvCxnSpPr>
                  <p:cNvPr id="268" name="Curved Connector 267"/>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69" name="Curved Connector 268"/>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59" name="Group 412"/>
              <p:cNvGrpSpPr/>
              <p:nvPr/>
            </p:nvGrpSpPr>
            <p:grpSpPr>
              <a:xfrm>
                <a:off x="4800600" y="533400"/>
                <a:ext cx="3352800" cy="381000"/>
                <a:chOff x="4267200" y="838200"/>
                <a:chExt cx="3352800" cy="381000"/>
              </a:xfrm>
            </p:grpSpPr>
            <p:grpSp>
              <p:nvGrpSpPr>
                <p:cNvPr id="260" name="Group 407"/>
                <p:cNvGrpSpPr/>
                <p:nvPr/>
              </p:nvGrpSpPr>
              <p:grpSpPr>
                <a:xfrm>
                  <a:off x="4267200" y="838200"/>
                  <a:ext cx="1676400" cy="381000"/>
                  <a:chOff x="4267200" y="838200"/>
                  <a:chExt cx="1676400" cy="381000"/>
                </a:xfrm>
              </p:grpSpPr>
              <p:cxnSp>
                <p:nvCxnSpPr>
                  <p:cNvPr id="264" name="Curved Connector 263"/>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65" name="Curved Connector 264"/>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61" name="Group 408"/>
                <p:cNvGrpSpPr/>
                <p:nvPr/>
              </p:nvGrpSpPr>
              <p:grpSpPr>
                <a:xfrm>
                  <a:off x="5943600" y="838200"/>
                  <a:ext cx="1676400" cy="381000"/>
                  <a:chOff x="4267200" y="838200"/>
                  <a:chExt cx="1676400" cy="381000"/>
                </a:xfrm>
              </p:grpSpPr>
              <p:cxnSp>
                <p:nvCxnSpPr>
                  <p:cNvPr id="262" name="Curved Connector 261"/>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63" name="Curved Connector 262"/>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242" name="Group 58"/>
            <p:cNvGrpSpPr/>
            <p:nvPr/>
          </p:nvGrpSpPr>
          <p:grpSpPr>
            <a:xfrm rot="16200000">
              <a:off x="2459609" y="5465191"/>
              <a:ext cx="456416" cy="194034"/>
              <a:chOff x="1447800" y="533400"/>
              <a:chExt cx="6705600" cy="381000"/>
            </a:xfrm>
          </p:grpSpPr>
          <p:grpSp>
            <p:nvGrpSpPr>
              <p:cNvPr id="244" name="Group 411"/>
              <p:cNvGrpSpPr/>
              <p:nvPr/>
            </p:nvGrpSpPr>
            <p:grpSpPr>
              <a:xfrm>
                <a:off x="1447800" y="533400"/>
                <a:ext cx="3352800" cy="381000"/>
                <a:chOff x="4267200" y="838200"/>
                <a:chExt cx="3352800" cy="381000"/>
              </a:xfrm>
            </p:grpSpPr>
            <p:grpSp>
              <p:nvGrpSpPr>
                <p:cNvPr id="252" name="Group 407"/>
                <p:cNvGrpSpPr/>
                <p:nvPr/>
              </p:nvGrpSpPr>
              <p:grpSpPr>
                <a:xfrm>
                  <a:off x="4267200" y="838200"/>
                  <a:ext cx="1676400" cy="381000"/>
                  <a:chOff x="4267200" y="838200"/>
                  <a:chExt cx="1676400" cy="381000"/>
                </a:xfrm>
              </p:grpSpPr>
              <p:cxnSp>
                <p:nvCxnSpPr>
                  <p:cNvPr id="256" name="Curved Connector 255"/>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57" name="Curved Connector 256"/>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53" name="Group 408"/>
                <p:cNvGrpSpPr/>
                <p:nvPr/>
              </p:nvGrpSpPr>
              <p:grpSpPr>
                <a:xfrm>
                  <a:off x="5943600" y="838200"/>
                  <a:ext cx="1676400" cy="381000"/>
                  <a:chOff x="4267200" y="838200"/>
                  <a:chExt cx="1676400" cy="381000"/>
                </a:xfrm>
              </p:grpSpPr>
              <p:cxnSp>
                <p:nvCxnSpPr>
                  <p:cNvPr id="254" name="Curved Connector 253"/>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55" name="Curved Connector 254"/>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45" name="Group 412"/>
              <p:cNvGrpSpPr/>
              <p:nvPr/>
            </p:nvGrpSpPr>
            <p:grpSpPr>
              <a:xfrm>
                <a:off x="4800600" y="533400"/>
                <a:ext cx="3352800" cy="381000"/>
                <a:chOff x="4267200" y="838200"/>
                <a:chExt cx="3352800" cy="381000"/>
              </a:xfrm>
            </p:grpSpPr>
            <p:grpSp>
              <p:nvGrpSpPr>
                <p:cNvPr id="246" name="Group 407"/>
                <p:cNvGrpSpPr/>
                <p:nvPr/>
              </p:nvGrpSpPr>
              <p:grpSpPr>
                <a:xfrm>
                  <a:off x="4267200" y="838200"/>
                  <a:ext cx="1676400" cy="381000"/>
                  <a:chOff x="4267200" y="838200"/>
                  <a:chExt cx="1676400" cy="381000"/>
                </a:xfrm>
              </p:grpSpPr>
              <p:cxnSp>
                <p:nvCxnSpPr>
                  <p:cNvPr id="250" name="Curved Connector 249"/>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51" name="Curved Connector 250"/>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47" name="Group 408"/>
                <p:cNvGrpSpPr/>
                <p:nvPr/>
              </p:nvGrpSpPr>
              <p:grpSpPr>
                <a:xfrm>
                  <a:off x="5943600" y="838200"/>
                  <a:ext cx="1676400" cy="381000"/>
                  <a:chOff x="4267200" y="838200"/>
                  <a:chExt cx="1676400" cy="381000"/>
                </a:xfrm>
              </p:grpSpPr>
              <p:cxnSp>
                <p:nvCxnSpPr>
                  <p:cNvPr id="248" name="Curved Connector 247"/>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49" name="Curved Connector 248"/>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243" name="TextBox 242"/>
            <p:cNvSpPr txBox="1"/>
            <p:nvPr/>
          </p:nvSpPr>
          <p:spPr>
            <a:xfrm>
              <a:off x="2667000" y="5410200"/>
              <a:ext cx="533400" cy="646331"/>
            </a:xfrm>
            <a:prstGeom prst="rect">
              <a:avLst/>
            </a:prstGeom>
            <a:noFill/>
          </p:spPr>
          <p:txBody>
            <a:bodyPr wrap="square" rtlCol="0">
              <a:spAutoFit/>
            </a:bodyPr>
            <a:lstStyle/>
            <a:p>
              <a:r>
                <a:rPr lang="en-US" dirty="0" err="1" smtClean="0"/>
                <a:t>K</a:t>
              </a:r>
              <a:r>
                <a:rPr lang="en-US" baseline="-25000" dirty="0" err="1" smtClean="0"/>
                <a:t>y</a:t>
              </a:r>
              <a:endParaRPr lang="en-US" dirty="0" smtClean="0"/>
            </a:p>
            <a:p>
              <a:endParaRPr lang="en-US" dirty="0"/>
            </a:p>
          </p:txBody>
        </p:sp>
      </p:grpSp>
      <p:sp>
        <p:nvSpPr>
          <p:cNvPr id="273" name="TextBox 272"/>
          <p:cNvSpPr txBox="1"/>
          <p:nvPr/>
        </p:nvSpPr>
        <p:spPr>
          <a:xfrm>
            <a:off x="5334000" y="4876800"/>
            <a:ext cx="184731" cy="369332"/>
          </a:xfrm>
          <a:prstGeom prst="rect">
            <a:avLst/>
          </a:prstGeom>
          <a:noFill/>
        </p:spPr>
        <p:txBody>
          <a:bodyPr wrap="none" rtlCol="0">
            <a:spAutoFit/>
          </a:bodyPr>
          <a:lstStyle/>
          <a:p>
            <a:endParaRPr lang="en-US" dirty="0"/>
          </a:p>
        </p:txBody>
      </p:sp>
      <p:graphicFrame>
        <p:nvGraphicFramePr>
          <p:cNvPr id="274" name="Object 6"/>
          <p:cNvGraphicFramePr>
            <a:graphicFrameLocks noChangeAspect="1"/>
          </p:cNvGraphicFramePr>
          <p:nvPr/>
        </p:nvGraphicFramePr>
        <p:xfrm>
          <a:off x="4419600" y="5105400"/>
          <a:ext cx="1774825" cy="490537"/>
        </p:xfrm>
        <a:graphic>
          <a:graphicData uri="http://schemas.openxmlformats.org/presentationml/2006/ole">
            <mc:AlternateContent xmlns:mc="http://schemas.openxmlformats.org/markup-compatibility/2006">
              <mc:Choice xmlns:v="urn:schemas-microsoft-com:vml" Requires="v">
                <p:oleObj spid="_x0000_s87185" name="Equation" r:id="rId9" imgW="876240" imgH="241200" progId="Equation.DSMT4">
                  <p:embed/>
                </p:oleObj>
              </mc:Choice>
              <mc:Fallback>
                <p:oleObj name="Equation" r:id="rId9" imgW="876240" imgH="24120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5105400"/>
                        <a:ext cx="17748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5" name="TextBox 274"/>
          <p:cNvSpPr txBox="1"/>
          <p:nvPr/>
        </p:nvSpPr>
        <p:spPr>
          <a:xfrm>
            <a:off x="4343400" y="5638800"/>
            <a:ext cx="4267200" cy="646331"/>
          </a:xfrm>
          <a:prstGeom prst="rect">
            <a:avLst/>
          </a:prstGeom>
          <a:noFill/>
        </p:spPr>
        <p:txBody>
          <a:bodyPr wrap="square" rtlCol="0">
            <a:spAutoFit/>
          </a:bodyPr>
          <a:lstStyle/>
          <a:p>
            <a:r>
              <a:rPr lang="en-US" dirty="0" smtClean="0"/>
              <a:t>Medium’s response does not depend on the direction of applied field</a:t>
            </a:r>
            <a:endParaRPr lang="en-US" dirty="0"/>
          </a:p>
        </p:txBody>
      </p:sp>
      <p:sp>
        <p:nvSpPr>
          <p:cNvPr id="130" name="Slide Number Placeholder 129"/>
          <p:cNvSpPr>
            <a:spLocks noGrp="1"/>
          </p:cNvSpPr>
          <p:nvPr>
            <p:ph type="sldNum" sz="quarter" idx="12"/>
          </p:nvPr>
        </p:nvSpPr>
        <p:spPr/>
        <p:txBody>
          <a:bodyPr/>
          <a:lstStyle/>
          <a:p>
            <a:pPr>
              <a:defRPr/>
            </a:pPr>
            <a:fld id="{BA949DAA-2B2A-4017-895E-FC6C49EBF0C5}"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box(in)">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box(in)">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box(in)">
                                      <p:cBhvr>
                                        <p:cTn id="17" dur="5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ox(in)">
                                      <p:cBhvr>
                                        <p:cTn id="22" dur="50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box(in)">
                                      <p:cBhvr>
                                        <p:cTn id="27" dur="500"/>
                                        <p:tgtEl>
                                          <p:spTgt spid="13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box(in)">
                                      <p:cBhvr>
                                        <p:cTn id="32" dur="500"/>
                                        <p:tgtEl>
                                          <p:spTgt spid="14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3"/>
                                        </p:tgtEl>
                                        <p:attrNameLst>
                                          <p:attrName>style.visibility</p:attrName>
                                        </p:attrNameLst>
                                      </p:cBhvr>
                                      <p:to>
                                        <p:strVal val="visible"/>
                                      </p:to>
                                    </p:set>
                                    <p:animEffect transition="in" filter="box(in)">
                                      <p:cBhvr>
                                        <p:cTn id="37" dur="500"/>
                                        <p:tgtEl>
                                          <p:spTgt spid="16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box(in)">
                                      <p:cBhvr>
                                        <p:cTn id="42" dur="500"/>
                                        <p:tgtEl>
                                          <p:spTgt spid="15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5"/>
                                        </p:tgtEl>
                                        <p:attrNameLst>
                                          <p:attrName>style.visibility</p:attrName>
                                        </p:attrNameLst>
                                      </p:cBhvr>
                                      <p:to>
                                        <p:strVal val="visible"/>
                                      </p:to>
                                    </p:set>
                                    <p:animEffect transition="in" filter="box(in)">
                                      <p:cBhvr>
                                        <p:cTn id="47" dur="500"/>
                                        <p:tgtEl>
                                          <p:spTgt spid="16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box(in)">
                                      <p:cBhvr>
                                        <p:cTn id="52" dur="500"/>
                                        <p:tgtEl>
                                          <p:spTgt spid="16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box(in)">
                                      <p:cBhvr>
                                        <p:cTn id="57" dur="500"/>
                                        <p:tgtEl>
                                          <p:spTgt spid="16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95"/>
                                        </p:tgtEl>
                                        <p:attrNameLst>
                                          <p:attrName>style.visibility</p:attrName>
                                        </p:attrNameLst>
                                      </p:cBhvr>
                                      <p:to>
                                        <p:strVal val="visible"/>
                                      </p:to>
                                    </p:set>
                                    <p:animEffect transition="in" filter="box(in)">
                                      <p:cBhvr>
                                        <p:cTn id="62" dur="500"/>
                                        <p:tgtEl>
                                          <p:spTgt spid="19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box(in)">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239"/>
                                        </p:tgtEl>
                                        <p:attrNameLst>
                                          <p:attrName>style.visibility</p:attrName>
                                        </p:attrNameLst>
                                      </p:cBhvr>
                                      <p:to>
                                        <p:strVal val="visible"/>
                                      </p:to>
                                    </p:set>
                                    <p:animEffect transition="in" filter="box(in)">
                                      <p:cBhvr>
                                        <p:cTn id="72" dur="500"/>
                                        <p:tgtEl>
                                          <p:spTgt spid="23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272"/>
                                        </p:tgtEl>
                                        <p:attrNameLst>
                                          <p:attrName>style.visibility</p:attrName>
                                        </p:attrNameLst>
                                      </p:cBhvr>
                                      <p:to>
                                        <p:strVal val="visible"/>
                                      </p:to>
                                    </p:set>
                                    <p:animEffect transition="in" filter="box(in)">
                                      <p:cBhvr>
                                        <p:cTn id="77" dur="500"/>
                                        <p:tgtEl>
                                          <p:spTgt spid="27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274"/>
                                        </p:tgtEl>
                                        <p:attrNameLst>
                                          <p:attrName>style.visibility</p:attrName>
                                        </p:attrNameLst>
                                      </p:cBhvr>
                                      <p:to>
                                        <p:strVal val="visible"/>
                                      </p:to>
                                    </p:set>
                                    <p:animEffect transition="in" filter="box(in)">
                                      <p:cBhvr>
                                        <p:cTn id="82" dur="500"/>
                                        <p:tgtEl>
                                          <p:spTgt spid="274"/>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75"/>
                                        </p:tgtEl>
                                        <p:attrNameLst>
                                          <p:attrName>style.visibility</p:attrName>
                                        </p:attrNameLst>
                                      </p:cBhvr>
                                      <p:to>
                                        <p:strVal val="visible"/>
                                      </p:to>
                                    </p:set>
                                    <p:animEffect transition="in" filter="box(in)">
                                      <p:cBhvr>
                                        <p:cTn id="8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60" grpId="0"/>
      <p:bldP spid="161" grpId="0"/>
      <p:bldP spid="166" grpId="0"/>
      <p:bldP spid="167" grpId="0"/>
      <p:bldP spid="2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Energy velocity</a:t>
            </a:r>
            <a:endParaRPr lang="en-US" sz="3200" dirty="0"/>
          </a:p>
        </p:txBody>
      </p:sp>
      <p:grpSp>
        <p:nvGrpSpPr>
          <p:cNvPr id="3" name="Group 33"/>
          <p:cNvGrpSpPr/>
          <p:nvPr/>
        </p:nvGrpSpPr>
        <p:grpSpPr>
          <a:xfrm>
            <a:off x="731520" y="650240"/>
            <a:ext cx="6563416" cy="602933"/>
            <a:chOff x="731520" y="1290320"/>
            <a:chExt cx="6563416" cy="602933"/>
          </a:xfrm>
        </p:grpSpPr>
        <p:sp>
          <p:nvSpPr>
            <p:cNvPr id="13" name="TextBox 12"/>
            <p:cNvSpPr txBox="1"/>
            <p:nvPr/>
          </p:nvSpPr>
          <p:spPr>
            <a:xfrm>
              <a:off x="731520" y="1361440"/>
              <a:ext cx="2005677" cy="369332"/>
            </a:xfrm>
            <a:prstGeom prst="rect">
              <a:avLst/>
            </a:prstGeom>
            <a:noFill/>
          </p:spPr>
          <p:txBody>
            <a:bodyPr wrap="none" rtlCol="0">
              <a:spAutoFit/>
            </a:bodyPr>
            <a:lstStyle/>
            <a:p>
              <a:r>
                <a:rPr lang="en-US" dirty="0" smtClean="0"/>
                <a:t>Energy density is </a:t>
              </a:r>
              <a:endParaRPr lang="en-US" dirty="0"/>
            </a:p>
          </p:txBody>
        </p:sp>
        <p:graphicFrame>
          <p:nvGraphicFramePr>
            <p:cNvPr id="134148" name="Object 4"/>
            <p:cNvGraphicFramePr>
              <a:graphicFrameLocks noChangeAspect="1"/>
            </p:cNvGraphicFramePr>
            <p:nvPr/>
          </p:nvGraphicFramePr>
          <p:xfrm>
            <a:off x="2814320" y="1290320"/>
            <a:ext cx="4480616" cy="602933"/>
          </p:xfrm>
          <a:graphic>
            <a:graphicData uri="http://schemas.openxmlformats.org/presentationml/2006/ole">
              <mc:AlternateContent xmlns:mc="http://schemas.openxmlformats.org/markup-compatibility/2006">
                <mc:Choice xmlns:v="urn:schemas-microsoft-com:vml" Requires="v">
                  <p:oleObj spid="_x0000_s141547" name="Equation" r:id="rId3" imgW="2920680" imgH="393480" progId="Equation.DSMT4">
                    <p:embed/>
                  </p:oleObj>
                </mc:Choice>
                <mc:Fallback>
                  <p:oleObj name="Equation" r:id="rId3" imgW="292068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320" y="1290320"/>
                          <a:ext cx="4480616" cy="602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36"/>
          <p:cNvGrpSpPr/>
          <p:nvPr/>
        </p:nvGrpSpPr>
        <p:grpSpPr>
          <a:xfrm>
            <a:off x="812800" y="1176973"/>
            <a:ext cx="3556000" cy="296227"/>
            <a:chOff x="731520" y="1339533"/>
            <a:chExt cx="3651490" cy="418147"/>
          </a:xfrm>
        </p:grpSpPr>
        <p:sp>
          <p:nvSpPr>
            <p:cNvPr id="39" name="TextBox 38"/>
            <p:cNvSpPr txBox="1"/>
            <p:nvPr/>
          </p:nvSpPr>
          <p:spPr>
            <a:xfrm>
              <a:off x="731520" y="1361440"/>
              <a:ext cx="2069797" cy="369332"/>
            </a:xfrm>
            <a:prstGeom prst="rect">
              <a:avLst/>
            </a:prstGeom>
            <a:noFill/>
          </p:spPr>
          <p:txBody>
            <a:bodyPr wrap="none" rtlCol="0">
              <a:spAutoFit/>
            </a:bodyPr>
            <a:lstStyle/>
            <a:p>
              <a:r>
                <a:rPr lang="en-US" dirty="0" smtClean="0"/>
                <a:t>Poynting vector is </a:t>
              </a:r>
              <a:endParaRPr lang="en-US" dirty="0"/>
            </a:p>
          </p:txBody>
        </p:sp>
        <p:graphicFrame>
          <p:nvGraphicFramePr>
            <p:cNvPr id="42" name="Object 4"/>
            <p:cNvGraphicFramePr>
              <a:graphicFrameLocks noChangeAspect="1"/>
            </p:cNvGraphicFramePr>
            <p:nvPr/>
          </p:nvGraphicFramePr>
          <p:xfrm>
            <a:off x="2887028" y="1339533"/>
            <a:ext cx="1495982" cy="418147"/>
          </p:xfrm>
          <a:graphic>
            <a:graphicData uri="http://schemas.openxmlformats.org/presentationml/2006/ole">
              <mc:AlternateContent xmlns:mc="http://schemas.openxmlformats.org/markup-compatibility/2006">
                <mc:Choice xmlns:v="urn:schemas-microsoft-com:vml" Requires="v">
                  <p:oleObj spid="_x0000_s141548" name="Equation" r:id="rId5" imgW="634680" imgH="177480" progId="Equation.DSMT4">
                    <p:embed/>
                  </p:oleObj>
                </mc:Choice>
                <mc:Fallback>
                  <p:oleObj name="Equation" r:id="rId5" imgW="634680" imgH="177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028" y="1339533"/>
                          <a:ext cx="1495982" cy="41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43"/>
          <p:cNvGrpSpPr/>
          <p:nvPr/>
        </p:nvGrpSpPr>
        <p:grpSpPr>
          <a:xfrm>
            <a:off x="304800" y="1563688"/>
            <a:ext cx="4929188" cy="925512"/>
            <a:chOff x="304800" y="1817688"/>
            <a:chExt cx="4929188" cy="925512"/>
          </a:xfrm>
        </p:grpSpPr>
        <p:graphicFrame>
          <p:nvGraphicFramePr>
            <p:cNvPr id="34822" name="Object 6"/>
            <p:cNvGraphicFramePr>
              <a:graphicFrameLocks noChangeAspect="1"/>
            </p:cNvGraphicFramePr>
            <p:nvPr/>
          </p:nvGraphicFramePr>
          <p:xfrm>
            <a:off x="3074988" y="1817688"/>
            <a:ext cx="2159000" cy="925512"/>
          </p:xfrm>
          <a:graphic>
            <a:graphicData uri="http://schemas.openxmlformats.org/presentationml/2006/ole">
              <mc:AlternateContent xmlns:mc="http://schemas.openxmlformats.org/markup-compatibility/2006">
                <mc:Choice xmlns:v="urn:schemas-microsoft-com:vml" Requires="v">
                  <p:oleObj spid="_x0000_s141549" name="Equation" r:id="rId7" imgW="1066680" imgH="457200" progId="Equation.DSMT4">
                    <p:embed/>
                  </p:oleObj>
                </mc:Choice>
                <mc:Fallback>
                  <p:oleObj name="Equation" r:id="rId7" imgW="106668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4988" y="1817688"/>
                          <a:ext cx="21590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304800" y="2032000"/>
              <a:ext cx="2245166" cy="369332"/>
            </a:xfrm>
            <a:prstGeom prst="rect">
              <a:avLst/>
            </a:prstGeom>
            <a:noFill/>
          </p:spPr>
          <p:txBody>
            <a:bodyPr wrap="none" rtlCol="0">
              <a:spAutoFit/>
            </a:bodyPr>
            <a:lstStyle/>
            <a:p>
              <a:r>
                <a:rPr lang="en-US" dirty="0" smtClean="0"/>
                <a:t>Maxwell’s equations</a:t>
              </a:r>
              <a:endParaRPr lang="en-US" dirty="0"/>
            </a:p>
          </p:txBody>
        </p:sp>
      </p:grpSp>
      <p:sp>
        <p:nvSpPr>
          <p:cNvPr id="32" name="TextBox 31"/>
          <p:cNvSpPr txBox="1"/>
          <p:nvPr/>
        </p:nvSpPr>
        <p:spPr>
          <a:xfrm>
            <a:off x="436880" y="3596640"/>
            <a:ext cx="2262158" cy="369332"/>
          </a:xfrm>
          <a:prstGeom prst="rect">
            <a:avLst/>
          </a:prstGeom>
          <a:noFill/>
        </p:spPr>
        <p:txBody>
          <a:bodyPr wrap="none" rtlCol="0">
            <a:spAutoFit/>
          </a:bodyPr>
          <a:lstStyle/>
          <a:p>
            <a:r>
              <a:rPr lang="en-US" dirty="0" smtClean="0"/>
              <a:t>Subtract (1) from (2)</a:t>
            </a:r>
            <a:endParaRPr lang="en-US" dirty="0"/>
          </a:p>
        </p:txBody>
      </p:sp>
      <p:grpSp>
        <p:nvGrpSpPr>
          <p:cNvPr id="35" name="Group 34"/>
          <p:cNvGrpSpPr/>
          <p:nvPr/>
        </p:nvGrpSpPr>
        <p:grpSpPr>
          <a:xfrm>
            <a:off x="270192" y="2499360"/>
            <a:ext cx="7685088" cy="1037908"/>
            <a:chOff x="270192" y="2753360"/>
            <a:chExt cx="7685088" cy="1037908"/>
          </a:xfrm>
        </p:grpSpPr>
        <p:graphicFrame>
          <p:nvGraphicFramePr>
            <p:cNvPr id="24" name="Object 6"/>
            <p:cNvGraphicFramePr>
              <a:graphicFrameLocks noChangeAspect="1"/>
            </p:cNvGraphicFramePr>
            <p:nvPr/>
          </p:nvGraphicFramePr>
          <p:xfrm>
            <a:off x="270192" y="2762568"/>
            <a:ext cx="7018338" cy="1028700"/>
          </p:xfrm>
          <a:graphic>
            <a:graphicData uri="http://schemas.openxmlformats.org/presentationml/2006/ole">
              <mc:AlternateContent xmlns:mc="http://schemas.openxmlformats.org/markup-compatibility/2006">
                <mc:Choice xmlns:v="urn:schemas-microsoft-com:vml" Requires="v">
                  <p:oleObj spid="_x0000_s141550" name="Equation" r:id="rId9" imgW="3466800" imgH="507960" progId="Equation.DSMT4">
                    <p:embed/>
                  </p:oleObj>
                </mc:Choice>
                <mc:Fallback>
                  <p:oleObj name="Equation" r:id="rId9" imgW="3466800" imgH="50796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192" y="2762568"/>
                          <a:ext cx="701833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7386320" y="2753360"/>
              <a:ext cx="466794" cy="369332"/>
            </a:xfrm>
            <a:prstGeom prst="rect">
              <a:avLst/>
            </a:prstGeom>
            <a:noFill/>
          </p:spPr>
          <p:txBody>
            <a:bodyPr wrap="none" rtlCol="0">
              <a:spAutoFit/>
            </a:bodyPr>
            <a:lstStyle/>
            <a:p>
              <a:r>
                <a:rPr lang="en-US" dirty="0" smtClean="0"/>
                <a:t>(1)</a:t>
              </a:r>
              <a:endParaRPr lang="en-US" dirty="0"/>
            </a:p>
          </p:txBody>
        </p:sp>
        <p:sp>
          <p:nvSpPr>
            <p:cNvPr id="34" name="TextBox 33"/>
            <p:cNvSpPr txBox="1"/>
            <p:nvPr/>
          </p:nvSpPr>
          <p:spPr>
            <a:xfrm flipH="1">
              <a:off x="7452359" y="3276601"/>
              <a:ext cx="502921" cy="369332"/>
            </a:xfrm>
            <a:prstGeom prst="rect">
              <a:avLst/>
            </a:prstGeom>
            <a:noFill/>
          </p:spPr>
          <p:txBody>
            <a:bodyPr wrap="square" rtlCol="0">
              <a:spAutoFit/>
            </a:bodyPr>
            <a:lstStyle/>
            <a:p>
              <a:r>
                <a:rPr lang="en-US" dirty="0" smtClean="0"/>
                <a:t>(2)</a:t>
              </a:r>
              <a:endParaRPr lang="en-US" dirty="0"/>
            </a:p>
          </p:txBody>
        </p:sp>
      </p:grpSp>
      <p:graphicFrame>
        <p:nvGraphicFramePr>
          <p:cNvPr id="37" name="Object 6"/>
          <p:cNvGraphicFramePr>
            <a:graphicFrameLocks noChangeAspect="1"/>
          </p:cNvGraphicFramePr>
          <p:nvPr/>
        </p:nvGraphicFramePr>
        <p:xfrm>
          <a:off x="601980" y="3920808"/>
          <a:ext cx="6272213" cy="1028700"/>
        </p:xfrm>
        <a:graphic>
          <a:graphicData uri="http://schemas.openxmlformats.org/presentationml/2006/ole">
            <mc:AlternateContent xmlns:mc="http://schemas.openxmlformats.org/markup-compatibility/2006">
              <mc:Choice xmlns:v="urn:schemas-microsoft-com:vml" Requires="v">
                <p:oleObj spid="_x0000_s141551" name="Equation" r:id="rId11" imgW="3098520" imgH="507960" progId="Equation.DSMT4">
                  <p:embed/>
                </p:oleObj>
              </mc:Choice>
              <mc:Fallback>
                <p:oleObj name="Equation" r:id="rId11" imgW="3098520" imgH="507960" progId="Equation.DSMT4">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 y="3920808"/>
                        <a:ext cx="6272213"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 name="Group 51"/>
          <p:cNvGrpSpPr/>
          <p:nvPr/>
        </p:nvGrpSpPr>
        <p:grpSpPr>
          <a:xfrm>
            <a:off x="1838960" y="1137920"/>
            <a:ext cx="2499360" cy="2865120"/>
            <a:chOff x="1838960" y="1391920"/>
            <a:chExt cx="2499360" cy="2865120"/>
          </a:xfrm>
        </p:grpSpPr>
        <p:sp>
          <p:nvSpPr>
            <p:cNvPr id="41" name="Rounded Rectangle 40"/>
            <p:cNvSpPr/>
            <p:nvPr/>
          </p:nvSpPr>
          <p:spPr bwMode="auto">
            <a:xfrm>
              <a:off x="2885440" y="1391920"/>
              <a:ext cx="1452880" cy="477520"/>
            </a:xfrm>
            <a:prstGeom prst="roundRect">
              <a:avLst/>
            </a:prstGeom>
            <a:solidFill>
              <a:srgbClr val="FFFF00">
                <a:alpha val="13000"/>
              </a:srgbClr>
            </a:solidFill>
            <a:ln w="9525"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8" name="Straight Arrow Connector 47"/>
            <p:cNvCxnSpPr/>
            <p:nvPr/>
          </p:nvCxnSpPr>
          <p:spPr bwMode="auto">
            <a:xfrm flipH="1">
              <a:off x="1838960" y="1818640"/>
              <a:ext cx="1107440" cy="2438400"/>
            </a:xfrm>
            <a:prstGeom prst="straightConnector1">
              <a:avLst/>
            </a:prstGeom>
            <a:solidFill>
              <a:schemeClr val="accent1"/>
            </a:solidFill>
            <a:ln w="9525" cap="flat" cmpd="sng" algn="ctr">
              <a:solidFill>
                <a:srgbClr val="000099"/>
              </a:solidFill>
              <a:prstDash val="sysDash"/>
              <a:round/>
              <a:headEnd type="none" w="med" len="med"/>
              <a:tailEnd type="arrow"/>
            </a:ln>
            <a:effectLst/>
          </p:spPr>
        </p:cxnSp>
      </p:grpSp>
      <p:grpSp>
        <p:nvGrpSpPr>
          <p:cNvPr id="55" name="Group 54"/>
          <p:cNvGrpSpPr/>
          <p:nvPr/>
        </p:nvGrpSpPr>
        <p:grpSpPr>
          <a:xfrm>
            <a:off x="4419602" y="721360"/>
            <a:ext cx="3108959" cy="3281680"/>
            <a:chOff x="2242967" y="1391920"/>
            <a:chExt cx="2095353" cy="3281680"/>
          </a:xfrm>
        </p:grpSpPr>
        <p:sp>
          <p:nvSpPr>
            <p:cNvPr id="56" name="Rounded Rectangle 55"/>
            <p:cNvSpPr/>
            <p:nvPr/>
          </p:nvSpPr>
          <p:spPr bwMode="auto">
            <a:xfrm>
              <a:off x="2592192" y="1391920"/>
              <a:ext cx="1746128" cy="477520"/>
            </a:xfrm>
            <a:prstGeom prst="roundRect">
              <a:avLst/>
            </a:prstGeom>
            <a:solidFill>
              <a:srgbClr val="FFFF00">
                <a:alpha val="13000"/>
              </a:srgbClr>
            </a:solidFill>
            <a:ln w="9525"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7" name="Straight Arrow Connector 56"/>
            <p:cNvCxnSpPr>
              <a:stCxn id="56" idx="2"/>
            </p:cNvCxnSpPr>
            <p:nvPr/>
          </p:nvCxnSpPr>
          <p:spPr bwMode="auto">
            <a:xfrm flipH="1">
              <a:off x="2242967" y="1869440"/>
              <a:ext cx="1222289" cy="2804160"/>
            </a:xfrm>
            <a:prstGeom prst="straightConnector1">
              <a:avLst/>
            </a:prstGeom>
            <a:solidFill>
              <a:schemeClr val="accent1"/>
            </a:solidFill>
            <a:ln w="9525" cap="flat" cmpd="sng" algn="ctr">
              <a:solidFill>
                <a:srgbClr val="000099"/>
              </a:solidFill>
              <a:prstDash val="sysDash"/>
              <a:round/>
              <a:headEnd type="none" w="med" len="med"/>
              <a:tailEnd type="arrow"/>
            </a:ln>
            <a:effectLst/>
          </p:spPr>
        </p:cxnSp>
      </p:grpSp>
      <p:grpSp>
        <p:nvGrpSpPr>
          <p:cNvPr id="59" name="Group 58"/>
          <p:cNvGrpSpPr/>
          <p:nvPr/>
        </p:nvGrpSpPr>
        <p:grpSpPr>
          <a:xfrm>
            <a:off x="2316480" y="1981200"/>
            <a:ext cx="2895600" cy="2753360"/>
            <a:chOff x="1838960" y="1503680"/>
            <a:chExt cx="2895600" cy="2753360"/>
          </a:xfrm>
        </p:grpSpPr>
        <p:sp>
          <p:nvSpPr>
            <p:cNvPr id="60" name="Rounded Rectangle 59"/>
            <p:cNvSpPr/>
            <p:nvPr/>
          </p:nvSpPr>
          <p:spPr bwMode="auto">
            <a:xfrm>
              <a:off x="2560320" y="1503680"/>
              <a:ext cx="2174240" cy="518160"/>
            </a:xfrm>
            <a:prstGeom prst="roundRect">
              <a:avLst/>
            </a:prstGeom>
            <a:solidFill>
              <a:srgbClr val="FFFF00">
                <a:alpha val="13000"/>
              </a:srgbClr>
            </a:solidFill>
            <a:ln w="9525"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1" name="Straight Arrow Connector 60"/>
            <p:cNvCxnSpPr/>
            <p:nvPr/>
          </p:nvCxnSpPr>
          <p:spPr bwMode="auto">
            <a:xfrm flipH="1">
              <a:off x="1838960" y="1818640"/>
              <a:ext cx="1107440" cy="2438400"/>
            </a:xfrm>
            <a:prstGeom prst="straightConnector1">
              <a:avLst/>
            </a:prstGeom>
            <a:solidFill>
              <a:schemeClr val="accent1"/>
            </a:solidFill>
            <a:ln w="9525" cap="flat" cmpd="sng" algn="ctr">
              <a:solidFill>
                <a:srgbClr val="000099"/>
              </a:solidFill>
              <a:prstDash val="sysDash"/>
              <a:round/>
              <a:headEnd type="none" w="med" len="med"/>
              <a:tailEnd type="arrow"/>
            </a:ln>
            <a:effectLst/>
          </p:spPr>
        </p:cxnSp>
      </p:grpSp>
      <p:grpSp>
        <p:nvGrpSpPr>
          <p:cNvPr id="62" name="Group 61"/>
          <p:cNvGrpSpPr/>
          <p:nvPr/>
        </p:nvGrpSpPr>
        <p:grpSpPr>
          <a:xfrm>
            <a:off x="3048000" y="1564640"/>
            <a:ext cx="2763520" cy="3048000"/>
            <a:chOff x="2885440" y="1391920"/>
            <a:chExt cx="2763520" cy="3048000"/>
          </a:xfrm>
        </p:grpSpPr>
        <p:sp>
          <p:nvSpPr>
            <p:cNvPr id="63" name="Rounded Rectangle 62"/>
            <p:cNvSpPr/>
            <p:nvPr/>
          </p:nvSpPr>
          <p:spPr bwMode="auto">
            <a:xfrm>
              <a:off x="2885440" y="1391920"/>
              <a:ext cx="2204720" cy="477520"/>
            </a:xfrm>
            <a:prstGeom prst="roundRect">
              <a:avLst/>
            </a:prstGeom>
            <a:solidFill>
              <a:srgbClr val="FFFF00">
                <a:alpha val="13000"/>
              </a:srgbClr>
            </a:solidFill>
            <a:ln w="9525"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4" name="Straight Arrow Connector 63"/>
            <p:cNvCxnSpPr/>
            <p:nvPr/>
          </p:nvCxnSpPr>
          <p:spPr bwMode="auto">
            <a:xfrm>
              <a:off x="5049520" y="1767840"/>
              <a:ext cx="599440" cy="2672080"/>
            </a:xfrm>
            <a:prstGeom prst="straightConnector1">
              <a:avLst/>
            </a:prstGeom>
            <a:solidFill>
              <a:schemeClr val="accent1"/>
            </a:solidFill>
            <a:ln w="9525" cap="flat" cmpd="sng" algn="ctr">
              <a:solidFill>
                <a:srgbClr val="000099"/>
              </a:solidFill>
              <a:prstDash val="sysDash"/>
              <a:round/>
              <a:headEnd type="none" w="med" len="med"/>
              <a:tailEnd type="arrow"/>
            </a:ln>
            <a:effectLst/>
          </p:spPr>
        </p:cxnSp>
      </p:grpSp>
      <p:grpSp>
        <p:nvGrpSpPr>
          <p:cNvPr id="71" name="Group 70"/>
          <p:cNvGrpSpPr/>
          <p:nvPr/>
        </p:nvGrpSpPr>
        <p:grpSpPr>
          <a:xfrm>
            <a:off x="1869440" y="4368800"/>
            <a:ext cx="1971040" cy="741680"/>
            <a:chOff x="1869440" y="4622800"/>
            <a:chExt cx="1971040" cy="741680"/>
          </a:xfrm>
        </p:grpSpPr>
        <p:cxnSp>
          <p:nvCxnSpPr>
            <p:cNvPr id="68" name="Straight Connector 67"/>
            <p:cNvCxnSpPr/>
            <p:nvPr/>
          </p:nvCxnSpPr>
          <p:spPr bwMode="auto">
            <a:xfrm>
              <a:off x="1869440" y="4622800"/>
              <a:ext cx="1971040" cy="650240"/>
            </a:xfrm>
            <a:prstGeom prst="line">
              <a:avLst/>
            </a:prstGeom>
            <a:solidFill>
              <a:schemeClr val="accent1"/>
            </a:solidFill>
            <a:ln w="9525" cap="flat" cmpd="sng" algn="ctr">
              <a:solidFill>
                <a:srgbClr val="C00000"/>
              </a:solidFill>
              <a:prstDash val="sysDash"/>
              <a:round/>
              <a:headEnd type="none" w="med" len="med"/>
              <a:tailEnd type="none" w="med" len="med"/>
            </a:ln>
            <a:effectLst/>
          </p:spPr>
        </p:cxnSp>
        <p:cxnSp>
          <p:nvCxnSpPr>
            <p:cNvPr id="70" name="Straight Connector 69"/>
            <p:cNvCxnSpPr/>
            <p:nvPr/>
          </p:nvCxnSpPr>
          <p:spPr bwMode="auto">
            <a:xfrm flipV="1">
              <a:off x="2052320" y="4714240"/>
              <a:ext cx="1341120" cy="650240"/>
            </a:xfrm>
            <a:prstGeom prst="line">
              <a:avLst/>
            </a:prstGeom>
            <a:solidFill>
              <a:schemeClr val="accent1"/>
            </a:solidFill>
            <a:ln w="9525" cap="flat" cmpd="sng" algn="ctr">
              <a:solidFill>
                <a:srgbClr val="C00000"/>
              </a:solidFill>
              <a:prstDash val="sysDash"/>
              <a:round/>
              <a:headEnd type="none" w="med" len="med"/>
              <a:tailEnd type="none" w="med" len="med"/>
            </a:ln>
            <a:effectLst/>
          </p:spPr>
        </p:cxnSp>
      </p:grpSp>
      <p:grpSp>
        <p:nvGrpSpPr>
          <p:cNvPr id="72" name="Group 71"/>
          <p:cNvGrpSpPr/>
          <p:nvPr/>
        </p:nvGrpSpPr>
        <p:grpSpPr>
          <a:xfrm>
            <a:off x="4805680" y="4297680"/>
            <a:ext cx="1971040" cy="741680"/>
            <a:chOff x="1869440" y="4622800"/>
            <a:chExt cx="1971040" cy="741680"/>
          </a:xfrm>
        </p:grpSpPr>
        <p:cxnSp>
          <p:nvCxnSpPr>
            <p:cNvPr id="73" name="Straight Connector 72"/>
            <p:cNvCxnSpPr/>
            <p:nvPr/>
          </p:nvCxnSpPr>
          <p:spPr bwMode="auto">
            <a:xfrm>
              <a:off x="1869440" y="4622800"/>
              <a:ext cx="1971040" cy="650240"/>
            </a:xfrm>
            <a:prstGeom prst="line">
              <a:avLst/>
            </a:prstGeom>
            <a:solidFill>
              <a:schemeClr val="accent1"/>
            </a:solidFill>
            <a:ln w="9525" cap="flat" cmpd="sng" algn="ctr">
              <a:solidFill>
                <a:srgbClr val="C00000"/>
              </a:solidFill>
              <a:prstDash val="sysDash"/>
              <a:round/>
              <a:headEnd type="none" w="med" len="med"/>
              <a:tailEnd type="none" w="med" len="med"/>
            </a:ln>
            <a:effectLst/>
          </p:spPr>
        </p:cxnSp>
        <p:cxnSp>
          <p:nvCxnSpPr>
            <p:cNvPr id="74" name="Straight Connector 73"/>
            <p:cNvCxnSpPr/>
            <p:nvPr/>
          </p:nvCxnSpPr>
          <p:spPr bwMode="auto">
            <a:xfrm flipV="1">
              <a:off x="2052320" y="4714240"/>
              <a:ext cx="1341120" cy="650240"/>
            </a:xfrm>
            <a:prstGeom prst="line">
              <a:avLst/>
            </a:prstGeom>
            <a:solidFill>
              <a:schemeClr val="accent1"/>
            </a:solidFill>
            <a:ln w="9525" cap="flat" cmpd="sng" algn="ctr">
              <a:solidFill>
                <a:srgbClr val="C00000"/>
              </a:solidFill>
              <a:prstDash val="sysDash"/>
              <a:round/>
              <a:headEnd type="none" w="med" len="med"/>
              <a:tailEnd type="none" w="med" len="med"/>
            </a:ln>
            <a:effectLst/>
          </p:spPr>
        </p:cxnSp>
      </p:grpSp>
      <p:grpSp>
        <p:nvGrpSpPr>
          <p:cNvPr id="78" name="Group 77"/>
          <p:cNvGrpSpPr/>
          <p:nvPr/>
        </p:nvGrpSpPr>
        <p:grpSpPr>
          <a:xfrm>
            <a:off x="335280" y="4907280"/>
            <a:ext cx="3241358" cy="369332"/>
            <a:chOff x="274320" y="4937760"/>
            <a:chExt cx="3241358" cy="369332"/>
          </a:xfrm>
        </p:grpSpPr>
        <p:sp>
          <p:nvSpPr>
            <p:cNvPr id="75" name="TextBox 74"/>
            <p:cNvSpPr txBox="1"/>
            <p:nvPr/>
          </p:nvSpPr>
          <p:spPr>
            <a:xfrm>
              <a:off x="274320" y="4937760"/>
              <a:ext cx="1834798" cy="369332"/>
            </a:xfrm>
            <a:prstGeom prst="rect">
              <a:avLst/>
            </a:prstGeom>
            <a:noFill/>
          </p:spPr>
          <p:txBody>
            <a:bodyPr wrap="none" rtlCol="0">
              <a:spAutoFit/>
            </a:bodyPr>
            <a:lstStyle/>
            <a:p>
              <a:r>
                <a:rPr lang="en-US" dirty="0" smtClean="0"/>
                <a:t>We are left with </a:t>
              </a:r>
              <a:endParaRPr lang="en-US" dirty="0"/>
            </a:p>
          </p:txBody>
        </p:sp>
        <p:graphicFrame>
          <p:nvGraphicFramePr>
            <p:cNvPr id="77" name="Object 4"/>
            <p:cNvGraphicFramePr>
              <a:graphicFrameLocks noChangeAspect="1"/>
            </p:cNvGraphicFramePr>
            <p:nvPr>
              <p:extLst>
                <p:ext uri="{D42A27DB-BD31-4B8C-83A1-F6EECF244321}">
                  <p14:modId xmlns:p14="http://schemas.microsoft.com/office/powerpoint/2010/main" val="1131742609"/>
                </p:ext>
              </p:extLst>
            </p:nvPr>
          </p:nvGraphicFramePr>
          <p:xfrm>
            <a:off x="2174240" y="4997768"/>
            <a:ext cx="1341438" cy="295275"/>
          </p:xfrm>
          <a:graphic>
            <a:graphicData uri="http://schemas.openxmlformats.org/presentationml/2006/ole">
              <mc:AlternateContent xmlns:mc="http://schemas.openxmlformats.org/markup-compatibility/2006">
                <mc:Choice xmlns:v="urn:schemas-microsoft-com:vml" Requires="v">
                  <p:oleObj spid="_x0000_s141552" name="Equation" r:id="rId13" imgW="825480" imgH="177480" progId="Equation.DSMT4">
                    <p:embed/>
                  </p:oleObj>
                </mc:Choice>
                <mc:Fallback>
                  <p:oleObj name="Equation" r:id="rId13" imgW="825480" imgH="177480" progId="Equation.DSMT4">
                    <p:embed/>
                    <p:pic>
                      <p:nvPicPr>
                        <p:cNvPr id="0" name="Picture 16"/>
                        <p:cNvPicPr>
                          <a:picLocks noChangeAspect="1" noChangeArrowheads="1"/>
                        </p:cNvPicPr>
                        <p:nvPr/>
                      </p:nvPicPr>
                      <p:blipFill>
                        <a:blip r:embed="rId14"/>
                        <a:srcRect/>
                        <a:stretch>
                          <a:fillRect/>
                        </a:stretch>
                      </p:blipFill>
                      <p:spPr bwMode="auto">
                        <a:xfrm>
                          <a:off x="2174240" y="4997768"/>
                          <a:ext cx="1341438" cy="295275"/>
                        </a:xfrm>
                        <a:prstGeom prst="rect">
                          <a:avLst/>
                        </a:prstGeom>
                        <a:noFill/>
                        <a:ln>
                          <a:noFill/>
                        </a:ln>
                        <a:effectLst/>
                        <a:extLst/>
                      </p:spPr>
                    </p:pic>
                  </p:oleObj>
                </mc:Fallback>
              </mc:AlternateContent>
            </a:graphicData>
          </a:graphic>
        </p:graphicFrame>
      </p:grpSp>
      <p:graphicFrame>
        <p:nvGraphicFramePr>
          <p:cNvPr id="79" name="Object 4"/>
          <p:cNvGraphicFramePr>
            <a:graphicFrameLocks noChangeAspect="1"/>
          </p:cNvGraphicFramePr>
          <p:nvPr/>
        </p:nvGraphicFramePr>
        <p:xfrm>
          <a:off x="4443095" y="4725988"/>
          <a:ext cx="3638550" cy="657225"/>
        </p:xfrm>
        <a:graphic>
          <a:graphicData uri="http://schemas.openxmlformats.org/presentationml/2006/ole">
            <mc:AlternateContent xmlns:mc="http://schemas.openxmlformats.org/markup-compatibility/2006">
              <mc:Choice xmlns:v="urn:schemas-microsoft-com:vml" Requires="v">
                <p:oleObj spid="_x0000_s141553" name="Equation" r:id="rId15" imgW="1587240" imgH="393480" progId="Equation.DSMT4">
                  <p:embed/>
                </p:oleObj>
              </mc:Choice>
              <mc:Fallback>
                <p:oleObj name="Equation" r:id="rId15" imgW="1587240" imgH="393480" progId="Equation.DSMT4">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43095" y="4725988"/>
                        <a:ext cx="36385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TextBox 79"/>
          <p:cNvSpPr txBox="1"/>
          <p:nvPr/>
        </p:nvSpPr>
        <p:spPr>
          <a:xfrm>
            <a:off x="162560" y="5557520"/>
            <a:ext cx="4134465" cy="369332"/>
          </a:xfrm>
          <a:prstGeom prst="rect">
            <a:avLst/>
          </a:prstGeom>
          <a:noFill/>
        </p:spPr>
        <p:txBody>
          <a:bodyPr wrap="none" rtlCol="0">
            <a:spAutoFit/>
          </a:bodyPr>
          <a:lstStyle/>
          <a:p>
            <a:r>
              <a:rPr lang="en-US" dirty="0" smtClean="0"/>
              <a:t>Energy moves with the group velocity!</a:t>
            </a:r>
            <a:endParaRPr lang="en-US" dirty="0"/>
          </a:p>
        </p:txBody>
      </p:sp>
      <p:pic>
        <p:nvPicPr>
          <p:cNvPr id="141330" name="Picture 18"/>
          <p:cNvPicPr>
            <a:picLocks noChangeAspect="1" noChangeArrowheads="1"/>
          </p:cNvPicPr>
          <p:nvPr/>
        </p:nvPicPr>
        <p:blipFill>
          <a:blip r:embed="rId17" cstate="print"/>
          <a:srcRect/>
          <a:stretch>
            <a:fillRect/>
          </a:stretch>
        </p:blipFill>
        <p:spPr bwMode="auto">
          <a:xfrm>
            <a:off x="4970463" y="5264479"/>
            <a:ext cx="2354897" cy="1593521"/>
          </a:xfrm>
          <a:prstGeom prst="rect">
            <a:avLst/>
          </a:prstGeom>
          <a:noFill/>
          <a:ln w="9525">
            <a:noFill/>
            <a:miter lim="800000"/>
            <a:headEnd/>
            <a:tailEnd/>
          </a:ln>
          <a:effectLst/>
        </p:spPr>
      </p:pic>
      <p:grpSp>
        <p:nvGrpSpPr>
          <p:cNvPr id="44" name="Group 25"/>
          <p:cNvGrpSpPr/>
          <p:nvPr/>
        </p:nvGrpSpPr>
        <p:grpSpPr>
          <a:xfrm>
            <a:off x="5943600" y="5415280"/>
            <a:ext cx="765274" cy="762000"/>
            <a:chOff x="1981200" y="1828800"/>
            <a:chExt cx="765274" cy="762000"/>
          </a:xfrm>
        </p:grpSpPr>
        <p:cxnSp>
          <p:nvCxnSpPr>
            <p:cNvPr id="45" name="Straight Arrow Connector 44"/>
            <p:cNvCxnSpPr/>
            <p:nvPr/>
          </p:nvCxnSpPr>
          <p:spPr bwMode="auto">
            <a:xfrm flipV="1">
              <a:off x="1981200" y="2062480"/>
              <a:ext cx="751840" cy="528320"/>
            </a:xfrm>
            <a:prstGeom prst="straightConnector1">
              <a:avLst/>
            </a:prstGeom>
            <a:solidFill>
              <a:schemeClr val="accent1"/>
            </a:solidFill>
            <a:ln w="25400" cap="flat" cmpd="sng" algn="ctr">
              <a:solidFill>
                <a:srgbClr val="660033"/>
              </a:solidFill>
              <a:prstDash val="solid"/>
              <a:round/>
              <a:headEnd type="none" w="med" len="med"/>
              <a:tailEnd type="arrow"/>
            </a:ln>
            <a:effectLst/>
          </p:spPr>
        </p:cxnSp>
        <p:sp>
          <p:nvSpPr>
            <p:cNvPr id="46" name="TextBox 45"/>
            <p:cNvSpPr txBox="1"/>
            <p:nvPr/>
          </p:nvSpPr>
          <p:spPr>
            <a:xfrm>
              <a:off x="2407920" y="1828800"/>
              <a:ext cx="338554" cy="369332"/>
            </a:xfrm>
            <a:prstGeom prst="rect">
              <a:avLst/>
            </a:prstGeom>
            <a:noFill/>
          </p:spPr>
          <p:txBody>
            <a:bodyPr wrap="none" rtlCol="0">
              <a:spAutoFit/>
            </a:bodyPr>
            <a:lstStyle/>
            <a:p>
              <a:r>
                <a:rPr lang="en-US" b="1" dirty="0" smtClean="0"/>
                <a:t>S</a:t>
              </a:r>
              <a:endParaRPr lang="en-US" b="1" dirty="0"/>
            </a:p>
          </p:txBody>
        </p:sp>
      </p:grpSp>
      <p:sp>
        <p:nvSpPr>
          <p:cNvPr id="49" name="Slide Number Placeholder 48"/>
          <p:cNvSpPr>
            <a:spLocks noGrp="1"/>
          </p:cNvSpPr>
          <p:nvPr>
            <p:ph type="sldNum" sz="quarter" idx="12"/>
          </p:nvPr>
        </p:nvSpPr>
        <p:spPr/>
        <p:txBody>
          <a:bodyPr/>
          <a:lstStyle/>
          <a:p>
            <a:pPr>
              <a:defRPr/>
            </a:pPr>
            <a:fld id="{BA949DAA-2B2A-4017-895E-FC6C49EBF0C5}"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ox(in)">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ox(in)">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ox(in)">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ox(in)">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ox(in)">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ox(in)">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box(in)">
                                      <p:cBhvr>
                                        <p:cTn id="52" dur="500"/>
                                        <p:tgtEl>
                                          <p:spTgt spid="7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box(in)">
                                      <p:cBhvr>
                                        <p:cTn id="57" dur="5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box(in)">
                                      <p:cBhvr>
                                        <p:cTn id="62" dur="500"/>
                                        <p:tgtEl>
                                          <p:spTgt spid="7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box(in)">
                                      <p:cBhvr>
                                        <p:cTn id="67" dur="500"/>
                                        <p:tgtEl>
                                          <p:spTgt spid="7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box(in)">
                                      <p:cBhvr>
                                        <p:cTn id="72" dur="500"/>
                                        <p:tgtEl>
                                          <p:spTgt spid="7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ox(in)">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41330"/>
                                        </p:tgtEl>
                                        <p:attrNameLst>
                                          <p:attrName>style.visibility</p:attrName>
                                        </p:attrNameLst>
                                      </p:cBhvr>
                                      <p:to>
                                        <p:strVal val="visible"/>
                                      </p:to>
                                    </p:set>
                                    <p:animEffect transition="in" filter="box(in)">
                                      <p:cBhvr>
                                        <p:cTn id="82" dur="500"/>
                                        <p:tgtEl>
                                          <p:spTgt spid="141330"/>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box(in)">
                                      <p:cBhvr>
                                        <p:cTn id="8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70242"/>
          </a:xfrm>
        </p:spPr>
        <p:txBody>
          <a:bodyPr/>
          <a:lstStyle/>
          <a:p>
            <a:r>
              <a:rPr lang="en-US" sz="3200" dirty="0" smtClean="0"/>
              <a:t>Double refraction at the boundary</a:t>
            </a:r>
            <a:endParaRPr lang="en-US" sz="3200" dirty="0"/>
          </a:p>
        </p:txBody>
      </p:sp>
      <p:graphicFrame>
        <p:nvGraphicFramePr>
          <p:cNvPr id="134149" name="Object 5"/>
          <p:cNvGraphicFramePr>
            <a:graphicFrameLocks noChangeAspect="1"/>
          </p:cNvGraphicFramePr>
          <p:nvPr>
            <p:extLst>
              <p:ext uri="{D42A27DB-BD31-4B8C-83A1-F6EECF244321}">
                <p14:modId xmlns:p14="http://schemas.microsoft.com/office/powerpoint/2010/main" val="4088310430"/>
              </p:ext>
            </p:extLst>
          </p:nvPr>
        </p:nvGraphicFramePr>
        <p:xfrm>
          <a:off x="3810000" y="1295400"/>
          <a:ext cx="2325687" cy="404812"/>
        </p:xfrm>
        <a:graphic>
          <a:graphicData uri="http://schemas.openxmlformats.org/presentationml/2006/ole">
            <mc:AlternateContent xmlns:mc="http://schemas.openxmlformats.org/markup-compatibility/2006">
              <mc:Choice xmlns:v="urn:schemas-microsoft-com:vml" Requires="v">
                <p:oleObj spid="_x0000_s145550" name="Equation" r:id="rId3" imgW="1625400" imgH="279360" progId="Equation.DSMT4">
                  <p:embed/>
                </p:oleObj>
              </mc:Choice>
              <mc:Fallback>
                <p:oleObj name="Equation" r:id="rId3" imgW="1625400" imgH="2793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95400"/>
                        <a:ext cx="2325687"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 name="TextBox 64"/>
          <p:cNvSpPr txBox="1"/>
          <p:nvPr/>
        </p:nvSpPr>
        <p:spPr>
          <a:xfrm>
            <a:off x="3505200" y="838200"/>
            <a:ext cx="1334661" cy="369332"/>
          </a:xfrm>
          <a:prstGeom prst="rect">
            <a:avLst/>
          </a:prstGeom>
          <a:noFill/>
        </p:spPr>
        <p:txBody>
          <a:bodyPr wrap="none" rtlCol="0">
            <a:spAutoFit/>
          </a:bodyPr>
          <a:lstStyle/>
          <a:p>
            <a:r>
              <a:rPr lang="en-US" dirty="0" smtClean="0"/>
              <a:t>Snell’s law </a:t>
            </a:r>
            <a:endParaRPr lang="en-US" dirty="0"/>
          </a:p>
        </p:txBody>
      </p:sp>
      <p:grpSp>
        <p:nvGrpSpPr>
          <p:cNvPr id="71" name="Group 70"/>
          <p:cNvGrpSpPr/>
          <p:nvPr/>
        </p:nvGrpSpPr>
        <p:grpSpPr>
          <a:xfrm>
            <a:off x="457200" y="685800"/>
            <a:ext cx="2825100" cy="2286000"/>
            <a:chOff x="457200" y="685800"/>
            <a:chExt cx="2825100" cy="2286000"/>
          </a:xfrm>
        </p:grpSpPr>
        <p:grpSp>
          <p:nvGrpSpPr>
            <p:cNvPr id="64" name="Group 63"/>
            <p:cNvGrpSpPr/>
            <p:nvPr/>
          </p:nvGrpSpPr>
          <p:grpSpPr>
            <a:xfrm>
              <a:off x="457200" y="685800"/>
              <a:ext cx="2825100" cy="2286000"/>
              <a:chOff x="4572000" y="609600"/>
              <a:chExt cx="2825100" cy="2286000"/>
            </a:xfrm>
          </p:grpSpPr>
          <p:sp>
            <p:nvSpPr>
              <p:cNvPr id="42" name="Rectangle 41"/>
              <p:cNvSpPr/>
              <p:nvPr/>
            </p:nvSpPr>
            <p:spPr bwMode="auto">
              <a:xfrm>
                <a:off x="4572000" y="1600200"/>
                <a:ext cx="2438400" cy="1295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4" name="Straight Connector 43"/>
              <p:cNvCxnSpPr/>
              <p:nvPr/>
            </p:nvCxnSpPr>
            <p:spPr bwMode="auto">
              <a:xfrm>
                <a:off x="4572000" y="1600200"/>
                <a:ext cx="24384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5410200" y="990600"/>
                <a:ext cx="0" cy="16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4572000" y="914400"/>
                <a:ext cx="838200" cy="65532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49" name="Freeform 48"/>
              <p:cNvSpPr/>
              <p:nvPr/>
            </p:nvSpPr>
            <p:spPr bwMode="auto">
              <a:xfrm>
                <a:off x="5120640" y="1232747"/>
                <a:ext cx="325120" cy="108373"/>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0" name="TextBox 49"/>
              <p:cNvSpPr txBox="1"/>
              <p:nvPr/>
            </p:nvSpPr>
            <p:spPr>
              <a:xfrm>
                <a:off x="5029200" y="914400"/>
                <a:ext cx="34657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i</a:t>
                </a:r>
                <a:endParaRPr lang="en-US" dirty="0" smtClean="0"/>
              </a:p>
            </p:txBody>
          </p:sp>
          <p:cxnSp>
            <p:nvCxnSpPr>
              <p:cNvPr id="51" name="Straight Connector 50"/>
              <p:cNvCxnSpPr/>
              <p:nvPr/>
            </p:nvCxnSpPr>
            <p:spPr bwMode="auto">
              <a:xfrm>
                <a:off x="5410200" y="1600200"/>
                <a:ext cx="533400" cy="83820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4" name="Straight Arrow Connector 53"/>
              <p:cNvCxnSpPr/>
              <p:nvPr/>
            </p:nvCxnSpPr>
            <p:spPr bwMode="auto">
              <a:xfrm flipV="1">
                <a:off x="4800600" y="838200"/>
                <a:ext cx="22860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57" name="TextBox 56"/>
              <p:cNvSpPr txBox="1"/>
              <p:nvPr/>
            </p:nvSpPr>
            <p:spPr>
              <a:xfrm>
                <a:off x="5486400" y="2209800"/>
                <a:ext cx="348172" cy="369332"/>
              </a:xfrm>
              <a:prstGeom prst="rect">
                <a:avLst/>
              </a:prstGeom>
              <a:noFill/>
            </p:spPr>
            <p:txBody>
              <a:bodyPr wrap="none" rtlCol="0">
                <a:spAutoFit/>
              </a:bodyPr>
              <a:lstStyle/>
              <a:p>
                <a:r>
                  <a:rPr lang="en-US" dirty="0" smtClean="0">
                    <a:latin typeface="Symbol" pitchFamily="18" charset="2"/>
                  </a:rPr>
                  <a:t>q</a:t>
                </a:r>
                <a:r>
                  <a:rPr lang="en-US" baseline="-25000" dirty="0" smtClean="0"/>
                  <a:t>t</a:t>
                </a:r>
                <a:endParaRPr lang="en-US" dirty="0" smtClean="0"/>
              </a:p>
            </p:txBody>
          </p:sp>
          <p:sp>
            <p:nvSpPr>
              <p:cNvPr id="58" name="Freeform 57"/>
              <p:cNvSpPr/>
              <p:nvPr/>
            </p:nvSpPr>
            <p:spPr bwMode="auto">
              <a:xfrm rot="18472259" flipV="1">
                <a:off x="5419615" y="2074217"/>
                <a:ext cx="325120" cy="182880"/>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60" name="Straight Arrow Connector 59"/>
              <p:cNvCxnSpPr/>
              <p:nvPr/>
            </p:nvCxnSpPr>
            <p:spPr bwMode="auto">
              <a:xfrm>
                <a:off x="6019800" y="1905000"/>
                <a:ext cx="685800" cy="304800"/>
              </a:xfrm>
              <a:prstGeom prst="straightConnector1">
                <a:avLst/>
              </a:prstGeom>
              <a:solidFill>
                <a:schemeClr val="accent1"/>
              </a:solidFill>
              <a:ln w="41275" cap="flat" cmpd="sng" algn="ctr">
                <a:solidFill>
                  <a:srgbClr val="000099"/>
                </a:solidFill>
                <a:prstDash val="solid"/>
                <a:round/>
                <a:headEnd type="none" w="med" len="med"/>
                <a:tailEnd type="triangle"/>
              </a:ln>
              <a:effectLst/>
            </p:spPr>
          </p:cxnSp>
          <p:sp>
            <p:nvSpPr>
              <p:cNvPr id="61" name="TextBox 60"/>
              <p:cNvSpPr txBox="1"/>
              <p:nvPr/>
            </p:nvSpPr>
            <p:spPr>
              <a:xfrm>
                <a:off x="6019800" y="1600200"/>
                <a:ext cx="1377300" cy="369332"/>
              </a:xfrm>
              <a:prstGeom prst="rect">
                <a:avLst/>
              </a:prstGeom>
              <a:noFill/>
            </p:spPr>
            <p:txBody>
              <a:bodyPr wrap="none" rtlCol="0">
                <a:spAutoFit/>
              </a:bodyPr>
              <a:lstStyle/>
              <a:p>
                <a:r>
                  <a:rPr lang="en-US" dirty="0" smtClean="0"/>
                  <a:t>Optical axis</a:t>
                </a:r>
                <a:endParaRPr lang="en-US" dirty="0"/>
              </a:p>
            </p:txBody>
          </p:sp>
          <p:graphicFrame>
            <p:nvGraphicFramePr>
              <p:cNvPr id="145415" name="Object 7"/>
              <p:cNvGraphicFramePr>
                <a:graphicFrameLocks noChangeAspect="1"/>
              </p:cNvGraphicFramePr>
              <p:nvPr/>
            </p:nvGraphicFramePr>
            <p:xfrm>
              <a:off x="4979964" y="609600"/>
              <a:ext cx="430236" cy="436562"/>
            </p:xfrm>
            <a:graphic>
              <a:graphicData uri="http://schemas.openxmlformats.org/presentationml/2006/ole">
                <mc:AlternateContent xmlns:mc="http://schemas.openxmlformats.org/markup-compatibility/2006">
                  <mc:Choice xmlns:v="urn:schemas-microsoft-com:vml" Requires="v">
                    <p:oleObj spid="_x0000_s145551" name="Equation" r:id="rId5" imgW="152280" imgH="228600" progId="Equation.DSMT4">
                      <p:embed/>
                    </p:oleObj>
                  </mc:Choice>
                  <mc:Fallback>
                    <p:oleObj name="Equation" r:id="rId5" imgW="152280" imgH="228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9964" y="609600"/>
                            <a:ext cx="430236"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2" name="Straight Arrow Connector 61"/>
              <p:cNvCxnSpPr/>
              <p:nvPr/>
            </p:nvCxnSpPr>
            <p:spPr bwMode="auto">
              <a:xfrm flipV="1">
                <a:off x="5867400" y="2133600"/>
                <a:ext cx="228600" cy="1524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aphicFrame>
            <p:nvGraphicFramePr>
              <p:cNvPr id="145416" name="Object 8"/>
              <p:cNvGraphicFramePr>
                <a:graphicFrameLocks noChangeAspect="1"/>
              </p:cNvGraphicFramePr>
              <p:nvPr/>
            </p:nvGraphicFramePr>
            <p:xfrm>
              <a:off x="5943600" y="2133600"/>
              <a:ext cx="430212" cy="436563"/>
            </p:xfrm>
            <a:graphic>
              <a:graphicData uri="http://schemas.openxmlformats.org/presentationml/2006/ole">
                <mc:AlternateContent xmlns:mc="http://schemas.openxmlformats.org/markup-compatibility/2006">
                  <mc:Choice xmlns:v="urn:schemas-microsoft-com:vml" Requires="v">
                    <p:oleObj spid="_x0000_s145552" name="Equation" r:id="rId7" imgW="152280" imgH="228600" progId="Equation.DSMT4">
                      <p:embed/>
                    </p:oleObj>
                  </mc:Choice>
                  <mc:Fallback>
                    <p:oleObj name="Equation" r:id="rId7" imgW="152280" imgH="228600" progId="Equation.DSMT4">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2133600"/>
                            <a:ext cx="4302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6" name="TextBox 65"/>
            <p:cNvSpPr txBox="1"/>
            <p:nvPr/>
          </p:nvSpPr>
          <p:spPr>
            <a:xfrm>
              <a:off x="1981200" y="1143000"/>
              <a:ext cx="397866" cy="369332"/>
            </a:xfrm>
            <a:prstGeom prst="rect">
              <a:avLst/>
            </a:prstGeom>
            <a:noFill/>
          </p:spPr>
          <p:txBody>
            <a:bodyPr wrap="none" rtlCol="0">
              <a:spAutoFit/>
            </a:bodyPr>
            <a:lstStyle/>
            <a:p>
              <a:r>
                <a:rPr lang="en-US" dirty="0" smtClean="0"/>
                <a:t>n</a:t>
              </a:r>
              <a:r>
                <a:rPr lang="en-US" baseline="-25000" dirty="0" smtClean="0"/>
                <a:t>1</a:t>
              </a:r>
              <a:endParaRPr lang="en-US" dirty="0"/>
            </a:p>
          </p:txBody>
        </p:sp>
        <p:grpSp>
          <p:nvGrpSpPr>
            <p:cNvPr id="70" name="Group 69"/>
            <p:cNvGrpSpPr/>
            <p:nvPr/>
          </p:nvGrpSpPr>
          <p:grpSpPr>
            <a:xfrm>
              <a:off x="2057400" y="2514600"/>
              <a:ext cx="808235" cy="434975"/>
              <a:chOff x="5638800" y="2209800"/>
              <a:chExt cx="808235" cy="434975"/>
            </a:xfrm>
          </p:grpSpPr>
          <p:graphicFrame>
            <p:nvGraphicFramePr>
              <p:cNvPr id="68" name="Object 8"/>
              <p:cNvGraphicFramePr>
                <a:graphicFrameLocks noChangeAspect="1"/>
              </p:cNvGraphicFramePr>
              <p:nvPr/>
            </p:nvGraphicFramePr>
            <p:xfrm>
              <a:off x="5943600" y="2209800"/>
              <a:ext cx="430212" cy="434975"/>
            </p:xfrm>
            <a:graphic>
              <a:graphicData uri="http://schemas.openxmlformats.org/presentationml/2006/ole">
                <mc:AlternateContent xmlns:mc="http://schemas.openxmlformats.org/markup-compatibility/2006">
                  <mc:Choice xmlns:v="urn:schemas-microsoft-com:vml" Requires="v">
                    <p:oleObj spid="_x0000_s145553" name="Equation" r:id="rId9" imgW="152280" imgH="228600" progId="Equation.DSMT4">
                      <p:embed/>
                    </p:oleObj>
                  </mc:Choice>
                  <mc:Fallback>
                    <p:oleObj name="Equation" r:id="rId9" imgW="152280" imgH="22860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2209800"/>
                            <a:ext cx="4302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TextBox 68"/>
              <p:cNvSpPr txBox="1"/>
              <p:nvPr/>
            </p:nvSpPr>
            <p:spPr>
              <a:xfrm>
                <a:off x="5638800" y="2209800"/>
                <a:ext cx="808235" cy="369332"/>
              </a:xfrm>
              <a:prstGeom prst="rect">
                <a:avLst/>
              </a:prstGeom>
              <a:noFill/>
            </p:spPr>
            <p:txBody>
              <a:bodyPr wrap="none" rtlCol="0">
                <a:spAutoFit/>
              </a:bodyPr>
              <a:lstStyle/>
              <a:p>
                <a:r>
                  <a:rPr lang="en-US" dirty="0" smtClean="0"/>
                  <a:t>n</a:t>
                </a:r>
                <a:r>
                  <a:rPr lang="en-US" baseline="-25000" dirty="0" smtClean="0"/>
                  <a:t>2</a:t>
                </a:r>
                <a:r>
                  <a:rPr lang="en-US" dirty="0" smtClean="0"/>
                  <a:t>(    )</a:t>
                </a:r>
                <a:endParaRPr lang="en-US" dirty="0"/>
              </a:p>
            </p:txBody>
          </p:sp>
        </p:grpSp>
      </p:grpSp>
      <p:sp>
        <p:nvSpPr>
          <p:cNvPr id="72" name="TextBox 71"/>
          <p:cNvSpPr txBox="1"/>
          <p:nvPr/>
        </p:nvSpPr>
        <p:spPr>
          <a:xfrm>
            <a:off x="3276600" y="1905000"/>
            <a:ext cx="5638799" cy="1200329"/>
          </a:xfrm>
          <a:prstGeom prst="rect">
            <a:avLst/>
          </a:prstGeom>
          <a:noFill/>
        </p:spPr>
        <p:txBody>
          <a:bodyPr wrap="square" rtlCol="0">
            <a:spAutoFit/>
          </a:bodyPr>
          <a:lstStyle/>
          <a:p>
            <a:r>
              <a:rPr lang="en-US" dirty="0" smtClean="0"/>
              <a:t>Index depends on polarization which depends on transmission angle that depends on index….-nonlinear transcendental equation (can be solved iteratively) </a:t>
            </a:r>
            <a:endParaRPr lang="en-US" dirty="0"/>
          </a:p>
        </p:txBody>
      </p:sp>
      <p:sp>
        <p:nvSpPr>
          <p:cNvPr id="73" name="TextBox 72"/>
          <p:cNvSpPr txBox="1"/>
          <p:nvPr/>
        </p:nvSpPr>
        <p:spPr>
          <a:xfrm>
            <a:off x="1905000" y="3810000"/>
            <a:ext cx="4506362" cy="369332"/>
          </a:xfrm>
          <a:prstGeom prst="rect">
            <a:avLst/>
          </a:prstGeom>
          <a:noFill/>
        </p:spPr>
        <p:txBody>
          <a:bodyPr wrap="none" rtlCol="0">
            <a:spAutoFit/>
          </a:bodyPr>
          <a:lstStyle/>
          <a:p>
            <a:r>
              <a:rPr lang="en-US" dirty="0" smtClean="0"/>
              <a:t>Graphic solution for uniaxial crystals -easy</a:t>
            </a:r>
            <a:endParaRPr lang="en-US" dirty="0"/>
          </a:p>
        </p:txBody>
      </p:sp>
      <p:sp>
        <p:nvSpPr>
          <p:cNvPr id="102" name="Slide Number Placeholder 101"/>
          <p:cNvSpPr>
            <a:spLocks noGrp="1"/>
          </p:cNvSpPr>
          <p:nvPr>
            <p:ph type="sldNum" sz="quarter" idx="12"/>
          </p:nvPr>
        </p:nvSpPr>
        <p:spPr/>
        <p:txBody>
          <a:bodyPr/>
          <a:lstStyle/>
          <a:p>
            <a:pPr>
              <a:defRPr/>
            </a:pPr>
            <a:fld id="{BA949DAA-2B2A-4017-895E-FC6C49EBF0C5}"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ox(in)">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ox(in)">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4149"/>
                                        </p:tgtEl>
                                        <p:attrNameLst>
                                          <p:attrName>style.visibility</p:attrName>
                                        </p:attrNameLst>
                                      </p:cBhvr>
                                      <p:to>
                                        <p:strVal val="visible"/>
                                      </p:to>
                                    </p:set>
                                    <p:animEffect transition="in" filter="box(in)">
                                      <p:cBhvr>
                                        <p:cTn id="17" dur="500"/>
                                        <p:tgtEl>
                                          <p:spTgt spid="13414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ox(in)">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ox(in)">
                                      <p:cBhvr>
                                        <p:cTn id="2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70242"/>
          </a:xfrm>
        </p:spPr>
        <p:txBody>
          <a:bodyPr/>
          <a:lstStyle/>
          <a:p>
            <a:r>
              <a:rPr lang="en-US" sz="3200" dirty="0" smtClean="0"/>
              <a:t>Double refraction at the boundary </a:t>
            </a:r>
            <a:endParaRPr lang="en-US" sz="3200" dirty="0"/>
          </a:p>
        </p:txBody>
      </p:sp>
      <p:sp>
        <p:nvSpPr>
          <p:cNvPr id="97" name="TextBox 96"/>
          <p:cNvSpPr txBox="1"/>
          <p:nvPr/>
        </p:nvSpPr>
        <p:spPr>
          <a:xfrm>
            <a:off x="2971800" y="685800"/>
            <a:ext cx="6330226" cy="584775"/>
          </a:xfrm>
          <a:prstGeom prst="rect">
            <a:avLst/>
          </a:prstGeom>
          <a:noFill/>
        </p:spPr>
        <p:txBody>
          <a:bodyPr wrap="square" rtlCol="0">
            <a:spAutoFit/>
          </a:bodyPr>
          <a:lstStyle/>
          <a:p>
            <a:r>
              <a:rPr lang="en-US" sz="1600" dirty="0" smtClean="0"/>
              <a:t>Expect two separate solutions –ordinary and extraordinary draw the intersections of normal surfaces with the plane of incidence.</a:t>
            </a:r>
            <a:endParaRPr lang="en-US" sz="1600" dirty="0"/>
          </a:p>
        </p:txBody>
      </p:sp>
      <p:grpSp>
        <p:nvGrpSpPr>
          <p:cNvPr id="70" name="Group 69"/>
          <p:cNvGrpSpPr/>
          <p:nvPr/>
        </p:nvGrpSpPr>
        <p:grpSpPr>
          <a:xfrm>
            <a:off x="5943600" y="1219200"/>
            <a:ext cx="3059112" cy="676275"/>
            <a:chOff x="5943600" y="1219200"/>
            <a:chExt cx="3059112" cy="676275"/>
          </a:xfrm>
        </p:grpSpPr>
        <p:sp>
          <p:nvSpPr>
            <p:cNvPr id="96" name="TextBox 95"/>
            <p:cNvSpPr txBox="1"/>
            <p:nvPr/>
          </p:nvSpPr>
          <p:spPr>
            <a:xfrm>
              <a:off x="5943600" y="1371600"/>
              <a:ext cx="1556836" cy="369332"/>
            </a:xfrm>
            <a:prstGeom prst="rect">
              <a:avLst/>
            </a:prstGeom>
            <a:noFill/>
          </p:spPr>
          <p:txBody>
            <a:bodyPr wrap="none" rtlCol="0">
              <a:spAutoFit/>
            </a:bodyPr>
            <a:lstStyle/>
            <a:p>
              <a:r>
                <a:rPr lang="en-US" dirty="0" smtClean="0"/>
                <a:t>Extraordinary</a:t>
              </a:r>
              <a:endParaRPr lang="en-US" dirty="0"/>
            </a:p>
          </p:txBody>
        </p:sp>
        <p:graphicFrame>
          <p:nvGraphicFramePr>
            <p:cNvPr id="145421" name="Object 13"/>
            <p:cNvGraphicFramePr>
              <a:graphicFrameLocks noChangeAspect="1"/>
            </p:cNvGraphicFramePr>
            <p:nvPr/>
          </p:nvGraphicFramePr>
          <p:xfrm>
            <a:off x="7391400" y="1219200"/>
            <a:ext cx="1611312" cy="676275"/>
          </p:xfrm>
          <a:graphic>
            <a:graphicData uri="http://schemas.openxmlformats.org/presentationml/2006/ole">
              <mc:AlternateContent xmlns:mc="http://schemas.openxmlformats.org/markup-compatibility/2006">
                <mc:Choice xmlns:v="urn:schemas-microsoft-com:vml" Requires="v">
                  <p:oleObj spid="_x0000_s146762" name="Equation" r:id="rId4" imgW="1117440" imgH="469800" progId="Equation.DSMT4">
                    <p:embed/>
                  </p:oleObj>
                </mc:Choice>
                <mc:Fallback>
                  <p:oleObj name="Equation" r:id="rId4" imgW="1117440" imgH="4698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219200"/>
                          <a:ext cx="161131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 name="Group 62"/>
          <p:cNvGrpSpPr/>
          <p:nvPr/>
        </p:nvGrpSpPr>
        <p:grpSpPr>
          <a:xfrm>
            <a:off x="248175" y="522062"/>
            <a:ext cx="2895600" cy="3101975"/>
            <a:chOff x="228600" y="457200"/>
            <a:chExt cx="2895600" cy="3101975"/>
          </a:xfrm>
        </p:grpSpPr>
        <p:sp>
          <p:nvSpPr>
            <p:cNvPr id="80" name="Rectangle 79"/>
            <p:cNvSpPr/>
            <p:nvPr/>
          </p:nvSpPr>
          <p:spPr bwMode="auto">
            <a:xfrm>
              <a:off x="228600" y="1447800"/>
              <a:ext cx="2895600" cy="2057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1" name="Straight Connector 80"/>
            <p:cNvCxnSpPr/>
            <p:nvPr/>
          </p:nvCxnSpPr>
          <p:spPr bwMode="auto">
            <a:xfrm>
              <a:off x="228600" y="1447800"/>
              <a:ext cx="2895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524000" y="838200"/>
              <a:ext cx="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990600" y="990600"/>
              <a:ext cx="533400" cy="42672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4" name="Freeform 83"/>
            <p:cNvSpPr/>
            <p:nvPr/>
          </p:nvSpPr>
          <p:spPr bwMode="auto">
            <a:xfrm>
              <a:off x="1234440" y="1080347"/>
              <a:ext cx="325120" cy="108373"/>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1143000" y="762000"/>
              <a:ext cx="34657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i</a:t>
              </a:r>
              <a:endParaRPr lang="en-US" dirty="0" smtClean="0"/>
            </a:p>
          </p:txBody>
        </p:sp>
        <p:cxnSp>
          <p:nvCxnSpPr>
            <p:cNvPr id="87" name="Straight Arrow Connector 86"/>
            <p:cNvCxnSpPr/>
            <p:nvPr/>
          </p:nvCxnSpPr>
          <p:spPr bwMode="auto">
            <a:xfrm flipV="1">
              <a:off x="990600" y="762000"/>
              <a:ext cx="22860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90" name="Straight Arrow Connector 89"/>
            <p:cNvCxnSpPr/>
            <p:nvPr/>
          </p:nvCxnSpPr>
          <p:spPr bwMode="auto">
            <a:xfrm flipV="1">
              <a:off x="702666" y="2911423"/>
              <a:ext cx="756795" cy="133342"/>
            </a:xfrm>
            <a:prstGeom prst="straightConnector1">
              <a:avLst/>
            </a:prstGeom>
            <a:solidFill>
              <a:schemeClr val="accent1"/>
            </a:solidFill>
            <a:ln w="41275" cap="flat" cmpd="sng" algn="ctr">
              <a:solidFill>
                <a:srgbClr val="CC0000"/>
              </a:solidFill>
              <a:prstDash val="solid"/>
              <a:round/>
              <a:headEnd type="none" w="med" len="med"/>
              <a:tailEnd type="triangle"/>
            </a:ln>
            <a:effectLst/>
          </p:spPr>
        </p:cxnSp>
        <p:sp>
          <p:nvSpPr>
            <p:cNvPr id="91" name="TextBox 90"/>
            <p:cNvSpPr txBox="1"/>
            <p:nvPr/>
          </p:nvSpPr>
          <p:spPr>
            <a:xfrm>
              <a:off x="457200" y="3124200"/>
              <a:ext cx="1377300" cy="369332"/>
            </a:xfrm>
            <a:prstGeom prst="rect">
              <a:avLst/>
            </a:prstGeom>
            <a:noFill/>
          </p:spPr>
          <p:txBody>
            <a:bodyPr wrap="none" rtlCol="0">
              <a:spAutoFit/>
            </a:bodyPr>
            <a:lstStyle/>
            <a:p>
              <a:r>
                <a:rPr lang="en-US" dirty="0" smtClean="0"/>
                <a:t>Optical axis</a:t>
              </a:r>
              <a:endParaRPr lang="en-US" dirty="0"/>
            </a:p>
          </p:txBody>
        </p:sp>
        <p:graphicFrame>
          <p:nvGraphicFramePr>
            <p:cNvPr id="92" name="Object 7"/>
            <p:cNvGraphicFramePr>
              <a:graphicFrameLocks noChangeAspect="1"/>
            </p:cNvGraphicFramePr>
            <p:nvPr/>
          </p:nvGraphicFramePr>
          <p:xfrm>
            <a:off x="1093764" y="457200"/>
            <a:ext cx="430236" cy="436562"/>
          </p:xfrm>
          <a:graphic>
            <a:graphicData uri="http://schemas.openxmlformats.org/presentationml/2006/ole">
              <mc:AlternateContent xmlns:mc="http://schemas.openxmlformats.org/markup-compatibility/2006">
                <mc:Choice xmlns:v="urn:schemas-microsoft-com:vml" Requires="v">
                  <p:oleObj spid="_x0000_s146763" name="Equation" r:id="rId6" imgW="152280" imgH="228600" progId="Equation.DSMT4">
                    <p:embed/>
                  </p:oleObj>
                </mc:Choice>
                <mc:Fallback>
                  <p:oleObj name="Equation" r:id="rId6" imgW="152280" imgH="2286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764" y="457200"/>
                          <a:ext cx="430236"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 name="TextBox 75"/>
            <p:cNvSpPr txBox="1"/>
            <p:nvPr/>
          </p:nvSpPr>
          <p:spPr>
            <a:xfrm>
              <a:off x="304800" y="990600"/>
              <a:ext cx="397866" cy="369332"/>
            </a:xfrm>
            <a:prstGeom prst="rect">
              <a:avLst/>
            </a:prstGeom>
            <a:noFill/>
          </p:spPr>
          <p:txBody>
            <a:bodyPr wrap="none" rtlCol="0">
              <a:spAutoFit/>
            </a:bodyPr>
            <a:lstStyle/>
            <a:p>
              <a:r>
                <a:rPr lang="en-US" dirty="0" smtClean="0"/>
                <a:t>n</a:t>
              </a:r>
              <a:r>
                <a:rPr lang="en-US" baseline="-25000" dirty="0" smtClean="0"/>
                <a:t>1</a:t>
              </a:r>
              <a:endParaRPr lang="en-US" dirty="0"/>
            </a:p>
          </p:txBody>
        </p:sp>
        <p:graphicFrame>
          <p:nvGraphicFramePr>
            <p:cNvPr id="78" name="Object 8"/>
            <p:cNvGraphicFramePr>
              <a:graphicFrameLocks noChangeAspect="1"/>
            </p:cNvGraphicFramePr>
            <p:nvPr/>
          </p:nvGraphicFramePr>
          <p:xfrm>
            <a:off x="2590800" y="3124200"/>
            <a:ext cx="430212" cy="434975"/>
          </p:xfrm>
          <a:graphic>
            <a:graphicData uri="http://schemas.openxmlformats.org/presentationml/2006/ole">
              <mc:AlternateContent xmlns:mc="http://schemas.openxmlformats.org/markup-compatibility/2006">
                <mc:Choice xmlns:v="urn:schemas-microsoft-com:vml" Requires="v">
                  <p:oleObj spid="_x0000_s146764" name="Equation" r:id="rId8" imgW="152280" imgH="228600" progId="Equation.DSMT4">
                    <p:embed/>
                  </p:oleObj>
                </mc:Choice>
                <mc:Fallback>
                  <p:oleObj name="Equation" r:id="rId8" imgW="152280" imgH="2286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124200"/>
                          <a:ext cx="4302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 name="TextBox 78"/>
            <p:cNvSpPr txBox="1"/>
            <p:nvPr/>
          </p:nvSpPr>
          <p:spPr>
            <a:xfrm>
              <a:off x="2286000" y="3124200"/>
              <a:ext cx="808235" cy="369332"/>
            </a:xfrm>
            <a:prstGeom prst="rect">
              <a:avLst/>
            </a:prstGeom>
            <a:noFill/>
          </p:spPr>
          <p:txBody>
            <a:bodyPr wrap="none" rtlCol="0">
              <a:spAutoFit/>
            </a:bodyPr>
            <a:lstStyle/>
            <a:p>
              <a:r>
                <a:rPr lang="en-US" dirty="0" smtClean="0"/>
                <a:t>n</a:t>
              </a:r>
              <a:r>
                <a:rPr lang="en-US" baseline="-25000" dirty="0" smtClean="0"/>
                <a:t>2</a:t>
              </a:r>
              <a:r>
                <a:rPr lang="en-US" dirty="0" smtClean="0"/>
                <a:t>(    )</a:t>
              </a:r>
              <a:endParaRPr lang="en-US" dirty="0"/>
            </a:p>
          </p:txBody>
        </p:sp>
        <p:sp>
          <p:nvSpPr>
            <p:cNvPr id="101" name="TextBox 100"/>
            <p:cNvSpPr txBox="1"/>
            <p:nvPr/>
          </p:nvSpPr>
          <p:spPr>
            <a:xfrm>
              <a:off x="838200" y="914400"/>
              <a:ext cx="346570" cy="369332"/>
            </a:xfrm>
            <a:prstGeom prst="rect">
              <a:avLst/>
            </a:prstGeom>
            <a:noFill/>
          </p:spPr>
          <p:txBody>
            <a:bodyPr wrap="none" rtlCol="0">
              <a:spAutoFit/>
            </a:bodyPr>
            <a:lstStyle/>
            <a:p>
              <a:r>
                <a:rPr lang="en-US" b="1" dirty="0" err="1" smtClean="0"/>
                <a:t>k</a:t>
              </a:r>
              <a:r>
                <a:rPr lang="en-US" baseline="-25000" dirty="0" err="1" smtClean="0"/>
                <a:t>i</a:t>
              </a:r>
              <a:endParaRPr lang="en-US" dirty="0"/>
            </a:p>
          </p:txBody>
        </p:sp>
      </p:grpSp>
      <p:grpSp>
        <p:nvGrpSpPr>
          <p:cNvPr id="67" name="Group 66"/>
          <p:cNvGrpSpPr/>
          <p:nvPr/>
        </p:nvGrpSpPr>
        <p:grpSpPr>
          <a:xfrm>
            <a:off x="3200400" y="1295400"/>
            <a:ext cx="2667000" cy="676275"/>
            <a:chOff x="3200400" y="1295400"/>
            <a:chExt cx="2667000" cy="676275"/>
          </a:xfrm>
        </p:grpSpPr>
        <p:sp>
          <p:nvSpPr>
            <p:cNvPr id="98" name="TextBox 97"/>
            <p:cNvSpPr txBox="1"/>
            <p:nvPr/>
          </p:nvSpPr>
          <p:spPr>
            <a:xfrm>
              <a:off x="3200400" y="1371600"/>
              <a:ext cx="1069524" cy="369332"/>
            </a:xfrm>
            <a:prstGeom prst="rect">
              <a:avLst/>
            </a:prstGeom>
            <a:noFill/>
          </p:spPr>
          <p:txBody>
            <a:bodyPr wrap="none" rtlCol="0">
              <a:spAutoFit/>
            </a:bodyPr>
            <a:lstStyle/>
            <a:p>
              <a:r>
                <a:rPr lang="en-US" dirty="0" smtClean="0"/>
                <a:t>Ordinary</a:t>
              </a:r>
              <a:endParaRPr lang="en-US" dirty="0"/>
            </a:p>
          </p:txBody>
        </p:sp>
        <p:graphicFrame>
          <p:nvGraphicFramePr>
            <p:cNvPr id="145422" name="Object 14"/>
            <p:cNvGraphicFramePr>
              <a:graphicFrameLocks noChangeAspect="1"/>
            </p:cNvGraphicFramePr>
            <p:nvPr/>
          </p:nvGraphicFramePr>
          <p:xfrm>
            <a:off x="4256087" y="1295400"/>
            <a:ext cx="1611313" cy="676275"/>
          </p:xfrm>
          <a:graphic>
            <a:graphicData uri="http://schemas.openxmlformats.org/presentationml/2006/ole">
              <mc:AlternateContent xmlns:mc="http://schemas.openxmlformats.org/markup-compatibility/2006">
                <mc:Choice xmlns:v="urn:schemas-microsoft-com:vml" Requires="v">
                  <p:oleObj spid="_x0000_s146765" name="Equation" r:id="rId10" imgW="1117440" imgH="469800" progId="Equation.DSMT4">
                    <p:embed/>
                  </p:oleObj>
                </mc:Choice>
                <mc:Fallback>
                  <p:oleObj name="Equation" r:id="rId10" imgW="1117440" imgH="4698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56087" y="1295400"/>
                          <a:ext cx="16113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46443" name="Object 11"/>
          <p:cNvGraphicFramePr>
            <a:graphicFrameLocks noChangeAspect="1"/>
          </p:cNvGraphicFramePr>
          <p:nvPr/>
        </p:nvGraphicFramePr>
        <p:xfrm>
          <a:off x="7391400" y="1905000"/>
          <a:ext cx="1404938" cy="452438"/>
        </p:xfrm>
        <a:graphic>
          <a:graphicData uri="http://schemas.openxmlformats.org/presentationml/2006/ole">
            <mc:AlternateContent xmlns:mc="http://schemas.openxmlformats.org/markup-compatibility/2006">
              <mc:Choice xmlns:v="urn:schemas-microsoft-com:vml" Requires="v">
                <p:oleObj spid="_x0000_s146766" name="Equation" r:id="rId12" imgW="1218960" imgH="393480" progId="Equation.DSMT4">
                  <p:embed/>
                </p:oleObj>
              </mc:Choice>
              <mc:Fallback>
                <p:oleObj name="Equation" r:id="rId12" imgW="1218960" imgH="39348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1905000"/>
                        <a:ext cx="1404938"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9" name="Group 98"/>
          <p:cNvGrpSpPr/>
          <p:nvPr/>
        </p:nvGrpSpPr>
        <p:grpSpPr>
          <a:xfrm>
            <a:off x="533400" y="533400"/>
            <a:ext cx="2061442" cy="1828800"/>
            <a:chOff x="609600" y="533400"/>
            <a:chExt cx="2061442" cy="1828800"/>
          </a:xfrm>
        </p:grpSpPr>
        <p:grpSp>
          <p:nvGrpSpPr>
            <p:cNvPr id="77" name="Group 76"/>
            <p:cNvGrpSpPr/>
            <p:nvPr/>
          </p:nvGrpSpPr>
          <p:grpSpPr>
            <a:xfrm flipV="1">
              <a:off x="609600" y="533400"/>
              <a:ext cx="1905000" cy="1828800"/>
              <a:chOff x="4876800" y="2819400"/>
              <a:chExt cx="914400" cy="914400"/>
            </a:xfrm>
          </p:grpSpPr>
          <p:sp>
            <p:nvSpPr>
              <p:cNvPr id="74" name="Arc 73"/>
              <p:cNvSpPr/>
              <p:nvPr/>
            </p:nvSpPr>
            <p:spPr bwMode="auto">
              <a:xfrm>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Arc 74"/>
              <p:cNvSpPr/>
              <p:nvPr/>
            </p:nvSpPr>
            <p:spPr bwMode="auto">
              <a:xfrm flipH="1">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95" name="TextBox 94"/>
            <p:cNvSpPr txBox="1"/>
            <p:nvPr/>
          </p:nvSpPr>
          <p:spPr>
            <a:xfrm>
              <a:off x="2286000" y="1066800"/>
              <a:ext cx="385042" cy="369332"/>
            </a:xfrm>
            <a:prstGeom prst="rect">
              <a:avLst/>
            </a:prstGeom>
            <a:noFill/>
          </p:spPr>
          <p:txBody>
            <a:bodyPr wrap="none" rtlCol="0">
              <a:spAutoFit/>
            </a:bodyPr>
            <a:lstStyle/>
            <a:p>
              <a:r>
                <a:rPr lang="en-US" dirty="0" err="1" smtClean="0"/>
                <a:t>k</a:t>
              </a:r>
              <a:r>
                <a:rPr lang="en-US" baseline="-25000" dirty="0" err="1" smtClean="0"/>
                <a:t>o</a:t>
              </a:r>
              <a:endParaRPr lang="en-US" dirty="0"/>
            </a:p>
          </p:txBody>
        </p:sp>
      </p:grpSp>
      <p:grpSp>
        <p:nvGrpSpPr>
          <p:cNvPr id="100" name="Group 99"/>
          <p:cNvGrpSpPr/>
          <p:nvPr/>
        </p:nvGrpSpPr>
        <p:grpSpPr>
          <a:xfrm>
            <a:off x="304800" y="49040"/>
            <a:ext cx="2888819" cy="2779931"/>
            <a:chOff x="528187" y="533400"/>
            <a:chExt cx="2535928" cy="1853287"/>
          </a:xfrm>
        </p:grpSpPr>
        <p:grpSp>
          <p:nvGrpSpPr>
            <p:cNvPr id="102" name="Group 76"/>
            <p:cNvGrpSpPr/>
            <p:nvPr/>
          </p:nvGrpSpPr>
          <p:grpSpPr>
            <a:xfrm flipV="1">
              <a:off x="528187" y="533400"/>
              <a:ext cx="1986415" cy="1828800"/>
              <a:chOff x="4837721" y="2819400"/>
              <a:chExt cx="953479" cy="914400"/>
            </a:xfrm>
          </p:grpSpPr>
          <p:sp>
            <p:nvSpPr>
              <p:cNvPr id="104" name="Arc 103"/>
              <p:cNvSpPr/>
              <p:nvPr/>
            </p:nvSpPr>
            <p:spPr bwMode="auto">
              <a:xfrm>
                <a:off x="4837721" y="2819400"/>
                <a:ext cx="953479"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 name="Arc 104"/>
              <p:cNvSpPr/>
              <p:nvPr/>
            </p:nvSpPr>
            <p:spPr bwMode="auto">
              <a:xfrm flipH="1">
                <a:off x="4934045" y="2819400"/>
                <a:ext cx="857155" cy="914400"/>
              </a:xfrm>
              <a:prstGeom prst="arc">
                <a:avLst>
                  <a:gd name="adj1" fmla="val 16200000"/>
                  <a:gd name="adj2" fmla="val 21544489"/>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03" name="TextBox 102"/>
            <p:cNvSpPr txBox="1"/>
            <p:nvPr/>
          </p:nvSpPr>
          <p:spPr>
            <a:xfrm>
              <a:off x="2272053" y="1955800"/>
              <a:ext cx="792062" cy="430887"/>
            </a:xfrm>
            <a:prstGeom prst="rect">
              <a:avLst/>
            </a:prstGeom>
            <a:noFill/>
          </p:spPr>
          <p:txBody>
            <a:bodyPr wrap="none" rtlCol="0">
              <a:spAutoFit/>
            </a:bodyPr>
            <a:lstStyle/>
            <a:p>
              <a:r>
                <a:rPr lang="en-US" dirty="0" err="1" smtClean="0"/>
                <a:t>k</a:t>
              </a:r>
              <a:r>
                <a:rPr lang="en-US" baseline="-25000" dirty="0" err="1" smtClean="0"/>
                <a:t>ext</a:t>
              </a:r>
              <a:r>
                <a:rPr lang="en-US" dirty="0" smtClean="0">
                  <a:latin typeface="Symbol" pitchFamily="18" charset="2"/>
                </a:rPr>
                <a:t>(</a:t>
              </a:r>
              <a:r>
                <a:rPr lang="en-US" dirty="0" err="1" smtClean="0">
                  <a:latin typeface="Symbol" pitchFamily="18" charset="2"/>
                </a:rPr>
                <a:t>q</a:t>
              </a:r>
              <a:r>
                <a:rPr lang="en-US" baseline="-25000" dirty="0" err="1" smtClean="0"/>
                <a:t>te</a:t>
              </a:r>
              <a:r>
                <a:rPr lang="en-US" dirty="0" smtClean="0">
                  <a:latin typeface="Symbol" pitchFamily="18" charset="2"/>
                </a:rPr>
                <a:t>)</a:t>
              </a:r>
              <a:endParaRPr lang="en-US" dirty="0" smtClean="0"/>
            </a:p>
            <a:p>
              <a:endParaRPr lang="en-US" dirty="0"/>
            </a:p>
          </p:txBody>
        </p:sp>
      </p:grpSp>
      <p:grpSp>
        <p:nvGrpSpPr>
          <p:cNvPr id="107" name="Group 106"/>
          <p:cNvGrpSpPr/>
          <p:nvPr/>
        </p:nvGrpSpPr>
        <p:grpSpPr>
          <a:xfrm>
            <a:off x="3352800" y="2438400"/>
            <a:ext cx="4424362" cy="369332"/>
            <a:chOff x="3352800" y="2438400"/>
            <a:chExt cx="4424362" cy="369332"/>
          </a:xfrm>
        </p:grpSpPr>
        <p:sp>
          <p:nvSpPr>
            <p:cNvPr id="106" name="TextBox 105"/>
            <p:cNvSpPr txBox="1"/>
            <p:nvPr/>
          </p:nvSpPr>
          <p:spPr>
            <a:xfrm>
              <a:off x="3352800" y="2438400"/>
              <a:ext cx="1334661" cy="369332"/>
            </a:xfrm>
            <a:prstGeom prst="rect">
              <a:avLst/>
            </a:prstGeom>
            <a:noFill/>
          </p:spPr>
          <p:txBody>
            <a:bodyPr wrap="none" rtlCol="0">
              <a:spAutoFit/>
            </a:bodyPr>
            <a:lstStyle/>
            <a:p>
              <a:r>
                <a:rPr lang="en-US" dirty="0" smtClean="0"/>
                <a:t>Snell’s law </a:t>
              </a:r>
              <a:endParaRPr lang="en-US" dirty="0"/>
            </a:p>
          </p:txBody>
        </p:sp>
        <p:graphicFrame>
          <p:nvGraphicFramePr>
            <p:cNvPr id="146444" name="Object 12"/>
            <p:cNvGraphicFramePr>
              <a:graphicFrameLocks noChangeAspect="1"/>
            </p:cNvGraphicFramePr>
            <p:nvPr/>
          </p:nvGraphicFramePr>
          <p:xfrm>
            <a:off x="4724400" y="2438400"/>
            <a:ext cx="3052762" cy="368300"/>
          </p:xfrm>
          <a:graphic>
            <a:graphicData uri="http://schemas.openxmlformats.org/presentationml/2006/ole">
              <mc:AlternateContent xmlns:mc="http://schemas.openxmlformats.org/markup-compatibility/2006">
                <mc:Choice xmlns:v="urn:schemas-microsoft-com:vml" Requires="v">
                  <p:oleObj spid="_x0000_s146767" name="Equation" r:id="rId14" imgW="2133360" imgH="253800" progId="Equation.DSMT4">
                    <p:embed/>
                  </p:oleObj>
                </mc:Choice>
                <mc:Fallback>
                  <p:oleObj name="Equation" r:id="rId14" imgW="2133360" imgH="253800" progId="Equation.DSMT4">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2438400"/>
                          <a:ext cx="305276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5" name="Group 114"/>
          <p:cNvGrpSpPr/>
          <p:nvPr/>
        </p:nvGrpSpPr>
        <p:grpSpPr>
          <a:xfrm>
            <a:off x="1524000" y="685800"/>
            <a:ext cx="615950" cy="2895600"/>
            <a:chOff x="1524000" y="685800"/>
            <a:chExt cx="615950" cy="2895600"/>
          </a:xfrm>
        </p:grpSpPr>
        <p:cxnSp>
          <p:nvCxnSpPr>
            <p:cNvPr id="109" name="Straight Connector 108"/>
            <p:cNvCxnSpPr/>
            <p:nvPr/>
          </p:nvCxnSpPr>
          <p:spPr bwMode="auto">
            <a:xfrm>
              <a:off x="2057400" y="914400"/>
              <a:ext cx="0" cy="2667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11" name="Straight Arrow Connector 110"/>
            <p:cNvCxnSpPr/>
            <p:nvPr/>
          </p:nvCxnSpPr>
          <p:spPr bwMode="auto">
            <a:xfrm>
              <a:off x="1524000" y="990600"/>
              <a:ext cx="5334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graphicFrame>
          <p:nvGraphicFramePr>
            <p:cNvPr id="146445" name="Object 13"/>
            <p:cNvGraphicFramePr>
              <a:graphicFrameLocks noChangeAspect="1"/>
            </p:cNvGraphicFramePr>
            <p:nvPr/>
          </p:nvGraphicFramePr>
          <p:xfrm>
            <a:off x="1524000" y="685800"/>
            <a:ext cx="615950" cy="299651"/>
          </p:xfrm>
          <a:graphic>
            <a:graphicData uri="http://schemas.openxmlformats.org/presentationml/2006/ole">
              <mc:AlternateContent xmlns:mc="http://schemas.openxmlformats.org/markup-compatibility/2006">
                <mc:Choice xmlns:v="urn:schemas-microsoft-com:vml" Requires="v">
                  <p:oleObj spid="_x0000_s146768" name="Equation" r:id="rId16" imgW="469800" imgH="228600" progId="Equation.DSMT4">
                    <p:embed/>
                  </p:oleObj>
                </mc:Choice>
                <mc:Fallback>
                  <p:oleObj name="Equation" r:id="rId16" imgW="469800" imgH="22860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685800"/>
                          <a:ext cx="615950" cy="29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1" name="Group 120"/>
          <p:cNvGrpSpPr/>
          <p:nvPr/>
        </p:nvGrpSpPr>
        <p:grpSpPr>
          <a:xfrm>
            <a:off x="1524000" y="1447800"/>
            <a:ext cx="778866" cy="826532"/>
            <a:chOff x="1524000" y="1447800"/>
            <a:chExt cx="778866" cy="826532"/>
          </a:xfrm>
        </p:grpSpPr>
        <p:cxnSp>
          <p:nvCxnSpPr>
            <p:cNvPr id="86" name="Straight Connector 85"/>
            <p:cNvCxnSpPr/>
            <p:nvPr/>
          </p:nvCxnSpPr>
          <p:spPr bwMode="auto">
            <a:xfrm>
              <a:off x="1524000" y="1447800"/>
              <a:ext cx="533400" cy="762000"/>
            </a:xfrm>
            <a:prstGeom prst="line">
              <a:avLst/>
            </a:prstGeom>
            <a:solidFill>
              <a:schemeClr val="accent1"/>
            </a:solidFill>
            <a:ln w="19050" cap="flat" cmpd="sng" algn="ctr">
              <a:solidFill>
                <a:srgbClr val="000099"/>
              </a:solidFill>
              <a:prstDash val="solid"/>
              <a:round/>
              <a:headEnd type="none" w="med" len="med"/>
              <a:tailEnd type="triangle" w="med" len="med"/>
            </a:ln>
            <a:effectLst/>
          </p:spPr>
        </p:cxnSp>
        <p:sp>
          <p:nvSpPr>
            <p:cNvPr id="89" name="Freeform 88"/>
            <p:cNvSpPr/>
            <p:nvPr/>
          </p:nvSpPr>
          <p:spPr bwMode="auto">
            <a:xfrm rot="18472259" flipV="1">
              <a:off x="1533415" y="1845618"/>
              <a:ext cx="325120" cy="182880"/>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9" name="TextBox 118"/>
            <p:cNvSpPr txBox="1"/>
            <p:nvPr/>
          </p:nvSpPr>
          <p:spPr>
            <a:xfrm>
              <a:off x="1524000" y="1905000"/>
              <a:ext cx="433132"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to</a:t>
              </a:r>
              <a:endParaRPr lang="en-US" dirty="0" smtClean="0"/>
            </a:p>
          </p:txBody>
        </p:sp>
        <p:sp>
          <p:nvSpPr>
            <p:cNvPr id="120" name="TextBox 119"/>
            <p:cNvSpPr txBox="1"/>
            <p:nvPr/>
          </p:nvSpPr>
          <p:spPr>
            <a:xfrm>
              <a:off x="1905000" y="1752600"/>
              <a:ext cx="397866" cy="369332"/>
            </a:xfrm>
            <a:prstGeom prst="rect">
              <a:avLst/>
            </a:prstGeom>
            <a:noFill/>
          </p:spPr>
          <p:txBody>
            <a:bodyPr wrap="none" rtlCol="0">
              <a:spAutoFit/>
            </a:bodyPr>
            <a:lstStyle/>
            <a:p>
              <a:r>
                <a:rPr lang="en-US" b="1" dirty="0" err="1" smtClean="0"/>
                <a:t>k</a:t>
              </a:r>
              <a:r>
                <a:rPr lang="en-US" baseline="-25000" dirty="0" err="1" smtClean="0"/>
                <a:t>o</a:t>
              </a:r>
              <a:endParaRPr lang="en-US" dirty="0"/>
            </a:p>
          </p:txBody>
        </p:sp>
      </p:grpSp>
      <p:sp>
        <p:nvSpPr>
          <p:cNvPr id="122" name="TextBox 121"/>
          <p:cNvSpPr txBox="1"/>
          <p:nvPr/>
        </p:nvSpPr>
        <p:spPr>
          <a:xfrm>
            <a:off x="3276601" y="3048000"/>
            <a:ext cx="5562600" cy="646331"/>
          </a:xfrm>
          <a:prstGeom prst="rect">
            <a:avLst/>
          </a:prstGeom>
          <a:noFill/>
        </p:spPr>
        <p:txBody>
          <a:bodyPr wrap="square" rtlCol="0">
            <a:spAutoFit/>
          </a:bodyPr>
          <a:lstStyle/>
          <a:p>
            <a:r>
              <a:rPr lang="en-US" dirty="0" smtClean="0"/>
              <a:t>Intersection with the ordinary normal surface yields ordinary wavevector</a:t>
            </a:r>
            <a:endParaRPr lang="en-US" dirty="0"/>
          </a:p>
        </p:txBody>
      </p:sp>
      <p:sp>
        <p:nvSpPr>
          <p:cNvPr id="123" name="TextBox 122"/>
          <p:cNvSpPr txBox="1"/>
          <p:nvPr/>
        </p:nvSpPr>
        <p:spPr>
          <a:xfrm>
            <a:off x="2971800" y="3733800"/>
            <a:ext cx="5562600" cy="646331"/>
          </a:xfrm>
          <a:prstGeom prst="rect">
            <a:avLst/>
          </a:prstGeom>
          <a:noFill/>
        </p:spPr>
        <p:txBody>
          <a:bodyPr wrap="square" rtlCol="0">
            <a:spAutoFit/>
          </a:bodyPr>
          <a:lstStyle/>
          <a:p>
            <a:r>
              <a:rPr lang="en-US" dirty="0" smtClean="0"/>
              <a:t>Intersection with the extra ordinary normal surface yields extraordinary wavevector</a:t>
            </a:r>
            <a:endParaRPr lang="en-US" dirty="0"/>
          </a:p>
        </p:txBody>
      </p:sp>
      <p:grpSp>
        <p:nvGrpSpPr>
          <p:cNvPr id="124" name="Group 123"/>
          <p:cNvGrpSpPr/>
          <p:nvPr/>
        </p:nvGrpSpPr>
        <p:grpSpPr>
          <a:xfrm>
            <a:off x="1524000" y="1447800"/>
            <a:ext cx="855066" cy="1300405"/>
            <a:chOff x="1524000" y="1447800"/>
            <a:chExt cx="855066" cy="1300405"/>
          </a:xfrm>
        </p:grpSpPr>
        <p:cxnSp>
          <p:nvCxnSpPr>
            <p:cNvPr id="125" name="Straight Connector 124"/>
            <p:cNvCxnSpPr/>
            <p:nvPr/>
          </p:nvCxnSpPr>
          <p:spPr bwMode="auto">
            <a:xfrm>
              <a:off x="1524000" y="1447800"/>
              <a:ext cx="533400" cy="1219200"/>
            </a:xfrm>
            <a:prstGeom prst="line">
              <a:avLst/>
            </a:prstGeom>
            <a:solidFill>
              <a:schemeClr val="accent1"/>
            </a:solidFill>
            <a:ln w="19050" cap="flat" cmpd="sng" algn="ctr">
              <a:solidFill>
                <a:srgbClr val="CC0000"/>
              </a:solidFill>
              <a:prstDash val="solid"/>
              <a:round/>
              <a:headEnd type="none" w="med" len="med"/>
              <a:tailEnd type="triangle" w="med" len="med"/>
            </a:ln>
            <a:effectLst/>
          </p:spPr>
        </p:cxnSp>
        <p:sp>
          <p:nvSpPr>
            <p:cNvPr id="126" name="Freeform 125"/>
            <p:cNvSpPr/>
            <p:nvPr/>
          </p:nvSpPr>
          <p:spPr bwMode="auto">
            <a:xfrm rot="18472259" flipV="1">
              <a:off x="1571118" y="2418266"/>
              <a:ext cx="362962" cy="296915"/>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7" name="TextBox 126"/>
            <p:cNvSpPr txBox="1"/>
            <p:nvPr/>
          </p:nvSpPr>
          <p:spPr>
            <a:xfrm>
              <a:off x="1524000" y="2286000"/>
              <a:ext cx="433132"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te</a:t>
              </a:r>
              <a:endParaRPr lang="en-US" dirty="0" smtClean="0"/>
            </a:p>
          </p:txBody>
        </p:sp>
        <p:sp>
          <p:nvSpPr>
            <p:cNvPr id="128" name="TextBox 127"/>
            <p:cNvSpPr txBox="1"/>
            <p:nvPr/>
          </p:nvSpPr>
          <p:spPr>
            <a:xfrm>
              <a:off x="1981200" y="2286000"/>
              <a:ext cx="397866" cy="369332"/>
            </a:xfrm>
            <a:prstGeom prst="rect">
              <a:avLst/>
            </a:prstGeom>
            <a:noFill/>
          </p:spPr>
          <p:txBody>
            <a:bodyPr wrap="none" rtlCol="0">
              <a:spAutoFit/>
            </a:bodyPr>
            <a:lstStyle/>
            <a:p>
              <a:r>
                <a:rPr lang="en-US" b="1" dirty="0" err="1" smtClean="0"/>
                <a:t>k</a:t>
              </a:r>
              <a:r>
                <a:rPr lang="en-US" baseline="-25000" dirty="0" err="1" smtClean="0"/>
                <a:t>e</a:t>
              </a:r>
              <a:endParaRPr lang="en-US" dirty="0"/>
            </a:p>
          </p:txBody>
        </p:sp>
      </p:grpSp>
      <p:grpSp>
        <p:nvGrpSpPr>
          <p:cNvPr id="133" name="Group 132"/>
          <p:cNvGrpSpPr/>
          <p:nvPr/>
        </p:nvGrpSpPr>
        <p:grpSpPr>
          <a:xfrm>
            <a:off x="2057400" y="2655332"/>
            <a:ext cx="606801" cy="545068"/>
            <a:chOff x="2057400" y="2667000"/>
            <a:chExt cx="735012" cy="533400"/>
          </a:xfrm>
        </p:grpSpPr>
        <p:cxnSp>
          <p:nvCxnSpPr>
            <p:cNvPr id="131" name="Straight Arrow Connector 130"/>
            <p:cNvCxnSpPr/>
            <p:nvPr/>
          </p:nvCxnSpPr>
          <p:spPr bwMode="auto">
            <a:xfrm>
              <a:off x="2057400" y="2667000"/>
              <a:ext cx="533400" cy="5334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graphicFrame>
          <p:nvGraphicFramePr>
            <p:cNvPr id="94" name="Object 8"/>
            <p:cNvGraphicFramePr>
              <a:graphicFrameLocks noChangeAspect="1"/>
            </p:cNvGraphicFramePr>
            <p:nvPr>
              <p:extLst>
                <p:ext uri="{D42A27DB-BD31-4B8C-83A1-F6EECF244321}">
                  <p14:modId xmlns:p14="http://schemas.microsoft.com/office/powerpoint/2010/main" val="2008479265"/>
                </p:ext>
              </p:extLst>
            </p:nvPr>
          </p:nvGraphicFramePr>
          <p:xfrm>
            <a:off x="2362200" y="2667000"/>
            <a:ext cx="430212" cy="436563"/>
          </p:xfrm>
          <a:graphic>
            <a:graphicData uri="http://schemas.openxmlformats.org/presentationml/2006/ole">
              <mc:AlternateContent xmlns:mc="http://schemas.openxmlformats.org/markup-compatibility/2006">
                <mc:Choice xmlns:v="urn:schemas-microsoft-com:vml" Requires="v">
                  <p:oleObj spid="_x0000_s146769" name="Equation" r:id="rId18" imgW="152280" imgH="228600" progId="Equation.DSMT4">
                    <p:embed/>
                  </p:oleObj>
                </mc:Choice>
                <mc:Fallback>
                  <p:oleObj name="Equation" r:id="rId18" imgW="152280" imgH="228600" progId="Equation.DSMT4">
                    <p:embed/>
                    <p:pic>
                      <p:nvPicPr>
                        <p:cNvPr id="0"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200" y="2667000"/>
                          <a:ext cx="4302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6" name="Group 135"/>
          <p:cNvGrpSpPr/>
          <p:nvPr/>
        </p:nvGrpSpPr>
        <p:grpSpPr>
          <a:xfrm>
            <a:off x="412319" y="4455834"/>
            <a:ext cx="5562600" cy="646331"/>
            <a:chOff x="304800" y="4419600"/>
            <a:chExt cx="5562600" cy="646331"/>
          </a:xfrm>
        </p:grpSpPr>
        <p:sp>
          <p:nvSpPr>
            <p:cNvPr id="134" name="TextBox 133"/>
            <p:cNvSpPr txBox="1"/>
            <p:nvPr/>
          </p:nvSpPr>
          <p:spPr>
            <a:xfrm>
              <a:off x="304800" y="4419600"/>
              <a:ext cx="5562600" cy="646331"/>
            </a:xfrm>
            <a:prstGeom prst="rect">
              <a:avLst/>
            </a:prstGeom>
            <a:noFill/>
          </p:spPr>
          <p:txBody>
            <a:bodyPr wrap="square" rtlCol="0">
              <a:spAutoFit/>
            </a:bodyPr>
            <a:lstStyle/>
            <a:p>
              <a:r>
                <a:rPr lang="en-US" dirty="0" smtClean="0"/>
                <a:t>Normal to the surface will give us direction of group velocity and energy flow – ray vector</a:t>
              </a:r>
              <a:endParaRPr lang="en-US" dirty="0"/>
            </a:p>
          </p:txBody>
        </p:sp>
        <p:graphicFrame>
          <p:nvGraphicFramePr>
            <p:cNvPr id="135" name="Object 8"/>
            <p:cNvGraphicFramePr>
              <a:graphicFrameLocks noChangeAspect="1"/>
            </p:cNvGraphicFramePr>
            <p:nvPr>
              <p:extLst>
                <p:ext uri="{D42A27DB-BD31-4B8C-83A1-F6EECF244321}">
                  <p14:modId xmlns:p14="http://schemas.microsoft.com/office/powerpoint/2010/main" val="2346833541"/>
                </p:ext>
              </p:extLst>
            </p:nvPr>
          </p:nvGraphicFramePr>
          <p:xfrm>
            <a:off x="4148568" y="4702394"/>
            <a:ext cx="287337" cy="363537"/>
          </p:xfrm>
          <a:graphic>
            <a:graphicData uri="http://schemas.openxmlformats.org/presentationml/2006/ole">
              <mc:AlternateContent xmlns:mc="http://schemas.openxmlformats.org/markup-compatibility/2006">
                <mc:Choice xmlns:v="urn:schemas-microsoft-com:vml" Requires="v">
                  <p:oleObj spid="_x0000_s146770" name="Equation" r:id="rId20" imgW="101520" imgH="190440" progId="Equation.DSMT4">
                    <p:embed/>
                  </p:oleObj>
                </mc:Choice>
                <mc:Fallback>
                  <p:oleObj name="Equation" r:id="rId20" imgW="101520" imgH="190440" progId="Equation.DSMT4">
                    <p:embed/>
                    <p:pic>
                      <p:nvPicPr>
                        <p:cNvPr id="0" name="Picture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48568" y="4702394"/>
                          <a:ext cx="2873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7" name="TextBox 136"/>
          <p:cNvSpPr txBox="1"/>
          <p:nvPr/>
        </p:nvSpPr>
        <p:spPr>
          <a:xfrm>
            <a:off x="381000" y="5181600"/>
            <a:ext cx="8001000" cy="1477328"/>
          </a:xfrm>
          <a:prstGeom prst="rect">
            <a:avLst/>
          </a:prstGeom>
          <a:noFill/>
        </p:spPr>
        <p:txBody>
          <a:bodyPr wrap="square" rtlCol="0">
            <a:spAutoFit/>
          </a:bodyPr>
          <a:lstStyle/>
          <a:p>
            <a:r>
              <a:rPr lang="en-US" dirty="0" smtClean="0"/>
              <a:t>The situation is more complicated when it comes to determining Fresnel coefficients because outside we have s and p waves and inside ordinary and extraordinary waves – two different systems of coordinates – hence there are no two independent solutions  for reflectivity and transmission – solution is an elliptically polarized wave</a:t>
            </a:r>
          </a:p>
        </p:txBody>
      </p:sp>
      <p:sp>
        <p:nvSpPr>
          <p:cNvPr id="138" name="Slide Number Placeholder 137"/>
          <p:cNvSpPr>
            <a:spLocks noGrp="1"/>
          </p:cNvSpPr>
          <p:nvPr>
            <p:ph type="sldNum" sz="quarter" idx="12"/>
          </p:nvPr>
        </p:nvSpPr>
        <p:spPr/>
        <p:txBody>
          <a:bodyPr/>
          <a:lstStyle/>
          <a:p>
            <a:pPr>
              <a:defRPr/>
            </a:pPr>
            <a:fld id="{BA949DAA-2B2A-4017-895E-FC6C49EBF0C5}"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box(in)">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ox(in)">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box(in)">
                                      <p:cBhvr>
                                        <p:cTn id="22" dur="500"/>
                                        <p:tgtEl>
                                          <p:spTgt spid="9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ox(in)">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46443"/>
                                        </p:tgtEl>
                                        <p:attrNameLst>
                                          <p:attrName>style.visibility</p:attrName>
                                        </p:attrNameLst>
                                      </p:cBhvr>
                                      <p:to>
                                        <p:strVal val="visible"/>
                                      </p:to>
                                    </p:set>
                                    <p:animEffect transition="in" filter="box(in)">
                                      <p:cBhvr>
                                        <p:cTn id="32" dur="500"/>
                                        <p:tgtEl>
                                          <p:spTgt spid="14644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box(in)">
                                      <p:cBhvr>
                                        <p:cTn id="37" dur="5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box(in)">
                                      <p:cBhvr>
                                        <p:cTn id="42" dur="5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box(in)">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box(in)">
                                      <p:cBhvr>
                                        <p:cTn id="52" dur="5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box(in)">
                                      <p:cBhvr>
                                        <p:cTn id="57" dur="500"/>
                                        <p:tgtEl>
                                          <p:spTgt spid="12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box(in)">
                                      <p:cBhvr>
                                        <p:cTn id="62" dur="500"/>
                                        <p:tgtEl>
                                          <p:spTgt spid="12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box(in)">
                                      <p:cBhvr>
                                        <p:cTn id="67" dur="50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box(in)">
                                      <p:cBhvr>
                                        <p:cTn id="72" dur="500"/>
                                        <p:tgtEl>
                                          <p:spTgt spid="13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box(in)">
                                      <p:cBhvr>
                                        <p:cTn id="77" dur="500"/>
                                        <p:tgtEl>
                                          <p:spTgt spid="136"/>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37"/>
                                        </p:tgtEl>
                                        <p:attrNameLst>
                                          <p:attrName>style.visibility</p:attrName>
                                        </p:attrNameLst>
                                      </p:cBhvr>
                                      <p:to>
                                        <p:strVal val="visible"/>
                                      </p:to>
                                    </p:set>
                                    <p:animEffect transition="in" filter="box(in)">
                                      <p:cBhvr>
                                        <p:cTn id="8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22" grpId="0"/>
      <p:bldP spid="123" grpId="0"/>
      <p:bldP spid="1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70242"/>
          </a:xfrm>
        </p:spPr>
        <p:txBody>
          <a:bodyPr/>
          <a:lstStyle/>
          <a:p>
            <a:r>
              <a:rPr lang="en-US" sz="3200" dirty="0" smtClean="0"/>
              <a:t>Special cases</a:t>
            </a:r>
            <a:endParaRPr lang="en-US" sz="3200" dirty="0"/>
          </a:p>
        </p:txBody>
      </p:sp>
      <p:grpSp>
        <p:nvGrpSpPr>
          <p:cNvPr id="66" name="Group 65"/>
          <p:cNvGrpSpPr/>
          <p:nvPr/>
        </p:nvGrpSpPr>
        <p:grpSpPr>
          <a:xfrm>
            <a:off x="228600" y="-76200"/>
            <a:ext cx="2895600" cy="3505200"/>
            <a:chOff x="228600" y="76200"/>
            <a:chExt cx="2895600" cy="3505200"/>
          </a:xfrm>
        </p:grpSpPr>
        <p:sp>
          <p:nvSpPr>
            <p:cNvPr id="80" name="Rectangle 79"/>
            <p:cNvSpPr/>
            <p:nvPr/>
          </p:nvSpPr>
          <p:spPr bwMode="auto">
            <a:xfrm>
              <a:off x="228600" y="1447800"/>
              <a:ext cx="2895600" cy="2057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1" name="Straight Connector 80"/>
            <p:cNvCxnSpPr/>
            <p:nvPr/>
          </p:nvCxnSpPr>
          <p:spPr bwMode="auto">
            <a:xfrm>
              <a:off x="228600" y="1447800"/>
              <a:ext cx="2895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524000" y="838200"/>
              <a:ext cx="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990600" y="990600"/>
              <a:ext cx="533400" cy="42672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4" name="Freeform 83"/>
            <p:cNvSpPr/>
            <p:nvPr/>
          </p:nvSpPr>
          <p:spPr bwMode="auto">
            <a:xfrm>
              <a:off x="1234440" y="1080347"/>
              <a:ext cx="325120" cy="108373"/>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1143000" y="762000"/>
              <a:ext cx="34657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i</a:t>
              </a:r>
              <a:endParaRPr lang="en-US" dirty="0" smtClean="0"/>
            </a:p>
          </p:txBody>
        </p:sp>
        <p:cxnSp>
          <p:nvCxnSpPr>
            <p:cNvPr id="90" name="Straight Arrow Connector 89"/>
            <p:cNvCxnSpPr/>
            <p:nvPr/>
          </p:nvCxnSpPr>
          <p:spPr bwMode="auto">
            <a:xfrm>
              <a:off x="685800" y="3200400"/>
              <a:ext cx="762000" cy="0"/>
            </a:xfrm>
            <a:prstGeom prst="straightConnector1">
              <a:avLst/>
            </a:prstGeom>
            <a:solidFill>
              <a:schemeClr val="accent1"/>
            </a:solidFill>
            <a:ln w="41275" cap="flat" cmpd="sng" algn="ctr">
              <a:solidFill>
                <a:srgbClr val="CC0000"/>
              </a:solidFill>
              <a:prstDash val="solid"/>
              <a:round/>
              <a:headEnd type="none" w="med" len="med"/>
              <a:tailEnd type="triangle"/>
            </a:ln>
            <a:effectLst/>
          </p:spPr>
        </p:cxnSp>
        <p:sp>
          <p:nvSpPr>
            <p:cNvPr id="91" name="TextBox 90"/>
            <p:cNvSpPr txBox="1"/>
            <p:nvPr/>
          </p:nvSpPr>
          <p:spPr>
            <a:xfrm>
              <a:off x="457200" y="3124200"/>
              <a:ext cx="1377300" cy="369332"/>
            </a:xfrm>
            <a:prstGeom prst="rect">
              <a:avLst/>
            </a:prstGeom>
            <a:noFill/>
          </p:spPr>
          <p:txBody>
            <a:bodyPr wrap="none" rtlCol="0">
              <a:spAutoFit/>
            </a:bodyPr>
            <a:lstStyle/>
            <a:p>
              <a:r>
                <a:rPr lang="en-US" dirty="0" smtClean="0"/>
                <a:t>Optical axis</a:t>
              </a:r>
              <a:endParaRPr lang="en-US" dirty="0"/>
            </a:p>
          </p:txBody>
        </p:sp>
        <p:grpSp>
          <p:nvGrpSpPr>
            <p:cNvPr id="7" name="Group 76"/>
            <p:cNvGrpSpPr/>
            <p:nvPr/>
          </p:nvGrpSpPr>
          <p:grpSpPr>
            <a:xfrm flipV="1">
              <a:off x="533400" y="533400"/>
              <a:ext cx="1905000" cy="1828800"/>
              <a:chOff x="4876800" y="2819400"/>
              <a:chExt cx="914400" cy="914400"/>
            </a:xfrm>
          </p:grpSpPr>
          <p:sp>
            <p:nvSpPr>
              <p:cNvPr id="74" name="Arc 73"/>
              <p:cNvSpPr/>
              <p:nvPr/>
            </p:nvSpPr>
            <p:spPr bwMode="auto">
              <a:xfrm>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Arc 74"/>
              <p:cNvSpPr/>
              <p:nvPr/>
            </p:nvSpPr>
            <p:spPr bwMode="auto">
              <a:xfrm flipH="1">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9" name="Group 76"/>
            <p:cNvGrpSpPr/>
            <p:nvPr/>
          </p:nvGrpSpPr>
          <p:grpSpPr>
            <a:xfrm flipV="1">
              <a:off x="533400" y="76200"/>
              <a:ext cx="1954333" cy="2743200"/>
              <a:chOff x="4876800" y="2819400"/>
              <a:chExt cx="914400" cy="914400"/>
            </a:xfrm>
          </p:grpSpPr>
          <p:sp>
            <p:nvSpPr>
              <p:cNvPr id="104" name="Arc 103"/>
              <p:cNvSpPr/>
              <p:nvPr/>
            </p:nvSpPr>
            <p:spPr bwMode="auto">
              <a:xfrm>
                <a:off x="4876800" y="2819400"/>
                <a:ext cx="914400"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 name="Arc 104"/>
              <p:cNvSpPr/>
              <p:nvPr/>
            </p:nvSpPr>
            <p:spPr bwMode="auto">
              <a:xfrm flipH="1">
                <a:off x="4876800" y="2819400"/>
                <a:ext cx="914400"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09" name="Straight Connector 108"/>
            <p:cNvCxnSpPr/>
            <p:nvPr/>
          </p:nvCxnSpPr>
          <p:spPr bwMode="auto">
            <a:xfrm>
              <a:off x="2057400" y="914400"/>
              <a:ext cx="0" cy="2667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11" name="Straight Arrow Connector 110"/>
            <p:cNvCxnSpPr/>
            <p:nvPr/>
          </p:nvCxnSpPr>
          <p:spPr bwMode="auto">
            <a:xfrm>
              <a:off x="1524000" y="990600"/>
              <a:ext cx="5334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graphicFrame>
          <p:nvGraphicFramePr>
            <p:cNvPr id="146445" name="Object 13"/>
            <p:cNvGraphicFramePr>
              <a:graphicFrameLocks noChangeAspect="1"/>
            </p:cNvGraphicFramePr>
            <p:nvPr/>
          </p:nvGraphicFramePr>
          <p:xfrm>
            <a:off x="1524000" y="685800"/>
            <a:ext cx="615950" cy="299651"/>
          </p:xfrm>
          <a:graphic>
            <a:graphicData uri="http://schemas.openxmlformats.org/presentationml/2006/ole">
              <mc:AlternateContent xmlns:mc="http://schemas.openxmlformats.org/markup-compatibility/2006">
                <mc:Choice xmlns:v="urn:schemas-microsoft-com:vml" Requires="v">
                  <p:oleObj spid="_x0000_s147601" name="Equation" r:id="rId4" imgW="469800" imgH="228600" progId="Equation.DSMT4">
                    <p:embed/>
                  </p:oleObj>
                </mc:Choice>
                <mc:Fallback>
                  <p:oleObj name="Equation" r:id="rId4" imgW="469800" imgH="2286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685800"/>
                          <a:ext cx="615950" cy="29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7" name="TextBox 66"/>
          <p:cNvSpPr txBox="1"/>
          <p:nvPr/>
        </p:nvSpPr>
        <p:spPr>
          <a:xfrm>
            <a:off x="2286000" y="533400"/>
            <a:ext cx="6558206" cy="369332"/>
          </a:xfrm>
          <a:prstGeom prst="rect">
            <a:avLst/>
          </a:prstGeom>
          <a:noFill/>
        </p:spPr>
        <p:txBody>
          <a:bodyPr wrap="none" rtlCol="0">
            <a:spAutoFit/>
          </a:bodyPr>
          <a:lstStyle/>
          <a:p>
            <a:r>
              <a:rPr lang="en-US" dirty="0" smtClean="0"/>
              <a:t>(A) Optical axis is in the interface plane and plane of incidence</a:t>
            </a:r>
            <a:endParaRPr lang="en-US" dirty="0"/>
          </a:p>
        </p:txBody>
      </p:sp>
      <p:grpSp>
        <p:nvGrpSpPr>
          <p:cNvPr id="70" name="Group 69"/>
          <p:cNvGrpSpPr/>
          <p:nvPr/>
        </p:nvGrpSpPr>
        <p:grpSpPr>
          <a:xfrm>
            <a:off x="990600" y="838200"/>
            <a:ext cx="457200" cy="381000"/>
            <a:chOff x="990600" y="990600"/>
            <a:chExt cx="457200" cy="381000"/>
          </a:xfrm>
        </p:grpSpPr>
        <p:sp>
          <p:nvSpPr>
            <p:cNvPr id="63" name="Oval 62"/>
            <p:cNvSpPr/>
            <p:nvPr/>
          </p:nvSpPr>
          <p:spPr bwMode="auto">
            <a:xfrm>
              <a:off x="990600" y="990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8" name="Oval 67"/>
            <p:cNvSpPr/>
            <p:nvPr/>
          </p:nvSpPr>
          <p:spPr bwMode="auto">
            <a:xfrm>
              <a:off x="1143000" y="11430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Oval 68"/>
            <p:cNvSpPr/>
            <p:nvPr/>
          </p:nvSpPr>
          <p:spPr bwMode="auto">
            <a:xfrm>
              <a:off x="1371600" y="12954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71" name="TextBox 70"/>
          <p:cNvSpPr txBox="1"/>
          <p:nvPr/>
        </p:nvSpPr>
        <p:spPr>
          <a:xfrm>
            <a:off x="3733800" y="1295400"/>
            <a:ext cx="4352474" cy="369332"/>
          </a:xfrm>
          <a:prstGeom prst="rect">
            <a:avLst/>
          </a:prstGeom>
          <a:noFill/>
        </p:spPr>
        <p:txBody>
          <a:bodyPr wrap="none" rtlCol="0">
            <a:spAutoFit/>
          </a:bodyPr>
          <a:lstStyle/>
          <a:p>
            <a:r>
              <a:rPr lang="en-US" dirty="0" smtClean="0"/>
              <a:t>s-wave outside becomes ordinary inside </a:t>
            </a:r>
            <a:endParaRPr lang="en-US" dirty="0"/>
          </a:p>
        </p:txBody>
      </p:sp>
      <p:grpSp>
        <p:nvGrpSpPr>
          <p:cNvPr id="93" name="Group 92"/>
          <p:cNvGrpSpPr/>
          <p:nvPr/>
        </p:nvGrpSpPr>
        <p:grpSpPr>
          <a:xfrm>
            <a:off x="1524000" y="1295400"/>
            <a:ext cx="778866" cy="762000"/>
            <a:chOff x="4114800" y="2286000"/>
            <a:chExt cx="778866" cy="762000"/>
          </a:xfrm>
        </p:grpSpPr>
        <p:cxnSp>
          <p:nvCxnSpPr>
            <p:cNvPr id="86" name="Straight Connector 85"/>
            <p:cNvCxnSpPr/>
            <p:nvPr/>
          </p:nvCxnSpPr>
          <p:spPr bwMode="auto">
            <a:xfrm>
              <a:off x="4114800" y="2286000"/>
              <a:ext cx="533400" cy="762000"/>
            </a:xfrm>
            <a:prstGeom prst="line">
              <a:avLst/>
            </a:prstGeom>
            <a:solidFill>
              <a:schemeClr val="accent1"/>
            </a:solidFill>
            <a:ln w="19050" cap="flat" cmpd="sng" algn="ctr">
              <a:solidFill>
                <a:srgbClr val="000099"/>
              </a:solidFill>
              <a:prstDash val="solid"/>
              <a:round/>
              <a:headEnd type="none" w="med" len="med"/>
              <a:tailEnd type="triangle" w="med" len="med"/>
            </a:ln>
            <a:effectLst/>
          </p:spPr>
        </p:cxnSp>
        <p:sp>
          <p:nvSpPr>
            <p:cNvPr id="120" name="TextBox 119"/>
            <p:cNvSpPr txBox="1"/>
            <p:nvPr/>
          </p:nvSpPr>
          <p:spPr>
            <a:xfrm>
              <a:off x="4495800" y="2590800"/>
              <a:ext cx="397866" cy="369332"/>
            </a:xfrm>
            <a:prstGeom prst="rect">
              <a:avLst/>
            </a:prstGeom>
            <a:noFill/>
          </p:spPr>
          <p:txBody>
            <a:bodyPr wrap="none" rtlCol="0">
              <a:spAutoFit/>
            </a:bodyPr>
            <a:lstStyle/>
            <a:p>
              <a:r>
                <a:rPr lang="en-US" b="1" dirty="0" err="1" smtClean="0"/>
                <a:t>k</a:t>
              </a:r>
              <a:r>
                <a:rPr lang="en-US" baseline="-25000" dirty="0" err="1" smtClean="0"/>
                <a:t>o</a:t>
              </a:r>
              <a:endParaRPr lang="en-US" dirty="0"/>
            </a:p>
          </p:txBody>
        </p:sp>
        <p:sp>
          <p:nvSpPr>
            <p:cNvPr id="73" name="Oval 72"/>
            <p:cNvSpPr/>
            <p:nvPr/>
          </p:nvSpPr>
          <p:spPr bwMode="auto">
            <a:xfrm>
              <a:off x="4114800" y="22860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Oval 76"/>
            <p:cNvSpPr/>
            <p:nvPr/>
          </p:nvSpPr>
          <p:spPr bwMode="auto">
            <a:xfrm>
              <a:off x="4495800" y="28194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8" name="Oval 87"/>
            <p:cNvSpPr/>
            <p:nvPr/>
          </p:nvSpPr>
          <p:spPr bwMode="auto">
            <a:xfrm>
              <a:off x="4343400" y="25908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16" name="Group 115"/>
          <p:cNvGrpSpPr/>
          <p:nvPr/>
        </p:nvGrpSpPr>
        <p:grpSpPr>
          <a:xfrm>
            <a:off x="1524000" y="1219200"/>
            <a:ext cx="762000" cy="1295400"/>
            <a:chOff x="4495800" y="3200400"/>
            <a:chExt cx="762000" cy="1295400"/>
          </a:xfrm>
        </p:grpSpPr>
        <p:cxnSp>
          <p:nvCxnSpPr>
            <p:cNvPr id="87" name="Straight Arrow Connector 86"/>
            <p:cNvCxnSpPr/>
            <p:nvPr/>
          </p:nvCxnSpPr>
          <p:spPr bwMode="auto">
            <a:xfrm flipV="1">
              <a:off x="4724400" y="3733800"/>
              <a:ext cx="304800" cy="1524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25" name="Straight Connector 124"/>
            <p:cNvCxnSpPr/>
            <p:nvPr/>
          </p:nvCxnSpPr>
          <p:spPr bwMode="auto">
            <a:xfrm>
              <a:off x="4495800" y="3276600"/>
              <a:ext cx="533400" cy="1219200"/>
            </a:xfrm>
            <a:prstGeom prst="line">
              <a:avLst/>
            </a:prstGeom>
            <a:solidFill>
              <a:schemeClr val="accent1"/>
            </a:solidFill>
            <a:ln w="19050" cap="flat" cmpd="sng" algn="ctr">
              <a:solidFill>
                <a:srgbClr val="CC0000"/>
              </a:solidFill>
              <a:prstDash val="solid"/>
              <a:round/>
              <a:headEnd type="none" w="med" len="med"/>
              <a:tailEnd type="triangle" w="med" len="med"/>
            </a:ln>
            <a:effectLst/>
          </p:spPr>
        </p:cxnSp>
        <p:sp>
          <p:nvSpPr>
            <p:cNvPr id="128" name="TextBox 127"/>
            <p:cNvSpPr txBox="1"/>
            <p:nvPr/>
          </p:nvSpPr>
          <p:spPr>
            <a:xfrm>
              <a:off x="4572000" y="4038600"/>
              <a:ext cx="397866" cy="369332"/>
            </a:xfrm>
            <a:prstGeom prst="rect">
              <a:avLst/>
            </a:prstGeom>
            <a:noFill/>
          </p:spPr>
          <p:txBody>
            <a:bodyPr wrap="none" rtlCol="0">
              <a:spAutoFit/>
            </a:bodyPr>
            <a:lstStyle/>
            <a:p>
              <a:r>
                <a:rPr lang="en-US" b="1" dirty="0" err="1" smtClean="0"/>
                <a:t>k</a:t>
              </a:r>
              <a:r>
                <a:rPr lang="en-US" baseline="-25000" dirty="0" err="1" smtClean="0"/>
                <a:t>e</a:t>
              </a:r>
              <a:endParaRPr lang="en-US" dirty="0"/>
            </a:p>
          </p:txBody>
        </p:sp>
        <p:cxnSp>
          <p:nvCxnSpPr>
            <p:cNvPr id="100" name="Straight Arrow Connector 99"/>
            <p:cNvCxnSpPr/>
            <p:nvPr/>
          </p:nvCxnSpPr>
          <p:spPr bwMode="auto">
            <a:xfrm flipV="1">
              <a:off x="4495800" y="3200400"/>
              <a:ext cx="304800" cy="1524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8" name="Straight Arrow Connector 107"/>
            <p:cNvCxnSpPr/>
            <p:nvPr/>
          </p:nvCxnSpPr>
          <p:spPr bwMode="auto">
            <a:xfrm flipV="1">
              <a:off x="4953000" y="4191000"/>
              <a:ext cx="304800" cy="1524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grpSp>
        <p:nvGrpSpPr>
          <p:cNvPr id="117" name="Group 116"/>
          <p:cNvGrpSpPr/>
          <p:nvPr/>
        </p:nvGrpSpPr>
        <p:grpSpPr>
          <a:xfrm>
            <a:off x="2057400" y="2286000"/>
            <a:ext cx="582612" cy="817563"/>
            <a:chOff x="2057400" y="2438400"/>
            <a:chExt cx="582612" cy="817563"/>
          </a:xfrm>
        </p:grpSpPr>
        <p:cxnSp>
          <p:nvCxnSpPr>
            <p:cNvPr id="131" name="Straight Arrow Connector 130"/>
            <p:cNvCxnSpPr/>
            <p:nvPr/>
          </p:nvCxnSpPr>
          <p:spPr bwMode="auto">
            <a:xfrm>
              <a:off x="2057400" y="2590800"/>
              <a:ext cx="533400" cy="5334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graphicFrame>
          <p:nvGraphicFramePr>
            <p:cNvPr id="94" name="Object 8"/>
            <p:cNvGraphicFramePr>
              <a:graphicFrameLocks noChangeAspect="1"/>
            </p:cNvGraphicFramePr>
            <p:nvPr/>
          </p:nvGraphicFramePr>
          <p:xfrm>
            <a:off x="2209800" y="2819400"/>
            <a:ext cx="430212" cy="436563"/>
          </p:xfrm>
          <a:graphic>
            <a:graphicData uri="http://schemas.openxmlformats.org/presentationml/2006/ole">
              <mc:AlternateContent xmlns:mc="http://schemas.openxmlformats.org/markup-compatibility/2006">
                <mc:Choice xmlns:v="urn:schemas-microsoft-com:vml" Requires="v">
                  <p:oleObj spid="_x0000_s147602" name="Equation" r:id="rId6" imgW="152280" imgH="228600" progId="Equation.DSMT4">
                    <p:embed/>
                  </p:oleObj>
                </mc:Choice>
                <mc:Fallback>
                  <p:oleObj name="Equation" r:id="rId6" imgW="15228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819400"/>
                          <a:ext cx="4302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0" name="Straight Arrow Connector 109"/>
            <p:cNvCxnSpPr/>
            <p:nvPr/>
          </p:nvCxnSpPr>
          <p:spPr bwMode="auto">
            <a:xfrm flipV="1">
              <a:off x="2133600" y="2438400"/>
              <a:ext cx="228600" cy="2286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grpSp>
        <p:nvGrpSpPr>
          <p:cNvPr id="115" name="Group 114"/>
          <p:cNvGrpSpPr/>
          <p:nvPr/>
        </p:nvGrpSpPr>
        <p:grpSpPr>
          <a:xfrm>
            <a:off x="1066800" y="457200"/>
            <a:ext cx="7685579" cy="2121932"/>
            <a:chOff x="1066800" y="609600"/>
            <a:chExt cx="7685579" cy="2121932"/>
          </a:xfrm>
        </p:grpSpPr>
        <p:sp>
          <p:nvSpPr>
            <p:cNvPr id="99" name="TextBox 98"/>
            <p:cNvSpPr txBox="1"/>
            <p:nvPr/>
          </p:nvSpPr>
          <p:spPr>
            <a:xfrm>
              <a:off x="3810000" y="2362200"/>
              <a:ext cx="4942379" cy="369332"/>
            </a:xfrm>
            <a:prstGeom prst="rect">
              <a:avLst/>
            </a:prstGeom>
            <a:noFill/>
          </p:spPr>
          <p:txBody>
            <a:bodyPr wrap="none" rtlCol="0">
              <a:spAutoFit/>
            </a:bodyPr>
            <a:lstStyle/>
            <a:p>
              <a:r>
                <a:rPr lang="en-US" dirty="0" smtClean="0"/>
                <a:t>p-wave outside  becomes extraordinary inside </a:t>
              </a:r>
              <a:endParaRPr lang="en-US" dirty="0"/>
            </a:p>
          </p:txBody>
        </p:sp>
        <p:cxnSp>
          <p:nvCxnSpPr>
            <p:cNvPr id="113" name="Straight Arrow Connector 112"/>
            <p:cNvCxnSpPr>
              <a:endCxn id="85" idx="0"/>
            </p:cNvCxnSpPr>
            <p:nvPr/>
          </p:nvCxnSpPr>
          <p:spPr bwMode="auto">
            <a:xfrm flipV="1">
              <a:off x="1066800" y="609600"/>
              <a:ext cx="249485" cy="3048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grpSp>
        <p:nvGrpSpPr>
          <p:cNvPr id="185" name="Group 184"/>
          <p:cNvGrpSpPr/>
          <p:nvPr/>
        </p:nvGrpSpPr>
        <p:grpSpPr>
          <a:xfrm>
            <a:off x="152400" y="3581400"/>
            <a:ext cx="2895600" cy="3124200"/>
            <a:chOff x="152400" y="3581400"/>
            <a:chExt cx="2895600" cy="3124200"/>
          </a:xfrm>
        </p:grpSpPr>
        <p:sp>
          <p:nvSpPr>
            <p:cNvPr id="121" name="Rectangle 120"/>
            <p:cNvSpPr/>
            <p:nvPr/>
          </p:nvSpPr>
          <p:spPr bwMode="auto">
            <a:xfrm>
              <a:off x="152400" y="4572000"/>
              <a:ext cx="2895600" cy="2057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24" name="Straight Connector 123"/>
            <p:cNvCxnSpPr/>
            <p:nvPr/>
          </p:nvCxnSpPr>
          <p:spPr bwMode="auto">
            <a:xfrm>
              <a:off x="152400" y="4572000"/>
              <a:ext cx="2895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9" name="Straight Connector 128"/>
            <p:cNvCxnSpPr/>
            <p:nvPr/>
          </p:nvCxnSpPr>
          <p:spPr bwMode="auto">
            <a:xfrm>
              <a:off x="1524000" y="3962400"/>
              <a:ext cx="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0" name="Straight Connector 129"/>
            <p:cNvCxnSpPr/>
            <p:nvPr/>
          </p:nvCxnSpPr>
          <p:spPr bwMode="auto">
            <a:xfrm>
              <a:off x="990600" y="4114800"/>
              <a:ext cx="533400" cy="42672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132" name="Freeform 131"/>
            <p:cNvSpPr/>
            <p:nvPr/>
          </p:nvSpPr>
          <p:spPr bwMode="auto">
            <a:xfrm>
              <a:off x="1234440" y="4204547"/>
              <a:ext cx="325120" cy="108373"/>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3" name="TextBox 132"/>
            <p:cNvSpPr txBox="1"/>
            <p:nvPr/>
          </p:nvSpPr>
          <p:spPr>
            <a:xfrm>
              <a:off x="1143000" y="3886200"/>
              <a:ext cx="34657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i</a:t>
              </a:r>
              <a:endParaRPr lang="en-US" dirty="0" smtClean="0"/>
            </a:p>
          </p:txBody>
        </p:sp>
        <p:cxnSp>
          <p:nvCxnSpPr>
            <p:cNvPr id="136" name="Straight Arrow Connector 135"/>
            <p:cNvCxnSpPr/>
            <p:nvPr/>
          </p:nvCxnSpPr>
          <p:spPr bwMode="auto">
            <a:xfrm flipV="1">
              <a:off x="381000" y="5562600"/>
              <a:ext cx="0" cy="762000"/>
            </a:xfrm>
            <a:prstGeom prst="straightConnector1">
              <a:avLst/>
            </a:prstGeom>
            <a:solidFill>
              <a:schemeClr val="accent1"/>
            </a:solidFill>
            <a:ln w="41275" cap="flat" cmpd="sng" algn="ctr">
              <a:solidFill>
                <a:srgbClr val="CC0000"/>
              </a:solidFill>
              <a:prstDash val="solid"/>
              <a:round/>
              <a:headEnd type="none" w="med" len="med"/>
              <a:tailEnd type="triangle"/>
            </a:ln>
            <a:effectLst/>
          </p:spPr>
        </p:cxnSp>
        <p:sp>
          <p:nvSpPr>
            <p:cNvPr id="138" name="TextBox 137"/>
            <p:cNvSpPr txBox="1"/>
            <p:nvPr/>
          </p:nvSpPr>
          <p:spPr>
            <a:xfrm>
              <a:off x="228600" y="6248400"/>
              <a:ext cx="1377300" cy="369332"/>
            </a:xfrm>
            <a:prstGeom prst="rect">
              <a:avLst/>
            </a:prstGeom>
            <a:noFill/>
          </p:spPr>
          <p:txBody>
            <a:bodyPr wrap="none" rtlCol="0">
              <a:spAutoFit/>
            </a:bodyPr>
            <a:lstStyle/>
            <a:p>
              <a:r>
                <a:rPr lang="en-US" dirty="0" smtClean="0"/>
                <a:t>Optical axis</a:t>
              </a:r>
              <a:endParaRPr lang="en-US" dirty="0"/>
            </a:p>
          </p:txBody>
        </p:sp>
        <p:grpSp>
          <p:nvGrpSpPr>
            <p:cNvPr id="139" name="Group 76"/>
            <p:cNvGrpSpPr/>
            <p:nvPr/>
          </p:nvGrpSpPr>
          <p:grpSpPr>
            <a:xfrm flipV="1">
              <a:off x="533400" y="3657600"/>
              <a:ext cx="1905000" cy="1828800"/>
              <a:chOff x="4876800" y="2819400"/>
              <a:chExt cx="914400" cy="914400"/>
            </a:xfrm>
          </p:grpSpPr>
          <p:sp>
            <p:nvSpPr>
              <p:cNvPr id="146" name="Arc 145"/>
              <p:cNvSpPr/>
              <p:nvPr/>
            </p:nvSpPr>
            <p:spPr bwMode="auto">
              <a:xfrm>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7" name="Arc 146"/>
              <p:cNvSpPr/>
              <p:nvPr/>
            </p:nvSpPr>
            <p:spPr bwMode="auto">
              <a:xfrm flipH="1">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40" name="Group 76"/>
            <p:cNvGrpSpPr/>
            <p:nvPr/>
          </p:nvGrpSpPr>
          <p:grpSpPr>
            <a:xfrm flipV="1">
              <a:off x="152400" y="3581400"/>
              <a:ext cx="2667000" cy="1905000"/>
              <a:chOff x="4876800" y="2819400"/>
              <a:chExt cx="914400" cy="914400"/>
            </a:xfrm>
          </p:grpSpPr>
          <p:sp>
            <p:nvSpPr>
              <p:cNvPr id="144" name="Arc 143"/>
              <p:cNvSpPr/>
              <p:nvPr/>
            </p:nvSpPr>
            <p:spPr bwMode="auto">
              <a:xfrm>
                <a:off x="4876800" y="2819400"/>
                <a:ext cx="914400"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5" name="Arc 144"/>
              <p:cNvSpPr/>
              <p:nvPr/>
            </p:nvSpPr>
            <p:spPr bwMode="auto">
              <a:xfrm flipH="1">
                <a:off x="4876800" y="2819400"/>
                <a:ext cx="914400" cy="914400"/>
              </a:xfrm>
              <a:prstGeom prst="arc">
                <a:avLst>
                  <a:gd name="adj1" fmla="val 16080133"/>
                  <a:gd name="adj2" fmla="val 0"/>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41" name="Straight Connector 140"/>
            <p:cNvCxnSpPr/>
            <p:nvPr/>
          </p:nvCxnSpPr>
          <p:spPr bwMode="auto">
            <a:xfrm>
              <a:off x="2057400" y="4038600"/>
              <a:ext cx="0" cy="2667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42" name="Straight Arrow Connector 141"/>
            <p:cNvCxnSpPr/>
            <p:nvPr/>
          </p:nvCxnSpPr>
          <p:spPr bwMode="auto">
            <a:xfrm>
              <a:off x="1524000" y="4114800"/>
              <a:ext cx="5334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graphicFrame>
          <p:nvGraphicFramePr>
            <p:cNvPr id="143" name="Object 13"/>
            <p:cNvGraphicFramePr>
              <a:graphicFrameLocks noChangeAspect="1"/>
            </p:cNvGraphicFramePr>
            <p:nvPr/>
          </p:nvGraphicFramePr>
          <p:xfrm>
            <a:off x="1524000" y="3810000"/>
            <a:ext cx="615950" cy="299651"/>
          </p:xfrm>
          <a:graphic>
            <a:graphicData uri="http://schemas.openxmlformats.org/presentationml/2006/ole">
              <mc:AlternateContent xmlns:mc="http://schemas.openxmlformats.org/markup-compatibility/2006">
                <mc:Choice xmlns:v="urn:schemas-microsoft-com:vml" Requires="v">
                  <p:oleObj spid="_x0000_s147603" name="Equation" r:id="rId8" imgW="469800" imgH="228600" progId="Equation.DSMT4">
                    <p:embed/>
                  </p:oleObj>
                </mc:Choice>
                <mc:Fallback>
                  <p:oleObj name="Equation" r:id="rId8" imgW="469800" imgH="228600" progId="Equation.DSMT4">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10000"/>
                          <a:ext cx="615950" cy="29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8" name="TextBox 147"/>
          <p:cNvSpPr txBox="1"/>
          <p:nvPr/>
        </p:nvSpPr>
        <p:spPr>
          <a:xfrm>
            <a:off x="2286000" y="3810000"/>
            <a:ext cx="4339650" cy="369332"/>
          </a:xfrm>
          <a:prstGeom prst="rect">
            <a:avLst/>
          </a:prstGeom>
          <a:noFill/>
        </p:spPr>
        <p:txBody>
          <a:bodyPr wrap="none" rtlCol="0">
            <a:spAutoFit/>
          </a:bodyPr>
          <a:lstStyle/>
          <a:p>
            <a:r>
              <a:rPr lang="en-US" dirty="0" smtClean="0"/>
              <a:t>(B) Optical axis is normal to the interface</a:t>
            </a:r>
            <a:endParaRPr lang="en-US" dirty="0"/>
          </a:p>
        </p:txBody>
      </p:sp>
      <p:grpSp>
        <p:nvGrpSpPr>
          <p:cNvPr id="149" name="Group 148"/>
          <p:cNvGrpSpPr/>
          <p:nvPr/>
        </p:nvGrpSpPr>
        <p:grpSpPr>
          <a:xfrm>
            <a:off x="990600" y="4114800"/>
            <a:ext cx="457200" cy="381000"/>
            <a:chOff x="990600" y="990600"/>
            <a:chExt cx="457200" cy="381000"/>
          </a:xfrm>
        </p:grpSpPr>
        <p:sp>
          <p:nvSpPr>
            <p:cNvPr id="150" name="Oval 149"/>
            <p:cNvSpPr/>
            <p:nvPr/>
          </p:nvSpPr>
          <p:spPr bwMode="auto">
            <a:xfrm>
              <a:off x="990600" y="990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1" name="Oval 150"/>
            <p:cNvSpPr/>
            <p:nvPr/>
          </p:nvSpPr>
          <p:spPr bwMode="auto">
            <a:xfrm>
              <a:off x="1143000" y="11430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2" name="Oval 151"/>
            <p:cNvSpPr/>
            <p:nvPr/>
          </p:nvSpPr>
          <p:spPr bwMode="auto">
            <a:xfrm>
              <a:off x="1371600" y="12954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53" name="TextBox 152"/>
          <p:cNvSpPr txBox="1"/>
          <p:nvPr/>
        </p:nvSpPr>
        <p:spPr>
          <a:xfrm>
            <a:off x="3733800" y="4572000"/>
            <a:ext cx="3544560" cy="369332"/>
          </a:xfrm>
          <a:prstGeom prst="rect">
            <a:avLst/>
          </a:prstGeom>
          <a:noFill/>
        </p:spPr>
        <p:txBody>
          <a:bodyPr wrap="none" rtlCol="0">
            <a:spAutoFit/>
          </a:bodyPr>
          <a:lstStyle/>
          <a:p>
            <a:r>
              <a:rPr lang="en-US" dirty="0" smtClean="0"/>
              <a:t>s-wave becomes ordinary inside </a:t>
            </a:r>
            <a:endParaRPr lang="en-US" dirty="0"/>
          </a:p>
        </p:txBody>
      </p:sp>
      <p:grpSp>
        <p:nvGrpSpPr>
          <p:cNvPr id="154" name="Group 153"/>
          <p:cNvGrpSpPr/>
          <p:nvPr/>
        </p:nvGrpSpPr>
        <p:grpSpPr>
          <a:xfrm>
            <a:off x="1524000" y="4495800"/>
            <a:ext cx="778866" cy="762000"/>
            <a:chOff x="4114800" y="2286000"/>
            <a:chExt cx="778866" cy="762000"/>
          </a:xfrm>
        </p:grpSpPr>
        <p:cxnSp>
          <p:nvCxnSpPr>
            <p:cNvPr id="155" name="Straight Connector 154"/>
            <p:cNvCxnSpPr/>
            <p:nvPr/>
          </p:nvCxnSpPr>
          <p:spPr bwMode="auto">
            <a:xfrm>
              <a:off x="4114800" y="2286000"/>
              <a:ext cx="533400" cy="762000"/>
            </a:xfrm>
            <a:prstGeom prst="line">
              <a:avLst/>
            </a:prstGeom>
            <a:solidFill>
              <a:schemeClr val="accent1"/>
            </a:solidFill>
            <a:ln w="19050" cap="flat" cmpd="sng" algn="ctr">
              <a:solidFill>
                <a:srgbClr val="000099"/>
              </a:solidFill>
              <a:prstDash val="solid"/>
              <a:round/>
              <a:headEnd type="none" w="med" len="med"/>
              <a:tailEnd type="triangle" w="med" len="med"/>
            </a:ln>
            <a:effectLst/>
          </p:spPr>
        </p:cxnSp>
        <p:sp>
          <p:nvSpPr>
            <p:cNvPr id="156" name="TextBox 155"/>
            <p:cNvSpPr txBox="1"/>
            <p:nvPr/>
          </p:nvSpPr>
          <p:spPr>
            <a:xfrm>
              <a:off x="4495800" y="2590800"/>
              <a:ext cx="397866" cy="369332"/>
            </a:xfrm>
            <a:prstGeom prst="rect">
              <a:avLst/>
            </a:prstGeom>
            <a:noFill/>
          </p:spPr>
          <p:txBody>
            <a:bodyPr wrap="none" rtlCol="0">
              <a:spAutoFit/>
            </a:bodyPr>
            <a:lstStyle/>
            <a:p>
              <a:r>
                <a:rPr lang="en-US" b="1" dirty="0" err="1" smtClean="0"/>
                <a:t>k</a:t>
              </a:r>
              <a:r>
                <a:rPr lang="en-US" baseline="-25000" dirty="0" err="1" smtClean="0"/>
                <a:t>o</a:t>
              </a:r>
              <a:endParaRPr lang="en-US" dirty="0"/>
            </a:p>
          </p:txBody>
        </p:sp>
        <p:sp>
          <p:nvSpPr>
            <p:cNvPr id="157" name="Oval 156"/>
            <p:cNvSpPr/>
            <p:nvPr/>
          </p:nvSpPr>
          <p:spPr bwMode="auto">
            <a:xfrm>
              <a:off x="4114800" y="22860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Oval 157"/>
            <p:cNvSpPr/>
            <p:nvPr/>
          </p:nvSpPr>
          <p:spPr bwMode="auto">
            <a:xfrm>
              <a:off x="4495800" y="28194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9" name="Oval 158"/>
            <p:cNvSpPr/>
            <p:nvPr/>
          </p:nvSpPr>
          <p:spPr bwMode="auto">
            <a:xfrm>
              <a:off x="4343400" y="25908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84" name="Group 183"/>
          <p:cNvGrpSpPr/>
          <p:nvPr/>
        </p:nvGrpSpPr>
        <p:grpSpPr>
          <a:xfrm>
            <a:off x="1752600" y="5410200"/>
            <a:ext cx="762000" cy="893763"/>
            <a:chOff x="1752600" y="5410200"/>
            <a:chExt cx="762000" cy="893763"/>
          </a:xfrm>
        </p:grpSpPr>
        <p:cxnSp>
          <p:nvCxnSpPr>
            <p:cNvPr id="167" name="Straight Arrow Connector 166"/>
            <p:cNvCxnSpPr/>
            <p:nvPr/>
          </p:nvCxnSpPr>
          <p:spPr bwMode="auto">
            <a:xfrm>
              <a:off x="2057400" y="5410200"/>
              <a:ext cx="152400" cy="6096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graphicFrame>
          <p:nvGraphicFramePr>
            <p:cNvPr id="168" name="Object 8"/>
            <p:cNvGraphicFramePr>
              <a:graphicFrameLocks noChangeAspect="1"/>
            </p:cNvGraphicFramePr>
            <p:nvPr/>
          </p:nvGraphicFramePr>
          <p:xfrm>
            <a:off x="1752600" y="5867400"/>
            <a:ext cx="430212" cy="436563"/>
          </p:xfrm>
          <a:graphic>
            <a:graphicData uri="http://schemas.openxmlformats.org/presentationml/2006/ole">
              <mc:AlternateContent xmlns:mc="http://schemas.openxmlformats.org/markup-compatibility/2006">
                <mc:Choice xmlns:v="urn:schemas-microsoft-com:vml" Requires="v">
                  <p:oleObj spid="_x0000_s147604" name="Equation" r:id="rId9" imgW="152280" imgH="228600" progId="Equation.DSMT4">
                    <p:embed/>
                  </p:oleObj>
                </mc:Choice>
                <mc:Fallback>
                  <p:oleObj name="Equation" r:id="rId9" imgW="152280" imgH="228600" progId="Equation.DSMT4">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867400"/>
                          <a:ext cx="4302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69" name="Straight Arrow Connector 168"/>
            <p:cNvCxnSpPr/>
            <p:nvPr/>
          </p:nvCxnSpPr>
          <p:spPr bwMode="auto">
            <a:xfrm flipV="1">
              <a:off x="2209800" y="5867400"/>
              <a:ext cx="304800" cy="76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grpSp>
        <p:nvGrpSpPr>
          <p:cNvPr id="186" name="Group 185"/>
          <p:cNvGrpSpPr/>
          <p:nvPr/>
        </p:nvGrpSpPr>
        <p:grpSpPr>
          <a:xfrm>
            <a:off x="1066800" y="3962400"/>
            <a:ext cx="7315200" cy="1817132"/>
            <a:chOff x="1066800" y="3962400"/>
            <a:chExt cx="7315200" cy="1817132"/>
          </a:xfrm>
        </p:grpSpPr>
        <p:grpSp>
          <p:nvGrpSpPr>
            <p:cNvPr id="160" name="Group 159"/>
            <p:cNvGrpSpPr/>
            <p:nvPr/>
          </p:nvGrpSpPr>
          <p:grpSpPr>
            <a:xfrm>
              <a:off x="1524000" y="4572000"/>
              <a:ext cx="1236066" cy="1207532"/>
              <a:chOff x="4495800" y="3276600"/>
              <a:chExt cx="1236066" cy="1207532"/>
            </a:xfrm>
          </p:grpSpPr>
          <p:cxnSp>
            <p:nvCxnSpPr>
              <p:cNvPr id="162" name="Straight Connector 161"/>
              <p:cNvCxnSpPr/>
              <p:nvPr/>
            </p:nvCxnSpPr>
            <p:spPr bwMode="auto">
              <a:xfrm>
                <a:off x="4495800" y="3276600"/>
                <a:ext cx="685800" cy="1143000"/>
              </a:xfrm>
              <a:prstGeom prst="line">
                <a:avLst/>
              </a:prstGeom>
              <a:solidFill>
                <a:schemeClr val="accent1"/>
              </a:solidFill>
              <a:ln w="19050" cap="flat" cmpd="sng" algn="ctr">
                <a:solidFill>
                  <a:srgbClr val="CC0000"/>
                </a:solidFill>
                <a:prstDash val="solid"/>
                <a:round/>
                <a:headEnd type="none" w="med" len="med"/>
                <a:tailEnd type="triangle" w="med" len="med"/>
              </a:ln>
              <a:effectLst/>
            </p:spPr>
          </p:cxnSp>
          <p:sp>
            <p:nvSpPr>
              <p:cNvPr id="163" name="TextBox 162"/>
              <p:cNvSpPr txBox="1"/>
              <p:nvPr/>
            </p:nvSpPr>
            <p:spPr>
              <a:xfrm>
                <a:off x="5334000" y="4114800"/>
                <a:ext cx="397866" cy="369332"/>
              </a:xfrm>
              <a:prstGeom prst="rect">
                <a:avLst/>
              </a:prstGeom>
              <a:noFill/>
            </p:spPr>
            <p:txBody>
              <a:bodyPr wrap="none" rtlCol="0">
                <a:spAutoFit/>
              </a:bodyPr>
              <a:lstStyle/>
              <a:p>
                <a:r>
                  <a:rPr lang="en-US" b="1" dirty="0" err="1" smtClean="0"/>
                  <a:t>k</a:t>
                </a:r>
                <a:r>
                  <a:rPr lang="en-US" baseline="-25000" dirty="0" err="1" smtClean="0"/>
                  <a:t>e</a:t>
                </a:r>
                <a:endParaRPr lang="en-US" dirty="0"/>
              </a:p>
            </p:txBody>
          </p:sp>
          <p:cxnSp>
            <p:nvCxnSpPr>
              <p:cNvPr id="165" name="Straight Arrow Connector 164"/>
              <p:cNvCxnSpPr/>
              <p:nvPr/>
            </p:nvCxnSpPr>
            <p:spPr bwMode="auto">
              <a:xfrm flipV="1">
                <a:off x="5105400" y="4114800"/>
                <a:ext cx="228600" cy="1524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sp>
          <p:nvSpPr>
            <p:cNvPr id="171" name="TextBox 170"/>
            <p:cNvSpPr txBox="1"/>
            <p:nvPr/>
          </p:nvSpPr>
          <p:spPr>
            <a:xfrm>
              <a:off x="3886200" y="5105400"/>
              <a:ext cx="4495800" cy="369332"/>
            </a:xfrm>
            <a:prstGeom prst="rect">
              <a:avLst/>
            </a:prstGeom>
            <a:noFill/>
          </p:spPr>
          <p:txBody>
            <a:bodyPr wrap="square" rtlCol="0">
              <a:spAutoFit/>
            </a:bodyPr>
            <a:lstStyle/>
            <a:p>
              <a:r>
                <a:rPr lang="en-US" dirty="0" smtClean="0"/>
                <a:t>p-wave becomes extraordinary inside </a:t>
              </a:r>
              <a:endParaRPr lang="en-US" dirty="0"/>
            </a:p>
          </p:txBody>
        </p:sp>
        <p:cxnSp>
          <p:nvCxnSpPr>
            <p:cNvPr id="172" name="Straight Arrow Connector 171"/>
            <p:cNvCxnSpPr/>
            <p:nvPr/>
          </p:nvCxnSpPr>
          <p:spPr bwMode="auto">
            <a:xfrm flipV="1">
              <a:off x="1066800" y="3962400"/>
              <a:ext cx="153967" cy="1524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sp>
        <p:nvSpPr>
          <p:cNvPr id="174" name="TextBox 173"/>
          <p:cNvSpPr txBox="1"/>
          <p:nvPr/>
        </p:nvSpPr>
        <p:spPr>
          <a:xfrm>
            <a:off x="3352800" y="2971800"/>
            <a:ext cx="5525872" cy="338554"/>
          </a:xfrm>
          <a:prstGeom prst="rect">
            <a:avLst/>
          </a:prstGeom>
          <a:noFill/>
        </p:spPr>
        <p:txBody>
          <a:bodyPr wrap="none" rtlCol="0">
            <a:spAutoFit/>
          </a:bodyPr>
          <a:lstStyle/>
          <a:p>
            <a:r>
              <a:rPr lang="en-US" sz="1600" dirty="0" smtClean="0"/>
              <a:t>Notice that p wave is bent less (ray vector is what you see)</a:t>
            </a:r>
            <a:endParaRPr lang="en-US" sz="1600" dirty="0"/>
          </a:p>
        </p:txBody>
      </p:sp>
      <p:sp>
        <p:nvSpPr>
          <p:cNvPr id="187" name="TextBox 186"/>
          <p:cNvSpPr txBox="1"/>
          <p:nvPr/>
        </p:nvSpPr>
        <p:spPr>
          <a:xfrm>
            <a:off x="3200400" y="5943600"/>
            <a:ext cx="5630067" cy="338554"/>
          </a:xfrm>
          <a:prstGeom prst="rect">
            <a:avLst/>
          </a:prstGeom>
          <a:noFill/>
        </p:spPr>
        <p:txBody>
          <a:bodyPr wrap="none" rtlCol="0">
            <a:spAutoFit/>
          </a:bodyPr>
          <a:lstStyle/>
          <a:p>
            <a:r>
              <a:rPr lang="en-US" sz="1600" dirty="0" smtClean="0"/>
              <a:t>Notice that p wave is bent more (ray vector is what you see)</a:t>
            </a:r>
            <a:endParaRPr lang="en-US" sz="1600" dirty="0"/>
          </a:p>
        </p:txBody>
      </p:sp>
      <p:sp>
        <p:nvSpPr>
          <p:cNvPr id="188" name="Slide Number Placeholder 187"/>
          <p:cNvSpPr>
            <a:spLocks noGrp="1"/>
          </p:cNvSpPr>
          <p:nvPr>
            <p:ph type="sldNum" sz="quarter" idx="12"/>
          </p:nvPr>
        </p:nvSpPr>
        <p:spPr/>
        <p:txBody>
          <a:bodyPr/>
          <a:lstStyle/>
          <a:p>
            <a:pPr>
              <a:defRPr/>
            </a:pPr>
            <a:fld id="{BA949DAA-2B2A-4017-895E-FC6C49EBF0C5}"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ox(i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ox(in)">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ox(in)">
                                      <p:cBhvr>
                                        <p:cTn id="17" dur="500"/>
                                        <p:tgtEl>
                                          <p:spTgt spid="70"/>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box(in)">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box(in)">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box(in)">
                                      <p:cBhvr>
                                        <p:cTn id="31" dur="500"/>
                                        <p:tgtEl>
                                          <p:spTgt spid="11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box(in)">
                                      <p:cBhvr>
                                        <p:cTn id="36" dur="500"/>
                                        <p:tgtEl>
                                          <p:spTgt spid="11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box(in)">
                                      <p:cBhvr>
                                        <p:cTn id="41" dur="500"/>
                                        <p:tgtEl>
                                          <p:spTgt spid="11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box(in)">
                                      <p:cBhvr>
                                        <p:cTn id="46" dur="500"/>
                                        <p:tgtEl>
                                          <p:spTgt spid="174"/>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85"/>
                                        </p:tgtEl>
                                        <p:attrNameLst>
                                          <p:attrName>style.visibility</p:attrName>
                                        </p:attrNameLst>
                                      </p:cBhvr>
                                      <p:to>
                                        <p:strVal val="visible"/>
                                      </p:to>
                                    </p:set>
                                    <p:animEffect transition="in" filter="box(in)">
                                      <p:cBhvr>
                                        <p:cTn id="51" dur="500"/>
                                        <p:tgtEl>
                                          <p:spTgt spid="18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box(in)">
                                      <p:cBhvr>
                                        <p:cTn id="56" dur="500"/>
                                        <p:tgtEl>
                                          <p:spTgt spid="14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49"/>
                                        </p:tgtEl>
                                        <p:attrNameLst>
                                          <p:attrName>style.visibility</p:attrName>
                                        </p:attrNameLst>
                                      </p:cBhvr>
                                      <p:to>
                                        <p:strVal val="visible"/>
                                      </p:to>
                                    </p:set>
                                    <p:animEffect transition="in" filter="box(in)">
                                      <p:cBhvr>
                                        <p:cTn id="61" dur="500"/>
                                        <p:tgtEl>
                                          <p:spTgt spid="149"/>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153"/>
                                        </p:tgtEl>
                                        <p:attrNameLst>
                                          <p:attrName>style.visibility</p:attrName>
                                        </p:attrNameLst>
                                      </p:cBhvr>
                                      <p:to>
                                        <p:strVal val="visible"/>
                                      </p:to>
                                    </p:set>
                                    <p:animEffect transition="in" filter="box(in)">
                                      <p:cBhvr>
                                        <p:cTn id="65" dur="500"/>
                                        <p:tgtEl>
                                          <p:spTgt spid="153"/>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box(in)">
                                      <p:cBhvr>
                                        <p:cTn id="70" dur="500"/>
                                        <p:tgtEl>
                                          <p:spTgt spid="154"/>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86"/>
                                        </p:tgtEl>
                                        <p:attrNameLst>
                                          <p:attrName>style.visibility</p:attrName>
                                        </p:attrNameLst>
                                      </p:cBhvr>
                                      <p:to>
                                        <p:strVal val="visible"/>
                                      </p:to>
                                    </p:set>
                                    <p:animEffect transition="in" filter="box(in)">
                                      <p:cBhvr>
                                        <p:cTn id="75" dur="500"/>
                                        <p:tgtEl>
                                          <p:spTgt spid="186"/>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84"/>
                                        </p:tgtEl>
                                        <p:attrNameLst>
                                          <p:attrName>style.visibility</p:attrName>
                                        </p:attrNameLst>
                                      </p:cBhvr>
                                      <p:to>
                                        <p:strVal val="visible"/>
                                      </p:to>
                                    </p:set>
                                    <p:animEffect transition="in" filter="box(in)">
                                      <p:cBhvr>
                                        <p:cTn id="80" dur="500"/>
                                        <p:tgtEl>
                                          <p:spTgt spid="184"/>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187"/>
                                        </p:tgtEl>
                                        <p:attrNameLst>
                                          <p:attrName>style.visibility</p:attrName>
                                        </p:attrNameLst>
                                      </p:cBhvr>
                                      <p:to>
                                        <p:strVal val="visible"/>
                                      </p:to>
                                    </p:set>
                                    <p:animEffect transition="in" filter="box(in)">
                                      <p:cBhvr>
                                        <p:cTn id="85"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148" grpId="0"/>
      <p:bldP spid="153" grpId="0"/>
      <p:bldP spid="174" grpId="0"/>
      <p:bldP spid="1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152400" y="-152400"/>
            <a:ext cx="2971800" cy="3581400"/>
            <a:chOff x="152400" y="-152400"/>
            <a:chExt cx="2971800" cy="3581400"/>
          </a:xfrm>
        </p:grpSpPr>
        <p:sp>
          <p:nvSpPr>
            <p:cNvPr id="80" name="Rectangle 79"/>
            <p:cNvSpPr/>
            <p:nvPr/>
          </p:nvSpPr>
          <p:spPr bwMode="auto">
            <a:xfrm>
              <a:off x="152400" y="1295400"/>
              <a:ext cx="2895600" cy="2057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1" name="Straight Connector 80"/>
            <p:cNvCxnSpPr/>
            <p:nvPr/>
          </p:nvCxnSpPr>
          <p:spPr bwMode="auto">
            <a:xfrm>
              <a:off x="228600" y="1295400"/>
              <a:ext cx="2895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524000" y="685800"/>
              <a:ext cx="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990600" y="838200"/>
              <a:ext cx="533400" cy="42672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4" name="Freeform 83"/>
            <p:cNvSpPr/>
            <p:nvPr/>
          </p:nvSpPr>
          <p:spPr bwMode="auto">
            <a:xfrm>
              <a:off x="1234440" y="927947"/>
              <a:ext cx="325120" cy="108373"/>
            </a:xfrm>
            <a:custGeom>
              <a:avLst/>
              <a:gdLst>
                <a:gd name="connsiteX0" fmla="*/ 0 w 325120"/>
                <a:gd name="connsiteY0" fmla="*/ 108373 h 108373"/>
                <a:gd name="connsiteX1" fmla="*/ 121920 w 325120"/>
                <a:gd name="connsiteY1" fmla="*/ 16933 h 108373"/>
                <a:gd name="connsiteX2" fmla="*/ 325120 w 325120"/>
                <a:gd name="connsiteY2" fmla="*/ 6773 h 108373"/>
              </a:gdLst>
              <a:ahLst/>
              <a:cxnLst>
                <a:cxn ang="0">
                  <a:pos x="connsiteX0" y="connsiteY0"/>
                </a:cxn>
                <a:cxn ang="0">
                  <a:pos x="connsiteX1" y="connsiteY1"/>
                </a:cxn>
                <a:cxn ang="0">
                  <a:pos x="connsiteX2" y="connsiteY2"/>
                </a:cxn>
              </a:cxnLst>
              <a:rect l="l" t="t" r="r" b="b"/>
              <a:pathLst>
                <a:path w="325120" h="108373">
                  <a:moveTo>
                    <a:pt x="0" y="108373"/>
                  </a:moveTo>
                  <a:cubicBezTo>
                    <a:pt x="33866" y="71119"/>
                    <a:pt x="67733" y="33866"/>
                    <a:pt x="121920" y="16933"/>
                  </a:cubicBezTo>
                  <a:cubicBezTo>
                    <a:pt x="176107" y="0"/>
                    <a:pt x="250613" y="3386"/>
                    <a:pt x="325120" y="6773"/>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5" name="TextBox 84"/>
            <p:cNvSpPr txBox="1"/>
            <p:nvPr/>
          </p:nvSpPr>
          <p:spPr>
            <a:xfrm>
              <a:off x="1143000" y="609600"/>
              <a:ext cx="346570" cy="369332"/>
            </a:xfrm>
            <a:prstGeom prst="rect">
              <a:avLst/>
            </a:prstGeom>
            <a:noFill/>
          </p:spPr>
          <p:txBody>
            <a:bodyPr wrap="none" rtlCol="0">
              <a:spAutoFit/>
            </a:bodyPr>
            <a:lstStyle/>
            <a:p>
              <a:r>
                <a:rPr lang="en-US" dirty="0" err="1" smtClean="0">
                  <a:latin typeface="Symbol" pitchFamily="18" charset="2"/>
                </a:rPr>
                <a:t>q</a:t>
              </a:r>
              <a:r>
                <a:rPr lang="en-US" baseline="-25000" dirty="0" err="1" smtClean="0"/>
                <a:t>i</a:t>
              </a:r>
              <a:endParaRPr lang="en-US" dirty="0" smtClean="0"/>
            </a:p>
          </p:txBody>
        </p:sp>
        <p:sp>
          <p:nvSpPr>
            <p:cNvPr id="91" name="TextBox 90"/>
            <p:cNvSpPr txBox="1"/>
            <p:nvPr/>
          </p:nvSpPr>
          <p:spPr>
            <a:xfrm>
              <a:off x="609600" y="2895600"/>
              <a:ext cx="1377300" cy="369332"/>
            </a:xfrm>
            <a:prstGeom prst="rect">
              <a:avLst/>
            </a:prstGeom>
            <a:noFill/>
          </p:spPr>
          <p:txBody>
            <a:bodyPr wrap="none" rtlCol="0">
              <a:spAutoFit/>
            </a:bodyPr>
            <a:lstStyle/>
            <a:p>
              <a:r>
                <a:rPr lang="en-US" dirty="0" smtClean="0"/>
                <a:t>Optical axis</a:t>
              </a:r>
              <a:endParaRPr lang="en-US" dirty="0"/>
            </a:p>
          </p:txBody>
        </p:sp>
        <p:grpSp>
          <p:nvGrpSpPr>
            <p:cNvPr id="4" name="Group 76"/>
            <p:cNvGrpSpPr/>
            <p:nvPr/>
          </p:nvGrpSpPr>
          <p:grpSpPr>
            <a:xfrm flipV="1">
              <a:off x="533400" y="381000"/>
              <a:ext cx="1905000" cy="1828800"/>
              <a:chOff x="4876800" y="2819400"/>
              <a:chExt cx="914400" cy="914400"/>
            </a:xfrm>
          </p:grpSpPr>
          <p:sp>
            <p:nvSpPr>
              <p:cNvPr id="74" name="Arc 73"/>
              <p:cNvSpPr/>
              <p:nvPr/>
            </p:nvSpPr>
            <p:spPr bwMode="auto">
              <a:xfrm>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5" name="Arc 74"/>
              <p:cNvSpPr/>
              <p:nvPr/>
            </p:nvSpPr>
            <p:spPr bwMode="auto">
              <a:xfrm flipH="1">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 name="Group 76"/>
            <p:cNvGrpSpPr/>
            <p:nvPr/>
          </p:nvGrpSpPr>
          <p:grpSpPr>
            <a:xfrm flipV="1">
              <a:off x="228600" y="-152400"/>
              <a:ext cx="2590800" cy="2743200"/>
              <a:chOff x="4876800" y="2819400"/>
              <a:chExt cx="914400" cy="914400"/>
            </a:xfrm>
          </p:grpSpPr>
          <p:sp>
            <p:nvSpPr>
              <p:cNvPr id="104" name="Arc 103"/>
              <p:cNvSpPr/>
              <p:nvPr/>
            </p:nvSpPr>
            <p:spPr bwMode="auto">
              <a:xfrm>
                <a:off x="4876800" y="2819400"/>
                <a:ext cx="914400"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 name="Arc 104"/>
              <p:cNvSpPr/>
              <p:nvPr/>
            </p:nvSpPr>
            <p:spPr bwMode="auto">
              <a:xfrm flipH="1">
                <a:off x="4876800" y="2819400"/>
                <a:ext cx="914400" cy="914400"/>
              </a:xfrm>
              <a:prstGeom prst="arc">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cxnSp>
          <p:nvCxnSpPr>
            <p:cNvPr id="109" name="Straight Connector 108"/>
            <p:cNvCxnSpPr/>
            <p:nvPr/>
          </p:nvCxnSpPr>
          <p:spPr bwMode="auto">
            <a:xfrm>
              <a:off x="2057400" y="762000"/>
              <a:ext cx="0" cy="266700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111" name="Straight Arrow Connector 110"/>
            <p:cNvCxnSpPr/>
            <p:nvPr/>
          </p:nvCxnSpPr>
          <p:spPr bwMode="auto">
            <a:xfrm>
              <a:off x="1524000" y="838200"/>
              <a:ext cx="533400" cy="0"/>
            </a:xfrm>
            <a:prstGeom prst="straightConnector1">
              <a:avLst/>
            </a:prstGeom>
            <a:solidFill>
              <a:schemeClr val="accent1"/>
            </a:solidFill>
            <a:ln w="15875" cap="flat" cmpd="sng" algn="ctr">
              <a:solidFill>
                <a:schemeClr val="tx1"/>
              </a:solidFill>
              <a:prstDash val="solid"/>
              <a:round/>
              <a:headEnd type="none" w="med" len="med"/>
              <a:tailEnd type="arrow"/>
            </a:ln>
            <a:effectLst/>
          </p:spPr>
        </p:cxnSp>
        <p:graphicFrame>
          <p:nvGraphicFramePr>
            <p:cNvPr id="146445" name="Object 13"/>
            <p:cNvGraphicFramePr>
              <a:graphicFrameLocks noChangeAspect="1"/>
            </p:cNvGraphicFramePr>
            <p:nvPr/>
          </p:nvGraphicFramePr>
          <p:xfrm>
            <a:off x="1524000" y="533400"/>
            <a:ext cx="615950" cy="299651"/>
          </p:xfrm>
          <a:graphic>
            <a:graphicData uri="http://schemas.openxmlformats.org/presentationml/2006/ole">
              <mc:AlternateContent xmlns:mc="http://schemas.openxmlformats.org/markup-compatibility/2006">
                <mc:Choice xmlns:v="urn:schemas-microsoft-com:vml" Requires="v">
                  <p:oleObj spid="_x0000_s148552" name="Equation" r:id="rId4" imgW="469800" imgH="228600" progId="Equation.DSMT4">
                    <p:embed/>
                  </p:oleObj>
                </mc:Choice>
                <mc:Fallback>
                  <p:oleObj name="Equation" r:id="rId4" imgW="46980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33400"/>
                          <a:ext cx="615950" cy="29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Oval 88"/>
            <p:cNvSpPr/>
            <p:nvPr/>
          </p:nvSpPr>
          <p:spPr bwMode="auto">
            <a:xfrm>
              <a:off x="381000" y="3048000"/>
              <a:ext cx="152400" cy="152400"/>
            </a:xfrm>
            <a:prstGeom prst="ellipse">
              <a:avLst/>
            </a:prstGeom>
            <a:solidFill>
              <a:srgbClr val="FFFF00"/>
            </a:solidFill>
            <a:ln w="76200" cap="flat" cmpd="thickThin"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 name="Title 1"/>
          <p:cNvSpPr>
            <a:spLocks noGrp="1"/>
          </p:cNvSpPr>
          <p:nvPr>
            <p:ph type="title"/>
          </p:nvPr>
        </p:nvSpPr>
        <p:spPr>
          <a:xfrm>
            <a:off x="533400" y="0"/>
            <a:ext cx="8229600" cy="670242"/>
          </a:xfrm>
        </p:spPr>
        <p:txBody>
          <a:bodyPr/>
          <a:lstStyle/>
          <a:p>
            <a:r>
              <a:rPr lang="en-US" sz="3200" dirty="0" smtClean="0"/>
              <a:t>Special cases</a:t>
            </a:r>
            <a:endParaRPr lang="en-US" sz="3200" dirty="0"/>
          </a:p>
        </p:txBody>
      </p:sp>
      <p:sp>
        <p:nvSpPr>
          <p:cNvPr id="67" name="TextBox 66"/>
          <p:cNvSpPr txBox="1"/>
          <p:nvPr/>
        </p:nvSpPr>
        <p:spPr>
          <a:xfrm>
            <a:off x="2667000" y="609600"/>
            <a:ext cx="5327099" cy="369332"/>
          </a:xfrm>
          <a:prstGeom prst="rect">
            <a:avLst/>
          </a:prstGeom>
          <a:noFill/>
        </p:spPr>
        <p:txBody>
          <a:bodyPr wrap="none" rtlCol="0">
            <a:spAutoFit/>
          </a:bodyPr>
          <a:lstStyle/>
          <a:p>
            <a:r>
              <a:rPr lang="en-US" dirty="0" smtClean="0"/>
              <a:t>(C) Optical axis is normal to the plane of incidence</a:t>
            </a:r>
            <a:endParaRPr lang="en-US" dirty="0"/>
          </a:p>
        </p:txBody>
      </p:sp>
      <p:grpSp>
        <p:nvGrpSpPr>
          <p:cNvPr id="6" name="Group 69"/>
          <p:cNvGrpSpPr/>
          <p:nvPr/>
        </p:nvGrpSpPr>
        <p:grpSpPr>
          <a:xfrm>
            <a:off x="990600" y="838200"/>
            <a:ext cx="457200" cy="381000"/>
            <a:chOff x="990600" y="990600"/>
            <a:chExt cx="457200" cy="381000"/>
          </a:xfrm>
        </p:grpSpPr>
        <p:sp>
          <p:nvSpPr>
            <p:cNvPr id="63" name="Oval 62"/>
            <p:cNvSpPr/>
            <p:nvPr/>
          </p:nvSpPr>
          <p:spPr bwMode="auto">
            <a:xfrm>
              <a:off x="990600" y="9906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8" name="Oval 67"/>
            <p:cNvSpPr/>
            <p:nvPr/>
          </p:nvSpPr>
          <p:spPr bwMode="auto">
            <a:xfrm>
              <a:off x="1143000" y="11430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Oval 68"/>
            <p:cNvSpPr/>
            <p:nvPr/>
          </p:nvSpPr>
          <p:spPr bwMode="auto">
            <a:xfrm>
              <a:off x="1371600" y="12954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71" name="TextBox 70"/>
          <p:cNvSpPr txBox="1"/>
          <p:nvPr/>
        </p:nvSpPr>
        <p:spPr>
          <a:xfrm>
            <a:off x="3733800" y="1295400"/>
            <a:ext cx="4057521" cy="369332"/>
          </a:xfrm>
          <a:prstGeom prst="rect">
            <a:avLst/>
          </a:prstGeom>
          <a:noFill/>
        </p:spPr>
        <p:txBody>
          <a:bodyPr wrap="none" rtlCol="0">
            <a:spAutoFit/>
          </a:bodyPr>
          <a:lstStyle/>
          <a:p>
            <a:r>
              <a:rPr lang="en-US" dirty="0" smtClean="0"/>
              <a:t>s-wave becomes extraordinary inside </a:t>
            </a:r>
            <a:endParaRPr lang="en-US" dirty="0"/>
          </a:p>
        </p:txBody>
      </p:sp>
      <p:sp>
        <p:nvSpPr>
          <p:cNvPr id="99" name="TextBox 98"/>
          <p:cNvSpPr txBox="1"/>
          <p:nvPr/>
        </p:nvSpPr>
        <p:spPr>
          <a:xfrm>
            <a:off x="3581400" y="2133600"/>
            <a:ext cx="3621504" cy="369332"/>
          </a:xfrm>
          <a:prstGeom prst="rect">
            <a:avLst/>
          </a:prstGeom>
          <a:noFill/>
        </p:spPr>
        <p:txBody>
          <a:bodyPr wrap="none" rtlCol="0">
            <a:spAutoFit/>
          </a:bodyPr>
          <a:lstStyle/>
          <a:p>
            <a:r>
              <a:rPr lang="en-US" dirty="0" smtClean="0"/>
              <a:t>p-wave becomes  ordinary inside </a:t>
            </a:r>
            <a:endParaRPr lang="en-US" dirty="0"/>
          </a:p>
        </p:txBody>
      </p:sp>
      <p:grpSp>
        <p:nvGrpSpPr>
          <p:cNvPr id="107" name="Group 106"/>
          <p:cNvGrpSpPr/>
          <p:nvPr/>
        </p:nvGrpSpPr>
        <p:grpSpPr>
          <a:xfrm>
            <a:off x="1066800" y="533400"/>
            <a:ext cx="1617066" cy="2045732"/>
            <a:chOff x="1066800" y="533400"/>
            <a:chExt cx="1617066" cy="2045732"/>
          </a:xfrm>
        </p:grpSpPr>
        <p:cxnSp>
          <p:nvCxnSpPr>
            <p:cNvPr id="125" name="Straight Connector 124"/>
            <p:cNvCxnSpPr/>
            <p:nvPr/>
          </p:nvCxnSpPr>
          <p:spPr bwMode="auto">
            <a:xfrm>
              <a:off x="1524000" y="1295400"/>
              <a:ext cx="838200" cy="990600"/>
            </a:xfrm>
            <a:prstGeom prst="line">
              <a:avLst/>
            </a:prstGeom>
            <a:solidFill>
              <a:schemeClr val="accent1"/>
            </a:solidFill>
            <a:ln w="19050" cap="flat" cmpd="sng" algn="ctr">
              <a:solidFill>
                <a:srgbClr val="000099"/>
              </a:solidFill>
              <a:prstDash val="solid"/>
              <a:round/>
              <a:headEnd type="none" w="med" len="med"/>
              <a:tailEnd type="triangle" w="med" len="med"/>
            </a:ln>
            <a:effectLst/>
          </p:spPr>
        </p:cxnSp>
        <p:sp>
          <p:nvSpPr>
            <p:cNvPr id="128" name="TextBox 127"/>
            <p:cNvSpPr txBox="1"/>
            <p:nvPr/>
          </p:nvSpPr>
          <p:spPr>
            <a:xfrm>
              <a:off x="2286000" y="2209800"/>
              <a:ext cx="397866" cy="369332"/>
            </a:xfrm>
            <a:prstGeom prst="rect">
              <a:avLst/>
            </a:prstGeom>
            <a:noFill/>
          </p:spPr>
          <p:txBody>
            <a:bodyPr wrap="none" rtlCol="0">
              <a:spAutoFit/>
            </a:bodyPr>
            <a:lstStyle/>
            <a:p>
              <a:r>
                <a:rPr lang="en-US" b="1" dirty="0" err="1" smtClean="0"/>
                <a:t>k</a:t>
              </a:r>
              <a:r>
                <a:rPr lang="en-US" baseline="-25000" dirty="0" err="1" smtClean="0"/>
                <a:t>o</a:t>
              </a:r>
              <a:endParaRPr lang="en-US" dirty="0"/>
            </a:p>
          </p:txBody>
        </p:sp>
        <p:cxnSp>
          <p:nvCxnSpPr>
            <p:cNvPr id="100" name="Straight Arrow Connector 99"/>
            <p:cNvCxnSpPr/>
            <p:nvPr/>
          </p:nvCxnSpPr>
          <p:spPr bwMode="auto">
            <a:xfrm flipV="1">
              <a:off x="1828800" y="1371600"/>
              <a:ext cx="304800" cy="228600"/>
            </a:xfrm>
            <a:prstGeom prst="straightConnector1">
              <a:avLst/>
            </a:prstGeom>
            <a:solidFill>
              <a:schemeClr val="accent1"/>
            </a:solidFill>
            <a:ln w="28575" cap="flat" cmpd="sng" algn="ctr">
              <a:solidFill>
                <a:srgbClr val="000099"/>
              </a:solidFill>
              <a:prstDash val="solid"/>
              <a:round/>
              <a:headEnd type="none" w="med" len="med"/>
              <a:tailEnd type="arrow"/>
            </a:ln>
            <a:effectLst/>
          </p:spPr>
        </p:cxnSp>
        <p:cxnSp>
          <p:nvCxnSpPr>
            <p:cNvPr id="108" name="Straight Arrow Connector 107"/>
            <p:cNvCxnSpPr/>
            <p:nvPr/>
          </p:nvCxnSpPr>
          <p:spPr bwMode="auto">
            <a:xfrm flipV="1">
              <a:off x="2286000" y="1981200"/>
              <a:ext cx="228600" cy="228600"/>
            </a:xfrm>
            <a:prstGeom prst="straightConnector1">
              <a:avLst/>
            </a:prstGeom>
            <a:solidFill>
              <a:schemeClr val="accent1"/>
            </a:solidFill>
            <a:ln w="28575" cap="flat" cmpd="sng" algn="ctr">
              <a:solidFill>
                <a:srgbClr val="000099"/>
              </a:solidFill>
              <a:prstDash val="solid"/>
              <a:round/>
              <a:headEnd type="none" w="med" len="med"/>
              <a:tailEnd type="arrow"/>
            </a:ln>
            <a:effectLst/>
          </p:spPr>
        </p:cxnSp>
        <p:cxnSp>
          <p:nvCxnSpPr>
            <p:cNvPr id="113" name="Straight Arrow Connector 112"/>
            <p:cNvCxnSpPr/>
            <p:nvPr/>
          </p:nvCxnSpPr>
          <p:spPr bwMode="auto">
            <a:xfrm flipV="1">
              <a:off x="1066800" y="533400"/>
              <a:ext cx="249485" cy="304800"/>
            </a:xfrm>
            <a:prstGeom prst="straightConnector1">
              <a:avLst/>
            </a:prstGeom>
            <a:solidFill>
              <a:schemeClr val="accent1"/>
            </a:solidFill>
            <a:ln w="28575" cap="flat" cmpd="sng" algn="ctr">
              <a:solidFill>
                <a:srgbClr val="000099"/>
              </a:solidFill>
              <a:prstDash val="solid"/>
              <a:round/>
              <a:headEnd type="none" w="med" len="med"/>
              <a:tailEnd type="arrow"/>
            </a:ln>
            <a:effectLst/>
          </p:spPr>
        </p:cxnSp>
      </p:grpSp>
      <p:sp>
        <p:nvSpPr>
          <p:cNvPr id="174" name="TextBox 173"/>
          <p:cNvSpPr txBox="1"/>
          <p:nvPr/>
        </p:nvSpPr>
        <p:spPr>
          <a:xfrm>
            <a:off x="3352800" y="2971800"/>
            <a:ext cx="1264577" cy="338554"/>
          </a:xfrm>
          <a:prstGeom prst="rect">
            <a:avLst/>
          </a:prstGeom>
          <a:noFill/>
        </p:spPr>
        <p:txBody>
          <a:bodyPr wrap="none" rtlCol="0">
            <a:spAutoFit/>
          </a:bodyPr>
          <a:lstStyle/>
          <a:p>
            <a:r>
              <a:rPr lang="en-US" sz="1600" dirty="0" smtClean="0"/>
              <a:t>No walk-off </a:t>
            </a:r>
            <a:endParaRPr lang="en-US" sz="1600" dirty="0"/>
          </a:p>
        </p:txBody>
      </p:sp>
      <p:grpSp>
        <p:nvGrpSpPr>
          <p:cNvPr id="97" name="Group 96"/>
          <p:cNvGrpSpPr/>
          <p:nvPr/>
        </p:nvGrpSpPr>
        <p:grpSpPr>
          <a:xfrm>
            <a:off x="1447800" y="1219200"/>
            <a:ext cx="702666" cy="1664732"/>
            <a:chOff x="1447800" y="1219200"/>
            <a:chExt cx="702666" cy="1664732"/>
          </a:xfrm>
        </p:grpSpPr>
        <p:sp>
          <p:nvSpPr>
            <p:cNvPr id="120" name="TextBox 119"/>
            <p:cNvSpPr txBox="1"/>
            <p:nvPr/>
          </p:nvSpPr>
          <p:spPr>
            <a:xfrm>
              <a:off x="1752600" y="2514600"/>
              <a:ext cx="397866" cy="369332"/>
            </a:xfrm>
            <a:prstGeom prst="rect">
              <a:avLst/>
            </a:prstGeom>
            <a:noFill/>
          </p:spPr>
          <p:txBody>
            <a:bodyPr wrap="none" rtlCol="0">
              <a:spAutoFit/>
            </a:bodyPr>
            <a:lstStyle/>
            <a:p>
              <a:r>
                <a:rPr lang="en-US" b="1" dirty="0" err="1" smtClean="0"/>
                <a:t>k</a:t>
              </a:r>
              <a:r>
                <a:rPr lang="en-US" baseline="-25000" dirty="0" err="1" smtClean="0"/>
                <a:t>e</a:t>
              </a:r>
              <a:endParaRPr lang="en-US" dirty="0"/>
            </a:p>
          </p:txBody>
        </p:sp>
        <p:grpSp>
          <p:nvGrpSpPr>
            <p:cNvPr id="95" name="Group 94"/>
            <p:cNvGrpSpPr/>
            <p:nvPr/>
          </p:nvGrpSpPr>
          <p:grpSpPr>
            <a:xfrm>
              <a:off x="1447800" y="1219200"/>
              <a:ext cx="609600" cy="1295400"/>
              <a:chOff x="4114800" y="1981200"/>
              <a:chExt cx="609600" cy="1295400"/>
            </a:xfrm>
          </p:grpSpPr>
          <p:sp>
            <p:nvSpPr>
              <p:cNvPr id="73" name="Oval 72"/>
              <p:cNvSpPr/>
              <p:nvPr/>
            </p:nvSpPr>
            <p:spPr bwMode="auto">
              <a:xfrm>
                <a:off x="4114800" y="19812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7" name="Oval 76"/>
              <p:cNvSpPr/>
              <p:nvPr/>
            </p:nvSpPr>
            <p:spPr bwMode="auto">
              <a:xfrm>
                <a:off x="4648200" y="30480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8" name="Oval 87"/>
              <p:cNvSpPr/>
              <p:nvPr/>
            </p:nvSpPr>
            <p:spPr bwMode="auto">
              <a:xfrm>
                <a:off x="4343400" y="2514600"/>
                <a:ext cx="76200" cy="76200"/>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86" name="Straight Connector 85"/>
              <p:cNvCxnSpPr/>
              <p:nvPr/>
            </p:nvCxnSpPr>
            <p:spPr bwMode="auto">
              <a:xfrm>
                <a:off x="4114800" y="1981200"/>
                <a:ext cx="609600" cy="1295400"/>
              </a:xfrm>
              <a:prstGeom prst="line">
                <a:avLst/>
              </a:prstGeom>
              <a:solidFill>
                <a:schemeClr val="accent1"/>
              </a:solidFill>
              <a:ln w="19050" cap="flat" cmpd="sng" algn="ctr">
                <a:solidFill>
                  <a:srgbClr val="C00000"/>
                </a:solidFill>
                <a:prstDash val="solid"/>
                <a:round/>
                <a:headEnd type="none" w="med" len="med"/>
                <a:tailEnd type="triangle" w="med" len="med"/>
              </a:ln>
              <a:effectLst/>
            </p:spPr>
          </p:cxnSp>
        </p:grpSp>
      </p:grpSp>
      <p:grpSp>
        <p:nvGrpSpPr>
          <p:cNvPr id="160" name="Group 159"/>
          <p:cNvGrpSpPr/>
          <p:nvPr/>
        </p:nvGrpSpPr>
        <p:grpSpPr>
          <a:xfrm>
            <a:off x="0" y="3505200"/>
            <a:ext cx="3048000" cy="3124200"/>
            <a:chOff x="0" y="3505200"/>
            <a:chExt cx="3048000" cy="3124200"/>
          </a:xfrm>
        </p:grpSpPr>
        <p:sp>
          <p:nvSpPr>
            <p:cNvPr id="121" name="Rectangle 120"/>
            <p:cNvSpPr/>
            <p:nvPr/>
          </p:nvSpPr>
          <p:spPr bwMode="auto">
            <a:xfrm>
              <a:off x="152400" y="4572000"/>
              <a:ext cx="2895600" cy="205740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24" name="Straight Connector 123"/>
            <p:cNvCxnSpPr/>
            <p:nvPr/>
          </p:nvCxnSpPr>
          <p:spPr bwMode="auto">
            <a:xfrm>
              <a:off x="152400" y="4572000"/>
              <a:ext cx="28956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9" name="Straight Connector 128"/>
            <p:cNvCxnSpPr/>
            <p:nvPr/>
          </p:nvCxnSpPr>
          <p:spPr bwMode="auto">
            <a:xfrm>
              <a:off x="1524000" y="3962400"/>
              <a:ext cx="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Arrow Connector 135"/>
            <p:cNvCxnSpPr/>
            <p:nvPr/>
          </p:nvCxnSpPr>
          <p:spPr bwMode="auto">
            <a:xfrm>
              <a:off x="457200" y="5867400"/>
              <a:ext cx="685800" cy="304800"/>
            </a:xfrm>
            <a:prstGeom prst="straightConnector1">
              <a:avLst/>
            </a:prstGeom>
            <a:solidFill>
              <a:schemeClr val="accent1"/>
            </a:solidFill>
            <a:ln w="41275" cap="flat" cmpd="sng" algn="ctr">
              <a:solidFill>
                <a:srgbClr val="CC0000"/>
              </a:solidFill>
              <a:prstDash val="solid"/>
              <a:round/>
              <a:headEnd type="none" w="med" len="med"/>
              <a:tailEnd type="triangle"/>
            </a:ln>
            <a:effectLst/>
          </p:spPr>
        </p:cxnSp>
        <p:sp>
          <p:nvSpPr>
            <p:cNvPr id="138" name="TextBox 137"/>
            <p:cNvSpPr txBox="1"/>
            <p:nvPr/>
          </p:nvSpPr>
          <p:spPr>
            <a:xfrm>
              <a:off x="228600" y="6248400"/>
              <a:ext cx="1377300" cy="369332"/>
            </a:xfrm>
            <a:prstGeom prst="rect">
              <a:avLst/>
            </a:prstGeom>
            <a:noFill/>
          </p:spPr>
          <p:txBody>
            <a:bodyPr wrap="none" rtlCol="0">
              <a:spAutoFit/>
            </a:bodyPr>
            <a:lstStyle/>
            <a:p>
              <a:r>
                <a:rPr lang="en-US" dirty="0" smtClean="0"/>
                <a:t>Optical axis</a:t>
              </a:r>
              <a:endParaRPr lang="en-US" dirty="0"/>
            </a:p>
          </p:txBody>
        </p:sp>
        <p:grpSp>
          <p:nvGrpSpPr>
            <p:cNvPr id="12" name="Group 76"/>
            <p:cNvGrpSpPr/>
            <p:nvPr/>
          </p:nvGrpSpPr>
          <p:grpSpPr>
            <a:xfrm flipV="1">
              <a:off x="533400" y="3657600"/>
              <a:ext cx="1905000" cy="1828800"/>
              <a:chOff x="4876800" y="2819400"/>
              <a:chExt cx="914400" cy="914400"/>
            </a:xfrm>
          </p:grpSpPr>
          <p:sp>
            <p:nvSpPr>
              <p:cNvPr id="146" name="Arc 145"/>
              <p:cNvSpPr/>
              <p:nvPr/>
            </p:nvSpPr>
            <p:spPr bwMode="auto">
              <a:xfrm>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7" name="Arc 146"/>
              <p:cNvSpPr/>
              <p:nvPr/>
            </p:nvSpPr>
            <p:spPr bwMode="auto">
              <a:xfrm flipH="1">
                <a:off x="4876800" y="2819400"/>
                <a:ext cx="914400" cy="914400"/>
              </a:xfrm>
              <a:prstGeom prst="arc">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 name="Group 122"/>
            <p:cNvGrpSpPr/>
            <p:nvPr/>
          </p:nvGrpSpPr>
          <p:grpSpPr>
            <a:xfrm>
              <a:off x="134683" y="3716140"/>
              <a:ext cx="2819400" cy="1800136"/>
              <a:chOff x="263347" y="3944740"/>
              <a:chExt cx="2819400" cy="1800136"/>
            </a:xfrm>
          </p:grpSpPr>
          <p:sp>
            <p:nvSpPr>
              <p:cNvPr id="115" name="Oval 114"/>
              <p:cNvSpPr/>
              <p:nvPr/>
            </p:nvSpPr>
            <p:spPr bwMode="auto">
              <a:xfrm rot="1469891">
                <a:off x="263347" y="3944740"/>
                <a:ext cx="2819400" cy="1800136"/>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8" name="Straight Connector 117"/>
              <p:cNvCxnSpPr>
                <a:stCxn id="115" idx="0"/>
              </p:cNvCxnSpPr>
              <p:nvPr/>
            </p:nvCxnSpPr>
            <p:spPr bwMode="auto">
              <a:xfrm flipH="1">
                <a:off x="1319137" y="4025769"/>
                <a:ext cx="727136" cy="1549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p:cNvCxnSpPr>
                <a:stCxn id="115" idx="2"/>
                <a:endCxn id="115" idx="6"/>
              </p:cNvCxnSpPr>
              <p:nvPr/>
            </p:nvCxnSpPr>
            <p:spPr bwMode="auto">
              <a:xfrm>
                <a:off x="390256" y="4260256"/>
                <a:ext cx="2565582" cy="116910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37" name="Rectangle 136"/>
            <p:cNvSpPr/>
            <p:nvPr/>
          </p:nvSpPr>
          <p:spPr bwMode="auto">
            <a:xfrm>
              <a:off x="0" y="3505200"/>
              <a:ext cx="3048000" cy="1066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54" name="Straight Arrow Connector 153"/>
            <p:cNvCxnSpPr>
              <a:endCxn id="137" idx="2"/>
            </p:cNvCxnSpPr>
            <p:nvPr/>
          </p:nvCxnSpPr>
          <p:spPr bwMode="auto">
            <a:xfrm>
              <a:off x="1524000" y="3886200"/>
              <a:ext cx="0" cy="685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
        <p:nvSpPr>
          <p:cNvPr id="161" name="TextBox 160"/>
          <p:cNvSpPr txBox="1"/>
          <p:nvPr/>
        </p:nvSpPr>
        <p:spPr>
          <a:xfrm>
            <a:off x="3429000" y="4419600"/>
            <a:ext cx="3544560" cy="369332"/>
          </a:xfrm>
          <a:prstGeom prst="rect">
            <a:avLst/>
          </a:prstGeom>
          <a:noFill/>
        </p:spPr>
        <p:txBody>
          <a:bodyPr wrap="none" rtlCol="0">
            <a:spAutoFit/>
          </a:bodyPr>
          <a:lstStyle/>
          <a:p>
            <a:r>
              <a:rPr lang="en-US" dirty="0" smtClean="0"/>
              <a:t>s-wave becomes ordinary inside </a:t>
            </a:r>
            <a:endParaRPr lang="en-US" dirty="0"/>
          </a:p>
        </p:txBody>
      </p:sp>
      <p:grpSp>
        <p:nvGrpSpPr>
          <p:cNvPr id="166" name="Group 165"/>
          <p:cNvGrpSpPr/>
          <p:nvPr/>
        </p:nvGrpSpPr>
        <p:grpSpPr>
          <a:xfrm>
            <a:off x="1447800" y="3962400"/>
            <a:ext cx="855066" cy="2362200"/>
            <a:chOff x="1447800" y="3962400"/>
            <a:chExt cx="855066" cy="2362200"/>
          </a:xfrm>
        </p:grpSpPr>
        <p:sp>
          <p:nvSpPr>
            <p:cNvPr id="150" name="Oval 149"/>
            <p:cNvSpPr/>
            <p:nvPr/>
          </p:nvSpPr>
          <p:spPr bwMode="auto">
            <a:xfrm>
              <a:off x="1524000" y="39624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1" name="Oval 150"/>
            <p:cNvSpPr/>
            <p:nvPr/>
          </p:nvSpPr>
          <p:spPr bwMode="auto">
            <a:xfrm>
              <a:off x="1524000" y="41148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2" name="Oval 151"/>
            <p:cNvSpPr/>
            <p:nvPr/>
          </p:nvSpPr>
          <p:spPr bwMode="auto">
            <a:xfrm>
              <a:off x="1524000" y="42672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5" name="Group 153"/>
            <p:cNvGrpSpPr/>
            <p:nvPr/>
          </p:nvGrpSpPr>
          <p:grpSpPr>
            <a:xfrm>
              <a:off x="1447800" y="4572000"/>
              <a:ext cx="855066" cy="1752600"/>
              <a:chOff x="4038600" y="2286000"/>
              <a:chExt cx="855066" cy="1752600"/>
            </a:xfrm>
          </p:grpSpPr>
          <p:cxnSp>
            <p:nvCxnSpPr>
              <p:cNvPr id="155" name="Straight Connector 154"/>
              <p:cNvCxnSpPr/>
              <p:nvPr/>
            </p:nvCxnSpPr>
            <p:spPr bwMode="auto">
              <a:xfrm>
                <a:off x="4114800" y="2286000"/>
                <a:ext cx="0" cy="1752600"/>
              </a:xfrm>
              <a:prstGeom prst="line">
                <a:avLst/>
              </a:prstGeom>
              <a:solidFill>
                <a:schemeClr val="accent1"/>
              </a:solidFill>
              <a:ln w="19050" cap="flat" cmpd="sng" algn="ctr">
                <a:solidFill>
                  <a:srgbClr val="000099"/>
                </a:solidFill>
                <a:prstDash val="solid"/>
                <a:round/>
                <a:headEnd type="none" w="med" len="med"/>
                <a:tailEnd type="triangle" w="med" len="med"/>
              </a:ln>
              <a:effectLst/>
            </p:spPr>
          </p:cxnSp>
          <p:sp>
            <p:nvSpPr>
              <p:cNvPr id="156" name="TextBox 155"/>
              <p:cNvSpPr txBox="1"/>
              <p:nvPr/>
            </p:nvSpPr>
            <p:spPr>
              <a:xfrm>
                <a:off x="4495800" y="2590800"/>
                <a:ext cx="397866" cy="369332"/>
              </a:xfrm>
              <a:prstGeom prst="rect">
                <a:avLst/>
              </a:prstGeom>
              <a:noFill/>
            </p:spPr>
            <p:txBody>
              <a:bodyPr wrap="none" rtlCol="0">
                <a:spAutoFit/>
              </a:bodyPr>
              <a:lstStyle/>
              <a:p>
                <a:r>
                  <a:rPr lang="en-US" b="1" dirty="0" err="1" smtClean="0"/>
                  <a:t>k</a:t>
                </a:r>
                <a:r>
                  <a:rPr lang="en-US" baseline="-25000" dirty="0" err="1" smtClean="0"/>
                  <a:t>o</a:t>
                </a:r>
                <a:endParaRPr lang="en-US" dirty="0"/>
              </a:p>
            </p:txBody>
          </p:sp>
          <p:sp>
            <p:nvSpPr>
              <p:cNvPr id="157" name="Oval 156"/>
              <p:cNvSpPr/>
              <p:nvPr/>
            </p:nvSpPr>
            <p:spPr bwMode="auto">
              <a:xfrm>
                <a:off x="4038600" y="2514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8" name="Oval 157"/>
              <p:cNvSpPr/>
              <p:nvPr/>
            </p:nvSpPr>
            <p:spPr bwMode="auto">
              <a:xfrm>
                <a:off x="4114800" y="37338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9" name="Oval 158"/>
              <p:cNvSpPr/>
              <p:nvPr/>
            </p:nvSpPr>
            <p:spPr bwMode="auto">
              <a:xfrm>
                <a:off x="4114800" y="3276600"/>
                <a:ext cx="76200" cy="76200"/>
              </a:xfrm>
              <a:prstGeom prst="ellipse">
                <a:avLst/>
              </a:prstGeom>
              <a:solidFill>
                <a:srgbClr val="0000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
        <p:nvSpPr>
          <p:cNvPr id="170" name="TextBox 169"/>
          <p:cNvSpPr txBox="1"/>
          <p:nvPr/>
        </p:nvSpPr>
        <p:spPr>
          <a:xfrm>
            <a:off x="3505200" y="4876800"/>
            <a:ext cx="4070345" cy="369332"/>
          </a:xfrm>
          <a:prstGeom prst="rect">
            <a:avLst/>
          </a:prstGeom>
          <a:noFill/>
        </p:spPr>
        <p:txBody>
          <a:bodyPr wrap="none" rtlCol="0">
            <a:spAutoFit/>
          </a:bodyPr>
          <a:lstStyle/>
          <a:p>
            <a:r>
              <a:rPr lang="en-US" dirty="0" smtClean="0"/>
              <a:t>p-wave becomes extraordinary inside </a:t>
            </a:r>
            <a:endParaRPr lang="en-US" dirty="0"/>
          </a:p>
        </p:txBody>
      </p:sp>
      <p:grpSp>
        <p:nvGrpSpPr>
          <p:cNvPr id="183" name="Group 182"/>
          <p:cNvGrpSpPr/>
          <p:nvPr/>
        </p:nvGrpSpPr>
        <p:grpSpPr>
          <a:xfrm>
            <a:off x="1524000" y="3962400"/>
            <a:ext cx="457200" cy="2514600"/>
            <a:chOff x="1524000" y="3962400"/>
            <a:chExt cx="457200" cy="2514600"/>
          </a:xfrm>
        </p:grpSpPr>
        <p:cxnSp>
          <p:nvCxnSpPr>
            <p:cNvPr id="110" name="Straight Arrow Connector 109"/>
            <p:cNvCxnSpPr/>
            <p:nvPr/>
          </p:nvCxnSpPr>
          <p:spPr bwMode="auto">
            <a:xfrm>
              <a:off x="1600200" y="4114800"/>
              <a:ext cx="3810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75" name="Straight Arrow Connector 174"/>
            <p:cNvCxnSpPr/>
            <p:nvPr/>
          </p:nvCxnSpPr>
          <p:spPr bwMode="auto">
            <a:xfrm>
              <a:off x="1524000" y="6400800"/>
              <a:ext cx="381000" cy="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77" name="Straight Arrow Connector 176"/>
            <p:cNvCxnSpPr/>
            <p:nvPr/>
          </p:nvCxnSpPr>
          <p:spPr bwMode="auto">
            <a:xfrm>
              <a:off x="1524000" y="3962400"/>
              <a:ext cx="0" cy="2514600"/>
            </a:xfrm>
            <a:prstGeom prst="straightConnector1">
              <a:avLst/>
            </a:prstGeom>
            <a:solidFill>
              <a:schemeClr val="accent1"/>
            </a:solidFill>
            <a:ln w="25400" cap="flat" cmpd="sng" algn="ctr">
              <a:solidFill>
                <a:srgbClr val="C00000"/>
              </a:solidFill>
              <a:prstDash val="solid"/>
              <a:round/>
              <a:headEnd type="none" w="med" len="med"/>
              <a:tailEnd type="triangle"/>
            </a:ln>
            <a:effectLst/>
          </p:spPr>
        </p:cxnSp>
      </p:grpSp>
      <p:sp>
        <p:nvSpPr>
          <p:cNvPr id="180" name="TextBox 179"/>
          <p:cNvSpPr txBox="1"/>
          <p:nvPr/>
        </p:nvSpPr>
        <p:spPr>
          <a:xfrm>
            <a:off x="3200401" y="5486400"/>
            <a:ext cx="5181600" cy="584775"/>
          </a:xfrm>
          <a:prstGeom prst="rect">
            <a:avLst/>
          </a:prstGeom>
          <a:noFill/>
        </p:spPr>
        <p:txBody>
          <a:bodyPr wrap="square" rtlCol="0">
            <a:spAutoFit/>
          </a:bodyPr>
          <a:lstStyle/>
          <a:p>
            <a:r>
              <a:rPr lang="en-US" sz="1600" dirty="0" smtClean="0"/>
              <a:t>Since angle of incidence is 0 both waves have </a:t>
            </a:r>
            <a:r>
              <a:rPr lang="en-US" sz="1600" dirty="0" err="1" smtClean="0"/>
              <a:t>ther</a:t>
            </a:r>
            <a:r>
              <a:rPr lang="en-US" sz="1600" dirty="0" smtClean="0"/>
              <a:t> k-vectors along the normal</a:t>
            </a:r>
            <a:endParaRPr lang="en-US" sz="1600" dirty="0"/>
          </a:p>
        </p:txBody>
      </p:sp>
      <p:grpSp>
        <p:nvGrpSpPr>
          <p:cNvPr id="16" name="Group 183"/>
          <p:cNvGrpSpPr/>
          <p:nvPr/>
        </p:nvGrpSpPr>
        <p:grpSpPr>
          <a:xfrm>
            <a:off x="1066800" y="5562600"/>
            <a:ext cx="609600" cy="691687"/>
            <a:chOff x="1600200" y="5410200"/>
            <a:chExt cx="609600" cy="691687"/>
          </a:xfrm>
        </p:grpSpPr>
        <p:cxnSp>
          <p:nvCxnSpPr>
            <p:cNvPr id="167" name="Straight Arrow Connector 166"/>
            <p:cNvCxnSpPr/>
            <p:nvPr/>
          </p:nvCxnSpPr>
          <p:spPr bwMode="auto">
            <a:xfrm flipH="1">
              <a:off x="1905000" y="5410200"/>
              <a:ext cx="152400" cy="533400"/>
            </a:xfrm>
            <a:prstGeom prst="straightConnector1">
              <a:avLst/>
            </a:prstGeom>
            <a:solidFill>
              <a:schemeClr val="accent1"/>
            </a:solidFill>
            <a:ln w="19050" cap="flat" cmpd="sng" algn="ctr">
              <a:solidFill>
                <a:srgbClr val="002060"/>
              </a:solidFill>
              <a:prstDash val="solid"/>
              <a:round/>
              <a:headEnd type="none" w="med" len="med"/>
              <a:tailEnd type="triangle"/>
            </a:ln>
            <a:effectLst/>
          </p:spPr>
        </p:cxnSp>
        <p:graphicFrame>
          <p:nvGraphicFramePr>
            <p:cNvPr id="168" name="Object 8"/>
            <p:cNvGraphicFramePr>
              <a:graphicFrameLocks noChangeAspect="1"/>
            </p:cNvGraphicFramePr>
            <p:nvPr>
              <p:extLst>
                <p:ext uri="{D42A27DB-BD31-4B8C-83A1-F6EECF244321}">
                  <p14:modId xmlns:p14="http://schemas.microsoft.com/office/powerpoint/2010/main" val="228513355"/>
                </p:ext>
              </p:extLst>
            </p:nvPr>
          </p:nvGraphicFramePr>
          <p:xfrm>
            <a:off x="1600200" y="5715000"/>
            <a:ext cx="381259" cy="386887"/>
          </p:xfrm>
          <a:graphic>
            <a:graphicData uri="http://schemas.openxmlformats.org/presentationml/2006/ole">
              <mc:AlternateContent xmlns:mc="http://schemas.openxmlformats.org/markup-compatibility/2006">
                <mc:Choice xmlns:v="urn:schemas-microsoft-com:vml" Requires="v">
                  <p:oleObj spid="_x0000_s148553" name="Equation" r:id="rId6" imgW="152280" imgH="228600" progId="Equation.DSMT4">
                    <p:embed/>
                  </p:oleObj>
                </mc:Choice>
                <mc:Fallback>
                  <p:oleObj name="Equation" r:id="rId6" imgW="152280" imgH="2286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715000"/>
                          <a:ext cx="381259" cy="386887"/>
                        </a:xfrm>
                        <a:prstGeom prst="rect">
                          <a:avLst/>
                        </a:prstGeom>
                        <a:noFill/>
                        <a:ln>
                          <a:noFill/>
                        </a:ln>
                        <a:effectLst/>
                        <a:extLst/>
                      </p:spPr>
                    </p:pic>
                  </p:oleObj>
                </mc:Fallback>
              </mc:AlternateContent>
            </a:graphicData>
          </a:graphic>
        </p:graphicFrame>
        <p:cxnSp>
          <p:nvCxnSpPr>
            <p:cNvPr id="169" name="Straight Arrow Connector 168"/>
            <p:cNvCxnSpPr/>
            <p:nvPr/>
          </p:nvCxnSpPr>
          <p:spPr bwMode="auto">
            <a:xfrm>
              <a:off x="1905000" y="5943600"/>
              <a:ext cx="304800" cy="76200"/>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sp>
        <p:nvSpPr>
          <p:cNvPr id="184" name="TextBox 183"/>
          <p:cNvSpPr txBox="1"/>
          <p:nvPr/>
        </p:nvSpPr>
        <p:spPr>
          <a:xfrm>
            <a:off x="3352800" y="6096000"/>
            <a:ext cx="5257800" cy="646331"/>
          </a:xfrm>
          <a:prstGeom prst="rect">
            <a:avLst/>
          </a:prstGeom>
          <a:noFill/>
        </p:spPr>
        <p:txBody>
          <a:bodyPr wrap="square" rtlCol="0">
            <a:spAutoFit/>
          </a:bodyPr>
          <a:lstStyle/>
          <a:p>
            <a:r>
              <a:rPr lang="en-US" dirty="0" smtClean="0"/>
              <a:t>But the ray vector of e-wave is directed away from the normal –double refraction!</a:t>
            </a:r>
            <a:endParaRPr lang="en-US" dirty="0"/>
          </a:p>
        </p:txBody>
      </p:sp>
      <p:sp>
        <p:nvSpPr>
          <p:cNvPr id="185" name="Slide Number Placeholder 184"/>
          <p:cNvSpPr>
            <a:spLocks noGrp="1"/>
          </p:cNvSpPr>
          <p:nvPr>
            <p:ph type="sldNum" sz="quarter" idx="12"/>
          </p:nvPr>
        </p:nvSpPr>
        <p:spPr/>
        <p:txBody>
          <a:bodyPr/>
          <a:lstStyle/>
          <a:p>
            <a:pPr>
              <a:defRPr/>
            </a:pPr>
            <a:fld id="{BA949DAA-2B2A-4017-895E-FC6C49EBF0C5}" type="slidenum">
              <a:rPr lang="en-US" smtClean="0"/>
              <a:pPr>
                <a:defRPr/>
              </a:pPr>
              <a:t>24</a:t>
            </a:fld>
            <a:endParaRPr lang="en-US"/>
          </a:p>
        </p:txBody>
      </p:sp>
      <p:sp>
        <p:nvSpPr>
          <p:cNvPr id="148" name="TextBox 147"/>
          <p:cNvSpPr txBox="1"/>
          <p:nvPr/>
        </p:nvSpPr>
        <p:spPr>
          <a:xfrm>
            <a:off x="2465388" y="3673035"/>
            <a:ext cx="6442789" cy="369332"/>
          </a:xfrm>
          <a:prstGeom prst="rect">
            <a:avLst/>
          </a:prstGeom>
          <a:noFill/>
        </p:spPr>
        <p:txBody>
          <a:bodyPr wrap="none" rtlCol="0">
            <a:spAutoFit/>
          </a:bodyPr>
          <a:lstStyle/>
          <a:p>
            <a:r>
              <a:rPr lang="en-US" dirty="0" smtClean="0"/>
              <a:t>(D)Normal incidence  and Optical axis is in the plane of figure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ox(in)">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box(in)">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box(in)">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box(in)">
                                      <p:cBhvr>
                                        <p:cTn id="26" dur="500"/>
                                        <p:tgtEl>
                                          <p:spTgt spid="9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box(in)">
                                      <p:cBhvr>
                                        <p:cTn id="31" dur="500"/>
                                        <p:tgtEl>
                                          <p:spTgt spid="9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box(in)">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animEffect transition="in" filter="box(in)">
                                      <p:cBhvr>
                                        <p:cTn id="41" dur="500"/>
                                        <p:tgtEl>
                                          <p:spTgt spid="17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60"/>
                                        </p:tgtEl>
                                        <p:attrNameLst>
                                          <p:attrName>style.visibility</p:attrName>
                                        </p:attrNameLst>
                                      </p:cBhvr>
                                      <p:to>
                                        <p:strVal val="visible"/>
                                      </p:to>
                                    </p:set>
                                    <p:animEffect transition="in" filter="box(in)">
                                      <p:cBhvr>
                                        <p:cTn id="46" dur="500"/>
                                        <p:tgtEl>
                                          <p:spTgt spid="160"/>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box(in)">
                                      <p:cBhvr>
                                        <p:cTn id="51" dur="500"/>
                                        <p:tgtEl>
                                          <p:spTgt spid="148"/>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61"/>
                                        </p:tgtEl>
                                        <p:attrNameLst>
                                          <p:attrName>style.visibility</p:attrName>
                                        </p:attrNameLst>
                                      </p:cBhvr>
                                      <p:to>
                                        <p:strVal val="visible"/>
                                      </p:to>
                                    </p:set>
                                    <p:animEffect transition="in" filter="box(in)">
                                      <p:cBhvr>
                                        <p:cTn id="56" dur="500"/>
                                        <p:tgtEl>
                                          <p:spTgt spid="16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66"/>
                                        </p:tgtEl>
                                        <p:attrNameLst>
                                          <p:attrName>style.visibility</p:attrName>
                                        </p:attrNameLst>
                                      </p:cBhvr>
                                      <p:to>
                                        <p:strVal val="visible"/>
                                      </p:to>
                                    </p:set>
                                    <p:animEffect transition="in" filter="box(in)">
                                      <p:cBhvr>
                                        <p:cTn id="61" dur="500"/>
                                        <p:tgtEl>
                                          <p:spTgt spid="166"/>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box(in)">
                                      <p:cBhvr>
                                        <p:cTn id="66" dur="500"/>
                                        <p:tgtEl>
                                          <p:spTgt spid="17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83"/>
                                        </p:tgtEl>
                                        <p:attrNameLst>
                                          <p:attrName>style.visibility</p:attrName>
                                        </p:attrNameLst>
                                      </p:cBhvr>
                                      <p:to>
                                        <p:strVal val="visible"/>
                                      </p:to>
                                    </p:set>
                                    <p:animEffect transition="in" filter="box(in)">
                                      <p:cBhvr>
                                        <p:cTn id="71" dur="500"/>
                                        <p:tgtEl>
                                          <p:spTgt spid="183"/>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180">
                                            <p:txEl>
                                              <p:pRg st="0" end="0"/>
                                            </p:txEl>
                                          </p:spTgt>
                                        </p:tgtEl>
                                        <p:attrNameLst>
                                          <p:attrName>style.visibility</p:attrName>
                                        </p:attrNameLst>
                                      </p:cBhvr>
                                      <p:to>
                                        <p:strVal val="visible"/>
                                      </p:to>
                                    </p:set>
                                    <p:animEffect transition="in" filter="box(in)">
                                      <p:cBhvr>
                                        <p:cTn id="76" dur="500"/>
                                        <p:tgtEl>
                                          <p:spTgt spid="180">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ox(in)">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184"/>
                                        </p:tgtEl>
                                        <p:attrNameLst>
                                          <p:attrName>style.visibility</p:attrName>
                                        </p:attrNameLst>
                                      </p:cBhvr>
                                      <p:to>
                                        <p:strVal val="visible"/>
                                      </p:to>
                                    </p:set>
                                    <p:animEffect transition="in" filter="box(in)">
                                      <p:cBhvr>
                                        <p:cTn id="86"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99" grpId="0"/>
      <p:bldP spid="174" grpId="0"/>
      <p:bldP spid="161" grpId="0"/>
      <p:bldP spid="170" grpId="0"/>
      <p:bldP spid="184" grpId="0"/>
      <p:bldP spid="1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Double refraction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25</a:t>
            </a:fld>
            <a:endParaRPr lang="en-US"/>
          </a:p>
        </p:txBody>
      </p:sp>
      <p:pic>
        <p:nvPicPr>
          <p:cNvPr id="149506" name="Picture 2" descr="https://encrypted-tbn3.google.com/images?q=tbn:ANd9GcR_9AtHidb76BCcFEvq3pUnPUWBrwxtriTaxP8v4Mctfn21PHRLKw"/>
          <p:cNvPicPr>
            <a:picLocks noChangeAspect="1" noChangeArrowheads="1"/>
          </p:cNvPicPr>
          <p:nvPr/>
        </p:nvPicPr>
        <p:blipFill>
          <a:blip r:embed="rId2" cstate="print"/>
          <a:srcRect/>
          <a:stretch>
            <a:fillRect/>
          </a:stretch>
        </p:blipFill>
        <p:spPr bwMode="auto">
          <a:xfrm>
            <a:off x="457200" y="2057400"/>
            <a:ext cx="2667000" cy="2222500"/>
          </a:xfrm>
          <a:prstGeom prst="rect">
            <a:avLst/>
          </a:prstGeom>
          <a:noFill/>
        </p:spPr>
      </p:pic>
      <p:pic>
        <p:nvPicPr>
          <p:cNvPr id="149508" name="Picture 4" descr="https://encrypted-tbn1.google.com/images?q=tbn:ANd9GcSwiWwFvY44qgedydPlfUeGDy7n1uNoMToJq_Rh8BuDQHebOkPh"/>
          <p:cNvPicPr>
            <a:picLocks noChangeAspect="1" noChangeArrowheads="1"/>
          </p:cNvPicPr>
          <p:nvPr/>
        </p:nvPicPr>
        <p:blipFill>
          <a:blip r:embed="rId3" cstate="print"/>
          <a:srcRect/>
          <a:stretch>
            <a:fillRect/>
          </a:stretch>
        </p:blipFill>
        <p:spPr bwMode="auto">
          <a:xfrm>
            <a:off x="4419599" y="1905000"/>
            <a:ext cx="3729315" cy="2438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015150" y="1860315"/>
            <a:ext cx="2667000" cy="1684338"/>
            <a:chOff x="609600" y="2956370"/>
            <a:chExt cx="4191000" cy="2758630"/>
          </a:xfrm>
        </p:grpSpPr>
        <p:pic>
          <p:nvPicPr>
            <p:cNvPr id="151556" name="Picture 4" descr="Air Molecules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25" y="2956370"/>
              <a:ext cx="3724275" cy="2667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609600" y="5410200"/>
              <a:ext cx="41910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 name="Title 1"/>
          <p:cNvSpPr>
            <a:spLocks noGrp="1"/>
          </p:cNvSpPr>
          <p:nvPr>
            <p:ph type="title"/>
          </p:nvPr>
        </p:nvSpPr>
        <p:spPr>
          <a:xfrm>
            <a:off x="488302" y="39693"/>
            <a:ext cx="8229600" cy="1143000"/>
          </a:xfrm>
        </p:spPr>
        <p:txBody>
          <a:bodyPr/>
          <a:lstStyle/>
          <a:p>
            <a:r>
              <a:rPr lang="en-US" sz="3200" dirty="0" smtClean="0"/>
              <a:t>Polarized light and double refraction for navigation</a:t>
            </a:r>
            <a:endParaRPr lang="en-US" sz="3200" dirty="0"/>
          </a:p>
        </p:txBody>
      </p:sp>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26</a:t>
            </a:fld>
            <a:endParaRPr lang="en-US" dirty="0"/>
          </a:p>
        </p:txBody>
      </p:sp>
      <p:grpSp>
        <p:nvGrpSpPr>
          <p:cNvPr id="32" name="Group 31"/>
          <p:cNvGrpSpPr/>
          <p:nvPr/>
        </p:nvGrpSpPr>
        <p:grpSpPr>
          <a:xfrm>
            <a:off x="731225" y="1417638"/>
            <a:ext cx="3916975" cy="1524397"/>
            <a:chOff x="731225" y="1417638"/>
            <a:chExt cx="3916975" cy="1524397"/>
          </a:xfrm>
        </p:grpSpPr>
        <p:sp>
          <p:nvSpPr>
            <p:cNvPr id="31" name="Oval 30"/>
            <p:cNvSpPr/>
            <p:nvPr/>
          </p:nvSpPr>
          <p:spPr bwMode="auto">
            <a:xfrm>
              <a:off x="3116436" y="2195465"/>
              <a:ext cx="381000" cy="746570"/>
            </a:xfrm>
            <a:prstGeom prst="ellipse">
              <a:avLst/>
            </a:prstGeom>
            <a:solidFill>
              <a:srgbClr val="00B0F0">
                <a:alpha val="1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 name="Straight Arrow Connector 4"/>
            <p:cNvCxnSpPr/>
            <p:nvPr/>
          </p:nvCxnSpPr>
          <p:spPr bwMode="auto">
            <a:xfrm>
              <a:off x="1584672" y="2006204"/>
              <a:ext cx="3063528" cy="935831"/>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pic>
          <p:nvPicPr>
            <p:cNvPr id="151554" name="Picture 2" descr="Sun Clipart - Graphics of Suns &amp; Sunny Weath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225" y="1417638"/>
              <a:ext cx="876300" cy="8763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3116436" y="2209800"/>
              <a:ext cx="381000" cy="685800"/>
              <a:chOff x="6248400" y="2514600"/>
              <a:chExt cx="381000" cy="685800"/>
            </a:xfrm>
          </p:grpSpPr>
          <p:cxnSp>
            <p:nvCxnSpPr>
              <p:cNvPr id="22" name="Straight Arrow Connector 21"/>
              <p:cNvCxnSpPr/>
              <p:nvPr/>
            </p:nvCxnSpPr>
            <p:spPr bwMode="auto">
              <a:xfrm>
                <a:off x="6400800" y="2514600"/>
                <a:ext cx="0" cy="685800"/>
              </a:xfrm>
              <a:prstGeom prst="straightConnector1">
                <a:avLst/>
              </a:prstGeom>
              <a:solidFill>
                <a:schemeClr val="accent1"/>
              </a:solidFill>
              <a:ln w="19050" cap="flat" cmpd="sng" algn="ctr">
                <a:solidFill>
                  <a:srgbClr val="7030A0"/>
                </a:solidFill>
                <a:prstDash val="solid"/>
                <a:round/>
                <a:headEnd type="triangle"/>
                <a:tailEnd type="triangle"/>
              </a:ln>
              <a:effectLst/>
            </p:spPr>
          </p:cxnSp>
          <p:cxnSp>
            <p:nvCxnSpPr>
              <p:cNvPr id="25" name="Straight Arrow Connector 24"/>
              <p:cNvCxnSpPr/>
              <p:nvPr/>
            </p:nvCxnSpPr>
            <p:spPr bwMode="auto">
              <a:xfrm flipH="1">
                <a:off x="6248400" y="2590800"/>
                <a:ext cx="381000" cy="533400"/>
              </a:xfrm>
              <a:prstGeom prst="straightConnector1">
                <a:avLst/>
              </a:prstGeom>
              <a:solidFill>
                <a:schemeClr val="accent1"/>
              </a:solidFill>
              <a:ln w="19050" cap="flat" cmpd="sng" algn="ctr">
                <a:solidFill>
                  <a:srgbClr val="7030A0"/>
                </a:solidFill>
                <a:prstDash val="solid"/>
                <a:round/>
                <a:headEnd type="triangle"/>
                <a:tailEnd type="triangle"/>
              </a:ln>
              <a:effectLst/>
            </p:spPr>
          </p:cxnSp>
          <p:cxnSp>
            <p:nvCxnSpPr>
              <p:cNvPr id="28" name="Straight Arrow Connector 27"/>
              <p:cNvCxnSpPr/>
              <p:nvPr/>
            </p:nvCxnSpPr>
            <p:spPr bwMode="auto">
              <a:xfrm flipH="1" flipV="1">
                <a:off x="6248400" y="2730104"/>
                <a:ext cx="381000" cy="288131"/>
              </a:xfrm>
              <a:prstGeom prst="straightConnector1">
                <a:avLst/>
              </a:prstGeom>
              <a:solidFill>
                <a:schemeClr val="accent1"/>
              </a:solidFill>
              <a:ln w="19050" cap="flat" cmpd="sng" algn="ctr">
                <a:solidFill>
                  <a:srgbClr val="7030A0"/>
                </a:solidFill>
                <a:prstDash val="solid"/>
                <a:round/>
                <a:headEnd type="triangle"/>
                <a:tailEnd type="triangle"/>
              </a:ln>
              <a:effectLst/>
            </p:spPr>
          </p:cxnSp>
        </p:grpSp>
      </p:grpSp>
      <p:sp>
        <p:nvSpPr>
          <p:cNvPr id="63" name="TextBox 62"/>
          <p:cNvSpPr txBox="1"/>
          <p:nvPr/>
        </p:nvSpPr>
        <p:spPr>
          <a:xfrm>
            <a:off x="2878215" y="1341722"/>
            <a:ext cx="3201105" cy="523220"/>
          </a:xfrm>
          <a:prstGeom prst="rect">
            <a:avLst/>
          </a:prstGeom>
          <a:solidFill>
            <a:schemeClr val="accent5">
              <a:lumMod val="90000"/>
            </a:schemeClr>
          </a:solidFill>
        </p:spPr>
        <p:txBody>
          <a:bodyPr wrap="square" rtlCol="0">
            <a:spAutoFit/>
          </a:bodyPr>
          <a:lstStyle/>
          <a:p>
            <a:r>
              <a:rPr lang="en-US" sz="1400" dirty="0" smtClean="0"/>
              <a:t>Light coming from the sun is polarized in the plane normal to the light ray</a:t>
            </a:r>
            <a:endParaRPr lang="en-US" sz="1400" dirty="0"/>
          </a:p>
        </p:txBody>
      </p:sp>
      <p:grpSp>
        <p:nvGrpSpPr>
          <p:cNvPr id="64" name="Group 63"/>
          <p:cNvGrpSpPr/>
          <p:nvPr/>
        </p:nvGrpSpPr>
        <p:grpSpPr>
          <a:xfrm>
            <a:off x="180202" y="2618048"/>
            <a:ext cx="3528669" cy="3622976"/>
            <a:chOff x="180202" y="2618048"/>
            <a:chExt cx="3528669" cy="3622976"/>
          </a:xfrm>
        </p:grpSpPr>
        <p:grpSp>
          <p:nvGrpSpPr>
            <p:cNvPr id="41" name="Group 40"/>
            <p:cNvGrpSpPr/>
            <p:nvPr/>
          </p:nvGrpSpPr>
          <p:grpSpPr>
            <a:xfrm>
              <a:off x="1581874" y="2618048"/>
              <a:ext cx="2126997" cy="3172460"/>
              <a:chOff x="1581874" y="2618048"/>
              <a:chExt cx="2126997" cy="3172460"/>
            </a:xfrm>
          </p:grpSpPr>
          <p:pic>
            <p:nvPicPr>
              <p:cNvPr id="151558" name="Picture 6" descr="Casual young man standing in line is looking up — Stock Photo © feedough  #173616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1874" y="4467089"/>
                <a:ext cx="830640" cy="132341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bwMode="auto">
              <a:xfrm flipH="1">
                <a:off x="2047560" y="2618048"/>
                <a:ext cx="1661311" cy="1945481"/>
              </a:xfrm>
              <a:prstGeom prst="straightConnector1">
                <a:avLst/>
              </a:prstGeom>
              <a:solidFill>
                <a:schemeClr val="accent1"/>
              </a:solidFill>
              <a:ln w="25400" cap="flat" cmpd="sng" algn="ctr">
                <a:solidFill>
                  <a:srgbClr val="C00000"/>
                </a:solidFill>
                <a:prstDash val="sysDash"/>
                <a:round/>
                <a:headEnd type="none" w="med" len="med"/>
                <a:tailEnd type="triangle"/>
              </a:ln>
              <a:effectLst/>
            </p:spPr>
          </p:cxnSp>
          <p:cxnSp>
            <p:nvCxnSpPr>
              <p:cNvPr id="38" name="Straight Arrow Connector 37"/>
              <p:cNvCxnSpPr/>
              <p:nvPr/>
            </p:nvCxnSpPr>
            <p:spPr bwMode="auto">
              <a:xfrm>
                <a:off x="2590800" y="3628009"/>
                <a:ext cx="0" cy="646347"/>
              </a:xfrm>
              <a:prstGeom prst="straightConnector1">
                <a:avLst/>
              </a:prstGeom>
              <a:solidFill>
                <a:schemeClr val="accent1"/>
              </a:solidFill>
              <a:ln w="19050" cap="flat" cmpd="sng" algn="ctr">
                <a:solidFill>
                  <a:srgbClr val="002060"/>
                </a:solidFill>
                <a:prstDash val="solid"/>
                <a:round/>
                <a:headEnd type="triangle"/>
                <a:tailEnd type="triangle"/>
              </a:ln>
              <a:effectLst/>
            </p:spPr>
          </p:cxnSp>
        </p:grpSp>
        <p:sp>
          <p:nvSpPr>
            <p:cNvPr id="69" name="TextBox 68"/>
            <p:cNvSpPr txBox="1"/>
            <p:nvPr/>
          </p:nvSpPr>
          <p:spPr>
            <a:xfrm>
              <a:off x="180202" y="5717804"/>
              <a:ext cx="3201105" cy="523220"/>
            </a:xfrm>
            <a:prstGeom prst="rect">
              <a:avLst/>
            </a:prstGeom>
            <a:solidFill>
              <a:schemeClr val="accent5">
                <a:lumMod val="90000"/>
              </a:schemeClr>
            </a:solidFill>
          </p:spPr>
          <p:txBody>
            <a:bodyPr wrap="square" rtlCol="0">
              <a:spAutoFit/>
            </a:bodyPr>
            <a:lstStyle/>
            <a:p>
              <a:r>
                <a:rPr lang="en-US" sz="1400" dirty="0" smtClean="0"/>
                <a:t>Light scattered at 90 degrees is vertically polarized  </a:t>
              </a:r>
              <a:endParaRPr lang="en-US" sz="1400" dirty="0"/>
            </a:p>
          </p:txBody>
        </p:sp>
      </p:grpSp>
      <p:grpSp>
        <p:nvGrpSpPr>
          <p:cNvPr id="65" name="Group 64"/>
          <p:cNvGrpSpPr/>
          <p:nvPr/>
        </p:nvGrpSpPr>
        <p:grpSpPr>
          <a:xfrm>
            <a:off x="3681271" y="2649557"/>
            <a:ext cx="5073992" cy="2648003"/>
            <a:chOff x="3681271" y="2649557"/>
            <a:chExt cx="5073992" cy="2648003"/>
          </a:xfrm>
        </p:grpSpPr>
        <p:grpSp>
          <p:nvGrpSpPr>
            <p:cNvPr id="58" name="Group 57"/>
            <p:cNvGrpSpPr/>
            <p:nvPr/>
          </p:nvGrpSpPr>
          <p:grpSpPr>
            <a:xfrm>
              <a:off x="3681271" y="2649557"/>
              <a:ext cx="3633828" cy="2134609"/>
              <a:chOff x="3681271" y="2649557"/>
              <a:chExt cx="3633828" cy="2134609"/>
            </a:xfrm>
          </p:grpSpPr>
          <p:pic>
            <p:nvPicPr>
              <p:cNvPr id="151562" name="Picture 10" descr="Man Standing And Looking Up Stock Image - Image of wear, white: 331907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8635" y="3632550"/>
                <a:ext cx="766464" cy="1151616"/>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p:nvPr/>
            </p:nvCxnSpPr>
            <p:spPr bwMode="auto">
              <a:xfrm>
                <a:off x="3681271" y="2649557"/>
                <a:ext cx="3116719" cy="1087907"/>
              </a:xfrm>
              <a:prstGeom prst="straightConnector1">
                <a:avLst/>
              </a:prstGeom>
              <a:solidFill>
                <a:schemeClr val="accent1"/>
              </a:solidFill>
              <a:ln w="25400" cap="flat" cmpd="sng" algn="ctr">
                <a:solidFill>
                  <a:srgbClr val="C00000"/>
                </a:solidFill>
                <a:prstDash val="sysDash"/>
                <a:round/>
                <a:headEnd type="none" w="med" len="med"/>
                <a:tailEnd type="triangle"/>
              </a:ln>
              <a:effectLst/>
            </p:spPr>
          </p:cxnSp>
          <p:cxnSp>
            <p:nvCxnSpPr>
              <p:cNvPr id="60" name="Straight Arrow Connector 59"/>
              <p:cNvCxnSpPr/>
              <p:nvPr/>
            </p:nvCxnSpPr>
            <p:spPr bwMode="auto">
              <a:xfrm>
                <a:off x="5850720" y="3036257"/>
                <a:ext cx="0" cy="685800"/>
              </a:xfrm>
              <a:prstGeom prst="straightConnector1">
                <a:avLst/>
              </a:prstGeom>
              <a:solidFill>
                <a:schemeClr val="accent1"/>
              </a:solidFill>
              <a:ln w="19050" cap="flat" cmpd="sng" algn="ctr">
                <a:solidFill>
                  <a:srgbClr val="7030A0"/>
                </a:solidFill>
                <a:prstDash val="solid"/>
                <a:round/>
                <a:headEnd type="triangle"/>
                <a:tailEnd type="triangle"/>
              </a:ln>
              <a:effectLst/>
            </p:spPr>
          </p:cxnSp>
          <p:cxnSp>
            <p:nvCxnSpPr>
              <p:cNvPr id="61" name="Straight Arrow Connector 60"/>
              <p:cNvCxnSpPr/>
              <p:nvPr/>
            </p:nvCxnSpPr>
            <p:spPr bwMode="auto">
              <a:xfrm flipH="1">
                <a:off x="5698320" y="3112457"/>
                <a:ext cx="381000" cy="533400"/>
              </a:xfrm>
              <a:prstGeom prst="straightConnector1">
                <a:avLst/>
              </a:prstGeom>
              <a:solidFill>
                <a:schemeClr val="accent1"/>
              </a:solidFill>
              <a:ln w="19050" cap="flat" cmpd="sng" algn="ctr">
                <a:solidFill>
                  <a:srgbClr val="7030A0"/>
                </a:solidFill>
                <a:prstDash val="solid"/>
                <a:round/>
                <a:headEnd type="triangle"/>
                <a:tailEnd type="triangle"/>
              </a:ln>
              <a:effectLst/>
            </p:spPr>
          </p:cxnSp>
          <p:cxnSp>
            <p:nvCxnSpPr>
              <p:cNvPr id="62" name="Straight Arrow Connector 61"/>
              <p:cNvCxnSpPr/>
              <p:nvPr/>
            </p:nvCxnSpPr>
            <p:spPr bwMode="auto">
              <a:xfrm flipH="1" flipV="1">
                <a:off x="5698320" y="3251761"/>
                <a:ext cx="381000" cy="288131"/>
              </a:xfrm>
              <a:prstGeom prst="straightConnector1">
                <a:avLst/>
              </a:prstGeom>
              <a:solidFill>
                <a:schemeClr val="accent1"/>
              </a:solidFill>
              <a:ln w="19050" cap="flat" cmpd="sng" algn="ctr">
                <a:solidFill>
                  <a:srgbClr val="7030A0"/>
                </a:solidFill>
                <a:prstDash val="solid"/>
                <a:round/>
                <a:headEnd type="triangle"/>
                <a:tailEnd type="triangle"/>
              </a:ln>
              <a:effectLst/>
            </p:spPr>
          </p:cxnSp>
        </p:grpSp>
        <p:sp>
          <p:nvSpPr>
            <p:cNvPr id="71" name="TextBox 70"/>
            <p:cNvSpPr txBox="1"/>
            <p:nvPr/>
          </p:nvSpPr>
          <p:spPr>
            <a:xfrm>
              <a:off x="5554158" y="4774340"/>
              <a:ext cx="3201105" cy="523220"/>
            </a:xfrm>
            <a:prstGeom prst="rect">
              <a:avLst/>
            </a:prstGeom>
            <a:solidFill>
              <a:schemeClr val="accent5">
                <a:lumMod val="90000"/>
              </a:schemeClr>
            </a:solidFill>
          </p:spPr>
          <p:txBody>
            <a:bodyPr wrap="square" rtlCol="0">
              <a:spAutoFit/>
            </a:bodyPr>
            <a:lstStyle/>
            <a:p>
              <a:r>
                <a:rPr lang="en-US" sz="1400" dirty="0" smtClean="0"/>
                <a:t>Light scattered forward is not polarized</a:t>
              </a:r>
              <a:endParaRPr lang="en-US" sz="1400" dirty="0"/>
            </a:p>
          </p:txBody>
        </p:sp>
      </p:grpSp>
      <p:grpSp>
        <p:nvGrpSpPr>
          <p:cNvPr id="66" name="Group 65"/>
          <p:cNvGrpSpPr/>
          <p:nvPr/>
        </p:nvGrpSpPr>
        <p:grpSpPr>
          <a:xfrm>
            <a:off x="3596885" y="2593423"/>
            <a:ext cx="3201105" cy="3720305"/>
            <a:chOff x="3596885" y="2593423"/>
            <a:chExt cx="3201105" cy="3720305"/>
          </a:xfrm>
        </p:grpSpPr>
        <p:grpSp>
          <p:nvGrpSpPr>
            <p:cNvPr id="49" name="Group 48"/>
            <p:cNvGrpSpPr/>
            <p:nvPr/>
          </p:nvGrpSpPr>
          <p:grpSpPr>
            <a:xfrm>
              <a:off x="3714561" y="2593423"/>
              <a:ext cx="1046321" cy="3350177"/>
              <a:chOff x="3714561" y="2593423"/>
              <a:chExt cx="1046321" cy="3350177"/>
            </a:xfrm>
          </p:grpSpPr>
          <p:pic>
            <p:nvPicPr>
              <p:cNvPr id="151560" name="Picture 8" descr="back view of a casual man with hands on waist standing and looking up on  white background Stock Photo - Alam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5889" y="4651521"/>
                <a:ext cx="804993" cy="1292079"/>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3714561" y="2593423"/>
                <a:ext cx="537550" cy="2207177"/>
                <a:chOff x="3714561" y="2593423"/>
                <a:chExt cx="537550" cy="2207177"/>
              </a:xfrm>
            </p:grpSpPr>
            <p:cxnSp>
              <p:nvCxnSpPr>
                <p:cNvPr id="45" name="Straight Arrow Connector 44"/>
                <p:cNvCxnSpPr/>
                <p:nvPr/>
              </p:nvCxnSpPr>
              <p:spPr bwMode="auto">
                <a:xfrm>
                  <a:off x="3714561" y="2593423"/>
                  <a:ext cx="537550" cy="2207177"/>
                </a:xfrm>
                <a:prstGeom prst="straightConnector1">
                  <a:avLst/>
                </a:prstGeom>
                <a:solidFill>
                  <a:schemeClr val="accent1"/>
                </a:solidFill>
                <a:ln w="25400" cap="flat" cmpd="sng" algn="ctr">
                  <a:solidFill>
                    <a:srgbClr val="C00000"/>
                  </a:solidFill>
                  <a:prstDash val="sysDash"/>
                  <a:round/>
                  <a:headEnd type="none" w="med" len="med"/>
                  <a:tailEnd type="triangle"/>
                </a:ln>
                <a:effectLst/>
              </p:spPr>
            </p:cxnSp>
            <p:cxnSp>
              <p:nvCxnSpPr>
                <p:cNvPr id="48" name="Straight Arrow Connector 47"/>
                <p:cNvCxnSpPr/>
                <p:nvPr/>
              </p:nvCxnSpPr>
              <p:spPr bwMode="auto">
                <a:xfrm>
                  <a:off x="4114800" y="3951182"/>
                  <a:ext cx="0" cy="646347"/>
                </a:xfrm>
                <a:prstGeom prst="straightConnector1">
                  <a:avLst/>
                </a:prstGeom>
                <a:solidFill>
                  <a:schemeClr val="accent1"/>
                </a:solidFill>
                <a:ln w="19050" cap="flat" cmpd="sng" algn="ctr">
                  <a:solidFill>
                    <a:srgbClr val="002060"/>
                  </a:solidFill>
                  <a:prstDash val="solid"/>
                  <a:round/>
                  <a:headEnd type="triangle"/>
                  <a:tailEnd type="triangle"/>
                </a:ln>
                <a:effectLst/>
              </p:spPr>
            </p:cxnSp>
            <p:cxnSp>
              <p:nvCxnSpPr>
                <p:cNvPr id="50" name="Straight Arrow Connector 49"/>
                <p:cNvCxnSpPr/>
                <p:nvPr/>
              </p:nvCxnSpPr>
              <p:spPr bwMode="auto">
                <a:xfrm>
                  <a:off x="4017129" y="4059671"/>
                  <a:ext cx="195341" cy="363507"/>
                </a:xfrm>
                <a:prstGeom prst="straightConnector1">
                  <a:avLst/>
                </a:prstGeom>
                <a:solidFill>
                  <a:schemeClr val="accent1"/>
                </a:solidFill>
                <a:ln w="19050" cap="flat" cmpd="sng" algn="ctr">
                  <a:solidFill>
                    <a:srgbClr val="002060"/>
                  </a:solidFill>
                  <a:prstDash val="solid"/>
                  <a:round/>
                  <a:headEnd type="triangle"/>
                  <a:tailEnd type="triangle"/>
                </a:ln>
                <a:effectLst/>
              </p:spPr>
            </p:cxnSp>
            <p:cxnSp>
              <p:nvCxnSpPr>
                <p:cNvPr id="52" name="Straight Arrow Connector 51"/>
                <p:cNvCxnSpPr/>
                <p:nvPr/>
              </p:nvCxnSpPr>
              <p:spPr bwMode="auto">
                <a:xfrm flipH="1">
                  <a:off x="4011439" y="4059670"/>
                  <a:ext cx="195341" cy="363507"/>
                </a:xfrm>
                <a:prstGeom prst="straightConnector1">
                  <a:avLst/>
                </a:prstGeom>
                <a:solidFill>
                  <a:schemeClr val="accent1"/>
                </a:solidFill>
                <a:ln w="19050" cap="flat" cmpd="sng" algn="ctr">
                  <a:solidFill>
                    <a:srgbClr val="002060"/>
                  </a:solidFill>
                  <a:prstDash val="solid"/>
                  <a:round/>
                  <a:headEnd type="triangle"/>
                  <a:tailEnd type="triangle"/>
                </a:ln>
                <a:effectLst/>
              </p:spPr>
            </p:cxnSp>
          </p:grpSp>
        </p:grpSp>
        <p:sp>
          <p:nvSpPr>
            <p:cNvPr id="73" name="TextBox 72"/>
            <p:cNvSpPr txBox="1"/>
            <p:nvPr/>
          </p:nvSpPr>
          <p:spPr>
            <a:xfrm>
              <a:off x="3596885" y="5790508"/>
              <a:ext cx="3201105" cy="523220"/>
            </a:xfrm>
            <a:prstGeom prst="rect">
              <a:avLst/>
            </a:prstGeom>
            <a:solidFill>
              <a:schemeClr val="accent5">
                <a:lumMod val="90000"/>
              </a:schemeClr>
            </a:solidFill>
          </p:spPr>
          <p:txBody>
            <a:bodyPr wrap="square" rtlCol="0">
              <a:spAutoFit/>
            </a:bodyPr>
            <a:lstStyle/>
            <a:p>
              <a:r>
                <a:rPr lang="en-US" sz="1400" dirty="0" smtClean="0"/>
                <a:t>Light scattered at arbitrary angle is partially polarized</a:t>
              </a:r>
              <a:endParaRPr lang="en-US" sz="1400" dirty="0"/>
            </a:p>
          </p:txBody>
        </p:sp>
      </p:grpSp>
    </p:spTree>
    <p:extLst>
      <p:ext uri="{BB962C8B-B14F-4D97-AF65-F5344CB8AC3E}">
        <p14:creationId xmlns:p14="http://schemas.microsoft.com/office/powerpoint/2010/main" val="968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A949DAA-2B2A-4017-895E-FC6C49EBF0C5}" type="slidenum">
              <a:rPr lang="en-US" smtClean="0"/>
              <a:pPr>
                <a:defRPr/>
              </a:pPr>
              <a:t>27</a:t>
            </a:fld>
            <a:endParaRPr lang="en-US" dirty="0"/>
          </a:p>
        </p:txBody>
      </p:sp>
      <p:grpSp>
        <p:nvGrpSpPr>
          <p:cNvPr id="6" name="Group 5"/>
          <p:cNvGrpSpPr/>
          <p:nvPr/>
        </p:nvGrpSpPr>
        <p:grpSpPr>
          <a:xfrm>
            <a:off x="238125" y="921417"/>
            <a:ext cx="2705100" cy="2902402"/>
            <a:chOff x="266700" y="1295400"/>
            <a:chExt cx="2705100" cy="2902402"/>
          </a:xfrm>
        </p:grpSpPr>
        <p:pic>
          <p:nvPicPr>
            <p:cNvPr id="152578" name="Picture 2" descr="Matthew Davis - Viking ship in f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295400"/>
              <a:ext cx="2514600" cy="20116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700" y="3243695"/>
              <a:ext cx="2705100" cy="954107"/>
            </a:xfrm>
            <a:prstGeom prst="rect">
              <a:avLst/>
            </a:prstGeom>
            <a:noFill/>
          </p:spPr>
          <p:txBody>
            <a:bodyPr wrap="square" rtlCol="0">
              <a:spAutoFit/>
            </a:bodyPr>
            <a:lstStyle/>
            <a:p>
              <a:pPr algn="just"/>
              <a:r>
                <a:rPr lang="en-US" sz="1400" dirty="0" smtClean="0"/>
                <a:t>Viking ship – the sky is very  cloudy but for navigation one needs to fins the exact position of sun </a:t>
              </a:r>
              <a:endParaRPr lang="en-US" sz="1400" dirty="0"/>
            </a:p>
          </p:txBody>
        </p:sp>
      </p:grpSp>
      <p:grpSp>
        <p:nvGrpSpPr>
          <p:cNvPr id="15" name="Group 14"/>
          <p:cNvGrpSpPr/>
          <p:nvPr/>
        </p:nvGrpSpPr>
        <p:grpSpPr>
          <a:xfrm>
            <a:off x="3429000" y="907197"/>
            <a:ext cx="4686300" cy="2438400"/>
            <a:chOff x="3429000" y="907197"/>
            <a:chExt cx="4686300" cy="2438400"/>
          </a:xfrm>
        </p:grpSpPr>
        <p:grpSp>
          <p:nvGrpSpPr>
            <p:cNvPr id="12" name="Group 11"/>
            <p:cNvGrpSpPr/>
            <p:nvPr/>
          </p:nvGrpSpPr>
          <p:grpSpPr>
            <a:xfrm>
              <a:off x="4267200" y="907197"/>
              <a:ext cx="3848100" cy="2438400"/>
              <a:chOff x="4267200" y="2971800"/>
              <a:chExt cx="3848100" cy="2438400"/>
            </a:xfrm>
          </p:grpSpPr>
          <p:pic>
            <p:nvPicPr>
              <p:cNvPr id="152584" name="Picture 8" descr="https://www.researchgate.net/profile/Vasudevan_Lakshminarayanan/publication/266150685/figure/fig14/AS:306613928906763@1450113865418/Parallelism-between-an-observer-with-a-calcite-crystal-and-the-spider-Drassodes-cupreus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3088243"/>
                <a:ext cx="3733800" cy="23219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4267200" y="2971800"/>
                <a:ext cx="1828800" cy="2438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7" name="TextBox 6"/>
            <p:cNvSpPr txBox="1"/>
            <p:nvPr/>
          </p:nvSpPr>
          <p:spPr>
            <a:xfrm>
              <a:off x="3429000" y="1295400"/>
              <a:ext cx="2819400" cy="1077218"/>
            </a:xfrm>
            <a:prstGeom prst="rect">
              <a:avLst/>
            </a:prstGeom>
            <a:noFill/>
          </p:spPr>
          <p:txBody>
            <a:bodyPr wrap="square" rtlCol="0">
              <a:spAutoFit/>
            </a:bodyPr>
            <a:lstStyle/>
            <a:p>
              <a:pPr algn="just"/>
              <a:r>
                <a:rPr lang="en-US" sz="1600" dirty="0" smtClean="0"/>
                <a:t>Use calcite – Icelandic Spar to obtain a double image of some object , typically an aperture </a:t>
              </a:r>
              <a:endParaRPr lang="en-US" sz="1600" dirty="0"/>
            </a:p>
          </p:txBody>
        </p:sp>
      </p:grpSp>
      <p:pic>
        <p:nvPicPr>
          <p:cNvPr id="152586" name="Picture 10" descr="https://www.researchgate.net/profile/Vasudevan_Lakshminarayanan/publication/266150685/figure/fig13/AS:306502712741912@1450087349931/High-sensitivity-to-contrast-around-the-isotropy-point-Typical-experimental-two-image_W64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3876716"/>
            <a:ext cx="1181100" cy="2819877"/>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bwMode="auto">
          <a:xfrm rot="3605682">
            <a:off x="1945181" y="4769564"/>
            <a:ext cx="484632" cy="857457"/>
          </a:xfrm>
          <a:prstGeom prst="down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Title 1"/>
          <p:cNvSpPr>
            <a:spLocks noGrp="1"/>
          </p:cNvSpPr>
          <p:nvPr>
            <p:ph type="title"/>
          </p:nvPr>
        </p:nvSpPr>
        <p:spPr>
          <a:xfrm>
            <a:off x="488302" y="39693"/>
            <a:ext cx="8229600" cy="1143000"/>
          </a:xfrm>
        </p:spPr>
        <p:txBody>
          <a:bodyPr/>
          <a:lstStyle/>
          <a:p>
            <a:r>
              <a:rPr lang="en-US" sz="3200" dirty="0" smtClean="0"/>
              <a:t>Polarized light and double refraction for navigation</a:t>
            </a:r>
            <a:endParaRPr lang="en-US" sz="3200" dirty="0"/>
          </a:p>
        </p:txBody>
      </p:sp>
      <p:grpSp>
        <p:nvGrpSpPr>
          <p:cNvPr id="19" name="Group 18"/>
          <p:cNvGrpSpPr/>
          <p:nvPr/>
        </p:nvGrpSpPr>
        <p:grpSpPr>
          <a:xfrm>
            <a:off x="5905740" y="5185851"/>
            <a:ext cx="2505751" cy="1629558"/>
            <a:chOff x="4648200" y="5213399"/>
            <a:chExt cx="2505751" cy="1629558"/>
          </a:xfrm>
        </p:grpSpPr>
        <p:pic>
          <p:nvPicPr>
            <p:cNvPr id="17" name="Picture 16"/>
            <p:cNvPicPr>
              <a:picLocks noChangeAspect="1"/>
            </p:cNvPicPr>
            <p:nvPr/>
          </p:nvPicPr>
          <p:blipFill>
            <a:blip r:embed="rId5"/>
            <a:stretch>
              <a:fillRect/>
            </a:stretch>
          </p:blipFill>
          <p:spPr>
            <a:xfrm>
              <a:off x="4807598" y="5213399"/>
              <a:ext cx="1759010" cy="1308597"/>
            </a:xfrm>
            <a:prstGeom prst="rect">
              <a:avLst/>
            </a:prstGeom>
          </p:spPr>
        </p:pic>
        <p:sp>
          <p:nvSpPr>
            <p:cNvPr id="18" name="TextBox 17"/>
            <p:cNvSpPr txBox="1"/>
            <p:nvPr/>
          </p:nvSpPr>
          <p:spPr>
            <a:xfrm>
              <a:off x="4648200" y="6535180"/>
              <a:ext cx="2505751" cy="307777"/>
            </a:xfrm>
            <a:prstGeom prst="rect">
              <a:avLst/>
            </a:prstGeom>
            <a:noFill/>
          </p:spPr>
          <p:txBody>
            <a:bodyPr wrap="none" rtlCol="0">
              <a:spAutoFit/>
            </a:bodyPr>
            <a:lstStyle/>
            <a:p>
              <a:r>
                <a:rPr lang="en-US" sz="1400" dirty="0" smtClean="0"/>
                <a:t>Replica of the Vikings’ device</a:t>
              </a:r>
              <a:endParaRPr lang="en-US" sz="1400" dirty="0"/>
            </a:p>
          </p:txBody>
        </p:sp>
      </p:grpSp>
      <p:pic>
        <p:nvPicPr>
          <p:cNvPr id="152590" name="Picture 14" descr="Happy Viking by Hayai-Akurei on Deviant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7095" y="5099371"/>
            <a:ext cx="1469680" cy="1766211"/>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220743" y="4503023"/>
            <a:ext cx="1447800" cy="584775"/>
          </a:xfrm>
          <a:prstGeom prst="rect">
            <a:avLst/>
          </a:prstGeom>
          <a:noFill/>
        </p:spPr>
        <p:txBody>
          <a:bodyPr wrap="square" rtlCol="0">
            <a:spAutoFit/>
          </a:bodyPr>
          <a:lstStyle/>
          <a:p>
            <a:pPr algn="just"/>
            <a:r>
              <a:rPr lang="en-US" sz="1600" b="1" dirty="0" smtClean="0"/>
              <a:t>10’th Century! </a:t>
            </a:r>
            <a:endParaRPr lang="en-US" sz="1600" b="1" dirty="0"/>
          </a:p>
        </p:txBody>
      </p:sp>
      <p:sp>
        <p:nvSpPr>
          <p:cNvPr id="13" name="TextBox 12"/>
          <p:cNvSpPr txBox="1"/>
          <p:nvPr/>
        </p:nvSpPr>
        <p:spPr>
          <a:xfrm>
            <a:off x="2844616" y="3592934"/>
            <a:ext cx="3376127" cy="1815882"/>
          </a:xfrm>
          <a:prstGeom prst="rect">
            <a:avLst/>
          </a:prstGeom>
          <a:noFill/>
        </p:spPr>
        <p:txBody>
          <a:bodyPr wrap="square" rtlCol="0">
            <a:spAutoFit/>
          </a:bodyPr>
          <a:lstStyle/>
          <a:p>
            <a:pPr algn="just"/>
            <a:r>
              <a:rPr lang="en-US" sz="1400" dirty="0" smtClean="0"/>
              <a:t>In general, because the scattered  sunlight coming from the sky is partially polarized two images have different brightness, but when the direction normal to the face of the crystal points to the sun, the incoming line is not polarized and two images have equal brightness. </a:t>
            </a:r>
            <a:endParaRPr lang="en-US" sz="1400" dirty="0"/>
          </a:p>
        </p:txBody>
      </p:sp>
    </p:spTree>
    <p:extLst>
      <p:ext uri="{BB962C8B-B14F-4D97-AF65-F5344CB8AC3E}">
        <p14:creationId xmlns:p14="http://schemas.microsoft.com/office/powerpoint/2010/main" val="9749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5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9"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lstStyle/>
          <a:p>
            <a:r>
              <a:rPr lang="en-US" sz="3200" dirty="0" smtClean="0"/>
              <a:t>Anisotropic medium </a:t>
            </a:r>
            <a:endParaRPr lang="en-US" sz="3200" dirty="0"/>
          </a:p>
        </p:txBody>
      </p:sp>
      <p:grpSp>
        <p:nvGrpSpPr>
          <p:cNvPr id="130" name="Group 129"/>
          <p:cNvGrpSpPr/>
          <p:nvPr/>
        </p:nvGrpSpPr>
        <p:grpSpPr>
          <a:xfrm>
            <a:off x="381000" y="1371600"/>
            <a:ext cx="2971800" cy="2209800"/>
            <a:chOff x="381000" y="1371600"/>
            <a:chExt cx="2971800" cy="2209800"/>
          </a:xfrm>
        </p:grpSpPr>
        <p:grpSp>
          <p:nvGrpSpPr>
            <p:cNvPr id="11" name="Group 169"/>
            <p:cNvGrpSpPr/>
            <p:nvPr/>
          </p:nvGrpSpPr>
          <p:grpSpPr>
            <a:xfrm>
              <a:off x="1752600" y="2286000"/>
              <a:ext cx="304800" cy="369332"/>
              <a:chOff x="838200" y="5181600"/>
              <a:chExt cx="304800" cy="369332"/>
            </a:xfrm>
          </p:grpSpPr>
          <p:sp>
            <p:nvSpPr>
              <p:cNvPr id="168" name="Oval 16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9" name="TextBox 16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2" name="Group 172"/>
            <p:cNvGrpSpPr/>
            <p:nvPr/>
          </p:nvGrpSpPr>
          <p:grpSpPr>
            <a:xfrm>
              <a:off x="2971800" y="2286000"/>
              <a:ext cx="381000" cy="381000"/>
              <a:chOff x="5562600" y="4648200"/>
              <a:chExt cx="381000" cy="381000"/>
            </a:xfrm>
          </p:grpSpPr>
          <p:sp>
            <p:nvSpPr>
              <p:cNvPr id="172" name="Oval 17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1" name="TextBox 17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3" name="Group 173"/>
            <p:cNvGrpSpPr/>
            <p:nvPr/>
          </p:nvGrpSpPr>
          <p:grpSpPr>
            <a:xfrm>
              <a:off x="381000" y="2286000"/>
              <a:ext cx="381000" cy="381000"/>
              <a:chOff x="5562600" y="4648200"/>
              <a:chExt cx="381000" cy="381000"/>
            </a:xfrm>
          </p:grpSpPr>
          <p:sp>
            <p:nvSpPr>
              <p:cNvPr id="175" name="Oval 174"/>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6" name="TextBox 175"/>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4" name="Group 176"/>
            <p:cNvGrpSpPr/>
            <p:nvPr/>
          </p:nvGrpSpPr>
          <p:grpSpPr>
            <a:xfrm>
              <a:off x="457200" y="3200400"/>
              <a:ext cx="304800" cy="369332"/>
              <a:chOff x="838200" y="5181600"/>
              <a:chExt cx="304800" cy="369332"/>
            </a:xfrm>
          </p:grpSpPr>
          <p:sp>
            <p:nvSpPr>
              <p:cNvPr id="178" name="Oval 17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9" name="TextBox 17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5" name="Group 179"/>
            <p:cNvGrpSpPr/>
            <p:nvPr/>
          </p:nvGrpSpPr>
          <p:grpSpPr>
            <a:xfrm>
              <a:off x="1676400" y="3200400"/>
              <a:ext cx="381000" cy="381000"/>
              <a:chOff x="5562600" y="4648200"/>
              <a:chExt cx="381000" cy="381000"/>
            </a:xfrm>
          </p:grpSpPr>
          <p:sp>
            <p:nvSpPr>
              <p:cNvPr id="181" name="Oval 180"/>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2" name="TextBox 181"/>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6" name="Group 182"/>
            <p:cNvGrpSpPr/>
            <p:nvPr/>
          </p:nvGrpSpPr>
          <p:grpSpPr>
            <a:xfrm>
              <a:off x="3048000" y="3200400"/>
              <a:ext cx="304800" cy="369332"/>
              <a:chOff x="838200" y="5181600"/>
              <a:chExt cx="304800" cy="369332"/>
            </a:xfrm>
          </p:grpSpPr>
          <p:sp>
            <p:nvSpPr>
              <p:cNvPr id="184" name="Oval 18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5" name="TextBox 18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7" name="Group 185"/>
            <p:cNvGrpSpPr/>
            <p:nvPr/>
          </p:nvGrpSpPr>
          <p:grpSpPr>
            <a:xfrm>
              <a:off x="381000" y="1371600"/>
              <a:ext cx="304800" cy="369332"/>
              <a:chOff x="838200" y="5181600"/>
              <a:chExt cx="304800" cy="369332"/>
            </a:xfrm>
          </p:grpSpPr>
          <p:sp>
            <p:nvSpPr>
              <p:cNvPr id="187" name="Oval 186"/>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8" name="TextBox 187"/>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8" name="Group 188"/>
            <p:cNvGrpSpPr/>
            <p:nvPr/>
          </p:nvGrpSpPr>
          <p:grpSpPr>
            <a:xfrm>
              <a:off x="1600200" y="1371600"/>
              <a:ext cx="381000" cy="381000"/>
              <a:chOff x="5562600" y="4648200"/>
              <a:chExt cx="381000" cy="381000"/>
            </a:xfrm>
          </p:grpSpPr>
          <p:sp>
            <p:nvSpPr>
              <p:cNvPr id="190" name="Oval 18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1" name="TextBox 19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9" name="Group 191"/>
            <p:cNvGrpSpPr/>
            <p:nvPr/>
          </p:nvGrpSpPr>
          <p:grpSpPr>
            <a:xfrm>
              <a:off x="2971800" y="1371600"/>
              <a:ext cx="304800" cy="369332"/>
              <a:chOff x="838200" y="5181600"/>
              <a:chExt cx="304800" cy="369332"/>
            </a:xfrm>
          </p:grpSpPr>
          <p:sp>
            <p:nvSpPr>
              <p:cNvPr id="193" name="Oval 192"/>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4" name="TextBox 193"/>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20" name="Group 236"/>
          <p:cNvGrpSpPr/>
          <p:nvPr/>
        </p:nvGrpSpPr>
        <p:grpSpPr>
          <a:xfrm>
            <a:off x="1371600" y="1752600"/>
            <a:ext cx="1550883" cy="1219200"/>
            <a:chOff x="2209800" y="4572000"/>
            <a:chExt cx="1550883" cy="1219200"/>
          </a:xfrm>
        </p:grpSpPr>
        <p:sp>
          <p:nvSpPr>
            <p:cNvPr id="196" name="Oval 195"/>
            <p:cNvSpPr/>
            <p:nvPr/>
          </p:nvSpPr>
          <p:spPr bwMode="auto">
            <a:xfrm>
              <a:off x="2209800" y="47244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6" name="TextBox 235"/>
            <p:cNvSpPr txBox="1"/>
            <p:nvPr/>
          </p:nvSpPr>
          <p:spPr>
            <a:xfrm>
              <a:off x="2819400" y="4572000"/>
              <a:ext cx="941283" cy="369332"/>
            </a:xfrm>
            <a:prstGeom prst="rect">
              <a:avLst/>
            </a:prstGeom>
            <a:noFill/>
          </p:spPr>
          <p:txBody>
            <a:bodyPr wrap="none" rtlCol="0">
              <a:spAutoFit/>
            </a:bodyPr>
            <a:lstStyle/>
            <a:p>
              <a:r>
                <a:rPr lang="en-US" dirty="0" smtClean="0"/>
                <a:t>e-cloud</a:t>
              </a:r>
              <a:endParaRPr lang="en-US" dirty="0"/>
            </a:p>
          </p:txBody>
        </p:sp>
      </p:grpSp>
      <p:grpSp>
        <p:nvGrpSpPr>
          <p:cNvPr id="21" name="Group 238"/>
          <p:cNvGrpSpPr/>
          <p:nvPr/>
        </p:nvGrpSpPr>
        <p:grpSpPr>
          <a:xfrm>
            <a:off x="1447800" y="1981200"/>
            <a:ext cx="1981200" cy="646331"/>
            <a:chOff x="2209800" y="4800600"/>
            <a:chExt cx="1981200" cy="646331"/>
          </a:xfrm>
        </p:grpSpPr>
        <p:grpSp>
          <p:nvGrpSpPr>
            <p:cNvPr id="22" name="Group 58"/>
            <p:cNvGrpSpPr/>
            <p:nvPr/>
          </p:nvGrpSpPr>
          <p:grpSpPr>
            <a:xfrm>
              <a:off x="2743200" y="5181600"/>
              <a:ext cx="456416" cy="194034"/>
              <a:chOff x="1447800" y="533400"/>
              <a:chExt cx="6705600" cy="381000"/>
            </a:xfrm>
          </p:grpSpPr>
          <p:grpSp>
            <p:nvGrpSpPr>
              <p:cNvPr id="23" name="Group 411"/>
              <p:cNvGrpSpPr/>
              <p:nvPr/>
            </p:nvGrpSpPr>
            <p:grpSpPr>
              <a:xfrm>
                <a:off x="1447800" y="533400"/>
                <a:ext cx="3352800" cy="381000"/>
                <a:chOff x="4267200" y="838200"/>
                <a:chExt cx="3352800" cy="381000"/>
              </a:xfrm>
            </p:grpSpPr>
            <p:grpSp>
              <p:nvGrpSpPr>
                <p:cNvPr id="24" name="Group 407"/>
                <p:cNvGrpSpPr/>
                <p:nvPr/>
              </p:nvGrpSpPr>
              <p:grpSpPr>
                <a:xfrm>
                  <a:off x="4267200" y="838200"/>
                  <a:ext cx="1676400" cy="381000"/>
                  <a:chOff x="4267200" y="838200"/>
                  <a:chExt cx="1676400" cy="381000"/>
                </a:xfrm>
              </p:grpSpPr>
              <p:cxnSp>
                <p:nvCxnSpPr>
                  <p:cNvPr id="217" name="Curved Connector 21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8" name="Curved Connector 21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5" name="Group 408"/>
                <p:cNvGrpSpPr/>
                <p:nvPr/>
              </p:nvGrpSpPr>
              <p:grpSpPr>
                <a:xfrm>
                  <a:off x="5943600" y="838200"/>
                  <a:ext cx="1676400" cy="381000"/>
                  <a:chOff x="4267200" y="838200"/>
                  <a:chExt cx="1676400" cy="381000"/>
                </a:xfrm>
              </p:grpSpPr>
              <p:cxnSp>
                <p:nvCxnSpPr>
                  <p:cNvPr id="215" name="Curved Connector 21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6" name="Curved Connector 21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6" name="Group 412"/>
              <p:cNvGrpSpPr/>
              <p:nvPr/>
            </p:nvGrpSpPr>
            <p:grpSpPr>
              <a:xfrm>
                <a:off x="4800600" y="533400"/>
                <a:ext cx="3352800" cy="381000"/>
                <a:chOff x="4267200" y="838200"/>
                <a:chExt cx="3352800" cy="381000"/>
              </a:xfrm>
            </p:grpSpPr>
            <p:grpSp>
              <p:nvGrpSpPr>
                <p:cNvPr id="27" name="Group 407"/>
                <p:cNvGrpSpPr/>
                <p:nvPr/>
              </p:nvGrpSpPr>
              <p:grpSpPr>
                <a:xfrm>
                  <a:off x="4267200" y="838200"/>
                  <a:ext cx="1676400" cy="381000"/>
                  <a:chOff x="4267200" y="838200"/>
                  <a:chExt cx="1676400" cy="381000"/>
                </a:xfrm>
              </p:grpSpPr>
              <p:cxnSp>
                <p:nvCxnSpPr>
                  <p:cNvPr id="211" name="Curved Connector 21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2" name="Curved Connector 21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8" name="Group 408"/>
                <p:cNvGrpSpPr/>
                <p:nvPr/>
              </p:nvGrpSpPr>
              <p:grpSpPr>
                <a:xfrm>
                  <a:off x="5943600" y="838200"/>
                  <a:ext cx="1676400" cy="381000"/>
                  <a:chOff x="4267200" y="838200"/>
                  <a:chExt cx="1676400" cy="381000"/>
                </a:xfrm>
              </p:grpSpPr>
              <p:cxnSp>
                <p:nvCxnSpPr>
                  <p:cNvPr id="209" name="Curved Connector 20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0" name="Curved Connector 20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29" name="Group 58"/>
            <p:cNvGrpSpPr/>
            <p:nvPr/>
          </p:nvGrpSpPr>
          <p:grpSpPr>
            <a:xfrm>
              <a:off x="2209800" y="5181600"/>
              <a:ext cx="456416" cy="194034"/>
              <a:chOff x="1447800" y="533400"/>
              <a:chExt cx="6705600" cy="381000"/>
            </a:xfrm>
          </p:grpSpPr>
          <p:grpSp>
            <p:nvGrpSpPr>
              <p:cNvPr id="30" name="Group 411"/>
              <p:cNvGrpSpPr/>
              <p:nvPr/>
            </p:nvGrpSpPr>
            <p:grpSpPr>
              <a:xfrm>
                <a:off x="1447800" y="533400"/>
                <a:ext cx="3352800" cy="381000"/>
                <a:chOff x="4267200" y="838200"/>
                <a:chExt cx="3352800" cy="381000"/>
              </a:xfrm>
            </p:grpSpPr>
            <p:grpSp>
              <p:nvGrpSpPr>
                <p:cNvPr id="31" name="Group 407"/>
                <p:cNvGrpSpPr/>
                <p:nvPr/>
              </p:nvGrpSpPr>
              <p:grpSpPr>
                <a:xfrm>
                  <a:off x="4267200" y="838200"/>
                  <a:ext cx="1676400" cy="381000"/>
                  <a:chOff x="4267200" y="838200"/>
                  <a:chExt cx="1676400" cy="381000"/>
                </a:xfrm>
              </p:grpSpPr>
              <p:cxnSp>
                <p:nvCxnSpPr>
                  <p:cNvPr id="234" name="Curved Connector 233"/>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5" name="Curved Connector 234"/>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24" name="Group 408"/>
                <p:cNvGrpSpPr/>
                <p:nvPr/>
              </p:nvGrpSpPr>
              <p:grpSpPr>
                <a:xfrm>
                  <a:off x="5943600" y="838200"/>
                  <a:ext cx="1676400" cy="381000"/>
                  <a:chOff x="4267200" y="838200"/>
                  <a:chExt cx="1676400" cy="381000"/>
                </a:xfrm>
              </p:grpSpPr>
              <p:cxnSp>
                <p:nvCxnSpPr>
                  <p:cNvPr id="232" name="Curved Connector 231"/>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3" name="Curved Connector 232"/>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25" name="Group 412"/>
              <p:cNvGrpSpPr/>
              <p:nvPr/>
            </p:nvGrpSpPr>
            <p:grpSpPr>
              <a:xfrm>
                <a:off x="4800600" y="533400"/>
                <a:ext cx="3352800" cy="381000"/>
                <a:chOff x="4267200" y="838200"/>
                <a:chExt cx="3352800" cy="381000"/>
              </a:xfrm>
            </p:grpSpPr>
            <p:grpSp>
              <p:nvGrpSpPr>
                <p:cNvPr id="230" name="Group 407"/>
                <p:cNvGrpSpPr/>
                <p:nvPr/>
              </p:nvGrpSpPr>
              <p:grpSpPr>
                <a:xfrm>
                  <a:off x="4267200" y="838200"/>
                  <a:ext cx="1676400" cy="381000"/>
                  <a:chOff x="4267200" y="838200"/>
                  <a:chExt cx="1676400" cy="381000"/>
                </a:xfrm>
              </p:grpSpPr>
              <p:cxnSp>
                <p:nvCxnSpPr>
                  <p:cNvPr id="228" name="Curved Connector 227"/>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9" name="Curved Connector 228"/>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31" name="Group 408"/>
                <p:cNvGrpSpPr/>
                <p:nvPr/>
              </p:nvGrpSpPr>
              <p:grpSpPr>
                <a:xfrm>
                  <a:off x="5943600" y="838200"/>
                  <a:ext cx="1676400" cy="381000"/>
                  <a:chOff x="4267200" y="838200"/>
                  <a:chExt cx="1676400" cy="381000"/>
                </a:xfrm>
              </p:grpSpPr>
              <p:cxnSp>
                <p:nvCxnSpPr>
                  <p:cNvPr id="226" name="Curved Connector 225"/>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7" name="Curved Connector 226"/>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238" name="TextBox 237"/>
            <p:cNvSpPr txBox="1"/>
            <p:nvPr/>
          </p:nvSpPr>
          <p:spPr>
            <a:xfrm>
              <a:off x="2819400" y="4800600"/>
              <a:ext cx="1371600" cy="646331"/>
            </a:xfrm>
            <a:prstGeom prst="rect">
              <a:avLst/>
            </a:prstGeom>
            <a:noFill/>
          </p:spPr>
          <p:txBody>
            <a:bodyPr wrap="square" rtlCol="0">
              <a:spAutoFit/>
            </a:bodyPr>
            <a:lstStyle/>
            <a:p>
              <a:r>
                <a:rPr lang="en-US" dirty="0" err="1" smtClean="0"/>
                <a:t>K</a:t>
              </a:r>
              <a:r>
                <a:rPr lang="en-US" baseline="-25000" dirty="0" err="1" smtClean="0"/>
                <a:t>x</a:t>
              </a:r>
              <a:endParaRPr lang="en-US" dirty="0" smtClean="0"/>
            </a:p>
            <a:p>
              <a:endParaRPr lang="en-US" dirty="0"/>
            </a:p>
          </p:txBody>
        </p:sp>
      </p:grpSp>
      <p:grpSp>
        <p:nvGrpSpPr>
          <p:cNvPr id="131" name="Group 130"/>
          <p:cNvGrpSpPr/>
          <p:nvPr/>
        </p:nvGrpSpPr>
        <p:grpSpPr>
          <a:xfrm>
            <a:off x="1828800" y="1905000"/>
            <a:ext cx="685800" cy="1332131"/>
            <a:chOff x="1828800" y="1905000"/>
            <a:chExt cx="685800" cy="1332131"/>
          </a:xfrm>
        </p:grpSpPr>
        <p:grpSp>
          <p:nvGrpSpPr>
            <p:cNvPr id="239" name="Group 58"/>
            <p:cNvGrpSpPr/>
            <p:nvPr/>
          </p:nvGrpSpPr>
          <p:grpSpPr>
            <a:xfrm rot="16200000">
              <a:off x="1714892" y="2018908"/>
              <a:ext cx="456416" cy="228600"/>
              <a:chOff x="1447800" y="533400"/>
              <a:chExt cx="6705600" cy="381000"/>
            </a:xfrm>
          </p:grpSpPr>
          <p:grpSp>
            <p:nvGrpSpPr>
              <p:cNvPr id="240" name="Group 411"/>
              <p:cNvGrpSpPr/>
              <p:nvPr/>
            </p:nvGrpSpPr>
            <p:grpSpPr>
              <a:xfrm>
                <a:off x="1447800" y="533400"/>
                <a:ext cx="3352800" cy="381000"/>
                <a:chOff x="4267200" y="838200"/>
                <a:chExt cx="3352800" cy="381000"/>
              </a:xfrm>
            </p:grpSpPr>
            <p:grpSp>
              <p:nvGrpSpPr>
                <p:cNvPr id="241" name="Group 407"/>
                <p:cNvGrpSpPr/>
                <p:nvPr/>
              </p:nvGrpSpPr>
              <p:grpSpPr>
                <a:xfrm>
                  <a:off x="4267200" y="838200"/>
                  <a:ext cx="1676400" cy="381000"/>
                  <a:chOff x="4267200" y="838200"/>
                  <a:chExt cx="1676400" cy="381000"/>
                </a:xfrm>
              </p:grpSpPr>
              <p:cxnSp>
                <p:nvCxnSpPr>
                  <p:cNvPr id="270" name="Curved Connector 269"/>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71" name="Curved Connector 270"/>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42" name="Group 408"/>
                <p:cNvGrpSpPr/>
                <p:nvPr/>
              </p:nvGrpSpPr>
              <p:grpSpPr>
                <a:xfrm>
                  <a:off x="5943600" y="838200"/>
                  <a:ext cx="1676400" cy="381000"/>
                  <a:chOff x="4267200" y="838200"/>
                  <a:chExt cx="1676400" cy="381000"/>
                </a:xfrm>
              </p:grpSpPr>
              <p:cxnSp>
                <p:nvCxnSpPr>
                  <p:cNvPr id="268" name="Curved Connector 267"/>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9" name="Curved Connector 268"/>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nvGrpSpPr>
              <p:cNvPr id="244" name="Group 412"/>
              <p:cNvGrpSpPr/>
              <p:nvPr/>
            </p:nvGrpSpPr>
            <p:grpSpPr>
              <a:xfrm>
                <a:off x="4800600" y="533400"/>
                <a:ext cx="3352800" cy="381000"/>
                <a:chOff x="4267200" y="838200"/>
                <a:chExt cx="3352800" cy="381000"/>
              </a:xfrm>
            </p:grpSpPr>
            <p:grpSp>
              <p:nvGrpSpPr>
                <p:cNvPr id="245" name="Group 407"/>
                <p:cNvGrpSpPr/>
                <p:nvPr/>
              </p:nvGrpSpPr>
              <p:grpSpPr>
                <a:xfrm>
                  <a:off x="4267200" y="838200"/>
                  <a:ext cx="1676400" cy="381000"/>
                  <a:chOff x="4267200" y="838200"/>
                  <a:chExt cx="1676400" cy="381000"/>
                </a:xfrm>
              </p:grpSpPr>
              <p:cxnSp>
                <p:nvCxnSpPr>
                  <p:cNvPr id="264" name="Curved Connector 263"/>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5" name="Curved Connector 264"/>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46" name="Group 408"/>
                <p:cNvGrpSpPr/>
                <p:nvPr/>
              </p:nvGrpSpPr>
              <p:grpSpPr>
                <a:xfrm>
                  <a:off x="5943600" y="838200"/>
                  <a:ext cx="1676400" cy="381000"/>
                  <a:chOff x="4267200" y="838200"/>
                  <a:chExt cx="1676400" cy="381000"/>
                </a:xfrm>
              </p:grpSpPr>
              <p:cxnSp>
                <p:nvCxnSpPr>
                  <p:cNvPr id="262" name="Curved Connector 261"/>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3" name="Curved Connector 262"/>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grpSp>
          <p:nvGrpSpPr>
            <p:cNvPr id="247" name="Group 58"/>
            <p:cNvGrpSpPr/>
            <p:nvPr/>
          </p:nvGrpSpPr>
          <p:grpSpPr>
            <a:xfrm rot="16200000">
              <a:off x="1697609" y="2645791"/>
              <a:ext cx="456416" cy="194034"/>
              <a:chOff x="1447800" y="533400"/>
              <a:chExt cx="6705600" cy="381000"/>
            </a:xfrm>
          </p:grpSpPr>
          <p:grpSp>
            <p:nvGrpSpPr>
              <p:cNvPr id="252" name="Group 411"/>
              <p:cNvGrpSpPr/>
              <p:nvPr/>
            </p:nvGrpSpPr>
            <p:grpSpPr>
              <a:xfrm>
                <a:off x="1447800" y="533400"/>
                <a:ext cx="3352800" cy="381000"/>
                <a:chOff x="4267200" y="838200"/>
                <a:chExt cx="3352800" cy="381000"/>
              </a:xfrm>
            </p:grpSpPr>
            <p:grpSp>
              <p:nvGrpSpPr>
                <p:cNvPr id="253" name="Group 407"/>
                <p:cNvGrpSpPr/>
                <p:nvPr/>
              </p:nvGrpSpPr>
              <p:grpSpPr>
                <a:xfrm>
                  <a:off x="4267200" y="838200"/>
                  <a:ext cx="1676400" cy="381000"/>
                  <a:chOff x="4267200" y="838200"/>
                  <a:chExt cx="1676400" cy="381000"/>
                </a:xfrm>
              </p:grpSpPr>
              <p:cxnSp>
                <p:nvCxnSpPr>
                  <p:cNvPr id="256" name="Curved Connector 255"/>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7" name="Curved Connector 256"/>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58" name="Group 408"/>
                <p:cNvGrpSpPr/>
                <p:nvPr/>
              </p:nvGrpSpPr>
              <p:grpSpPr>
                <a:xfrm>
                  <a:off x="5943600" y="838200"/>
                  <a:ext cx="1676400" cy="381000"/>
                  <a:chOff x="4267200" y="838200"/>
                  <a:chExt cx="1676400" cy="381000"/>
                </a:xfrm>
              </p:grpSpPr>
              <p:cxnSp>
                <p:nvCxnSpPr>
                  <p:cNvPr id="254" name="Curved Connector 253"/>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5" name="Curved Connector 254"/>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nvGrpSpPr>
              <p:cNvPr id="259" name="Group 412"/>
              <p:cNvGrpSpPr/>
              <p:nvPr/>
            </p:nvGrpSpPr>
            <p:grpSpPr>
              <a:xfrm>
                <a:off x="4800600" y="533400"/>
                <a:ext cx="3352800" cy="381000"/>
                <a:chOff x="4267200" y="838200"/>
                <a:chExt cx="3352800" cy="381000"/>
              </a:xfrm>
            </p:grpSpPr>
            <p:grpSp>
              <p:nvGrpSpPr>
                <p:cNvPr id="260" name="Group 407"/>
                <p:cNvGrpSpPr/>
                <p:nvPr/>
              </p:nvGrpSpPr>
              <p:grpSpPr>
                <a:xfrm>
                  <a:off x="4267200" y="838200"/>
                  <a:ext cx="1676400" cy="381000"/>
                  <a:chOff x="4267200" y="838200"/>
                  <a:chExt cx="1676400" cy="381000"/>
                </a:xfrm>
              </p:grpSpPr>
              <p:cxnSp>
                <p:nvCxnSpPr>
                  <p:cNvPr id="250" name="Curved Connector 249"/>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1" name="Curved Connector 250"/>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61" name="Group 408"/>
                <p:cNvGrpSpPr/>
                <p:nvPr/>
              </p:nvGrpSpPr>
              <p:grpSpPr>
                <a:xfrm>
                  <a:off x="5943600" y="838200"/>
                  <a:ext cx="1676400" cy="381000"/>
                  <a:chOff x="4267200" y="838200"/>
                  <a:chExt cx="1676400" cy="381000"/>
                </a:xfrm>
              </p:grpSpPr>
              <p:cxnSp>
                <p:nvCxnSpPr>
                  <p:cNvPr id="248" name="Curved Connector 247"/>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49" name="Curved Connector 248"/>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sp>
          <p:nvSpPr>
            <p:cNvPr id="243" name="TextBox 242"/>
            <p:cNvSpPr txBox="1"/>
            <p:nvPr/>
          </p:nvSpPr>
          <p:spPr>
            <a:xfrm>
              <a:off x="1981200" y="2590800"/>
              <a:ext cx="533400" cy="646331"/>
            </a:xfrm>
            <a:prstGeom prst="rect">
              <a:avLst/>
            </a:prstGeom>
            <a:noFill/>
          </p:spPr>
          <p:txBody>
            <a:bodyPr wrap="square" rtlCol="0">
              <a:spAutoFit/>
            </a:bodyPr>
            <a:lstStyle/>
            <a:p>
              <a:r>
                <a:rPr lang="en-US" dirty="0" err="1" smtClean="0"/>
                <a:t>K</a:t>
              </a:r>
              <a:r>
                <a:rPr lang="en-US" baseline="-25000" dirty="0" err="1" smtClean="0"/>
                <a:t>y</a:t>
              </a:r>
              <a:endParaRPr lang="en-US" dirty="0" smtClean="0"/>
            </a:p>
            <a:p>
              <a:endParaRPr lang="en-US" dirty="0"/>
            </a:p>
          </p:txBody>
        </p:sp>
      </p:grpSp>
      <p:sp>
        <p:nvSpPr>
          <p:cNvPr id="273" name="TextBox 272"/>
          <p:cNvSpPr txBox="1"/>
          <p:nvPr/>
        </p:nvSpPr>
        <p:spPr>
          <a:xfrm>
            <a:off x="5334000" y="4876800"/>
            <a:ext cx="184731" cy="369332"/>
          </a:xfrm>
          <a:prstGeom prst="rect">
            <a:avLst/>
          </a:prstGeom>
          <a:noFill/>
        </p:spPr>
        <p:txBody>
          <a:bodyPr wrap="none" rtlCol="0">
            <a:spAutoFit/>
          </a:bodyPr>
          <a:lstStyle/>
          <a:p>
            <a:endParaRPr lang="en-US" dirty="0"/>
          </a:p>
        </p:txBody>
      </p:sp>
      <p:sp>
        <p:nvSpPr>
          <p:cNvPr id="275" name="TextBox 274"/>
          <p:cNvSpPr txBox="1"/>
          <p:nvPr/>
        </p:nvSpPr>
        <p:spPr>
          <a:xfrm>
            <a:off x="3871885" y="1126495"/>
            <a:ext cx="4267200" cy="646331"/>
          </a:xfrm>
          <a:prstGeom prst="rect">
            <a:avLst/>
          </a:prstGeom>
          <a:noFill/>
        </p:spPr>
        <p:txBody>
          <a:bodyPr wrap="square" rtlCol="0">
            <a:spAutoFit/>
          </a:bodyPr>
          <a:lstStyle/>
          <a:p>
            <a:r>
              <a:rPr lang="en-US" dirty="0" smtClean="0"/>
              <a:t>Medium’s response depends on the direction of applied field</a:t>
            </a:r>
            <a:endParaRPr lang="en-US" dirty="0"/>
          </a:p>
        </p:txBody>
      </p:sp>
      <p:grpSp>
        <p:nvGrpSpPr>
          <p:cNvPr id="137" name="Group 136"/>
          <p:cNvGrpSpPr/>
          <p:nvPr/>
        </p:nvGrpSpPr>
        <p:grpSpPr>
          <a:xfrm>
            <a:off x="1143000" y="152400"/>
            <a:ext cx="542250" cy="766465"/>
            <a:chOff x="1143000" y="152400"/>
            <a:chExt cx="542250" cy="766465"/>
          </a:xfrm>
        </p:grpSpPr>
        <p:cxnSp>
          <p:nvCxnSpPr>
            <p:cNvPr id="134" name="Straight Arrow Connector 133"/>
            <p:cNvCxnSpPr/>
            <p:nvPr/>
          </p:nvCxnSpPr>
          <p:spPr bwMode="auto">
            <a:xfrm flipH="1">
              <a:off x="1143000" y="152400"/>
              <a:ext cx="457200" cy="76200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35" name="TextBox 134"/>
            <p:cNvSpPr txBox="1"/>
            <p:nvPr/>
          </p:nvSpPr>
          <p:spPr>
            <a:xfrm>
              <a:off x="1295400" y="457200"/>
              <a:ext cx="389850" cy="461665"/>
            </a:xfrm>
            <a:prstGeom prst="rect">
              <a:avLst/>
            </a:prstGeom>
            <a:noFill/>
          </p:spPr>
          <p:txBody>
            <a:bodyPr wrap="none" rtlCol="0">
              <a:spAutoFit/>
            </a:bodyPr>
            <a:lstStyle/>
            <a:p>
              <a:r>
                <a:rPr lang="en-US" sz="2400" b="1" dirty="0" smtClean="0"/>
                <a:t>E</a:t>
              </a:r>
              <a:endParaRPr lang="en-US" sz="2400" b="1" dirty="0"/>
            </a:p>
          </p:txBody>
        </p:sp>
      </p:grpSp>
      <p:grpSp>
        <p:nvGrpSpPr>
          <p:cNvPr id="141" name="Group 140"/>
          <p:cNvGrpSpPr/>
          <p:nvPr/>
        </p:nvGrpSpPr>
        <p:grpSpPr>
          <a:xfrm>
            <a:off x="3781799" y="2116416"/>
            <a:ext cx="3447676" cy="2257147"/>
            <a:chOff x="3781799" y="2116416"/>
            <a:chExt cx="3447676" cy="2257147"/>
          </a:xfrm>
        </p:grpSpPr>
        <p:sp>
          <p:nvSpPr>
            <p:cNvPr id="139" name="TextBox 138"/>
            <p:cNvSpPr txBox="1"/>
            <p:nvPr/>
          </p:nvSpPr>
          <p:spPr>
            <a:xfrm>
              <a:off x="3781799" y="2116416"/>
              <a:ext cx="2223686" cy="369332"/>
            </a:xfrm>
            <a:prstGeom prst="rect">
              <a:avLst/>
            </a:prstGeom>
            <a:noFill/>
          </p:spPr>
          <p:txBody>
            <a:bodyPr wrap="none" rtlCol="0">
              <a:spAutoFit/>
            </a:bodyPr>
            <a:lstStyle/>
            <a:p>
              <a:r>
                <a:rPr lang="en-US" dirty="0" smtClean="0"/>
                <a:t>Equations of motion</a:t>
              </a:r>
              <a:endParaRPr lang="en-US" dirty="0"/>
            </a:p>
          </p:txBody>
        </p:sp>
        <p:graphicFrame>
          <p:nvGraphicFramePr>
            <p:cNvPr id="140" name="Object 12"/>
            <p:cNvGraphicFramePr>
              <a:graphicFrameLocks noChangeAspect="1"/>
            </p:cNvGraphicFramePr>
            <p:nvPr>
              <p:extLst>
                <p:ext uri="{D42A27DB-BD31-4B8C-83A1-F6EECF244321}">
                  <p14:modId xmlns:p14="http://schemas.microsoft.com/office/powerpoint/2010/main" val="3130597056"/>
                </p:ext>
              </p:extLst>
            </p:nvPr>
          </p:nvGraphicFramePr>
          <p:xfrm>
            <a:off x="3810000" y="2362200"/>
            <a:ext cx="3419475" cy="2011363"/>
          </p:xfrm>
          <a:graphic>
            <a:graphicData uri="http://schemas.openxmlformats.org/presentationml/2006/ole">
              <mc:AlternateContent xmlns:mc="http://schemas.openxmlformats.org/markup-compatibility/2006">
                <mc:Choice xmlns:v="urn:schemas-microsoft-com:vml" Requires="v">
                  <p:oleObj spid="_x0000_s109818" name="Equation" r:id="rId3" imgW="2158920" imgH="1269720" progId="Equation.DSMT4">
                    <p:embed/>
                  </p:oleObj>
                </mc:Choice>
                <mc:Fallback>
                  <p:oleObj name="Equation" r:id="rId3" imgW="2158920" imgH="1269720" progId="Equation.DSMT4">
                    <p:embed/>
                    <p:pic>
                      <p:nvPicPr>
                        <p:cNvPr id="0" name="Picture 6"/>
                        <p:cNvPicPr>
                          <a:picLocks noChangeAspect="1" noChangeArrowheads="1"/>
                        </p:cNvPicPr>
                        <p:nvPr/>
                      </p:nvPicPr>
                      <p:blipFill>
                        <a:blip r:embed="rId4"/>
                        <a:srcRect/>
                        <a:stretch>
                          <a:fillRect/>
                        </a:stretch>
                      </p:blipFill>
                      <p:spPr bwMode="auto">
                        <a:xfrm>
                          <a:off x="3810000" y="2362200"/>
                          <a:ext cx="341947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4" name="Group 153"/>
          <p:cNvGrpSpPr/>
          <p:nvPr/>
        </p:nvGrpSpPr>
        <p:grpSpPr>
          <a:xfrm>
            <a:off x="304800" y="4191000"/>
            <a:ext cx="3189287" cy="846138"/>
            <a:chOff x="304800" y="4191000"/>
            <a:chExt cx="3189287" cy="846138"/>
          </a:xfrm>
        </p:grpSpPr>
        <p:graphicFrame>
          <p:nvGraphicFramePr>
            <p:cNvPr id="274" name="Object 6"/>
            <p:cNvGraphicFramePr>
              <a:graphicFrameLocks noChangeAspect="1"/>
            </p:cNvGraphicFramePr>
            <p:nvPr/>
          </p:nvGraphicFramePr>
          <p:xfrm>
            <a:off x="304800" y="4495800"/>
            <a:ext cx="3189287" cy="541338"/>
          </p:xfrm>
          <a:graphic>
            <a:graphicData uri="http://schemas.openxmlformats.org/presentationml/2006/ole">
              <mc:AlternateContent xmlns:mc="http://schemas.openxmlformats.org/markup-compatibility/2006">
                <mc:Choice xmlns:v="urn:schemas-microsoft-com:vml" Requires="v">
                  <p:oleObj spid="_x0000_s109819" name="Equation" r:id="rId5" imgW="1574640" imgH="266400" progId="Equation.DSMT4">
                    <p:embed/>
                  </p:oleObj>
                </mc:Choice>
                <mc:Fallback>
                  <p:oleObj name="Equation" r:id="rId5" imgW="1574640" imgH="26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495800"/>
                          <a:ext cx="318928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 name="TextBox 141"/>
            <p:cNvSpPr txBox="1"/>
            <p:nvPr/>
          </p:nvSpPr>
          <p:spPr>
            <a:xfrm>
              <a:off x="304800" y="4191000"/>
              <a:ext cx="2492990" cy="369332"/>
            </a:xfrm>
            <a:prstGeom prst="rect">
              <a:avLst/>
            </a:prstGeom>
            <a:noFill/>
          </p:spPr>
          <p:txBody>
            <a:bodyPr wrap="none" rtlCol="0">
              <a:spAutoFit/>
            </a:bodyPr>
            <a:lstStyle/>
            <a:p>
              <a:r>
                <a:rPr lang="en-US" dirty="0" smtClean="0"/>
                <a:t>Resonant frequencies </a:t>
              </a:r>
              <a:endParaRPr lang="en-US" dirty="0"/>
            </a:p>
          </p:txBody>
        </p:sp>
      </p:grpSp>
      <p:graphicFrame>
        <p:nvGraphicFramePr>
          <p:cNvPr id="266" name="Object 6"/>
          <p:cNvGraphicFramePr>
            <a:graphicFrameLocks noChangeAspect="1"/>
          </p:cNvGraphicFramePr>
          <p:nvPr>
            <p:extLst>
              <p:ext uri="{D42A27DB-BD31-4B8C-83A1-F6EECF244321}">
                <p14:modId xmlns:p14="http://schemas.microsoft.com/office/powerpoint/2010/main" val="4007795744"/>
              </p:ext>
            </p:extLst>
          </p:nvPr>
        </p:nvGraphicFramePr>
        <p:xfrm>
          <a:off x="4378169" y="650874"/>
          <a:ext cx="1774825" cy="490538"/>
        </p:xfrm>
        <a:graphic>
          <a:graphicData uri="http://schemas.openxmlformats.org/presentationml/2006/ole">
            <mc:AlternateContent xmlns:mc="http://schemas.openxmlformats.org/markup-compatibility/2006">
              <mc:Choice xmlns:v="urn:schemas-microsoft-com:vml" Requires="v">
                <p:oleObj spid="_x0000_s109820" name="Equation" r:id="rId7" imgW="876240" imgH="241200" progId="Equation.DSMT4">
                  <p:embed/>
                </p:oleObj>
              </mc:Choice>
              <mc:Fallback>
                <p:oleObj name="Equation" r:id="rId7" imgW="876240" imgH="2412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8169" y="650874"/>
                        <a:ext cx="17748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1" name="Group 150"/>
          <p:cNvGrpSpPr/>
          <p:nvPr/>
        </p:nvGrpSpPr>
        <p:grpSpPr>
          <a:xfrm>
            <a:off x="3962400" y="4495800"/>
            <a:ext cx="3348038" cy="463550"/>
            <a:chOff x="3962400" y="4495800"/>
            <a:chExt cx="3348038" cy="463550"/>
          </a:xfrm>
        </p:grpSpPr>
        <p:sp>
          <p:nvSpPr>
            <p:cNvPr id="148" name="TextBox 147"/>
            <p:cNvSpPr txBox="1"/>
            <p:nvPr/>
          </p:nvSpPr>
          <p:spPr>
            <a:xfrm>
              <a:off x="3962400" y="4495800"/>
              <a:ext cx="1659429" cy="369332"/>
            </a:xfrm>
            <a:prstGeom prst="rect">
              <a:avLst/>
            </a:prstGeom>
            <a:noFill/>
          </p:spPr>
          <p:txBody>
            <a:bodyPr wrap="none" rtlCol="0">
              <a:spAutoFit/>
            </a:bodyPr>
            <a:lstStyle/>
            <a:p>
              <a:r>
                <a:rPr lang="en-US" dirty="0" smtClean="0"/>
                <a:t>Harmonic field</a:t>
              </a:r>
              <a:endParaRPr lang="en-US" dirty="0"/>
            </a:p>
          </p:txBody>
        </p:sp>
        <p:graphicFrame>
          <p:nvGraphicFramePr>
            <p:cNvPr id="267" name="Object 6"/>
            <p:cNvGraphicFramePr>
              <a:graphicFrameLocks noChangeAspect="1"/>
            </p:cNvGraphicFramePr>
            <p:nvPr/>
          </p:nvGraphicFramePr>
          <p:xfrm>
            <a:off x="5638800" y="4495800"/>
            <a:ext cx="1671638" cy="463550"/>
          </p:xfrm>
          <a:graphic>
            <a:graphicData uri="http://schemas.openxmlformats.org/presentationml/2006/ole">
              <mc:AlternateContent xmlns:mc="http://schemas.openxmlformats.org/markup-compatibility/2006">
                <mc:Choice xmlns:v="urn:schemas-microsoft-com:vml" Requires="v">
                  <p:oleObj spid="_x0000_s109821" name="Equation" r:id="rId9" imgW="825480" imgH="228600" progId="Equation.DSMT4">
                    <p:embed/>
                  </p:oleObj>
                </mc:Choice>
                <mc:Fallback>
                  <p:oleObj name="Equation" r:id="rId9" imgW="825480" imgH="22860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495800"/>
                          <a:ext cx="1671638"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3" name="Object 12"/>
          <p:cNvGraphicFramePr>
            <a:graphicFrameLocks noChangeAspect="1"/>
          </p:cNvGraphicFramePr>
          <p:nvPr/>
        </p:nvGraphicFramePr>
        <p:xfrm>
          <a:off x="609600" y="5111750"/>
          <a:ext cx="1652587" cy="1653807"/>
        </p:xfrm>
        <a:graphic>
          <a:graphicData uri="http://schemas.openxmlformats.org/presentationml/2006/ole">
            <mc:AlternateContent xmlns:mc="http://schemas.openxmlformats.org/markup-compatibility/2006">
              <mc:Choice xmlns:v="urn:schemas-microsoft-com:vml" Requires="v">
                <p:oleObj spid="_x0000_s109822" name="Equation" r:id="rId11" imgW="1358640" imgH="1358640" progId="Equation.DSMT4">
                  <p:embed/>
                </p:oleObj>
              </mc:Choice>
              <mc:Fallback>
                <p:oleObj name="Equation" r:id="rId11" imgW="1358640" imgH="1358640" progId="Equation.DSMT4">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5111750"/>
                        <a:ext cx="1652587" cy="165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 name="TextBox 173"/>
          <p:cNvSpPr txBox="1"/>
          <p:nvPr/>
        </p:nvSpPr>
        <p:spPr>
          <a:xfrm>
            <a:off x="1524000" y="2438400"/>
            <a:ext cx="304892" cy="461665"/>
          </a:xfrm>
          <a:prstGeom prst="rect">
            <a:avLst/>
          </a:prstGeom>
          <a:noFill/>
        </p:spPr>
        <p:txBody>
          <a:bodyPr wrap="none" rtlCol="0">
            <a:spAutoFit/>
          </a:bodyPr>
          <a:lstStyle/>
          <a:p>
            <a:r>
              <a:rPr lang="en-US" sz="2400" b="1" dirty="0" smtClean="0"/>
              <a:t>r</a:t>
            </a:r>
            <a:endParaRPr lang="en-US" sz="2400" b="1" dirty="0"/>
          </a:p>
        </p:txBody>
      </p:sp>
      <p:grpSp>
        <p:nvGrpSpPr>
          <p:cNvPr id="186" name="Group 185"/>
          <p:cNvGrpSpPr/>
          <p:nvPr/>
        </p:nvGrpSpPr>
        <p:grpSpPr>
          <a:xfrm>
            <a:off x="1143000" y="2057400"/>
            <a:ext cx="1066800" cy="1066800"/>
            <a:chOff x="1143000" y="2057400"/>
            <a:chExt cx="1066800" cy="1066800"/>
          </a:xfrm>
        </p:grpSpPr>
        <p:sp>
          <p:nvSpPr>
            <p:cNvPr id="173" name="Oval 172"/>
            <p:cNvSpPr/>
            <p:nvPr/>
          </p:nvSpPr>
          <p:spPr bwMode="auto">
            <a:xfrm>
              <a:off x="1143000" y="20574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80" name="Straight Arrow Connector 179"/>
            <p:cNvCxnSpPr/>
            <p:nvPr/>
          </p:nvCxnSpPr>
          <p:spPr bwMode="auto">
            <a:xfrm flipH="1">
              <a:off x="1600200" y="2438400"/>
              <a:ext cx="304800" cy="15240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grpSp>
      <p:sp>
        <p:nvSpPr>
          <p:cNvPr id="189" name="TextBox 188"/>
          <p:cNvSpPr txBox="1"/>
          <p:nvPr/>
        </p:nvSpPr>
        <p:spPr>
          <a:xfrm>
            <a:off x="152400" y="3581400"/>
            <a:ext cx="3276600" cy="584775"/>
          </a:xfrm>
          <a:prstGeom prst="rect">
            <a:avLst/>
          </a:prstGeom>
          <a:noFill/>
        </p:spPr>
        <p:txBody>
          <a:bodyPr wrap="square" rtlCol="0">
            <a:spAutoFit/>
          </a:bodyPr>
          <a:lstStyle/>
          <a:p>
            <a:r>
              <a:rPr lang="en-US" sz="1600" dirty="0" smtClean="0"/>
              <a:t>Motion of electron  is not parallel with the force</a:t>
            </a:r>
            <a:endParaRPr lang="en-US" sz="1600" dirty="0"/>
          </a:p>
        </p:txBody>
      </p:sp>
      <p:graphicFrame>
        <p:nvGraphicFramePr>
          <p:cNvPr id="109578" name="Object 10"/>
          <p:cNvGraphicFramePr>
            <a:graphicFrameLocks noChangeAspect="1"/>
          </p:cNvGraphicFramePr>
          <p:nvPr/>
        </p:nvGraphicFramePr>
        <p:xfrm>
          <a:off x="2720975" y="5156200"/>
          <a:ext cx="3400425" cy="1701800"/>
        </p:xfrm>
        <a:graphic>
          <a:graphicData uri="http://schemas.openxmlformats.org/presentationml/2006/ole">
            <mc:AlternateContent xmlns:mc="http://schemas.openxmlformats.org/markup-compatibility/2006">
              <mc:Choice xmlns:v="urn:schemas-microsoft-com:vml" Requires="v">
                <p:oleObj spid="_x0000_s109823" name="Equation" r:id="rId13" imgW="2793960" imgH="1396800" progId="Equation.DSMT4">
                  <p:embed/>
                </p:oleObj>
              </mc:Choice>
              <mc:Fallback>
                <p:oleObj name="Equation" r:id="rId13" imgW="2793960" imgH="139680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0975" y="5156200"/>
                        <a:ext cx="3400425"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9" name="Group 198"/>
          <p:cNvGrpSpPr/>
          <p:nvPr/>
        </p:nvGrpSpPr>
        <p:grpSpPr>
          <a:xfrm>
            <a:off x="1600200" y="685800"/>
            <a:ext cx="923250" cy="537865"/>
            <a:chOff x="1600200" y="685800"/>
            <a:chExt cx="923250" cy="537865"/>
          </a:xfrm>
        </p:grpSpPr>
        <p:cxnSp>
          <p:nvCxnSpPr>
            <p:cNvPr id="192" name="Straight Arrow Connector 191"/>
            <p:cNvCxnSpPr/>
            <p:nvPr/>
          </p:nvCxnSpPr>
          <p:spPr bwMode="auto">
            <a:xfrm flipH="1">
              <a:off x="1600200" y="685800"/>
              <a:ext cx="838200" cy="53340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98" name="TextBox 197"/>
            <p:cNvSpPr txBox="1"/>
            <p:nvPr/>
          </p:nvSpPr>
          <p:spPr>
            <a:xfrm>
              <a:off x="2133600" y="762000"/>
              <a:ext cx="389850" cy="461665"/>
            </a:xfrm>
            <a:prstGeom prst="rect">
              <a:avLst/>
            </a:prstGeom>
            <a:noFill/>
          </p:spPr>
          <p:txBody>
            <a:bodyPr wrap="none" rtlCol="0">
              <a:spAutoFit/>
            </a:bodyPr>
            <a:lstStyle/>
            <a:p>
              <a:r>
                <a:rPr lang="en-US" sz="2400" b="1" dirty="0" smtClean="0"/>
                <a:t>P</a:t>
              </a:r>
              <a:endParaRPr lang="en-US" sz="2400" b="1" dirty="0"/>
            </a:p>
          </p:txBody>
        </p:sp>
      </p:grpSp>
      <p:graphicFrame>
        <p:nvGraphicFramePr>
          <p:cNvPr id="272" name="Object 6"/>
          <p:cNvGraphicFramePr>
            <a:graphicFrameLocks noChangeAspect="1"/>
          </p:cNvGraphicFramePr>
          <p:nvPr>
            <p:extLst>
              <p:ext uri="{D42A27DB-BD31-4B8C-83A1-F6EECF244321}">
                <p14:modId xmlns:p14="http://schemas.microsoft.com/office/powerpoint/2010/main" val="1096630096"/>
              </p:ext>
            </p:extLst>
          </p:nvPr>
        </p:nvGraphicFramePr>
        <p:xfrm>
          <a:off x="6237288" y="5486400"/>
          <a:ext cx="2881312" cy="490538"/>
        </p:xfrm>
        <a:graphic>
          <a:graphicData uri="http://schemas.openxmlformats.org/presentationml/2006/ole">
            <mc:AlternateContent xmlns:mc="http://schemas.openxmlformats.org/markup-compatibility/2006">
              <mc:Choice xmlns:v="urn:schemas-microsoft-com:vml" Requires="v">
                <p:oleObj spid="_x0000_s109824" name="Equation" r:id="rId15" imgW="1422360" imgH="241200" progId="Equation.DSMT4">
                  <p:embed/>
                </p:oleObj>
              </mc:Choice>
              <mc:Fallback>
                <p:oleObj name="Equation" r:id="rId15" imgW="1422360" imgH="241200" progId="Equation.DSMT4">
                  <p:embed/>
                  <p:pic>
                    <p:nvPicPr>
                      <p:cNvPr id="0" name="Picture 11"/>
                      <p:cNvPicPr>
                        <a:picLocks noChangeAspect="1" noChangeArrowheads="1"/>
                      </p:cNvPicPr>
                      <p:nvPr/>
                    </p:nvPicPr>
                    <p:blipFill>
                      <a:blip r:embed="rId16"/>
                      <a:srcRect/>
                      <a:stretch>
                        <a:fillRect/>
                      </a:stretch>
                    </p:blipFill>
                    <p:spPr bwMode="auto">
                      <a:xfrm>
                        <a:off x="6237288" y="5486400"/>
                        <a:ext cx="2881312"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 name="Slide Number Placeholder 123"/>
          <p:cNvSpPr>
            <a:spLocks noGrp="1"/>
          </p:cNvSpPr>
          <p:nvPr>
            <p:ph type="sldNum" sz="quarter" idx="12"/>
          </p:nvPr>
        </p:nvSpPr>
        <p:spPr/>
        <p:txBody>
          <a:bodyPr/>
          <a:lstStyle/>
          <a:p>
            <a:pPr>
              <a:defRPr/>
            </a:pPr>
            <a:fld id="{BA949DAA-2B2A-4017-895E-FC6C49EBF0C5}" type="slidenum">
              <a:rPr lang="en-US" smtClean="0"/>
              <a:pPr>
                <a:defRPr/>
              </a:pPr>
              <a:t>3</a:t>
            </a:fld>
            <a:endParaRPr lang="en-US"/>
          </a:p>
        </p:txBody>
      </p:sp>
      <p:grpSp>
        <p:nvGrpSpPr>
          <p:cNvPr id="6" name="Group 5"/>
          <p:cNvGrpSpPr/>
          <p:nvPr/>
        </p:nvGrpSpPr>
        <p:grpSpPr>
          <a:xfrm>
            <a:off x="3710840" y="1689100"/>
            <a:ext cx="3781930" cy="511175"/>
            <a:chOff x="3710840" y="1689100"/>
            <a:chExt cx="3781930" cy="511175"/>
          </a:xfrm>
        </p:grpSpPr>
        <p:graphicFrame>
          <p:nvGraphicFramePr>
            <p:cNvPr id="3" name="Object 2"/>
            <p:cNvGraphicFramePr>
              <a:graphicFrameLocks noChangeAspect="1"/>
            </p:cNvGraphicFramePr>
            <p:nvPr>
              <p:extLst>
                <p:ext uri="{D42A27DB-BD31-4B8C-83A1-F6EECF244321}">
                  <p14:modId xmlns:p14="http://schemas.microsoft.com/office/powerpoint/2010/main" val="49221110"/>
                </p:ext>
              </p:extLst>
            </p:nvPr>
          </p:nvGraphicFramePr>
          <p:xfrm>
            <a:off x="4521200" y="1689100"/>
            <a:ext cx="2660650" cy="511175"/>
          </p:xfrm>
          <a:graphic>
            <a:graphicData uri="http://schemas.openxmlformats.org/presentationml/2006/ole">
              <mc:AlternateContent xmlns:mc="http://schemas.openxmlformats.org/markup-compatibility/2006">
                <mc:Choice xmlns:v="urn:schemas-microsoft-com:vml" Requires="v">
                  <p:oleObj spid="_x0000_s109825" name="Equation" r:id="rId17" imgW="1257120" imgH="241200" progId="Equation.DSMT4">
                    <p:embed/>
                  </p:oleObj>
                </mc:Choice>
                <mc:Fallback>
                  <p:oleObj name="Equation" r:id="rId17" imgW="1257120" imgH="241200" progId="Equation.DSMT4">
                    <p:embed/>
                    <p:pic>
                      <p:nvPicPr>
                        <p:cNvPr id="0" name=""/>
                        <p:cNvPicPr/>
                        <p:nvPr/>
                      </p:nvPicPr>
                      <p:blipFill>
                        <a:blip r:embed="rId18"/>
                        <a:stretch>
                          <a:fillRect/>
                        </a:stretch>
                      </p:blipFill>
                      <p:spPr>
                        <a:xfrm>
                          <a:off x="4521200" y="1689100"/>
                          <a:ext cx="2660650" cy="511175"/>
                        </a:xfrm>
                        <a:prstGeom prst="rect">
                          <a:avLst/>
                        </a:prstGeom>
                      </p:spPr>
                    </p:pic>
                  </p:oleObj>
                </mc:Fallback>
              </mc:AlternateContent>
            </a:graphicData>
          </a:graphic>
        </p:graphicFrame>
        <p:sp>
          <p:nvSpPr>
            <p:cNvPr id="4" name="TextBox 3"/>
            <p:cNvSpPr txBox="1"/>
            <p:nvPr/>
          </p:nvSpPr>
          <p:spPr>
            <a:xfrm>
              <a:off x="3751816" y="1712849"/>
              <a:ext cx="736099" cy="369332"/>
            </a:xfrm>
            <a:prstGeom prst="rect">
              <a:avLst/>
            </a:prstGeom>
            <a:noFill/>
          </p:spPr>
          <p:txBody>
            <a:bodyPr wrap="none" rtlCol="0">
              <a:spAutoFit/>
            </a:bodyPr>
            <a:lstStyle/>
            <a:p>
              <a:r>
                <a:rPr lang="en-US" dirty="0" smtClean="0"/>
                <a:t>apply</a:t>
              </a:r>
              <a:endParaRPr lang="en-US" dirty="0"/>
            </a:p>
          </p:txBody>
        </p:sp>
        <p:sp>
          <p:nvSpPr>
            <p:cNvPr id="5" name="Rounded Rectangle 4"/>
            <p:cNvSpPr/>
            <p:nvPr/>
          </p:nvSpPr>
          <p:spPr bwMode="auto">
            <a:xfrm>
              <a:off x="3710840" y="1697958"/>
              <a:ext cx="3781930" cy="466186"/>
            </a:xfrm>
            <a:prstGeom prst="roundRect">
              <a:avLst/>
            </a:prstGeom>
            <a:solidFill>
              <a:srgbClr val="7030A0">
                <a:alpha val="2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ox(in)">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ox(i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box(in)">
                                      <p:cBhvr>
                                        <p:cTn id="22" dur="5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5"/>
                                        </p:tgtEl>
                                        <p:attrNameLst>
                                          <p:attrName>style.visibility</p:attrName>
                                        </p:attrNameLst>
                                      </p:cBhvr>
                                      <p:to>
                                        <p:strVal val="visible"/>
                                      </p:to>
                                    </p:set>
                                    <p:animEffect transition="in" filter="box(in)">
                                      <p:cBhvr>
                                        <p:cTn id="27" dur="500"/>
                                        <p:tgtEl>
                                          <p:spTgt spid="27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box(in)">
                                      <p:cBhvr>
                                        <p:cTn id="36" dur="500"/>
                                        <p:tgtEl>
                                          <p:spTgt spid="13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box(in)">
                                      <p:cBhvr>
                                        <p:cTn id="41" dur="500"/>
                                        <p:tgtEl>
                                          <p:spTgt spid="14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66"/>
                                        </p:tgtEl>
                                        <p:attrNameLst>
                                          <p:attrName>style.visibility</p:attrName>
                                        </p:attrNameLst>
                                      </p:cBhvr>
                                      <p:to>
                                        <p:strVal val="visible"/>
                                      </p:to>
                                    </p:set>
                                    <p:animEffect transition="in" filter="box(in)">
                                      <p:cBhvr>
                                        <p:cTn id="46" dur="500"/>
                                        <p:tgtEl>
                                          <p:spTgt spid="26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box(in)">
                                      <p:cBhvr>
                                        <p:cTn id="51" dur="500"/>
                                        <p:tgtEl>
                                          <p:spTgt spid="15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51"/>
                                        </p:tgtEl>
                                        <p:attrNameLst>
                                          <p:attrName>style.visibility</p:attrName>
                                        </p:attrNameLst>
                                      </p:cBhvr>
                                      <p:to>
                                        <p:strVal val="visible"/>
                                      </p:to>
                                    </p:set>
                                    <p:animEffect transition="in" filter="box(in)">
                                      <p:cBhvr>
                                        <p:cTn id="56" dur="500"/>
                                        <p:tgtEl>
                                          <p:spTgt spid="151"/>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box(in)">
                                      <p:cBhvr>
                                        <p:cTn id="61" dur="500"/>
                                        <p:tgtEl>
                                          <p:spTgt spid="163"/>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86"/>
                                        </p:tgtEl>
                                        <p:attrNameLst>
                                          <p:attrName>style.visibility</p:attrName>
                                        </p:attrNameLst>
                                      </p:cBhvr>
                                      <p:to>
                                        <p:strVal val="visible"/>
                                      </p:to>
                                    </p:set>
                                    <p:animEffect transition="in" filter="box(in)">
                                      <p:cBhvr>
                                        <p:cTn id="66" dur="500"/>
                                        <p:tgtEl>
                                          <p:spTgt spid="18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74"/>
                                        </p:tgtEl>
                                        <p:attrNameLst>
                                          <p:attrName>style.visibility</p:attrName>
                                        </p:attrNameLst>
                                      </p:cBhvr>
                                      <p:to>
                                        <p:strVal val="visible"/>
                                      </p:to>
                                    </p:set>
                                    <p:animEffect transition="in" filter="box(in)">
                                      <p:cBhvr>
                                        <p:cTn id="71" dur="500"/>
                                        <p:tgtEl>
                                          <p:spTgt spid="174"/>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89"/>
                                        </p:tgtEl>
                                        <p:attrNameLst>
                                          <p:attrName>style.visibility</p:attrName>
                                        </p:attrNameLst>
                                      </p:cBhvr>
                                      <p:to>
                                        <p:strVal val="visible"/>
                                      </p:to>
                                    </p:set>
                                    <p:animEffect transition="in" filter="box(in)">
                                      <p:cBhvr>
                                        <p:cTn id="76" dur="500"/>
                                        <p:tgtEl>
                                          <p:spTgt spid="189"/>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09578"/>
                                        </p:tgtEl>
                                        <p:attrNameLst>
                                          <p:attrName>style.visibility</p:attrName>
                                        </p:attrNameLst>
                                      </p:cBhvr>
                                      <p:to>
                                        <p:strVal val="visible"/>
                                      </p:to>
                                    </p:set>
                                    <p:animEffect transition="in" filter="box(in)">
                                      <p:cBhvr>
                                        <p:cTn id="81" dur="500"/>
                                        <p:tgtEl>
                                          <p:spTgt spid="109578"/>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199"/>
                                        </p:tgtEl>
                                        <p:attrNameLst>
                                          <p:attrName>style.visibility</p:attrName>
                                        </p:attrNameLst>
                                      </p:cBhvr>
                                      <p:to>
                                        <p:strVal val="visible"/>
                                      </p:to>
                                    </p:set>
                                    <p:animEffect transition="in" filter="box(in)">
                                      <p:cBhvr>
                                        <p:cTn id="86" dur="500"/>
                                        <p:tgtEl>
                                          <p:spTgt spid="199"/>
                                        </p:tgtEl>
                                      </p:cBhvr>
                                    </p:animEffect>
                                  </p:childTnLst>
                                </p:cTn>
                              </p:par>
                              <p:par>
                                <p:cTn id="87" presetID="4" presetClass="entr" presetSubtype="16" fill="hold" nodeType="withEffect">
                                  <p:stCondLst>
                                    <p:cond delay="0"/>
                                  </p:stCondLst>
                                  <p:childTnLst>
                                    <p:set>
                                      <p:cBhvr>
                                        <p:cTn id="88" dur="1" fill="hold">
                                          <p:stCondLst>
                                            <p:cond delay="0"/>
                                          </p:stCondLst>
                                        </p:cTn>
                                        <p:tgtEl>
                                          <p:spTgt spid="272"/>
                                        </p:tgtEl>
                                        <p:attrNameLst>
                                          <p:attrName>style.visibility</p:attrName>
                                        </p:attrNameLst>
                                      </p:cBhvr>
                                      <p:to>
                                        <p:strVal val="visible"/>
                                      </p:to>
                                    </p:set>
                                    <p:animEffect transition="in" filter="box(in)">
                                      <p:cBhvr>
                                        <p:cTn id="89"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174" grpId="0"/>
      <p:bldP spid="1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92162"/>
          </a:xfrm>
        </p:spPr>
        <p:txBody>
          <a:bodyPr/>
          <a:lstStyle/>
          <a:p>
            <a:r>
              <a:rPr lang="en-US" sz="3200" dirty="0" smtClean="0"/>
              <a:t>Susceptibility tensor</a:t>
            </a:r>
            <a:endParaRPr lang="en-US" sz="3200" dirty="0"/>
          </a:p>
        </p:txBody>
      </p:sp>
      <p:grpSp>
        <p:nvGrpSpPr>
          <p:cNvPr id="3" name="Group 129"/>
          <p:cNvGrpSpPr/>
          <p:nvPr/>
        </p:nvGrpSpPr>
        <p:grpSpPr>
          <a:xfrm rot="1680000">
            <a:off x="381000" y="1371600"/>
            <a:ext cx="2971800" cy="2209800"/>
            <a:chOff x="381000" y="1371600"/>
            <a:chExt cx="2971800" cy="2209800"/>
          </a:xfrm>
        </p:grpSpPr>
        <p:grpSp>
          <p:nvGrpSpPr>
            <p:cNvPr id="4" name="Group 169"/>
            <p:cNvGrpSpPr/>
            <p:nvPr/>
          </p:nvGrpSpPr>
          <p:grpSpPr>
            <a:xfrm>
              <a:off x="1752600" y="2286000"/>
              <a:ext cx="304800" cy="369332"/>
              <a:chOff x="838200" y="5181600"/>
              <a:chExt cx="304800" cy="369332"/>
            </a:xfrm>
          </p:grpSpPr>
          <p:sp>
            <p:nvSpPr>
              <p:cNvPr id="168" name="Oval 16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9" name="TextBox 16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 name="Group 172"/>
            <p:cNvGrpSpPr/>
            <p:nvPr/>
          </p:nvGrpSpPr>
          <p:grpSpPr>
            <a:xfrm>
              <a:off x="2971800" y="2286000"/>
              <a:ext cx="381000" cy="381000"/>
              <a:chOff x="5562600" y="4648200"/>
              <a:chExt cx="381000" cy="381000"/>
            </a:xfrm>
          </p:grpSpPr>
          <p:sp>
            <p:nvSpPr>
              <p:cNvPr id="172" name="Oval 17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1" name="TextBox 17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6" name="Group 173"/>
            <p:cNvGrpSpPr/>
            <p:nvPr/>
          </p:nvGrpSpPr>
          <p:grpSpPr>
            <a:xfrm>
              <a:off x="381000" y="2286000"/>
              <a:ext cx="381000" cy="381000"/>
              <a:chOff x="5562600" y="4648200"/>
              <a:chExt cx="381000" cy="381000"/>
            </a:xfrm>
          </p:grpSpPr>
          <p:sp>
            <p:nvSpPr>
              <p:cNvPr id="175" name="Oval 174"/>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6" name="TextBox 175"/>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7" name="Group 176"/>
            <p:cNvGrpSpPr/>
            <p:nvPr/>
          </p:nvGrpSpPr>
          <p:grpSpPr>
            <a:xfrm>
              <a:off x="457200" y="3200400"/>
              <a:ext cx="304800" cy="369332"/>
              <a:chOff x="838200" y="5181600"/>
              <a:chExt cx="304800" cy="369332"/>
            </a:xfrm>
          </p:grpSpPr>
          <p:sp>
            <p:nvSpPr>
              <p:cNvPr id="178" name="Oval 17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9" name="TextBox 17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8" name="Group 179"/>
            <p:cNvGrpSpPr/>
            <p:nvPr/>
          </p:nvGrpSpPr>
          <p:grpSpPr>
            <a:xfrm>
              <a:off x="1676400" y="3200400"/>
              <a:ext cx="381000" cy="381000"/>
              <a:chOff x="5562600" y="4648200"/>
              <a:chExt cx="381000" cy="381000"/>
            </a:xfrm>
          </p:grpSpPr>
          <p:sp>
            <p:nvSpPr>
              <p:cNvPr id="181" name="Oval 180"/>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2" name="TextBox 181"/>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9" name="Group 182"/>
            <p:cNvGrpSpPr/>
            <p:nvPr/>
          </p:nvGrpSpPr>
          <p:grpSpPr>
            <a:xfrm>
              <a:off x="3048000" y="3200400"/>
              <a:ext cx="304800" cy="369332"/>
              <a:chOff x="838200" y="5181600"/>
              <a:chExt cx="304800" cy="369332"/>
            </a:xfrm>
          </p:grpSpPr>
          <p:sp>
            <p:nvSpPr>
              <p:cNvPr id="184" name="Oval 18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5" name="TextBox 18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0" name="Group 185"/>
            <p:cNvGrpSpPr/>
            <p:nvPr/>
          </p:nvGrpSpPr>
          <p:grpSpPr>
            <a:xfrm>
              <a:off x="381000" y="1371600"/>
              <a:ext cx="304800" cy="369332"/>
              <a:chOff x="838200" y="5181600"/>
              <a:chExt cx="304800" cy="369332"/>
            </a:xfrm>
          </p:grpSpPr>
          <p:sp>
            <p:nvSpPr>
              <p:cNvPr id="187" name="Oval 186"/>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8" name="TextBox 187"/>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1" name="Group 188"/>
            <p:cNvGrpSpPr/>
            <p:nvPr/>
          </p:nvGrpSpPr>
          <p:grpSpPr>
            <a:xfrm>
              <a:off x="1600200" y="1371600"/>
              <a:ext cx="381000" cy="381000"/>
              <a:chOff x="5562600" y="4648200"/>
              <a:chExt cx="381000" cy="381000"/>
            </a:xfrm>
          </p:grpSpPr>
          <p:sp>
            <p:nvSpPr>
              <p:cNvPr id="190" name="Oval 189"/>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1" name="TextBox 190"/>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12" name="Group 191"/>
            <p:cNvGrpSpPr/>
            <p:nvPr/>
          </p:nvGrpSpPr>
          <p:grpSpPr>
            <a:xfrm>
              <a:off x="2971800" y="1371600"/>
              <a:ext cx="304800" cy="369332"/>
              <a:chOff x="838200" y="5181600"/>
              <a:chExt cx="304800" cy="369332"/>
            </a:xfrm>
          </p:grpSpPr>
          <p:sp>
            <p:nvSpPr>
              <p:cNvPr id="193" name="Oval 192"/>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4" name="TextBox 193"/>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grpSp>
        <p:nvGrpSpPr>
          <p:cNvPr id="13" name="Group 236"/>
          <p:cNvGrpSpPr/>
          <p:nvPr/>
        </p:nvGrpSpPr>
        <p:grpSpPr>
          <a:xfrm rot="1680000">
            <a:off x="1377894" y="1892893"/>
            <a:ext cx="1550883" cy="1219200"/>
            <a:chOff x="2209800" y="4572000"/>
            <a:chExt cx="1550883" cy="1219200"/>
          </a:xfrm>
        </p:grpSpPr>
        <p:sp>
          <p:nvSpPr>
            <p:cNvPr id="196" name="Oval 195"/>
            <p:cNvSpPr/>
            <p:nvPr/>
          </p:nvSpPr>
          <p:spPr bwMode="auto">
            <a:xfrm>
              <a:off x="2209800" y="4724400"/>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6" name="TextBox 235"/>
            <p:cNvSpPr txBox="1"/>
            <p:nvPr/>
          </p:nvSpPr>
          <p:spPr>
            <a:xfrm>
              <a:off x="2819400" y="4572000"/>
              <a:ext cx="941283" cy="369332"/>
            </a:xfrm>
            <a:prstGeom prst="rect">
              <a:avLst/>
            </a:prstGeom>
            <a:noFill/>
          </p:spPr>
          <p:txBody>
            <a:bodyPr wrap="none" rtlCol="0">
              <a:spAutoFit/>
            </a:bodyPr>
            <a:lstStyle/>
            <a:p>
              <a:r>
                <a:rPr lang="en-US" dirty="0" smtClean="0"/>
                <a:t>e-cloud</a:t>
              </a:r>
              <a:endParaRPr lang="en-US" dirty="0"/>
            </a:p>
          </p:txBody>
        </p:sp>
      </p:grpSp>
      <p:grpSp>
        <p:nvGrpSpPr>
          <p:cNvPr id="14" name="Group 238"/>
          <p:cNvGrpSpPr/>
          <p:nvPr/>
        </p:nvGrpSpPr>
        <p:grpSpPr>
          <a:xfrm rot="1680000">
            <a:off x="1483566" y="2179831"/>
            <a:ext cx="1981200" cy="646331"/>
            <a:chOff x="2209800" y="4800600"/>
            <a:chExt cx="1981200" cy="646331"/>
          </a:xfrm>
        </p:grpSpPr>
        <p:grpSp>
          <p:nvGrpSpPr>
            <p:cNvPr id="15" name="Group 58"/>
            <p:cNvGrpSpPr/>
            <p:nvPr/>
          </p:nvGrpSpPr>
          <p:grpSpPr>
            <a:xfrm>
              <a:off x="2743200" y="5181600"/>
              <a:ext cx="456416" cy="194034"/>
              <a:chOff x="1447800" y="533400"/>
              <a:chExt cx="6705600" cy="381000"/>
            </a:xfrm>
          </p:grpSpPr>
          <p:grpSp>
            <p:nvGrpSpPr>
              <p:cNvPr id="16" name="Group 411"/>
              <p:cNvGrpSpPr/>
              <p:nvPr/>
            </p:nvGrpSpPr>
            <p:grpSpPr>
              <a:xfrm>
                <a:off x="1447800" y="533400"/>
                <a:ext cx="3352800" cy="381000"/>
                <a:chOff x="4267200" y="838200"/>
                <a:chExt cx="3352800" cy="381000"/>
              </a:xfrm>
            </p:grpSpPr>
            <p:grpSp>
              <p:nvGrpSpPr>
                <p:cNvPr id="17" name="Group 407"/>
                <p:cNvGrpSpPr/>
                <p:nvPr/>
              </p:nvGrpSpPr>
              <p:grpSpPr>
                <a:xfrm>
                  <a:off x="4267200" y="838200"/>
                  <a:ext cx="1676400" cy="381000"/>
                  <a:chOff x="4267200" y="838200"/>
                  <a:chExt cx="1676400" cy="381000"/>
                </a:xfrm>
              </p:grpSpPr>
              <p:cxnSp>
                <p:nvCxnSpPr>
                  <p:cNvPr id="217" name="Curved Connector 216"/>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8" name="Curved Connector 217"/>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18" name="Group 408"/>
                <p:cNvGrpSpPr/>
                <p:nvPr/>
              </p:nvGrpSpPr>
              <p:grpSpPr>
                <a:xfrm>
                  <a:off x="5943600" y="838200"/>
                  <a:ext cx="1676400" cy="381000"/>
                  <a:chOff x="4267200" y="838200"/>
                  <a:chExt cx="1676400" cy="381000"/>
                </a:xfrm>
              </p:grpSpPr>
              <p:cxnSp>
                <p:nvCxnSpPr>
                  <p:cNvPr id="215" name="Curved Connector 214"/>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6" name="Curved Connector 215"/>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19" name="Group 412"/>
              <p:cNvGrpSpPr/>
              <p:nvPr/>
            </p:nvGrpSpPr>
            <p:grpSpPr>
              <a:xfrm>
                <a:off x="4800600" y="533400"/>
                <a:ext cx="3352800" cy="381000"/>
                <a:chOff x="4267200" y="838200"/>
                <a:chExt cx="3352800" cy="381000"/>
              </a:xfrm>
            </p:grpSpPr>
            <p:grpSp>
              <p:nvGrpSpPr>
                <p:cNvPr id="20" name="Group 407"/>
                <p:cNvGrpSpPr/>
                <p:nvPr/>
              </p:nvGrpSpPr>
              <p:grpSpPr>
                <a:xfrm>
                  <a:off x="4267200" y="838200"/>
                  <a:ext cx="1676400" cy="381000"/>
                  <a:chOff x="4267200" y="838200"/>
                  <a:chExt cx="1676400" cy="381000"/>
                </a:xfrm>
              </p:grpSpPr>
              <p:cxnSp>
                <p:nvCxnSpPr>
                  <p:cNvPr id="211" name="Curved Connector 210"/>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2" name="Curved Connector 211"/>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1" name="Group 408"/>
                <p:cNvGrpSpPr/>
                <p:nvPr/>
              </p:nvGrpSpPr>
              <p:grpSpPr>
                <a:xfrm>
                  <a:off x="5943600" y="838200"/>
                  <a:ext cx="1676400" cy="381000"/>
                  <a:chOff x="4267200" y="838200"/>
                  <a:chExt cx="1676400" cy="381000"/>
                </a:xfrm>
              </p:grpSpPr>
              <p:cxnSp>
                <p:nvCxnSpPr>
                  <p:cNvPr id="209" name="Curved Connector 208"/>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10" name="Curved Connector 209"/>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grpSp>
          <p:nvGrpSpPr>
            <p:cNvPr id="22" name="Group 58"/>
            <p:cNvGrpSpPr/>
            <p:nvPr/>
          </p:nvGrpSpPr>
          <p:grpSpPr>
            <a:xfrm>
              <a:off x="2209800" y="5181600"/>
              <a:ext cx="456416" cy="194034"/>
              <a:chOff x="1447800" y="533400"/>
              <a:chExt cx="6705600" cy="381000"/>
            </a:xfrm>
          </p:grpSpPr>
          <p:grpSp>
            <p:nvGrpSpPr>
              <p:cNvPr id="23" name="Group 411"/>
              <p:cNvGrpSpPr/>
              <p:nvPr/>
            </p:nvGrpSpPr>
            <p:grpSpPr>
              <a:xfrm>
                <a:off x="1447800" y="533400"/>
                <a:ext cx="3352800" cy="381000"/>
                <a:chOff x="4267200" y="838200"/>
                <a:chExt cx="3352800" cy="381000"/>
              </a:xfrm>
            </p:grpSpPr>
            <p:grpSp>
              <p:nvGrpSpPr>
                <p:cNvPr id="24" name="Group 407"/>
                <p:cNvGrpSpPr/>
                <p:nvPr/>
              </p:nvGrpSpPr>
              <p:grpSpPr>
                <a:xfrm>
                  <a:off x="4267200" y="838200"/>
                  <a:ext cx="1676400" cy="381000"/>
                  <a:chOff x="4267200" y="838200"/>
                  <a:chExt cx="1676400" cy="381000"/>
                </a:xfrm>
              </p:grpSpPr>
              <p:cxnSp>
                <p:nvCxnSpPr>
                  <p:cNvPr id="234" name="Curved Connector 233"/>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5" name="Curved Connector 234"/>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5" name="Group 408"/>
                <p:cNvGrpSpPr/>
                <p:nvPr/>
              </p:nvGrpSpPr>
              <p:grpSpPr>
                <a:xfrm>
                  <a:off x="5943600" y="838200"/>
                  <a:ext cx="1676400" cy="381000"/>
                  <a:chOff x="4267200" y="838200"/>
                  <a:chExt cx="1676400" cy="381000"/>
                </a:xfrm>
              </p:grpSpPr>
              <p:cxnSp>
                <p:nvCxnSpPr>
                  <p:cNvPr id="232" name="Curved Connector 231"/>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33" name="Curved Connector 232"/>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nvGrpSpPr>
              <p:cNvPr id="26" name="Group 412"/>
              <p:cNvGrpSpPr/>
              <p:nvPr/>
            </p:nvGrpSpPr>
            <p:grpSpPr>
              <a:xfrm>
                <a:off x="4800600" y="533400"/>
                <a:ext cx="3352800" cy="381000"/>
                <a:chOff x="4267200" y="838200"/>
                <a:chExt cx="3352800" cy="381000"/>
              </a:xfrm>
            </p:grpSpPr>
            <p:grpSp>
              <p:nvGrpSpPr>
                <p:cNvPr id="27" name="Group 407"/>
                <p:cNvGrpSpPr/>
                <p:nvPr/>
              </p:nvGrpSpPr>
              <p:grpSpPr>
                <a:xfrm>
                  <a:off x="4267200" y="838200"/>
                  <a:ext cx="1676400" cy="381000"/>
                  <a:chOff x="4267200" y="838200"/>
                  <a:chExt cx="1676400" cy="381000"/>
                </a:xfrm>
              </p:grpSpPr>
              <p:cxnSp>
                <p:nvCxnSpPr>
                  <p:cNvPr id="228" name="Curved Connector 227"/>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9" name="Curved Connector 228"/>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nvGrpSpPr>
                <p:cNvPr id="28" name="Group 408"/>
                <p:cNvGrpSpPr/>
                <p:nvPr/>
              </p:nvGrpSpPr>
              <p:grpSpPr>
                <a:xfrm>
                  <a:off x="5943600" y="838200"/>
                  <a:ext cx="1676400" cy="381000"/>
                  <a:chOff x="4267200" y="838200"/>
                  <a:chExt cx="1676400" cy="381000"/>
                </a:xfrm>
              </p:grpSpPr>
              <p:cxnSp>
                <p:nvCxnSpPr>
                  <p:cNvPr id="226" name="Curved Connector 225"/>
                  <p:cNvCxnSpPr/>
                  <p:nvPr/>
                </p:nvCxnSpPr>
                <p:spPr bwMode="auto">
                  <a:xfrm>
                    <a:off x="51054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27" name="Curved Connector 226"/>
                  <p:cNvCxnSpPr/>
                  <p:nvPr/>
                </p:nvCxnSpPr>
                <p:spPr bwMode="auto">
                  <a:xfrm flipH="1">
                    <a:off x="4267200" y="838200"/>
                    <a:ext cx="838200" cy="381000"/>
                  </a:xfrm>
                  <a:prstGeom prst="curvedConnector3">
                    <a:avLst>
                      <a:gd name="adj1" fmla="val 50000"/>
                    </a:avLst>
                  </a:prstGeom>
                  <a:solidFill>
                    <a:schemeClr val="accent1"/>
                  </a:solidFill>
                  <a:ln w="19050" cap="flat" cmpd="sng" algn="ctr">
                    <a:solidFill>
                      <a:srgbClr val="C00000"/>
                    </a:solidFill>
                    <a:prstDash val="solid"/>
                    <a:round/>
                    <a:headEnd type="none" w="med" len="med"/>
                    <a:tailEnd type="none" w="med" len="med"/>
                  </a:ln>
                  <a:effectLst/>
                </p:spPr>
              </p:cxnSp>
            </p:grpSp>
          </p:grpSp>
        </p:grpSp>
        <p:sp>
          <p:nvSpPr>
            <p:cNvPr id="238" name="TextBox 237"/>
            <p:cNvSpPr txBox="1"/>
            <p:nvPr/>
          </p:nvSpPr>
          <p:spPr>
            <a:xfrm>
              <a:off x="2819400" y="4800600"/>
              <a:ext cx="1371600" cy="646331"/>
            </a:xfrm>
            <a:prstGeom prst="rect">
              <a:avLst/>
            </a:prstGeom>
            <a:noFill/>
          </p:spPr>
          <p:txBody>
            <a:bodyPr wrap="square" rtlCol="0">
              <a:spAutoFit/>
            </a:bodyPr>
            <a:lstStyle/>
            <a:p>
              <a:r>
                <a:rPr lang="en-US" dirty="0" err="1" smtClean="0"/>
                <a:t>K</a:t>
              </a:r>
              <a:r>
                <a:rPr lang="en-US" baseline="-25000" dirty="0" err="1" smtClean="0"/>
                <a:t>x</a:t>
              </a:r>
              <a:endParaRPr lang="en-US" dirty="0" smtClean="0"/>
            </a:p>
            <a:p>
              <a:endParaRPr lang="en-US" dirty="0"/>
            </a:p>
          </p:txBody>
        </p:sp>
      </p:grpSp>
      <p:grpSp>
        <p:nvGrpSpPr>
          <p:cNvPr id="29" name="Group 130"/>
          <p:cNvGrpSpPr/>
          <p:nvPr/>
        </p:nvGrpSpPr>
        <p:grpSpPr>
          <a:xfrm rot="1680000">
            <a:off x="1720362" y="2013851"/>
            <a:ext cx="685800" cy="1332131"/>
            <a:chOff x="1828800" y="1905000"/>
            <a:chExt cx="685800" cy="1332131"/>
          </a:xfrm>
        </p:grpSpPr>
        <p:grpSp>
          <p:nvGrpSpPr>
            <p:cNvPr id="30" name="Group 58"/>
            <p:cNvGrpSpPr/>
            <p:nvPr/>
          </p:nvGrpSpPr>
          <p:grpSpPr>
            <a:xfrm rot="16200000">
              <a:off x="1714892" y="2018908"/>
              <a:ext cx="456416" cy="228600"/>
              <a:chOff x="1447800" y="533400"/>
              <a:chExt cx="6705600" cy="381000"/>
            </a:xfrm>
          </p:grpSpPr>
          <p:grpSp>
            <p:nvGrpSpPr>
              <p:cNvPr id="31" name="Group 411"/>
              <p:cNvGrpSpPr/>
              <p:nvPr/>
            </p:nvGrpSpPr>
            <p:grpSpPr>
              <a:xfrm>
                <a:off x="1447800" y="533400"/>
                <a:ext cx="3352800" cy="381000"/>
                <a:chOff x="4267200" y="838200"/>
                <a:chExt cx="3352800" cy="381000"/>
              </a:xfrm>
            </p:grpSpPr>
            <p:grpSp>
              <p:nvGrpSpPr>
                <p:cNvPr id="224" name="Group 407"/>
                <p:cNvGrpSpPr/>
                <p:nvPr/>
              </p:nvGrpSpPr>
              <p:grpSpPr>
                <a:xfrm>
                  <a:off x="4267200" y="838200"/>
                  <a:ext cx="1676400" cy="381000"/>
                  <a:chOff x="4267200" y="838200"/>
                  <a:chExt cx="1676400" cy="381000"/>
                </a:xfrm>
              </p:grpSpPr>
              <p:cxnSp>
                <p:nvCxnSpPr>
                  <p:cNvPr id="270" name="Curved Connector 269"/>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71" name="Curved Connector 270"/>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25" name="Group 408"/>
                <p:cNvGrpSpPr/>
                <p:nvPr/>
              </p:nvGrpSpPr>
              <p:grpSpPr>
                <a:xfrm>
                  <a:off x="5943600" y="838200"/>
                  <a:ext cx="1676400" cy="381000"/>
                  <a:chOff x="4267200" y="838200"/>
                  <a:chExt cx="1676400" cy="381000"/>
                </a:xfrm>
              </p:grpSpPr>
              <p:cxnSp>
                <p:nvCxnSpPr>
                  <p:cNvPr id="268" name="Curved Connector 267"/>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9" name="Curved Connector 268"/>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nvGrpSpPr>
              <p:cNvPr id="230" name="Group 412"/>
              <p:cNvGrpSpPr/>
              <p:nvPr/>
            </p:nvGrpSpPr>
            <p:grpSpPr>
              <a:xfrm>
                <a:off x="4800600" y="533400"/>
                <a:ext cx="3352800" cy="381000"/>
                <a:chOff x="4267200" y="838200"/>
                <a:chExt cx="3352800" cy="381000"/>
              </a:xfrm>
            </p:grpSpPr>
            <p:grpSp>
              <p:nvGrpSpPr>
                <p:cNvPr id="231" name="Group 407"/>
                <p:cNvGrpSpPr/>
                <p:nvPr/>
              </p:nvGrpSpPr>
              <p:grpSpPr>
                <a:xfrm>
                  <a:off x="4267200" y="838200"/>
                  <a:ext cx="1676400" cy="381000"/>
                  <a:chOff x="4267200" y="838200"/>
                  <a:chExt cx="1676400" cy="381000"/>
                </a:xfrm>
              </p:grpSpPr>
              <p:cxnSp>
                <p:nvCxnSpPr>
                  <p:cNvPr id="264" name="Curved Connector 263"/>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5" name="Curved Connector 264"/>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37" name="Group 408"/>
                <p:cNvGrpSpPr/>
                <p:nvPr/>
              </p:nvGrpSpPr>
              <p:grpSpPr>
                <a:xfrm>
                  <a:off x="5943600" y="838200"/>
                  <a:ext cx="1676400" cy="381000"/>
                  <a:chOff x="4267200" y="838200"/>
                  <a:chExt cx="1676400" cy="381000"/>
                </a:xfrm>
              </p:grpSpPr>
              <p:cxnSp>
                <p:nvCxnSpPr>
                  <p:cNvPr id="262" name="Curved Connector 261"/>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63" name="Curved Connector 262"/>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grpSp>
          <p:nvGrpSpPr>
            <p:cNvPr id="239" name="Group 58"/>
            <p:cNvGrpSpPr/>
            <p:nvPr/>
          </p:nvGrpSpPr>
          <p:grpSpPr>
            <a:xfrm rot="16200000">
              <a:off x="1697609" y="2645791"/>
              <a:ext cx="456416" cy="194034"/>
              <a:chOff x="1447800" y="533400"/>
              <a:chExt cx="6705600" cy="381000"/>
            </a:xfrm>
          </p:grpSpPr>
          <p:grpSp>
            <p:nvGrpSpPr>
              <p:cNvPr id="240" name="Group 411"/>
              <p:cNvGrpSpPr/>
              <p:nvPr/>
            </p:nvGrpSpPr>
            <p:grpSpPr>
              <a:xfrm>
                <a:off x="1447800" y="533400"/>
                <a:ext cx="3352800" cy="381000"/>
                <a:chOff x="4267200" y="838200"/>
                <a:chExt cx="3352800" cy="381000"/>
              </a:xfrm>
            </p:grpSpPr>
            <p:grpSp>
              <p:nvGrpSpPr>
                <p:cNvPr id="241" name="Group 407"/>
                <p:cNvGrpSpPr/>
                <p:nvPr/>
              </p:nvGrpSpPr>
              <p:grpSpPr>
                <a:xfrm>
                  <a:off x="4267200" y="838200"/>
                  <a:ext cx="1676400" cy="381000"/>
                  <a:chOff x="4267200" y="838200"/>
                  <a:chExt cx="1676400" cy="381000"/>
                </a:xfrm>
              </p:grpSpPr>
              <p:cxnSp>
                <p:nvCxnSpPr>
                  <p:cNvPr id="256" name="Curved Connector 255"/>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7" name="Curved Connector 256"/>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42" name="Group 408"/>
                <p:cNvGrpSpPr/>
                <p:nvPr/>
              </p:nvGrpSpPr>
              <p:grpSpPr>
                <a:xfrm>
                  <a:off x="5943600" y="838200"/>
                  <a:ext cx="1676400" cy="381000"/>
                  <a:chOff x="4267200" y="838200"/>
                  <a:chExt cx="1676400" cy="381000"/>
                </a:xfrm>
              </p:grpSpPr>
              <p:cxnSp>
                <p:nvCxnSpPr>
                  <p:cNvPr id="254" name="Curved Connector 253"/>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5" name="Curved Connector 254"/>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nvGrpSpPr>
              <p:cNvPr id="244" name="Group 412"/>
              <p:cNvGrpSpPr/>
              <p:nvPr/>
            </p:nvGrpSpPr>
            <p:grpSpPr>
              <a:xfrm>
                <a:off x="4800600" y="533400"/>
                <a:ext cx="3352800" cy="381000"/>
                <a:chOff x="4267200" y="838200"/>
                <a:chExt cx="3352800" cy="381000"/>
              </a:xfrm>
            </p:grpSpPr>
            <p:grpSp>
              <p:nvGrpSpPr>
                <p:cNvPr id="245" name="Group 407"/>
                <p:cNvGrpSpPr/>
                <p:nvPr/>
              </p:nvGrpSpPr>
              <p:grpSpPr>
                <a:xfrm>
                  <a:off x="4267200" y="838200"/>
                  <a:ext cx="1676400" cy="381000"/>
                  <a:chOff x="4267200" y="838200"/>
                  <a:chExt cx="1676400" cy="381000"/>
                </a:xfrm>
              </p:grpSpPr>
              <p:cxnSp>
                <p:nvCxnSpPr>
                  <p:cNvPr id="250" name="Curved Connector 249"/>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51" name="Curved Connector 250"/>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nvGrpSpPr>
                <p:cNvPr id="246" name="Group 408"/>
                <p:cNvGrpSpPr/>
                <p:nvPr/>
              </p:nvGrpSpPr>
              <p:grpSpPr>
                <a:xfrm>
                  <a:off x="5943600" y="838200"/>
                  <a:ext cx="1676400" cy="381000"/>
                  <a:chOff x="4267200" y="838200"/>
                  <a:chExt cx="1676400" cy="381000"/>
                </a:xfrm>
              </p:grpSpPr>
              <p:cxnSp>
                <p:nvCxnSpPr>
                  <p:cNvPr id="248" name="Curved Connector 247"/>
                  <p:cNvCxnSpPr/>
                  <p:nvPr/>
                </p:nvCxnSpPr>
                <p:spPr bwMode="auto">
                  <a:xfrm>
                    <a:off x="51054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cxnSp>
                <p:nvCxnSpPr>
                  <p:cNvPr id="249" name="Curved Connector 248"/>
                  <p:cNvCxnSpPr/>
                  <p:nvPr/>
                </p:nvCxnSpPr>
                <p:spPr bwMode="auto">
                  <a:xfrm flipH="1">
                    <a:off x="4267200" y="838200"/>
                    <a:ext cx="838200" cy="381000"/>
                  </a:xfrm>
                  <a:prstGeom prst="curvedConnector3">
                    <a:avLst>
                      <a:gd name="adj1" fmla="val 50000"/>
                    </a:avLst>
                  </a:prstGeom>
                  <a:solidFill>
                    <a:schemeClr val="accent1"/>
                  </a:solidFill>
                  <a:ln w="38100" cap="flat" cmpd="sng" algn="ctr">
                    <a:solidFill>
                      <a:srgbClr val="000099"/>
                    </a:solidFill>
                    <a:prstDash val="solid"/>
                    <a:round/>
                    <a:headEnd type="none" w="med" len="med"/>
                    <a:tailEnd type="none" w="med" len="med"/>
                  </a:ln>
                  <a:effectLst/>
                </p:spPr>
              </p:cxnSp>
            </p:grpSp>
          </p:grpSp>
        </p:grpSp>
        <p:sp>
          <p:nvSpPr>
            <p:cNvPr id="243" name="TextBox 242"/>
            <p:cNvSpPr txBox="1"/>
            <p:nvPr/>
          </p:nvSpPr>
          <p:spPr>
            <a:xfrm>
              <a:off x="1981200" y="2590800"/>
              <a:ext cx="533400" cy="646331"/>
            </a:xfrm>
            <a:prstGeom prst="rect">
              <a:avLst/>
            </a:prstGeom>
            <a:noFill/>
          </p:spPr>
          <p:txBody>
            <a:bodyPr wrap="square" rtlCol="0">
              <a:spAutoFit/>
            </a:bodyPr>
            <a:lstStyle/>
            <a:p>
              <a:r>
                <a:rPr lang="en-US" dirty="0" err="1" smtClean="0"/>
                <a:t>K</a:t>
              </a:r>
              <a:r>
                <a:rPr lang="en-US" baseline="-25000" dirty="0" err="1" smtClean="0"/>
                <a:t>y</a:t>
              </a:r>
              <a:endParaRPr lang="en-US" dirty="0" smtClean="0"/>
            </a:p>
            <a:p>
              <a:endParaRPr lang="en-US" dirty="0"/>
            </a:p>
          </p:txBody>
        </p:sp>
      </p:grpSp>
      <p:grpSp>
        <p:nvGrpSpPr>
          <p:cNvPr id="259" name="Group 185"/>
          <p:cNvGrpSpPr/>
          <p:nvPr/>
        </p:nvGrpSpPr>
        <p:grpSpPr>
          <a:xfrm rot="1680000">
            <a:off x="1021101" y="1854221"/>
            <a:ext cx="1066800" cy="1066800"/>
            <a:chOff x="-301121" y="-615313"/>
            <a:chExt cx="1066800" cy="1066800"/>
          </a:xfrm>
        </p:grpSpPr>
        <p:sp>
          <p:nvSpPr>
            <p:cNvPr id="173" name="Oval 172"/>
            <p:cNvSpPr/>
            <p:nvPr/>
          </p:nvSpPr>
          <p:spPr bwMode="auto">
            <a:xfrm>
              <a:off x="-301121" y="-615313"/>
              <a:ext cx="1066800" cy="1066800"/>
            </a:xfrm>
            <a:prstGeom prst="ellipse">
              <a:avLst/>
            </a:prstGeom>
            <a:solidFill>
              <a:srgbClr val="00B0F0">
                <a:alpha val="4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80" name="Straight Arrow Connector 179"/>
            <p:cNvCxnSpPr/>
            <p:nvPr/>
          </p:nvCxnSpPr>
          <p:spPr bwMode="auto">
            <a:xfrm rot="19920000" flipH="1" flipV="1">
              <a:off x="258217" y="-153978"/>
              <a:ext cx="324210" cy="74381"/>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grpSp>
      <p:sp>
        <p:nvSpPr>
          <p:cNvPr id="189" name="TextBox 188"/>
          <p:cNvSpPr txBox="1"/>
          <p:nvPr/>
        </p:nvSpPr>
        <p:spPr>
          <a:xfrm>
            <a:off x="4648200" y="2057400"/>
            <a:ext cx="4648200" cy="338554"/>
          </a:xfrm>
          <a:prstGeom prst="rect">
            <a:avLst/>
          </a:prstGeom>
          <a:noFill/>
        </p:spPr>
        <p:txBody>
          <a:bodyPr wrap="square" rtlCol="0">
            <a:spAutoFit/>
          </a:bodyPr>
          <a:lstStyle/>
          <a:p>
            <a:r>
              <a:rPr lang="en-US" sz="1600" dirty="0" smtClean="0"/>
              <a:t>Polarization is not collinear with electric field </a:t>
            </a:r>
            <a:endParaRPr lang="en-US" sz="1600" dirty="0"/>
          </a:p>
        </p:txBody>
      </p:sp>
      <p:grpSp>
        <p:nvGrpSpPr>
          <p:cNvPr id="260" name="Group 198"/>
          <p:cNvGrpSpPr/>
          <p:nvPr/>
        </p:nvGrpSpPr>
        <p:grpSpPr>
          <a:xfrm>
            <a:off x="3850640" y="2204720"/>
            <a:ext cx="812800" cy="542945"/>
            <a:chOff x="3850640" y="2204720"/>
            <a:chExt cx="812800" cy="542945"/>
          </a:xfrm>
        </p:grpSpPr>
        <p:cxnSp>
          <p:nvCxnSpPr>
            <p:cNvPr id="192" name="Straight Arrow Connector 191"/>
            <p:cNvCxnSpPr/>
            <p:nvPr/>
          </p:nvCxnSpPr>
          <p:spPr bwMode="auto">
            <a:xfrm flipH="1" flipV="1">
              <a:off x="3850640" y="2204720"/>
              <a:ext cx="812800" cy="218440"/>
            </a:xfrm>
            <a:prstGeom prst="straightConnector1">
              <a:avLst/>
            </a:prstGeom>
            <a:solidFill>
              <a:schemeClr val="accent1"/>
            </a:solidFill>
            <a:ln w="50800" cap="flat" cmpd="sng" algn="ctr">
              <a:solidFill>
                <a:schemeClr val="tx1"/>
              </a:solidFill>
              <a:prstDash val="solid"/>
              <a:round/>
              <a:headEnd type="none" w="med" len="med"/>
              <a:tailEnd type="triangle"/>
            </a:ln>
            <a:effectLst/>
          </p:spPr>
        </p:cxnSp>
        <p:sp>
          <p:nvSpPr>
            <p:cNvPr id="198" name="TextBox 197"/>
            <p:cNvSpPr txBox="1"/>
            <p:nvPr/>
          </p:nvSpPr>
          <p:spPr>
            <a:xfrm>
              <a:off x="3992880" y="2286000"/>
              <a:ext cx="389850" cy="461665"/>
            </a:xfrm>
            <a:prstGeom prst="rect">
              <a:avLst/>
            </a:prstGeom>
            <a:noFill/>
          </p:spPr>
          <p:txBody>
            <a:bodyPr wrap="none" rtlCol="0">
              <a:spAutoFit/>
            </a:bodyPr>
            <a:lstStyle/>
            <a:p>
              <a:r>
                <a:rPr lang="en-US" sz="2400" b="1" dirty="0" smtClean="0"/>
                <a:t>P</a:t>
              </a:r>
              <a:endParaRPr lang="en-US" sz="2400" b="1" dirty="0"/>
            </a:p>
          </p:txBody>
        </p:sp>
      </p:grpSp>
      <p:grpSp>
        <p:nvGrpSpPr>
          <p:cNvPr id="128" name="Group 127"/>
          <p:cNvGrpSpPr/>
          <p:nvPr/>
        </p:nvGrpSpPr>
        <p:grpSpPr>
          <a:xfrm>
            <a:off x="3667760" y="2844800"/>
            <a:ext cx="1244600" cy="218440"/>
            <a:chOff x="5008880" y="3403600"/>
            <a:chExt cx="1244600" cy="218440"/>
          </a:xfrm>
        </p:grpSpPr>
        <p:sp>
          <p:nvSpPr>
            <p:cNvPr id="135" name="TextBox 134"/>
            <p:cNvSpPr txBox="1"/>
            <p:nvPr/>
          </p:nvSpPr>
          <p:spPr>
            <a:xfrm>
              <a:off x="5267370" y="3505396"/>
              <a:ext cx="986110" cy="116644"/>
            </a:xfrm>
            <a:prstGeom prst="rect">
              <a:avLst/>
            </a:prstGeom>
            <a:noFill/>
          </p:spPr>
          <p:txBody>
            <a:bodyPr wrap="none" rtlCol="0">
              <a:spAutoFit/>
            </a:bodyPr>
            <a:lstStyle/>
            <a:p>
              <a:r>
                <a:rPr lang="en-US" sz="2400" b="1" dirty="0" smtClean="0"/>
                <a:t>E</a:t>
              </a:r>
              <a:endParaRPr lang="en-US" sz="2400" b="1" dirty="0"/>
            </a:p>
          </p:txBody>
        </p:sp>
        <p:cxnSp>
          <p:nvCxnSpPr>
            <p:cNvPr id="127" name="Straight Arrow Connector 126"/>
            <p:cNvCxnSpPr/>
            <p:nvPr/>
          </p:nvCxnSpPr>
          <p:spPr bwMode="auto">
            <a:xfrm flipH="1">
              <a:off x="5008880" y="3403600"/>
              <a:ext cx="924560"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grpSp>
        <p:nvGrpSpPr>
          <p:cNvPr id="147" name="Group 146"/>
          <p:cNvGrpSpPr/>
          <p:nvPr/>
        </p:nvGrpSpPr>
        <p:grpSpPr>
          <a:xfrm>
            <a:off x="3276600" y="609600"/>
            <a:ext cx="4876800" cy="1512332"/>
            <a:chOff x="3276600" y="609600"/>
            <a:chExt cx="4876800" cy="1512332"/>
          </a:xfrm>
        </p:grpSpPr>
        <p:grpSp>
          <p:nvGrpSpPr>
            <p:cNvPr id="146" name="Group 145"/>
            <p:cNvGrpSpPr/>
            <p:nvPr/>
          </p:nvGrpSpPr>
          <p:grpSpPr>
            <a:xfrm>
              <a:off x="3276600" y="685800"/>
              <a:ext cx="4876800" cy="1436132"/>
              <a:chOff x="3276600" y="685800"/>
              <a:chExt cx="4876800" cy="1436132"/>
            </a:xfrm>
          </p:grpSpPr>
          <p:sp>
            <p:nvSpPr>
              <p:cNvPr id="275" name="TextBox 274"/>
              <p:cNvSpPr txBox="1"/>
              <p:nvPr/>
            </p:nvSpPr>
            <p:spPr>
              <a:xfrm>
                <a:off x="3886200" y="1219200"/>
                <a:ext cx="4267200" cy="369332"/>
              </a:xfrm>
              <a:prstGeom prst="rect">
                <a:avLst/>
              </a:prstGeom>
              <a:noFill/>
            </p:spPr>
            <p:txBody>
              <a:bodyPr wrap="square" rtlCol="0">
                <a:spAutoFit/>
              </a:bodyPr>
              <a:lstStyle/>
              <a:p>
                <a:r>
                  <a:rPr lang="en-US" dirty="0" smtClean="0"/>
                  <a:t>In general system of co-ordinates</a:t>
                </a:r>
                <a:endParaRPr lang="en-US" dirty="0"/>
              </a:p>
            </p:txBody>
          </p:sp>
          <p:grpSp>
            <p:nvGrpSpPr>
              <p:cNvPr id="145" name="Group 144"/>
              <p:cNvGrpSpPr/>
              <p:nvPr/>
            </p:nvGrpSpPr>
            <p:grpSpPr>
              <a:xfrm>
                <a:off x="3276600" y="685800"/>
                <a:ext cx="1519282" cy="1436132"/>
                <a:chOff x="1524000" y="5105400"/>
                <a:chExt cx="1519282" cy="1436132"/>
              </a:xfrm>
            </p:grpSpPr>
            <p:cxnSp>
              <p:nvCxnSpPr>
                <p:cNvPr id="137" name="Straight Arrow Connector 136"/>
                <p:cNvCxnSpPr/>
                <p:nvPr/>
              </p:nvCxnSpPr>
              <p:spPr bwMode="auto">
                <a:xfrm>
                  <a:off x="1524000" y="6172200"/>
                  <a:ext cx="1371600" cy="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flipV="1">
                  <a:off x="1524000" y="5105400"/>
                  <a:ext cx="0" cy="11430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143" name="TextBox 142"/>
                <p:cNvSpPr txBox="1"/>
                <p:nvPr/>
              </p:nvSpPr>
              <p:spPr>
                <a:xfrm>
                  <a:off x="2743200" y="6172200"/>
                  <a:ext cx="300082" cy="369332"/>
                </a:xfrm>
                <a:prstGeom prst="rect">
                  <a:avLst/>
                </a:prstGeom>
                <a:noFill/>
              </p:spPr>
              <p:txBody>
                <a:bodyPr wrap="none" rtlCol="0">
                  <a:spAutoFit/>
                </a:bodyPr>
                <a:lstStyle/>
                <a:p>
                  <a:r>
                    <a:rPr lang="en-US" dirty="0" smtClean="0"/>
                    <a:t>x</a:t>
                  </a:r>
                  <a:endParaRPr lang="en-US" dirty="0"/>
                </a:p>
              </p:txBody>
            </p:sp>
          </p:grpSp>
        </p:grpSp>
        <p:sp>
          <p:nvSpPr>
            <p:cNvPr id="144" name="TextBox 143"/>
            <p:cNvSpPr txBox="1"/>
            <p:nvPr/>
          </p:nvSpPr>
          <p:spPr>
            <a:xfrm>
              <a:off x="3276600" y="609600"/>
              <a:ext cx="300082" cy="369332"/>
            </a:xfrm>
            <a:prstGeom prst="rect">
              <a:avLst/>
            </a:prstGeom>
            <a:noFill/>
          </p:spPr>
          <p:txBody>
            <a:bodyPr wrap="none" rtlCol="0">
              <a:spAutoFit/>
            </a:bodyPr>
            <a:lstStyle/>
            <a:p>
              <a:r>
                <a:rPr lang="en-US" dirty="0" smtClean="0"/>
                <a:t>y</a:t>
              </a:r>
              <a:endParaRPr lang="en-US" dirty="0"/>
            </a:p>
          </p:txBody>
        </p:sp>
      </p:grpSp>
      <p:graphicFrame>
        <p:nvGraphicFramePr>
          <p:cNvPr id="110601" name="Object 9"/>
          <p:cNvGraphicFramePr>
            <a:graphicFrameLocks noChangeAspect="1"/>
          </p:cNvGraphicFramePr>
          <p:nvPr/>
        </p:nvGraphicFramePr>
        <p:xfrm>
          <a:off x="4953000" y="2590800"/>
          <a:ext cx="3467708" cy="1219200"/>
        </p:xfrm>
        <a:graphic>
          <a:graphicData uri="http://schemas.openxmlformats.org/presentationml/2006/ole">
            <mc:AlternateContent xmlns:mc="http://schemas.openxmlformats.org/markup-compatibility/2006">
              <mc:Choice xmlns:v="urn:schemas-microsoft-com:vml" Requires="v">
                <p:oleObj spid="_x0000_s110733" name="Equation" r:id="rId3" imgW="2095200" imgH="736560" progId="Equation.DSMT4">
                  <p:embed/>
                </p:oleObj>
              </mc:Choice>
              <mc:Fallback>
                <p:oleObj name="Equation" r:id="rId3" imgW="2095200" imgH="73656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90800"/>
                        <a:ext cx="346770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 name="TextBox 148"/>
          <p:cNvSpPr txBox="1"/>
          <p:nvPr/>
        </p:nvSpPr>
        <p:spPr>
          <a:xfrm>
            <a:off x="2926080" y="3764280"/>
            <a:ext cx="4378122" cy="369332"/>
          </a:xfrm>
          <a:prstGeom prst="rect">
            <a:avLst/>
          </a:prstGeom>
          <a:noFill/>
        </p:spPr>
        <p:txBody>
          <a:bodyPr wrap="none" rtlCol="0">
            <a:spAutoFit/>
          </a:bodyPr>
          <a:lstStyle/>
          <a:p>
            <a:r>
              <a:rPr lang="en-US" dirty="0" smtClean="0"/>
              <a:t>Introduce tensor (matrix) of susceptibility</a:t>
            </a:r>
            <a:endParaRPr lang="en-US" dirty="0"/>
          </a:p>
        </p:txBody>
      </p:sp>
      <p:graphicFrame>
        <p:nvGraphicFramePr>
          <p:cNvPr id="110602" name="Object 10"/>
          <p:cNvGraphicFramePr>
            <a:graphicFrameLocks noChangeAspect="1"/>
          </p:cNvGraphicFramePr>
          <p:nvPr/>
        </p:nvGraphicFramePr>
        <p:xfrm>
          <a:off x="152400" y="4114800"/>
          <a:ext cx="2563813" cy="1177925"/>
        </p:xfrm>
        <a:graphic>
          <a:graphicData uri="http://schemas.openxmlformats.org/presentationml/2006/ole">
            <mc:AlternateContent xmlns:mc="http://schemas.openxmlformats.org/markup-compatibility/2006">
              <mc:Choice xmlns:v="urn:schemas-microsoft-com:vml" Requires="v">
                <p:oleObj spid="_x0000_s110734" name="Equation" r:id="rId5" imgW="1549080" imgH="711000" progId="Equation.DSMT4">
                  <p:embed/>
                </p:oleObj>
              </mc:Choice>
              <mc:Fallback>
                <p:oleObj name="Equation" r:id="rId5" imgW="1549080" imgH="711000" progId="Equation.DSMT4">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114800"/>
                        <a:ext cx="2563813"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3" name="Object 11"/>
          <p:cNvGraphicFramePr>
            <a:graphicFrameLocks noChangeAspect="1"/>
          </p:cNvGraphicFramePr>
          <p:nvPr>
            <p:extLst>
              <p:ext uri="{D42A27DB-BD31-4B8C-83A1-F6EECF244321}">
                <p14:modId xmlns:p14="http://schemas.microsoft.com/office/powerpoint/2010/main" val="2511100887"/>
              </p:ext>
            </p:extLst>
          </p:nvPr>
        </p:nvGraphicFramePr>
        <p:xfrm>
          <a:off x="3155950" y="4267200"/>
          <a:ext cx="4852988" cy="1177925"/>
        </p:xfrm>
        <a:graphic>
          <a:graphicData uri="http://schemas.openxmlformats.org/presentationml/2006/ole">
            <mc:AlternateContent xmlns:mc="http://schemas.openxmlformats.org/markup-compatibility/2006">
              <mc:Choice xmlns:v="urn:schemas-microsoft-com:vml" Requires="v">
                <p:oleObj spid="_x0000_s110735" name="Equation" r:id="rId7" imgW="2933640" imgH="711000" progId="Equation.DSMT4">
                  <p:embed/>
                </p:oleObj>
              </mc:Choice>
              <mc:Fallback>
                <p:oleObj name="Equation" r:id="rId7" imgW="2933640" imgH="711000" progId="Equation.DSMT4">
                  <p:embed/>
                  <p:pic>
                    <p:nvPicPr>
                      <p:cNvPr id="0" name="Picture 11"/>
                      <p:cNvPicPr>
                        <a:picLocks noChangeAspect="1" noChangeArrowheads="1"/>
                      </p:cNvPicPr>
                      <p:nvPr/>
                    </p:nvPicPr>
                    <p:blipFill>
                      <a:blip r:embed="rId8"/>
                      <a:srcRect/>
                      <a:stretch>
                        <a:fillRect/>
                      </a:stretch>
                    </p:blipFill>
                    <p:spPr bwMode="auto">
                      <a:xfrm>
                        <a:off x="3155950" y="4267200"/>
                        <a:ext cx="4852988"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 name="TextBox 149"/>
          <p:cNvSpPr txBox="1"/>
          <p:nvPr/>
        </p:nvSpPr>
        <p:spPr>
          <a:xfrm>
            <a:off x="228600" y="5257800"/>
            <a:ext cx="3044488" cy="369332"/>
          </a:xfrm>
          <a:prstGeom prst="rect">
            <a:avLst/>
          </a:prstGeom>
          <a:noFill/>
        </p:spPr>
        <p:txBody>
          <a:bodyPr wrap="none" rtlCol="0">
            <a:spAutoFit/>
          </a:bodyPr>
          <a:lstStyle/>
          <a:p>
            <a:r>
              <a:rPr lang="en-US" dirty="0" smtClean="0"/>
              <a:t>Tensor of dielectric constant</a:t>
            </a:r>
            <a:endParaRPr lang="en-US" dirty="0"/>
          </a:p>
        </p:txBody>
      </p:sp>
      <p:graphicFrame>
        <p:nvGraphicFramePr>
          <p:cNvPr id="110604" name="Object 12"/>
          <p:cNvGraphicFramePr>
            <a:graphicFrameLocks noChangeAspect="1"/>
          </p:cNvGraphicFramePr>
          <p:nvPr>
            <p:extLst>
              <p:ext uri="{D42A27DB-BD31-4B8C-83A1-F6EECF244321}">
                <p14:modId xmlns:p14="http://schemas.microsoft.com/office/powerpoint/2010/main" val="596795206"/>
              </p:ext>
            </p:extLst>
          </p:nvPr>
        </p:nvGraphicFramePr>
        <p:xfrm>
          <a:off x="1839913" y="5465763"/>
          <a:ext cx="6810375" cy="1220787"/>
        </p:xfrm>
        <a:graphic>
          <a:graphicData uri="http://schemas.openxmlformats.org/presentationml/2006/ole">
            <mc:AlternateContent xmlns:mc="http://schemas.openxmlformats.org/markup-compatibility/2006">
              <mc:Choice xmlns:v="urn:schemas-microsoft-com:vml" Requires="v">
                <p:oleObj spid="_x0000_s110736" name="Equation" r:id="rId9" imgW="4114800" imgH="736560" progId="Equation.DSMT4">
                  <p:embed/>
                </p:oleObj>
              </mc:Choice>
              <mc:Fallback>
                <p:oleObj name="Equation" r:id="rId9" imgW="4114800" imgH="736560" progId="Equation.DSMT4">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9913" y="5465763"/>
                        <a:ext cx="6810375"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 name="Slide Number Placeholder 121"/>
          <p:cNvSpPr>
            <a:spLocks noGrp="1"/>
          </p:cNvSpPr>
          <p:nvPr>
            <p:ph type="sldNum" sz="quarter" idx="12"/>
          </p:nvPr>
        </p:nvSpPr>
        <p:spPr/>
        <p:txBody>
          <a:bodyPr/>
          <a:lstStyle/>
          <a:p>
            <a:pPr>
              <a:defRPr/>
            </a:pPr>
            <a:fld id="{BA949DAA-2B2A-4017-895E-FC6C49EBF0C5}"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box(in)">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box(in)">
                                      <p:cBhvr>
                                        <p:cTn id="32" dur="500"/>
                                        <p:tgtEl>
                                          <p:spTgt spid="12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59"/>
                                        </p:tgtEl>
                                        <p:attrNameLst>
                                          <p:attrName>style.visibility</p:attrName>
                                        </p:attrNameLst>
                                      </p:cBhvr>
                                      <p:to>
                                        <p:strVal val="visible"/>
                                      </p:to>
                                    </p:set>
                                    <p:animEffect transition="in" filter="box(in)">
                                      <p:cBhvr>
                                        <p:cTn id="37" dur="500"/>
                                        <p:tgtEl>
                                          <p:spTgt spid="25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60"/>
                                        </p:tgtEl>
                                        <p:attrNameLst>
                                          <p:attrName>style.visibility</p:attrName>
                                        </p:attrNameLst>
                                      </p:cBhvr>
                                      <p:to>
                                        <p:strVal val="visible"/>
                                      </p:to>
                                    </p:set>
                                    <p:animEffect transition="in" filter="box(in)">
                                      <p:cBhvr>
                                        <p:cTn id="42" dur="500"/>
                                        <p:tgtEl>
                                          <p:spTgt spid="26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9"/>
                                        </p:tgtEl>
                                        <p:attrNameLst>
                                          <p:attrName>style.visibility</p:attrName>
                                        </p:attrNameLst>
                                      </p:cBhvr>
                                      <p:to>
                                        <p:strVal val="visible"/>
                                      </p:to>
                                    </p:set>
                                    <p:animEffect transition="in" filter="box(in)">
                                      <p:cBhvr>
                                        <p:cTn id="47" dur="500"/>
                                        <p:tgtEl>
                                          <p:spTgt spid="18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10601"/>
                                        </p:tgtEl>
                                        <p:attrNameLst>
                                          <p:attrName>style.visibility</p:attrName>
                                        </p:attrNameLst>
                                      </p:cBhvr>
                                      <p:to>
                                        <p:strVal val="visible"/>
                                      </p:to>
                                    </p:set>
                                    <p:animEffect transition="in" filter="box(in)">
                                      <p:cBhvr>
                                        <p:cTn id="52" dur="500"/>
                                        <p:tgtEl>
                                          <p:spTgt spid="11060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9"/>
                                        </p:tgtEl>
                                        <p:attrNameLst>
                                          <p:attrName>style.visibility</p:attrName>
                                        </p:attrNameLst>
                                      </p:cBhvr>
                                      <p:to>
                                        <p:strVal val="visible"/>
                                      </p:to>
                                    </p:set>
                                    <p:animEffect transition="in" filter="box(in)">
                                      <p:cBhvr>
                                        <p:cTn id="57" dur="500"/>
                                        <p:tgtEl>
                                          <p:spTgt spid="14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0602"/>
                                        </p:tgtEl>
                                        <p:attrNameLst>
                                          <p:attrName>style.visibility</p:attrName>
                                        </p:attrNameLst>
                                      </p:cBhvr>
                                      <p:to>
                                        <p:strVal val="visible"/>
                                      </p:to>
                                    </p:set>
                                    <p:animEffect transition="in" filter="box(in)">
                                      <p:cBhvr>
                                        <p:cTn id="62" dur="500"/>
                                        <p:tgtEl>
                                          <p:spTgt spid="110602"/>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0603"/>
                                        </p:tgtEl>
                                        <p:attrNameLst>
                                          <p:attrName>style.visibility</p:attrName>
                                        </p:attrNameLst>
                                      </p:cBhvr>
                                      <p:to>
                                        <p:strVal val="visible"/>
                                      </p:to>
                                    </p:set>
                                    <p:animEffect transition="in" filter="box(in)">
                                      <p:cBhvr>
                                        <p:cTn id="67" dur="500"/>
                                        <p:tgtEl>
                                          <p:spTgt spid="11060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50"/>
                                        </p:tgtEl>
                                        <p:attrNameLst>
                                          <p:attrName>style.visibility</p:attrName>
                                        </p:attrNameLst>
                                      </p:cBhvr>
                                      <p:to>
                                        <p:strVal val="visible"/>
                                      </p:to>
                                    </p:set>
                                    <p:animEffect transition="in" filter="box(in)">
                                      <p:cBhvr>
                                        <p:cTn id="72" dur="500"/>
                                        <p:tgtEl>
                                          <p:spTgt spid="15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10604"/>
                                        </p:tgtEl>
                                        <p:attrNameLst>
                                          <p:attrName>style.visibility</p:attrName>
                                        </p:attrNameLst>
                                      </p:cBhvr>
                                      <p:to>
                                        <p:strVal val="visible"/>
                                      </p:to>
                                    </p:set>
                                    <p:animEffect transition="in" filter="box(in)">
                                      <p:cBhvr>
                                        <p:cTn id="77" dur="500"/>
                                        <p:tgtEl>
                                          <p:spTgt spid="11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49" grpId="0"/>
      <p:bldP spid="1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153"/>
          <p:cNvSpPr/>
          <p:nvPr/>
        </p:nvSpPr>
        <p:spPr bwMode="auto">
          <a:xfrm>
            <a:off x="5240867" y="657013"/>
            <a:ext cx="3442546" cy="4903894"/>
          </a:xfrm>
          <a:custGeom>
            <a:avLst/>
            <a:gdLst>
              <a:gd name="connsiteX0" fmla="*/ 712893 w 3442546"/>
              <a:gd name="connsiteY0" fmla="*/ 338667 h 4903894"/>
              <a:gd name="connsiteX1" fmla="*/ 42333 w 3442546"/>
              <a:gd name="connsiteY1" fmla="*/ 1649307 h 4903894"/>
              <a:gd name="connsiteX2" fmla="*/ 458893 w 3442546"/>
              <a:gd name="connsiteY2" fmla="*/ 3864187 h 4903894"/>
              <a:gd name="connsiteX3" fmla="*/ 2104813 w 3442546"/>
              <a:gd name="connsiteY3" fmla="*/ 4798907 h 4903894"/>
              <a:gd name="connsiteX4" fmla="*/ 3100493 w 3442546"/>
              <a:gd name="connsiteY4" fmla="*/ 4494107 h 4903894"/>
              <a:gd name="connsiteX5" fmla="*/ 3212253 w 3442546"/>
              <a:gd name="connsiteY5" fmla="*/ 3041227 h 4903894"/>
              <a:gd name="connsiteX6" fmla="*/ 1718733 w 3442546"/>
              <a:gd name="connsiteY6" fmla="*/ 440267 h 4903894"/>
              <a:gd name="connsiteX7" fmla="*/ 692573 w 3442546"/>
              <a:gd name="connsiteY7" fmla="*/ 399627 h 490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42546" h="4903894">
                <a:moveTo>
                  <a:pt x="712893" y="338667"/>
                </a:moveTo>
                <a:cubicBezTo>
                  <a:pt x="398779" y="700193"/>
                  <a:pt x="84666" y="1061720"/>
                  <a:pt x="42333" y="1649307"/>
                </a:cubicBezTo>
                <a:cubicBezTo>
                  <a:pt x="0" y="2236894"/>
                  <a:pt x="115146" y="3339254"/>
                  <a:pt x="458893" y="3864187"/>
                </a:cubicBezTo>
                <a:cubicBezTo>
                  <a:pt x="802640" y="4389120"/>
                  <a:pt x="1664546" y="4693920"/>
                  <a:pt x="2104813" y="4798907"/>
                </a:cubicBezTo>
                <a:cubicBezTo>
                  <a:pt x="2545080" y="4903894"/>
                  <a:pt x="2915920" y="4787054"/>
                  <a:pt x="3100493" y="4494107"/>
                </a:cubicBezTo>
                <a:cubicBezTo>
                  <a:pt x="3285066" y="4201160"/>
                  <a:pt x="3442546" y="3716867"/>
                  <a:pt x="3212253" y="3041227"/>
                </a:cubicBezTo>
                <a:cubicBezTo>
                  <a:pt x="2981960" y="2365587"/>
                  <a:pt x="2138680" y="880534"/>
                  <a:pt x="1718733" y="440267"/>
                </a:cubicBezTo>
                <a:cubicBezTo>
                  <a:pt x="1298786" y="0"/>
                  <a:pt x="995679" y="199813"/>
                  <a:pt x="692573" y="399627"/>
                </a:cubicBezTo>
              </a:path>
            </a:pathLst>
          </a:custGeom>
          <a:solidFill>
            <a:srgbClr val="00B0F0">
              <a:alpha val="9000"/>
            </a:srgbClr>
          </a:solid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Title 1"/>
          <p:cNvSpPr>
            <a:spLocks noGrp="1"/>
          </p:cNvSpPr>
          <p:nvPr>
            <p:ph type="title"/>
          </p:nvPr>
        </p:nvSpPr>
        <p:spPr>
          <a:xfrm>
            <a:off x="457200" y="274638"/>
            <a:ext cx="8229600" cy="792162"/>
          </a:xfrm>
        </p:spPr>
        <p:txBody>
          <a:bodyPr/>
          <a:lstStyle/>
          <a:p>
            <a:r>
              <a:rPr lang="en-US" sz="3200" dirty="0" smtClean="0"/>
              <a:t>Waves and Fields in the Anisotropic medium</a:t>
            </a:r>
            <a:endParaRPr lang="en-US" sz="3200" dirty="0"/>
          </a:p>
        </p:txBody>
      </p:sp>
      <p:grpSp>
        <p:nvGrpSpPr>
          <p:cNvPr id="3" name="Group 15"/>
          <p:cNvGrpSpPr>
            <a:grpSpLocks/>
          </p:cNvGrpSpPr>
          <p:nvPr/>
        </p:nvGrpSpPr>
        <p:grpSpPr bwMode="auto">
          <a:xfrm>
            <a:off x="4953000" y="1295400"/>
            <a:ext cx="3727450" cy="3451225"/>
            <a:chOff x="854" y="816"/>
            <a:chExt cx="2348" cy="2174"/>
          </a:xfrm>
        </p:grpSpPr>
        <p:sp>
          <p:nvSpPr>
            <p:cNvPr id="136" name="Line 16"/>
            <p:cNvSpPr>
              <a:spLocks noChangeShapeType="1"/>
            </p:cNvSpPr>
            <p:nvPr/>
          </p:nvSpPr>
          <p:spPr bwMode="auto">
            <a:xfrm>
              <a:off x="1728" y="2160"/>
              <a:ext cx="1344" cy="576"/>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H="1">
              <a:off x="960" y="2160"/>
              <a:ext cx="768" cy="240"/>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014" y="2759"/>
              <a:ext cx="188" cy="231"/>
            </a:xfrm>
            <a:prstGeom prst="rect">
              <a:avLst/>
            </a:prstGeom>
            <a:noFill/>
            <a:ln w="9525">
              <a:noFill/>
              <a:miter lim="800000"/>
              <a:headEnd/>
              <a:tailEnd/>
            </a:ln>
          </p:spPr>
          <p:txBody>
            <a:bodyPr wrap="none">
              <a:spAutoFit/>
            </a:bodyPr>
            <a:lstStyle/>
            <a:p>
              <a:r>
                <a:rPr lang="en-US"/>
                <a:t>z</a:t>
              </a:r>
            </a:p>
          </p:txBody>
        </p:sp>
        <p:sp>
          <p:nvSpPr>
            <p:cNvPr id="146"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147" name="Text Box 21"/>
            <p:cNvSpPr txBox="1">
              <a:spLocks noChangeArrowheads="1"/>
            </p:cNvSpPr>
            <p:nvPr/>
          </p:nvSpPr>
          <p:spPr bwMode="auto">
            <a:xfrm>
              <a:off x="854" y="2304"/>
              <a:ext cx="188" cy="231"/>
            </a:xfrm>
            <a:prstGeom prst="rect">
              <a:avLst/>
            </a:prstGeom>
            <a:noFill/>
            <a:ln w="9525">
              <a:noFill/>
              <a:miter lim="800000"/>
              <a:headEnd/>
              <a:tailEnd/>
            </a:ln>
          </p:spPr>
          <p:txBody>
            <a:bodyPr>
              <a:spAutoFit/>
            </a:bodyPr>
            <a:lstStyle/>
            <a:p>
              <a:r>
                <a:rPr lang="en-US" dirty="0"/>
                <a:t>y</a:t>
              </a:r>
            </a:p>
          </p:txBody>
        </p:sp>
      </p:grpSp>
      <p:grpSp>
        <p:nvGrpSpPr>
          <p:cNvPr id="4" name="Group 22"/>
          <p:cNvGrpSpPr>
            <a:grpSpLocks/>
          </p:cNvGrpSpPr>
          <p:nvPr/>
        </p:nvGrpSpPr>
        <p:grpSpPr bwMode="auto">
          <a:xfrm>
            <a:off x="6340475" y="3429000"/>
            <a:ext cx="1801813" cy="685800"/>
            <a:chOff x="1728" y="2160"/>
            <a:chExt cx="1135" cy="432"/>
          </a:xfrm>
        </p:grpSpPr>
        <p:sp>
          <p:nvSpPr>
            <p:cNvPr id="149" name="Line 23"/>
            <p:cNvSpPr>
              <a:spLocks noChangeShapeType="1"/>
            </p:cNvSpPr>
            <p:nvPr/>
          </p:nvSpPr>
          <p:spPr bwMode="auto">
            <a:xfrm>
              <a:off x="1728" y="2160"/>
              <a:ext cx="1008" cy="432"/>
            </a:xfrm>
            <a:prstGeom prst="line">
              <a:avLst/>
            </a:prstGeom>
            <a:noFill/>
            <a:ln w="57150">
              <a:solidFill>
                <a:srgbClr val="336600"/>
              </a:solidFill>
              <a:round/>
              <a:headEnd/>
              <a:tailEnd type="triangle" w="med" len="med"/>
            </a:ln>
          </p:spPr>
          <p:txBody>
            <a:bodyPr/>
            <a:lstStyle/>
            <a:p>
              <a:endParaRPr lang="en-US"/>
            </a:p>
          </p:txBody>
        </p:sp>
        <p:sp>
          <p:nvSpPr>
            <p:cNvPr id="150" name="Text Box 24"/>
            <p:cNvSpPr txBox="1">
              <a:spLocks noChangeArrowheads="1"/>
            </p:cNvSpPr>
            <p:nvPr/>
          </p:nvSpPr>
          <p:spPr bwMode="auto">
            <a:xfrm>
              <a:off x="2640" y="2256"/>
              <a:ext cx="223" cy="288"/>
            </a:xfrm>
            <a:prstGeom prst="rect">
              <a:avLst/>
            </a:prstGeom>
            <a:noFill/>
            <a:ln w="9525">
              <a:noFill/>
              <a:miter lim="800000"/>
              <a:headEnd/>
              <a:tailEnd/>
            </a:ln>
          </p:spPr>
          <p:txBody>
            <a:bodyPr wrap="none">
              <a:spAutoFit/>
            </a:bodyPr>
            <a:lstStyle/>
            <a:p>
              <a:r>
                <a:rPr lang="en-US" sz="2400" b="1" dirty="0"/>
                <a:t>k</a:t>
              </a:r>
            </a:p>
          </p:txBody>
        </p:sp>
      </p:grpSp>
      <p:grpSp>
        <p:nvGrpSpPr>
          <p:cNvPr id="5" name="Group 162"/>
          <p:cNvGrpSpPr/>
          <p:nvPr/>
        </p:nvGrpSpPr>
        <p:grpSpPr>
          <a:xfrm>
            <a:off x="5426075" y="1828800"/>
            <a:ext cx="922339" cy="2286000"/>
            <a:chOff x="5426075" y="1828800"/>
            <a:chExt cx="922339" cy="2286000"/>
          </a:xfrm>
        </p:grpSpPr>
        <p:sp>
          <p:nvSpPr>
            <p:cNvPr id="152" name="Line 26"/>
            <p:cNvSpPr>
              <a:spLocks noChangeShapeType="1"/>
            </p:cNvSpPr>
            <p:nvPr/>
          </p:nvSpPr>
          <p:spPr bwMode="auto">
            <a:xfrm flipV="1">
              <a:off x="6340475" y="2133600"/>
              <a:ext cx="0" cy="1295400"/>
            </a:xfrm>
            <a:prstGeom prst="line">
              <a:avLst/>
            </a:prstGeom>
            <a:noFill/>
            <a:ln w="57150">
              <a:solidFill>
                <a:srgbClr val="0033CC"/>
              </a:solidFill>
              <a:round/>
              <a:headEnd/>
              <a:tailEnd type="triangle" w="med" len="med"/>
            </a:ln>
          </p:spPr>
          <p:txBody>
            <a:bodyPr/>
            <a:lstStyle/>
            <a:p>
              <a:endParaRPr lang="en-US"/>
            </a:p>
          </p:txBody>
        </p:sp>
        <p:grpSp>
          <p:nvGrpSpPr>
            <p:cNvPr id="6" name="Group 161"/>
            <p:cNvGrpSpPr/>
            <p:nvPr/>
          </p:nvGrpSpPr>
          <p:grpSpPr>
            <a:xfrm>
              <a:off x="5426075" y="1828800"/>
              <a:ext cx="922339" cy="2286000"/>
              <a:chOff x="5426075" y="1828800"/>
              <a:chExt cx="922339" cy="2286000"/>
            </a:xfrm>
          </p:grpSpPr>
          <p:grpSp>
            <p:nvGrpSpPr>
              <p:cNvPr id="7" name="Group 28"/>
              <p:cNvGrpSpPr>
                <a:grpSpLocks/>
              </p:cNvGrpSpPr>
              <p:nvPr/>
            </p:nvGrpSpPr>
            <p:grpSpPr bwMode="auto">
              <a:xfrm>
                <a:off x="5426075" y="3429000"/>
                <a:ext cx="914400" cy="685800"/>
                <a:chOff x="1152" y="2160"/>
                <a:chExt cx="576" cy="432"/>
              </a:xfrm>
            </p:grpSpPr>
            <p:sp>
              <p:nvSpPr>
                <p:cNvPr id="155" name="Line 29"/>
                <p:cNvSpPr>
                  <a:spLocks noChangeShapeType="1"/>
                </p:cNvSpPr>
                <p:nvPr/>
              </p:nvSpPr>
              <p:spPr bwMode="auto">
                <a:xfrm flipH="1">
                  <a:off x="1152" y="2160"/>
                  <a:ext cx="576" cy="192"/>
                </a:xfrm>
                <a:prstGeom prst="line">
                  <a:avLst/>
                </a:prstGeom>
                <a:noFill/>
                <a:ln w="57150">
                  <a:solidFill>
                    <a:srgbClr val="336600"/>
                  </a:solidFill>
                  <a:round/>
                  <a:headEnd/>
                  <a:tailEnd type="triangle" w="med" len="med"/>
                </a:ln>
              </p:spPr>
              <p:txBody>
                <a:bodyPr/>
                <a:lstStyle/>
                <a:p>
                  <a:endParaRPr lang="en-US"/>
                </a:p>
              </p:txBody>
            </p:sp>
            <p:sp>
              <p:nvSpPr>
                <p:cNvPr id="156" name="Text Box 30"/>
                <p:cNvSpPr txBox="1">
                  <a:spLocks noChangeArrowheads="1"/>
                </p:cNvSpPr>
                <p:nvPr/>
              </p:nvSpPr>
              <p:spPr bwMode="auto">
                <a:xfrm>
                  <a:off x="1200" y="2304"/>
                  <a:ext cx="255" cy="288"/>
                </a:xfrm>
                <a:prstGeom prst="rect">
                  <a:avLst/>
                </a:prstGeom>
                <a:noFill/>
                <a:ln w="9525">
                  <a:noFill/>
                  <a:miter lim="800000"/>
                  <a:headEnd/>
                  <a:tailEnd/>
                </a:ln>
              </p:spPr>
              <p:txBody>
                <a:bodyPr wrap="none">
                  <a:spAutoFit/>
                </a:bodyPr>
                <a:lstStyle/>
                <a:p>
                  <a:r>
                    <a:rPr lang="en-US" sz="2400" b="1" dirty="0"/>
                    <a:t>B</a:t>
                  </a:r>
                </a:p>
              </p:txBody>
            </p:sp>
          </p:grpSp>
          <p:grpSp>
            <p:nvGrpSpPr>
              <p:cNvPr id="8" name="Group 31"/>
              <p:cNvGrpSpPr>
                <a:grpSpLocks/>
              </p:cNvGrpSpPr>
              <p:nvPr/>
            </p:nvGrpSpPr>
            <p:grpSpPr bwMode="auto">
              <a:xfrm>
                <a:off x="5791201" y="1828800"/>
                <a:ext cx="557213" cy="2133600"/>
                <a:chOff x="1382" y="1152"/>
                <a:chExt cx="351" cy="1344"/>
              </a:xfrm>
            </p:grpSpPr>
            <p:sp>
              <p:nvSpPr>
                <p:cNvPr id="158" name="Text Box 32"/>
                <p:cNvSpPr txBox="1">
                  <a:spLocks noChangeArrowheads="1"/>
                </p:cNvSpPr>
                <p:nvPr/>
              </p:nvSpPr>
              <p:spPr bwMode="auto">
                <a:xfrm>
                  <a:off x="1478" y="1152"/>
                  <a:ext cx="255" cy="288"/>
                </a:xfrm>
                <a:prstGeom prst="rect">
                  <a:avLst/>
                </a:prstGeom>
                <a:noFill/>
                <a:ln w="9525">
                  <a:noFill/>
                  <a:miter lim="800000"/>
                  <a:headEnd/>
                  <a:tailEnd/>
                </a:ln>
              </p:spPr>
              <p:txBody>
                <a:bodyPr>
                  <a:spAutoFit/>
                </a:bodyPr>
                <a:lstStyle/>
                <a:p>
                  <a:r>
                    <a:rPr lang="en-US" sz="2400" b="1" dirty="0"/>
                    <a:t>D</a:t>
                  </a:r>
                </a:p>
              </p:txBody>
            </p:sp>
            <p:sp>
              <p:nvSpPr>
                <p:cNvPr id="159" name="Text Box 33"/>
                <p:cNvSpPr txBox="1">
                  <a:spLocks noChangeArrowheads="1"/>
                </p:cNvSpPr>
                <p:nvPr/>
              </p:nvSpPr>
              <p:spPr bwMode="auto">
                <a:xfrm>
                  <a:off x="1382" y="2208"/>
                  <a:ext cx="255" cy="288"/>
                </a:xfrm>
                <a:prstGeom prst="rect">
                  <a:avLst/>
                </a:prstGeom>
                <a:noFill/>
                <a:ln w="9525">
                  <a:noFill/>
                  <a:miter lim="800000"/>
                  <a:headEnd/>
                  <a:tailEnd/>
                </a:ln>
              </p:spPr>
              <p:txBody>
                <a:bodyPr>
                  <a:spAutoFit/>
                </a:bodyPr>
                <a:lstStyle/>
                <a:p>
                  <a:r>
                    <a:rPr lang="en-US" sz="2400" b="1" dirty="0"/>
                    <a:t>H</a:t>
                  </a:r>
                </a:p>
              </p:txBody>
            </p:sp>
          </p:grpSp>
        </p:grpSp>
      </p:grpSp>
      <p:graphicFrame>
        <p:nvGraphicFramePr>
          <p:cNvPr id="34822" name="Object 6"/>
          <p:cNvGraphicFramePr>
            <a:graphicFrameLocks noChangeAspect="1"/>
          </p:cNvGraphicFramePr>
          <p:nvPr/>
        </p:nvGraphicFramePr>
        <p:xfrm>
          <a:off x="3124200" y="1295400"/>
          <a:ext cx="1798638" cy="1749425"/>
        </p:xfrm>
        <a:graphic>
          <a:graphicData uri="http://schemas.openxmlformats.org/presentationml/2006/ole">
            <mc:AlternateContent xmlns:mc="http://schemas.openxmlformats.org/markup-compatibility/2006">
              <mc:Choice xmlns:v="urn:schemas-microsoft-com:vml" Requires="v">
                <p:oleObj spid="_x0000_s111717" name="Equation" r:id="rId3" imgW="888840" imgH="863280" progId="Equation.DSMT4">
                  <p:embed/>
                </p:oleObj>
              </mc:Choice>
              <mc:Fallback>
                <p:oleObj name="Equation" r:id="rId3" imgW="888840" imgH="863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295400"/>
                        <a:ext cx="1798638"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6"/>
          <p:cNvGraphicFramePr>
            <a:graphicFrameLocks noChangeAspect="1"/>
          </p:cNvGraphicFramePr>
          <p:nvPr>
            <p:extLst>
              <p:ext uri="{D42A27DB-BD31-4B8C-83A1-F6EECF244321}">
                <p14:modId xmlns:p14="http://schemas.microsoft.com/office/powerpoint/2010/main" val="56876336"/>
              </p:ext>
            </p:extLst>
          </p:nvPr>
        </p:nvGraphicFramePr>
        <p:xfrm>
          <a:off x="922338" y="1295400"/>
          <a:ext cx="1311275" cy="925513"/>
        </p:xfrm>
        <a:graphic>
          <a:graphicData uri="http://schemas.openxmlformats.org/presentationml/2006/ole">
            <mc:AlternateContent xmlns:mc="http://schemas.openxmlformats.org/markup-compatibility/2006">
              <mc:Choice xmlns:v="urn:schemas-microsoft-com:vml" Requires="v">
                <p:oleObj spid="_x0000_s111718" name="Equation" r:id="rId5" imgW="647640" imgH="457200" progId="Equation.DSMT4">
                  <p:embed/>
                </p:oleObj>
              </mc:Choice>
              <mc:Fallback>
                <p:oleObj name="Equation" r:id="rId5" imgW="647640" imgH="457200" progId="Equation.DSMT4">
                  <p:embed/>
                  <p:pic>
                    <p:nvPicPr>
                      <p:cNvPr id="0" name="Picture 3"/>
                      <p:cNvPicPr>
                        <a:picLocks noChangeAspect="1" noChangeArrowheads="1"/>
                      </p:cNvPicPr>
                      <p:nvPr/>
                    </p:nvPicPr>
                    <p:blipFill>
                      <a:blip r:embed="rId6"/>
                      <a:srcRect/>
                      <a:stretch>
                        <a:fillRect/>
                      </a:stretch>
                    </p:blipFill>
                    <p:spPr bwMode="auto">
                      <a:xfrm>
                        <a:off x="922338" y="1295400"/>
                        <a:ext cx="1311275"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 name="TextBox 160"/>
          <p:cNvSpPr txBox="1"/>
          <p:nvPr/>
        </p:nvSpPr>
        <p:spPr>
          <a:xfrm>
            <a:off x="228600" y="2590800"/>
            <a:ext cx="2643672" cy="369332"/>
          </a:xfrm>
          <a:prstGeom prst="rect">
            <a:avLst/>
          </a:prstGeom>
          <a:noFill/>
        </p:spPr>
        <p:txBody>
          <a:bodyPr wrap="none" rtlCol="0">
            <a:spAutoFit/>
          </a:bodyPr>
          <a:lstStyle/>
          <a:p>
            <a:r>
              <a:rPr lang="en-US" dirty="0" smtClean="0">
                <a:latin typeface="Symbol" pitchFamily="18" charset="2"/>
              </a:rPr>
              <a:t>c </a:t>
            </a:r>
            <a:r>
              <a:rPr lang="en-US" dirty="0" smtClean="0"/>
              <a:t>and </a:t>
            </a:r>
            <a:r>
              <a:rPr lang="en-US" dirty="0" smtClean="0">
                <a:latin typeface="Symbol" pitchFamily="18" charset="2"/>
              </a:rPr>
              <a:t>e </a:t>
            </a:r>
            <a:r>
              <a:rPr lang="en-US" dirty="0" smtClean="0"/>
              <a:t>are both tensors</a:t>
            </a:r>
            <a:endParaRPr lang="en-US" dirty="0"/>
          </a:p>
        </p:txBody>
      </p:sp>
      <p:grpSp>
        <p:nvGrpSpPr>
          <p:cNvPr id="9" name="Group 164"/>
          <p:cNvGrpSpPr/>
          <p:nvPr/>
        </p:nvGrpSpPr>
        <p:grpSpPr>
          <a:xfrm>
            <a:off x="914400" y="4343400"/>
            <a:ext cx="3317875" cy="369332"/>
            <a:chOff x="609600" y="3429000"/>
            <a:chExt cx="3317875" cy="369332"/>
          </a:xfrm>
        </p:grpSpPr>
        <p:graphicFrame>
          <p:nvGraphicFramePr>
            <p:cNvPr id="77" name="Object 6"/>
            <p:cNvGraphicFramePr>
              <a:graphicFrameLocks noChangeAspect="1"/>
            </p:cNvGraphicFramePr>
            <p:nvPr>
              <p:extLst>
                <p:ext uri="{D42A27DB-BD31-4B8C-83A1-F6EECF244321}">
                  <p14:modId xmlns:p14="http://schemas.microsoft.com/office/powerpoint/2010/main" val="2278379542"/>
                </p:ext>
              </p:extLst>
            </p:nvPr>
          </p:nvGraphicFramePr>
          <p:xfrm>
            <a:off x="2667000" y="3429000"/>
            <a:ext cx="1260475" cy="360363"/>
          </p:xfrm>
          <a:graphic>
            <a:graphicData uri="http://schemas.openxmlformats.org/presentationml/2006/ole">
              <mc:AlternateContent xmlns:mc="http://schemas.openxmlformats.org/markup-compatibility/2006">
                <mc:Choice xmlns:v="urn:schemas-microsoft-com:vml" Requires="v">
                  <p:oleObj spid="_x0000_s111719" name="Equation" r:id="rId7" imgW="622080" imgH="177480" progId="Equation.DSMT4">
                    <p:embed/>
                  </p:oleObj>
                </mc:Choice>
                <mc:Fallback>
                  <p:oleObj name="Equation" r:id="rId7" imgW="622080" imgH="177480" progId="Equation.DSMT4">
                    <p:embed/>
                    <p:pic>
                      <p:nvPicPr>
                        <p:cNvPr id="0" name="Picture 4"/>
                        <p:cNvPicPr>
                          <a:picLocks noChangeAspect="1" noChangeArrowheads="1"/>
                        </p:cNvPicPr>
                        <p:nvPr/>
                      </p:nvPicPr>
                      <p:blipFill>
                        <a:blip r:embed="rId8"/>
                        <a:srcRect/>
                        <a:stretch>
                          <a:fillRect/>
                        </a:stretch>
                      </p:blipFill>
                      <p:spPr bwMode="auto">
                        <a:xfrm>
                          <a:off x="2667000" y="3429000"/>
                          <a:ext cx="12604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 name="TextBox 163"/>
            <p:cNvSpPr txBox="1"/>
            <p:nvPr/>
          </p:nvSpPr>
          <p:spPr>
            <a:xfrm>
              <a:off x="609600" y="3429000"/>
              <a:ext cx="1762021" cy="369332"/>
            </a:xfrm>
            <a:prstGeom prst="rect">
              <a:avLst/>
            </a:prstGeom>
            <a:noFill/>
          </p:spPr>
          <p:txBody>
            <a:bodyPr wrap="none" rtlCol="0">
              <a:spAutoFit/>
            </a:bodyPr>
            <a:lstStyle/>
            <a:p>
              <a:r>
                <a:rPr lang="en-US" dirty="0" smtClean="0"/>
                <a:t>Poynting vector</a:t>
              </a:r>
              <a:endParaRPr lang="en-US" dirty="0"/>
            </a:p>
          </p:txBody>
        </p:sp>
      </p:grpSp>
      <p:sp>
        <p:nvSpPr>
          <p:cNvPr id="166" name="TextBox 165"/>
          <p:cNvSpPr txBox="1"/>
          <p:nvPr/>
        </p:nvSpPr>
        <p:spPr>
          <a:xfrm>
            <a:off x="7391400" y="3962400"/>
            <a:ext cx="389850" cy="461665"/>
          </a:xfrm>
          <a:prstGeom prst="rect">
            <a:avLst/>
          </a:prstGeom>
          <a:noFill/>
        </p:spPr>
        <p:txBody>
          <a:bodyPr wrap="none" rtlCol="0">
            <a:spAutoFit/>
          </a:bodyPr>
          <a:lstStyle/>
          <a:p>
            <a:r>
              <a:rPr lang="en-US" sz="2400" b="1" dirty="0" smtClean="0"/>
              <a:t>S</a:t>
            </a:r>
            <a:endParaRPr lang="en-US" sz="2400" b="1" dirty="0"/>
          </a:p>
        </p:txBody>
      </p:sp>
      <p:sp>
        <p:nvSpPr>
          <p:cNvPr id="273" name="TextBox 272"/>
          <p:cNvSpPr txBox="1"/>
          <p:nvPr/>
        </p:nvSpPr>
        <p:spPr>
          <a:xfrm>
            <a:off x="5334000" y="4876800"/>
            <a:ext cx="184731" cy="369332"/>
          </a:xfrm>
          <a:prstGeom prst="rect">
            <a:avLst/>
          </a:prstGeom>
          <a:noFill/>
        </p:spPr>
        <p:txBody>
          <a:bodyPr wrap="none" rtlCol="0">
            <a:spAutoFit/>
          </a:bodyPr>
          <a:lstStyle/>
          <a:p>
            <a:endParaRPr lang="en-US" dirty="0"/>
          </a:p>
        </p:txBody>
      </p:sp>
      <p:sp>
        <p:nvSpPr>
          <p:cNvPr id="130" name="TextBox 129"/>
          <p:cNvSpPr txBox="1"/>
          <p:nvPr/>
        </p:nvSpPr>
        <p:spPr>
          <a:xfrm>
            <a:off x="0" y="3276600"/>
            <a:ext cx="5029200" cy="369332"/>
          </a:xfrm>
          <a:prstGeom prst="rect">
            <a:avLst/>
          </a:prstGeom>
          <a:noFill/>
        </p:spPr>
        <p:txBody>
          <a:bodyPr wrap="square" rtlCol="0">
            <a:spAutoFit/>
          </a:bodyPr>
          <a:lstStyle/>
          <a:p>
            <a:r>
              <a:rPr lang="en-US" dirty="0" smtClean="0"/>
              <a:t>Displacement is not collinear with electric field </a:t>
            </a:r>
            <a:endParaRPr lang="en-US" dirty="0"/>
          </a:p>
        </p:txBody>
      </p:sp>
      <p:grpSp>
        <p:nvGrpSpPr>
          <p:cNvPr id="132" name="Group 131"/>
          <p:cNvGrpSpPr/>
          <p:nvPr/>
        </p:nvGrpSpPr>
        <p:grpSpPr>
          <a:xfrm>
            <a:off x="6324600" y="2286000"/>
            <a:ext cx="692150" cy="1066800"/>
            <a:chOff x="6324600" y="2286000"/>
            <a:chExt cx="692150" cy="1066800"/>
          </a:xfrm>
        </p:grpSpPr>
        <p:sp>
          <p:nvSpPr>
            <p:cNvPr id="153" name="Text Box 27"/>
            <p:cNvSpPr txBox="1">
              <a:spLocks noChangeArrowheads="1"/>
            </p:cNvSpPr>
            <p:nvPr/>
          </p:nvSpPr>
          <p:spPr bwMode="auto">
            <a:xfrm>
              <a:off x="6629400" y="2514600"/>
              <a:ext cx="387350" cy="457200"/>
            </a:xfrm>
            <a:prstGeom prst="rect">
              <a:avLst/>
            </a:prstGeom>
            <a:noFill/>
            <a:ln w="9525">
              <a:noFill/>
              <a:miter lim="800000"/>
              <a:headEnd/>
              <a:tailEnd/>
            </a:ln>
          </p:spPr>
          <p:txBody>
            <a:bodyPr wrap="none">
              <a:spAutoFit/>
            </a:bodyPr>
            <a:lstStyle/>
            <a:p>
              <a:r>
                <a:rPr lang="en-US" sz="2400" b="1" dirty="0"/>
                <a:t>E</a:t>
              </a:r>
            </a:p>
          </p:txBody>
        </p:sp>
        <p:sp>
          <p:nvSpPr>
            <p:cNvPr id="131" name="Line 26"/>
            <p:cNvSpPr>
              <a:spLocks noChangeShapeType="1"/>
            </p:cNvSpPr>
            <p:nvPr/>
          </p:nvSpPr>
          <p:spPr bwMode="auto">
            <a:xfrm flipV="1">
              <a:off x="6324600" y="2286000"/>
              <a:ext cx="381000" cy="1066800"/>
            </a:xfrm>
            <a:prstGeom prst="line">
              <a:avLst/>
            </a:prstGeom>
            <a:noFill/>
            <a:ln w="57150">
              <a:solidFill>
                <a:srgbClr val="660033"/>
              </a:solidFill>
              <a:round/>
              <a:headEnd/>
              <a:tailEnd type="triangle" w="med" len="med"/>
            </a:ln>
          </p:spPr>
          <p:txBody>
            <a:bodyPr/>
            <a:lstStyle/>
            <a:p>
              <a:endParaRPr lang="en-US"/>
            </a:p>
          </p:txBody>
        </p:sp>
      </p:grpSp>
      <p:grpSp>
        <p:nvGrpSpPr>
          <p:cNvPr id="133" name="Group 132"/>
          <p:cNvGrpSpPr/>
          <p:nvPr/>
        </p:nvGrpSpPr>
        <p:grpSpPr>
          <a:xfrm>
            <a:off x="5715000" y="2590800"/>
            <a:ext cx="609600" cy="914400"/>
            <a:chOff x="6019800" y="304800"/>
            <a:chExt cx="609600" cy="914400"/>
          </a:xfrm>
        </p:grpSpPr>
        <p:sp>
          <p:nvSpPr>
            <p:cNvPr id="134" name="Text Box 27"/>
            <p:cNvSpPr txBox="1">
              <a:spLocks noChangeArrowheads="1"/>
            </p:cNvSpPr>
            <p:nvPr/>
          </p:nvSpPr>
          <p:spPr bwMode="auto">
            <a:xfrm>
              <a:off x="6019800" y="457200"/>
              <a:ext cx="389850" cy="461665"/>
            </a:xfrm>
            <a:prstGeom prst="rect">
              <a:avLst/>
            </a:prstGeom>
            <a:noFill/>
            <a:ln w="9525">
              <a:noFill/>
              <a:miter lim="800000"/>
              <a:headEnd/>
              <a:tailEnd/>
            </a:ln>
          </p:spPr>
          <p:txBody>
            <a:bodyPr wrap="none">
              <a:spAutoFit/>
            </a:bodyPr>
            <a:lstStyle/>
            <a:p>
              <a:r>
                <a:rPr lang="en-US" sz="2400" b="1" dirty="0" smtClean="0"/>
                <a:t>P</a:t>
              </a:r>
              <a:endParaRPr lang="en-US" sz="2400" b="1" dirty="0"/>
            </a:p>
          </p:txBody>
        </p:sp>
        <p:sp>
          <p:nvSpPr>
            <p:cNvPr id="135" name="Line 26"/>
            <p:cNvSpPr>
              <a:spLocks noChangeShapeType="1"/>
            </p:cNvSpPr>
            <p:nvPr/>
          </p:nvSpPr>
          <p:spPr bwMode="auto">
            <a:xfrm flipH="1" flipV="1">
              <a:off x="6324600" y="304800"/>
              <a:ext cx="304800" cy="914400"/>
            </a:xfrm>
            <a:prstGeom prst="line">
              <a:avLst/>
            </a:prstGeom>
            <a:noFill/>
            <a:ln w="57150">
              <a:solidFill>
                <a:srgbClr val="FF0066"/>
              </a:solidFill>
              <a:round/>
              <a:headEnd/>
              <a:tailEnd type="triangle" w="med" len="med"/>
            </a:ln>
          </p:spPr>
          <p:txBody>
            <a:bodyPr/>
            <a:lstStyle/>
            <a:p>
              <a:endParaRPr lang="en-US"/>
            </a:p>
          </p:txBody>
        </p:sp>
      </p:grpSp>
      <p:sp>
        <p:nvSpPr>
          <p:cNvPr id="137" name="TextBox 136"/>
          <p:cNvSpPr txBox="1"/>
          <p:nvPr/>
        </p:nvSpPr>
        <p:spPr>
          <a:xfrm>
            <a:off x="152400" y="3733800"/>
            <a:ext cx="4352474" cy="369332"/>
          </a:xfrm>
          <a:prstGeom prst="rect">
            <a:avLst/>
          </a:prstGeom>
          <a:noFill/>
        </p:spPr>
        <p:txBody>
          <a:bodyPr wrap="none" rtlCol="0">
            <a:spAutoFit/>
          </a:bodyPr>
          <a:lstStyle/>
          <a:p>
            <a:r>
              <a:rPr lang="en-US" b="1" dirty="0" smtClean="0"/>
              <a:t>E</a:t>
            </a:r>
            <a:r>
              <a:rPr lang="en-US" dirty="0" smtClean="0"/>
              <a:t>,</a:t>
            </a:r>
            <a:r>
              <a:rPr lang="en-US" b="1" dirty="0" smtClean="0"/>
              <a:t>P</a:t>
            </a:r>
            <a:r>
              <a:rPr lang="en-US" dirty="0" smtClean="0"/>
              <a:t>, and </a:t>
            </a:r>
            <a:r>
              <a:rPr lang="en-US" b="1" dirty="0" smtClean="0"/>
              <a:t>D</a:t>
            </a:r>
            <a:r>
              <a:rPr lang="en-US" dirty="0" smtClean="0"/>
              <a:t> vectors are all in the </a:t>
            </a:r>
            <a:r>
              <a:rPr lang="en-US" dirty="0" err="1" smtClean="0"/>
              <a:t>xz</a:t>
            </a:r>
            <a:r>
              <a:rPr lang="en-US" dirty="0" smtClean="0"/>
              <a:t> plane</a:t>
            </a:r>
            <a:endParaRPr lang="en-US" dirty="0"/>
          </a:p>
        </p:txBody>
      </p:sp>
      <p:grpSp>
        <p:nvGrpSpPr>
          <p:cNvPr id="142" name="Group 141"/>
          <p:cNvGrpSpPr/>
          <p:nvPr/>
        </p:nvGrpSpPr>
        <p:grpSpPr>
          <a:xfrm>
            <a:off x="6324600" y="3048000"/>
            <a:ext cx="1143000" cy="1219200"/>
            <a:chOff x="6324600" y="3048000"/>
            <a:chExt cx="1143000" cy="1219200"/>
          </a:xfrm>
        </p:grpSpPr>
        <p:sp>
          <p:nvSpPr>
            <p:cNvPr id="138" name="Line 23"/>
            <p:cNvSpPr>
              <a:spLocks noChangeShapeType="1"/>
            </p:cNvSpPr>
            <p:nvPr/>
          </p:nvSpPr>
          <p:spPr bwMode="auto">
            <a:xfrm>
              <a:off x="6324600" y="3429000"/>
              <a:ext cx="1143000" cy="838200"/>
            </a:xfrm>
            <a:prstGeom prst="line">
              <a:avLst/>
            </a:prstGeom>
            <a:noFill/>
            <a:ln w="57150">
              <a:solidFill>
                <a:srgbClr val="C00000"/>
              </a:solidFill>
              <a:round/>
              <a:headEnd/>
              <a:tailEnd type="triangle" w="med" len="med"/>
            </a:ln>
          </p:spPr>
          <p:txBody>
            <a:bodyPr/>
            <a:lstStyle/>
            <a:p>
              <a:endParaRPr lang="en-US"/>
            </a:p>
          </p:txBody>
        </p:sp>
        <p:sp>
          <p:nvSpPr>
            <p:cNvPr id="139" name="Freeform 138"/>
            <p:cNvSpPr/>
            <p:nvPr/>
          </p:nvSpPr>
          <p:spPr bwMode="auto">
            <a:xfrm>
              <a:off x="6451600" y="3108960"/>
              <a:ext cx="209973" cy="538480"/>
            </a:xfrm>
            <a:custGeom>
              <a:avLst/>
              <a:gdLst>
                <a:gd name="connsiteX0" fmla="*/ 0 w 209973"/>
                <a:gd name="connsiteY0" fmla="*/ 0 h 538480"/>
                <a:gd name="connsiteX1" fmla="*/ 182880 w 209973"/>
                <a:gd name="connsiteY1" fmla="*/ 254000 h 538480"/>
                <a:gd name="connsiteX2" fmla="*/ 162560 w 209973"/>
                <a:gd name="connsiteY2" fmla="*/ 538480 h 538480"/>
              </a:gdLst>
              <a:ahLst/>
              <a:cxnLst>
                <a:cxn ang="0">
                  <a:pos x="connsiteX0" y="connsiteY0"/>
                </a:cxn>
                <a:cxn ang="0">
                  <a:pos x="connsiteX1" y="connsiteY1"/>
                </a:cxn>
                <a:cxn ang="0">
                  <a:pos x="connsiteX2" y="connsiteY2"/>
                </a:cxn>
              </a:cxnLst>
              <a:rect l="l" t="t" r="r" b="b"/>
              <a:pathLst>
                <a:path w="209973" h="538480">
                  <a:moveTo>
                    <a:pt x="0" y="0"/>
                  </a:moveTo>
                  <a:cubicBezTo>
                    <a:pt x="77893" y="82126"/>
                    <a:pt x="155787" y="164253"/>
                    <a:pt x="182880" y="254000"/>
                  </a:cubicBezTo>
                  <a:cubicBezTo>
                    <a:pt x="209973" y="343747"/>
                    <a:pt x="186266" y="441113"/>
                    <a:pt x="162560" y="538480"/>
                  </a:cubicBezTo>
                </a:path>
              </a:pathLst>
            </a:custGeom>
            <a:noFill/>
            <a:ln w="222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1" name="Rectangle 140"/>
            <p:cNvSpPr/>
            <p:nvPr/>
          </p:nvSpPr>
          <p:spPr>
            <a:xfrm>
              <a:off x="6629400" y="3048000"/>
              <a:ext cx="534121" cy="369332"/>
            </a:xfrm>
            <a:prstGeom prst="rect">
              <a:avLst/>
            </a:prstGeom>
          </p:spPr>
          <p:txBody>
            <a:bodyPr wrap="none">
              <a:spAutoFit/>
            </a:bodyPr>
            <a:lstStyle/>
            <a:p>
              <a:r>
                <a:rPr lang="en-US" dirty="0" smtClean="0"/>
                <a:t>90</a:t>
              </a:r>
              <a:r>
                <a:rPr lang="en-US" dirty="0" smtClean="0">
                  <a:sym typeface="Symbol"/>
                </a:rPr>
                <a:t></a:t>
              </a:r>
              <a:endParaRPr lang="en-US" dirty="0"/>
            </a:p>
          </p:txBody>
        </p:sp>
      </p:grpSp>
      <p:sp>
        <p:nvSpPr>
          <p:cNvPr id="148" name="TextBox 147"/>
          <p:cNvSpPr txBox="1"/>
          <p:nvPr/>
        </p:nvSpPr>
        <p:spPr>
          <a:xfrm>
            <a:off x="304800" y="4953000"/>
            <a:ext cx="5105400" cy="923330"/>
          </a:xfrm>
          <a:prstGeom prst="rect">
            <a:avLst/>
          </a:prstGeom>
          <a:noFill/>
        </p:spPr>
        <p:txBody>
          <a:bodyPr wrap="square" rtlCol="0">
            <a:spAutoFit/>
          </a:bodyPr>
          <a:lstStyle/>
          <a:p>
            <a:r>
              <a:rPr lang="en-US" b="1" dirty="0" smtClean="0"/>
              <a:t>k</a:t>
            </a:r>
            <a:r>
              <a:rPr lang="en-US" dirty="0" smtClean="0"/>
              <a:t>, and </a:t>
            </a:r>
            <a:r>
              <a:rPr lang="en-US" b="1" dirty="0" smtClean="0"/>
              <a:t>S</a:t>
            </a:r>
            <a:r>
              <a:rPr lang="en-US" dirty="0" smtClean="0"/>
              <a:t> vectors are in the </a:t>
            </a:r>
            <a:r>
              <a:rPr lang="en-US" dirty="0" err="1" smtClean="0"/>
              <a:t>xz</a:t>
            </a:r>
            <a:r>
              <a:rPr lang="en-US" dirty="0" smtClean="0"/>
              <a:t> plane and are not collinear –phase and energy do not propagate in the same direction</a:t>
            </a:r>
            <a:endParaRPr lang="en-US" dirty="0"/>
          </a:p>
        </p:txBody>
      </p:sp>
      <p:sp>
        <p:nvSpPr>
          <p:cNvPr id="44" name="Slide Number Placeholder 43"/>
          <p:cNvSpPr>
            <a:spLocks noGrp="1"/>
          </p:cNvSpPr>
          <p:nvPr>
            <p:ph type="sldNum" sz="quarter" idx="12"/>
          </p:nvPr>
        </p:nvSpPr>
        <p:spPr/>
        <p:txBody>
          <a:bodyPr/>
          <a:lstStyle/>
          <a:p>
            <a:pPr>
              <a:defRPr/>
            </a:pPr>
            <a:fld id="{BA949DAA-2B2A-4017-895E-FC6C49EBF0C5}"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box(in)">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box(in)">
                                      <p:cBhvr>
                                        <p:cTn id="17" dur="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ox(in)">
                                      <p:cBhvr>
                                        <p:cTn id="22" dur="50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box(in)">
                                      <p:cBhvr>
                                        <p:cTn id="42" dur="500"/>
                                        <p:tgtEl>
                                          <p:spTgt spid="13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33"/>
                                        </p:tgtEl>
                                        <p:attrNameLst>
                                          <p:attrName>style.visibility</p:attrName>
                                        </p:attrNameLst>
                                      </p:cBhvr>
                                      <p:to>
                                        <p:strVal val="visible"/>
                                      </p:to>
                                    </p:set>
                                    <p:animEffect transition="in" filter="box(in)">
                                      <p:cBhvr>
                                        <p:cTn id="47" dur="500"/>
                                        <p:tgtEl>
                                          <p:spTgt spid="13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7"/>
                                        </p:tgtEl>
                                        <p:attrNameLst>
                                          <p:attrName>style.visibility</p:attrName>
                                        </p:attrNameLst>
                                      </p:cBhvr>
                                      <p:to>
                                        <p:strVal val="visible"/>
                                      </p:to>
                                    </p:set>
                                    <p:animEffect transition="in" filter="box(in)">
                                      <p:cBhvr>
                                        <p:cTn id="52" dur="500"/>
                                        <p:tgtEl>
                                          <p:spTgt spid="13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ox(in)">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66"/>
                                        </p:tgtEl>
                                        <p:attrNameLst>
                                          <p:attrName>style.visibility</p:attrName>
                                        </p:attrNameLst>
                                      </p:cBhvr>
                                      <p:to>
                                        <p:strVal val="visible"/>
                                      </p:to>
                                    </p:set>
                                    <p:animEffect transition="in" filter="box(in)">
                                      <p:cBhvr>
                                        <p:cTn id="62" dur="500"/>
                                        <p:tgtEl>
                                          <p:spTgt spid="166"/>
                                        </p:tgtEl>
                                      </p:cBhvr>
                                    </p:animEffect>
                                  </p:childTnLst>
                                </p:cTn>
                              </p:par>
                              <p:par>
                                <p:cTn id="63" presetID="4" presetClass="entr" presetSubtype="16" fill="hold" nodeType="withEffect">
                                  <p:stCondLst>
                                    <p:cond delay="0"/>
                                  </p:stCondLst>
                                  <p:childTnLst>
                                    <p:set>
                                      <p:cBhvr>
                                        <p:cTn id="64" dur="1" fill="hold">
                                          <p:stCondLst>
                                            <p:cond delay="0"/>
                                          </p:stCondLst>
                                        </p:cTn>
                                        <p:tgtEl>
                                          <p:spTgt spid="142"/>
                                        </p:tgtEl>
                                        <p:attrNameLst>
                                          <p:attrName>style.visibility</p:attrName>
                                        </p:attrNameLst>
                                      </p:cBhvr>
                                      <p:to>
                                        <p:strVal val="visible"/>
                                      </p:to>
                                    </p:set>
                                    <p:animEffect transition="in" filter="box(in)">
                                      <p:cBhvr>
                                        <p:cTn id="65" dur="500"/>
                                        <p:tgtEl>
                                          <p:spTgt spid="142"/>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48"/>
                                        </p:tgtEl>
                                        <p:attrNameLst>
                                          <p:attrName>style.visibility</p:attrName>
                                        </p:attrNameLst>
                                      </p:cBhvr>
                                      <p:to>
                                        <p:strVal val="visible"/>
                                      </p:to>
                                    </p:set>
                                    <p:animEffect transition="in" filter="box(in)">
                                      <p:cBhvr>
                                        <p:cTn id="70" dur="500"/>
                                        <p:tgtEl>
                                          <p:spTgt spid="14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animEffect transition="in" filter="box(in)">
                                      <p:cBhvr>
                                        <p:cTn id="7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61" grpId="0"/>
      <p:bldP spid="166" grpId="0"/>
      <p:bldP spid="130" grpId="0"/>
      <p:bldP spid="137" grpId="0"/>
      <p:bldP spid="1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Index Ellipsoid</a:t>
            </a:r>
            <a:endParaRPr lang="en-US" sz="3200" dirty="0"/>
          </a:p>
        </p:txBody>
      </p:sp>
      <p:grpSp>
        <p:nvGrpSpPr>
          <p:cNvPr id="3" name="Group 15"/>
          <p:cNvGrpSpPr>
            <a:grpSpLocks/>
          </p:cNvGrpSpPr>
          <p:nvPr/>
        </p:nvGrpSpPr>
        <p:grpSpPr bwMode="auto">
          <a:xfrm>
            <a:off x="4953000" y="1295401"/>
            <a:ext cx="3724584" cy="1747307"/>
            <a:chOff x="854" y="816"/>
            <a:chExt cx="3188" cy="1719"/>
          </a:xfrm>
        </p:grpSpPr>
        <p:sp>
          <p:nvSpPr>
            <p:cNvPr id="136" name="Line 16"/>
            <p:cNvSpPr>
              <a:spLocks noChangeShapeType="1"/>
            </p:cNvSpPr>
            <p:nvPr/>
          </p:nvSpPr>
          <p:spPr bwMode="auto">
            <a:xfrm>
              <a:off x="1728" y="2160"/>
              <a:ext cx="2191" cy="5"/>
            </a:xfrm>
            <a:prstGeom prst="line">
              <a:avLst/>
            </a:prstGeom>
            <a:noFill/>
            <a:ln w="19050">
              <a:solidFill>
                <a:schemeClr val="tx1"/>
              </a:solidFill>
              <a:round/>
              <a:headEnd/>
              <a:tailEnd type="triangle" w="med" len="med"/>
            </a:ln>
          </p:spPr>
          <p:txBody>
            <a:bodyPr/>
            <a:lstStyle/>
            <a:p>
              <a:endParaRPr lang="en-US"/>
            </a:p>
          </p:txBody>
        </p:sp>
        <p:sp>
          <p:nvSpPr>
            <p:cNvPr id="143"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144" name="Line 18"/>
            <p:cNvSpPr>
              <a:spLocks noChangeShapeType="1"/>
            </p:cNvSpPr>
            <p:nvPr/>
          </p:nvSpPr>
          <p:spPr bwMode="auto">
            <a:xfrm flipH="1">
              <a:off x="960" y="2160"/>
              <a:ext cx="768" cy="240"/>
            </a:xfrm>
            <a:prstGeom prst="line">
              <a:avLst/>
            </a:prstGeom>
            <a:noFill/>
            <a:ln w="19050">
              <a:solidFill>
                <a:schemeClr val="tx1"/>
              </a:solidFill>
              <a:round/>
              <a:headEnd/>
              <a:tailEnd type="triangle" w="med" len="med"/>
            </a:ln>
          </p:spPr>
          <p:txBody>
            <a:bodyPr/>
            <a:lstStyle/>
            <a:p>
              <a:endParaRPr lang="en-US"/>
            </a:p>
          </p:txBody>
        </p:sp>
        <p:sp>
          <p:nvSpPr>
            <p:cNvPr id="145" name="Text Box 19"/>
            <p:cNvSpPr txBox="1">
              <a:spLocks noChangeArrowheads="1"/>
            </p:cNvSpPr>
            <p:nvPr/>
          </p:nvSpPr>
          <p:spPr bwMode="auto">
            <a:xfrm>
              <a:off x="3854" y="2165"/>
              <a:ext cx="188" cy="231"/>
            </a:xfrm>
            <a:prstGeom prst="rect">
              <a:avLst/>
            </a:prstGeom>
            <a:noFill/>
            <a:ln w="9525">
              <a:noFill/>
              <a:miter lim="800000"/>
              <a:headEnd/>
              <a:tailEnd/>
            </a:ln>
          </p:spPr>
          <p:txBody>
            <a:bodyPr wrap="none">
              <a:spAutoFit/>
            </a:bodyPr>
            <a:lstStyle/>
            <a:p>
              <a:r>
                <a:rPr lang="en-US" dirty="0"/>
                <a:t>z</a:t>
              </a:r>
            </a:p>
          </p:txBody>
        </p:sp>
        <p:sp>
          <p:nvSpPr>
            <p:cNvPr id="146"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147" name="Text Box 21"/>
            <p:cNvSpPr txBox="1">
              <a:spLocks noChangeArrowheads="1"/>
            </p:cNvSpPr>
            <p:nvPr/>
          </p:nvSpPr>
          <p:spPr bwMode="auto">
            <a:xfrm>
              <a:off x="854" y="2304"/>
              <a:ext cx="188" cy="231"/>
            </a:xfrm>
            <a:prstGeom prst="rect">
              <a:avLst/>
            </a:prstGeom>
            <a:noFill/>
            <a:ln w="9525">
              <a:noFill/>
              <a:miter lim="800000"/>
              <a:headEnd/>
              <a:tailEnd/>
            </a:ln>
          </p:spPr>
          <p:txBody>
            <a:bodyPr>
              <a:spAutoFit/>
            </a:bodyPr>
            <a:lstStyle/>
            <a:p>
              <a:r>
                <a:rPr lang="en-US" dirty="0"/>
                <a:t>y</a:t>
              </a:r>
            </a:p>
          </p:txBody>
        </p:sp>
      </p:grpSp>
      <p:sp>
        <p:nvSpPr>
          <p:cNvPr id="130" name="TextBox 129"/>
          <p:cNvSpPr txBox="1"/>
          <p:nvPr/>
        </p:nvSpPr>
        <p:spPr>
          <a:xfrm>
            <a:off x="0" y="1295400"/>
            <a:ext cx="5029200" cy="1477328"/>
          </a:xfrm>
          <a:prstGeom prst="rect">
            <a:avLst/>
          </a:prstGeom>
          <a:noFill/>
        </p:spPr>
        <p:txBody>
          <a:bodyPr wrap="square" rtlCol="0">
            <a:spAutoFit/>
          </a:bodyPr>
          <a:lstStyle/>
          <a:p>
            <a:pPr algn="just"/>
            <a:r>
              <a:rPr lang="en-US" dirty="0" smtClean="0"/>
              <a:t>For any tensor it is possible to choose the coordinate system in such a way that it becomes diagonal –this system of coordinates is called </a:t>
            </a:r>
            <a:r>
              <a:rPr lang="en-US" i="1" dirty="0" smtClean="0"/>
              <a:t>principal</a:t>
            </a:r>
            <a:r>
              <a:rPr lang="en-US" dirty="0" smtClean="0"/>
              <a:t> system and is related to crystal symmetry</a:t>
            </a:r>
            <a:endParaRPr lang="en-US" dirty="0"/>
          </a:p>
        </p:txBody>
      </p:sp>
      <p:grpSp>
        <p:nvGrpSpPr>
          <p:cNvPr id="44" name="Group 43"/>
          <p:cNvGrpSpPr/>
          <p:nvPr/>
        </p:nvGrpSpPr>
        <p:grpSpPr>
          <a:xfrm>
            <a:off x="5867400" y="1371600"/>
            <a:ext cx="2362200" cy="1600200"/>
            <a:chOff x="381000" y="1371600"/>
            <a:chExt cx="2971800" cy="2209800"/>
          </a:xfrm>
        </p:grpSpPr>
        <p:grpSp>
          <p:nvGrpSpPr>
            <p:cNvPr id="45" name="Group 169"/>
            <p:cNvGrpSpPr/>
            <p:nvPr/>
          </p:nvGrpSpPr>
          <p:grpSpPr>
            <a:xfrm>
              <a:off x="1752600" y="2286000"/>
              <a:ext cx="304800" cy="369332"/>
              <a:chOff x="838200" y="5181600"/>
              <a:chExt cx="304800" cy="369332"/>
            </a:xfrm>
          </p:grpSpPr>
          <p:sp>
            <p:nvSpPr>
              <p:cNvPr id="70" name="Oval 69"/>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1" name="TextBox 70"/>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6" name="Group 172"/>
            <p:cNvGrpSpPr/>
            <p:nvPr/>
          </p:nvGrpSpPr>
          <p:grpSpPr>
            <a:xfrm>
              <a:off x="2971800" y="2286000"/>
              <a:ext cx="381000" cy="381000"/>
              <a:chOff x="5562600" y="4648200"/>
              <a:chExt cx="381000" cy="381000"/>
            </a:xfrm>
          </p:grpSpPr>
          <p:sp>
            <p:nvSpPr>
              <p:cNvPr id="68" name="Oval 67"/>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TextBox 68"/>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7" name="Group 173"/>
            <p:cNvGrpSpPr/>
            <p:nvPr/>
          </p:nvGrpSpPr>
          <p:grpSpPr>
            <a:xfrm>
              <a:off x="381000" y="2286000"/>
              <a:ext cx="381000" cy="381000"/>
              <a:chOff x="5562600" y="4648200"/>
              <a:chExt cx="381000" cy="381000"/>
            </a:xfrm>
          </p:grpSpPr>
          <p:sp>
            <p:nvSpPr>
              <p:cNvPr id="66" name="Oval 6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TextBox 6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8" name="Group 176"/>
            <p:cNvGrpSpPr/>
            <p:nvPr/>
          </p:nvGrpSpPr>
          <p:grpSpPr>
            <a:xfrm>
              <a:off x="457200" y="3200400"/>
              <a:ext cx="304800" cy="369332"/>
              <a:chOff x="838200" y="5181600"/>
              <a:chExt cx="304800" cy="369332"/>
            </a:xfrm>
          </p:grpSpPr>
          <p:sp>
            <p:nvSpPr>
              <p:cNvPr id="64" name="Oval 6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5" name="TextBox 6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49" name="Group 179"/>
            <p:cNvGrpSpPr/>
            <p:nvPr/>
          </p:nvGrpSpPr>
          <p:grpSpPr>
            <a:xfrm>
              <a:off x="1676400" y="3200400"/>
              <a:ext cx="381000" cy="381000"/>
              <a:chOff x="5562600" y="4648200"/>
              <a:chExt cx="381000" cy="381000"/>
            </a:xfrm>
          </p:grpSpPr>
          <p:sp>
            <p:nvSpPr>
              <p:cNvPr id="62" name="Oval 61"/>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TextBox 62"/>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0" name="Group 182"/>
            <p:cNvGrpSpPr/>
            <p:nvPr/>
          </p:nvGrpSpPr>
          <p:grpSpPr>
            <a:xfrm>
              <a:off x="3048000" y="3200400"/>
              <a:ext cx="304800" cy="369332"/>
              <a:chOff x="838200" y="5181600"/>
              <a:chExt cx="304800" cy="369332"/>
            </a:xfrm>
          </p:grpSpPr>
          <p:sp>
            <p:nvSpPr>
              <p:cNvPr id="60" name="Oval 59"/>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TextBox 60"/>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1" name="Group 185"/>
            <p:cNvGrpSpPr/>
            <p:nvPr/>
          </p:nvGrpSpPr>
          <p:grpSpPr>
            <a:xfrm>
              <a:off x="381000" y="1371600"/>
              <a:ext cx="304800" cy="369332"/>
              <a:chOff x="838200" y="5181600"/>
              <a:chExt cx="304800" cy="369332"/>
            </a:xfrm>
          </p:grpSpPr>
          <p:sp>
            <p:nvSpPr>
              <p:cNvPr id="58" name="Oval 57"/>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9" name="TextBox 58"/>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2" name="Group 188"/>
            <p:cNvGrpSpPr/>
            <p:nvPr/>
          </p:nvGrpSpPr>
          <p:grpSpPr>
            <a:xfrm>
              <a:off x="1600200" y="1371600"/>
              <a:ext cx="381000" cy="381000"/>
              <a:chOff x="5562600" y="4648200"/>
              <a:chExt cx="381000" cy="381000"/>
            </a:xfrm>
          </p:grpSpPr>
          <p:sp>
            <p:nvSpPr>
              <p:cNvPr id="56" name="Oval 55"/>
              <p:cNvSpPr/>
              <p:nvPr/>
            </p:nvSpPr>
            <p:spPr bwMode="auto">
              <a:xfrm>
                <a:off x="5562600" y="4648200"/>
                <a:ext cx="381000" cy="381000"/>
              </a:xfrm>
              <a:prstGeom prst="ellipse">
                <a:avLst/>
              </a:prstGeom>
              <a:solidFill>
                <a:srgbClr val="00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7" name="TextBox 56"/>
              <p:cNvSpPr txBox="1"/>
              <p:nvPr/>
            </p:nvSpPr>
            <p:spPr>
              <a:xfrm>
                <a:off x="5638800" y="4648200"/>
                <a:ext cx="184731" cy="369332"/>
              </a:xfrm>
              <a:prstGeom prst="rect">
                <a:avLst/>
              </a:prstGeom>
              <a:noFill/>
            </p:spPr>
            <p:txBody>
              <a:bodyPr wrap="none" rtlCol="0">
                <a:spAutoFit/>
              </a:bodyPr>
              <a:lstStyle/>
              <a:p>
                <a:endParaRPr lang="en-US" b="1" dirty="0">
                  <a:solidFill>
                    <a:srgbClr val="FFFF00"/>
                  </a:solidFill>
                </a:endParaRPr>
              </a:p>
            </p:txBody>
          </p:sp>
        </p:grpSp>
        <p:grpSp>
          <p:nvGrpSpPr>
            <p:cNvPr id="53" name="Group 191"/>
            <p:cNvGrpSpPr/>
            <p:nvPr/>
          </p:nvGrpSpPr>
          <p:grpSpPr>
            <a:xfrm>
              <a:off x="2971800" y="1371600"/>
              <a:ext cx="304800" cy="369332"/>
              <a:chOff x="838200" y="5181600"/>
              <a:chExt cx="304800" cy="369332"/>
            </a:xfrm>
          </p:grpSpPr>
          <p:sp>
            <p:nvSpPr>
              <p:cNvPr id="54" name="Oval 53"/>
              <p:cNvSpPr/>
              <p:nvPr/>
            </p:nvSpPr>
            <p:spPr bwMode="auto">
              <a:xfrm>
                <a:off x="838200" y="5181600"/>
                <a:ext cx="304800" cy="304800"/>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5" name="TextBox 54"/>
              <p:cNvSpPr txBox="1"/>
              <p:nvPr/>
            </p:nvSpPr>
            <p:spPr>
              <a:xfrm>
                <a:off x="838200" y="5181600"/>
                <a:ext cx="184731" cy="369332"/>
              </a:xfrm>
              <a:prstGeom prst="rect">
                <a:avLst/>
              </a:prstGeom>
              <a:noFill/>
            </p:spPr>
            <p:txBody>
              <a:bodyPr wrap="none" rtlCol="0">
                <a:spAutoFit/>
              </a:bodyPr>
              <a:lstStyle/>
              <a:p>
                <a:endParaRPr lang="en-US" b="1" dirty="0">
                  <a:solidFill>
                    <a:srgbClr val="FFFF00"/>
                  </a:solidFill>
                </a:endParaRPr>
              </a:p>
            </p:txBody>
          </p:sp>
        </p:grpSp>
      </p:grpSp>
      <p:graphicFrame>
        <p:nvGraphicFramePr>
          <p:cNvPr id="112645" name="Object 5"/>
          <p:cNvGraphicFramePr>
            <a:graphicFrameLocks noChangeAspect="1"/>
          </p:cNvGraphicFramePr>
          <p:nvPr/>
        </p:nvGraphicFramePr>
        <p:xfrm>
          <a:off x="314325" y="2971800"/>
          <a:ext cx="2543175" cy="1177925"/>
        </p:xfrm>
        <a:graphic>
          <a:graphicData uri="http://schemas.openxmlformats.org/presentationml/2006/ole">
            <mc:AlternateContent xmlns:mc="http://schemas.openxmlformats.org/markup-compatibility/2006">
              <mc:Choice xmlns:v="urn:schemas-microsoft-com:vml" Requires="v">
                <p:oleObj spid="_x0000_s112744" name="Equation" r:id="rId3" imgW="1536480" imgH="711000" progId="Equation.DSMT4">
                  <p:embed/>
                </p:oleObj>
              </mc:Choice>
              <mc:Fallback>
                <p:oleObj name="Equation" r:id="rId3" imgW="1536480" imgH="7110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2971800"/>
                        <a:ext cx="254317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6" name="Object 6"/>
          <p:cNvGraphicFramePr>
            <a:graphicFrameLocks noChangeAspect="1"/>
          </p:cNvGraphicFramePr>
          <p:nvPr/>
        </p:nvGraphicFramePr>
        <p:xfrm>
          <a:off x="3042920" y="2987040"/>
          <a:ext cx="5570537" cy="1220787"/>
        </p:xfrm>
        <a:graphic>
          <a:graphicData uri="http://schemas.openxmlformats.org/presentationml/2006/ole">
            <mc:AlternateContent xmlns:mc="http://schemas.openxmlformats.org/markup-compatibility/2006">
              <mc:Choice xmlns:v="urn:schemas-microsoft-com:vml" Requires="v">
                <p:oleObj spid="_x0000_s112745" name="Equation" r:id="rId5" imgW="3365280" imgH="736560" progId="Equation.DSMT4">
                  <p:embed/>
                </p:oleObj>
              </mc:Choice>
              <mc:Fallback>
                <p:oleObj name="Equation" r:id="rId5" imgW="3365280" imgH="73656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2920" y="2987040"/>
                        <a:ext cx="5570537"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Box 73"/>
          <p:cNvSpPr txBox="1"/>
          <p:nvPr/>
        </p:nvSpPr>
        <p:spPr>
          <a:xfrm>
            <a:off x="381000" y="4419600"/>
            <a:ext cx="3416320" cy="369332"/>
          </a:xfrm>
          <a:prstGeom prst="rect">
            <a:avLst/>
          </a:prstGeom>
          <a:noFill/>
        </p:spPr>
        <p:txBody>
          <a:bodyPr wrap="none" rtlCol="0">
            <a:spAutoFit/>
          </a:bodyPr>
          <a:lstStyle/>
          <a:p>
            <a:r>
              <a:rPr lang="en-US" dirty="0" smtClean="0"/>
              <a:t>Introduce the </a:t>
            </a:r>
            <a:r>
              <a:rPr lang="en-US" i="1" dirty="0" smtClean="0"/>
              <a:t>index ellipsoid </a:t>
            </a:r>
            <a:r>
              <a:rPr lang="en-US" dirty="0" smtClean="0"/>
              <a:t>as </a:t>
            </a:r>
            <a:endParaRPr lang="en-US" dirty="0"/>
          </a:p>
        </p:txBody>
      </p:sp>
      <p:graphicFrame>
        <p:nvGraphicFramePr>
          <p:cNvPr id="112647" name="Object 7"/>
          <p:cNvGraphicFramePr>
            <a:graphicFrameLocks noChangeAspect="1"/>
          </p:cNvGraphicFramePr>
          <p:nvPr/>
        </p:nvGraphicFramePr>
        <p:xfrm>
          <a:off x="680720" y="4836160"/>
          <a:ext cx="1744663" cy="777875"/>
        </p:xfrm>
        <a:graphic>
          <a:graphicData uri="http://schemas.openxmlformats.org/presentationml/2006/ole">
            <mc:AlternateContent xmlns:mc="http://schemas.openxmlformats.org/markup-compatibility/2006">
              <mc:Choice xmlns:v="urn:schemas-microsoft-com:vml" Requires="v">
                <p:oleObj spid="_x0000_s112746" name="Equation" r:id="rId7" imgW="1054080" imgH="469800" progId="Equation.DSMT4">
                  <p:embed/>
                </p:oleObj>
              </mc:Choice>
              <mc:Fallback>
                <p:oleObj name="Equation" r:id="rId7" imgW="1054080" imgH="469800" progId="Equation.DSMT4">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720" y="4836160"/>
                        <a:ext cx="1744663"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7" name="Group 96"/>
          <p:cNvGrpSpPr/>
          <p:nvPr/>
        </p:nvGrpSpPr>
        <p:grpSpPr>
          <a:xfrm>
            <a:off x="4267200" y="4343400"/>
            <a:ext cx="4182563" cy="2235200"/>
            <a:chOff x="4267200" y="4343400"/>
            <a:chExt cx="4182563" cy="2235200"/>
          </a:xfrm>
        </p:grpSpPr>
        <p:grpSp>
          <p:nvGrpSpPr>
            <p:cNvPr id="78" name="Group 15"/>
            <p:cNvGrpSpPr>
              <a:grpSpLocks/>
            </p:cNvGrpSpPr>
            <p:nvPr/>
          </p:nvGrpSpPr>
          <p:grpSpPr bwMode="auto">
            <a:xfrm>
              <a:off x="4267200" y="4343400"/>
              <a:ext cx="4182563" cy="2209800"/>
              <a:chOff x="71" y="816"/>
              <a:chExt cx="3580" cy="2174"/>
            </a:xfrm>
          </p:grpSpPr>
          <p:sp>
            <p:nvSpPr>
              <p:cNvPr id="79"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80"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81"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82"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83"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84"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85" name="Oval 84"/>
            <p:cNvSpPr/>
            <p:nvPr/>
          </p:nvSpPr>
          <p:spPr bwMode="auto">
            <a:xfrm>
              <a:off x="4648200" y="4800600"/>
              <a:ext cx="2895600" cy="175260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Oval 85"/>
            <p:cNvSpPr/>
            <p:nvPr/>
          </p:nvSpPr>
          <p:spPr bwMode="auto">
            <a:xfrm>
              <a:off x="5567680" y="4800600"/>
              <a:ext cx="1259840" cy="175260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7" name="Oval 86"/>
            <p:cNvSpPr/>
            <p:nvPr/>
          </p:nvSpPr>
          <p:spPr bwMode="auto">
            <a:xfrm>
              <a:off x="4648200" y="5410200"/>
              <a:ext cx="2895600" cy="60960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8" name="Oval 87"/>
            <p:cNvSpPr/>
            <p:nvPr/>
          </p:nvSpPr>
          <p:spPr bwMode="auto">
            <a:xfrm>
              <a:off x="61214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Oval 88"/>
            <p:cNvSpPr/>
            <p:nvPr/>
          </p:nvSpPr>
          <p:spPr bwMode="auto">
            <a:xfrm>
              <a:off x="4617720" y="5699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0" name="Oval 89"/>
            <p:cNvSpPr/>
            <p:nvPr/>
          </p:nvSpPr>
          <p:spPr bwMode="auto">
            <a:xfrm>
              <a:off x="6172200" y="4800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1" name="Oval 90"/>
            <p:cNvSpPr/>
            <p:nvPr/>
          </p:nvSpPr>
          <p:spPr bwMode="auto">
            <a:xfrm>
              <a:off x="754380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2" name="Oval 91"/>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Oval 92"/>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4" name="Rectangle 93"/>
            <p:cNvSpPr/>
            <p:nvPr/>
          </p:nvSpPr>
          <p:spPr>
            <a:xfrm>
              <a:off x="5880755" y="4473694"/>
              <a:ext cx="389850" cy="369332"/>
            </a:xfrm>
            <a:prstGeom prst="rect">
              <a:avLst/>
            </a:prstGeom>
          </p:spPr>
          <p:txBody>
            <a:bodyPr wrap="none">
              <a:spAutoFit/>
            </a:bodyPr>
            <a:lstStyle/>
            <a:p>
              <a:r>
                <a:rPr lang="en-US" dirty="0" err="1" smtClean="0"/>
                <a:t>n</a:t>
              </a:r>
              <a:r>
                <a:rPr lang="en-US" baseline="-25000" dirty="0" err="1" smtClean="0"/>
                <a:t>x</a:t>
              </a:r>
              <a:endParaRPr lang="en-US" dirty="0"/>
            </a:p>
          </p:txBody>
        </p:sp>
        <p:sp>
          <p:nvSpPr>
            <p:cNvPr id="95" name="Rectangle 94"/>
            <p:cNvSpPr/>
            <p:nvPr/>
          </p:nvSpPr>
          <p:spPr>
            <a:xfrm>
              <a:off x="5321955" y="5957054"/>
              <a:ext cx="389850" cy="369332"/>
            </a:xfrm>
            <a:prstGeom prst="rect">
              <a:avLst/>
            </a:prstGeom>
          </p:spPr>
          <p:txBody>
            <a:bodyPr wrap="none">
              <a:spAutoFit/>
            </a:bodyPr>
            <a:lstStyle/>
            <a:p>
              <a:r>
                <a:rPr lang="en-US" dirty="0" err="1" smtClean="0"/>
                <a:t>n</a:t>
              </a:r>
              <a:r>
                <a:rPr lang="en-US" baseline="-25000" dirty="0" err="1" smtClean="0"/>
                <a:t>y</a:t>
              </a:r>
              <a:endParaRPr lang="en-US" dirty="0"/>
            </a:p>
          </p:txBody>
        </p:sp>
        <p:sp>
          <p:nvSpPr>
            <p:cNvPr id="96" name="Rectangle 95"/>
            <p:cNvSpPr/>
            <p:nvPr/>
          </p:nvSpPr>
          <p:spPr>
            <a:xfrm>
              <a:off x="7557155" y="5388094"/>
              <a:ext cx="389850" cy="369332"/>
            </a:xfrm>
            <a:prstGeom prst="rect">
              <a:avLst/>
            </a:prstGeom>
          </p:spPr>
          <p:txBody>
            <a:bodyPr wrap="none">
              <a:spAutoFit/>
            </a:bodyPr>
            <a:lstStyle/>
            <a:p>
              <a:r>
                <a:rPr lang="en-US" dirty="0" err="1" smtClean="0"/>
                <a:t>n</a:t>
              </a:r>
              <a:r>
                <a:rPr lang="en-US" baseline="-25000" dirty="0" err="1" smtClean="0"/>
                <a:t>z</a:t>
              </a:r>
              <a:endParaRPr lang="en-US" dirty="0"/>
            </a:p>
          </p:txBody>
        </p:sp>
      </p:grpSp>
      <p:sp>
        <p:nvSpPr>
          <p:cNvPr id="72" name="Slide Number Placeholder 71"/>
          <p:cNvSpPr>
            <a:spLocks noGrp="1"/>
          </p:cNvSpPr>
          <p:nvPr>
            <p:ph type="sldNum" sz="quarter" idx="12"/>
          </p:nvPr>
        </p:nvSpPr>
        <p:spPr/>
        <p:txBody>
          <a:bodyPr/>
          <a:lstStyle/>
          <a:p>
            <a:pPr>
              <a:defRPr/>
            </a:pPr>
            <a:fld id="{BA949DAA-2B2A-4017-895E-FC6C49EBF0C5}"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ox(in)">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ox(in)">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box(in)">
                                      <p:cBhvr>
                                        <p:cTn id="22" dur="500"/>
                                        <p:tgtEl>
                                          <p:spTgt spid="11264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2646"/>
                                        </p:tgtEl>
                                        <p:attrNameLst>
                                          <p:attrName>style.visibility</p:attrName>
                                        </p:attrNameLst>
                                      </p:cBhvr>
                                      <p:to>
                                        <p:strVal val="visible"/>
                                      </p:to>
                                    </p:set>
                                    <p:animEffect transition="in" filter="box(in)">
                                      <p:cBhvr>
                                        <p:cTn id="27" dur="500"/>
                                        <p:tgtEl>
                                          <p:spTgt spid="11264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box(in)">
                                      <p:cBhvr>
                                        <p:cTn id="32" dur="500"/>
                                        <p:tgtEl>
                                          <p:spTgt spid="74"/>
                                        </p:tgtEl>
                                      </p:cBhvr>
                                    </p:animEffect>
                                  </p:childTnLst>
                                </p:cTn>
                              </p:par>
                              <p:par>
                                <p:cTn id="33" presetID="4" presetClass="entr" presetSubtype="16" fill="hold" nodeType="withEffect">
                                  <p:stCondLst>
                                    <p:cond delay="0"/>
                                  </p:stCondLst>
                                  <p:childTnLst>
                                    <p:set>
                                      <p:cBhvr>
                                        <p:cTn id="34" dur="1" fill="hold">
                                          <p:stCondLst>
                                            <p:cond delay="0"/>
                                          </p:stCondLst>
                                        </p:cTn>
                                        <p:tgtEl>
                                          <p:spTgt spid="112647"/>
                                        </p:tgtEl>
                                        <p:attrNameLst>
                                          <p:attrName>style.visibility</p:attrName>
                                        </p:attrNameLst>
                                      </p:cBhvr>
                                      <p:to>
                                        <p:strVal val="visible"/>
                                      </p:to>
                                    </p:set>
                                    <p:animEffect transition="in" filter="box(in)">
                                      <p:cBhvr>
                                        <p:cTn id="35" dur="500"/>
                                        <p:tgtEl>
                                          <p:spTgt spid="11264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box(in)">
                                      <p:cBhvr>
                                        <p:cTn id="4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Uniaxial and biaxial crystals</a:t>
            </a:r>
            <a:endParaRPr lang="en-US" sz="3200" dirty="0"/>
          </a:p>
        </p:txBody>
      </p:sp>
      <p:sp>
        <p:nvSpPr>
          <p:cNvPr id="130" name="TextBox 129"/>
          <p:cNvSpPr txBox="1"/>
          <p:nvPr/>
        </p:nvSpPr>
        <p:spPr>
          <a:xfrm>
            <a:off x="0" y="817880"/>
            <a:ext cx="2387600" cy="369332"/>
          </a:xfrm>
          <a:prstGeom prst="rect">
            <a:avLst/>
          </a:prstGeom>
          <a:noFill/>
        </p:spPr>
        <p:txBody>
          <a:bodyPr wrap="square" rtlCol="0">
            <a:spAutoFit/>
          </a:bodyPr>
          <a:lstStyle/>
          <a:p>
            <a:pPr algn="just"/>
            <a:r>
              <a:rPr lang="en-US" dirty="0" smtClean="0"/>
              <a:t>(1) Isotropic medium  </a:t>
            </a:r>
            <a:endParaRPr lang="en-US" dirty="0"/>
          </a:p>
        </p:txBody>
      </p:sp>
      <p:graphicFrame>
        <p:nvGraphicFramePr>
          <p:cNvPr id="112646" name="Object 6"/>
          <p:cNvGraphicFramePr>
            <a:graphicFrameLocks noChangeAspect="1"/>
          </p:cNvGraphicFramePr>
          <p:nvPr/>
        </p:nvGraphicFramePr>
        <p:xfrm>
          <a:off x="255588" y="1087755"/>
          <a:ext cx="3930650" cy="1220788"/>
        </p:xfrm>
        <a:graphic>
          <a:graphicData uri="http://schemas.openxmlformats.org/presentationml/2006/ole">
            <mc:AlternateContent xmlns:mc="http://schemas.openxmlformats.org/markup-compatibility/2006">
              <mc:Choice xmlns:v="urn:schemas-microsoft-com:vml" Requires="v">
                <p:oleObj spid="_x0000_s113957" name="Equation" r:id="rId4" imgW="2374560" imgH="736560" progId="Equation.DSMT4">
                  <p:embed/>
                </p:oleObj>
              </mc:Choice>
              <mc:Fallback>
                <p:oleObj name="Equation" r:id="rId4" imgW="2374560" imgH="7365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8" y="1087755"/>
                        <a:ext cx="393065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96"/>
          <p:cNvGrpSpPr/>
          <p:nvPr/>
        </p:nvGrpSpPr>
        <p:grpSpPr>
          <a:xfrm>
            <a:off x="4815840" y="370840"/>
            <a:ext cx="4182563" cy="2235200"/>
            <a:chOff x="4267200" y="4343400"/>
            <a:chExt cx="4182563" cy="2235200"/>
          </a:xfrm>
        </p:grpSpPr>
        <p:grpSp>
          <p:nvGrpSpPr>
            <p:cNvPr id="15" name="Group 15"/>
            <p:cNvGrpSpPr>
              <a:grpSpLocks/>
            </p:cNvGrpSpPr>
            <p:nvPr/>
          </p:nvGrpSpPr>
          <p:grpSpPr bwMode="auto">
            <a:xfrm>
              <a:off x="4267200" y="4343400"/>
              <a:ext cx="4182563" cy="2209800"/>
              <a:chOff x="71" y="816"/>
              <a:chExt cx="3580" cy="2174"/>
            </a:xfrm>
          </p:grpSpPr>
          <p:sp>
            <p:nvSpPr>
              <p:cNvPr id="79"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80"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81"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82"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83"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84"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85" name="Oval 84"/>
            <p:cNvSpPr/>
            <p:nvPr/>
          </p:nvSpPr>
          <p:spPr bwMode="auto">
            <a:xfrm>
              <a:off x="5293360" y="4800600"/>
              <a:ext cx="1762760" cy="175260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6" name="Oval 85"/>
            <p:cNvSpPr/>
            <p:nvPr/>
          </p:nvSpPr>
          <p:spPr bwMode="auto">
            <a:xfrm>
              <a:off x="5567680" y="4800600"/>
              <a:ext cx="1259840" cy="175260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7" name="Oval 86"/>
            <p:cNvSpPr/>
            <p:nvPr/>
          </p:nvSpPr>
          <p:spPr bwMode="auto">
            <a:xfrm>
              <a:off x="5303520" y="5334000"/>
              <a:ext cx="1757680" cy="74168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8" name="Oval 87"/>
            <p:cNvSpPr/>
            <p:nvPr/>
          </p:nvSpPr>
          <p:spPr bwMode="auto">
            <a:xfrm>
              <a:off x="61214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9" name="Oval 88"/>
            <p:cNvSpPr/>
            <p:nvPr/>
          </p:nvSpPr>
          <p:spPr bwMode="auto">
            <a:xfrm>
              <a:off x="5267960" y="56794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0" name="Oval 89"/>
            <p:cNvSpPr/>
            <p:nvPr/>
          </p:nvSpPr>
          <p:spPr bwMode="auto">
            <a:xfrm>
              <a:off x="6172200" y="4800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1" name="Oval 90"/>
            <p:cNvSpPr/>
            <p:nvPr/>
          </p:nvSpPr>
          <p:spPr bwMode="auto">
            <a:xfrm>
              <a:off x="704596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2" name="Oval 91"/>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3" name="Oval 92"/>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4" name="Rectangle 93"/>
            <p:cNvSpPr/>
            <p:nvPr/>
          </p:nvSpPr>
          <p:spPr>
            <a:xfrm>
              <a:off x="5880755" y="4473694"/>
              <a:ext cx="312906" cy="369332"/>
            </a:xfrm>
            <a:prstGeom prst="rect">
              <a:avLst/>
            </a:prstGeom>
          </p:spPr>
          <p:txBody>
            <a:bodyPr wrap="none">
              <a:spAutoFit/>
            </a:bodyPr>
            <a:lstStyle/>
            <a:p>
              <a:r>
                <a:rPr lang="en-US" dirty="0" smtClean="0"/>
                <a:t>n</a:t>
              </a:r>
              <a:endParaRPr lang="en-US" dirty="0"/>
            </a:p>
          </p:txBody>
        </p:sp>
        <p:sp>
          <p:nvSpPr>
            <p:cNvPr id="95" name="Rectangle 94"/>
            <p:cNvSpPr/>
            <p:nvPr/>
          </p:nvSpPr>
          <p:spPr>
            <a:xfrm>
              <a:off x="5393075" y="5896094"/>
              <a:ext cx="312906" cy="369332"/>
            </a:xfrm>
            <a:prstGeom prst="rect">
              <a:avLst/>
            </a:prstGeom>
          </p:spPr>
          <p:txBody>
            <a:bodyPr wrap="none">
              <a:spAutoFit/>
            </a:bodyPr>
            <a:lstStyle/>
            <a:p>
              <a:r>
                <a:rPr lang="en-US" dirty="0" smtClean="0"/>
                <a:t>n</a:t>
              </a:r>
              <a:endParaRPr lang="en-US" dirty="0"/>
            </a:p>
          </p:txBody>
        </p:sp>
        <p:sp>
          <p:nvSpPr>
            <p:cNvPr id="96" name="Rectangle 95"/>
            <p:cNvSpPr/>
            <p:nvPr/>
          </p:nvSpPr>
          <p:spPr>
            <a:xfrm>
              <a:off x="7110115" y="5377934"/>
              <a:ext cx="312906" cy="369332"/>
            </a:xfrm>
            <a:prstGeom prst="rect">
              <a:avLst/>
            </a:prstGeom>
          </p:spPr>
          <p:txBody>
            <a:bodyPr wrap="none">
              <a:spAutoFit/>
            </a:bodyPr>
            <a:lstStyle/>
            <a:p>
              <a:r>
                <a:rPr lang="en-US" dirty="0" smtClean="0"/>
                <a:t>n</a:t>
              </a:r>
              <a:endParaRPr lang="en-US" dirty="0"/>
            </a:p>
          </p:txBody>
        </p:sp>
      </p:grpSp>
      <p:graphicFrame>
        <p:nvGraphicFramePr>
          <p:cNvPr id="113670" name="Object 6"/>
          <p:cNvGraphicFramePr>
            <a:graphicFrameLocks noChangeAspect="1"/>
          </p:cNvGraphicFramePr>
          <p:nvPr/>
        </p:nvGraphicFramePr>
        <p:xfrm>
          <a:off x="2418398" y="755650"/>
          <a:ext cx="2690812" cy="420688"/>
        </p:xfrm>
        <a:graphic>
          <a:graphicData uri="http://schemas.openxmlformats.org/presentationml/2006/ole">
            <mc:AlternateContent xmlns:mc="http://schemas.openxmlformats.org/markup-compatibility/2006">
              <mc:Choice xmlns:v="urn:schemas-microsoft-com:vml" Requires="v">
                <p:oleObj spid="_x0000_s113958" name="Equation" r:id="rId6" imgW="1625400" imgH="253800" progId="Equation.DSMT4">
                  <p:embed/>
                </p:oleObj>
              </mc:Choice>
              <mc:Fallback>
                <p:oleObj name="Equation" r:id="rId6" imgW="1625400" imgH="2538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8398" y="755650"/>
                        <a:ext cx="269081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 name="TextBox 71"/>
          <p:cNvSpPr txBox="1"/>
          <p:nvPr/>
        </p:nvSpPr>
        <p:spPr>
          <a:xfrm>
            <a:off x="193040" y="2418080"/>
            <a:ext cx="6776214" cy="369332"/>
          </a:xfrm>
          <a:prstGeom prst="rect">
            <a:avLst/>
          </a:prstGeom>
          <a:noFill/>
        </p:spPr>
        <p:txBody>
          <a:bodyPr wrap="none" rtlCol="0">
            <a:spAutoFit/>
          </a:bodyPr>
          <a:lstStyle/>
          <a:p>
            <a:r>
              <a:rPr lang="en-US" dirty="0" smtClean="0"/>
              <a:t>Dielectric constant is a scalar and the index ellipsoid is a sphere </a:t>
            </a:r>
            <a:endParaRPr lang="en-US" dirty="0"/>
          </a:p>
        </p:txBody>
      </p:sp>
      <p:sp>
        <p:nvSpPr>
          <p:cNvPr id="73" name="TextBox 72"/>
          <p:cNvSpPr txBox="1"/>
          <p:nvPr/>
        </p:nvSpPr>
        <p:spPr>
          <a:xfrm>
            <a:off x="152400" y="3012440"/>
            <a:ext cx="2387600" cy="369332"/>
          </a:xfrm>
          <a:prstGeom prst="rect">
            <a:avLst/>
          </a:prstGeom>
          <a:noFill/>
        </p:spPr>
        <p:txBody>
          <a:bodyPr wrap="square" rtlCol="0">
            <a:spAutoFit/>
          </a:bodyPr>
          <a:lstStyle/>
          <a:p>
            <a:pPr algn="just"/>
            <a:r>
              <a:rPr lang="en-US" dirty="0" smtClean="0"/>
              <a:t>(2)Uniaxial Crystals</a:t>
            </a:r>
            <a:endParaRPr lang="en-US" dirty="0"/>
          </a:p>
        </p:txBody>
      </p:sp>
      <p:graphicFrame>
        <p:nvGraphicFramePr>
          <p:cNvPr id="113672" name="Object 8"/>
          <p:cNvGraphicFramePr>
            <a:graphicFrameLocks noChangeAspect="1"/>
          </p:cNvGraphicFramePr>
          <p:nvPr/>
        </p:nvGraphicFramePr>
        <p:xfrm>
          <a:off x="2417128" y="2970848"/>
          <a:ext cx="2795587" cy="398462"/>
        </p:xfrm>
        <a:graphic>
          <a:graphicData uri="http://schemas.openxmlformats.org/presentationml/2006/ole">
            <mc:AlternateContent xmlns:mc="http://schemas.openxmlformats.org/markup-compatibility/2006">
              <mc:Choice xmlns:v="urn:schemas-microsoft-com:vml" Requires="v">
                <p:oleObj spid="_x0000_s113959" name="Equation" r:id="rId8" imgW="1688760" imgH="241200" progId="Equation.DSMT4">
                  <p:embed/>
                </p:oleObj>
              </mc:Choice>
              <mc:Fallback>
                <p:oleObj name="Equation" r:id="rId8" imgW="1688760" imgH="241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128" y="2970848"/>
                        <a:ext cx="2795587"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73" name="Object 9"/>
          <p:cNvGraphicFramePr>
            <a:graphicFrameLocks noChangeAspect="1"/>
          </p:cNvGraphicFramePr>
          <p:nvPr/>
        </p:nvGraphicFramePr>
        <p:xfrm>
          <a:off x="73025" y="3425825"/>
          <a:ext cx="2017713" cy="461963"/>
        </p:xfrm>
        <a:graphic>
          <a:graphicData uri="http://schemas.openxmlformats.org/presentationml/2006/ole">
            <mc:AlternateContent xmlns:mc="http://schemas.openxmlformats.org/markup-compatibility/2006">
              <mc:Choice xmlns:v="urn:schemas-microsoft-com:vml" Requires="v">
                <p:oleObj spid="_x0000_s113960" name="Equation" r:id="rId10" imgW="1218960" imgH="279360" progId="Equation.DSMT4">
                  <p:embed/>
                </p:oleObj>
              </mc:Choice>
              <mc:Fallback>
                <p:oleObj name="Equation" r:id="rId10" imgW="1218960" imgH="27936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025" y="3425825"/>
                        <a:ext cx="2017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 name="TextBox 74"/>
          <p:cNvSpPr txBox="1"/>
          <p:nvPr/>
        </p:nvSpPr>
        <p:spPr>
          <a:xfrm>
            <a:off x="2336800" y="3484880"/>
            <a:ext cx="2646878" cy="369332"/>
          </a:xfrm>
          <a:prstGeom prst="rect">
            <a:avLst/>
          </a:prstGeom>
          <a:noFill/>
        </p:spPr>
        <p:txBody>
          <a:bodyPr wrap="none" rtlCol="0">
            <a:spAutoFit/>
          </a:bodyPr>
          <a:lstStyle/>
          <a:p>
            <a:r>
              <a:rPr lang="en-US" i="1" dirty="0" smtClean="0"/>
              <a:t>ordinary </a:t>
            </a:r>
            <a:r>
              <a:rPr lang="en-US" dirty="0" smtClean="0"/>
              <a:t>refractive index</a:t>
            </a:r>
            <a:endParaRPr lang="en-US" dirty="0"/>
          </a:p>
        </p:txBody>
      </p:sp>
      <p:graphicFrame>
        <p:nvGraphicFramePr>
          <p:cNvPr id="76" name="Object 9"/>
          <p:cNvGraphicFramePr>
            <a:graphicFrameLocks noChangeAspect="1"/>
          </p:cNvGraphicFramePr>
          <p:nvPr/>
        </p:nvGraphicFramePr>
        <p:xfrm>
          <a:off x="404813" y="3943350"/>
          <a:ext cx="1555750" cy="461963"/>
        </p:xfrm>
        <a:graphic>
          <a:graphicData uri="http://schemas.openxmlformats.org/presentationml/2006/ole">
            <mc:AlternateContent xmlns:mc="http://schemas.openxmlformats.org/markup-compatibility/2006">
              <mc:Choice xmlns:v="urn:schemas-microsoft-com:vml" Requires="v">
                <p:oleObj spid="_x0000_s113961" name="Equation" r:id="rId12" imgW="939600" imgH="279360" progId="Equation.DSMT4">
                  <p:embed/>
                </p:oleObj>
              </mc:Choice>
              <mc:Fallback>
                <p:oleObj name="Equation" r:id="rId12" imgW="939600" imgH="27936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813" y="3943350"/>
                        <a:ext cx="15557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 name="TextBox 76"/>
          <p:cNvSpPr txBox="1"/>
          <p:nvPr/>
        </p:nvSpPr>
        <p:spPr>
          <a:xfrm>
            <a:off x="2438400" y="4003040"/>
            <a:ext cx="3159839" cy="369332"/>
          </a:xfrm>
          <a:prstGeom prst="rect">
            <a:avLst/>
          </a:prstGeom>
          <a:noFill/>
        </p:spPr>
        <p:txBody>
          <a:bodyPr wrap="none" rtlCol="0">
            <a:spAutoFit/>
          </a:bodyPr>
          <a:lstStyle/>
          <a:p>
            <a:r>
              <a:rPr lang="en-US" i="1" dirty="0" smtClean="0"/>
              <a:t>extraordinary </a:t>
            </a:r>
            <a:r>
              <a:rPr lang="en-US" dirty="0" smtClean="0"/>
              <a:t>refractive index</a:t>
            </a:r>
            <a:endParaRPr lang="en-US" dirty="0"/>
          </a:p>
        </p:txBody>
      </p:sp>
      <p:graphicFrame>
        <p:nvGraphicFramePr>
          <p:cNvPr id="113675" name="Object 11"/>
          <p:cNvGraphicFramePr>
            <a:graphicFrameLocks noChangeAspect="1"/>
          </p:cNvGraphicFramePr>
          <p:nvPr>
            <p:extLst>
              <p:ext uri="{D42A27DB-BD31-4B8C-83A1-F6EECF244321}">
                <p14:modId xmlns:p14="http://schemas.microsoft.com/office/powerpoint/2010/main" val="1002578669"/>
              </p:ext>
            </p:extLst>
          </p:nvPr>
        </p:nvGraphicFramePr>
        <p:xfrm>
          <a:off x="7296128" y="2945496"/>
          <a:ext cx="1701800" cy="755650"/>
        </p:xfrm>
        <a:graphic>
          <a:graphicData uri="http://schemas.openxmlformats.org/presentationml/2006/ole">
            <mc:AlternateContent xmlns:mc="http://schemas.openxmlformats.org/markup-compatibility/2006">
              <mc:Choice xmlns:v="urn:schemas-microsoft-com:vml" Requires="v">
                <p:oleObj spid="_x0000_s113962" name="Equation" r:id="rId14" imgW="1028520" imgH="457200" progId="Equation.DSMT4">
                  <p:embed/>
                </p:oleObj>
              </mc:Choice>
              <mc:Fallback>
                <p:oleObj name="Equation" r:id="rId14" imgW="1028520" imgH="45720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96128" y="2945496"/>
                        <a:ext cx="17018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TextBox 77"/>
          <p:cNvSpPr txBox="1"/>
          <p:nvPr/>
        </p:nvSpPr>
        <p:spPr>
          <a:xfrm>
            <a:off x="5984240" y="3911600"/>
            <a:ext cx="2364750" cy="369332"/>
          </a:xfrm>
          <a:prstGeom prst="rect">
            <a:avLst/>
          </a:prstGeom>
          <a:noFill/>
        </p:spPr>
        <p:txBody>
          <a:bodyPr wrap="none" rtlCol="0">
            <a:spAutoFit/>
          </a:bodyPr>
          <a:lstStyle/>
          <a:p>
            <a:r>
              <a:rPr lang="en-US" dirty="0" smtClean="0"/>
              <a:t>Ellipsoid of revolution</a:t>
            </a:r>
            <a:endParaRPr lang="en-US" dirty="0"/>
          </a:p>
        </p:txBody>
      </p:sp>
      <p:grpSp>
        <p:nvGrpSpPr>
          <p:cNvPr id="98" name="Group 97"/>
          <p:cNvGrpSpPr/>
          <p:nvPr/>
        </p:nvGrpSpPr>
        <p:grpSpPr>
          <a:xfrm>
            <a:off x="0" y="4394200"/>
            <a:ext cx="4023360" cy="384493"/>
            <a:chOff x="0" y="4485640"/>
            <a:chExt cx="4023360" cy="384493"/>
          </a:xfrm>
        </p:grpSpPr>
        <p:sp>
          <p:nvSpPr>
            <p:cNvPr id="97" name="TextBox 96"/>
            <p:cNvSpPr txBox="1"/>
            <p:nvPr/>
          </p:nvSpPr>
          <p:spPr>
            <a:xfrm>
              <a:off x="0" y="4485640"/>
              <a:ext cx="4023360" cy="369332"/>
            </a:xfrm>
            <a:prstGeom prst="rect">
              <a:avLst/>
            </a:prstGeom>
            <a:noFill/>
          </p:spPr>
          <p:txBody>
            <a:bodyPr wrap="square" rtlCol="0">
              <a:spAutoFit/>
            </a:bodyPr>
            <a:lstStyle/>
            <a:p>
              <a:pPr algn="just"/>
              <a:r>
                <a:rPr lang="en-US" dirty="0" smtClean="0"/>
                <a:t>(2a) Positive  Crystals</a:t>
              </a:r>
              <a:endParaRPr lang="en-US" dirty="0"/>
            </a:p>
          </p:txBody>
        </p:sp>
        <p:graphicFrame>
          <p:nvGraphicFramePr>
            <p:cNvPr id="113677" name="Object 13"/>
            <p:cNvGraphicFramePr>
              <a:graphicFrameLocks noChangeAspect="1"/>
            </p:cNvGraphicFramePr>
            <p:nvPr/>
          </p:nvGraphicFramePr>
          <p:xfrm>
            <a:off x="2378393" y="4492308"/>
            <a:ext cx="757237" cy="377825"/>
          </p:xfrm>
          <a:graphic>
            <a:graphicData uri="http://schemas.openxmlformats.org/presentationml/2006/ole">
              <mc:AlternateContent xmlns:mc="http://schemas.openxmlformats.org/markup-compatibility/2006">
                <mc:Choice xmlns:v="urn:schemas-microsoft-com:vml" Requires="v">
                  <p:oleObj spid="_x0000_s113963" name="Equation" r:id="rId16" imgW="457200" imgH="228600" progId="Equation.DSMT4">
                    <p:embed/>
                  </p:oleObj>
                </mc:Choice>
                <mc:Fallback>
                  <p:oleObj name="Equation" r:id="rId16" imgW="457200" imgH="22860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78393" y="4492308"/>
                          <a:ext cx="75723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0" name="Group 99"/>
          <p:cNvGrpSpPr/>
          <p:nvPr/>
        </p:nvGrpSpPr>
        <p:grpSpPr>
          <a:xfrm>
            <a:off x="4643120" y="4404360"/>
            <a:ext cx="4023360" cy="383858"/>
            <a:chOff x="0" y="4485640"/>
            <a:chExt cx="4023360" cy="383858"/>
          </a:xfrm>
        </p:grpSpPr>
        <p:sp>
          <p:nvSpPr>
            <p:cNvPr id="101" name="TextBox 100"/>
            <p:cNvSpPr txBox="1"/>
            <p:nvPr/>
          </p:nvSpPr>
          <p:spPr>
            <a:xfrm>
              <a:off x="0" y="4485640"/>
              <a:ext cx="4023360" cy="369332"/>
            </a:xfrm>
            <a:prstGeom prst="rect">
              <a:avLst/>
            </a:prstGeom>
            <a:noFill/>
          </p:spPr>
          <p:txBody>
            <a:bodyPr wrap="square" rtlCol="0">
              <a:spAutoFit/>
            </a:bodyPr>
            <a:lstStyle/>
            <a:p>
              <a:pPr algn="just"/>
              <a:r>
                <a:rPr lang="en-US" dirty="0" smtClean="0"/>
                <a:t>(2a) Negative Crystals</a:t>
              </a:r>
              <a:endParaRPr lang="en-US" dirty="0"/>
            </a:p>
          </p:txBody>
        </p:sp>
        <p:graphicFrame>
          <p:nvGraphicFramePr>
            <p:cNvPr id="102" name="Object 13"/>
            <p:cNvGraphicFramePr>
              <a:graphicFrameLocks noChangeAspect="1"/>
            </p:cNvGraphicFramePr>
            <p:nvPr/>
          </p:nvGraphicFramePr>
          <p:xfrm>
            <a:off x="2387918" y="4491673"/>
            <a:ext cx="736600" cy="377825"/>
          </p:xfrm>
          <a:graphic>
            <a:graphicData uri="http://schemas.openxmlformats.org/presentationml/2006/ole">
              <mc:AlternateContent xmlns:mc="http://schemas.openxmlformats.org/markup-compatibility/2006">
                <mc:Choice xmlns:v="urn:schemas-microsoft-com:vml" Requires="v">
                  <p:oleObj spid="_x0000_s113964" name="Equation" r:id="rId18" imgW="444240" imgH="228600" progId="Equation.DSMT4">
                    <p:embed/>
                  </p:oleObj>
                </mc:Choice>
                <mc:Fallback>
                  <p:oleObj name="Equation" r:id="rId18" imgW="444240" imgH="228600" progId="Equation.DSMT4">
                    <p:embed/>
                    <p:pic>
                      <p:nvPicPr>
                        <p:cNvPr id="0"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87918" y="4491673"/>
                          <a:ext cx="7366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3" name="Group 96"/>
          <p:cNvGrpSpPr/>
          <p:nvPr/>
        </p:nvGrpSpPr>
        <p:grpSpPr>
          <a:xfrm>
            <a:off x="0" y="4622800"/>
            <a:ext cx="4182563" cy="2235200"/>
            <a:chOff x="4267200" y="4343400"/>
            <a:chExt cx="4182563" cy="2235200"/>
          </a:xfrm>
        </p:grpSpPr>
        <p:grpSp>
          <p:nvGrpSpPr>
            <p:cNvPr id="104" name="Group 15"/>
            <p:cNvGrpSpPr>
              <a:grpSpLocks/>
            </p:cNvGrpSpPr>
            <p:nvPr/>
          </p:nvGrpSpPr>
          <p:grpSpPr bwMode="auto">
            <a:xfrm>
              <a:off x="4267200" y="4343400"/>
              <a:ext cx="4182563" cy="2209800"/>
              <a:chOff x="71" y="816"/>
              <a:chExt cx="3580" cy="2174"/>
            </a:xfrm>
          </p:grpSpPr>
          <p:sp>
            <p:nvSpPr>
              <p:cNvPr id="117" name="Line 16"/>
              <p:cNvSpPr>
                <a:spLocks noChangeShapeType="1"/>
              </p:cNvSpPr>
              <p:nvPr/>
            </p:nvSpPr>
            <p:spPr bwMode="auto">
              <a:xfrm flipV="1">
                <a:off x="71" y="2165"/>
                <a:ext cx="3457" cy="0"/>
              </a:xfrm>
              <a:prstGeom prst="line">
                <a:avLst/>
              </a:prstGeom>
              <a:noFill/>
              <a:ln w="19050">
                <a:solidFill>
                  <a:schemeClr val="tx1"/>
                </a:solidFill>
                <a:round/>
                <a:headEnd/>
                <a:tailEnd type="triangle" w="med" len="med"/>
              </a:ln>
            </p:spPr>
            <p:txBody>
              <a:bodyPr/>
              <a:lstStyle/>
              <a:p>
                <a:endParaRPr lang="en-US"/>
              </a:p>
            </p:txBody>
          </p:sp>
          <p:sp>
            <p:nvSpPr>
              <p:cNvPr id="118"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119" name="Line 18"/>
              <p:cNvSpPr>
                <a:spLocks noChangeShapeType="1"/>
              </p:cNvSpPr>
              <p:nvPr/>
            </p:nvSpPr>
            <p:spPr bwMode="auto">
              <a:xfrm flipH="1">
                <a:off x="358" y="1566"/>
                <a:ext cx="2452" cy="1354"/>
              </a:xfrm>
              <a:prstGeom prst="line">
                <a:avLst/>
              </a:prstGeom>
              <a:noFill/>
              <a:ln w="19050">
                <a:solidFill>
                  <a:schemeClr val="tx1"/>
                </a:solidFill>
                <a:round/>
                <a:headEnd/>
                <a:tailEnd type="triangle" w="med" len="med"/>
              </a:ln>
            </p:spPr>
            <p:txBody>
              <a:bodyPr/>
              <a:lstStyle/>
              <a:p>
                <a:endParaRPr lang="en-US"/>
              </a:p>
            </p:txBody>
          </p:sp>
          <p:sp>
            <p:nvSpPr>
              <p:cNvPr id="120"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121"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122"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105" name="Oval 104"/>
            <p:cNvSpPr/>
            <p:nvPr/>
          </p:nvSpPr>
          <p:spPr bwMode="auto">
            <a:xfrm>
              <a:off x="5069840" y="4800600"/>
              <a:ext cx="2326640" cy="175260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6" name="Oval 105"/>
            <p:cNvSpPr/>
            <p:nvPr/>
          </p:nvSpPr>
          <p:spPr bwMode="auto">
            <a:xfrm>
              <a:off x="5567680" y="4800600"/>
              <a:ext cx="1259840" cy="175260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7" name="Oval 106"/>
            <p:cNvSpPr/>
            <p:nvPr/>
          </p:nvSpPr>
          <p:spPr bwMode="auto">
            <a:xfrm>
              <a:off x="5069840" y="5369560"/>
              <a:ext cx="2296160" cy="65532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8" name="Oval 107"/>
            <p:cNvSpPr/>
            <p:nvPr/>
          </p:nvSpPr>
          <p:spPr bwMode="auto">
            <a:xfrm>
              <a:off x="61214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Oval 108"/>
            <p:cNvSpPr/>
            <p:nvPr/>
          </p:nvSpPr>
          <p:spPr bwMode="auto">
            <a:xfrm>
              <a:off x="5044440" y="56794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0" name="Oval 109"/>
            <p:cNvSpPr/>
            <p:nvPr/>
          </p:nvSpPr>
          <p:spPr bwMode="auto">
            <a:xfrm>
              <a:off x="6172200" y="4800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1" name="Oval 110"/>
            <p:cNvSpPr/>
            <p:nvPr/>
          </p:nvSpPr>
          <p:spPr bwMode="auto">
            <a:xfrm>
              <a:off x="7340600" y="56388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 name="Oval 111"/>
            <p:cNvSpPr/>
            <p:nvPr/>
          </p:nvSpPr>
          <p:spPr bwMode="auto">
            <a:xfrm>
              <a:off x="6731000" y="54102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3" name="Oval 112"/>
            <p:cNvSpPr/>
            <p:nvPr/>
          </p:nvSpPr>
          <p:spPr bwMode="auto">
            <a:xfrm>
              <a:off x="5582920" y="595376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4" name="Rectangle 113"/>
            <p:cNvSpPr/>
            <p:nvPr/>
          </p:nvSpPr>
          <p:spPr>
            <a:xfrm>
              <a:off x="5880755" y="44736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15" name="Rectangle 114"/>
            <p:cNvSpPr/>
            <p:nvPr/>
          </p:nvSpPr>
          <p:spPr>
            <a:xfrm>
              <a:off x="5393075" y="58960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16" name="Rectangle 115"/>
            <p:cNvSpPr/>
            <p:nvPr/>
          </p:nvSpPr>
          <p:spPr>
            <a:xfrm>
              <a:off x="7577475" y="5327134"/>
              <a:ext cx="397866" cy="369332"/>
            </a:xfrm>
            <a:prstGeom prst="rect">
              <a:avLst/>
            </a:prstGeom>
          </p:spPr>
          <p:txBody>
            <a:bodyPr wrap="none">
              <a:spAutoFit/>
            </a:bodyPr>
            <a:lstStyle/>
            <a:p>
              <a:r>
                <a:rPr lang="en-US" dirty="0" smtClean="0"/>
                <a:t>n</a:t>
              </a:r>
              <a:r>
                <a:rPr lang="en-US" baseline="-25000" dirty="0" smtClean="0"/>
                <a:t>e</a:t>
              </a:r>
              <a:endParaRPr lang="en-US" dirty="0"/>
            </a:p>
          </p:txBody>
        </p:sp>
      </p:grpSp>
      <p:sp>
        <p:nvSpPr>
          <p:cNvPr id="123" name="TextBox 122"/>
          <p:cNvSpPr txBox="1"/>
          <p:nvPr/>
        </p:nvSpPr>
        <p:spPr>
          <a:xfrm>
            <a:off x="2590800" y="4886960"/>
            <a:ext cx="1082348" cy="369332"/>
          </a:xfrm>
          <a:prstGeom prst="rect">
            <a:avLst/>
          </a:prstGeom>
          <a:noFill/>
        </p:spPr>
        <p:txBody>
          <a:bodyPr wrap="none" rtlCol="0">
            <a:spAutoFit/>
          </a:bodyPr>
          <a:lstStyle/>
          <a:p>
            <a:r>
              <a:rPr lang="en-US" dirty="0" smtClean="0"/>
              <a:t>“football”</a:t>
            </a:r>
            <a:endParaRPr lang="en-US" dirty="0"/>
          </a:p>
        </p:txBody>
      </p:sp>
      <p:grpSp>
        <p:nvGrpSpPr>
          <p:cNvPr id="124" name="Group 96"/>
          <p:cNvGrpSpPr/>
          <p:nvPr/>
        </p:nvGrpSpPr>
        <p:grpSpPr>
          <a:xfrm>
            <a:off x="4053381" y="4622800"/>
            <a:ext cx="4162702" cy="2235200"/>
            <a:chOff x="4287061" y="4343400"/>
            <a:chExt cx="4162702" cy="2235200"/>
          </a:xfrm>
        </p:grpSpPr>
        <p:grpSp>
          <p:nvGrpSpPr>
            <p:cNvPr id="125" name="Group 15"/>
            <p:cNvGrpSpPr>
              <a:grpSpLocks/>
            </p:cNvGrpSpPr>
            <p:nvPr/>
          </p:nvGrpSpPr>
          <p:grpSpPr bwMode="auto">
            <a:xfrm>
              <a:off x="4287061" y="4343400"/>
              <a:ext cx="4162702" cy="2209800"/>
              <a:chOff x="88" y="816"/>
              <a:chExt cx="3563" cy="2174"/>
            </a:xfrm>
          </p:grpSpPr>
          <p:sp>
            <p:nvSpPr>
              <p:cNvPr id="140" name="Line 16"/>
              <p:cNvSpPr>
                <a:spLocks noChangeShapeType="1"/>
              </p:cNvSpPr>
              <p:nvPr/>
            </p:nvSpPr>
            <p:spPr bwMode="auto">
              <a:xfrm flipV="1">
                <a:off x="88" y="1975"/>
                <a:ext cx="3457" cy="0"/>
              </a:xfrm>
              <a:prstGeom prst="line">
                <a:avLst/>
              </a:prstGeom>
              <a:noFill/>
              <a:ln w="19050">
                <a:solidFill>
                  <a:schemeClr val="tx1"/>
                </a:solidFill>
                <a:round/>
                <a:headEnd/>
                <a:tailEnd type="triangle" w="med" len="med"/>
              </a:ln>
            </p:spPr>
            <p:txBody>
              <a:bodyPr/>
              <a:lstStyle/>
              <a:p>
                <a:endParaRPr lang="en-US"/>
              </a:p>
            </p:txBody>
          </p:sp>
          <p:sp>
            <p:nvSpPr>
              <p:cNvPr id="141" name="Line 17"/>
              <p:cNvSpPr>
                <a:spLocks noChangeShapeType="1"/>
              </p:cNvSpPr>
              <p:nvPr/>
            </p:nvSpPr>
            <p:spPr bwMode="auto">
              <a:xfrm flipV="1">
                <a:off x="1702" y="864"/>
                <a:ext cx="26" cy="2126"/>
              </a:xfrm>
              <a:prstGeom prst="line">
                <a:avLst/>
              </a:prstGeom>
              <a:noFill/>
              <a:ln w="19050">
                <a:solidFill>
                  <a:schemeClr val="tx1"/>
                </a:solidFill>
                <a:round/>
                <a:headEnd/>
                <a:tailEnd type="triangle" w="med" len="med"/>
              </a:ln>
            </p:spPr>
            <p:txBody>
              <a:bodyPr/>
              <a:lstStyle/>
              <a:p>
                <a:endParaRPr lang="en-US"/>
              </a:p>
            </p:txBody>
          </p:sp>
          <p:sp>
            <p:nvSpPr>
              <p:cNvPr id="142" name="Line 18"/>
              <p:cNvSpPr>
                <a:spLocks noChangeShapeType="1"/>
              </p:cNvSpPr>
              <p:nvPr/>
            </p:nvSpPr>
            <p:spPr bwMode="auto">
              <a:xfrm flipH="1">
                <a:off x="288" y="1406"/>
                <a:ext cx="2452" cy="1354"/>
              </a:xfrm>
              <a:prstGeom prst="line">
                <a:avLst/>
              </a:prstGeom>
              <a:noFill/>
              <a:ln w="19050">
                <a:solidFill>
                  <a:schemeClr val="tx1"/>
                </a:solidFill>
                <a:round/>
                <a:headEnd/>
                <a:tailEnd type="triangle" w="med" len="med"/>
              </a:ln>
            </p:spPr>
            <p:txBody>
              <a:bodyPr/>
              <a:lstStyle/>
              <a:p>
                <a:endParaRPr lang="en-US"/>
              </a:p>
            </p:txBody>
          </p:sp>
          <p:sp>
            <p:nvSpPr>
              <p:cNvPr id="148" name="Text Box 19"/>
              <p:cNvSpPr txBox="1">
                <a:spLocks noChangeArrowheads="1"/>
              </p:cNvSpPr>
              <p:nvPr/>
            </p:nvSpPr>
            <p:spPr bwMode="auto">
              <a:xfrm>
                <a:off x="3463" y="2165"/>
                <a:ext cx="188" cy="231"/>
              </a:xfrm>
              <a:prstGeom prst="rect">
                <a:avLst/>
              </a:prstGeom>
              <a:noFill/>
              <a:ln w="9525">
                <a:noFill/>
                <a:miter lim="800000"/>
                <a:headEnd/>
                <a:tailEnd/>
              </a:ln>
            </p:spPr>
            <p:txBody>
              <a:bodyPr wrap="none">
                <a:spAutoFit/>
              </a:bodyPr>
              <a:lstStyle/>
              <a:p>
                <a:r>
                  <a:rPr lang="en-US" dirty="0"/>
                  <a:t>z</a:t>
                </a:r>
              </a:p>
            </p:txBody>
          </p:sp>
          <p:sp>
            <p:nvSpPr>
              <p:cNvPr id="149" name="Text Box 20"/>
              <p:cNvSpPr txBox="1">
                <a:spLocks noChangeArrowheads="1"/>
              </p:cNvSpPr>
              <p:nvPr/>
            </p:nvSpPr>
            <p:spPr bwMode="auto">
              <a:xfrm>
                <a:off x="1872" y="816"/>
                <a:ext cx="188" cy="231"/>
              </a:xfrm>
              <a:prstGeom prst="rect">
                <a:avLst/>
              </a:prstGeom>
              <a:noFill/>
              <a:ln w="9525">
                <a:noFill/>
                <a:miter lim="800000"/>
                <a:headEnd/>
                <a:tailEnd/>
              </a:ln>
            </p:spPr>
            <p:txBody>
              <a:bodyPr wrap="none">
                <a:spAutoFit/>
              </a:bodyPr>
              <a:lstStyle/>
              <a:p>
                <a:r>
                  <a:rPr lang="en-US"/>
                  <a:t>x</a:t>
                </a:r>
              </a:p>
            </p:txBody>
          </p:sp>
          <p:sp>
            <p:nvSpPr>
              <p:cNvPr id="150" name="Text Box 21"/>
              <p:cNvSpPr txBox="1">
                <a:spLocks noChangeArrowheads="1"/>
              </p:cNvSpPr>
              <p:nvPr/>
            </p:nvSpPr>
            <p:spPr bwMode="auto">
              <a:xfrm>
                <a:off x="232" y="2545"/>
                <a:ext cx="188" cy="231"/>
              </a:xfrm>
              <a:prstGeom prst="rect">
                <a:avLst/>
              </a:prstGeom>
              <a:noFill/>
              <a:ln w="9525">
                <a:noFill/>
                <a:miter lim="800000"/>
                <a:headEnd/>
                <a:tailEnd/>
              </a:ln>
            </p:spPr>
            <p:txBody>
              <a:bodyPr>
                <a:spAutoFit/>
              </a:bodyPr>
              <a:lstStyle/>
              <a:p>
                <a:r>
                  <a:rPr lang="en-US" dirty="0"/>
                  <a:t>y</a:t>
                </a:r>
              </a:p>
            </p:txBody>
          </p:sp>
        </p:grpSp>
        <p:sp>
          <p:nvSpPr>
            <p:cNvPr id="126" name="Oval 125"/>
            <p:cNvSpPr/>
            <p:nvPr/>
          </p:nvSpPr>
          <p:spPr bwMode="auto">
            <a:xfrm>
              <a:off x="5496560" y="4424680"/>
              <a:ext cx="1371600" cy="2153920"/>
            </a:xfrm>
            <a:prstGeom prst="ellipse">
              <a:avLst/>
            </a:prstGeom>
            <a:solidFill>
              <a:srgbClr val="FFFF00">
                <a:alpha val="22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7" name="Oval 126"/>
            <p:cNvSpPr/>
            <p:nvPr/>
          </p:nvSpPr>
          <p:spPr bwMode="auto">
            <a:xfrm>
              <a:off x="5679440" y="4424680"/>
              <a:ext cx="1026160" cy="2128520"/>
            </a:xfrm>
            <a:prstGeom prst="ellipse">
              <a:avLst/>
            </a:prstGeom>
            <a:solidFill>
              <a:srgbClr val="003399">
                <a:alpha val="23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8" name="Oval 127"/>
            <p:cNvSpPr/>
            <p:nvPr/>
          </p:nvSpPr>
          <p:spPr bwMode="auto">
            <a:xfrm>
              <a:off x="5476240" y="5176520"/>
              <a:ext cx="1391920" cy="655320"/>
            </a:xfrm>
            <a:prstGeom prst="ellipse">
              <a:avLst/>
            </a:prstGeom>
            <a:solidFill>
              <a:srgbClr val="C00000">
                <a:alpha val="21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9" name="Oval 128"/>
            <p:cNvSpPr/>
            <p:nvPr/>
          </p:nvSpPr>
          <p:spPr bwMode="auto">
            <a:xfrm>
              <a:off x="6121400" y="65024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1" name="Oval 130"/>
            <p:cNvSpPr/>
            <p:nvPr/>
          </p:nvSpPr>
          <p:spPr bwMode="auto">
            <a:xfrm>
              <a:off x="5450840" y="545592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2" name="Oval 131"/>
            <p:cNvSpPr/>
            <p:nvPr/>
          </p:nvSpPr>
          <p:spPr bwMode="auto">
            <a:xfrm>
              <a:off x="6172200" y="44348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3" name="Oval 132"/>
            <p:cNvSpPr/>
            <p:nvPr/>
          </p:nvSpPr>
          <p:spPr bwMode="auto">
            <a:xfrm>
              <a:off x="6863080" y="546608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4" name="Oval 133"/>
            <p:cNvSpPr/>
            <p:nvPr/>
          </p:nvSpPr>
          <p:spPr bwMode="auto">
            <a:xfrm>
              <a:off x="6690360" y="524764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5" name="Oval 134"/>
            <p:cNvSpPr/>
            <p:nvPr/>
          </p:nvSpPr>
          <p:spPr bwMode="auto">
            <a:xfrm>
              <a:off x="5684520" y="5689600"/>
              <a:ext cx="76200" cy="76200"/>
            </a:xfrm>
            <a:prstGeom prst="ellipse">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7" name="Rectangle 136"/>
            <p:cNvSpPr/>
            <p:nvPr/>
          </p:nvSpPr>
          <p:spPr>
            <a:xfrm>
              <a:off x="5880755" y="44736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38" name="Rectangle 137"/>
            <p:cNvSpPr/>
            <p:nvPr/>
          </p:nvSpPr>
          <p:spPr>
            <a:xfrm>
              <a:off x="5057795" y="5642094"/>
              <a:ext cx="397866" cy="369332"/>
            </a:xfrm>
            <a:prstGeom prst="rect">
              <a:avLst/>
            </a:prstGeom>
          </p:spPr>
          <p:txBody>
            <a:bodyPr wrap="none">
              <a:spAutoFit/>
            </a:bodyPr>
            <a:lstStyle/>
            <a:p>
              <a:r>
                <a:rPr lang="en-US" dirty="0" smtClean="0"/>
                <a:t>n</a:t>
              </a:r>
              <a:r>
                <a:rPr lang="en-US" baseline="-25000" dirty="0" smtClean="0"/>
                <a:t>o</a:t>
              </a:r>
              <a:endParaRPr lang="en-US" dirty="0"/>
            </a:p>
          </p:txBody>
        </p:sp>
        <p:sp>
          <p:nvSpPr>
            <p:cNvPr id="139" name="Rectangle 138"/>
            <p:cNvSpPr/>
            <p:nvPr/>
          </p:nvSpPr>
          <p:spPr>
            <a:xfrm>
              <a:off x="6856115" y="5438894"/>
              <a:ext cx="397866" cy="369332"/>
            </a:xfrm>
            <a:prstGeom prst="rect">
              <a:avLst/>
            </a:prstGeom>
          </p:spPr>
          <p:txBody>
            <a:bodyPr wrap="none">
              <a:spAutoFit/>
            </a:bodyPr>
            <a:lstStyle/>
            <a:p>
              <a:r>
                <a:rPr lang="en-US" dirty="0" smtClean="0"/>
                <a:t>n</a:t>
              </a:r>
              <a:r>
                <a:rPr lang="en-US" baseline="-25000" dirty="0" smtClean="0"/>
                <a:t>e</a:t>
              </a:r>
              <a:endParaRPr lang="en-US" dirty="0"/>
            </a:p>
          </p:txBody>
        </p:sp>
      </p:grpSp>
      <p:sp>
        <p:nvSpPr>
          <p:cNvPr id="151" name="TextBox 150"/>
          <p:cNvSpPr txBox="1"/>
          <p:nvPr/>
        </p:nvSpPr>
        <p:spPr>
          <a:xfrm>
            <a:off x="7345680" y="4897120"/>
            <a:ext cx="962764" cy="369332"/>
          </a:xfrm>
          <a:prstGeom prst="rect">
            <a:avLst/>
          </a:prstGeom>
          <a:noFill/>
        </p:spPr>
        <p:txBody>
          <a:bodyPr wrap="none" rtlCol="0">
            <a:spAutoFit/>
          </a:bodyPr>
          <a:lstStyle/>
          <a:p>
            <a:r>
              <a:rPr lang="en-US" dirty="0" smtClean="0"/>
              <a:t>“muffin”</a:t>
            </a:r>
            <a:endParaRPr lang="en-US" dirty="0"/>
          </a:p>
        </p:txBody>
      </p:sp>
      <p:sp>
        <p:nvSpPr>
          <p:cNvPr id="99" name="Slide Number Placeholder 98"/>
          <p:cNvSpPr>
            <a:spLocks noGrp="1"/>
          </p:cNvSpPr>
          <p:nvPr>
            <p:ph type="sldNum" sz="quarter" idx="12"/>
          </p:nvPr>
        </p:nvSpPr>
        <p:spPr/>
        <p:txBody>
          <a:bodyPr/>
          <a:lstStyle/>
          <a:p>
            <a:pPr>
              <a:defRPr/>
            </a:pPr>
            <a:fld id="{BA949DAA-2B2A-4017-895E-FC6C49EBF0C5}" type="slidenum">
              <a:rPr lang="en-US" smtClean="0"/>
              <a:pPr>
                <a:defRPr/>
              </a:pPr>
              <a:t>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63049712"/>
              </p:ext>
            </p:extLst>
          </p:nvPr>
        </p:nvGraphicFramePr>
        <p:xfrm>
          <a:off x="5481650" y="2872340"/>
          <a:ext cx="1633626" cy="848017"/>
        </p:xfrm>
        <a:graphic>
          <a:graphicData uri="http://schemas.openxmlformats.org/presentationml/2006/ole">
            <mc:AlternateContent xmlns:mc="http://schemas.openxmlformats.org/markup-compatibility/2006">
              <mc:Choice xmlns:v="urn:schemas-microsoft-com:vml" Requires="v">
                <p:oleObj spid="_x0000_s113965" name="Equation" r:id="rId20" imgW="1412711" imgH="733140" progId="Equation.DSMT4">
                  <p:embed/>
                </p:oleObj>
              </mc:Choice>
              <mc:Fallback>
                <p:oleObj name="Equation" r:id="rId20" imgW="1412711" imgH="733140" progId="Equation.DSMT4">
                  <p:embed/>
                  <p:pic>
                    <p:nvPicPr>
                      <p:cNvPr id="0" name=""/>
                      <p:cNvPicPr/>
                      <p:nvPr/>
                    </p:nvPicPr>
                    <p:blipFill>
                      <a:blip r:embed="rId21"/>
                      <a:stretch>
                        <a:fillRect/>
                      </a:stretch>
                    </p:blipFill>
                    <p:spPr>
                      <a:xfrm>
                        <a:off x="5481650" y="2872340"/>
                        <a:ext cx="1633626" cy="848017"/>
                      </a:xfrm>
                      <a:prstGeom prst="rect">
                        <a:avLst/>
                      </a:prstGeom>
                      <a:solidFill>
                        <a:srgbClr val="FFFF00"/>
                      </a:solidFill>
                    </p:spPr>
                  </p:pic>
                </p:oleObj>
              </mc:Fallback>
            </mc:AlternateContent>
          </a:graphicData>
        </a:graphic>
      </p:graphicFrame>
      <p:sp>
        <p:nvSpPr>
          <p:cNvPr id="6" name="Rectangle 5"/>
          <p:cNvSpPr/>
          <p:nvPr/>
        </p:nvSpPr>
        <p:spPr>
          <a:xfrm>
            <a:off x="7695723" y="4216678"/>
            <a:ext cx="1461362" cy="369332"/>
          </a:xfrm>
          <a:prstGeom prst="rect">
            <a:avLst/>
          </a:prstGeom>
          <a:solidFill>
            <a:schemeClr val="accent1">
              <a:lumMod val="90000"/>
            </a:schemeClr>
          </a:solidFill>
        </p:spPr>
        <p:txBody>
          <a:bodyPr wrap="none">
            <a:spAutoFit/>
          </a:bodyPr>
          <a:lstStyle/>
          <a:p>
            <a:r>
              <a:rPr lang="en-US" i="1" dirty="0" smtClean="0">
                <a:latin typeface="Calibri" panose="020F0502020204030204" pitchFamily="34" charset="0"/>
                <a:ea typeface="Calibri" panose="020F0502020204030204" pitchFamily="34" charset="0"/>
                <a:cs typeface="Times New Roman" panose="02020603050405020304" pitchFamily="18" charset="0"/>
              </a:rPr>
              <a:t>Z-optical </a:t>
            </a:r>
            <a:r>
              <a:rPr lang="en-US" i="1" dirty="0">
                <a:latin typeface="Calibri" panose="020F0502020204030204" pitchFamily="34" charset="0"/>
                <a:ea typeface="Calibri" panose="020F0502020204030204" pitchFamily="34" charset="0"/>
                <a:cs typeface="Times New Roman" panose="02020603050405020304" pitchFamily="18" charset="0"/>
              </a:rPr>
              <a:t>axis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ox(in)">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transition="in" filter="box(in)">
                                      <p:cBhvr>
                                        <p:cTn id="12" dur="500"/>
                                        <p:tgtEl>
                                          <p:spTgt spid="11367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box(in)">
                                      <p:cBhvr>
                                        <p:cTn id="17" dur="500"/>
                                        <p:tgtEl>
                                          <p:spTgt spid="11264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box(in)">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ox(in)">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3672"/>
                                        </p:tgtEl>
                                        <p:attrNameLst>
                                          <p:attrName>style.visibility</p:attrName>
                                        </p:attrNameLst>
                                      </p:cBhvr>
                                      <p:to>
                                        <p:strVal val="visible"/>
                                      </p:to>
                                    </p:set>
                                    <p:animEffect transition="in" filter="box(in)">
                                      <p:cBhvr>
                                        <p:cTn id="37" dur="500"/>
                                        <p:tgtEl>
                                          <p:spTgt spid="11367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13673"/>
                                        </p:tgtEl>
                                        <p:attrNameLst>
                                          <p:attrName>style.visibility</p:attrName>
                                        </p:attrNameLst>
                                      </p:cBhvr>
                                      <p:to>
                                        <p:strVal val="visible"/>
                                      </p:to>
                                    </p:set>
                                    <p:animEffect transition="in" filter="box(in)">
                                      <p:cBhvr>
                                        <p:cTn id="42" dur="500"/>
                                        <p:tgtEl>
                                          <p:spTgt spid="11367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ox(in)">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box(in)">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box(in)">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13675"/>
                                        </p:tgtEl>
                                        <p:attrNameLst>
                                          <p:attrName>style.visibility</p:attrName>
                                        </p:attrNameLst>
                                      </p:cBhvr>
                                      <p:to>
                                        <p:strVal val="visible"/>
                                      </p:to>
                                    </p:set>
                                    <p:animEffect transition="in" filter="box(in)">
                                      <p:cBhvr>
                                        <p:cTn id="66" dur="500"/>
                                        <p:tgtEl>
                                          <p:spTgt spid="113675"/>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box(in)">
                                      <p:cBhvr>
                                        <p:cTn id="71" dur="500"/>
                                        <p:tgtEl>
                                          <p:spTgt spid="78"/>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98"/>
                                        </p:tgtEl>
                                        <p:attrNameLst>
                                          <p:attrName>style.visibility</p:attrName>
                                        </p:attrNameLst>
                                      </p:cBhvr>
                                      <p:to>
                                        <p:strVal val="visible"/>
                                      </p:to>
                                    </p:set>
                                    <p:animEffect transition="in" filter="box(in)">
                                      <p:cBhvr>
                                        <p:cTn id="80" dur="500"/>
                                        <p:tgtEl>
                                          <p:spTgt spid="98"/>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box(in)">
                                      <p:cBhvr>
                                        <p:cTn id="85" dur="500"/>
                                        <p:tgtEl>
                                          <p:spTgt spid="100"/>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box(in)">
                                      <p:cBhvr>
                                        <p:cTn id="90" dur="500"/>
                                        <p:tgtEl>
                                          <p:spTgt spid="103"/>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23"/>
                                        </p:tgtEl>
                                        <p:attrNameLst>
                                          <p:attrName>style.visibility</p:attrName>
                                        </p:attrNameLst>
                                      </p:cBhvr>
                                      <p:to>
                                        <p:strVal val="visible"/>
                                      </p:to>
                                    </p:set>
                                    <p:animEffect transition="in" filter="box(in)">
                                      <p:cBhvr>
                                        <p:cTn id="95" dur="500"/>
                                        <p:tgtEl>
                                          <p:spTgt spid="123"/>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124"/>
                                        </p:tgtEl>
                                        <p:attrNameLst>
                                          <p:attrName>style.visibility</p:attrName>
                                        </p:attrNameLst>
                                      </p:cBhvr>
                                      <p:to>
                                        <p:strVal val="visible"/>
                                      </p:to>
                                    </p:set>
                                    <p:animEffect transition="in" filter="box(in)">
                                      <p:cBhvr>
                                        <p:cTn id="100" dur="500"/>
                                        <p:tgtEl>
                                          <p:spTgt spid="124"/>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151"/>
                                        </p:tgtEl>
                                        <p:attrNameLst>
                                          <p:attrName>style.visibility</p:attrName>
                                        </p:attrNameLst>
                                      </p:cBhvr>
                                      <p:to>
                                        <p:strVal val="visible"/>
                                      </p:to>
                                    </p:set>
                                    <p:animEffect transition="in" filter="box(in)">
                                      <p:cBhvr>
                                        <p:cTn id="105"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2" grpId="0"/>
      <p:bldP spid="73" grpId="0"/>
      <p:bldP spid="75" grpId="0"/>
      <p:bldP spid="77" grpId="0"/>
      <p:bldP spid="78" grpId="0"/>
      <p:bldP spid="123" grpId="0"/>
      <p:bldP spid="151"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711" name="Picture 23" descr="Quartz Crystal Point"/>
          <p:cNvPicPr>
            <a:picLocks noChangeAspect="1" noChangeArrowheads="1"/>
          </p:cNvPicPr>
          <p:nvPr/>
        </p:nvPicPr>
        <p:blipFill>
          <a:blip r:embed="rId4" cstate="print"/>
          <a:srcRect/>
          <a:stretch>
            <a:fillRect/>
          </a:stretch>
        </p:blipFill>
        <p:spPr bwMode="auto">
          <a:xfrm>
            <a:off x="561975" y="3302000"/>
            <a:ext cx="1988185" cy="1988185"/>
          </a:xfrm>
          <a:prstGeom prst="rect">
            <a:avLst/>
          </a:prstGeom>
          <a:noFill/>
        </p:spPr>
      </p:pic>
      <p:sp>
        <p:nvSpPr>
          <p:cNvPr id="2" name="Title 1"/>
          <p:cNvSpPr>
            <a:spLocks noGrp="1"/>
          </p:cNvSpPr>
          <p:nvPr>
            <p:ph type="title"/>
          </p:nvPr>
        </p:nvSpPr>
        <p:spPr>
          <a:xfrm>
            <a:off x="436880" y="0"/>
            <a:ext cx="8229600" cy="792162"/>
          </a:xfrm>
        </p:spPr>
        <p:txBody>
          <a:bodyPr/>
          <a:lstStyle/>
          <a:p>
            <a:r>
              <a:rPr lang="en-US" sz="3200" dirty="0" smtClean="0"/>
              <a:t>Uniaxial and biaxial crystals (2)</a:t>
            </a:r>
            <a:endParaRPr lang="en-US" sz="3200" dirty="0"/>
          </a:p>
        </p:txBody>
      </p:sp>
      <p:grpSp>
        <p:nvGrpSpPr>
          <p:cNvPr id="98" name="Group 97"/>
          <p:cNvGrpSpPr/>
          <p:nvPr/>
        </p:nvGrpSpPr>
        <p:grpSpPr>
          <a:xfrm>
            <a:off x="0" y="844868"/>
            <a:ext cx="4023360" cy="2092007"/>
            <a:chOff x="0" y="844868"/>
            <a:chExt cx="4023360" cy="2092007"/>
          </a:xfrm>
        </p:grpSpPr>
        <p:grpSp>
          <p:nvGrpSpPr>
            <p:cNvPr id="5" name="Group 97"/>
            <p:cNvGrpSpPr/>
            <p:nvPr/>
          </p:nvGrpSpPr>
          <p:grpSpPr>
            <a:xfrm>
              <a:off x="0" y="844868"/>
              <a:ext cx="4023360" cy="377825"/>
              <a:chOff x="0" y="936308"/>
              <a:chExt cx="4023360" cy="377825"/>
            </a:xfrm>
          </p:grpSpPr>
          <p:sp>
            <p:nvSpPr>
              <p:cNvPr id="97" name="TextBox 96"/>
              <p:cNvSpPr txBox="1"/>
              <p:nvPr/>
            </p:nvSpPr>
            <p:spPr>
              <a:xfrm>
                <a:off x="0" y="939800"/>
                <a:ext cx="4023360" cy="369332"/>
              </a:xfrm>
              <a:prstGeom prst="rect">
                <a:avLst/>
              </a:prstGeom>
              <a:noFill/>
            </p:spPr>
            <p:txBody>
              <a:bodyPr wrap="square" rtlCol="0">
                <a:spAutoFit/>
              </a:bodyPr>
              <a:lstStyle/>
              <a:p>
                <a:pPr algn="just"/>
                <a:r>
                  <a:rPr lang="en-US" dirty="0" smtClean="0"/>
                  <a:t>(2a) Positive  Crystals</a:t>
                </a:r>
                <a:endParaRPr lang="en-US" dirty="0"/>
              </a:p>
            </p:txBody>
          </p:sp>
          <p:graphicFrame>
            <p:nvGraphicFramePr>
              <p:cNvPr id="113677" name="Object 13"/>
              <p:cNvGraphicFramePr>
                <a:graphicFrameLocks noChangeAspect="1"/>
              </p:cNvGraphicFramePr>
              <p:nvPr/>
            </p:nvGraphicFramePr>
            <p:xfrm>
              <a:off x="2459673" y="936308"/>
              <a:ext cx="757237" cy="377825"/>
            </p:xfrm>
            <a:graphic>
              <a:graphicData uri="http://schemas.openxmlformats.org/presentationml/2006/ole">
                <mc:AlternateContent xmlns:mc="http://schemas.openxmlformats.org/markup-compatibility/2006">
                  <mc:Choice xmlns:v="urn:schemas-microsoft-com:vml" Requires="v">
                    <p:oleObj spid="_x0000_s114813" name="Equation" r:id="rId5" imgW="457200" imgH="228600" progId="Equation.DSMT4">
                      <p:embed/>
                    </p:oleObj>
                  </mc:Choice>
                  <mc:Fallback>
                    <p:oleObj name="Equation" r:id="rId5" imgW="457200" imgH="2286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9673" y="936308"/>
                            <a:ext cx="75723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14698" name="Picture 10"/>
            <p:cNvPicPr>
              <a:picLocks noChangeAspect="1" noChangeArrowheads="1"/>
            </p:cNvPicPr>
            <p:nvPr/>
          </p:nvPicPr>
          <p:blipFill>
            <a:blip r:embed="rId7" cstate="print"/>
            <a:srcRect/>
            <a:stretch>
              <a:fillRect/>
            </a:stretch>
          </p:blipFill>
          <p:spPr bwMode="auto">
            <a:xfrm>
              <a:off x="169229" y="1287986"/>
              <a:ext cx="3000692" cy="1648889"/>
            </a:xfrm>
            <a:prstGeom prst="rect">
              <a:avLst/>
            </a:prstGeom>
            <a:noFill/>
            <a:ln w="9525">
              <a:noFill/>
              <a:miter lim="800000"/>
              <a:headEnd/>
              <a:tailEnd/>
            </a:ln>
            <a:effectLst/>
          </p:spPr>
        </p:pic>
      </p:grpSp>
      <p:grpSp>
        <p:nvGrpSpPr>
          <p:cNvPr id="104" name="Group 103"/>
          <p:cNvGrpSpPr/>
          <p:nvPr/>
        </p:nvGrpSpPr>
        <p:grpSpPr>
          <a:xfrm>
            <a:off x="4500880" y="797560"/>
            <a:ext cx="4023360" cy="1937051"/>
            <a:chOff x="4500880" y="797560"/>
            <a:chExt cx="4023360" cy="1937051"/>
          </a:xfrm>
        </p:grpSpPr>
        <p:grpSp>
          <p:nvGrpSpPr>
            <p:cNvPr id="6" name="Group 99"/>
            <p:cNvGrpSpPr/>
            <p:nvPr/>
          </p:nvGrpSpPr>
          <p:grpSpPr>
            <a:xfrm>
              <a:off x="4500880" y="797560"/>
              <a:ext cx="4023360" cy="383858"/>
              <a:chOff x="0" y="4485640"/>
              <a:chExt cx="4023360" cy="383858"/>
            </a:xfrm>
          </p:grpSpPr>
          <p:sp>
            <p:nvSpPr>
              <p:cNvPr id="101" name="TextBox 100"/>
              <p:cNvSpPr txBox="1"/>
              <p:nvPr/>
            </p:nvSpPr>
            <p:spPr>
              <a:xfrm>
                <a:off x="0" y="4485640"/>
                <a:ext cx="4023360" cy="369332"/>
              </a:xfrm>
              <a:prstGeom prst="rect">
                <a:avLst/>
              </a:prstGeom>
              <a:noFill/>
            </p:spPr>
            <p:txBody>
              <a:bodyPr wrap="square" rtlCol="0">
                <a:spAutoFit/>
              </a:bodyPr>
              <a:lstStyle/>
              <a:p>
                <a:pPr algn="just"/>
                <a:r>
                  <a:rPr lang="en-US" dirty="0" smtClean="0"/>
                  <a:t>(2a) Negative Crystals</a:t>
                </a:r>
                <a:endParaRPr lang="en-US" dirty="0"/>
              </a:p>
            </p:txBody>
          </p:sp>
          <p:graphicFrame>
            <p:nvGraphicFramePr>
              <p:cNvPr id="102" name="Object 13"/>
              <p:cNvGraphicFramePr>
                <a:graphicFrameLocks noChangeAspect="1"/>
              </p:cNvGraphicFramePr>
              <p:nvPr/>
            </p:nvGraphicFramePr>
            <p:xfrm>
              <a:off x="2387918" y="4491673"/>
              <a:ext cx="736600" cy="377825"/>
            </p:xfrm>
            <a:graphic>
              <a:graphicData uri="http://schemas.openxmlformats.org/presentationml/2006/ole">
                <mc:AlternateContent xmlns:mc="http://schemas.openxmlformats.org/markup-compatibility/2006">
                  <mc:Choice xmlns:v="urn:schemas-microsoft-com:vml" Requires="v">
                    <p:oleObj spid="_x0000_s114814" name="Equation" r:id="rId8" imgW="444240" imgH="228600" progId="Equation.DSMT4">
                      <p:embed/>
                    </p:oleObj>
                  </mc:Choice>
                  <mc:Fallback>
                    <p:oleObj name="Equation" r:id="rId8" imgW="444240" imgH="2286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7918" y="4491673"/>
                            <a:ext cx="73660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14699" name="Picture 11"/>
            <p:cNvPicPr>
              <a:picLocks noChangeAspect="1" noChangeArrowheads="1"/>
            </p:cNvPicPr>
            <p:nvPr/>
          </p:nvPicPr>
          <p:blipFill>
            <a:blip r:embed="rId10" cstate="print"/>
            <a:srcRect/>
            <a:stretch>
              <a:fillRect/>
            </a:stretch>
          </p:blipFill>
          <p:spPr bwMode="auto">
            <a:xfrm>
              <a:off x="5322888" y="1257619"/>
              <a:ext cx="2673031" cy="1476992"/>
            </a:xfrm>
            <a:prstGeom prst="rect">
              <a:avLst/>
            </a:prstGeom>
            <a:noFill/>
            <a:ln w="9525">
              <a:noFill/>
              <a:miter lim="800000"/>
              <a:headEnd/>
              <a:tailEnd/>
            </a:ln>
            <a:effectLst/>
          </p:spPr>
        </p:pic>
      </p:grpSp>
      <p:sp>
        <p:nvSpPr>
          <p:cNvPr id="114700" name="Rectangle 12"/>
          <p:cNvSpPr>
            <a:spLocks noChangeArrowheads="1"/>
          </p:cNvSpPr>
          <p:nvPr/>
        </p:nvSpPr>
        <p:spPr bwMode="auto">
          <a:xfrm>
            <a:off x="264160" y="3000791"/>
            <a:ext cx="303784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Quartz (SiO</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2</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o</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=1.5427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e</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=1.5518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0" name="Group 99"/>
          <p:cNvGrpSpPr/>
          <p:nvPr/>
        </p:nvGrpSpPr>
        <p:grpSpPr>
          <a:xfrm>
            <a:off x="4209415" y="2896235"/>
            <a:ext cx="4711065" cy="2393336"/>
            <a:chOff x="4209415" y="2896235"/>
            <a:chExt cx="4711065" cy="2393336"/>
          </a:xfrm>
        </p:grpSpPr>
        <p:pic>
          <p:nvPicPr>
            <p:cNvPr id="114707" name="Picture 19" descr="http://lecturedemo.ph.unimelb.edu.au/var/lecdem/storage/images/optics/crystal_optics/calcite_crystal_model/calcite_diagram/3626-2-eng-AU/calcite_diagram_imagelarge.jpg"/>
            <p:cNvPicPr>
              <a:picLocks noChangeAspect="1" noChangeArrowheads="1"/>
            </p:cNvPicPr>
            <p:nvPr/>
          </p:nvPicPr>
          <p:blipFill>
            <a:blip r:embed="rId11" cstate="print"/>
            <a:srcRect/>
            <a:stretch>
              <a:fillRect/>
            </a:stretch>
          </p:blipFill>
          <p:spPr bwMode="auto">
            <a:xfrm>
              <a:off x="6444615" y="2896235"/>
              <a:ext cx="2475865" cy="2393336"/>
            </a:xfrm>
            <a:prstGeom prst="rect">
              <a:avLst/>
            </a:prstGeom>
            <a:noFill/>
          </p:spPr>
        </p:pic>
        <p:sp>
          <p:nvSpPr>
            <p:cNvPr id="114703" name="Rectangle 15"/>
            <p:cNvSpPr>
              <a:spLocks noChangeArrowheads="1"/>
            </p:cNvSpPr>
            <p:nvPr/>
          </p:nvSpPr>
          <p:spPr bwMode="auto">
            <a:xfrm>
              <a:off x="4236720" y="3143031"/>
              <a:ext cx="395224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Calcite (CaCO</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3</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o</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=1.6629,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e</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=1.4885</a:t>
              </a:r>
              <a:r>
                <a:rPr kumimoji="0" lang="en-US" sz="1400" b="0" i="0" u="none" strike="noStrike" cap="none" normalizeH="0" baseline="0" dirty="0" smtClean="0">
                  <a:ln>
                    <a:noFill/>
                  </a:ln>
                  <a:solidFill>
                    <a:srgbClr val="333333"/>
                  </a:solidFill>
                  <a:effectLst/>
                  <a:latin typeface="Calibri"/>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4705" name="Picture 17" descr="http://www-gems.com/catalog/images/calcite%20crystal%20329ct-3.JPG"/>
            <p:cNvPicPr>
              <a:picLocks noChangeAspect="1" noChangeArrowheads="1"/>
            </p:cNvPicPr>
            <p:nvPr/>
          </p:nvPicPr>
          <p:blipFill>
            <a:blip r:embed="rId12" cstate="print"/>
            <a:srcRect/>
            <a:stretch>
              <a:fillRect/>
            </a:stretch>
          </p:blipFill>
          <p:spPr bwMode="auto">
            <a:xfrm>
              <a:off x="4209415" y="3429953"/>
              <a:ext cx="1927225" cy="1683210"/>
            </a:xfrm>
            <a:prstGeom prst="rect">
              <a:avLst/>
            </a:prstGeom>
            <a:noFill/>
          </p:spPr>
        </p:pic>
      </p:gr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4713" name="Rectangle 25"/>
          <p:cNvSpPr>
            <a:spLocks noChangeArrowheads="1"/>
          </p:cNvSpPr>
          <p:nvPr/>
        </p:nvSpPr>
        <p:spPr bwMode="auto">
          <a:xfrm>
            <a:off x="4175760" y="5388391"/>
            <a:ext cx="39116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Sodium Nitrate (NaNO</a:t>
            </a:r>
            <a:r>
              <a:rPr kumimoji="0" lang="en-US" sz="1400" b="0" i="0" u="none" strike="noStrike" cap="none" normalizeH="0" baseline="-30000" dirty="0" smtClean="0">
                <a:ln>
                  <a:noFill/>
                </a:ln>
                <a:solidFill>
                  <a:schemeClr val="tx1"/>
                </a:solidFill>
                <a:effectLst/>
                <a:latin typeface="Arial" pitchFamily="34" charset="0"/>
                <a:ea typeface="Calibri" pitchFamily="34" charset="0"/>
                <a:cs typeface="Arial" pitchFamily="34" charset="0"/>
              </a:rPr>
              <a:t>3</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o</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1.5854</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e</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1. 3369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99" name="Group 98"/>
          <p:cNvGrpSpPr/>
          <p:nvPr/>
        </p:nvGrpSpPr>
        <p:grpSpPr>
          <a:xfrm>
            <a:off x="203200" y="5347751"/>
            <a:ext cx="3139440" cy="1510249"/>
            <a:chOff x="203200" y="5347751"/>
            <a:chExt cx="3139440" cy="1510249"/>
          </a:xfrm>
        </p:grpSpPr>
        <p:sp>
          <p:nvSpPr>
            <p:cNvPr id="114712" name="Rectangle 24"/>
            <p:cNvSpPr>
              <a:spLocks noChangeArrowheads="1"/>
            </p:cNvSpPr>
            <p:nvPr/>
          </p:nvSpPr>
          <p:spPr bwMode="auto">
            <a:xfrm>
              <a:off x="203200" y="5347751"/>
              <a:ext cx="313944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Rutile (TiO</a:t>
              </a:r>
              <a:r>
                <a:rPr kumimoji="0" lang="en-US" sz="1400" b="0" i="0" u="none" strike="noStrike" cap="none" normalizeH="0" baseline="-30000" dirty="0" smtClean="0">
                  <a:ln>
                    <a:noFill/>
                  </a:ln>
                  <a:solidFill>
                    <a:schemeClr val="tx1"/>
                  </a:solidFill>
                  <a:effectLst/>
                  <a:latin typeface="Arial" pitchFamily="34" charset="0"/>
                  <a:ea typeface="Calibri" pitchFamily="34" charset="0"/>
                  <a:cs typeface="Arial" pitchFamily="34" charset="0"/>
                </a:rPr>
                <a:t>2</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o</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=2.616, n</a:t>
              </a:r>
              <a:r>
                <a:rPr kumimoji="0" lang="en-US" sz="14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e</a:t>
              </a:r>
              <a:r>
                <a:rPr kumimoji="0" lang="en-US" sz="14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=2.903</a:t>
              </a:r>
              <a:r>
                <a:rPr kumimoji="0" lang="en-US" sz="1400" b="0" i="0" u="none" strike="noStrike" cap="none" normalizeH="0" baseline="0" dirty="0" smtClean="0">
                  <a:ln>
                    <a:noFill/>
                  </a:ln>
                  <a:solidFill>
                    <a:srgbClr val="333333"/>
                  </a:solidFill>
                  <a:effectLst/>
                  <a:latin typeface="Calibri"/>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4715" name="Picture 27" descr="https://encrypted-tbn1.google.com/images?q=tbn:ANd9GcSx1z804x77k5IWZRcswbcbIOWwijjWHHU_IfxAYyPbf4CT0hIH7g"/>
            <p:cNvPicPr>
              <a:picLocks noChangeAspect="1" noChangeArrowheads="1"/>
            </p:cNvPicPr>
            <p:nvPr/>
          </p:nvPicPr>
          <p:blipFill>
            <a:blip r:embed="rId13" cstate="print"/>
            <a:srcRect/>
            <a:stretch>
              <a:fillRect/>
            </a:stretch>
          </p:blipFill>
          <p:spPr bwMode="auto">
            <a:xfrm>
              <a:off x="460375" y="5627227"/>
              <a:ext cx="1754505" cy="1230773"/>
            </a:xfrm>
            <a:prstGeom prst="rect">
              <a:avLst/>
            </a:prstGeom>
            <a:noFill/>
          </p:spPr>
        </p:pic>
      </p:grpSp>
      <p:graphicFrame>
        <p:nvGraphicFramePr>
          <p:cNvPr id="114716" name="Object 28"/>
          <p:cNvGraphicFramePr>
            <a:graphicFrameLocks noChangeAspect="1"/>
          </p:cNvGraphicFramePr>
          <p:nvPr/>
        </p:nvGraphicFramePr>
        <p:xfrm>
          <a:off x="5737543" y="5885498"/>
          <a:ext cx="1744662" cy="398462"/>
        </p:xfrm>
        <a:graphic>
          <a:graphicData uri="http://schemas.openxmlformats.org/presentationml/2006/ole">
            <mc:AlternateContent xmlns:mc="http://schemas.openxmlformats.org/markup-compatibility/2006">
              <mc:Choice xmlns:v="urn:schemas-microsoft-com:vml" Requires="v">
                <p:oleObj spid="_x0000_s114815" name="Equation" r:id="rId14" imgW="1054080" imgH="241200" progId="Equation.DSMT4">
                  <p:embed/>
                </p:oleObj>
              </mc:Choice>
              <mc:Fallback>
                <p:oleObj name="Equation" r:id="rId14" imgW="1054080" imgH="241200" progId="Equation.DSMT4">
                  <p:embed/>
                  <p:pic>
                    <p:nvPicPr>
                      <p:cNvPr id="0"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37543" y="5885498"/>
                        <a:ext cx="174466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TextBox 102"/>
          <p:cNvSpPr txBox="1"/>
          <p:nvPr/>
        </p:nvSpPr>
        <p:spPr>
          <a:xfrm>
            <a:off x="3454400" y="5852160"/>
            <a:ext cx="2056973" cy="369332"/>
          </a:xfrm>
          <a:prstGeom prst="rect">
            <a:avLst/>
          </a:prstGeom>
          <a:noFill/>
        </p:spPr>
        <p:txBody>
          <a:bodyPr wrap="none" rtlCol="0">
            <a:spAutoFit/>
          </a:bodyPr>
          <a:lstStyle/>
          <a:p>
            <a:r>
              <a:rPr lang="en-US" dirty="0" smtClean="0"/>
              <a:t>(3) Biaxial crystals</a:t>
            </a:r>
            <a:endParaRPr lang="en-US" dirty="0"/>
          </a:p>
        </p:txBody>
      </p:sp>
      <p:sp>
        <p:nvSpPr>
          <p:cNvPr id="26" name="Slide Number Placeholder 25"/>
          <p:cNvSpPr>
            <a:spLocks noGrp="1"/>
          </p:cNvSpPr>
          <p:nvPr>
            <p:ph type="sldNum" sz="quarter" idx="12"/>
          </p:nvPr>
        </p:nvSpPr>
        <p:spPr/>
        <p:txBody>
          <a:bodyPr/>
          <a:lstStyle/>
          <a:p>
            <a:pPr>
              <a:defRPr/>
            </a:pPr>
            <a:fld id="{BA949DAA-2B2A-4017-895E-FC6C49EBF0C5}"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ox(in)">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700"/>
                                        </p:tgtEl>
                                        <p:attrNameLst>
                                          <p:attrName>style.visibility</p:attrName>
                                        </p:attrNameLst>
                                      </p:cBhvr>
                                      <p:to>
                                        <p:strVal val="visible"/>
                                      </p:to>
                                    </p:set>
                                    <p:animEffect transition="in" filter="box(in)">
                                      <p:cBhvr>
                                        <p:cTn id="12" dur="500"/>
                                        <p:tgtEl>
                                          <p:spTgt spid="114700"/>
                                        </p:tgtEl>
                                      </p:cBhvr>
                                    </p:animEffect>
                                  </p:childTnLst>
                                </p:cTn>
                              </p:par>
                              <p:par>
                                <p:cTn id="13" presetID="4" presetClass="entr" presetSubtype="16" fill="hold" nodeType="withEffect">
                                  <p:stCondLst>
                                    <p:cond delay="0"/>
                                  </p:stCondLst>
                                  <p:childTnLst>
                                    <p:set>
                                      <p:cBhvr>
                                        <p:cTn id="14" dur="1" fill="hold">
                                          <p:stCondLst>
                                            <p:cond delay="0"/>
                                          </p:stCondLst>
                                        </p:cTn>
                                        <p:tgtEl>
                                          <p:spTgt spid="114711"/>
                                        </p:tgtEl>
                                        <p:attrNameLst>
                                          <p:attrName>style.visibility</p:attrName>
                                        </p:attrNameLst>
                                      </p:cBhvr>
                                      <p:to>
                                        <p:strVal val="visible"/>
                                      </p:to>
                                    </p:set>
                                    <p:animEffect transition="in" filter="box(in)">
                                      <p:cBhvr>
                                        <p:cTn id="15" dur="500"/>
                                        <p:tgtEl>
                                          <p:spTgt spid="11471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box(in)">
                                      <p:cBhvr>
                                        <p:cTn id="20" dur="500"/>
                                        <p:tgtEl>
                                          <p:spTgt spid="9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box(in)">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box(in)">
                                      <p:cBhvr>
                                        <p:cTn id="30" dur="500"/>
                                        <p:tgtEl>
                                          <p:spTgt spid="10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14716"/>
                                        </p:tgtEl>
                                        <p:attrNameLst>
                                          <p:attrName>style.visibility</p:attrName>
                                        </p:attrNameLst>
                                      </p:cBhvr>
                                      <p:to>
                                        <p:strVal val="visible"/>
                                      </p:to>
                                    </p:set>
                                    <p:animEffect transition="in" filter="box(in)">
                                      <p:cBhvr>
                                        <p:cTn id="35" dur="500"/>
                                        <p:tgtEl>
                                          <p:spTgt spid="11471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14713"/>
                                        </p:tgtEl>
                                        <p:attrNameLst>
                                          <p:attrName>style.visibility</p:attrName>
                                        </p:attrNameLst>
                                      </p:cBhvr>
                                      <p:to>
                                        <p:strVal val="visible"/>
                                      </p:to>
                                    </p:set>
                                    <p:animEffect transition="in" filter="box(in)">
                                      <p:cBhvr>
                                        <p:cTn id="40" dur="500"/>
                                        <p:tgtEl>
                                          <p:spTgt spid="114713"/>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box(in)">
                                      <p:cBhvr>
                                        <p:cTn id="45"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0" grpId="0"/>
      <p:bldP spid="114713" grpId="0"/>
      <p:bldP spid="1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792162"/>
          </a:xfrm>
        </p:spPr>
        <p:txBody>
          <a:bodyPr/>
          <a:lstStyle/>
          <a:p>
            <a:r>
              <a:rPr lang="en-US" sz="3200" dirty="0" smtClean="0"/>
              <a:t>Wave equation in uniaxial crystals</a:t>
            </a:r>
            <a:endParaRPr lang="en-US" sz="3200" dirty="0"/>
          </a:p>
        </p:txBody>
      </p:sp>
      <p:sp>
        <p:nvSpPr>
          <p:cNvPr id="114709" name="AutoShape 21" descr="data:image/jpeg;base64,/9j/4AAQSkZJRgABAQAAAQABAAD/2wCEAAkGBhQSEBQSEhQUFBQUFBQVFRUYFBQUFxYUFBQVFBQQFBIXHCYfFxkjGRQUHy8gJCcpLCwsFR4xNTAqNSYrLCkBCQoKDQwOFA8PFCkYFBgpKSkpKSkpKSkpKSkpKSkpKSkpKSkpKSkpKSkpKSkpKSkpKSkpKSkpKSkpKSkpKSkpKf/AABEIAMIBAwMBIgACEQEDEQH/xAAcAAEAAQUBAQAAAAAAAAAAAAAAAwECBAUGBwj/xABKEAABAwIDBQIKBQcLBQEAAAABAAIRAyEEMUEFBhJRYSKBBxMycZGhsbLB8CNCUnLRFCRTYmNz0hUzQ1SCkqKjwuHxJTQ1k7MW/8QAGAEBAQEBAQAAAAAAAAAAAAAAAAECAwT/xAAdEQEBAQEBAAMBAQAAAAAAAAAAARECMRIhQVED/9oADAMBAAIRAxEAPwDw1ERAREQEREBERAREQEREBEUlCg57gxgLnOIDWgEkk2AAGZQUpUi4hrQSSQAAJJJsAAMyvWt3/AqHYUnFvcyvUA4A2CKXLjH1nHUaedTbl7pt2fFaq1r8TrN20ZF6bOdSLF2kwOZ6h297vst9B/FMqzP14VvJuzWwNY0q7YObXC7Xt+0x2o6ZjVale77wYynjqDqNVrTqDHaY79Iw/PeF49trd2rh3HiBLJgPAte4B5GAbdEGpRERBERAREQEREBERAREQEREBERAREQEREBERAREQEREBEVQgNbK9m8H+5v5Dhzi8QAMRVHDTaR2qTIlxHJ5kCdBIzKxPBn4PeDhxmJb286NMjyRpVcPtchpnnC63e3aABbTB8ltx1Nz+HcrFzI0u0NoQeXw6LU1MXnfVQVq5LoF7GIWKXDKfOZtzy5KovqY2DaQRBkWIW73bx1OrV8RXax1OsPFva4Q1wN2ubyPEBbSZHJchUrEG/d8D5lVtYiL3F51nRw6qUV8IXg1qYBxrUpqYZxs7N1MnJlT4O1864cr6x2PiW4zBU6jgHCrTh7SJBPkvaQcxIK8S8JPgwODLsRhgXYcmXNuXUfPzZ10yPNRb9+POkVVREEREBERAREQEREBERAREQEREBERAREQEREBEVQgAL07wa+D3i4cZim9mzqNNw8rlVeD9XkNc8s9b4Otx/HvbiK7fogZYw/0hH1iPsA+nzL2cqWtcxSvX4Wlx0En2rgtoYo1XE8ySfSug3ux/i6PCM3mJ5AXPrhcA/GdmwgXve5+dFeTpNiGgZGL3N79FrnP6Wy7/mbI6qXG5tPt681IXtdAAiTAl1s5z0PqutMoiOIQ82HkuvItoNdLKHE0i3hBFsgRGmsqWqQ3yhOQzIvF+9Q1a8yHHiacyNHcwPq/FQeoeBnbPFTrYZ2bCKrb6OhrwO/h9K7fGNBkEAg2INwQcwRyXhW420jg8fSqEjgeeAuBsWv7J80GD3Lvt796eLioUnWyqPHfLGn2qVrn6eZeEPdelSrvq4OTR+u0XDHa8HNns8y4mF6tTN4OXzYrhd79lsoVwGWa9vHw/ZJJEDpaekwiVokREQREQEREBERAREQEREBERARVhIQURVhEFEVURSF2m4O4ZxR8fWEYdpyy8a4fVH6o1PcuVwGGDnXu1sEjKR9nvXvu6m3KGJw7RRAZ4sBppD6nKObeqizGywGGAiBAAgAZAZAAaBZbldTZAXn3hR3pdTpjD0Td5cKjhMgCJpgjnNz3KNeMLe7fOk6sWsdLWdku4ZBIgngJsbmJXL4reCm5xsbX0iIzzucu9czwF2drW7v9vYrm4fKSY6AaGOa0566E7dpujia6BPDEWM2J9SsrbUYbgOvYjWwF5Wsw2FEcTvJGWd1fWws9phj9XnHsKDOpbXaRDg48yYuIMX9Bnu1Vn8oMEZ5xAiCBGV81qns4rAFpFzJki2R6So5gQc9P9z1+CDf7KxLeMMElrn6wRYSDPMZLpmDP57lxuwZ8bTbNuLKLTwnVdq2kRoixUtt6wfn5suM34qTXZ0pD33rt2tuuH34EYho/ZN9bnlBzqIiIKpCoqkoKIiICIiAiIgIiILoSFcqwprpOVqpCv4UhRfitSFfCBk5IuLIVYV3Cq8KaYzdjtkv+78QtnsvaVTD1m1KTuFwPcRq1w1BWFsBkuf8Auz7WrJDIN9VY59fVer//ALkVsMDSBbUPZfP1DFyDrOi4He6eBkX7Ruc7gTdZ+6zfon/f+Auot6qI8W0mfLtpomFcc6gTBN9OWXVZVLBQJdk20c/wUraMTIvoPaVa+odbQqyixFaeg+HJMNV0iPnRY9Stppr+KtbViIH/AAg2FTDtfEiHZg+0HmFiYqiGmCIlw1m0fVdHrWdh3B1siNPip61EObwkW9nUHmgxNgNLMRTGkmDnaDZd3SqN1K4TCUHUqrbki5a7TUQRoVuadYnMosbfE48CYFx6Fw29eIL68n7DR3XXXOpyPMuM3j/nz0aPig1aIiIIiICIiAiIgIiICIiCUKoaqhXhYehZCuASFUhTRQBVAVQ1IU0IVpapGlCE0bHd5v0pH7N3wKz6tKFgbBtW87Hj1LZ1slvnxy79dPuRQ4qVSbAPHuqbe+iBSaeT/gVXcSp9DVH6zT6iqb5VD4if1x7CtMuIru5dVg1W9Fk1Ha/I6qB17fPREQ+L9Pw1TxJGY+StthMDwjjfBsbZwZi/VZJptrNESCBB5x+GSDSMdlwi4OfwWywmMDxBji1GnctZi8IWOvIHOQbysQ1YMzfpb/hB03ivV8dLKRgWJsHagqPDXjtX8xt6lucZgCO0Ltn0edFXYd8Ljd5GxXP3W+xdVRdofnouU3kP5w77rPdCI1aIiAiIgIiICIiAiIgIiIMprVXgV/DCrC52vQsIVSry1GtWQDVQtUnAq+LU1UQarg1XimgamjN2Gyaw8z/dK235NJJOXt6LX7uU5xLBz4vdcuhxuGhdOPHHufbcboAFtUDLsf6lBvp/2xI0qM+KyNwGT+UDpT9r1PvbgZwzhl26d+Vyto82ptc6w1z6RkSthh8MGXEl2vLuIWdhMFwNBAJveQIzAm/lG+QVuNxLAHAcLiSSBJ+sSSZFhAzBRljY3FhzQA0wM+15RJgkelQYbFNpniDSTAtBNoOesDP0KH+UDwhhLA0GYcBYG54ZAN40WE3aUcRBiSDHMQSSL2yA70HWVcCKlPxgFnHKLTmQSTE3XG7U2WaZ4hJb6YPXp1Ww2PvEaLyXgvpOnibPkkyA4Wgn5surq4SlUAqtLTTPDwyRfibZpaZjI2PxRXE7ru/OWf2vdK9LwNUW/CfVquRwO75p4ptRhBZ2p04SWnLmNF09C1gUVDtjZgYQ5o7JEkcibx7F59vKPzl46M9xq9VxYHiiNNYyNwQV5ZvT/wB3U/sf/NqJWpRERBERAREQEREBERAREQbNVDZUnAruBcq9MRgKvCpOFOFYMRhkKoCkLVVrUEXi1XhUoarmtHJFZ267Pzuj1dHqK6famHglc9uqz89ofvGj0rudvYK5gLtx449+rfB1SmpiLfUZ6nH8Vud68CXYZwA+sz3lgbhN4a1a+dMT3OCz9/ZGCqGdWe+FU/HnGLc6YZI0ADZItcjkbD09Foiwk9p0RIgibC9xoNJV2Iq9fnksMze5vYiTBHIjVVhJjdnOkm5H3CCAcoa6XAQLH/hWU8M1zwHNLQTABcA7KQ4kjKbX5rFeXEzLpMannZHYd4MEum3P55IMg4NzH3AcRMjuzvzvfqttsPapohwbwt8nslr+F2XEZvwuFrgSVq6FIuHC/imOyeLQLHr4J7NTwnUE+e/XJB6Fs7a1OqBHC2pE8NuIgWn50UrmGZ1XJ7lUfp5/Ucu9pYedEaRVsYPEOB8qB8LheY7ymcVUP3fcavRNpYd0wMpHpXn29lLhxlVvIt9xqJWoRERBERAREQEVYVEBERAREQb3xav4Ffwq9rFxepFwIGKbTvV4prIh4FQtU5YhaghDO5Vc0KYNVA1BnbriMbhz+2p+twC9W2rhAZXlOwzGKoH9tS99q9kxVIyV148cu/Wq3RwcYip+7/1BZe/2D/6fWPLgP+Y1Z+72His7qw+0KbfOjOBrD9UepwWkfPVWjeNfYom0C48LRPzmt0cIXnhaCZ1+HmXRbI3cFMcRF+f4KsY0mzN3A0cThLvUPMFnVt3g9sEeYrohhp6BTYXCxIItoR+CLjhKuxXMMOGWRUpwoeII0y68/YvQX7MbUEEaclosZsEsJIyOvJDGs3Y2ERXnThcuvbhCzNYu69Htx0K604UEQQpqxzf8nA9ojVeQ79/+RxHR4HoY0fBe8Y6kGQB89F4Pv42NpYoH9M74KpWgRERkRFWEFFdCBquhTW5ytAQhXwqEJq/FYiqVRViqIiIjqmssrgxSmmrvFLi9SFrAqwpfFq4MWREGqvBqpRTTxKCLhVS1SFiqKYQSbKZ9PS/e0/fC9s2g2CQPk6rxfBN+kZ0e31OC9gqUO07hJImYmYm8Lpy59ep9iuiqfun4LI287xtCtRb5RYJ6Sefcodi0fpeXZcs00gOLm4laZcRg93G08xdT1MNOmS6Gvh5WHVwvLvRMajxClp0YWYMPeIPnU1PDamIA9PfpCKxadKCsgUA4Qfnopm4dOG4EHnMW9KDDwezPF1eLSCO9bZiudThk9VZSYZQBg+Oq2crH1+xfN29m0RiMdiazfJqVqjm/d4iG+oBe/wC+G0fybBYqtMObRLGfvKv0bfenuXzWtM9KIqgKdmGUtwnNqJrFeKayfyeFIKKxenWc4xBSTgWUWexRlqz8mmOQqEKUi6sctypiMqkK+FQhWOd5WIqwi0xldsAPOrms9aNCvBXF6VOBXikrmhSstdZETqKt8T51ltCq0IMB9JV4FsPEg5qgw06wgxsK2HtnLiHtC96xGEZJ4bcxyXhhwpBBF49JXsGy9sMxH0tMyDEjVrgBxNcOYK6c+MdMmjR4Xz0KkLFIBdVeFWGLUYsZ1JZ5aoX0Z83KAq0xG0TPTzX63VW0+1rlyEXKy2sV4pdURCKKqMOsujR71lMwyJbjX1aPZ71dh8OsvE0IA86sphU15b4c9phmHpYef515qEdKY4Wk9JcfQvE2tk2Xb+FbaRxW1ajWdptENotjKW3f/jc4dy0+G2KWiSLrN6wnPya6lg4HVZdOjks4YcBWkdFyt11kYxZbJRlZLxyUfCisZzVY5qyHNUbigxntUZasngUbhdWVGO5qsIU7goyFuVLERCK/hRbc/i7CnUHoWQFg0nLLpGVydkzXLIY5QwpAFkSK4FRNNkBQZQcpAsVtS1lc2pdFZTGrabF2mcNV4xdjoFRmpAye0faEnziQtQyvzU9PENRLNetYbFNc1rw4FjhIcLggixCyWuByXne6+9DMK4trEmgZdYF5pv1hrQSWnpkROpXTnf8AwEyKrr/sa38C6y65WY3VRloVhWjq7+4L9Mf/AFVv4FCPCFgf0/8AlVv4E0jo2hTU2LnaW/mBP9OP7lUf6Vl0N+sD/WG/3an8KF10NKmsljFz7N+MF/WGeh/8KyW754PTEU/8X4Lcxysv8bLGjsjz/BcvvVtnxFJzWGKjmm/2QbcQ68vSthtDe3D+LJp1G1HDJonPqYsF5Zt3azqryXGZMnqsf6dff07f58/1qNibIpteTwzJmTfXqukxuDa5hsB3LSYR8LZVMf2YXCuzl9oYThJha54W5x75JWqqtVZrEc1WSp3iMlC75j2KiB4JKscxTuaonIIX+lRuAUsWVrgiISCrHBSyVG5WCGFRSEBFvUb7Cmyz6eiIsrGRTNip9e5EWVUYh1REFdAr2lEQXuzQIiCfB+W3zrq6bBGQ9CIs1qLHsF7D0LEcwch6ERRVeAWsNVe9g5BEQXNaOSyqbBGQzREEe0f5p3cuOqnNEWolXclK49k+dESn411fMrX1slREZqBWDL0+1ERlZUyWNVyRFWlFaFRESrXLHJVUViInZqiItj//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4822" name="Object 6"/>
          <p:cNvGraphicFramePr>
            <a:graphicFrameLocks noChangeAspect="1"/>
          </p:cNvGraphicFramePr>
          <p:nvPr>
            <p:extLst>
              <p:ext uri="{D42A27DB-BD31-4B8C-83A1-F6EECF244321}">
                <p14:modId xmlns:p14="http://schemas.microsoft.com/office/powerpoint/2010/main" val="1661480855"/>
              </p:ext>
            </p:extLst>
          </p:nvPr>
        </p:nvGraphicFramePr>
        <p:xfrm>
          <a:off x="325888" y="740654"/>
          <a:ext cx="2955925" cy="900112"/>
        </p:xfrm>
        <a:graphic>
          <a:graphicData uri="http://schemas.openxmlformats.org/presentationml/2006/ole">
            <mc:AlternateContent xmlns:mc="http://schemas.openxmlformats.org/markup-compatibility/2006">
              <mc:Choice xmlns:v="urn:schemas-microsoft-com:vml" Requires="v">
                <p:oleObj spid="_x0000_s118099" name="Equation" r:id="rId4" imgW="1460160" imgH="444240" progId="Equation.DSMT4">
                  <p:embed/>
                </p:oleObj>
              </mc:Choice>
              <mc:Fallback>
                <p:oleObj name="Equation" r:id="rId4" imgW="1460160" imgH="4442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8" y="740654"/>
                        <a:ext cx="2955925"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Group 36"/>
          <p:cNvGrpSpPr/>
          <p:nvPr/>
        </p:nvGrpSpPr>
        <p:grpSpPr>
          <a:xfrm>
            <a:off x="3819718" y="863468"/>
            <a:ext cx="3971271" cy="2513224"/>
            <a:chOff x="4022918" y="904108"/>
            <a:chExt cx="3971271" cy="2513224"/>
          </a:xfrm>
        </p:grpSpPr>
        <p:grpSp>
          <p:nvGrpSpPr>
            <p:cNvPr id="27" name="Group 15"/>
            <p:cNvGrpSpPr>
              <a:grpSpLocks/>
            </p:cNvGrpSpPr>
            <p:nvPr/>
          </p:nvGrpSpPr>
          <p:grpSpPr bwMode="auto">
            <a:xfrm>
              <a:off x="4022918" y="904108"/>
              <a:ext cx="3952681" cy="1930239"/>
              <a:chOff x="1161" y="864"/>
              <a:chExt cx="2881" cy="1662"/>
            </a:xfrm>
          </p:grpSpPr>
          <p:sp>
            <p:nvSpPr>
              <p:cNvPr id="28" name="Line 16"/>
              <p:cNvSpPr>
                <a:spLocks noChangeShapeType="1"/>
              </p:cNvSpPr>
              <p:nvPr/>
            </p:nvSpPr>
            <p:spPr bwMode="auto">
              <a:xfrm>
                <a:off x="1728" y="2160"/>
                <a:ext cx="2191" cy="5"/>
              </a:xfrm>
              <a:prstGeom prst="line">
                <a:avLst/>
              </a:prstGeom>
              <a:noFill/>
              <a:ln w="19050">
                <a:solidFill>
                  <a:schemeClr val="tx1"/>
                </a:solidFill>
                <a:round/>
                <a:headEnd/>
                <a:tailEnd type="triangle" w="med" len="med"/>
              </a:ln>
            </p:spPr>
            <p:txBody>
              <a:bodyPr/>
              <a:lstStyle/>
              <a:p>
                <a:endParaRPr lang="en-US"/>
              </a:p>
            </p:txBody>
          </p:sp>
          <p:sp>
            <p:nvSpPr>
              <p:cNvPr id="29" name="Line 17"/>
              <p:cNvSpPr>
                <a:spLocks noChangeShapeType="1"/>
              </p:cNvSpPr>
              <p:nvPr/>
            </p:nvSpPr>
            <p:spPr bwMode="auto">
              <a:xfrm flipV="1">
                <a:off x="1728" y="864"/>
                <a:ext cx="0" cy="1296"/>
              </a:xfrm>
              <a:prstGeom prst="line">
                <a:avLst/>
              </a:prstGeom>
              <a:noFill/>
              <a:ln w="19050">
                <a:solidFill>
                  <a:schemeClr val="tx1"/>
                </a:solidFill>
                <a:round/>
                <a:headEnd/>
                <a:tailEnd type="triangle" w="med" len="med"/>
              </a:ln>
            </p:spPr>
            <p:txBody>
              <a:bodyPr/>
              <a:lstStyle/>
              <a:p>
                <a:endParaRPr lang="en-US"/>
              </a:p>
            </p:txBody>
          </p:sp>
          <p:sp>
            <p:nvSpPr>
              <p:cNvPr id="30" name="Line 18"/>
              <p:cNvSpPr>
                <a:spLocks noChangeShapeType="1"/>
              </p:cNvSpPr>
              <p:nvPr/>
            </p:nvSpPr>
            <p:spPr bwMode="auto">
              <a:xfrm flipV="1">
                <a:off x="1161" y="1712"/>
                <a:ext cx="1237" cy="814"/>
              </a:xfrm>
              <a:prstGeom prst="line">
                <a:avLst/>
              </a:prstGeom>
              <a:noFill/>
              <a:ln w="19050">
                <a:solidFill>
                  <a:schemeClr val="tx1"/>
                </a:solidFill>
                <a:round/>
                <a:headEnd/>
                <a:tailEnd type="triangle" w="med" len="med"/>
              </a:ln>
            </p:spPr>
            <p:txBody>
              <a:bodyPr/>
              <a:lstStyle/>
              <a:p>
                <a:endParaRPr lang="en-US"/>
              </a:p>
            </p:txBody>
          </p:sp>
          <p:sp>
            <p:nvSpPr>
              <p:cNvPr id="31" name="Text Box 19"/>
              <p:cNvSpPr txBox="1">
                <a:spLocks noChangeArrowheads="1"/>
              </p:cNvSpPr>
              <p:nvPr/>
            </p:nvSpPr>
            <p:spPr bwMode="auto">
              <a:xfrm>
                <a:off x="3854" y="2165"/>
                <a:ext cx="188" cy="231"/>
              </a:xfrm>
              <a:prstGeom prst="rect">
                <a:avLst/>
              </a:prstGeom>
              <a:noFill/>
              <a:ln w="9525">
                <a:noFill/>
                <a:miter lim="800000"/>
                <a:headEnd/>
                <a:tailEnd/>
              </a:ln>
            </p:spPr>
            <p:txBody>
              <a:bodyPr wrap="none">
                <a:spAutoFit/>
              </a:bodyPr>
              <a:lstStyle/>
              <a:p>
                <a:r>
                  <a:rPr lang="en-US" dirty="0"/>
                  <a:t>z</a:t>
                </a:r>
              </a:p>
            </p:txBody>
          </p:sp>
          <p:sp>
            <p:nvSpPr>
              <p:cNvPr id="32" name="Text Box 20"/>
              <p:cNvSpPr txBox="1">
                <a:spLocks noChangeArrowheads="1"/>
              </p:cNvSpPr>
              <p:nvPr/>
            </p:nvSpPr>
            <p:spPr bwMode="auto">
              <a:xfrm>
                <a:off x="2390" y="1630"/>
                <a:ext cx="188" cy="231"/>
              </a:xfrm>
              <a:prstGeom prst="rect">
                <a:avLst/>
              </a:prstGeom>
              <a:noFill/>
              <a:ln w="9525">
                <a:noFill/>
                <a:miter lim="800000"/>
                <a:headEnd/>
                <a:tailEnd/>
              </a:ln>
            </p:spPr>
            <p:txBody>
              <a:bodyPr wrap="none">
                <a:spAutoFit/>
              </a:bodyPr>
              <a:lstStyle/>
              <a:p>
                <a:r>
                  <a:rPr lang="en-US" dirty="0"/>
                  <a:t>x</a:t>
                </a:r>
              </a:p>
            </p:txBody>
          </p:sp>
          <p:sp>
            <p:nvSpPr>
              <p:cNvPr id="33" name="Text Box 21"/>
              <p:cNvSpPr txBox="1">
                <a:spLocks noChangeArrowheads="1"/>
              </p:cNvSpPr>
              <p:nvPr/>
            </p:nvSpPr>
            <p:spPr bwMode="auto">
              <a:xfrm>
                <a:off x="1491" y="904"/>
                <a:ext cx="188" cy="231"/>
              </a:xfrm>
              <a:prstGeom prst="rect">
                <a:avLst/>
              </a:prstGeom>
              <a:noFill/>
              <a:ln w="9525">
                <a:noFill/>
                <a:miter lim="800000"/>
                <a:headEnd/>
                <a:tailEnd/>
              </a:ln>
            </p:spPr>
            <p:txBody>
              <a:bodyPr>
                <a:spAutoFit/>
              </a:bodyPr>
              <a:lstStyle/>
              <a:p>
                <a:r>
                  <a:rPr lang="en-US" dirty="0"/>
                  <a:t>y</a:t>
                </a:r>
              </a:p>
            </p:txBody>
          </p:sp>
        </p:grpSp>
        <p:sp>
          <p:nvSpPr>
            <p:cNvPr id="34" name="TextBox 33"/>
            <p:cNvSpPr txBox="1"/>
            <p:nvPr/>
          </p:nvSpPr>
          <p:spPr>
            <a:xfrm>
              <a:off x="6604000" y="3048000"/>
              <a:ext cx="1390189" cy="369332"/>
            </a:xfrm>
            <a:prstGeom prst="rect">
              <a:avLst/>
            </a:prstGeom>
            <a:noFill/>
          </p:spPr>
          <p:txBody>
            <a:bodyPr wrap="none" rtlCol="0">
              <a:spAutoFit/>
            </a:bodyPr>
            <a:lstStyle/>
            <a:p>
              <a:r>
                <a:rPr lang="en-US" dirty="0" smtClean="0"/>
                <a:t>Optical Axis</a:t>
              </a:r>
              <a:endParaRPr lang="en-US" dirty="0"/>
            </a:p>
          </p:txBody>
        </p:sp>
        <p:cxnSp>
          <p:nvCxnSpPr>
            <p:cNvPr id="36" name="Straight Arrow Connector 35"/>
            <p:cNvCxnSpPr/>
            <p:nvPr/>
          </p:nvCxnSpPr>
          <p:spPr bwMode="auto">
            <a:xfrm flipV="1">
              <a:off x="6776720" y="2997200"/>
              <a:ext cx="853440" cy="1016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grpSp>
      <p:sp>
        <p:nvSpPr>
          <p:cNvPr id="42" name="TextBox 41"/>
          <p:cNvSpPr txBox="1"/>
          <p:nvPr/>
        </p:nvSpPr>
        <p:spPr>
          <a:xfrm>
            <a:off x="243840" y="1910080"/>
            <a:ext cx="2424125" cy="400110"/>
          </a:xfrm>
          <a:prstGeom prst="rect">
            <a:avLst/>
          </a:prstGeom>
          <a:noFill/>
        </p:spPr>
        <p:txBody>
          <a:bodyPr wrap="none" rtlCol="0">
            <a:spAutoFit/>
          </a:bodyPr>
          <a:lstStyle/>
          <a:p>
            <a:r>
              <a:rPr lang="en-US" dirty="0" smtClean="0"/>
              <a:t>Vector </a:t>
            </a:r>
            <a:r>
              <a:rPr lang="en-US" sz="2000" b="1" dirty="0" smtClean="0">
                <a:latin typeface="Times New Roman" panose="02020603050405020304" pitchFamily="18" charset="0"/>
                <a:cs typeface="Times New Roman" panose="02020603050405020304" pitchFamily="18" charset="0"/>
              </a:rPr>
              <a:t>k</a:t>
            </a:r>
            <a:r>
              <a:rPr lang="en-US" dirty="0" smtClean="0"/>
              <a:t> is in</a:t>
            </a:r>
            <a:r>
              <a:rPr lang="en-US" sz="2000" dirty="0" smtClean="0"/>
              <a:t> </a:t>
            </a:r>
            <a:r>
              <a:rPr lang="en-US" sz="2000" i="1" dirty="0" err="1" smtClean="0">
                <a:latin typeface="Times New Roman" panose="02020603050405020304" pitchFamily="18" charset="0"/>
                <a:cs typeface="Times New Roman" panose="02020603050405020304" pitchFamily="18" charset="0"/>
              </a:rPr>
              <a:t>yz</a:t>
            </a:r>
            <a:r>
              <a:rPr lang="en-US" sz="2000" dirty="0" smtClean="0"/>
              <a:t> </a:t>
            </a:r>
            <a:r>
              <a:rPr lang="en-US" dirty="0" smtClean="0"/>
              <a:t>plane</a:t>
            </a:r>
            <a:endParaRPr lang="en-US" dirty="0"/>
          </a:p>
        </p:txBody>
      </p:sp>
      <p:grpSp>
        <p:nvGrpSpPr>
          <p:cNvPr id="55" name="Group 54"/>
          <p:cNvGrpSpPr/>
          <p:nvPr/>
        </p:nvGrpSpPr>
        <p:grpSpPr>
          <a:xfrm>
            <a:off x="4592320" y="2357120"/>
            <a:ext cx="1968986" cy="528320"/>
            <a:chOff x="4592320" y="2357120"/>
            <a:chExt cx="1968986" cy="528320"/>
          </a:xfrm>
        </p:grpSpPr>
        <p:grpSp>
          <p:nvGrpSpPr>
            <p:cNvPr id="41" name="Group 40"/>
            <p:cNvGrpSpPr/>
            <p:nvPr/>
          </p:nvGrpSpPr>
          <p:grpSpPr>
            <a:xfrm>
              <a:off x="4592320" y="2357120"/>
              <a:ext cx="1968986" cy="528320"/>
              <a:chOff x="4592320" y="2357120"/>
              <a:chExt cx="1968986" cy="528320"/>
            </a:xfrm>
          </p:grpSpPr>
          <p:cxnSp>
            <p:nvCxnSpPr>
              <p:cNvPr id="39" name="Straight Arrow Connector 38"/>
              <p:cNvCxnSpPr/>
              <p:nvPr/>
            </p:nvCxnSpPr>
            <p:spPr bwMode="auto">
              <a:xfrm>
                <a:off x="4592320" y="2357120"/>
                <a:ext cx="1940560" cy="528320"/>
              </a:xfrm>
              <a:prstGeom prst="straightConnector1">
                <a:avLst/>
              </a:prstGeom>
              <a:solidFill>
                <a:schemeClr val="accent1"/>
              </a:solidFill>
              <a:ln w="25400" cap="flat" cmpd="sng" algn="ctr">
                <a:solidFill>
                  <a:srgbClr val="000099"/>
                </a:solidFill>
                <a:prstDash val="solid"/>
                <a:round/>
                <a:headEnd type="none" w="med" len="med"/>
                <a:tailEnd type="arrow"/>
              </a:ln>
              <a:effectLst/>
            </p:spPr>
          </p:cxnSp>
          <p:sp>
            <p:nvSpPr>
              <p:cNvPr id="40" name="TextBox 39"/>
              <p:cNvSpPr txBox="1"/>
              <p:nvPr/>
            </p:nvSpPr>
            <p:spPr>
              <a:xfrm>
                <a:off x="6248400" y="2489200"/>
                <a:ext cx="312906" cy="369332"/>
              </a:xfrm>
              <a:prstGeom prst="rect">
                <a:avLst/>
              </a:prstGeom>
              <a:noFill/>
            </p:spPr>
            <p:txBody>
              <a:bodyPr wrap="none" rtlCol="0">
                <a:spAutoFit/>
              </a:bodyPr>
              <a:lstStyle/>
              <a:p>
                <a:r>
                  <a:rPr lang="en-US" b="1" dirty="0" smtClean="0"/>
                  <a:t>k</a:t>
                </a:r>
                <a:endParaRPr lang="en-US" b="1" dirty="0"/>
              </a:p>
            </p:txBody>
          </p:sp>
        </p:grpSp>
        <p:grpSp>
          <p:nvGrpSpPr>
            <p:cNvPr id="50" name="Group 49"/>
            <p:cNvGrpSpPr/>
            <p:nvPr/>
          </p:nvGrpSpPr>
          <p:grpSpPr>
            <a:xfrm>
              <a:off x="5801360" y="2357120"/>
              <a:ext cx="404346" cy="399812"/>
              <a:chOff x="5801360" y="2357120"/>
              <a:chExt cx="404346" cy="399812"/>
            </a:xfrm>
          </p:grpSpPr>
          <p:sp>
            <p:nvSpPr>
              <p:cNvPr id="48" name="Freeform 47"/>
              <p:cNvSpPr/>
              <p:nvPr/>
            </p:nvSpPr>
            <p:spPr bwMode="auto">
              <a:xfrm>
                <a:off x="5801360" y="2357120"/>
                <a:ext cx="99907" cy="314960"/>
              </a:xfrm>
              <a:custGeom>
                <a:avLst/>
                <a:gdLst>
                  <a:gd name="connsiteX0" fmla="*/ 50800 w 99907"/>
                  <a:gd name="connsiteY0" fmla="*/ 0 h 314960"/>
                  <a:gd name="connsiteX1" fmla="*/ 91440 w 99907"/>
                  <a:gd name="connsiteY1" fmla="*/ 172720 h 314960"/>
                  <a:gd name="connsiteX2" fmla="*/ 0 w 99907"/>
                  <a:gd name="connsiteY2" fmla="*/ 314960 h 314960"/>
                </a:gdLst>
                <a:ahLst/>
                <a:cxnLst>
                  <a:cxn ang="0">
                    <a:pos x="connsiteX0" y="connsiteY0"/>
                  </a:cxn>
                  <a:cxn ang="0">
                    <a:pos x="connsiteX1" y="connsiteY1"/>
                  </a:cxn>
                  <a:cxn ang="0">
                    <a:pos x="connsiteX2" y="connsiteY2"/>
                  </a:cxn>
                </a:cxnLst>
                <a:rect l="l" t="t" r="r" b="b"/>
                <a:pathLst>
                  <a:path w="99907" h="314960">
                    <a:moveTo>
                      <a:pt x="50800" y="0"/>
                    </a:moveTo>
                    <a:cubicBezTo>
                      <a:pt x="75353" y="60113"/>
                      <a:pt x="99907" y="120227"/>
                      <a:pt x="91440" y="172720"/>
                    </a:cubicBezTo>
                    <a:cubicBezTo>
                      <a:pt x="82973" y="225213"/>
                      <a:pt x="41486" y="270086"/>
                      <a:pt x="0" y="314960"/>
                    </a:cubicBezTo>
                  </a:path>
                </a:pathLst>
              </a:custGeom>
              <a:noFill/>
              <a:ln w="15875" cap="flat" cmpd="sng" algn="ctr">
                <a:solidFill>
                  <a:srgbClr val="C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9" name="TextBox 48"/>
              <p:cNvSpPr txBox="1"/>
              <p:nvPr/>
            </p:nvSpPr>
            <p:spPr>
              <a:xfrm>
                <a:off x="5892800" y="2387600"/>
                <a:ext cx="312906" cy="369332"/>
              </a:xfrm>
              <a:prstGeom prst="rect">
                <a:avLst/>
              </a:prstGeom>
              <a:noFill/>
            </p:spPr>
            <p:txBody>
              <a:bodyPr wrap="none" rtlCol="0">
                <a:spAutoFit/>
              </a:bodyPr>
              <a:lstStyle/>
              <a:p>
                <a:r>
                  <a:rPr lang="en-US" dirty="0" smtClean="0">
                    <a:latin typeface="Symbol" pitchFamily="18" charset="2"/>
                  </a:rPr>
                  <a:t>q</a:t>
                </a:r>
                <a:endParaRPr lang="en-US" dirty="0">
                  <a:latin typeface="Symbol" pitchFamily="18" charset="2"/>
                </a:endParaRPr>
              </a:p>
            </p:txBody>
          </p:sp>
        </p:grpSp>
      </p:grpSp>
      <p:grpSp>
        <p:nvGrpSpPr>
          <p:cNvPr id="66" name="Group 65"/>
          <p:cNvGrpSpPr/>
          <p:nvPr/>
        </p:nvGrpSpPr>
        <p:grpSpPr>
          <a:xfrm>
            <a:off x="3464560" y="1046480"/>
            <a:ext cx="1905721" cy="1791732"/>
            <a:chOff x="3474720" y="1066800"/>
            <a:chExt cx="1905721" cy="1791732"/>
          </a:xfrm>
        </p:grpSpPr>
        <p:sp>
          <p:nvSpPr>
            <p:cNvPr id="54" name="TextBox 53"/>
            <p:cNvSpPr txBox="1"/>
            <p:nvPr/>
          </p:nvSpPr>
          <p:spPr>
            <a:xfrm>
              <a:off x="4368800" y="2489200"/>
              <a:ext cx="534121" cy="369332"/>
            </a:xfrm>
            <a:prstGeom prst="rect">
              <a:avLst/>
            </a:prstGeom>
            <a:noFill/>
          </p:spPr>
          <p:txBody>
            <a:bodyPr wrap="none" rtlCol="0">
              <a:spAutoFit/>
            </a:bodyPr>
            <a:lstStyle/>
            <a:p>
              <a:r>
                <a:rPr lang="en-US" dirty="0" smtClean="0"/>
                <a:t>90</a:t>
              </a:r>
              <a:r>
                <a:rPr lang="en-US" dirty="0" smtClean="0">
                  <a:sym typeface="Symbol"/>
                </a:rPr>
                <a:t></a:t>
              </a:r>
              <a:endParaRPr lang="en-US" dirty="0"/>
            </a:p>
          </p:txBody>
        </p:sp>
        <p:grpSp>
          <p:nvGrpSpPr>
            <p:cNvPr id="65" name="Group 64"/>
            <p:cNvGrpSpPr/>
            <p:nvPr/>
          </p:nvGrpSpPr>
          <p:grpSpPr>
            <a:xfrm>
              <a:off x="3474720" y="1066800"/>
              <a:ext cx="1905721" cy="1446292"/>
              <a:chOff x="3474720" y="1066800"/>
              <a:chExt cx="1905721" cy="1446292"/>
            </a:xfrm>
          </p:grpSpPr>
          <p:cxnSp>
            <p:nvCxnSpPr>
              <p:cNvPr id="44" name="Straight Arrow Connector 43"/>
              <p:cNvCxnSpPr>
                <a:endCxn id="63" idx="1"/>
              </p:cNvCxnSpPr>
              <p:nvPr/>
            </p:nvCxnSpPr>
            <p:spPr bwMode="auto">
              <a:xfrm flipH="1" flipV="1">
                <a:off x="3799840" y="2013466"/>
                <a:ext cx="762000" cy="353814"/>
              </a:xfrm>
              <a:prstGeom prst="straightConnector1">
                <a:avLst/>
              </a:prstGeom>
              <a:solidFill>
                <a:schemeClr val="accent1"/>
              </a:solidFill>
              <a:ln w="25400" cap="flat" cmpd="sng" algn="ctr">
                <a:solidFill>
                  <a:srgbClr val="003399"/>
                </a:solidFill>
                <a:prstDash val="solid"/>
                <a:round/>
                <a:headEnd type="none" w="med" len="med"/>
                <a:tailEnd type="arrow"/>
              </a:ln>
              <a:effectLst/>
            </p:spPr>
          </p:cxnSp>
          <p:sp>
            <p:nvSpPr>
              <p:cNvPr id="47" name="TextBox 46"/>
              <p:cNvSpPr txBox="1"/>
              <p:nvPr/>
            </p:nvSpPr>
            <p:spPr>
              <a:xfrm>
                <a:off x="3474720" y="2143760"/>
                <a:ext cx="582211" cy="369332"/>
              </a:xfrm>
              <a:prstGeom prst="rect">
                <a:avLst/>
              </a:prstGeom>
              <a:noFill/>
            </p:spPr>
            <p:txBody>
              <a:bodyPr wrap="none" rtlCol="0">
                <a:spAutoFit/>
              </a:bodyPr>
              <a:lstStyle/>
              <a:p>
                <a:r>
                  <a:rPr lang="en-US" b="1" dirty="0" smtClean="0"/>
                  <a:t>B,H</a:t>
                </a:r>
                <a:endParaRPr lang="en-US" b="1" dirty="0"/>
              </a:p>
            </p:txBody>
          </p:sp>
          <p:sp>
            <p:nvSpPr>
              <p:cNvPr id="52" name="Freeform 51"/>
              <p:cNvSpPr/>
              <p:nvPr/>
            </p:nvSpPr>
            <p:spPr bwMode="auto">
              <a:xfrm rot="900000">
                <a:off x="4265527" y="2375882"/>
                <a:ext cx="650240" cy="45719"/>
              </a:xfrm>
              <a:custGeom>
                <a:avLst/>
                <a:gdLst>
                  <a:gd name="connsiteX0" fmla="*/ 0 w 731520"/>
                  <a:gd name="connsiteY0" fmla="*/ 0 h 104987"/>
                  <a:gd name="connsiteX1" fmla="*/ 375920 w 731520"/>
                  <a:gd name="connsiteY1" fmla="*/ 101600 h 104987"/>
                  <a:gd name="connsiteX2" fmla="*/ 731520 w 731520"/>
                  <a:gd name="connsiteY2" fmla="*/ 20320 h 104987"/>
                </a:gdLst>
                <a:ahLst/>
                <a:cxnLst>
                  <a:cxn ang="0">
                    <a:pos x="connsiteX0" y="connsiteY0"/>
                  </a:cxn>
                  <a:cxn ang="0">
                    <a:pos x="connsiteX1" y="connsiteY1"/>
                  </a:cxn>
                  <a:cxn ang="0">
                    <a:pos x="connsiteX2" y="connsiteY2"/>
                  </a:cxn>
                </a:cxnLst>
                <a:rect l="l" t="t" r="r" b="b"/>
                <a:pathLst>
                  <a:path w="731520" h="104987">
                    <a:moveTo>
                      <a:pt x="0" y="0"/>
                    </a:moveTo>
                    <a:cubicBezTo>
                      <a:pt x="127000" y="49106"/>
                      <a:pt x="254000" y="98213"/>
                      <a:pt x="375920" y="101600"/>
                    </a:cubicBezTo>
                    <a:cubicBezTo>
                      <a:pt x="497840" y="104987"/>
                      <a:pt x="614680" y="62653"/>
                      <a:pt x="731520" y="20320"/>
                    </a:cubicBezTo>
                  </a:path>
                </a:pathLst>
              </a:custGeom>
              <a:no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56" name="Straight Arrow Connector 55"/>
              <p:cNvCxnSpPr/>
              <p:nvPr/>
            </p:nvCxnSpPr>
            <p:spPr bwMode="auto">
              <a:xfrm flipV="1">
                <a:off x="4612640" y="1241306"/>
                <a:ext cx="314960" cy="1075174"/>
              </a:xfrm>
              <a:prstGeom prst="straightConnector1">
                <a:avLst/>
              </a:prstGeom>
              <a:solidFill>
                <a:schemeClr val="accent1"/>
              </a:solidFill>
              <a:ln w="25400" cap="flat" cmpd="sng" algn="ctr">
                <a:solidFill>
                  <a:srgbClr val="003399"/>
                </a:solidFill>
                <a:prstDash val="solid"/>
                <a:round/>
                <a:headEnd type="none" w="med" len="med"/>
                <a:tailEnd type="arrow"/>
              </a:ln>
              <a:effectLst/>
            </p:spPr>
          </p:cxnSp>
          <p:sp>
            <p:nvSpPr>
              <p:cNvPr id="58" name="TextBox 57"/>
              <p:cNvSpPr txBox="1"/>
              <p:nvPr/>
            </p:nvSpPr>
            <p:spPr>
              <a:xfrm>
                <a:off x="4886960" y="1066800"/>
                <a:ext cx="351378" cy="369332"/>
              </a:xfrm>
              <a:prstGeom prst="rect">
                <a:avLst/>
              </a:prstGeom>
              <a:noFill/>
            </p:spPr>
            <p:txBody>
              <a:bodyPr wrap="none" rtlCol="0">
                <a:spAutoFit/>
              </a:bodyPr>
              <a:lstStyle/>
              <a:p>
                <a:r>
                  <a:rPr lang="en-US" b="1" dirty="0" smtClean="0"/>
                  <a:t>D</a:t>
                </a:r>
                <a:endParaRPr lang="en-US" b="1" dirty="0"/>
              </a:p>
            </p:txBody>
          </p:sp>
          <p:sp>
            <p:nvSpPr>
              <p:cNvPr id="60" name="Freeform 59"/>
              <p:cNvSpPr/>
              <p:nvPr/>
            </p:nvSpPr>
            <p:spPr bwMode="auto">
              <a:xfrm>
                <a:off x="4693920" y="2042160"/>
                <a:ext cx="233680" cy="447040"/>
              </a:xfrm>
              <a:custGeom>
                <a:avLst/>
                <a:gdLst>
                  <a:gd name="connsiteX0" fmla="*/ 0 w 264160"/>
                  <a:gd name="connsiteY0" fmla="*/ 0 h 386080"/>
                  <a:gd name="connsiteX1" fmla="*/ 203200 w 264160"/>
                  <a:gd name="connsiteY1" fmla="*/ 132080 h 386080"/>
                  <a:gd name="connsiteX2" fmla="*/ 264160 w 264160"/>
                  <a:gd name="connsiteY2" fmla="*/ 386080 h 386080"/>
                </a:gdLst>
                <a:ahLst/>
                <a:cxnLst>
                  <a:cxn ang="0">
                    <a:pos x="connsiteX0" y="connsiteY0"/>
                  </a:cxn>
                  <a:cxn ang="0">
                    <a:pos x="connsiteX1" y="connsiteY1"/>
                  </a:cxn>
                  <a:cxn ang="0">
                    <a:pos x="connsiteX2" y="connsiteY2"/>
                  </a:cxn>
                </a:cxnLst>
                <a:rect l="l" t="t" r="r" b="b"/>
                <a:pathLst>
                  <a:path w="264160" h="386080">
                    <a:moveTo>
                      <a:pt x="0" y="0"/>
                    </a:moveTo>
                    <a:cubicBezTo>
                      <a:pt x="79586" y="33866"/>
                      <a:pt x="159173" y="67733"/>
                      <a:pt x="203200" y="132080"/>
                    </a:cubicBezTo>
                    <a:cubicBezTo>
                      <a:pt x="247227" y="196427"/>
                      <a:pt x="255693" y="291253"/>
                      <a:pt x="264160" y="38608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Freeform 61"/>
              <p:cNvSpPr/>
              <p:nvPr/>
            </p:nvSpPr>
            <p:spPr bwMode="auto">
              <a:xfrm>
                <a:off x="4297680" y="2042160"/>
                <a:ext cx="416560" cy="213360"/>
              </a:xfrm>
              <a:custGeom>
                <a:avLst/>
                <a:gdLst>
                  <a:gd name="connsiteX0" fmla="*/ 0 w 477520"/>
                  <a:gd name="connsiteY0" fmla="*/ 375920 h 375920"/>
                  <a:gd name="connsiteX1" fmla="*/ 152400 w 477520"/>
                  <a:gd name="connsiteY1" fmla="*/ 101600 h 375920"/>
                  <a:gd name="connsiteX2" fmla="*/ 477520 w 477520"/>
                  <a:gd name="connsiteY2" fmla="*/ 0 h 375920"/>
                </a:gdLst>
                <a:ahLst/>
                <a:cxnLst>
                  <a:cxn ang="0">
                    <a:pos x="connsiteX0" y="connsiteY0"/>
                  </a:cxn>
                  <a:cxn ang="0">
                    <a:pos x="connsiteX1" y="connsiteY1"/>
                  </a:cxn>
                  <a:cxn ang="0">
                    <a:pos x="connsiteX2" y="connsiteY2"/>
                  </a:cxn>
                </a:cxnLst>
                <a:rect l="l" t="t" r="r" b="b"/>
                <a:pathLst>
                  <a:path w="477520" h="375920">
                    <a:moveTo>
                      <a:pt x="0" y="375920"/>
                    </a:moveTo>
                    <a:cubicBezTo>
                      <a:pt x="36406" y="270086"/>
                      <a:pt x="72813" y="164253"/>
                      <a:pt x="152400" y="101600"/>
                    </a:cubicBezTo>
                    <a:cubicBezTo>
                      <a:pt x="231987" y="38947"/>
                      <a:pt x="354753" y="19473"/>
                      <a:pt x="477520" y="0"/>
                    </a:cubicBezTo>
                  </a:path>
                </a:pathLst>
              </a:custGeom>
              <a:noFill/>
              <a:ln w="1587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TextBox 62"/>
              <p:cNvSpPr txBox="1"/>
              <p:nvPr/>
            </p:nvSpPr>
            <p:spPr>
              <a:xfrm>
                <a:off x="3799840" y="1828800"/>
                <a:ext cx="534121" cy="369332"/>
              </a:xfrm>
              <a:prstGeom prst="rect">
                <a:avLst/>
              </a:prstGeom>
              <a:noFill/>
            </p:spPr>
            <p:txBody>
              <a:bodyPr wrap="none" rtlCol="0">
                <a:spAutoFit/>
              </a:bodyPr>
              <a:lstStyle/>
              <a:p>
                <a:r>
                  <a:rPr lang="en-US" dirty="0" smtClean="0"/>
                  <a:t>90</a:t>
                </a:r>
                <a:r>
                  <a:rPr lang="en-US" dirty="0" smtClean="0">
                    <a:sym typeface="Symbol"/>
                  </a:rPr>
                  <a:t></a:t>
                </a:r>
                <a:endParaRPr lang="en-US" dirty="0"/>
              </a:p>
            </p:txBody>
          </p:sp>
          <p:sp>
            <p:nvSpPr>
              <p:cNvPr id="64" name="TextBox 63"/>
              <p:cNvSpPr txBox="1"/>
              <p:nvPr/>
            </p:nvSpPr>
            <p:spPr>
              <a:xfrm>
                <a:off x="4846320" y="2032000"/>
                <a:ext cx="534121" cy="369332"/>
              </a:xfrm>
              <a:prstGeom prst="rect">
                <a:avLst/>
              </a:prstGeom>
              <a:noFill/>
            </p:spPr>
            <p:txBody>
              <a:bodyPr wrap="none" rtlCol="0">
                <a:spAutoFit/>
              </a:bodyPr>
              <a:lstStyle/>
              <a:p>
                <a:r>
                  <a:rPr lang="en-US" dirty="0" smtClean="0"/>
                  <a:t>90</a:t>
                </a:r>
                <a:r>
                  <a:rPr lang="en-US" dirty="0" smtClean="0">
                    <a:sym typeface="Symbol"/>
                  </a:rPr>
                  <a:t></a:t>
                </a:r>
                <a:endParaRPr lang="en-US" dirty="0"/>
              </a:p>
            </p:txBody>
          </p:sp>
        </p:grpSp>
      </p:grpSp>
      <p:grpSp>
        <p:nvGrpSpPr>
          <p:cNvPr id="81" name="Group 80"/>
          <p:cNvGrpSpPr/>
          <p:nvPr/>
        </p:nvGrpSpPr>
        <p:grpSpPr>
          <a:xfrm>
            <a:off x="4602480" y="1158240"/>
            <a:ext cx="1798320" cy="2340372"/>
            <a:chOff x="4602480" y="1158240"/>
            <a:chExt cx="1798320" cy="2340372"/>
          </a:xfrm>
        </p:grpSpPr>
        <p:sp>
          <p:nvSpPr>
            <p:cNvPr id="76" name="Freeform 75"/>
            <p:cNvSpPr/>
            <p:nvPr/>
          </p:nvSpPr>
          <p:spPr bwMode="auto">
            <a:xfrm>
              <a:off x="5984240" y="2733040"/>
              <a:ext cx="130387" cy="264160"/>
            </a:xfrm>
            <a:custGeom>
              <a:avLst/>
              <a:gdLst>
                <a:gd name="connsiteX0" fmla="*/ 111760 w 130387"/>
                <a:gd name="connsiteY0" fmla="*/ 0 h 264160"/>
                <a:gd name="connsiteX1" fmla="*/ 111760 w 130387"/>
                <a:gd name="connsiteY1" fmla="*/ 162560 h 264160"/>
                <a:gd name="connsiteX2" fmla="*/ 0 w 130387"/>
                <a:gd name="connsiteY2" fmla="*/ 264160 h 264160"/>
              </a:gdLst>
              <a:ahLst/>
              <a:cxnLst>
                <a:cxn ang="0">
                  <a:pos x="connsiteX0" y="connsiteY0"/>
                </a:cxn>
                <a:cxn ang="0">
                  <a:pos x="connsiteX1" y="connsiteY1"/>
                </a:cxn>
                <a:cxn ang="0">
                  <a:pos x="connsiteX2" y="connsiteY2"/>
                </a:cxn>
              </a:cxnLst>
              <a:rect l="l" t="t" r="r" b="b"/>
              <a:pathLst>
                <a:path w="130387" h="264160">
                  <a:moveTo>
                    <a:pt x="111760" y="0"/>
                  </a:moveTo>
                  <a:cubicBezTo>
                    <a:pt x="121073" y="59266"/>
                    <a:pt x="130387" y="118533"/>
                    <a:pt x="111760" y="162560"/>
                  </a:cubicBezTo>
                  <a:cubicBezTo>
                    <a:pt x="93133" y="206587"/>
                    <a:pt x="46566" y="235373"/>
                    <a:pt x="0" y="264160"/>
                  </a:cubicBezTo>
                </a:path>
              </a:pathLst>
            </a:custGeom>
            <a:noFill/>
            <a:ln w="15875" cap="flat" cmpd="sng" algn="ctr">
              <a:solidFill>
                <a:srgbClr val="003399"/>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8" name="TextBox 77"/>
            <p:cNvSpPr txBox="1"/>
            <p:nvPr/>
          </p:nvSpPr>
          <p:spPr>
            <a:xfrm>
              <a:off x="5781040" y="2682240"/>
              <a:ext cx="312906" cy="369332"/>
            </a:xfrm>
            <a:prstGeom prst="rect">
              <a:avLst/>
            </a:prstGeom>
            <a:noFill/>
          </p:spPr>
          <p:txBody>
            <a:bodyPr wrap="none" rtlCol="0">
              <a:spAutoFit/>
            </a:bodyPr>
            <a:lstStyle/>
            <a:p>
              <a:r>
                <a:rPr lang="en-US" dirty="0" smtClean="0">
                  <a:latin typeface="Symbol" pitchFamily="18" charset="2"/>
                </a:rPr>
                <a:t>b</a:t>
              </a:r>
              <a:endParaRPr lang="en-US" dirty="0">
                <a:latin typeface="Symbol" pitchFamily="18" charset="2"/>
              </a:endParaRPr>
            </a:p>
          </p:txBody>
        </p:sp>
        <p:grpSp>
          <p:nvGrpSpPr>
            <p:cNvPr id="80" name="Group 79"/>
            <p:cNvGrpSpPr/>
            <p:nvPr/>
          </p:nvGrpSpPr>
          <p:grpSpPr>
            <a:xfrm>
              <a:off x="4602480" y="1158240"/>
              <a:ext cx="1798320" cy="2340372"/>
              <a:chOff x="4602480" y="1158240"/>
              <a:chExt cx="1798320" cy="2340372"/>
            </a:xfrm>
          </p:grpSpPr>
          <p:cxnSp>
            <p:nvCxnSpPr>
              <p:cNvPr id="67" name="Straight Arrow Connector 66"/>
              <p:cNvCxnSpPr/>
              <p:nvPr/>
            </p:nvCxnSpPr>
            <p:spPr bwMode="auto">
              <a:xfrm flipV="1">
                <a:off x="4602480" y="1310640"/>
                <a:ext cx="579120" cy="102616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69" name="Straight Arrow Connector 68"/>
              <p:cNvCxnSpPr>
                <a:endCxn id="34" idx="1"/>
              </p:cNvCxnSpPr>
              <p:nvPr/>
            </p:nvCxnSpPr>
            <p:spPr bwMode="auto">
              <a:xfrm>
                <a:off x="4622800" y="2377440"/>
                <a:ext cx="1778000" cy="814586"/>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73" name="TextBox 72"/>
              <p:cNvSpPr txBox="1"/>
              <p:nvPr/>
            </p:nvSpPr>
            <p:spPr>
              <a:xfrm>
                <a:off x="5191760" y="1158240"/>
                <a:ext cx="338554" cy="369332"/>
              </a:xfrm>
              <a:prstGeom prst="rect">
                <a:avLst/>
              </a:prstGeom>
              <a:noFill/>
            </p:spPr>
            <p:txBody>
              <a:bodyPr wrap="none" rtlCol="0">
                <a:spAutoFit/>
              </a:bodyPr>
              <a:lstStyle/>
              <a:p>
                <a:r>
                  <a:rPr lang="en-US" b="1" dirty="0" smtClean="0"/>
                  <a:t>E</a:t>
                </a:r>
                <a:endParaRPr lang="en-US" b="1" dirty="0"/>
              </a:p>
            </p:txBody>
          </p:sp>
          <p:sp>
            <p:nvSpPr>
              <p:cNvPr id="74" name="TextBox 73"/>
              <p:cNvSpPr txBox="1"/>
              <p:nvPr/>
            </p:nvSpPr>
            <p:spPr>
              <a:xfrm>
                <a:off x="5892800" y="3129280"/>
                <a:ext cx="477520" cy="369332"/>
              </a:xfrm>
              <a:prstGeom prst="rect">
                <a:avLst/>
              </a:prstGeom>
              <a:noFill/>
            </p:spPr>
            <p:txBody>
              <a:bodyPr wrap="square" rtlCol="0">
                <a:spAutoFit/>
              </a:bodyPr>
              <a:lstStyle/>
              <a:p>
                <a:r>
                  <a:rPr lang="en-US" b="1" dirty="0" smtClean="0"/>
                  <a:t>S</a:t>
                </a:r>
                <a:endParaRPr lang="en-US" b="1" dirty="0"/>
              </a:p>
            </p:txBody>
          </p:sp>
          <p:sp>
            <p:nvSpPr>
              <p:cNvPr id="77" name="Freeform 76"/>
              <p:cNvSpPr/>
              <p:nvPr/>
            </p:nvSpPr>
            <p:spPr bwMode="auto">
              <a:xfrm>
                <a:off x="4886960" y="1439333"/>
                <a:ext cx="172720" cy="94827"/>
              </a:xfrm>
              <a:custGeom>
                <a:avLst/>
                <a:gdLst>
                  <a:gd name="connsiteX0" fmla="*/ 0 w 172720"/>
                  <a:gd name="connsiteY0" fmla="*/ 13547 h 94827"/>
                  <a:gd name="connsiteX1" fmla="*/ 81280 w 172720"/>
                  <a:gd name="connsiteY1" fmla="*/ 13547 h 94827"/>
                  <a:gd name="connsiteX2" fmla="*/ 172720 w 172720"/>
                  <a:gd name="connsiteY2" fmla="*/ 94827 h 94827"/>
                  <a:gd name="connsiteX3" fmla="*/ 172720 w 172720"/>
                  <a:gd name="connsiteY3" fmla="*/ 94827 h 94827"/>
                </a:gdLst>
                <a:ahLst/>
                <a:cxnLst>
                  <a:cxn ang="0">
                    <a:pos x="connsiteX0" y="connsiteY0"/>
                  </a:cxn>
                  <a:cxn ang="0">
                    <a:pos x="connsiteX1" y="connsiteY1"/>
                  </a:cxn>
                  <a:cxn ang="0">
                    <a:pos x="connsiteX2" y="connsiteY2"/>
                  </a:cxn>
                  <a:cxn ang="0">
                    <a:pos x="connsiteX3" y="connsiteY3"/>
                  </a:cxn>
                </a:cxnLst>
                <a:rect l="l" t="t" r="r" b="b"/>
                <a:pathLst>
                  <a:path w="172720" h="94827">
                    <a:moveTo>
                      <a:pt x="0" y="13547"/>
                    </a:moveTo>
                    <a:cubicBezTo>
                      <a:pt x="26246" y="6773"/>
                      <a:pt x="52493" y="0"/>
                      <a:pt x="81280" y="13547"/>
                    </a:cubicBezTo>
                    <a:cubicBezTo>
                      <a:pt x="110067" y="27094"/>
                      <a:pt x="172720" y="94827"/>
                      <a:pt x="172720" y="94827"/>
                    </a:cubicBezTo>
                    <a:lnTo>
                      <a:pt x="172720" y="94827"/>
                    </a:lnTo>
                  </a:path>
                </a:pathLst>
              </a:custGeom>
              <a:solidFill>
                <a:schemeClr val="accent1"/>
              </a:solidFill>
              <a:ln w="15875" cap="flat" cmpd="sng" algn="ctr">
                <a:solidFill>
                  <a:srgbClr val="003399"/>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9" name="TextBox 78"/>
              <p:cNvSpPr txBox="1"/>
              <p:nvPr/>
            </p:nvSpPr>
            <p:spPr>
              <a:xfrm>
                <a:off x="4785360" y="1402080"/>
                <a:ext cx="312906" cy="369332"/>
              </a:xfrm>
              <a:prstGeom prst="rect">
                <a:avLst/>
              </a:prstGeom>
              <a:noFill/>
            </p:spPr>
            <p:txBody>
              <a:bodyPr wrap="none" rtlCol="0">
                <a:spAutoFit/>
              </a:bodyPr>
              <a:lstStyle/>
              <a:p>
                <a:r>
                  <a:rPr lang="en-US" dirty="0" smtClean="0">
                    <a:latin typeface="Symbol" pitchFamily="18" charset="2"/>
                  </a:rPr>
                  <a:t>b</a:t>
                </a:r>
                <a:endParaRPr lang="en-US" dirty="0">
                  <a:latin typeface="Symbol" pitchFamily="18" charset="2"/>
                </a:endParaRPr>
              </a:p>
            </p:txBody>
          </p:sp>
        </p:grpSp>
      </p:grpSp>
      <p:graphicFrame>
        <p:nvGraphicFramePr>
          <p:cNvPr id="9" name="Object 6"/>
          <p:cNvGraphicFramePr>
            <a:graphicFrameLocks noChangeAspect="1"/>
          </p:cNvGraphicFramePr>
          <p:nvPr>
            <p:extLst>
              <p:ext uri="{D42A27DB-BD31-4B8C-83A1-F6EECF244321}">
                <p14:modId xmlns:p14="http://schemas.microsoft.com/office/powerpoint/2010/main" val="2640167604"/>
              </p:ext>
            </p:extLst>
          </p:nvPr>
        </p:nvGraphicFramePr>
        <p:xfrm>
          <a:off x="319088" y="2840038"/>
          <a:ext cx="2570162" cy="385762"/>
        </p:xfrm>
        <a:graphic>
          <a:graphicData uri="http://schemas.openxmlformats.org/presentationml/2006/ole">
            <mc:AlternateContent xmlns:mc="http://schemas.openxmlformats.org/markup-compatibility/2006">
              <mc:Choice xmlns:v="urn:schemas-microsoft-com:vml" Requires="v">
                <p:oleObj spid="_x0000_s118100" name="Equation" r:id="rId6" imgW="1269720" imgH="190440" progId="Equation.DSMT4">
                  <p:embed/>
                </p:oleObj>
              </mc:Choice>
              <mc:Fallback>
                <p:oleObj name="Equation" r:id="rId6" imgW="1269720" imgH="19044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088" y="2840038"/>
                        <a:ext cx="2570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
          <p:cNvGraphicFramePr>
            <a:graphicFrameLocks noChangeAspect="1"/>
          </p:cNvGraphicFramePr>
          <p:nvPr/>
        </p:nvGraphicFramePr>
        <p:xfrm>
          <a:off x="251460" y="3935413"/>
          <a:ext cx="3700463" cy="411162"/>
        </p:xfrm>
        <a:graphic>
          <a:graphicData uri="http://schemas.openxmlformats.org/presentationml/2006/ole">
            <mc:AlternateContent xmlns:mc="http://schemas.openxmlformats.org/markup-compatibility/2006">
              <mc:Choice xmlns:v="urn:schemas-microsoft-com:vml" Requires="v">
                <p:oleObj spid="_x0000_s118101" name="Equation" r:id="rId8" imgW="1828800" imgH="203040" progId="Equation.DSMT4">
                  <p:embed/>
                </p:oleObj>
              </mc:Choice>
              <mc:Fallback>
                <p:oleObj name="Equation" r:id="rId8" imgW="1828800" imgH="20304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 y="3935413"/>
                        <a:ext cx="3700463"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7" name="Group 86"/>
          <p:cNvGrpSpPr/>
          <p:nvPr/>
        </p:nvGrpSpPr>
        <p:grpSpPr>
          <a:xfrm>
            <a:off x="2776344" y="1156569"/>
            <a:ext cx="1757680" cy="2057523"/>
            <a:chOff x="2783840" y="1473200"/>
            <a:chExt cx="1757680" cy="2057523"/>
          </a:xfrm>
        </p:grpSpPr>
        <p:cxnSp>
          <p:nvCxnSpPr>
            <p:cNvPr id="84" name="Straight Arrow Connector 83"/>
            <p:cNvCxnSpPr/>
            <p:nvPr/>
          </p:nvCxnSpPr>
          <p:spPr bwMode="auto">
            <a:xfrm>
              <a:off x="2783840" y="1473200"/>
              <a:ext cx="0" cy="1534160"/>
            </a:xfrm>
            <a:prstGeom prst="straightConnector1">
              <a:avLst/>
            </a:prstGeom>
            <a:solidFill>
              <a:schemeClr val="accent1"/>
            </a:solidFill>
            <a:ln w="19050" cap="flat" cmpd="sng" algn="ctr">
              <a:solidFill>
                <a:srgbClr val="C00000"/>
              </a:solidFill>
              <a:prstDash val="sysDash"/>
              <a:round/>
              <a:headEnd type="none" w="med" len="med"/>
              <a:tailEnd type="arrow"/>
            </a:ln>
            <a:effectLst/>
          </p:spPr>
        </p:cxnSp>
        <p:graphicFrame>
          <p:nvGraphicFramePr>
            <p:cNvPr id="117768" name="Object 8"/>
            <p:cNvGraphicFramePr>
              <a:graphicFrameLocks noChangeAspect="1"/>
            </p:cNvGraphicFramePr>
            <p:nvPr>
              <p:extLst>
                <p:ext uri="{D42A27DB-BD31-4B8C-83A1-F6EECF244321}">
                  <p14:modId xmlns:p14="http://schemas.microsoft.com/office/powerpoint/2010/main" val="1347963609"/>
                </p:ext>
              </p:extLst>
            </p:nvPr>
          </p:nvGraphicFramePr>
          <p:xfrm>
            <a:off x="2853055" y="3029107"/>
            <a:ext cx="1688465" cy="501616"/>
          </p:xfrm>
          <a:graphic>
            <a:graphicData uri="http://schemas.openxmlformats.org/presentationml/2006/ole">
              <mc:AlternateContent xmlns:mc="http://schemas.openxmlformats.org/markup-compatibility/2006">
                <mc:Choice xmlns:v="urn:schemas-microsoft-com:vml" Requires="v">
                  <p:oleObj spid="_x0000_s118102" name="Equation" r:id="rId10" imgW="812520" imgH="241200" progId="Equation.DSMT4">
                    <p:embed/>
                  </p:oleObj>
                </mc:Choice>
                <mc:Fallback>
                  <p:oleObj name="Equation" r:id="rId10" imgW="812520" imgH="24120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3055" y="3029107"/>
                          <a:ext cx="1688465" cy="50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8" name="TextBox 87"/>
          <p:cNvSpPr txBox="1"/>
          <p:nvPr/>
        </p:nvSpPr>
        <p:spPr>
          <a:xfrm>
            <a:off x="568960" y="2357120"/>
            <a:ext cx="1875835" cy="369332"/>
          </a:xfrm>
          <a:prstGeom prst="rect">
            <a:avLst/>
          </a:prstGeom>
          <a:noFill/>
        </p:spPr>
        <p:txBody>
          <a:bodyPr wrap="none" rtlCol="0">
            <a:spAutoFit/>
          </a:bodyPr>
          <a:lstStyle/>
          <a:p>
            <a:r>
              <a:rPr lang="en-US" i="1" dirty="0" smtClean="0">
                <a:latin typeface="Symbol" pitchFamily="18" charset="2"/>
              </a:rPr>
              <a:t>b</a:t>
            </a:r>
            <a:r>
              <a:rPr lang="en-US" i="1" dirty="0" smtClean="0"/>
              <a:t>-walk-off angle </a:t>
            </a:r>
            <a:endParaRPr lang="en-US" i="1" dirty="0"/>
          </a:p>
        </p:txBody>
      </p:sp>
      <p:grpSp>
        <p:nvGrpSpPr>
          <p:cNvPr id="92" name="Group 91"/>
          <p:cNvGrpSpPr/>
          <p:nvPr/>
        </p:nvGrpSpPr>
        <p:grpSpPr>
          <a:xfrm>
            <a:off x="1920240" y="3647440"/>
            <a:ext cx="5852160" cy="944880"/>
            <a:chOff x="1920240" y="3647440"/>
            <a:chExt cx="5852160" cy="944880"/>
          </a:xfrm>
        </p:grpSpPr>
        <p:sp>
          <p:nvSpPr>
            <p:cNvPr id="89" name="Oval 88"/>
            <p:cNvSpPr/>
            <p:nvPr/>
          </p:nvSpPr>
          <p:spPr bwMode="auto">
            <a:xfrm>
              <a:off x="1920240" y="3647440"/>
              <a:ext cx="701040" cy="944880"/>
            </a:xfrm>
            <a:prstGeom prst="ellipse">
              <a:avLst/>
            </a:prstGeom>
            <a:solidFill>
              <a:srgbClr val="FFFF00">
                <a:alpha val="2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0" name="TextBox 89"/>
            <p:cNvSpPr txBox="1"/>
            <p:nvPr/>
          </p:nvSpPr>
          <p:spPr>
            <a:xfrm>
              <a:off x="3982720" y="3962400"/>
              <a:ext cx="2505814" cy="369332"/>
            </a:xfrm>
            <a:prstGeom prst="rect">
              <a:avLst/>
            </a:prstGeom>
            <a:noFill/>
          </p:spPr>
          <p:txBody>
            <a:bodyPr wrap="none" rtlCol="0">
              <a:spAutoFit/>
            </a:bodyPr>
            <a:lstStyle/>
            <a:p>
              <a:r>
                <a:rPr lang="en-US" dirty="0" smtClean="0"/>
                <a:t>In anisotropic medium </a:t>
              </a:r>
              <a:endParaRPr lang="en-US" dirty="0"/>
            </a:p>
          </p:txBody>
        </p:sp>
        <p:graphicFrame>
          <p:nvGraphicFramePr>
            <p:cNvPr id="117769" name="Object 9"/>
            <p:cNvGraphicFramePr>
              <a:graphicFrameLocks noChangeAspect="1"/>
            </p:cNvGraphicFramePr>
            <p:nvPr/>
          </p:nvGraphicFramePr>
          <p:xfrm>
            <a:off x="6437630" y="3934460"/>
            <a:ext cx="1334770" cy="434576"/>
          </p:xfrm>
          <a:graphic>
            <a:graphicData uri="http://schemas.openxmlformats.org/presentationml/2006/ole">
              <mc:AlternateContent xmlns:mc="http://schemas.openxmlformats.org/markup-compatibility/2006">
                <mc:Choice xmlns:v="urn:schemas-microsoft-com:vml" Requires="v">
                  <p:oleObj spid="_x0000_s118103" name="Equation" r:id="rId12" imgW="545760" imgH="177480" progId="Equation.DSMT4">
                    <p:embed/>
                  </p:oleObj>
                </mc:Choice>
                <mc:Fallback>
                  <p:oleObj name="Equation" r:id="rId12" imgW="545760" imgH="17748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37630" y="3934460"/>
                          <a:ext cx="1334770" cy="43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17770" name="Object 10"/>
          <p:cNvGraphicFramePr>
            <a:graphicFrameLocks noChangeAspect="1"/>
          </p:cNvGraphicFramePr>
          <p:nvPr/>
        </p:nvGraphicFramePr>
        <p:xfrm>
          <a:off x="233363" y="4464050"/>
          <a:ext cx="5670550" cy="1058863"/>
        </p:xfrm>
        <a:graphic>
          <a:graphicData uri="http://schemas.openxmlformats.org/presentationml/2006/ole">
            <mc:AlternateContent xmlns:mc="http://schemas.openxmlformats.org/markup-compatibility/2006">
              <mc:Choice xmlns:v="urn:schemas-microsoft-com:vml" Requires="v">
                <p:oleObj spid="_x0000_s118104" name="Equation" r:id="rId14" imgW="3936960" imgH="736560" progId="Equation.DSMT4">
                  <p:embed/>
                </p:oleObj>
              </mc:Choice>
              <mc:Fallback>
                <p:oleObj name="Equation" r:id="rId14" imgW="3936960" imgH="73656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363" y="4464050"/>
                        <a:ext cx="567055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71" name="Object 11"/>
          <p:cNvGraphicFramePr>
            <a:graphicFrameLocks noChangeAspect="1"/>
          </p:cNvGraphicFramePr>
          <p:nvPr/>
        </p:nvGraphicFramePr>
        <p:xfrm>
          <a:off x="6070283" y="4412298"/>
          <a:ext cx="2468562" cy="1060450"/>
        </p:xfrm>
        <a:graphic>
          <a:graphicData uri="http://schemas.openxmlformats.org/presentationml/2006/ole">
            <mc:AlternateContent xmlns:mc="http://schemas.openxmlformats.org/markup-compatibility/2006">
              <mc:Choice xmlns:v="urn:schemas-microsoft-com:vml" Requires="v">
                <p:oleObj spid="_x0000_s118105" name="Equation" r:id="rId16" imgW="1714320" imgH="736560" progId="Equation.DSMT4">
                  <p:embed/>
                </p:oleObj>
              </mc:Choice>
              <mc:Fallback>
                <p:oleObj name="Equation" r:id="rId16" imgW="1714320" imgH="73656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70283" y="4412298"/>
                        <a:ext cx="2468562"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 name="Object 8"/>
          <p:cNvGraphicFramePr>
            <a:graphicFrameLocks noChangeAspect="1"/>
          </p:cNvGraphicFramePr>
          <p:nvPr/>
        </p:nvGraphicFramePr>
        <p:xfrm>
          <a:off x="39688" y="5546725"/>
          <a:ext cx="5834062" cy="1152525"/>
        </p:xfrm>
        <a:graphic>
          <a:graphicData uri="http://schemas.openxmlformats.org/presentationml/2006/ole">
            <mc:AlternateContent xmlns:mc="http://schemas.openxmlformats.org/markup-compatibility/2006">
              <mc:Choice xmlns:v="urn:schemas-microsoft-com:vml" Requires="v">
                <p:oleObj spid="_x0000_s118106" name="Equation" r:id="rId18" imgW="3733560" imgH="736560" progId="Equation.DSMT4">
                  <p:embed/>
                </p:oleObj>
              </mc:Choice>
              <mc:Fallback>
                <p:oleObj name="Equation" r:id="rId18" imgW="3733560" imgH="736560" progId="Equation.DSMT4">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88" y="5546725"/>
                        <a:ext cx="583406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73" name="Object 13"/>
          <p:cNvGraphicFramePr>
            <a:graphicFrameLocks noChangeAspect="1"/>
          </p:cNvGraphicFramePr>
          <p:nvPr/>
        </p:nvGraphicFramePr>
        <p:xfrm>
          <a:off x="6345239" y="5638800"/>
          <a:ext cx="1742122" cy="935851"/>
        </p:xfrm>
        <a:graphic>
          <a:graphicData uri="http://schemas.openxmlformats.org/presentationml/2006/ole">
            <mc:AlternateContent xmlns:mc="http://schemas.openxmlformats.org/markup-compatibility/2006">
              <mc:Choice xmlns:v="urn:schemas-microsoft-com:vml" Requires="v">
                <p:oleObj spid="_x0000_s118107" name="Equation" r:id="rId20" imgW="1511280" imgH="812520" progId="Equation.DSMT4">
                  <p:embed/>
                </p:oleObj>
              </mc:Choice>
              <mc:Fallback>
                <p:oleObj name="Equation" r:id="rId20" imgW="1511280" imgH="812520" progId="Equation.DSMT4">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45239" y="5638800"/>
                        <a:ext cx="1742122" cy="93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Slide Number Placeholder 58"/>
          <p:cNvSpPr>
            <a:spLocks noGrp="1"/>
          </p:cNvSpPr>
          <p:nvPr>
            <p:ph type="sldNum" sz="quarter" idx="12"/>
          </p:nvPr>
        </p:nvSpPr>
        <p:spPr/>
        <p:txBody>
          <a:bodyPr/>
          <a:lstStyle/>
          <a:p>
            <a:pPr>
              <a:defRPr/>
            </a:pPr>
            <a:fld id="{BA949DAA-2B2A-4017-895E-FC6C49EBF0C5}" type="slidenum">
              <a:rPr lang="en-US" smtClean="0"/>
              <a:pPr>
                <a:defRPr/>
              </a:pPr>
              <a:t>9</a:t>
            </a:fld>
            <a:endParaRPr lang="en-US"/>
          </a:p>
        </p:txBody>
      </p:sp>
      <p:grpSp>
        <p:nvGrpSpPr>
          <p:cNvPr id="6" name="Group 5"/>
          <p:cNvGrpSpPr/>
          <p:nvPr/>
        </p:nvGrpSpPr>
        <p:grpSpPr>
          <a:xfrm>
            <a:off x="7023543" y="1220083"/>
            <a:ext cx="1761037" cy="3170584"/>
            <a:chOff x="7023543" y="1220083"/>
            <a:chExt cx="1761037" cy="3170584"/>
          </a:xfrm>
        </p:grpSpPr>
        <p:graphicFrame>
          <p:nvGraphicFramePr>
            <p:cNvPr id="3" name="Object 2"/>
            <p:cNvGraphicFramePr>
              <a:graphicFrameLocks noChangeAspect="1"/>
            </p:cNvGraphicFramePr>
            <p:nvPr>
              <p:extLst>
                <p:ext uri="{D42A27DB-BD31-4B8C-83A1-F6EECF244321}">
                  <p14:modId xmlns:p14="http://schemas.microsoft.com/office/powerpoint/2010/main" val="264624368"/>
                </p:ext>
              </p:extLst>
            </p:nvPr>
          </p:nvGraphicFramePr>
          <p:xfrm>
            <a:off x="7023543" y="1635423"/>
            <a:ext cx="1761037" cy="359395"/>
          </p:xfrm>
          <a:graphic>
            <a:graphicData uri="http://schemas.openxmlformats.org/presentationml/2006/ole">
              <mc:AlternateContent xmlns:mc="http://schemas.openxmlformats.org/markup-compatibility/2006">
                <mc:Choice xmlns:v="urn:schemas-microsoft-com:vml" Requires="v">
                  <p:oleObj spid="_x0000_s118108" name="Equation" r:id="rId22" imgW="1244520" imgH="253800" progId="Equation.DSMT4">
                    <p:embed/>
                  </p:oleObj>
                </mc:Choice>
                <mc:Fallback>
                  <p:oleObj name="Equation" r:id="rId22" imgW="1244520" imgH="253800" progId="Equation.DSMT4">
                    <p:embed/>
                    <p:pic>
                      <p:nvPicPr>
                        <p:cNvPr id="0" name=""/>
                        <p:cNvPicPr/>
                        <p:nvPr/>
                      </p:nvPicPr>
                      <p:blipFill>
                        <a:blip r:embed="rId23"/>
                        <a:stretch>
                          <a:fillRect/>
                        </a:stretch>
                      </p:blipFill>
                      <p:spPr>
                        <a:xfrm>
                          <a:off x="7023543" y="1635423"/>
                          <a:ext cx="1761037" cy="359395"/>
                        </a:xfrm>
                        <a:prstGeom prst="rect">
                          <a:avLst/>
                        </a:prstGeom>
                      </p:spPr>
                    </p:pic>
                  </p:oleObj>
                </mc:Fallback>
              </mc:AlternateContent>
            </a:graphicData>
          </a:graphic>
        </p:graphicFrame>
        <p:sp>
          <p:nvSpPr>
            <p:cNvPr id="4" name="TextBox 3"/>
            <p:cNvSpPr txBox="1"/>
            <p:nvPr/>
          </p:nvSpPr>
          <p:spPr>
            <a:xfrm>
              <a:off x="7065057" y="1220083"/>
              <a:ext cx="1620957" cy="369332"/>
            </a:xfrm>
            <a:prstGeom prst="rect">
              <a:avLst/>
            </a:prstGeom>
            <a:noFill/>
          </p:spPr>
          <p:txBody>
            <a:bodyPr wrap="none" rtlCol="0">
              <a:spAutoFit/>
            </a:bodyPr>
            <a:lstStyle/>
            <a:p>
              <a:r>
                <a:rPr lang="en-US" dirty="0" smtClean="0"/>
                <a:t>Outer Product</a:t>
              </a:r>
              <a:endParaRPr lang="en-US" dirty="0"/>
            </a:p>
          </p:txBody>
        </p:sp>
        <p:sp>
          <p:nvSpPr>
            <p:cNvPr id="5" name="Freeform 4"/>
            <p:cNvSpPr/>
            <p:nvPr/>
          </p:nvSpPr>
          <p:spPr bwMode="auto">
            <a:xfrm>
              <a:off x="7821470" y="1993146"/>
              <a:ext cx="581780" cy="2397521"/>
            </a:xfrm>
            <a:custGeom>
              <a:avLst/>
              <a:gdLst>
                <a:gd name="connsiteX0" fmla="*/ 633742 w 769854"/>
                <a:gd name="connsiteY0" fmla="*/ 0 h 2172832"/>
                <a:gd name="connsiteX1" fmla="*/ 724277 w 769854"/>
                <a:gd name="connsiteY1" fmla="*/ 1276538 h 2172832"/>
                <a:gd name="connsiteX2" fmla="*/ 0 w 769854"/>
                <a:gd name="connsiteY2" fmla="*/ 2172832 h 2172832"/>
              </a:gdLst>
              <a:ahLst/>
              <a:cxnLst>
                <a:cxn ang="0">
                  <a:pos x="connsiteX0" y="connsiteY0"/>
                </a:cxn>
                <a:cxn ang="0">
                  <a:pos x="connsiteX1" y="connsiteY1"/>
                </a:cxn>
                <a:cxn ang="0">
                  <a:pos x="connsiteX2" y="connsiteY2"/>
                </a:cxn>
              </a:cxnLst>
              <a:rect l="l" t="t" r="r" b="b"/>
              <a:pathLst>
                <a:path w="769854" h="2172832">
                  <a:moveTo>
                    <a:pt x="633742" y="0"/>
                  </a:moveTo>
                  <a:cubicBezTo>
                    <a:pt x="731821" y="457199"/>
                    <a:pt x="829901" y="914399"/>
                    <a:pt x="724277" y="1276538"/>
                  </a:cubicBezTo>
                  <a:cubicBezTo>
                    <a:pt x="618653" y="1638677"/>
                    <a:pt x="309326" y="1905754"/>
                    <a:pt x="0" y="2172832"/>
                  </a:cubicBezTo>
                </a:path>
              </a:pathLst>
            </a:custGeom>
            <a:noFill/>
            <a:ln w="53975" cap="flat" cmpd="sng" algn="ctr">
              <a:solidFill>
                <a:srgbClr val="C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ox(in)">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ox(in)">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ox(i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ox(i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ox(in)">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ox(in)">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box(in)">
                                      <p:cBhvr>
                                        <p:cTn id="47" dur="500"/>
                                        <p:tgtEl>
                                          <p:spTgt spid="8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box(in)">
                                      <p:cBhvr>
                                        <p:cTn id="57" dur="500"/>
                                        <p:tgtEl>
                                          <p:spTgt spid="9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7770"/>
                                        </p:tgtEl>
                                        <p:attrNameLst>
                                          <p:attrName>style.visibility</p:attrName>
                                        </p:attrNameLst>
                                      </p:cBhvr>
                                      <p:to>
                                        <p:strVal val="visible"/>
                                      </p:to>
                                    </p:set>
                                    <p:animEffect transition="in" filter="box(in)">
                                      <p:cBhvr>
                                        <p:cTn id="62" dur="500"/>
                                        <p:tgtEl>
                                          <p:spTgt spid="11777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17771"/>
                                        </p:tgtEl>
                                        <p:attrNameLst>
                                          <p:attrName>style.visibility</p:attrName>
                                        </p:attrNameLst>
                                      </p:cBhvr>
                                      <p:to>
                                        <p:strVal val="visible"/>
                                      </p:to>
                                    </p:set>
                                    <p:animEffect transition="in" filter="box(in)">
                                      <p:cBhvr>
                                        <p:cTn id="67" dur="500"/>
                                        <p:tgtEl>
                                          <p:spTgt spid="11777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box(in)">
                                      <p:cBhvr>
                                        <p:cTn id="76" dur="500"/>
                                        <p:tgtEl>
                                          <p:spTgt spid="95"/>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17773"/>
                                        </p:tgtEl>
                                        <p:attrNameLst>
                                          <p:attrName>style.visibility</p:attrName>
                                        </p:attrNameLst>
                                      </p:cBhvr>
                                      <p:to>
                                        <p:strVal val="visible"/>
                                      </p:to>
                                    </p:set>
                                    <p:animEffect transition="in" filter="box(in)">
                                      <p:cBhvr>
                                        <p:cTn id="81" dur="500"/>
                                        <p:tgtEl>
                                          <p:spTgt spid="117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8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1600</Words>
  <Application>Microsoft Office PowerPoint</Application>
  <PresentationFormat>On-screen Show (4:3)</PresentationFormat>
  <Paragraphs>423</Paragraphs>
  <Slides>27</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5" baseType="lpstr">
      <vt:lpstr>宋体</vt:lpstr>
      <vt:lpstr>Arial</vt:lpstr>
      <vt:lpstr>Calibri</vt:lpstr>
      <vt:lpstr>Symbol</vt:lpstr>
      <vt:lpstr>Times New Roman</vt:lpstr>
      <vt:lpstr>Default Design</vt:lpstr>
      <vt:lpstr>Equation</vt:lpstr>
      <vt:lpstr>MathType 7.0 Equation</vt:lpstr>
      <vt:lpstr>Lecture 22</vt:lpstr>
      <vt:lpstr>Waves and Fields in the Isotropic medium</vt:lpstr>
      <vt:lpstr>Anisotropic medium </vt:lpstr>
      <vt:lpstr>Susceptibility tensor</vt:lpstr>
      <vt:lpstr>Waves and Fields in the Anisotropic medium</vt:lpstr>
      <vt:lpstr>Index Ellipsoid</vt:lpstr>
      <vt:lpstr>Uniaxial and biaxial crystals</vt:lpstr>
      <vt:lpstr>Uniaxial and biaxial crystals (2)</vt:lpstr>
      <vt:lpstr>Wave equation in uniaxial crystals</vt:lpstr>
      <vt:lpstr>Wave equation in uniaxial crystals</vt:lpstr>
      <vt:lpstr>Ordinary and extra-ordinary waves </vt:lpstr>
      <vt:lpstr>Ordinary waves </vt:lpstr>
      <vt:lpstr>Extra-ordinary waves </vt:lpstr>
      <vt:lpstr>Extra-ordinary waves (2) </vt:lpstr>
      <vt:lpstr>Normal surface</vt:lpstr>
      <vt:lpstr>Two Special Cases</vt:lpstr>
      <vt:lpstr>Finding the indices</vt:lpstr>
      <vt:lpstr>Phase and group velocities</vt:lpstr>
      <vt:lpstr>Energy velocity</vt:lpstr>
      <vt:lpstr>Energy velocity</vt:lpstr>
      <vt:lpstr>Double refraction at the boundary</vt:lpstr>
      <vt:lpstr>Double refraction at the boundary </vt:lpstr>
      <vt:lpstr>Special cases</vt:lpstr>
      <vt:lpstr>Special cases</vt:lpstr>
      <vt:lpstr>Double refraction</vt:lpstr>
      <vt:lpstr>Polarized light and double refraction for navigation</vt:lpstr>
      <vt:lpstr>Polarized light and double refraction for navigation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272</cp:revision>
  <cp:lastPrinted>1601-01-01T00:00:00Z</cp:lastPrinted>
  <dcterms:created xsi:type="dcterms:W3CDTF">1601-01-01T00:00:00Z</dcterms:created>
  <dcterms:modified xsi:type="dcterms:W3CDTF">2021-02-04T01:23:07Z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