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77" r:id="rId3"/>
    <p:sldId id="303" r:id="rId4"/>
    <p:sldId id="304" r:id="rId5"/>
    <p:sldId id="305" r:id="rId6"/>
    <p:sldId id="306" r:id="rId7"/>
    <p:sldId id="307" r:id="rId8"/>
    <p:sldId id="308" r:id="rId9"/>
    <p:sldId id="309" r:id="rId10"/>
    <p:sldId id="310" r:id="rId11"/>
    <p:sldId id="325" r:id="rId12"/>
    <p:sldId id="311" r:id="rId13"/>
    <p:sldId id="312" r:id="rId14"/>
    <p:sldId id="313" r:id="rId15"/>
    <p:sldId id="315" r:id="rId16"/>
    <p:sldId id="316" r:id="rId17"/>
    <p:sldId id="317" r:id="rId18"/>
    <p:sldId id="326" r:id="rId19"/>
    <p:sldId id="327" r:id="rId20"/>
    <p:sldId id="328" r:id="rId21"/>
    <p:sldId id="329" r:id="rId22"/>
    <p:sldId id="330" r:id="rId23"/>
    <p:sldId id="331" r:id="rId24"/>
    <p:sldId id="332" r:id="rId25"/>
    <p:sldId id="333" r:id="rId26"/>
    <p:sldId id="318" r:id="rId27"/>
    <p:sldId id="319" r:id="rId28"/>
    <p:sldId id="320" r:id="rId29"/>
    <p:sldId id="322" r:id="rId30"/>
    <p:sldId id="323" r:id="rId31"/>
    <p:sldId id="324"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824" userDrawn="1">
          <p15:clr>
            <a:srgbClr val="A4A3A4"/>
          </p15:clr>
        </p15:guide>
        <p15:guide id="2"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003399"/>
    <a:srgbClr val="CC0000"/>
    <a:srgbClr val="666633"/>
    <a:srgbClr val="000099"/>
    <a:srgbClr val="336600"/>
    <a:srgbClr val="FF00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34" autoAdjust="0"/>
  </p:normalViewPr>
  <p:slideViewPr>
    <p:cSldViewPr>
      <p:cViewPr varScale="1">
        <p:scale>
          <a:sx n="101" d="100"/>
          <a:sy n="101" d="100"/>
        </p:scale>
        <p:origin x="1836" y="114"/>
      </p:cViewPr>
      <p:guideLst>
        <p:guide orient="horz" pos="1824"/>
        <p:guide pos="12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7.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1.wmf"/><Relationship Id="rId5" Type="http://schemas.openxmlformats.org/officeDocument/2006/relationships/image" Target="../media/image75.wmf"/><Relationship Id="rId4"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emf"/><Relationship Id="rId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e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80.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F504E1-A8AC-4F08-91F1-7FBD6A0E751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3B0B9F0-78D4-4C69-A153-BD8BD4B03A91}" type="slidenum">
              <a:rPr lang="en-US" smtClean="0"/>
              <a:pPr/>
              <a:t>1</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CF31E2-911E-4E07-9EC8-2F0A571434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C0D146-BDAA-4BBF-84BA-915033C8DD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3862BE-776C-4F7A-A2B8-4FDEA4E34DF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A70D68-413C-4300-8120-3BC80F9537A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52E13E-699C-450E-8FDD-065B82D031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04F392-2922-40C2-A928-B2C30BE14D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E957620-E2AC-46C8-944A-9BDDB33D495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949DAA-2B2A-4017-895E-FC6C49EBF0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40D5AC-DC71-44B7-A2F3-C5716C41B9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905F5E-F165-44BC-BFAE-74FDE0C5A6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B23C71-B7AE-460A-BBE7-1CE7839E111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617A98D-F8A3-40DA-AED6-DFE87CF4EC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36.bin"/><Relationship Id="rId18" Type="http://schemas.openxmlformats.org/officeDocument/2006/relationships/image" Target="../media/image47.jpeg"/><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3.wmf"/><Relationship Id="rId17" Type="http://schemas.openxmlformats.org/officeDocument/2006/relationships/image" Target="../media/image46.jpeg"/><Relationship Id="rId2" Type="http://schemas.openxmlformats.org/officeDocument/2006/relationships/slideLayout" Target="../slideLayouts/slideLayout6.xml"/><Relationship Id="rId16" Type="http://schemas.openxmlformats.org/officeDocument/2006/relationships/image" Target="../media/image45.wmf"/><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4.bin"/><Relationship Id="rId14" Type="http://schemas.openxmlformats.org/officeDocument/2006/relationships/image" Target="../media/image44.wmf"/></Relationships>
</file>

<file path=ppt/slides/_rels/slide1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4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7.wmf"/><Relationship Id="rId18" Type="http://schemas.openxmlformats.org/officeDocument/2006/relationships/oleObject" Target="../embeddings/oleObject50.bin"/><Relationship Id="rId3" Type="http://schemas.openxmlformats.org/officeDocument/2006/relationships/image" Target="../media/image61.emf"/><Relationship Id="rId7" Type="http://schemas.openxmlformats.org/officeDocument/2006/relationships/image" Target="../media/image54.wmf"/><Relationship Id="rId12" Type="http://schemas.openxmlformats.org/officeDocument/2006/relationships/oleObject" Target="../embeddings/oleObject47.bin"/><Relationship Id="rId17" Type="http://schemas.openxmlformats.org/officeDocument/2006/relationships/image" Target="../media/image59.wmf"/><Relationship Id="rId2" Type="http://schemas.openxmlformats.org/officeDocument/2006/relationships/slideLayout" Target="../slideLayouts/slideLayout6.xml"/><Relationship Id="rId16" Type="http://schemas.openxmlformats.org/officeDocument/2006/relationships/oleObject" Target="../embeddings/oleObject49.bin"/><Relationship Id="rId1" Type="http://schemas.openxmlformats.org/officeDocument/2006/relationships/vmlDrawing" Target="../drawings/vmlDrawing9.vml"/><Relationship Id="rId6" Type="http://schemas.openxmlformats.org/officeDocument/2006/relationships/oleObject" Target="../embeddings/oleObject44.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46.bin"/><Relationship Id="rId19" Type="http://schemas.openxmlformats.org/officeDocument/2006/relationships/image" Target="../media/image60.wmf"/><Relationship Id="rId4" Type="http://schemas.openxmlformats.org/officeDocument/2006/relationships/oleObject" Target="../embeddings/oleObject43.bin"/><Relationship Id="rId9" Type="http://schemas.openxmlformats.org/officeDocument/2006/relationships/image" Target="../media/image55.wmf"/><Relationship Id="rId14"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61.emf"/><Relationship Id="rId7" Type="http://schemas.openxmlformats.org/officeDocument/2006/relationships/image" Target="../media/image63.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52.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4.wmf"/></Relationships>
</file>

<file path=ppt/slides/_rels/slide1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7.wmf"/><Relationship Id="rId5" Type="http://schemas.openxmlformats.org/officeDocument/2006/relationships/oleObject" Target="../embeddings/oleObject56.bin"/><Relationship Id="rId4" Type="http://schemas.openxmlformats.org/officeDocument/2006/relationships/image" Target="../media/image66.wmf"/></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3.bin"/><Relationship Id="rId18" Type="http://schemas.openxmlformats.org/officeDocument/2006/relationships/image" Target="../media/image76.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3.wmf"/><Relationship Id="rId17" Type="http://schemas.openxmlformats.org/officeDocument/2006/relationships/oleObject" Target="../embeddings/oleObject65.bin"/><Relationship Id="rId2" Type="http://schemas.openxmlformats.org/officeDocument/2006/relationships/slideLayout" Target="../slideLayouts/slideLayout6.xml"/><Relationship Id="rId16" Type="http://schemas.openxmlformats.org/officeDocument/2006/relationships/image" Target="../media/image75.wmf"/><Relationship Id="rId20" Type="http://schemas.openxmlformats.org/officeDocument/2006/relationships/image" Target="../media/image77.wmf"/><Relationship Id="rId1" Type="http://schemas.openxmlformats.org/officeDocument/2006/relationships/vmlDrawing" Target="../drawings/vmlDrawing12.vml"/><Relationship Id="rId6" Type="http://schemas.openxmlformats.org/officeDocument/2006/relationships/image" Target="../media/image70.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72.wmf"/><Relationship Id="rId19" Type="http://schemas.openxmlformats.org/officeDocument/2006/relationships/oleObject" Target="../embeddings/oleObject66.bin"/><Relationship Id="rId4" Type="http://schemas.openxmlformats.org/officeDocument/2006/relationships/image" Target="../media/image69.wmf"/><Relationship Id="rId9" Type="http://schemas.openxmlformats.org/officeDocument/2006/relationships/oleObject" Target="../embeddings/oleObject61.bin"/><Relationship Id="rId14" Type="http://schemas.openxmlformats.org/officeDocument/2006/relationships/image" Target="../media/image74.wmf"/></Relationships>
</file>

<file path=ppt/slides/_rels/slide1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5.wmf"/><Relationship Id="rId17" Type="http://schemas.openxmlformats.org/officeDocument/2006/relationships/oleObject" Target="../embeddings/oleObject74.bin"/><Relationship Id="rId2" Type="http://schemas.openxmlformats.org/officeDocument/2006/relationships/slideLayout" Target="../slideLayouts/slideLayout6.xml"/><Relationship Id="rId16" Type="http://schemas.openxmlformats.org/officeDocument/2006/relationships/image" Target="../media/image77.wmf"/><Relationship Id="rId1" Type="http://schemas.openxmlformats.org/officeDocument/2006/relationships/vmlDrawing" Target="../drawings/vmlDrawing13.vml"/><Relationship Id="rId6" Type="http://schemas.openxmlformats.org/officeDocument/2006/relationships/image" Target="../media/image79.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80.wmf"/><Relationship Id="rId4" Type="http://schemas.openxmlformats.org/officeDocument/2006/relationships/image" Target="../media/image78.wmf"/><Relationship Id="rId9" Type="http://schemas.openxmlformats.org/officeDocument/2006/relationships/oleObject" Target="../embeddings/oleObject70.bin"/><Relationship Id="rId14" Type="http://schemas.openxmlformats.org/officeDocument/2006/relationships/image" Target="../media/image81.wmf"/></Relationships>
</file>

<file path=ppt/slides/_rels/slide18.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83.wmf"/><Relationship Id="rId5" Type="http://schemas.openxmlformats.org/officeDocument/2006/relationships/oleObject" Target="../embeddings/oleObject76.bin"/><Relationship Id="rId4" Type="http://schemas.openxmlformats.org/officeDocument/2006/relationships/image" Target="../media/image82.wmf"/><Relationship Id="rId9" Type="http://schemas.openxmlformats.org/officeDocument/2006/relationships/image" Target="../media/image85.jpeg"/></Relationships>
</file>

<file path=ppt/slides/_rels/slide19.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image" Target="../media/image92.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0.wmf"/><Relationship Id="rId17" Type="http://schemas.openxmlformats.org/officeDocument/2006/relationships/image" Target="../media/image94.jpeg"/><Relationship Id="rId2" Type="http://schemas.openxmlformats.org/officeDocument/2006/relationships/slideLayout" Target="../slideLayouts/slideLayout6.xml"/><Relationship Id="rId16" Type="http://schemas.openxmlformats.org/officeDocument/2006/relationships/image" Target="../media/image91.wmf"/><Relationship Id="rId1" Type="http://schemas.openxmlformats.org/officeDocument/2006/relationships/vmlDrawing" Target="../drawings/vmlDrawing15.vml"/><Relationship Id="rId6" Type="http://schemas.openxmlformats.org/officeDocument/2006/relationships/image" Target="../media/image87.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1.bin"/><Relationship Id="rId14" Type="http://schemas.openxmlformats.org/officeDocument/2006/relationships/image" Target="../media/image93.e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6.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9.e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96.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87.bin"/></Relationships>
</file>

<file path=ppt/slides/_rels/slide21.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04.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101.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106.emf"/><Relationship Id="rId4" Type="http://schemas.openxmlformats.org/officeDocument/2006/relationships/image" Target="../media/image10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107.emf"/></Relationships>
</file>

<file path=ppt/slides/_rels/slide2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jpeg"/><Relationship Id="rId1" Type="http://schemas.openxmlformats.org/officeDocument/2006/relationships/slideLayout" Target="../slideLayouts/slideLayout6.xml"/><Relationship Id="rId4" Type="http://schemas.openxmlformats.org/officeDocument/2006/relationships/image" Target="../media/image110.gi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jpeg"/><Relationship Id="rId5" Type="http://schemas.openxmlformats.org/officeDocument/2006/relationships/image" Target="../media/image112.jpeg"/><Relationship Id="rId4" Type="http://schemas.openxmlformats.org/officeDocument/2006/relationships/image" Target="../media/image11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17.wmf"/><Relationship Id="rId3" Type="http://schemas.openxmlformats.org/officeDocument/2006/relationships/image" Target="../media/image118.png"/><Relationship Id="rId7" Type="http://schemas.openxmlformats.org/officeDocument/2006/relationships/image" Target="../media/image114.wmf"/><Relationship Id="rId12" Type="http://schemas.openxmlformats.org/officeDocument/2006/relationships/oleObject" Target="../embeddings/oleObject101.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98.bin"/><Relationship Id="rId11" Type="http://schemas.openxmlformats.org/officeDocument/2006/relationships/image" Target="../media/image116.wmf"/><Relationship Id="rId5" Type="http://schemas.openxmlformats.org/officeDocument/2006/relationships/image" Target="../media/image80.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19.wmf"/><Relationship Id="rId5" Type="http://schemas.openxmlformats.org/officeDocument/2006/relationships/oleObject" Target="../embeddings/oleObject102.bin"/><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24.png"/><Relationship Id="rId7" Type="http://schemas.openxmlformats.org/officeDocument/2006/relationships/oleObject" Target="../embeddings/oleObject104.bin"/><Relationship Id="rId12" Type="http://schemas.openxmlformats.org/officeDocument/2006/relationships/image" Target="../media/image123.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20.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22.wmf"/><Relationship Id="rId4" Type="http://schemas.openxmlformats.org/officeDocument/2006/relationships/image" Target="../media/image125.jpeg"/><Relationship Id="rId9" Type="http://schemas.openxmlformats.org/officeDocument/2006/relationships/oleObject" Target="../embeddings/oleObject105.bin"/></Relationships>
</file>

<file path=ppt/slides/_rels/slide29.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30.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127.w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18" Type="http://schemas.openxmlformats.org/officeDocument/2006/relationships/image" Target="../media/image15.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2.wmf"/><Relationship Id="rId17" Type="http://schemas.openxmlformats.org/officeDocument/2006/relationships/oleObject" Target="../embeddings/oleObject15.bin"/><Relationship Id="rId2" Type="http://schemas.openxmlformats.org/officeDocument/2006/relationships/slideLayout" Target="../slideLayouts/slideLayout6.xml"/><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2.bin"/><Relationship Id="rId24" Type="http://schemas.openxmlformats.org/officeDocument/2006/relationships/image" Target="../media/image18.e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10" Type="http://schemas.openxmlformats.org/officeDocument/2006/relationships/image" Target="../media/image11.wmf"/><Relationship Id="rId19" Type="http://schemas.openxmlformats.org/officeDocument/2006/relationships/oleObject" Target="../embeddings/oleObject16.bin"/><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 Id="rId22" Type="http://schemas.openxmlformats.org/officeDocument/2006/relationships/image" Target="../media/image17.wmf"/></Relationships>
</file>

<file path=ppt/slides/_rels/slide30.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3.jpeg"/><Relationship Id="rId7" Type="http://schemas.openxmlformats.org/officeDocument/2006/relationships/image" Target="../media/image137.jpeg"/><Relationship Id="rId2" Type="http://schemas.openxmlformats.org/officeDocument/2006/relationships/image" Target="../media/image132.jpeg"/><Relationship Id="rId1" Type="http://schemas.openxmlformats.org/officeDocument/2006/relationships/slideLayout" Target="../slideLayouts/slideLayout6.xml"/><Relationship Id="rId6" Type="http://schemas.openxmlformats.org/officeDocument/2006/relationships/image" Target="../media/image136.jpeg"/><Relationship Id="rId5" Type="http://schemas.openxmlformats.org/officeDocument/2006/relationships/image" Target="../media/image135.jpeg"/><Relationship Id="rId4" Type="http://schemas.openxmlformats.org/officeDocument/2006/relationships/image" Target="../media/image134.jpeg"/></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 Id="rId9" Type="http://schemas.openxmlformats.org/officeDocument/2006/relationships/image" Target="../media/image3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70F1FA9E-CEA1-4B6B-B137-3DDAD132463C}" type="slidenum">
              <a:rPr lang="en-US" smtClean="0"/>
              <a:pPr/>
              <a:t>1</a:t>
            </a:fld>
            <a:endParaRPr lang="en-US" smtClean="0"/>
          </a:p>
        </p:txBody>
      </p:sp>
      <p:sp>
        <p:nvSpPr>
          <p:cNvPr id="12291" name="Rectangle 2"/>
          <p:cNvSpPr>
            <a:spLocks noGrp="1" noChangeArrowheads="1"/>
          </p:cNvSpPr>
          <p:nvPr>
            <p:ph type="ctrTitle"/>
          </p:nvPr>
        </p:nvSpPr>
        <p:spPr/>
        <p:txBody>
          <a:bodyPr/>
          <a:lstStyle/>
          <a:p>
            <a:pPr eaLnBrk="1" hangingPunct="1"/>
            <a:r>
              <a:rPr lang="en-US" altLang="zh-CN" dirty="0" smtClean="0">
                <a:ea typeface="宋体" pitchFamily="2" charset="-122"/>
              </a:rPr>
              <a:t>Lecture 23</a:t>
            </a:r>
          </a:p>
        </p:txBody>
      </p:sp>
      <p:sp>
        <p:nvSpPr>
          <p:cNvPr id="12292" name="Rectangle 3"/>
          <p:cNvSpPr>
            <a:spLocks noGrp="1" noChangeArrowheads="1"/>
          </p:cNvSpPr>
          <p:nvPr>
            <p:ph type="subTitle" idx="1"/>
          </p:nvPr>
        </p:nvSpPr>
        <p:spPr/>
        <p:txBody>
          <a:bodyPr/>
          <a:lstStyle/>
          <a:p>
            <a:pPr eaLnBrk="1" hangingPunct="1"/>
            <a:r>
              <a:rPr lang="en-US" altLang="zh-CN" dirty="0" smtClean="0">
                <a:ea typeface="宋体" pitchFamily="2" charset="-122"/>
              </a:rPr>
              <a:t>Polarization Optics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182948"/>
            <a:ext cx="8229600" cy="1143000"/>
          </a:xfrm>
        </p:spPr>
        <p:txBody>
          <a:bodyPr/>
          <a:lstStyle/>
          <a:p>
            <a:r>
              <a:rPr lang="en-US" sz="3200" dirty="0" smtClean="0"/>
              <a:t>More polarizers </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10</a:t>
            </a:fld>
            <a:endParaRPr lang="en-US" dirty="0"/>
          </a:p>
        </p:txBody>
      </p:sp>
      <p:sp>
        <p:nvSpPr>
          <p:cNvPr id="5" name="TextBox 4"/>
          <p:cNvSpPr txBox="1"/>
          <p:nvPr/>
        </p:nvSpPr>
        <p:spPr>
          <a:xfrm>
            <a:off x="711200" y="1595120"/>
            <a:ext cx="2193870" cy="369332"/>
          </a:xfrm>
          <a:prstGeom prst="rect">
            <a:avLst/>
          </a:prstGeom>
          <a:noFill/>
        </p:spPr>
        <p:txBody>
          <a:bodyPr wrap="none" rtlCol="0">
            <a:spAutoFit/>
          </a:bodyPr>
          <a:lstStyle/>
          <a:p>
            <a:r>
              <a:rPr lang="en-US" dirty="0" smtClean="0"/>
              <a:t>(4) Wollaston Prism</a:t>
            </a:r>
            <a:endParaRPr lang="en-US" dirty="0"/>
          </a:p>
        </p:txBody>
      </p:sp>
      <p:grpSp>
        <p:nvGrpSpPr>
          <p:cNvPr id="37" name="Group 36"/>
          <p:cNvGrpSpPr/>
          <p:nvPr/>
        </p:nvGrpSpPr>
        <p:grpSpPr>
          <a:xfrm>
            <a:off x="4414523" y="1524000"/>
            <a:ext cx="1478281" cy="1885576"/>
            <a:chOff x="4384043" y="1544320"/>
            <a:chExt cx="1478281" cy="1885576"/>
          </a:xfrm>
        </p:grpSpPr>
        <p:grpSp>
          <p:nvGrpSpPr>
            <p:cNvPr id="6" name="Group 5"/>
            <p:cNvGrpSpPr/>
            <p:nvPr/>
          </p:nvGrpSpPr>
          <p:grpSpPr>
            <a:xfrm rot="16200000">
              <a:off x="4197279" y="1764851"/>
              <a:ext cx="1851809" cy="1478281"/>
              <a:chOff x="1808480" y="5008880"/>
              <a:chExt cx="1535646" cy="1154751"/>
            </a:xfrm>
          </p:grpSpPr>
          <p:sp>
            <p:nvSpPr>
              <p:cNvPr id="7" name="Right Triangle 6"/>
              <p:cNvSpPr/>
              <p:nvPr/>
            </p:nvSpPr>
            <p:spPr bwMode="auto">
              <a:xfrm>
                <a:off x="1830286" y="5025711"/>
                <a:ext cx="1513840" cy="1137920"/>
              </a:xfrm>
              <a:prstGeom prst="r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ight Triangle 7"/>
              <p:cNvSpPr/>
              <p:nvPr/>
            </p:nvSpPr>
            <p:spPr bwMode="auto">
              <a:xfrm flipH="1" flipV="1">
                <a:off x="1808480" y="5008880"/>
                <a:ext cx="1534160" cy="1137920"/>
              </a:xfrm>
              <a:prstGeom prst="r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Oval 8"/>
              <p:cNvSpPr/>
              <p:nvPr/>
            </p:nvSpPr>
            <p:spPr bwMode="auto">
              <a:xfrm>
                <a:off x="1950720" y="52882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Oval 9"/>
              <p:cNvSpPr/>
              <p:nvPr/>
            </p:nvSpPr>
            <p:spPr bwMode="auto">
              <a:xfrm>
                <a:off x="2194560" y="58267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Oval 10"/>
              <p:cNvSpPr/>
              <p:nvPr/>
            </p:nvSpPr>
            <p:spPr bwMode="auto">
              <a:xfrm>
                <a:off x="2255520" y="55930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Oval 12"/>
              <p:cNvSpPr/>
              <p:nvPr/>
            </p:nvSpPr>
            <p:spPr bwMode="auto">
              <a:xfrm>
                <a:off x="2560320" y="58978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Oval 14"/>
              <p:cNvSpPr/>
              <p:nvPr/>
            </p:nvSpPr>
            <p:spPr bwMode="auto">
              <a:xfrm>
                <a:off x="2072640" y="59791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Oval 17"/>
              <p:cNvSpPr/>
              <p:nvPr/>
            </p:nvSpPr>
            <p:spPr bwMode="auto">
              <a:xfrm>
                <a:off x="2641600" y="604012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23" name="Straight Connector 22"/>
            <p:cNvCxnSpPr/>
            <p:nvPr/>
          </p:nvCxnSpPr>
          <p:spPr bwMode="auto">
            <a:xfrm>
              <a:off x="4643120" y="159512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897120" y="1544320"/>
              <a:ext cx="0" cy="127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a:endCxn id="8" idx="5"/>
            </p:cNvCxnSpPr>
            <p:nvPr/>
          </p:nvCxnSpPr>
          <p:spPr bwMode="auto">
            <a:xfrm>
              <a:off x="5112407" y="1579880"/>
              <a:ext cx="0" cy="925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5344160" y="1605280"/>
              <a:ext cx="1016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5557520" y="1595120"/>
              <a:ext cx="10160" cy="3251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988560" y="3048000"/>
              <a:ext cx="792480" cy="369332"/>
            </a:xfrm>
            <a:prstGeom prst="rect">
              <a:avLst/>
            </a:prstGeom>
            <a:noFill/>
          </p:spPr>
          <p:txBody>
            <a:bodyPr wrap="square" rtlCol="0">
              <a:spAutoFit/>
            </a:bodyPr>
            <a:lstStyle/>
            <a:p>
              <a:r>
                <a:rPr lang="en-US" dirty="0" smtClean="0"/>
                <a:t>O.A.</a:t>
              </a:r>
              <a:endParaRPr lang="en-US" dirty="0"/>
            </a:p>
          </p:txBody>
        </p:sp>
        <p:sp>
          <p:nvSpPr>
            <p:cNvPr id="36" name="TextBox 35"/>
            <p:cNvSpPr txBox="1"/>
            <p:nvPr/>
          </p:nvSpPr>
          <p:spPr>
            <a:xfrm>
              <a:off x="4582160" y="1696720"/>
              <a:ext cx="792480" cy="369332"/>
            </a:xfrm>
            <a:prstGeom prst="rect">
              <a:avLst/>
            </a:prstGeom>
            <a:noFill/>
          </p:spPr>
          <p:txBody>
            <a:bodyPr wrap="square" rtlCol="0">
              <a:spAutoFit/>
            </a:bodyPr>
            <a:lstStyle/>
            <a:p>
              <a:r>
                <a:rPr lang="en-US" dirty="0" smtClean="0"/>
                <a:t>O.A.</a:t>
              </a:r>
              <a:endParaRPr lang="en-US" dirty="0"/>
            </a:p>
          </p:txBody>
        </p:sp>
      </p:grpSp>
      <p:grpSp>
        <p:nvGrpSpPr>
          <p:cNvPr id="38" name="Group 37"/>
          <p:cNvGrpSpPr/>
          <p:nvPr/>
        </p:nvGrpSpPr>
        <p:grpSpPr>
          <a:xfrm>
            <a:off x="3799840" y="2153920"/>
            <a:ext cx="1374634" cy="321686"/>
            <a:chOff x="152400" y="5181600"/>
            <a:chExt cx="1374634" cy="321686"/>
          </a:xfrm>
        </p:grpSpPr>
        <p:grpSp>
          <p:nvGrpSpPr>
            <p:cNvPr id="39" name="Group 38"/>
            <p:cNvGrpSpPr/>
            <p:nvPr/>
          </p:nvGrpSpPr>
          <p:grpSpPr>
            <a:xfrm>
              <a:off x="304800" y="5410200"/>
              <a:ext cx="990600" cy="76200"/>
              <a:chOff x="1905000" y="2133600"/>
              <a:chExt cx="990600" cy="76200"/>
            </a:xfrm>
          </p:grpSpPr>
          <p:sp>
            <p:nvSpPr>
              <p:cNvPr id="45" name="Oval 44"/>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Oval 45"/>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8" name="Oval 47"/>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40" name="Straight Arrow Connector 39"/>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2" name="Straight Arrow Connector 41"/>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3" name="Straight Arrow Connector 42"/>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4" name="Straight Arrow Connector 43"/>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sp>
        <p:nvSpPr>
          <p:cNvPr id="49" name="TextBox 48"/>
          <p:cNvSpPr txBox="1"/>
          <p:nvPr/>
        </p:nvSpPr>
        <p:spPr>
          <a:xfrm>
            <a:off x="213360" y="2133600"/>
            <a:ext cx="3476273" cy="369332"/>
          </a:xfrm>
          <a:prstGeom prst="rect">
            <a:avLst/>
          </a:prstGeom>
          <a:noFill/>
        </p:spPr>
        <p:txBody>
          <a:bodyPr wrap="none" rtlCol="0">
            <a:spAutoFit/>
          </a:bodyPr>
          <a:lstStyle/>
          <a:p>
            <a:r>
              <a:rPr lang="en-US" dirty="0" smtClean="0"/>
              <a:t>No air gap – different orientation</a:t>
            </a:r>
            <a:endParaRPr lang="en-US" dirty="0"/>
          </a:p>
        </p:txBody>
      </p:sp>
      <p:sp>
        <p:nvSpPr>
          <p:cNvPr id="50" name="TextBox 49"/>
          <p:cNvSpPr txBox="1"/>
          <p:nvPr/>
        </p:nvSpPr>
        <p:spPr>
          <a:xfrm>
            <a:off x="365760" y="3647440"/>
            <a:ext cx="8392041" cy="369332"/>
          </a:xfrm>
          <a:prstGeom prst="rect">
            <a:avLst/>
          </a:prstGeom>
          <a:noFill/>
        </p:spPr>
        <p:txBody>
          <a:bodyPr wrap="none" rtlCol="0">
            <a:spAutoFit/>
          </a:bodyPr>
          <a:lstStyle/>
          <a:p>
            <a:r>
              <a:rPr lang="en-US" dirty="0" smtClean="0"/>
              <a:t>Horizontally-polarized ray – from high ordinary index into low extraordinary index</a:t>
            </a:r>
            <a:endParaRPr lang="en-US" dirty="0"/>
          </a:p>
        </p:txBody>
      </p:sp>
      <p:grpSp>
        <p:nvGrpSpPr>
          <p:cNvPr id="67" name="Group 66"/>
          <p:cNvGrpSpPr/>
          <p:nvPr/>
        </p:nvGrpSpPr>
        <p:grpSpPr>
          <a:xfrm>
            <a:off x="5184811" y="1889760"/>
            <a:ext cx="1368389" cy="606521"/>
            <a:chOff x="5184811" y="1889760"/>
            <a:chExt cx="1368389" cy="606521"/>
          </a:xfrm>
        </p:grpSpPr>
        <p:grpSp>
          <p:nvGrpSpPr>
            <p:cNvPr id="66" name="Group 65"/>
            <p:cNvGrpSpPr/>
            <p:nvPr/>
          </p:nvGrpSpPr>
          <p:grpSpPr>
            <a:xfrm>
              <a:off x="5184811" y="2052777"/>
              <a:ext cx="1091907" cy="443504"/>
              <a:chOff x="5184811" y="2052777"/>
              <a:chExt cx="1091907" cy="443504"/>
            </a:xfrm>
          </p:grpSpPr>
          <p:grpSp>
            <p:nvGrpSpPr>
              <p:cNvPr id="65" name="Group 64"/>
              <p:cNvGrpSpPr/>
              <p:nvPr/>
            </p:nvGrpSpPr>
            <p:grpSpPr>
              <a:xfrm>
                <a:off x="5319910" y="2052777"/>
                <a:ext cx="956808" cy="393602"/>
                <a:chOff x="5319910" y="2052777"/>
                <a:chExt cx="956808" cy="393602"/>
              </a:xfrm>
            </p:grpSpPr>
            <p:sp>
              <p:nvSpPr>
                <p:cNvPr id="58" name="Oval 57"/>
                <p:cNvSpPr/>
                <p:nvPr/>
              </p:nvSpPr>
              <p:spPr bwMode="auto">
                <a:xfrm rot="20662507">
                  <a:off x="5319910" y="2370179"/>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Oval 58"/>
                <p:cNvSpPr/>
                <p:nvPr/>
              </p:nvSpPr>
              <p:spPr bwMode="auto">
                <a:xfrm rot="20662507">
                  <a:off x="5613446" y="2288085"/>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Oval 59"/>
                <p:cNvSpPr/>
                <p:nvPr/>
              </p:nvSpPr>
              <p:spPr bwMode="auto">
                <a:xfrm rot="20662507">
                  <a:off x="5906982" y="2205991"/>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Oval 60"/>
                <p:cNvSpPr/>
                <p:nvPr/>
              </p:nvSpPr>
              <p:spPr bwMode="auto">
                <a:xfrm rot="20662507">
                  <a:off x="6200518" y="2052777"/>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53" name="Straight Arrow Connector 52"/>
              <p:cNvCxnSpPr>
                <a:endCxn id="60" idx="4"/>
              </p:cNvCxnSpPr>
              <p:nvPr/>
            </p:nvCxnSpPr>
            <p:spPr bwMode="auto">
              <a:xfrm flipV="1">
                <a:off x="5184811" y="2280783"/>
                <a:ext cx="770533" cy="215498"/>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cxnSp>
          <p:nvCxnSpPr>
            <p:cNvPr id="63" name="Straight Arrow Connector 62"/>
            <p:cNvCxnSpPr/>
            <p:nvPr/>
          </p:nvCxnSpPr>
          <p:spPr bwMode="auto">
            <a:xfrm flipV="1">
              <a:off x="5926492" y="1889760"/>
              <a:ext cx="626708" cy="393161"/>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68" name="TextBox 67"/>
          <p:cNvSpPr txBox="1"/>
          <p:nvPr/>
        </p:nvSpPr>
        <p:spPr>
          <a:xfrm>
            <a:off x="355600" y="4338320"/>
            <a:ext cx="8174097" cy="369332"/>
          </a:xfrm>
          <a:prstGeom prst="rect">
            <a:avLst/>
          </a:prstGeom>
          <a:noFill/>
        </p:spPr>
        <p:txBody>
          <a:bodyPr wrap="none" rtlCol="0">
            <a:spAutoFit/>
          </a:bodyPr>
          <a:lstStyle/>
          <a:p>
            <a:r>
              <a:rPr lang="en-US" dirty="0" smtClean="0"/>
              <a:t>Vertically-polarized ray – from low extraordinary  index into high ordinary index</a:t>
            </a:r>
            <a:endParaRPr lang="en-US" dirty="0"/>
          </a:p>
        </p:txBody>
      </p:sp>
      <p:grpSp>
        <p:nvGrpSpPr>
          <p:cNvPr id="86" name="Group 85"/>
          <p:cNvGrpSpPr/>
          <p:nvPr/>
        </p:nvGrpSpPr>
        <p:grpSpPr>
          <a:xfrm>
            <a:off x="5164491" y="2387600"/>
            <a:ext cx="1368389" cy="687801"/>
            <a:chOff x="5164491" y="2387600"/>
            <a:chExt cx="1368389" cy="687801"/>
          </a:xfrm>
        </p:grpSpPr>
        <p:cxnSp>
          <p:nvCxnSpPr>
            <p:cNvPr id="73" name="Straight Arrow Connector 72"/>
            <p:cNvCxnSpPr>
              <a:endCxn id="76" idx="4"/>
            </p:cNvCxnSpPr>
            <p:nvPr/>
          </p:nvCxnSpPr>
          <p:spPr bwMode="auto">
            <a:xfrm>
              <a:off x="5164491" y="2468880"/>
              <a:ext cx="770533" cy="215498"/>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71" name="Straight Arrow Connector 70"/>
            <p:cNvCxnSpPr/>
            <p:nvPr/>
          </p:nvCxnSpPr>
          <p:spPr bwMode="auto">
            <a:xfrm>
              <a:off x="5906172" y="2682240"/>
              <a:ext cx="626708" cy="393161"/>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78" name="Straight Arrow Connector 77"/>
            <p:cNvCxnSpPr/>
            <p:nvPr/>
          </p:nvCxnSpPr>
          <p:spPr bwMode="auto">
            <a:xfrm flipV="1">
              <a:off x="5735320" y="2438400"/>
              <a:ext cx="45720" cy="172721"/>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81" name="Straight Arrow Connector 80"/>
            <p:cNvCxnSpPr/>
            <p:nvPr/>
          </p:nvCxnSpPr>
          <p:spPr bwMode="auto">
            <a:xfrm flipV="1">
              <a:off x="5511800" y="2387600"/>
              <a:ext cx="45720" cy="172721"/>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82" name="Straight Arrow Connector 81"/>
            <p:cNvCxnSpPr/>
            <p:nvPr/>
          </p:nvCxnSpPr>
          <p:spPr bwMode="auto">
            <a:xfrm flipV="1">
              <a:off x="6085840" y="2651760"/>
              <a:ext cx="121920" cy="162561"/>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85" name="Straight Arrow Connector 84"/>
            <p:cNvCxnSpPr/>
            <p:nvPr/>
          </p:nvCxnSpPr>
          <p:spPr bwMode="auto">
            <a:xfrm flipV="1">
              <a:off x="6238240" y="2712720"/>
              <a:ext cx="121920" cy="162561"/>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pic>
        <p:nvPicPr>
          <p:cNvPr id="160770" name="Picture 2" descr="https://encrypted-tbn1.google.com/images?q=tbn:ANd9GcQS9PMW7lK7xDkmvqzWWTkMKNNw7sgLoOfphk5fdBCswsHZH_Mg"/>
          <p:cNvPicPr>
            <a:picLocks noChangeAspect="1" noChangeArrowheads="1"/>
          </p:cNvPicPr>
          <p:nvPr/>
        </p:nvPicPr>
        <p:blipFill>
          <a:blip r:embed="rId2" cstate="print"/>
          <a:srcRect/>
          <a:stretch>
            <a:fillRect/>
          </a:stretch>
        </p:blipFill>
        <p:spPr bwMode="auto">
          <a:xfrm>
            <a:off x="3810000" y="4876800"/>
            <a:ext cx="2486025" cy="183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ox(in)">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ox(i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heckerboard(across)">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box(in)">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checkerboard(across)">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box(in)">
                                      <p:cBhvr>
                                        <p:cTn id="42" dur="500"/>
                                        <p:tgtEl>
                                          <p:spTgt spid="8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0770"/>
                                        </p:tgtEl>
                                        <p:attrNameLst>
                                          <p:attrName>style.visibility</p:attrName>
                                        </p:attrNameLst>
                                      </p:cBhvr>
                                      <p:to>
                                        <p:strVal val="visible"/>
                                      </p:to>
                                    </p:set>
                                    <p:animEffect transition="in" filter="box(in)">
                                      <p:cBhvr>
                                        <p:cTn id="47"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9" grpId="0"/>
      <p:bldP spid="50"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843"/>
            <a:ext cx="8229600" cy="1143000"/>
          </a:xfrm>
        </p:spPr>
        <p:txBody>
          <a:bodyPr/>
          <a:lstStyle/>
          <a:p>
            <a:r>
              <a:rPr lang="en-US" sz="3200" dirty="0" smtClean="0"/>
              <a:t>Malus law</a:t>
            </a:r>
            <a:endParaRPr lang="en-US" sz="3200" dirty="0"/>
          </a:p>
        </p:txBody>
      </p:sp>
      <p:sp>
        <p:nvSpPr>
          <p:cNvPr id="3" name="Slide Number Placeholder 2"/>
          <p:cNvSpPr>
            <a:spLocks noGrp="1"/>
          </p:cNvSpPr>
          <p:nvPr>
            <p:ph type="sldNum" sz="quarter" idx="12"/>
          </p:nvPr>
        </p:nvSpPr>
        <p:spPr>
          <a:xfrm>
            <a:off x="6487982" y="6180084"/>
            <a:ext cx="2133600" cy="476250"/>
          </a:xfrm>
        </p:spPr>
        <p:txBody>
          <a:bodyPr/>
          <a:lstStyle/>
          <a:p>
            <a:pPr>
              <a:defRPr/>
            </a:pPr>
            <a:fld id="{BA949DAA-2B2A-4017-895E-FC6C49EBF0C5}" type="slidenum">
              <a:rPr lang="en-US" smtClean="0"/>
              <a:pPr>
                <a:defRPr/>
              </a:pPr>
              <a:t>11</a:t>
            </a:fld>
            <a:endParaRPr lang="en-US"/>
          </a:p>
        </p:txBody>
      </p:sp>
      <p:sp>
        <p:nvSpPr>
          <p:cNvPr id="4" name="TextBox 3"/>
          <p:cNvSpPr txBox="1"/>
          <p:nvPr/>
        </p:nvSpPr>
        <p:spPr>
          <a:xfrm>
            <a:off x="90484" y="724090"/>
            <a:ext cx="8458200" cy="584775"/>
          </a:xfrm>
          <a:prstGeom prst="rect">
            <a:avLst/>
          </a:prstGeom>
          <a:noFill/>
        </p:spPr>
        <p:txBody>
          <a:bodyPr wrap="square" rtlCol="0">
            <a:spAutoFit/>
          </a:bodyPr>
          <a:lstStyle/>
          <a:p>
            <a:pPr algn="just"/>
            <a:r>
              <a:rPr lang="en-US" sz="1600" dirty="0" smtClean="0"/>
              <a:t>Consider two polarizers whose directions of polarization are rotated by angle </a:t>
            </a:r>
            <a:r>
              <a:rPr lang="el-GR" sz="1600" dirty="0" smtClean="0">
                <a:cs typeface="Arial" panose="020B0604020202020204" pitchFamily="34" charset="0"/>
              </a:rPr>
              <a:t>θ</a:t>
            </a:r>
            <a:r>
              <a:rPr lang="en-US" sz="1600" dirty="0" smtClean="0">
                <a:cs typeface="Arial" panose="020B0604020202020204" pitchFamily="34" charset="0"/>
              </a:rPr>
              <a:t> (without loss of generality we assume the first polarizer to produce horizontally polarized light</a:t>
            </a:r>
            <a:endParaRPr lang="en-US" sz="1600" dirty="0"/>
          </a:p>
        </p:txBody>
      </p:sp>
      <p:graphicFrame>
        <p:nvGraphicFramePr>
          <p:cNvPr id="7" name="Object 7"/>
          <p:cNvGraphicFramePr>
            <a:graphicFrameLocks noChangeAspect="1"/>
          </p:cNvGraphicFramePr>
          <p:nvPr>
            <p:extLst>
              <p:ext uri="{D42A27DB-BD31-4B8C-83A1-F6EECF244321}">
                <p14:modId xmlns:p14="http://schemas.microsoft.com/office/powerpoint/2010/main" val="2648526620"/>
              </p:ext>
            </p:extLst>
          </p:nvPr>
        </p:nvGraphicFramePr>
        <p:xfrm>
          <a:off x="875525" y="2969044"/>
          <a:ext cx="1066800" cy="514350"/>
        </p:xfrm>
        <a:graphic>
          <a:graphicData uri="http://schemas.openxmlformats.org/presentationml/2006/ole">
            <mc:AlternateContent xmlns:mc="http://schemas.openxmlformats.org/markup-compatibility/2006">
              <mc:Choice xmlns:v="urn:schemas-microsoft-com:vml" Requires="v">
                <p:oleObj spid="_x0000_s177316" name="Equation" r:id="rId3" imgW="812520" imgH="457200" progId="Equation.DSMT4">
                  <p:embed/>
                </p:oleObj>
              </mc:Choice>
              <mc:Fallback>
                <p:oleObj name="Equation" r:id="rId3" imgW="812520" imgH="457200" progId="Equation.DSMT4">
                  <p:embed/>
                  <p:pic>
                    <p:nvPicPr>
                      <p:cNvPr id="17203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25" y="2969044"/>
                        <a:ext cx="1066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2407238345"/>
              </p:ext>
            </p:extLst>
          </p:nvPr>
        </p:nvGraphicFramePr>
        <p:xfrm>
          <a:off x="2276053" y="3349312"/>
          <a:ext cx="3834289" cy="568043"/>
        </p:xfrm>
        <a:graphic>
          <a:graphicData uri="http://schemas.openxmlformats.org/presentationml/2006/ole">
            <mc:AlternateContent xmlns:mc="http://schemas.openxmlformats.org/markup-compatibility/2006">
              <mc:Choice xmlns:v="urn:schemas-microsoft-com:vml" Requires="v">
                <p:oleObj spid="_x0000_s177317" name="Equation" r:id="rId5" imgW="3085920" imgH="457200" progId="Equation.DSMT4">
                  <p:embed/>
                </p:oleObj>
              </mc:Choice>
              <mc:Fallback>
                <p:oleObj name="Equation" r:id="rId5" imgW="3085920" imgH="457200" progId="Equation.DSMT4">
                  <p:embed/>
                  <p:pic>
                    <p:nvPicPr>
                      <p:cNvPr id="0" name=""/>
                      <p:cNvPicPr/>
                      <p:nvPr/>
                    </p:nvPicPr>
                    <p:blipFill>
                      <a:blip r:embed="rId6"/>
                      <a:stretch>
                        <a:fillRect/>
                      </a:stretch>
                    </p:blipFill>
                    <p:spPr>
                      <a:xfrm>
                        <a:off x="2276053" y="3349312"/>
                        <a:ext cx="3834289" cy="568043"/>
                      </a:xfrm>
                      <a:prstGeom prst="rect">
                        <a:avLst/>
                      </a:prstGeom>
                    </p:spPr>
                  </p:pic>
                </p:oleObj>
              </mc:Fallback>
            </mc:AlternateContent>
          </a:graphicData>
        </a:graphic>
      </p:graphicFrame>
      <p:grpSp>
        <p:nvGrpSpPr>
          <p:cNvPr id="101" name="Group 100"/>
          <p:cNvGrpSpPr/>
          <p:nvPr/>
        </p:nvGrpSpPr>
        <p:grpSpPr>
          <a:xfrm>
            <a:off x="224687" y="1322867"/>
            <a:ext cx="4375050" cy="2143430"/>
            <a:chOff x="196950" y="1893061"/>
            <a:chExt cx="4375050" cy="2143430"/>
          </a:xfrm>
        </p:grpSpPr>
        <p:sp>
          <p:nvSpPr>
            <p:cNvPr id="59" name="Oval 58"/>
            <p:cNvSpPr/>
            <p:nvPr/>
          </p:nvSpPr>
          <p:spPr bwMode="auto">
            <a:xfrm>
              <a:off x="2797131" y="2522016"/>
              <a:ext cx="766762" cy="1514475"/>
            </a:xfrm>
            <a:prstGeom prst="ellipse">
              <a:avLst/>
            </a:prstGeom>
            <a:pattFill prst="wdDnDiag">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Oval 59"/>
            <p:cNvSpPr/>
            <p:nvPr/>
          </p:nvSpPr>
          <p:spPr bwMode="auto">
            <a:xfrm>
              <a:off x="993333" y="1912559"/>
              <a:ext cx="766762" cy="1514475"/>
            </a:xfrm>
            <a:prstGeom prst="ellipse">
              <a:avLst/>
            </a:prstGeom>
            <a:pattFill prst="dkVert">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2" name="Straight Arrow Connector 61"/>
            <p:cNvCxnSpPr/>
            <p:nvPr/>
          </p:nvCxnSpPr>
          <p:spPr bwMode="auto">
            <a:xfrm flipV="1">
              <a:off x="1439817" y="2104359"/>
              <a:ext cx="853678" cy="593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4" name="Straight Connector 63"/>
            <p:cNvCxnSpPr/>
            <p:nvPr/>
          </p:nvCxnSpPr>
          <p:spPr bwMode="auto">
            <a:xfrm>
              <a:off x="647338" y="2445672"/>
              <a:ext cx="3924662" cy="1233704"/>
            </a:xfrm>
            <a:prstGeom prst="line">
              <a:avLst/>
            </a:prstGeom>
            <a:solidFill>
              <a:schemeClr val="accent1"/>
            </a:solidFill>
            <a:ln w="9525" cap="flat" cmpd="sng" algn="ctr">
              <a:solidFill>
                <a:schemeClr val="tx1"/>
              </a:solidFill>
              <a:prstDash val="solid"/>
              <a:round/>
              <a:headEnd type="none" w="med" len="med"/>
              <a:tailEnd type="stealth" w="med" len="med"/>
            </a:ln>
            <a:effectLst/>
          </p:spPr>
        </p:cxnSp>
        <p:sp>
          <p:nvSpPr>
            <p:cNvPr id="65" name="Oval 64"/>
            <p:cNvSpPr/>
            <p:nvPr/>
          </p:nvSpPr>
          <p:spPr bwMode="auto">
            <a:xfrm>
              <a:off x="1371834" y="2590709"/>
              <a:ext cx="89058" cy="17145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Oval 65"/>
            <p:cNvSpPr/>
            <p:nvPr/>
          </p:nvSpPr>
          <p:spPr bwMode="auto">
            <a:xfrm>
              <a:off x="3092525" y="3155428"/>
              <a:ext cx="89058" cy="17145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70" name="Straight Arrow Connector 69"/>
            <p:cNvCxnSpPr/>
            <p:nvPr/>
          </p:nvCxnSpPr>
          <p:spPr bwMode="auto">
            <a:xfrm flipV="1">
              <a:off x="3144912" y="2647284"/>
              <a:ext cx="853678" cy="593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Straight Arrow Connector 70"/>
            <p:cNvCxnSpPr/>
            <p:nvPr/>
          </p:nvCxnSpPr>
          <p:spPr bwMode="auto">
            <a:xfrm flipV="1">
              <a:off x="3181226" y="2186910"/>
              <a:ext cx="488632" cy="9843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Freeform 72"/>
            <p:cNvSpPr/>
            <p:nvPr/>
          </p:nvSpPr>
          <p:spPr bwMode="auto">
            <a:xfrm>
              <a:off x="3498646" y="2560259"/>
              <a:ext cx="247650" cy="295275"/>
            </a:xfrm>
            <a:custGeom>
              <a:avLst/>
              <a:gdLst>
                <a:gd name="connsiteX0" fmla="*/ 0 w 247650"/>
                <a:gd name="connsiteY0" fmla="*/ 0 h 295275"/>
                <a:gd name="connsiteX1" fmla="*/ 190500 w 247650"/>
                <a:gd name="connsiteY1" fmla="*/ 123825 h 295275"/>
                <a:gd name="connsiteX2" fmla="*/ 247650 w 247650"/>
                <a:gd name="connsiteY2" fmla="*/ 295275 h 295275"/>
              </a:gdLst>
              <a:ahLst/>
              <a:cxnLst>
                <a:cxn ang="0">
                  <a:pos x="connsiteX0" y="connsiteY0"/>
                </a:cxn>
                <a:cxn ang="0">
                  <a:pos x="connsiteX1" y="connsiteY1"/>
                </a:cxn>
                <a:cxn ang="0">
                  <a:pos x="connsiteX2" y="connsiteY2"/>
                </a:cxn>
              </a:cxnLst>
              <a:rect l="l" t="t" r="r" b="b"/>
              <a:pathLst>
                <a:path w="247650" h="295275">
                  <a:moveTo>
                    <a:pt x="0" y="0"/>
                  </a:moveTo>
                  <a:cubicBezTo>
                    <a:pt x="74612" y="37306"/>
                    <a:pt x="149225" y="74613"/>
                    <a:pt x="190500" y="123825"/>
                  </a:cubicBezTo>
                  <a:cubicBezTo>
                    <a:pt x="231775" y="173037"/>
                    <a:pt x="239712" y="234156"/>
                    <a:pt x="247650" y="295275"/>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84" name="Group 83"/>
            <p:cNvGrpSpPr/>
            <p:nvPr/>
          </p:nvGrpSpPr>
          <p:grpSpPr>
            <a:xfrm>
              <a:off x="228595" y="2017334"/>
              <a:ext cx="688300" cy="710187"/>
              <a:chOff x="244674" y="2038350"/>
              <a:chExt cx="688300" cy="710187"/>
            </a:xfrm>
          </p:grpSpPr>
          <p:cxnSp>
            <p:nvCxnSpPr>
              <p:cNvPr id="75" name="Straight Arrow Connector 74"/>
              <p:cNvCxnSpPr/>
              <p:nvPr/>
            </p:nvCxnSpPr>
            <p:spPr bwMode="auto">
              <a:xfrm flipH="1" flipV="1">
                <a:off x="552450" y="2038350"/>
                <a:ext cx="110967" cy="428338"/>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cxnSp>
            <p:nvCxnSpPr>
              <p:cNvPr id="77" name="Straight Arrow Connector 76"/>
              <p:cNvCxnSpPr/>
              <p:nvPr/>
            </p:nvCxnSpPr>
            <p:spPr bwMode="auto">
              <a:xfrm flipV="1">
                <a:off x="663417" y="2135475"/>
                <a:ext cx="269557" cy="331213"/>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cxnSp>
            <p:nvCxnSpPr>
              <p:cNvPr id="79" name="Straight Arrow Connector 78"/>
              <p:cNvCxnSpPr/>
              <p:nvPr/>
            </p:nvCxnSpPr>
            <p:spPr bwMode="auto">
              <a:xfrm flipH="1" flipV="1">
                <a:off x="244674" y="2416969"/>
                <a:ext cx="436006" cy="49719"/>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cxnSp>
            <p:nvCxnSpPr>
              <p:cNvPr id="81" name="Straight Arrow Connector 80"/>
              <p:cNvCxnSpPr/>
              <p:nvPr/>
            </p:nvCxnSpPr>
            <p:spPr bwMode="auto">
              <a:xfrm flipH="1">
                <a:off x="457200" y="2422309"/>
                <a:ext cx="206217" cy="326228"/>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cxnSp>
            <p:nvCxnSpPr>
              <p:cNvPr id="83" name="Straight Arrow Connector 82"/>
              <p:cNvCxnSpPr/>
              <p:nvPr/>
            </p:nvCxnSpPr>
            <p:spPr bwMode="auto">
              <a:xfrm>
                <a:off x="680680" y="2466688"/>
                <a:ext cx="138232" cy="281494"/>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grpSp>
        <p:sp>
          <p:nvSpPr>
            <p:cNvPr id="85" name="TextBox 84"/>
            <p:cNvSpPr txBox="1"/>
            <p:nvPr/>
          </p:nvSpPr>
          <p:spPr>
            <a:xfrm>
              <a:off x="3565555" y="2400849"/>
              <a:ext cx="312906" cy="369332"/>
            </a:xfrm>
            <a:prstGeom prst="rect">
              <a:avLst/>
            </a:prstGeom>
            <a:noFill/>
          </p:spPr>
          <p:txBody>
            <a:bodyPr wrap="none" rtlCol="0">
              <a:spAutoFit/>
            </a:bodyPr>
            <a:lstStyle/>
            <a:p>
              <a:r>
                <a:rPr lang="el-GR" dirty="0" smtClean="0">
                  <a:cs typeface="Arial" panose="020B0604020202020204" pitchFamily="34" charset="0"/>
                </a:rPr>
                <a:t>θ</a:t>
              </a:r>
              <a:endParaRPr lang="en-US" dirty="0"/>
            </a:p>
          </p:txBody>
        </p:sp>
        <p:cxnSp>
          <p:nvCxnSpPr>
            <p:cNvPr id="87" name="Straight Arrow Connector 86"/>
            <p:cNvCxnSpPr/>
            <p:nvPr/>
          </p:nvCxnSpPr>
          <p:spPr bwMode="auto">
            <a:xfrm flipV="1">
              <a:off x="1991561" y="2522016"/>
              <a:ext cx="490769" cy="333519"/>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cxnSp>
          <p:nvCxnSpPr>
            <p:cNvPr id="89" name="Straight Arrow Connector 88"/>
            <p:cNvCxnSpPr/>
            <p:nvPr/>
          </p:nvCxnSpPr>
          <p:spPr bwMode="auto">
            <a:xfrm flipV="1">
              <a:off x="3743329" y="2907886"/>
              <a:ext cx="315269" cy="511825"/>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graphicFrame>
          <p:nvGraphicFramePr>
            <p:cNvPr id="93" name="Object 92"/>
            <p:cNvGraphicFramePr>
              <a:graphicFrameLocks noChangeAspect="1"/>
            </p:cNvGraphicFramePr>
            <p:nvPr>
              <p:extLst>
                <p:ext uri="{D42A27DB-BD31-4B8C-83A1-F6EECF244321}">
                  <p14:modId xmlns:p14="http://schemas.microsoft.com/office/powerpoint/2010/main" val="2453499808"/>
                </p:ext>
              </p:extLst>
            </p:nvPr>
          </p:nvGraphicFramePr>
          <p:xfrm>
            <a:off x="196950" y="1893061"/>
            <a:ext cx="403225" cy="426944"/>
          </p:xfrm>
          <a:graphic>
            <a:graphicData uri="http://schemas.openxmlformats.org/presentationml/2006/ole">
              <mc:AlternateContent xmlns:mc="http://schemas.openxmlformats.org/markup-compatibility/2006">
                <mc:Choice xmlns:v="urn:schemas-microsoft-com:vml" Requires="v">
                  <p:oleObj spid="_x0000_s177318" name="Equation" r:id="rId7" imgW="215640" imgH="228600" progId="Equation.DSMT4">
                    <p:embed/>
                  </p:oleObj>
                </mc:Choice>
                <mc:Fallback>
                  <p:oleObj name="Equation" r:id="rId7" imgW="215640" imgH="228600" progId="Equation.DSMT4">
                    <p:embed/>
                    <p:pic>
                      <p:nvPicPr>
                        <p:cNvPr id="0" name=""/>
                        <p:cNvPicPr/>
                        <p:nvPr/>
                      </p:nvPicPr>
                      <p:blipFill>
                        <a:blip r:embed="rId8"/>
                        <a:stretch>
                          <a:fillRect/>
                        </a:stretch>
                      </p:blipFill>
                      <p:spPr>
                        <a:xfrm>
                          <a:off x="196950" y="1893061"/>
                          <a:ext cx="403225" cy="426944"/>
                        </a:xfrm>
                        <a:prstGeom prst="rect">
                          <a:avLst/>
                        </a:prstGeom>
                      </p:spPr>
                    </p:pic>
                  </p:oleObj>
                </mc:Fallback>
              </mc:AlternateContent>
            </a:graphicData>
          </a:graphic>
        </p:graphicFrame>
        <p:graphicFrame>
          <p:nvGraphicFramePr>
            <p:cNvPr id="94" name="Object 93"/>
            <p:cNvGraphicFramePr>
              <a:graphicFrameLocks noChangeAspect="1"/>
            </p:cNvGraphicFramePr>
            <p:nvPr>
              <p:extLst>
                <p:ext uri="{D42A27DB-BD31-4B8C-83A1-F6EECF244321}">
                  <p14:modId xmlns:p14="http://schemas.microsoft.com/office/powerpoint/2010/main" val="893106013"/>
                </p:ext>
              </p:extLst>
            </p:nvPr>
          </p:nvGraphicFramePr>
          <p:xfrm>
            <a:off x="2034560" y="2321110"/>
            <a:ext cx="310246" cy="398888"/>
          </p:xfrm>
          <a:graphic>
            <a:graphicData uri="http://schemas.openxmlformats.org/presentationml/2006/ole">
              <mc:AlternateContent xmlns:mc="http://schemas.openxmlformats.org/markup-compatibility/2006">
                <mc:Choice xmlns:v="urn:schemas-microsoft-com:vml" Requires="v">
                  <p:oleObj spid="_x0000_s177319"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2034560" y="2321110"/>
                          <a:ext cx="310246" cy="398888"/>
                        </a:xfrm>
                        <a:prstGeom prst="rect">
                          <a:avLst/>
                        </a:prstGeom>
                      </p:spPr>
                    </p:pic>
                  </p:oleObj>
                </mc:Fallback>
              </mc:AlternateContent>
            </a:graphicData>
          </a:graphic>
        </p:graphicFrame>
        <p:graphicFrame>
          <p:nvGraphicFramePr>
            <p:cNvPr id="95" name="Object 94"/>
            <p:cNvGraphicFramePr>
              <a:graphicFrameLocks noChangeAspect="1"/>
            </p:cNvGraphicFramePr>
            <p:nvPr>
              <p:extLst>
                <p:ext uri="{D42A27DB-BD31-4B8C-83A1-F6EECF244321}">
                  <p14:modId xmlns:p14="http://schemas.microsoft.com/office/powerpoint/2010/main" val="4033872133"/>
                </p:ext>
              </p:extLst>
            </p:nvPr>
          </p:nvGraphicFramePr>
          <p:xfrm>
            <a:off x="4161370" y="2876550"/>
            <a:ext cx="397229" cy="340482"/>
          </p:xfrm>
          <a:graphic>
            <a:graphicData uri="http://schemas.openxmlformats.org/presentationml/2006/ole">
              <mc:AlternateContent xmlns:mc="http://schemas.openxmlformats.org/markup-compatibility/2006">
                <mc:Choice xmlns:v="urn:schemas-microsoft-com:vml" Requires="v">
                  <p:oleObj spid="_x0000_s177320" name="Equation" r:id="rId11" imgW="266400" imgH="228600" progId="Equation.DSMT4">
                    <p:embed/>
                  </p:oleObj>
                </mc:Choice>
                <mc:Fallback>
                  <p:oleObj name="Equation" r:id="rId11" imgW="266400" imgH="228600" progId="Equation.DSMT4">
                    <p:embed/>
                    <p:pic>
                      <p:nvPicPr>
                        <p:cNvPr id="0" name=""/>
                        <p:cNvPicPr/>
                        <p:nvPr/>
                      </p:nvPicPr>
                      <p:blipFill>
                        <a:blip r:embed="rId12"/>
                        <a:stretch>
                          <a:fillRect/>
                        </a:stretch>
                      </p:blipFill>
                      <p:spPr>
                        <a:xfrm>
                          <a:off x="4161370" y="2876550"/>
                          <a:ext cx="397229" cy="340482"/>
                        </a:xfrm>
                        <a:prstGeom prst="rect">
                          <a:avLst/>
                        </a:prstGeom>
                      </p:spPr>
                    </p:pic>
                  </p:oleObj>
                </mc:Fallback>
              </mc:AlternateContent>
            </a:graphicData>
          </a:graphic>
        </p:graphicFrame>
      </p:grpSp>
      <p:graphicFrame>
        <p:nvGraphicFramePr>
          <p:cNvPr id="97" name="Object 96"/>
          <p:cNvGraphicFramePr>
            <a:graphicFrameLocks noChangeAspect="1"/>
          </p:cNvGraphicFramePr>
          <p:nvPr>
            <p:extLst>
              <p:ext uri="{D42A27DB-BD31-4B8C-83A1-F6EECF244321}">
                <p14:modId xmlns:p14="http://schemas.microsoft.com/office/powerpoint/2010/main" val="4114237957"/>
              </p:ext>
            </p:extLst>
          </p:nvPr>
        </p:nvGraphicFramePr>
        <p:xfrm>
          <a:off x="1889576" y="4114483"/>
          <a:ext cx="3027363" cy="558800"/>
        </p:xfrm>
        <a:graphic>
          <a:graphicData uri="http://schemas.openxmlformats.org/presentationml/2006/ole">
            <mc:AlternateContent xmlns:mc="http://schemas.openxmlformats.org/markup-compatibility/2006">
              <mc:Choice xmlns:v="urn:schemas-microsoft-com:vml" Requires="v">
                <p:oleObj spid="_x0000_s177321" name="Equation" r:id="rId13" imgW="2476440" imgH="457200" progId="Equation.DSMT4">
                  <p:embed/>
                </p:oleObj>
              </mc:Choice>
              <mc:Fallback>
                <p:oleObj name="Equation" r:id="rId13" imgW="2476440" imgH="457200" progId="Equation.DSMT4">
                  <p:embed/>
                  <p:pic>
                    <p:nvPicPr>
                      <p:cNvPr id="0" name=""/>
                      <p:cNvPicPr/>
                      <p:nvPr/>
                    </p:nvPicPr>
                    <p:blipFill>
                      <a:blip r:embed="rId14"/>
                      <a:stretch>
                        <a:fillRect/>
                      </a:stretch>
                    </p:blipFill>
                    <p:spPr>
                      <a:xfrm>
                        <a:off x="1889576" y="4114483"/>
                        <a:ext cx="3027363" cy="558800"/>
                      </a:xfrm>
                      <a:prstGeom prst="rect">
                        <a:avLst/>
                      </a:prstGeom>
                    </p:spPr>
                  </p:pic>
                </p:oleObj>
              </mc:Fallback>
            </mc:AlternateContent>
          </a:graphicData>
        </a:graphic>
      </p:graphicFrame>
      <p:sp>
        <p:nvSpPr>
          <p:cNvPr id="98" name="TextBox 97"/>
          <p:cNvSpPr txBox="1"/>
          <p:nvPr/>
        </p:nvSpPr>
        <p:spPr>
          <a:xfrm>
            <a:off x="219870" y="4153740"/>
            <a:ext cx="1364541" cy="369332"/>
          </a:xfrm>
          <a:prstGeom prst="rect">
            <a:avLst/>
          </a:prstGeom>
          <a:noFill/>
        </p:spPr>
        <p:txBody>
          <a:bodyPr wrap="none" rtlCol="0">
            <a:spAutoFit/>
          </a:bodyPr>
          <a:lstStyle/>
          <a:p>
            <a:r>
              <a:rPr lang="en-US" dirty="0" smtClean="0"/>
              <a:t>Total matrix</a:t>
            </a:r>
            <a:endParaRPr lang="en-US" dirty="0"/>
          </a:p>
        </p:txBody>
      </p:sp>
      <p:sp>
        <p:nvSpPr>
          <p:cNvPr id="99" name="TextBox 98"/>
          <p:cNvSpPr txBox="1"/>
          <p:nvPr/>
        </p:nvSpPr>
        <p:spPr>
          <a:xfrm>
            <a:off x="5057456" y="4221634"/>
            <a:ext cx="1314769" cy="954107"/>
          </a:xfrm>
          <a:prstGeom prst="rect">
            <a:avLst/>
          </a:prstGeom>
          <a:noFill/>
        </p:spPr>
        <p:txBody>
          <a:bodyPr wrap="square" rtlCol="0">
            <a:spAutoFit/>
          </a:bodyPr>
          <a:lstStyle/>
          <a:p>
            <a:r>
              <a:rPr lang="en-US" sz="1400" dirty="0" smtClean="0"/>
              <a:t>Assuming that the input light is not polarized </a:t>
            </a:r>
            <a:endParaRPr lang="en-US" sz="1400" dirty="0"/>
          </a:p>
        </p:txBody>
      </p:sp>
      <p:graphicFrame>
        <p:nvGraphicFramePr>
          <p:cNvPr id="100" name="Object 99"/>
          <p:cNvGraphicFramePr>
            <a:graphicFrameLocks noChangeAspect="1"/>
          </p:cNvGraphicFramePr>
          <p:nvPr>
            <p:extLst>
              <p:ext uri="{D42A27DB-BD31-4B8C-83A1-F6EECF244321}">
                <p14:modId xmlns:p14="http://schemas.microsoft.com/office/powerpoint/2010/main" val="1917856783"/>
              </p:ext>
            </p:extLst>
          </p:nvPr>
        </p:nvGraphicFramePr>
        <p:xfrm>
          <a:off x="6686461" y="4232653"/>
          <a:ext cx="1771354" cy="661590"/>
        </p:xfrm>
        <a:graphic>
          <a:graphicData uri="http://schemas.openxmlformats.org/presentationml/2006/ole">
            <mc:AlternateContent xmlns:mc="http://schemas.openxmlformats.org/markup-compatibility/2006">
              <mc:Choice xmlns:v="urn:schemas-microsoft-com:vml" Requires="v">
                <p:oleObj spid="_x0000_s177322" name="Equation" r:id="rId15" imgW="1054080" imgH="393480" progId="Equation.DSMT4">
                  <p:embed/>
                </p:oleObj>
              </mc:Choice>
              <mc:Fallback>
                <p:oleObj name="Equation" r:id="rId15" imgW="1054080" imgH="393480" progId="Equation.DSMT4">
                  <p:embed/>
                  <p:pic>
                    <p:nvPicPr>
                      <p:cNvPr id="0" name=""/>
                      <p:cNvPicPr/>
                      <p:nvPr/>
                    </p:nvPicPr>
                    <p:blipFill>
                      <a:blip r:embed="rId16"/>
                      <a:stretch>
                        <a:fillRect/>
                      </a:stretch>
                    </p:blipFill>
                    <p:spPr>
                      <a:xfrm>
                        <a:off x="6686461" y="4232653"/>
                        <a:ext cx="1771354" cy="661590"/>
                      </a:xfrm>
                      <a:prstGeom prst="rect">
                        <a:avLst/>
                      </a:prstGeom>
                    </p:spPr>
                  </p:pic>
                </p:oleObj>
              </mc:Fallback>
            </mc:AlternateContent>
          </a:graphicData>
        </a:graphic>
      </p:graphicFrame>
      <p:grpSp>
        <p:nvGrpSpPr>
          <p:cNvPr id="103" name="Group 102"/>
          <p:cNvGrpSpPr/>
          <p:nvPr/>
        </p:nvGrpSpPr>
        <p:grpSpPr>
          <a:xfrm>
            <a:off x="6697168" y="1036157"/>
            <a:ext cx="1644488" cy="2074409"/>
            <a:chOff x="6721794" y="2014303"/>
            <a:chExt cx="1644488" cy="2074409"/>
          </a:xfrm>
        </p:grpSpPr>
        <p:pic>
          <p:nvPicPr>
            <p:cNvPr id="177166" name="Picture 14" descr="BOILLY Louis-Léopold : HUILE SUR TOILE PORTRAIT DU MAJOR DU GÉNIE ÉTIENNE-LOUIS  MALUS, Premier Empire, vers 18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721794" y="2014303"/>
              <a:ext cx="1475135" cy="2074409"/>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p:cNvSpPr/>
            <p:nvPr/>
          </p:nvSpPr>
          <p:spPr>
            <a:xfrm>
              <a:off x="6827247" y="3103545"/>
              <a:ext cx="1539035" cy="923330"/>
            </a:xfrm>
            <a:prstGeom prst="rect">
              <a:avLst/>
            </a:prstGeom>
          </p:spPr>
          <p:txBody>
            <a:bodyPr wrap="square">
              <a:spAutoFit/>
            </a:bodyPr>
            <a:lstStyle/>
            <a:p>
              <a:r>
                <a:rPr lang="en-US" b="1" dirty="0">
                  <a:solidFill>
                    <a:schemeClr val="bg1"/>
                  </a:solidFill>
                  <a:latin typeface="arial" panose="020B0604020202020204" pitchFamily="34" charset="0"/>
                </a:rPr>
                <a:t>Étienne-Louis</a:t>
              </a:r>
              <a:r>
                <a:rPr lang="en-US" b="1" dirty="0">
                  <a:solidFill>
                    <a:srgbClr val="000000"/>
                  </a:solidFill>
                  <a:latin typeface="arial" panose="020B0604020202020204" pitchFamily="34" charset="0"/>
                </a:rPr>
                <a:t> </a:t>
              </a:r>
              <a:r>
                <a:rPr lang="en-US" b="1" dirty="0">
                  <a:solidFill>
                    <a:schemeClr val="bg1"/>
                  </a:solidFill>
                  <a:latin typeface="arial" panose="020B0604020202020204" pitchFamily="34" charset="0"/>
                </a:rPr>
                <a:t>Malus</a:t>
              </a:r>
              <a:br>
                <a:rPr lang="en-US" b="1" dirty="0">
                  <a:solidFill>
                    <a:schemeClr val="bg1"/>
                  </a:solidFill>
                  <a:latin typeface="arial" panose="020B0604020202020204" pitchFamily="34" charset="0"/>
                </a:rPr>
              </a:br>
              <a:r>
                <a:rPr lang="en-US" b="1" dirty="0">
                  <a:solidFill>
                    <a:schemeClr val="bg1"/>
                  </a:solidFill>
                  <a:latin typeface="arial" panose="020B0604020202020204" pitchFamily="34" charset="0"/>
                </a:rPr>
                <a:t>(1775-1812)</a:t>
              </a:r>
            </a:p>
          </p:txBody>
        </p:sp>
      </p:grpSp>
      <p:grpSp>
        <p:nvGrpSpPr>
          <p:cNvPr id="8" name="Group 7"/>
          <p:cNvGrpSpPr/>
          <p:nvPr/>
        </p:nvGrpSpPr>
        <p:grpSpPr>
          <a:xfrm>
            <a:off x="315573" y="5124358"/>
            <a:ext cx="5336612" cy="1764544"/>
            <a:chOff x="315573" y="5124358"/>
            <a:chExt cx="5336612" cy="1764544"/>
          </a:xfrm>
        </p:grpSpPr>
        <p:sp>
          <p:nvSpPr>
            <p:cNvPr id="5" name="Rectangle 4"/>
            <p:cNvSpPr/>
            <p:nvPr/>
          </p:nvSpPr>
          <p:spPr>
            <a:xfrm>
              <a:off x="315573" y="5581632"/>
              <a:ext cx="2799872" cy="923330"/>
            </a:xfrm>
            <a:prstGeom prst="rect">
              <a:avLst/>
            </a:prstGeom>
          </p:spPr>
          <p:txBody>
            <a:bodyPr wrap="square">
              <a:spAutoFit/>
            </a:bodyPr>
            <a:lstStyle/>
            <a:p>
              <a:pPr algn="just"/>
              <a:r>
                <a:rPr lang="en-US" dirty="0"/>
                <a:t>Variable </a:t>
              </a:r>
              <a:r>
                <a:rPr lang="en-US" dirty="0" smtClean="0"/>
                <a:t>laser attenuator- two polarizers, one of which is rotated </a:t>
              </a:r>
              <a:endParaRPr lang="en-US" dirty="0"/>
            </a:p>
          </p:txBody>
        </p:sp>
        <p:pic>
          <p:nvPicPr>
            <p:cNvPr id="177182" name="Picture 30" descr="Precision high power laser attenuator using calcite Glan-Taylor polariser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3257" y="5124358"/>
              <a:ext cx="2248928" cy="17645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56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8" grpId="0"/>
      <p:bldP spid="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4" y="57388"/>
            <a:ext cx="8229600" cy="1143000"/>
          </a:xfrm>
        </p:spPr>
        <p:txBody>
          <a:bodyPr/>
          <a:lstStyle/>
          <a:p>
            <a:r>
              <a:rPr lang="en-US" sz="3200" dirty="0" smtClean="0"/>
              <a:t>Retardation plates</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12</a:t>
            </a:fld>
            <a:endParaRPr lang="en-US"/>
          </a:p>
        </p:txBody>
      </p:sp>
      <p:sp>
        <p:nvSpPr>
          <p:cNvPr id="4" name="TextBox 3"/>
          <p:cNvSpPr txBox="1"/>
          <p:nvPr/>
        </p:nvSpPr>
        <p:spPr>
          <a:xfrm>
            <a:off x="565939" y="1150679"/>
            <a:ext cx="8026399" cy="923330"/>
          </a:xfrm>
          <a:prstGeom prst="rect">
            <a:avLst/>
          </a:prstGeom>
          <a:noFill/>
        </p:spPr>
        <p:txBody>
          <a:bodyPr wrap="square" rtlCol="0">
            <a:spAutoFit/>
          </a:bodyPr>
          <a:lstStyle/>
          <a:p>
            <a:pPr algn="just"/>
            <a:r>
              <a:rPr lang="en-US" dirty="0" smtClean="0"/>
              <a:t>Retardation plates  are phase-shifting devices capable of turning linearly polarized light into circular/elliptical one and vice versa. To take advantage of maximum birefringence the optical axis us parallel to the face</a:t>
            </a:r>
            <a:endParaRPr lang="en-US" dirty="0"/>
          </a:p>
        </p:txBody>
      </p:sp>
      <p:grpSp>
        <p:nvGrpSpPr>
          <p:cNvPr id="56" name="Group 55"/>
          <p:cNvGrpSpPr/>
          <p:nvPr/>
        </p:nvGrpSpPr>
        <p:grpSpPr>
          <a:xfrm>
            <a:off x="1117974" y="2747645"/>
            <a:ext cx="6922328" cy="2418080"/>
            <a:chOff x="1219200" y="2763520"/>
            <a:chExt cx="6922328" cy="2418080"/>
          </a:xfrm>
        </p:grpSpPr>
        <p:grpSp>
          <p:nvGrpSpPr>
            <p:cNvPr id="28" name="Group 27"/>
            <p:cNvGrpSpPr/>
            <p:nvPr/>
          </p:nvGrpSpPr>
          <p:grpSpPr>
            <a:xfrm>
              <a:off x="1219200" y="2763520"/>
              <a:ext cx="6922328" cy="1971040"/>
              <a:chOff x="1219200" y="2763520"/>
              <a:chExt cx="6922328" cy="1971040"/>
            </a:xfrm>
          </p:grpSpPr>
          <p:cxnSp>
            <p:nvCxnSpPr>
              <p:cNvPr id="6" name="Straight Arrow Connector 5"/>
              <p:cNvCxnSpPr/>
              <p:nvPr/>
            </p:nvCxnSpPr>
            <p:spPr bwMode="auto">
              <a:xfrm flipV="1">
                <a:off x="2418080" y="3627120"/>
                <a:ext cx="1645920" cy="365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Oval 6"/>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3" name="Straight Connector 12"/>
              <p:cNvCxnSpPr/>
              <p:nvPr/>
            </p:nvCxnSpPr>
            <p:spPr bwMode="auto">
              <a:xfrm flipV="1">
                <a:off x="2428240" y="2763520"/>
                <a:ext cx="10160" cy="1971040"/>
              </a:xfrm>
              <a:prstGeom prst="line">
                <a:avLst/>
              </a:prstGeom>
              <a:solidFill>
                <a:schemeClr val="accent1"/>
              </a:solidFill>
              <a:ln w="9525" cap="flat" cmpd="sng" algn="ctr">
                <a:solidFill>
                  <a:schemeClr val="tx1"/>
                </a:solidFill>
                <a:prstDash val="solid"/>
                <a:round/>
                <a:headEnd type="none" w="med" len="med"/>
                <a:tailEnd type="stealth" w="med" len="med"/>
              </a:ln>
              <a:effectLst/>
            </p:spPr>
          </p:cxnSp>
          <p:cxnSp>
            <p:nvCxnSpPr>
              <p:cNvPr id="17" name="Straight Connector 16"/>
              <p:cNvCxnSpPr/>
              <p:nvPr/>
            </p:nvCxnSpPr>
            <p:spPr bwMode="auto">
              <a:xfrm flipH="1">
                <a:off x="1981200" y="3982720"/>
                <a:ext cx="1056640" cy="0"/>
              </a:xfrm>
              <a:prstGeom prst="line">
                <a:avLst/>
              </a:prstGeom>
              <a:solidFill>
                <a:schemeClr val="accent1"/>
              </a:solidFill>
              <a:ln w="9525" cap="flat" cmpd="sng" algn="ctr">
                <a:solidFill>
                  <a:schemeClr val="tx1"/>
                </a:solidFill>
                <a:prstDash val="solid"/>
                <a:round/>
                <a:headEnd type="stealth" w="med" len="med"/>
                <a:tailEnd type="none" w="med" len="med"/>
              </a:ln>
              <a:effectLst/>
            </p:spPr>
          </p:cxnSp>
          <p:cxnSp>
            <p:nvCxnSpPr>
              <p:cNvPr id="19" name="Straight Connector 18"/>
              <p:cNvCxnSpPr/>
              <p:nvPr/>
            </p:nvCxnSpPr>
            <p:spPr bwMode="auto">
              <a:xfrm flipH="1">
                <a:off x="1219200" y="3992880"/>
                <a:ext cx="1249680" cy="2844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3779520" y="3291840"/>
                <a:ext cx="300082" cy="369332"/>
              </a:xfrm>
              <a:prstGeom prst="rect">
                <a:avLst/>
              </a:prstGeom>
              <a:noFill/>
            </p:spPr>
            <p:txBody>
              <a:bodyPr wrap="none" rtlCol="0">
                <a:spAutoFit/>
              </a:bodyPr>
              <a:lstStyle/>
              <a:p>
                <a:r>
                  <a:rPr lang="en-US" dirty="0" smtClean="0"/>
                  <a:t>z</a:t>
                </a:r>
                <a:endParaRPr lang="en-US" dirty="0"/>
              </a:p>
            </p:txBody>
          </p:sp>
          <p:sp>
            <p:nvSpPr>
              <p:cNvPr id="22" name="TextBox 21"/>
              <p:cNvSpPr txBox="1"/>
              <p:nvPr/>
            </p:nvSpPr>
            <p:spPr>
              <a:xfrm>
                <a:off x="2560320" y="3931920"/>
                <a:ext cx="248786" cy="369332"/>
              </a:xfrm>
              <a:prstGeom prst="rect">
                <a:avLst/>
              </a:prstGeom>
              <a:noFill/>
            </p:spPr>
            <p:txBody>
              <a:bodyPr wrap="none" rtlCol="0">
                <a:spAutoFit/>
              </a:bodyPr>
              <a:lstStyle/>
              <a:p>
                <a:r>
                  <a:rPr lang="en-US" dirty="0" smtClean="0"/>
                  <a:t>f</a:t>
                </a:r>
                <a:endParaRPr lang="en-US" dirty="0"/>
              </a:p>
            </p:txBody>
          </p:sp>
          <p:sp>
            <p:nvSpPr>
              <p:cNvPr id="25" name="TextBox 24"/>
              <p:cNvSpPr txBox="1"/>
              <p:nvPr/>
            </p:nvSpPr>
            <p:spPr>
              <a:xfrm>
                <a:off x="2519680" y="2783840"/>
                <a:ext cx="300082" cy="369332"/>
              </a:xfrm>
              <a:prstGeom prst="rect">
                <a:avLst/>
              </a:prstGeom>
              <a:noFill/>
            </p:spPr>
            <p:txBody>
              <a:bodyPr wrap="none" rtlCol="0">
                <a:spAutoFit/>
              </a:bodyPr>
              <a:lstStyle/>
              <a:p>
                <a:r>
                  <a:rPr lang="en-US" dirty="0" smtClean="0"/>
                  <a:t>s</a:t>
                </a:r>
                <a:endParaRPr lang="en-US" dirty="0"/>
              </a:p>
            </p:txBody>
          </p:sp>
          <p:sp>
            <p:nvSpPr>
              <p:cNvPr id="26" name="TextBox 25"/>
              <p:cNvSpPr txBox="1"/>
              <p:nvPr/>
            </p:nvSpPr>
            <p:spPr>
              <a:xfrm>
                <a:off x="4277360" y="2814320"/>
                <a:ext cx="3749744" cy="369332"/>
              </a:xfrm>
              <a:prstGeom prst="rect">
                <a:avLst/>
              </a:prstGeom>
              <a:noFill/>
            </p:spPr>
            <p:txBody>
              <a:bodyPr wrap="none" rtlCol="0">
                <a:spAutoFit/>
              </a:bodyPr>
              <a:lstStyle/>
              <a:p>
                <a:r>
                  <a:rPr lang="en-US" dirty="0" smtClean="0"/>
                  <a:t>s-slow axis (larger refractive index)</a:t>
                </a:r>
                <a:endParaRPr lang="en-US" dirty="0"/>
              </a:p>
            </p:txBody>
          </p:sp>
          <p:sp>
            <p:nvSpPr>
              <p:cNvPr id="27" name="TextBox 26"/>
              <p:cNvSpPr txBox="1"/>
              <p:nvPr/>
            </p:nvSpPr>
            <p:spPr>
              <a:xfrm>
                <a:off x="4378960" y="3312160"/>
                <a:ext cx="3762568" cy="369332"/>
              </a:xfrm>
              <a:prstGeom prst="rect">
                <a:avLst/>
              </a:prstGeom>
              <a:noFill/>
            </p:spPr>
            <p:txBody>
              <a:bodyPr wrap="none" rtlCol="0">
                <a:spAutoFit/>
              </a:bodyPr>
              <a:lstStyle/>
              <a:p>
                <a:r>
                  <a:rPr lang="en-US" dirty="0" smtClean="0"/>
                  <a:t>f-fast axis (smaller refractive index)</a:t>
                </a:r>
                <a:endParaRPr lang="en-US" dirty="0"/>
              </a:p>
            </p:txBody>
          </p:sp>
        </p:grpSp>
        <p:sp>
          <p:nvSpPr>
            <p:cNvPr id="30" name="Arc 29"/>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2" name="Straight Connector 31"/>
            <p:cNvCxnSpPr>
              <a:stCxn id="25" idx="2"/>
              <a:endCxn id="7"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54" name="Group 53"/>
            <p:cNvGrpSpPr/>
            <p:nvPr/>
          </p:nvGrpSpPr>
          <p:grpSpPr>
            <a:xfrm rot="21008584">
              <a:off x="2027759" y="4730176"/>
              <a:ext cx="1219200" cy="451424"/>
              <a:chOff x="1905000" y="4730176"/>
              <a:chExt cx="1219200" cy="451424"/>
            </a:xfrm>
          </p:grpSpPr>
          <p:cxnSp>
            <p:nvCxnSpPr>
              <p:cNvPr id="34" name="Straight Connector 33"/>
              <p:cNvCxnSpPr>
                <a:stCxn id="7" idx="4"/>
                <a:endCxn id="30"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6" name="Straight Connector 35"/>
              <p:cNvCxnSpPr>
                <a:stCxn id="7"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Arrow Connector 47"/>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Connector 52"/>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5" name="TextBox 54"/>
            <p:cNvSpPr txBox="1"/>
            <p:nvPr/>
          </p:nvSpPr>
          <p:spPr>
            <a:xfrm>
              <a:off x="3124200" y="4724400"/>
              <a:ext cx="312906" cy="369332"/>
            </a:xfrm>
            <a:prstGeom prst="rect">
              <a:avLst/>
            </a:prstGeom>
            <a:noFill/>
          </p:spPr>
          <p:txBody>
            <a:bodyPr wrap="none" rtlCol="0">
              <a:spAutoFit/>
            </a:bodyPr>
            <a:lstStyle/>
            <a:p>
              <a:r>
                <a:rPr lang="en-US" dirty="0" smtClean="0"/>
                <a:t>d</a:t>
              </a:r>
              <a:endParaRPr lang="en-US" dirty="0"/>
            </a:p>
          </p:txBody>
        </p:sp>
      </p:grpSp>
      <p:grpSp>
        <p:nvGrpSpPr>
          <p:cNvPr id="59" name="Group 58"/>
          <p:cNvGrpSpPr/>
          <p:nvPr/>
        </p:nvGrpSpPr>
        <p:grpSpPr>
          <a:xfrm>
            <a:off x="3276600" y="3886200"/>
            <a:ext cx="5567362" cy="558800"/>
            <a:chOff x="2971800" y="3962400"/>
            <a:chExt cx="5567362" cy="558800"/>
          </a:xfrm>
        </p:grpSpPr>
        <p:sp>
          <p:nvSpPr>
            <p:cNvPr id="57" name="TextBox 56"/>
            <p:cNvSpPr txBox="1"/>
            <p:nvPr/>
          </p:nvSpPr>
          <p:spPr>
            <a:xfrm>
              <a:off x="2971800" y="3962400"/>
              <a:ext cx="4455066" cy="369332"/>
            </a:xfrm>
            <a:prstGeom prst="rect">
              <a:avLst/>
            </a:prstGeom>
            <a:noFill/>
          </p:spPr>
          <p:txBody>
            <a:bodyPr wrap="none" rtlCol="0">
              <a:spAutoFit/>
            </a:bodyPr>
            <a:lstStyle/>
            <a:p>
              <a:r>
                <a:rPr lang="en-US" dirty="0" smtClean="0"/>
                <a:t>Phase retardation for the slow component</a:t>
              </a:r>
              <a:endParaRPr lang="en-US" dirty="0"/>
            </a:p>
          </p:txBody>
        </p:sp>
        <p:graphicFrame>
          <p:nvGraphicFramePr>
            <p:cNvPr id="58" name="Object 9"/>
            <p:cNvGraphicFramePr>
              <a:graphicFrameLocks noChangeAspect="1"/>
            </p:cNvGraphicFramePr>
            <p:nvPr>
              <p:extLst>
                <p:ext uri="{D42A27DB-BD31-4B8C-83A1-F6EECF244321}">
                  <p14:modId xmlns:p14="http://schemas.microsoft.com/office/powerpoint/2010/main" val="1844430009"/>
                </p:ext>
              </p:extLst>
            </p:nvPr>
          </p:nvGraphicFramePr>
          <p:xfrm>
            <a:off x="7391400" y="3962400"/>
            <a:ext cx="1147762" cy="558800"/>
          </p:xfrm>
          <a:graphic>
            <a:graphicData uri="http://schemas.openxmlformats.org/presentationml/2006/ole">
              <mc:AlternateContent xmlns:mc="http://schemas.openxmlformats.org/markup-compatibility/2006">
                <mc:Choice xmlns:v="urn:schemas-microsoft-com:vml" Requires="v">
                  <p:oleObj spid="_x0000_s161964" name="Equation" r:id="rId3" imgW="812520" imgH="393480" progId="Equation.DSMT4">
                    <p:embed/>
                  </p:oleObj>
                </mc:Choice>
                <mc:Fallback>
                  <p:oleObj name="Equation" r:id="rId3" imgW="81252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3962400"/>
                          <a:ext cx="11477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0" name="Group 59"/>
          <p:cNvGrpSpPr/>
          <p:nvPr/>
        </p:nvGrpSpPr>
        <p:grpSpPr>
          <a:xfrm>
            <a:off x="3429000" y="4606925"/>
            <a:ext cx="5580063" cy="558800"/>
            <a:chOff x="3200400" y="3921125"/>
            <a:chExt cx="5580063" cy="558800"/>
          </a:xfrm>
        </p:grpSpPr>
        <p:sp>
          <p:nvSpPr>
            <p:cNvPr id="61" name="TextBox 60"/>
            <p:cNvSpPr txBox="1"/>
            <p:nvPr/>
          </p:nvSpPr>
          <p:spPr>
            <a:xfrm>
              <a:off x="3200400" y="4038600"/>
              <a:ext cx="4365298" cy="369332"/>
            </a:xfrm>
            <a:prstGeom prst="rect">
              <a:avLst/>
            </a:prstGeom>
            <a:noFill/>
          </p:spPr>
          <p:txBody>
            <a:bodyPr wrap="none" rtlCol="0">
              <a:spAutoFit/>
            </a:bodyPr>
            <a:lstStyle/>
            <a:p>
              <a:r>
                <a:rPr lang="en-US" dirty="0" smtClean="0"/>
                <a:t>Phase retardation for the fast component</a:t>
              </a:r>
              <a:endParaRPr lang="en-US" dirty="0"/>
            </a:p>
          </p:txBody>
        </p:sp>
        <p:graphicFrame>
          <p:nvGraphicFramePr>
            <p:cNvPr id="62" name="Object 9"/>
            <p:cNvGraphicFramePr>
              <a:graphicFrameLocks noChangeAspect="1"/>
            </p:cNvGraphicFramePr>
            <p:nvPr/>
          </p:nvGraphicFramePr>
          <p:xfrm>
            <a:off x="7559675" y="3921125"/>
            <a:ext cx="1220788" cy="558800"/>
          </p:xfrm>
          <a:graphic>
            <a:graphicData uri="http://schemas.openxmlformats.org/presentationml/2006/ole">
              <mc:AlternateContent xmlns:mc="http://schemas.openxmlformats.org/markup-compatibility/2006">
                <mc:Choice xmlns:v="urn:schemas-microsoft-com:vml" Requires="v">
                  <p:oleObj spid="_x0000_s161965" name="Equation" r:id="rId5" imgW="863280" imgH="393480" progId="Equation.DSMT4">
                    <p:embed/>
                  </p:oleObj>
                </mc:Choice>
                <mc:Fallback>
                  <p:oleObj name="Equation" r:id="rId5" imgW="8632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9675" y="3921125"/>
                          <a:ext cx="122078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3" name="TextBox 62"/>
          <p:cNvSpPr txBox="1"/>
          <p:nvPr/>
        </p:nvSpPr>
        <p:spPr>
          <a:xfrm>
            <a:off x="152400" y="5181600"/>
            <a:ext cx="4480714" cy="369332"/>
          </a:xfrm>
          <a:prstGeom prst="rect">
            <a:avLst/>
          </a:prstGeom>
          <a:noFill/>
        </p:spPr>
        <p:txBody>
          <a:bodyPr wrap="none" rtlCol="0">
            <a:spAutoFit/>
          </a:bodyPr>
          <a:lstStyle/>
          <a:p>
            <a:r>
              <a:rPr lang="en-US" dirty="0" smtClean="0"/>
              <a:t>If the incoming light has polarization state </a:t>
            </a:r>
            <a:endParaRPr lang="en-US" dirty="0"/>
          </a:p>
        </p:txBody>
      </p:sp>
      <p:graphicFrame>
        <p:nvGraphicFramePr>
          <p:cNvPr id="161796" name="Object 4"/>
          <p:cNvGraphicFramePr>
            <a:graphicFrameLocks noChangeAspect="1"/>
          </p:cNvGraphicFramePr>
          <p:nvPr/>
        </p:nvGraphicFramePr>
        <p:xfrm>
          <a:off x="4495800" y="5105400"/>
          <a:ext cx="609600" cy="681318"/>
        </p:xfrm>
        <a:graphic>
          <a:graphicData uri="http://schemas.openxmlformats.org/presentationml/2006/ole">
            <mc:AlternateContent xmlns:mc="http://schemas.openxmlformats.org/markup-compatibility/2006">
              <mc:Choice xmlns:v="urn:schemas-microsoft-com:vml" Requires="v">
                <p:oleObj spid="_x0000_s161966" name="Equation" r:id="rId7" imgW="431640" imgH="482400" progId="Equation.DSMT4">
                  <p:embed/>
                </p:oleObj>
              </mc:Choice>
              <mc:Fallback>
                <p:oleObj name="Equation" r:id="rId7" imgW="431640" imgH="482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5105400"/>
                        <a:ext cx="609600" cy="68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 name="TextBox 64"/>
          <p:cNvSpPr txBox="1"/>
          <p:nvPr/>
        </p:nvSpPr>
        <p:spPr>
          <a:xfrm>
            <a:off x="5105400" y="5257800"/>
            <a:ext cx="3441968" cy="369332"/>
          </a:xfrm>
          <a:prstGeom prst="rect">
            <a:avLst/>
          </a:prstGeom>
          <a:noFill/>
        </p:spPr>
        <p:txBody>
          <a:bodyPr wrap="none" rtlCol="0">
            <a:spAutoFit/>
          </a:bodyPr>
          <a:lstStyle/>
          <a:p>
            <a:r>
              <a:rPr lang="en-US" dirty="0" smtClean="0"/>
              <a:t>The output polarization state is </a:t>
            </a:r>
            <a:endParaRPr lang="en-US" dirty="0"/>
          </a:p>
        </p:txBody>
      </p:sp>
      <p:graphicFrame>
        <p:nvGraphicFramePr>
          <p:cNvPr id="161797" name="Object 5"/>
          <p:cNvGraphicFramePr>
            <a:graphicFrameLocks noChangeAspect="1"/>
          </p:cNvGraphicFramePr>
          <p:nvPr/>
        </p:nvGraphicFramePr>
        <p:xfrm>
          <a:off x="0" y="5867400"/>
          <a:ext cx="5235576" cy="752475"/>
        </p:xfrm>
        <a:graphic>
          <a:graphicData uri="http://schemas.openxmlformats.org/presentationml/2006/ole">
            <mc:AlternateContent xmlns:mc="http://schemas.openxmlformats.org/markup-compatibility/2006">
              <mc:Choice xmlns:v="urn:schemas-microsoft-com:vml" Requires="v">
                <p:oleObj spid="_x0000_s161967" name="Equation" r:id="rId9" imgW="3708360" imgH="533160" progId="Equation.DSMT4">
                  <p:embed/>
                </p:oleObj>
              </mc:Choice>
              <mc:Fallback>
                <p:oleObj name="Equation" r:id="rId9" imgW="3708360" imgH="5331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5867400"/>
                        <a:ext cx="5235576"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798" name="Object 6"/>
          <p:cNvGraphicFramePr>
            <a:graphicFrameLocks noChangeAspect="1"/>
          </p:cNvGraphicFramePr>
          <p:nvPr>
            <p:extLst>
              <p:ext uri="{D42A27DB-BD31-4B8C-83A1-F6EECF244321}">
                <p14:modId xmlns:p14="http://schemas.microsoft.com/office/powerpoint/2010/main" val="290890973"/>
              </p:ext>
            </p:extLst>
          </p:nvPr>
        </p:nvGraphicFramePr>
        <p:xfrm>
          <a:off x="6007100" y="5867400"/>
          <a:ext cx="927100" cy="660400"/>
        </p:xfrm>
        <a:graphic>
          <a:graphicData uri="http://schemas.openxmlformats.org/presentationml/2006/ole">
            <mc:AlternateContent xmlns:mc="http://schemas.openxmlformats.org/markup-compatibility/2006">
              <mc:Choice xmlns:v="urn:schemas-microsoft-com:vml" Requires="v">
                <p:oleObj spid="_x0000_s161968" name="Equation" r:id="rId11" imgW="927000" imgH="660240" progId="Equation.DSMT4">
                  <p:embed/>
                </p:oleObj>
              </mc:Choice>
              <mc:Fallback>
                <p:oleObj name="Equation" r:id="rId11" imgW="927000" imgH="6602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7100" y="5867400"/>
                        <a:ext cx="9271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ox(in)">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ox(in)">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ox(in)">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ox(in)">
                                      <p:cBhvr>
                                        <p:cTn id="27" dur="500"/>
                                        <p:tgtEl>
                                          <p:spTgt spid="63"/>
                                        </p:tgtEl>
                                      </p:cBhvr>
                                    </p:animEffect>
                                  </p:childTnLst>
                                </p:cTn>
                              </p:par>
                              <p:par>
                                <p:cTn id="28" presetID="4" presetClass="entr" presetSubtype="16" fill="hold" nodeType="withEffect">
                                  <p:stCondLst>
                                    <p:cond delay="0"/>
                                  </p:stCondLst>
                                  <p:childTnLst>
                                    <p:set>
                                      <p:cBhvr>
                                        <p:cTn id="29" dur="1" fill="hold">
                                          <p:stCondLst>
                                            <p:cond delay="0"/>
                                          </p:stCondLst>
                                        </p:cTn>
                                        <p:tgtEl>
                                          <p:spTgt spid="161796"/>
                                        </p:tgtEl>
                                        <p:attrNameLst>
                                          <p:attrName>style.visibility</p:attrName>
                                        </p:attrNameLst>
                                      </p:cBhvr>
                                      <p:to>
                                        <p:strVal val="visible"/>
                                      </p:to>
                                    </p:set>
                                    <p:animEffect transition="in" filter="box(in)">
                                      <p:cBhvr>
                                        <p:cTn id="30" dur="500"/>
                                        <p:tgtEl>
                                          <p:spTgt spid="16179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ox(in)">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61797"/>
                                        </p:tgtEl>
                                        <p:attrNameLst>
                                          <p:attrName>style.visibility</p:attrName>
                                        </p:attrNameLst>
                                      </p:cBhvr>
                                      <p:to>
                                        <p:strVal val="visible"/>
                                      </p:to>
                                    </p:set>
                                    <p:animEffect transition="in" filter="box(in)">
                                      <p:cBhvr>
                                        <p:cTn id="38" dur="500"/>
                                        <p:tgtEl>
                                          <p:spTgt spid="16179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61798"/>
                                        </p:tgtEl>
                                        <p:attrNameLst>
                                          <p:attrName>style.visibility</p:attrName>
                                        </p:attrNameLst>
                                      </p:cBhvr>
                                      <p:to>
                                        <p:strVal val="visible"/>
                                      </p:to>
                                    </p:set>
                                    <p:animEffect transition="in" filter="box(in)">
                                      <p:cBhvr>
                                        <p:cTn id="43"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3"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Half and Quarter Waveplates</a:t>
            </a:r>
            <a:endParaRPr lang="en-US" sz="2800" dirty="0"/>
          </a:p>
        </p:txBody>
      </p:sp>
      <p:pic>
        <p:nvPicPr>
          <p:cNvPr id="162823" name="Picture 7"/>
          <p:cNvPicPr>
            <a:picLocks noChangeAspect="1" noChangeArrowheads="1"/>
          </p:cNvPicPr>
          <p:nvPr/>
        </p:nvPicPr>
        <p:blipFill>
          <a:blip r:embed="rId3" cstate="print"/>
          <a:srcRect/>
          <a:stretch>
            <a:fillRect/>
          </a:stretch>
        </p:blipFill>
        <p:spPr bwMode="auto">
          <a:xfrm>
            <a:off x="304800" y="762000"/>
            <a:ext cx="2236787" cy="1645800"/>
          </a:xfrm>
          <a:prstGeom prst="rect">
            <a:avLst/>
          </a:prstGeom>
          <a:noFill/>
          <a:ln w="9525">
            <a:noFill/>
            <a:miter lim="800000"/>
            <a:headEnd/>
            <a:tailEnd/>
          </a:ln>
          <a:effectLst/>
        </p:spPr>
      </p:pic>
      <p:sp>
        <p:nvSpPr>
          <p:cNvPr id="39" name="TextBox 38"/>
          <p:cNvSpPr txBox="1"/>
          <p:nvPr/>
        </p:nvSpPr>
        <p:spPr>
          <a:xfrm>
            <a:off x="2667000" y="1371600"/>
            <a:ext cx="1492716" cy="369332"/>
          </a:xfrm>
          <a:prstGeom prst="rect">
            <a:avLst/>
          </a:prstGeom>
          <a:noFill/>
        </p:spPr>
        <p:txBody>
          <a:bodyPr wrap="none" rtlCol="0">
            <a:spAutoFit/>
          </a:bodyPr>
          <a:lstStyle/>
          <a:p>
            <a:r>
              <a:rPr lang="en-US" dirty="0" smtClean="0"/>
              <a:t>Jones Matrix</a:t>
            </a:r>
            <a:endParaRPr lang="en-US" dirty="0"/>
          </a:p>
        </p:txBody>
      </p:sp>
      <p:graphicFrame>
        <p:nvGraphicFramePr>
          <p:cNvPr id="162824" name="Object 8"/>
          <p:cNvGraphicFramePr>
            <a:graphicFrameLocks noChangeAspect="1"/>
          </p:cNvGraphicFramePr>
          <p:nvPr/>
        </p:nvGraphicFramePr>
        <p:xfrm>
          <a:off x="4191000" y="1143000"/>
          <a:ext cx="2598738" cy="850900"/>
        </p:xfrm>
        <a:graphic>
          <a:graphicData uri="http://schemas.openxmlformats.org/presentationml/2006/ole">
            <mc:AlternateContent xmlns:mc="http://schemas.openxmlformats.org/markup-compatibility/2006">
              <mc:Choice xmlns:v="urn:schemas-microsoft-com:vml" Requires="v">
                <p:oleObj spid="_x0000_s163144" name="Equation" r:id="rId4" imgW="1473120" imgH="482400" progId="Equation.DSMT4">
                  <p:embed/>
                </p:oleObj>
              </mc:Choice>
              <mc:Fallback>
                <p:oleObj name="Equation" r:id="rId4" imgW="1473120" imgH="48240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143000"/>
                        <a:ext cx="259873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25" name="Object 9"/>
          <p:cNvGraphicFramePr>
            <a:graphicFrameLocks noChangeAspect="1"/>
          </p:cNvGraphicFramePr>
          <p:nvPr/>
        </p:nvGraphicFramePr>
        <p:xfrm>
          <a:off x="7010400" y="1295399"/>
          <a:ext cx="1676400" cy="514539"/>
        </p:xfrm>
        <a:graphic>
          <a:graphicData uri="http://schemas.openxmlformats.org/presentationml/2006/ole">
            <mc:AlternateContent xmlns:mc="http://schemas.openxmlformats.org/markup-compatibility/2006">
              <mc:Choice xmlns:v="urn:schemas-microsoft-com:vml" Requires="v">
                <p:oleObj spid="_x0000_s163145" name="Equation" r:id="rId6" imgW="1282680" imgH="393480" progId="Equation.DSMT4">
                  <p:embed/>
                </p:oleObj>
              </mc:Choice>
              <mc:Fallback>
                <p:oleObj name="Equation" r:id="rId6" imgW="1282680" imgH="39348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1295399"/>
                        <a:ext cx="1676400" cy="51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 name="Group 43"/>
          <p:cNvGrpSpPr/>
          <p:nvPr/>
        </p:nvGrpSpPr>
        <p:grpSpPr>
          <a:xfrm>
            <a:off x="2209800" y="2416175"/>
            <a:ext cx="4564063" cy="391557"/>
            <a:chOff x="2209800" y="2416175"/>
            <a:chExt cx="4564063" cy="391557"/>
          </a:xfrm>
        </p:grpSpPr>
        <p:sp>
          <p:nvSpPr>
            <p:cNvPr id="42" name="TextBox 41"/>
            <p:cNvSpPr txBox="1"/>
            <p:nvPr/>
          </p:nvSpPr>
          <p:spPr>
            <a:xfrm>
              <a:off x="2209800" y="2438400"/>
              <a:ext cx="2775119" cy="369332"/>
            </a:xfrm>
            <a:prstGeom prst="rect">
              <a:avLst/>
            </a:prstGeom>
            <a:noFill/>
          </p:spPr>
          <p:txBody>
            <a:bodyPr wrap="none" rtlCol="0">
              <a:spAutoFit/>
            </a:bodyPr>
            <a:lstStyle/>
            <a:p>
              <a:r>
                <a:rPr lang="en-US" dirty="0" smtClean="0"/>
                <a:t>(A) Half-wavelength plate</a:t>
              </a:r>
              <a:endParaRPr lang="en-US" dirty="0"/>
            </a:p>
          </p:txBody>
        </p:sp>
        <p:graphicFrame>
          <p:nvGraphicFramePr>
            <p:cNvPr id="162826" name="Object 10"/>
            <p:cNvGraphicFramePr>
              <a:graphicFrameLocks noChangeAspect="1"/>
            </p:cNvGraphicFramePr>
            <p:nvPr>
              <p:extLst>
                <p:ext uri="{D42A27DB-BD31-4B8C-83A1-F6EECF244321}">
                  <p14:modId xmlns:p14="http://schemas.microsoft.com/office/powerpoint/2010/main" val="3512328124"/>
                </p:ext>
              </p:extLst>
            </p:nvPr>
          </p:nvGraphicFramePr>
          <p:xfrm>
            <a:off x="5064125" y="2416175"/>
            <a:ext cx="1709738" cy="349250"/>
          </p:xfrm>
          <a:graphic>
            <a:graphicData uri="http://schemas.openxmlformats.org/presentationml/2006/ole">
              <mc:AlternateContent xmlns:mc="http://schemas.openxmlformats.org/markup-compatibility/2006">
                <mc:Choice xmlns:v="urn:schemas-microsoft-com:vml" Requires="v">
                  <p:oleObj spid="_x0000_s163146" name="Equation" r:id="rId8" imgW="1002960" imgH="203040" progId="Equation.DSMT4">
                    <p:embed/>
                  </p:oleObj>
                </mc:Choice>
                <mc:Fallback>
                  <p:oleObj name="Equation" r:id="rId8" imgW="1002960" imgH="203040" progId="Equation.DSMT4">
                    <p:embed/>
                    <p:pic>
                      <p:nvPicPr>
                        <p:cNvPr id="0" name="Picture 10"/>
                        <p:cNvPicPr>
                          <a:picLocks noChangeAspect="1" noChangeArrowheads="1"/>
                        </p:cNvPicPr>
                        <p:nvPr/>
                      </p:nvPicPr>
                      <p:blipFill>
                        <a:blip r:embed="rId9"/>
                        <a:srcRect/>
                        <a:stretch>
                          <a:fillRect/>
                        </a:stretch>
                      </p:blipFill>
                      <p:spPr bwMode="auto">
                        <a:xfrm>
                          <a:off x="5064125" y="2416175"/>
                          <a:ext cx="17097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2827" name="Object 11"/>
          <p:cNvGraphicFramePr>
            <a:graphicFrameLocks noChangeAspect="1"/>
          </p:cNvGraphicFramePr>
          <p:nvPr>
            <p:extLst>
              <p:ext uri="{D42A27DB-BD31-4B8C-83A1-F6EECF244321}">
                <p14:modId xmlns:p14="http://schemas.microsoft.com/office/powerpoint/2010/main" val="1083059023"/>
              </p:ext>
            </p:extLst>
          </p:nvPr>
        </p:nvGraphicFramePr>
        <p:xfrm>
          <a:off x="7156450" y="2286000"/>
          <a:ext cx="1411288" cy="612775"/>
        </p:xfrm>
        <a:graphic>
          <a:graphicData uri="http://schemas.openxmlformats.org/presentationml/2006/ole">
            <mc:AlternateContent xmlns:mc="http://schemas.openxmlformats.org/markup-compatibility/2006">
              <mc:Choice xmlns:v="urn:schemas-microsoft-com:vml" Requires="v">
                <p:oleObj spid="_x0000_s163147" name="Equation" r:id="rId10" imgW="1079280" imgH="469800" progId="Equation.DSMT4">
                  <p:embed/>
                </p:oleObj>
              </mc:Choice>
              <mc:Fallback>
                <p:oleObj name="Equation" r:id="rId10" imgW="1079280" imgH="469800" progId="Equation.DSMT4">
                  <p:embed/>
                  <p:pic>
                    <p:nvPicPr>
                      <p:cNvPr id="0" name="Picture 11"/>
                      <p:cNvPicPr>
                        <a:picLocks noChangeAspect="1" noChangeArrowheads="1"/>
                      </p:cNvPicPr>
                      <p:nvPr/>
                    </p:nvPicPr>
                    <p:blipFill>
                      <a:blip r:embed="rId11"/>
                      <a:srcRect/>
                      <a:stretch>
                        <a:fillRect/>
                      </a:stretch>
                    </p:blipFill>
                    <p:spPr bwMode="auto">
                      <a:xfrm>
                        <a:off x="7156450" y="2286000"/>
                        <a:ext cx="141128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28" name="Object 12"/>
          <p:cNvGraphicFramePr>
            <a:graphicFrameLocks noChangeAspect="1"/>
          </p:cNvGraphicFramePr>
          <p:nvPr>
            <p:extLst>
              <p:ext uri="{D42A27DB-BD31-4B8C-83A1-F6EECF244321}">
                <p14:modId xmlns:p14="http://schemas.microsoft.com/office/powerpoint/2010/main" val="2970376859"/>
              </p:ext>
            </p:extLst>
          </p:nvPr>
        </p:nvGraphicFramePr>
        <p:xfrm>
          <a:off x="457200" y="2971800"/>
          <a:ext cx="4949825" cy="850900"/>
        </p:xfrm>
        <a:graphic>
          <a:graphicData uri="http://schemas.openxmlformats.org/presentationml/2006/ole">
            <mc:AlternateContent xmlns:mc="http://schemas.openxmlformats.org/markup-compatibility/2006">
              <mc:Choice xmlns:v="urn:schemas-microsoft-com:vml" Requires="v">
                <p:oleObj spid="_x0000_s163148" name="Equation" r:id="rId12" imgW="2806560" imgH="482400" progId="Equation.DSMT4">
                  <p:embed/>
                </p:oleObj>
              </mc:Choice>
              <mc:Fallback>
                <p:oleObj name="Equation" r:id="rId12" imgW="2806560" imgH="482400"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2971800"/>
                        <a:ext cx="49498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TextBox 46"/>
          <p:cNvSpPr txBox="1"/>
          <p:nvPr/>
        </p:nvSpPr>
        <p:spPr>
          <a:xfrm>
            <a:off x="5791201" y="3276600"/>
            <a:ext cx="3352800" cy="646331"/>
          </a:xfrm>
          <a:prstGeom prst="rect">
            <a:avLst/>
          </a:prstGeom>
          <a:noFill/>
        </p:spPr>
        <p:txBody>
          <a:bodyPr wrap="square" rtlCol="0">
            <a:spAutoFit/>
          </a:bodyPr>
          <a:lstStyle/>
          <a:p>
            <a:r>
              <a:rPr lang="en-US" dirty="0" smtClean="0"/>
              <a:t>Reverses phases of s and f components</a:t>
            </a:r>
            <a:endParaRPr lang="en-US" dirty="0"/>
          </a:p>
        </p:txBody>
      </p:sp>
      <p:grpSp>
        <p:nvGrpSpPr>
          <p:cNvPr id="49" name="Group 48"/>
          <p:cNvGrpSpPr/>
          <p:nvPr/>
        </p:nvGrpSpPr>
        <p:grpSpPr>
          <a:xfrm>
            <a:off x="1524000" y="4191000"/>
            <a:ext cx="5249863" cy="403225"/>
            <a:chOff x="1676400" y="2362200"/>
            <a:chExt cx="5249863" cy="403225"/>
          </a:xfrm>
        </p:grpSpPr>
        <p:sp>
          <p:nvSpPr>
            <p:cNvPr id="50" name="TextBox 49"/>
            <p:cNvSpPr txBox="1"/>
            <p:nvPr/>
          </p:nvSpPr>
          <p:spPr>
            <a:xfrm>
              <a:off x="1676400" y="2362200"/>
              <a:ext cx="3147015" cy="369332"/>
            </a:xfrm>
            <a:prstGeom prst="rect">
              <a:avLst/>
            </a:prstGeom>
            <a:noFill/>
          </p:spPr>
          <p:txBody>
            <a:bodyPr wrap="none" rtlCol="0">
              <a:spAutoFit/>
            </a:bodyPr>
            <a:lstStyle/>
            <a:p>
              <a:r>
                <a:rPr lang="en-US" dirty="0" smtClean="0"/>
                <a:t>(B) Quarter-wavelength plate</a:t>
              </a:r>
              <a:endParaRPr lang="en-US" dirty="0"/>
            </a:p>
          </p:txBody>
        </p:sp>
        <p:graphicFrame>
          <p:nvGraphicFramePr>
            <p:cNvPr id="52" name="Object 10"/>
            <p:cNvGraphicFramePr>
              <a:graphicFrameLocks noChangeAspect="1"/>
            </p:cNvGraphicFramePr>
            <p:nvPr>
              <p:extLst>
                <p:ext uri="{D42A27DB-BD31-4B8C-83A1-F6EECF244321}">
                  <p14:modId xmlns:p14="http://schemas.microsoft.com/office/powerpoint/2010/main" val="950425671"/>
                </p:ext>
              </p:extLst>
            </p:nvPr>
          </p:nvGraphicFramePr>
          <p:xfrm>
            <a:off x="4910138" y="2416175"/>
            <a:ext cx="2016125" cy="349250"/>
          </p:xfrm>
          <a:graphic>
            <a:graphicData uri="http://schemas.openxmlformats.org/presentationml/2006/ole">
              <mc:AlternateContent xmlns:mc="http://schemas.openxmlformats.org/markup-compatibility/2006">
                <mc:Choice xmlns:v="urn:schemas-microsoft-com:vml" Requires="v">
                  <p:oleObj spid="_x0000_s163149" name="Equation" r:id="rId14" imgW="1180800" imgH="203040" progId="Equation.DSMT4">
                    <p:embed/>
                  </p:oleObj>
                </mc:Choice>
                <mc:Fallback>
                  <p:oleObj name="Equation" r:id="rId14" imgW="1180800" imgH="203040" progId="Equation.DSMT4">
                    <p:embed/>
                    <p:pic>
                      <p:nvPicPr>
                        <p:cNvPr id="0" name="Picture 13"/>
                        <p:cNvPicPr>
                          <a:picLocks noChangeAspect="1" noChangeArrowheads="1"/>
                        </p:cNvPicPr>
                        <p:nvPr/>
                      </p:nvPicPr>
                      <p:blipFill>
                        <a:blip r:embed="rId15"/>
                        <a:srcRect/>
                        <a:stretch>
                          <a:fillRect/>
                        </a:stretch>
                      </p:blipFill>
                      <p:spPr bwMode="auto">
                        <a:xfrm>
                          <a:off x="4910138" y="2416175"/>
                          <a:ext cx="20161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4" name="Object 11"/>
          <p:cNvGraphicFramePr>
            <a:graphicFrameLocks noChangeAspect="1"/>
          </p:cNvGraphicFramePr>
          <p:nvPr>
            <p:extLst>
              <p:ext uri="{D42A27DB-BD31-4B8C-83A1-F6EECF244321}">
                <p14:modId xmlns:p14="http://schemas.microsoft.com/office/powerpoint/2010/main" val="2644242258"/>
              </p:ext>
            </p:extLst>
          </p:nvPr>
        </p:nvGraphicFramePr>
        <p:xfrm>
          <a:off x="7005638" y="4114800"/>
          <a:ext cx="1411287" cy="612775"/>
        </p:xfrm>
        <a:graphic>
          <a:graphicData uri="http://schemas.openxmlformats.org/presentationml/2006/ole">
            <mc:AlternateContent xmlns:mc="http://schemas.openxmlformats.org/markup-compatibility/2006">
              <mc:Choice xmlns:v="urn:schemas-microsoft-com:vml" Requires="v">
                <p:oleObj spid="_x0000_s163150" name="Equation" r:id="rId16" imgW="1079280" imgH="469800" progId="Equation.DSMT4">
                  <p:embed/>
                </p:oleObj>
              </mc:Choice>
              <mc:Fallback>
                <p:oleObj name="Equation" r:id="rId16" imgW="1079280" imgH="469800" progId="Equation.DSMT4">
                  <p:embed/>
                  <p:pic>
                    <p:nvPicPr>
                      <p:cNvPr id="0" name="Picture 14"/>
                      <p:cNvPicPr>
                        <a:picLocks noChangeAspect="1" noChangeArrowheads="1"/>
                      </p:cNvPicPr>
                      <p:nvPr/>
                    </p:nvPicPr>
                    <p:blipFill>
                      <a:blip r:embed="rId17"/>
                      <a:srcRect/>
                      <a:stretch>
                        <a:fillRect/>
                      </a:stretch>
                    </p:blipFill>
                    <p:spPr bwMode="auto">
                      <a:xfrm>
                        <a:off x="7005638" y="4114800"/>
                        <a:ext cx="1411287"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12"/>
          <p:cNvGraphicFramePr>
            <a:graphicFrameLocks noChangeAspect="1"/>
          </p:cNvGraphicFramePr>
          <p:nvPr/>
        </p:nvGraphicFramePr>
        <p:xfrm>
          <a:off x="685800" y="4724400"/>
          <a:ext cx="6159501" cy="850900"/>
        </p:xfrm>
        <a:graphic>
          <a:graphicData uri="http://schemas.openxmlformats.org/presentationml/2006/ole">
            <mc:AlternateContent xmlns:mc="http://schemas.openxmlformats.org/markup-compatibility/2006">
              <mc:Choice xmlns:v="urn:schemas-microsoft-com:vml" Requires="v">
                <p:oleObj spid="_x0000_s163151" name="Equation" r:id="rId18" imgW="3492360" imgH="482400" progId="Equation.DSMT4">
                  <p:embed/>
                </p:oleObj>
              </mc:Choice>
              <mc:Fallback>
                <p:oleObj name="Equation" r:id="rId18" imgW="3492360" imgH="482400" progId="Equation.DSMT4">
                  <p:embed/>
                  <p:pic>
                    <p:nvPicPr>
                      <p:cNvPr id="0"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5800" y="4724400"/>
                        <a:ext cx="6159501"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Box 58"/>
          <p:cNvSpPr txBox="1"/>
          <p:nvPr/>
        </p:nvSpPr>
        <p:spPr>
          <a:xfrm>
            <a:off x="4191000" y="6019800"/>
            <a:ext cx="3352800" cy="646331"/>
          </a:xfrm>
          <a:prstGeom prst="rect">
            <a:avLst/>
          </a:prstGeom>
          <a:noFill/>
        </p:spPr>
        <p:txBody>
          <a:bodyPr wrap="square" rtlCol="0">
            <a:spAutoFit/>
          </a:bodyPr>
          <a:lstStyle/>
          <a:p>
            <a:r>
              <a:rPr lang="en-US" dirty="0" smtClean="0"/>
              <a:t>Introduces 90 degrees shift between s and f components </a:t>
            </a:r>
            <a:endParaRPr lang="en-US"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2823"/>
                                        </p:tgtEl>
                                        <p:attrNameLst>
                                          <p:attrName>style.visibility</p:attrName>
                                        </p:attrNameLst>
                                      </p:cBhvr>
                                      <p:to>
                                        <p:strVal val="visible"/>
                                      </p:to>
                                    </p:set>
                                    <p:animEffect transition="in" filter="box(in)">
                                      <p:cBhvr>
                                        <p:cTn id="7" dur="500"/>
                                        <p:tgtEl>
                                          <p:spTgt spid="1628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in)">
                                      <p:cBhvr>
                                        <p:cTn id="12" dur="500"/>
                                        <p:tgtEl>
                                          <p:spTgt spid="39"/>
                                        </p:tgtEl>
                                      </p:cBhvr>
                                    </p:animEffect>
                                  </p:childTnLst>
                                </p:cTn>
                              </p:par>
                              <p:par>
                                <p:cTn id="13" presetID="4" presetClass="entr" presetSubtype="16" fill="hold" nodeType="withEffect">
                                  <p:stCondLst>
                                    <p:cond delay="0"/>
                                  </p:stCondLst>
                                  <p:childTnLst>
                                    <p:set>
                                      <p:cBhvr>
                                        <p:cTn id="14" dur="1" fill="hold">
                                          <p:stCondLst>
                                            <p:cond delay="0"/>
                                          </p:stCondLst>
                                        </p:cTn>
                                        <p:tgtEl>
                                          <p:spTgt spid="162824"/>
                                        </p:tgtEl>
                                        <p:attrNameLst>
                                          <p:attrName>style.visibility</p:attrName>
                                        </p:attrNameLst>
                                      </p:cBhvr>
                                      <p:to>
                                        <p:strVal val="visible"/>
                                      </p:to>
                                    </p:set>
                                    <p:animEffect transition="in" filter="box(in)">
                                      <p:cBhvr>
                                        <p:cTn id="15" dur="500"/>
                                        <p:tgtEl>
                                          <p:spTgt spid="162824"/>
                                        </p:tgtEl>
                                      </p:cBhvr>
                                    </p:animEffect>
                                  </p:childTnLst>
                                </p:cTn>
                              </p:par>
                              <p:par>
                                <p:cTn id="16" presetID="4" presetClass="entr" presetSubtype="16" fill="hold" nodeType="withEffect">
                                  <p:stCondLst>
                                    <p:cond delay="0"/>
                                  </p:stCondLst>
                                  <p:childTnLst>
                                    <p:set>
                                      <p:cBhvr>
                                        <p:cTn id="17" dur="1" fill="hold">
                                          <p:stCondLst>
                                            <p:cond delay="0"/>
                                          </p:stCondLst>
                                        </p:cTn>
                                        <p:tgtEl>
                                          <p:spTgt spid="162825"/>
                                        </p:tgtEl>
                                        <p:attrNameLst>
                                          <p:attrName>style.visibility</p:attrName>
                                        </p:attrNameLst>
                                      </p:cBhvr>
                                      <p:to>
                                        <p:strVal val="visible"/>
                                      </p:to>
                                    </p:set>
                                    <p:animEffect transition="in" filter="box(in)">
                                      <p:cBhvr>
                                        <p:cTn id="18" dur="500"/>
                                        <p:tgtEl>
                                          <p:spTgt spid="16282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ox(in)">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62827"/>
                                        </p:tgtEl>
                                        <p:attrNameLst>
                                          <p:attrName>style.visibility</p:attrName>
                                        </p:attrNameLst>
                                      </p:cBhvr>
                                      <p:to>
                                        <p:strVal val="visible"/>
                                      </p:to>
                                    </p:set>
                                    <p:animEffect transition="in" filter="box(in)">
                                      <p:cBhvr>
                                        <p:cTn id="28" dur="500"/>
                                        <p:tgtEl>
                                          <p:spTgt spid="162827"/>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62828"/>
                                        </p:tgtEl>
                                        <p:attrNameLst>
                                          <p:attrName>style.visibility</p:attrName>
                                        </p:attrNameLst>
                                      </p:cBhvr>
                                      <p:to>
                                        <p:strVal val="visible"/>
                                      </p:to>
                                    </p:set>
                                    <p:animEffect transition="in" filter="box(in)">
                                      <p:cBhvr>
                                        <p:cTn id="33" dur="500"/>
                                        <p:tgtEl>
                                          <p:spTgt spid="16282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box(in)">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ox(in)">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ox(in)">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box(in)">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box(in)">
                                      <p:cBhvr>
                                        <p:cTn id="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2800" dirty="0" smtClean="0"/>
              <a:t>Rotated Waveplates</a:t>
            </a:r>
            <a:endParaRPr lang="en-US" sz="2800" dirty="0"/>
          </a:p>
        </p:txBody>
      </p:sp>
      <p:pic>
        <p:nvPicPr>
          <p:cNvPr id="162823" name="Picture 7"/>
          <p:cNvPicPr>
            <a:picLocks noChangeAspect="1" noChangeArrowheads="1"/>
          </p:cNvPicPr>
          <p:nvPr/>
        </p:nvPicPr>
        <p:blipFill>
          <a:blip r:embed="rId3" cstate="print"/>
          <a:srcRect/>
          <a:stretch>
            <a:fillRect/>
          </a:stretch>
        </p:blipFill>
        <p:spPr bwMode="auto">
          <a:xfrm>
            <a:off x="304800" y="762000"/>
            <a:ext cx="2236787" cy="1645800"/>
          </a:xfrm>
          <a:prstGeom prst="rect">
            <a:avLst/>
          </a:prstGeom>
          <a:noFill/>
          <a:ln w="9525">
            <a:noFill/>
            <a:miter lim="800000"/>
            <a:headEnd/>
            <a:tailEnd/>
          </a:ln>
          <a:effectLst/>
        </p:spPr>
      </p:pic>
      <p:sp>
        <p:nvSpPr>
          <p:cNvPr id="19" name="TextBox 18"/>
          <p:cNvSpPr txBox="1"/>
          <p:nvPr/>
        </p:nvSpPr>
        <p:spPr>
          <a:xfrm>
            <a:off x="2133600" y="1371600"/>
            <a:ext cx="6019800" cy="923330"/>
          </a:xfrm>
          <a:prstGeom prst="rect">
            <a:avLst/>
          </a:prstGeom>
          <a:noFill/>
        </p:spPr>
        <p:txBody>
          <a:bodyPr wrap="square" rtlCol="0">
            <a:spAutoFit/>
          </a:bodyPr>
          <a:lstStyle/>
          <a:p>
            <a:r>
              <a:rPr lang="en-US" dirty="0" smtClean="0"/>
              <a:t>Jones Matrix describes Retardation plate in s-f coordinates but we need to use it in x-y coordinates, rotated by an angle </a:t>
            </a:r>
            <a:r>
              <a:rPr lang="en-US" dirty="0" smtClean="0">
                <a:latin typeface="Symbol" pitchFamily="18" charset="2"/>
                <a:sym typeface="Symbol"/>
              </a:rPr>
              <a:t></a:t>
            </a:r>
            <a:endParaRPr lang="en-US" dirty="0">
              <a:latin typeface="Symbol" pitchFamily="18" charset="2"/>
            </a:endParaRPr>
          </a:p>
        </p:txBody>
      </p:sp>
      <p:grpSp>
        <p:nvGrpSpPr>
          <p:cNvPr id="38" name="Group 37"/>
          <p:cNvGrpSpPr/>
          <p:nvPr/>
        </p:nvGrpSpPr>
        <p:grpSpPr>
          <a:xfrm>
            <a:off x="228600" y="2743200"/>
            <a:ext cx="2895600" cy="2438400"/>
            <a:chOff x="1828800" y="2362200"/>
            <a:chExt cx="2205082" cy="1981200"/>
          </a:xfrm>
        </p:grpSpPr>
        <p:grpSp>
          <p:nvGrpSpPr>
            <p:cNvPr id="30" name="Group 29"/>
            <p:cNvGrpSpPr/>
            <p:nvPr/>
          </p:nvGrpSpPr>
          <p:grpSpPr>
            <a:xfrm rot="-1920000">
              <a:off x="1843633" y="2581392"/>
              <a:ext cx="1905000" cy="1752600"/>
              <a:chOff x="1828800" y="2590800"/>
              <a:chExt cx="1905000" cy="1752600"/>
            </a:xfrm>
          </p:grpSpPr>
          <p:cxnSp>
            <p:nvCxnSpPr>
              <p:cNvPr id="31" name="Straight Arrow Connector 30"/>
              <p:cNvCxnSpPr/>
              <p:nvPr/>
            </p:nvCxnSpPr>
            <p:spPr bwMode="auto">
              <a:xfrm>
                <a:off x="1828800" y="3429000"/>
                <a:ext cx="1905000" cy="0"/>
              </a:xfrm>
              <a:prstGeom prst="straightConnector1">
                <a:avLst/>
              </a:prstGeom>
              <a:solidFill>
                <a:schemeClr val="accent1"/>
              </a:solidFill>
              <a:ln w="19050" cap="flat" cmpd="sng" algn="ctr">
                <a:solidFill>
                  <a:srgbClr val="000099"/>
                </a:solidFill>
                <a:prstDash val="solid"/>
                <a:round/>
                <a:headEnd type="none" w="med" len="med"/>
                <a:tailEnd type="arrow"/>
              </a:ln>
              <a:effectLst/>
            </p:spPr>
          </p:cxnSp>
          <p:cxnSp>
            <p:nvCxnSpPr>
              <p:cNvPr id="32" name="Straight Arrow Connector 31"/>
              <p:cNvCxnSpPr/>
              <p:nvPr/>
            </p:nvCxnSpPr>
            <p:spPr bwMode="auto">
              <a:xfrm flipV="1">
                <a:off x="2743200" y="2590800"/>
                <a:ext cx="0" cy="1752600"/>
              </a:xfrm>
              <a:prstGeom prst="straightConnector1">
                <a:avLst/>
              </a:prstGeom>
              <a:solidFill>
                <a:schemeClr val="accent1"/>
              </a:solidFill>
              <a:ln w="19050" cap="flat" cmpd="sng" algn="ctr">
                <a:solidFill>
                  <a:srgbClr val="000099"/>
                </a:solidFill>
                <a:prstDash val="solid"/>
                <a:round/>
                <a:headEnd type="none" w="med" len="med"/>
                <a:tailEnd type="arrow"/>
              </a:ln>
              <a:effectLst/>
            </p:spPr>
          </p:cxnSp>
        </p:grpSp>
        <p:grpSp>
          <p:nvGrpSpPr>
            <p:cNvPr id="37" name="Group 36"/>
            <p:cNvGrpSpPr/>
            <p:nvPr/>
          </p:nvGrpSpPr>
          <p:grpSpPr>
            <a:xfrm>
              <a:off x="1828800" y="2362200"/>
              <a:ext cx="2205082" cy="1981200"/>
              <a:chOff x="1828800" y="2362200"/>
              <a:chExt cx="2205082" cy="1981200"/>
            </a:xfrm>
          </p:grpSpPr>
          <p:grpSp>
            <p:nvGrpSpPr>
              <p:cNvPr id="27" name="Group 26"/>
              <p:cNvGrpSpPr/>
              <p:nvPr/>
            </p:nvGrpSpPr>
            <p:grpSpPr>
              <a:xfrm>
                <a:off x="1828800" y="2590800"/>
                <a:ext cx="1905000" cy="1752600"/>
                <a:chOff x="1828800" y="2590800"/>
                <a:chExt cx="1905000" cy="1752600"/>
              </a:xfrm>
            </p:grpSpPr>
            <p:cxnSp>
              <p:nvCxnSpPr>
                <p:cNvPr id="21" name="Straight Arrow Connector 20"/>
                <p:cNvCxnSpPr/>
                <p:nvPr/>
              </p:nvCxnSpPr>
              <p:spPr bwMode="auto">
                <a:xfrm>
                  <a:off x="1828800" y="3429000"/>
                  <a:ext cx="19050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flipV="1">
                  <a:off x="2743200" y="2590800"/>
                  <a:ext cx="0" cy="17526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28" name="TextBox 27"/>
              <p:cNvSpPr txBox="1"/>
              <p:nvPr/>
            </p:nvSpPr>
            <p:spPr>
              <a:xfrm>
                <a:off x="3733800" y="3276600"/>
                <a:ext cx="300082" cy="369332"/>
              </a:xfrm>
              <a:prstGeom prst="rect">
                <a:avLst/>
              </a:prstGeom>
              <a:noFill/>
            </p:spPr>
            <p:txBody>
              <a:bodyPr wrap="none" rtlCol="0">
                <a:spAutoFit/>
              </a:bodyPr>
              <a:lstStyle/>
              <a:p>
                <a:r>
                  <a:rPr lang="en-US" dirty="0" smtClean="0"/>
                  <a:t>x</a:t>
                </a:r>
                <a:endParaRPr lang="en-US" dirty="0"/>
              </a:p>
            </p:txBody>
          </p:sp>
          <p:sp>
            <p:nvSpPr>
              <p:cNvPr id="29" name="TextBox 28"/>
              <p:cNvSpPr txBox="1"/>
              <p:nvPr/>
            </p:nvSpPr>
            <p:spPr>
              <a:xfrm>
                <a:off x="2438400" y="2362200"/>
                <a:ext cx="300082" cy="369332"/>
              </a:xfrm>
              <a:prstGeom prst="rect">
                <a:avLst/>
              </a:prstGeom>
              <a:noFill/>
            </p:spPr>
            <p:txBody>
              <a:bodyPr wrap="none" rtlCol="0">
                <a:spAutoFit/>
              </a:bodyPr>
              <a:lstStyle/>
              <a:p>
                <a:r>
                  <a:rPr lang="en-US" dirty="0" smtClean="0"/>
                  <a:t>y</a:t>
                </a:r>
                <a:endParaRPr lang="en-US" dirty="0"/>
              </a:p>
            </p:txBody>
          </p:sp>
          <p:sp>
            <p:nvSpPr>
              <p:cNvPr id="33" name="TextBox 32"/>
              <p:cNvSpPr txBox="1"/>
              <p:nvPr/>
            </p:nvSpPr>
            <p:spPr>
              <a:xfrm>
                <a:off x="3581400" y="2819400"/>
                <a:ext cx="300082" cy="369332"/>
              </a:xfrm>
              <a:prstGeom prst="rect">
                <a:avLst/>
              </a:prstGeom>
              <a:noFill/>
            </p:spPr>
            <p:txBody>
              <a:bodyPr wrap="none" rtlCol="0">
                <a:spAutoFit/>
              </a:bodyPr>
              <a:lstStyle/>
              <a:p>
                <a:r>
                  <a:rPr lang="en-US" dirty="0" smtClean="0"/>
                  <a:t>s</a:t>
                </a:r>
                <a:endParaRPr lang="en-US" dirty="0"/>
              </a:p>
            </p:txBody>
          </p:sp>
          <p:sp>
            <p:nvSpPr>
              <p:cNvPr id="34" name="TextBox 33"/>
              <p:cNvSpPr txBox="1"/>
              <p:nvPr/>
            </p:nvSpPr>
            <p:spPr>
              <a:xfrm>
                <a:off x="2057400" y="2667000"/>
                <a:ext cx="248786" cy="369332"/>
              </a:xfrm>
              <a:prstGeom prst="rect">
                <a:avLst/>
              </a:prstGeom>
              <a:noFill/>
            </p:spPr>
            <p:txBody>
              <a:bodyPr wrap="none" rtlCol="0">
                <a:spAutoFit/>
              </a:bodyPr>
              <a:lstStyle/>
              <a:p>
                <a:r>
                  <a:rPr lang="en-US" dirty="0" smtClean="0"/>
                  <a:t>f</a:t>
                </a:r>
                <a:endParaRPr lang="en-US" dirty="0"/>
              </a:p>
            </p:txBody>
          </p:sp>
          <p:sp>
            <p:nvSpPr>
              <p:cNvPr id="35" name="Freeform 34"/>
              <p:cNvSpPr/>
              <p:nvPr/>
            </p:nvSpPr>
            <p:spPr bwMode="auto">
              <a:xfrm>
                <a:off x="3279512" y="3105150"/>
                <a:ext cx="121920" cy="314960"/>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5"/>
              <p:cNvSpPr/>
              <p:nvPr/>
            </p:nvSpPr>
            <p:spPr>
              <a:xfrm>
                <a:off x="3352800" y="3048000"/>
                <a:ext cx="367408" cy="369332"/>
              </a:xfrm>
              <a:prstGeom prst="rect">
                <a:avLst/>
              </a:prstGeom>
            </p:spPr>
            <p:txBody>
              <a:bodyPr wrap="none">
                <a:spAutoFit/>
              </a:bodyPr>
              <a:lstStyle/>
              <a:p>
                <a:r>
                  <a:rPr lang="en-US" dirty="0" smtClean="0">
                    <a:latin typeface="Symbol" pitchFamily="18" charset="2"/>
                    <a:sym typeface="Symbol"/>
                  </a:rPr>
                  <a:t></a:t>
                </a:r>
                <a:endParaRPr lang="en-US" dirty="0"/>
              </a:p>
            </p:txBody>
          </p:sp>
        </p:grpSp>
      </p:grpSp>
      <p:sp>
        <p:nvSpPr>
          <p:cNvPr id="40" name="TextBox 39"/>
          <p:cNvSpPr txBox="1"/>
          <p:nvPr/>
        </p:nvSpPr>
        <p:spPr>
          <a:xfrm>
            <a:off x="2209800" y="2438400"/>
            <a:ext cx="5943600" cy="646331"/>
          </a:xfrm>
          <a:prstGeom prst="rect">
            <a:avLst/>
          </a:prstGeom>
          <a:noFill/>
        </p:spPr>
        <p:txBody>
          <a:bodyPr wrap="square" rtlCol="0">
            <a:spAutoFit/>
          </a:bodyPr>
          <a:lstStyle/>
          <a:p>
            <a:r>
              <a:rPr lang="en-US" dirty="0" smtClean="0"/>
              <a:t>To transform Jones vector from x-y system to s-f system use rotation matrix</a:t>
            </a:r>
            <a:endParaRPr lang="en-US" dirty="0"/>
          </a:p>
        </p:txBody>
      </p:sp>
      <p:graphicFrame>
        <p:nvGraphicFramePr>
          <p:cNvPr id="164874" name="Object 10"/>
          <p:cNvGraphicFramePr>
            <a:graphicFrameLocks noChangeAspect="1"/>
          </p:cNvGraphicFramePr>
          <p:nvPr/>
        </p:nvGraphicFramePr>
        <p:xfrm>
          <a:off x="3186113" y="3124200"/>
          <a:ext cx="5957887" cy="850900"/>
        </p:xfrm>
        <a:graphic>
          <a:graphicData uri="http://schemas.openxmlformats.org/presentationml/2006/ole">
            <mc:AlternateContent xmlns:mc="http://schemas.openxmlformats.org/markup-compatibility/2006">
              <mc:Choice xmlns:v="urn:schemas-microsoft-com:vml" Requires="v">
                <p:oleObj spid="_x0000_s165010" name="Equation" r:id="rId4" imgW="3377880" imgH="482400" progId="Equation.DSMT4">
                  <p:embed/>
                </p:oleObj>
              </mc:Choice>
              <mc:Fallback>
                <p:oleObj name="Equation" r:id="rId4" imgW="3377880" imgH="4824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3124200"/>
                        <a:ext cx="5957887"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 name="TextBox 45"/>
          <p:cNvSpPr txBox="1"/>
          <p:nvPr/>
        </p:nvSpPr>
        <p:spPr>
          <a:xfrm>
            <a:off x="2362200" y="3962400"/>
            <a:ext cx="1120820" cy="369332"/>
          </a:xfrm>
          <a:prstGeom prst="rect">
            <a:avLst/>
          </a:prstGeom>
          <a:noFill/>
        </p:spPr>
        <p:txBody>
          <a:bodyPr wrap="none" rtlCol="0">
            <a:spAutoFit/>
          </a:bodyPr>
          <a:lstStyle/>
          <a:p>
            <a:r>
              <a:rPr lang="en-US" dirty="0" smtClean="0"/>
              <a:t>Similarly </a:t>
            </a:r>
            <a:endParaRPr lang="en-US" dirty="0"/>
          </a:p>
        </p:txBody>
      </p:sp>
      <p:graphicFrame>
        <p:nvGraphicFramePr>
          <p:cNvPr id="164875" name="Object 11"/>
          <p:cNvGraphicFramePr>
            <a:graphicFrameLocks noChangeAspect="1"/>
          </p:cNvGraphicFramePr>
          <p:nvPr>
            <p:extLst>
              <p:ext uri="{D42A27DB-BD31-4B8C-83A1-F6EECF244321}">
                <p14:modId xmlns:p14="http://schemas.microsoft.com/office/powerpoint/2010/main" val="2362932986"/>
              </p:ext>
            </p:extLst>
          </p:nvPr>
        </p:nvGraphicFramePr>
        <p:xfrm>
          <a:off x="2973388" y="4267200"/>
          <a:ext cx="6159500" cy="850900"/>
        </p:xfrm>
        <a:graphic>
          <a:graphicData uri="http://schemas.openxmlformats.org/presentationml/2006/ole">
            <mc:AlternateContent xmlns:mc="http://schemas.openxmlformats.org/markup-compatibility/2006">
              <mc:Choice xmlns:v="urn:schemas-microsoft-com:vml" Requires="v">
                <p:oleObj spid="_x0000_s165011" name="Equation" r:id="rId6" imgW="3492360" imgH="482400" progId="Equation.DSMT4">
                  <p:embed/>
                </p:oleObj>
              </mc:Choice>
              <mc:Fallback>
                <p:oleObj name="Equation" r:id="rId6" imgW="3492360" imgH="482400" progId="Equation.DSMT4">
                  <p:embed/>
                  <p:pic>
                    <p:nvPicPr>
                      <p:cNvPr id="0" name="Picture 11"/>
                      <p:cNvPicPr>
                        <a:picLocks noChangeAspect="1" noChangeArrowheads="1"/>
                      </p:cNvPicPr>
                      <p:nvPr/>
                    </p:nvPicPr>
                    <p:blipFill>
                      <a:blip r:embed="rId7"/>
                      <a:srcRect/>
                      <a:stretch>
                        <a:fillRect/>
                      </a:stretch>
                    </p:blipFill>
                    <p:spPr bwMode="auto">
                      <a:xfrm>
                        <a:off x="2973388" y="4267200"/>
                        <a:ext cx="61595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Box 47"/>
          <p:cNvSpPr txBox="1"/>
          <p:nvPr/>
        </p:nvSpPr>
        <p:spPr>
          <a:xfrm>
            <a:off x="990600" y="5105400"/>
            <a:ext cx="4775666" cy="369332"/>
          </a:xfrm>
          <a:prstGeom prst="rect">
            <a:avLst/>
          </a:prstGeom>
          <a:noFill/>
        </p:spPr>
        <p:txBody>
          <a:bodyPr wrap="none" rtlCol="0">
            <a:spAutoFit/>
          </a:bodyPr>
          <a:lstStyle/>
          <a:p>
            <a:r>
              <a:rPr lang="en-US" dirty="0" smtClean="0"/>
              <a:t>Consider retardation plate in x-y coordinates </a:t>
            </a:r>
            <a:endParaRPr lang="en-US" dirty="0"/>
          </a:p>
        </p:txBody>
      </p:sp>
      <p:graphicFrame>
        <p:nvGraphicFramePr>
          <p:cNvPr id="164876" name="Object 12"/>
          <p:cNvGraphicFramePr>
            <a:graphicFrameLocks noChangeAspect="1"/>
          </p:cNvGraphicFramePr>
          <p:nvPr/>
        </p:nvGraphicFramePr>
        <p:xfrm>
          <a:off x="468313" y="5562600"/>
          <a:ext cx="7569200" cy="493713"/>
        </p:xfrm>
        <a:graphic>
          <a:graphicData uri="http://schemas.openxmlformats.org/presentationml/2006/ole">
            <mc:AlternateContent xmlns:mc="http://schemas.openxmlformats.org/markup-compatibility/2006">
              <mc:Choice xmlns:v="urn:schemas-microsoft-com:vml" Requires="v">
                <p:oleObj spid="_x0000_s165012" name="Equation" r:id="rId8" imgW="4292280" imgH="279360" progId="Equation.DSMT4">
                  <p:embed/>
                </p:oleObj>
              </mc:Choice>
              <mc:Fallback>
                <p:oleObj name="Equation" r:id="rId8" imgW="4292280" imgH="279360"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5562600"/>
                        <a:ext cx="75692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7" name="Object 13"/>
          <p:cNvGraphicFramePr>
            <a:graphicFrameLocks noChangeAspect="1"/>
          </p:cNvGraphicFramePr>
          <p:nvPr>
            <p:extLst>
              <p:ext uri="{D42A27DB-BD31-4B8C-83A1-F6EECF244321}">
                <p14:modId xmlns:p14="http://schemas.microsoft.com/office/powerpoint/2010/main" val="1891067928"/>
              </p:ext>
            </p:extLst>
          </p:nvPr>
        </p:nvGraphicFramePr>
        <p:xfrm>
          <a:off x="3048000" y="6248400"/>
          <a:ext cx="2328862" cy="425450"/>
        </p:xfrm>
        <a:graphic>
          <a:graphicData uri="http://schemas.openxmlformats.org/presentationml/2006/ole">
            <mc:AlternateContent xmlns:mc="http://schemas.openxmlformats.org/markup-compatibility/2006">
              <mc:Choice xmlns:v="urn:schemas-microsoft-com:vml" Requires="v">
                <p:oleObj spid="_x0000_s165013" name="Equation" r:id="rId10" imgW="1320480" imgH="241200" progId="Equation.DSMT4">
                  <p:embed/>
                </p:oleObj>
              </mc:Choice>
              <mc:Fallback>
                <p:oleObj name="Equation" r:id="rId10" imgW="1320480" imgH="241200" progId="Equation.DSMT4">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6248400"/>
                        <a:ext cx="2328862" cy="425450"/>
                      </a:xfrm>
                      <a:prstGeom prst="rect">
                        <a:avLst/>
                      </a:prstGeom>
                      <a:solidFill>
                        <a:srgbClr val="00B0F0">
                          <a:alpha val="19000"/>
                        </a:srgbClr>
                      </a:solidFill>
                      <a:ln>
                        <a:noFill/>
                      </a:ln>
                      <a:effectLst/>
                      <a:extLst/>
                    </p:spPr>
                  </p:pic>
                </p:oleObj>
              </mc:Fallback>
            </mc:AlternateContent>
          </a:graphicData>
        </a:graphic>
      </p:graphicFrame>
      <p:grpSp>
        <p:nvGrpSpPr>
          <p:cNvPr id="66" name="Group 65"/>
          <p:cNvGrpSpPr/>
          <p:nvPr/>
        </p:nvGrpSpPr>
        <p:grpSpPr>
          <a:xfrm>
            <a:off x="1219200" y="2895600"/>
            <a:ext cx="1038985" cy="1125415"/>
            <a:chOff x="990600" y="2895600"/>
            <a:chExt cx="791217" cy="914400"/>
          </a:xfrm>
        </p:grpSpPr>
        <p:grpSp>
          <p:nvGrpSpPr>
            <p:cNvPr id="45" name="Group 44"/>
            <p:cNvGrpSpPr/>
            <p:nvPr/>
          </p:nvGrpSpPr>
          <p:grpSpPr>
            <a:xfrm>
              <a:off x="1143000" y="2895600"/>
              <a:ext cx="638817" cy="914400"/>
              <a:chOff x="1143000" y="2895600"/>
              <a:chExt cx="638817" cy="914400"/>
            </a:xfrm>
          </p:grpSpPr>
          <p:cxnSp>
            <p:nvCxnSpPr>
              <p:cNvPr id="43" name="Straight Arrow Connector 42"/>
              <p:cNvCxnSpPr/>
              <p:nvPr/>
            </p:nvCxnSpPr>
            <p:spPr bwMode="auto">
              <a:xfrm flipV="1">
                <a:off x="1143000" y="3200400"/>
                <a:ext cx="381000" cy="609600"/>
              </a:xfrm>
              <a:prstGeom prst="straightConnector1">
                <a:avLst/>
              </a:prstGeom>
              <a:solidFill>
                <a:schemeClr val="accent1"/>
              </a:solidFill>
              <a:ln w="34925" cap="flat" cmpd="sng" algn="ctr">
                <a:solidFill>
                  <a:srgbClr val="FF0000"/>
                </a:solidFill>
                <a:prstDash val="solid"/>
                <a:round/>
                <a:headEnd type="none" w="med" len="med"/>
                <a:tailEnd type="arrow"/>
              </a:ln>
              <a:effectLst/>
            </p:spPr>
          </p:cxnSp>
          <p:sp>
            <p:nvSpPr>
              <p:cNvPr id="44" name="TextBox 43"/>
              <p:cNvSpPr txBox="1"/>
              <p:nvPr/>
            </p:nvSpPr>
            <p:spPr>
              <a:xfrm>
                <a:off x="1523999" y="2895600"/>
                <a:ext cx="257818" cy="300082"/>
              </a:xfrm>
              <a:prstGeom prst="rect">
                <a:avLst/>
              </a:prstGeom>
              <a:noFill/>
            </p:spPr>
            <p:txBody>
              <a:bodyPr wrap="none" rtlCol="0">
                <a:spAutoFit/>
              </a:bodyPr>
              <a:lstStyle/>
              <a:p>
                <a:r>
                  <a:rPr lang="en-US" b="1" dirty="0" smtClean="0"/>
                  <a:t>E</a:t>
                </a:r>
                <a:endParaRPr lang="en-US" b="1" dirty="0"/>
              </a:p>
            </p:txBody>
          </p:sp>
        </p:grpSp>
        <p:cxnSp>
          <p:nvCxnSpPr>
            <p:cNvPr id="53" name="Straight Connector 52"/>
            <p:cNvCxnSpPr/>
            <p:nvPr/>
          </p:nvCxnSpPr>
          <p:spPr bwMode="auto">
            <a:xfrm>
              <a:off x="1524000" y="3276600"/>
              <a:ext cx="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1143000" y="32004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1524000" y="3200400"/>
              <a:ext cx="22860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H="1">
              <a:off x="990600" y="3200400"/>
              <a:ext cx="533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2823"/>
                                        </p:tgtEl>
                                        <p:attrNameLst>
                                          <p:attrName>style.visibility</p:attrName>
                                        </p:attrNameLst>
                                      </p:cBhvr>
                                      <p:to>
                                        <p:strVal val="visible"/>
                                      </p:to>
                                    </p:set>
                                    <p:animEffect transition="in" filter="box(in)">
                                      <p:cBhvr>
                                        <p:cTn id="7" dur="500"/>
                                        <p:tgtEl>
                                          <p:spTgt spid="1628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ox(i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ox(i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ox(in)">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4874"/>
                                        </p:tgtEl>
                                        <p:attrNameLst>
                                          <p:attrName>style.visibility</p:attrName>
                                        </p:attrNameLst>
                                      </p:cBhvr>
                                      <p:to>
                                        <p:strVal val="visible"/>
                                      </p:to>
                                    </p:set>
                                    <p:animEffect transition="in" filter="box(in)">
                                      <p:cBhvr>
                                        <p:cTn id="32" dur="500"/>
                                        <p:tgtEl>
                                          <p:spTgt spid="16487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ox(in)">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4875"/>
                                        </p:tgtEl>
                                        <p:attrNameLst>
                                          <p:attrName>style.visibility</p:attrName>
                                        </p:attrNameLst>
                                      </p:cBhvr>
                                      <p:to>
                                        <p:strVal val="visible"/>
                                      </p:to>
                                    </p:set>
                                    <p:animEffect transition="in" filter="box(in)">
                                      <p:cBhvr>
                                        <p:cTn id="42" dur="500"/>
                                        <p:tgtEl>
                                          <p:spTgt spid="16487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ox(in)">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4876"/>
                                        </p:tgtEl>
                                        <p:attrNameLst>
                                          <p:attrName>style.visibility</p:attrName>
                                        </p:attrNameLst>
                                      </p:cBhvr>
                                      <p:to>
                                        <p:strVal val="visible"/>
                                      </p:to>
                                    </p:set>
                                    <p:animEffect transition="in" filter="box(in)">
                                      <p:cBhvr>
                                        <p:cTn id="52" dur="500"/>
                                        <p:tgtEl>
                                          <p:spTgt spid="16487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64877"/>
                                        </p:tgtEl>
                                        <p:attrNameLst>
                                          <p:attrName>style.visibility</p:attrName>
                                        </p:attrNameLst>
                                      </p:cBhvr>
                                      <p:to>
                                        <p:strVal val="visible"/>
                                      </p:to>
                                    </p:set>
                                    <p:animEffect transition="in" filter="box(in)">
                                      <p:cBhvr>
                                        <p:cTn id="57" dur="5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0" grpId="0"/>
      <p:bldP spid="46"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2800" dirty="0" smtClean="0"/>
              <a:t>Waveplates rotated by 45 degrees</a:t>
            </a:r>
            <a:endParaRPr lang="en-US" sz="2800" dirty="0"/>
          </a:p>
        </p:txBody>
      </p:sp>
      <p:sp>
        <p:nvSpPr>
          <p:cNvPr id="48" name="TextBox 47"/>
          <p:cNvSpPr txBox="1"/>
          <p:nvPr/>
        </p:nvSpPr>
        <p:spPr>
          <a:xfrm>
            <a:off x="3723640" y="3124200"/>
            <a:ext cx="4775666" cy="369332"/>
          </a:xfrm>
          <a:prstGeom prst="rect">
            <a:avLst/>
          </a:prstGeom>
          <a:noFill/>
        </p:spPr>
        <p:txBody>
          <a:bodyPr wrap="none" rtlCol="0">
            <a:spAutoFit/>
          </a:bodyPr>
          <a:lstStyle/>
          <a:p>
            <a:r>
              <a:rPr lang="en-US" dirty="0" smtClean="0"/>
              <a:t>Consider retardation plate in x-y coordinates </a:t>
            </a:r>
            <a:endParaRPr lang="en-US" dirty="0"/>
          </a:p>
        </p:txBody>
      </p:sp>
      <p:graphicFrame>
        <p:nvGraphicFramePr>
          <p:cNvPr id="164877" name="Object 13"/>
          <p:cNvGraphicFramePr>
            <a:graphicFrameLocks noChangeAspect="1"/>
          </p:cNvGraphicFramePr>
          <p:nvPr>
            <p:extLst>
              <p:ext uri="{D42A27DB-BD31-4B8C-83A1-F6EECF244321}">
                <p14:modId xmlns:p14="http://schemas.microsoft.com/office/powerpoint/2010/main" val="1791448760"/>
              </p:ext>
            </p:extLst>
          </p:nvPr>
        </p:nvGraphicFramePr>
        <p:xfrm>
          <a:off x="1462088" y="3749675"/>
          <a:ext cx="7008812" cy="1747838"/>
        </p:xfrm>
        <a:graphic>
          <a:graphicData uri="http://schemas.openxmlformats.org/presentationml/2006/ole">
            <mc:AlternateContent xmlns:mc="http://schemas.openxmlformats.org/markup-compatibility/2006">
              <mc:Choice xmlns:v="urn:schemas-microsoft-com:vml" Requires="v">
                <p:oleObj spid="_x0000_s167022" name="Equation" r:id="rId3" imgW="3974760" imgH="990360" progId="Equation.DSMT4">
                  <p:embed/>
                </p:oleObj>
              </mc:Choice>
              <mc:Fallback>
                <p:oleObj name="Equation" r:id="rId3" imgW="3974760" imgH="990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3749675"/>
                        <a:ext cx="7008812"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7"/>
          <p:cNvGrpSpPr/>
          <p:nvPr/>
        </p:nvGrpSpPr>
        <p:grpSpPr>
          <a:xfrm>
            <a:off x="482600" y="1402080"/>
            <a:ext cx="2946762" cy="2311400"/>
            <a:chOff x="482600" y="1402080"/>
            <a:chExt cx="2946762" cy="2311400"/>
          </a:xfrm>
        </p:grpSpPr>
        <p:grpSp>
          <p:nvGrpSpPr>
            <p:cNvPr id="4" name="Group 37"/>
            <p:cNvGrpSpPr/>
            <p:nvPr/>
          </p:nvGrpSpPr>
          <p:grpSpPr>
            <a:xfrm>
              <a:off x="482600" y="1685052"/>
              <a:ext cx="2895600" cy="2028428"/>
              <a:chOff x="1168400" y="3153172"/>
              <a:chExt cx="2895600" cy="2028428"/>
            </a:xfrm>
          </p:grpSpPr>
          <p:grpSp>
            <p:nvGrpSpPr>
              <p:cNvPr id="5" name="Group 27"/>
              <p:cNvGrpSpPr/>
              <p:nvPr/>
            </p:nvGrpSpPr>
            <p:grpSpPr>
              <a:xfrm>
                <a:off x="1168400" y="3169920"/>
                <a:ext cx="2895600" cy="1564640"/>
                <a:chOff x="1168400" y="3169920"/>
                <a:chExt cx="2895600" cy="1564640"/>
              </a:xfrm>
            </p:grpSpPr>
            <p:cxnSp>
              <p:nvCxnSpPr>
                <p:cNvPr id="56"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58" name="Oval 57"/>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1" name="Straight Connector 60"/>
                <p:cNvCxnSpPr/>
                <p:nvPr/>
              </p:nvCxnSpPr>
              <p:spPr bwMode="auto">
                <a:xfrm flipH="1" flipV="1">
                  <a:off x="2118360" y="3459480"/>
                  <a:ext cx="731520" cy="102616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62" name="Straight Connector 61"/>
                <p:cNvCxnSpPr/>
                <p:nvPr/>
              </p:nvCxnSpPr>
              <p:spPr bwMode="auto">
                <a:xfrm flipH="1">
                  <a:off x="1219200" y="3992880"/>
                  <a:ext cx="1249680" cy="284480"/>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63" name="TextBox 62"/>
                <p:cNvSpPr txBox="1"/>
                <p:nvPr/>
              </p:nvSpPr>
              <p:spPr>
                <a:xfrm>
                  <a:off x="1168400" y="3759200"/>
                  <a:ext cx="300082" cy="369332"/>
                </a:xfrm>
                <a:prstGeom prst="rect">
                  <a:avLst/>
                </a:prstGeom>
                <a:noFill/>
              </p:spPr>
              <p:txBody>
                <a:bodyPr wrap="none" rtlCol="0">
                  <a:spAutoFit/>
                </a:bodyPr>
                <a:lstStyle/>
                <a:p>
                  <a:r>
                    <a:rPr lang="en-US" dirty="0" smtClean="0"/>
                    <a:t>z</a:t>
                  </a:r>
                  <a:endParaRPr lang="en-US" dirty="0"/>
                </a:p>
              </p:txBody>
            </p:sp>
            <p:sp>
              <p:nvSpPr>
                <p:cNvPr id="64" name="TextBox 63"/>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41" name="Arc 40"/>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2" name="Straight Connector 41"/>
              <p:cNvCxnSpPr>
                <a:endCxn id="58"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6" name="Group 53"/>
              <p:cNvGrpSpPr/>
              <p:nvPr/>
            </p:nvGrpSpPr>
            <p:grpSpPr>
              <a:xfrm rot="21008584">
                <a:off x="2027759" y="4730176"/>
                <a:ext cx="1219200" cy="451424"/>
                <a:chOff x="1905000" y="4730176"/>
                <a:chExt cx="1219200" cy="451424"/>
              </a:xfrm>
            </p:grpSpPr>
            <p:cxnSp>
              <p:nvCxnSpPr>
                <p:cNvPr id="49" name="Straight Connector 48"/>
                <p:cNvCxnSpPr>
                  <a:stCxn id="58" idx="4"/>
                  <a:endCxn id="41"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0" name="Straight Connector 49"/>
                <p:cNvCxnSpPr>
                  <a:stCxn id="58"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Arrow Connector 51"/>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Connector 54"/>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7" name="TextBox 46"/>
              <p:cNvSpPr txBox="1"/>
              <p:nvPr/>
            </p:nvSpPr>
            <p:spPr>
              <a:xfrm>
                <a:off x="3124200" y="4724400"/>
                <a:ext cx="312906" cy="369332"/>
              </a:xfrm>
              <a:prstGeom prst="rect">
                <a:avLst/>
              </a:prstGeom>
              <a:noFill/>
            </p:spPr>
            <p:txBody>
              <a:bodyPr wrap="none" rtlCol="0">
                <a:spAutoFit/>
              </a:bodyPr>
              <a:lstStyle/>
              <a:p>
                <a:r>
                  <a:rPr lang="en-US" dirty="0" smtClean="0"/>
                  <a:t>d</a:t>
                </a:r>
                <a:endParaRPr lang="en-US" dirty="0"/>
              </a:p>
            </p:txBody>
          </p:sp>
        </p:grpSp>
        <p:cxnSp>
          <p:nvCxnSpPr>
            <p:cNvPr id="77" name="Straight Connector 76"/>
            <p:cNvCxnSpPr>
              <a:stCxn id="58" idx="2"/>
              <a:endCxn id="58"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9" name="Straight Connector 78"/>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85" name="Straight Connector 84"/>
            <p:cNvCxnSpPr/>
            <p:nvPr/>
          </p:nvCxnSpPr>
          <p:spPr bwMode="auto">
            <a:xfrm flipV="1">
              <a:off x="1402080" y="2032000"/>
              <a:ext cx="731520" cy="1026160"/>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86" name="Freeform 85"/>
            <p:cNvSpPr/>
            <p:nvPr/>
          </p:nvSpPr>
          <p:spPr bwMode="auto">
            <a:xfrm flipH="1">
              <a:off x="1463040" y="2235200"/>
              <a:ext cx="193040" cy="275883"/>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9" name="TextBox 88"/>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90" name="TextBox 89"/>
            <p:cNvSpPr txBox="1"/>
            <p:nvPr/>
          </p:nvSpPr>
          <p:spPr>
            <a:xfrm>
              <a:off x="1209040" y="2052320"/>
              <a:ext cx="534121"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cxnSp>
          <p:nvCxnSpPr>
            <p:cNvPr id="92" name="Straight Arrow Connector 91"/>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95" name="TextBox 94"/>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97" name="TextBox 96"/>
            <p:cNvSpPr txBox="1"/>
            <p:nvPr/>
          </p:nvSpPr>
          <p:spPr>
            <a:xfrm>
              <a:off x="2387600" y="1402080"/>
              <a:ext cx="300082" cy="369332"/>
            </a:xfrm>
            <a:prstGeom prst="rect">
              <a:avLst/>
            </a:prstGeom>
            <a:noFill/>
          </p:spPr>
          <p:txBody>
            <a:bodyPr wrap="none" rtlCol="0">
              <a:spAutoFit/>
            </a:bodyPr>
            <a:lstStyle/>
            <a:p>
              <a:r>
                <a:rPr lang="en-US" dirty="0" smtClean="0"/>
                <a:t>y</a:t>
              </a:r>
              <a:endParaRPr lang="en-US" dirty="0"/>
            </a:p>
          </p:txBody>
        </p:sp>
      </p:grpSp>
      <p:sp>
        <p:nvSpPr>
          <p:cNvPr id="99" name="TextBox 98"/>
          <p:cNvSpPr txBox="1"/>
          <p:nvPr/>
        </p:nvSpPr>
        <p:spPr>
          <a:xfrm>
            <a:off x="4145280" y="1219200"/>
            <a:ext cx="4006225" cy="369332"/>
          </a:xfrm>
          <a:prstGeom prst="rect">
            <a:avLst/>
          </a:prstGeom>
          <a:noFill/>
        </p:spPr>
        <p:txBody>
          <a:bodyPr wrap="none" rtlCol="0">
            <a:spAutoFit/>
          </a:bodyPr>
          <a:lstStyle/>
          <a:p>
            <a:r>
              <a:rPr lang="en-US" dirty="0" smtClean="0"/>
              <a:t>Consider Plate rotated by 45 degrees</a:t>
            </a:r>
            <a:endParaRPr lang="en-US" dirty="0"/>
          </a:p>
        </p:txBody>
      </p:sp>
      <p:graphicFrame>
        <p:nvGraphicFramePr>
          <p:cNvPr id="165895" name="Object 7"/>
          <p:cNvGraphicFramePr>
            <a:graphicFrameLocks noChangeAspect="1"/>
          </p:cNvGraphicFramePr>
          <p:nvPr>
            <p:extLst>
              <p:ext uri="{D42A27DB-BD31-4B8C-83A1-F6EECF244321}">
                <p14:modId xmlns:p14="http://schemas.microsoft.com/office/powerpoint/2010/main" val="2762837314"/>
              </p:ext>
            </p:extLst>
          </p:nvPr>
        </p:nvGraphicFramePr>
        <p:xfrm>
          <a:off x="3213100" y="1768475"/>
          <a:ext cx="3659188" cy="701675"/>
        </p:xfrm>
        <a:graphic>
          <a:graphicData uri="http://schemas.openxmlformats.org/presentationml/2006/ole">
            <mc:AlternateContent xmlns:mc="http://schemas.openxmlformats.org/markup-compatibility/2006">
              <mc:Choice xmlns:v="urn:schemas-microsoft-com:vml" Requires="v">
                <p:oleObj spid="_x0000_s167023" name="Equation" r:id="rId5" imgW="2387520" imgH="457200" progId="Equation.DSMT4">
                  <p:embed/>
                </p:oleObj>
              </mc:Choice>
              <mc:Fallback>
                <p:oleObj name="Equation" r:id="rId5" imgW="2387520" imgH="457200" progId="Equation.DSMT4">
                  <p:embed/>
                  <p:pic>
                    <p:nvPicPr>
                      <p:cNvPr id="0" name="Picture 3"/>
                      <p:cNvPicPr>
                        <a:picLocks noChangeAspect="1" noChangeArrowheads="1"/>
                      </p:cNvPicPr>
                      <p:nvPr/>
                    </p:nvPicPr>
                    <p:blipFill>
                      <a:blip r:embed="rId6"/>
                      <a:srcRect/>
                      <a:stretch>
                        <a:fillRect/>
                      </a:stretch>
                    </p:blipFill>
                    <p:spPr bwMode="auto">
                      <a:xfrm>
                        <a:off x="3213100" y="1768475"/>
                        <a:ext cx="3659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6" name="Object 8"/>
          <p:cNvGraphicFramePr>
            <a:graphicFrameLocks noChangeAspect="1"/>
          </p:cNvGraphicFramePr>
          <p:nvPr>
            <p:extLst>
              <p:ext uri="{D42A27DB-BD31-4B8C-83A1-F6EECF244321}">
                <p14:modId xmlns:p14="http://schemas.microsoft.com/office/powerpoint/2010/main" val="1607930980"/>
              </p:ext>
            </p:extLst>
          </p:nvPr>
        </p:nvGraphicFramePr>
        <p:xfrm>
          <a:off x="6992938" y="1787525"/>
          <a:ext cx="1849437" cy="701675"/>
        </p:xfrm>
        <a:graphic>
          <a:graphicData uri="http://schemas.openxmlformats.org/presentationml/2006/ole">
            <mc:AlternateContent xmlns:mc="http://schemas.openxmlformats.org/markup-compatibility/2006">
              <mc:Choice xmlns:v="urn:schemas-microsoft-com:vml" Requires="v">
                <p:oleObj spid="_x0000_s167024" name="Equation" r:id="rId7" imgW="1206360" imgH="457200" progId="Equation.DSMT4">
                  <p:embed/>
                </p:oleObj>
              </mc:Choice>
              <mc:Fallback>
                <p:oleObj name="Equation" r:id="rId7" imgW="1206360" imgH="457200" progId="Equation.DSMT4">
                  <p:embed/>
                  <p:pic>
                    <p:nvPicPr>
                      <p:cNvPr id="0" name="Picture 4"/>
                      <p:cNvPicPr>
                        <a:picLocks noChangeAspect="1" noChangeArrowheads="1"/>
                      </p:cNvPicPr>
                      <p:nvPr/>
                    </p:nvPicPr>
                    <p:blipFill>
                      <a:blip r:embed="rId8"/>
                      <a:srcRect/>
                      <a:stretch>
                        <a:fillRect/>
                      </a:stretch>
                    </p:blipFill>
                    <p:spPr bwMode="auto">
                      <a:xfrm>
                        <a:off x="6992938" y="1787525"/>
                        <a:ext cx="1849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pPr>
              <a:defRPr/>
            </a:pPr>
            <a:fld id="{BA949DAA-2B2A-4017-895E-FC6C49EBF0C5}"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box(in)">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box(in)">
                                      <p:cBhvr>
                                        <p:cTn id="17" dur="500"/>
                                        <p:tgtEl>
                                          <p:spTgt spid="16589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box(in)">
                                      <p:cBhvr>
                                        <p:cTn id="22" dur="500"/>
                                        <p:tgtEl>
                                          <p:spTgt spid="16589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ox(i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4877"/>
                                        </p:tgtEl>
                                        <p:attrNameLst>
                                          <p:attrName>style.visibility</p:attrName>
                                        </p:attrNameLst>
                                      </p:cBhvr>
                                      <p:to>
                                        <p:strVal val="visible"/>
                                      </p:to>
                                    </p:set>
                                    <p:animEffect transition="in" filter="box(in)">
                                      <p:cBhvr>
                                        <p:cTn id="32" dur="5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Half Waveplates rotated by 45 degrees</a:t>
            </a:r>
            <a:endParaRPr lang="en-US" sz="2800" dirty="0"/>
          </a:p>
        </p:txBody>
      </p:sp>
      <p:graphicFrame>
        <p:nvGraphicFramePr>
          <p:cNvPr id="164877" name="Object 13"/>
          <p:cNvGraphicFramePr>
            <a:graphicFrameLocks noChangeAspect="1"/>
          </p:cNvGraphicFramePr>
          <p:nvPr/>
        </p:nvGraphicFramePr>
        <p:xfrm>
          <a:off x="3295650" y="2044700"/>
          <a:ext cx="4883150" cy="806450"/>
        </p:xfrm>
        <a:graphic>
          <a:graphicData uri="http://schemas.openxmlformats.org/presentationml/2006/ole">
            <mc:AlternateContent xmlns:mc="http://schemas.openxmlformats.org/markup-compatibility/2006">
              <mc:Choice xmlns:v="urn:schemas-microsoft-com:vml" Requires="v">
                <p:oleObj spid="_x0000_s168254" name="Equation" r:id="rId3" imgW="2768400" imgH="457200" progId="Equation.DSMT4">
                  <p:embed/>
                </p:oleObj>
              </mc:Choice>
              <mc:Fallback>
                <p:oleObj name="Equation" r:id="rId3" imgW="276840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2044700"/>
                        <a:ext cx="488315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7"/>
          <p:cNvGrpSpPr/>
          <p:nvPr/>
        </p:nvGrpSpPr>
        <p:grpSpPr>
          <a:xfrm>
            <a:off x="340360" y="1107440"/>
            <a:ext cx="2946762" cy="2311400"/>
            <a:chOff x="482600" y="1402080"/>
            <a:chExt cx="2946762" cy="2311400"/>
          </a:xfrm>
        </p:grpSpPr>
        <p:grpSp>
          <p:nvGrpSpPr>
            <p:cNvPr id="4" name="Group 37"/>
            <p:cNvGrpSpPr/>
            <p:nvPr/>
          </p:nvGrpSpPr>
          <p:grpSpPr>
            <a:xfrm>
              <a:off x="482600" y="1685052"/>
              <a:ext cx="2895600" cy="2028428"/>
              <a:chOff x="1168400" y="3153172"/>
              <a:chExt cx="2895600" cy="2028428"/>
            </a:xfrm>
          </p:grpSpPr>
          <p:grpSp>
            <p:nvGrpSpPr>
              <p:cNvPr id="5" name="Group 27"/>
              <p:cNvGrpSpPr/>
              <p:nvPr/>
            </p:nvGrpSpPr>
            <p:grpSpPr>
              <a:xfrm>
                <a:off x="1168400" y="3169920"/>
                <a:ext cx="2895600" cy="1564640"/>
                <a:chOff x="1168400" y="3169920"/>
                <a:chExt cx="2895600" cy="1564640"/>
              </a:xfrm>
            </p:grpSpPr>
            <p:cxnSp>
              <p:nvCxnSpPr>
                <p:cNvPr id="56"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58" name="Oval 57"/>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1" name="Straight Connector 60"/>
                <p:cNvCxnSpPr/>
                <p:nvPr/>
              </p:nvCxnSpPr>
              <p:spPr bwMode="auto">
                <a:xfrm flipH="1" flipV="1">
                  <a:off x="2118360" y="3459480"/>
                  <a:ext cx="731520" cy="102616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62" name="Straight Connector 61"/>
                <p:cNvCxnSpPr/>
                <p:nvPr/>
              </p:nvCxnSpPr>
              <p:spPr bwMode="auto">
                <a:xfrm flipH="1">
                  <a:off x="1219200" y="3992880"/>
                  <a:ext cx="1249680" cy="284480"/>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63" name="TextBox 62"/>
                <p:cNvSpPr txBox="1"/>
                <p:nvPr/>
              </p:nvSpPr>
              <p:spPr>
                <a:xfrm>
                  <a:off x="1168400" y="3759200"/>
                  <a:ext cx="300082" cy="369332"/>
                </a:xfrm>
                <a:prstGeom prst="rect">
                  <a:avLst/>
                </a:prstGeom>
                <a:noFill/>
              </p:spPr>
              <p:txBody>
                <a:bodyPr wrap="none" rtlCol="0">
                  <a:spAutoFit/>
                </a:bodyPr>
                <a:lstStyle/>
                <a:p>
                  <a:r>
                    <a:rPr lang="en-US" dirty="0" smtClean="0"/>
                    <a:t>z</a:t>
                  </a:r>
                  <a:endParaRPr lang="en-US" dirty="0"/>
                </a:p>
              </p:txBody>
            </p:sp>
            <p:sp>
              <p:nvSpPr>
                <p:cNvPr id="64" name="TextBox 63"/>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41" name="Arc 40"/>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2" name="Straight Connector 41"/>
              <p:cNvCxnSpPr>
                <a:endCxn id="58"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6" name="Group 53"/>
              <p:cNvGrpSpPr/>
              <p:nvPr/>
            </p:nvGrpSpPr>
            <p:grpSpPr>
              <a:xfrm rot="21008584">
                <a:off x="2027759" y="4730176"/>
                <a:ext cx="1219200" cy="451424"/>
                <a:chOff x="1905000" y="4730176"/>
                <a:chExt cx="1219200" cy="451424"/>
              </a:xfrm>
            </p:grpSpPr>
            <p:cxnSp>
              <p:nvCxnSpPr>
                <p:cNvPr id="49" name="Straight Connector 48"/>
                <p:cNvCxnSpPr>
                  <a:stCxn id="58" idx="4"/>
                  <a:endCxn id="41"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0" name="Straight Connector 49"/>
                <p:cNvCxnSpPr>
                  <a:stCxn id="58"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Arrow Connector 51"/>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Connector 54"/>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7" name="TextBox 46"/>
              <p:cNvSpPr txBox="1"/>
              <p:nvPr/>
            </p:nvSpPr>
            <p:spPr>
              <a:xfrm>
                <a:off x="3124200" y="4724400"/>
                <a:ext cx="503664" cy="369332"/>
              </a:xfrm>
              <a:prstGeom prst="rect">
                <a:avLst/>
              </a:prstGeom>
              <a:noFill/>
            </p:spPr>
            <p:txBody>
              <a:bodyPr wrap="none" rtlCol="0">
                <a:spAutoFit/>
              </a:bodyPr>
              <a:lstStyle/>
              <a:p>
                <a:r>
                  <a:rPr lang="en-US" dirty="0" smtClean="0">
                    <a:latin typeface="Symbol" pitchFamily="18" charset="2"/>
                  </a:rPr>
                  <a:t>l</a:t>
                </a:r>
                <a:r>
                  <a:rPr lang="en-US" dirty="0" smtClean="0"/>
                  <a:t>/2</a:t>
                </a:r>
                <a:endParaRPr lang="en-US" dirty="0"/>
              </a:p>
            </p:txBody>
          </p:sp>
        </p:grpSp>
        <p:cxnSp>
          <p:nvCxnSpPr>
            <p:cNvPr id="77" name="Straight Connector 76"/>
            <p:cNvCxnSpPr>
              <a:stCxn id="58" idx="2"/>
              <a:endCxn id="58"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9" name="Straight Connector 78"/>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85" name="Straight Connector 84"/>
            <p:cNvCxnSpPr/>
            <p:nvPr/>
          </p:nvCxnSpPr>
          <p:spPr bwMode="auto">
            <a:xfrm flipV="1">
              <a:off x="1402080" y="2032000"/>
              <a:ext cx="731520" cy="1026160"/>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86" name="Freeform 85"/>
            <p:cNvSpPr/>
            <p:nvPr/>
          </p:nvSpPr>
          <p:spPr bwMode="auto">
            <a:xfrm flipH="1">
              <a:off x="1463040" y="2235200"/>
              <a:ext cx="193040" cy="275883"/>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9" name="TextBox 88"/>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90" name="TextBox 89"/>
            <p:cNvSpPr txBox="1"/>
            <p:nvPr/>
          </p:nvSpPr>
          <p:spPr>
            <a:xfrm>
              <a:off x="1209040" y="2052320"/>
              <a:ext cx="534121"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cxnSp>
          <p:nvCxnSpPr>
            <p:cNvPr id="92" name="Straight Arrow Connector 91"/>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95" name="TextBox 94"/>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97" name="TextBox 96"/>
            <p:cNvSpPr txBox="1"/>
            <p:nvPr/>
          </p:nvSpPr>
          <p:spPr>
            <a:xfrm>
              <a:off x="2387600" y="1402080"/>
              <a:ext cx="300082" cy="369332"/>
            </a:xfrm>
            <a:prstGeom prst="rect">
              <a:avLst/>
            </a:prstGeom>
            <a:noFill/>
          </p:spPr>
          <p:txBody>
            <a:bodyPr wrap="none" rtlCol="0">
              <a:spAutoFit/>
            </a:bodyPr>
            <a:lstStyle/>
            <a:p>
              <a:r>
                <a:rPr lang="en-US" dirty="0" smtClean="0"/>
                <a:t>y</a:t>
              </a:r>
              <a:endParaRPr lang="en-US" dirty="0"/>
            </a:p>
          </p:txBody>
        </p:sp>
      </p:grpSp>
      <p:sp>
        <p:nvSpPr>
          <p:cNvPr id="99" name="TextBox 98"/>
          <p:cNvSpPr txBox="1"/>
          <p:nvPr/>
        </p:nvSpPr>
        <p:spPr>
          <a:xfrm>
            <a:off x="4145280" y="1219200"/>
            <a:ext cx="4389343" cy="369332"/>
          </a:xfrm>
          <a:prstGeom prst="rect">
            <a:avLst/>
          </a:prstGeom>
          <a:noFill/>
        </p:spPr>
        <p:txBody>
          <a:bodyPr wrap="none" rtlCol="0">
            <a:spAutoFit/>
          </a:bodyPr>
          <a:lstStyle/>
          <a:p>
            <a:r>
              <a:rPr lang="en-US" dirty="0" smtClean="0"/>
              <a:t>Consider </a:t>
            </a:r>
            <a:r>
              <a:rPr lang="en-US" dirty="0" smtClean="0">
                <a:latin typeface="Symbol" pitchFamily="18" charset="2"/>
              </a:rPr>
              <a:t>l</a:t>
            </a:r>
            <a:r>
              <a:rPr lang="en-US" dirty="0" smtClean="0"/>
              <a:t>/2 Plate rotated by 45 degrees</a:t>
            </a:r>
            <a:endParaRPr lang="en-US" dirty="0"/>
          </a:p>
        </p:txBody>
      </p:sp>
      <p:graphicFrame>
        <p:nvGraphicFramePr>
          <p:cNvPr id="167939" name="Object 3"/>
          <p:cNvGraphicFramePr>
            <a:graphicFrameLocks noChangeAspect="1"/>
          </p:cNvGraphicFramePr>
          <p:nvPr>
            <p:extLst>
              <p:ext uri="{D42A27DB-BD31-4B8C-83A1-F6EECF244321}">
                <p14:modId xmlns:p14="http://schemas.microsoft.com/office/powerpoint/2010/main" val="1627252483"/>
              </p:ext>
            </p:extLst>
          </p:nvPr>
        </p:nvGraphicFramePr>
        <p:xfrm>
          <a:off x="3876675" y="1589088"/>
          <a:ext cx="1846263" cy="374650"/>
        </p:xfrm>
        <a:graphic>
          <a:graphicData uri="http://schemas.openxmlformats.org/presentationml/2006/ole">
            <mc:AlternateContent xmlns:mc="http://schemas.openxmlformats.org/markup-compatibility/2006">
              <mc:Choice xmlns:v="urn:schemas-microsoft-com:vml" Requires="v">
                <p:oleObj spid="_x0000_s168255" name="Equation" r:id="rId5" imgW="1002960" imgH="203040" progId="Equation.DSMT4">
                  <p:embed/>
                </p:oleObj>
              </mc:Choice>
              <mc:Fallback>
                <p:oleObj name="Equation" r:id="rId5" imgW="1002960" imgH="203040" progId="Equation.DSMT4">
                  <p:embed/>
                  <p:pic>
                    <p:nvPicPr>
                      <p:cNvPr id="0" name="Picture 3"/>
                      <p:cNvPicPr>
                        <a:picLocks noChangeAspect="1" noChangeArrowheads="1"/>
                      </p:cNvPicPr>
                      <p:nvPr/>
                    </p:nvPicPr>
                    <p:blipFill>
                      <a:blip r:embed="rId6"/>
                      <a:srcRect/>
                      <a:stretch>
                        <a:fillRect/>
                      </a:stretch>
                    </p:blipFill>
                    <p:spPr bwMode="auto">
                      <a:xfrm>
                        <a:off x="3876675" y="1589088"/>
                        <a:ext cx="184626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Box 35"/>
          <p:cNvSpPr txBox="1"/>
          <p:nvPr/>
        </p:nvSpPr>
        <p:spPr>
          <a:xfrm>
            <a:off x="3505200" y="2966720"/>
            <a:ext cx="4506362" cy="369332"/>
          </a:xfrm>
          <a:prstGeom prst="rect">
            <a:avLst/>
          </a:prstGeom>
          <a:noFill/>
        </p:spPr>
        <p:txBody>
          <a:bodyPr wrap="none" rtlCol="0">
            <a:spAutoFit/>
          </a:bodyPr>
          <a:lstStyle/>
          <a:p>
            <a:r>
              <a:rPr lang="en-US" dirty="0" smtClean="0"/>
              <a:t>Consider horizontally polarized input wave</a:t>
            </a:r>
            <a:endParaRPr lang="en-US" dirty="0"/>
          </a:p>
        </p:txBody>
      </p:sp>
      <p:grpSp>
        <p:nvGrpSpPr>
          <p:cNvPr id="44" name="Group 43"/>
          <p:cNvGrpSpPr/>
          <p:nvPr/>
        </p:nvGrpSpPr>
        <p:grpSpPr>
          <a:xfrm>
            <a:off x="3048000" y="1514475"/>
            <a:ext cx="685800" cy="390525"/>
            <a:chOff x="3048000" y="1514475"/>
            <a:chExt cx="685800" cy="390525"/>
          </a:xfrm>
        </p:grpSpPr>
        <p:cxnSp>
          <p:nvCxnSpPr>
            <p:cNvPr id="43" name="Straight Arrow Connector 42"/>
            <p:cNvCxnSpPr/>
            <p:nvPr/>
          </p:nvCxnSpPr>
          <p:spPr bwMode="auto">
            <a:xfrm>
              <a:off x="3048000" y="1905000"/>
              <a:ext cx="685800" cy="0"/>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aphicFrame>
          <p:nvGraphicFramePr>
            <p:cNvPr id="167940" name="Object 4"/>
            <p:cNvGraphicFramePr>
              <a:graphicFrameLocks noChangeAspect="1"/>
            </p:cNvGraphicFramePr>
            <p:nvPr/>
          </p:nvGraphicFramePr>
          <p:xfrm>
            <a:off x="3321050" y="1514475"/>
            <a:ext cx="292100" cy="268288"/>
          </p:xfrm>
          <a:graphic>
            <a:graphicData uri="http://schemas.openxmlformats.org/presentationml/2006/ole">
              <mc:AlternateContent xmlns:mc="http://schemas.openxmlformats.org/markup-compatibility/2006">
                <mc:Choice xmlns:v="urn:schemas-microsoft-com:vml" Requires="v">
                  <p:oleObj spid="_x0000_s168256" name="Equation" r:id="rId7" imgW="164880" imgH="152280" progId="Equation.DSMT4">
                    <p:embed/>
                  </p:oleObj>
                </mc:Choice>
                <mc:Fallback>
                  <p:oleObj name="Equation" r:id="rId7" imgW="164880" imgH="1522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1514475"/>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7941" name="Object 5"/>
          <p:cNvGraphicFramePr>
            <a:graphicFrameLocks noChangeAspect="1"/>
          </p:cNvGraphicFramePr>
          <p:nvPr/>
        </p:nvGraphicFramePr>
        <p:xfrm>
          <a:off x="381000" y="3352800"/>
          <a:ext cx="3211512" cy="727663"/>
        </p:xfrm>
        <a:graphic>
          <a:graphicData uri="http://schemas.openxmlformats.org/presentationml/2006/ole">
            <mc:AlternateContent xmlns:mc="http://schemas.openxmlformats.org/markup-compatibility/2006">
              <mc:Choice xmlns:v="urn:schemas-microsoft-com:vml" Requires="v">
                <p:oleObj spid="_x0000_s168257" name="Equation" r:id="rId9" imgW="2019240" imgH="457200" progId="Equation.DSMT4">
                  <p:embed/>
                </p:oleObj>
              </mc:Choice>
              <mc:Fallback>
                <p:oleObj name="Equation" r:id="rId9" imgW="2019240" imgH="457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352800"/>
                        <a:ext cx="3211512" cy="72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 name="Group 44"/>
          <p:cNvGrpSpPr/>
          <p:nvPr/>
        </p:nvGrpSpPr>
        <p:grpSpPr>
          <a:xfrm>
            <a:off x="609600" y="1828800"/>
            <a:ext cx="368300" cy="619125"/>
            <a:chOff x="3048000" y="1285875"/>
            <a:chExt cx="368300" cy="619125"/>
          </a:xfrm>
        </p:grpSpPr>
        <p:cxnSp>
          <p:nvCxnSpPr>
            <p:cNvPr id="46" name="Straight Arrow Connector 45"/>
            <p:cNvCxnSpPr/>
            <p:nvPr/>
          </p:nvCxnSpPr>
          <p:spPr bwMode="auto">
            <a:xfrm flipV="1">
              <a:off x="3048000" y="1285875"/>
              <a:ext cx="0" cy="619125"/>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aphicFrame>
          <p:nvGraphicFramePr>
            <p:cNvPr id="53" name="Object 4"/>
            <p:cNvGraphicFramePr>
              <a:graphicFrameLocks noChangeAspect="1"/>
            </p:cNvGraphicFramePr>
            <p:nvPr/>
          </p:nvGraphicFramePr>
          <p:xfrm>
            <a:off x="3124200" y="1514475"/>
            <a:ext cx="292100" cy="290512"/>
          </p:xfrm>
          <a:graphic>
            <a:graphicData uri="http://schemas.openxmlformats.org/presentationml/2006/ole">
              <mc:AlternateContent xmlns:mc="http://schemas.openxmlformats.org/markup-compatibility/2006">
                <mc:Choice xmlns:v="urn:schemas-microsoft-com:vml" Requires="v">
                  <p:oleObj spid="_x0000_s168258" name="Equation" r:id="rId11" imgW="164880" imgH="164880" progId="Equation.DSMT4">
                    <p:embed/>
                  </p:oleObj>
                </mc:Choice>
                <mc:Fallback>
                  <p:oleObj name="Equation" r:id="rId11" imgW="164880" imgH="164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1514475"/>
                          <a:ext cx="2921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7943" name="Object 7"/>
          <p:cNvGraphicFramePr>
            <a:graphicFrameLocks noChangeAspect="1"/>
          </p:cNvGraphicFramePr>
          <p:nvPr/>
        </p:nvGraphicFramePr>
        <p:xfrm>
          <a:off x="3886200" y="3505200"/>
          <a:ext cx="1271587" cy="384175"/>
        </p:xfrm>
        <a:graphic>
          <a:graphicData uri="http://schemas.openxmlformats.org/presentationml/2006/ole">
            <mc:AlternateContent xmlns:mc="http://schemas.openxmlformats.org/markup-compatibility/2006">
              <mc:Choice xmlns:v="urn:schemas-microsoft-com:vml" Requires="v">
                <p:oleObj spid="_x0000_s168259" name="Equation" r:id="rId13" imgW="799920" imgH="241200" progId="Equation.DSMT4">
                  <p:embed/>
                </p:oleObj>
              </mc:Choice>
              <mc:Fallback>
                <p:oleObj name="Equation" r:id="rId13" imgW="799920" imgH="241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3505200"/>
                        <a:ext cx="12715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Box 58"/>
          <p:cNvSpPr txBox="1"/>
          <p:nvPr/>
        </p:nvSpPr>
        <p:spPr>
          <a:xfrm>
            <a:off x="5334000" y="3505200"/>
            <a:ext cx="3608680" cy="369332"/>
          </a:xfrm>
          <a:prstGeom prst="rect">
            <a:avLst/>
          </a:prstGeom>
          <a:noFill/>
        </p:spPr>
        <p:txBody>
          <a:bodyPr wrap="none" rtlCol="0">
            <a:spAutoFit/>
          </a:bodyPr>
          <a:lstStyle/>
          <a:p>
            <a:r>
              <a:rPr lang="en-US" dirty="0" smtClean="0"/>
              <a:t>Polarization is rotated 90 degrees</a:t>
            </a:r>
            <a:endParaRPr lang="en-US" dirty="0"/>
          </a:p>
        </p:txBody>
      </p:sp>
      <p:grpSp>
        <p:nvGrpSpPr>
          <p:cNvPr id="60" name="Group 97"/>
          <p:cNvGrpSpPr/>
          <p:nvPr/>
        </p:nvGrpSpPr>
        <p:grpSpPr>
          <a:xfrm>
            <a:off x="533400" y="4267200"/>
            <a:ext cx="2946762" cy="2311400"/>
            <a:chOff x="482600" y="1402080"/>
            <a:chExt cx="2946762" cy="2311400"/>
          </a:xfrm>
        </p:grpSpPr>
        <p:grpSp>
          <p:nvGrpSpPr>
            <p:cNvPr id="65" name="Group 37"/>
            <p:cNvGrpSpPr/>
            <p:nvPr/>
          </p:nvGrpSpPr>
          <p:grpSpPr>
            <a:xfrm>
              <a:off x="482600" y="1685052"/>
              <a:ext cx="2895600" cy="2028428"/>
              <a:chOff x="1168400" y="3153172"/>
              <a:chExt cx="2895600" cy="2028428"/>
            </a:xfrm>
          </p:grpSpPr>
          <p:grpSp>
            <p:nvGrpSpPr>
              <p:cNvPr id="76" name="Group 27"/>
              <p:cNvGrpSpPr/>
              <p:nvPr/>
            </p:nvGrpSpPr>
            <p:grpSpPr>
              <a:xfrm>
                <a:off x="1168400" y="3169920"/>
                <a:ext cx="2895600" cy="1564640"/>
                <a:chOff x="1168400" y="3169920"/>
                <a:chExt cx="2895600" cy="1564640"/>
              </a:xfrm>
            </p:grpSpPr>
            <p:cxnSp>
              <p:nvCxnSpPr>
                <p:cNvPr id="96"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98" name="Oval 97"/>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00" name="Straight Connector 99"/>
                <p:cNvCxnSpPr/>
                <p:nvPr/>
              </p:nvCxnSpPr>
              <p:spPr bwMode="auto">
                <a:xfrm flipH="1" flipV="1">
                  <a:off x="2118360" y="3459480"/>
                  <a:ext cx="731520" cy="102616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101" name="Straight Connector 100"/>
                <p:cNvCxnSpPr/>
                <p:nvPr/>
              </p:nvCxnSpPr>
              <p:spPr bwMode="auto">
                <a:xfrm flipH="1">
                  <a:off x="1219200" y="3992880"/>
                  <a:ext cx="1249680" cy="284480"/>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102" name="TextBox 101"/>
                <p:cNvSpPr txBox="1"/>
                <p:nvPr/>
              </p:nvSpPr>
              <p:spPr>
                <a:xfrm>
                  <a:off x="1168400" y="3759200"/>
                  <a:ext cx="300082" cy="369332"/>
                </a:xfrm>
                <a:prstGeom prst="rect">
                  <a:avLst/>
                </a:prstGeom>
                <a:noFill/>
              </p:spPr>
              <p:txBody>
                <a:bodyPr wrap="none" rtlCol="0">
                  <a:spAutoFit/>
                </a:bodyPr>
                <a:lstStyle/>
                <a:p>
                  <a:r>
                    <a:rPr lang="en-US" dirty="0" smtClean="0"/>
                    <a:t>z</a:t>
                  </a:r>
                  <a:endParaRPr lang="en-US" dirty="0"/>
                </a:p>
              </p:txBody>
            </p:sp>
            <p:sp>
              <p:nvSpPr>
                <p:cNvPr id="103" name="TextBox 102"/>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78" name="Arc 77"/>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0" name="Straight Connector 79"/>
              <p:cNvCxnSpPr>
                <a:endCxn id="98"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81" name="Group 53"/>
              <p:cNvGrpSpPr/>
              <p:nvPr/>
            </p:nvGrpSpPr>
            <p:grpSpPr>
              <a:xfrm rot="21008584">
                <a:off x="2027759" y="4730176"/>
                <a:ext cx="1219200" cy="451424"/>
                <a:chOff x="1905000" y="4730176"/>
                <a:chExt cx="1219200" cy="451424"/>
              </a:xfrm>
            </p:grpSpPr>
            <p:cxnSp>
              <p:nvCxnSpPr>
                <p:cNvPr id="83" name="Straight Connector 82"/>
                <p:cNvCxnSpPr>
                  <a:stCxn id="98" idx="4"/>
                  <a:endCxn id="78"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a:stCxn id="98"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Straight Arrow Connector 87"/>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3" name="Straight Connector 92"/>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82" name="TextBox 81"/>
              <p:cNvSpPr txBox="1"/>
              <p:nvPr/>
            </p:nvSpPr>
            <p:spPr>
              <a:xfrm>
                <a:off x="3124200" y="4724400"/>
                <a:ext cx="503664" cy="369332"/>
              </a:xfrm>
              <a:prstGeom prst="rect">
                <a:avLst/>
              </a:prstGeom>
              <a:noFill/>
            </p:spPr>
            <p:txBody>
              <a:bodyPr wrap="none" rtlCol="0">
                <a:spAutoFit/>
              </a:bodyPr>
              <a:lstStyle/>
              <a:p>
                <a:r>
                  <a:rPr lang="en-US" dirty="0" smtClean="0">
                    <a:latin typeface="Symbol" pitchFamily="18" charset="2"/>
                  </a:rPr>
                  <a:t>l</a:t>
                </a:r>
                <a:r>
                  <a:rPr lang="en-US" dirty="0" smtClean="0"/>
                  <a:t>/2</a:t>
                </a:r>
                <a:endParaRPr lang="en-US" dirty="0"/>
              </a:p>
            </p:txBody>
          </p:sp>
        </p:grpSp>
        <p:cxnSp>
          <p:nvCxnSpPr>
            <p:cNvPr id="66" name="Straight Connector 65"/>
            <p:cNvCxnSpPr>
              <a:stCxn id="98" idx="2"/>
              <a:endCxn id="98"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67" name="Straight Connector 66"/>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68" name="Straight Connector 67"/>
            <p:cNvCxnSpPr/>
            <p:nvPr/>
          </p:nvCxnSpPr>
          <p:spPr bwMode="auto">
            <a:xfrm flipV="1">
              <a:off x="1402080" y="2032000"/>
              <a:ext cx="731520" cy="1026160"/>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69" name="Freeform 68"/>
            <p:cNvSpPr/>
            <p:nvPr/>
          </p:nvSpPr>
          <p:spPr bwMode="auto">
            <a:xfrm flipH="1">
              <a:off x="1463040" y="2235200"/>
              <a:ext cx="193040" cy="275883"/>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0" name="TextBox 69"/>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71" name="TextBox 70"/>
            <p:cNvSpPr txBox="1"/>
            <p:nvPr/>
          </p:nvSpPr>
          <p:spPr>
            <a:xfrm>
              <a:off x="1209040" y="2052320"/>
              <a:ext cx="534121"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cxnSp>
          <p:nvCxnSpPr>
            <p:cNvPr id="72" name="Straight Arrow Connector 71"/>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74" name="TextBox 73"/>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75" name="TextBox 74"/>
            <p:cNvSpPr txBox="1"/>
            <p:nvPr/>
          </p:nvSpPr>
          <p:spPr>
            <a:xfrm>
              <a:off x="2387600" y="1402080"/>
              <a:ext cx="300082" cy="369332"/>
            </a:xfrm>
            <a:prstGeom prst="rect">
              <a:avLst/>
            </a:prstGeom>
            <a:noFill/>
          </p:spPr>
          <p:txBody>
            <a:bodyPr wrap="none" rtlCol="0">
              <a:spAutoFit/>
            </a:bodyPr>
            <a:lstStyle/>
            <a:p>
              <a:r>
                <a:rPr lang="en-US" dirty="0" smtClean="0"/>
                <a:t>y</a:t>
              </a:r>
              <a:endParaRPr lang="en-US" dirty="0"/>
            </a:p>
          </p:txBody>
        </p:sp>
      </p:grpSp>
      <p:sp>
        <p:nvSpPr>
          <p:cNvPr id="110" name="TextBox 109"/>
          <p:cNvSpPr txBox="1"/>
          <p:nvPr/>
        </p:nvSpPr>
        <p:spPr>
          <a:xfrm>
            <a:off x="3733800" y="4191000"/>
            <a:ext cx="4249881" cy="369332"/>
          </a:xfrm>
          <a:prstGeom prst="rect">
            <a:avLst/>
          </a:prstGeom>
          <a:noFill/>
        </p:spPr>
        <p:txBody>
          <a:bodyPr wrap="none" rtlCol="0">
            <a:spAutoFit/>
          </a:bodyPr>
          <a:lstStyle/>
          <a:p>
            <a:r>
              <a:rPr lang="en-US" dirty="0" smtClean="0"/>
              <a:t>Consider circularly polarized input wave</a:t>
            </a:r>
            <a:endParaRPr lang="en-US" dirty="0"/>
          </a:p>
        </p:txBody>
      </p:sp>
      <p:grpSp>
        <p:nvGrpSpPr>
          <p:cNvPr id="113" name="Group 112"/>
          <p:cNvGrpSpPr/>
          <p:nvPr/>
        </p:nvGrpSpPr>
        <p:grpSpPr>
          <a:xfrm>
            <a:off x="3048000" y="4648200"/>
            <a:ext cx="758190" cy="381000"/>
            <a:chOff x="3048000" y="4648200"/>
            <a:chExt cx="758190" cy="381000"/>
          </a:xfrm>
        </p:grpSpPr>
        <p:graphicFrame>
          <p:nvGraphicFramePr>
            <p:cNvPr id="106" name="Object 4"/>
            <p:cNvGraphicFramePr>
              <a:graphicFrameLocks noChangeAspect="1"/>
            </p:cNvGraphicFramePr>
            <p:nvPr/>
          </p:nvGraphicFramePr>
          <p:xfrm>
            <a:off x="3514090" y="4674235"/>
            <a:ext cx="292100" cy="268288"/>
          </p:xfrm>
          <a:graphic>
            <a:graphicData uri="http://schemas.openxmlformats.org/presentationml/2006/ole">
              <mc:AlternateContent xmlns:mc="http://schemas.openxmlformats.org/markup-compatibility/2006">
                <mc:Choice xmlns:v="urn:schemas-microsoft-com:vml" Requires="v">
                  <p:oleObj spid="_x0000_s168260" name="Equation" r:id="rId15" imgW="164880" imgH="152280" progId="Equation.DSMT4">
                    <p:embed/>
                  </p:oleObj>
                </mc:Choice>
                <mc:Fallback>
                  <p:oleObj name="Equation" r:id="rId15" imgW="164880" imgH="15228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4090" y="4674235"/>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 name="Curved Down Arrow 111"/>
            <p:cNvSpPr/>
            <p:nvPr/>
          </p:nvSpPr>
          <p:spPr bwMode="auto">
            <a:xfrm>
              <a:off x="3048000" y="4648200"/>
              <a:ext cx="533400" cy="381000"/>
            </a:xfrm>
            <a:prstGeom prst="curved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67946" name="Object 10"/>
          <p:cNvGraphicFramePr>
            <a:graphicFrameLocks noChangeAspect="1"/>
          </p:cNvGraphicFramePr>
          <p:nvPr/>
        </p:nvGraphicFramePr>
        <p:xfrm>
          <a:off x="3733800" y="4724400"/>
          <a:ext cx="5211763" cy="727075"/>
        </p:xfrm>
        <a:graphic>
          <a:graphicData uri="http://schemas.openxmlformats.org/presentationml/2006/ole">
            <mc:AlternateContent xmlns:mc="http://schemas.openxmlformats.org/markup-compatibility/2006">
              <mc:Choice xmlns:v="urn:schemas-microsoft-com:vml" Requires="v">
                <p:oleObj spid="_x0000_s168261" name="Equation" r:id="rId17" imgW="3276360" imgH="457200" progId="Equation.DSMT4">
                  <p:embed/>
                </p:oleObj>
              </mc:Choice>
              <mc:Fallback>
                <p:oleObj name="Equation" r:id="rId17" imgW="3276360" imgH="457200" progId="Equation.DSMT4">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00" y="4724400"/>
                        <a:ext cx="5211763"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4" name="Group 113"/>
          <p:cNvGrpSpPr/>
          <p:nvPr/>
        </p:nvGrpSpPr>
        <p:grpSpPr>
          <a:xfrm>
            <a:off x="152400" y="5562600"/>
            <a:ext cx="814388" cy="381000"/>
            <a:chOff x="3124200" y="4648200"/>
            <a:chExt cx="814388" cy="381000"/>
          </a:xfrm>
        </p:grpSpPr>
        <p:graphicFrame>
          <p:nvGraphicFramePr>
            <p:cNvPr id="115" name="Object 4"/>
            <p:cNvGraphicFramePr>
              <a:graphicFrameLocks noChangeAspect="1"/>
            </p:cNvGraphicFramePr>
            <p:nvPr/>
          </p:nvGraphicFramePr>
          <p:xfrm>
            <a:off x="3668713" y="4724400"/>
            <a:ext cx="269875" cy="268288"/>
          </p:xfrm>
          <a:graphic>
            <a:graphicData uri="http://schemas.openxmlformats.org/presentationml/2006/ole">
              <mc:AlternateContent xmlns:mc="http://schemas.openxmlformats.org/markup-compatibility/2006">
                <mc:Choice xmlns:v="urn:schemas-microsoft-com:vml" Requires="v">
                  <p:oleObj spid="_x0000_s168262" name="Equation" r:id="rId19" imgW="152280" imgH="152280" progId="Equation.DSMT4">
                    <p:embed/>
                  </p:oleObj>
                </mc:Choice>
                <mc:Fallback>
                  <p:oleObj name="Equation" r:id="rId19" imgW="152280" imgH="152280" progId="Equation.DSMT4">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8713" y="4724400"/>
                          <a:ext cx="269875"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 name="Curved Down Arrow 115"/>
            <p:cNvSpPr/>
            <p:nvPr/>
          </p:nvSpPr>
          <p:spPr bwMode="auto">
            <a:xfrm flipV="1">
              <a:off x="3124200" y="4648200"/>
              <a:ext cx="533400" cy="381000"/>
            </a:xfrm>
            <a:prstGeom prst="curved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17" name="TextBox 116"/>
          <p:cNvSpPr txBox="1"/>
          <p:nvPr/>
        </p:nvSpPr>
        <p:spPr>
          <a:xfrm>
            <a:off x="4038600" y="5791200"/>
            <a:ext cx="2121093" cy="369332"/>
          </a:xfrm>
          <a:prstGeom prst="rect">
            <a:avLst/>
          </a:prstGeom>
          <a:noFill/>
        </p:spPr>
        <p:txBody>
          <a:bodyPr wrap="none" rtlCol="0">
            <a:spAutoFit/>
          </a:bodyPr>
          <a:lstStyle/>
          <a:p>
            <a:r>
              <a:rPr lang="en-US" dirty="0" err="1" smtClean="0"/>
              <a:t>Helicity</a:t>
            </a:r>
            <a:r>
              <a:rPr lang="en-US" dirty="0" smtClean="0"/>
              <a:t> is reversed</a:t>
            </a:r>
            <a:endParaRPr lang="en-US" dirty="0"/>
          </a:p>
        </p:txBody>
      </p:sp>
      <p:sp>
        <p:nvSpPr>
          <p:cNvPr id="7" name="Slide Number Placeholder 6"/>
          <p:cNvSpPr>
            <a:spLocks noGrp="1"/>
          </p:cNvSpPr>
          <p:nvPr>
            <p:ph type="sldNum" sz="quarter" idx="12"/>
          </p:nvPr>
        </p:nvSpPr>
        <p:spPr/>
        <p:txBody>
          <a:bodyPr/>
          <a:lstStyle/>
          <a:p>
            <a:pPr>
              <a:defRPr/>
            </a:pPr>
            <a:fld id="{BA949DAA-2B2A-4017-895E-FC6C49EBF0C5}"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ox(in)">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box(in)">
                                      <p:cBhvr>
                                        <p:cTn id="12" dur="5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4877"/>
                                        </p:tgtEl>
                                        <p:attrNameLst>
                                          <p:attrName>style.visibility</p:attrName>
                                        </p:attrNameLst>
                                      </p:cBhvr>
                                      <p:to>
                                        <p:strVal val="visible"/>
                                      </p:to>
                                    </p:set>
                                    <p:animEffect transition="in" filter="box(in)">
                                      <p:cBhvr>
                                        <p:cTn id="17" dur="500"/>
                                        <p:tgtEl>
                                          <p:spTgt spid="16487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ox(in)">
                                      <p:cBhvr>
                                        <p:cTn id="27" dur="500"/>
                                        <p:tgtEl>
                                          <p:spTgt spid="4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ox(i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67941"/>
                                        </p:tgtEl>
                                        <p:attrNameLst>
                                          <p:attrName>style.visibility</p:attrName>
                                        </p:attrNameLst>
                                      </p:cBhvr>
                                      <p:to>
                                        <p:strVal val="visible"/>
                                      </p:to>
                                    </p:set>
                                    <p:animEffect transition="in" filter="box(in)">
                                      <p:cBhvr>
                                        <p:cTn id="35" dur="500"/>
                                        <p:tgtEl>
                                          <p:spTgt spid="167941"/>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ox(in)">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67943"/>
                                        </p:tgtEl>
                                        <p:attrNameLst>
                                          <p:attrName>style.visibility</p:attrName>
                                        </p:attrNameLst>
                                      </p:cBhvr>
                                      <p:to>
                                        <p:strVal val="visible"/>
                                      </p:to>
                                    </p:set>
                                    <p:animEffect transition="in" filter="box(in)">
                                      <p:cBhvr>
                                        <p:cTn id="45" dur="500"/>
                                        <p:tgtEl>
                                          <p:spTgt spid="16794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box(in)">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ox(in)">
                                      <p:cBhvr>
                                        <p:cTn id="55" dur="500"/>
                                        <p:tgtEl>
                                          <p:spTgt spid="6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box(in)">
                                      <p:cBhvr>
                                        <p:cTn id="58" dur="500"/>
                                        <p:tgtEl>
                                          <p:spTgt spid="110"/>
                                        </p:tgtEl>
                                      </p:cBhvr>
                                    </p:animEffec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113"/>
                                        </p:tgtEl>
                                        <p:attrNameLst>
                                          <p:attrName>style.visibility</p:attrName>
                                        </p:attrNameLst>
                                      </p:cBhvr>
                                      <p:to>
                                        <p:strVal val="visible"/>
                                      </p:to>
                                    </p:set>
                                    <p:animEffect transition="in" filter="box(in)">
                                      <p:cBhvr>
                                        <p:cTn id="62" dur="500"/>
                                        <p:tgtEl>
                                          <p:spTgt spid="11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67946"/>
                                        </p:tgtEl>
                                        <p:attrNameLst>
                                          <p:attrName>style.visibility</p:attrName>
                                        </p:attrNameLst>
                                      </p:cBhvr>
                                      <p:to>
                                        <p:strVal val="visible"/>
                                      </p:to>
                                    </p:set>
                                    <p:animEffect transition="in" filter="box(in)">
                                      <p:cBhvr>
                                        <p:cTn id="67" dur="500"/>
                                        <p:tgtEl>
                                          <p:spTgt spid="167946"/>
                                        </p:tgtEl>
                                      </p:cBhvr>
                                    </p:animEffect>
                                  </p:childTnLst>
                                </p:cTn>
                              </p:par>
                              <p:par>
                                <p:cTn id="68" presetID="4" presetClass="entr" presetSubtype="16" fill="hold" nodeType="withEffect">
                                  <p:stCondLst>
                                    <p:cond delay="0"/>
                                  </p:stCondLst>
                                  <p:childTnLst>
                                    <p:set>
                                      <p:cBhvr>
                                        <p:cTn id="69" dur="1" fill="hold">
                                          <p:stCondLst>
                                            <p:cond delay="0"/>
                                          </p:stCondLst>
                                        </p:cTn>
                                        <p:tgtEl>
                                          <p:spTgt spid="114"/>
                                        </p:tgtEl>
                                        <p:attrNameLst>
                                          <p:attrName>style.visibility</p:attrName>
                                        </p:attrNameLst>
                                      </p:cBhvr>
                                      <p:to>
                                        <p:strVal val="visible"/>
                                      </p:to>
                                    </p:set>
                                    <p:animEffect transition="in" filter="box(in)">
                                      <p:cBhvr>
                                        <p:cTn id="70" dur="500"/>
                                        <p:tgtEl>
                                          <p:spTgt spid="114"/>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box(in)">
                                      <p:cBhvr>
                                        <p:cTn id="7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36" grpId="0"/>
      <p:bldP spid="59" grpId="0"/>
      <p:bldP spid="110" grpId="0"/>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Quarter Wave Plates rotated by 45 degrees</a:t>
            </a:r>
            <a:endParaRPr lang="en-US" sz="2800" dirty="0"/>
          </a:p>
        </p:txBody>
      </p:sp>
      <p:graphicFrame>
        <p:nvGraphicFramePr>
          <p:cNvPr id="164877" name="Object 13"/>
          <p:cNvGraphicFramePr>
            <a:graphicFrameLocks noChangeAspect="1"/>
          </p:cNvGraphicFramePr>
          <p:nvPr>
            <p:extLst>
              <p:ext uri="{D42A27DB-BD31-4B8C-83A1-F6EECF244321}">
                <p14:modId xmlns:p14="http://schemas.microsoft.com/office/powerpoint/2010/main" val="2763631538"/>
              </p:ext>
            </p:extLst>
          </p:nvPr>
        </p:nvGraphicFramePr>
        <p:xfrm>
          <a:off x="3084513" y="2044700"/>
          <a:ext cx="5307012" cy="806450"/>
        </p:xfrm>
        <a:graphic>
          <a:graphicData uri="http://schemas.openxmlformats.org/presentationml/2006/ole">
            <mc:AlternateContent xmlns:mc="http://schemas.openxmlformats.org/markup-compatibility/2006">
              <mc:Choice xmlns:v="urn:schemas-microsoft-com:vml" Requires="v">
                <p:oleObj spid="_x0000_s170276" name="Equation" r:id="rId3" imgW="3009600" imgH="457200" progId="Equation.DSMT4">
                  <p:embed/>
                </p:oleObj>
              </mc:Choice>
              <mc:Fallback>
                <p:oleObj name="Equation" r:id="rId3" imgW="3009600" imgH="457200" progId="Equation.DSMT4">
                  <p:embed/>
                  <p:pic>
                    <p:nvPicPr>
                      <p:cNvPr id="0" name="Picture 2"/>
                      <p:cNvPicPr>
                        <a:picLocks noChangeAspect="1" noChangeArrowheads="1"/>
                      </p:cNvPicPr>
                      <p:nvPr/>
                    </p:nvPicPr>
                    <p:blipFill>
                      <a:blip r:embed="rId4"/>
                      <a:srcRect/>
                      <a:stretch>
                        <a:fillRect/>
                      </a:stretch>
                    </p:blipFill>
                    <p:spPr bwMode="auto">
                      <a:xfrm>
                        <a:off x="3084513" y="2044700"/>
                        <a:ext cx="5307012"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7"/>
          <p:cNvGrpSpPr/>
          <p:nvPr/>
        </p:nvGrpSpPr>
        <p:grpSpPr>
          <a:xfrm>
            <a:off x="340360" y="1107440"/>
            <a:ext cx="2946762" cy="2311400"/>
            <a:chOff x="482600" y="1402080"/>
            <a:chExt cx="2946762" cy="2311400"/>
          </a:xfrm>
        </p:grpSpPr>
        <p:grpSp>
          <p:nvGrpSpPr>
            <p:cNvPr id="4" name="Group 37"/>
            <p:cNvGrpSpPr/>
            <p:nvPr/>
          </p:nvGrpSpPr>
          <p:grpSpPr>
            <a:xfrm>
              <a:off x="482600" y="1685052"/>
              <a:ext cx="2895600" cy="2028428"/>
              <a:chOff x="1168400" y="3153172"/>
              <a:chExt cx="2895600" cy="2028428"/>
            </a:xfrm>
          </p:grpSpPr>
          <p:grpSp>
            <p:nvGrpSpPr>
              <p:cNvPr id="5" name="Group 27"/>
              <p:cNvGrpSpPr/>
              <p:nvPr/>
            </p:nvGrpSpPr>
            <p:grpSpPr>
              <a:xfrm>
                <a:off x="1168400" y="3169920"/>
                <a:ext cx="2895600" cy="1564640"/>
                <a:chOff x="1168400" y="3169920"/>
                <a:chExt cx="2895600" cy="1564640"/>
              </a:xfrm>
            </p:grpSpPr>
            <p:cxnSp>
              <p:nvCxnSpPr>
                <p:cNvPr id="56"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58" name="Oval 57"/>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1" name="Straight Connector 60"/>
                <p:cNvCxnSpPr/>
                <p:nvPr/>
              </p:nvCxnSpPr>
              <p:spPr bwMode="auto">
                <a:xfrm flipH="1" flipV="1">
                  <a:off x="2118360" y="3459480"/>
                  <a:ext cx="731520" cy="102616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62" name="Straight Connector 61"/>
                <p:cNvCxnSpPr/>
                <p:nvPr/>
              </p:nvCxnSpPr>
              <p:spPr bwMode="auto">
                <a:xfrm flipH="1">
                  <a:off x="1219200" y="3992880"/>
                  <a:ext cx="1249680" cy="284480"/>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63" name="TextBox 62"/>
                <p:cNvSpPr txBox="1"/>
                <p:nvPr/>
              </p:nvSpPr>
              <p:spPr>
                <a:xfrm>
                  <a:off x="1168400" y="3759200"/>
                  <a:ext cx="300082" cy="369332"/>
                </a:xfrm>
                <a:prstGeom prst="rect">
                  <a:avLst/>
                </a:prstGeom>
                <a:noFill/>
              </p:spPr>
              <p:txBody>
                <a:bodyPr wrap="none" rtlCol="0">
                  <a:spAutoFit/>
                </a:bodyPr>
                <a:lstStyle/>
                <a:p>
                  <a:r>
                    <a:rPr lang="en-US" dirty="0" smtClean="0"/>
                    <a:t>z</a:t>
                  </a:r>
                  <a:endParaRPr lang="en-US" dirty="0"/>
                </a:p>
              </p:txBody>
            </p:sp>
            <p:sp>
              <p:nvSpPr>
                <p:cNvPr id="64" name="TextBox 63"/>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41" name="Arc 40"/>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2" name="Straight Connector 41"/>
              <p:cNvCxnSpPr>
                <a:endCxn id="58"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6" name="Group 53"/>
              <p:cNvGrpSpPr/>
              <p:nvPr/>
            </p:nvGrpSpPr>
            <p:grpSpPr>
              <a:xfrm rot="21008584">
                <a:off x="2027759" y="4730176"/>
                <a:ext cx="1219200" cy="451424"/>
                <a:chOff x="1905000" y="4730176"/>
                <a:chExt cx="1219200" cy="451424"/>
              </a:xfrm>
            </p:grpSpPr>
            <p:cxnSp>
              <p:nvCxnSpPr>
                <p:cNvPr id="49" name="Straight Connector 48"/>
                <p:cNvCxnSpPr>
                  <a:stCxn id="58" idx="4"/>
                  <a:endCxn id="41"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0" name="Straight Connector 49"/>
                <p:cNvCxnSpPr>
                  <a:stCxn id="58"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Arrow Connector 51"/>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Connector 54"/>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7" name="TextBox 46"/>
              <p:cNvSpPr txBox="1"/>
              <p:nvPr/>
            </p:nvSpPr>
            <p:spPr>
              <a:xfrm>
                <a:off x="3124200" y="472440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cxnSp>
          <p:nvCxnSpPr>
            <p:cNvPr id="77" name="Straight Connector 76"/>
            <p:cNvCxnSpPr>
              <a:stCxn id="58" idx="2"/>
              <a:endCxn id="58"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9" name="Straight Connector 78"/>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85" name="Straight Connector 84"/>
            <p:cNvCxnSpPr/>
            <p:nvPr/>
          </p:nvCxnSpPr>
          <p:spPr bwMode="auto">
            <a:xfrm flipV="1">
              <a:off x="1402080" y="2032000"/>
              <a:ext cx="731520" cy="1026160"/>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86" name="Freeform 85"/>
            <p:cNvSpPr/>
            <p:nvPr/>
          </p:nvSpPr>
          <p:spPr bwMode="auto">
            <a:xfrm flipH="1">
              <a:off x="1463040" y="2235200"/>
              <a:ext cx="193040" cy="275883"/>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9" name="TextBox 88"/>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90" name="TextBox 89"/>
            <p:cNvSpPr txBox="1"/>
            <p:nvPr/>
          </p:nvSpPr>
          <p:spPr>
            <a:xfrm>
              <a:off x="1209040" y="2052320"/>
              <a:ext cx="534121"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cxnSp>
          <p:nvCxnSpPr>
            <p:cNvPr id="92" name="Straight Arrow Connector 91"/>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95" name="TextBox 94"/>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97" name="TextBox 96"/>
            <p:cNvSpPr txBox="1"/>
            <p:nvPr/>
          </p:nvSpPr>
          <p:spPr>
            <a:xfrm>
              <a:off x="2387600" y="1402080"/>
              <a:ext cx="300082" cy="369332"/>
            </a:xfrm>
            <a:prstGeom prst="rect">
              <a:avLst/>
            </a:prstGeom>
            <a:noFill/>
          </p:spPr>
          <p:txBody>
            <a:bodyPr wrap="none" rtlCol="0">
              <a:spAutoFit/>
            </a:bodyPr>
            <a:lstStyle/>
            <a:p>
              <a:r>
                <a:rPr lang="en-US" dirty="0" smtClean="0"/>
                <a:t>y</a:t>
              </a:r>
              <a:endParaRPr lang="en-US" dirty="0"/>
            </a:p>
          </p:txBody>
        </p:sp>
      </p:grpSp>
      <p:sp>
        <p:nvSpPr>
          <p:cNvPr id="99" name="TextBox 98"/>
          <p:cNvSpPr txBox="1"/>
          <p:nvPr/>
        </p:nvSpPr>
        <p:spPr>
          <a:xfrm>
            <a:off x="4145280" y="1219200"/>
            <a:ext cx="4389343" cy="369332"/>
          </a:xfrm>
          <a:prstGeom prst="rect">
            <a:avLst/>
          </a:prstGeom>
          <a:noFill/>
        </p:spPr>
        <p:txBody>
          <a:bodyPr wrap="none" rtlCol="0">
            <a:spAutoFit/>
          </a:bodyPr>
          <a:lstStyle/>
          <a:p>
            <a:r>
              <a:rPr lang="en-US" dirty="0" smtClean="0"/>
              <a:t>Consider </a:t>
            </a:r>
            <a:r>
              <a:rPr lang="en-US" dirty="0" smtClean="0">
                <a:latin typeface="Symbol" pitchFamily="18" charset="2"/>
              </a:rPr>
              <a:t>l</a:t>
            </a:r>
            <a:r>
              <a:rPr lang="en-US" dirty="0" smtClean="0"/>
              <a:t>/4 Plate rotated by 45 degrees</a:t>
            </a:r>
            <a:endParaRPr lang="en-US" dirty="0"/>
          </a:p>
        </p:txBody>
      </p:sp>
      <p:graphicFrame>
        <p:nvGraphicFramePr>
          <p:cNvPr id="167939" name="Object 3"/>
          <p:cNvGraphicFramePr>
            <a:graphicFrameLocks noChangeAspect="1"/>
          </p:cNvGraphicFramePr>
          <p:nvPr>
            <p:extLst>
              <p:ext uri="{D42A27DB-BD31-4B8C-83A1-F6EECF244321}">
                <p14:modId xmlns:p14="http://schemas.microsoft.com/office/powerpoint/2010/main" val="4208241907"/>
              </p:ext>
            </p:extLst>
          </p:nvPr>
        </p:nvGraphicFramePr>
        <p:xfrm>
          <a:off x="3713163" y="1589088"/>
          <a:ext cx="2173287" cy="374650"/>
        </p:xfrm>
        <a:graphic>
          <a:graphicData uri="http://schemas.openxmlformats.org/presentationml/2006/ole">
            <mc:AlternateContent xmlns:mc="http://schemas.openxmlformats.org/markup-compatibility/2006">
              <mc:Choice xmlns:v="urn:schemas-microsoft-com:vml" Requires="v">
                <p:oleObj spid="_x0000_s170277" name="Equation" r:id="rId5" imgW="1180800" imgH="203040" progId="Equation.DSMT4">
                  <p:embed/>
                </p:oleObj>
              </mc:Choice>
              <mc:Fallback>
                <p:oleObj name="Equation" r:id="rId5" imgW="1180800" imgH="203040" progId="Equation.DSMT4">
                  <p:embed/>
                  <p:pic>
                    <p:nvPicPr>
                      <p:cNvPr id="0" name="Picture 3"/>
                      <p:cNvPicPr>
                        <a:picLocks noChangeAspect="1" noChangeArrowheads="1"/>
                      </p:cNvPicPr>
                      <p:nvPr/>
                    </p:nvPicPr>
                    <p:blipFill>
                      <a:blip r:embed="rId6"/>
                      <a:srcRect/>
                      <a:stretch>
                        <a:fillRect/>
                      </a:stretch>
                    </p:blipFill>
                    <p:spPr bwMode="auto">
                      <a:xfrm>
                        <a:off x="3713163" y="1589088"/>
                        <a:ext cx="2173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Box 35"/>
          <p:cNvSpPr txBox="1"/>
          <p:nvPr/>
        </p:nvSpPr>
        <p:spPr>
          <a:xfrm>
            <a:off x="3505200" y="2966720"/>
            <a:ext cx="4506362" cy="369332"/>
          </a:xfrm>
          <a:prstGeom prst="rect">
            <a:avLst/>
          </a:prstGeom>
          <a:noFill/>
        </p:spPr>
        <p:txBody>
          <a:bodyPr wrap="none" rtlCol="0">
            <a:spAutoFit/>
          </a:bodyPr>
          <a:lstStyle/>
          <a:p>
            <a:r>
              <a:rPr lang="en-US" dirty="0" smtClean="0"/>
              <a:t>Consider horizontally polarized input wave</a:t>
            </a:r>
            <a:endParaRPr lang="en-US" dirty="0"/>
          </a:p>
        </p:txBody>
      </p:sp>
      <p:grpSp>
        <p:nvGrpSpPr>
          <p:cNvPr id="7" name="Group 43"/>
          <p:cNvGrpSpPr/>
          <p:nvPr/>
        </p:nvGrpSpPr>
        <p:grpSpPr>
          <a:xfrm>
            <a:off x="3048000" y="1514475"/>
            <a:ext cx="685800" cy="390525"/>
            <a:chOff x="3048000" y="1514475"/>
            <a:chExt cx="685800" cy="390525"/>
          </a:xfrm>
        </p:grpSpPr>
        <p:cxnSp>
          <p:nvCxnSpPr>
            <p:cNvPr id="43" name="Straight Arrow Connector 42"/>
            <p:cNvCxnSpPr/>
            <p:nvPr/>
          </p:nvCxnSpPr>
          <p:spPr bwMode="auto">
            <a:xfrm>
              <a:off x="3048000" y="1905000"/>
              <a:ext cx="685800" cy="0"/>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aphicFrame>
          <p:nvGraphicFramePr>
            <p:cNvPr id="167940" name="Object 4"/>
            <p:cNvGraphicFramePr>
              <a:graphicFrameLocks noChangeAspect="1"/>
            </p:cNvGraphicFramePr>
            <p:nvPr/>
          </p:nvGraphicFramePr>
          <p:xfrm>
            <a:off x="3321050" y="1514475"/>
            <a:ext cx="292100" cy="268288"/>
          </p:xfrm>
          <a:graphic>
            <a:graphicData uri="http://schemas.openxmlformats.org/presentationml/2006/ole">
              <mc:AlternateContent xmlns:mc="http://schemas.openxmlformats.org/markup-compatibility/2006">
                <mc:Choice xmlns:v="urn:schemas-microsoft-com:vml" Requires="v">
                  <p:oleObj spid="_x0000_s170278" name="Equation" r:id="rId7" imgW="164880" imgH="152280" progId="Equation.DSMT4">
                    <p:embed/>
                  </p:oleObj>
                </mc:Choice>
                <mc:Fallback>
                  <p:oleObj name="Equation" r:id="rId7" imgW="164880" imgH="1522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1514475"/>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7941" name="Object 5"/>
          <p:cNvGraphicFramePr>
            <a:graphicFrameLocks noChangeAspect="1"/>
          </p:cNvGraphicFramePr>
          <p:nvPr>
            <p:extLst>
              <p:ext uri="{D42A27DB-BD31-4B8C-83A1-F6EECF244321}">
                <p14:modId xmlns:p14="http://schemas.microsoft.com/office/powerpoint/2010/main" val="3120955559"/>
              </p:ext>
            </p:extLst>
          </p:nvPr>
        </p:nvGraphicFramePr>
        <p:xfrm>
          <a:off x="304800" y="3352800"/>
          <a:ext cx="3959225" cy="727075"/>
        </p:xfrm>
        <a:graphic>
          <a:graphicData uri="http://schemas.openxmlformats.org/presentationml/2006/ole">
            <mc:AlternateContent xmlns:mc="http://schemas.openxmlformats.org/markup-compatibility/2006">
              <mc:Choice xmlns:v="urn:schemas-microsoft-com:vml" Requires="v">
                <p:oleObj spid="_x0000_s170279" name="Equation" r:id="rId9" imgW="2489040" imgH="457200" progId="Equation.DSMT4">
                  <p:embed/>
                </p:oleObj>
              </mc:Choice>
              <mc:Fallback>
                <p:oleObj name="Equation" r:id="rId9" imgW="2489040" imgH="457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352800"/>
                        <a:ext cx="39592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Box 58"/>
          <p:cNvSpPr txBox="1"/>
          <p:nvPr/>
        </p:nvSpPr>
        <p:spPr>
          <a:xfrm>
            <a:off x="3810000" y="3810000"/>
            <a:ext cx="5455340" cy="369332"/>
          </a:xfrm>
          <a:prstGeom prst="rect">
            <a:avLst/>
          </a:prstGeom>
          <a:noFill/>
        </p:spPr>
        <p:txBody>
          <a:bodyPr wrap="none" rtlCol="0">
            <a:spAutoFit/>
          </a:bodyPr>
          <a:lstStyle/>
          <a:p>
            <a:r>
              <a:rPr lang="en-US" dirty="0" smtClean="0"/>
              <a:t>Linearly polarized light becomes circularly polarized</a:t>
            </a:r>
            <a:endParaRPr lang="en-US" dirty="0"/>
          </a:p>
        </p:txBody>
      </p:sp>
      <p:grpSp>
        <p:nvGrpSpPr>
          <p:cNvPr id="9" name="Group 97"/>
          <p:cNvGrpSpPr/>
          <p:nvPr/>
        </p:nvGrpSpPr>
        <p:grpSpPr>
          <a:xfrm>
            <a:off x="533400" y="4267200"/>
            <a:ext cx="2946762" cy="2311400"/>
            <a:chOff x="482600" y="1402080"/>
            <a:chExt cx="2946762" cy="2311400"/>
          </a:xfrm>
        </p:grpSpPr>
        <p:grpSp>
          <p:nvGrpSpPr>
            <p:cNvPr id="10" name="Group 37"/>
            <p:cNvGrpSpPr/>
            <p:nvPr/>
          </p:nvGrpSpPr>
          <p:grpSpPr>
            <a:xfrm>
              <a:off x="482600" y="1685052"/>
              <a:ext cx="2895600" cy="2028428"/>
              <a:chOff x="1168400" y="3153172"/>
              <a:chExt cx="2895600" cy="2028428"/>
            </a:xfrm>
          </p:grpSpPr>
          <p:grpSp>
            <p:nvGrpSpPr>
              <p:cNvPr id="11" name="Group 27"/>
              <p:cNvGrpSpPr/>
              <p:nvPr/>
            </p:nvGrpSpPr>
            <p:grpSpPr>
              <a:xfrm>
                <a:off x="1168400" y="3169920"/>
                <a:ext cx="2895600" cy="1564640"/>
                <a:chOff x="1168400" y="3169920"/>
                <a:chExt cx="2895600" cy="1564640"/>
              </a:xfrm>
            </p:grpSpPr>
            <p:cxnSp>
              <p:nvCxnSpPr>
                <p:cNvPr id="96"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98" name="Oval 97"/>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00" name="Straight Connector 99"/>
                <p:cNvCxnSpPr/>
                <p:nvPr/>
              </p:nvCxnSpPr>
              <p:spPr bwMode="auto">
                <a:xfrm flipH="1" flipV="1">
                  <a:off x="2118360" y="3459480"/>
                  <a:ext cx="731520" cy="102616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101" name="Straight Connector 100"/>
                <p:cNvCxnSpPr/>
                <p:nvPr/>
              </p:nvCxnSpPr>
              <p:spPr bwMode="auto">
                <a:xfrm flipH="1">
                  <a:off x="1219200" y="3992880"/>
                  <a:ext cx="1249680" cy="284480"/>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102" name="TextBox 101"/>
                <p:cNvSpPr txBox="1"/>
                <p:nvPr/>
              </p:nvSpPr>
              <p:spPr>
                <a:xfrm>
                  <a:off x="1168400" y="3759200"/>
                  <a:ext cx="300082" cy="369332"/>
                </a:xfrm>
                <a:prstGeom prst="rect">
                  <a:avLst/>
                </a:prstGeom>
                <a:noFill/>
              </p:spPr>
              <p:txBody>
                <a:bodyPr wrap="none" rtlCol="0">
                  <a:spAutoFit/>
                </a:bodyPr>
                <a:lstStyle/>
                <a:p>
                  <a:r>
                    <a:rPr lang="en-US" dirty="0" smtClean="0"/>
                    <a:t>z</a:t>
                  </a:r>
                  <a:endParaRPr lang="en-US" dirty="0"/>
                </a:p>
              </p:txBody>
            </p:sp>
            <p:sp>
              <p:nvSpPr>
                <p:cNvPr id="103" name="TextBox 102"/>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78" name="Arc 77"/>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0" name="Straight Connector 79"/>
              <p:cNvCxnSpPr>
                <a:endCxn id="98"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12" name="Group 53"/>
              <p:cNvGrpSpPr/>
              <p:nvPr/>
            </p:nvGrpSpPr>
            <p:grpSpPr>
              <a:xfrm rot="21008584">
                <a:off x="2027759" y="4730176"/>
                <a:ext cx="1219200" cy="451424"/>
                <a:chOff x="1905000" y="4730176"/>
                <a:chExt cx="1219200" cy="451424"/>
              </a:xfrm>
            </p:grpSpPr>
            <p:cxnSp>
              <p:nvCxnSpPr>
                <p:cNvPr id="83" name="Straight Connector 82"/>
                <p:cNvCxnSpPr>
                  <a:stCxn id="98" idx="4"/>
                  <a:endCxn id="78"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a:stCxn id="98"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Straight Arrow Connector 87"/>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3" name="Straight Connector 92"/>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82" name="TextBox 81"/>
              <p:cNvSpPr txBox="1"/>
              <p:nvPr/>
            </p:nvSpPr>
            <p:spPr>
              <a:xfrm>
                <a:off x="3124200" y="472440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cxnSp>
          <p:nvCxnSpPr>
            <p:cNvPr id="66" name="Straight Connector 65"/>
            <p:cNvCxnSpPr>
              <a:stCxn id="98" idx="2"/>
              <a:endCxn id="98"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67" name="Straight Connector 66"/>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68" name="Straight Connector 67"/>
            <p:cNvCxnSpPr/>
            <p:nvPr/>
          </p:nvCxnSpPr>
          <p:spPr bwMode="auto">
            <a:xfrm flipV="1">
              <a:off x="1402080" y="2032000"/>
              <a:ext cx="731520" cy="1026160"/>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69" name="Freeform 68"/>
            <p:cNvSpPr/>
            <p:nvPr/>
          </p:nvSpPr>
          <p:spPr bwMode="auto">
            <a:xfrm flipH="1">
              <a:off x="1463040" y="2235200"/>
              <a:ext cx="193040" cy="275883"/>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0" name="TextBox 69"/>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71" name="TextBox 70"/>
            <p:cNvSpPr txBox="1"/>
            <p:nvPr/>
          </p:nvSpPr>
          <p:spPr>
            <a:xfrm>
              <a:off x="1209040" y="2052320"/>
              <a:ext cx="534121"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cxnSp>
          <p:nvCxnSpPr>
            <p:cNvPr id="72" name="Straight Arrow Connector 71"/>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74" name="TextBox 73"/>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75" name="TextBox 74"/>
            <p:cNvSpPr txBox="1"/>
            <p:nvPr/>
          </p:nvSpPr>
          <p:spPr>
            <a:xfrm>
              <a:off x="2387600" y="1402080"/>
              <a:ext cx="300082" cy="369332"/>
            </a:xfrm>
            <a:prstGeom prst="rect">
              <a:avLst/>
            </a:prstGeom>
            <a:noFill/>
          </p:spPr>
          <p:txBody>
            <a:bodyPr wrap="none" rtlCol="0">
              <a:spAutoFit/>
            </a:bodyPr>
            <a:lstStyle/>
            <a:p>
              <a:r>
                <a:rPr lang="en-US" dirty="0" smtClean="0"/>
                <a:t>y</a:t>
              </a:r>
              <a:endParaRPr lang="en-US" dirty="0"/>
            </a:p>
          </p:txBody>
        </p:sp>
      </p:grpSp>
      <p:sp>
        <p:nvSpPr>
          <p:cNvPr id="110" name="TextBox 109"/>
          <p:cNvSpPr txBox="1"/>
          <p:nvPr/>
        </p:nvSpPr>
        <p:spPr>
          <a:xfrm>
            <a:off x="3733800" y="4191000"/>
            <a:ext cx="4249881" cy="369332"/>
          </a:xfrm>
          <a:prstGeom prst="rect">
            <a:avLst/>
          </a:prstGeom>
          <a:noFill/>
        </p:spPr>
        <p:txBody>
          <a:bodyPr wrap="none" rtlCol="0">
            <a:spAutoFit/>
          </a:bodyPr>
          <a:lstStyle/>
          <a:p>
            <a:r>
              <a:rPr lang="en-US" dirty="0" smtClean="0"/>
              <a:t>Consider circularly polarized input wave</a:t>
            </a:r>
            <a:endParaRPr lang="en-US" dirty="0"/>
          </a:p>
        </p:txBody>
      </p:sp>
      <p:grpSp>
        <p:nvGrpSpPr>
          <p:cNvPr id="13" name="Group 112"/>
          <p:cNvGrpSpPr/>
          <p:nvPr/>
        </p:nvGrpSpPr>
        <p:grpSpPr>
          <a:xfrm>
            <a:off x="3048000" y="4648200"/>
            <a:ext cx="758190" cy="381000"/>
            <a:chOff x="3048000" y="4648200"/>
            <a:chExt cx="758190" cy="381000"/>
          </a:xfrm>
        </p:grpSpPr>
        <p:graphicFrame>
          <p:nvGraphicFramePr>
            <p:cNvPr id="106" name="Object 4"/>
            <p:cNvGraphicFramePr>
              <a:graphicFrameLocks noChangeAspect="1"/>
            </p:cNvGraphicFramePr>
            <p:nvPr/>
          </p:nvGraphicFramePr>
          <p:xfrm>
            <a:off x="3514090" y="4674235"/>
            <a:ext cx="292100" cy="268288"/>
          </p:xfrm>
          <a:graphic>
            <a:graphicData uri="http://schemas.openxmlformats.org/presentationml/2006/ole">
              <mc:AlternateContent xmlns:mc="http://schemas.openxmlformats.org/markup-compatibility/2006">
                <mc:Choice xmlns:v="urn:schemas-microsoft-com:vml" Requires="v">
                  <p:oleObj spid="_x0000_s170280" name="Equation" r:id="rId11" imgW="164880" imgH="152280" progId="Equation.DSMT4">
                    <p:embed/>
                  </p:oleObj>
                </mc:Choice>
                <mc:Fallback>
                  <p:oleObj name="Equation" r:id="rId11" imgW="164880" imgH="15228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4090" y="4674235"/>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 name="Curved Down Arrow 111"/>
            <p:cNvSpPr/>
            <p:nvPr/>
          </p:nvSpPr>
          <p:spPr bwMode="auto">
            <a:xfrm>
              <a:off x="3048000" y="4648200"/>
              <a:ext cx="533400" cy="381000"/>
            </a:xfrm>
            <a:prstGeom prst="curved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67946" name="Object 10"/>
          <p:cNvGraphicFramePr>
            <a:graphicFrameLocks noChangeAspect="1"/>
          </p:cNvGraphicFramePr>
          <p:nvPr/>
        </p:nvGraphicFramePr>
        <p:xfrm>
          <a:off x="3884613" y="4724400"/>
          <a:ext cx="4908550" cy="727075"/>
        </p:xfrm>
        <a:graphic>
          <a:graphicData uri="http://schemas.openxmlformats.org/presentationml/2006/ole">
            <mc:AlternateContent xmlns:mc="http://schemas.openxmlformats.org/markup-compatibility/2006">
              <mc:Choice xmlns:v="urn:schemas-microsoft-com:vml" Requires="v">
                <p:oleObj spid="_x0000_s170281" name="Equation" r:id="rId13" imgW="3085920" imgH="457200" progId="Equation.DSMT4">
                  <p:embed/>
                </p:oleObj>
              </mc:Choice>
              <mc:Fallback>
                <p:oleObj name="Equation" r:id="rId13" imgW="3085920" imgH="45720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4613" y="4724400"/>
                        <a:ext cx="490855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113"/>
          <p:cNvGrpSpPr/>
          <p:nvPr/>
        </p:nvGrpSpPr>
        <p:grpSpPr>
          <a:xfrm>
            <a:off x="228600" y="2362200"/>
            <a:ext cx="814388" cy="381000"/>
            <a:chOff x="3124200" y="4648200"/>
            <a:chExt cx="814388" cy="381000"/>
          </a:xfrm>
        </p:grpSpPr>
        <p:graphicFrame>
          <p:nvGraphicFramePr>
            <p:cNvPr id="115" name="Object 4"/>
            <p:cNvGraphicFramePr>
              <a:graphicFrameLocks noChangeAspect="1"/>
            </p:cNvGraphicFramePr>
            <p:nvPr/>
          </p:nvGraphicFramePr>
          <p:xfrm>
            <a:off x="3668713" y="4724400"/>
            <a:ext cx="269875" cy="268288"/>
          </p:xfrm>
          <a:graphic>
            <a:graphicData uri="http://schemas.openxmlformats.org/presentationml/2006/ole">
              <mc:AlternateContent xmlns:mc="http://schemas.openxmlformats.org/markup-compatibility/2006">
                <mc:Choice xmlns:v="urn:schemas-microsoft-com:vml" Requires="v">
                  <p:oleObj spid="_x0000_s170282" name="Equation" r:id="rId15" imgW="152280" imgH="152280" progId="Equation.DSMT4">
                    <p:embed/>
                  </p:oleObj>
                </mc:Choice>
                <mc:Fallback>
                  <p:oleObj name="Equation" r:id="rId15" imgW="152280" imgH="152280" progId="Equation.DSMT4">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8713" y="4724400"/>
                          <a:ext cx="269875"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 name="Curved Down Arrow 115"/>
            <p:cNvSpPr/>
            <p:nvPr/>
          </p:nvSpPr>
          <p:spPr bwMode="auto">
            <a:xfrm flipV="1">
              <a:off x="3124200" y="4648200"/>
              <a:ext cx="533400" cy="381000"/>
            </a:xfrm>
            <a:prstGeom prst="curved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17" name="TextBox 116"/>
          <p:cNvSpPr txBox="1"/>
          <p:nvPr/>
        </p:nvSpPr>
        <p:spPr>
          <a:xfrm>
            <a:off x="2971800" y="5791200"/>
            <a:ext cx="5493812" cy="369332"/>
          </a:xfrm>
          <a:prstGeom prst="rect">
            <a:avLst/>
          </a:prstGeom>
          <a:noFill/>
        </p:spPr>
        <p:txBody>
          <a:bodyPr wrap="none" rtlCol="0">
            <a:spAutoFit/>
          </a:bodyPr>
          <a:lstStyle/>
          <a:p>
            <a:r>
              <a:rPr lang="en-US" dirty="0" smtClean="0"/>
              <a:t>Circularly polarized light becomes linearly polarized </a:t>
            </a:r>
            <a:endParaRPr lang="en-US" dirty="0"/>
          </a:p>
        </p:txBody>
      </p:sp>
      <p:grpSp>
        <p:nvGrpSpPr>
          <p:cNvPr id="104" name="Group 43"/>
          <p:cNvGrpSpPr/>
          <p:nvPr/>
        </p:nvGrpSpPr>
        <p:grpSpPr>
          <a:xfrm>
            <a:off x="609600" y="5257800"/>
            <a:ext cx="685800" cy="390525"/>
            <a:chOff x="3048000" y="1514475"/>
            <a:chExt cx="685800" cy="390525"/>
          </a:xfrm>
        </p:grpSpPr>
        <p:cxnSp>
          <p:nvCxnSpPr>
            <p:cNvPr id="105" name="Straight Arrow Connector 104"/>
            <p:cNvCxnSpPr/>
            <p:nvPr/>
          </p:nvCxnSpPr>
          <p:spPr bwMode="auto">
            <a:xfrm>
              <a:off x="3048000" y="1905000"/>
              <a:ext cx="685800" cy="0"/>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aphicFrame>
          <p:nvGraphicFramePr>
            <p:cNvPr id="107" name="Object 4"/>
            <p:cNvGraphicFramePr>
              <a:graphicFrameLocks noChangeAspect="1"/>
            </p:cNvGraphicFramePr>
            <p:nvPr/>
          </p:nvGraphicFramePr>
          <p:xfrm>
            <a:off x="3321050" y="1514475"/>
            <a:ext cx="292100" cy="268288"/>
          </p:xfrm>
          <a:graphic>
            <a:graphicData uri="http://schemas.openxmlformats.org/presentationml/2006/ole">
              <mc:AlternateContent xmlns:mc="http://schemas.openxmlformats.org/markup-compatibility/2006">
                <mc:Choice xmlns:v="urn:schemas-microsoft-com:vml" Requires="v">
                  <p:oleObj spid="_x0000_s170283" name="Equation" r:id="rId17" imgW="164880" imgH="152280" progId="Equation.DSMT4">
                    <p:embed/>
                  </p:oleObj>
                </mc:Choice>
                <mc:Fallback>
                  <p:oleObj name="Equation" r:id="rId17" imgW="164880" imgH="15228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1514475"/>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Slide Number Placeholder 7"/>
          <p:cNvSpPr>
            <a:spLocks noGrp="1"/>
          </p:cNvSpPr>
          <p:nvPr>
            <p:ph type="sldNum" sz="quarter" idx="12"/>
          </p:nvPr>
        </p:nvSpPr>
        <p:spPr/>
        <p:txBody>
          <a:bodyPr/>
          <a:lstStyle/>
          <a:p>
            <a:pPr>
              <a:defRPr/>
            </a:pPr>
            <a:fld id="{BA949DAA-2B2A-4017-895E-FC6C49EBF0C5}"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ox(in)">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box(in)">
                                      <p:cBhvr>
                                        <p:cTn id="12" dur="5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4877"/>
                                        </p:tgtEl>
                                        <p:attrNameLst>
                                          <p:attrName>style.visibility</p:attrName>
                                        </p:attrNameLst>
                                      </p:cBhvr>
                                      <p:to>
                                        <p:strVal val="visible"/>
                                      </p:to>
                                    </p:set>
                                    <p:animEffect transition="in" filter="box(in)">
                                      <p:cBhvr>
                                        <p:cTn id="17" dur="500"/>
                                        <p:tgtEl>
                                          <p:spTgt spid="16487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ox(i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67941"/>
                                        </p:tgtEl>
                                        <p:attrNameLst>
                                          <p:attrName>style.visibility</p:attrName>
                                        </p:attrNameLst>
                                      </p:cBhvr>
                                      <p:to>
                                        <p:strVal val="visible"/>
                                      </p:to>
                                    </p:set>
                                    <p:animEffect transition="in" filter="box(in)">
                                      <p:cBhvr>
                                        <p:cTn id="35" dur="500"/>
                                        <p:tgtEl>
                                          <p:spTgt spid="167941"/>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ox(in)">
                                      <p:cBhvr>
                                        <p:cTn id="40" dur="500"/>
                                        <p:tgtEl>
                                          <p:spTgt spid="59"/>
                                        </p:tgtEl>
                                      </p:cBhvr>
                                    </p:animEffect>
                                  </p:childTnLst>
                                </p:cTn>
                              </p:par>
                              <p:par>
                                <p:cTn id="41" presetID="4"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ox(in)">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ox(in)">
                                      <p:cBhvr>
                                        <p:cTn id="48" dur="500"/>
                                        <p:tgtEl>
                                          <p:spTgt spid="9"/>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box(in)">
                                      <p:cBhvr>
                                        <p:cTn id="51" dur="500"/>
                                        <p:tgtEl>
                                          <p:spTgt spid="110"/>
                                        </p:tgtEl>
                                      </p:cBhvr>
                                    </p:animEffect>
                                  </p:childTnLst>
                                </p:cTn>
                              </p:par>
                            </p:childTnLst>
                          </p:cTn>
                        </p:par>
                        <p:par>
                          <p:cTn id="52" fill="hold">
                            <p:stCondLst>
                              <p:cond delay="500"/>
                            </p:stCondLst>
                            <p:childTnLst>
                              <p:par>
                                <p:cTn id="53" presetID="4" presetClass="entr" presetSubtype="16"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ox(i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67946"/>
                                        </p:tgtEl>
                                        <p:attrNameLst>
                                          <p:attrName>style.visibility</p:attrName>
                                        </p:attrNameLst>
                                      </p:cBhvr>
                                      <p:to>
                                        <p:strVal val="visible"/>
                                      </p:to>
                                    </p:set>
                                    <p:animEffect transition="in" filter="box(in)">
                                      <p:cBhvr>
                                        <p:cTn id="60" dur="500"/>
                                        <p:tgtEl>
                                          <p:spTgt spid="167946"/>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box(in)">
                                      <p:cBhvr>
                                        <p:cTn id="65" dur="500"/>
                                        <p:tgtEl>
                                          <p:spTgt spid="117"/>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box(in)">
                                      <p:cBhvr>
                                        <p:cTn id="7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36" grpId="0"/>
      <p:bldP spid="59" grpId="0"/>
      <p:bldP spid="110" grpId="0"/>
      <p:bldP spid="1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03599" y="1132689"/>
            <a:ext cx="3548708" cy="2086506"/>
            <a:chOff x="303599" y="1132689"/>
            <a:chExt cx="3548708" cy="2086506"/>
          </a:xfrm>
        </p:grpSpPr>
        <p:grpSp>
          <p:nvGrpSpPr>
            <p:cNvPr id="42" name="Group 41"/>
            <p:cNvGrpSpPr/>
            <p:nvPr/>
          </p:nvGrpSpPr>
          <p:grpSpPr>
            <a:xfrm>
              <a:off x="2899966" y="1132689"/>
              <a:ext cx="952341" cy="1514475"/>
              <a:chOff x="303599" y="2048803"/>
              <a:chExt cx="952341" cy="1514475"/>
            </a:xfrm>
          </p:grpSpPr>
          <p:sp>
            <p:nvSpPr>
              <p:cNvPr id="43" name="Oval 42"/>
              <p:cNvSpPr/>
              <p:nvPr/>
            </p:nvSpPr>
            <p:spPr bwMode="auto">
              <a:xfrm>
                <a:off x="303599" y="2048803"/>
                <a:ext cx="865981" cy="1514475"/>
              </a:xfrm>
              <a:prstGeom prst="ellipse">
                <a:avLst/>
              </a:prstGeom>
              <a:pattFill prst="dkVert">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Oval 43"/>
              <p:cNvSpPr/>
              <p:nvPr/>
            </p:nvSpPr>
            <p:spPr bwMode="auto">
              <a:xfrm>
                <a:off x="736963" y="2724852"/>
                <a:ext cx="45719" cy="66675"/>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5" name="Straight Arrow Connector 44"/>
              <p:cNvCxnSpPr/>
              <p:nvPr/>
            </p:nvCxnSpPr>
            <p:spPr bwMode="auto">
              <a:xfrm flipV="1">
                <a:off x="736527" y="2758189"/>
                <a:ext cx="519413" cy="23574"/>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grpSp>
          <p:nvGrpSpPr>
            <p:cNvPr id="41" name="Group 40"/>
            <p:cNvGrpSpPr/>
            <p:nvPr/>
          </p:nvGrpSpPr>
          <p:grpSpPr>
            <a:xfrm>
              <a:off x="303599" y="1704720"/>
              <a:ext cx="952341" cy="1514475"/>
              <a:chOff x="303599" y="2048803"/>
              <a:chExt cx="952341" cy="1514475"/>
            </a:xfrm>
          </p:grpSpPr>
          <p:sp>
            <p:nvSpPr>
              <p:cNvPr id="33" name="Oval 32"/>
              <p:cNvSpPr/>
              <p:nvPr/>
            </p:nvSpPr>
            <p:spPr bwMode="auto">
              <a:xfrm>
                <a:off x="303599" y="2048803"/>
                <a:ext cx="865981" cy="1514475"/>
              </a:xfrm>
              <a:prstGeom prst="ellipse">
                <a:avLst/>
              </a:prstGeom>
              <a:pattFill prst="dkVert">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Oval 37"/>
              <p:cNvSpPr/>
              <p:nvPr/>
            </p:nvSpPr>
            <p:spPr bwMode="auto">
              <a:xfrm>
                <a:off x="736963" y="2724852"/>
                <a:ext cx="45719" cy="66675"/>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0" name="Straight Arrow Connector 39"/>
              <p:cNvCxnSpPr/>
              <p:nvPr/>
            </p:nvCxnSpPr>
            <p:spPr bwMode="auto">
              <a:xfrm flipV="1">
                <a:off x="736527" y="2758189"/>
                <a:ext cx="519413" cy="23574"/>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grpSp>
      <p:sp>
        <p:nvSpPr>
          <p:cNvPr id="2" name="Title 1"/>
          <p:cNvSpPr>
            <a:spLocks noGrp="1"/>
          </p:cNvSpPr>
          <p:nvPr>
            <p:ph type="title"/>
          </p:nvPr>
        </p:nvSpPr>
        <p:spPr>
          <a:xfrm>
            <a:off x="0" y="-85003"/>
            <a:ext cx="9305925" cy="1143000"/>
          </a:xfrm>
        </p:spPr>
        <p:txBody>
          <a:bodyPr/>
          <a:lstStyle/>
          <a:p>
            <a:r>
              <a:rPr lang="en-US" sz="3200" dirty="0" smtClean="0"/>
              <a:t>Variable optical attenuator based on rotating HWP</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18</a:t>
            </a:fld>
            <a:endParaRPr lang="en-US"/>
          </a:p>
        </p:txBody>
      </p:sp>
      <p:grpSp>
        <p:nvGrpSpPr>
          <p:cNvPr id="4" name="Group 97"/>
          <p:cNvGrpSpPr/>
          <p:nvPr/>
        </p:nvGrpSpPr>
        <p:grpSpPr>
          <a:xfrm>
            <a:off x="105263" y="1129601"/>
            <a:ext cx="3282041" cy="2311400"/>
            <a:chOff x="147321" y="1402080"/>
            <a:chExt cx="3282041" cy="2311400"/>
          </a:xfrm>
        </p:grpSpPr>
        <p:grpSp>
          <p:nvGrpSpPr>
            <p:cNvPr id="5" name="Group 37"/>
            <p:cNvGrpSpPr/>
            <p:nvPr/>
          </p:nvGrpSpPr>
          <p:grpSpPr>
            <a:xfrm>
              <a:off x="147321" y="1685052"/>
              <a:ext cx="3230879" cy="2028428"/>
              <a:chOff x="833121" y="3153172"/>
              <a:chExt cx="3230879" cy="2028428"/>
            </a:xfrm>
          </p:grpSpPr>
          <p:grpSp>
            <p:nvGrpSpPr>
              <p:cNvPr id="16" name="Group 27"/>
              <p:cNvGrpSpPr/>
              <p:nvPr/>
            </p:nvGrpSpPr>
            <p:grpSpPr>
              <a:xfrm>
                <a:off x="833121" y="3169920"/>
                <a:ext cx="3230879" cy="1564640"/>
                <a:chOff x="833121" y="3169920"/>
                <a:chExt cx="3230879" cy="1564640"/>
              </a:xfrm>
            </p:grpSpPr>
            <p:cxnSp>
              <p:nvCxnSpPr>
                <p:cNvPr id="27"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28" name="Oval 27"/>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29" name="Straight Connector 28"/>
                <p:cNvCxnSpPr/>
                <p:nvPr/>
              </p:nvCxnSpPr>
              <p:spPr bwMode="auto">
                <a:xfrm flipH="1" flipV="1">
                  <a:off x="2171054" y="3265996"/>
                  <a:ext cx="616278" cy="1225519"/>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30" name="Straight Connector 29"/>
                <p:cNvCxnSpPr/>
                <p:nvPr/>
              </p:nvCxnSpPr>
              <p:spPr bwMode="auto">
                <a:xfrm flipH="1">
                  <a:off x="833121" y="3992880"/>
                  <a:ext cx="1635759" cy="400185"/>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31" name="TextBox 30"/>
                <p:cNvSpPr txBox="1"/>
                <p:nvPr/>
              </p:nvSpPr>
              <p:spPr>
                <a:xfrm>
                  <a:off x="1168400" y="3759200"/>
                  <a:ext cx="300082" cy="369332"/>
                </a:xfrm>
                <a:prstGeom prst="rect">
                  <a:avLst/>
                </a:prstGeom>
                <a:noFill/>
              </p:spPr>
              <p:txBody>
                <a:bodyPr wrap="none" rtlCol="0">
                  <a:spAutoFit/>
                </a:bodyPr>
                <a:lstStyle/>
                <a:p>
                  <a:r>
                    <a:rPr lang="en-US" dirty="0" smtClean="0"/>
                    <a:t>z</a:t>
                  </a:r>
                  <a:endParaRPr lang="en-US" dirty="0"/>
                </a:p>
              </p:txBody>
            </p:sp>
            <p:sp>
              <p:nvSpPr>
                <p:cNvPr id="32" name="TextBox 31"/>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17" name="Arc 16"/>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8" name="Straight Connector 17"/>
              <p:cNvCxnSpPr>
                <a:endCxn id="28"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19" name="Group 53"/>
              <p:cNvGrpSpPr/>
              <p:nvPr/>
            </p:nvGrpSpPr>
            <p:grpSpPr>
              <a:xfrm rot="21008584">
                <a:off x="2027759" y="4730176"/>
                <a:ext cx="1219200" cy="451424"/>
                <a:chOff x="1905000" y="4730176"/>
                <a:chExt cx="1219200" cy="451424"/>
              </a:xfrm>
            </p:grpSpPr>
            <p:cxnSp>
              <p:nvCxnSpPr>
                <p:cNvPr id="21" name="Straight Connector 20"/>
                <p:cNvCxnSpPr>
                  <a:stCxn id="28" idx="4"/>
                  <a:endCxn id="17"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2" name="Straight Connector 21"/>
                <p:cNvCxnSpPr>
                  <a:stCxn id="28" idx="4"/>
                </p:cNvCxnSpPr>
                <p:nvPr/>
              </p:nvCxnSpPr>
              <p:spPr bwMode="auto">
                <a:xfrm flipH="1">
                  <a:off x="2418079" y="4734559"/>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Arrow Connector 23"/>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Connector 25"/>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TextBox 19"/>
              <p:cNvSpPr txBox="1"/>
              <p:nvPr/>
            </p:nvSpPr>
            <p:spPr>
              <a:xfrm>
                <a:off x="3124200" y="4724400"/>
                <a:ext cx="312906" cy="369332"/>
              </a:xfrm>
              <a:prstGeom prst="rect">
                <a:avLst/>
              </a:prstGeom>
              <a:noFill/>
            </p:spPr>
            <p:txBody>
              <a:bodyPr wrap="none" rtlCol="0">
                <a:spAutoFit/>
              </a:bodyPr>
              <a:lstStyle/>
              <a:p>
                <a:r>
                  <a:rPr lang="en-US" dirty="0" smtClean="0"/>
                  <a:t>d</a:t>
                </a:r>
                <a:endParaRPr lang="en-US" dirty="0"/>
              </a:p>
            </p:txBody>
          </p:sp>
        </p:grpSp>
        <p:cxnSp>
          <p:nvCxnSpPr>
            <p:cNvPr id="6" name="Straight Connector 5"/>
            <p:cNvCxnSpPr>
              <a:stCxn id="28" idx="2"/>
              <a:endCxn id="28"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 name="Straight Connector 6"/>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8" name="Straight Connector 7"/>
            <p:cNvCxnSpPr>
              <a:stCxn id="28" idx="3"/>
            </p:cNvCxnSpPr>
            <p:nvPr/>
          </p:nvCxnSpPr>
          <p:spPr bwMode="auto">
            <a:xfrm flipV="1">
              <a:off x="1426335" y="2032000"/>
              <a:ext cx="707265" cy="1005304"/>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9" name="Freeform 8"/>
            <p:cNvSpPr/>
            <p:nvPr/>
          </p:nvSpPr>
          <p:spPr bwMode="auto">
            <a:xfrm rot="5400000" flipH="1">
              <a:off x="1918104" y="2219496"/>
              <a:ext cx="223520" cy="291587"/>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TextBox 9"/>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11" name="TextBox 10"/>
            <p:cNvSpPr txBox="1"/>
            <p:nvPr/>
          </p:nvSpPr>
          <p:spPr>
            <a:xfrm>
              <a:off x="1788180" y="1882211"/>
              <a:ext cx="349776" cy="369332"/>
            </a:xfrm>
            <a:prstGeom prst="rect">
              <a:avLst/>
            </a:prstGeom>
            <a:noFill/>
          </p:spPr>
          <p:txBody>
            <a:bodyPr wrap="none" rtlCol="0">
              <a:spAutoFit/>
            </a:bodyPr>
            <a:lstStyle/>
            <a:p>
              <a:r>
                <a:rPr lang="el-GR" dirty="0" smtClean="0">
                  <a:cs typeface="Arial" panose="020B0604020202020204" pitchFamily="34" charset="0"/>
                </a:rPr>
                <a:t>ψ</a:t>
              </a:r>
              <a:endParaRPr lang="en-US" dirty="0"/>
            </a:p>
          </p:txBody>
        </p:sp>
        <p:cxnSp>
          <p:nvCxnSpPr>
            <p:cNvPr id="12" name="Straight Arrow Connector 11"/>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14" name="TextBox 13"/>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15" name="TextBox 14"/>
            <p:cNvSpPr txBox="1"/>
            <p:nvPr/>
          </p:nvSpPr>
          <p:spPr>
            <a:xfrm>
              <a:off x="2387600" y="1402080"/>
              <a:ext cx="300082" cy="369332"/>
            </a:xfrm>
            <a:prstGeom prst="rect">
              <a:avLst/>
            </a:prstGeom>
            <a:noFill/>
          </p:spPr>
          <p:txBody>
            <a:bodyPr wrap="none" rtlCol="0">
              <a:spAutoFit/>
            </a:bodyPr>
            <a:lstStyle/>
            <a:p>
              <a:r>
                <a:rPr lang="en-US" dirty="0" smtClean="0"/>
                <a:t>y</a:t>
              </a:r>
              <a:endParaRPr lang="en-US" dirty="0"/>
            </a:p>
          </p:txBody>
        </p:sp>
      </p:grpSp>
      <p:sp>
        <p:nvSpPr>
          <p:cNvPr id="50" name="TextBox 49"/>
          <p:cNvSpPr txBox="1"/>
          <p:nvPr/>
        </p:nvSpPr>
        <p:spPr>
          <a:xfrm>
            <a:off x="4030980" y="1034551"/>
            <a:ext cx="4834493" cy="646331"/>
          </a:xfrm>
          <a:prstGeom prst="rect">
            <a:avLst/>
          </a:prstGeom>
          <a:noFill/>
        </p:spPr>
        <p:txBody>
          <a:bodyPr wrap="square" rtlCol="0">
            <a:spAutoFit/>
          </a:bodyPr>
          <a:lstStyle/>
          <a:p>
            <a:r>
              <a:rPr lang="en-US" dirty="0" smtClean="0"/>
              <a:t>Consider a HWP rotated by an arbitrary angle </a:t>
            </a:r>
            <a:r>
              <a:rPr lang="el-GR" dirty="0" smtClean="0">
                <a:cs typeface="Arial" panose="020B0604020202020204" pitchFamily="34" charset="0"/>
              </a:rPr>
              <a:t>ψ</a:t>
            </a:r>
            <a:r>
              <a:rPr lang="en-US" dirty="0" smtClean="0">
                <a:cs typeface="Arial" panose="020B0604020202020204" pitchFamily="34" charset="0"/>
              </a:rPr>
              <a:t> relative to horizontal axis</a:t>
            </a:r>
            <a:endParaRPr lang="en-US" dirty="0"/>
          </a:p>
        </p:txBody>
      </p:sp>
      <p:graphicFrame>
        <p:nvGraphicFramePr>
          <p:cNvPr id="51" name="Object 50"/>
          <p:cNvGraphicFramePr>
            <a:graphicFrameLocks noChangeAspect="1"/>
          </p:cNvGraphicFramePr>
          <p:nvPr>
            <p:extLst>
              <p:ext uri="{D42A27DB-BD31-4B8C-83A1-F6EECF244321}">
                <p14:modId xmlns:p14="http://schemas.microsoft.com/office/powerpoint/2010/main" val="1181415093"/>
              </p:ext>
            </p:extLst>
          </p:nvPr>
        </p:nvGraphicFramePr>
        <p:xfrm>
          <a:off x="3805238" y="1854200"/>
          <a:ext cx="5494337" cy="1712913"/>
        </p:xfrm>
        <a:graphic>
          <a:graphicData uri="http://schemas.openxmlformats.org/presentationml/2006/ole">
            <mc:AlternateContent xmlns:mc="http://schemas.openxmlformats.org/markup-compatibility/2006">
              <mc:Choice xmlns:v="urn:schemas-microsoft-com:vml" Requires="v">
                <p:oleObj spid="_x0000_s178277" name="Equation" r:id="rId3" imgW="4647960" imgH="1447560" progId="Equation.DSMT4">
                  <p:embed/>
                </p:oleObj>
              </mc:Choice>
              <mc:Fallback>
                <p:oleObj name="Equation" r:id="rId3" imgW="4647960" imgH="1447560" progId="Equation.DSMT4">
                  <p:embed/>
                  <p:pic>
                    <p:nvPicPr>
                      <p:cNvPr id="0" name=""/>
                      <p:cNvPicPr/>
                      <p:nvPr/>
                    </p:nvPicPr>
                    <p:blipFill>
                      <a:blip r:embed="rId4"/>
                      <a:stretch>
                        <a:fillRect/>
                      </a:stretch>
                    </p:blipFill>
                    <p:spPr>
                      <a:xfrm>
                        <a:off x="3805238" y="1854200"/>
                        <a:ext cx="5494337" cy="1712913"/>
                      </a:xfrm>
                      <a:prstGeom prst="rect">
                        <a:avLst/>
                      </a:prstGeom>
                    </p:spPr>
                  </p:pic>
                </p:oleObj>
              </mc:Fallback>
            </mc:AlternateContent>
          </a:graphicData>
        </a:graphic>
      </p:graphicFrame>
      <p:sp>
        <p:nvSpPr>
          <p:cNvPr id="52" name="TextBox 51"/>
          <p:cNvSpPr txBox="1"/>
          <p:nvPr/>
        </p:nvSpPr>
        <p:spPr>
          <a:xfrm>
            <a:off x="451295" y="3483819"/>
            <a:ext cx="5865708" cy="369332"/>
          </a:xfrm>
          <a:prstGeom prst="rect">
            <a:avLst/>
          </a:prstGeom>
          <a:noFill/>
        </p:spPr>
        <p:txBody>
          <a:bodyPr wrap="none" rtlCol="0">
            <a:spAutoFit/>
          </a:bodyPr>
          <a:lstStyle/>
          <a:p>
            <a:r>
              <a:rPr lang="en-US" dirty="0" smtClean="0"/>
              <a:t>Place the wave plate between two horizontal polarizers </a:t>
            </a:r>
            <a:endParaRPr lang="en-US" dirty="0"/>
          </a:p>
        </p:txBody>
      </p:sp>
      <p:graphicFrame>
        <p:nvGraphicFramePr>
          <p:cNvPr id="54" name="Object 53"/>
          <p:cNvGraphicFramePr>
            <a:graphicFrameLocks noChangeAspect="1"/>
          </p:cNvGraphicFramePr>
          <p:nvPr>
            <p:extLst>
              <p:ext uri="{D42A27DB-BD31-4B8C-83A1-F6EECF244321}">
                <p14:modId xmlns:p14="http://schemas.microsoft.com/office/powerpoint/2010/main" val="1537087594"/>
              </p:ext>
            </p:extLst>
          </p:nvPr>
        </p:nvGraphicFramePr>
        <p:xfrm>
          <a:off x="1098550" y="3879850"/>
          <a:ext cx="5332413" cy="582613"/>
        </p:xfrm>
        <a:graphic>
          <a:graphicData uri="http://schemas.openxmlformats.org/presentationml/2006/ole">
            <mc:AlternateContent xmlns:mc="http://schemas.openxmlformats.org/markup-compatibility/2006">
              <mc:Choice xmlns:v="urn:schemas-microsoft-com:vml" Requires="v">
                <p:oleObj spid="_x0000_s178278" name="Equation" r:id="rId5" imgW="4178160" imgH="457200" progId="Equation.DSMT4">
                  <p:embed/>
                </p:oleObj>
              </mc:Choice>
              <mc:Fallback>
                <p:oleObj name="Equation" r:id="rId5" imgW="4178160" imgH="457200" progId="Equation.DSMT4">
                  <p:embed/>
                  <p:pic>
                    <p:nvPicPr>
                      <p:cNvPr id="0" name=""/>
                      <p:cNvPicPr/>
                      <p:nvPr/>
                    </p:nvPicPr>
                    <p:blipFill>
                      <a:blip r:embed="rId6"/>
                      <a:stretch>
                        <a:fillRect/>
                      </a:stretch>
                    </p:blipFill>
                    <p:spPr>
                      <a:xfrm>
                        <a:off x="1098550" y="3879850"/>
                        <a:ext cx="5332413" cy="582613"/>
                      </a:xfrm>
                      <a:prstGeom prst="rect">
                        <a:avLst/>
                      </a:prstGeom>
                    </p:spPr>
                  </p:pic>
                </p:oleObj>
              </mc:Fallback>
            </mc:AlternateContent>
          </a:graphicData>
        </a:graphic>
      </p:graphicFrame>
      <p:sp>
        <p:nvSpPr>
          <p:cNvPr id="55" name="TextBox 54"/>
          <p:cNvSpPr txBox="1"/>
          <p:nvPr/>
        </p:nvSpPr>
        <p:spPr>
          <a:xfrm>
            <a:off x="527620" y="4504789"/>
            <a:ext cx="4134465" cy="369332"/>
          </a:xfrm>
          <a:prstGeom prst="rect">
            <a:avLst/>
          </a:prstGeom>
          <a:noFill/>
        </p:spPr>
        <p:txBody>
          <a:bodyPr wrap="none" rtlCol="0">
            <a:spAutoFit/>
          </a:bodyPr>
          <a:lstStyle/>
          <a:p>
            <a:r>
              <a:rPr lang="en-US" dirty="0" smtClean="0"/>
              <a:t>So the transmittance is proportional to </a:t>
            </a:r>
            <a:endParaRPr lang="en-US" dirty="0"/>
          </a:p>
        </p:txBody>
      </p:sp>
      <p:graphicFrame>
        <p:nvGraphicFramePr>
          <p:cNvPr id="56" name="Object 55"/>
          <p:cNvGraphicFramePr>
            <a:graphicFrameLocks noChangeAspect="1"/>
          </p:cNvGraphicFramePr>
          <p:nvPr>
            <p:extLst>
              <p:ext uri="{D42A27DB-BD31-4B8C-83A1-F6EECF244321}">
                <p14:modId xmlns:p14="http://schemas.microsoft.com/office/powerpoint/2010/main" val="3832421147"/>
              </p:ext>
            </p:extLst>
          </p:nvPr>
        </p:nvGraphicFramePr>
        <p:xfrm>
          <a:off x="4829175" y="4489450"/>
          <a:ext cx="1506538" cy="349250"/>
        </p:xfrm>
        <a:graphic>
          <a:graphicData uri="http://schemas.openxmlformats.org/presentationml/2006/ole">
            <mc:AlternateContent xmlns:mc="http://schemas.openxmlformats.org/markup-compatibility/2006">
              <mc:Choice xmlns:v="urn:schemas-microsoft-com:vml" Requires="v">
                <p:oleObj spid="_x0000_s178279" name="Equation" r:id="rId7" imgW="1041120" imgH="241200" progId="Equation.DSMT4">
                  <p:embed/>
                </p:oleObj>
              </mc:Choice>
              <mc:Fallback>
                <p:oleObj name="Equation" r:id="rId7" imgW="1041120" imgH="241200" progId="Equation.DSMT4">
                  <p:embed/>
                  <p:pic>
                    <p:nvPicPr>
                      <p:cNvPr id="0" name=""/>
                      <p:cNvPicPr/>
                      <p:nvPr/>
                    </p:nvPicPr>
                    <p:blipFill>
                      <a:blip r:embed="rId8"/>
                      <a:stretch>
                        <a:fillRect/>
                      </a:stretch>
                    </p:blipFill>
                    <p:spPr>
                      <a:xfrm>
                        <a:off x="4829175" y="4489450"/>
                        <a:ext cx="1506538" cy="349250"/>
                      </a:xfrm>
                      <a:prstGeom prst="rect">
                        <a:avLst/>
                      </a:prstGeom>
                    </p:spPr>
                  </p:pic>
                </p:oleObj>
              </mc:Fallback>
            </mc:AlternateContent>
          </a:graphicData>
        </a:graphic>
      </p:graphicFrame>
      <p:pic>
        <p:nvPicPr>
          <p:cNvPr id="178180" name="Picture 4" descr="https://www.newport.com/medias/sys_master/images/images/h27/h09/8806769819678/Man-Var-Att-LasKit-TXT1-600w.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2074" y="4899699"/>
            <a:ext cx="2538906" cy="190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78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312"/>
            <a:ext cx="8229600" cy="1143000"/>
          </a:xfrm>
        </p:spPr>
        <p:txBody>
          <a:bodyPr/>
          <a:lstStyle/>
          <a:p>
            <a:r>
              <a:rPr lang="en-US" sz="3200" dirty="0" smtClean="0"/>
              <a:t>Lyot filter </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19</a:t>
            </a:fld>
            <a:endParaRPr lang="en-US"/>
          </a:p>
        </p:txBody>
      </p:sp>
      <p:sp>
        <p:nvSpPr>
          <p:cNvPr id="4" name="TextBox 3"/>
          <p:cNvSpPr txBox="1"/>
          <p:nvPr/>
        </p:nvSpPr>
        <p:spPr>
          <a:xfrm>
            <a:off x="-29661" y="719258"/>
            <a:ext cx="9039225" cy="584775"/>
          </a:xfrm>
          <a:prstGeom prst="rect">
            <a:avLst/>
          </a:prstGeom>
          <a:noFill/>
        </p:spPr>
        <p:txBody>
          <a:bodyPr wrap="square" rtlCol="0">
            <a:spAutoFit/>
          </a:bodyPr>
          <a:lstStyle/>
          <a:p>
            <a:r>
              <a:rPr lang="en-US" sz="1600" dirty="0" smtClean="0"/>
              <a:t>Consider a transmission spectrum of a retardation plate of N-</a:t>
            </a:r>
            <a:r>
              <a:rPr lang="en-US" sz="1600" dirty="0" err="1" smtClean="0"/>
              <a:t>th</a:t>
            </a:r>
            <a:r>
              <a:rPr lang="en-US" sz="1600" dirty="0" smtClean="0"/>
              <a:t> order designed to be a Full WP for the wavelength  </a:t>
            </a:r>
            <a:r>
              <a:rPr lang="el-GR" sz="1600" dirty="0" smtClean="0">
                <a:cs typeface="Arial" panose="020B0604020202020204" pitchFamily="34" charset="0"/>
              </a:rPr>
              <a:t>λ</a:t>
            </a:r>
            <a:r>
              <a:rPr lang="en-US" sz="1600" baseline="-25000" dirty="0" smtClean="0">
                <a:cs typeface="Arial" panose="020B0604020202020204" pitchFamily="34" charset="0"/>
              </a:rPr>
              <a:t>0 </a:t>
            </a:r>
            <a:r>
              <a:rPr lang="en-US" sz="1600" dirty="0" smtClean="0"/>
              <a:t>placed between two polarizers and rotated 45 degrees.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1919356311"/>
              </p:ext>
            </p:extLst>
          </p:nvPr>
        </p:nvGraphicFramePr>
        <p:xfrm>
          <a:off x="138414" y="1246966"/>
          <a:ext cx="1241425" cy="679450"/>
        </p:xfrm>
        <a:graphic>
          <a:graphicData uri="http://schemas.openxmlformats.org/presentationml/2006/ole">
            <mc:AlternateContent xmlns:mc="http://schemas.openxmlformats.org/markup-compatibility/2006">
              <mc:Choice xmlns:v="urn:schemas-microsoft-com:vml" Requires="v">
                <p:oleObj spid="_x0000_s179335" name="Equation" r:id="rId3" imgW="812520" imgH="444240" progId="Equation.DSMT4">
                  <p:embed/>
                </p:oleObj>
              </mc:Choice>
              <mc:Fallback>
                <p:oleObj name="Equation" r:id="rId3" imgW="812520" imgH="444240" progId="Equation.DSMT4">
                  <p:embed/>
                  <p:pic>
                    <p:nvPicPr>
                      <p:cNvPr id="0" name=""/>
                      <p:cNvPicPr/>
                      <p:nvPr/>
                    </p:nvPicPr>
                    <p:blipFill>
                      <a:blip r:embed="rId4"/>
                      <a:stretch>
                        <a:fillRect/>
                      </a:stretch>
                    </p:blipFill>
                    <p:spPr>
                      <a:xfrm>
                        <a:off x="138414" y="1246966"/>
                        <a:ext cx="1241425" cy="6794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11145540"/>
              </p:ext>
            </p:extLst>
          </p:nvPr>
        </p:nvGraphicFramePr>
        <p:xfrm>
          <a:off x="1581150" y="1231900"/>
          <a:ext cx="3186113" cy="601663"/>
        </p:xfrm>
        <a:graphic>
          <a:graphicData uri="http://schemas.openxmlformats.org/presentationml/2006/ole">
            <mc:AlternateContent xmlns:mc="http://schemas.openxmlformats.org/markup-compatibility/2006">
              <mc:Choice xmlns:v="urn:schemas-microsoft-com:vml" Requires="v">
                <p:oleObj spid="_x0000_s179336" name="Equation" r:id="rId5" imgW="2286000" imgH="431640" progId="Equation.DSMT4">
                  <p:embed/>
                </p:oleObj>
              </mc:Choice>
              <mc:Fallback>
                <p:oleObj name="Equation" r:id="rId5" imgW="2286000" imgH="431640" progId="Equation.DSMT4">
                  <p:embed/>
                  <p:pic>
                    <p:nvPicPr>
                      <p:cNvPr id="0" name=""/>
                      <p:cNvPicPr/>
                      <p:nvPr/>
                    </p:nvPicPr>
                    <p:blipFill>
                      <a:blip r:embed="rId6"/>
                      <a:stretch>
                        <a:fillRect/>
                      </a:stretch>
                    </p:blipFill>
                    <p:spPr>
                      <a:xfrm>
                        <a:off x="1581150" y="1231900"/>
                        <a:ext cx="3186113" cy="601663"/>
                      </a:xfrm>
                      <a:prstGeom prst="rect">
                        <a:avLst/>
                      </a:prstGeom>
                    </p:spPr>
                  </p:pic>
                </p:oleObj>
              </mc:Fallback>
            </mc:AlternateContent>
          </a:graphicData>
        </a:graphic>
      </p:graphicFrame>
      <p:sp>
        <p:nvSpPr>
          <p:cNvPr id="7" name="TextBox 6"/>
          <p:cNvSpPr txBox="1"/>
          <p:nvPr/>
        </p:nvSpPr>
        <p:spPr>
          <a:xfrm>
            <a:off x="4825909" y="1254105"/>
            <a:ext cx="1470880" cy="646331"/>
          </a:xfrm>
          <a:prstGeom prst="rect">
            <a:avLst/>
          </a:prstGeom>
          <a:noFill/>
        </p:spPr>
        <p:txBody>
          <a:bodyPr wrap="square" rtlCol="0">
            <a:spAutoFit/>
          </a:bodyPr>
          <a:lstStyle/>
          <a:p>
            <a:r>
              <a:rPr lang="en-US" dirty="0" smtClean="0"/>
              <a:t>Jones matrix is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07114449"/>
              </p:ext>
            </p:extLst>
          </p:nvPr>
        </p:nvGraphicFramePr>
        <p:xfrm>
          <a:off x="1819275" y="1903413"/>
          <a:ext cx="3548063" cy="501650"/>
        </p:xfrm>
        <a:graphic>
          <a:graphicData uri="http://schemas.openxmlformats.org/presentationml/2006/ole">
            <mc:AlternateContent xmlns:mc="http://schemas.openxmlformats.org/markup-compatibility/2006">
              <mc:Choice xmlns:v="urn:schemas-microsoft-com:vml" Requires="v">
                <p:oleObj spid="_x0000_s179337" name="Equation" r:id="rId7" imgW="3047760" imgH="431640" progId="Equation.DSMT4">
                  <p:embed/>
                </p:oleObj>
              </mc:Choice>
              <mc:Fallback>
                <p:oleObj name="Equation" r:id="rId7" imgW="3047760" imgH="431640" progId="Equation.DSMT4">
                  <p:embed/>
                  <p:pic>
                    <p:nvPicPr>
                      <p:cNvPr id="0" name=""/>
                      <p:cNvPicPr/>
                      <p:nvPr/>
                    </p:nvPicPr>
                    <p:blipFill>
                      <a:blip r:embed="rId8"/>
                      <a:stretch>
                        <a:fillRect/>
                      </a:stretch>
                    </p:blipFill>
                    <p:spPr>
                      <a:xfrm>
                        <a:off x="1819275" y="1903413"/>
                        <a:ext cx="3548063" cy="5016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39984904"/>
              </p:ext>
            </p:extLst>
          </p:nvPr>
        </p:nvGraphicFramePr>
        <p:xfrm>
          <a:off x="5976155" y="1285201"/>
          <a:ext cx="2927200" cy="539969"/>
        </p:xfrm>
        <a:graphic>
          <a:graphicData uri="http://schemas.openxmlformats.org/presentationml/2006/ole">
            <mc:AlternateContent xmlns:mc="http://schemas.openxmlformats.org/markup-compatibility/2006">
              <mc:Choice xmlns:v="urn:schemas-microsoft-com:vml" Requires="v">
                <p:oleObj spid="_x0000_s179338" name="Equation" r:id="rId9" imgW="2616120" imgH="482400" progId="Equation.DSMT4">
                  <p:embed/>
                </p:oleObj>
              </mc:Choice>
              <mc:Fallback>
                <p:oleObj name="Equation" r:id="rId9" imgW="2616120" imgH="482400" progId="Equation.DSMT4">
                  <p:embed/>
                  <p:pic>
                    <p:nvPicPr>
                      <p:cNvPr id="0" name=""/>
                      <p:cNvPicPr/>
                      <p:nvPr/>
                    </p:nvPicPr>
                    <p:blipFill>
                      <a:blip r:embed="rId10"/>
                      <a:stretch>
                        <a:fillRect/>
                      </a:stretch>
                    </p:blipFill>
                    <p:spPr>
                      <a:xfrm>
                        <a:off x="5976155" y="1285201"/>
                        <a:ext cx="2927200" cy="539969"/>
                      </a:xfrm>
                      <a:prstGeom prst="rect">
                        <a:avLst/>
                      </a:prstGeom>
                    </p:spPr>
                  </p:pic>
                </p:oleObj>
              </mc:Fallback>
            </mc:AlternateContent>
          </a:graphicData>
        </a:graphic>
      </p:graphicFrame>
      <p:sp>
        <p:nvSpPr>
          <p:cNvPr id="10" name="TextBox 9"/>
          <p:cNvSpPr txBox="1"/>
          <p:nvPr/>
        </p:nvSpPr>
        <p:spPr>
          <a:xfrm>
            <a:off x="42682" y="1943192"/>
            <a:ext cx="1843197" cy="369332"/>
          </a:xfrm>
          <a:prstGeom prst="rect">
            <a:avLst/>
          </a:prstGeom>
          <a:noFill/>
        </p:spPr>
        <p:txBody>
          <a:bodyPr wrap="none" rtlCol="0">
            <a:spAutoFit/>
          </a:bodyPr>
          <a:lstStyle/>
          <a:p>
            <a:r>
              <a:rPr lang="en-US" dirty="0" smtClean="0"/>
              <a:t>Transmission is </a:t>
            </a:r>
            <a:endParaRPr lang="en-US" dirty="0"/>
          </a:p>
        </p:txBody>
      </p:sp>
      <p:sp>
        <p:nvSpPr>
          <p:cNvPr id="11" name="TextBox 10"/>
          <p:cNvSpPr txBox="1"/>
          <p:nvPr/>
        </p:nvSpPr>
        <p:spPr>
          <a:xfrm>
            <a:off x="5561349" y="1943192"/>
            <a:ext cx="2826415" cy="369332"/>
          </a:xfrm>
          <a:prstGeom prst="rect">
            <a:avLst/>
          </a:prstGeom>
          <a:noFill/>
        </p:spPr>
        <p:txBody>
          <a:bodyPr wrap="none" rtlCol="0">
            <a:spAutoFit/>
          </a:bodyPr>
          <a:lstStyle/>
          <a:p>
            <a:r>
              <a:rPr lang="en-US" dirty="0" smtClean="0"/>
              <a:t>Let us make a sequence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866569497"/>
              </p:ext>
            </p:extLst>
          </p:nvPr>
        </p:nvGraphicFramePr>
        <p:xfrm>
          <a:off x="7445519" y="2191767"/>
          <a:ext cx="1289932" cy="327025"/>
        </p:xfrm>
        <a:graphic>
          <a:graphicData uri="http://schemas.openxmlformats.org/presentationml/2006/ole">
            <mc:AlternateContent xmlns:mc="http://schemas.openxmlformats.org/markup-compatibility/2006">
              <mc:Choice xmlns:v="urn:schemas-microsoft-com:vml" Requires="v">
                <p:oleObj spid="_x0000_s179339" name="Equation" r:id="rId11" imgW="901440" imgH="228600" progId="Equation.DSMT4">
                  <p:embed/>
                </p:oleObj>
              </mc:Choice>
              <mc:Fallback>
                <p:oleObj name="Equation" r:id="rId11" imgW="901440" imgH="228600" progId="Equation.DSMT4">
                  <p:embed/>
                  <p:pic>
                    <p:nvPicPr>
                      <p:cNvPr id="0" name=""/>
                      <p:cNvPicPr/>
                      <p:nvPr/>
                    </p:nvPicPr>
                    <p:blipFill>
                      <a:blip r:embed="rId12"/>
                      <a:stretch>
                        <a:fillRect/>
                      </a:stretch>
                    </p:blipFill>
                    <p:spPr>
                      <a:xfrm>
                        <a:off x="7445519" y="2191767"/>
                        <a:ext cx="1289932" cy="327025"/>
                      </a:xfrm>
                      <a:prstGeom prst="rect">
                        <a:avLst/>
                      </a:prstGeom>
                    </p:spPr>
                  </p:pic>
                </p:oleObj>
              </mc:Fallback>
            </mc:AlternateContent>
          </a:graphicData>
        </a:graphic>
      </p:graphicFrame>
      <p:grpSp>
        <p:nvGrpSpPr>
          <p:cNvPr id="50" name="Group 49"/>
          <p:cNvGrpSpPr/>
          <p:nvPr/>
        </p:nvGrpSpPr>
        <p:grpSpPr>
          <a:xfrm>
            <a:off x="137081" y="2472722"/>
            <a:ext cx="4226105" cy="1515547"/>
            <a:chOff x="861312" y="4076442"/>
            <a:chExt cx="4226105" cy="1515547"/>
          </a:xfrm>
        </p:grpSpPr>
        <p:sp>
          <p:nvSpPr>
            <p:cNvPr id="13" name="Rectangle 12"/>
            <p:cNvSpPr/>
            <p:nvPr/>
          </p:nvSpPr>
          <p:spPr bwMode="auto">
            <a:xfrm>
              <a:off x="962025"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6" name="Straight Arrow Connector 15"/>
            <p:cNvCxnSpPr/>
            <p:nvPr/>
          </p:nvCxnSpPr>
          <p:spPr bwMode="auto">
            <a:xfrm flipV="1">
              <a:off x="861312" y="4076442"/>
              <a:ext cx="0" cy="114325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17" name="TextBox 16"/>
            <p:cNvSpPr txBox="1"/>
            <p:nvPr/>
          </p:nvSpPr>
          <p:spPr>
            <a:xfrm>
              <a:off x="924634" y="5219700"/>
              <a:ext cx="312906" cy="369332"/>
            </a:xfrm>
            <a:prstGeom prst="rect">
              <a:avLst/>
            </a:prstGeom>
            <a:noFill/>
          </p:spPr>
          <p:txBody>
            <a:bodyPr wrap="none" rtlCol="0">
              <a:spAutoFit/>
            </a:bodyPr>
            <a:lstStyle/>
            <a:p>
              <a:r>
                <a:rPr lang="en-US" dirty="0" smtClean="0"/>
                <a:t>d</a:t>
              </a:r>
              <a:endParaRPr lang="en-US" dirty="0"/>
            </a:p>
          </p:txBody>
        </p:sp>
        <p:cxnSp>
          <p:nvCxnSpPr>
            <p:cNvPr id="18" name="Straight Arrow Connector 17"/>
            <p:cNvCxnSpPr/>
            <p:nvPr/>
          </p:nvCxnSpPr>
          <p:spPr bwMode="auto">
            <a:xfrm flipV="1">
              <a:off x="1295327" y="4076442"/>
              <a:ext cx="0" cy="114325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nvGrpSpPr>
            <p:cNvPr id="22" name="Group 21"/>
            <p:cNvGrpSpPr/>
            <p:nvPr/>
          </p:nvGrpSpPr>
          <p:grpSpPr>
            <a:xfrm>
              <a:off x="1386442" y="4371975"/>
              <a:ext cx="476250" cy="847725"/>
              <a:chOff x="1491217" y="4371975"/>
              <a:chExt cx="476250" cy="847725"/>
            </a:xfrm>
          </p:grpSpPr>
          <p:sp>
            <p:nvSpPr>
              <p:cNvPr id="20" name="Rectangle 19"/>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23" name="Straight Arrow Connector 22"/>
            <p:cNvCxnSpPr/>
            <p:nvPr/>
          </p:nvCxnSpPr>
          <p:spPr bwMode="auto">
            <a:xfrm flipV="1">
              <a:off x="1943100" y="4076442"/>
              <a:ext cx="0" cy="114325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nvGrpSpPr>
            <p:cNvPr id="31" name="Group 30"/>
            <p:cNvGrpSpPr/>
            <p:nvPr/>
          </p:nvGrpSpPr>
          <p:grpSpPr>
            <a:xfrm>
              <a:off x="2034214" y="4371974"/>
              <a:ext cx="929169" cy="847726"/>
              <a:chOff x="2034214" y="4371974"/>
              <a:chExt cx="929169" cy="847726"/>
            </a:xfrm>
          </p:grpSpPr>
          <p:grpSp>
            <p:nvGrpSpPr>
              <p:cNvPr id="24" name="Group 23"/>
              <p:cNvGrpSpPr/>
              <p:nvPr/>
            </p:nvGrpSpPr>
            <p:grpSpPr>
              <a:xfrm>
                <a:off x="2034214" y="4371975"/>
                <a:ext cx="476250" cy="847725"/>
                <a:chOff x="1491217" y="4371975"/>
                <a:chExt cx="476250" cy="847725"/>
              </a:xfrm>
            </p:grpSpPr>
            <p:sp>
              <p:nvSpPr>
                <p:cNvPr id="25" name="Rectangle 24"/>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5"/>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7" name="Group 26"/>
              <p:cNvGrpSpPr/>
              <p:nvPr/>
            </p:nvGrpSpPr>
            <p:grpSpPr>
              <a:xfrm>
                <a:off x="2487133" y="4371974"/>
                <a:ext cx="476250" cy="847725"/>
                <a:chOff x="1491217" y="4371975"/>
                <a:chExt cx="476250" cy="847725"/>
              </a:xfrm>
            </p:grpSpPr>
            <p:sp>
              <p:nvSpPr>
                <p:cNvPr id="28" name="Rectangle 27"/>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8"/>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cxnSp>
          <p:nvCxnSpPr>
            <p:cNvPr id="30" name="Straight Arrow Connector 29"/>
            <p:cNvCxnSpPr/>
            <p:nvPr/>
          </p:nvCxnSpPr>
          <p:spPr bwMode="auto">
            <a:xfrm flipV="1">
              <a:off x="3049180" y="4076442"/>
              <a:ext cx="0" cy="114325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nvGrpSpPr>
            <p:cNvPr id="32" name="Group 31"/>
            <p:cNvGrpSpPr/>
            <p:nvPr/>
          </p:nvGrpSpPr>
          <p:grpSpPr>
            <a:xfrm>
              <a:off x="4049594" y="4371973"/>
              <a:ext cx="929169" cy="847726"/>
              <a:chOff x="2034214" y="4371974"/>
              <a:chExt cx="929169" cy="847726"/>
            </a:xfrm>
          </p:grpSpPr>
          <p:grpSp>
            <p:nvGrpSpPr>
              <p:cNvPr id="33" name="Group 32"/>
              <p:cNvGrpSpPr/>
              <p:nvPr/>
            </p:nvGrpSpPr>
            <p:grpSpPr>
              <a:xfrm>
                <a:off x="2034214" y="4371975"/>
                <a:ext cx="476250" cy="847725"/>
                <a:chOff x="1491217" y="4371975"/>
                <a:chExt cx="476250" cy="847725"/>
              </a:xfrm>
            </p:grpSpPr>
            <p:sp>
              <p:nvSpPr>
                <p:cNvPr id="37" name="Rectangle 36"/>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7"/>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34" name="Group 33"/>
              <p:cNvGrpSpPr/>
              <p:nvPr/>
            </p:nvGrpSpPr>
            <p:grpSpPr>
              <a:xfrm>
                <a:off x="2487133" y="4371974"/>
                <a:ext cx="476250" cy="847725"/>
                <a:chOff x="1491217" y="4371975"/>
                <a:chExt cx="476250" cy="847725"/>
              </a:xfrm>
            </p:grpSpPr>
            <p:sp>
              <p:nvSpPr>
                <p:cNvPr id="35" name="Rectangle 34"/>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5"/>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grpSp>
          <p:nvGrpSpPr>
            <p:cNvPr id="39" name="Group 38"/>
            <p:cNvGrpSpPr/>
            <p:nvPr/>
          </p:nvGrpSpPr>
          <p:grpSpPr>
            <a:xfrm>
              <a:off x="3134978" y="4371973"/>
              <a:ext cx="929169" cy="847726"/>
              <a:chOff x="2034214" y="4371974"/>
              <a:chExt cx="929169" cy="847726"/>
            </a:xfrm>
          </p:grpSpPr>
          <p:grpSp>
            <p:nvGrpSpPr>
              <p:cNvPr id="40" name="Group 39"/>
              <p:cNvGrpSpPr/>
              <p:nvPr/>
            </p:nvGrpSpPr>
            <p:grpSpPr>
              <a:xfrm>
                <a:off x="2034214" y="4371975"/>
                <a:ext cx="476250" cy="847725"/>
                <a:chOff x="1491217" y="4371975"/>
                <a:chExt cx="476250" cy="847725"/>
              </a:xfrm>
            </p:grpSpPr>
            <p:sp>
              <p:nvSpPr>
                <p:cNvPr id="44" name="Rectangle 43"/>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4"/>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41" name="Group 40"/>
              <p:cNvGrpSpPr/>
              <p:nvPr/>
            </p:nvGrpSpPr>
            <p:grpSpPr>
              <a:xfrm>
                <a:off x="2487133" y="4371974"/>
                <a:ext cx="476250" cy="847725"/>
                <a:chOff x="1491217" y="4371975"/>
                <a:chExt cx="476250" cy="847725"/>
              </a:xfrm>
            </p:grpSpPr>
            <p:sp>
              <p:nvSpPr>
                <p:cNvPr id="42" name="Rectangle 41"/>
                <p:cNvSpPr/>
                <p:nvPr/>
              </p:nvSpPr>
              <p:spPr bwMode="auto">
                <a:xfrm>
                  <a:off x="1491217"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2"/>
                <p:cNvSpPr/>
                <p:nvPr/>
              </p:nvSpPr>
              <p:spPr bwMode="auto">
                <a:xfrm>
                  <a:off x="1729342" y="4371975"/>
                  <a:ext cx="238125" cy="84772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cxnSp>
          <p:nvCxnSpPr>
            <p:cNvPr id="46" name="Straight Arrow Connector 45"/>
            <p:cNvCxnSpPr/>
            <p:nvPr/>
          </p:nvCxnSpPr>
          <p:spPr bwMode="auto">
            <a:xfrm flipV="1">
              <a:off x="5087417" y="4076442"/>
              <a:ext cx="0" cy="114325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7" name="TextBox 46"/>
            <p:cNvSpPr txBox="1"/>
            <p:nvPr/>
          </p:nvSpPr>
          <p:spPr>
            <a:xfrm>
              <a:off x="1382892" y="5219700"/>
              <a:ext cx="441146" cy="369332"/>
            </a:xfrm>
            <a:prstGeom prst="rect">
              <a:avLst/>
            </a:prstGeom>
            <a:noFill/>
          </p:spPr>
          <p:txBody>
            <a:bodyPr wrap="none" rtlCol="0">
              <a:spAutoFit/>
            </a:bodyPr>
            <a:lstStyle/>
            <a:p>
              <a:r>
                <a:rPr lang="en-US" dirty="0" smtClean="0"/>
                <a:t>2d</a:t>
              </a:r>
              <a:endParaRPr lang="en-US" dirty="0"/>
            </a:p>
          </p:txBody>
        </p:sp>
        <p:sp>
          <p:nvSpPr>
            <p:cNvPr id="48" name="TextBox 47"/>
            <p:cNvSpPr txBox="1"/>
            <p:nvPr/>
          </p:nvSpPr>
          <p:spPr>
            <a:xfrm>
              <a:off x="2258935" y="5222657"/>
              <a:ext cx="441146" cy="369332"/>
            </a:xfrm>
            <a:prstGeom prst="rect">
              <a:avLst/>
            </a:prstGeom>
            <a:noFill/>
          </p:spPr>
          <p:txBody>
            <a:bodyPr wrap="none" rtlCol="0">
              <a:spAutoFit/>
            </a:bodyPr>
            <a:lstStyle/>
            <a:p>
              <a:r>
                <a:rPr lang="en-US" dirty="0"/>
                <a:t>4</a:t>
              </a:r>
              <a:r>
                <a:rPr lang="en-US" dirty="0" smtClean="0"/>
                <a:t>d</a:t>
              </a:r>
              <a:endParaRPr lang="en-US" dirty="0"/>
            </a:p>
          </p:txBody>
        </p:sp>
        <p:sp>
          <p:nvSpPr>
            <p:cNvPr id="49" name="TextBox 48"/>
            <p:cNvSpPr txBox="1"/>
            <p:nvPr/>
          </p:nvSpPr>
          <p:spPr>
            <a:xfrm>
              <a:off x="3820663" y="5200646"/>
              <a:ext cx="569387" cy="369332"/>
            </a:xfrm>
            <a:prstGeom prst="rect">
              <a:avLst/>
            </a:prstGeom>
            <a:noFill/>
          </p:spPr>
          <p:txBody>
            <a:bodyPr wrap="none" rtlCol="0">
              <a:spAutoFit/>
            </a:bodyPr>
            <a:lstStyle/>
            <a:p>
              <a:r>
                <a:rPr lang="en-US" dirty="0" smtClean="0"/>
                <a:t>2</a:t>
              </a:r>
              <a:r>
                <a:rPr lang="en-US" baseline="30000" dirty="0" smtClean="0"/>
                <a:t>m</a:t>
              </a:r>
              <a:r>
                <a:rPr lang="en-US" dirty="0" smtClean="0"/>
                <a:t>d</a:t>
              </a:r>
              <a:endParaRPr lang="en-US" dirty="0"/>
            </a:p>
          </p:txBody>
        </p:sp>
      </p:grpSp>
      <p:pic>
        <p:nvPicPr>
          <p:cNvPr id="53" name="Picture 52"/>
          <p:cNvPicPr>
            <a:picLocks noChangeAspect="1"/>
          </p:cNvPicPr>
          <p:nvPr/>
        </p:nvPicPr>
        <p:blipFill>
          <a:blip r:embed="rId13"/>
          <a:stretch>
            <a:fillRect/>
          </a:stretch>
        </p:blipFill>
        <p:spPr>
          <a:xfrm>
            <a:off x="-29661" y="4150510"/>
            <a:ext cx="3874596" cy="2589318"/>
          </a:xfrm>
          <a:prstGeom prst="rect">
            <a:avLst/>
          </a:prstGeom>
        </p:spPr>
      </p:pic>
      <p:pic>
        <p:nvPicPr>
          <p:cNvPr id="54" name="Picture 53"/>
          <p:cNvPicPr>
            <a:picLocks noChangeAspect="1"/>
          </p:cNvPicPr>
          <p:nvPr/>
        </p:nvPicPr>
        <p:blipFill>
          <a:blip r:embed="rId14"/>
          <a:stretch>
            <a:fillRect/>
          </a:stretch>
        </p:blipFill>
        <p:spPr>
          <a:xfrm>
            <a:off x="3521995" y="4303870"/>
            <a:ext cx="3751323" cy="2460311"/>
          </a:xfrm>
          <a:prstGeom prst="rect">
            <a:avLst/>
          </a:prstGeom>
        </p:spPr>
      </p:pic>
      <p:sp>
        <p:nvSpPr>
          <p:cNvPr id="55" name="TextBox 54"/>
          <p:cNvSpPr txBox="1"/>
          <p:nvPr/>
        </p:nvSpPr>
        <p:spPr>
          <a:xfrm>
            <a:off x="3875254" y="3808036"/>
            <a:ext cx="2762250" cy="584775"/>
          </a:xfrm>
          <a:prstGeom prst="rect">
            <a:avLst/>
          </a:prstGeom>
          <a:noFill/>
        </p:spPr>
        <p:txBody>
          <a:bodyPr wrap="square" rtlCol="0">
            <a:spAutoFit/>
          </a:bodyPr>
          <a:lstStyle/>
          <a:p>
            <a:r>
              <a:rPr lang="en-US" sz="1600" dirty="0" smtClean="0"/>
              <a:t>Transmission is a product of transmissions of stages</a:t>
            </a:r>
            <a:endParaRPr lang="en-US" sz="1600" dirty="0"/>
          </a:p>
        </p:txBody>
      </p:sp>
      <p:graphicFrame>
        <p:nvGraphicFramePr>
          <p:cNvPr id="56" name="Object 55"/>
          <p:cNvGraphicFramePr>
            <a:graphicFrameLocks noChangeAspect="1"/>
          </p:cNvGraphicFramePr>
          <p:nvPr>
            <p:extLst>
              <p:ext uri="{D42A27DB-BD31-4B8C-83A1-F6EECF244321}">
                <p14:modId xmlns:p14="http://schemas.microsoft.com/office/powerpoint/2010/main" val="3729899311"/>
              </p:ext>
            </p:extLst>
          </p:nvPr>
        </p:nvGraphicFramePr>
        <p:xfrm>
          <a:off x="6518680" y="3877290"/>
          <a:ext cx="1509276" cy="479417"/>
        </p:xfrm>
        <a:graphic>
          <a:graphicData uri="http://schemas.openxmlformats.org/presentationml/2006/ole">
            <mc:AlternateContent xmlns:mc="http://schemas.openxmlformats.org/markup-compatibility/2006">
              <mc:Choice xmlns:v="urn:schemas-microsoft-com:vml" Requires="v">
                <p:oleObj spid="_x0000_s179340" name="Equation" r:id="rId15" imgW="1079280" imgH="342720" progId="Equation.DSMT4">
                  <p:embed/>
                </p:oleObj>
              </mc:Choice>
              <mc:Fallback>
                <p:oleObj name="Equation" r:id="rId15" imgW="1079280" imgH="342720" progId="Equation.DSMT4">
                  <p:embed/>
                  <p:pic>
                    <p:nvPicPr>
                      <p:cNvPr id="0" name=""/>
                      <p:cNvPicPr/>
                      <p:nvPr/>
                    </p:nvPicPr>
                    <p:blipFill>
                      <a:blip r:embed="rId16"/>
                      <a:stretch>
                        <a:fillRect/>
                      </a:stretch>
                    </p:blipFill>
                    <p:spPr>
                      <a:xfrm>
                        <a:off x="6518680" y="3877290"/>
                        <a:ext cx="1509276" cy="479417"/>
                      </a:xfrm>
                      <a:prstGeom prst="rect">
                        <a:avLst/>
                      </a:prstGeom>
                    </p:spPr>
                  </p:pic>
                </p:oleObj>
              </mc:Fallback>
            </mc:AlternateContent>
          </a:graphicData>
        </a:graphic>
      </p:graphicFrame>
      <p:sp>
        <p:nvSpPr>
          <p:cNvPr id="57" name="TextBox 56"/>
          <p:cNvSpPr txBox="1"/>
          <p:nvPr/>
        </p:nvSpPr>
        <p:spPr>
          <a:xfrm>
            <a:off x="4924760" y="2671615"/>
            <a:ext cx="3573576" cy="584775"/>
          </a:xfrm>
          <a:prstGeom prst="rect">
            <a:avLst/>
          </a:prstGeom>
          <a:noFill/>
        </p:spPr>
        <p:txBody>
          <a:bodyPr wrap="square" rtlCol="0">
            <a:spAutoFit/>
          </a:bodyPr>
          <a:lstStyle/>
          <a:p>
            <a:r>
              <a:rPr lang="en-US" sz="1600" dirty="0" smtClean="0"/>
              <a:t>Filter combines narrow pass band with wide free spectral range (FSR)</a:t>
            </a:r>
            <a:endParaRPr lang="en-US" sz="1600" dirty="0"/>
          </a:p>
        </p:txBody>
      </p:sp>
      <p:sp>
        <p:nvSpPr>
          <p:cNvPr id="58" name="TextBox 57"/>
          <p:cNvSpPr txBox="1"/>
          <p:nvPr/>
        </p:nvSpPr>
        <p:spPr>
          <a:xfrm>
            <a:off x="4924760" y="3357486"/>
            <a:ext cx="2896947" cy="338554"/>
          </a:xfrm>
          <a:prstGeom prst="rect">
            <a:avLst/>
          </a:prstGeom>
          <a:noFill/>
        </p:spPr>
        <p:txBody>
          <a:bodyPr wrap="none" rtlCol="0">
            <a:spAutoFit/>
          </a:bodyPr>
          <a:lstStyle/>
          <a:p>
            <a:r>
              <a:rPr lang="en-US" sz="1600" dirty="0" smtClean="0"/>
              <a:t>Filter can be tuned electrically</a:t>
            </a:r>
            <a:endParaRPr lang="en-US" sz="1600" dirty="0"/>
          </a:p>
        </p:txBody>
      </p:sp>
      <p:grpSp>
        <p:nvGrpSpPr>
          <p:cNvPr id="60" name="Group 59"/>
          <p:cNvGrpSpPr/>
          <p:nvPr/>
        </p:nvGrpSpPr>
        <p:grpSpPr>
          <a:xfrm>
            <a:off x="7100846" y="4425961"/>
            <a:ext cx="1615570" cy="1973724"/>
            <a:chOff x="7100846" y="4425961"/>
            <a:chExt cx="1615570" cy="1973724"/>
          </a:xfrm>
        </p:grpSpPr>
        <p:pic>
          <p:nvPicPr>
            <p:cNvPr id="179230" name="Picture 30" descr="Bernard Lyot (1897–1952) | High Altitude Observatory"/>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85168" y="4425961"/>
              <a:ext cx="1483504" cy="195237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7100846" y="5876465"/>
              <a:ext cx="1615570" cy="523220"/>
            </a:xfrm>
            <a:prstGeom prst="rect">
              <a:avLst/>
            </a:prstGeom>
          </p:spPr>
          <p:txBody>
            <a:bodyPr wrap="none">
              <a:spAutoFit/>
            </a:bodyPr>
            <a:lstStyle/>
            <a:p>
              <a:r>
                <a:rPr lang="en-US" sz="1400" cap="all" dirty="0">
                  <a:solidFill>
                    <a:srgbClr val="FFFF00"/>
                  </a:solidFill>
                  <a:latin typeface="UbuntuBold"/>
                </a:rPr>
                <a:t>BERNARD LYOT </a:t>
              </a:r>
              <a:endParaRPr lang="en-US" sz="1400" cap="all" dirty="0" smtClean="0">
                <a:solidFill>
                  <a:srgbClr val="FFFF00"/>
                </a:solidFill>
                <a:latin typeface="UbuntuBold"/>
              </a:endParaRPr>
            </a:p>
            <a:p>
              <a:pPr algn="ctr"/>
              <a:r>
                <a:rPr lang="en-US" sz="1400" cap="all" dirty="0" smtClean="0">
                  <a:solidFill>
                    <a:srgbClr val="FFFF00"/>
                  </a:solidFill>
                  <a:latin typeface="UbuntuBold"/>
                </a:rPr>
                <a:t>1897–1952</a:t>
              </a:r>
              <a:endParaRPr lang="en-US" sz="1400" b="0" i="0" cap="all" dirty="0">
                <a:solidFill>
                  <a:srgbClr val="FFFF00"/>
                </a:solidFill>
                <a:effectLst/>
                <a:latin typeface="UbuntuBold"/>
              </a:endParaRPr>
            </a:p>
          </p:txBody>
        </p:sp>
      </p:grpSp>
    </p:spTree>
    <p:extLst>
      <p:ext uri="{BB962C8B-B14F-4D97-AF65-F5344CB8AC3E}">
        <p14:creationId xmlns:p14="http://schemas.microsoft.com/office/powerpoint/2010/main" val="61160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55" grpId="0"/>
      <p:bldP spid="5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dirty="0" smtClean="0"/>
              <a:t>Jones Vectors</a:t>
            </a:r>
            <a:endParaRPr lang="en-US" sz="3200" dirty="0"/>
          </a:p>
        </p:txBody>
      </p:sp>
      <p:sp>
        <p:nvSpPr>
          <p:cNvPr id="275" name="TextBox 274"/>
          <p:cNvSpPr txBox="1"/>
          <p:nvPr/>
        </p:nvSpPr>
        <p:spPr>
          <a:xfrm>
            <a:off x="2667000" y="2667000"/>
            <a:ext cx="4267200" cy="369332"/>
          </a:xfrm>
          <a:prstGeom prst="rect">
            <a:avLst/>
          </a:prstGeom>
          <a:noFill/>
        </p:spPr>
        <p:txBody>
          <a:bodyPr wrap="square" rtlCol="0">
            <a:spAutoFit/>
          </a:bodyPr>
          <a:lstStyle/>
          <a:p>
            <a:r>
              <a:rPr lang="en-US" dirty="0" smtClean="0"/>
              <a:t>Or better in a normalized form</a:t>
            </a:r>
            <a:endParaRPr lang="en-US" dirty="0"/>
          </a:p>
        </p:txBody>
      </p:sp>
      <p:sp>
        <p:nvSpPr>
          <p:cNvPr id="130" name="Slide Number Placeholder 129"/>
          <p:cNvSpPr>
            <a:spLocks noGrp="1"/>
          </p:cNvSpPr>
          <p:nvPr>
            <p:ph type="sldNum" sz="quarter" idx="12"/>
          </p:nvPr>
        </p:nvSpPr>
        <p:spPr/>
        <p:txBody>
          <a:bodyPr/>
          <a:lstStyle/>
          <a:p>
            <a:pPr>
              <a:defRPr/>
            </a:pPr>
            <a:fld id="{BA949DAA-2B2A-4017-895E-FC6C49EBF0C5}" type="slidenum">
              <a:rPr lang="en-US" smtClean="0"/>
              <a:pPr>
                <a:defRPr/>
              </a:pPr>
              <a:t>2</a:t>
            </a:fld>
            <a:endParaRPr lang="en-US"/>
          </a:p>
        </p:txBody>
      </p:sp>
      <p:grpSp>
        <p:nvGrpSpPr>
          <p:cNvPr id="202" name="Group 201"/>
          <p:cNvGrpSpPr/>
          <p:nvPr/>
        </p:nvGrpSpPr>
        <p:grpSpPr>
          <a:xfrm>
            <a:off x="457200" y="228600"/>
            <a:ext cx="2813050" cy="3451225"/>
            <a:chOff x="1600200" y="0"/>
            <a:chExt cx="2813050" cy="3451225"/>
          </a:xfrm>
        </p:grpSpPr>
        <p:grpSp>
          <p:nvGrpSpPr>
            <p:cNvPr id="138" name="Group 137"/>
            <p:cNvGrpSpPr/>
            <p:nvPr/>
          </p:nvGrpSpPr>
          <p:grpSpPr>
            <a:xfrm>
              <a:off x="1600200" y="0"/>
              <a:ext cx="2813050" cy="3451225"/>
              <a:chOff x="1600200" y="0"/>
              <a:chExt cx="2813050" cy="3451225"/>
            </a:xfrm>
          </p:grpSpPr>
          <p:grpSp>
            <p:nvGrpSpPr>
              <p:cNvPr id="135" name="Group 15"/>
              <p:cNvGrpSpPr>
                <a:grpSpLocks/>
              </p:cNvGrpSpPr>
              <p:nvPr/>
            </p:nvGrpSpPr>
            <p:grpSpPr bwMode="auto">
              <a:xfrm>
                <a:off x="2073275" y="0"/>
                <a:ext cx="2339975" cy="3451225"/>
                <a:chOff x="1728" y="816"/>
                <a:chExt cx="1474" cy="2174"/>
              </a:xfrm>
            </p:grpSpPr>
            <p:sp>
              <p:nvSpPr>
                <p:cNvPr id="136" name="Line 16"/>
                <p:cNvSpPr>
                  <a:spLocks noChangeShapeType="1"/>
                </p:cNvSpPr>
                <p:nvPr/>
              </p:nvSpPr>
              <p:spPr bwMode="auto">
                <a:xfrm>
                  <a:off x="1728" y="2160"/>
                  <a:ext cx="1344" cy="576"/>
                </a:xfrm>
                <a:prstGeom prst="line">
                  <a:avLst/>
                </a:prstGeom>
                <a:noFill/>
                <a:ln w="19050">
                  <a:solidFill>
                    <a:schemeClr val="tx1"/>
                  </a:solidFill>
                  <a:round/>
                  <a:headEnd/>
                  <a:tailEnd type="triangle" w="med" len="med"/>
                </a:ln>
              </p:spPr>
              <p:txBody>
                <a:bodyPr/>
                <a:lstStyle/>
                <a:p>
                  <a:endParaRPr lang="en-US"/>
                </a:p>
              </p:txBody>
            </p:sp>
            <p:sp>
              <p:nvSpPr>
                <p:cNvPr id="143"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144" name="Line 18"/>
                <p:cNvSpPr>
                  <a:spLocks noChangeShapeType="1"/>
                </p:cNvSpPr>
                <p:nvPr/>
              </p:nvSpPr>
              <p:spPr bwMode="auto">
                <a:xfrm flipV="1">
                  <a:off x="1728" y="1872"/>
                  <a:ext cx="902" cy="288"/>
                </a:xfrm>
                <a:prstGeom prst="line">
                  <a:avLst/>
                </a:prstGeom>
                <a:noFill/>
                <a:ln w="19050">
                  <a:solidFill>
                    <a:schemeClr val="tx1"/>
                  </a:solidFill>
                  <a:round/>
                  <a:headEnd/>
                  <a:tailEnd type="triangle" w="med" len="med"/>
                </a:ln>
              </p:spPr>
              <p:txBody>
                <a:bodyPr/>
                <a:lstStyle/>
                <a:p>
                  <a:endParaRPr lang="en-US"/>
                </a:p>
              </p:txBody>
            </p:sp>
            <p:sp>
              <p:nvSpPr>
                <p:cNvPr id="145" name="Text Box 19"/>
                <p:cNvSpPr txBox="1">
                  <a:spLocks noChangeArrowheads="1"/>
                </p:cNvSpPr>
                <p:nvPr/>
              </p:nvSpPr>
              <p:spPr bwMode="auto">
                <a:xfrm>
                  <a:off x="3014" y="2759"/>
                  <a:ext cx="188" cy="231"/>
                </a:xfrm>
                <a:prstGeom prst="rect">
                  <a:avLst/>
                </a:prstGeom>
                <a:noFill/>
                <a:ln w="9525">
                  <a:noFill/>
                  <a:miter lim="800000"/>
                  <a:headEnd/>
                  <a:tailEnd/>
                </a:ln>
              </p:spPr>
              <p:txBody>
                <a:bodyPr wrap="none">
                  <a:spAutoFit/>
                </a:bodyPr>
                <a:lstStyle/>
                <a:p>
                  <a:r>
                    <a:rPr lang="en-US"/>
                    <a:t>z</a:t>
                  </a:r>
                </a:p>
              </p:txBody>
            </p:sp>
            <p:sp>
              <p:nvSpPr>
                <p:cNvPr id="146" name="Text Box 20"/>
                <p:cNvSpPr txBox="1">
                  <a:spLocks noChangeArrowheads="1"/>
                </p:cNvSpPr>
                <p:nvPr/>
              </p:nvSpPr>
              <p:spPr bwMode="auto">
                <a:xfrm>
                  <a:off x="1872" y="816"/>
                  <a:ext cx="189" cy="233"/>
                </a:xfrm>
                <a:prstGeom prst="rect">
                  <a:avLst/>
                </a:prstGeom>
                <a:noFill/>
                <a:ln w="9525">
                  <a:noFill/>
                  <a:miter lim="800000"/>
                  <a:headEnd/>
                  <a:tailEnd/>
                </a:ln>
              </p:spPr>
              <p:txBody>
                <a:bodyPr wrap="none">
                  <a:spAutoFit/>
                </a:bodyPr>
                <a:lstStyle/>
                <a:p>
                  <a:r>
                    <a:rPr lang="en-US" dirty="0" smtClean="0"/>
                    <a:t>y</a:t>
                  </a:r>
                  <a:endParaRPr lang="en-US" dirty="0"/>
                </a:p>
              </p:txBody>
            </p:sp>
            <p:sp>
              <p:nvSpPr>
                <p:cNvPr id="147" name="Text Box 21"/>
                <p:cNvSpPr txBox="1">
                  <a:spLocks noChangeArrowheads="1"/>
                </p:cNvSpPr>
                <p:nvPr/>
              </p:nvSpPr>
              <p:spPr bwMode="auto">
                <a:xfrm>
                  <a:off x="2582" y="1872"/>
                  <a:ext cx="188" cy="231"/>
                </a:xfrm>
                <a:prstGeom prst="rect">
                  <a:avLst/>
                </a:prstGeom>
                <a:noFill/>
                <a:ln w="9525">
                  <a:noFill/>
                  <a:miter lim="800000"/>
                  <a:headEnd/>
                  <a:tailEnd/>
                </a:ln>
              </p:spPr>
              <p:txBody>
                <a:bodyPr>
                  <a:spAutoFit/>
                </a:bodyPr>
                <a:lstStyle/>
                <a:p>
                  <a:r>
                    <a:rPr lang="en-US" dirty="0"/>
                    <a:t>x</a:t>
                  </a:r>
                </a:p>
              </p:txBody>
            </p:sp>
          </p:grpSp>
          <p:grpSp>
            <p:nvGrpSpPr>
              <p:cNvPr id="148" name="Group 22"/>
              <p:cNvGrpSpPr>
                <a:grpSpLocks/>
              </p:cNvGrpSpPr>
              <p:nvPr/>
            </p:nvGrpSpPr>
            <p:grpSpPr bwMode="auto">
              <a:xfrm>
                <a:off x="2057400" y="2133601"/>
                <a:ext cx="1685925" cy="766763"/>
                <a:chOff x="-970" y="1344"/>
                <a:chExt cx="1062" cy="483"/>
              </a:xfrm>
            </p:grpSpPr>
            <p:sp>
              <p:nvSpPr>
                <p:cNvPr id="149" name="Line 23"/>
                <p:cNvSpPr>
                  <a:spLocks noChangeShapeType="1"/>
                </p:cNvSpPr>
                <p:nvPr/>
              </p:nvSpPr>
              <p:spPr bwMode="auto">
                <a:xfrm>
                  <a:off x="-970" y="1344"/>
                  <a:ext cx="1008" cy="432"/>
                </a:xfrm>
                <a:prstGeom prst="line">
                  <a:avLst/>
                </a:prstGeom>
                <a:noFill/>
                <a:ln w="31750">
                  <a:solidFill>
                    <a:srgbClr val="336600"/>
                  </a:solidFill>
                  <a:round/>
                  <a:headEnd/>
                  <a:tailEnd type="triangle" w="med" len="med"/>
                </a:ln>
              </p:spPr>
              <p:txBody>
                <a:bodyPr/>
                <a:lstStyle/>
                <a:p>
                  <a:endParaRPr lang="en-US"/>
                </a:p>
              </p:txBody>
            </p:sp>
            <p:sp>
              <p:nvSpPr>
                <p:cNvPr id="150" name="Text Box 24"/>
                <p:cNvSpPr txBox="1">
                  <a:spLocks noChangeArrowheads="1"/>
                </p:cNvSpPr>
                <p:nvPr/>
              </p:nvSpPr>
              <p:spPr bwMode="auto">
                <a:xfrm>
                  <a:off x="-154" y="1536"/>
                  <a:ext cx="246" cy="291"/>
                </a:xfrm>
                <a:prstGeom prst="rect">
                  <a:avLst/>
                </a:prstGeom>
                <a:noFill/>
                <a:ln w="31750">
                  <a:noFill/>
                  <a:miter lim="800000"/>
                  <a:headEnd/>
                  <a:tailEnd/>
                </a:ln>
              </p:spPr>
              <p:txBody>
                <a:bodyPr wrap="none">
                  <a:spAutoFit/>
                </a:bodyPr>
                <a:lstStyle/>
                <a:p>
                  <a:r>
                    <a:rPr lang="en-US" sz="2400" b="1" dirty="0" smtClean="0"/>
                    <a:t>S</a:t>
                  </a:r>
                  <a:endParaRPr lang="en-US" sz="2400" b="1" dirty="0"/>
                </a:p>
              </p:txBody>
            </p:sp>
          </p:grpSp>
          <p:cxnSp>
            <p:nvCxnSpPr>
              <p:cNvPr id="132" name="Straight Arrow Connector 131"/>
              <p:cNvCxnSpPr>
                <a:stCxn id="149" idx="0"/>
              </p:cNvCxnSpPr>
              <p:nvPr/>
            </p:nvCxnSpPr>
            <p:spPr bwMode="auto">
              <a:xfrm flipV="1">
                <a:off x="2057401" y="1143000"/>
                <a:ext cx="0" cy="990600"/>
              </a:xfrm>
              <a:prstGeom prst="straightConnector1">
                <a:avLst/>
              </a:prstGeom>
              <a:solidFill>
                <a:schemeClr val="accent1"/>
              </a:solidFill>
              <a:ln w="25400" cap="flat" cmpd="sng" algn="ctr">
                <a:solidFill>
                  <a:srgbClr val="000099"/>
                </a:solidFill>
                <a:prstDash val="solid"/>
                <a:round/>
                <a:headEnd type="none" w="med" len="med"/>
                <a:tailEnd type="triangle"/>
              </a:ln>
              <a:effectLst/>
            </p:spPr>
          </p:cxnSp>
          <p:cxnSp>
            <p:nvCxnSpPr>
              <p:cNvPr id="134" name="Straight Arrow Connector 133"/>
              <p:cNvCxnSpPr>
                <a:stCxn id="149" idx="0"/>
              </p:cNvCxnSpPr>
              <p:nvPr/>
            </p:nvCxnSpPr>
            <p:spPr bwMode="auto">
              <a:xfrm flipV="1">
                <a:off x="2057400" y="1905000"/>
                <a:ext cx="685800" cy="228600"/>
              </a:xfrm>
              <a:prstGeom prst="straightConnector1">
                <a:avLst/>
              </a:prstGeom>
              <a:solidFill>
                <a:schemeClr val="accent1"/>
              </a:solidFill>
              <a:ln w="25400" cap="flat" cmpd="sng" algn="ctr">
                <a:solidFill>
                  <a:srgbClr val="000099"/>
                </a:solidFill>
                <a:prstDash val="solid"/>
                <a:round/>
                <a:headEnd type="none" w="med" len="med"/>
                <a:tailEnd type="triangle"/>
              </a:ln>
              <a:effectLst/>
            </p:spPr>
          </p:cxnSp>
          <p:sp>
            <p:nvSpPr>
              <p:cNvPr id="87058" name="Rectangle 18"/>
              <p:cNvSpPr>
                <a:spLocks noChangeArrowheads="1"/>
              </p:cNvSpPr>
              <p:nvPr/>
            </p:nvSpPr>
            <p:spPr bwMode="auto">
              <a:xfrm>
                <a:off x="1600200" y="1371600"/>
                <a:ext cx="457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a:t>
                </a:r>
                <a:r>
                  <a:rPr lang="en-US" sz="2400" baseline="-30000" dirty="0" err="1" smtClean="0">
                    <a:latin typeface="Calibri" pitchFamily="34" charset="0"/>
                    <a:ea typeface="Calibri" pitchFamily="34" charset="0"/>
                    <a:cs typeface="Times New Roman" pitchFamily="18" charset="0"/>
                  </a:rPr>
                  <a:t>y</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18"/>
              <p:cNvSpPr>
                <a:spLocks noChangeArrowheads="1"/>
              </p:cNvSpPr>
              <p:nvPr/>
            </p:nvSpPr>
            <p:spPr bwMode="auto">
              <a:xfrm>
                <a:off x="2590800" y="1905000"/>
                <a:ext cx="457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a:t>
                </a:r>
                <a:r>
                  <a:rPr lang="en-US" sz="2400" baseline="-30000" dirty="0" smtClean="0">
                    <a:latin typeface="Calibri" pitchFamily="34" charset="0"/>
                    <a:ea typeface="Calibri" pitchFamily="34" charset="0"/>
                    <a:cs typeface="Times New Roman" pitchFamily="18" charset="0"/>
                  </a:rPr>
                  <a:t>x</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40" name="Straight Arrow Connector 139"/>
            <p:cNvCxnSpPr>
              <a:stCxn id="149" idx="0"/>
            </p:cNvCxnSpPr>
            <p:nvPr/>
          </p:nvCxnSpPr>
          <p:spPr bwMode="auto">
            <a:xfrm flipV="1">
              <a:off x="2057400" y="990600"/>
              <a:ext cx="685800" cy="11430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42" name="Straight Connector 141"/>
            <p:cNvCxnSpPr/>
            <p:nvPr/>
          </p:nvCxnSpPr>
          <p:spPr bwMode="auto">
            <a:xfrm flipV="1">
              <a:off x="2743200" y="990600"/>
              <a:ext cx="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flipH="1">
              <a:off x="2057400" y="990600"/>
              <a:ext cx="685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1" name="TextBox 200"/>
            <p:cNvSpPr txBox="1"/>
            <p:nvPr/>
          </p:nvSpPr>
          <p:spPr>
            <a:xfrm>
              <a:off x="2667000" y="762000"/>
              <a:ext cx="338554" cy="369332"/>
            </a:xfrm>
            <a:prstGeom prst="rect">
              <a:avLst/>
            </a:prstGeom>
            <a:noFill/>
          </p:spPr>
          <p:txBody>
            <a:bodyPr wrap="none" rtlCol="0">
              <a:spAutoFit/>
            </a:bodyPr>
            <a:lstStyle/>
            <a:p>
              <a:r>
                <a:rPr lang="en-US" b="1" dirty="0" smtClean="0"/>
                <a:t>E</a:t>
              </a:r>
              <a:endParaRPr lang="en-US" b="1" dirty="0"/>
            </a:p>
          </p:txBody>
        </p:sp>
      </p:grpSp>
      <p:sp>
        <p:nvSpPr>
          <p:cNvPr id="203" name="TextBox 202"/>
          <p:cNvSpPr txBox="1"/>
          <p:nvPr/>
        </p:nvSpPr>
        <p:spPr>
          <a:xfrm>
            <a:off x="2667000" y="1143000"/>
            <a:ext cx="6455613" cy="646331"/>
          </a:xfrm>
          <a:prstGeom prst="rect">
            <a:avLst/>
          </a:prstGeom>
          <a:noFill/>
        </p:spPr>
        <p:txBody>
          <a:bodyPr wrap="none" rtlCol="0">
            <a:spAutoFit/>
          </a:bodyPr>
          <a:lstStyle/>
          <a:p>
            <a:r>
              <a:rPr lang="en-US" dirty="0" smtClean="0"/>
              <a:t>Represent electric field  for a given direction of a ray vector</a:t>
            </a:r>
            <a:r>
              <a:rPr lang="en-US" b="1" dirty="0" smtClean="0"/>
              <a:t> s </a:t>
            </a:r>
          </a:p>
          <a:p>
            <a:r>
              <a:rPr lang="en-US" dirty="0" smtClean="0"/>
              <a:t>as a column vector</a:t>
            </a:r>
            <a:endParaRPr lang="en-US" dirty="0"/>
          </a:p>
        </p:txBody>
      </p:sp>
      <p:graphicFrame>
        <p:nvGraphicFramePr>
          <p:cNvPr id="3" name="Object 19"/>
          <p:cNvGraphicFramePr>
            <a:graphicFrameLocks noChangeAspect="1"/>
          </p:cNvGraphicFramePr>
          <p:nvPr>
            <p:extLst>
              <p:ext uri="{D42A27DB-BD31-4B8C-83A1-F6EECF244321}">
                <p14:modId xmlns:p14="http://schemas.microsoft.com/office/powerpoint/2010/main" val="816399857"/>
              </p:ext>
            </p:extLst>
          </p:nvPr>
        </p:nvGraphicFramePr>
        <p:xfrm>
          <a:off x="2424113" y="1884363"/>
          <a:ext cx="5057775" cy="846137"/>
        </p:xfrm>
        <a:graphic>
          <a:graphicData uri="http://schemas.openxmlformats.org/presentationml/2006/ole">
            <mc:AlternateContent xmlns:mc="http://schemas.openxmlformats.org/markup-compatibility/2006">
              <mc:Choice xmlns:v="urn:schemas-microsoft-com:vml" Requires="v">
                <p:oleObj spid="_x0000_s87290" name="Equation" r:id="rId3" imgW="3047760" imgH="507960" progId="Equation.DSMT4">
                  <p:embed/>
                </p:oleObj>
              </mc:Choice>
              <mc:Fallback>
                <p:oleObj name="Equation" r:id="rId3" imgW="3047760" imgH="50796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1884363"/>
                        <a:ext cx="5057775"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0"/>
          <p:cNvGraphicFramePr>
            <a:graphicFrameLocks noChangeAspect="1"/>
          </p:cNvGraphicFramePr>
          <p:nvPr>
            <p:extLst>
              <p:ext uri="{D42A27DB-BD31-4B8C-83A1-F6EECF244321}">
                <p14:modId xmlns:p14="http://schemas.microsoft.com/office/powerpoint/2010/main" val="132998557"/>
              </p:ext>
            </p:extLst>
          </p:nvPr>
        </p:nvGraphicFramePr>
        <p:xfrm>
          <a:off x="6118225" y="2493963"/>
          <a:ext cx="2549525" cy="846137"/>
        </p:xfrm>
        <a:graphic>
          <a:graphicData uri="http://schemas.openxmlformats.org/presentationml/2006/ole">
            <mc:AlternateContent xmlns:mc="http://schemas.openxmlformats.org/markup-compatibility/2006">
              <mc:Choice xmlns:v="urn:schemas-microsoft-com:vml" Requires="v">
                <p:oleObj spid="_x0000_s87291" name="Equation" r:id="rId5" imgW="1536480" imgH="507960" progId="Equation.DSMT4">
                  <p:embed/>
                </p:oleObj>
              </mc:Choice>
              <mc:Fallback>
                <p:oleObj name="Equation" r:id="rId5" imgW="1536480" imgH="50796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8225" y="2493963"/>
                        <a:ext cx="2549525"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1"/>
          <p:cNvGraphicFramePr>
            <a:graphicFrameLocks noChangeAspect="1"/>
          </p:cNvGraphicFramePr>
          <p:nvPr/>
        </p:nvGraphicFramePr>
        <p:xfrm>
          <a:off x="6918325" y="3235325"/>
          <a:ext cx="1433513" cy="506413"/>
        </p:xfrm>
        <a:graphic>
          <a:graphicData uri="http://schemas.openxmlformats.org/presentationml/2006/ole">
            <mc:AlternateContent xmlns:mc="http://schemas.openxmlformats.org/markup-compatibility/2006">
              <mc:Choice xmlns:v="urn:schemas-microsoft-com:vml" Requires="v">
                <p:oleObj spid="_x0000_s87292" name="Equation" r:id="rId7" imgW="863280" imgH="304560" progId="Equation.DSMT4">
                  <p:embed/>
                </p:oleObj>
              </mc:Choice>
              <mc:Fallback>
                <p:oleObj name="Equation" r:id="rId7" imgW="863280" imgH="304560" progId="Equation.DSMT4">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8325" y="3235325"/>
                        <a:ext cx="14335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0" name="Group 219"/>
          <p:cNvGrpSpPr/>
          <p:nvPr/>
        </p:nvGrpSpPr>
        <p:grpSpPr>
          <a:xfrm>
            <a:off x="533400" y="3429000"/>
            <a:ext cx="6069013" cy="722531"/>
            <a:chOff x="457200" y="3276600"/>
            <a:chExt cx="5029200" cy="722531"/>
          </a:xfrm>
        </p:grpSpPr>
        <p:graphicFrame>
          <p:nvGraphicFramePr>
            <p:cNvPr id="87062" name="Object 22"/>
            <p:cNvGraphicFramePr>
              <a:graphicFrameLocks noChangeAspect="1"/>
            </p:cNvGraphicFramePr>
            <p:nvPr>
              <p:extLst>
                <p:ext uri="{D42A27DB-BD31-4B8C-83A1-F6EECF244321}">
                  <p14:modId xmlns:p14="http://schemas.microsoft.com/office/powerpoint/2010/main" val="3240631456"/>
                </p:ext>
              </p:extLst>
            </p:nvPr>
          </p:nvGraphicFramePr>
          <p:xfrm>
            <a:off x="457200" y="3276600"/>
            <a:ext cx="381000" cy="556846"/>
          </p:xfrm>
          <a:graphic>
            <a:graphicData uri="http://schemas.openxmlformats.org/presentationml/2006/ole">
              <mc:AlternateContent xmlns:mc="http://schemas.openxmlformats.org/markup-compatibility/2006">
                <mc:Choice xmlns:v="urn:schemas-microsoft-com:vml" Requires="v">
                  <p:oleObj spid="_x0000_s87293" name="Equation" r:id="rId9" imgW="330120" imgH="482400" progId="Equation.DSMT4">
                    <p:embed/>
                  </p:oleObj>
                </mc:Choice>
                <mc:Fallback>
                  <p:oleObj name="Equation" r:id="rId9" imgW="330120" imgH="482400" progId="Equation.DSMT4">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3276600"/>
                          <a:ext cx="381000" cy="55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 name="TextBox 218"/>
            <p:cNvSpPr txBox="1"/>
            <p:nvPr/>
          </p:nvSpPr>
          <p:spPr>
            <a:xfrm>
              <a:off x="914400" y="3352800"/>
              <a:ext cx="4572000" cy="646331"/>
            </a:xfrm>
            <a:prstGeom prst="rect">
              <a:avLst/>
            </a:prstGeom>
            <a:noFill/>
          </p:spPr>
          <p:txBody>
            <a:bodyPr wrap="square" rtlCol="0">
              <a:spAutoFit/>
            </a:bodyPr>
            <a:lstStyle/>
            <a:p>
              <a:r>
                <a:rPr lang="en-US" i="1" dirty="0" smtClean="0"/>
                <a:t>Jones vector </a:t>
              </a:r>
              <a:r>
                <a:rPr lang="en-US" dirty="0" smtClean="0"/>
                <a:t>with generally </a:t>
              </a:r>
              <a:r>
                <a:rPr lang="en-US" u="sng" dirty="0" smtClean="0"/>
                <a:t>complex </a:t>
              </a:r>
              <a:r>
                <a:rPr lang="en-US" dirty="0" smtClean="0"/>
                <a:t>components</a:t>
              </a:r>
              <a:endParaRPr lang="en-US" dirty="0"/>
            </a:p>
          </p:txBody>
        </p:sp>
      </p:grpSp>
      <p:grpSp>
        <p:nvGrpSpPr>
          <p:cNvPr id="298" name="Group 297"/>
          <p:cNvGrpSpPr/>
          <p:nvPr/>
        </p:nvGrpSpPr>
        <p:grpSpPr>
          <a:xfrm>
            <a:off x="195137" y="4044598"/>
            <a:ext cx="2586082" cy="2209800"/>
            <a:chOff x="152400" y="4038600"/>
            <a:chExt cx="2586082" cy="2209800"/>
          </a:xfrm>
        </p:grpSpPr>
        <p:sp>
          <p:nvSpPr>
            <p:cNvPr id="240" name="TextBox 239"/>
            <p:cNvSpPr txBox="1"/>
            <p:nvPr/>
          </p:nvSpPr>
          <p:spPr>
            <a:xfrm>
              <a:off x="152400" y="4038600"/>
              <a:ext cx="2480166" cy="369332"/>
            </a:xfrm>
            <a:prstGeom prst="rect">
              <a:avLst/>
            </a:prstGeom>
            <a:noFill/>
          </p:spPr>
          <p:txBody>
            <a:bodyPr wrap="none" rtlCol="0">
              <a:spAutoFit/>
            </a:bodyPr>
            <a:lstStyle/>
            <a:p>
              <a:r>
                <a:rPr lang="en-US" dirty="0" smtClean="0"/>
                <a:t>Linearly polarized light</a:t>
              </a:r>
              <a:endParaRPr lang="en-US" dirty="0"/>
            </a:p>
          </p:txBody>
        </p:sp>
        <p:graphicFrame>
          <p:nvGraphicFramePr>
            <p:cNvPr id="87063" name="Object 23"/>
            <p:cNvGraphicFramePr>
              <a:graphicFrameLocks noChangeAspect="1"/>
            </p:cNvGraphicFramePr>
            <p:nvPr>
              <p:extLst>
                <p:ext uri="{D42A27DB-BD31-4B8C-83A1-F6EECF244321}">
                  <p14:modId xmlns:p14="http://schemas.microsoft.com/office/powerpoint/2010/main" val="1384795419"/>
                </p:ext>
              </p:extLst>
            </p:nvPr>
          </p:nvGraphicFramePr>
          <p:xfrm>
            <a:off x="322094" y="4447102"/>
            <a:ext cx="1041400" cy="614363"/>
          </p:xfrm>
          <a:graphic>
            <a:graphicData uri="http://schemas.openxmlformats.org/presentationml/2006/ole">
              <mc:AlternateContent xmlns:mc="http://schemas.openxmlformats.org/markup-compatibility/2006">
                <mc:Choice xmlns:v="urn:schemas-microsoft-com:vml" Requires="v">
                  <p:oleObj spid="_x0000_s87294" name="Equation" r:id="rId11" imgW="774360" imgH="457200" progId="Equation.DSMT4">
                    <p:embed/>
                  </p:oleObj>
                </mc:Choice>
                <mc:Fallback>
                  <p:oleObj name="Equation" r:id="rId11" imgW="774360" imgH="457200" progId="Equation.DSMT4">
                    <p:embed/>
                    <p:pic>
                      <p:nvPicPr>
                        <p:cNvPr id="0"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094" y="4447102"/>
                          <a:ext cx="10414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7" name="Group 286"/>
            <p:cNvGrpSpPr/>
            <p:nvPr/>
          </p:nvGrpSpPr>
          <p:grpSpPr>
            <a:xfrm>
              <a:off x="685800" y="4572000"/>
              <a:ext cx="2052682" cy="1676400"/>
              <a:chOff x="914400" y="4572000"/>
              <a:chExt cx="2052682" cy="1676400"/>
            </a:xfrm>
          </p:grpSpPr>
          <p:cxnSp>
            <p:nvCxnSpPr>
              <p:cNvPr id="277" name="Straight Arrow Connector 276"/>
              <p:cNvCxnSpPr/>
              <p:nvPr/>
            </p:nvCxnSpPr>
            <p:spPr bwMode="auto">
              <a:xfrm>
                <a:off x="914400" y="57150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9" name="Straight Arrow Connector 278"/>
              <p:cNvCxnSpPr/>
              <p:nvPr/>
            </p:nvCxnSpPr>
            <p:spPr bwMode="auto">
              <a:xfrm flipV="1">
                <a:off x="1752600" y="4800600"/>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0" name="TextBox 279"/>
              <p:cNvSpPr txBox="1"/>
              <p:nvPr/>
            </p:nvSpPr>
            <p:spPr>
              <a:xfrm>
                <a:off x="2667000" y="5715000"/>
                <a:ext cx="300082" cy="369332"/>
              </a:xfrm>
              <a:prstGeom prst="rect">
                <a:avLst/>
              </a:prstGeom>
              <a:noFill/>
            </p:spPr>
            <p:txBody>
              <a:bodyPr wrap="none" rtlCol="0">
                <a:spAutoFit/>
              </a:bodyPr>
              <a:lstStyle/>
              <a:p>
                <a:r>
                  <a:rPr lang="en-US" dirty="0" smtClean="0"/>
                  <a:t>x</a:t>
                </a:r>
                <a:endParaRPr lang="en-US" dirty="0"/>
              </a:p>
            </p:txBody>
          </p:sp>
          <p:sp>
            <p:nvSpPr>
              <p:cNvPr id="282" name="TextBox 281"/>
              <p:cNvSpPr txBox="1"/>
              <p:nvPr/>
            </p:nvSpPr>
            <p:spPr>
              <a:xfrm>
                <a:off x="1828800" y="4572000"/>
                <a:ext cx="300082" cy="369332"/>
              </a:xfrm>
              <a:prstGeom prst="rect">
                <a:avLst/>
              </a:prstGeom>
              <a:noFill/>
            </p:spPr>
            <p:txBody>
              <a:bodyPr wrap="none" rtlCol="0">
                <a:spAutoFit/>
              </a:bodyPr>
              <a:lstStyle/>
              <a:p>
                <a:r>
                  <a:rPr lang="en-US" dirty="0" smtClean="0"/>
                  <a:t>y</a:t>
                </a:r>
                <a:endParaRPr lang="en-US" dirty="0"/>
              </a:p>
            </p:txBody>
          </p:sp>
          <p:cxnSp>
            <p:nvCxnSpPr>
              <p:cNvPr id="283" name="Straight Arrow Connector 282"/>
              <p:cNvCxnSpPr/>
              <p:nvPr/>
            </p:nvCxnSpPr>
            <p:spPr bwMode="auto">
              <a:xfrm flipV="1">
                <a:off x="1752600" y="4876800"/>
                <a:ext cx="533400" cy="8382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85" name="Freeform 284"/>
              <p:cNvSpPr/>
              <p:nvPr/>
            </p:nvSpPr>
            <p:spPr bwMode="auto">
              <a:xfrm>
                <a:off x="1991360" y="5425440"/>
                <a:ext cx="140547" cy="304800"/>
              </a:xfrm>
              <a:custGeom>
                <a:avLst/>
                <a:gdLst>
                  <a:gd name="connsiteX0" fmla="*/ 0 w 140547"/>
                  <a:gd name="connsiteY0" fmla="*/ 0 h 304800"/>
                  <a:gd name="connsiteX1" fmla="*/ 121920 w 140547"/>
                  <a:gd name="connsiteY1" fmla="*/ 142240 h 304800"/>
                  <a:gd name="connsiteX2" fmla="*/ 111760 w 140547"/>
                  <a:gd name="connsiteY2" fmla="*/ 304800 h 304800"/>
                </a:gdLst>
                <a:ahLst/>
                <a:cxnLst>
                  <a:cxn ang="0">
                    <a:pos x="connsiteX0" y="connsiteY0"/>
                  </a:cxn>
                  <a:cxn ang="0">
                    <a:pos x="connsiteX1" y="connsiteY1"/>
                  </a:cxn>
                  <a:cxn ang="0">
                    <a:pos x="connsiteX2" y="connsiteY2"/>
                  </a:cxn>
                </a:cxnLst>
                <a:rect l="l" t="t" r="r" b="b"/>
                <a:pathLst>
                  <a:path w="140547" h="304800">
                    <a:moveTo>
                      <a:pt x="0" y="0"/>
                    </a:moveTo>
                    <a:cubicBezTo>
                      <a:pt x="51646" y="45720"/>
                      <a:pt x="103293" y="91440"/>
                      <a:pt x="121920" y="142240"/>
                    </a:cubicBezTo>
                    <a:cubicBezTo>
                      <a:pt x="140547" y="193040"/>
                      <a:pt x="126153" y="248920"/>
                      <a:pt x="111760" y="3048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6" name="TextBox 285"/>
              <p:cNvSpPr txBox="1"/>
              <p:nvPr/>
            </p:nvSpPr>
            <p:spPr>
              <a:xfrm>
                <a:off x="2133600" y="53340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pSp>
      <p:grpSp>
        <p:nvGrpSpPr>
          <p:cNvPr id="299" name="Group 298"/>
          <p:cNvGrpSpPr/>
          <p:nvPr/>
        </p:nvGrpSpPr>
        <p:grpSpPr>
          <a:xfrm>
            <a:off x="2971800" y="4038600"/>
            <a:ext cx="2454518" cy="2133600"/>
            <a:chOff x="2971800" y="4038600"/>
            <a:chExt cx="2454518" cy="2133600"/>
          </a:xfrm>
        </p:grpSpPr>
        <p:sp>
          <p:nvSpPr>
            <p:cNvPr id="288" name="TextBox 287"/>
            <p:cNvSpPr txBox="1"/>
            <p:nvPr/>
          </p:nvSpPr>
          <p:spPr>
            <a:xfrm>
              <a:off x="2971800" y="4038600"/>
              <a:ext cx="2454518" cy="369332"/>
            </a:xfrm>
            <a:prstGeom prst="rect">
              <a:avLst/>
            </a:prstGeom>
            <a:noFill/>
          </p:spPr>
          <p:txBody>
            <a:bodyPr wrap="none" rtlCol="0">
              <a:spAutoFit/>
            </a:bodyPr>
            <a:lstStyle/>
            <a:p>
              <a:r>
                <a:rPr lang="en-US" dirty="0" smtClean="0"/>
                <a:t>Horizontally polarized </a:t>
              </a:r>
              <a:endParaRPr lang="en-US" dirty="0"/>
            </a:p>
          </p:txBody>
        </p:sp>
        <p:graphicFrame>
          <p:nvGraphicFramePr>
            <p:cNvPr id="87064" name="Object 24"/>
            <p:cNvGraphicFramePr>
              <a:graphicFrameLocks noChangeAspect="1"/>
            </p:cNvGraphicFramePr>
            <p:nvPr/>
          </p:nvGraphicFramePr>
          <p:xfrm>
            <a:off x="3048000" y="4267200"/>
            <a:ext cx="735013" cy="614363"/>
          </p:xfrm>
          <a:graphic>
            <a:graphicData uri="http://schemas.openxmlformats.org/presentationml/2006/ole">
              <mc:AlternateContent xmlns:mc="http://schemas.openxmlformats.org/markup-compatibility/2006">
                <mc:Choice xmlns:v="urn:schemas-microsoft-com:vml" Requires="v">
                  <p:oleObj spid="_x0000_s87295" name="Equation" r:id="rId13" imgW="545760" imgH="457200" progId="Equation.DSMT4">
                    <p:embed/>
                  </p:oleObj>
                </mc:Choice>
                <mc:Fallback>
                  <p:oleObj name="Equation" r:id="rId13" imgW="545760" imgH="457200" progId="Equation.DSMT4">
                    <p:embed/>
                    <p:pic>
                      <p:nvPicPr>
                        <p:cNvPr id="0"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4267200"/>
                          <a:ext cx="735013"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9" name="Group 288"/>
            <p:cNvGrpSpPr/>
            <p:nvPr/>
          </p:nvGrpSpPr>
          <p:grpSpPr>
            <a:xfrm>
              <a:off x="3048000" y="4495800"/>
              <a:ext cx="2052682" cy="1676400"/>
              <a:chOff x="914400" y="4572000"/>
              <a:chExt cx="2052682" cy="1676400"/>
            </a:xfrm>
          </p:grpSpPr>
          <p:cxnSp>
            <p:nvCxnSpPr>
              <p:cNvPr id="290" name="Straight Arrow Connector 289"/>
              <p:cNvCxnSpPr/>
              <p:nvPr/>
            </p:nvCxnSpPr>
            <p:spPr bwMode="auto">
              <a:xfrm>
                <a:off x="914400" y="57150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1" name="Straight Arrow Connector 290"/>
              <p:cNvCxnSpPr/>
              <p:nvPr/>
            </p:nvCxnSpPr>
            <p:spPr bwMode="auto">
              <a:xfrm flipV="1">
                <a:off x="1752600" y="4800600"/>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2" name="TextBox 291"/>
              <p:cNvSpPr txBox="1"/>
              <p:nvPr/>
            </p:nvSpPr>
            <p:spPr>
              <a:xfrm>
                <a:off x="2667000" y="5715000"/>
                <a:ext cx="300082" cy="369332"/>
              </a:xfrm>
              <a:prstGeom prst="rect">
                <a:avLst/>
              </a:prstGeom>
              <a:noFill/>
            </p:spPr>
            <p:txBody>
              <a:bodyPr wrap="none" rtlCol="0">
                <a:spAutoFit/>
              </a:bodyPr>
              <a:lstStyle/>
              <a:p>
                <a:r>
                  <a:rPr lang="en-US" dirty="0" smtClean="0"/>
                  <a:t>x</a:t>
                </a:r>
                <a:endParaRPr lang="en-US" dirty="0"/>
              </a:p>
            </p:txBody>
          </p:sp>
          <p:sp>
            <p:nvSpPr>
              <p:cNvPr id="293" name="TextBox 292"/>
              <p:cNvSpPr txBox="1"/>
              <p:nvPr/>
            </p:nvSpPr>
            <p:spPr>
              <a:xfrm>
                <a:off x="1828800" y="4572000"/>
                <a:ext cx="300082" cy="369332"/>
              </a:xfrm>
              <a:prstGeom prst="rect">
                <a:avLst/>
              </a:prstGeom>
              <a:noFill/>
            </p:spPr>
            <p:txBody>
              <a:bodyPr wrap="none" rtlCol="0">
                <a:spAutoFit/>
              </a:bodyPr>
              <a:lstStyle/>
              <a:p>
                <a:r>
                  <a:rPr lang="en-US" dirty="0" smtClean="0"/>
                  <a:t>y</a:t>
                </a:r>
                <a:endParaRPr lang="en-US" dirty="0"/>
              </a:p>
            </p:txBody>
          </p:sp>
          <p:cxnSp>
            <p:nvCxnSpPr>
              <p:cNvPr id="294" name="Straight Arrow Connector 293"/>
              <p:cNvCxnSpPr/>
              <p:nvPr/>
            </p:nvCxnSpPr>
            <p:spPr bwMode="auto">
              <a:xfrm>
                <a:off x="1752600" y="5715000"/>
                <a:ext cx="8382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grpSp>
      <p:grpSp>
        <p:nvGrpSpPr>
          <p:cNvPr id="300" name="Group 299"/>
          <p:cNvGrpSpPr/>
          <p:nvPr/>
        </p:nvGrpSpPr>
        <p:grpSpPr>
          <a:xfrm>
            <a:off x="5715000" y="4038600"/>
            <a:ext cx="2172454" cy="2133600"/>
            <a:chOff x="2971800" y="4038600"/>
            <a:chExt cx="2172454" cy="2133600"/>
          </a:xfrm>
        </p:grpSpPr>
        <p:sp>
          <p:nvSpPr>
            <p:cNvPr id="301" name="TextBox 300"/>
            <p:cNvSpPr txBox="1"/>
            <p:nvPr/>
          </p:nvSpPr>
          <p:spPr>
            <a:xfrm>
              <a:off x="2971800" y="4038600"/>
              <a:ext cx="2172454" cy="369332"/>
            </a:xfrm>
            <a:prstGeom prst="rect">
              <a:avLst/>
            </a:prstGeom>
            <a:noFill/>
          </p:spPr>
          <p:txBody>
            <a:bodyPr wrap="none" rtlCol="0">
              <a:spAutoFit/>
            </a:bodyPr>
            <a:lstStyle/>
            <a:p>
              <a:r>
                <a:rPr lang="en-US" dirty="0" smtClean="0"/>
                <a:t>Vertically polarized </a:t>
              </a:r>
              <a:endParaRPr lang="en-US" dirty="0"/>
            </a:p>
          </p:txBody>
        </p:sp>
        <p:graphicFrame>
          <p:nvGraphicFramePr>
            <p:cNvPr id="302" name="Object 24"/>
            <p:cNvGraphicFramePr>
              <a:graphicFrameLocks noChangeAspect="1"/>
            </p:cNvGraphicFramePr>
            <p:nvPr/>
          </p:nvGraphicFramePr>
          <p:xfrm>
            <a:off x="3048000" y="4267200"/>
            <a:ext cx="735013" cy="614363"/>
          </p:xfrm>
          <a:graphic>
            <a:graphicData uri="http://schemas.openxmlformats.org/presentationml/2006/ole">
              <mc:AlternateContent xmlns:mc="http://schemas.openxmlformats.org/markup-compatibility/2006">
                <mc:Choice xmlns:v="urn:schemas-microsoft-com:vml" Requires="v">
                  <p:oleObj spid="_x0000_s87296" name="Equation" r:id="rId15" imgW="545760" imgH="457200" progId="Equation.DSMT4">
                    <p:embed/>
                  </p:oleObj>
                </mc:Choice>
                <mc:Fallback>
                  <p:oleObj name="Equation" r:id="rId15" imgW="545760" imgH="457200" progId="Equation.DSMT4">
                    <p:embed/>
                    <p:pic>
                      <p:nvPicPr>
                        <p:cNvPr id="0" name="Picture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4267200"/>
                          <a:ext cx="735013"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3" name="Group 288"/>
            <p:cNvGrpSpPr/>
            <p:nvPr/>
          </p:nvGrpSpPr>
          <p:grpSpPr>
            <a:xfrm>
              <a:off x="3048000" y="4495800"/>
              <a:ext cx="2052682" cy="1676400"/>
              <a:chOff x="914400" y="4572000"/>
              <a:chExt cx="2052682" cy="1676400"/>
            </a:xfrm>
          </p:grpSpPr>
          <p:cxnSp>
            <p:nvCxnSpPr>
              <p:cNvPr id="304" name="Straight Arrow Connector 303"/>
              <p:cNvCxnSpPr/>
              <p:nvPr/>
            </p:nvCxnSpPr>
            <p:spPr bwMode="auto">
              <a:xfrm>
                <a:off x="914400" y="57150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5" name="Straight Arrow Connector 304"/>
              <p:cNvCxnSpPr/>
              <p:nvPr/>
            </p:nvCxnSpPr>
            <p:spPr bwMode="auto">
              <a:xfrm flipV="1">
                <a:off x="1752600" y="4800600"/>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6" name="TextBox 305"/>
              <p:cNvSpPr txBox="1"/>
              <p:nvPr/>
            </p:nvSpPr>
            <p:spPr>
              <a:xfrm>
                <a:off x="2667000" y="5715000"/>
                <a:ext cx="300082" cy="369332"/>
              </a:xfrm>
              <a:prstGeom prst="rect">
                <a:avLst/>
              </a:prstGeom>
              <a:noFill/>
            </p:spPr>
            <p:txBody>
              <a:bodyPr wrap="none" rtlCol="0">
                <a:spAutoFit/>
              </a:bodyPr>
              <a:lstStyle/>
              <a:p>
                <a:r>
                  <a:rPr lang="en-US" dirty="0" smtClean="0"/>
                  <a:t>x</a:t>
                </a:r>
                <a:endParaRPr lang="en-US" dirty="0"/>
              </a:p>
            </p:txBody>
          </p:sp>
          <p:sp>
            <p:nvSpPr>
              <p:cNvPr id="307" name="TextBox 306"/>
              <p:cNvSpPr txBox="1"/>
              <p:nvPr/>
            </p:nvSpPr>
            <p:spPr>
              <a:xfrm>
                <a:off x="1828800" y="4572000"/>
                <a:ext cx="300082" cy="369332"/>
              </a:xfrm>
              <a:prstGeom prst="rect">
                <a:avLst/>
              </a:prstGeom>
              <a:noFill/>
            </p:spPr>
            <p:txBody>
              <a:bodyPr wrap="none" rtlCol="0">
                <a:spAutoFit/>
              </a:bodyPr>
              <a:lstStyle/>
              <a:p>
                <a:r>
                  <a:rPr lang="en-US" dirty="0" smtClean="0"/>
                  <a:t>y</a:t>
                </a:r>
                <a:endParaRPr lang="en-US" dirty="0"/>
              </a:p>
            </p:txBody>
          </p:sp>
          <p:cxnSp>
            <p:nvCxnSpPr>
              <p:cNvPr id="308" name="Straight Arrow Connector 307"/>
              <p:cNvCxnSpPr/>
              <p:nvPr/>
            </p:nvCxnSpPr>
            <p:spPr bwMode="auto">
              <a:xfrm flipV="1">
                <a:off x="1752600" y="4953000"/>
                <a:ext cx="0" cy="7620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box(in)">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box(in)">
                                      <p:cBhvr>
                                        <p:cTn id="12" dur="5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5"/>
                                        </p:tgtEl>
                                        <p:attrNameLst>
                                          <p:attrName>style.visibility</p:attrName>
                                        </p:attrNameLst>
                                      </p:cBhvr>
                                      <p:to>
                                        <p:strVal val="visible"/>
                                      </p:to>
                                    </p:set>
                                    <p:animEffect transition="in" filter="box(in)">
                                      <p:cBhvr>
                                        <p:cTn id="22" dur="500"/>
                                        <p:tgtEl>
                                          <p:spTgt spid="27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i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animEffect transition="in" filter="box(in)">
                                      <p:cBhvr>
                                        <p:cTn id="37" dur="500"/>
                                        <p:tgtEl>
                                          <p:spTgt spid="22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98"/>
                                        </p:tgtEl>
                                        <p:attrNameLst>
                                          <p:attrName>style.visibility</p:attrName>
                                        </p:attrNameLst>
                                      </p:cBhvr>
                                      <p:to>
                                        <p:strVal val="visible"/>
                                      </p:to>
                                    </p:set>
                                    <p:animEffect transition="in" filter="box(in)">
                                      <p:cBhvr>
                                        <p:cTn id="42" dur="500"/>
                                        <p:tgtEl>
                                          <p:spTgt spid="29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99"/>
                                        </p:tgtEl>
                                        <p:attrNameLst>
                                          <p:attrName>style.visibility</p:attrName>
                                        </p:attrNameLst>
                                      </p:cBhvr>
                                      <p:to>
                                        <p:strVal val="visible"/>
                                      </p:to>
                                    </p:set>
                                    <p:animEffect transition="in" filter="box(in)">
                                      <p:cBhvr>
                                        <p:cTn id="47" dur="500"/>
                                        <p:tgtEl>
                                          <p:spTgt spid="29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00"/>
                                        </p:tgtEl>
                                        <p:attrNameLst>
                                          <p:attrName>style.visibility</p:attrName>
                                        </p:attrNameLst>
                                      </p:cBhvr>
                                      <p:to>
                                        <p:strVal val="visible"/>
                                      </p:to>
                                    </p:set>
                                    <p:animEffect transition="in" filter="box(in)">
                                      <p:cBhvr>
                                        <p:cTn id="52"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394966" y="1202651"/>
            <a:ext cx="993496" cy="1514475"/>
            <a:chOff x="2375080" y="1174030"/>
            <a:chExt cx="993496" cy="1514475"/>
          </a:xfrm>
        </p:grpSpPr>
        <p:sp>
          <p:nvSpPr>
            <p:cNvPr id="7" name="Oval 6"/>
            <p:cNvSpPr/>
            <p:nvPr/>
          </p:nvSpPr>
          <p:spPr bwMode="auto">
            <a:xfrm>
              <a:off x="2375080" y="1174030"/>
              <a:ext cx="865981" cy="1514475"/>
            </a:xfrm>
            <a:prstGeom prst="ellipse">
              <a:avLst/>
            </a:prstGeom>
            <a:pattFill prst="wdDnDiag">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Oval 7"/>
            <p:cNvSpPr/>
            <p:nvPr/>
          </p:nvSpPr>
          <p:spPr bwMode="auto">
            <a:xfrm>
              <a:off x="2728446" y="1885491"/>
              <a:ext cx="45719" cy="66675"/>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9" name="Straight Arrow Connector 8"/>
            <p:cNvCxnSpPr/>
            <p:nvPr/>
          </p:nvCxnSpPr>
          <p:spPr bwMode="auto">
            <a:xfrm flipV="1">
              <a:off x="2718578" y="1633417"/>
              <a:ext cx="425901" cy="320328"/>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sp>
          <p:nvSpPr>
            <p:cNvPr id="55" name="Freeform 54"/>
            <p:cNvSpPr/>
            <p:nvPr/>
          </p:nvSpPr>
          <p:spPr bwMode="auto">
            <a:xfrm>
              <a:off x="3019425" y="1743075"/>
              <a:ext cx="76200" cy="228600"/>
            </a:xfrm>
            <a:custGeom>
              <a:avLst/>
              <a:gdLst>
                <a:gd name="connsiteX0" fmla="*/ 0 w 76200"/>
                <a:gd name="connsiteY0" fmla="*/ 0 h 228600"/>
                <a:gd name="connsiteX1" fmla="*/ 57150 w 76200"/>
                <a:gd name="connsiteY1" fmla="*/ 85725 h 228600"/>
                <a:gd name="connsiteX2" fmla="*/ 76200 w 76200"/>
                <a:gd name="connsiteY2" fmla="*/ 228600 h 228600"/>
              </a:gdLst>
              <a:ahLst/>
              <a:cxnLst>
                <a:cxn ang="0">
                  <a:pos x="connsiteX0" y="connsiteY0"/>
                </a:cxn>
                <a:cxn ang="0">
                  <a:pos x="connsiteX1" y="connsiteY1"/>
                </a:cxn>
                <a:cxn ang="0">
                  <a:pos x="connsiteX2" y="connsiteY2"/>
                </a:cxn>
              </a:cxnLst>
              <a:rect l="l" t="t" r="r" b="b"/>
              <a:pathLst>
                <a:path w="76200" h="228600">
                  <a:moveTo>
                    <a:pt x="0" y="0"/>
                  </a:moveTo>
                  <a:cubicBezTo>
                    <a:pt x="22225" y="23812"/>
                    <a:pt x="44450" y="47625"/>
                    <a:pt x="57150" y="85725"/>
                  </a:cubicBezTo>
                  <a:cubicBezTo>
                    <a:pt x="69850" y="123825"/>
                    <a:pt x="73025" y="176212"/>
                    <a:pt x="76200" y="228600"/>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5"/>
            <p:cNvSpPr/>
            <p:nvPr/>
          </p:nvSpPr>
          <p:spPr>
            <a:xfrm>
              <a:off x="3055670" y="1584413"/>
              <a:ext cx="312906" cy="369332"/>
            </a:xfrm>
            <a:prstGeom prst="rect">
              <a:avLst/>
            </a:prstGeom>
          </p:spPr>
          <p:txBody>
            <a:bodyPr wrap="none">
              <a:spAutoFit/>
            </a:bodyPr>
            <a:lstStyle/>
            <a:p>
              <a:r>
                <a:rPr lang="el-GR" dirty="0">
                  <a:cs typeface="Arial" panose="020B0604020202020204" pitchFamily="34" charset="0"/>
                </a:rPr>
                <a:t>θ</a:t>
              </a:r>
              <a:endParaRPr lang="en-US" dirty="0"/>
            </a:p>
          </p:txBody>
        </p:sp>
      </p:grpSp>
      <p:sp>
        <p:nvSpPr>
          <p:cNvPr id="2" name="Title 1"/>
          <p:cNvSpPr>
            <a:spLocks noGrp="1"/>
          </p:cNvSpPr>
          <p:nvPr>
            <p:ph type="title"/>
          </p:nvPr>
        </p:nvSpPr>
        <p:spPr>
          <a:xfrm>
            <a:off x="457200" y="-134937"/>
            <a:ext cx="8229600" cy="1143000"/>
          </a:xfrm>
        </p:spPr>
        <p:txBody>
          <a:bodyPr/>
          <a:lstStyle/>
          <a:p>
            <a:r>
              <a:rPr lang="en-US" sz="3200" dirty="0"/>
              <a:t>Šolc </a:t>
            </a:r>
            <a:r>
              <a:rPr lang="en-US" sz="3200" dirty="0" smtClean="0"/>
              <a:t>Filter</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20</a:t>
            </a:fld>
            <a:endParaRPr lang="en-US" dirty="0"/>
          </a:p>
        </p:txBody>
      </p:sp>
      <p:grpSp>
        <p:nvGrpSpPr>
          <p:cNvPr id="13" name="Group 97"/>
          <p:cNvGrpSpPr/>
          <p:nvPr/>
        </p:nvGrpSpPr>
        <p:grpSpPr>
          <a:xfrm>
            <a:off x="112351" y="1095296"/>
            <a:ext cx="3317011" cy="2274101"/>
            <a:chOff x="112351" y="1439379"/>
            <a:chExt cx="3317011" cy="2274101"/>
          </a:xfrm>
        </p:grpSpPr>
        <p:grpSp>
          <p:nvGrpSpPr>
            <p:cNvPr id="14" name="Group 37"/>
            <p:cNvGrpSpPr/>
            <p:nvPr/>
          </p:nvGrpSpPr>
          <p:grpSpPr>
            <a:xfrm>
              <a:off x="112351" y="1685052"/>
              <a:ext cx="3265849" cy="2028428"/>
              <a:chOff x="798151" y="3153172"/>
              <a:chExt cx="3265849" cy="2028428"/>
            </a:xfrm>
          </p:grpSpPr>
          <p:grpSp>
            <p:nvGrpSpPr>
              <p:cNvPr id="25" name="Group 27"/>
              <p:cNvGrpSpPr/>
              <p:nvPr/>
            </p:nvGrpSpPr>
            <p:grpSpPr>
              <a:xfrm>
                <a:off x="798151" y="3169920"/>
                <a:ext cx="3265849" cy="1564640"/>
                <a:chOff x="798151" y="3169920"/>
                <a:chExt cx="3265849" cy="1564640"/>
              </a:xfrm>
            </p:grpSpPr>
            <p:cxnSp>
              <p:nvCxnSpPr>
                <p:cNvPr id="36" name="Straight Arrow Connector 5"/>
                <p:cNvCxnSpPr/>
                <p:nvPr/>
              </p:nvCxnSpPr>
              <p:spPr bwMode="auto">
                <a:xfrm flipV="1">
                  <a:off x="2418080" y="3627120"/>
                  <a:ext cx="1645920" cy="365760"/>
                </a:xfrm>
                <a:prstGeom prst="straightConnector1">
                  <a:avLst/>
                </a:prstGeom>
                <a:solidFill>
                  <a:schemeClr val="accent1"/>
                </a:solidFill>
                <a:ln w="15875" cap="flat" cmpd="sng" algn="ctr">
                  <a:solidFill>
                    <a:schemeClr val="tx1"/>
                  </a:solidFill>
                  <a:prstDash val="solid"/>
                  <a:round/>
                  <a:headEnd type="none" w="med" len="med"/>
                  <a:tailEnd type="none"/>
                </a:ln>
                <a:effectLst/>
              </p:spPr>
            </p:cxnSp>
            <p:sp>
              <p:nvSpPr>
                <p:cNvPr id="37" name="Oval 36"/>
                <p:cNvSpPr/>
                <p:nvPr/>
              </p:nvSpPr>
              <p:spPr bwMode="auto">
                <a:xfrm>
                  <a:off x="1981200" y="316992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38" name="Straight Connector 37"/>
                <p:cNvCxnSpPr/>
                <p:nvPr/>
              </p:nvCxnSpPr>
              <p:spPr bwMode="auto">
                <a:xfrm flipH="1" flipV="1">
                  <a:off x="2024621" y="3664364"/>
                  <a:ext cx="1000278" cy="707246"/>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cxnSp>
              <p:nvCxnSpPr>
                <p:cNvPr id="39" name="Straight Connector 38"/>
                <p:cNvCxnSpPr/>
                <p:nvPr/>
              </p:nvCxnSpPr>
              <p:spPr bwMode="auto">
                <a:xfrm flipH="1">
                  <a:off x="833121" y="3992880"/>
                  <a:ext cx="1635759" cy="400185"/>
                </a:xfrm>
                <a:prstGeom prst="line">
                  <a:avLst/>
                </a:prstGeom>
                <a:solidFill>
                  <a:schemeClr val="accent1"/>
                </a:solidFill>
                <a:ln w="15875" cap="flat" cmpd="sng" algn="ctr">
                  <a:solidFill>
                    <a:schemeClr val="tx1"/>
                  </a:solidFill>
                  <a:prstDash val="solid"/>
                  <a:round/>
                  <a:headEnd type="none" w="med" len="med"/>
                  <a:tailEnd type="arrow" w="med" len="med"/>
                </a:ln>
                <a:effectLst/>
              </p:spPr>
            </p:cxnSp>
            <p:sp>
              <p:nvSpPr>
                <p:cNvPr id="40" name="TextBox 39"/>
                <p:cNvSpPr txBox="1"/>
                <p:nvPr/>
              </p:nvSpPr>
              <p:spPr>
                <a:xfrm>
                  <a:off x="798151" y="3992880"/>
                  <a:ext cx="300082" cy="369332"/>
                </a:xfrm>
                <a:prstGeom prst="rect">
                  <a:avLst/>
                </a:prstGeom>
                <a:noFill/>
              </p:spPr>
              <p:txBody>
                <a:bodyPr wrap="none" rtlCol="0">
                  <a:spAutoFit/>
                </a:bodyPr>
                <a:lstStyle/>
                <a:p>
                  <a:r>
                    <a:rPr lang="en-US" dirty="0" smtClean="0"/>
                    <a:t>z</a:t>
                  </a:r>
                  <a:endParaRPr lang="en-US" dirty="0"/>
                </a:p>
              </p:txBody>
            </p:sp>
            <p:sp>
              <p:nvSpPr>
                <p:cNvPr id="41" name="TextBox 40"/>
                <p:cNvSpPr txBox="1"/>
                <p:nvPr/>
              </p:nvSpPr>
              <p:spPr>
                <a:xfrm>
                  <a:off x="2514600" y="4211320"/>
                  <a:ext cx="248786" cy="369332"/>
                </a:xfrm>
                <a:prstGeom prst="rect">
                  <a:avLst/>
                </a:prstGeom>
                <a:noFill/>
              </p:spPr>
              <p:txBody>
                <a:bodyPr wrap="none" rtlCol="0">
                  <a:spAutoFit/>
                </a:bodyPr>
                <a:lstStyle/>
                <a:p>
                  <a:r>
                    <a:rPr lang="en-US" dirty="0" smtClean="0"/>
                    <a:t>f</a:t>
                  </a:r>
                  <a:endParaRPr lang="en-US" dirty="0"/>
                </a:p>
              </p:txBody>
            </p:sp>
          </p:grpSp>
          <p:sp>
            <p:nvSpPr>
              <p:cNvPr id="26" name="Arc 25"/>
              <p:cNvSpPr/>
              <p:nvPr/>
            </p:nvSpPr>
            <p:spPr bwMode="auto">
              <a:xfrm>
                <a:off x="2174240" y="315976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7" name="Straight Connector 26"/>
              <p:cNvCxnSpPr>
                <a:endCxn id="37" idx="0"/>
              </p:cNvCxnSpPr>
              <p:nvPr/>
            </p:nvCxnSpPr>
            <p:spPr bwMode="auto">
              <a:xfrm flipH="1">
                <a:off x="2428240" y="315317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28" name="Group 53"/>
              <p:cNvGrpSpPr/>
              <p:nvPr/>
            </p:nvGrpSpPr>
            <p:grpSpPr>
              <a:xfrm rot="21008584">
                <a:off x="2027759" y="4730176"/>
                <a:ext cx="1219200" cy="451424"/>
                <a:chOff x="1905000" y="4730176"/>
                <a:chExt cx="1219200" cy="451424"/>
              </a:xfrm>
            </p:grpSpPr>
            <p:cxnSp>
              <p:nvCxnSpPr>
                <p:cNvPr id="30" name="Straight Connector 29"/>
                <p:cNvCxnSpPr>
                  <a:stCxn id="37" idx="4"/>
                  <a:endCxn id="26" idx="2"/>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a:stCxn id="37" idx="4"/>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Arrow Connector 32"/>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Connector 34"/>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9" name="TextBox 28"/>
              <p:cNvSpPr txBox="1"/>
              <p:nvPr/>
            </p:nvSpPr>
            <p:spPr>
              <a:xfrm>
                <a:off x="3124200" y="4724400"/>
                <a:ext cx="492443" cy="369332"/>
              </a:xfrm>
              <a:prstGeom prst="rect">
                <a:avLst/>
              </a:prstGeom>
              <a:noFill/>
            </p:spPr>
            <p:txBody>
              <a:bodyPr wrap="none" rtlCol="0">
                <a:spAutoFit/>
              </a:bodyPr>
              <a:lstStyle/>
              <a:p>
                <a:r>
                  <a:rPr lang="en-US" dirty="0" smtClean="0">
                    <a:cs typeface="Arial" panose="020B0604020202020204" pitchFamily="34" charset="0"/>
                  </a:rPr>
                  <a:t>λ/2</a:t>
                </a:r>
                <a:endParaRPr lang="en-US" dirty="0"/>
              </a:p>
            </p:txBody>
          </p:sp>
        </p:grpSp>
        <p:cxnSp>
          <p:nvCxnSpPr>
            <p:cNvPr id="15" name="Straight Connector 14"/>
            <p:cNvCxnSpPr>
              <a:stCxn id="37" idx="2"/>
              <a:endCxn id="37" idx="6"/>
            </p:cNvCxnSpPr>
            <p:nvPr/>
          </p:nvCxnSpPr>
          <p:spPr bwMode="auto">
            <a:xfrm>
              <a:off x="1295400" y="248412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6" name="Straight Connector 15"/>
            <p:cNvCxnSpPr/>
            <p:nvPr/>
          </p:nvCxnSpPr>
          <p:spPr bwMode="auto">
            <a:xfrm>
              <a:off x="1798320" y="170180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7" name="Straight Connector 16"/>
            <p:cNvCxnSpPr>
              <a:stCxn id="37" idx="3"/>
            </p:cNvCxnSpPr>
            <p:nvPr/>
          </p:nvCxnSpPr>
          <p:spPr bwMode="auto">
            <a:xfrm flipV="1">
              <a:off x="1426335" y="2049472"/>
              <a:ext cx="648949" cy="987832"/>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18" name="Freeform 17"/>
            <p:cNvSpPr/>
            <p:nvPr/>
          </p:nvSpPr>
          <p:spPr bwMode="auto">
            <a:xfrm>
              <a:off x="1972513" y="2240850"/>
              <a:ext cx="161087" cy="270234"/>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TextBox 18"/>
            <p:cNvSpPr txBox="1"/>
            <p:nvPr/>
          </p:nvSpPr>
          <p:spPr>
            <a:xfrm>
              <a:off x="2062480" y="1717040"/>
              <a:ext cx="300082" cy="369332"/>
            </a:xfrm>
            <a:prstGeom prst="rect">
              <a:avLst/>
            </a:prstGeom>
            <a:noFill/>
          </p:spPr>
          <p:txBody>
            <a:bodyPr wrap="none" rtlCol="0">
              <a:spAutoFit/>
            </a:bodyPr>
            <a:lstStyle/>
            <a:p>
              <a:r>
                <a:rPr lang="en-US" dirty="0" smtClean="0"/>
                <a:t>s</a:t>
              </a:r>
              <a:endParaRPr lang="en-US" dirty="0"/>
            </a:p>
          </p:txBody>
        </p:sp>
        <p:sp>
          <p:nvSpPr>
            <p:cNvPr id="20" name="TextBox 19"/>
            <p:cNvSpPr txBox="1"/>
            <p:nvPr/>
          </p:nvSpPr>
          <p:spPr>
            <a:xfrm>
              <a:off x="1722018" y="1921097"/>
              <a:ext cx="349776" cy="369332"/>
            </a:xfrm>
            <a:prstGeom prst="rect">
              <a:avLst/>
            </a:prstGeom>
            <a:noFill/>
          </p:spPr>
          <p:txBody>
            <a:bodyPr wrap="none" rtlCol="0">
              <a:spAutoFit/>
            </a:bodyPr>
            <a:lstStyle/>
            <a:p>
              <a:r>
                <a:rPr lang="el-GR" dirty="0" smtClean="0">
                  <a:cs typeface="Arial" panose="020B0604020202020204" pitchFamily="34" charset="0"/>
                </a:rPr>
                <a:t>ψ</a:t>
              </a:r>
              <a:endParaRPr lang="en-US" dirty="0"/>
            </a:p>
          </p:txBody>
        </p:sp>
        <p:cxnSp>
          <p:nvCxnSpPr>
            <p:cNvPr id="21" name="Straight Arrow Connector 20"/>
            <p:cNvCxnSpPr/>
            <p:nvPr/>
          </p:nvCxnSpPr>
          <p:spPr bwMode="auto">
            <a:xfrm>
              <a:off x="2722880" y="230632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H="1" flipV="1">
              <a:off x="2733040" y="1706880"/>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23" name="TextBox 22"/>
            <p:cNvSpPr txBox="1"/>
            <p:nvPr/>
          </p:nvSpPr>
          <p:spPr>
            <a:xfrm>
              <a:off x="3129280" y="2357120"/>
              <a:ext cx="300082" cy="369332"/>
            </a:xfrm>
            <a:prstGeom prst="rect">
              <a:avLst/>
            </a:prstGeom>
            <a:noFill/>
          </p:spPr>
          <p:txBody>
            <a:bodyPr wrap="none" rtlCol="0">
              <a:spAutoFit/>
            </a:bodyPr>
            <a:lstStyle/>
            <a:p>
              <a:r>
                <a:rPr lang="en-US" dirty="0" smtClean="0"/>
                <a:t>x</a:t>
              </a:r>
              <a:endParaRPr lang="en-US" dirty="0"/>
            </a:p>
          </p:txBody>
        </p:sp>
        <p:sp>
          <p:nvSpPr>
            <p:cNvPr id="24" name="TextBox 23"/>
            <p:cNvSpPr txBox="1"/>
            <p:nvPr/>
          </p:nvSpPr>
          <p:spPr>
            <a:xfrm>
              <a:off x="2464424" y="1439379"/>
              <a:ext cx="300082" cy="369332"/>
            </a:xfrm>
            <a:prstGeom prst="rect">
              <a:avLst/>
            </a:prstGeom>
            <a:noFill/>
          </p:spPr>
          <p:txBody>
            <a:bodyPr wrap="none" rtlCol="0">
              <a:spAutoFit/>
            </a:bodyPr>
            <a:lstStyle/>
            <a:p>
              <a:r>
                <a:rPr lang="en-US" dirty="0" smtClean="0"/>
                <a:t>y</a:t>
              </a:r>
              <a:endParaRPr lang="en-US" dirty="0"/>
            </a:p>
          </p:txBody>
        </p:sp>
      </p:grpSp>
      <p:sp>
        <p:nvSpPr>
          <p:cNvPr id="46" name="TextBox 45"/>
          <p:cNvSpPr txBox="1"/>
          <p:nvPr/>
        </p:nvSpPr>
        <p:spPr>
          <a:xfrm>
            <a:off x="3877345" y="763285"/>
            <a:ext cx="4834493" cy="646331"/>
          </a:xfrm>
          <a:prstGeom prst="rect">
            <a:avLst/>
          </a:prstGeom>
          <a:noFill/>
        </p:spPr>
        <p:txBody>
          <a:bodyPr wrap="square" rtlCol="0">
            <a:spAutoFit/>
          </a:bodyPr>
          <a:lstStyle/>
          <a:p>
            <a:r>
              <a:rPr lang="en-US" dirty="0" smtClean="0"/>
              <a:t>Consider a HWP rotated by an arbitrary angle </a:t>
            </a:r>
            <a:r>
              <a:rPr lang="el-GR" dirty="0" smtClean="0">
                <a:cs typeface="Arial" panose="020B0604020202020204" pitchFamily="34" charset="0"/>
              </a:rPr>
              <a:t>ψ</a:t>
            </a:r>
            <a:r>
              <a:rPr lang="en-US" dirty="0" smtClean="0"/>
              <a:t> </a:t>
            </a:r>
            <a:r>
              <a:rPr lang="en-US" dirty="0" smtClean="0">
                <a:cs typeface="Arial" panose="020B0604020202020204" pitchFamily="34" charset="0"/>
              </a:rPr>
              <a:t>relative to horizontal axis</a:t>
            </a:r>
            <a:endParaRPr lang="en-US" dirty="0"/>
          </a:p>
        </p:txBody>
      </p:sp>
      <p:graphicFrame>
        <p:nvGraphicFramePr>
          <p:cNvPr id="47" name="Object 46"/>
          <p:cNvGraphicFramePr>
            <a:graphicFrameLocks noChangeAspect="1"/>
          </p:cNvGraphicFramePr>
          <p:nvPr>
            <p:extLst>
              <p:ext uri="{D42A27DB-BD31-4B8C-83A1-F6EECF244321}">
                <p14:modId xmlns:p14="http://schemas.microsoft.com/office/powerpoint/2010/main" val="3581350605"/>
              </p:ext>
            </p:extLst>
          </p:nvPr>
        </p:nvGraphicFramePr>
        <p:xfrm>
          <a:off x="3904249" y="1590469"/>
          <a:ext cx="2216150" cy="574675"/>
        </p:xfrm>
        <a:graphic>
          <a:graphicData uri="http://schemas.openxmlformats.org/presentationml/2006/ole">
            <mc:AlternateContent xmlns:mc="http://schemas.openxmlformats.org/markup-compatibility/2006">
              <mc:Choice xmlns:v="urn:schemas-microsoft-com:vml" Requires="v">
                <p:oleObj spid="_x0000_s180290" name="Equation" r:id="rId3" imgW="1765080" imgH="457200" progId="Equation.DSMT4">
                  <p:embed/>
                </p:oleObj>
              </mc:Choice>
              <mc:Fallback>
                <p:oleObj name="Equation" r:id="rId3" imgW="1765080" imgH="457200" progId="Equation.DSMT4">
                  <p:embed/>
                  <p:pic>
                    <p:nvPicPr>
                      <p:cNvPr id="0" name=""/>
                      <p:cNvPicPr/>
                      <p:nvPr/>
                    </p:nvPicPr>
                    <p:blipFill>
                      <a:blip r:embed="rId4"/>
                      <a:stretch>
                        <a:fillRect/>
                      </a:stretch>
                    </p:blipFill>
                    <p:spPr>
                      <a:xfrm>
                        <a:off x="3904249" y="1590469"/>
                        <a:ext cx="2216150" cy="574675"/>
                      </a:xfrm>
                      <a:prstGeom prst="rect">
                        <a:avLst/>
                      </a:prstGeom>
                    </p:spPr>
                  </p:pic>
                </p:oleObj>
              </mc:Fallback>
            </mc:AlternateContent>
          </a:graphicData>
        </a:graphic>
      </p:graphicFrame>
      <p:sp>
        <p:nvSpPr>
          <p:cNvPr id="58" name="TextBox 57"/>
          <p:cNvSpPr txBox="1"/>
          <p:nvPr/>
        </p:nvSpPr>
        <p:spPr>
          <a:xfrm>
            <a:off x="4067175" y="2451933"/>
            <a:ext cx="4108817" cy="369332"/>
          </a:xfrm>
          <a:prstGeom prst="rect">
            <a:avLst/>
          </a:prstGeom>
          <a:noFill/>
        </p:spPr>
        <p:txBody>
          <a:bodyPr wrap="none" rtlCol="0">
            <a:spAutoFit/>
          </a:bodyPr>
          <a:lstStyle/>
          <a:p>
            <a:r>
              <a:rPr lang="en-US" dirty="0" smtClean="0"/>
              <a:t>Incoming light is polarized at angle </a:t>
            </a:r>
            <a:r>
              <a:rPr lang="el-GR" dirty="0" smtClean="0">
                <a:cs typeface="Arial" panose="020B0604020202020204" pitchFamily="34" charset="0"/>
              </a:rPr>
              <a:t>θ</a:t>
            </a:r>
            <a:r>
              <a:rPr lang="en-US" dirty="0" smtClean="0"/>
              <a:t> </a:t>
            </a:r>
            <a:endParaRPr lang="en-US" dirty="0"/>
          </a:p>
        </p:txBody>
      </p:sp>
      <p:grpSp>
        <p:nvGrpSpPr>
          <p:cNvPr id="101" name="Group 100"/>
          <p:cNvGrpSpPr/>
          <p:nvPr/>
        </p:nvGrpSpPr>
        <p:grpSpPr>
          <a:xfrm>
            <a:off x="2931528" y="2947988"/>
            <a:ext cx="5920372" cy="550862"/>
            <a:chOff x="2931528" y="2947988"/>
            <a:chExt cx="5920372" cy="550862"/>
          </a:xfrm>
        </p:grpSpPr>
        <p:sp>
          <p:nvSpPr>
            <p:cNvPr id="59" name="TextBox 58"/>
            <p:cNvSpPr txBox="1"/>
            <p:nvPr/>
          </p:nvSpPr>
          <p:spPr>
            <a:xfrm>
              <a:off x="2931528" y="3038328"/>
              <a:ext cx="1659429" cy="369332"/>
            </a:xfrm>
            <a:prstGeom prst="rect">
              <a:avLst/>
            </a:prstGeom>
            <a:noFill/>
          </p:spPr>
          <p:txBody>
            <a:bodyPr wrap="none" rtlCol="0">
              <a:spAutoFit/>
            </a:bodyPr>
            <a:lstStyle/>
            <a:p>
              <a:r>
                <a:rPr lang="en-US" dirty="0" smtClean="0"/>
                <a:t>Output field is </a:t>
              </a:r>
              <a:endParaRPr lang="en-US" dirty="0"/>
            </a:p>
          </p:txBody>
        </p:sp>
        <p:graphicFrame>
          <p:nvGraphicFramePr>
            <p:cNvPr id="60" name="Object 59"/>
            <p:cNvGraphicFramePr>
              <a:graphicFrameLocks noChangeAspect="1"/>
            </p:cNvGraphicFramePr>
            <p:nvPr>
              <p:extLst>
                <p:ext uri="{D42A27DB-BD31-4B8C-83A1-F6EECF244321}">
                  <p14:modId xmlns:p14="http://schemas.microsoft.com/office/powerpoint/2010/main" val="4246649033"/>
                </p:ext>
              </p:extLst>
            </p:nvPr>
          </p:nvGraphicFramePr>
          <p:xfrm>
            <a:off x="4511675" y="2947988"/>
            <a:ext cx="4340225" cy="550862"/>
          </p:xfrm>
          <a:graphic>
            <a:graphicData uri="http://schemas.openxmlformats.org/presentationml/2006/ole">
              <mc:AlternateContent xmlns:mc="http://schemas.openxmlformats.org/markup-compatibility/2006">
                <mc:Choice xmlns:v="urn:schemas-microsoft-com:vml" Requires="v">
                  <p:oleObj spid="_x0000_s180291" name="Equation" r:id="rId5" imgW="3797280" imgH="482400" progId="Equation.DSMT4">
                    <p:embed/>
                  </p:oleObj>
                </mc:Choice>
                <mc:Fallback>
                  <p:oleObj name="Equation" r:id="rId5" imgW="3797280" imgH="482400" progId="Equation.DSMT4">
                    <p:embed/>
                    <p:pic>
                      <p:nvPicPr>
                        <p:cNvPr id="0" name=""/>
                        <p:cNvPicPr/>
                        <p:nvPr/>
                      </p:nvPicPr>
                      <p:blipFill>
                        <a:blip r:embed="rId6"/>
                        <a:stretch>
                          <a:fillRect/>
                        </a:stretch>
                      </p:blipFill>
                      <p:spPr>
                        <a:xfrm>
                          <a:off x="4511675" y="2947988"/>
                          <a:ext cx="4340225" cy="550862"/>
                        </a:xfrm>
                        <a:prstGeom prst="rect">
                          <a:avLst/>
                        </a:prstGeom>
                      </p:spPr>
                    </p:pic>
                  </p:oleObj>
                </mc:Fallback>
              </mc:AlternateContent>
            </a:graphicData>
          </a:graphic>
        </p:graphicFrame>
      </p:grpSp>
      <p:grpSp>
        <p:nvGrpSpPr>
          <p:cNvPr id="102" name="Group 101"/>
          <p:cNvGrpSpPr/>
          <p:nvPr/>
        </p:nvGrpSpPr>
        <p:grpSpPr>
          <a:xfrm>
            <a:off x="686870" y="3682628"/>
            <a:ext cx="2982273" cy="2562597"/>
            <a:chOff x="686870" y="3682628"/>
            <a:chExt cx="2982273" cy="2562597"/>
          </a:xfrm>
        </p:grpSpPr>
        <p:cxnSp>
          <p:nvCxnSpPr>
            <p:cNvPr id="65" name="Straight Arrow Connector 64"/>
            <p:cNvCxnSpPr/>
            <p:nvPr/>
          </p:nvCxnSpPr>
          <p:spPr bwMode="auto">
            <a:xfrm>
              <a:off x="686870" y="5257800"/>
              <a:ext cx="2912145"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67" name="Straight Arrow Connector 66"/>
            <p:cNvCxnSpPr/>
            <p:nvPr/>
          </p:nvCxnSpPr>
          <p:spPr bwMode="auto">
            <a:xfrm flipV="1">
              <a:off x="2062480" y="3886200"/>
              <a:ext cx="12804" cy="2359025"/>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69" name="Oval 68"/>
            <p:cNvSpPr/>
            <p:nvPr/>
          </p:nvSpPr>
          <p:spPr bwMode="auto">
            <a:xfrm>
              <a:off x="1348491" y="4495800"/>
              <a:ext cx="150899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3" name="TextBox 72"/>
            <p:cNvSpPr txBox="1"/>
            <p:nvPr/>
          </p:nvSpPr>
          <p:spPr>
            <a:xfrm>
              <a:off x="3369061" y="5253259"/>
              <a:ext cx="300082" cy="369332"/>
            </a:xfrm>
            <a:prstGeom prst="rect">
              <a:avLst/>
            </a:prstGeom>
            <a:noFill/>
          </p:spPr>
          <p:txBody>
            <a:bodyPr wrap="none" rtlCol="0">
              <a:spAutoFit/>
            </a:bodyPr>
            <a:lstStyle/>
            <a:p>
              <a:r>
                <a:rPr lang="en-US" dirty="0" smtClean="0"/>
                <a:t>x</a:t>
              </a:r>
              <a:endParaRPr lang="en-US" dirty="0"/>
            </a:p>
          </p:txBody>
        </p:sp>
        <p:sp>
          <p:nvSpPr>
            <p:cNvPr id="74" name="TextBox 73"/>
            <p:cNvSpPr txBox="1"/>
            <p:nvPr/>
          </p:nvSpPr>
          <p:spPr>
            <a:xfrm>
              <a:off x="2163209" y="3682628"/>
              <a:ext cx="300082" cy="369332"/>
            </a:xfrm>
            <a:prstGeom prst="rect">
              <a:avLst/>
            </a:prstGeom>
            <a:noFill/>
          </p:spPr>
          <p:txBody>
            <a:bodyPr wrap="none" rtlCol="0">
              <a:spAutoFit/>
            </a:bodyPr>
            <a:lstStyle/>
            <a:p>
              <a:r>
                <a:rPr lang="en-US" dirty="0"/>
                <a:t>y</a:t>
              </a:r>
            </a:p>
          </p:txBody>
        </p:sp>
        <p:cxnSp>
          <p:nvCxnSpPr>
            <p:cNvPr id="76" name="Straight Arrow Connector 75"/>
            <p:cNvCxnSpPr/>
            <p:nvPr/>
          </p:nvCxnSpPr>
          <p:spPr bwMode="auto">
            <a:xfrm flipV="1">
              <a:off x="2075284" y="4358841"/>
              <a:ext cx="661621" cy="894418"/>
            </a:xfrm>
            <a:prstGeom prst="straightConnector1">
              <a:avLst/>
            </a:prstGeom>
            <a:solidFill>
              <a:schemeClr val="accent1"/>
            </a:solidFill>
            <a:ln w="22225" cap="flat" cmpd="sng" algn="ctr">
              <a:solidFill>
                <a:srgbClr val="002060"/>
              </a:solidFill>
              <a:prstDash val="solid"/>
              <a:round/>
              <a:headEnd type="none" w="med" len="med"/>
              <a:tailEnd type="triangle"/>
            </a:ln>
            <a:effectLst/>
          </p:spPr>
        </p:cxnSp>
        <p:cxnSp>
          <p:nvCxnSpPr>
            <p:cNvPr id="78" name="Straight Arrow Connector 77"/>
            <p:cNvCxnSpPr/>
            <p:nvPr/>
          </p:nvCxnSpPr>
          <p:spPr bwMode="auto">
            <a:xfrm flipH="1" flipV="1">
              <a:off x="1084418" y="4476242"/>
              <a:ext cx="990868" cy="777017"/>
            </a:xfrm>
            <a:prstGeom prst="straightConnector1">
              <a:avLst/>
            </a:prstGeom>
            <a:solidFill>
              <a:schemeClr val="accent1"/>
            </a:solidFill>
            <a:ln w="22225" cap="flat" cmpd="sng" algn="ctr">
              <a:solidFill>
                <a:srgbClr val="002060"/>
              </a:solidFill>
              <a:prstDash val="solid"/>
              <a:round/>
              <a:headEnd type="none" w="med" len="med"/>
              <a:tailEnd type="triangle"/>
            </a:ln>
            <a:effectLst/>
          </p:spPr>
        </p:cxnSp>
        <p:sp>
          <p:nvSpPr>
            <p:cNvPr id="81" name="TextBox 80"/>
            <p:cNvSpPr txBox="1"/>
            <p:nvPr/>
          </p:nvSpPr>
          <p:spPr>
            <a:xfrm>
              <a:off x="2676798" y="4203040"/>
              <a:ext cx="300082" cy="369332"/>
            </a:xfrm>
            <a:prstGeom prst="rect">
              <a:avLst/>
            </a:prstGeom>
            <a:noFill/>
          </p:spPr>
          <p:txBody>
            <a:bodyPr wrap="none" rtlCol="0">
              <a:spAutoFit/>
            </a:bodyPr>
            <a:lstStyle/>
            <a:p>
              <a:r>
                <a:rPr lang="en-US" dirty="0" smtClean="0"/>
                <a:t>s</a:t>
              </a:r>
              <a:endParaRPr lang="en-US" dirty="0"/>
            </a:p>
          </p:txBody>
        </p:sp>
        <p:sp>
          <p:nvSpPr>
            <p:cNvPr id="82" name="TextBox 81"/>
            <p:cNvSpPr txBox="1"/>
            <p:nvPr/>
          </p:nvSpPr>
          <p:spPr>
            <a:xfrm>
              <a:off x="1164879" y="4185177"/>
              <a:ext cx="248786" cy="369332"/>
            </a:xfrm>
            <a:prstGeom prst="rect">
              <a:avLst/>
            </a:prstGeom>
            <a:noFill/>
          </p:spPr>
          <p:txBody>
            <a:bodyPr wrap="none" rtlCol="0">
              <a:spAutoFit/>
            </a:bodyPr>
            <a:lstStyle/>
            <a:p>
              <a:r>
                <a:rPr lang="en-US" dirty="0"/>
                <a:t>f</a:t>
              </a:r>
            </a:p>
          </p:txBody>
        </p:sp>
        <p:sp>
          <p:nvSpPr>
            <p:cNvPr id="83" name="Freeform 82"/>
            <p:cNvSpPr/>
            <p:nvPr/>
          </p:nvSpPr>
          <p:spPr bwMode="auto">
            <a:xfrm>
              <a:off x="2251366" y="5017156"/>
              <a:ext cx="123825" cy="257175"/>
            </a:xfrm>
            <a:custGeom>
              <a:avLst/>
              <a:gdLst>
                <a:gd name="connsiteX0" fmla="*/ 0 w 123825"/>
                <a:gd name="connsiteY0" fmla="*/ 0 h 257175"/>
                <a:gd name="connsiteX1" fmla="*/ 85725 w 123825"/>
                <a:gd name="connsiteY1" fmla="*/ 57150 h 257175"/>
                <a:gd name="connsiteX2" fmla="*/ 123825 w 123825"/>
                <a:gd name="connsiteY2" fmla="*/ 257175 h 257175"/>
              </a:gdLst>
              <a:ahLst/>
              <a:cxnLst>
                <a:cxn ang="0">
                  <a:pos x="connsiteX0" y="connsiteY0"/>
                </a:cxn>
                <a:cxn ang="0">
                  <a:pos x="connsiteX1" y="connsiteY1"/>
                </a:cxn>
                <a:cxn ang="0">
                  <a:pos x="connsiteX2" y="connsiteY2"/>
                </a:cxn>
              </a:cxnLst>
              <a:rect l="l" t="t" r="r" b="b"/>
              <a:pathLst>
                <a:path w="123825" h="257175">
                  <a:moveTo>
                    <a:pt x="0" y="0"/>
                  </a:moveTo>
                  <a:cubicBezTo>
                    <a:pt x="32544" y="7144"/>
                    <a:pt x="65088" y="14288"/>
                    <a:pt x="85725" y="57150"/>
                  </a:cubicBezTo>
                  <a:cubicBezTo>
                    <a:pt x="106362" y="100012"/>
                    <a:pt x="115093" y="178593"/>
                    <a:pt x="123825" y="257175"/>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TextBox 85"/>
            <p:cNvSpPr txBox="1"/>
            <p:nvPr/>
          </p:nvSpPr>
          <p:spPr>
            <a:xfrm>
              <a:off x="2241024" y="4812268"/>
              <a:ext cx="349776" cy="369332"/>
            </a:xfrm>
            <a:prstGeom prst="rect">
              <a:avLst/>
            </a:prstGeom>
            <a:noFill/>
          </p:spPr>
          <p:txBody>
            <a:bodyPr wrap="none" rtlCol="0">
              <a:spAutoFit/>
            </a:bodyPr>
            <a:lstStyle/>
            <a:p>
              <a:r>
                <a:rPr lang="el-GR" dirty="0" smtClean="0">
                  <a:cs typeface="Arial" panose="020B0604020202020204" pitchFamily="34" charset="0"/>
                </a:rPr>
                <a:t>ψ</a:t>
              </a:r>
              <a:endParaRPr lang="en-US" dirty="0"/>
            </a:p>
          </p:txBody>
        </p:sp>
        <p:cxnSp>
          <p:nvCxnSpPr>
            <p:cNvPr id="88" name="Straight Arrow Connector 87"/>
            <p:cNvCxnSpPr/>
            <p:nvPr/>
          </p:nvCxnSpPr>
          <p:spPr bwMode="auto">
            <a:xfrm flipV="1">
              <a:off x="2075284" y="4648200"/>
              <a:ext cx="1165777" cy="605059"/>
            </a:xfrm>
            <a:prstGeom prst="straightConnector1">
              <a:avLst/>
            </a:prstGeom>
            <a:solidFill>
              <a:schemeClr val="accent1"/>
            </a:solidFill>
            <a:ln w="25400" cap="flat" cmpd="sng" algn="ctr">
              <a:solidFill>
                <a:srgbClr val="C00000"/>
              </a:solidFill>
              <a:prstDash val="solid"/>
              <a:round/>
              <a:headEnd type="none" w="med" len="med"/>
              <a:tailEnd type="triangle"/>
            </a:ln>
            <a:effectLst/>
          </p:spPr>
        </p:cxnSp>
        <p:sp>
          <p:nvSpPr>
            <p:cNvPr id="89" name="Freeform 88"/>
            <p:cNvSpPr/>
            <p:nvPr/>
          </p:nvSpPr>
          <p:spPr bwMode="auto">
            <a:xfrm>
              <a:off x="2590800" y="4991100"/>
              <a:ext cx="57975" cy="285750"/>
            </a:xfrm>
            <a:custGeom>
              <a:avLst/>
              <a:gdLst>
                <a:gd name="connsiteX0" fmla="*/ 0 w 57975"/>
                <a:gd name="connsiteY0" fmla="*/ 0 h 285750"/>
                <a:gd name="connsiteX1" fmla="*/ 57150 w 57975"/>
                <a:gd name="connsiteY1" fmla="*/ 142875 h 285750"/>
                <a:gd name="connsiteX2" fmla="*/ 28575 w 57975"/>
                <a:gd name="connsiteY2" fmla="*/ 285750 h 285750"/>
              </a:gdLst>
              <a:ahLst/>
              <a:cxnLst>
                <a:cxn ang="0">
                  <a:pos x="connsiteX0" y="connsiteY0"/>
                </a:cxn>
                <a:cxn ang="0">
                  <a:pos x="connsiteX1" y="connsiteY1"/>
                </a:cxn>
                <a:cxn ang="0">
                  <a:pos x="connsiteX2" y="connsiteY2"/>
                </a:cxn>
              </a:cxnLst>
              <a:rect l="l" t="t" r="r" b="b"/>
              <a:pathLst>
                <a:path w="57975" h="285750">
                  <a:moveTo>
                    <a:pt x="0" y="0"/>
                  </a:moveTo>
                  <a:cubicBezTo>
                    <a:pt x="26194" y="47625"/>
                    <a:pt x="52388" y="95250"/>
                    <a:pt x="57150" y="142875"/>
                  </a:cubicBezTo>
                  <a:cubicBezTo>
                    <a:pt x="61912" y="190500"/>
                    <a:pt x="45243" y="238125"/>
                    <a:pt x="28575" y="285750"/>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0" name="Rectangle 89"/>
            <p:cNvSpPr/>
            <p:nvPr/>
          </p:nvSpPr>
          <p:spPr>
            <a:xfrm>
              <a:off x="2617628" y="4949288"/>
              <a:ext cx="312906" cy="369332"/>
            </a:xfrm>
            <a:prstGeom prst="rect">
              <a:avLst/>
            </a:prstGeom>
          </p:spPr>
          <p:txBody>
            <a:bodyPr wrap="none">
              <a:spAutoFit/>
            </a:bodyPr>
            <a:lstStyle/>
            <a:p>
              <a:r>
                <a:rPr lang="el-GR" dirty="0">
                  <a:cs typeface="Arial" panose="020B0604020202020204" pitchFamily="34" charset="0"/>
                </a:rPr>
                <a:t>θ</a:t>
              </a:r>
              <a:endParaRPr lang="en-US" dirty="0"/>
            </a:p>
          </p:txBody>
        </p:sp>
        <p:cxnSp>
          <p:nvCxnSpPr>
            <p:cNvPr id="91" name="Straight Arrow Connector 90"/>
            <p:cNvCxnSpPr>
              <a:endCxn id="74" idx="2"/>
            </p:cNvCxnSpPr>
            <p:nvPr/>
          </p:nvCxnSpPr>
          <p:spPr bwMode="auto">
            <a:xfrm flipV="1">
              <a:off x="2093909" y="4051960"/>
              <a:ext cx="219341" cy="1201301"/>
            </a:xfrm>
            <a:prstGeom prst="straightConnector1">
              <a:avLst/>
            </a:prstGeom>
            <a:solidFill>
              <a:schemeClr val="accent1"/>
            </a:solidFill>
            <a:ln w="25400" cap="flat" cmpd="sng" algn="ctr">
              <a:solidFill>
                <a:srgbClr val="C00000"/>
              </a:solidFill>
              <a:prstDash val="solid"/>
              <a:round/>
              <a:headEnd type="none" w="med" len="med"/>
              <a:tailEnd type="triangle"/>
            </a:ln>
            <a:effectLst/>
          </p:spPr>
        </p:cxnSp>
        <p:sp>
          <p:nvSpPr>
            <p:cNvPr id="94" name="TextBox 93"/>
            <p:cNvSpPr txBox="1"/>
            <p:nvPr/>
          </p:nvSpPr>
          <p:spPr>
            <a:xfrm>
              <a:off x="3176211" y="4524727"/>
              <a:ext cx="476412" cy="369332"/>
            </a:xfrm>
            <a:prstGeom prst="rect">
              <a:avLst/>
            </a:prstGeom>
            <a:noFill/>
          </p:spPr>
          <p:txBody>
            <a:bodyPr wrap="none" rtlCol="0">
              <a:spAutoFit/>
            </a:bodyPr>
            <a:lstStyle/>
            <a:p>
              <a:r>
                <a:rPr lang="en-US" b="1" dirty="0" err="1" smtClean="0"/>
                <a:t>E</a:t>
              </a:r>
              <a:r>
                <a:rPr lang="en-US" b="1" baseline="-25000" dirty="0" err="1" smtClean="0"/>
                <a:t>in</a:t>
              </a:r>
              <a:endParaRPr lang="en-US" b="1" dirty="0"/>
            </a:p>
          </p:txBody>
        </p:sp>
        <p:sp>
          <p:nvSpPr>
            <p:cNvPr id="95" name="TextBox 94"/>
            <p:cNvSpPr txBox="1"/>
            <p:nvPr/>
          </p:nvSpPr>
          <p:spPr>
            <a:xfrm>
              <a:off x="2301297" y="3812802"/>
              <a:ext cx="579005" cy="369332"/>
            </a:xfrm>
            <a:prstGeom prst="rect">
              <a:avLst/>
            </a:prstGeom>
            <a:noFill/>
          </p:spPr>
          <p:txBody>
            <a:bodyPr wrap="none" rtlCol="0">
              <a:spAutoFit/>
            </a:bodyPr>
            <a:lstStyle/>
            <a:p>
              <a:r>
                <a:rPr lang="en-US" b="1" dirty="0" err="1" smtClean="0"/>
                <a:t>E</a:t>
              </a:r>
              <a:r>
                <a:rPr lang="en-US" b="1" baseline="-25000" dirty="0" err="1" smtClean="0"/>
                <a:t>out</a:t>
              </a:r>
              <a:endParaRPr lang="en-US" b="1" dirty="0"/>
            </a:p>
          </p:txBody>
        </p:sp>
      </p:grpSp>
      <p:grpSp>
        <p:nvGrpSpPr>
          <p:cNvPr id="103" name="Group 102"/>
          <p:cNvGrpSpPr/>
          <p:nvPr/>
        </p:nvGrpSpPr>
        <p:grpSpPr>
          <a:xfrm>
            <a:off x="3111999" y="3641231"/>
            <a:ext cx="5497014" cy="384669"/>
            <a:chOff x="3111999" y="3641231"/>
            <a:chExt cx="5497014" cy="384669"/>
          </a:xfrm>
        </p:grpSpPr>
        <p:sp>
          <p:nvSpPr>
            <p:cNvPr id="96" name="TextBox 95"/>
            <p:cNvSpPr txBox="1"/>
            <p:nvPr/>
          </p:nvSpPr>
          <p:spPr>
            <a:xfrm>
              <a:off x="3111999" y="3641231"/>
              <a:ext cx="3685624" cy="369332"/>
            </a:xfrm>
            <a:prstGeom prst="rect">
              <a:avLst/>
            </a:prstGeom>
            <a:noFill/>
          </p:spPr>
          <p:txBody>
            <a:bodyPr wrap="none" rtlCol="0">
              <a:spAutoFit/>
            </a:bodyPr>
            <a:lstStyle/>
            <a:p>
              <a:r>
                <a:rPr lang="en-US" dirty="0" smtClean="0"/>
                <a:t>Polarization rotated by the angle  </a:t>
              </a:r>
              <a:endParaRPr lang="en-US" dirty="0"/>
            </a:p>
          </p:txBody>
        </p:sp>
        <p:graphicFrame>
          <p:nvGraphicFramePr>
            <p:cNvPr id="97" name="Object 96"/>
            <p:cNvGraphicFramePr>
              <a:graphicFrameLocks noChangeAspect="1"/>
            </p:cNvGraphicFramePr>
            <p:nvPr>
              <p:extLst>
                <p:ext uri="{D42A27DB-BD31-4B8C-83A1-F6EECF244321}">
                  <p14:modId xmlns:p14="http://schemas.microsoft.com/office/powerpoint/2010/main" val="1621586655"/>
                </p:ext>
              </p:extLst>
            </p:nvPr>
          </p:nvGraphicFramePr>
          <p:xfrm>
            <a:off x="6632575" y="3702050"/>
            <a:ext cx="1976438" cy="323850"/>
          </p:xfrm>
          <a:graphic>
            <a:graphicData uri="http://schemas.openxmlformats.org/presentationml/2006/ole">
              <mc:AlternateContent xmlns:mc="http://schemas.openxmlformats.org/markup-compatibility/2006">
                <mc:Choice xmlns:v="urn:schemas-microsoft-com:vml" Requires="v">
                  <p:oleObj spid="_x0000_s180292" name="Equation" r:id="rId7" imgW="1396800" imgH="228600" progId="Equation.DSMT4">
                    <p:embed/>
                  </p:oleObj>
                </mc:Choice>
                <mc:Fallback>
                  <p:oleObj name="Equation" r:id="rId7" imgW="1396800" imgH="228600" progId="Equation.DSMT4">
                    <p:embed/>
                    <p:pic>
                      <p:nvPicPr>
                        <p:cNvPr id="0" name=""/>
                        <p:cNvPicPr/>
                        <p:nvPr/>
                      </p:nvPicPr>
                      <p:blipFill>
                        <a:blip r:embed="rId8"/>
                        <a:stretch>
                          <a:fillRect/>
                        </a:stretch>
                      </p:blipFill>
                      <p:spPr>
                        <a:xfrm>
                          <a:off x="6632575" y="3702050"/>
                          <a:ext cx="1976438" cy="323850"/>
                        </a:xfrm>
                        <a:prstGeom prst="rect">
                          <a:avLst/>
                        </a:prstGeom>
                      </p:spPr>
                    </p:pic>
                  </p:oleObj>
                </mc:Fallback>
              </mc:AlternateContent>
            </a:graphicData>
          </a:graphic>
        </p:graphicFrame>
      </p:grpSp>
      <p:sp>
        <p:nvSpPr>
          <p:cNvPr id="134" name="TextBox 133"/>
          <p:cNvSpPr txBox="1"/>
          <p:nvPr/>
        </p:nvSpPr>
        <p:spPr>
          <a:xfrm>
            <a:off x="3659249" y="4806050"/>
            <a:ext cx="5480988" cy="369332"/>
          </a:xfrm>
          <a:prstGeom prst="rect">
            <a:avLst/>
          </a:prstGeom>
          <a:noFill/>
        </p:spPr>
        <p:txBody>
          <a:bodyPr wrap="none" rtlCol="0">
            <a:spAutoFit/>
          </a:bodyPr>
          <a:lstStyle/>
          <a:p>
            <a:r>
              <a:rPr lang="en-US" dirty="0" smtClean="0"/>
              <a:t>Polarization direction is “reflected” from the fast axis</a:t>
            </a:r>
            <a:endParaRPr lang="en-US" dirty="0"/>
          </a:p>
        </p:txBody>
      </p:sp>
      <p:sp>
        <p:nvSpPr>
          <p:cNvPr id="68" name="Rectangle 67"/>
          <p:cNvSpPr/>
          <p:nvPr/>
        </p:nvSpPr>
        <p:spPr>
          <a:xfrm>
            <a:off x="2253156" y="4148734"/>
            <a:ext cx="397866" cy="369332"/>
          </a:xfrm>
          <a:prstGeom prst="rect">
            <a:avLst/>
          </a:prstGeom>
        </p:spPr>
        <p:txBody>
          <a:bodyPr wrap="none">
            <a:spAutoFit/>
          </a:bodyPr>
          <a:lstStyle/>
          <a:p>
            <a:r>
              <a:rPr lang="el-GR" dirty="0" smtClean="0">
                <a:cs typeface="Arial" panose="020B0604020202020204" pitchFamily="34" charset="0"/>
              </a:rPr>
              <a:t>θ</a:t>
            </a:r>
            <a:r>
              <a:rPr lang="en-US" baseline="-25000" dirty="0" smtClean="0">
                <a:cs typeface="Arial" panose="020B0604020202020204" pitchFamily="34" charset="0"/>
              </a:rPr>
              <a:t>1</a:t>
            </a:r>
            <a:endParaRPr lang="en-US" dirty="0"/>
          </a:p>
        </p:txBody>
      </p:sp>
      <p:sp>
        <p:nvSpPr>
          <p:cNvPr id="4" name="Freeform 3"/>
          <p:cNvSpPr/>
          <p:nvPr/>
        </p:nvSpPr>
        <p:spPr bwMode="auto">
          <a:xfrm>
            <a:off x="2266122" y="4422913"/>
            <a:ext cx="655982" cy="874644"/>
          </a:xfrm>
          <a:custGeom>
            <a:avLst/>
            <a:gdLst>
              <a:gd name="connsiteX0" fmla="*/ 0 w 655982"/>
              <a:gd name="connsiteY0" fmla="*/ 0 h 874644"/>
              <a:gd name="connsiteX1" fmla="*/ 477078 w 655982"/>
              <a:gd name="connsiteY1" fmla="*/ 308113 h 874644"/>
              <a:gd name="connsiteX2" fmla="*/ 655982 w 655982"/>
              <a:gd name="connsiteY2" fmla="*/ 874644 h 874644"/>
            </a:gdLst>
            <a:ahLst/>
            <a:cxnLst>
              <a:cxn ang="0">
                <a:pos x="connsiteX0" y="connsiteY0"/>
              </a:cxn>
              <a:cxn ang="0">
                <a:pos x="connsiteX1" y="connsiteY1"/>
              </a:cxn>
              <a:cxn ang="0">
                <a:pos x="connsiteX2" y="connsiteY2"/>
              </a:cxn>
            </a:cxnLst>
            <a:rect l="l" t="t" r="r" b="b"/>
            <a:pathLst>
              <a:path w="655982" h="874644">
                <a:moveTo>
                  <a:pt x="0" y="0"/>
                </a:moveTo>
                <a:cubicBezTo>
                  <a:pt x="183874" y="81169"/>
                  <a:pt x="367748" y="162339"/>
                  <a:pt x="477078" y="308113"/>
                </a:cubicBezTo>
                <a:cubicBezTo>
                  <a:pt x="586408" y="453887"/>
                  <a:pt x="621195" y="664265"/>
                  <a:pt x="655982" y="874644"/>
                </a:cubicBezTo>
              </a:path>
            </a:pathLst>
          </a:custGeom>
          <a:noFill/>
          <a:ln w="9525" cap="flat" cmpd="sng" algn="ctr">
            <a:solidFill>
              <a:srgbClr val="00B05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2" name="Group 11"/>
          <p:cNvGrpSpPr/>
          <p:nvPr/>
        </p:nvGrpSpPr>
        <p:grpSpPr>
          <a:xfrm>
            <a:off x="600396" y="1503561"/>
            <a:ext cx="593747" cy="971282"/>
            <a:chOff x="600396" y="1503561"/>
            <a:chExt cx="593747" cy="971282"/>
          </a:xfrm>
        </p:grpSpPr>
        <p:cxnSp>
          <p:nvCxnSpPr>
            <p:cNvPr id="99" name="Straight Arrow Connector 98"/>
            <p:cNvCxnSpPr/>
            <p:nvPr/>
          </p:nvCxnSpPr>
          <p:spPr bwMode="auto">
            <a:xfrm flipV="1">
              <a:off x="754464" y="1852161"/>
              <a:ext cx="78292" cy="57771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6" name="Straight Connector 5"/>
            <p:cNvCxnSpPr/>
            <p:nvPr/>
          </p:nvCxnSpPr>
          <p:spPr bwMode="auto">
            <a:xfrm flipV="1">
              <a:off x="772346" y="2399117"/>
              <a:ext cx="329954" cy="2206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Freeform 9"/>
            <p:cNvSpPr/>
            <p:nvPr/>
          </p:nvSpPr>
          <p:spPr bwMode="auto">
            <a:xfrm>
              <a:off x="785191" y="2136913"/>
              <a:ext cx="238539" cy="337930"/>
            </a:xfrm>
            <a:custGeom>
              <a:avLst/>
              <a:gdLst>
                <a:gd name="connsiteX0" fmla="*/ 0 w 238539"/>
                <a:gd name="connsiteY0" fmla="*/ 0 h 337930"/>
                <a:gd name="connsiteX1" fmla="*/ 188844 w 238539"/>
                <a:gd name="connsiteY1" fmla="*/ 99391 h 337930"/>
                <a:gd name="connsiteX2" fmla="*/ 238539 w 238539"/>
                <a:gd name="connsiteY2" fmla="*/ 337930 h 337930"/>
              </a:gdLst>
              <a:ahLst/>
              <a:cxnLst>
                <a:cxn ang="0">
                  <a:pos x="connsiteX0" y="connsiteY0"/>
                </a:cxn>
                <a:cxn ang="0">
                  <a:pos x="connsiteX1" y="connsiteY1"/>
                </a:cxn>
                <a:cxn ang="0">
                  <a:pos x="connsiteX2" y="connsiteY2"/>
                </a:cxn>
              </a:cxnLst>
              <a:rect l="l" t="t" r="r" b="b"/>
              <a:pathLst>
                <a:path w="238539" h="337930">
                  <a:moveTo>
                    <a:pt x="0" y="0"/>
                  </a:moveTo>
                  <a:cubicBezTo>
                    <a:pt x="74544" y="21534"/>
                    <a:pt x="149088" y="43069"/>
                    <a:pt x="188844" y="99391"/>
                  </a:cubicBezTo>
                  <a:cubicBezTo>
                    <a:pt x="228600" y="155713"/>
                    <a:pt x="233569" y="246821"/>
                    <a:pt x="238539" y="337930"/>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4"/>
            <p:cNvSpPr/>
            <p:nvPr/>
          </p:nvSpPr>
          <p:spPr>
            <a:xfrm>
              <a:off x="796277" y="1885996"/>
              <a:ext cx="397866" cy="369332"/>
            </a:xfrm>
            <a:prstGeom prst="rect">
              <a:avLst/>
            </a:prstGeom>
          </p:spPr>
          <p:txBody>
            <a:bodyPr wrap="none">
              <a:spAutoFit/>
            </a:bodyPr>
            <a:lstStyle/>
            <a:p>
              <a:r>
                <a:rPr lang="el-GR" dirty="0" smtClean="0">
                  <a:cs typeface="Arial" panose="020B0604020202020204" pitchFamily="34" charset="0"/>
                </a:rPr>
                <a:t>θ</a:t>
              </a:r>
              <a:r>
                <a:rPr lang="en-US" baseline="-25000" dirty="0" smtClean="0">
                  <a:cs typeface="Arial" panose="020B0604020202020204" pitchFamily="34" charset="0"/>
                </a:rPr>
                <a:t>1</a:t>
              </a:r>
              <a:endParaRPr lang="en-US" dirty="0"/>
            </a:p>
          </p:txBody>
        </p:sp>
        <p:sp>
          <p:nvSpPr>
            <p:cNvPr id="11" name="Rectangle 10"/>
            <p:cNvSpPr/>
            <p:nvPr/>
          </p:nvSpPr>
          <p:spPr>
            <a:xfrm>
              <a:off x="600396" y="1503561"/>
              <a:ext cx="535724" cy="369332"/>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E</a:t>
              </a:r>
              <a:r>
                <a:rPr lang="en-US" i="1" baseline="-25000" dirty="0" err="1" smtClean="0">
                  <a:latin typeface="Times New Roman" panose="02020603050405020304" pitchFamily="18" charset="0"/>
                  <a:cs typeface="Times New Roman" panose="02020603050405020304" pitchFamily="18" charset="0"/>
                </a:rPr>
                <a:t>out</a:t>
              </a:r>
              <a:endParaRPr lang="en-US" b="1" i="1" dirty="0">
                <a:latin typeface="Times New Roman" panose="02020603050405020304" pitchFamily="18" charset="0"/>
                <a:cs typeface="Times New Roman" panose="02020603050405020304" pitchFamily="18" charset="0"/>
              </a:endParaRPr>
            </a:p>
          </p:txBody>
        </p:sp>
      </p:grpSp>
      <p:graphicFrame>
        <p:nvGraphicFramePr>
          <p:cNvPr id="42" name="Object 41"/>
          <p:cNvGraphicFramePr>
            <a:graphicFrameLocks noChangeAspect="1"/>
          </p:cNvGraphicFramePr>
          <p:nvPr>
            <p:extLst>
              <p:ext uri="{D42A27DB-BD31-4B8C-83A1-F6EECF244321}">
                <p14:modId xmlns:p14="http://schemas.microsoft.com/office/powerpoint/2010/main" val="1412825489"/>
              </p:ext>
            </p:extLst>
          </p:nvPr>
        </p:nvGraphicFramePr>
        <p:xfrm>
          <a:off x="5181600" y="6156325"/>
          <a:ext cx="114300" cy="177800"/>
        </p:xfrm>
        <a:graphic>
          <a:graphicData uri="http://schemas.openxmlformats.org/presentationml/2006/ole">
            <mc:AlternateContent xmlns:mc="http://schemas.openxmlformats.org/markup-compatibility/2006">
              <mc:Choice xmlns:v="urn:schemas-microsoft-com:vml" Requires="v">
                <p:oleObj spid="_x0000_s180293" name="Equation" r:id="rId9" imgW="114120" imgH="177480" progId="Equation.DSMT4">
                  <p:embed/>
                </p:oleObj>
              </mc:Choice>
              <mc:Fallback>
                <p:oleObj name="Equation" r:id="rId9" imgW="114120" imgH="177480" progId="Equation.DSMT4">
                  <p:embed/>
                  <p:pic>
                    <p:nvPicPr>
                      <p:cNvPr id="0" name=""/>
                      <p:cNvPicPr/>
                      <p:nvPr/>
                    </p:nvPicPr>
                    <p:blipFill>
                      <a:blip r:embed="rId10"/>
                      <a:stretch>
                        <a:fillRect/>
                      </a:stretch>
                    </p:blipFill>
                    <p:spPr>
                      <a:xfrm>
                        <a:off x="5181600" y="6156325"/>
                        <a:ext cx="114300" cy="1778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4184682598"/>
              </p:ext>
            </p:extLst>
          </p:nvPr>
        </p:nvGraphicFramePr>
        <p:xfrm>
          <a:off x="5012324" y="4345990"/>
          <a:ext cx="1783438" cy="429662"/>
        </p:xfrm>
        <a:graphic>
          <a:graphicData uri="http://schemas.openxmlformats.org/presentationml/2006/ole">
            <mc:AlternateContent xmlns:mc="http://schemas.openxmlformats.org/markup-compatibility/2006">
              <mc:Choice xmlns:v="urn:schemas-microsoft-com:vml" Requires="v">
                <p:oleObj spid="_x0000_s180294" name="Equation" r:id="rId11" imgW="830455" imgH="200111" progId="Equation.DSMT4">
                  <p:embed/>
                </p:oleObj>
              </mc:Choice>
              <mc:Fallback>
                <p:oleObj name="Equation" r:id="rId11" imgW="830455" imgH="200111" progId="Equation.DSMT4">
                  <p:embed/>
                  <p:pic>
                    <p:nvPicPr>
                      <p:cNvPr id="0" name=""/>
                      <p:cNvPicPr/>
                      <p:nvPr/>
                    </p:nvPicPr>
                    <p:blipFill>
                      <a:blip r:embed="rId12"/>
                      <a:stretch>
                        <a:fillRect/>
                      </a:stretch>
                    </p:blipFill>
                    <p:spPr>
                      <a:xfrm>
                        <a:off x="5012324" y="4345990"/>
                        <a:ext cx="1783438" cy="429662"/>
                      </a:xfrm>
                      <a:prstGeom prst="rect">
                        <a:avLst/>
                      </a:prstGeom>
                    </p:spPr>
                  </p:pic>
                </p:oleObj>
              </mc:Fallback>
            </mc:AlternateContent>
          </a:graphicData>
        </a:graphic>
      </p:graphicFrame>
    </p:spTree>
    <p:extLst>
      <p:ext uri="{BB962C8B-B14F-4D97-AF65-F5344CB8AC3E}">
        <p14:creationId xmlns:p14="http://schemas.microsoft.com/office/powerpoint/2010/main" val="235830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8" grpId="0"/>
      <p:bldP spid="1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59" y="671"/>
            <a:ext cx="8229600" cy="1143000"/>
          </a:xfrm>
        </p:spPr>
        <p:txBody>
          <a:bodyPr/>
          <a:lstStyle/>
          <a:p>
            <a:r>
              <a:rPr lang="en-US" sz="3200" dirty="0"/>
              <a:t>Šolc Filter</a:t>
            </a:r>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21</a:t>
            </a:fld>
            <a:endParaRPr lang="en-US" dirty="0"/>
          </a:p>
        </p:txBody>
      </p:sp>
      <p:grpSp>
        <p:nvGrpSpPr>
          <p:cNvPr id="142" name="Group 141"/>
          <p:cNvGrpSpPr/>
          <p:nvPr/>
        </p:nvGrpSpPr>
        <p:grpSpPr>
          <a:xfrm>
            <a:off x="112873" y="11405"/>
            <a:ext cx="8978399" cy="3627854"/>
            <a:chOff x="-1357273" y="334546"/>
            <a:chExt cx="8978399" cy="3627854"/>
          </a:xfrm>
        </p:grpSpPr>
        <p:sp>
          <p:nvSpPr>
            <p:cNvPr id="132" name="Oval 131"/>
            <p:cNvSpPr/>
            <p:nvPr/>
          </p:nvSpPr>
          <p:spPr bwMode="auto">
            <a:xfrm>
              <a:off x="-1357273" y="2429288"/>
              <a:ext cx="889361" cy="1533112"/>
            </a:xfrm>
            <a:prstGeom prst="ellipse">
              <a:avLst/>
            </a:prstGeom>
            <a:pattFill prst="dkHorz">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0" name="Oval 129"/>
            <p:cNvSpPr/>
            <p:nvPr/>
          </p:nvSpPr>
          <p:spPr bwMode="auto">
            <a:xfrm>
              <a:off x="6165217" y="576513"/>
              <a:ext cx="865981" cy="1514475"/>
            </a:xfrm>
            <a:prstGeom prst="ellipse">
              <a:avLst/>
            </a:prstGeom>
            <a:pattFill prst="dkVert">
              <a:fgClr>
                <a:schemeClr val="accent1"/>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7" name="Straight Arrow Connector 5"/>
            <p:cNvCxnSpPr/>
            <p:nvPr/>
          </p:nvCxnSpPr>
          <p:spPr bwMode="auto">
            <a:xfrm flipV="1">
              <a:off x="-1143000" y="1200574"/>
              <a:ext cx="8305513" cy="2000101"/>
            </a:xfrm>
            <a:prstGeom prst="straightConnector1">
              <a:avLst/>
            </a:prstGeom>
            <a:solidFill>
              <a:schemeClr val="accent1"/>
            </a:solidFill>
            <a:ln w="15875" cap="flat" cmpd="sng" algn="ctr">
              <a:solidFill>
                <a:schemeClr val="tx1"/>
              </a:solidFill>
              <a:prstDash val="solid"/>
              <a:round/>
              <a:headEnd type="triangle" w="med" len="med"/>
              <a:tailEnd type="none"/>
            </a:ln>
            <a:effectLst/>
          </p:spPr>
        </p:cxnSp>
        <p:sp>
          <p:nvSpPr>
            <p:cNvPr id="31" name="TextBox 30"/>
            <p:cNvSpPr txBox="1"/>
            <p:nvPr/>
          </p:nvSpPr>
          <p:spPr>
            <a:xfrm>
              <a:off x="147321" y="2333077"/>
              <a:ext cx="300082" cy="369332"/>
            </a:xfrm>
            <a:prstGeom prst="rect">
              <a:avLst/>
            </a:prstGeom>
            <a:noFill/>
          </p:spPr>
          <p:txBody>
            <a:bodyPr wrap="none" rtlCol="0">
              <a:spAutoFit/>
            </a:bodyPr>
            <a:lstStyle/>
            <a:p>
              <a:r>
                <a:rPr lang="en-US" dirty="0" smtClean="0"/>
                <a:t>z</a:t>
              </a:r>
              <a:endParaRPr lang="en-US" dirty="0"/>
            </a:p>
          </p:txBody>
        </p:sp>
        <p:grpSp>
          <p:nvGrpSpPr>
            <p:cNvPr id="43" name="Group 42"/>
            <p:cNvGrpSpPr/>
            <p:nvPr/>
          </p:nvGrpSpPr>
          <p:grpSpPr>
            <a:xfrm>
              <a:off x="6877045" y="334546"/>
              <a:ext cx="744081" cy="1285245"/>
              <a:chOff x="6310142" y="482887"/>
              <a:chExt cx="744081" cy="1285245"/>
            </a:xfrm>
          </p:grpSpPr>
          <p:cxnSp>
            <p:nvCxnSpPr>
              <p:cNvPr id="12" name="Straight Arrow Connector 11"/>
              <p:cNvCxnSpPr/>
              <p:nvPr/>
            </p:nvCxnSpPr>
            <p:spPr bwMode="auto">
              <a:xfrm>
                <a:off x="6546223" y="1359640"/>
                <a:ext cx="5080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H="1" flipV="1">
                <a:off x="6512306" y="749475"/>
                <a:ext cx="10160" cy="59944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sp>
            <p:nvSpPr>
              <p:cNvPr id="14" name="TextBox 13"/>
              <p:cNvSpPr txBox="1"/>
              <p:nvPr/>
            </p:nvSpPr>
            <p:spPr>
              <a:xfrm>
                <a:off x="6698623" y="1398800"/>
                <a:ext cx="300082" cy="369332"/>
              </a:xfrm>
              <a:prstGeom prst="rect">
                <a:avLst/>
              </a:prstGeom>
              <a:noFill/>
            </p:spPr>
            <p:txBody>
              <a:bodyPr wrap="none" rtlCol="0">
                <a:spAutoFit/>
              </a:bodyPr>
              <a:lstStyle/>
              <a:p>
                <a:r>
                  <a:rPr lang="en-US" dirty="0" smtClean="0"/>
                  <a:t>x</a:t>
                </a:r>
                <a:endParaRPr lang="en-US" dirty="0"/>
              </a:p>
            </p:txBody>
          </p:sp>
          <p:sp>
            <p:nvSpPr>
              <p:cNvPr id="15" name="TextBox 14"/>
              <p:cNvSpPr txBox="1"/>
              <p:nvPr/>
            </p:nvSpPr>
            <p:spPr>
              <a:xfrm>
                <a:off x="6310142" y="482887"/>
                <a:ext cx="300082" cy="369332"/>
              </a:xfrm>
              <a:prstGeom prst="rect">
                <a:avLst/>
              </a:prstGeom>
              <a:noFill/>
            </p:spPr>
            <p:txBody>
              <a:bodyPr wrap="none" rtlCol="0">
                <a:spAutoFit/>
              </a:bodyPr>
              <a:lstStyle/>
              <a:p>
                <a:r>
                  <a:rPr lang="en-US" dirty="0" smtClean="0"/>
                  <a:t>y</a:t>
                </a:r>
                <a:endParaRPr lang="en-US" dirty="0"/>
              </a:p>
            </p:txBody>
          </p:sp>
        </p:grpSp>
        <p:grpSp>
          <p:nvGrpSpPr>
            <p:cNvPr id="89" name="Group 88"/>
            <p:cNvGrpSpPr/>
            <p:nvPr/>
          </p:nvGrpSpPr>
          <p:grpSpPr>
            <a:xfrm>
              <a:off x="2926173" y="1283573"/>
              <a:ext cx="1005840" cy="1581388"/>
              <a:chOff x="3030332" y="3625101"/>
              <a:chExt cx="1005840" cy="1581388"/>
            </a:xfrm>
          </p:grpSpPr>
          <p:sp>
            <p:nvSpPr>
              <p:cNvPr id="44" name="Oval 43"/>
              <p:cNvSpPr/>
              <p:nvPr/>
            </p:nvSpPr>
            <p:spPr bwMode="auto">
              <a:xfrm>
                <a:off x="3030332" y="3641849"/>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45" name="Straight Connector 44"/>
              <p:cNvCxnSpPr/>
              <p:nvPr/>
            </p:nvCxnSpPr>
            <p:spPr bwMode="auto">
              <a:xfrm flipH="1" flipV="1">
                <a:off x="3256696" y="3699221"/>
                <a:ext cx="450749" cy="140618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46" name="TextBox 45"/>
              <p:cNvSpPr txBox="1"/>
              <p:nvPr/>
            </p:nvSpPr>
            <p:spPr>
              <a:xfrm>
                <a:off x="3563732" y="4683249"/>
                <a:ext cx="248786" cy="369332"/>
              </a:xfrm>
              <a:prstGeom prst="rect">
                <a:avLst/>
              </a:prstGeom>
              <a:noFill/>
            </p:spPr>
            <p:txBody>
              <a:bodyPr wrap="none" rtlCol="0">
                <a:spAutoFit/>
              </a:bodyPr>
              <a:lstStyle/>
              <a:p>
                <a:r>
                  <a:rPr lang="en-US" dirty="0" smtClean="0"/>
                  <a:t>f</a:t>
                </a:r>
                <a:endParaRPr lang="en-US" dirty="0"/>
              </a:p>
            </p:txBody>
          </p:sp>
          <p:sp>
            <p:nvSpPr>
              <p:cNvPr id="47" name="Arc 46"/>
              <p:cNvSpPr/>
              <p:nvPr/>
            </p:nvSpPr>
            <p:spPr bwMode="auto">
              <a:xfrm>
                <a:off x="3223372" y="3631689"/>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8" name="Straight Connector 47"/>
              <p:cNvCxnSpPr>
                <a:endCxn id="44" idx="0"/>
              </p:cNvCxnSpPr>
              <p:nvPr/>
            </p:nvCxnSpPr>
            <p:spPr bwMode="auto">
              <a:xfrm flipH="1">
                <a:off x="3477372" y="3625101"/>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Straight Connector 56"/>
              <p:cNvCxnSpPr>
                <a:stCxn id="44" idx="2"/>
                <a:endCxn id="44" idx="6"/>
              </p:cNvCxnSpPr>
              <p:nvPr/>
            </p:nvCxnSpPr>
            <p:spPr bwMode="auto">
              <a:xfrm>
                <a:off x="3030332" y="4424169"/>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58" name="Straight Connector 57"/>
              <p:cNvCxnSpPr/>
              <p:nvPr/>
            </p:nvCxnSpPr>
            <p:spPr bwMode="auto">
              <a:xfrm>
                <a:off x="3533252" y="3641849"/>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59" name="Straight Connector 58"/>
              <p:cNvCxnSpPr/>
              <p:nvPr/>
            </p:nvCxnSpPr>
            <p:spPr bwMode="auto">
              <a:xfrm flipV="1">
                <a:off x="3085394" y="4121628"/>
                <a:ext cx="805581" cy="721911"/>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60" name="Freeform 59"/>
              <p:cNvSpPr/>
              <p:nvPr/>
            </p:nvSpPr>
            <p:spPr bwMode="auto">
              <a:xfrm>
                <a:off x="3707445" y="4180899"/>
                <a:ext cx="161087" cy="270234"/>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TextBox 60"/>
              <p:cNvSpPr txBox="1"/>
              <p:nvPr/>
            </p:nvSpPr>
            <p:spPr>
              <a:xfrm>
                <a:off x="3530169" y="3648437"/>
                <a:ext cx="300082" cy="369332"/>
              </a:xfrm>
              <a:prstGeom prst="rect">
                <a:avLst/>
              </a:prstGeom>
              <a:noFill/>
            </p:spPr>
            <p:txBody>
              <a:bodyPr wrap="none" rtlCol="0">
                <a:spAutoFit/>
              </a:bodyPr>
              <a:lstStyle/>
              <a:p>
                <a:r>
                  <a:rPr lang="en-US" dirty="0" smtClean="0"/>
                  <a:t>s</a:t>
                </a:r>
                <a:endParaRPr lang="en-US" dirty="0"/>
              </a:p>
            </p:txBody>
          </p:sp>
          <p:sp>
            <p:nvSpPr>
              <p:cNvPr id="62" name="TextBox 61"/>
              <p:cNvSpPr txBox="1"/>
              <p:nvPr/>
            </p:nvSpPr>
            <p:spPr>
              <a:xfrm>
                <a:off x="3456950" y="3861146"/>
                <a:ext cx="349776" cy="369332"/>
              </a:xfrm>
              <a:prstGeom prst="rect">
                <a:avLst/>
              </a:prstGeom>
              <a:noFill/>
            </p:spPr>
            <p:txBody>
              <a:bodyPr wrap="none" rtlCol="0">
                <a:spAutoFit/>
              </a:bodyPr>
              <a:lstStyle/>
              <a:p>
                <a:r>
                  <a:rPr lang="el-GR" dirty="0" smtClean="0">
                    <a:cs typeface="Arial" panose="020B0604020202020204" pitchFamily="34" charset="0"/>
                  </a:rPr>
                  <a:t>ψ</a:t>
                </a:r>
                <a:endParaRPr lang="en-US" dirty="0"/>
              </a:p>
            </p:txBody>
          </p:sp>
          <p:cxnSp>
            <p:nvCxnSpPr>
              <p:cNvPr id="64" name="Straight Connector 63"/>
              <p:cNvCxnSpPr/>
              <p:nvPr/>
            </p:nvCxnSpPr>
            <p:spPr bwMode="auto">
              <a:xfrm flipV="1">
                <a:off x="3538576" y="5202105"/>
                <a:ext cx="195224" cy="4384"/>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995883" y="1038411"/>
              <a:ext cx="1201018" cy="1772642"/>
              <a:chOff x="4651143" y="3306553"/>
              <a:chExt cx="1201018" cy="1772642"/>
            </a:xfrm>
          </p:grpSpPr>
          <p:sp>
            <p:nvSpPr>
              <p:cNvPr id="65" name="Oval 64"/>
              <p:cNvSpPr/>
              <p:nvPr/>
            </p:nvSpPr>
            <p:spPr bwMode="auto">
              <a:xfrm>
                <a:off x="4714553" y="3323301"/>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6" name="Straight Connector 65"/>
              <p:cNvCxnSpPr/>
              <p:nvPr/>
            </p:nvCxnSpPr>
            <p:spPr bwMode="auto">
              <a:xfrm flipV="1">
                <a:off x="4890120" y="3468994"/>
                <a:ext cx="594360" cy="1305268"/>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67" name="TextBox 66"/>
              <p:cNvSpPr txBox="1"/>
              <p:nvPr/>
            </p:nvSpPr>
            <p:spPr>
              <a:xfrm>
                <a:off x="4651143" y="4709863"/>
                <a:ext cx="248786" cy="369332"/>
              </a:xfrm>
              <a:prstGeom prst="rect">
                <a:avLst/>
              </a:prstGeom>
              <a:noFill/>
            </p:spPr>
            <p:txBody>
              <a:bodyPr wrap="none" rtlCol="0">
                <a:spAutoFit/>
              </a:bodyPr>
              <a:lstStyle/>
              <a:p>
                <a:r>
                  <a:rPr lang="en-US" dirty="0" smtClean="0"/>
                  <a:t>f</a:t>
                </a:r>
                <a:endParaRPr lang="en-US" dirty="0"/>
              </a:p>
            </p:txBody>
          </p:sp>
          <p:sp>
            <p:nvSpPr>
              <p:cNvPr id="68" name="Arc 67"/>
              <p:cNvSpPr/>
              <p:nvPr/>
            </p:nvSpPr>
            <p:spPr bwMode="auto">
              <a:xfrm>
                <a:off x="4907593" y="3313141"/>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9" name="Straight Connector 68"/>
              <p:cNvCxnSpPr>
                <a:endCxn id="65" idx="0"/>
              </p:cNvCxnSpPr>
              <p:nvPr/>
            </p:nvCxnSpPr>
            <p:spPr bwMode="auto">
              <a:xfrm flipH="1">
                <a:off x="5161593" y="3306553"/>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0" name="Straight Connector 69"/>
              <p:cNvCxnSpPr>
                <a:stCxn id="65" idx="2"/>
                <a:endCxn id="65" idx="6"/>
              </p:cNvCxnSpPr>
              <p:nvPr/>
            </p:nvCxnSpPr>
            <p:spPr bwMode="auto">
              <a:xfrm>
                <a:off x="4714553" y="4105621"/>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1" name="Straight Connector 70"/>
              <p:cNvCxnSpPr/>
              <p:nvPr/>
            </p:nvCxnSpPr>
            <p:spPr bwMode="auto">
              <a:xfrm>
                <a:off x="5217473" y="3323301"/>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2" name="Straight Connector 71"/>
              <p:cNvCxnSpPr/>
              <p:nvPr/>
            </p:nvCxnSpPr>
            <p:spPr bwMode="auto">
              <a:xfrm>
                <a:off x="4711733" y="3861146"/>
                <a:ext cx="895196" cy="458967"/>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73" name="Freeform 72"/>
              <p:cNvSpPr/>
              <p:nvPr/>
            </p:nvSpPr>
            <p:spPr bwMode="auto">
              <a:xfrm>
                <a:off x="5481009" y="4071116"/>
                <a:ext cx="45719" cy="207796"/>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4" name="TextBox 73"/>
              <p:cNvSpPr txBox="1"/>
              <p:nvPr/>
            </p:nvSpPr>
            <p:spPr>
              <a:xfrm>
                <a:off x="5552079" y="4242693"/>
                <a:ext cx="300082" cy="369332"/>
              </a:xfrm>
              <a:prstGeom prst="rect">
                <a:avLst/>
              </a:prstGeom>
              <a:noFill/>
            </p:spPr>
            <p:txBody>
              <a:bodyPr wrap="none" rtlCol="0">
                <a:spAutoFit/>
              </a:bodyPr>
              <a:lstStyle/>
              <a:p>
                <a:r>
                  <a:rPr lang="en-US" dirty="0" smtClean="0"/>
                  <a:t>s</a:t>
                </a:r>
                <a:endParaRPr lang="en-US" dirty="0"/>
              </a:p>
            </p:txBody>
          </p:sp>
          <p:sp>
            <p:nvSpPr>
              <p:cNvPr id="75" name="TextBox 74"/>
              <p:cNvSpPr txBox="1"/>
              <p:nvPr/>
            </p:nvSpPr>
            <p:spPr>
              <a:xfrm>
                <a:off x="5133981" y="4133096"/>
                <a:ext cx="426720" cy="369332"/>
              </a:xfrm>
              <a:prstGeom prst="rect">
                <a:avLst/>
              </a:prstGeom>
              <a:noFill/>
            </p:spPr>
            <p:txBody>
              <a:bodyPr wrap="none" rtlCol="0">
                <a:spAutoFit/>
              </a:bodyPr>
              <a:lstStyle/>
              <a:p>
                <a:r>
                  <a:rPr lang="en-US" dirty="0" smtClean="0">
                    <a:cs typeface="Arial" panose="020B0604020202020204" pitchFamily="34" charset="0"/>
                  </a:rPr>
                  <a:t>-</a:t>
                </a:r>
                <a:r>
                  <a:rPr lang="el-GR" dirty="0" smtClean="0">
                    <a:cs typeface="Arial" panose="020B0604020202020204" pitchFamily="34" charset="0"/>
                  </a:rPr>
                  <a:t>ψ</a:t>
                </a:r>
                <a:endParaRPr lang="en-US" dirty="0"/>
              </a:p>
            </p:txBody>
          </p:sp>
          <p:cxnSp>
            <p:nvCxnSpPr>
              <p:cNvPr id="76" name="Straight Connector 75"/>
              <p:cNvCxnSpPr/>
              <p:nvPr/>
            </p:nvCxnSpPr>
            <p:spPr bwMode="auto">
              <a:xfrm flipV="1">
                <a:off x="5222797" y="4883557"/>
                <a:ext cx="195224" cy="4384"/>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90" name="Group 89"/>
            <p:cNvGrpSpPr/>
            <p:nvPr/>
          </p:nvGrpSpPr>
          <p:grpSpPr>
            <a:xfrm>
              <a:off x="1774636" y="1545508"/>
              <a:ext cx="1201018" cy="1772642"/>
              <a:chOff x="4651143" y="3306553"/>
              <a:chExt cx="1201018" cy="1772642"/>
            </a:xfrm>
          </p:grpSpPr>
          <p:sp>
            <p:nvSpPr>
              <p:cNvPr id="91" name="Oval 90"/>
              <p:cNvSpPr/>
              <p:nvPr/>
            </p:nvSpPr>
            <p:spPr bwMode="auto">
              <a:xfrm>
                <a:off x="4714553" y="3323301"/>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92" name="Straight Connector 91"/>
              <p:cNvCxnSpPr/>
              <p:nvPr/>
            </p:nvCxnSpPr>
            <p:spPr bwMode="auto">
              <a:xfrm flipV="1">
                <a:off x="4890120" y="3468994"/>
                <a:ext cx="594360" cy="1305268"/>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93" name="TextBox 92"/>
              <p:cNvSpPr txBox="1"/>
              <p:nvPr/>
            </p:nvSpPr>
            <p:spPr>
              <a:xfrm>
                <a:off x="4651143" y="4709863"/>
                <a:ext cx="248786" cy="369332"/>
              </a:xfrm>
              <a:prstGeom prst="rect">
                <a:avLst/>
              </a:prstGeom>
              <a:noFill/>
            </p:spPr>
            <p:txBody>
              <a:bodyPr wrap="none" rtlCol="0">
                <a:spAutoFit/>
              </a:bodyPr>
              <a:lstStyle/>
              <a:p>
                <a:r>
                  <a:rPr lang="en-US" dirty="0" smtClean="0"/>
                  <a:t>f</a:t>
                </a:r>
                <a:endParaRPr lang="en-US" dirty="0"/>
              </a:p>
            </p:txBody>
          </p:sp>
          <p:sp>
            <p:nvSpPr>
              <p:cNvPr id="94" name="Arc 93"/>
              <p:cNvSpPr/>
              <p:nvPr/>
            </p:nvSpPr>
            <p:spPr bwMode="auto">
              <a:xfrm>
                <a:off x="4907593" y="3313141"/>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95" name="Straight Connector 94"/>
              <p:cNvCxnSpPr>
                <a:endCxn id="91" idx="0"/>
              </p:cNvCxnSpPr>
              <p:nvPr/>
            </p:nvCxnSpPr>
            <p:spPr bwMode="auto">
              <a:xfrm flipH="1">
                <a:off x="5161593" y="3306553"/>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6" name="Straight Connector 95"/>
              <p:cNvCxnSpPr>
                <a:stCxn id="91" idx="2"/>
                <a:endCxn id="91" idx="6"/>
              </p:cNvCxnSpPr>
              <p:nvPr/>
            </p:nvCxnSpPr>
            <p:spPr bwMode="auto">
              <a:xfrm>
                <a:off x="4714553" y="4105621"/>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97" name="Straight Connector 96"/>
              <p:cNvCxnSpPr/>
              <p:nvPr/>
            </p:nvCxnSpPr>
            <p:spPr bwMode="auto">
              <a:xfrm>
                <a:off x="5217473" y="3323301"/>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98" name="Straight Connector 97"/>
              <p:cNvCxnSpPr/>
              <p:nvPr/>
            </p:nvCxnSpPr>
            <p:spPr bwMode="auto">
              <a:xfrm>
                <a:off x="4711733" y="3861146"/>
                <a:ext cx="895196" cy="458967"/>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99" name="Freeform 98"/>
              <p:cNvSpPr/>
              <p:nvPr/>
            </p:nvSpPr>
            <p:spPr bwMode="auto">
              <a:xfrm>
                <a:off x="5481009" y="4071116"/>
                <a:ext cx="45719" cy="207796"/>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0" name="TextBox 99"/>
              <p:cNvSpPr txBox="1"/>
              <p:nvPr/>
            </p:nvSpPr>
            <p:spPr>
              <a:xfrm>
                <a:off x="5552079" y="4242693"/>
                <a:ext cx="300082" cy="369332"/>
              </a:xfrm>
              <a:prstGeom prst="rect">
                <a:avLst/>
              </a:prstGeom>
              <a:noFill/>
            </p:spPr>
            <p:txBody>
              <a:bodyPr wrap="none" rtlCol="0">
                <a:spAutoFit/>
              </a:bodyPr>
              <a:lstStyle/>
              <a:p>
                <a:r>
                  <a:rPr lang="en-US" dirty="0" smtClean="0"/>
                  <a:t>s</a:t>
                </a:r>
                <a:endParaRPr lang="en-US" dirty="0"/>
              </a:p>
            </p:txBody>
          </p:sp>
          <p:sp>
            <p:nvSpPr>
              <p:cNvPr id="101" name="TextBox 100"/>
              <p:cNvSpPr txBox="1"/>
              <p:nvPr/>
            </p:nvSpPr>
            <p:spPr>
              <a:xfrm>
                <a:off x="5133981" y="4133096"/>
                <a:ext cx="426720" cy="369332"/>
              </a:xfrm>
              <a:prstGeom prst="rect">
                <a:avLst/>
              </a:prstGeom>
              <a:noFill/>
            </p:spPr>
            <p:txBody>
              <a:bodyPr wrap="none" rtlCol="0">
                <a:spAutoFit/>
              </a:bodyPr>
              <a:lstStyle/>
              <a:p>
                <a:r>
                  <a:rPr lang="en-US" dirty="0" smtClean="0">
                    <a:cs typeface="Arial" panose="020B0604020202020204" pitchFamily="34" charset="0"/>
                  </a:rPr>
                  <a:t>-</a:t>
                </a:r>
                <a:r>
                  <a:rPr lang="el-GR" dirty="0" smtClean="0">
                    <a:cs typeface="Arial" panose="020B0604020202020204" pitchFamily="34" charset="0"/>
                  </a:rPr>
                  <a:t>ψ</a:t>
                </a:r>
                <a:endParaRPr lang="en-US" dirty="0"/>
              </a:p>
            </p:txBody>
          </p:sp>
          <p:cxnSp>
            <p:nvCxnSpPr>
              <p:cNvPr id="102" name="Straight Connector 101"/>
              <p:cNvCxnSpPr/>
              <p:nvPr/>
            </p:nvCxnSpPr>
            <p:spPr bwMode="auto">
              <a:xfrm flipV="1">
                <a:off x="5222797" y="4883557"/>
                <a:ext cx="195224" cy="4384"/>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104" name="Group 103"/>
            <p:cNvGrpSpPr/>
            <p:nvPr/>
          </p:nvGrpSpPr>
          <p:grpSpPr>
            <a:xfrm>
              <a:off x="773372" y="1838876"/>
              <a:ext cx="1005840" cy="1581388"/>
              <a:chOff x="3030332" y="3625101"/>
              <a:chExt cx="1005840" cy="1581388"/>
            </a:xfrm>
          </p:grpSpPr>
          <p:sp>
            <p:nvSpPr>
              <p:cNvPr id="105" name="Oval 104"/>
              <p:cNvSpPr/>
              <p:nvPr/>
            </p:nvSpPr>
            <p:spPr bwMode="auto">
              <a:xfrm>
                <a:off x="3030332" y="3641849"/>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06" name="Straight Connector 105"/>
              <p:cNvCxnSpPr/>
              <p:nvPr/>
            </p:nvCxnSpPr>
            <p:spPr bwMode="auto">
              <a:xfrm flipH="1" flipV="1">
                <a:off x="3256696" y="3699221"/>
                <a:ext cx="450749" cy="140618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107" name="TextBox 106"/>
              <p:cNvSpPr txBox="1"/>
              <p:nvPr/>
            </p:nvSpPr>
            <p:spPr>
              <a:xfrm>
                <a:off x="3563732" y="4683249"/>
                <a:ext cx="248786" cy="369332"/>
              </a:xfrm>
              <a:prstGeom prst="rect">
                <a:avLst/>
              </a:prstGeom>
              <a:noFill/>
            </p:spPr>
            <p:txBody>
              <a:bodyPr wrap="none" rtlCol="0">
                <a:spAutoFit/>
              </a:bodyPr>
              <a:lstStyle/>
              <a:p>
                <a:r>
                  <a:rPr lang="en-US" dirty="0" smtClean="0"/>
                  <a:t>f</a:t>
                </a:r>
                <a:endParaRPr lang="en-US" dirty="0"/>
              </a:p>
            </p:txBody>
          </p:sp>
          <p:sp>
            <p:nvSpPr>
              <p:cNvPr id="108" name="Arc 107"/>
              <p:cNvSpPr/>
              <p:nvPr/>
            </p:nvSpPr>
            <p:spPr bwMode="auto">
              <a:xfrm>
                <a:off x="3223372" y="3631689"/>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09" name="Straight Connector 108"/>
              <p:cNvCxnSpPr>
                <a:endCxn id="105" idx="0"/>
              </p:cNvCxnSpPr>
              <p:nvPr/>
            </p:nvCxnSpPr>
            <p:spPr bwMode="auto">
              <a:xfrm flipH="1">
                <a:off x="3477372" y="3625101"/>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10" name="Straight Connector 109"/>
              <p:cNvCxnSpPr>
                <a:stCxn id="105" idx="2"/>
                <a:endCxn id="105" idx="6"/>
              </p:cNvCxnSpPr>
              <p:nvPr/>
            </p:nvCxnSpPr>
            <p:spPr bwMode="auto">
              <a:xfrm>
                <a:off x="3030332" y="4424169"/>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11" name="Straight Connector 110"/>
              <p:cNvCxnSpPr/>
              <p:nvPr/>
            </p:nvCxnSpPr>
            <p:spPr bwMode="auto">
              <a:xfrm>
                <a:off x="3533252" y="3641849"/>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12" name="Straight Connector 111"/>
              <p:cNvCxnSpPr/>
              <p:nvPr/>
            </p:nvCxnSpPr>
            <p:spPr bwMode="auto">
              <a:xfrm flipV="1">
                <a:off x="3085394" y="4121628"/>
                <a:ext cx="805581" cy="721911"/>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113" name="Freeform 112"/>
              <p:cNvSpPr/>
              <p:nvPr/>
            </p:nvSpPr>
            <p:spPr bwMode="auto">
              <a:xfrm>
                <a:off x="3707445" y="4180899"/>
                <a:ext cx="161087" cy="270234"/>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4" name="TextBox 113"/>
              <p:cNvSpPr txBox="1"/>
              <p:nvPr/>
            </p:nvSpPr>
            <p:spPr>
              <a:xfrm>
                <a:off x="3530169" y="3648437"/>
                <a:ext cx="300082" cy="369332"/>
              </a:xfrm>
              <a:prstGeom prst="rect">
                <a:avLst/>
              </a:prstGeom>
              <a:noFill/>
            </p:spPr>
            <p:txBody>
              <a:bodyPr wrap="none" rtlCol="0">
                <a:spAutoFit/>
              </a:bodyPr>
              <a:lstStyle/>
              <a:p>
                <a:r>
                  <a:rPr lang="en-US" dirty="0" smtClean="0"/>
                  <a:t>s</a:t>
                </a:r>
                <a:endParaRPr lang="en-US" dirty="0"/>
              </a:p>
            </p:txBody>
          </p:sp>
          <p:sp>
            <p:nvSpPr>
              <p:cNvPr id="115" name="TextBox 114"/>
              <p:cNvSpPr txBox="1"/>
              <p:nvPr/>
            </p:nvSpPr>
            <p:spPr>
              <a:xfrm>
                <a:off x="3456950" y="3861146"/>
                <a:ext cx="349776" cy="369332"/>
              </a:xfrm>
              <a:prstGeom prst="rect">
                <a:avLst/>
              </a:prstGeom>
              <a:noFill/>
            </p:spPr>
            <p:txBody>
              <a:bodyPr wrap="none" rtlCol="0">
                <a:spAutoFit/>
              </a:bodyPr>
              <a:lstStyle/>
              <a:p>
                <a:r>
                  <a:rPr lang="el-GR" dirty="0" smtClean="0">
                    <a:cs typeface="Arial" panose="020B0604020202020204" pitchFamily="34" charset="0"/>
                  </a:rPr>
                  <a:t>ψ</a:t>
                </a:r>
                <a:endParaRPr lang="en-US" dirty="0"/>
              </a:p>
            </p:txBody>
          </p:sp>
          <p:cxnSp>
            <p:nvCxnSpPr>
              <p:cNvPr id="116" name="Straight Connector 115"/>
              <p:cNvCxnSpPr/>
              <p:nvPr/>
            </p:nvCxnSpPr>
            <p:spPr bwMode="auto">
              <a:xfrm flipV="1">
                <a:off x="3538576" y="5202105"/>
                <a:ext cx="195224" cy="4384"/>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117" name="Group 116"/>
            <p:cNvGrpSpPr/>
            <p:nvPr/>
          </p:nvGrpSpPr>
          <p:grpSpPr>
            <a:xfrm>
              <a:off x="-396734" y="2091905"/>
              <a:ext cx="1201018" cy="1772642"/>
              <a:chOff x="4651143" y="3306553"/>
              <a:chExt cx="1201018" cy="1772642"/>
            </a:xfrm>
          </p:grpSpPr>
          <p:sp>
            <p:nvSpPr>
              <p:cNvPr id="118" name="Oval 117"/>
              <p:cNvSpPr/>
              <p:nvPr/>
            </p:nvSpPr>
            <p:spPr bwMode="auto">
              <a:xfrm>
                <a:off x="4714553" y="3323301"/>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19" name="Straight Connector 118"/>
              <p:cNvCxnSpPr/>
              <p:nvPr/>
            </p:nvCxnSpPr>
            <p:spPr bwMode="auto">
              <a:xfrm flipV="1">
                <a:off x="4890120" y="3468994"/>
                <a:ext cx="594360" cy="1305268"/>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120" name="TextBox 119"/>
              <p:cNvSpPr txBox="1"/>
              <p:nvPr/>
            </p:nvSpPr>
            <p:spPr>
              <a:xfrm>
                <a:off x="4651143" y="4709863"/>
                <a:ext cx="248786" cy="369332"/>
              </a:xfrm>
              <a:prstGeom prst="rect">
                <a:avLst/>
              </a:prstGeom>
              <a:noFill/>
            </p:spPr>
            <p:txBody>
              <a:bodyPr wrap="none" rtlCol="0">
                <a:spAutoFit/>
              </a:bodyPr>
              <a:lstStyle/>
              <a:p>
                <a:r>
                  <a:rPr lang="en-US" dirty="0" smtClean="0"/>
                  <a:t>f</a:t>
                </a:r>
                <a:endParaRPr lang="en-US" dirty="0"/>
              </a:p>
            </p:txBody>
          </p:sp>
          <p:sp>
            <p:nvSpPr>
              <p:cNvPr id="121" name="Arc 120"/>
              <p:cNvSpPr/>
              <p:nvPr/>
            </p:nvSpPr>
            <p:spPr bwMode="auto">
              <a:xfrm>
                <a:off x="4907593" y="3313141"/>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22" name="Straight Connector 121"/>
              <p:cNvCxnSpPr>
                <a:endCxn id="118" idx="0"/>
              </p:cNvCxnSpPr>
              <p:nvPr/>
            </p:nvCxnSpPr>
            <p:spPr bwMode="auto">
              <a:xfrm flipH="1">
                <a:off x="5161593" y="3306553"/>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3" name="Straight Connector 122"/>
              <p:cNvCxnSpPr>
                <a:stCxn id="118" idx="2"/>
                <a:endCxn id="118" idx="6"/>
              </p:cNvCxnSpPr>
              <p:nvPr/>
            </p:nvCxnSpPr>
            <p:spPr bwMode="auto">
              <a:xfrm>
                <a:off x="4714553" y="4105621"/>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24" name="Straight Connector 123"/>
              <p:cNvCxnSpPr/>
              <p:nvPr/>
            </p:nvCxnSpPr>
            <p:spPr bwMode="auto">
              <a:xfrm>
                <a:off x="5217473" y="3323301"/>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25" name="Straight Connector 124"/>
              <p:cNvCxnSpPr/>
              <p:nvPr/>
            </p:nvCxnSpPr>
            <p:spPr bwMode="auto">
              <a:xfrm>
                <a:off x="4711733" y="3861146"/>
                <a:ext cx="895196" cy="458967"/>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126" name="Freeform 125"/>
              <p:cNvSpPr/>
              <p:nvPr/>
            </p:nvSpPr>
            <p:spPr bwMode="auto">
              <a:xfrm>
                <a:off x="5481009" y="4071116"/>
                <a:ext cx="45719" cy="207796"/>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7" name="TextBox 126"/>
              <p:cNvSpPr txBox="1"/>
              <p:nvPr/>
            </p:nvSpPr>
            <p:spPr>
              <a:xfrm>
                <a:off x="5552079" y="4242693"/>
                <a:ext cx="300082" cy="369332"/>
              </a:xfrm>
              <a:prstGeom prst="rect">
                <a:avLst/>
              </a:prstGeom>
              <a:noFill/>
            </p:spPr>
            <p:txBody>
              <a:bodyPr wrap="none" rtlCol="0">
                <a:spAutoFit/>
              </a:bodyPr>
              <a:lstStyle/>
              <a:p>
                <a:r>
                  <a:rPr lang="en-US" dirty="0" smtClean="0"/>
                  <a:t>s</a:t>
                </a:r>
                <a:endParaRPr lang="en-US" dirty="0"/>
              </a:p>
            </p:txBody>
          </p:sp>
          <p:sp>
            <p:nvSpPr>
              <p:cNvPr id="128" name="TextBox 127"/>
              <p:cNvSpPr txBox="1"/>
              <p:nvPr/>
            </p:nvSpPr>
            <p:spPr>
              <a:xfrm>
                <a:off x="5133981" y="4133096"/>
                <a:ext cx="426720" cy="369332"/>
              </a:xfrm>
              <a:prstGeom prst="rect">
                <a:avLst/>
              </a:prstGeom>
              <a:noFill/>
            </p:spPr>
            <p:txBody>
              <a:bodyPr wrap="none" rtlCol="0">
                <a:spAutoFit/>
              </a:bodyPr>
              <a:lstStyle/>
              <a:p>
                <a:r>
                  <a:rPr lang="en-US" dirty="0" smtClean="0">
                    <a:cs typeface="Arial" panose="020B0604020202020204" pitchFamily="34" charset="0"/>
                  </a:rPr>
                  <a:t>-</a:t>
                </a:r>
                <a:r>
                  <a:rPr lang="el-GR" dirty="0" smtClean="0">
                    <a:cs typeface="Arial" panose="020B0604020202020204" pitchFamily="34" charset="0"/>
                  </a:rPr>
                  <a:t>ψ</a:t>
                </a:r>
                <a:endParaRPr lang="en-US" dirty="0"/>
              </a:p>
            </p:txBody>
          </p:sp>
          <p:cxnSp>
            <p:nvCxnSpPr>
              <p:cNvPr id="129" name="Straight Connector 128"/>
              <p:cNvCxnSpPr/>
              <p:nvPr/>
            </p:nvCxnSpPr>
            <p:spPr bwMode="auto">
              <a:xfrm flipV="1">
                <a:off x="5222797" y="4883557"/>
                <a:ext cx="195224" cy="4384"/>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141" name="Group 140"/>
            <p:cNvGrpSpPr/>
            <p:nvPr/>
          </p:nvGrpSpPr>
          <p:grpSpPr>
            <a:xfrm>
              <a:off x="5064318" y="790588"/>
              <a:ext cx="1635443" cy="2028395"/>
              <a:chOff x="5064318" y="790588"/>
              <a:chExt cx="1635443" cy="2028395"/>
            </a:xfrm>
          </p:grpSpPr>
          <p:sp>
            <p:nvSpPr>
              <p:cNvPr id="28" name="Oval 27"/>
              <p:cNvSpPr/>
              <p:nvPr/>
            </p:nvSpPr>
            <p:spPr bwMode="auto">
              <a:xfrm>
                <a:off x="5064318" y="807336"/>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29" name="Straight Connector 28"/>
              <p:cNvCxnSpPr/>
              <p:nvPr/>
            </p:nvCxnSpPr>
            <p:spPr bwMode="auto">
              <a:xfrm flipH="1" flipV="1">
                <a:off x="5222787" y="903260"/>
                <a:ext cx="679731" cy="1241966"/>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32" name="TextBox 31"/>
              <p:cNvSpPr txBox="1"/>
              <p:nvPr/>
            </p:nvSpPr>
            <p:spPr>
              <a:xfrm>
                <a:off x="5597718" y="1848736"/>
                <a:ext cx="248786" cy="369332"/>
              </a:xfrm>
              <a:prstGeom prst="rect">
                <a:avLst/>
              </a:prstGeom>
              <a:noFill/>
            </p:spPr>
            <p:txBody>
              <a:bodyPr wrap="none" rtlCol="0">
                <a:spAutoFit/>
              </a:bodyPr>
              <a:lstStyle/>
              <a:p>
                <a:r>
                  <a:rPr lang="en-US" dirty="0" smtClean="0"/>
                  <a:t>f</a:t>
                </a:r>
                <a:endParaRPr lang="en-US" dirty="0"/>
              </a:p>
            </p:txBody>
          </p:sp>
          <p:sp>
            <p:nvSpPr>
              <p:cNvPr id="17" name="Arc 16"/>
              <p:cNvSpPr/>
              <p:nvPr/>
            </p:nvSpPr>
            <p:spPr bwMode="auto">
              <a:xfrm>
                <a:off x="5257358" y="797176"/>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8" name="Straight Connector 17"/>
              <p:cNvCxnSpPr>
                <a:endCxn id="28" idx="0"/>
              </p:cNvCxnSpPr>
              <p:nvPr/>
            </p:nvCxnSpPr>
            <p:spPr bwMode="auto">
              <a:xfrm flipH="1">
                <a:off x="5511358" y="790588"/>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19" name="Group 53"/>
              <p:cNvGrpSpPr/>
              <p:nvPr/>
            </p:nvGrpSpPr>
            <p:grpSpPr>
              <a:xfrm rot="21008584">
                <a:off x="5111252" y="2371943"/>
                <a:ext cx="1219200" cy="447040"/>
                <a:chOff x="1905000" y="4734560"/>
                <a:chExt cx="1219200" cy="447040"/>
              </a:xfrm>
            </p:grpSpPr>
            <p:cxnSp>
              <p:nvCxnSpPr>
                <p:cNvPr id="21" name="Straight Connector 20"/>
                <p:cNvCxnSpPr/>
                <p:nvPr/>
              </p:nvCxnSpPr>
              <p:spPr bwMode="auto">
                <a:xfrm rot="591416" flipV="1">
                  <a:off x="2376584" y="4739142"/>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2397607" y="4743074"/>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Arrow Connector 23"/>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Connector 25"/>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 name="TextBox 19"/>
              <p:cNvSpPr txBox="1"/>
              <p:nvPr/>
            </p:nvSpPr>
            <p:spPr>
              <a:xfrm>
                <a:off x="6207318" y="2361816"/>
                <a:ext cx="492443" cy="369332"/>
              </a:xfrm>
              <a:prstGeom prst="rect">
                <a:avLst/>
              </a:prstGeom>
              <a:noFill/>
            </p:spPr>
            <p:txBody>
              <a:bodyPr wrap="none" rtlCol="0">
                <a:spAutoFit/>
              </a:bodyPr>
              <a:lstStyle/>
              <a:p>
                <a:r>
                  <a:rPr lang="en-US" dirty="0" smtClean="0">
                    <a:cs typeface="Arial" panose="020B0604020202020204" pitchFamily="34" charset="0"/>
                  </a:rPr>
                  <a:t>λ/2</a:t>
                </a:r>
                <a:endParaRPr lang="en-US" dirty="0"/>
              </a:p>
            </p:txBody>
          </p:sp>
          <p:cxnSp>
            <p:nvCxnSpPr>
              <p:cNvPr id="6" name="Straight Connector 5"/>
              <p:cNvCxnSpPr>
                <a:stCxn id="28" idx="2"/>
                <a:endCxn id="28" idx="6"/>
              </p:cNvCxnSpPr>
              <p:nvPr/>
            </p:nvCxnSpPr>
            <p:spPr bwMode="auto">
              <a:xfrm>
                <a:off x="5064318" y="1589656"/>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7" name="Straight Connector 6"/>
              <p:cNvCxnSpPr/>
              <p:nvPr/>
            </p:nvCxnSpPr>
            <p:spPr bwMode="auto">
              <a:xfrm>
                <a:off x="5567238" y="807336"/>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8" name="Straight Connector 7"/>
              <p:cNvCxnSpPr/>
              <p:nvPr/>
            </p:nvCxnSpPr>
            <p:spPr bwMode="auto">
              <a:xfrm flipV="1">
                <a:off x="5119380" y="1287115"/>
                <a:ext cx="805581" cy="721911"/>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9" name="Freeform 8"/>
              <p:cNvSpPr/>
              <p:nvPr/>
            </p:nvSpPr>
            <p:spPr bwMode="auto">
              <a:xfrm>
                <a:off x="5741431" y="1346386"/>
                <a:ext cx="161087" cy="270234"/>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TextBox 9"/>
              <p:cNvSpPr txBox="1"/>
              <p:nvPr/>
            </p:nvSpPr>
            <p:spPr>
              <a:xfrm>
                <a:off x="5564155" y="813924"/>
                <a:ext cx="300082" cy="369332"/>
              </a:xfrm>
              <a:prstGeom prst="rect">
                <a:avLst/>
              </a:prstGeom>
              <a:noFill/>
            </p:spPr>
            <p:txBody>
              <a:bodyPr wrap="none" rtlCol="0">
                <a:spAutoFit/>
              </a:bodyPr>
              <a:lstStyle/>
              <a:p>
                <a:r>
                  <a:rPr lang="en-US" dirty="0" smtClean="0"/>
                  <a:t>s</a:t>
                </a:r>
                <a:endParaRPr lang="en-US" dirty="0"/>
              </a:p>
            </p:txBody>
          </p:sp>
          <p:sp>
            <p:nvSpPr>
              <p:cNvPr id="11" name="TextBox 10"/>
              <p:cNvSpPr txBox="1"/>
              <p:nvPr/>
            </p:nvSpPr>
            <p:spPr>
              <a:xfrm>
                <a:off x="5490936" y="1026633"/>
                <a:ext cx="349776" cy="369332"/>
              </a:xfrm>
              <a:prstGeom prst="rect">
                <a:avLst/>
              </a:prstGeom>
              <a:noFill/>
            </p:spPr>
            <p:txBody>
              <a:bodyPr wrap="none" rtlCol="0">
                <a:spAutoFit/>
              </a:bodyPr>
              <a:lstStyle/>
              <a:p>
                <a:r>
                  <a:rPr lang="el-GR" dirty="0" smtClean="0">
                    <a:cs typeface="Arial" panose="020B0604020202020204" pitchFamily="34" charset="0"/>
                  </a:rPr>
                  <a:t>ψ</a:t>
                </a:r>
                <a:endParaRPr lang="en-US" dirty="0"/>
              </a:p>
            </p:txBody>
          </p:sp>
        </p:grpSp>
        <p:sp>
          <p:nvSpPr>
            <p:cNvPr id="134" name="Oval 133"/>
            <p:cNvSpPr/>
            <p:nvPr/>
          </p:nvSpPr>
          <p:spPr bwMode="auto">
            <a:xfrm>
              <a:off x="6583670" y="1295400"/>
              <a:ext cx="45719" cy="76200"/>
            </a:xfrm>
            <a:prstGeom prst="ellipse">
              <a:avLst/>
            </a:prstGeom>
            <a:solidFill>
              <a:schemeClr val="accent1"/>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36" name="Straight Arrow Connector 135"/>
            <p:cNvCxnSpPr/>
            <p:nvPr/>
          </p:nvCxnSpPr>
          <p:spPr bwMode="auto">
            <a:xfrm>
              <a:off x="6580013" y="1324984"/>
              <a:ext cx="533113" cy="0"/>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sp>
          <p:nvSpPr>
            <p:cNvPr id="137" name="Oval 136"/>
            <p:cNvSpPr/>
            <p:nvPr/>
          </p:nvSpPr>
          <p:spPr bwMode="auto">
            <a:xfrm rot="16200000">
              <a:off x="-836212" y="3075437"/>
              <a:ext cx="45719" cy="76200"/>
            </a:xfrm>
            <a:prstGeom prst="ellipse">
              <a:avLst/>
            </a:prstGeom>
            <a:solidFill>
              <a:schemeClr val="accent1"/>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38" name="Straight Arrow Connector 137"/>
            <p:cNvCxnSpPr/>
            <p:nvPr/>
          </p:nvCxnSpPr>
          <p:spPr bwMode="auto">
            <a:xfrm flipV="1">
              <a:off x="-821760" y="2763478"/>
              <a:ext cx="0" cy="320150"/>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grpSp>
      <p:sp>
        <p:nvSpPr>
          <p:cNvPr id="143" name="TextBox 142"/>
          <p:cNvSpPr txBox="1"/>
          <p:nvPr/>
        </p:nvSpPr>
        <p:spPr>
          <a:xfrm>
            <a:off x="3205586" y="2904560"/>
            <a:ext cx="5348973" cy="584775"/>
          </a:xfrm>
          <a:prstGeom prst="rect">
            <a:avLst/>
          </a:prstGeom>
          <a:noFill/>
        </p:spPr>
        <p:txBody>
          <a:bodyPr wrap="square" rtlCol="0">
            <a:spAutoFit/>
          </a:bodyPr>
          <a:lstStyle/>
          <a:p>
            <a:pPr algn="just"/>
            <a:r>
              <a:rPr lang="en-US" sz="1600" dirty="0" smtClean="0"/>
              <a:t>N pairs of HWP’s rotated alternatively by +</a:t>
            </a:r>
            <a:r>
              <a:rPr lang="el-GR" sz="1600" dirty="0" smtClean="0">
                <a:cs typeface="Arial" panose="020B0604020202020204" pitchFamily="34" charset="0"/>
              </a:rPr>
              <a:t>ψ</a:t>
            </a:r>
            <a:r>
              <a:rPr lang="en-US" sz="1600" dirty="0" smtClean="0">
                <a:cs typeface="Arial" panose="020B0604020202020204" pitchFamily="34" charset="0"/>
              </a:rPr>
              <a:t> and </a:t>
            </a:r>
            <a:r>
              <a:rPr lang="en-US" sz="1600" dirty="0" smtClean="0"/>
              <a:t>-</a:t>
            </a:r>
            <a:r>
              <a:rPr lang="el-GR" sz="1600" dirty="0" smtClean="0">
                <a:cs typeface="Arial" panose="020B0604020202020204" pitchFamily="34" charset="0"/>
              </a:rPr>
              <a:t>ψ</a:t>
            </a:r>
            <a:r>
              <a:rPr lang="en-US" sz="1600" dirty="0" smtClean="0">
                <a:cs typeface="Arial" panose="020B0604020202020204" pitchFamily="34" charset="0"/>
              </a:rPr>
              <a:t> relative to the horizontal axis</a:t>
            </a:r>
            <a:endParaRPr lang="en-US" sz="1600" dirty="0"/>
          </a:p>
        </p:txBody>
      </p:sp>
      <p:sp>
        <p:nvSpPr>
          <p:cNvPr id="145" name="TextBox 144"/>
          <p:cNvSpPr txBox="1"/>
          <p:nvPr/>
        </p:nvSpPr>
        <p:spPr>
          <a:xfrm>
            <a:off x="1043806" y="3533720"/>
            <a:ext cx="7130478" cy="338554"/>
          </a:xfrm>
          <a:prstGeom prst="rect">
            <a:avLst/>
          </a:prstGeom>
          <a:noFill/>
        </p:spPr>
        <p:txBody>
          <a:bodyPr wrap="none" rtlCol="0">
            <a:spAutoFit/>
          </a:bodyPr>
          <a:lstStyle/>
          <a:p>
            <a:r>
              <a:rPr lang="en-US" sz="1600" dirty="0" smtClean="0"/>
              <a:t>If we start with horizontally polarized light here is how its polarization rotates:</a:t>
            </a:r>
            <a:endParaRPr lang="en-US" sz="1600" dirty="0"/>
          </a:p>
        </p:txBody>
      </p:sp>
      <p:grpSp>
        <p:nvGrpSpPr>
          <p:cNvPr id="161" name="Group 160"/>
          <p:cNvGrpSpPr/>
          <p:nvPr/>
        </p:nvGrpSpPr>
        <p:grpSpPr>
          <a:xfrm>
            <a:off x="942598" y="4725087"/>
            <a:ext cx="2468624" cy="1029795"/>
            <a:chOff x="942598" y="4725087"/>
            <a:chExt cx="2468624" cy="1029795"/>
          </a:xfrm>
        </p:grpSpPr>
        <p:cxnSp>
          <p:nvCxnSpPr>
            <p:cNvPr id="147" name="Straight Arrow Connector 146"/>
            <p:cNvCxnSpPr/>
            <p:nvPr/>
          </p:nvCxnSpPr>
          <p:spPr bwMode="auto">
            <a:xfrm>
              <a:off x="942598" y="5257800"/>
              <a:ext cx="1858084" cy="0"/>
            </a:xfrm>
            <a:prstGeom prst="straightConnector1">
              <a:avLst/>
            </a:prstGeom>
            <a:solidFill>
              <a:schemeClr val="accent1"/>
            </a:solidFill>
            <a:ln w="25400" cap="flat" cmpd="sng" algn="ctr">
              <a:solidFill>
                <a:srgbClr val="C00000"/>
              </a:solidFill>
              <a:prstDash val="sysDot"/>
              <a:round/>
              <a:headEnd type="none" w="med" len="med"/>
              <a:tailEnd type="triangle"/>
            </a:ln>
            <a:effectLst/>
          </p:spPr>
        </p:cxnSp>
        <p:cxnSp>
          <p:nvCxnSpPr>
            <p:cNvPr id="151" name="Straight Arrow Connector 150"/>
            <p:cNvCxnSpPr/>
            <p:nvPr/>
          </p:nvCxnSpPr>
          <p:spPr bwMode="auto">
            <a:xfrm>
              <a:off x="980698" y="5257800"/>
              <a:ext cx="1819984" cy="304933"/>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cxnSp>
          <p:nvCxnSpPr>
            <p:cNvPr id="153" name="Straight Arrow Connector 152"/>
            <p:cNvCxnSpPr/>
            <p:nvPr/>
          </p:nvCxnSpPr>
          <p:spPr bwMode="auto">
            <a:xfrm flipV="1">
              <a:off x="980698" y="4952867"/>
              <a:ext cx="1769546" cy="304933"/>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sp>
          <p:nvSpPr>
            <p:cNvPr id="156" name="Freeform 155"/>
            <p:cNvSpPr/>
            <p:nvPr/>
          </p:nvSpPr>
          <p:spPr bwMode="auto">
            <a:xfrm>
              <a:off x="2533650" y="5010150"/>
              <a:ext cx="49932" cy="285750"/>
            </a:xfrm>
            <a:custGeom>
              <a:avLst/>
              <a:gdLst>
                <a:gd name="connsiteX0" fmla="*/ 0 w 49932"/>
                <a:gd name="connsiteY0" fmla="*/ 0 h 285750"/>
                <a:gd name="connsiteX1" fmla="*/ 47625 w 49932"/>
                <a:gd name="connsiteY1" fmla="*/ 123825 h 285750"/>
                <a:gd name="connsiteX2" fmla="*/ 38100 w 49932"/>
                <a:gd name="connsiteY2" fmla="*/ 285750 h 285750"/>
              </a:gdLst>
              <a:ahLst/>
              <a:cxnLst>
                <a:cxn ang="0">
                  <a:pos x="connsiteX0" y="connsiteY0"/>
                </a:cxn>
                <a:cxn ang="0">
                  <a:pos x="connsiteX1" y="connsiteY1"/>
                </a:cxn>
                <a:cxn ang="0">
                  <a:pos x="connsiteX2" y="connsiteY2"/>
                </a:cxn>
              </a:cxnLst>
              <a:rect l="l" t="t" r="r" b="b"/>
              <a:pathLst>
                <a:path w="49932" h="285750">
                  <a:moveTo>
                    <a:pt x="0" y="0"/>
                  </a:moveTo>
                  <a:cubicBezTo>
                    <a:pt x="20637" y="38100"/>
                    <a:pt x="41275" y="76200"/>
                    <a:pt x="47625" y="123825"/>
                  </a:cubicBezTo>
                  <a:cubicBezTo>
                    <a:pt x="53975" y="171450"/>
                    <a:pt x="46037" y="228600"/>
                    <a:pt x="38100" y="28575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7" name="Freeform 156"/>
            <p:cNvSpPr/>
            <p:nvPr/>
          </p:nvSpPr>
          <p:spPr bwMode="auto">
            <a:xfrm flipV="1">
              <a:off x="2552456" y="5276917"/>
              <a:ext cx="49932" cy="285750"/>
            </a:xfrm>
            <a:custGeom>
              <a:avLst/>
              <a:gdLst>
                <a:gd name="connsiteX0" fmla="*/ 0 w 49932"/>
                <a:gd name="connsiteY0" fmla="*/ 0 h 285750"/>
                <a:gd name="connsiteX1" fmla="*/ 47625 w 49932"/>
                <a:gd name="connsiteY1" fmla="*/ 123825 h 285750"/>
                <a:gd name="connsiteX2" fmla="*/ 38100 w 49932"/>
                <a:gd name="connsiteY2" fmla="*/ 285750 h 285750"/>
              </a:gdLst>
              <a:ahLst/>
              <a:cxnLst>
                <a:cxn ang="0">
                  <a:pos x="connsiteX0" y="connsiteY0"/>
                </a:cxn>
                <a:cxn ang="0">
                  <a:pos x="connsiteX1" y="connsiteY1"/>
                </a:cxn>
                <a:cxn ang="0">
                  <a:pos x="connsiteX2" y="connsiteY2"/>
                </a:cxn>
              </a:cxnLst>
              <a:rect l="l" t="t" r="r" b="b"/>
              <a:pathLst>
                <a:path w="49932" h="285750">
                  <a:moveTo>
                    <a:pt x="0" y="0"/>
                  </a:moveTo>
                  <a:cubicBezTo>
                    <a:pt x="20637" y="38100"/>
                    <a:pt x="41275" y="76200"/>
                    <a:pt x="47625" y="123825"/>
                  </a:cubicBezTo>
                  <a:cubicBezTo>
                    <a:pt x="53975" y="171450"/>
                    <a:pt x="46037" y="228600"/>
                    <a:pt x="38100" y="28575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8" name="Rectangle 157"/>
            <p:cNvSpPr/>
            <p:nvPr/>
          </p:nvSpPr>
          <p:spPr>
            <a:xfrm>
              <a:off x="2667640" y="4725087"/>
              <a:ext cx="484428" cy="369332"/>
            </a:xfrm>
            <a:prstGeom prst="rect">
              <a:avLst/>
            </a:prstGeom>
          </p:spPr>
          <p:txBody>
            <a:bodyPr wrap="none">
              <a:spAutoFit/>
            </a:bodyPr>
            <a:lstStyle/>
            <a:p>
              <a:r>
                <a:rPr lang="en-US" dirty="0"/>
                <a:t>+</a:t>
              </a:r>
              <a:r>
                <a:rPr lang="el-GR" dirty="0">
                  <a:cs typeface="Arial" panose="020B0604020202020204" pitchFamily="34" charset="0"/>
                </a:rPr>
                <a:t>ψ</a:t>
              </a:r>
              <a:endParaRPr lang="en-US" dirty="0"/>
            </a:p>
          </p:txBody>
        </p:sp>
        <p:sp>
          <p:nvSpPr>
            <p:cNvPr id="159" name="Rectangle 158"/>
            <p:cNvSpPr/>
            <p:nvPr/>
          </p:nvSpPr>
          <p:spPr>
            <a:xfrm>
              <a:off x="2792033" y="5385550"/>
              <a:ext cx="426720" cy="369332"/>
            </a:xfrm>
            <a:prstGeom prst="rect">
              <a:avLst/>
            </a:prstGeom>
          </p:spPr>
          <p:txBody>
            <a:bodyPr wrap="none">
              <a:spAutoFit/>
            </a:bodyPr>
            <a:lstStyle/>
            <a:p>
              <a:r>
                <a:rPr lang="en-US" dirty="0" smtClean="0"/>
                <a:t>-</a:t>
              </a:r>
              <a:r>
                <a:rPr lang="el-GR" dirty="0" smtClean="0">
                  <a:cs typeface="Arial" panose="020B0604020202020204" pitchFamily="34" charset="0"/>
                </a:rPr>
                <a:t>ψ</a:t>
              </a:r>
              <a:endParaRPr lang="en-US" dirty="0"/>
            </a:p>
          </p:txBody>
        </p:sp>
        <p:graphicFrame>
          <p:nvGraphicFramePr>
            <p:cNvPr id="160" name="Object 159"/>
            <p:cNvGraphicFramePr>
              <a:graphicFrameLocks noChangeAspect="1"/>
            </p:cNvGraphicFramePr>
            <p:nvPr>
              <p:extLst>
                <p:ext uri="{D42A27DB-BD31-4B8C-83A1-F6EECF244321}">
                  <p14:modId xmlns:p14="http://schemas.microsoft.com/office/powerpoint/2010/main" val="656867918"/>
                </p:ext>
              </p:extLst>
            </p:nvPr>
          </p:nvGraphicFramePr>
          <p:xfrm>
            <a:off x="2787361" y="5097799"/>
            <a:ext cx="623861" cy="321993"/>
          </p:xfrm>
          <a:graphic>
            <a:graphicData uri="http://schemas.openxmlformats.org/presentationml/2006/ole">
              <mc:AlternateContent xmlns:mc="http://schemas.openxmlformats.org/markup-compatibility/2006">
                <mc:Choice xmlns:v="urn:schemas-microsoft-com:vml" Requires="v">
                  <p:oleObj spid="_x0000_s181306" name="Equation" r:id="rId3" imgW="393480" imgH="203040" progId="Equation.DSMT4">
                    <p:embed/>
                  </p:oleObj>
                </mc:Choice>
                <mc:Fallback>
                  <p:oleObj name="Equation" r:id="rId3" imgW="393480" imgH="203040" progId="Equation.DSMT4">
                    <p:embed/>
                    <p:pic>
                      <p:nvPicPr>
                        <p:cNvPr id="0" name=""/>
                        <p:cNvPicPr/>
                        <p:nvPr/>
                      </p:nvPicPr>
                      <p:blipFill>
                        <a:blip r:embed="rId4"/>
                        <a:stretch>
                          <a:fillRect/>
                        </a:stretch>
                      </p:blipFill>
                      <p:spPr>
                        <a:xfrm>
                          <a:off x="2787361" y="5097799"/>
                          <a:ext cx="623861" cy="321993"/>
                        </a:xfrm>
                        <a:prstGeom prst="rect">
                          <a:avLst/>
                        </a:prstGeom>
                      </p:spPr>
                    </p:pic>
                  </p:oleObj>
                </mc:Fallback>
              </mc:AlternateContent>
            </a:graphicData>
          </a:graphic>
        </p:graphicFrame>
      </p:grpSp>
      <p:grpSp>
        <p:nvGrpSpPr>
          <p:cNvPr id="175" name="Group 174"/>
          <p:cNvGrpSpPr/>
          <p:nvPr/>
        </p:nvGrpSpPr>
        <p:grpSpPr>
          <a:xfrm>
            <a:off x="1033883" y="4529010"/>
            <a:ext cx="2158129" cy="728790"/>
            <a:chOff x="1033883" y="4529010"/>
            <a:chExt cx="2158129" cy="728790"/>
          </a:xfrm>
        </p:grpSpPr>
        <p:graphicFrame>
          <p:nvGraphicFramePr>
            <p:cNvPr id="172" name="Object 171"/>
            <p:cNvGraphicFramePr>
              <a:graphicFrameLocks noChangeAspect="1"/>
            </p:cNvGraphicFramePr>
            <p:nvPr>
              <p:extLst>
                <p:ext uri="{D42A27DB-BD31-4B8C-83A1-F6EECF244321}">
                  <p14:modId xmlns:p14="http://schemas.microsoft.com/office/powerpoint/2010/main" val="3190036816"/>
                </p:ext>
              </p:extLst>
            </p:nvPr>
          </p:nvGraphicFramePr>
          <p:xfrm>
            <a:off x="2516531" y="4529010"/>
            <a:ext cx="675481" cy="292100"/>
          </p:xfrm>
          <a:graphic>
            <a:graphicData uri="http://schemas.openxmlformats.org/presentationml/2006/ole">
              <mc:AlternateContent xmlns:mc="http://schemas.openxmlformats.org/markup-compatibility/2006">
                <mc:Choice xmlns:v="urn:schemas-microsoft-com:vml" Requires="v">
                  <p:oleObj spid="_x0000_s181307" name="Equation" r:id="rId5" imgW="469800" imgH="203040" progId="Equation.DSMT4">
                    <p:embed/>
                  </p:oleObj>
                </mc:Choice>
                <mc:Fallback>
                  <p:oleObj name="Equation" r:id="rId5" imgW="469800" imgH="203040" progId="Equation.DSMT4">
                    <p:embed/>
                    <p:pic>
                      <p:nvPicPr>
                        <p:cNvPr id="0" name=""/>
                        <p:cNvPicPr/>
                        <p:nvPr/>
                      </p:nvPicPr>
                      <p:blipFill>
                        <a:blip r:embed="rId6"/>
                        <a:stretch>
                          <a:fillRect/>
                        </a:stretch>
                      </p:blipFill>
                      <p:spPr>
                        <a:xfrm>
                          <a:off x="2516531" y="4529010"/>
                          <a:ext cx="675481" cy="292100"/>
                        </a:xfrm>
                        <a:prstGeom prst="rect">
                          <a:avLst/>
                        </a:prstGeom>
                      </p:spPr>
                    </p:pic>
                  </p:oleObj>
                </mc:Fallback>
              </mc:AlternateContent>
            </a:graphicData>
          </a:graphic>
        </p:graphicFrame>
        <p:cxnSp>
          <p:nvCxnSpPr>
            <p:cNvPr id="173" name="Straight Arrow Connector 172"/>
            <p:cNvCxnSpPr>
              <a:endCxn id="172" idx="1"/>
            </p:cNvCxnSpPr>
            <p:nvPr/>
          </p:nvCxnSpPr>
          <p:spPr bwMode="auto">
            <a:xfrm flipV="1">
              <a:off x="1033883" y="4675060"/>
              <a:ext cx="1482648" cy="582740"/>
            </a:xfrm>
            <a:prstGeom prst="straightConnector1">
              <a:avLst/>
            </a:prstGeom>
            <a:solidFill>
              <a:schemeClr val="accent1"/>
            </a:solidFill>
            <a:ln w="25400" cap="flat" cmpd="sng" algn="ctr">
              <a:solidFill>
                <a:srgbClr val="C00000"/>
              </a:solidFill>
              <a:prstDash val="sysDot"/>
              <a:round/>
              <a:headEnd type="none" w="med" len="med"/>
              <a:tailEnd type="triangle"/>
            </a:ln>
            <a:effectLst/>
          </p:spPr>
        </p:cxnSp>
      </p:grpSp>
      <p:grpSp>
        <p:nvGrpSpPr>
          <p:cNvPr id="176" name="Group 175"/>
          <p:cNvGrpSpPr/>
          <p:nvPr/>
        </p:nvGrpSpPr>
        <p:grpSpPr>
          <a:xfrm>
            <a:off x="1027497" y="5257799"/>
            <a:ext cx="2176078" cy="1133476"/>
            <a:chOff x="832462" y="5114436"/>
            <a:chExt cx="2176078" cy="1133476"/>
          </a:xfrm>
        </p:grpSpPr>
        <p:graphicFrame>
          <p:nvGraphicFramePr>
            <p:cNvPr id="177" name="Object 176"/>
            <p:cNvGraphicFramePr>
              <a:graphicFrameLocks noChangeAspect="1"/>
            </p:cNvGraphicFramePr>
            <p:nvPr>
              <p:extLst>
                <p:ext uri="{D42A27DB-BD31-4B8C-83A1-F6EECF244321}">
                  <p14:modId xmlns:p14="http://schemas.microsoft.com/office/powerpoint/2010/main" val="2915999700"/>
                </p:ext>
              </p:extLst>
            </p:nvPr>
          </p:nvGraphicFramePr>
          <p:xfrm>
            <a:off x="2205265" y="5955812"/>
            <a:ext cx="803275" cy="292100"/>
          </p:xfrm>
          <a:graphic>
            <a:graphicData uri="http://schemas.openxmlformats.org/presentationml/2006/ole">
              <mc:AlternateContent xmlns:mc="http://schemas.openxmlformats.org/markup-compatibility/2006">
                <mc:Choice xmlns:v="urn:schemas-microsoft-com:vml" Requires="v">
                  <p:oleObj spid="_x0000_s181308" name="Equation" r:id="rId7" imgW="558720" imgH="203040" progId="Equation.DSMT4">
                    <p:embed/>
                  </p:oleObj>
                </mc:Choice>
                <mc:Fallback>
                  <p:oleObj name="Equation" r:id="rId7" imgW="558720" imgH="203040" progId="Equation.DSMT4">
                    <p:embed/>
                    <p:pic>
                      <p:nvPicPr>
                        <p:cNvPr id="172" name="Object 171"/>
                        <p:cNvPicPr/>
                        <p:nvPr/>
                      </p:nvPicPr>
                      <p:blipFill>
                        <a:blip r:embed="rId8"/>
                        <a:stretch>
                          <a:fillRect/>
                        </a:stretch>
                      </p:blipFill>
                      <p:spPr>
                        <a:xfrm>
                          <a:off x="2205265" y="5955812"/>
                          <a:ext cx="803275" cy="292100"/>
                        </a:xfrm>
                        <a:prstGeom prst="rect">
                          <a:avLst/>
                        </a:prstGeom>
                      </p:spPr>
                    </p:pic>
                  </p:oleObj>
                </mc:Fallback>
              </mc:AlternateContent>
            </a:graphicData>
          </a:graphic>
        </p:graphicFrame>
        <p:cxnSp>
          <p:nvCxnSpPr>
            <p:cNvPr id="178" name="Straight Arrow Connector 177"/>
            <p:cNvCxnSpPr/>
            <p:nvPr/>
          </p:nvCxnSpPr>
          <p:spPr bwMode="auto">
            <a:xfrm>
              <a:off x="832462" y="5114436"/>
              <a:ext cx="1386703" cy="976289"/>
            </a:xfrm>
            <a:prstGeom prst="straightConnector1">
              <a:avLst/>
            </a:prstGeom>
            <a:solidFill>
              <a:schemeClr val="accent1"/>
            </a:solidFill>
            <a:ln w="25400" cap="flat" cmpd="sng" algn="ctr">
              <a:solidFill>
                <a:srgbClr val="C00000"/>
              </a:solidFill>
              <a:prstDash val="sysDot"/>
              <a:round/>
              <a:headEnd type="none" w="med" len="med"/>
              <a:tailEnd type="triangle"/>
            </a:ln>
            <a:effectLst/>
          </p:spPr>
        </p:cxnSp>
      </p:grpSp>
      <p:grpSp>
        <p:nvGrpSpPr>
          <p:cNvPr id="185" name="Group 184"/>
          <p:cNvGrpSpPr/>
          <p:nvPr/>
        </p:nvGrpSpPr>
        <p:grpSpPr>
          <a:xfrm>
            <a:off x="1044616" y="3825359"/>
            <a:ext cx="1673968" cy="1432439"/>
            <a:chOff x="-1767214" y="4395555"/>
            <a:chExt cx="1673968" cy="1432439"/>
          </a:xfrm>
        </p:grpSpPr>
        <p:graphicFrame>
          <p:nvGraphicFramePr>
            <p:cNvPr id="186" name="Object 185"/>
            <p:cNvGraphicFramePr>
              <a:graphicFrameLocks noChangeAspect="1"/>
            </p:cNvGraphicFramePr>
            <p:nvPr>
              <p:extLst>
                <p:ext uri="{D42A27DB-BD31-4B8C-83A1-F6EECF244321}">
                  <p14:modId xmlns:p14="http://schemas.microsoft.com/office/powerpoint/2010/main" val="971602610"/>
                </p:ext>
              </p:extLst>
            </p:nvPr>
          </p:nvGraphicFramePr>
          <p:xfrm>
            <a:off x="-767933" y="4395555"/>
            <a:ext cx="674687" cy="292100"/>
          </p:xfrm>
          <a:graphic>
            <a:graphicData uri="http://schemas.openxmlformats.org/presentationml/2006/ole">
              <mc:AlternateContent xmlns:mc="http://schemas.openxmlformats.org/markup-compatibility/2006">
                <mc:Choice xmlns:v="urn:schemas-microsoft-com:vml" Requires="v">
                  <p:oleObj spid="_x0000_s181309" name="Equation" r:id="rId9" imgW="469800" imgH="203040" progId="Equation.DSMT4">
                    <p:embed/>
                  </p:oleObj>
                </mc:Choice>
                <mc:Fallback>
                  <p:oleObj name="Equation" r:id="rId9" imgW="469800" imgH="203040" progId="Equation.DSMT4">
                    <p:embed/>
                    <p:pic>
                      <p:nvPicPr>
                        <p:cNvPr id="177" name="Object 176"/>
                        <p:cNvPicPr/>
                        <p:nvPr/>
                      </p:nvPicPr>
                      <p:blipFill>
                        <a:blip r:embed="rId10"/>
                        <a:stretch>
                          <a:fillRect/>
                        </a:stretch>
                      </p:blipFill>
                      <p:spPr>
                        <a:xfrm>
                          <a:off x="-767933" y="4395555"/>
                          <a:ext cx="674687" cy="292100"/>
                        </a:xfrm>
                        <a:prstGeom prst="rect">
                          <a:avLst/>
                        </a:prstGeom>
                      </p:spPr>
                    </p:pic>
                  </p:oleObj>
                </mc:Fallback>
              </mc:AlternateContent>
            </a:graphicData>
          </a:graphic>
        </p:graphicFrame>
        <p:cxnSp>
          <p:nvCxnSpPr>
            <p:cNvPr id="187" name="Straight Arrow Connector 186"/>
            <p:cNvCxnSpPr/>
            <p:nvPr/>
          </p:nvCxnSpPr>
          <p:spPr bwMode="auto">
            <a:xfrm flipV="1">
              <a:off x="-1767214" y="4444973"/>
              <a:ext cx="898484" cy="1383021"/>
            </a:xfrm>
            <a:prstGeom prst="straightConnector1">
              <a:avLst/>
            </a:prstGeom>
            <a:solidFill>
              <a:schemeClr val="accent1"/>
            </a:solidFill>
            <a:ln w="25400" cap="flat" cmpd="sng" algn="ctr">
              <a:solidFill>
                <a:srgbClr val="C00000"/>
              </a:solidFill>
              <a:prstDash val="sysDot"/>
              <a:round/>
              <a:headEnd type="none" w="med" len="med"/>
              <a:tailEnd type="triangle"/>
            </a:ln>
            <a:effectLst/>
          </p:spPr>
        </p:cxnSp>
      </p:grpSp>
      <p:sp>
        <p:nvSpPr>
          <p:cNvPr id="190" name="TextBox 189"/>
          <p:cNvSpPr txBox="1"/>
          <p:nvPr/>
        </p:nvSpPr>
        <p:spPr>
          <a:xfrm>
            <a:off x="3418466" y="3907480"/>
            <a:ext cx="4084773" cy="2031325"/>
          </a:xfrm>
          <a:prstGeom prst="rect">
            <a:avLst/>
          </a:prstGeom>
          <a:noFill/>
        </p:spPr>
        <p:txBody>
          <a:bodyPr wrap="none" rtlCol="0">
            <a:spAutoFit/>
          </a:bodyPr>
          <a:lstStyle/>
          <a:p>
            <a:r>
              <a:rPr lang="en-US" dirty="0" smtClean="0"/>
              <a:t>after the 1</a:t>
            </a:r>
            <a:r>
              <a:rPr lang="en-US" baseline="30000" dirty="0" smtClean="0"/>
              <a:t>st</a:t>
            </a:r>
            <a:r>
              <a:rPr lang="en-US" dirty="0" smtClean="0"/>
              <a:t> plate </a:t>
            </a:r>
            <a:r>
              <a:rPr lang="el-GR" dirty="0" smtClean="0">
                <a:cs typeface="Arial" panose="020B0604020202020204" pitchFamily="34" charset="0"/>
              </a:rPr>
              <a:t>θ</a:t>
            </a:r>
            <a:r>
              <a:rPr lang="en-US" baseline="-25000" dirty="0" smtClean="0">
                <a:cs typeface="Arial" panose="020B0604020202020204" pitchFamily="34" charset="0"/>
              </a:rPr>
              <a:t>1</a:t>
            </a:r>
            <a:r>
              <a:rPr lang="en-US" dirty="0" smtClean="0">
                <a:cs typeface="Arial" panose="020B0604020202020204" pitchFamily="34" charset="0"/>
              </a:rPr>
              <a:t>=2</a:t>
            </a:r>
            <a:r>
              <a:rPr lang="el-GR" dirty="0" smtClean="0">
                <a:cs typeface="Arial" panose="020B0604020202020204" pitchFamily="34" charset="0"/>
              </a:rPr>
              <a:t>ψ</a:t>
            </a:r>
            <a:endParaRPr lang="en-US" dirty="0" smtClean="0">
              <a:cs typeface="Arial" panose="020B0604020202020204" pitchFamily="34" charset="0"/>
            </a:endParaRPr>
          </a:p>
          <a:p>
            <a:r>
              <a:rPr lang="en-US" dirty="0">
                <a:cs typeface="Arial" panose="020B0604020202020204" pitchFamily="34" charset="0"/>
              </a:rPr>
              <a:t>a</a:t>
            </a:r>
            <a:r>
              <a:rPr lang="en-US" dirty="0" smtClean="0">
                <a:cs typeface="Arial" panose="020B0604020202020204" pitchFamily="34" charset="0"/>
              </a:rPr>
              <a:t>fter the</a:t>
            </a:r>
            <a:r>
              <a:rPr lang="en-US" dirty="0" smtClean="0"/>
              <a:t> 2</a:t>
            </a:r>
            <a:r>
              <a:rPr lang="en-US" baseline="30000" dirty="0" smtClean="0"/>
              <a:t>nd</a:t>
            </a:r>
            <a:r>
              <a:rPr lang="en-US" dirty="0" smtClean="0"/>
              <a:t> plate </a:t>
            </a:r>
            <a:r>
              <a:rPr lang="el-GR" dirty="0" smtClean="0">
                <a:cs typeface="Arial" panose="020B0604020202020204" pitchFamily="34" charset="0"/>
              </a:rPr>
              <a:t>θ</a:t>
            </a:r>
            <a:r>
              <a:rPr lang="en-US" baseline="-25000" dirty="0" smtClean="0">
                <a:cs typeface="Arial" panose="020B0604020202020204" pitchFamily="34" charset="0"/>
              </a:rPr>
              <a:t>2</a:t>
            </a:r>
            <a:r>
              <a:rPr lang="en-US" dirty="0" smtClean="0">
                <a:cs typeface="Arial" panose="020B0604020202020204" pitchFamily="34" charset="0"/>
              </a:rPr>
              <a:t>=-4</a:t>
            </a:r>
            <a:r>
              <a:rPr lang="el-GR" dirty="0" smtClean="0">
                <a:cs typeface="Arial" panose="020B0604020202020204" pitchFamily="34" charset="0"/>
              </a:rPr>
              <a:t>ψ</a:t>
            </a:r>
            <a:endParaRPr lang="en-US" dirty="0" smtClean="0">
              <a:cs typeface="Arial" panose="020B0604020202020204" pitchFamily="34" charset="0"/>
            </a:endParaRPr>
          </a:p>
          <a:p>
            <a:r>
              <a:rPr lang="en-US" dirty="0">
                <a:cs typeface="Arial" panose="020B0604020202020204" pitchFamily="34" charset="0"/>
              </a:rPr>
              <a:t>after the</a:t>
            </a:r>
            <a:r>
              <a:rPr lang="en-US" dirty="0"/>
              <a:t> </a:t>
            </a:r>
            <a:r>
              <a:rPr lang="en-US" dirty="0" smtClean="0"/>
              <a:t>3</a:t>
            </a:r>
            <a:r>
              <a:rPr lang="en-US" baseline="30000" dirty="0" smtClean="0"/>
              <a:t>nd</a:t>
            </a:r>
            <a:r>
              <a:rPr lang="en-US" dirty="0" smtClean="0"/>
              <a:t> </a:t>
            </a:r>
            <a:r>
              <a:rPr lang="en-US" dirty="0"/>
              <a:t>plate </a:t>
            </a:r>
            <a:r>
              <a:rPr lang="el-GR" dirty="0">
                <a:cs typeface="Arial" panose="020B0604020202020204" pitchFamily="34" charset="0"/>
              </a:rPr>
              <a:t>θ</a:t>
            </a:r>
            <a:r>
              <a:rPr lang="en-US" baseline="-25000" dirty="0" smtClean="0">
                <a:cs typeface="Arial" panose="020B0604020202020204" pitchFamily="34" charset="0"/>
              </a:rPr>
              <a:t>2</a:t>
            </a:r>
            <a:r>
              <a:rPr lang="en-US" dirty="0" smtClean="0">
                <a:cs typeface="Arial" panose="020B0604020202020204" pitchFamily="34" charset="0"/>
              </a:rPr>
              <a:t>=6</a:t>
            </a:r>
            <a:r>
              <a:rPr lang="el-GR" dirty="0" smtClean="0">
                <a:cs typeface="Arial" panose="020B0604020202020204" pitchFamily="34" charset="0"/>
              </a:rPr>
              <a:t>ψ</a:t>
            </a:r>
            <a:endParaRPr lang="en-US" dirty="0" smtClean="0">
              <a:cs typeface="Arial" panose="020B0604020202020204" pitchFamily="34" charset="0"/>
            </a:endParaRPr>
          </a:p>
          <a:p>
            <a:r>
              <a:rPr lang="en-US" dirty="0" smtClean="0">
                <a:cs typeface="Arial" panose="020B0604020202020204" pitchFamily="34" charset="0"/>
              </a:rPr>
              <a:t>…..</a:t>
            </a:r>
          </a:p>
          <a:p>
            <a:r>
              <a:rPr lang="en-US" dirty="0">
                <a:cs typeface="Arial" panose="020B0604020202020204" pitchFamily="34" charset="0"/>
              </a:rPr>
              <a:t>a</a:t>
            </a:r>
            <a:r>
              <a:rPr lang="en-US" dirty="0" smtClean="0">
                <a:cs typeface="Arial" panose="020B0604020202020204" pitchFamily="34" charset="0"/>
              </a:rPr>
              <a:t>fter the N</a:t>
            </a:r>
            <a:r>
              <a:rPr lang="en-US" baseline="30000" dirty="0" smtClean="0">
                <a:cs typeface="Arial" panose="020B0604020202020204" pitchFamily="34" charset="0"/>
              </a:rPr>
              <a:t>th</a:t>
            </a:r>
            <a:r>
              <a:rPr lang="en-US" dirty="0" smtClean="0">
                <a:cs typeface="Arial" panose="020B0604020202020204" pitchFamily="34" charset="0"/>
              </a:rPr>
              <a:t> plate </a:t>
            </a:r>
            <a:r>
              <a:rPr lang="el-GR" dirty="0" smtClean="0">
                <a:cs typeface="Arial" panose="020B0604020202020204" pitchFamily="34" charset="0"/>
              </a:rPr>
              <a:t>θ</a:t>
            </a:r>
            <a:r>
              <a:rPr lang="en-US" baseline="-25000" dirty="0" smtClean="0">
                <a:cs typeface="Arial" panose="020B0604020202020204" pitchFamily="34" charset="0"/>
              </a:rPr>
              <a:t>N</a:t>
            </a:r>
            <a:r>
              <a:rPr lang="en-US" dirty="0" smtClean="0">
                <a:cs typeface="Arial" panose="020B0604020202020204" pitchFamily="34" charset="0"/>
              </a:rPr>
              <a:t>=(-1)</a:t>
            </a:r>
            <a:r>
              <a:rPr lang="en-US" baseline="30000" dirty="0" smtClean="0">
                <a:cs typeface="Arial" panose="020B0604020202020204" pitchFamily="34" charset="0"/>
              </a:rPr>
              <a:t>N-1</a:t>
            </a:r>
            <a:r>
              <a:rPr lang="en-US" dirty="0" smtClean="0">
                <a:cs typeface="Arial" panose="020B0604020202020204" pitchFamily="34" charset="0"/>
              </a:rPr>
              <a:t> 2N</a:t>
            </a:r>
            <a:r>
              <a:rPr lang="el-GR" dirty="0" smtClean="0">
                <a:cs typeface="Arial" panose="020B0604020202020204" pitchFamily="34" charset="0"/>
              </a:rPr>
              <a:t>ψ</a:t>
            </a:r>
            <a:r>
              <a:rPr lang="en-US" dirty="0" smtClean="0">
                <a:cs typeface="Arial" panose="020B0604020202020204" pitchFamily="34" charset="0"/>
              </a:rPr>
              <a:t>=-</a:t>
            </a:r>
            <a:r>
              <a:rPr lang="el-GR" dirty="0" smtClean="0">
                <a:cs typeface="Arial" panose="020B0604020202020204" pitchFamily="34" charset="0"/>
              </a:rPr>
              <a:t>π</a:t>
            </a:r>
            <a:r>
              <a:rPr lang="en-US" dirty="0" smtClean="0">
                <a:cs typeface="Arial" panose="020B0604020202020204" pitchFamily="34" charset="0"/>
              </a:rPr>
              <a:t>/2</a:t>
            </a:r>
          </a:p>
          <a:p>
            <a:r>
              <a:rPr lang="en-US" dirty="0" smtClean="0">
                <a:cs typeface="Arial" panose="020B0604020202020204" pitchFamily="34" charset="0"/>
              </a:rPr>
              <a:t>Light is now vertically polarized! </a:t>
            </a:r>
            <a:endParaRPr lang="en-US" dirty="0">
              <a:cs typeface="Arial" panose="020B0604020202020204" pitchFamily="34" charset="0"/>
            </a:endParaRPr>
          </a:p>
          <a:p>
            <a:endParaRPr lang="en-US" dirty="0"/>
          </a:p>
        </p:txBody>
      </p:sp>
      <p:graphicFrame>
        <p:nvGraphicFramePr>
          <p:cNvPr id="191" name="Object 190"/>
          <p:cNvGraphicFramePr>
            <a:graphicFrameLocks noChangeAspect="1"/>
          </p:cNvGraphicFramePr>
          <p:nvPr>
            <p:extLst>
              <p:ext uri="{D42A27DB-BD31-4B8C-83A1-F6EECF244321}">
                <p14:modId xmlns:p14="http://schemas.microsoft.com/office/powerpoint/2010/main" val="4004110251"/>
              </p:ext>
            </p:extLst>
          </p:nvPr>
        </p:nvGraphicFramePr>
        <p:xfrm>
          <a:off x="5261106" y="5580408"/>
          <a:ext cx="879087" cy="653680"/>
        </p:xfrm>
        <a:graphic>
          <a:graphicData uri="http://schemas.openxmlformats.org/presentationml/2006/ole">
            <mc:AlternateContent xmlns:mc="http://schemas.openxmlformats.org/markup-compatibility/2006">
              <mc:Choice xmlns:v="urn:schemas-microsoft-com:vml" Requires="v">
                <p:oleObj spid="_x0000_s181310" name="Equation" r:id="rId11" imgW="495000" imgH="368280" progId="Equation.DSMT4">
                  <p:embed/>
                </p:oleObj>
              </mc:Choice>
              <mc:Fallback>
                <p:oleObj name="Equation" r:id="rId11" imgW="495000" imgH="368280" progId="Equation.DSMT4">
                  <p:embed/>
                  <p:pic>
                    <p:nvPicPr>
                      <p:cNvPr id="0" name=""/>
                      <p:cNvPicPr/>
                      <p:nvPr/>
                    </p:nvPicPr>
                    <p:blipFill>
                      <a:blip r:embed="rId12"/>
                      <a:stretch>
                        <a:fillRect/>
                      </a:stretch>
                    </p:blipFill>
                    <p:spPr>
                      <a:xfrm>
                        <a:off x="5261106" y="5580408"/>
                        <a:ext cx="879087" cy="653680"/>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42201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5" grpId="0"/>
      <p:bldP spid="1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Šolc Filter</a:t>
            </a:r>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22</a:t>
            </a:fld>
            <a:endParaRPr lang="en-US"/>
          </a:p>
        </p:txBody>
      </p:sp>
      <p:sp>
        <p:nvSpPr>
          <p:cNvPr id="4" name="TextBox 3"/>
          <p:cNvSpPr txBox="1"/>
          <p:nvPr/>
        </p:nvSpPr>
        <p:spPr>
          <a:xfrm>
            <a:off x="485775" y="1417638"/>
            <a:ext cx="4532331" cy="369332"/>
          </a:xfrm>
          <a:prstGeom prst="rect">
            <a:avLst/>
          </a:prstGeom>
          <a:noFill/>
        </p:spPr>
        <p:txBody>
          <a:bodyPr wrap="none" rtlCol="0">
            <a:spAutoFit/>
          </a:bodyPr>
          <a:lstStyle/>
          <a:p>
            <a:r>
              <a:rPr lang="en-US" dirty="0" smtClean="0"/>
              <a:t>For different wavelength HWP is not HWP,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3905302"/>
              </p:ext>
            </p:extLst>
          </p:nvPr>
        </p:nvGraphicFramePr>
        <p:xfrm>
          <a:off x="5181600" y="1357828"/>
          <a:ext cx="1143000" cy="555171"/>
        </p:xfrm>
        <a:graphic>
          <a:graphicData uri="http://schemas.openxmlformats.org/presentationml/2006/ole">
            <mc:AlternateContent xmlns:mc="http://schemas.openxmlformats.org/markup-compatibility/2006">
              <mc:Choice xmlns:v="urn:schemas-microsoft-com:vml" Requires="v">
                <p:oleObj spid="_x0000_s182283" name="Equation" r:id="rId3" imgW="888840" imgH="431640" progId="Equation.DSMT4">
                  <p:embed/>
                </p:oleObj>
              </mc:Choice>
              <mc:Fallback>
                <p:oleObj name="Equation" r:id="rId3" imgW="888840" imgH="431640" progId="Equation.DSMT4">
                  <p:embed/>
                  <p:pic>
                    <p:nvPicPr>
                      <p:cNvPr id="0" name=""/>
                      <p:cNvPicPr/>
                      <p:nvPr/>
                    </p:nvPicPr>
                    <p:blipFill>
                      <a:blip r:embed="rId4"/>
                      <a:stretch>
                        <a:fillRect/>
                      </a:stretch>
                    </p:blipFill>
                    <p:spPr>
                      <a:xfrm>
                        <a:off x="5181600" y="1357828"/>
                        <a:ext cx="1143000" cy="555171"/>
                      </a:xfrm>
                      <a:prstGeom prst="rect">
                        <a:avLst/>
                      </a:prstGeom>
                    </p:spPr>
                  </p:pic>
                </p:oleObj>
              </mc:Fallback>
            </mc:AlternateContent>
          </a:graphicData>
        </a:graphic>
      </p:graphicFrame>
      <p:grpSp>
        <p:nvGrpSpPr>
          <p:cNvPr id="6" name="Group 5"/>
          <p:cNvGrpSpPr/>
          <p:nvPr/>
        </p:nvGrpSpPr>
        <p:grpSpPr>
          <a:xfrm>
            <a:off x="1295400" y="1949135"/>
            <a:ext cx="5869021" cy="3764593"/>
            <a:chOff x="1358718" y="539399"/>
            <a:chExt cx="5869021" cy="3764593"/>
          </a:xfrm>
        </p:grpSpPr>
        <p:pic>
          <p:nvPicPr>
            <p:cNvPr id="7" name="Picture 6"/>
            <p:cNvPicPr>
              <a:picLocks noChangeAspect="1"/>
            </p:cNvPicPr>
            <p:nvPr/>
          </p:nvPicPr>
          <p:blipFill>
            <a:blip r:embed="rId5"/>
            <a:stretch>
              <a:fillRect/>
            </a:stretch>
          </p:blipFill>
          <p:spPr>
            <a:xfrm>
              <a:off x="1358718" y="539399"/>
              <a:ext cx="5869021" cy="3579927"/>
            </a:xfrm>
            <a:prstGeom prst="rect">
              <a:avLst/>
            </a:prstGeom>
          </p:spPr>
        </p:pic>
        <p:sp>
          <p:nvSpPr>
            <p:cNvPr id="8" name="TextBox 7"/>
            <p:cNvSpPr txBox="1"/>
            <p:nvPr/>
          </p:nvSpPr>
          <p:spPr>
            <a:xfrm>
              <a:off x="4581054" y="3150606"/>
              <a:ext cx="683200" cy="369332"/>
            </a:xfrm>
            <a:prstGeom prst="rect">
              <a:avLst/>
            </a:prstGeom>
            <a:noFill/>
          </p:spPr>
          <p:txBody>
            <a:bodyPr wrap="none" rtlCol="0">
              <a:spAutoFit/>
            </a:bodyPr>
            <a:lstStyle/>
            <a:p>
              <a:r>
                <a:rPr lang="en-US" b="1" dirty="0" smtClean="0">
                  <a:solidFill>
                    <a:srgbClr val="002060"/>
                  </a:solidFill>
                </a:rPr>
                <a:t>N=10</a:t>
              </a:r>
              <a:endParaRPr lang="en-US" b="1" dirty="0">
                <a:solidFill>
                  <a:srgbClr val="002060"/>
                </a:solidFill>
              </a:endParaRPr>
            </a:p>
          </p:txBody>
        </p:sp>
        <p:sp>
          <p:nvSpPr>
            <p:cNvPr id="9" name="TextBox 8"/>
            <p:cNvSpPr txBox="1"/>
            <p:nvPr/>
          </p:nvSpPr>
          <p:spPr>
            <a:xfrm>
              <a:off x="4498064" y="2451981"/>
              <a:ext cx="686406" cy="369332"/>
            </a:xfrm>
            <a:prstGeom prst="rect">
              <a:avLst/>
            </a:prstGeom>
            <a:noFill/>
          </p:spPr>
          <p:txBody>
            <a:bodyPr wrap="none" rtlCol="0">
              <a:spAutoFit/>
            </a:bodyPr>
            <a:lstStyle/>
            <a:p>
              <a:r>
                <a:rPr lang="en-US" b="1" dirty="0" smtClean="0">
                  <a:solidFill>
                    <a:srgbClr val="FF0000"/>
                  </a:solidFill>
                </a:rPr>
                <a:t>N=20</a:t>
              </a:r>
              <a:endParaRPr lang="en-US" b="1" dirty="0">
                <a:solidFill>
                  <a:srgbClr val="FF0000"/>
                </a:solidFill>
              </a:endParaRPr>
            </a:p>
          </p:txBody>
        </p:sp>
        <p:cxnSp>
          <p:nvCxnSpPr>
            <p:cNvPr id="10" name="Straight Arrow Connector 9"/>
            <p:cNvCxnSpPr/>
            <p:nvPr/>
          </p:nvCxnSpPr>
          <p:spPr>
            <a:xfrm flipH="1">
              <a:off x="4409038" y="2706986"/>
              <a:ext cx="432229" cy="307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43911" y="3934660"/>
              <a:ext cx="1726948" cy="369332"/>
            </a:xfrm>
            <a:prstGeom prst="rect">
              <a:avLst/>
            </a:prstGeom>
            <a:noFill/>
          </p:spPr>
          <p:txBody>
            <a:bodyPr wrap="none" rtlCol="0">
              <a:spAutoFit/>
            </a:bodyPr>
            <a:lstStyle/>
            <a:p>
              <a:r>
                <a:rPr lang="en-US" b="1" dirty="0" smtClean="0"/>
                <a:t>Frequency </a:t>
              </a:r>
              <a:r>
                <a:rPr lang="el-GR" b="1" dirty="0" smtClean="0">
                  <a:latin typeface="Arial" panose="020B0604020202020204" pitchFamily="34" charset="0"/>
                  <a:cs typeface="Arial" panose="020B0604020202020204" pitchFamily="34" charset="0"/>
                </a:rPr>
                <a:t>λ</a:t>
              </a:r>
              <a:r>
                <a:rPr lang="en-US" b="1" baseline="-25000" dirty="0" smtClean="0">
                  <a:latin typeface="Arial" panose="020B0604020202020204" pitchFamily="34" charset="0"/>
                  <a:cs typeface="Arial" panose="020B0604020202020204" pitchFamily="34" charset="0"/>
                </a:rPr>
                <a:t>0</a:t>
              </a:r>
              <a:r>
                <a:rPr lang="en-US" b="1" dirty="0" smtClean="0">
                  <a:latin typeface="Arial" panose="020B0604020202020204" pitchFamily="34" charset="0"/>
                  <a:cs typeface="Arial" panose="020B0604020202020204" pitchFamily="34" charset="0"/>
                </a:rPr>
                <a:t>/</a:t>
              </a:r>
              <a:r>
                <a:rPr lang="el-GR" b="1" dirty="0" smtClean="0">
                  <a:latin typeface="Arial" panose="020B0604020202020204" pitchFamily="34" charset="0"/>
                  <a:cs typeface="Arial" panose="020B0604020202020204" pitchFamily="34" charset="0"/>
                </a:rPr>
                <a:t> </a:t>
              </a:r>
              <a:r>
                <a:rPr lang="el-GR" b="1" dirty="0">
                  <a:latin typeface="Arial" panose="020B0604020202020204" pitchFamily="34" charset="0"/>
                  <a:cs typeface="Arial" panose="020B0604020202020204" pitchFamily="34" charset="0"/>
                </a:rPr>
                <a:t>λ</a:t>
              </a:r>
              <a:endParaRPr lang="en-US" b="1" dirty="0"/>
            </a:p>
          </p:txBody>
        </p:sp>
        <p:sp>
          <p:nvSpPr>
            <p:cNvPr id="12" name="TextBox 11"/>
            <p:cNvSpPr txBox="1"/>
            <p:nvPr/>
          </p:nvSpPr>
          <p:spPr>
            <a:xfrm rot="16200000">
              <a:off x="996657" y="2119495"/>
              <a:ext cx="1421287" cy="369332"/>
            </a:xfrm>
            <a:prstGeom prst="rect">
              <a:avLst/>
            </a:prstGeom>
            <a:noFill/>
          </p:spPr>
          <p:txBody>
            <a:bodyPr wrap="none" rtlCol="0">
              <a:spAutoFit/>
            </a:bodyPr>
            <a:lstStyle/>
            <a:p>
              <a:r>
                <a:rPr lang="en-US" b="1" dirty="0" smtClean="0"/>
                <a:t>Transmission</a:t>
              </a:r>
              <a:endParaRPr lang="en-US" b="1" dirty="0"/>
            </a:p>
          </p:txBody>
        </p:sp>
      </p:grpSp>
    </p:spTree>
    <p:extLst>
      <p:ext uri="{BB962C8B-B14F-4D97-AF65-F5344CB8AC3E}">
        <p14:creationId xmlns:p14="http://schemas.microsoft.com/office/powerpoint/2010/main" val="428986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76300"/>
          </a:xfrm>
        </p:spPr>
        <p:txBody>
          <a:bodyPr/>
          <a:lstStyle/>
          <a:p>
            <a:r>
              <a:rPr lang="en-US" sz="3200" dirty="0" smtClean="0"/>
              <a:t>Polarization controllers</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23</a:t>
            </a:fld>
            <a:endParaRPr lang="en-US"/>
          </a:p>
        </p:txBody>
      </p:sp>
      <p:sp>
        <p:nvSpPr>
          <p:cNvPr id="4" name="TextBox 3"/>
          <p:cNvSpPr txBox="1"/>
          <p:nvPr/>
        </p:nvSpPr>
        <p:spPr>
          <a:xfrm>
            <a:off x="228600" y="914400"/>
            <a:ext cx="8077200" cy="646331"/>
          </a:xfrm>
          <a:prstGeom prst="rect">
            <a:avLst/>
          </a:prstGeom>
          <a:noFill/>
        </p:spPr>
        <p:txBody>
          <a:bodyPr wrap="square" rtlCol="0">
            <a:spAutoFit/>
          </a:bodyPr>
          <a:lstStyle/>
          <a:p>
            <a:r>
              <a:rPr lang="en-US" dirty="0" smtClean="0"/>
              <a:t>In order to transform one elliptical polarization to another one need to control two independent parameters in Jones vector – relative amplitude and phase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99504419"/>
              </p:ext>
            </p:extLst>
          </p:nvPr>
        </p:nvGraphicFramePr>
        <p:xfrm>
          <a:off x="8239125" y="914400"/>
          <a:ext cx="532940" cy="646331"/>
        </p:xfrm>
        <a:graphic>
          <a:graphicData uri="http://schemas.openxmlformats.org/presentationml/2006/ole">
            <mc:AlternateContent xmlns:mc="http://schemas.openxmlformats.org/markup-compatibility/2006">
              <mc:Choice xmlns:v="urn:schemas-microsoft-com:vml" Requires="v">
                <p:oleObj spid="_x0000_s183306" name="Equation" r:id="rId3" imgW="447720" imgH="542823" progId="Equation.DSMT4">
                  <p:embed/>
                </p:oleObj>
              </mc:Choice>
              <mc:Fallback>
                <p:oleObj name="Equation" r:id="rId3" imgW="447720" imgH="542823" progId="Equation.DSMT4">
                  <p:embed/>
                  <p:pic>
                    <p:nvPicPr>
                      <p:cNvPr id="0" name=""/>
                      <p:cNvPicPr/>
                      <p:nvPr/>
                    </p:nvPicPr>
                    <p:blipFill>
                      <a:blip r:embed="rId4"/>
                      <a:stretch>
                        <a:fillRect/>
                      </a:stretch>
                    </p:blipFill>
                    <p:spPr>
                      <a:xfrm>
                        <a:off x="8239125" y="914400"/>
                        <a:ext cx="532940" cy="646331"/>
                      </a:xfrm>
                      <a:prstGeom prst="rect">
                        <a:avLst/>
                      </a:prstGeom>
                    </p:spPr>
                  </p:pic>
                </p:oleObj>
              </mc:Fallback>
            </mc:AlternateContent>
          </a:graphicData>
        </a:graphic>
      </p:graphicFrame>
      <p:sp>
        <p:nvSpPr>
          <p:cNvPr id="6" name="TextBox 5"/>
          <p:cNvSpPr txBox="1"/>
          <p:nvPr/>
        </p:nvSpPr>
        <p:spPr>
          <a:xfrm>
            <a:off x="228601" y="1828800"/>
            <a:ext cx="8077200" cy="923330"/>
          </a:xfrm>
          <a:prstGeom prst="rect">
            <a:avLst/>
          </a:prstGeom>
          <a:noFill/>
        </p:spPr>
        <p:txBody>
          <a:bodyPr wrap="square" rtlCol="0">
            <a:spAutoFit/>
          </a:bodyPr>
          <a:lstStyle/>
          <a:p>
            <a:pPr algn="just"/>
            <a:r>
              <a:rPr lang="en-US" dirty="0" smtClean="0"/>
              <a:t>In principle two birefringent elements can do the job, but usually one uses a combination of 3 elements QWP followed by HWP followed by  another </a:t>
            </a:r>
            <a:r>
              <a:rPr lang="en-US" dirty="0" err="1" smtClean="0"/>
              <a:t>QWPThe</a:t>
            </a:r>
            <a:r>
              <a:rPr lang="en-US" dirty="0" smtClean="0"/>
              <a:t> plates, and hence directions of s and f axes can rotate.</a:t>
            </a:r>
            <a:endParaRPr lang="en-US" dirty="0"/>
          </a:p>
        </p:txBody>
      </p:sp>
      <p:grpSp>
        <p:nvGrpSpPr>
          <p:cNvPr id="32" name="Group 31"/>
          <p:cNvGrpSpPr/>
          <p:nvPr/>
        </p:nvGrpSpPr>
        <p:grpSpPr>
          <a:xfrm>
            <a:off x="457200" y="3288647"/>
            <a:ext cx="5791200" cy="1508835"/>
            <a:chOff x="381000" y="3560999"/>
            <a:chExt cx="5791200" cy="1508835"/>
          </a:xfrm>
        </p:grpSpPr>
        <p:cxnSp>
          <p:nvCxnSpPr>
            <p:cNvPr id="8" name="Straight Arrow Connector 7"/>
            <p:cNvCxnSpPr/>
            <p:nvPr/>
          </p:nvCxnSpPr>
          <p:spPr bwMode="auto">
            <a:xfrm>
              <a:off x="914400" y="4343400"/>
              <a:ext cx="5257800"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9" name="Rectangle 8"/>
            <p:cNvSpPr/>
            <p:nvPr/>
          </p:nvSpPr>
          <p:spPr bwMode="auto">
            <a:xfrm>
              <a:off x="1524000" y="3657600"/>
              <a:ext cx="53340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cs typeface="Arial" panose="020B0604020202020204" pitchFamily="34" charset="0"/>
                </a:rPr>
                <a:t>λ</a:t>
              </a:r>
              <a:r>
                <a:rPr kumimoji="0" lang="en-US" sz="1800" b="0" i="0" u="none" strike="noStrike" cap="none" normalizeH="0" baseline="0" dirty="0" smtClean="0">
                  <a:ln>
                    <a:noFill/>
                  </a:ln>
                  <a:solidFill>
                    <a:schemeClr val="tx1"/>
                  </a:solidFill>
                  <a:effectLst/>
                  <a:cs typeface="Arial" panose="020B0604020202020204" pitchFamily="34" charset="0"/>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733218" y="3657600"/>
              <a:ext cx="99060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cs typeface="Arial" panose="020B0604020202020204" pitchFamily="34" charset="0"/>
                </a:rPr>
                <a:t>λ</a:t>
              </a:r>
              <a:r>
                <a:rPr kumimoji="0" lang="en-US" sz="1800" b="0" i="0" u="none" strike="noStrike" cap="none" normalizeH="0" baseline="0" dirty="0" smtClean="0">
                  <a:ln>
                    <a:noFill/>
                  </a:ln>
                  <a:solidFill>
                    <a:schemeClr val="tx1"/>
                  </a:solidFill>
                  <a:effectLst/>
                  <a:cs typeface="Arial" panose="020B0604020202020204" pitchFamily="34"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524375" y="3698234"/>
              <a:ext cx="53340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cs typeface="Arial" panose="020B0604020202020204" pitchFamily="34" charset="0"/>
                </a:rPr>
                <a:t>λ</a:t>
              </a:r>
              <a:r>
                <a:rPr kumimoji="0" lang="en-US" sz="1800" b="0" i="0" u="none" strike="noStrike" cap="none" normalizeH="0" baseline="0" dirty="0" smtClean="0">
                  <a:ln>
                    <a:noFill/>
                  </a:ln>
                  <a:solidFill>
                    <a:schemeClr val="tx1"/>
                  </a:solidFill>
                  <a:effectLst/>
                  <a:cs typeface="Arial" panose="020B0604020202020204" pitchFamily="34" charset="0"/>
                </a:rPr>
                <a:t>/4</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8" name="Group 17"/>
            <p:cNvGrpSpPr/>
            <p:nvPr/>
          </p:nvGrpSpPr>
          <p:grpSpPr>
            <a:xfrm>
              <a:off x="381000" y="3657600"/>
              <a:ext cx="1066800" cy="564826"/>
              <a:chOff x="5715000" y="3337087"/>
              <a:chExt cx="1066800" cy="564826"/>
            </a:xfrm>
          </p:grpSpPr>
          <p:sp>
            <p:nvSpPr>
              <p:cNvPr id="13" name="Oval 12"/>
              <p:cNvSpPr/>
              <p:nvPr/>
            </p:nvSpPr>
            <p:spPr bwMode="auto">
              <a:xfrm rot="19681869">
                <a:off x="5715000" y="3429000"/>
                <a:ext cx="1066800" cy="381000"/>
              </a:xfrm>
              <a:prstGeom prst="ellipse">
                <a:avLst/>
              </a:prstGeom>
              <a:noFill/>
              <a:ln w="25400"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5" name="Straight Arrow Connector 14"/>
              <p:cNvCxnSpPr>
                <a:stCxn id="13" idx="2"/>
                <a:endCxn id="13" idx="6"/>
              </p:cNvCxnSpPr>
              <p:nvPr/>
            </p:nvCxnSpPr>
            <p:spPr bwMode="auto">
              <a:xfrm flipV="1">
                <a:off x="5795898" y="3337087"/>
                <a:ext cx="905004" cy="564826"/>
              </a:xfrm>
              <a:prstGeom prst="straightConnector1">
                <a:avLst/>
              </a:prstGeom>
              <a:solidFill>
                <a:schemeClr val="accent1"/>
              </a:solidFill>
              <a:ln w="9525" cap="flat" cmpd="sng" algn="ctr">
                <a:solidFill>
                  <a:schemeClr val="tx1"/>
                </a:solidFill>
                <a:prstDash val="solid"/>
                <a:round/>
                <a:headEnd type="none" w="med" len="med"/>
                <a:tailEnd type="none"/>
              </a:ln>
              <a:effectLst/>
            </p:spPr>
          </p:cxnSp>
          <p:cxnSp>
            <p:nvCxnSpPr>
              <p:cNvPr id="17" name="Straight Connector 16"/>
              <p:cNvCxnSpPr>
                <a:stCxn id="13" idx="0"/>
                <a:endCxn id="13" idx="4"/>
              </p:cNvCxnSpPr>
              <p:nvPr/>
            </p:nvCxnSpPr>
            <p:spPr bwMode="auto">
              <a:xfrm>
                <a:off x="6147538" y="3457892"/>
                <a:ext cx="201724" cy="32321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0" name="Straight Arrow Connector 19"/>
            <p:cNvCxnSpPr/>
            <p:nvPr/>
          </p:nvCxnSpPr>
          <p:spPr bwMode="auto">
            <a:xfrm flipV="1">
              <a:off x="2167459" y="3718087"/>
              <a:ext cx="444868" cy="2824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V="1">
              <a:off x="4165555" y="3657600"/>
              <a:ext cx="0" cy="39896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nvGrpSpPr>
            <p:cNvPr id="30" name="Group 29"/>
            <p:cNvGrpSpPr/>
            <p:nvPr/>
          </p:nvGrpSpPr>
          <p:grpSpPr>
            <a:xfrm>
              <a:off x="5348287" y="3560999"/>
              <a:ext cx="457200" cy="717395"/>
              <a:chOff x="6553200" y="3778405"/>
              <a:chExt cx="457200" cy="717395"/>
            </a:xfrm>
          </p:grpSpPr>
          <p:sp>
            <p:nvSpPr>
              <p:cNvPr id="25" name="Oval 24"/>
              <p:cNvSpPr/>
              <p:nvPr/>
            </p:nvSpPr>
            <p:spPr bwMode="auto">
              <a:xfrm>
                <a:off x="6553200" y="3778405"/>
                <a:ext cx="457200" cy="71739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7" name="Straight Connector 26"/>
              <p:cNvCxnSpPr>
                <a:stCxn id="25" idx="2"/>
                <a:endCxn id="25" idx="6"/>
              </p:cNvCxnSpPr>
              <p:nvPr/>
            </p:nvCxnSpPr>
            <p:spPr bwMode="auto">
              <a:xfrm>
                <a:off x="6553200" y="4137103"/>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a:stCxn id="25" idx="0"/>
                <a:endCxn id="25" idx="4"/>
              </p:cNvCxnSpPr>
              <p:nvPr/>
            </p:nvCxnSpPr>
            <p:spPr bwMode="auto">
              <a:xfrm>
                <a:off x="6781800" y="3778405"/>
                <a:ext cx="0" cy="71739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31" name="TextBox 30"/>
          <p:cNvSpPr txBox="1"/>
          <p:nvPr/>
        </p:nvSpPr>
        <p:spPr>
          <a:xfrm>
            <a:off x="-28575" y="5221669"/>
            <a:ext cx="8528938" cy="1200329"/>
          </a:xfrm>
          <a:prstGeom prst="rect">
            <a:avLst/>
          </a:prstGeom>
          <a:noFill/>
        </p:spPr>
        <p:txBody>
          <a:bodyPr wrap="none" rtlCol="0">
            <a:spAutoFit/>
          </a:bodyPr>
          <a:lstStyle/>
          <a:p>
            <a:r>
              <a:rPr lang="en-US" dirty="0" smtClean="0"/>
              <a:t>The first QWP transforms elliptical polarization into linear</a:t>
            </a:r>
          </a:p>
          <a:p>
            <a:r>
              <a:rPr lang="en-US" dirty="0" smtClean="0"/>
              <a:t>The HQP rotates linear polarization</a:t>
            </a:r>
          </a:p>
          <a:p>
            <a:r>
              <a:rPr lang="en-US" dirty="0" smtClean="0"/>
              <a:t>The second QWP (if necessary) transform linear polarization into another elliptical</a:t>
            </a:r>
          </a:p>
          <a:p>
            <a:endParaRPr lang="en-US" dirty="0"/>
          </a:p>
        </p:txBody>
      </p:sp>
    </p:spTree>
    <p:extLst>
      <p:ext uri="{BB962C8B-B14F-4D97-AF65-F5344CB8AC3E}">
        <p14:creationId xmlns:p14="http://schemas.microsoft.com/office/powerpoint/2010/main" val="49031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9050"/>
            <a:ext cx="8229600" cy="1143000"/>
          </a:xfrm>
        </p:spPr>
        <p:txBody>
          <a:bodyPr/>
          <a:lstStyle/>
          <a:p>
            <a:r>
              <a:rPr lang="en-US" sz="3200" dirty="0" smtClean="0"/>
              <a:t>Birefringence in optical fibers</a:t>
            </a:r>
            <a:endParaRPr lang="en-US" sz="3200" dirty="0"/>
          </a:p>
        </p:txBody>
      </p:sp>
      <p:sp>
        <p:nvSpPr>
          <p:cNvPr id="4" name="TextBox 3"/>
          <p:cNvSpPr txBox="1"/>
          <p:nvPr/>
        </p:nvSpPr>
        <p:spPr>
          <a:xfrm>
            <a:off x="228600" y="1101742"/>
            <a:ext cx="8915400" cy="923330"/>
          </a:xfrm>
          <a:prstGeom prst="rect">
            <a:avLst/>
          </a:prstGeom>
          <a:noFill/>
        </p:spPr>
        <p:txBody>
          <a:bodyPr wrap="square" rtlCol="0">
            <a:spAutoFit/>
          </a:bodyPr>
          <a:lstStyle/>
          <a:p>
            <a:pPr algn="just"/>
            <a:r>
              <a:rPr lang="en-US" dirty="0" smtClean="0"/>
              <a:t>When optical fiber is bent the cylindrical symmetry is no longer maintained and the fiber becomes birefringent with two orthogonal modes propagating corresponding to slow and fast waves in the crystal</a:t>
            </a:r>
            <a:endParaRPr lang="en-US" dirty="0"/>
          </a:p>
        </p:txBody>
      </p:sp>
      <p:pic>
        <p:nvPicPr>
          <p:cNvPr id="184322" name="Picture 2" descr="Nufern &gt; Products &amp; Services&gt; Fiber Senso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66330"/>
            <a:ext cx="1514475" cy="176212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bwMode="auto">
          <a:xfrm>
            <a:off x="1676400" y="2438400"/>
            <a:ext cx="990600"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5" name="Group 14"/>
          <p:cNvGrpSpPr/>
          <p:nvPr/>
        </p:nvGrpSpPr>
        <p:grpSpPr>
          <a:xfrm>
            <a:off x="5943600" y="2286000"/>
            <a:ext cx="1239386" cy="1175742"/>
            <a:chOff x="5943600" y="2286000"/>
            <a:chExt cx="1239386" cy="1175742"/>
          </a:xfrm>
        </p:grpSpPr>
        <p:sp>
          <p:nvSpPr>
            <p:cNvPr id="7" name="Oval 6"/>
            <p:cNvSpPr/>
            <p:nvPr/>
          </p:nvSpPr>
          <p:spPr bwMode="auto">
            <a:xfrm>
              <a:off x="5943600" y="2590799"/>
              <a:ext cx="990600" cy="87094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 name="Straight Arrow Connector 7"/>
            <p:cNvCxnSpPr>
              <a:stCxn id="7" idx="2"/>
              <a:endCxn id="7" idx="6"/>
            </p:cNvCxnSpPr>
            <p:nvPr/>
          </p:nvCxnSpPr>
          <p:spPr bwMode="auto">
            <a:xfrm>
              <a:off x="5943600" y="3026271"/>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a:stCxn id="7" idx="4"/>
              <a:endCxn id="7" idx="0"/>
            </p:cNvCxnSpPr>
            <p:nvPr/>
          </p:nvCxnSpPr>
          <p:spPr bwMode="auto">
            <a:xfrm flipV="1">
              <a:off x="6438900" y="2590799"/>
              <a:ext cx="0" cy="8709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6269623" y="2286000"/>
              <a:ext cx="300082" cy="369332"/>
            </a:xfrm>
            <a:prstGeom prst="rect">
              <a:avLst/>
            </a:prstGeom>
            <a:noFill/>
          </p:spPr>
          <p:txBody>
            <a:bodyPr wrap="none" rtlCol="0">
              <a:spAutoFit/>
            </a:bodyPr>
            <a:lstStyle/>
            <a:p>
              <a:r>
                <a:rPr lang="en-US" dirty="0"/>
                <a:t>s</a:t>
              </a:r>
            </a:p>
          </p:txBody>
        </p:sp>
        <p:sp>
          <p:nvSpPr>
            <p:cNvPr id="14" name="TextBox 13"/>
            <p:cNvSpPr txBox="1"/>
            <p:nvPr/>
          </p:nvSpPr>
          <p:spPr>
            <a:xfrm>
              <a:off x="6934200" y="2798923"/>
              <a:ext cx="248786" cy="369332"/>
            </a:xfrm>
            <a:prstGeom prst="rect">
              <a:avLst/>
            </a:prstGeom>
            <a:noFill/>
          </p:spPr>
          <p:txBody>
            <a:bodyPr wrap="none" rtlCol="0">
              <a:spAutoFit/>
            </a:bodyPr>
            <a:lstStyle/>
            <a:p>
              <a:r>
                <a:rPr lang="en-US" dirty="0"/>
                <a:t>f</a:t>
              </a:r>
            </a:p>
          </p:txBody>
        </p:sp>
      </p:grpSp>
      <p:sp>
        <p:nvSpPr>
          <p:cNvPr id="13" name="TextBox 12"/>
          <p:cNvSpPr txBox="1"/>
          <p:nvPr/>
        </p:nvSpPr>
        <p:spPr>
          <a:xfrm>
            <a:off x="438150" y="4057118"/>
            <a:ext cx="4903907" cy="369332"/>
          </a:xfrm>
          <a:prstGeom prst="rect">
            <a:avLst/>
          </a:prstGeom>
          <a:noFill/>
        </p:spPr>
        <p:txBody>
          <a:bodyPr wrap="none" rtlCol="0">
            <a:spAutoFit/>
          </a:bodyPr>
          <a:lstStyle/>
          <a:p>
            <a:r>
              <a:rPr lang="en-US" dirty="0" smtClean="0"/>
              <a:t>Therefore, fiber coil can serve as waveplates .</a:t>
            </a:r>
            <a:endParaRPr lang="en-US" dirty="0"/>
          </a:p>
        </p:txBody>
      </p:sp>
      <p:pic>
        <p:nvPicPr>
          <p:cNvPr id="17" name="Picture 16"/>
          <p:cNvPicPr>
            <a:picLocks noChangeAspect="1"/>
          </p:cNvPicPr>
          <p:nvPr/>
        </p:nvPicPr>
        <p:blipFill>
          <a:blip r:embed="rId3"/>
          <a:stretch>
            <a:fillRect/>
          </a:stretch>
        </p:blipFill>
        <p:spPr>
          <a:xfrm>
            <a:off x="452437" y="4706961"/>
            <a:ext cx="3876675" cy="838200"/>
          </a:xfrm>
          <a:prstGeom prst="rect">
            <a:avLst/>
          </a:prstGeom>
        </p:spPr>
      </p:pic>
      <p:pic>
        <p:nvPicPr>
          <p:cNvPr id="184324" name="Picture 4" descr="Manual Fiber Polarization Controll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3959373"/>
            <a:ext cx="3910013" cy="242420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96009" y="6198916"/>
            <a:ext cx="4929555" cy="369332"/>
          </a:xfrm>
          <a:prstGeom prst="rect">
            <a:avLst/>
          </a:prstGeom>
          <a:noFill/>
        </p:spPr>
        <p:txBody>
          <a:bodyPr wrap="none" rtlCol="0">
            <a:spAutoFit/>
          </a:bodyPr>
          <a:lstStyle/>
          <a:p>
            <a:r>
              <a:rPr lang="en-US" dirty="0" smtClean="0"/>
              <a:t>3 paddles (or “bat ear”) polarization controller .</a:t>
            </a:r>
            <a:endParaRPr lang="en-US"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24</a:t>
            </a:fld>
            <a:endParaRPr lang="en-US" dirty="0"/>
          </a:p>
        </p:txBody>
      </p:sp>
    </p:spTree>
    <p:extLst>
      <p:ext uri="{BB962C8B-B14F-4D97-AF65-F5344CB8AC3E}">
        <p14:creationId xmlns:p14="http://schemas.microsoft.com/office/powerpoint/2010/main" val="41492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3"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14"/>
            <a:ext cx="8229600" cy="1143000"/>
          </a:xfrm>
        </p:spPr>
        <p:txBody>
          <a:bodyPr/>
          <a:lstStyle/>
          <a:p>
            <a:r>
              <a:rPr lang="en-US" sz="3200" dirty="0" smtClean="0"/>
              <a:t>Babinet and Soleil Compensators</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25</a:t>
            </a:fld>
            <a:endParaRPr lang="en-US"/>
          </a:p>
        </p:txBody>
      </p:sp>
      <p:sp>
        <p:nvSpPr>
          <p:cNvPr id="4" name="TextBox 3"/>
          <p:cNvSpPr txBox="1"/>
          <p:nvPr/>
        </p:nvSpPr>
        <p:spPr>
          <a:xfrm>
            <a:off x="125911" y="1238699"/>
            <a:ext cx="8808822" cy="369332"/>
          </a:xfrm>
          <a:prstGeom prst="rect">
            <a:avLst/>
          </a:prstGeom>
          <a:noFill/>
        </p:spPr>
        <p:txBody>
          <a:bodyPr wrap="none" rtlCol="0">
            <a:spAutoFit/>
          </a:bodyPr>
          <a:lstStyle/>
          <a:p>
            <a:r>
              <a:rPr lang="en-US" dirty="0" smtClean="0"/>
              <a:t>They are essentially variable waveplates and can be N=1 order without being too thin</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2125273516"/>
              </p:ext>
            </p:extLst>
          </p:nvPr>
        </p:nvGraphicFramePr>
        <p:xfrm>
          <a:off x="1563768" y="4000500"/>
          <a:ext cx="1958298" cy="453039"/>
        </p:xfrm>
        <a:graphic>
          <a:graphicData uri="http://schemas.openxmlformats.org/presentationml/2006/ole">
            <mc:AlternateContent xmlns:mc="http://schemas.openxmlformats.org/markup-compatibility/2006">
              <mc:Choice xmlns:v="urn:schemas-microsoft-com:vml" Requires="v">
                <p:oleObj spid="_x0000_s185359" name="Equation" r:id="rId3" imgW="1701720" imgH="393480" progId="Equation.DSMT4">
                  <p:embed/>
                </p:oleObj>
              </mc:Choice>
              <mc:Fallback>
                <p:oleObj name="Equation" r:id="rId3" imgW="1701720" imgH="393480" progId="Equation.DSMT4">
                  <p:embed/>
                  <p:pic>
                    <p:nvPicPr>
                      <p:cNvPr id="0" name=""/>
                      <p:cNvPicPr/>
                      <p:nvPr/>
                    </p:nvPicPr>
                    <p:blipFill>
                      <a:blip r:embed="rId4"/>
                      <a:stretch>
                        <a:fillRect/>
                      </a:stretch>
                    </p:blipFill>
                    <p:spPr>
                      <a:xfrm>
                        <a:off x="1563768" y="4000500"/>
                        <a:ext cx="1958298" cy="453039"/>
                      </a:xfrm>
                      <a:prstGeom prst="rect">
                        <a:avLst/>
                      </a:prstGeom>
                    </p:spPr>
                  </p:pic>
                </p:oleObj>
              </mc:Fallback>
            </mc:AlternateContent>
          </a:graphicData>
        </a:graphic>
      </p:graphicFrame>
      <p:grpSp>
        <p:nvGrpSpPr>
          <p:cNvPr id="19" name="Group 18"/>
          <p:cNvGrpSpPr/>
          <p:nvPr/>
        </p:nvGrpSpPr>
        <p:grpSpPr>
          <a:xfrm>
            <a:off x="175196" y="1945466"/>
            <a:ext cx="3931317" cy="1829863"/>
            <a:chOff x="620998" y="1903937"/>
            <a:chExt cx="3931317" cy="1829863"/>
          </a:xfrm>
        </p:grpSpPr>
        <p:sp>
          <p:nvSpPr>
            <p:cNvPr id="5" name="Right Triangle 4"/>
            <p:cNvSpPr/>
            <p:nvPr/>
          </p:nvSpPr>
          <p:spPr bwMode="auto">
            <a:xfrm flipH="1" flipV="1">
              <a:off x="1066800" y="2895600"/>
              <a:ext cx="3485515" cy="838200"/>
            </a:xfrm>
            <a:prstGeom prst="rtTriangle">
              <a:avLst/>
            </a:prstGeom>
            <a:pattFill prst="dkHorz">
              <a:fgClr>
                <a:srgbClr val="FFC000"/>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sp>
          <p:nvSpPr>
            <p:cNvPr id="7" name="Right Triangle 6"/>
            <p:cNvSpPr/>
            <p:nvPr/>
          </p:nvSpPr>
          <p:spPr bwMode="auto">
            <a:xfrm rot="10800000" flipH="1" flipV="1">
              <a:off x="620998" y="2813004"/>
              <a:ext cx="3485515" cy="838200"/>
            </a:xfrm>
            <a:prstGeom prst="rtTriangle">
              <a:avLst/>
            </a:prstGeom>
            <a:pattFill prst="pct90">
              <a:fgClr>
                <a:srgbClr val="FFC000"/>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sp>
          <p:nvSpPr>
            <p:cNvPr id="9" name="Down Arrow 8"/>
            <p:cNvSpPr/>
            <p:nvPr/>
          </p:nvSpPr>
          <p:spPr bwMode="auto">
            <a:xfrm>
              <a:off x="2790507" y="1903937"/>
              <a:ext cx="484632" cy="978408"/>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cxnSp>
          <p:nvCxnSpPr>
            <p:cNvPr id="11" name="Straight Arrow Connector 10"/>
            <p:cNvCxnSpPr/>
            <p:nvPr/>
          </p:nvCxnSpPr>
          <p:spPr bwMode="auto">
            <a:xfrm>
              <a:off x="3124200" y="2895600"/>
              <a:ext cx="0" cy="53340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3" name="Straight Arrow Connector 12"/>
            <p:cNvCxnSpPr/>
            <p:nvPr/>
          </p:nvCxnSpPr>
          <p:spPr bwMode="auto">
            <a:xfrm>
              <a:off x="3124200" y="3429000"/>
              <a:ext cx="1461" cy="26670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15" name="TextBox 14"/>
            <p:cNvSpPr txBox="1"/>
            <p:nvPr/>
          </p:nvSpPr>
          <p:spPr>
            <a:xfrm>
              <a:off x="3124200" y="2945368"/>
              <a:ext cx="441146" cy="369332"/>
            </a:xfrm>
            <a:prstGeom prst="rect">
              <a:avLst/>
            </a:prstGeom>
            <a:noFill/>
          </p:spPr>
          <p:txBody>
            <a:bodyPr wrap="none" rtlCol="0">
              <a:spAutoFit/>
            </a:bodyPr>
            <a:lstStyle/>
            <a:p>
              <a:r>
                <a:rPr lang="en-US" dirty="0"/>
                <a:t>d1</a:t>
              </a:r>
            </a:p>
          </p:txBody>
        </p:sp>
        <p:sp>
          <p:nvSpPr>
            <p:cNvPr id="16" name="TextBox 15"/>
            <p:cNvSpPr txBox="1"/>
            <p:nvPr/>
          </p:nvSpPr>
          <p:spPr>
            <a:xfrm>
              <a:off x="2790507" y="3339023"/>
              <a:ext cx="441146" cy="369332"/>
            </a:xfrm>
            <a:prstGeom prst="rect">
              <a:avLst/>
            </a:prstGeom>
            <a:noFill/>
          </p:spPr>
          <p:txBody>
            <a:bodyPr wrap="none" rtlCol="0">
              <a:spAutoFit/>
            </a:bodyPr>
            <a:lstStyle/>
            <a:p>
              <a:r>
                <a:rPr lang="en-US" dirty="0"/>
                <a:t>d2</a:t>
              </a:r>
            </a:p>
          </p:txBody>
        </p:sp>
        <p:sp>
          <p:nvSpPr>
            <p:cNvPr id="18" name="Left-Right Arrow 17"/>
            <p:cNvSpPr/>
            <p:nvPr/>
          </p:nvSpPr>
          <p:spPr bwMode="auto">
            <a:xfrm>
              <a:off x="766716" y="2502278"/>
              <a:ext cx="1216152" cy="285281"/>
            </a:xfrm>
            <a:prstGeom prst="leftRightArrow">
              <a:avLst/>
            </a:prstGeom>
            <a:solidFill>
              <a:srgbClr val="6600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grpSp>
      <p:grpSp>
        <p:nvGrpSpPr>
          <p:cNvPr id="32" name="Group 31"/>
          <p:cNvGrpSpPr/>
          <p:nvPr/>
        </p:nvGrpSpPr>
        <p:grpSpPr>
          <a:xfrm>
            <a:off x="4776342" y="1806321"/>
            <a:ext cx="4093591" cy="2362500"/>
            <a:chOff x="4776342" y="1806321"/>
            <a:chExt cx="4093591" cy="2362500"/>
          </a:xfrm>
        </p:grpSpPr>
        <p:sp>
          <p:nvSpPr>
            <p:cNvPr id="20" name="Right Triangle 19"/>
            <p:cNvSpPr/>
            <p:nvPr/>
          </p:nvSpPr>
          <p:spPr bwMode="auto">
            <a:xfrm flipH="1" flipV="1">
              <a:off x="5384418" y="2883108"/>
              <a:ext cx="3485515" cy="838200"/>
            </a:xfrm>
            <a:prstGeom prst="rtTriangle">
              <a:avLst/>
            </a:prstGeom>
            <a:pattFill prst="dkHorz">
              <a:fgClr>
                <a:srgbClr val="FFC000"/>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sp>
          <p:nvSpPr>
            <p:cNvPr id="21" name="Right Triangle 20"/>
            <p:cNvSpPr/>
            <p:nvPr/>
          </p:nvSpPr>
          <p:spPr bwMode="auto">
            <a:xfrm>
              <a:off x="4886737" y="2784729"/>
              <a:ext cx="3485515" cy="838200"/>
            </a:xfrm>
            <a:prstGeom prst="rtTriangle">
              <a:avLst/>
            </a:prstGeom>
            <a:pattFill prst="dkHorz">
              <a:fgClr>
                <a:srgbClr val="FFC000"/>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cxnSp>
          <p:nvCxnSpPr>
            <p:cNvPr id="22" name="Straight Arrow Connector 21"/>
            <p:cNvCxnSpPr/>
            <p:nvPr/>
          </p:nvCxnSpPr>
          <p:spPr bwMode="auto">
            <a:xfrm>
              <a:off x="6400800" y="2895600"/>
              <a:ext cx="0" cy="727329"/>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24" name="Rectangle 23"/>
            <p:cNvSpPr/>
            <p:nvPr/>
          </p:nvSpPr>
          <p:spPr bwMode="auto">
            <a:xfrm>
              <a:off x="4886736" y="3622929"/>
              <a:ext cx="3485515" cy="545892"/>
            </a:xfrm>
            <a:prstGeom prst="rect">
              <a:avLst/>
            </a:prstGeom>
            <a:pattFill prst="pct90">
              <a:fgClr>
                <a:srgbClr val="FFC000"/>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sp>
          <p:nvSpPr>
            <p:cNvPr id="26" name="TextBox 25"/>
            <p:cNvSpPr txBox="1"/>
            <p:nvPr/>
          </p:nvSpPr>
          <p:spPr>
            <a:xfrm>
              <a:off x="5953026" y="3144536"/>
              <a:ext cx="441146" cy="369332"/>
            </a:xfrm>
            <a:prstGeom prst="rect">
              <a:avLst/>
            </a:prstGeom>
            <a:noFill/>
          </p:spPr>
          <p:txBody>
            <a:bodyPr wrap="none" rtlCol="0">
              <a:spAutoFit/>
            </a:bodyPr>
            <a:lstStyle/>
            <a:p>
              <a:r>
                <a:rPr lang="en-US" dirty="0"/>
                <a:t>d1</a:t>
              </a:r>
            </a:p>
          </p:txBody>
        </p:sp>
        <p:sp>
          <p:nvSpPr>
            <p:cNvPr id="27" name="TextBox 26"/>
            <p:cNvSpPr txBox="1"/>
            <p:nvPr/>
          </p:nvSpPr>
          <p:spPr>
            <a:xfrm>
              <a:off x="5983883" y="3622929"/>
              <a:ext cx="441146" cy="369332"/>
            </a:xfrm>
            <a:prstGeom prst="rect">
              <a:avLst/>
            </a:prstGeom>
            <a:noFill/>
          </p:spPr>
          <p:txBody>
            <a:bodyPr wrap="none" rtlCol="0">
              <a:spAutoFit/>
            </a:bodyPr>
            <a:lstStyle/>
            <a:p>
              <a:r>
                <a:rPr lang="en-US" dirty="0"/>
                <a:t>d2</a:t>
              </a:r>
            </a:p>
          </p:txBody>
        </p:sp>
        <p:cxnSp>
          <p:nvCxnSpPr>
            <p:cNvPr id="28" name="Straight Arrow Connector 27"/>
            <p:cNvCxnSpPr/>
            <p:nvPr/>
          </p:nvCxnSpPr>
          <p:spPr bwMode="auto">
            <a:xfrm>
              <a:off x="6398517" y="3603879"/>
              <a:ext cx="2283" cy="564942"/>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30" name="Down Arrow 29"/>
            <p:cNvSpPr/>
            <p:nvPr/>
          </p:nvSpPr>
          <p:spPr bwMode="auto">
            <a:xfrm>
              <a:off x="6884859" y="1806321"/>
              <a:ext cx="484632" cy="978408"/>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sp>
          <p:nvSpPr>
            <p:cNvPr id="31" name="Left-Right Arrow 30"/>
            <p:cNvSpPr/>
            <p:nvPr/>
          </p:nvSpPr>
          <p:spPr bwMode="auto">
            <a:xfrm>
              <a:off x="4776342" y="2370557"/>
              <a:ext cx="1216152" cy="285281"/>
            </a:xfrm>
            <a:prstGeom prst="leftRightArrow">
              <a:avLst/>
            </a:prstGeom>
            <a:solidFill>
              <a:srgbClr val="6600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a:p>
          </p:txBody>
        </p:sp>
      </p:grpSp>
      <p:grpSp>
        <p:nvGrpSpPr>
          <p:cNvPr id="35" name="Group 34"/>
          <p:cNvGrpSpPr/>
          <p:nvPr/>
        </p:nvGrpSpPr>
        <p:grpSpPr>
          <a:xfrm>
            <a:off x="339294" y="4494583"/>
            <a:ext cx="1890261" cy="2226892"/>
            <a:chOff x="421392" y="4256458"/>
            <a:chExt cx="1890261" cy="2226892"/>
          </a:xfrm>
        </p:grpSpPr>
        <p:pic>
          <p:nvPicPr>
            <p:cNvPr id="185348" name="Picture 4" descr="Jacques Babinet - Stock Image - C019/5078 - Science Photo Librar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592" y="4256458"/>
              <a:ext cx="1756061" cy="214153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421392" y="5837019"/>
              <a:ext cx="1890261" cy="646331"/>
            </a:xfrm>
            <a:prstGeom prst="rect">
              <a:avLst/>
            </a:prstGeom>
          </p:spPr>
          <p:txBody>
            <a:bodyPr wrap="none">
              <a:spAutoFit/>
            </a:bodyPr>
            <a:lstStyle/>
            <a:p>
              <a:pPr algn="ctr"/>
              <a:r>
                <a:rPr lang="en-US" dirty="0" smtClean="0">
                  <a:solidFill>
                    <a:srgbClr val="FFFF00"/>
                  </a:solidFill>
                </a:rPr>
                <a:t>Jacques </a:t>
              </a:r>
              <a:r>
                <a:rPr lang="en-US" dirty="0" err="1" smtClean="0">
                  <a:solidFill>
                    <a:srgbClr val="FFFF00"/>
                  </a:solidFill>
                </a:rPr>
                <a:t>Babinet</a:t>
              </a:r>
              <a:endParaRPr lang="en-US" dirty="0" smtClean="0">
                <a:solidFill>
                  <a:srgbClr val="FFFF00"/>
                </a:solidFill>
              </a:endParaRPr>
            </a:p>
            <a:p>
              <a:pPr algn="ctr"/>
              <a:r>
                <a:rPr lang="en-US" dirty="0" smtClean="0">
                  <a:solidFill>
                    <a:srgbClr val="FFFF00"/>
                  </a:solidFill>
                </a:rPr>
                <a:t>1794-1872</a:t>
              </a:r>
              <a:endParaRPr lang="en-US" dirty="0">
                <a:solidFill>
                  <a:srgbClr val="FFFF00"/>
                </a:solidFill>
              </a:endParaRPr>
            </a:p>
          </p:txBody>
        </p:sp>
      </p:grpSp>
      <p:grpSp>
        <p:nvGrpSpPr>
          <p:cNvPr id="36" name="Group 35"/>
          <p:cNvGrpSpPr/>
          <p:nvPr/>
        </p:nvGrpSpPr>
        <p:grpSpPr>
          <a:xfrm>
            <a:off x="4662450" y="4250722"/>
            <a:ext cx="2222409" cy="2560790"/>
            <a:chOff x="4662450" y="4250722"/>
            <a:chExt cx="2222409" cy="2560790"/>
          </a:xfrm>
        </p:grpSpPr>
        <p:pic>
          <p:nvPicPr>
            <p:cNvPr id="185351" name="Picture 7" descr="https://uslhs.org/sites/default/files/Soliel%2C%20Jean%20Baptiste%20Francois%20Jr%2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2450" y="4250722"/>
              <a:ext cx="2040682" cy="248795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4812381" y="5888182"/>
              <a:ext cx="2072478" cy="923330"/>
            </a:xfrm>
            <a:prstGeom prst="rect">
              <a:avLst/>
            </a:prstGeom>
          </p:spPr>
          <p:txBody>
            <a:bodyPr wrap="square">
              <a:spAutoFit/>
            </a:bodyPr>
            <a:lstStyle/>
            <a:p>
              <a:r>
                <a:rPr lang="en-US" dirty="0">
                  <a:solidFill>
                    <a:srgbClr val="00B050"/>
                  </a:solidFill>
                </a:rPr>
                <a:t>Jean-Baptiste-François</a:t>
              </a:r>
            </a:p>
            <a:p>
              <a:r>
                <a:rPr lang="en-US" dirty="0" smtClean="0">
                  <a:solidFill>
                    <a:srgbClr val="00B050"/>
                  </a:solidFill>
                </a:rPr>
                <a:t>Soleil 1798-1878</a:t>
              </a:r>
              <a:endParaRPr lang="en-US" dirty="0">
                <a:solidFill>
                  <a:srgbClr val="00B050"/>
                </a:solidFill>
              </a:endParaRPr>
            </a:p>
          </p:txBody>
        </p:sp>
      </p:grpSp>
    </p:spTree>
    <p:extLst>
      <p:ext uri="{BB962C8B-B14F-4D97-AF65-F5344CB8AC3E}">
        <p14:creationId xmlns:p14="http://schemas.microsoft.com/office/powerpoint/2010/main" val="5293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527" y="6491"/>
            <a:ext cx="8229600" cy="1143000"/>
          </a:xfrm>
        </p:spPr>
        <p:txBody>
          <a:bodyPr/>
          <a:lstStyle/>
          <a:p>
            <a:r>
              <a:rPr lang="en-US" sz="3200" dirty="0" smtClean="0"/>
              <a:t>Optical Isolation</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26</a:t>
            </a:fld>
            <a:endParaRPr lang="en-US" dirty="0"/>
          </a:p>
        </p:txBody>
      </p:sp>
      <p:pic>
        <p:nvPicPr>
          <p:cNvPr id="171010" name="Picture 2"/>
          <p:cNvPicPr>
            <a:picLocks noChangeAspect="1" noChangeArrowheads="1"/>
          </p:cNvPicPr>
          <p:nvPr/>
        </p:nvPicPr>
        <p:blipFill>
          <a:blip r:embed="rId3" cstate="print"/>
          <a:srcRect/>
          <a:stretch>
            <a:fillRect/>
          </a:stretch>
        </p:blipFill>
        <p:spPr bwMode="auto">
          <a:xfrm>
            <a:off x="228600" y="152400"/>
            <a:ext cx="2819400" cy="2329677"/>
          </a:xfrm>
          <a:prstGeom prst="rect">
            <a:avLst/>
          </a:prstGeom>
          <a:noFill/>
          <a:ln w="9525">
            <a:noFill/>
            <a:miter lim="800000"/>
            <a:headEnd/>
            <a:tailEnd/>
          </a:ln>
        </p:spPr>
      </p:pic>
      <p:sp>
        <p:nvSpPr>
          <p:cNvPr id="5" name="TextBox 4"/>
          <p:cNvSpPr txBox="1"/>
          <p:nvPr/>
        </p:nvSpPr>
        <p:spPr>
          <a:xfrm>
            <a:off x="3429000" y="1143000"/>
            <a:ext cx="4953000" cy="923330"/>
          </a:xfrm>
          <a:prstGeom prst="rect">
            <a:avLst/>
          </a:prstGeom>
          <a:noFill/>
        </p:spPr>
        <p:txBody>
          <a:bodyPr wrap="square" rtlCol="0">
            <a:spAutoFit/>
          </a:bodyPr>
          <a:lstStyle/>
          <a:p>
            <a:r>
              <a:rPr lang="en-US" dirty="0" smtClean="0"/>
              <a:t>One wants to direct all the reflected light  onto the detector and keep it from the laser itself (parasitic feedback)</a:t>
            </a:r>
            <a:endParaRPr lang="en-US" dirty="0"/>
          </a:p>
        </p:txBody>
      </p:sp>
      <p:grpSp>
        <p:nvGrpSpPr>
          <p:cNvPr id="26" name="Group 25"/>
          <p:cNvGrpSpPr/>
          <p:nvPr/>
        </p:nvGrpSpPr>
        <p:grpSpPr>
          <a:xfrm>
            <a:off x="2133600" y="3432034"/>
            <a:ext cx="1447800" cy="1371600"/>
            <a:chOff x="914400" y="4800600"/>
            <a:chExt cx="1447800" cy="1371600"/>
          </a:xfrm>
        </p:grpSpPr>
        <p:sp>
          <p:nvSpPr>
            <p:cNvPr id="27" name="Right Triangle 26"/>
            <p:cNvSpPr/>
            <p:nvPr/>
          </p:nvSpPr>
          <p:spPr bwMode="auto">
            <a:xfrm>
              <a:off x="914400" y="4800600"/>
              <a:ext cx="1295400" cy="1371600"/>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Right Triangle 27"/>
            <p:cNvSpPr/>
            <p:nvPr/>
          </p:nvSpPr>
          <p:spPr bwMode="auto">
            <a:xfrm rot="10800000">
              <a:off x="1066800" y="4800600"/>
              <a:ext cx="1295400" cy="1371600"/>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9" name="Straight Connector 28"/>
            <p:cNvCxnSpPr>
              <a:stCxn id="27" idx="0"/>
              <a:endCxn id="27" idx="4"/>
            </p:cNvCxnSpPr>
            <p:nvPr/>
          </p:nvCxnSpPr>
          <p:spPr bwMode="auto">
            <a:xfrm>
              <a:off x="914400" y="4800600"/>
              <a:ext cx="1295400" cy="1371600"/>
            </a:xfrm>
            <a:prstGeom prst="line">
              <a:avLst/>
            </a:prstGeom>
            <a:solidFill>
              <a:schemeClr val="accent1"/>
            </a:solidFill>
            <a:ln w="41275" cap="flat" cmpd="sng" algn="ctr">
              <a:solidFill>
                <a:schemeClr val="accent6">
                  <a:lumMod val="75000"/>
                </a:schemeClr>
              </a:solidFill>
              <a:prstDash val="solid"/>
              <a:round/>
              <a:headEnd type="none" w="med" len="med"/>
              <a:tailEnd type="none" w="med" len="med"/>
            </a:ln>
            <a:effectLst/>
          </p:spPr>
        </p:cxnSp>
        <p:cxnSp>
          <p:nvCxnSpPr>
            <p:cNvPr id="30" name="Straight Connector 29"/>
            <p:cNvCxnSpPr/>
            <p:nvPr/>
          </p:nvCxnSpPr>
          <p:spPr bwMode="auto">
            <a:xfrm>
              <a:off x="990600" y="4800600"/>
              <a:ext cx="1295400" cy="1371600"/>
            </a:xfrm>
            <a:prstGeom prst="line">
              <a:avLst/>
            </a:prstGeom>
            <a:solidFill>
              <a:schemeClr val="accent1"/>
            </a:solidFill>
            <a:ln w="41275" cap="flat" cmpd="sng" algn="ctr">
              <a:solidFill>
                <a:schemeClr val="accent6">
                  <a:lumMod val="75000"/>
                </a:schemeClr>
              </a:solidFill>
              <a:prstDash val="solid"/>
              <a:round/>
              <a:headEnd type="none" w="med" len="med"/>
              <a:tailEnd type="none" w="med" len="med"/>
            </a:ln>
            <a:effectLst/>
          </p:spPr>
        </p:cxnSp>
        <p:cxnSp>
          <p:nvCxnSpPr>
            <p:cNvPr id="31" name="Straight Connector 30"/>
            <p:cNvCxnSpPr/>
            <p:nvPr/>
          </p:nvCxnSpPr>
          <p:spPr bwMode="auto">
            <a:xfrm>
              <a:off x="1066800" y="4800600"/>
              <a:ext cx="1295400" cy="1371600"/>
            </a:xfrm>
            <a:prstGeom prst="line">
              <a:avLst/>
            </a:prstGeom>
            <a:solidFill>
              <a:schemeClr val="accent1"/>
            </a:solidFill>
            <a:ln w="41275" cap="flat" cmpd="sng" algn="ctr">
              <a:solidFill>
                <a:schemeClr val="accent6">
                  <a:lumMod val="75000"/>
                </a:schemeClr>
              </a:solidFill>
              <a:prstDash val="solid"/>
              <a:round/>
              <a:headEnd type="none" w="med" len="med"/>
              <a:tailEnd type="none" w="med" len="med"/>
            </a:ln>
            <a:effectLst/>
          </p:spPr>
        </p:cxnSp>
      </p:grpSp>
      <p:grpSp>
        <p:nvGrpSpPr>
          <p:cNvPr id="69" name="Group 68"/>
          <p:cNvGrpSpPr/>
          <p:nvPr/>
        </p:nvGrpSpPr>
        <p:grpSpPr>
          <a:xfrm>
            <a:off x="1295400" y="4041634"/>
            <a:ext cx="1374634" cy="90052"/>
            <a:chOff x="1295400" y="4041634"/>
            <a:chExt cx="1374634" cy="90052"/>
          </a:xfrm>
        </p:grpSpPr>
        <p:grpSp>
          <p:nvGrpSpPr>
            <p:cNvPr id="32" name="Group 31"/>
            <p:cNvGrpSpPr/>
            <p:nvPr/>
          </p:nvGrpSpPr>
          <p:grpSpPr>
            <a:xfrm>
              <a:off x="1524000" y="4041634"/>
              <a:ext cx="990600" cy="76200"/>
              <a:chOff x="1905000" y="2133600"/>
              <a:chExt cx="990600" cy="76200"/>
            </a:xfrm>
          </p:grpSpPr>
          <p:sp>
            <p:nvSpPr>
              <p:cNvPr id="33" name="Oval 32"/>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4" name="Oval 33"/>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5" name="Oval 34"/>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Oval 35"/>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37" name="Straight Arrow Connector 36"/>
            <p:cNvCxnSpPr/>
            <p:nvPr/>
          </p:nvCxnSpPr>
          <p:spPr bwMode="auto">
            <a:xfrm>
              <a:off x="1295400" y="41148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grpSp>
        <p:nvGrpSpPr>
          <p:cNvPr id="42" name="Group 41"/>
          <p:cNvGrpSpPr/>
          <p:nvPr/>
        </p:nvGrpSpPr>
        <p:grpSpPr>
          <a:xfrm rot="16200000" flipV="1">
            <a:off x="2544257" y="4694743"/>
            <a:ext cx="1143000" cy="287914"/>
            <a:chOff x="1752600" y="5181600"/>
            <a:chExt cx="1374634" cy="321686"/>
          </a:xfrm>
        </p:grpSpPr>
        <p:cxnSp>
          <p:nvCxnSpPr>
            <p:cNvPr id="43" name="Straight Arrow Connector 42"/>
            <p:cNvCxnSpPr/>
            <p:nvPr/>
          </p:nvCxnSpPr>
          <p:spPr bwMode="auto">
            <a:xfrm>
              <a:off x="17526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flipV="1">
              <a:off x="21336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5" name="Straight Arrow Connector 44"/>
            <p:cNvCxnSpPr/>
            <p:nvPr/>
          </p:nvCxnSpPr>
          <p:spPr bwMode="auto">
            <a:xfrm flipV="1">
              <a:off x="2438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6" name="Straight Arrow Connector 45"/>
            <p:cNvCxnSpPr/>
            <p:nvPr/>
          </p:nvCxnSpPr>
          <p:spPr bwMode="auto">
            <a:xfrm flipV="1">
              <a:off x="2667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7" name="Straight Arrow Connector 46"/>
            <p:cNvCxnSpPr/>
            <p:nvPr/>
          </p:nvCxnSpPr>
          <p:spPr bwMode="auto">
            <a:xfrm flipV="1">
              <a:off x="3048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48" name="Group 47"/>
          <p:cNvGrpSpPr/>
          <p:nvPr/>
        </p:nvGrpSpPr>
        <p:grpSpPr>
          <a:xfrm rot="5400000">
            <a:off x="2102426" y="4755574"/>
            <a:ext cx="1374634" cy="93086"/>
            <a:chOff x="4800600" y="5486400"/>
            <a:chExt cx="1374634" cy="93086"/>
          </a:xfrm>
        </p:grpSpPr>
        <p:grpSp>
          <p:nvGrpSpPr>
            <p:cNvPr id="49" name="Group 207"/>
            <p:cNvGrpSpPr/>
            <p:nvPr/>
          </p:nvGrpSpPr>
          <p:grpSpPr>
            <a:xfrm>
              <a:off x="4953000" y="5486400"/>
              <a:ext cx="990600" cy="76200"/>
              <a:chOff x="1905000" y="2133600"/>
              <a:chExt cx="990600" cy="76200"/>
            </a:xfrm>
          </p:grpSpPr>
          <p:sp>
            <p:nvSpPr>
              <p:cNvPr id="51" name="Oval 50"/>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 name="Oval 51"/>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Oval 52"/>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4" name="Oval 53"/>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50" name="Straight Arrow Connector 49"/>
            <p:cNvCxnSpPr/>
            <p:nvPr/>
          </p:nvCxnSpPr>
          <p:spPr bwMode="auto">
            <a:xfrm>
              <a:off x="4800600" y="55626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55" name="TextBox 54"/>
          <p:cNvSpPr txBox="1"/>
          <p:nvPr/>
        </p:nvSpPr>
        <p:spPr>
          <a:xfrm>
            <a:off x="457200" y="3886200"/>
            <a:ext cx="761747" cy="369332"/>
          </a:xfrm>
          <a:prstGeom prst="rect">
            <a:avLst/>
          </a:prstGeom>
          <a:solidFill>
            <a:srgbClr val="FFFF00"/>
          </a:solidFill>
          <a:ln>
            <a:solidFill>
              <a:schemeClr val="tx1"/>
            </a:solidFill>
          </a:ln>
        </p:spPr>
        <p:txBody>
          <a:bodyPr wrap="none" rtlCol="0">
            <a:spAutoFit/>
          </a:bodyPr>
          <a:lstStyle/>
          <a:p>
            <a:r>
              <a:rPr lang="en-US" dirty="0" smtClean="0"/>
              <a:t>Laser</a:t>
            </a:r>
            <a:endParaRPr lang="en-US" dirty="0"/>
          </a:p>
        </p:txBody>
      </p:sp>
      <p:grpSp>
        <p:nvGrpSpPr>
          <p:cNvPr id="67" name="Group 66"/>
          <p:cNvGrpSpPr/>
          <p:nvPr/>
        </p:nvGrpSpPr>
        <p:grpSpPr>
          <a:xfrm>
            <a:off x="2133600" y="5334000"/>
            <a:ext cx="2332464" cy="369332"/>
            <a:chOff x="2133600" y="5334000"/>
            <a:chExt cx="2332464" cy="369332"/>
          </a:xfrm>
        </p:grpSpPr>
        <p:sp>
          <p:nvSpPr>
            <p:cNvPr id="56" name="Rectangle 55"/>
            <p:cNvSpPr/>
            <p:nvPr/>
          </p:nvSpPr>
          <p:spPr bwMode="auto">
            <a:xfrm>
              <a:off x="2133600" y="5410200"/>
              <a:ext cx="17526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3962400" y="533400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sp>
        <p:nvSpPr>
          <p:cNvPr id="60" name="TextBox 59"/>
          <p:cNvSpPr txBox="1"/>
          <p:nvPr/>
        </p:nvSpPr>
        <p:spPr>
          <a:xfrm>
            <a:off x="2286000" y="2438400"/>
            <a:ext cx="1056700" cy="369332"/>
          </a:xfrm>
          <a:prstGeom prst="rect">
            <a:avLst/>
          </a:prstGeom>
          <a:solidFill>
            <a:srgbClr val="FFFF00"/>
          </a:solidFill>
          <a:ln>
            <a:solidFill>
              <a:schemeClr val="tx1"/>
            </a:solidFill>
          </a:ln>
        </p:spPr>
        <p:txBody>
          <a:bodyPr wrap="none" rtlCol="0">
            <a:spAutoFit/>
          </a:bodyPr>
          <a:lstStyle/>
          <a:p>
            <a:r>
              <a:rPr lang="en-US" dirty="0" smtClean="0"/>
              <a:t>Detector</a:t>
            </a:r>
            <a:endParaRPr lang="en-US" dirty="0"/>
          </a:p>
        </p:txBody>
      </p:sp>
      <p:grpSp>
        <p:nvGrpSpPr>
          <p:cNvPr id="61" name="Group 60"/>
          <p:cNvGrpSpPr/>
          <p:nvPr/>
        </p:nvGrpSpPr>
        <p:grpSpPr>
          <a:xfrm rot="16200000" flipV="1">
            <a:off x="2428440" y="3362760"/>
            <a:ext cx="1374634" cy="287914"/>
            <a:chOff x="1752600" y="5181600"/>
            <a:chExt cx="1374634" cy="321686"/>
          </a:xfrm>
        </p:grpSpPr>
        <p:cxnSp>
          <p:nvCxnSpPr>
            <p:cNvPr id="62" name="Straight Arrow Connector 61"/>
            <p:cNvCxnSpPr/>
            <p:nvPr/>
          </p:nvCxnSpPr>
          <p:spPr bwMode="auto">
            <a:xfrm>
              <a:off x="17526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63" name="Straight Arrow Connector 62"/>
            <p:cNvCxnSpPr/>
            <p:nvPr/>
          </p:nvCxnSpPr>
          <p:spPr bwMode="auto">
            <a:xfrm flipV="1">
              <a:off x="21336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64" name="Straight Arrow Connector 63"/>
            <p:cNvCxnSpPr/>
            <p:nvPr/>
          </p:nvCxnSpPr>
          <p:spPr bwMode="auto">
            <a:xfrm flipV="1">
              <a:off x="2438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65" name="Straight Arrow Connector 64"/>
            <p:cNvCxnSpPr/>
            <p:nvPr/>
          </p:nvCxnSpPr>
          <p:spPr bwMode="auto">
            <a:xfrm flipV="1">
              <a:off x="2667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66" name="Straight Arrow Connector 65"/>
            <p:cNvCxnSpPr/>
            <p:nvPr/>
          </p:nvCxnSpPr>
          <p:spPr bwMode="auto">
            <a:xfrm flipV="1">
              <a:off x="3048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sp>
        <p:nvSpPr>
          <p:cNvPr id="68" name="TextBox 67"/>
          <p:cNvSpPr txBox="1"/>
          <p:nvPr/>
        </p:nvSpPr>
        <p:spPr>
          <a:xfrm>
            <a:off x="4419600" y="1981200"/>
            <a:ext cx="2787943" cy="369332"/>
          </a:xfrm>
          <a:prstGeom prst="rect">
            <a:avLst/>
          </a:prstGeom>
          <a:noFill/>
        </p:spPr>
        <p:txBody>
          <a:bodyPr wrap="none" rtlCol="0">
            <a:spAutoFit/>
          </a:bodyPr>
          <a:lstStyle/>
          <a:p>
            <a:r>
              <a:rPr lang="en-US" dirty="0" smtClean="0"/>
              <a:t>Laser is linearly polarized</a:t>
            </a:r>
            <a:endParaRPr lang="en-US" dirty="0"/>
          </a:p>
        </p:txBody>
      </p:sp>
      <p:sp>
        <p:nvSpPr>
          <p:cNvPr id="70" name="TextBox 69"/>
          <p:cNvSpPr txBox="1"/>
          <p:nvPr/>
        </p:nvSpPr>
        <p:spPr>
          <a:xfrm>
            <a:off x="1295400" y="4191000"/>
            <a:ext cx="351378" cy="369332"/>
          </a:xfrm>
          <a:prstGeom prst="rect">
            <a:avLst/>
          </a:prstGeom>
          <a:noFill/>
        </p:spPr>
        <p:txBody>
          <a:bodyPr wrap="none" rtlCol="0">
            <a:spAutoFit/>
          </a:bodyPr>
          <a:lstStyle/>
          <a:p>
            <a:r>
              <a:rPr lang="en-US" b="1" dirty="0" smtClean="0"/>
              <a:t>H</a:t>
            </a:r>
            <a:endParaRPr lang="en-US" b="1" dirty="0"/>
          </a:p>
        </p:txBody>
      </p:sp>
      <p:sp>
        <p:nvSpPr>
          <p:cNvPr id="71" name="TextBox 70"/>
          <p:cNvSpPr txBox="1"/>
          <p:nvPr/>
        </p:nvSpPr>
        <p:spPr>
          <a:xfrm>
            <a:off x="2286000" y="4953000"/>
            <a:ext cx="351378" cy="369332"/>
          </a:xfrm>
          <a:prstGeom prst="rect">
            <a:avLst/>
          </a:prstGeom>
          <a:noFill/>
        </p:spPr>
        <p:txBody>
          <a:bodyPr wrap="none" rtlCol="0">
            <a:spAutoFit/>
          </a:bodyPr>
          <a:lstStyle/>
          <a:p>
            <a:r>
              <a:rPr lang="en-US" b="1" dirty="0" smtClean="0"/>
              <a:t>H</a:t>
            </a:r>
            <a:endParaRPr lang="en-US" b="1" dirty="0"/>
          </a:p>
        </p:txBody>
      </p:sp>
      <p:graphicFrame>
        <p:nvGraphicFramePr>
          <p:cNvPr id="171012" name="Object 4"/>
          <p:cNvGraphicFramePr>
            <a:graphicFrameLocks noChangeAspect="1"/>
          </p:cNvGraphicFramePr>
          <p:nvPr/>
        </p:nvGraphicFramePr>
        <p:xfrm>
          <a:off x="4191000" y="2590800"/>
          <a:ext cx="3657600" cy="671513"/>
        </p:xfrm>
        <a:graphic>
          <a:graphicData uri="http://schemas.openxmlformats.org/presentationml/2006/ole">
            <mc:AlternateContent xmlns:mc="http://schemas.openxmlformats.org/markup-compatibility/2006">
              <mc:Choice xmlns:v="urn:schemas-microsoft-com:vml" Requires="v">
                <p:oleObj spid="_x0000_s171177" name="Equation" r:id="rId4" imgW="2489040" imgH="457200" progId="Equation.DSMT4">
                  <p:embed/>
                </p:oleObj>
              </mc:Choice>
              <mc:Fallback>
                <p:oleObj name="Equation" r:id="rId4" imgW="2489040" imgH="4572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590800"/>
                        <a:ext cx="36576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TextBox 73"/>
          <p:cNvSpPr txBox="1"/>
          <p:nvPr/>
        </p:nvSpPr>
        <p:spPr>
          <a:xfrm>
            <a:off x="4572000" y="2362200"/>
            <a:ext cx="3530134" cy="369332"/>
          </a:xfrm>
          <a:prstGeom prst="rect">
            <a:avLst/>
          </a:prstGeom>
          <a:noFill/>
        </p:spPr>
        <p:txBody>
          <a:bodyPr wrap="none" rtlCol="0">
            <a:spAutoFit/>
          </a:bodyPr>
          <a:lstStyle/>
          <a:p>
            <a:r>
              <a:rPr lang="en-US" dirty="0" smtClean="0"/>
              <a:t>After one pass through </a:t>
            </a:r>
            <a:r>
              <a:rPr lang="en-US" dirty="0" smtClean="0">
                <a:latin typeface="Symbol" pitchFamily="18" charset="2"/>
              </a:rPr>
              <a:t>l</a:t>
            </a:r>
            <a:r>
              <a:rPr lang="en-US" dirty="0" smtClean="0"/>
              <a:t>/4 plate </a:t>
            </a:r>
            <a:endParaRPr lang="en-US" dirty="0"/>
          </a:p>
        </p:txBody>
      </p:sp>
      <p:grpSp>
        <p:nvGrpSpPr>
          <p:cNvPr id="85" name="Group 84"/>
          <p:cNvGrpSpPr/>
          <p:nvPr/>
        </p:nvGrpSpPr>
        <p:grpSpPr>
          <a:xfrm>
            <a:off x="2133600" y="5334000"/>
            <a:ext cx="838200" cy="1295400"/>
            <a:chOff x="2133600" y="5334000"/>
            <a:chExt cx="838200" cy="1295400"/>
          </a:xfrm>
        </p:grpSpPr>
        <p:sp>
          <p:nvSpPr>
            <p:cNvPr id="75" name="TextBox 74"/>
            <p:cNvSpPr txBox="1"/>
            <p:nvPr/>
          </p:nvSpPr>
          <p:spPr>
            <a:xfrm>
              <a:off x="2133600" y="5791200"/>
              <a:ext cx="325730" cy="369332"/>
            </a:xfrm>
            <a:prstGeom prst="rect">
              <a:avLst/>
            </a:prstGeom>
            <a:noFill/>
          </p:spPr>
          <p:txBody>
            <a:bodyPr wrap="none" rtlCol="0">
              <a:spAutoFit/>
            </a:bodyPr>
            <a:lstStyle/>
            <a:p>
              <a:r>
                <a:rPr lang="en-US" b="1" dirty="0" smtClean="0"/>
                <a:t>L</a:t>
              </a:r>
              <a:endParaRPr lang="en-US" b="1" dirty="0"/>
            </a:p>
          </p:txBody>
        </p:sp>
        <p:cxnSp>
          <p:nvCxnSpPr>
            <p:cNvPr id="78" name="Straight Arrow Connector 77"/>
            <p:cNvCxnSpPr/>
            <p:nvPr/>
          </p:nvCxnSpPr>
          <p:spPr bwMode="auto">
            <a:xfrm flipH="1">
              <a:off x="2743200" y="5334000"/>
              <a:ext cx="16886" cy="1295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83" name="Curved Up Arrow 82"/>
            <p:cNvSpPr/>
            <p:nvPr/>
          </p:nvSpPr>
          <p:spPr bwMode="auto">
            <a:xfrm flipH="1">
              <a:off x="2438400" y="5715000"/>
              <a:ext cx="533400" cy="304800"/>
            </a:xfrm>
            <a:prstGeom prst="curved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93" name="Group 92"/>
          <p:cNvGrpSpPr/>
          <p:nvPr/>
        </p:nvGrpSpPr>
        <p:grpSpPr>
          <a:xfrm>
            <a:off x="2743200" y="5334000"/>
            <a:ext cx="960978" cy="1295400"/>
            <a:chOff x="-1828800" y="6705600"/>
            <a:chExt cx="960978" cy="1295400"/>
          </a:xfrm>
        </p:grpSpPr>
        <p:sp>
          <p:nvSpPr>
            <p:cNvPr id="94" name="TextBox 93"/>
            <p:cNvSpPr txBox="1"/>
            <p:nvPr/>
          </p:nvSpPr>
          <p:spPr>
            <a:xfrm>
              <a:off x="-1219200" y="7467600"/>
              <a:ext cx="351378" cy="369332"/>
            </a:xfrm>
            <a:prstGeom prst="rect">
              <a:avLst/>
            </a:prstGeom>
            <a:noFill/>
          </p:spPr>
          <p:txBody>
            <a:bodyPr wrap="none" rtlCol="0">
              <a:spAutoFit/>
            </a:bodyPr>
            <a:lstStyle/>
            <a:p>
              <a:r>
                <a:rPr lang="en-US" b="1" dirty="0" smtClean="0"/>
                <a:t>R</a:t>
              </a:r>
              <a:endParaRPr lang="en-US" b="1" dirty="0"/>
            </a:p>
          </p:txBody>
        </p:sp>
        <p:cxnSp>
          <p:nvCxnSpPr>
            <p:cNvPr id="95" name="Straight Arrow Connector 94"/>
            <p:cNvCxnSpPr/>
            <p:nvPr/>
          </p:nvCxnSpPr>
          <p:spPr bwMode="auto">
            <a:xfrm flipH="1" flipV="1">
              <a:off x="-1600200" y="6705600"/>
              <a:ext cx="16886" cy="1295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96" name="Curved Up Arrow 95"/>
            <p:cNvSpPr/>
            <p:nvPr/>
          </p:nvSpPr>
          <p:spPr bwMode="auto">
            <a:xfrm flipH="1">
              <a:off x="-1828800" y="7620000"/>
              <a:ext cx="533400" cy="304800"/>
            </a:xfrm>
            <a:prstGeom prst="curved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98" name="Group 97"/>
          <p:cNvGrpSpPr/>
          <p:nvPr/>
        </p:nvGrpSpPr>
        <p:grpSpPr>
          <a:xfrm>
            <a:off x="2057400" y="6324600"/>
            <a:ext cx="2697434" cy="369332"/>
            <a:chOff x="2057400" y="6324600"/>
            <a:chExt cx="2697434" cy="369332"/>
          </a:xfrm>
        </p:grpSpPr>
        <p:cxnSp>
          <p:nvCxnSpPr>
            <p:cNvPr id="59" name="Straight Connector 58"/>
            <p:cNvCxnSpPr/>
            <p:nvPr/>
          </p:nvCxnSpPr>
          <p:spPr bwMode="auto">
            <a:xfrm>
              <a:off x="2057400" y="6629400"/>
              <a:ext cx="22098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7" name="TextBox 96"/>
            <p:cNvSpPr txBox="1"/>
            <p:nvPr/>
          </p:nvSpPr>
          <p:spPr>
            <a:xfrm>
              <a:off x="4267200" y="6324600"/>
              <a:ext cx="487634" cy="369332"/>
            </a:xfrm>
            <a:prstGeom prst="rect">
              <a:avLst/>
            </a:prstGeom>
            <a:noFill/>
          </p:spPr>
          <p:txBody>
            <a:bodyPr wrap="none" rtlCol="0">
              <a:spAutoFit/>
            </a:bodyPr>
            <a:lstStyle/>
            <a:p>
              <a:r>
                <a:rPr lang="en-US" i="1" dirty="0" smtClean="0"/>
                <a:t>R</a:t>
              </a:r>
              <a:r>
                <a:rPr lang="en-US" sz="1200" i="1" dirty="0" smtClean="0"/>
                <a:t>ef</a:t>
              </a:r>
              <a:endParaRPr lang="en-US" i="1" dirty="0"/>
            </a:p>
          </p:txBody>
        </p:sp>
      </p:grpSp>
      <p:grpSp>
        <p:nvGrpSpPr>
          <p:cNvPr id="101" name="Group 100"/>
          <p:cNvGrpSpPr/>
          <p:nvPr/>
        </p:nvGrpSpPr>
        <p:grpSpPr>
          <a:xfrm>
            <a:off x="4038600" y="3124200"/>
            <a:ext cx="4657725" cy="671513"/>
            <a:chOff x="4267200" y="3810000"/>
            <a:chExt cx="4657725" cy="671513"/>
          </a:xfrm>
        </p:grpSpPr>
        <p:sp>
          <p:nvSpPr>
            <p:cNvPr id="99" name="TextBox 98"/>
            <p:cNvSpPr txBox="1"/>
            <p:nvPr/>
          </p:nvSpPr>
          <p:spPr>
            <a:xfrm>
              <a:off x="4267200" y="3962400"/>
              <a:ext cx="3313728" cy="369332"/>
            </a:xfrm>
            <a:prstGeom prst="rect">
              <a:avLst/>
            </a:prstGeom>
            <a:noFill/>
          </p:spPr>
          <p:txBody>
            <a:bodyPr wrap="none" rtlCol="0">
              <a:spAutoFit/>
            </a:bodyPr>
            <a:lstStyle/>
            <a:p>
              <a:r>
                <a:rPr lang="en-US" dirty="0" smtClean="0"/>
                <a:t>Reflector –changes left to right</a:t>
              </a:r>
              <a:endParaRPr lang="en-US" dirty="0"/>
            </a:p>
          </p:txBody>
        </p:sp>
        <p:graphicFrame>
          <p:nvGraphicFramePr>
            <p:cNvPr id="171013" name="Object 5"/>
            <p:cNvGraphicFramePr>
              <a:graphicFrameLocks noChangeAspect="1"/>
            </p:cNvGraphicFramePr>
            <p:nvPr/>
          </p:nvGraphicFramePr>
          <p:xfrm>
            <a:off x="7543800" y="3810000"/>
            <a:ext cx="1381125" cy="671513"/>
          </p:xfrm>
          <a:graphic>
            <a:graphicData uri="http://schemas.openxmlformats.org/presentationml/2006/ole">
              <mc:AlternateContent xmlns:mc="http://schemas.openxmlformats.org/markup-compatibility/2006">
                <mc:Choice xmlns:v="urn:schemas-microsoft-com:vml" Requires="v">
                  <p:oleObj spid="_x0000_s171178" name="Equation" r:id="rId6" imgW="939600" imgH="457200" progId="Equation.DSMT4">
                    <p:embed/>
                  </p:oleObj>
                </mc:Choice>
                <mc:Fallback>
                  <p:oleObj name="Equation" r:id="rId6" imgW="939600" imgH="4572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3810000"/>
                          <a:ext cx="13811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1014" name="Object 6"/>
          <p:cNvGraphicFramePr>
            <a:graphicFrameLocks noChangeAspect="1"/>
          </p:cNvGraphicFramePr>
          <p:nvPr/>
        </p:nvGraphicFramePr>
        <p:xfrm>
          <a:off x="4267200" y="3657600"/>
          <a:ext cx="4049712" cy="671513"/>
        </p:xfrm>
        <a:graphic>
          <a:graphicData uri="http://schemas.openxmlformats.org/presentationml/2006/ole">
            <mc:AlternateContent xmlns:mc="http://schemas.openxmlformats.org/markup-compatibility/2006">
              <mc:Choice xmlns:v="urn:schemas-microsoft-com:vml" Requires="v">
                <p:oleObj spid="_x0000_s171179" name="Equation" r:id="rId8" imgW="2755800" imgH="457200" progId="Equation.DSMT4">
                  <p:embed/>
                </p:oleObj>
              </mc:Choice>
              <mc:Fallback>
                <p:oleObj name="Equation" r:id="rId8" imgW="2755800" imgH="4572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657600"/>
                        <a:ext cx="404971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 name="TextBox 103"/>
          <p:cNvSpPr txBox="1"/>
          <p:nvPr/>
        </p:nvSpPr>
        <p:spPr>
          <a:xfrm>
            <a:off x="4267200" y="4419600"/>
            <a:ext cx="4211409" cy="369332"/>
          </a:xfrm>
          <a:prstGeom prst="rect">
            <a:avLst/>
          </a:prstGeom>
          <a:noFill/>
        </p:spPr>
        <p:txBody>
          <a:bodyPr wrap="none" rtlCol="0">
            <a:spAutoFit/>
          </a:bodyPr>
          <a:lstStyle/>
          <a:p>
            <a:r>
              <a:rPr lang="en-US" dirty="0" smtClean="0"/>
              <a:t>Since when we go back y changes sign</a:t>
            </a:r>
            <a:endParaRPr lang="en-US" dirty="0"/>
          </a:p>
        </p:txBody>
      </p:sp>
      <p:graphicFrame>
        <p:nvGraphicFramePr>
          <p:cNvPr id="171015" name="Object 7"/>
          <p:cNvGraphicFramePr>
            <a:graphicFrameLocks noChangeAspect="1"/>
          </p:cNvGraphicFramePr>
          <p:nvPr/>
        </p:nvGraphicFramePr>
        <p:xfrm>
          <a:off x="4343400" y="4800601"/>
          <a:ext cx="4572000" cy="491226"/>
        </p:xfrm>
        <a:graphic>
          <a:graphicData uri="http://schemas.openxmlformats.org/presentationml/2006/ole">
            <mc:AlternateContent xmlns:mc="http://schemas.openxmlformats.org/markup-compatibility/2006">
              <mc:Choice xmlns:v="urn:schemas-microsoft-com:vml" Requires="v">
                <p:oleObj spid="_x0000_s171180" name="Equation" r:id="rId10" imgW="4254480" imgH="457200" progId="Equation.DSMT4">
                  <p:embed/>
                </p:oleObj>
              </mc:Choice>
              <mc:Fallback>
                <p:oleObj name="Equation" r:id="rId10" imgW="4254480" imgH="45720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4800601"/>
                        <a:ext cx="4572000" cy="49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 name="TextBox 105"/>
          <p:cNvSpPr txBox="1"/>
          <p:nvPr/>
        </p:nvSpPr>
        <p:spPr>
          <a:xfrm>
            <a:off x="4648200" y="5334000"/>
            <a:ext cx="4273927" cy="369332"/>
          </a:xfrm>
          <a:prstGeom prst="rect">
            <a:avLst/>
          </a:prstGeom>
          <a:noFill/>
        </p:spPr>
        <p:txBody>
          <a:bodyPr wrap="none" rtlCol="0">
            <a:spAutoFit/>
          </a:bodyPr>
          <a:lstStyle/>
          <a:p>
            <a:r>
              <a:rPr lang="en-US" dirty="0" smtClean="0"/>
              <a:t>After the second pass through </a:t>
            </a:r>
            <a:r>
              <a:rPr lang="en-US" dirty="0" smtClean="0">
                <a:latin typeface="Symbol" pitchFamily="18" charset="2"/>
              </a:rPr>
              <a:t>l</a:t>
            </a:r>
            <a:r>
              <a:rPr lang="en-US" dirty="0" smtClean="0"/>
              <a:t>/4 plate </a:t>
            </a:r>
            <a:endParaRPr lang="en-US" dirty="0"/>
          </a:p>
        </p:txBody>
      </p:sp>
      <p:graphicFrame>
        <p:nvGraphicFramePr>
          <p:cNvPr id="171016" name="Object 8"/>
          <p:cNvGraphicFramePr>
            <a:graphicFrameLocks noChangeAspect="1"/>
          </p:cNvGraphicFramePr>
          <p:nvPr/>
        </p:nvGraphicFramePr>
        <p:xfrm>
          <a:off x="4800600" y="5638800"/>
          <a:ext cx="3576712" cy="609600"/>
        </p:xfrm>
        <a:graphic>
          <a:graphicData uri="http://schemas.openxmlformats.org/presentationml/2006/ole">
            <mc:AlternateContent xmlns:mc="http://schemas.openxmlformats.org/markup-compatibility/2006">
              <mc:Choice xmlns:v="urn:schemas-microsoft-com:vml" Requires="v">
                <p:oleObj spid="_x0000_s171181" name="Equation" r:id="rId12" imgW="2679480" imgH="457200" progId="Equation.DSMT4">
                  <p:embed/>
                </p:oleObj>
              </mc:Choice>
              <mc:Fallback>
                <p:oleObj name="Equation" r:id="rId12" imgW="2679480" imgH="45720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0" y="5638800"/>
                        <a:ext cx="35767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 name="TextBox 107"/>
          <p:cNvSpPr txBox="1"/>
          <p:nvPr/>
        </p:nvSpPr>
        <p:spPr>
          <a:xfrm>
            <a:off x="4648200" y="6211669"/>
            <a:ext cx="4038600" cy="646331"/>
          </a:xfrm>
          <a:prstGeom prst="rect">
            <a:avLst/>
          </a:prstGeom>
          <a:noFill/>
        </p:spPr>
        <p:txBody>
          <a:bodyPr wrap="square" rtlCol="0">
            <a:spAutoFit/>
          </a:bodyPr>
          <a:lstStyle/>
          <a:p>
            <a:r>
              <a:rPr lang="en-US" dirty="0" smtClean="0"/>
              <a:t>Two passes through </a:t>
            </a:r>
            <a:r>
              <a:rPr lang="en-US" dirty="0" smtClean="0">
                <a:latin typeface="Symbol" pitchFamily="18" charset="2"/>
              </a:rPr>
              <a:t>l</a:t>
            </a:r>
            <a:r>
              <a:rPr lang="en-US" dirty="0" smtClean="0"/>
              <a:t>/4 are equivalent to one pass through </a:t>
            </a:r>
            <a:r>
              <a:rPr lang="en-US" dirty="0" smtClean="0">
                <a:latin typeface="Symbol" pitchFamily="18" charset="2"/>
              </a:rPr>
              <a:t>l</a:t>
            </a:r>
            <a:r>
              <a:rPr lang="en-US" dirty="0" smtClean="0"/>
              <a:t>/2</a:t>
            </a:r>
            <a:endParaRPr lang="en-US" dirty="0"/>
          </a:p>
        </p:txBody>
      </p:sp>
      <p:sp>
        <p:nvSpPr>
          <p:cNvPr id="109" name="TextBox 108"/>
          <p:cNvSpPr txBox="1"/>
          <p:nvPr/>
        </p:nvSpPr>
        <p:spPr>
          <a:xfrm>
            <a:off x="3200400" y="5029200"/>
            <a:ext cx="338554" cy="369332"/>
          </a:xfrm>
          <a:prstGeom prst="rect">
            <a:avLst/>
          </a:prstGeom>
          <a:noFill/>
        </p:spPr>
        <p:txBody>
          <a:bodyPr wrap="none" rtlCol="0">
            <a:spAutoFit/>
          </a:bodyPr>
          <a:lstStyle/>
          <a:p>
            <a:r>
              <a:rPr lang="en-US" b="1" dirty="0" smtClean="0"/>
              <a:t>V</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box(in)">
                                      <p:cBhvr>
                                        <p:cTn id="7" dur="500"/>
                                        <p:tgtEl>
                                          <p:spTgt spid="1710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ox(in)">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ox(in)">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ox(in)">
                                      <p:cBhvr>
                                        <p:cTn id="27" dur="500"/>
                                        <p:tgtEl>
                                          <p:spTgt spid="6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box(i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ox(in)">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box(in)">
                                      <p:cBhvr>
                                        <p:cTn id="40" dur="500"/>
                                        <p:tgtEl>
                                          <p:spTgt spid="4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box(in)">
                                      <p:cBhvr>
                                        <p:cTn id="43" dur="500"/>
                                        <p:tgtEl>
                                          <p:spTgt spid="7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ox(in)">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box(in)">
                                      <p:cBhvr>
                                        <p:cTn id="53" dur="500"/>
                                        <p:tgtEl>
                                          <p:spTgt spid="7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71012"/>
                                        </p:tgtEl>
                                        <p:attrNameLst>
                                          <p:attrName>style.visibility</p:attrName>
                                        </p:attrNameLst>
                                      </p:cBhvr>
                                      <p:to>
                                        <p:strVal val="visible"/>
                                      </p:to>
                                    </p:set>
                                    <p:animEffect transition="in" filter="box(in)">
                                      <p:cBhvr>
                                        <p:cTn id="58" dur="500"/>
                                        <p:tgtEl>
                                          <p:spTgt spid="17101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box(in)">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box(in)">
                                      <p:cBhvr>
                                        <p:cTn id="68" dur="500"/>
                                        <p:tgtEl>
                                          <p:spTgt spid="98"/>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box(in)">
                                      <p:cBhvr>
                                        <p:cTn id="73" dur="500"/>
                                        <p:tgtEl>
                                          <p:spTgt spid="101"/>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171014"/>
                                        </p:tgtEl>
                                        <p:attrNameLst>
                                          <p:attrName>style.visibility</p:attrName>
                                        </p:attrNameLst>
                                      </p:cBhvr>
                                      <p:to>
                                        <p:strVal val="visible"/>
                                      </p:to>
                                    </p:set>
                                    <p:animEffect transition="in" filter="box(in)">
                                      <p:cBhvr>
                                        <p:cTn id="78" dur="500"/>
                                        <p:tgtEl>
                                          <p:spTgt spid="171014"/>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box(in)">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04"/>
                                        </p:tgtEl>
                                        <p:attrNameLst>
                                          <p:attrName>style.visibility</p:attrName>
                                        </p:attrNameLst>
                                      </p:cBhvr>
                                      <p:to>
                                        <p:strVal val="visible"/>
                                      </p:to>
                                    </p:set>
                                    <p:animEffect transition="in" filter="box(in)">
                                      <p:cBhvr>
                                        <p:cTn id="88" dur="500"/>
                                        <p:tgtEl>
                                          <p:spTgt spid="104"/>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171015"/>
                                        </p:tgtEl>
                                        <p:attrNameLst>
                                          <p:attrName>style.visibility</p:attrName>
                                        </p:attrNameLst>
                                      </p:cBhvr>
                                      <p:to>
                                        <p:strVal val="visible"/>
                                      </p:to>
                                    </p:set>
                                    <p:animEffect transition="in" filter="box(in)">
                                      <p:cBhvr>
                                        <p:cTn id="93" dur="500"/>
                                        <p:tgtEl>
                                          <p:spTgt spid="171015"/>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box(in)">
                                      <p:cBhvr>
                                        <p:cTn id="98" dur="500"/>
                                        <p:tgtEl>
                                          <p:spTgt spid="10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171016"/>
                                        </p:tgtEl>
                                        <p:attrNameLst>
                                          <p:attrName>style.visibility</p:attrName>
                                        </p:attrNameLst>
                                      </p:cBhvr>
                                      <p:to>
                                        <p:strVal val="visible"/>
                                      </p:to>
                                    </p:set>
                                    <p:animEffect transition="in" filter="box(in)">
                                      <p:cBhvr>
                                        <p:cTn id="103" dur="500"/>
                                        <p:tgtEl>
                                          <p:spTgt spid="171016"/>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box(in)">
                                      <p:cBhvr>
                                        <p:cTn id="108" dur="500"/>
                                        <p:tgtEl>
                                          <p:spTgt spid="42"/>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box(in)">
                                      <p:cBhvr>
                                        <p:cTn id="111" dur="500"/>
                                        <p:tgtEl>
                                          <p:spTgt spid="109"/>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60"/>
                                        </p:tgtEl>
                                        <p:attrNameLst>
                                          <p:attrName>style.visibility</p:attrName>
                                        </p:attrNameLst>
                                      </p:cBhvr>
                                      <p:to>
                                        <p:strVal val="visible"/>
                                      </p:to>
                                    </p:set>
                                    <p:animEffect transition="in" filter="box(in)">
                                      <p:cBhvr>
                                        <p:cTn id="116" dur="500"/>
                                        <p:tgtEl>
                                          <p:spTgt spid="60"/>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nodeType="click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box(in)">
                                      <p:cBhvr>
                                        <p:cTn id="121" dur="500"/>
                                        <p:tgtEl>
                                          <p:spTgt spid="61"/>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ntr" presetSubtype="16" fill="hold" grpId="0" nodeType="clickEffect">
                                  <p:stCondLst>
                                    <p:cond delay="0"/>
                                  </p:stCondLst>
                                  <p:childTnLst>
                                    <p:set>
                                      <p:cBhvr>
                                        <p:cTn id="125" dur="1" fill="hold">
                                          <p:stCondLst>
                                            <p:cond delay="0"/>
                                          </p:stCondLst>
                                        </p:cTn>
                                        <p:tgtEl>
                                          <p:spTgt spid="108"/>
                                        </p:tgtEl>
                                        <p:attrNameLst>
                                          <p:attrName>style.visibility</p:attrName>
                                        </p:attrNameLst>
                                      </p:cBhvr>
                                      <p:to>
                                        <p:strVal val="visible"/>
                                      </p:to>
                                    </p:set>
                                    <p:animEffect transition="in" filter="box(in)">
                                      <p:cBhvr>
                                        <p:cTn id="12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animBg="1"/>
      <p:bldP spid="60" grpId="0" animBg="1"/>
      <p:bldP spid="68" grpId="0"/>
      <p:bldP spid="70" grpId="0"/>
      <p:bldP spid="71" grpId="0"/>
      <p:bldP spid="74" grpId="0"/>
      <p:bldP spid="104" grpId="0"/>
      <p:bldP spid="106" grpId="0"/>
      <p:bldP spid="108" grpId="0"/>
      <p:bldP spid="10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z="3200" dirty="0" smtClean="0"/>
              <a:t>Anti-Glare Screen</a:t>
            </a:r>
            <a:endParaRPr lang="en-US" sz="3200" dirty="0"/>
          </a:p>
        </p:txBody>
      </p:sp>
      <p:sp>
        <p:nvSpPr>
          <p:cNvPr id="5" name="TextBox 4"/>
          <p:cNvSpPr txBox="1"/>
          <p:nvPr/>
        </p:nvSpPr>
        <p:spPr>
          <a:xfrm>
            <a:off x="1143000" y="838200"/>
            <a:ext cx="7010400" cy="369332"/>
          </a:xfrm>
          <a:prstGeom prst="rect">
            <a:avLst/>
          </a:prstGeom>
          <a:noFill/>
        </p:spPr>
        <p:txBody>
          <a:bodyPr wrap="square" rtlCol="0">
            <a:spAutoFit/>
          </a:bodyPr>
          <a:lstStyle/>
          <a:p>
            <a:r>
              <a:rPr lang="en-US" dirty="0" smtClean="0"/>
              <a:t>Consider now the situation when the incoming light is not polarized </a:t>
            </a:r>
            <a:endParaRPr lang="en-US" dirty="0"/>
          </a:p>
        </p:txBody>
      </p:sp>
      <p:grpSp>
        <p:nvGrpSpPr>
          <p:cNvPr id="8" name="Group 41"/>
          <p:cNvGrpSpPr/>
          <p:nvPr/>
        </p:nvGrpSpPr>
        <p:grpSpPr>
          <a:xfrm rot="11244413" flipV="1">
            <a:off x="1385389" y="2024794"/>
            <a:ext cx="1143000" cy="287914"/>
            <a:chOff x="1752600" y="5181600"/>
            <a:chExt cx="1374634" cy="321686"/>
          </a:xfrm>
        </p:grpSpPr>
        <p:cxnSp>
          <p:nvCxnSpPr>
            <p:cNvPr id="43" name="Straight Arrow Connector 42"/>
            <p:cNvCxnSpPr/>
            <p:nvPr/>
          </p:nvCxnSpPr>
          <p:spPr bwMode="auto">
            <a:xfrm>
              <a:off x="17526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flipV="1">
              <a:off x="21336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5" name="Straight Arrow Connector 44"/>
            <p:cNvCxnSpPr/>
            <p:nvPr/>
          </p:nvCxnSpPr>
          <p:spPr bwMode="auto">
            <a:xfrm flipV="1">
              <a:off x="2438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6" name="Straight Arrow Connector 45"/>
            <p:cNvCxnSpPr/>
            <p:nvPr/>
          </p:nvCxnSpPr>
          <p:spPr bwMode="auto">
            <a:xfrm flipV="1">
              <a:off x="2667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7" name="Straight Arrow Connector 46"/>
            <p:cNvCxnSpPr/>
            <p:nvPr/>
          </p:nvCxnSpPr>
          <p:spPr bwMode="auto">
            <a:xfrm flipV="1">
              <a:off x="3048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11" name="Group 66"/>
          <p:cNvGrpSpPr/>
          <p:nvPr/>
        </p:nvGrpSpPr>
        <p:grpSpPr>
          <a:xfrm rot="16200000">
            <a:off x="1456834" y="2108536"/>
            <a:ext cx="2332464" cy="369332"/>
            <a:chOff x="2133600" y="5334000"/>
            <a:chExt cx="2332464" cy="369332"/>
          </a:xfrm>
        </p:grpSpPr>
        <p:sp>
          <p:nvSpPr>
            <p:cNvPr id="56" name="Rectangle 55"/>
            <p:cNvSpPr/>
            <p:nvPr/>
          </p:nvSpPr>
          <p:spPr bwMode="auto">
            <a:xfrm>
              <a:off x="2133600" y="5410200"/>
              <a:ext cx="17526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3962400" y="533400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grpSp>
        <p:nvGrpSpPr>
          <p:cNvPr id="118" name="Group 117"/>
          <p:cNvGrpSpPr/>
          <p:nvPr/>
        </p:nvGrpSpPr>
        <p:grpSpPr>
          <a:xfrm>
            <a:off x="1219200" y="2756748"/>
            <a:ext cx="1374634" cy="559263"/>
            <a:chOff x="1676400" y="3928628"/>
            <a:chExt cx="1374634" cy="559263"/>
          </a:xfrm>
        </p:grpSpPr>
        <p:grpSp>
          <p:nvGrpSpPr>
            <p:cNvPr id="9" name="Group 47"/>
            <p:cNvGrpSpPr/>
            <p:nvPr/>
          </p:nvGrpSpPr>
          <p:grpSpPr>
            <a:xfrm rot="21125580">
              <a:off x="1676400" y="3928628"/>
              <a:ext cx="1374634" cy="93086"/>
              <a:chOff x="4800600" y="5486400"/>
              <a:chExt cx="1374634" cy="93086"/>
            </a:xfrm>
          </p:grpSpPr>
          <p:grpSp>
            <p:nvGrpSpPr>
              <p:cNvPr id="10" name="Group 207"/>
              <p:cNvGrpSpPr/>
              <p:nvPr/>
            </p:nvGrpSpPr>
            <p:grpSpPr>
              <a:xfrm>
                <a:off x="4953000" y="5486400"/>
                <a:ext cx="990600" cy="76200"/>
                <a:chOff x="1905000" y="2133600"/>
                <a:chExt cx="990600" cy="76200"/>
              </a:xfrm>
            </p:grpSpPr>
            <p:sp>
              <p:nvSpPr>
                <p:cNvPr id="51" name="Oval 50"/>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 name="Oval 51"/>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Oval 52"/>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4" name="Oval 53"/>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50" name="Straight Arrow Connector 49"/>
              <p:cNvCxnSpPr/>
              <p:nvPr/>
            </p:nvCxnSpPr>
            <p:spPr bwMode="auto">
              <a:xfrm>
                <a:off x="4800600" y="55626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71" name="TextBox 70"/>
            <p:cNvSpPr txBox="1"/>
            <p:nvPr/>
          </p:nvSpPr>
          <p:spPr>
            <a:xfrm>
              <a:off x="2523577" y="4118559"/>
              <a:ext cx="351378" cy="369332"/>
            </a:xfrm>
            <a:prstGeom prst="rect">
              <a:avLst/>
            </a:prstGeom>
            <a:noFill/>
          </p:spPr>
          <p:txBody>
            <a:bodyPr wrap="none" rtlCol="0">
              <a:spAutoFit/>
            </a:bodyPr>
            <a:lstStyle/>
            <a:p>
              <a:r>
                <a:rPr lang="en-US" b="1" dirty="0" smtClean="0"/>
                <a:t>H</a:t>
              </a:r>
              <a:endParaRPr lang="en-US" b="1" dirty="0"/>
            </a:p>
          </p:txBody>
        </p:sp>
      </p:grpSp>
      <p:grpSp>
        <p:nvGrpSpPr>
          <p:cNvPr id="13" name="Group 84"/>
          <p:cNvGrpSpPr/>
          <p:nvPr/>
        </p:nvGrpSpPr>
        <p:grpSpPr>
          <a:xfrm rot="15641906">
            <a:off x="2717084" y="2214655"/>
            <a:ext cx="860001" cy="1295400"/>
            <a:chOff x="2111799" y="5334000"/>
            <a:chExt cx="860001" cy="1295400"/>
          </a:xfrm>
        </p:grpSpPr>
        <p:sp>
          <p:nvSpPr>
            <p:cNvPr id="75" name="TextBox 74"/>
            <p:cNvSpPr txBox="1"/>
            <p:nvPr/>
          </p:nvSpPr>
          <p:spPr>
            <a:xfrm rot="5400000">
              <a:off x="2133600" y="5791200"/>
              <a:ext cx="325730" cy="369332"/>
            </a:xfrm>
            <a:prstGeom prst="rect">
              <a:avLst/>
            </a:prstGeom>
            <a:noFill/>
          </p:spPr>
          <p:txBody>
            <a:bodyPr wrap="none" rtlCol="0">
              <a:spAutoFit/>
            </a:bodyPr>
            <a:lstStyle/>
            <a:p>
              <a:r>
                <a:rPr lang="en-US" b="1" dirty="0" smtClean="0"/>
                <a:t>L</a:t>
              </a:r>
              <a:endParaRPr lang="en-US" b="1" dirty="0"/>
            </a:p>
          </p:txBody>
        </p:sp>
        <p:cxnSp>
          <p:nvCxnSpPr>
            <p:cNvPr id="78" name="Straight Arrow Connector 77"/>
            <p:cNvCxnSpPr/>
            <p:nvPr/>
          </p:nvCxnSpPr>
          <p:spPr bwMode="auto">
            <a:xfrm flipH="1">
              <a:off x="2743200" y="5334000"/>
              <a:ext cx="16886" cy="1295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83" name="Curved Up Arrow 82"/>
            <p:cNvSpPr/>
            <p:nvPr/>
          </p:nvSpPr>
          <p:spPr bwMode="auto">
            <a:xfrm flipH="1">
              <a:off x="2438400" y="5715000"/>
              <a:ext cx="533400" cy="304800"/>
            </a:xfrm>
            <a:prstGeom prst="curved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4" name="Group 92"/>
          <p:cNvGrpSpPr/>
          <p:nvPr/>
        </p:nvGrpSpPr>
        <p:grpSpPr>
          <a:xfrm rot="16821097">
            <a:off x="2664769" y="1604092"/>
            <a:ext cx="991920" cy="1295400"/>
            <a:chOff x="-1850765" y="6705600"/>
            <a:chExt cx="991920" cy="1295400"/>
          </a:xfrm>
        </p:grpSpPr>
        <p:sp>
          <p:nvSpPr>
            <p:cNvPr id="94" name="TextBox 93"/>
            <p:cNvSpPr txBox="1"/>
            <p:nvPr/>
          </p:nvSpPr>
          <p:spPr>
            <a:xfrm rot="5400000">
              <a:off x="-1219200" y="7467600"/>
              <a:ext cx="351378" cy="369332"/>
            </a:xfrm>
            <a:prstGeom prst="rect">
              <a:avLst/>
            </a:prstGeom>
            <a:noFill/>
          </p:spPr>
          <p:txBody>
            <a:bodyPr wrap="none" rtlCol="0">
              <a:spAutoFit/>
            </a:bodyPr>
            <a:lstStyle/>
            <a:p>
              <a:r>
                <a:rPr lang="en-US" b="1" dirty="0" smtClean="0"/>
                <a:t>R</a:t>
              </a:r>
              <a:endParaRPr lang="en-US" b="1" dirty="0"/>
            </a:p>
          </p:txBody>
        </p:sp>
        <p:cxnSp>
          <p:nvCxnSpPr>
            <p:cNvPr id="95" name="Straight Arrow Connector 94"/>
            <p:cNvCxnSpPr/>
            <p:nvPr/>
          </p:nvCxnSpPr>
          <p:spPr bwMode="auto">
            <a:xfrm flipH="1" flipV="1">
              <a:off x="-1600200" y="6705600"/>
              <a:ext cx="16886" cy="1295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96" name="Curved Up Arrow 95"/>
            <p:cNvSpPr/>
            <p:nvPr/>
          </p:nvSpPr>
          <p:spPr bwMode="auto">
            <a:xfrm flipH="1">
              <a:off x="-1850765" y="7484219"/>
              <a:ext cx="591918" cy="320331"/>
            </a:xfrm>
            <a:prstGeom prst="curved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72" name="Group 71"/>
          <p:cNvGrpSpPr/>
          <p:nvPr/>
        </p:nvGrpSpPr>
        <p:grpSpPr>
          <a:xfrm rot="21145071">
            <a:off x="-137288" y="2712196"/>
            <a:ext cx="1143000" cy="304800"/>
            <a:chOff x="152400" y="5181600"/>
            <a:chExt cx="1374634" cy="321686"/>
          </a:xfrm>
        </p:grpSpPr>
        <p:grpSp>
          <p:nvGrpSpPr>
            <p:cNvPr id="73" name="Group 38"/>
            <p:cNvGrpSpPr/>
            <p:nvPr/>
          </p:nvGrpSpPr>
          <p:grpSpPr>
            <a:xfrm>
              <a:off x="304800" y="5410200"/>
              <a:ext cx="990600" cy="76200"/>
              <a:chOff x="1905000" y="2133600"/>
              <a:chExt cx="990600" cy="76200"/>
            </a:xfrm>
          </p:grpSpPr>
          <p:sp>
            <p:nvSpPr>
              <p:cNvPr id="82" name="Oval 81"/>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4" name="Oval 83"/>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Oval 84"/>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Oval 85"/>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76" name="Straight Arrow Connector 75"/>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77" name="Straight Arrow Connector 76"/>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79" name="Straight Arrow Connector 78"/>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80" name="Straight Arrow Connector 79"/>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81" name="Straight Arrow Connector 80"/>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115" name="Group 114"/>
          <p:cNvGrpSpPr/>
          <p:nvPr/>
        </p:nvGrpSpPr>
        <p:grpSpPr>
          <a:xfrm>
            <a:off x="3411139" y="1085775"/>
            <a:ext cx="1368025" cy="2836077"/>
            <a:chOff x="3868339" y="2257655"/>
            <a:chExt cx="1368025" cy="2836077"/>
          </a:xfrm>
        </p:grpSpPr>
        <p:grpSp>
          <p:nvGrpSpPr>
            <p:cNvPr id="15" name="Group 97"/>
            <p:cNvGrpSpPr/>
            <p:nvPr/>
          </p:nvGrpSpPr>
          <p:grpSpPr>
            <a:xfrm rot="16200000">
              <a:off x="2828075" y="3297919"/>
              <a:ext cx="2449859" cy="369332"/>
              <a:chOff x="2057400" y="6306738"/>
              <a:chExt cx="2449859" cy="369332"/>
            </a:xfrm>
          </p:grpSpPr>
          <p:cxnSp>
            <p:nvCxnSpPr>
              <p:cNvPr id="59" name="Straight Connector 58"/>
              <p:cNvCxnSpPr/>
              <p:nvPr/>
            </p:nvCxnSpPr>
            <p:spPr bwMode="auto">
              <a:xfrm>
                <a:off x="2057400" y="6629400"/>
                <a:ext cx="22098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7" name="TextBox 96"/>
              <p:cNvSpPr txBox="1"/>
              <p:nvPr/>
            </p:nvSpPr>
            <p:spPr>
              <a:xfrm>
                <a:off x="4019625" y="6306738"/>
                <a:ext cx="487634" cy="369332"/>
              </a:xfrm>
              <a:prstGeom prst="rect">
                <a:avLst/>
              </a:prstGeom>
              <a:noFill/>
            </p:spPr>
            <p:txBody>
              <a:bodyPr wrap="none" rtlCol="0">
                <a:spAutoFit/>
              </a:bodyPr>
              <a:lstStyle/>
              <a:p>
                <a:r>
                  <a:rPr lang="en-US" i="1" dirty="0" smtClean="0"/>
                  <a:t>R</a:t>
                </a:r>
                <a:r>
                  <a:rPr lang="en-US" sz="1200" i="1" dirty="0" smtClean="0"/>
                  <a:t>ef</a:t>
                </a:r>
                <a:endParaRPr lang="en-US" i="1" dirty="0"/>
              </a:p>
            </p:txBody>
          </p:sp>
        </p:grpSp>
        <p:sp>
          <p:nvSpPr>
            <p:cNvPr id="87" name="TextBox 86"/>
            <p:cNvSpPr txBox="1"/>
            <p:nvPr/>
          </p:nvSpPr>
          <p:spPr>
            <a:xfrm>
              <a:off x="4038600" y="4724400"/>
              <a:ext cx="1197764" cy="369332"/>
            </a:xfrm>
            <a:prstGeom prst="rect">
              <a:avLst/>
            </a:prstGeom>
            <a:noFill/>
          </p:spPr>
          <p:txBody>
            <a:bodyPr wrap="none" rtlCol="0">
              <a:spAutoFit/>
            </a:bodyPr>
            <a:lstStyle/>
            <a:p>
              <a:r>
                <a:rPr lang="en-US" dirty="0" smtClean="0"/>
                <a:t>Faceplate</a:t>
              </a:r>
              <a:endParaRPr lang="en-US" dirty="0"/>
            </a:p>
          </p:txBody>
        </p:sp>
      </p:grpSp>
      <p:grpSp>
        <p:nvGrpSpPr>
          <p:cNvPr id="117" name="Group 116"/>
          <p:cNvGrpSpPr/>
          <p:nvPr/>
        </p:nvGrpSpPr>
        <p:grpSpPr>
          <a:xfrm>
            <a:off x="838200" y="1495120"/>
            <a:ext cx="1219200" cy="2743200"/>
            <a:chOff x="1295400" y="2667000"/>
            <a:chExt cx="1219200" cy="2743200"/>
          </a:xfrm>
        </p:grpSpPr>
        <p:grpSp>
          <p:nvGrpSpPr>
            <p:cNvPr id="89" name="Group 88"/>
            <p:cNvGrpSpPr/>
            <p:nvPr/>
          </p:nvGrpSpPr>
          <p:grpSpPr>
            <a:xfrm>
              <a:off x="1295400" y="2667000"/>
              <a:ext cx="685800" cy="2057400"/>
              <a:chOff x="2362200" y="2209800"/>
              <a:chExt cx="1524000" cy="2057400"/>
            </a:xfrm>
          </p:grpSpPr>
          <p:grpSp>
            <p:nvGrpSpPr>
              <p:cNvPr id="90" name="Group 186"/>
              <p:cNvGrpSpPr/>
              <p:nvPr/>
            </p:nvGrpSpPr>
            <p:grpSpPr>
              <a:xfrm>
                <a:off x="2362200" y="2209800"/>
                <a:ext cx="1524000" cy="2057400"/>
                <a:chOff x="2362200" y="2209800"/>
                <a:chExt cx="1524000" cy="2057400"/>
              </a:xfrm>
            </p:grpSpPr>
            <p:sp>
              <p:nvSpPr>
                <p:cNvPr id="98" name="Oval 97"/>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00" name="Group 149"/>
                <p:cNvGrpSpPr/>
                <p:nvPr/>
              </p:nvGrpSpPr>
              <p:grpSpPr>
                <a:xfrm>
                  <a:off x="2514600" y="2209800"/>
                  <a:ext cx="609600" cy="2057400"/>
                  <a:chOff x="2514600" y="2209800"/>
                  <a:chExt cx="609600" cy="2057400"/>
                </a:xfrm>
              </p:grpSpPr>
              <p:cxnSp>
                <p:nvCxnSpPr>
                  <p:cNvPr id="110" name="Straight Connector 109"/>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1" name="Straight Connector 110"/>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2" name="Straight Connector 111"/>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3" name="Straight Connector 112"/>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4" name="Straight Connector 113"/>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101" name="Group 155"/>
                <p:cNvGrpSpPr/>
                <p:nvPr/>
              </p:nvGrpSpPr>
              <p:grpSpPr>
                <a:xfrm flipH="1">
                  <a:off x="3124200" y="2209800"/>
                  <a:ext cx="609600" cy="2057400"/>
                  <a:chOff x="2514600" y="2209800"/>
                  <a:chExt cx="609600" cy="2057400"/>
                </a:xfrm>
              </p:grpSpPr>
              <p:cxnSp>
                <p:nvCxnSpPr>
                  <p:cNvPr id="102" name="Straight Connector 101"/>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3" name="Straight Connector 102"/>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5" name="Straight Connector 104"/>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7" name="Straight Connector 106"/>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9" name="Straight Connector 108"/>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93" name="Oval 92"/>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72039" name="Object 7"/>
            <p:cNvGraphicFramePr>
              <a:graphicFrameLocks noChangeAspect="1"/>
            </p:cNvGraphicFramePr>
            <p:nvPr/>
          </p:nvGraphicFramePr>
          <p:xfrm>
            <a:off x="1295400" y="4724400"/>
            <a:ext cx="1219200" cy="685800"/>
          </p:xfrm>
          <a:graphic>
            <a:graphicData uri="http://schemas.openxmlformats.org/presentationml/2006/ole">
              <mc:AlternateContent xmlns:mc="http://schemas.openxmlformats.org/markup-compatibility/2006">
                <mc:Choice xmlns:v="urn:schemas-microsoft-com:vml" Requires="v">
                  <p:oleObj spid="_x0000_s172108" name="Equation" r:id="rId3" imgW="812520" imgH="457200" progId="Equation.DSMT4">
                    <p:embed/>
                  </p:oleObj>
                </mc:Choice>
                <mc:Fallback>
                  <p:oleObj name="Equation" r:id="rId3" imgW="812520" imgH="4572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724400"/>
                          <a:ext cx="121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9" name="TextBox 118"/>
          <p:cNvSpPr txBox="1"/>
          <p:nvPr/>
        </p:nvSpPr>
        <p:spPr>
          <a:xfrm>
            <a:off x="1752600" y="1647520"/>
            <a:ext cx="338554" cy="369332"/>
          </a:xfrm>
          <a:prstGeom prst="rect">
            <a:avLst/>
          </a:prstGeom>
          <a:noFill/>
        </p:spPr>
        <p:txBody>
          <a:bodyPr wrap="none" rtlCol="0">
            <a:spAutoFit/>
          </a:bodyPr>
          <a:lstStyle/>
          <a:p>
            <a:r>
              <a:rPr lang="en-US" b="1" dirty="0" smtClean="0"/>
              <a:t>V</a:t>
            </a:r>
            <a:endParaRPr lang="en-US" b="1" dirty="0"/>
          </a:p>
        </p:txBody>
      </p:sp>
      <p:sp>
        <p:nvSpPr>
          <p:cNvPr id="120" name="TextBox 119"/>
          <p:cNvSpPr txBox="1"/>
          <p:nvPr/>
        </p:nvSpPr>
        <p:spPr>
          <a:xfrm>
            <a:off x="4572000" y="1752600"/>
            <a:ext cx="3048000" cy="646331"/>
          </a:xfrm>
          <a:prstGeom prst="rect">
            <a:avLst/>
          </a:prstGeom>
          <a:noFill/>
        </p:spPr>
        <p:txBody>
          <a:bodyPr wrap="square" rtlCol="0">
            <a:spAutoFit/>
          </a:bodyPr>
          <a:lstStyle/>
          <a:p>
            <a:r>
              <a:rPr lang="en-US" dirty="0" smtClean="0"/>
              <a:t>All the straight light gets absorbed</a:t>
            </a:r>
            <a:endParaRPr lang="en-US" dirty="0"/>
          </a:p>
        </p:txBody>
      </p:sp>
      <p:grpSp>
        <p:nvGrpSpPr>
          <p:cNvPr id="150" name="Group 149"/>
          <p:cNvGrpSpPr/>
          <p:nvPr/>
        </p:nvGrpSpPr>
        <p:grpSpPr>
          <a:xfrm>
            <a:off x="990600" y="3733800"/>
            <a:ext cx="4401884" cy="2931252"/>
            <a:chOff x="990600" y="3733800"/>
            <a:chExt cx="4401884" cy="2931252"/>
          </a:xfrm>
        </p:grpSpPr>
        <p:grpSp>
          <p:nvGrpSpPr>
            <p:cNvPr id="147" name="Group 146"/>
            <p:cNvGrpSpPr/>
            <p:nvPr/>
          </p:nvGrpSpPr>
          <p:grpSpPr>
            <a:xfrm>
              <a:off x="990600" y="3733800"/>
              <a:ext cx="3788564" cy="2931252"/>
              <a:chOff x="990600" y="3733800"/>
              <a:chExt cx="3788564" cy="2931252"/>
            </a:xfrm>
          </p:grpSpPr>
          <p:grpSp>
            <p:nvGrpSpPr>
              <p:cNvPr id="121" name="Group 120"/>
              <p:cNvGrpSpPr/>
              <p:nvPr/>
            </p:nvGrpSpPr>
            <p:grpSpPr>
              <a:xfrm>
                <a:off x="3581400" y="4069034"/>
                <a:ext cx="1197764" cy="2596018"/>
                <a:chOff x="4038600" y="2497714"/>
                <a:chExt cx="1197764" cy="2596018"/>
              </a:xfrm>
            </p:grpSpPr>
            <p:cxnSp>
              <p:nvCxnSpPr>
                <p:cNvPr id="124" name="Straight Connector 123"/>
                <p:cNvCxnSpPr/>
                <p:nvPr/>
              </p:nvCxnSpPr>
              <p:spPr bwMode="auto">
                <a:xfrm rot="16200000">
                  <a:off x="3086100" y="3602614"/>
                  <a:ext cx="22098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23" name="TextBox 122"/>
                <p:cNvSpPr txBox="1"/>
                <p:nvPr/>
              </p:nvSpPr>
              <p:spPr>
                <a:xfrm>
                  <a:off x="4038600" y="4724400"/>
                  <a:ext cx="1197764" cy="369332"/>
                </a:xfrm>
                <a:prstGeom prst="rect">
                  <a:avLst/>
                </a:prstGeom>
                <a:noFill/>
              </p:spPr>
              <p:txBody>
                <a:bodyPr wrap="none" rtlCol="0">
                  <a:spAutoFit/>
                </a:bodyPr>
                <a:lstStyle/>
                <a:p>
                  <a:r>
                    <a:rPr lang="en-US" dirty="0" smtClean="0"/>
                    <a:t>Faceplate</a:t>
                  </a:r>
                  <a:endParaRPr lang="en-US" dirty="0"/>
                </a:p>
              </p:txBody>
            </p:sp>
          </p:grpSp>
          <p:grpSp>
            <p:nvGrpSpPr>
              <p:cNvPr id="126" name="Group 66"/>
              <p:cNvGrpSpPr/>
              <p:nvPr/>
            </p:nvGrpSpPr>
            <p:grpSpPr>
              <a:xfrm rot="16200000">
                <a:off x="1609234" y="4715366"/>
                <a:ext cx="2332464" cy="369332"/>
                <a:chOff x="2133600" y="5334000"/>
                <a:chExt cx="2332464" cy="369332"/>
              </a:xfrm>
            </p:grpSpPr>
            <p:sp>
              <p:nvSpPr>
                <p:cNvPr id="127" name="Rectangle 126"/>
                <p:cNvSpPr/>
                <p:nvPr/>
              </p:nvSpPr>
              <p:spPr bwMode="auto">
                <a:xfrm>
                  <a:off x="2133600" y="5410200"/>
                  <a:ext cx="17526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8" name="TextBox 127"/>
                <p:cNvSpPr txBox="1"/>
                <p:nvPr/>
              </p:nvSpPr>
              <p:spPr>
                <a:xfrm>
                  <a:off x="3962400" y="533400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grpSp>
            <p:nvGrpSpPr>
              <p:cNvPr id="130" name="Group 88"/>
              <p:cNvGrpSpPr/>
              <p:nvPr/>
            </p:nvGrpSpPr>
            <p:grpSpPr>
              <a:xfrm>
                <a:off x="990600" y="4267200"/>
                <a:ext cx="685800" cy="2057400"/>
                <a:chOff x="2362200" y="2209800"/>
                <a:chExt cx="1524000" cy="2057400"/>
              </a:xfrm>
            </p:grpSpPr>
            <p:grpSp>
              <p:nvGrpSpPr>
                <p:cNvPr id="132" name="Group 186"/>
                <p:cNvGrpSpPr/>
                <p:nvPr/>
              </p:nvGrpSpPr>
              <p:grpSpPr>
                <a:xfrm>
                  <a:off x="2362200" y="2209800"/>
                  <a:ext cx="1524000" cy="2057400"/>
                  <a:chOff x="2362200" y="2209800"/>
                  <a:chExt cx="1524000" cy="2057400"/>
                </a:xfrm>
              </p:grpSpPr>
              <p:sp>
                <p:nvSpPr>
                  <p:cNvPr id="134" name="Oval 133"/>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35" name="Group 149"/>
                  <p:cNvGrpSpPr/>
                  <p:nvPr/>
                </p:nvGrpSpPr>
                <p:grpSpPr>
                  <a:xfrm>
                    <a:off x="2514600" y="2209800"/>
                    <a:ext cx="609600" cy="2057400"/>
                    <a:chOff x="2514600" y="2209800"/>
                    <a:chExt cx="609600" cy="2057400"/>
                  </a:xfrm>
                </p:grpSpPr>
                <p:cxnSp>
                  <p:nvCxnSpPr>
                    <p:cNvPr id="142" name="Straight Connector 141"/>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43" name="Straight Connector 142"/>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44" name="Straight Connector 143"/>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45" name="Straight Connector 144"/>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46" name="Straight Connector 145"/>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136" name="Group 155"/>
                  <p:cNvGrpSpPr/>
                  <p:nvPr/>
                </p:nvGrpSpPr>
                <p:grpSpPr>
                  <a:xfrm flipH="1">
                    <a:off x="3124200" y="2209800"/>
                    <a:ext cx="609600" cy="2057400"/>
                    <a:chOff x="2514600" y="2209800"/>
                    <a:chExt cx="609600" cy="2057400"/>
                  </a:xfrm>
                </p:grpSpPr>
                <p:cxnSp>
                  <p:nvCxnSpPr>
                    <p:cNvPr id="137" name="Straight Connector 13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38" name="Straight Connector 13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39" name="Straight Connector 138"/>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40" name="Straight Connector 139"/>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41" name="Straight Connector 140"/>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133" name="Oval 132"/>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
          <p:nvSpPr>
            <p:cNvPr id="148" name="Rectangle 147"/>
            <p:cNvSpPr/>
            <p:nvPr/>
          </p:nvSpPr>
          <p:spPr bwMode="auto">
            <a:xfrm>
              <a:off x="3733800" y="4038600"/>
              <a:ext cx="76200" cy="2209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9" name="TextBox 148"/>
            <p:cNvSpPr txBox="1"/>
            <p:nvPr/>
          </p:nvSpPr>
          <p:spPr>
            <a:xfrm>
              <a:off x="3810000" y="4114800"/>
              <a:ext cx="1582484" cy="369332"/>
            </a:xfrm>
            <a:prstGeom prst="rect">
              <a:avLst/>
            </a:prstGeom>
            <a:noFill/>
          </p:spPr>
          <p:txBody>
            <a:bodyPr wrap="none" rtlCol="0">
              <a:spAutoFit/>
            </a:bodyPr>
            <a:lstStyle/>
            <a:p>
              <a:r>
                <a:rPr lang="en-US" dirty="0" smtClean="0"/>
                <a:t>Emitting layer</a:t>
              </a:r>
              <a:endParaRPr lang="en-US" dirty="0"/>
            </a:p>
          </p:txBody>
        </p:sp>
      </p:grpSp>
      <p:sp>
        <p:nvSpPr>
          <p:cNvPr id="151" name="TextBox 150"/>
          <p:cNvSpPr txBox="1"/>
          <p:nvPr/>
        </p:nvSpPr>
        <p:spPr>
          <a:xfrm>
            <a:off x="5105400" y="3505200"/>
            <a:ext cx="4038600" cy="646331"/>
          </a:xfrm>
          <a:prstGeom prst="rect">
            <a:avLst/>
          </a:prstGeom>
          <a:noFill/>
        </p:spPr>
        <p:txBody>
          <a:bodyPr wrap="square" rtlCol="0">
            <a:spAutoFit/>
          </a:bodyPr>
          <a:lstStyle/>
          <a:p>
            <a:r>
              <a:rPr lang="en-US" dirty="0" smtClean="0"/>
              <a:t>What about the unpolarized light that is emitted ?</a:t>
            </a:r>
            <a:endParaRPr lang="en-US" dirty="0"/>
          </a:p>
        </p:txBody>
      </p:sp>
      <p:grpSp>
        <p:nvGrpSpPr>
          <p:cNvPr id="152" name="Group 151"/>
          <p:cNvGrpSpPr/>
          <p:nvPr/>
        </p:nvGrpSpPr>
        <p:grpSpPr>
          <a:xfrm flipH="1">
            <a:off x="2895600" y="4874674"/>
            <a:ext cx="929512" cy="306925"/>
            <a:chOff x="152400" y="5181600"/>
            <a:chExt cx="1374634" cy="321686"/>
          </a:xfrm>
        </p:grpSpPr>
        <p:grpSp>
          <p:nvGrpSpPr>
            <p:cNvPr id="153" name="Group 38"/>
            <p:cNvGrpSpPr/>
            <p:nvPr/>
          </p:nvGrpSpPr>
          <p:grpSpPr>
            <a:xfrm>
              <a:off x="304800" y="5410200"/>
              <a:ext cx="990600" cy="76200"/>
              <a:chOff x="1905000" y="2133600"/>
              <a:chExt cx="990600" cy="76200"/>
            </a:xfrm>
          </p:grpSpPr>
          <p:sp>
            <p:nvSpPr>
              <p:cNvPr id="159" name="Oval 158"/>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0" name="Oval 159"/>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1" name="Oval 160"/>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2" name="Oval 161"/>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54" name="Straight Arrow Connector 153"/>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55" name="Straight Arrow Connector 154"/>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56" name="Straight Arrow Connector 155"/>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57" name="Straight Arrow Connector 156"/>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58" name="Straight Arrow Connector 157"/>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164" name="Group 163"/>
          <p:cNvGrpSpPr/>
          <p:nvPr/>
        </p:nvGrpSpPr>
        <p:grpSpPr>
          <a:xfrm flipH="1">
            <a:off x="1371600" y="4876800"/>
            <a:ext cx="1310512" cy="381000"/>
            <a:chOff x="152400" y="5181600"/>
            <a:chExt cx="1374634" cy="321686"/>
          </a:xfrm>
        </p:grpSpPr>
        <p:grpSp>
          <p:nvGrpSpPr>
            <p:cNvPr id="165" name="Group 38"/>
            <p:cNvGrpSpPr/>
            <p:nvPr/>
          </p:nvGrpSpPr>
          <p:grpSpPr>
            <a:xfrm>
              <a:off x="304800" y="5410200"/>
              <a:ext cx="990600" cy="76200"/>
              <a:chOff x="1905000" y="2133600"/>
              <a:chExt cx="990600" cy="76200"/>
            </a:xfrm>
          </p:grpSpPr>
          <p:sp>
            <p:nvSpPr>
              <p:cNvPr id="171" name="Oval 170"/>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2" name="Oval 171"/>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3" name="Oval 172"/>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4" name="Oval 173"/>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66" name="Straight Arrow Connector 165"/>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67" name="Straight Arrow Connector 166"/>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68" name="Straight Arrow Connector 167"/>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69" name="Straight Arrow Connector 168"/>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70" name="Straight Arrow Connector 169"/>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186" name="Group 185"/>
          <p:cNvGrpSpPr/>
          <p:nvPr/>
        </p:nvGrpSpPr>
        <p:grpSpPr>
          <a:xfrm>
            <a:off x="3962400" y="4419600"/>
            <a:ext cx="5181600" cy="1317625"/>
            <a:chOff x="3962400" y="4419600"/>
            <a:chExt cx="5181600" cy="1317625"/>
          </a:xfrm>
        </p:grpSpPr>
        <p:sp>
          <p:nvSpPr>
            <p:cNvPr id="175" name="TextBox 174"/>
            <p:cNvSpPr txBox="1"/>
            <p:nvPr/>
          </p:nvSpPr>
          <p:spPr>
            <a:xfrm>
              <a:off x="3962400" y="4419600"/>
              <a:ext cx="5181600" cy="646331"/>
            </a:xfrm>
            <a:prstGeom prst="rect">
              <a:avLst/>
            </a:prstGeom>
            <a:noFill/>
          </p:spPr>
          <p:txBody>
            <a:bodyPr wrap="square" rtlCol="0">
              <a:spAutoFit/>
            </a:bodyPr>
            <a:lstStyle/>
            <a:p>
              <a:r>
                <a:rPr lang="en-US" dirty="0" smtClean="0"/>
                <a:t>Randomly-polarized  light is still randomly polarized after </a:t>
              </a:r>
              <a:r>
                <a:rPr lang="en-US" dirty="0" smtClean="0">
                  <a:latin typeface="Symbol" pitchFamily="18" charset="2"/>
                </a:rPr>
                <a:t>l</a:t>
              </a:r>
              <a:r>
                <a:rPr lang="en-US" dirty="0" smtClean="0"/>
                <a:t>/4 </a:t>
              </a:r>
              <a:endParaRPr lang="en-US" dirty="0"/>
            </a:p>
          </p:txBody>
        </p:sp>
        <p:graphicFrame>
          <p:nvGraphicFramePr>
            <p:cNvPr id="176" name="Object 5"/>
            <p:cNvGraphicFramePr>
              <a:graphicFrameLocks noChangeAspect="1"/>
            </p:cNvGraphicFramePr>
            <p:nvPr/>
          </p:nvGraphicFramePr>
          <p:xfrm>
            <a:off x="4343400" y="5029200"/>
            <a:ext cx="3267075" cy="708025"/>
          </p:xfrm>
          <a:graphic>
            <a:graphicData uri="http://schemas.openxmlformats.org/presentationml/2006/ole">
              <mc:AlternateContent xmlns:mc="http://schemas.openxmlformats.org/markup-compatibility/2006">
                <mc:Choice xmlns:v="urn:schemas-microsoft-com:vml" Requires="v">
                  <p:oleObj spid="_x0000_s172109" name="Equation" r:id="rId5" imgW="2222280" imgH="482400" progId="Equation.DSMT4">
                    <p:embed/>
                  </p:oleObj>
                </mc:Choice>
                <mc:Fallback>
                  <p:oleObj name="Equation" r:id="rId5" imgW="2222280" imgH="4824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5029200"/>
                          <a:ext cx="32670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7" name="Group 176"/>
          <p:cNvGrpSpPr/>
          <p:nvPr/>
        </p:nvGrpSpPr>
        <p:grpSpPr>
          <a:xfrm rot="21185832" flipH="1">
            <a:off x="28787" y="5183296"/>
            <a:ext cx="1329992" cy="559263"/>
            <a:chOff x="1676400" y="3928628"/>
            <a:chExt cx="1374634" cy="559263"/>
          </a:xfrm>
        </p:grpSpPr>
        <p:grpSp>
          <p:nvGrpSpPr>
            <p:cNvPr id="178" name="Group 47"/>
            <p:cNvGrpSpPr/>
            <p:nvPr/>
          </p:nvGrpSpPr>
          <p:grpSpPr>
            <a:xfrm rot="21125580">
              <a:off x="1676400" y="3928628"/>
              <a:ext cx="1374634" cy="93086"/>
              <a:chOff x="4800600" y="5486400"/>
              <a:chExt cx="1374634" cy="93086"/>
            </a:xfrm>
          </p:grpSpPr>
          <p:grpSp>
            <p:nvGrpSpPr>
              <p:cNvPr id="180" name="Group 207"/>
              <p:cNvGrpSpPr/>
              <p:nvPr/>
            </p:nvGrpSpPr>
            <p:grpSpPr>
              <a:xfrm>
                <a:off x="4953000" y="5486400"/>
                <a:ext cx="990600" cy="76200"/>
                <a:chOff x="1905000" y="2133600"/>
                <a:chExt cx="990600" cy="76200"/>
              </a:xfrm>
            </p:grpSpPr>
            <p:sp>
              <p:nvSpPr>
                <p:cNvPr id="182" name="Oval 181"/>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3" name="Oval 182"/>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4" name="Oval 183"/>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5" name="Oval 184"/>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81" name="Straight Arrow Connector 180"/>
              <p:cNvCxnSpPr/>
              <p:nvPr/>
            </p:nvCxnSpPr>
            <p:spPr bwMode="auto">
              <a:xfrm>
                <a:off x="4800600" y="55626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179" name="TextBox 178"/>
            <p:cNvSpPr txBox="1"/>
            <p:nvPr/>
          </p:nvSpPr>
          <p:spPr>
            <a:xfrm rot="21185832">
              <a:off x="2523577" y="4118559"/>
              <a:ext cx="351378" cy="369332"/>
            </a:xfrm>
            <a:prstGeom prst="rect">
              <a:avLst/>
            </a:prstGeom>
            <a:noFill/>
          </p:spPr>
          <p:txBody>
            <a:bodyPr wrap="none" rtlCol="0">
              <a:spAutoFit/>
            </a:bodyPr>
            <a:lstStyle/>
            <a:p>
              <a:r>
                <a:rPr lang="en-US" b="1" dirty="0" smtClean="0"/>
                <a:t>H</a:t>
              </a:r>
              <a:endParaRPr lang="en-US" b="1" dirty="0"/>
            </a:p>
          </p:txBody>
        </p:sp>
      </p:grpSp>
      <p:sp>
        <p:nvSpPr>
          <p:cNvPr id="188" name="TextBox 187"/>
          <p:cNvSpPr txBox="1"/>
          <p:nvPr/>
        </p:nvSpPr>
        <p:spPr>
          <a:xfrm>
            <a:off x="5334000" y="6096000"/>
            <a:ext cx="3134191" cy="369332"/>
          </a:xfrm>
          <a:prstGeom prst="rect">
            <a:avLst/>
          </a:prstGeom>
          <a:noFill/>
        </p:spPr>
        <p:txBody>
          <a:bodyPr wrap="none" rtlCol="0">
            <a:spAutoFit/>
          </a:bodyPr>
          <a:lstStyle/>
          <a:p>
            <a:r>
              <a:rPr lang="en-US" dirty="0" smtClean="0"/>
              <a:t>One half of power comes out</a:t>
            </a:r>
            <a:endParaRPr lang="en-US"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box(in)">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box(in)">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box(in)">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box(in)">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in)">
                                      <p:cBhvr>
                                        <p:cTn id="47" dur="500"/>
                                        <p:tgtEl>
                                          <p:spTgt spid="8"/>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19"/>
                                        </p:tgtEl>
                                        <p:attrNameLst>
                                          <p:attrName>style.visibility</p:attrName>
                                        </p:attrNameLst>
                                      </p:cBhvr>
                                      <p:to>
                                        <p:strVal val="visible"/>
                                      </p:to>
                                    </p:set>
                                    <p:animEffect transition="in" filter="box(in)">
                                      <p:cBhvr>
                                        <p:cTn id="50" dur="500"/>
                                        <p:tgtEl>
                                          <p:spTgt spid="11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box(in)">
                                      <p:cBhvr>
                                        <p:cTn id="55" dur="500"/>
                                        <p:tgtEl>
                                          <p:spTgt spid="12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50"/>
                                        </p:tgtEl>
                                        <p:attrNameLst>
                                          <p:attrName>style.visibility</p:attrName>
                                        </p:attrNameLst>
                                      </p:cBhvr>
                                      <p:to>
                                        <p:strVal val="visible"/>
                                      </p:to>
                                    </p:set>
                                    <p:animEffect transition="in" filter="box(in)">
                                      <p:cBhvr>
                                        <p:cTn id="60" dur="500"/>
                                        <p:tgtEl>
                                          <p:spTgt spid="150"/>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51"/>
                                        </p:tgtEl>
                                        <p:attrNameLst>
                                          <p:attrName>style.visibility</p:attrName>
                                        </p:attrNameLst>
                                      </p:cBhvr>
                                      <p:to>
                                        <p:strVal val="visible"/>
                                      </p:to>
                                    </p:set>
                                    <p:animEffect transition="in" filter="box(in)">
                                      <p:cBhvr>
                                        <p:cTn id="65" dur="500"/>
                                        <p:tgtEl>
                                          <p:spTgt spid="151"/>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52"/>
                                        </p:tgtEl>
                                        <p:attrNameLst>
                                          <p:attrName>style.visibility</p:attrName>
                                        </p:attrNameLst>
                                      </p:cBhvr>
                                      <p:to>
                                        <p:strVal val="visible"/>
                                      </p:to>
                                    </p:set>
                                    <p:animEffect transition="in" filter="box(in)">
                                      <p:cBhvr>
                                        <p:cTn id="70" dur="500"/>
                                        <p:tgtEl>
                                          <p:spTgt spid="152"/>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64"/>
                                        </p:tgtEl>
                                        <p:attrNameLst>
                                          <p:attrName>style.visibility</p:attrName>
                                        </p:attrNameLst>
                                      </p:cBhvr>
                                      <p:to>
                                        <p:strVal val="visible"/>
                                      </p:to>
                                    </p:set>
                                    <p:animEffect transition="in" filter="box(in)">
                                      <p:cBhvr>
                                        <p:cTn id="75" dur="500"/>
                                        <p:tgtEl>
                                          <p:spTgt spid="164"/>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77"/>
                                        </p:tgtEl>
                                        <p:attrNameLst>
                                          <p:attrName>style.visibility</p:attrName>
                                        </p:attrNameLst>
                                      </p:cBhvr>
                                      <p:to>
                                        <p:strVal val="visible"/>
                                      </p:to>
                                    </p:set>
                                    <p:animEffect transition="in" filter="box(in)">
                                      <p:cBhvr>
                                        <p:cTn id="80" dur="500"/>
                                        <p:tgtEl>
                                          <p:spTgt spid="177"/>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86"/>
                                        </p:tgtEl>
                                        <p:attrNameLst>
                                          <p:attrName>style.visibility</p:attrName>
                                        </p:attrNameLst>
                                      </p:cBhvr>
                                      <p:to>
                                        <p:strVal val="visible"/>
                                      </p:to>
                                    </p:set>
                                    <p:animEffect transition="in" filter="box(in)">
                                      <p:cBhvr>
                                        <p:cTn id="85" dur="500"/>
                                        <p:tgtEl>
                                          <p:spTgt spid="186"/>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188"/>
                                        </p:tgtEl>
                                        <p:attrNameLst>
                                          <p:attrName>style.visibility</p:attrName>
                                        </p:attrNameLst>
                                      </p:cBhvr>
                                      <p:to>
                                        <p:strVal val="visible"/>
                                      </p:to>
                                    </p:set>
                                    <p:animEffect transition="in" filter="box(in)">
                                      <p:cBhvr>
                                        <p:cTn id="90"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9" grpId="0"/>
      <p:bldP spid="120" grpId="0"/>
      <p:bldP spid="151" grpId="0"/>
      <p:bldP spid="1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z="3200" dirty="0" smtClean="0"/>
              <a:t>3D Movie</a:t>
            </a:r>
            <a:endParaRPr lang="en-US" sz="3200" dirty="0"/>
          </a:p>
        </p:txBody>
      </p:sp>
      <p:sp>
        <p:nvSpPr>
          <p:cNvPr id="5" name="TextBox 4"/>
          <p:cNvSpPr txBox="1"/>
          <p:nvPr/>
        </p:nvSpPr>
        <p:spPr>
          <a:xfrm>
            <a:off x="1371600" y="685800"/>
            <a:ext cx="7010400" cy="646331"/>
          </a:xfrm>
          <a:prstGeom prst="rect">
            <a:avLst/>
          </a:prstGeom>
          <a:noFill/>
        </p:spPr>
        <p:txBody>
          <a:bodyPr wrap="square" rtlCol="0">
            <a:spAutoFit/>
          </a:bodyPr>
          <a:lstStyle/>
          <a:p>
            <a:r>
              <a:rPr lang="en-US" dirty="0" smtClean="0"/>
              <a:t>Consider combination of P</a:t>
            </a:r>
            <a:r>
              <a:rPr lang="en-US" baseline="-25000" dirty="0" smtClean="0"/>
              <a:t>H</a:t>
            </a:r>
            <a:r>
              <a:rPr lang="en-US" dirty="0" smtClean="0"/>
              <a:t>=polarizer and l/4 plate with axes rotated  45 degrees  relative to horizontal axis.</a:t>
            </a:r>
            <a:endParaRPr lang="en-US" dirty="0"/>
          </a:p>
        </p:txBody>
      </p:sp>
      <p:grpSp>
        <p:nvGrpSpPr>
          <p:cNvPr id="7" name="Group 6"/>
          <p:cNvGrpSpPr/>
          <p:nvPr/>
        </p:nvGrpSpPr>
        <p:grpSpPr>
          <a:xfrm>
            <a:off x="185049" y="1212455"/>
            <a:ext cx="4449620" cy="2697162"/>
            <a:chOff x="185049" y="1212455"/>
            <a:chExt cx="4449620" cy="2697162"/>
          </a:xfrm>
        </p:grpSpPr>
        <p:pic>
          <p:nvPicPr>
            <p:cNvPr id="53" name="Picture 52"/>
            <p:cNvPicPr>
              <a:picLocks noChangeAspect="1"/>
            </p:cNvPicPr>
            <p:nvPr/>
          </p:nvPicPr>
          <p:blipFill>
            <a:blip r:embed="rId3"/>
            <a:stretch>
              <a:fillRect/>
            </a:stretch>
          </p:blipFill>
          <p:spPr>
            <a:xfrm flipH="1">
              <a:off x="3263070" y="2290314"/>
              <a:ext cx="1371599" cy="1019384"/>
            </a:xfrm>
            <a:prstGeom prst="rect">
              <a:avLst/>
            </a:prstGeom>
          </p:spPr>
        </p:pic>
        <p:grpSp>
          <p:nvGrpSpPr>
            <p:cNvPr id="50" name="Group 49"/>
            <p:cNvGrpSpPr/>
            <p:nvPr/>
          </p:nvGrpSpPr>
          <p:grpSpPr>
            <a:xfrm>
              <a:off x="185049" y="1212455"/>
              <a:ext cx="685801" cy="2697162"/>
              <a:chOff x="1828799" y="1417638"/>
              <a:chExt cx="685801" cy="2697162"/>
            </a:xfrm>
          </p:grpSpPr>
          <p:pic>
            <p:nvPicPr>
              <p:cNvPr id="51" name="Picture 2" descr="Emoticon Making A Funny Face Royalty Free Cliparts, Vectors, And Stock  Illustration. Image 7210030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1" y="1905001"/>
                <a:ext cx="685799" cy="1781806"/>
              </a:xfrm>
              <a:prstGeom prst="rect">
                <a:avLst/>
              </a:prstGeom>
              <a:noFill/>
              <a:extLst>
                <a:ext uri="{909E8E84-426E-40DD-AFC4-6F175D3DCCD1}">
                  <a14:hiddenFill xmlns:a14="http://schemas.microsoft.com/office/drawing/2010/main">
                    <a:solidFill>
                      <a:srgbClr val="FFFFFF"/>
                    </a:solidFill>
                  </a14:hiddenFill>
                </a:ext>
              </a:extLst>
            </p:spPr>
          </p:pic>
          <p:sp>
            <p:nvSpPr>
              <p:cNvPr id="52" name="Flowchart: Data 51"/>
              <p:cNvSpPr/>
              <p:nvPr/>
            </p:nvSpPr>
            <p:spPr bwMode="auto">
              <a:xfrm rot="16200000" flipV="1">
                <a:off x="823119" y="2423318"/>
                <a:ext cx="2697162" cy="685801"/>
              </a:xfrm>
              <a:prstGeom prst="flowChartInputOutput">
                <a:avLst/>
              </a:prstGeom>
              <a:solidFill>
                <a:schemeClr val="accent1">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50" name="Group 149"/>
            <p:cNvGrpSpPr/>
            <p:nvPr/>
          </p:nvGrpSpPr>
          <p:grpSpPr>
            <a:xfrm>
              <a:off x="1937651" y="1262154"/>
              <a:ext cx="1143000" cy="2362200"/>
              <a:chOff x="1752600" y="1143000"/>
              <a:chExt cx="1143000" cy="2362200"/>
            </a:xfrm>
          </p:grpSpPr>
          <p:grpSp>
            <p:nvGrpSpPr>
              <p:cNvPr id="4" name="Group 66"/>
              <p:cNvGrpSpPr/>
              <p:nvPr/>
            </p:nvGrpSpPr>
            <p:grpSpPr>
              <a:xfrm rot="16200000">
                <a:off x="756166" y="2139434"/>
                <a:ext cx="2362200" cy="369332"/>
                <a:chOff x="2103864" y="5334000"/>
                <a:chExt cx="2362200" cy="369332"/>
              </a:xfrm>
            </p:grpSpPr>
            <p:sp>
              <p:nvSpPr>
                <p:cNvPr id="56" name="Rectangle 55"/>
                <p:cNvSpPr/>
                <p:nvPr/>
              </p:nvSpPr>
              <p:spPr bwMode="auto">
                <a:xfrm>
                  <a:off x="2103864" y="5410200"/>
                  <a:ext cx="17526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3962400" y="533400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grpSp>
            <p:nvGrpSpPr>
              <p:cNvPr id="16" name="Group 88"/>
              <p:cNvGrpSpPr/>
              <p:nvPr/>
            </p:nvGrpSpPr>
            <p:grpSpPr>
              <a:xfrm>
                <a:off x="2209800" y="1447800"/>
                <a:ext cx="685800" cy="2057400"/>
                <a:chOff x="2362200" y="2209800"/>
                <a:chExt cx="1524000" cy="2057400"/>
              </a:xfrm>
            </p:grpSpPr>
            <p:grpSp>
              <p:nvGrpSpPr>
                <p:cNvPr id="17" name="Group 186"/>
                <p:cNvGrpSpPr/>
                <p:nvPr/>
              </p:nvGrpSpPr>
              <p:grpSpPr>
                <a:xfrm>
                  <a:off x="2362200" y="2209800"/>
                  <a:ext cx="1524000" cy="2057400"/>
                  <a:chOff x="2362200" y="2209800"/>
                  <a:chExt cx="1524000" cy="2057400"/>
                </a:xfrm>
              </p:grpSpPr>
              <p:sp>
                <p:nvSpPr>
                  <p:cNvPr id="98" name="Oval 97"/>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8" name="Group 149"/>
                  <p:cNvGrpSpPr/>
                  <p:nvPr/>
                </p:nvGrpSpPr>
                <p:grpSpPr>
                  <a:xfrm>
                    <a:off x="2514600" y="2209800"/>
                    <a:ext cx="609600" cy="2057400"/>
                    <a:chOff x="2514600" y="2209800"/>
                    <a:chExt cx="609600" cy="2057400"/>
                  </a:xfrm>
                </p:grpSpPr>
                <p:cxnSp>
                  <p:nvCxnSpPr>
                    <p:cNvPr id="110" name="Straight Connector 109"/>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1" name="Straight Connector 110"/>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2" name="Straight Connector 111"/>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3" name="Straight Connector 112"/>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14" name="Straight Connector 113"/>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19" name="Group 155"/>
                  <p:cNvGrpSpPr/>
                  <p:nvPr/>
                </p:nvGrpSpPr>
                <p:grpSpPr>
                  <a:xfrm flipH="1">
                    <a:off x="3124200" y="2209800"/>
                    <a:ext cx="609600" cy="2057400"/>
                    <a:chOff x="2514600" y="2209800"/>
                    <a:chExt cx="609600" cy="2057400"/>
                  </a:xfrm>
                </p:grpSpPr>
                <p:cxnSp>
                  <p:nvCxnSpPr>
                    <p:cNvPr id="102" name="Straight Connector 101"/>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3" name="Straight Connector 102"/>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5" name="Straight Connector 104"/>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7" name="Straight Connector 106"/>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09" name="Straight Connector 108"/>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93" name="Oval 92"/>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grpSp>
      <p:graphicFrame>
        <p:nvGraphicFramePr>
          <p:cNvPr id="176" name="Object 5"/>
          <p:cNvGraphicFramePr>
            <a:graphicFrameLocks noChangeAspect="1"/>
          </p:cNvGraphicFramePr>
          <p:nvPr>
            <p:extLst>
              <p:ext uri="{D42A27DB-BD31-4B8C-83A1-F6EECF244321}">
                <p14:modId xmlns:p14="http://schemas.microsoft.com/office/powerpoint/2010/main" val="2551279559"/>
              </p:ext>
            </p:extLst>
          </p:nvPr>
        </p:nvGraphicFramePr>
        <p:xfrm>
          <a:off x="4581525" y="1504950"/>
          <a:ext cx="4479925" cy="671513"/>
        </p:xfrm>
        <a:graphic>
          <a:graphicData uri="http://schemas.openxmlformats.org/presentationml/2006/ole">
            <mc:AlternateContent xmlns:mc="http://schemas.openxmlformats.org/markup-compatibility/2006">
              <mc:Choice xmlns:v="urn:schemas-microsoft-com:vml" Requires="v">
                <p:oleObj spid="_x0000_s173201" name="Equation" r:id="rId5" imgW="3047760" imgH="457200" progId="Equation.DSMT4">
                  <p:embed/>
                </p:oleObj>
              </mc:Choice>
              <mc:Fallback>
                <p:oleObj name="Equation" r:id="rId5" imgW="3047760" imgH="457200" progId="Equation.DSMT4">
                  <p:embed/>
                  <p:pic>
                    <p:nvPicPr>
                      <p:cNvPr id="0" name="Picture 3"/>
                      <p:cNvPicPr>
                        <a:picLocks noChangeAspect="1" noChangeArrowheads="1"/>
                      </p:cNvPicPr>
                      <p:nvPr/>
                    </p:nvPicPr>
                    <p:blipFill>
                      <a:blip r:embed="rId6"/>
                      <a:srcRect/>
                      <a:stretch>
                        <a:fillRect/>
                      </a:stretch>
                    </p:blipFill>
                    <p:spPr bwMode="auto">
                      <a:xfrm>
                        <a:off x="4581525" y="1504950"/>
                        <a:ext cx="44799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 name="TextBox 130"/>
          <p:cNvSpPr txBox="1"/>
          <p:nvPr/>
        </p:nvSpPr>
        <p:spPr>
          <a:xfrm>
            <a:off x="4711071" y="2270026"/>
            <a:ext cx="3733800" cy="646331"/>
          </a:xfrm>
          <a:prstGeom prst="rect">
            <a:avLst/>
          </a:prstGeom>
          <a:noFill/>
        </p:spPr>
        <p:txBody>
          <a:bodyPr wrap="square" rtlCol="0">
            <a:spAutoFit/>
          </a:bodyPr>
          <a:lstStyle/>
          <a:p>
            <a:r>
              <a:rPr lang="en-US" dirty="0" smtClean="0"/>
              <a:t>If we come with  right circularly-polarized light</a:t>
            </a:r>
            <a:endParaRPr lang="en-US" dirty="0"/>
          </a:p>
        </p:txBody>
      </p:sp>
      <p:grpSp>
        <p:nvGrpSpPr>
          <p:cNvPr id="132" name="Group 84"/>
          <p:cNvGrpSpPr/>
          <p:nvPr/>
        </p:nvGrpSpPr>
        <p:grpSpPr>
          <a:xfrm rot="16200000">
            <a:off x="898051" y="2301754"/>
            <a:ext cx="936201" cy="1295400"/>
            <a:chOff x="2111799" y="5334000"/>
            <a:chExt cx="936201" cy="1295400"/>
          </a:xfrm>
        </p:grpSpPr>
        <p:sp>
          <p:nvSpPr>
            <p:cNvPr id="135" name="TextBox 134"/>
            <p:cNvSpPr txBox="1"/>
            <p:nvPr/>
          </p:nvSpPr>
          <p:spPr>
            <a:xfrm rot="5400000">
              <a:off x="2120776" y="5804024"/>
              <a:ext cx="351378" cy="369332"/>
            </a:xfrm>
            <a:prstGeom prst="rect">
              <a:avLst/>
            </a:prstGeom>
            <a:noFill/>
          </p:spPr>
          <p:txBody>
            <a:bodyPr wrap="none" rtlCol="0">
              <a:spAutoFit/>
            </a:bodyPr>
            <a:lstStyle/>
            <a:p>
              <a:r>
                <a:rPr lang="en-US" b="1" dirty="0" smtClean="0"/>
                <a:t>R</a:t>
              </a:r>
              <a:endParaRPr lang="en-US" b="1" dirty="0"/>
            </a:p>
          </p:txBody>
        </p:sp>
        <p:cxnSp>
          <p:nvCxnSpPr>
            <p:cNvPr id="136" name="Straight Arrow Connector 135"/>
            <p:cNvCxnSpPr/>
            <p:nvPr/>
          </p:nvCxnSpPr>
          <p:spPr bwMode="auto">
            <a:xfrm flipH="1">
              <a:off x="2743200" y="5334000"/>
              <a:ext cx="16886" cy="1295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147" name="Curved Up Arrow 146"/>
            <p:cNvSpPr/>
            <p:nvPr/>
          </p:nvSpPr>
          <p:spPr bwMode="auto">
            <a:xfrm flipV="1">
              <a:off x="2438402" y="5562599"/>
              <a:ext cx="609598" cy="228599"/>
            </a:xfrm>
            <a:prstGeom prst="curved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73060" name="Object 4"/>
          <p:cNvGraphicFramePr>
            <a:graphicFrameLocks noChangeAspect="1"/>
          </p:cNvGraphicFramePr>
          <p:nvPr>
            <p:extLst>
              <p:ext uri="{D42A27DB-BD31-4B8C-83A1-F6EECF244321}">
                <p14:modId xmlns:p14="http://schemas.microsoft.com/office/powerpoint/2010/main" val="3476010838"/>
              </p:ext>
            </p:extLst>
          </p:nvPr>
        </p:nvGraphicFramePr>
        <p:xfrm>
          <a:off x="4608029" y="2819400"/>
          <a:ext cx="3454400" cy="671513"/>
        </p:xfrm>
        <a:graphic>
          <a:graphicData uri="http://schemas.openxmlformats.org/presentationml/2006/ole">
            <mc:AlternateContent xmlns:mc="http://schemas.openxmlformats.org/markup-compatibility/2006">
              <mc:Choice xmlns:v="urn:schemas-microsoft-com:vml" Requires="v">
                <p:oleObj spid="_x0000_s173202" name="Equation" r:id="rId7" imgW="2349360" imgH="457200" progId="Equation.DSMT4">
                  <p:embed/>
                </p:oleObj>
              </mc:Choice>
              <mc:Fallback>
                <p:oleObj name="Equation" r:id="rId7" imgW="2349360" imgH="457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029" y="2819400"/>
                        <a:ext cx="3454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2" name="Group 151"/>
          <p:cNvGrpSpPr/>
          <p:nvPr/>
        </p:nvGrpSpPr>
        <p:grpSpPr>
          <a:xfrm>
            <a:off x="2242451" y="2709954"/>
            <a:ext cx="1374634" cy="90052"/>
            <a:chOff x="1295400" y="4041634"/>
            <a:chExt cx="1374634" cy="90052"/>
          </a:xfrm>
        </p:grpSpPr>
        <p:grpSp>
          <p:nvGrpSpPr>
            <p:cNvPr id="153" name="Group 31"/>
            <p:cNvGrpSpPr/>
            <p:nvPr/>
          </p:nvGrpSpPr>
          <p:grpSpPr>
            <a:xfrm>
              <a:off x="1524000" y="4041634"/>
              <a:ext cx="990600" cy="76200"/>
              <a:chOff x="1905000" y="2133600"/>
              <a:chExt cx="990600" cy="76200"/>
            </a:xfrm>
          </p:grpSpPr>
          <p:sp>
            <p:nvSpPr>
              <p:cNvPr id="164" name="Oval 163"/>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5" name="Oval 164"/>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7" name="Oval 176"/>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8" name="Oval 177"/>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63" name="Straight Arrow Connector 162"/>
            <p:cNvCxnSpPr/>
            <p:nvPr/>
          </p:nvCxnSpPr>
          <p:spPr bwMode="auto">
            <a:xfrm>
              <a:off x="1295400" y="41148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180" name="TextBox 179"/>
          <p:cNvSpPr txBox="1"/>
          <p:nvPr/>
        </p:nvSpPr>
        <p:spPr>
          <a:xfrm>
            <a:off x="3124200" y="3505200"/>
            <a:ext cx="4685898" cy="369332"/>
          </a:xfrm>
          <a:prstGeom prst="rect">
            <a:avLst/>
          </a:prstGeom>
          <a:noFill/>
        </p:spPr>
        <p:txBody>
          <a:bodyPr wrap="none" rtlCol="0">
            <a:spAutoFit/>
          </a:bodyPr>
          <a:lstStyle/>
          <a:p>
            <a:r>
              <a:rPr lang="en-US" dirty="0" smtClean="0"/>
              <a:t>If we come with  left circularly-polarized light</a:t>
            </a:r>
            <a:endParaRPr lang="en-US" dirty="0"/>
          </a:p>
        </p:txBody>
      </p:sp>
      <p:grpSp>
        <p:nvGrpSpPr>
          <p:cNvPr id="186" name="Group 84"/>
          <p:cNvGrpSpPr/>
          <p:nvPr/>
        </p:nvGrpSpPr>
        <p:grpSpPr>
          <a:xfrm rot="16200000">
            <a:off x="1023253" y="1643153"/>
            <a:ext cx="685799" cy="1295400"/>
            <a:chOff x="2438402" y="5334000"/>
            <a:chExt cx="685799" cy="1295400"/>
          </a:xfrm>
        </p:grpSpPr>
        <p:sp>
          <p:nvSpPr>
            <p:cNvPr id="187" name="TextBox 186"/>
            <p:cNvSpPr txBox="1"/>
            <p:nvPr/>
          </p:nvSpPr>
          <p:spPr>
            <a:xfrm rot="5400000">
              <a:off x="2776670" y="6074198"/>
              <a:ext cx="325730" cy="369332"/>
            </a:xfrm>
            <a:prstGeom prst="rect">
              <a:avLst/>
            </a:prstGeom>
            <a:noFill/>
          </p:spPr>
          <p:txBody>
            <a:bodyPr wrap="none" rtlCol="0">
              <a:spAutoFit/>
            </a:bodyPr>
            <a:lstStyle/>
            <a:p>
              <a:r>
                <a:rPr lang="en-US" b="1" dirty="0" smtClean="0"/>
                <a:t>L</a:t>
              </a:r>
              <a:endParaRPr lang="en-US" b="1" dirty="0"/>
            </a:p>
          </p:txBody>
        </p:sp>
        <p:cxnSp>
          <p:nvCxnSpPr>
            <p:cNvPr id="189" name="Straight Arrow Connector 188"/>
            <p:cNvCxnSpPr/>
            <p:nvPr/>
          </p:nvCxnSpPr>
          <p:spPr bwMode="auto">
            <a:xfrm flipH="1">
              <a:off x="2743200" y="5334000"/>
              <a:ext cx="16886" cy="1295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190" name="Curved Up Arrow 189"/>
            <p:cNvSpPr/>
            <p:nvPr/>
          </p:nvSpPr>
          <p:spPr bwMode="auto">
            <a:xfrm rot="10800000">
              <a:off x="2438402" y="5562599"/>
              <a:ext cx="609598" cy="228599"/>
            </a:xfrm>
            <a:prstGeom prst="curved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73061" name="Object 5"/>
          <p:cNvGraphicFramePr>
            <a:graphicFrameLocks noChangeAspect="1"/>
          </p:cNvGraphicFramePr>
          <p:nvPr/>
        </p:nvGraphicFramePr>
        <p:xfrm>
          <a:off x="3636963" y="3962400"/>
          <a:ext cx="2689225" cy="671513"/>
        </p:xfrm>
        <a:graphic>
          <a:graphicData uri="http://schemas.openxmlformats.org/presentationml/2006/ole">
            <mc:AlternateContent xmlns:mc="http://schemas.openxmlformats.org/markup-compatibility/2006">
              <mc:Choice xmlns:v="urn:schemas-microsoft-com:vml" Requires="v">
                <p:oleObj spid="_x0000_s173203" name="Equation" r:id="rId9" imgW="1828800" imgH="457200" progId="Equation.DSMT4">
                  <p:embed/>
                </p:oleObj>
              </mc:Choice>
              <mc:Fallback>
                <p:oleObj name="Equation" r:id="rId9" imgW="1828800" imgH="457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6963" y="3962400"/>
                        <a:ext cx="26892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 name="TextBox 190"/>
          <p:cNvSpPr txBox="1"/>
          <p:nvPr/>
        </p:nvSpPr>
        <p:spPr>
          <a:xfrm>
            <a:off x="609600" y="4648200"/>
            <a:ext cx="6724918" cy="369332"/>
          </a:xfrm>
          <a:prstGeom prst="rect">
            <a:avLst/>
          </a:prstGeom>
          <a:noFill/>
        </p:spPr>
        <p:txBody>
          <a:bodyPr wrap="none" rtlCol="0">
            <a:spAutoFit/>
          </a:bodyPr>
          <a:lstStyle/>
          <a:p>
            <a:r>
              <a:rPr lang="en-US" dirty="0" smtClean="0"/>
              <a:t>What if we rotate the whole assembly around z –axis (head tilt)?</a:t>
            </a:r>
            <a:endParaRPr lang="en-US" dirty="0"/>
          </a:p>
        </p:txBody>
      </p:sp>
      <p:graphicFrame>
        <p:nvGraphicFramePr>
          <p:cNvPr id="173062" name="Object 6"/>
          <p:cNvGraphicFramePr>
            <a:graphicFrameLocks noChangeAspect="1"/>
          </p:cNvGraphicFramePr>
          <p:nvPr/>
        </p:nvGraphicFramePr>
        <p:xfrm>
          <a:off x="1162050" y="5029200"/>
          <a:ext cx="6838950" cy="649470"/>
        </p:xfrm>
        <a:graphic>
          <a:graphicData uri="http://schemas.openxmlformats.org/presentationml/2006/ole">
            <mc:AlternateContent xmlns:mc="http://schemas.openxmlformats.org/markup-compatibility/2006">
              <mc:Choice xmlns:v="urn:schemas-microsoft-com:vml" Requires="v">
                <p:oleObj spid="_x0000_s173204" name="Equation" r:id="rId11" imgW="4813200" imgH="457200" progId="Equation.DSMT4">
                  <p:embed/>
                </p:oleObj>
              </mc:Choice>
              <mc:Fallback>
                <p:oleObj name="Equation" r:id="rId11" imgW="4813200" imgH="457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2050" y="5029200"/>
                        <a:ext cx="6838950" cy="64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 name="TextBox 191"/>
          <p:cNvSpPr txBox="1"/>
          <p:nvPr/>
        </p:nvSpPr>
        <p:spPr>
          <a:xfrm>
            <a:off x="457200" y="5791200"/>
            <a:ext cx="8077200" cy="646331"/>
          </a:xfrm>
          <a:prstGeom prst="rect">
            <a:avLst/>
          </a:prstGeom>
          <a:noFill/>
        </p:spPr>
        <p:txBody>
          <a:bodyPr wrap="square" rtlCol="0">
            <a:spAutoFit/>
          </a:bodyPr>
          <a:lstStyle/>
          <a:p>
            <a:r>
              <a:rPr lang="en-US" dirty="0" smtClean="0"/>
              <a:t>Same matrix M – right polarized light still goes through while left polarized light  gets blocked</a:t>
            </a:r>
            <a:endParaRPr lang="en-US"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76"/>
                                        </p:tgtEl>
                                        <p:attrNameLst>
                                          <p:attrName>style.visibility</p:attrName>
                                        </p:attrNameLst>
                                      </p:cBhvr>
                                      <p:to>
                                        <p:strVal val="visible"/>
                                      </p:to>
                                    </p:set>
                                    <p:animEffect transition="in" filter="box(in)">
                                      <p:cBhvr>
                                        <p:cTn id="16" dur="500"/>
                                        <p:tgtEl>
                                          <p:spTgt spid="17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box(in)">
                                      <p:cBhvr>
                                        <p:cTn id="21" dur="500"/>
                                        <p:tgtEl>
                                          <p:spTgt spid="13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box(in)">
                                      <p:cBhvr>
                                        <p:cTn id="26" dur="500"/>
                                        <p:tgtEl>
                                          <p:spTgt spid="13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73060"/>
                                        </p:tgtEl>
                                        <p:attrNameLst>
                                          <p:attrName>style.visibility</p:attrName>
                                        </p:attrNameLst>
                                      </p:cBhvr>
                                      <p:to>
                                        <p:strVal val="visible"/>
                                      </p:to>
                                    </p:set>
                                    <p:animEffect transition="in" filter="box(in)">
                                      <p:cBhvr>
                                        <p:cTn id="31" dur="500"/>
                                        <p:tgtEl>
                                          <p:spTgt spid="17306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box(in)">
                                      <p:cBhvr>
                                        <p:cTn id="36" dur="500"/>
                                        <p:tgtEl>
                                          <p:spTgt spid="15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box(in)">
                                      <p:cBhvr>
                                        <p:cTn id="41" dur="500"/>
                                        <p:tgtEl>
                                          <p:spTgt spid="180"/>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box(in)">
                                      <p:cBhvr>
                                        <p:cTn id="46" dur="500"/>
                                        <p:tgtEl>
                                          <p:spTgt spid="18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73061"/>
                                        </p:tgtEl>
                                        <p:attrNameLst>
                                          <p:attrName>style.visibility</p:attrName>
                                        </p:attrNameLst>
                                      </p:cBhvr>
                                      <p:to>
                                        <p:strVal val="visible"/>
                                      </p:to>
                                    </p:set>
                                    <p:animEffect transition="in" filter="box(in)">
                                      <p:cBhvr>
                                        <p:cTn id="51" dur="500"/>
                                        <p:tgtEl>
                                          <p:spTgt spid="173061"/>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91"/>
                                        </p:tgtEl>
                                        <p:attrNameLst>
                                          <p:attrName>style.visibility</p:attrName>
                                        </p:attrNameLst>
                                      </p:cBhvr>
                                      <p:to>
                                        <p:strVal val="visible"/>
                                      </p:to>
                                    </p:set>
                                    <p:animEffect transition="in" filter="box(in)">
                                      <p:cBhvr>
                                        <p:cTn id="56" dur="500"/>
                                        <p:tgtEl>
                                          <p:spTgt spid="191"/>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73062"/>
                                        </p:tgtEl>
                                        <p:attrNameLst>
                                          <p:attrName>style.visibility</p:attrName>
                                        </p:attrNameLst>
                                      </p:cBhvr>
                                      <p:to>
                                        <p:strVal val="visible"/>
                                      </p:to>
                                    </p:set>
                                    <p:animEffect transition="in" filter="box(in)">
                                      <p:cBhvr>
                                        <p:cTn id="61" dur="500"/>
                                        <p:tgtEl>
                                          <p:spTgt spid="173062"/>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92"/>
                                        </p:tgtEl>
                                        <p:attrNameLst>
                                          <p:attrName>style.visibility</p:attrName>
                                        </p:attrNameLst>
                                      </p:cBhvr>
                                      <p:to>
                                        <p:strVal val="visible"/>
                                      </p:to>
                                    </p:set>
                                    <p:animEffect transition="in" filter="box(in)">
                                      <p:cBhvr>
                                        <p:cTn id="66"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1" grpId="0"/>
      <p:bldP spid="180" grpId="0"/>
      <p:bldP spid="191" grpId="0"/>
      <p:bldP spid="19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Polarizing microscope</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29</a:t>
            </a:fld>
            <a:endParaRPr lang="en-US"/>
          </a:p>
        </p:txBody>
      </p:sp>
      <p:sp>
        <p:nvSpPr>
          <p:cNvPr id="8" name="TextBox 7"/>
          <p:cNvSpPr txBox="1"/>
          <p:nvPr/>
        </p:nvSpPr>
        <p:spPr>
          <a:xfrm>
            <a:off x="457200" y="1143000"/>
            <a:ext cx="8252242" cy="646331"/>
          </a:xfrm>
          <a:prstGeom prst="rect">
            <a:avLst/>
          </a:prstGeom>
          <a:noFill/>
        </p:spPr>
        <p:txBody>
          <a:bodyPr wrap="square" rtlCol="0">
            <a:spAutoFit/>
          </a:bodyPr>
          <a:lstStyle/>
          <a:p>
            <a:r>
              <a:rPr lang="en-US" dirty="0" smtClean="0"/>
              <a:t>Often the object is perfectly transparent but has index variations and birefringent. Then one can “see” the changes in phase</a:t>
            </a:r>
            <a:endParaRPr lang="en-US" dirty="0"/>
          </a:p>
        </p:txBody>
      </p:sp>
      <p:sp>
        <p:nvSpPr>
          <p:cNvPr id="56" name="TextBox 55"/>
          <p:cNvSpPr txBox="1"/>
          <p:nvPr/>
        </p:nvSpPr>
        <p:spPr>
          <a:xfrm>
            <a:off x="4343400" y="2209800"/>
            <a:ext cx="4365298" cy="369332"/>
          </a:xfrm>
          <a:prstGeom prst="rect">
            <a:avLst/>
          </a:prstGeom>
          <a:noFill/>
        </p:spPr>
        <p:txBody>
          <a:bodyPr wrap="none" rtlCol="0">
            <a:spAutoFit/>
          </a:bodyPr>
          <a:lstStyle/>
          <a:p>
            <a:r>
              <a:rPr lang="en-US" dirty="0" smtClean="0"/>
              <a:t>If the axes of object are aligned with XY</a:t>
            </a:r>
            <a:endParaRPr lang="en-US" dirty="0"/>
          </a:p>
        </p:txBody>
      </p:sp>
      <p:graphicFrame>
        <p:nvGraphicFramePr>
          <p:cNvPr id="57" name="Object 7"/>
          <p:cNvGraphicFramePr>
            <a:graphicFrameLocks noChangeAspect="1"/>
          </p:cNvGraphicFramePr>
          <p:nvPr>
            <p:extLst>
              <p:ext uri="{D42A27DB-BD31-4B8C-83A1-F6EECF244321}">
                <p14:modId xmlns:p14="http://schemas.microsoft.com/office/powerpoint/2010/main" val="2384585641"/>
              </p:ext>
            </p:extLst>
          </p:nvPr>
        </p:nvGraphicFramePr>
        <p:xfrm>
          <a:off x="3722688" y="2752725"/>
          <a:ext cx="5327650" cy="609600"/>
        </p:xfrm>
        <a:graphic>
          <a:graphicData uri="http://schemas.openxmlformats.org/presentationml/2006/ole">
            <mc:AlternateContent xmlns:mc="http://schemas.openxmlformats.org/markup-compatibility/2006">
              <mc:Choice xmlns:v="urn:schemas-microsoft-com:vml" Requires="v">
                <p:oleObj spid="_x0000_s175244" name="Equation" r:id="rId3" imgW="4216320" imgH="482400" progId="Equation.DSMT4">
                  <p:embed/>
                </p:oleObj>
              </mc:Choice>
              <mc:Fallback>
                <p:oleObj name="Equation" r:id="rId3" imgW="4216320" imgH="482400" progId="Equation.DSMT4">
                  <p:embed/>
                  <p:pic>
                    <p:nvPicPr>
                      <p:cNvPr id="0" name="Picture 4"/>
                      <p:cNvPicPr>
                        <a:picLocks noChangeAspect="1" noChangeArrowheads="1"/>
                      </p:cNvPicPr>
                      <p:nvPr/>
                    </p:nvPicPr>
                    <p:blipFill>
                      <a:blip r:embed="rId4"/>
                      <a:srcRect/>
                      <a:stretch>
                        <a:fillRect/>
                      </a:stretch>
                    </p:blipFill>
                    <p:spPr bwMode="auto">
                      <a:xfrm>
                        <a:off x="3722688" y="2752725"/>
                        <a:ext cx="5327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 name="TextBox 57"/>
          <p:cNvSpPr txBox="1"/>
          <p:nvPr/>
        </p:nvSpPr>
        <p:spPr>
          <a:xfrm>
            <a:off x="4419600" y="3581400"/>
            <a:ext cx="3778599" cy="369332"/>
          </a:xfrm>
          <a:prstGeom prst="rect">
            <a:avLst/>
          </a:prstGeom>
          <a:noFill/>
        </p:spPr>
        <p:txBody>
          <a:bodyPr wrap="none" rtlCol="0">
            <a:spAutoFit/>
          </a:bodyPr>
          <a:lstStyle/>
          <a:p>
            <a:r>
              <a:rPr lang="en-US" dirty="0" smtClean="0"/>
              <a:t>If the axes of object are rotated 45</a:t>
            </a:r>
            <a:r>
              <a:rPr lang="en-US" dirty="0" smtClean="0">
                <a:sym typeface="Symbol"/>
              </a:rPr>
              <a:t></a:t>
            </a:r>
            <a:endParaRPr lang="en-US" dirty="0"/>
          </a:p>
        </p:txBody>
      </p:sp>
      <p:graphicFrame>
        <p:nvGraphicFramePr>
          <p:cNvPr id="174088" name="Object 8"/>
          <p:cNvGraphicFramePr>
            <a:graphicFrameLocks noChangeAspect="1"/>
          </p:cNvGraphicFramePr>
          <p:nvPr>
            <p:extLst>
              <p:ext uri="{D42A27DB-BD31-4B8C-83A1-F6EECF244321}">
                <p14:modId xmlns:p14="http://schemas.microsoft.com/office/powerpoint/2010/main" val="728995672"/>
              </p:ext>
            </p:extLst>
          </p:nvPr>
        </p:nvGraphicFramePr>
        <p:xfrm>
          <a:off x="4351338" y="3962400"/>
          <a:ext cx="4332287" cy="1187450"/>
        </p:xfrm>
        <a:graphic>
          <a:graphicData uri="http://schemas.openxmlformats.org/presentationml/2006/ole">
            <mc:AlternateContent xmlns:mc="http://schemas.openxmlformats.org/markup-compatibility/2006">
              <mc:Choice xmlns:v="urn:schemas-microsoft-com:vml" Requires="v">
                <p:oleObj spid="_x0000_s175245" name="Equation" r:id="rId5" imgW="3429000" imgH="939600" progId="Equation.DSMT4">
                  <p:embed/>
                </p:oleObj>
              </mc:Choice>
              <mc:Fallback>
                <p:oleObj name="Equation" r:id="rId5" imgW="3429000" imgH="939600" progId="Equation.DSMT4">
                  <p:embed/>
                  <p:pic>
                    <p:nvPicPr>
                      <p:cNvPr id="0" name="Picture 5"/>
                      <p:cNvPicPr>
                        <a:picLocks noChangeAspect="1" noChangeArrowheads="1"/>
                      </p:cNvPicPr>
                      <p:nvPr/>
                    </p:nvPicPr>
                    <p:blipFill>
                      <a:blip r:embed="rId6"/>
                      <a:srcRect/>
                      <a:stretch>
                        <a:fillRect/>
                      </a:stretch>
                    </p:blipFill>
                    <p:spPr bwMode="auto">
                      <a:xfrm>
                        <a:off x="4351338" y="3962400"/>
                        <a:ext cx="43322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TextBox 59"/>
          <p:cNvSpPr txBox="1"/>
          <p:nvPr/>
        </p:nvSpPr>
        <p:spPr>
          <a:xfrm>
            <a:off x="2997287" y="5416034"/>
            <a:ext cx="5788764" cy="369332"/>
          </a:xfrm>
          <a:prstGeom prst="rect">
            <a:avLst/>
          </a:prstGeom>
          <a:noFill/>
        </p:spPr>
        <p:txBody>
          <a:bodyPr wrap="none" rtlCol="0">
            <a:spAutoFit/>
          </a:bodyPr>
          <a:lstStyle/>
          <a:p>
            <a:r>
              <a:rPr lang="en-US" dirty="0" smtClean="0"/>
              <a:t>Object is visible when illuminated with unpolarized light</a:t>
            </a:r>
            <a:endParaRPr lang="en-US" dirty="0"/>
          </a:p>
        </p:txBody>
      </p:sp>
      <p:sp>
        <p:nvSpPr>
          <p:cNvPr id="54" name="TextBox 53"/>
          <p:cNvSpPr txBox="1"/>
          <p:nvPr/>
        </p:nvSpPr>
        <p:spPr>
          <a:xfrm>
            <a:off x="3581400" y="6400800"/>
            <a:ext cx="3826689" cy="369332"/>
          </a:xfrm>
          <a:prstGeom prst="rect">
            <a:avLst/>
          </a:prstGeom>
          <a:noFill/>
        </p:spPr>
        <p:txBody>
          <a:bodyPr wrap="none" rtlCol="0">
            <a:spAutoFit/>
          </a:bodyPr>
          <a:lstStyle/>
          <a:p>
            <a:r>
              <a:rPr lang="en-US" dirty="0" smtClean="0"/>
              <a:t>Anisotropy is often caused by strain</a:t>
            </a:r>
            <a:endParaRPr lang="en-US" dirty="0"/>
          </a:p>
        </p:txBody>
      </p:sp>
      <p:grpSp>
        <p:nvGrpSpPr>
          <p:cNvPr id="45" name="Group 44"/>
          <p:cNvGrpSpPr/>
          <p:nvPr/>
        </p:nvGrpSpPr>
        <p:grpSpPr>
          <a:xfrm>
            <a:off x="457200" y="1905000"/>
            <a:ext cx="3733801" cy="4255532"/>
            <a:chOff x="457200" y="1905000"/>
            <a:chExt cx="3733801" cy="4255532"/>
          </a:xfrm>
        </p:grpSpPr>
        <p:grpSp>
          <p:nvGrpSpPr>
            <p:cNvPr id="4" name="Group 54"/>
            <p:cNvGrpSpPr/>
            <p:nvPr/>
          </p:nvGrpSpPr>
          <p:grpSpPr>
            <a:xfrm>
              <a:off x="457200" y="1905000"/>
              <a:ext cx="3733801" cy="4255532"/>
              <a:chOff x="457200" y="1905000"/>
              <a:chExt cx="3733801" cy="4255532"/>
            </a:xfrm>
          </p:grpSpPr>
          <p:grpSp>
            <p:nvGrpSpPr>
              <p:cNvPr id="5" name="Group 88"/>
              <p:cNvGrpSpPr/>
              <p:nvPr/>
            </p:nvGrpSpPr>
            <p:grpSpPr>
              <a:xfrm rot="16200000">
                <a:off x="1143000" y="1524000"/>
                <a:ext cx="685800" cy="2057400"/>
                <a:chOff x="2362200" y="2209800"/>
                <a:chExt cx="1524000" cy="2057400"/>
              </a:xfrm>
            </p:grpSpPr>
            <p:grpSp>
              <p:nvGrpSpPr>
                <p:cNvPr id="6" name="Group 186"/>
                <p:cNvGrpSpPr/>
                <p:nvPr/>
              </p:nvGrpSpPr>
              <p:grpSpPr>
                <a:xfrm>
                  <a:off x="2362200" y="2209800"/>
                  <a:ext cx="1524000" cy="2057400"/>
                  <a:chOff x="2362200" y="2209800"/>
                  <a:chExt cx="1524000" cy="2057400"/>
                </a:xfrm>
              </p:grpSpPr>
              <p:sp>
                <p:nvSpPr>
                  <p:cNvPr id="14" name="Oval 13"/>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7" name="Group 149"/>
                  <p:cNvGrpSpPr/>
                  <p:nvPr/>
                </p:nvGrpSpPr>
                <p:grpSpPr>
                  <a:xfrm>
                    <a:off x="2514600" y="2209800"/>
                    <a:ext cx="609600" cy="2057400"/>
                    <a:chOff x="2514600" y="2209800"/>
                    <a:chExt cx="609600" cy="2057400"/>
                  </a:xfrm>
                </p:grpSpPr>
                <p:cxnSp>
                  <p:nvCxnSpPr>
                    <p:cNvPr id="22" name="Straight Connector 21"/>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23" name="Straight Connector 22"/>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24" name="Straight Connector 23"/>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25" name="Straight Connector 24"/>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26" name="Straight Connector 25"/>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9" name="Group 155"/>
                  <p:cNvGrpSpPr/>
                  <p:nvPr/>
                </p:nvGrpSpPr>
                <p:grpSpPr>
                  <a:xfrm flipH="1">
                    <a:off x="3124200" y="2209800"/>
                    <a:ext cx="609600" cy="2057400"/>
                    <a:chOff x="2514600" y="2209800"/>
                    <a:chExt cx="609600" cy="2057400"/>
                  </a:xfrm>
                </p:grpSpPr>
                <p:cxnSp>
                  <p:nvCxnSpPr>
                    <p:cNvPr id="17" name="Straight Connector 1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8" name="Straight Connector 1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19" name="Straight Connector 18"/>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20" name="Straight Connector 19"/>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21" name="Straight Connector 20"/>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13" name="Oval 12"/>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1" name="Object 7"/>
              <p:cNvGraphicFramePr>
                <a:graphicFrameLocks noChangeAspect="1"/>
              </p:cNvGraphicFramePr>
              <p:nvPr/>
            </p:nvGraphicFramePr>
            <p:xfrm>
              <a:off x="2667000" y="2133600"/>
              <a:ext cx="1219200" cy="685800"/>
            </p:xfrm>
            <a:graphic>
              <a:graphicData uri="http://schemas.openxmlformats.org/presentationml/2006/ole">
                <mc:AlternateContent xmlns:mc="http://schemas.openxmlformats.org/markup-compatibility/2006">
                  <mc:Choice xmlns:v="urn:schemas-microsoft-com:vml" Requires="v">
                    <p:oleObj spid="_x0000_s175246" name="Equation" r:id="rId7" imgW="812520" imgH="457200" progId="Equation.DSMT4">
                      <p:embed/>
                    </p:oleObj>
                  </mc:Choice>
                  <mc:Fallback>
                    <p:oleObj name="Equation" r:id="rId7" imgW="812520" imgH="45720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133600"/>
                            <a:ext cx="121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88"/>
              <p:cNvGrpSpPr/>
              <p:nvPr/>
            </p:nvGrpSpPr>
            <p:grpSpPr>
              <a:xfrm rot="10800000">
                <a:off x="457200" y="3886200"/>
                <a:ext cx="2057400" cy="762000"/>
                <a:chOff x="2362200" y="2209800"/>
                <a:chExt cx="1524000" cy="2057400"/>
              </a:xfrm>
            </p:grpSpPr>
            <p:grpSp>
              <p:nvGrpSpPr>
                <p:cNvPr id="12" name="Group 186"/>
                <p:cNvGrpSpPr/>
                <p:nvPr/>
              </p:nvGrpSpPr>
              <p:grpSpPr>
                <a:xfrm>
                  <a:off x="2362200" y="2209800"/>
                  <a:ext cx="1524000" cy="2057400"/>
                  <a:chOff x="2362200" y="2209800"/>
                  <a:chExt cx="1524000" cy="2057400"/>
                </a:xfrm>
              </p:grpSpPr>
              <p:sp>
                <p:nvSpPr>
                  <p:cNvPr id="30" name="Oval 29"/>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5" name="Group 149"/>
                  <p:cNvGrpSpPr/>
                  <p:nvPr/>
                </p:nvGrpSpPr>
                <p:grpSpPr>
                  <a:xfrm>
                    <a:off x="2514600" y="2209800"/>
                    <a:ext cx="609600" cy="2057400"/>
                    <a:chOff x="2514600" y="2209800"/>
                    <a:chExt cx="609600" cy="2057400"/>
                  </a:xfrm>
                </p:grpSpPr>
                <p:cxnSp>
                  <p:nvCxnSpPr>
                    <p:cNvPr id="38" name="Straight Connector 37"/>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39" name="Straight Connector 38"/>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0" name="Straight Connector 39"/>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1" name="Straight Connector 40"/>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2" name="Straight Connector 41"/>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16" name="Group 155"/>
                  <p:cNvGrpSpPr/>
                  <p:nvPr/>
                </p:nvGrpSpPr>
                <p:grpSpPr>
                  <a:xfrm flipH="1">
                    <a:off x="3124200" y="2209800"/>
                    <a:ext cx="609600" cy="2057400"/>
                    <a:chOff x="2514600" y="2209800"/>
                    <a:chExt cx="609600" cy="2057400"/>
                  </a:xfrm>
                </p:grpSpPr>
                <p:cxnSp>
                  <p:nvCxnSpPr>
                    <p:cNvPr id="33" name="Straight Connector 32"/>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34" name="Straight Connector 33"/>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35" name="Straight Connector 34"/>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36" name="Straight Connector 35"/>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37" name="Straight Connector 36"/>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29" name="Oval 28"/>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74084" name="Object 4"/>
              <p:cNvGraphicFramePr>
                <a:graphicFrameLocks noChangeAspect="1"/>
              </p:cNvGraphicFramePr>
              <p:nvPr/>
            </p:nvGraphicFramePr>
            <p:xfrm>
              <a:off x="2762250" y="4114800"/>
              <a:ext cx="1181100" cy="685800"/>
            </p:xfrm>
            <a:graphic>
              <a:graphicData uri="http://schemas.openxmlformats.org/presentationml/2006/ole">
                <mc:AlternateContent xmlns:mc="http://schemas.openxmlformats.org/markup-compatibility/2006">
                  <mc:Choice xmlns:v="urn:schemas-microsoft-com:vml" Requires="v">
                    <p:oleObj spid="_x0000_s175247" name="Equation" r:id="rId9" imgW="787320" imgH="457200" progId="Equation.DSMT4">
                      <p:embed/>
                    </p:oleObj>
                  </mc:Choice>
                  <mc:Fallback>
                    <p:oleObj name="Equation" r:id="rId9" imgW="787320" imgH="457200" progId="Equation.DSMT4">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2250" y="4114800"/>
                            <a:ext cx="11811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Oval 43"/>
              <p:cNvSpPr/>
              <p:nvPr/>
            </p:nvSpPr>
            <p:spPr bwMode="auto">
              <a:xfrm>
                <a:off x="457200" y="3276600"/>
                <a:ext cx="2286000" cy="457200"/>
              </a:xfrm>
              <a:prstGeom prst="ellipse">
                <a:avLst/>
              </a:prstGeom>
              <a:solidFill>
                <a:srgbClr val="FFC000">
                  <a:alpha val="1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Right Arrow 46"/>
              <p:cNvSpPr/>
              <p:nvPr/>
            </p:nvSpPr>
            <p:spPr bwMode="auto">
              <a:xfrm rot="16200000">
                <a:off x="1048512" y="4971288"/>
                <a:ext cx="978408" cy="484632"/>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8" name="TextBox 47"/>
              <p:cNvSpPr txBox="1"/>
              <p:nvPr/>
            </p:nvSpPr>
            <p:spPr>
              <a:xfrm>
                <a:off x="1066800" y="5791200"/>
                <a:ext cx="1351652" cy="369332"/>
              </a:xfrm>
              <a:prstGeom prst="rect">
                <a:avLst/>
              </a:prstGeom>
              <a:noFill/>
            </p:spPr>
            <p:txBody>
              <a:bodyPr wrap="none" rtlCol="0">
                <a:spAutoFit/>
              </a:bodyPr>
              <a:lstStyle/>
              <a:p>
                <a:r>
                  <a:rPr lang="en-US" dirty="0" smtClean="0"/>
                  <a:t>Illumination</a:t>
                </a:r>
                <a:endParaRPr lang="en-US" dirty="0"/>
              </a:p>
            </p:txBody>
          </p:sp>
          <p:sp>
            <p:nvSpPr>
              <p:cNvPr id="49" name="TextBox 48"/>
              <p:cNvSpPr txBox="1"/>
              <p:nvPr/>
            </p:nvSpPr>
            <p:spPr>
              <a:xfrm>
                <a:off x="2743201" y="3276600"/>
                <a:ext cx="1447800" cy="923330"/>
              </a:xfrm>
              <a:prstGeom prst="rect">
                <a:avLst/>
              </a:prstGeom>
              <a:noFill/>
            </p:spPr>
            <p:txBody>
              <a:bodyPr wrap="square" rtlCol="0">
                <a:spAutoFit/>
              </a:bodyPr>
              <a:lstStyle/>
              <a:p>
                <a:r>
                  <a:rPr lang="en-US" dirty="0" smtClean="0"/>
                  <a:t>Object on the rotating stage</a:t>
                </a:r>
                <a:endParaRPr lang="en-US" dirty="0"/>
              </a:p>
            </p:txBody>
          </p:sp>
          <p:sp>
            <p:nvSpPr>
              <p:cNvPr id="50" name="Freeform 49"/>
              <p:cNvSpPr/>
              <p:nvPr/>
            </p:nvSpPr>
            <p:spPr bwMode="auto">
              <a:xfrm>
                <a:off x="990600" y="3276600"/>
                <a:ext cx="992293" cy="416560"/>
              </a:xfrm>
              <a:custGeom>
                <a:avLst/>
                <a:gdLst>
                  <a:gd name="connsiteX0" fmla="*/ 418253 w 992293"/>
                  <a:gd name="connsiteY0" fmla="*/ 116840 h 662093"/>
                  <a:gd name="connsiteX1" fmla="*/ 93133 w 992293"/>
                  <a:gd name="connsiteY1" fmla="*/ 208280 h 662093"/>
                  <a:gd name="connsiteX2" fmla="*/ 62653 w 992293"/>
                  <a:gd name="connsiteY2" fmla="*/ 513080 h 662093"/>
                  <a:gd name="connsiteX3" fmla="*/ 469053 w 992293"/>
                  <a:gd name="connsiteY3" fmla="*/ 462280 h 662093"/>
                  <a:gd name="connsiteX4" fmla="*/ 570653 w 992293"/>
                  <a:gd name="connsiteY4" fmla="*/ 523240 h 662093"/>
                  <a:gd name="connsiteX5" fmla="*/ 794173 w 992293"/>
                  <a:gd name="connsiteY5" fmla="*/ 635000 h 662093"/>
                  <a:gd name="connsiteX6" fmla="*/ 977053 w 992293"/>
                  <a:gd name="connsiteY6" fmla="*/ 360680 h 662093"/>
                  <a:gd name="connsiteX7" fmla="*/ 885613 w 992293"/>
                  <a:gd name="connsiteY7" fmla="*/ 25400 h 662093"/>
                  <a:gd name="connsiteX8" fmla="*/ 763693 w 992293"/>
                  <a:gd name="connsiteY8" fmla="*/ 208280 h 662093"/>
                  <a:gd name="connsiteX9" fmla="*/ 692573 w 992293"/>
                  <a:gd name="connsiteY9" fmla="*/ 35560 h 662093"/>
                  <a:gd name="connsiteX10" fmla="*/ 530013 w 992293"/>
                  <a:gd name="connsiteY10" fmla="*/ 198120 h 662093"/>
                  <a:gd name="connsiteX11" fmla="*/ 418253 w 992293"/>
                  <a:gd name="connsiteY11" fmla="*/ 116840 h 66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2293" h="662093">
                    <a:moveTo>
                      <a:pt x="418253" y="116840"/>
                    </a:moveTo>
                    <a:cubicBezTo>
                      <a:pt x="345440" y="118533"/>
                      <a:pt x="152400" y="142240"/>
                      <a:pt x="93133" y="208280"/>
                    </a:cubicBezTo>
                    <a:cubicBezTo>
                      <a:pt x="33866" y="274320"/>
                      <a:pt x="0" y="470747"/>
                      <a:pt x="62653" y="513080"/>
                    </a:cubicBezTo>
                    <a:cubicBezTo>
                      <a:pt x="125306" y="555413"/>
                      <a:pt x="384386" y="460587"/>
                      <a:pt x="469053" y="462280"/>
                    </a:cubicBezTo>
                    <a:cubicBezTo>
                      <a:pt x="553720" y="463973"/>
                      <a:pt x="516466" y="494453"/>
                      <a:pt x="570653" y="523240"/>
                    </a:cubicBezTo>
                    <a:cubicBezTo>
                      <a:pt x="624840" y="552027"/>
                      <a:pt x="726440" y="662093"/>
                      <a:pt x="794173" y="635000"/>
                    </a:cubicBezTo>
                    <a:cubicBezTo>
                      <a:pt x="861906" y="607907"/>
                      <a:pt x="961813" y="462280"/>
                      <a:pt x="977053" y="360680"/>
                    </a:cubicBezTo>
                    <a:cubicBezTo>
                      <a:pt x="992293" y="259080"/>
                      <a:pt x="921173" y="50800"/>
                      <a:pt x="885613" y="25400"/>
                    </a:cubicBezTo>
                    <a:cubicBezTo>
                      <a:pt x="850053" y="0"/>
                      <a:pt x="795866" y="206587"/>
                      <a:pt x="763693" y="208280"/>
                    </a:cubicBezTo>
                    <a:cubicBezTo>
                      <a:pt x="731520" y="209973"/>
                      <a:pt x="731520" y="37253"/>
                      <a:pt x="692573" y="35560"/>
                    </a:cubicBezTo>
                    <a:cubicBezTo>
                      <a:pt x="653626" y="33867"/>
                      <a:pt x="574040" y="182880"/>
                      <a:pt x="530013" y="198120"/>
                    </a:cubicBezTo>
                    <a:cubicBezTo>
                      <a:pt x="485986" y="213360"/>
                      <a:pt x="491066" y="115147"/>
                      <a:pt x="418253" y="116840"/>
                    </a:cubicBezTo>
                    <a:close/>
                  </a:path>
                </a:pathLst>
              </a:custGeom>
              <a:solidFill>
                <a:srgbClr val="CC0000">
                  <a:alpha val="6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 name="TextBox 51"/>
              <p:cNvSpPr txBox="1"/>
              <p:nvPr/>
            </p:nvSpPr>
            <p:spPr>
              <a:xfrm>
                <a:off x="1752600" y="4800600"/>
                <a:ext cx="1095172" cy="369332"/>
              </a:xfrm>
              <a:prstGeom prst="rect">
                <a:avLst/>
              </a:prstGeom>
              <a:noFill/>
            </p:spPr>
            <p:txBody>
              <a:bodyPr wrap="none" rtlCol="0">
                <a:spAutoFit/>
              </a:bodyPr>
              <a:lstStyle/>
              <a:p>
                <a:r>
                  <a:rPr lang="en-US" dirty="0" smtClean="0"/>
                  <a:t>Polarizer</a:t>
                </a:r>
                <a:endParaRPr lang="en-US" dirty="0"/>
              </a:p>
            </p:txBody>
          </p:sp>
          <p:sp>
            <p:nvSpPr>
              <p:cNvPr id="53" name="TextBox 52"/>
              <p:cNvSpPr txBox="1"/>
              <p:nvPr/>
            </p:nvSpPr>
            <p:spPr>
              <a:xfrm>
                <a:off x="1905000" y="1905000"/>
                <a:ext cx="1082348" cy="369332"/>
              </a:xfrm>
              <a:prstGeom prst="rect">
                <a:avLst/>
              </a:prstGeom>
              <a:noFill/>
            </p:spPr>
            <p:txBody>
              <a:bodyPr wrap="none" rtlCol="0">
                <a:spAutoFit/>
              </a:bodyPr>
              <a:lstStyle/>
              <a:p>
                <a:r>
                  <a:rPr lang="en-US" dirty="0" smtClean="0"/>
                  <a:t>Analyzer</a:t>
                </a:r>
                <a:endParaRPr lang="en-US" dirty="0"/>
              </a:p>
            </p:txBody>
          </p:sp>
        </p:grpSp>
        <p:cxnSp>
          <p:nvCxnSpPr>
            <p:cNvPr id="28" name="Straight Connector 27"/>
            <p:cNvCxnSpPr>
              <a:stCxn id="50" idx="3"/>
            </p:cNvCxnSpPr>
            <p:nvPr/>
          </p:nvCxnSpPr>
          <p:spPr bwMode="auto">
            <a:xfrm flipV="1">
              <a:off x="1459653" y="3124200"/>
              <a:ext cx="673947" cy="443246"/>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2" name="Straight Arrow Connector 31"/>
            <p:cNvCxnSpPr>
              <a:stCxn id="50" idx="4"/>
            </p:cNvCxnSpPr>
            <p:nvPr/>
          </p:nvCxnSpPr>
          <p:spPr bwMode="auto">
            <a:xfrm>
              <a:off x="1561253" y="3605800"/>
              <a:ext cx="857199" cy="12800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43" name="TextBox 42"/>
            <p:cNvSpPr txBox="1"/>
            <p:nvPr/>
          </p:nvSpPr>
          <p:spPr>
            <a:xfrm>
              <a:off x="2081294" y="2914888"/>
              <a:ext cx="300082" cy="369332"/>
            </a:xfrm>
            <a:prstGeom prst="rect">
              <a:avLst/>
            </a:prstGeom>
            <a:noFill/>
          </p:spPr>
          <p:txBody>
            <a:bodyPr wrap="none" rtlCol="0">
              <a:spAutoFit/>
            </a:bodyPr>
            <a:lstStyle/>
            <a:p>
              <a:r>
                <a:rPr lang="en-US" dirty="0" smtClean="0"/>
                <a:t>s</a:t>
              </a:r>
              <a:endParaRPr lang="en-US" dirty="0"/>
            </a:p>
          </p:txBody>
        </p:sp>
        <p:sp>
          <p:nvSpPr>
            <p:cNvPr id="59" name="TextBox 58"/>
            <p:cNvSpPr txBox="1"/>
            <p:nvPr/>
          </p:nvSpPr>
          <p:spPr>
            <a:xfrm>
              <a:off x="2332698" y="3613420"/>
              <a:ext cx="248786" cy="369332"/>
            </a:xfrm>
            <a:prstGeom prst="rect">
              <a:avLst/>
            </a:prstGeom>
            <a:noFill/>
          </p:spPr>
          <p:txBody>
            <a:bodyPr wrap="none" rtlCol="0">
              <a:spAutoFit/>
            </a:bodyPr>
            <a:lstStyle/>
            <a:p>
              <a:r>
                <a:rPr lang="en-US" dirty="0"/>
                <a:t>f</a:t>
              </a:r>
            </a:p>
          </p:txBody>
        </p:sp>
      </p:grpSp>
      <p:grpSp>
        <p:nvGrpSpPr>
          <p:cNvPr id="61" name="Group 60"/>
          <p:cNvGrpSpPr/>
          <p:nvPr/>
        </p:nvGrpSpPr>
        <p:grpSpPr>
          <a:xfrm>
            <a:off x="3037270" y="5797443"/>
            <a:ext cx="5268529" cy="584775"/>
            <a:chOff x="3037270" y="5797443"/>
            <a:chExt cx="5268529" cy="584775"/>
          </a:xfrm>
        </p:grpSpPr>
        <p:sp>
          <p:nvSpPr>
            <p:cNvPr id="51" name="Rectangle 119"/>
            <p:cNvSpPr>
              <a:spLocks noChangeArrowheads="1"/>
            </p:cNvSpPr>
            <p:nvPr/>
          </p:nvSpPr>
          <p:spPr bwMode="auto">
            <a:xfrm>
              <a:off x="3037270" y="5797443"/>
              <a:ext cx="52685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the light intensity is proportional to </a:t>
              </a:r>
              <a:endParaRPr kumimoji="0" lang="en-US" altLang="en-US" sz="3200" b="0" i="0" u="none" strike="noStrike" cap="none" normalizeH="0" baseline="0" dirty="0" smtClean="0">
                <a:ln>
                  <a:noFill/>
                </a:ln>
                <a:solidFill>
                  <a:schemeClr val="tx1"/>
                </a:solidFill>
                <a:effectLst/>
                <a:latin typeface="+mn-lt"/>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2789040125"/>
                </p:ext>
              </p:extLst>
            </p:nvPr>
          </p:nvGraphicFramePr>
          <p:xfrm>
            <a:off x="6705600" y="5988992"/>
            <a:ext cx="1054100" cy="304800"/>
          </p:xfrm>
          <a:graphic>
            <a:graphicData uri="http://schemas.openxmlformats.org/presentationml/2006/ole">
              <mc:AlternateContent xmlns:mc="http://schemas.openxmlformats.org/markup-compatibility/2006">
                <mc:Choice xmlns:v="urn:schemas-microsoft-com:vml" Requires="v">
                  <p:oleObj spid="_x0000_s175248" name="Equation" r:id="rId11" imgW="787400" imgH="228600" progId="Equation.DSMT4">
                    <p:embed/>
                  </p:oleObj>
                </mc:Choice>
                <mc:Fallback>
                  <p:oleObj name="Equation" r:id="rId11" imgW="787400" imgH="228600" progId="Equation.DSMT4">
                    <p:embed/>
                    <p:pic>
                      <p:nvPicPr>
                        <p:cNvPr id="0" name="Object 1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5988992"/>
                          <a:ext cx="1054100" cy="304800"/>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ox(in)">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ox(in)">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box(in)">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74088"/>
                                        </p:tgtEl>
                                        <p:attrNameLst>
                                          <p:attrName>style.visibility</p:attrName>
                                        </p:attrNameLst>
                                      </p:cBhvr>
                                      <p:to>
                                        <p:strVal val="visible"/>
                                      </p:to>
                                    </p:set>
                                    <p:animEffect transition="in" filter="box(in)">
                                      <p:cBhvr>
                                        <p:cTn id="31" dur="500"/>
                                        <p:tgtEl>
                                          <p:spTgt spid="17408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box(in)">
                                      <p:cBhvr>
                                        <p:cTn id="36" dur="500"/>
                                        <p:tgtEl>
                                          <p:spTgt spid="6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box(in)">
                                      <p:cBhvr>
                                        <p:cTn id="4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6" grpId="0"/>
      <p:bldP spid="58" grpId="0"/>
      <p:bldP spid="60"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92162"/>
          </a:xfrm>
        </p:spPr>
        <p:txBody>
          <a:bodyPr/>
          <a:lstStyle/>
          <a:p>
            <a:r>
              <a:rPr lang="en-US" sz="3200" dirty="0" smtClean="0"/>
              <a:t>Circular Polarization</a:t>
            </a:r>
            <a:endParaRPr lang="en-US" sz="3200" dirty="0"/>
          </a:p>
        </p:txBody>
      </p:sp>
      <p:grpSp>
        <p:nvGrpSpPr>
          <p:cNvPr id="6" name="Group 201"/>
          <p:cNvGrpSpPr/>
          <p:nvPr/>
        </p:nvGrpSpPr>
        <p:grpSpPr>
          <a:xfrm>
            <a:off x="457200" y="76200"/>
            <a:ext cx="2813050" cy="3451225"/>
            <a:chOff x="1600200" y="0"/>
            <a:chExt cx="2813050" cy="3451225"/>
          </a:xfrm>
        </p:grpSpPr>
        <p:grpSp>
          <p:nvGrpSpPr>
            <p:cNvPr id="7" name="Group 137"/>
            <p:cNvGrpSpPr/>
            <p:nvPr/>
          </p:nvGrpSpPr>
          <p:grpSpPr>
            <a:xfrm>
              <a:off x="1600200" y="0"/>
              <a:ext cx="2813050" cy="3451225"/>
              <a:chOff x="1600200" y="0"/>
              <a:chExt cx="2813050" cy="3451225"/>
            </a:xfrm>
          </p:grpSpPr>
          <p:grpSp>
            <p:nvGrpSpPr>
              <p:cNvPr id="8" name="Group 15"/>
              <p:cNvGrpSpPr>
                <a:grpSpLocks/>
              </p:cNvGrpSpPr>
              <p:nvPr/>
            </p:nvGrpSpPr>
            <p:grpSpPr bwMode="auto">
              <a:xfrm>
                <a:off x="2073275" y="0"/>
                <a:ext cx="2339975" cy="3451225"/>
                <a:chOff x="1728" y="816"/>
                <a:chExt cx="1474" cy="2174"/>
              </a:xfrm>
            </p:grpSpPr>
            <p:sp>
              <p:nvSpPr>
                <p:cNvPr id="136" name="Line 16"/>
                <p:cNvSpPr>
                  <a:spLocks noChangeShapeType="1"/>
                </p:cNvSpPr>
                <p:nvPr/>
              </p:nvSpPr>
              <p:spPr bwMode="auto">
                <a:xfrm>
                  <a:off x="1728" y="2160"/>
                  <a:ext cx="1344" cy="576"/>
                </a:xfrm>
                <a:prstGeom prst="line">
                  <a:avLst/>
                </a:prstGeom>
                <a:noFill/>
                <a:ln w="19050">
                  <a:solidFill>
                    <a:schemeClr val="tx1"/>
                  </a:solidFill>
                  <a:round/>
                  <a:headEnd/>
                  <a:tailEnd type="triangle" w="med" len="med"/>
                </a:ln>
              </p:spPr>
              <p:txBody>
                <a:bodyPr/>
                <a:lstStyle/>
                <a:p>
                  <a:endParaRPr lang="en-US"/>
                </a:p>
              </p:txBody>
            </p:sp>
            <p:sp>
              <p:nvSpPr>
                <p:cNvPr id="143"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144" name="Line 18"/>
                <p:cNvSpPr>
                  <a:spLocks noChangeShapeType="1"/>
                </p:cNvSpPr>
                <p:nvPr/>
              </p:nvSpPr>
              <p:spPr bwMode="auto">
                <a:xfrm flipV="1">
                  <a:off x="1728" y="1872"/>
                  <a:ext cx="902" cy="288"/>
                </a:xfrm>
                <a:prstGeom prst="line">
                  <a:avLst/>
                </a:prstGeom>
                <a:noFill/>
                <a:ln w="19050">
                  <a:solidFill>
                    <a:schemeClr val="tx1"/>
                  </a:solidFill>
                  <a:round/>
                  <a:headEnd/>
                  <a:tailEnd type="triangle" w="med" len="med"/>
                </a:ln>
              </p:spPr>
              <p:txBody>
                <a:bodyPr/>
                <a:lstStyle/>
                <a:p>
                  <a:endParaRPr lang="en-US"/>
                </a:p>
              </p:txBody>
            </p:sp>
            <p:sp>
              <p:nvSpPr>
                <p:cNvPr id="145" name="Text Box 19"/>
                <p:cNvSpPr txBox="1">
                  <a:spLocks noChangeArrowheads="1"/>
                </p:cNvSpPr>
                <p:nvPr/>
              </p:nvSpPr>
              <p:spPr bwMode="auto">
                <a:xfrm>
                  <a:off x="3014" y="2759"/>
                  <a:ext cx="188" cy="231"/>
                </a:xfrm>
                <a:prstGeom prst="rect">
                  <a:avLst/>
                </a:prstGeom>
                <a:noFill/>
                <a:ln w="9525">
                  <a:noFill/>
                  <a:miter lim="800000"/>
                  <a:headEnd/>
                  <a:tailEnd/>
                </a:ln>
              </p:spPr>
              <p:txBody>
                <a:bodyPr wrap="none">
                  <a:spAutoFit/>
                </a:bodyPr>
                <a:lstStyle/>
                <a:p>
                  <a:r>
                    <a:rPr lang="en-US"/>
                    <a:t>z</a:t>
                  </a:r>
                </a:p>
              </p:txBody>
            </p:sp>
            <p:sp>
              <p:nvSpPr>
                <p:cNvPr id="146" name="Text Box 20"/>
                <p:cNvSpPr txBox="1">
                  <a:spLocks noChangeArrowheads="1"/>
                </p:cNvSpPr>
                <p:nvPr/>
              </p:nvSpPr>
              <p:spPr bwMode="auto">
                <a:xfrm>
                  <a:off x="1872" y="816"/>
                  <a:ext cx="189" cy="233"/>
                </a:xfrm>
                <a:prstGeom prst="rect">
                  <a:avLst/>
                </a:prstGeom>
                <a:noFill/>
                <a:ln w="9525">
                  <a:noFill/>
                  <a:miter lim="800000"/>
                  <a:headEnd/>
                  <a:tailEnd/>
                </a:ln>
              </p:spPr>
              <p:txBody>
                <a:bodyPr wrap="none">
                  <a:spAutoFit/>
                </a:bodyPr>
                <a:lstStyle/>
                <a:p>
                  <a:r>
                    <a:rPr lang="en-US" dirty="0" smtClean="0"/>
                    <a:t>y</a:t>
                  </a:r>
                  <a:endParaRPr lang="en-US" dirty="0"/>
                </a:p>
              </p:txBody>
            </p:sp>
            <p:sp>
              <p:nvSpPr>
                <p:cNvPr id="147" name="Text Box 21"/>
                <p:cNvSpPr txBox="1">
                  <a:spLocks noChangeArrowheads="1"/>
                </p:cNvSpPr>
                <p:nvPr/>
              </p:nvSpPr>
              <p:spPr bwMode="auto">
                <a:xfrm>
                  <a:off x="2582" y="1872"/>
                  <a:ext cx="188" cy="231"/>
                </a:xfrm>
                <a:prstGeom prst="rect">
                  <a:avLst/>
                </a:prstGeom>
                <a:noFill/>
                <a:ln w="9525">
                  <a:noFill/>
                  <a:miter lim="800000"/>
                  <a:headEnd/>
                  <a:tailEnd/>
                </a:ln>
              </p:spPr>
              <p:txBody>
                <a:bodyPr>
                  <a:spAutoFit/>
                </a:bodyPr>
                <a:lstStyle/>
                <a:p>
                  <a:r>
                    <a:rPr lang="en-US" dirty="0"/>
                    <a:t>x</a:t>
                  </a:r>
                </a:p>
              </p:txBody>
            </p:sp>
          </p:grpSp>
          <p:grpSp>
            <p:nvGrpSpPr>
              <p:cNvPr id="9" name="Group 22"/>
              <p:cNvGrpSpPr>
                <a:grpSpLocks/>
              </p:cNvGrpSpPr>
              <p:nvPr/>
            </p:nvGrpSpPr>
            <p:grpSpPr bwMode="auto">
              <a:xfrm>
                <a:off x="2057400" y="2133601"/>
                <a:ext cx="1685925" cy="766763"/>
                <a:chOff x="-970" y="1344"/>
                <a:chExt cx="1062" cy="483"/>
              </a:xfrm>
            </p:grpSpPr>
            <p:sp>
              <p:nvSpPr>
                <p:cNvPr id="149" name="Line 23"/>
                <p:cNvSpPr>
                  <a:spLocks noChangeShapeType="1"/>
                </p:cNvSpPr>
                <p:nvPr/>
              </p:nvSpPr>
              <p:spPr bwMode="auto">
                <a:xfrm>
                  <a:off x="-970" y="1344"/>
                  <a:ext cx="1008" cy="432"/>
                </a:xfrm>
                <a:prstGeom prst="line">
                  <a:avLst/>
                </a:prstGeom>
                <a:noFill/>
                <a:ln w="31750">
                  <a:solidFill>
                    <a:srgbClr val="336600"/>
                  </a:solidFill>
                  <a:round/>
                  <a:headEnd/>
                  <a:tailEnd type="triangle" w="med" len="med"/>
                </a:ln>
              </p:spPr>
              <p:txBody>
                <a:bodyPr/>
                <a:lstStyle/>
                <a:p>
                  <a:endParaRPr lang="en-US"/>
                </a:p>
              </p:txBody>
            </p:sp>
            <p:sp>
              <p:nvSpPr>
                <p:cNvPr id="150" name="Text Box 24"/>
                <p:cNvSpPr txBox="1">
                  <a:spLocks noChangeArrowheads="1"/>
                </p:cNvSpPr>
                <p:nvPr/>
              </p:nvSpPr>
              <p:spPr bwMode="auto">
                <a:xfrm>
                  <a:off x="-154" y="1536"/>
                  <a:ext cx="246" cy="291"/>
                </a:xfrm>
                <a:prstGeom prst="rect">
                  <a:avLst/>
                </a:prstGeom>
                <a:noFill/>
                <a:ln w="31750">
                  <a:noFill/>
                  <a:miter lim="800000"/>
                  <a:headEnd/>
                  <a:tailEnd/>
                </a:ln>
              </p:spPr>
              <p:txBody>
                <a:bodyPr wrap="none">
                  <a:spAutoFit/>
                </a:bodyPr>
                <a:lstStyle/>
                <a:p>
                  <a:r>
                    <a:rPr lang="en-US" sz="2400" b="1" dirty="0" smtClean="0"/>
                    <a:t>S</a:t>
                  </a:r>
                  <a:endParaRPr lang="en-US" sz="2400" b="1" dirty="0"/>
                </a:p>
              </p:txBody>
            </p:sp>
          </p:grpSp>
          <p:cxnSp>
            <p:nvCxnSpPr>
              <p:cNvPr id="132" name="Straight Arrow Connector 131"/>
              <p:cNvCxnSpPr>
                <a:stCxn id="149" idx="0"/>
              </p:cNvCxnSpPr>
              <p:nvPr/>
            </p:nvCxnSpPr>
            <p:spPr bwMode="auto">
              <a:xfrm flipV="1">
                <a:off x="2057401" y="1143000"/>
                <a:ext cx="0" cy="990600"/>
              </a:xfrm>
              <a:prstGeom prst="straightConnector1">
                <a:avLst/>
              </a:prstGeom>
              <a:solidFill>
                <a:schemeClr val="accent1"/>
              </a:solidFill>
              <a:ln w="25400" cap="flat" cmpd="sng" algn="ctr">
                <a:solidFill>
                  <a:srgbClr val="000099"/>
                </a:solidFill>
                <a:prstDash val="solid"/>
                <a:round/>
                <a:headEnd type="none" w="med" len="med"/>
                <a:tailEnd type="triangle"/>
              </a:ln>
              <a:effectLst/>
            </p:spPr>
          </p:cxnSp>
          <p:cxnSp>
            <p:nvCxnSpPr>
              <p:cNvPr id="134" name="Straight Arrow Connector 133"/>
              <p:cNvCxnSpPr>
                <a:stCxn id="149" idx="0"/>
              </p:cNvCxnSpPr>
              <p:nvPr/>
            </p:nvCxnSpPr>
            <p:spPr bwMode="auto">
              <a:xfrm flipV="1">
                <a:off x="2057400" y="1905000"/>
                <a:ext cx="685800" cy="228600"/>
              </a:xfrm>
              <a:prstGeom prst="straightConnector1">
                <a:avLst/>
              </a:prstGeom>
              <a:solidFill>
                <a:schemeClr val="accent1"/>
              </a:solidFill>
              <a:ln w="25400" cap="flat" cmpd="sng" algn="ctr">
                <a:solidFill>
                  <a:srgbClr val="000099"/>
                </a:solidFill>
                <a:prstDash val="solid"/>
                <a:round/>
                <a:headEnd type="none" w="med" len="med"/>
                <a:tailEnd type="triangle"/>
              </a:ln>
              <a:effectLst/>
            </p:spPr>
          </p:cxnSp>
          <p:sp>
            <p:nvSpPr>
              <p:cNvPr id="87058" name="Rectangle 18"/>
              <p:cNvSpPr>
                <a:spLocks noChangeArrowheads="1"/>
              </p:cNvSpPr>
              <p:nvPr/>
            </p:nvSpPr>
            <p:spPr bwMode="auto">
              <a:xfrm>
                <a:off x="1600200" y="1371600"/>
                <a:ext cx="457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a:t>
                </a:r>
                <a:r>
                  <a:rPr lang="en-US" sz="2400" baseline="-30000" dirty="0" err="1" smtClean="0">
                    <a:latin typeface="Calibri" pitchFamily="34" charset="0"/>
                    <a:ea typeface="Calibri" pitchFamily="34" charset="0"/>
                    <a:cs typeface="Times New Roman" pitchFamily="18" charset="0"/>
                  </a:rPr>
                  <a:t>y</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18"/>
              <p:cNvSpPr>
                <a:spLocks noChangeArrowheads="1"/>
              </p:cNvSpPr>
              <p:nvPr/>
            </p:nvSpPr>
            <p:spPr bwMode="auto">
              <a:xfrm>
                <a:off x="2590800" y="1905000"/>
                <a:ext cx="457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a:t>
                </a:r>
                <a:r>
                  <a:rPr lang="en-US" sz="2400" baseline="-30000" dirty="0" smtClean="0">
                    <a:latin typeface="Calibri" pitchFamily="34" charset="0"/>
                    <a:ea typeface="Calibri" pitchFamily="34" charset="0"/>
                    <a:cs typeface="Times New Roman" pitchFamily="18" charset="0"/>
                  </a:rPr>
                  <a:t>x</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40" name="Straight Arrow Connector 139"/>
            <p:cNvCxnSpPr>
              <a:stCxn id="149" idx="0"/>
            </p:cNvCxnSpPr>
            <p:nvPr/>
          </p:nvCxnSpPr>
          <p:spPr bwMode="auto">
            <a:xfrm flipV="1">
              <a:off x="2057400" y="990600"/>
              <a:ext cx="685800" cy="11430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42" name="Straight Connector 141"/>
            <p:cNvCxnSpPr/>
            <p:nvPr/>
          </p:nvCxnSpPr>
          <p:spPr bwMode="auto">
            <a:xfrm flipV="1">
              <a:off x="2743200" y="990600"/>
              <a:ext cx="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flipH="1">
              <a:off x="2057400" y="990600"/>
              <a:ext cx="685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03" name="TextBox 202"/>
          <p:cNvSpPr txBox="1"/>
          <p:nvPr/>
        </p:nvSpPr>
        <p:spPr>
          <a:xfrm>
            <a:off x="2667000" y="1143000"/>
            <a:ext cx="4737194" cy="369332"/>
          </a:xfrm>
          <a:prstGeom prst="rect">
            <a:avLst/>
          </a:prstGeom>
          <a:noFill/>
        </p:spPr>
        <p:txBody>
          <a:bodyPr wrap="none" rtlCol="0">
            <a:spAutoFit/>
          </a:bodyPr>
          <a:lstStyle/>
          <a:p>
            <a:r>
              <a:rPr lang="en-US" dirty="0" smtClean="0"/>
              <a:t>Consider the wave that can be described as </a:t>
            </a:r>
            <a:endParaRPr lang="en-US" dirty="0"/>
          </a:p>
        </p:txBody>
      </p:sp>
      <p:graphicFrame>
        <p:nvGraphicFramePr>
          <p:cNvPr id="3" name="Object 19"/>
          <p:cNvGraphicFramePr>
            <a:graphicFrameLocks noChangeAspect="1"/>
          </p:cNvGraphicFramePr>
          <p:nvPr/>
        </p:nvGraphicFramePr>
        <p:xfrm>
          <a:off x="3124200" y="1676400"/>
          <a:ext cx="2992437" cy="381000"/>
        </p:xfrm>
        <a:graphic>
          <a:graphicData uri="http://schemas.openxmlformats.org/presentationml/2006/ole">
            <mc:AlternateContent xmlns:mc="http://schemas.openxmlformats.org/markup-compatibility/2006">
              <mc:Choice xmlns:v="urn:schemas-microsoft-com:vml" Requires="v">
                <p:oleObj spid="_x0000_s153951" name="Equation" r:id="rId3" imgW="1803240" imgH="228600" progId="Equation.DSMT4">
                  <p:embed/>
                </p:oleObj>
              </mc:Choice>
              <mc:Fallback>
                <p:oleObj name="Equation" r:id="rId3" imgW="180324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76400"/>
                        <a:ext cx="299243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Rectangle 61"/>
          <p:cNvSpPr/>
          <p:nvPr/>
        </p:nvSpPr>
        <p:spPr>
          <a:xfrm>
            <a:off x="6629400" y="1676400"/>
            <a:ext cx="885179" cy="369332"/>
          </a:xfrm>
          <a:prstGeom prst="rect">
            <a:avLst/>
          </a:prstGeom>
        </p:spPr>
        <p:txBody>
          <a:bodyPr wrap="none">
            <a:spAutoFit/>
          </a:bodyPr>
          <a:lstStyle/>
          <a:p>
            <a:r>
              <a:rPr lang="en-US" dirty="0" smtClean="0"/>
              <a:t>E</a:t>
            </a:r>
            <a:r>
              <a:rPr lang="en-US" baseline="-25000" dirty="0" smtClean="0"/>
              <a:t>0</a:t>
            </a:r>
            <a:r>
              <a:rPr lang="en-US" dirty="0" smtClean="0"/>
              <a:t>-real</a:t>
            </a:r>
            <a:endParaRPr lang="en-US" dirty="0"/>
          </a:p>
        </p:txBody>
      </p:sp>
      <p:grpSp>
        <p:nvGrpSpPr>
          <p:cNvPr id="69" name="Group 68"/>
          <p:cNvGrpSpPr/>
          <p:nvPr/>
        </p:nvGrpSpPr>
        <p:grpSpPr>
          <a:xfrm>
            <a:off x="1143000" y="685800"/>
            <a:ext cx="1099810" cy="674132"/>
            <a:chOff x="1143000" y="838200"/>
            <a:chExt cx="1099810" cy="674132"/>
          </a:xfrm>
        </p:grpSpPr>
        <p:sp>
          <p:nvSpPr>
            <p:cNvPr id="63" name="Rectangle 62"/>
            <p:cNvSpPr/>
            <p:nvPr/>
          </p:nvSpPr>
          <p:spPr>
            <a:xfrm>
              <a:off x="1524000" y="1143000"/>
              <a:ext cx="423514" cy="369332"/>
            </a:xfrm>
            <a:prstGeom prst="rect">
              <a:avLst/>
            </a:prstGeom>
          </p:spPr>
          <p:txBody>
            <a:bodyPr wrap="none">
              <a:spAutoFit/>
            </a:bodyPr>
            <a:lstStyle/>
            <a:p>
              <a:r>
                <a:rPr lang="en-US" dirty="0" smtClean="0"/>
                <a:t>E</a:t>
              </a:r>
              <a:r>
                <a:rPr lang="en-US" baseline="-25000" dirty="0" smtClean="0"/>
                <a:t>0</a:t>
              </a:r>
              <a:endParaRPr lang="en-US" dirty="0"/>
            </a:p>
          </p:txBody>
        </p:sp>
        <p:sp>
          <p:nvSpPr>
            <p:cNvPr id="64" name="Freeform 63"/>
            <p:cNvSpPr/>
            <p:nvPr/>
          </p:nvSpPr>
          <p:spPr bwMode="auto">
            <a:xfrm>
              <a:off x="1447800" y="914400"/>
              <a:ext cx="497840" cy="181187"/>
            </a:xfrm>
            <a:custGeom>
              <a:avLst/>
              <a:gdLst>
                <a:gd name="connsiteX0" fmla="*/ 497840 w 497840"/>
                <a:gd name="connsiteY0" fmla="*/ 181187 h 181187"/>
                <a:gd name="connsiteX1" fmla="*/ 294640 w 497840"/>
                <a:gd name="connsiteY1" fmla="*/ 28787 h 181187"/>
                <a:gd name="connsiteX2" fmla="*/ 0 w 497840"/>
                <a:gd name="connsiteY2" fmla="*/ 8467 h 181187"/>
              </a:gdLst>
              <a:ahLst/>
              <a:cxnLst>
                <a:cxn ang="0">
                  <a:pos x="connsiteX0" y="connsiteY0"/>
                </a:cxn>
                <a:cxn ang="0">
                  <a:pos x="connsiteX1" y="connsiteY1"/>
                </a:cxn>
                <a:cxn ang="0">
                  <a:pos x="connsiteX2" y="connsiteY2"/>
                </a:cxn>
              </a:cxnLst>
              <a:rect l="l" t="t" r="r" b="b"/>
              <a:pathLst>
                <a:path w="497840" h="181187">
                  <a:moveTo>
                    <a:pt x="497840" y="181187"/>
                  </a:moveTo>
                  <a:cubicBezTo>
                    <a:pt x="437726" y="119380"/>
                    <a:pt x="377613" y="57574"/>
                    <a:pt x="294640" y="28787"/>
                  </a:cubicBezTo>
                  <a:cubicBezTo>
                    <a:pt x="211667" y="0"/>
                    <a:pt x="105833" y="4233"/>
                    <a:pt x="0" y="8467"/>
                  </a:cubicBezTo>
                </a:path>
              </a:pathLst>
            </a:custGeom>
            <a:noFill/>
            <a:ln w="34925" cap="flat" cmpd="sng" algn="ctr">
              <a:solidFill>
                <a:srgbClr val="C0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Freeform 65"/>
            <p:cNvSpPr/>
            <p:nvPr/>
          </p:nvSpPr>
          <p:spPr bwMode="auto">
            <a:xfrm>
              <a:off x="1371600" y="1066800"/>
              <a:ext cx="497840" cy="181187"/>
            </a:xfrm>
            <a:custGeom>
              <a:avLst/>
              <a:gdLst>
                <a:gd name="connsiteX0" fmla="*/ 497840 w 497840"/>
                <a:gd name="connsiteY0" fmla="*/ 181187 h 181187"/>
                <a:gd name="connsiteX1" fmla="*/ 294640 w 497840"/>
                <a:gd name="connsiteY1" fmla="*/ 28787 h 181187"/>
                <a:gd name="connsiteX2" fmla="*/ 0 w 497840"/>
                <a:gd name="connsiteY2" fmla="*/ 8467 h 181187"/>
              </a:gdLst>
              <a:ahLst/>
              <a:cxnLst>
                <a:cxn ang="0">
                  <a:pos x="connsiteX0" y="connsiteY0"/>
                </a:cxn>
                <a:cxn ang="0">
                  <a:pos x="connsiteX1" y="connsiteY1"/>
                </a:cxn>
                <a:cxn ang="0">
                  <a:pos x="connsiteX2" y="connsiteY2"/>
                </a:cxn>
              </a:cxnLst>
              <a:rect l="l" t="t" r="r" b="b"/>
              <a:pathLst>
                <a:path w="497840" h="181187">
                  <a:moveTo>
                    <a:pt x="497840" y="181187"/>
                  </a:moveTo>
                  <a:cubicBezTo>
                    <a:pt x="437726" y="119380"/>
                    <a:pt x="377613" y="57574"/>
                    <a:pt x="294640" y="28787"/>
                  </a:cubicBezTo>
                  <a:cubicBezTo>
                    <a:pt x="211667" y="0"/>
                    <a:pt x="105833" y="4233"/>
                    <a:pt x="0" y="8467"/>
                  </a:cubicBezTo>
                </a:path>
              </a:pathLst>
            </a:custGeom>
            <a:noFill/>
            <a:ln w="349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TextBox 66"/>
            <p:cNvSpPr txBox="1"/>
            <p:nvPr/>
          </p:nvSpPr>
          <p:spPr>
            <a:xfrm>
              <a:off x="1143000" y="1066800"/>
              <a:ext cx="319318" cy="369332"/>
            </a:xfrm>
            <a:prstGeom prst="rect">
              <a:avLst/>
            </a:prstGeom>
            <a:noFill/>
          </p:spPr>
          <p:txBody>
            <a:bodyPr wrap="none" rtlCol="0">
              <a:spAutoFit/>
            </a:bodyPr>
            <a:lstStyle/>
            <a:p>
              <a:r>
                <a:rPr lang="en-US" dirty="0" smtClean="0"/>
                <a:t>+</a:t>
              </a:r>
              <a:endParaRPr lang="en-US" dirty="0"/>
            </a:p>
          </p:txBody>
        </p:sp>
        <p:sp>
          <p:nvSpPr>
            <p:cNvPr id="68" name="TextBox 67"/>
            <p:cNvSpPr txBox="1"/>
            <p:nvPr/>
          </p:nvSpPr>
          <p:spPr>
            <a:xfrm>
              <a:off x="1981200" y="838200"/>
              <a:ext cx="261610" cy="369332"/>
            </a:xfrm>
            <a:prstGeom prst="rect">
              <a:avLst/>
            </a:prstGeom>
            <a:noFill/>
          </p:spPr>
          <p:txBody>
            <a:bodyPr wrap="none" rtlCol="0">
              <a:spAutoFit/>
            </a:bodyPr>
            <a:lstStyle/>
            <a:p>
              <a:r>
                <a:rPr lang="en-US" dirty="0" smtClean="0"/>
                <a:t>-</a:t>
              </a:r>
              <a:endParaRPr lang="en-US" dirty="0"/>
            </a:p>
          </p:txBody>
        </p:sp>
      </p:grpSp>
      <p:sp>
        <p:nvSpPr>
          <p:cNvPr id="70" name="TextBox 69"/>
          <p:cNvSpPr txBox="1"/>
          <p:nvPr/>
        </p:nvSpPr>
        <p:spPr>
          <a:xfrm>
            <a:off x="2971800" y="2209800"/>
            <a:ext cx="5532284" cy="369332"/>
          </a:xfrm>
          <a:prstGeom prst="rect">
            <a:avLst/>
          </a:prstGeom>
          <a:noFill/>
        </p:spPr>
        <p:txBody>
          <a:bodyPr wrap="none" rtlCol="0">
            <a:spAutoFit/>
          </a:bodyPr>
          <a:lstStyle/>
          <a:p>
            <a:r>
              <a:rPr lang="en-US" dirty="0" smtClean="0"/>
              <a:t>“-” wave rotates clockwise –right circularly polarized</a:t>
            </a:r>
            <a:endParaRPr lang="en-US" dirty="0"/>
          </a:p>
        </p:txBody>
      </p:sp>
      <p:sp>
        <p:nvSpPr>
          <p:cNvPr id="71" name="TextBox 70"/>
          <p:cNvSpPr txBox="1"/>
          <p:nvPr/>
        </p:nvSpPr>
        <p:spPr>
          <a:xfrm>
            <a:off x="3048000" y="2667000"/>
            <a:ext cx="6141425" cy="369332"/>
          </a:xfrm>
          <a:prstGeom prst="rect">
            <a:avLst/>
          </a:prstGeom>
          <a:noFill/>
        </p:spPr>
        <p:txBody>
          <a:bodyPr wrap="none" rtlCol="0">
            <a:spAutoFit/>
          </a:bodyPr>
          <a:lstStyle/>
          <a:p>
            <a:r>
              <a:rPr lang="en-US" dirty="0" smtClean="0"/>
              <a:t>“+” wave rotates counterclockwise –left circularly polarized</a:t>
            </a:r>
            <a:endParaRPr lang="en-US" dirty="0"/>
          </a:p>
        </p:txBody>
      </p:sp>
      <p:graphicFrame>
        <p:nvGraphicFramePr>
          <p:cNvPr id="34822" name="Object 9"/>
          <p:cNvGraphicFramePr>
            <a:graphicFrameLocks noChangeAspect="1"/>
          </p:cNvGraphicFramePr>
          <p:nvPr/>
        </p:nvGraphicFramePr>
        <p:xfrm>
          <a:off x="228600" y="3276600"/>
          <a:ext cx="7972599" cy="685800"/>
        </p:xfrm>
        <a:graphic>
          <a:graphicData uri="http://schemas.openxmlformats.org/presentationml/2006/ole">
            <mc:AlternateContent xmlns:mc="http://schemas.openxmlformats.org/markup-compatibility/2006">
              <mc:Choice xmlns:v="urn:schemas-microsoft-com:vml" Requires="v">
                <p:oleObj spid="_x0000_s153952" name="Equation" r:id="rId5" imgW="5638680" imgH="482400" progId="Equation.DSMT4">
                  <p:embed/>
                </p:oleObj>
              </mc:Choice>
              <mc:Fallback>
                <p:oleObj name="Equation" r:id="rId5" imgW="5638680" imgH="4824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276600"/>
                        <a:ext cx="797259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 name="Group 74"/>
          <p:cNvGrpSpPr/>
          <p:nvPr/>
        </p:nvGrpSpPr>
        <p:grpSpPr>
          <a:xfrm>
            <a:off x="0" y="4114800"/>
            <a:ext cx="2509882" cy="2362200"/>
            <a:chOff x="228600" y="4038600"/>
            <a:chExt cx="2509882" cy="2362200"/>
          </a:xfrm>
        </p:grpSpPr>
        <p:grpSp>
          <p:nvGrpSpPr>
            <p:cNvPr id="11" name="Group 297"/>
            <p:cNvGrpSpPr/>
            <p:nvPr/>
          </p:nvGrpSpPr>
          <p:grpSpPr>
            <a:xfrm>
              <a:off x="228600" y="4038600"/>
              <a:ext cx="2509882" cy="2362200"/>
              <a:chOff x="228600" y="3886200"/>
              <a:chExt cx="2509882" cy="2362200"/>
            </a:xfrm>
          </p:grpSpPr>
          <p:sp>
            <p:nvSpPr>
              <p:cNvPr id="240" name="TextBox 239"/>
              <p:cNvSpPr txBox="1"/>
              <p:nvPr/>
            </p:nvSpPr>
            <p:spPr>
              <a:xfrm>
                <a:off x="228600" y="3886200"/>
                <a:ext cx="2210862" cy="369332"/>
              </a:xfrm>
              <a:prstGeom prst="rect">
                <a:avLst/>
              </a:prstGeom>
              <a:noFill/>
            </p:spPr>
            <p:txBody>
              <a:bodyPr wrap="none" rtlCol="0">
                <a:spAutoFit/>
              </a:bodyPr>
              <a:lstStyle/>
              <a:p>
                <a:r>
                  <a:rPr lang="en-US" dirty="0" smtClean="0"/>
                  <a:t>Right polarized light</a:t>
                </a:r>
                <a:endParaRPr lang="en-US" dirty="0"/>
              </a:p>
            </p:txBody>
          </p:sp>
          <p:graphicFrame>
            <p:nvGraphicFramePr>
              <p:cNvPr id="87063" name="Object 23"/>
              <p:cNvGraphicFramePr>
                <a:graphicFrameLocks noChangeAspect="1"/>
              </p:cNvGraphicFramePr>
              <p:nvPr/>
            </p:nvGraphicFramePr>
            <p:xfrm>
              <a:off x="236538" y="4495800"/>
              <a:ext cx="1177925" cy="614363"/>
            </p:xfrm>
            <a:graphic>
              <a:graphicData uri="http://schemas.openxmlformats.org/presentationml/2006/ole">
                <mc:AlternateContent xmlns:mc="http://schemas.openxmlformats.org/markup-compatibility/2006">
                  <mc:Choice xmlns:v="urn:schemas-microsoft-com:vml" Requires="v">
                    <p:oleObj spid="_x0000_s153953" name="Equation" r:id="rId7" imgW="876240" imgH="457200" progId="Equation.DSMT4">
                      <p:embed/>
                    </p:oleObj>
                  </mc:Choice>
                  <mc:Fallback>
                    <p:oleObj name="Equation" r:id="rId7" imgW="876240" imgH="4572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538" y="4495800"/>
                            <a:ext cx="117792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286"/>
              <p:cNvGrpSpPr/>
              <p:nvPr/>
            </p:nvGrpSpPr>
            <p:grpSpPr>
              <a:xfrm>
                <a:off x="685800" y="4572000"/>
                <a:ext cx="2052682" cy="1676400"/>
                <a:chOff x="914400" y="4572000"/>
                <a:chExt cx="2052682" cy="1676400"/>
              </a:xfrm>
            </p:grpSpPr>
            <p:cxnSp>
              <p:nvCxnSpPr>
                <p:cNvPr id="277" name="Straight Arrow Connector 276"/>
                <p:cNvCxnSpPr/>
                <p:nvPr/>
              </p:nvCxnSpPr>
              <p:spPr bwMode="auto">
                <a:xfrm>
                  <a:off x="914400" y="57150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9" name="Straight Arrow Connector 278"/>
                <p:cNvCxnSpPr/>
                <p:nvPr/>
              </p:nvCxnSpPr>
              <p:spPr bwMode="auto">
                <a:xfrm flipV="1">
                  <a:off x="1752600" y="4800600"/>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0" name="TextBox 279"/>
                <p:cNvSpPr txBox="1"/>
                <p:nvPr/>
              </p:nvSpPr>
              <p:spPr>
                <a:xfrm>
                  <a:off x="2667000" y="5715000"/>
                  <a:ext cx="300082" cy="369332"/>
                </a:xfrm>
                <a:prstGeom prst="rect">
                  <a:avLst/>
                </a:prstGeom>
                <a:noFill/>
              </p:spPr>
              <p:txBody>
                <a:bodyPr wrap="none" rtlCol="0">
                  <a:spAutoFit/>
                </a:bodyPr>
                <a:lstStyle/>
                <a:p>
                  <a:r>
                    <a:rPr lang="en-US" dirty="0" smtClean="0"/>
                    <a:t>x</a:t>
                  </a:r>
                  <a:endParaRPr lang="en-US" dirty="0"/>
                </a:p>
              </p:txBody>
            </p:sp>
            <p:sp>
              <p:nvSpPr>
                <p:cNvPr id="282" name="TextBox 281"/>
                <p:cNvSpPr txBox="1"/>
                <p:nvPr/>
              </p:nvSpPr>
              <p:spPr>
                <a:xfrm>
                  <a:off x="1828800" y="4572000"/>
                  <a:ext cx="300082" cy="369332"/>
                </a:xfrm>
                <a:prstGeom prst="rect">
                  <a:avLst/>
                </a:prstGeom>
                <a:noFill/>
              </p:spPr>
              <p:txBody>
                <a:bodyPr wrap="none" rtlCol="0">
                  <a:spAutoFit/>
                </a:bodyPr>
                <a:lstStyle/>
                <a:p>
                  <a:r>
                    <a:rPr lang="en-US" dirty="0" smtClean="0"/>
                    <a:t>y</a:t>
                  </a:r>
                  <a:endParaRPr lang="en-US" dirty="0"/>
                </a:p>
              </p:txBody>
            </p:sp>
            <p:cxnSp>
              <p:nvCxnSpPr>
                <p:cNvPr id="283" name="Straight Arrow Connector 282"/>
                <p:cNvCxnSpPr/>
                <p:nvPr/>
              </p:nvCxnSpPr>
              <p:spPr bwMode="auto">
                <a:xfrm flipV="1">
                  <a:off x="1752600" y="4876800"/>
                  <a:ext cx="533400" cy="8382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grpSp>
        <p:cxnSp>
          <p:nvCxnSpPr>
            <p:cNvPr id="74" name="Straight Arrow Connector 73"/>
            <p:cNvCxnSpPr/>
            <p:nvPr/>
          </p:nvCxnSpPr>
          <p:spPr bwMode="auto">
            <a:xfrm>
              <a:off x="1981200" y="5257800"/>
              <a:ext cx="228600" cy="228600"/>
            </a:xfrm>
            <a:prstGeom prst="straightConnector1">
              <a:avLst/>
            </a:prstGeom>
            <a:solidFill>
              <a:schemeClr val="accent1"/>
            </a:solidFill>
            <a:ln w="22225" cap="flat" cmpd="sng" algn="ctr">
              <a:solidFill>
                <a:srgbClr val="000099"/>
              </a:solidFill>
              <a:prstDash val="solid"/>
              <a:round/>
              <a:headEnd type="none" w="med" len="med"/>
              <a:tailEnd type="arrow"/>
            </a:ln>
            <a:effectLst/>
          </p:spPr>
        </p:cxnSp>
      </p:grpSp>
      <p:grpSp>
        <p:nvGrpSpPr>
          <p:cNvPr id="76" name="Group 75"/>
          <p:cNvGrpSpPr/>
          <p:nvPr/>
        </p:nvGrpSpPr>
        <p:grpSpPr>
          <a:xfrm>
            <a:off x="2133600" y="4114800"/>
            <a:ext cx="2509882" cy="2362200"/>
            <a:chOff x="228600" y="4038600"/>
            <a:chExt cx="2509882" cy="2362200"/>
          </a:xfrm>
        </p:grpSpPr>
        <p:grpSp>
          <p:nvGrpSpPr>
            <p:cNvPr id="77" name="Group 297"/>
            <p:cNvGrpSpPr/>
            <p:nvPr/>
          </p:nvGrpSpPr>
          <p:grpSpPr>
            <a:xfrm>
              <a:off x="228600" y="4038600"/>
              <a:ext cx="2509882" cy="2362200"/>
              <a:chOff x="228600" y="3886200"/>
              <a:chExt cx="2509882" cy="2362200"/>
            </a:xfrm>
          </p:grpSpPr>
          <p:sp>
            <p:nvSpPr>
              <p:cNvPr id="79" name="TextBox 78"/>
              <p:cNvSpPr txBox="1"/>
              <p:nvPr/>
            </p:nvSpPr>
            <p:spPr>
              <a:xfrm>
                <a:off x="228600" y="3886200"/>
                <a:ext cx="2121093" cy="369332"/>
              </a:xfrm>
              <a:prstGeom prst="rect">
                <a:avLst/>
              </a:prstGeom>
              <a:noFill/>
            </p:spPr>
            <p:txBody>
              <a:bodyPr wrap="none" rtlCol="0">
                <a:spAutoFit/>
              </a:bodyPr>
              <a:lstStyle/>
              <a:p>
                <a:r>
                  <a:rPr lang="en-US" dirty="0" smtClean="0"/>
                  <a:t>Left  polarized light</a:t>
                </a:r>
                <a:endParaRPr lang="en-US" dirty="0"/>
              </a:p>
            </p:txBody>
          </p:sp>
          <p:graphicFrame>
            <p:nvGraphicFramePr>
              <p:cNvPr id="80" name="Object 23"/>
              <p:cNvGraphicFramePr>
                <a:graphicFrameLocks noChangeAspect="1"/>
              </p:cNvGraphicFramePr>
              <p:nvPr/>
            </p:nvGraphicFramePr>
            <p:xfrm>
              <a:off x="312738" y="4495800"/>
              <a:ext cx="1023937" cy="614363"/>
            </p:xfrm>
            <a:graphic>
              <a:graphicData uri="http://schemas.openxmlformats.org/presentationml/2006/ole">
                <mc:AlternateContent xmlns:mc="http://schemas.openxmlformats.org/markup-compatibility/2006">
                  <mc:Choice xmlns:v="urn:schemas-microsoft-com:vml" Requires="v">
                    <p:oleObj spid="_x0000_s153954" name="Equation" r:id="rId9" imgW="761760" imgH="457200" progId="Equation.DSMT4">
                      <p:embed/>
                    </p:oleObj>
                  </mc:Choice>
                  <mc:Fallback>
                    <p:oleObj name="Equation" r:id="rId9" imgW="761760" imgH="4572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738" y="4495800"/>
                            <a:ext cx="1023937"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 name="Group 286"/>
              <p:cNvGrpSpPr/>
              <p:nvPr/>
            </p:nvGrpSpPr>
            <p:grpSpPr>
              <a:xfrm>
                <a:off x="685800" y="4572000"/>
                <a:ext cx="2052682" cy="1676400"/>
                <a:chOff x="914400" y="4572000"/>
                <a:chExt cx="2052682" cy="1676400"/>
              </a:xfrm>
            </p:grpSpPr>
            <p:cxnSp>
              <p:nvCxnSpPr>
                <p:cNvPr id="82" name="Straight Arrow Connector 81"/>
                <p:cNvCxnSpPr/>
                <p:nvPr/>
              </p:nvCxnSpPr>
              <p:spPr bwMode="auto">
                <a:xfrm>
                  <a:off x="914400" y="57150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flipV="1">
                  <a:off x="1752600" y="4800600"/>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4" name="TextBox 83"/>
                <p:cNvSpPr txBox="1"/>
                <p:nvPr/>
              </p:nvSpPr>
              <p:spPr>
                <a:xfrm>
                  <a:off x="2667000" y="5715000"/>
                  <a:ext cx="300082" cy="369332"/>
                </a:xfrm>
                <a:prstGeom prst="rect">
                  <a:avLst/>
                </a:prstGeom>
                <a:noFill/>
              </p:spPr>
              <p:txBody>
                <a:bodyPr wrap="none" rtlCol="0">
                  <a:spAutoFit/>
                </a:bodyPr>
                <a:lstStyle/>
                <a:p>
                  <a:r>
                    <a:rPr lang="en-US" dirty="0" smtClean="0"/>
                    <a:t>x</a:t>
                  </a:r>
                  <a:endParaRPr lang="en-US" dirty="0"/>
                </a:p>
              </p:txBody>
            </p:sp>
            <p:sp>
              <p:nvSpPr>
                <p:cNvPr id="85" name="TextBox 84"/>
                <p:cNvSpPr txBox="1"/>
                <p:nvPr/>
              </p:nvSpPr>
              <p:spPr>
                <a:xfrm>
                  <a:off x="1828800" y="4572000"/>
                  <a:ext cx="300082" cy="369332"/>
                </a:xfrm>
                <a:prstGeom prst="rect">
                  <a:avLst/>
                </a:prstGeom>
                <a:noFill/>
              </p:spPr>
              <p:txBody>
                <a:bodyPr wrap="none" rtlCol="0">
                  <a:spAutoFit/>
                </a:bodyPr>
                <a:lstStyle/>
                <a:p>
                  <a:r>
                    <a:rPr lang="en-US" dirty="0" smtClean="0"/>
                    <a:t>y</a:t>
                  </a:r>
                  <a:endParaRPr lang="en-US" dirty="0"/>
                </a:p>
              </p:txBody>
            </p:sp>
            <p:cxnSp>
              <p:nvCxnSpPr>
                <p:cNvPr id="86" name="Straight Arrow Connector 85"/>
                <p:cNvCxnSpPr/>
                <p:nvPr/>
              </p:nvCxnSpPr>
              <p:spPr bwMode="auto">
                <a:xfrm flipV="1">
                  <a:off x="1752600" y="4876800"/>
                  <a:ext cx="533400" cy="8382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grpSp>
        <p:cxnSp>
          <p:nvCxnSpPr>
            <p:cNvPr id="78" name="Straight Arrow Connector 77"/>
            <p:cNvCxnSpPr>
              <a:endCxn id="85" idx="2"/>
            </p:cNvCxnSpPr>
            <p:nvPr/>
          </p:nvCxnSpPr>
          <p:spPr bwMode="auto">
            <a:xfrm flipH="1" flipV="1">
              <a:off x="1750241" y="5093732"/>
              <a:ext cx="230959" cy="164068"/>
            </a:xfrm>
            <a:prstGeom prst="straightConnector1">
              <a:avLst/>
            </a:prstGeom>
            <a:solidFill>
              <a:schemeClr val="accent1"/>
            </a:solidFill>
            <a:ln w="22225" cap="flat" cmpd="sng" algn="ctr">
              <a:solidFill>
                <a:srgbClr val="000099"/>
              </a:solidFill>
              <a:prstDash val="solid"/>
              <a:round/>
              <a:headEnd type="none" w="med" len="med"/>
              <a:tailEnd type="arrow"/>
            </a:ln>
            <a:effectLst/>
          </p:spPr>
        </p:cxnSp>
      </p:grpSp>
      <p:sp>
        <p:nvSpPr>
          <p:cNvPr id="88" name="TextBox 87"/>
          <p:cNvSpPr txBox="1"/>
          <p:nvPr/>
        </p:nvSpPr>
        <p:spPr>
          <a:xfrm>
            <a:off x="4267200" y="4038600"/>
            <a:ext cx="4649030" cy="338554"/>
          </a:xfrm>
          <a:prstGeom prst="rect">
            <a:avLst/>
          </a:prstGeom>
          <a:noFill/>
        </p:spPr>
        <p:txBody>
          <a:bodyPr wrap="none" rtlCol="0">
            <a:spAutoFit/>
          </a:bodyPr>
          <a:lstStyle/>
          <a:p>
            <a:r>
              <a:rPr lang="en-US" sz="1600" dirty="0" smtClean="0"/>
              <a:t>Relation between circular and linear polarizations</a:t>
            </a:r>
            <a:endParaRPr lang="en-US" sz="1600" dirty="0"/>
          </a:p>
        </p:txBody>
      </p:sp>
      <p:graphicFrame>
        <p:nvGraphicFramePr>
          <p:cNvPr id="89" name="Object 23"/>
          <p:cNvGraphicFramePr>
            <a:graphicFrameLocks noChangeAspect="1"/>
          </p:cNvGraphicFramePr>
          <p:nvPr/>
        </p:nvGraphicFramePr>
        <p:xfrm>
          <a:off x="4419600" y="4419600"/>
          <a:ext cx="4540250" cy="614363"/>
        </p:xfrm>
        <a:graphic>
          <a:graphicData uri="http://schemas.openxmlformats.org/presentationml/2006/ole">
            <mc:AlternateContent xmlns:mc="http://schemas.openxmlformats.org/markup-compatibility/2006">
              <mc:Choice xmlns:v="urn:schemas-microsoft-com:vml" Requires="v">
                <p:oleObj spid="_x0000_s153955" name="Equation" r:id="rId11" imgW="3377880" imgH="457200" progId="Equation.DSMT4">
                  <p:embed/>
                </p:oleObj>
              </mc:Choice>
              <mc:Fallback>
                <p:oleObj name="Equation" r:id="rId11" imgW="3377880" imgH="45720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4419600"/>
                        <a:ext cx="45402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2" name="Object 12"/>
          <p:cNvGraphicFramePr>
            <a:graphicFrameLocks noChangeAspect="1"/>
          </p:cNvGraphicFramePr>
          <p:nvPr/>
        </p:nvGraphicFramePr>
        <p:xfrm>
          <a:off x="3989388" y="5029200"/>
          <a:ext cx="5154612" cy="614363"/>
        </p:xfrm>
        <a:graphic>
          <a:graphicData uri="http://schemas.openxmlformats.org/presentationml/2006/ole">
            <mc:AlternateContent xmlns:mc="http://schemas.openxmlformats.org/markup-compatibility/2006">
              <mc:Choice xmlns:v="urn:schemas-microsoft-com:vml" Requires="v">
                <p:oleObj spid="_x0000_s153956" name="Equation" r:id="rId13" imgW="3835080" imgH="457200" progId="Equation.DSMT4">
                  <p:embed/>
                </p:oleObj>
              </mc:Choice>
              <mc:Fallback>
                <p:oleObj name="Equation" r:id="rId13" imgW="3835080" imgH="457200" progId="Equation.DSMT4">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9388" y="5029200"/>
                        <a:ext cx="5154612"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3" name="Object 13"/>
          <p:cNvGraphicFramePr>
            <a:graphicFrameLocks noChangeAspect="1"/>
          </p:cNvGraphicFramePr>
          <p:nvPr>
            <p:extLst>
              <p:ext uri="{D42A27DB-BD31-4B8C-83A1-F6EECF244321}">
                <p14:modId xmlns:p14="http://schemas.microsoft.com/office/powerpoint/2010/main" val="862123323"/>
              </p:ext>
            </p:extLst>
          </p:nvPr>
        </p:nvGraphicFramePr>
        <p:xfrm>
          <a:off x="4733926" y="5695948"/>
          <a:ext cx="1590675" cy="357188"/>
        </p:xfrm>
        <a:graphic>
          <a:graphicData uri="http://schemas.openxmlformats.org/presentationml/2006/ole">
            <mc:AlternateContent xmlns:mc="http://schemas.openxmlformats.org/markup-compatibility/2006">
              <mc:Choice xmlns:v="urn:schemas-microsoft-com:vml" Requires="v">
                <p:oleObj spid="_x0000_s153957" name="Equation" r:id="rId15" imgW="1180800" imgH="266400" progId="Equation.DSMT4">
                  <p:embed/>
                </p:oleObj>
              </mc:Choice>
              <mc:Fallback>
                <p:oleObj name="Equation" r:id="rId15" imgW="1180800" imgH="266400" progId="Equation.DSMT4">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926" y="5695948"/>
                        <a:ext cx="15906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4" name="Object 14"/>
          <p:cNvGraphicFramePr>
            <a:graphicFrameLocks noChangeAspect="1"/>
          </p:cNvGraphicFramePr>
          <p:nvPr>
            <p:extLst>
              <p:ext uri="{D42A27DB-BD31-4B8C-83A1-F6EECF244321}">
                <p14:modId xmlns:p14="http://schemas.microsoft.com/office/powerpoint/2010/main" val="1373517483"/>
              </p:ext>
            </p:extLst>
          </p:nvPr>
        </p:nvGraphicFramePr>
        <p:xfrm>
          <a:off x="6438106" y="5686009"/>
          <a:ext cx="1571625" cy="357188"/>
        </p:xfrm>
        <a:graphic>
          <a:graphicData uri="http://schemas.openxmlformats.org/presentationml/2006/ole">
            <mc:AlternateContent xmlns:mc="http://schemas.openxmlformats.org/markup-compatibility/2006">
              <mc:Choice xmlns:v="urn:schemas-microsoft-com:vml" Requires="v">
                <p:oleObj spid="_x0000_s153958" name="Equation" r:id="rId17" imgW="1168200" imgH="266400" progId="Equation.DSMT4">
                  <p:embed/>
                </p:oleObj>
              </mc:Choice>
              <mc:Fallback>
                <p:oleObj name="Equation" r:id="rId17" imgW="1168200" imgH="266400" progId="Equation.DSMT4">
                  <p:embed/>
                  <p:pic>
                    <p:nvPicPr>
                      <p:cNvPr id="0"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38106" y="5686009"/>
                        <a:ext cx="15716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 name="TextBox 92"/>
          <p:cNvSpPr txBox="1"/>
          <p:nvPr/>
        </p:nvSpPr>
        <p:spPr>
          <a:xfrm>
            <a:off x="0" y="6324600"/>
            <a:ext cx="1556836" cy="369332"/>
          </a:xfrm>
          <a:prstGeom prst="rect">
            <a:avLst/>
          </a:prstGeom>
          <a:noFill/>
        </p:spPr>
        <p:txBody>
          <a:bodyPr wrap="none" rtlCol="0">
            <a:spAutoFit/>
          </a:bodyPr>
          <a:lstStyle/>
          <a:p>
            <a:r>
              <a:rPr lang="en-US" dirty="0" smtClean="0"/>
              <a:t>Orthogonality</a:t>
            </a:r>
            <a:endParaRPr lang="en-US" dirty="0"/>
          </a:p>
        </p:txBody>
      </p:sp>
      <p:graphicFrame>
        <p:nvGraphicFramePr>
          <p:cNvPr id="153615" name="Object 15"/>
          <p:cNvGraphicFramePr>
            <a:graphicFrameLocks noChangeAspect="1"/>
          </p:cNvGraphicFramePr>
          <p:nvPr>
            <p:extLst>
              <p:ext uri="{D42A27DB-BD31-4B8C-83A1-F6EECF244321}">
                <p14:modId xmlns:p14="http://schemas.microsoft.com/office/powerpoint/2010/main" val="775585990"/>
              </p:ext>
            </p:extLst>
          </p:nvPr>
        </p:nvGraphicFramePr>
        <p:xfrm>
          <a:off x="1752600" y="6273455"/>
          <a:ext cx="2817813" cy="614362"/>
        </p:xfrm>
        <a:graphic>
          <a:graphicData uri="http://schemas.openxmlformats.org/presentationml/2006/ole">
            <mc:AlternateContent xmlns:mc="http://schemas.openxmlformats.org/markup-compatibility/2006">
              <mc:Choice xmlns:v="urn:schemas-microsoft-com:vml" Requires="v">
                <p:oleObj spid="_x0000_s153959" name="Equation" r:id="rId19" imgW="2095200" imgH="457200" progId="Equation.DSMT4">
                  <p:embed/>
                </p:oleObj>
              </mc:Choice>
              <mc:Fallback>
                <p:oleObj name="Equation" r:id="rId19" imgW="2095200" imgH="457200" progId="Equation.DSMT4">
                  <p:embed/>
                  <p:pic>
                    <p:nvPicPr>
                      <p:cNvPr id="0"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2600" y="6273455"/>
                        <a:ext cx="2817813"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6" name="Object 16"/>
          <p:cNvGraphicFramePr>
            <a:graphicFrameLocks noChangeAspect="1"/>
          </p:cNvGraphicFramePr>
          <p:nvPr>
            <p:extLst>
              <p:ext uri="{D42A27DB-BD31-4B8C-83A1-F6EECF244321}">
                <p14:modId xmlns:p14="http://schemas.microsoft.com/office/powerpoint/2010/main" val="2332533996"/>
              </p:ext>
            </p:extLst>
          </p:nvPr>
        </p:nvGraphicFramePr>
        <p:xfrm>
          <a:off x="4757738" y="6294265"/>
          <a:ext cx="2782887" cy="614362"/>
        </p:xfrm>
        <a:graphic>
          <a:graphicData uri="http://schemas.openxmlformats.org/presentationml/2006/ole">
            <mc:AlternateContent xmlns:mc="http://schemas.openxmlformats.org/markup-compatibility/2006">
              <mc:Choice xmlns:v="urn:schemas-microsoft-com:vml" Requires="v">
                <p:oleObj spid="_x0000_s153960" name="Equation" r:id="rId21" imgW="2070000" imgH="457200" progId="Equation.DSMT4">
                  <p:embed/>
                </p:oleObj>
              </mc:Choice>
              <mc:Fallback>
                <p:oleObj name="Equation" r:id="rId21" imgW="2070000" imgH="457200" progId="Equation.DSMT4">
                  <p:embed/>
                  <p:pic>
                    <p:nvPicPr>
                      <p:cNvPr id="0"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7738" y="6294265"/>
                        <a:ext cx="2782887"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267990569"/>
              </p:ext>
            </p:extLst>
          </p:nvPr>
        </p:nvGraphicFramePr>
        <p:xfrm>
          <a:off x="7658194" y="6053136"/>
          <a:ext cx="1432540" cy="638689"/>
        </p:xfrm>
        <a:graphic>
          <a:graphicData uri="http://schemas.openxmlformats.org/presentationml/2006/ole">
            <mc:AlternateContent xmlns:mc="http://schemas.openxmlformats.org/markup-compatibility/2006">
              <mc:Choice xmlns:v="urn:schemas-microsoft-com:vml" Requires="v">
                <p:oleObj spid="_x0000_s153961" name="Equation" r:id="rId23" imgW="1260112" imgH="561822" progId="Equation.DSMT4">
                  <p:embed/>
                </p:oleObj>
              </mc:Choice>
              <mc:Fallback>
                <p:oleObj name="Equation" r:id="rId23" imgW="1260112" imgH="561822" progId="Equation.DSMT4">
                  <p:embed/>
                  <p:pic>
                    <p:nvPicPr>
                      <p:cNvPr id="0" name=""/>
                      <p:cNvPicPr/>
                      <p:nvPr/>
                    </p:nvPicPr>
                    <p:blipFill>
                      <a:blip r:embed="rId24"/>
                      <a:stretch>
                        <a:fillRect/>
                      </a:stretch>
                    </p:blipFill>
                    <p:spPr>
                      <a:xfrm>
                        <a:off x="7658194" y="6053136"/>
                        <a:ext cx="1432540" cy="638689"/>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BA949DAA-2B2A-4017-895E-FC6C49EBF0C5}"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box(in)">
                                      <p:cBhvr>
                                        <p:cTn id="12" dur="5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box(in)">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box(in)">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ox(in)">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4822"/>
                                        </p:tgtEl>
                                        <p:attrNameLst>
                                          <p:attrName>style.visibility</p:attrName>
                                        </p:attrNameLst>
                                      </p:cBhvr>
                                      <p:to>
                                        <p:strVal val="visible"/>
                                      </p:to>
                                    </p:set>
                                    <p:animEffect transition="in" filter="box(in)">
                                      <p:cBhvr>
                                        <p:cTn id="42" dur="500"/>
                                        <p:tgtEl>
                                          <p:spTgt spid="3482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ox(in)">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box(in)">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box(in)">
                                      <p:cBhvr>
                                        <p:cTn id="57" dur="500"/>
                                        <p:tgtEl>
                                          <p:spTgt spid="8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box(in)">
                                      <p:cBhvr>
                                        <p:cTn id="62" dur="500"/>
                                        <p:tgtEl>
                                          <p:spTgt spid="89"/>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53612"/>
                                        </p:tgtEl>
                                        <p:attrNameLst>
                                          <p:attrName>style.visibility</p:attrName>
                                        </p:attrNameLst>
                                      </p:cBhvr>
                                      <p:to>
                                        <p:strVal val="visible"/>
                                      </p:to>
                                    </p:set>
                                    <p:animEffect transition="in" filter="box(in)">
                                      <p:cBhvr>
                                        <p:cTn id="67" dur="500"/>
                                        <p:tgtEl>
                                          <p:spTgt spid="153612"/>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53613"/>
                                        </p:tgtEl>
                                        <p:attrNameLst>
                                          <p:attrName>style.visibility</p:attrName>
                                        </p:attrNameLst>
                                      </p:cBhvr>
                                      <p:to>
                                        <p:strVal val="visible"/>
                                      </p:to>
                                    </p:set>
                                    <p:animEffect transition="in" filter="box(in)">
                                      <p:cBhvr>
                                        <p:cTn id="72" dur="500"/>
                                        <p:tgtEl>
                                          <p:spTgt spid="15361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53614"/>
                                        </p:tgtEl>
                                        <p:attrNameLst>
                                          <p:attrName>style.visibility</p:attrName>
                                        </p:attrNameLst>
                                      </p:cBhvr>
                                      <p:to>
                                        <p:strVal val="visible"/>
                                      </p:to>
                                    </p:set>
                                    <p:animEffect transition="in" filter="box(in)">
                                      <p:cBhvr>
                                        <p:cTn id="77" dur="500"/>
                                        <p:tgtEl>
                                          <p:spTgt spid="15361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box(in)">
                                      <p:cBhvr>
                                        <p:cTn id="86" dur="500"/>
                                        <p:tgtEl>
                                          <p:spTgt spid="93"/>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153615"/>
                                        </p:tgtEl>
                                        <p:attrNameLst>
                                          <p:attrName>style.visibility</p:attrName>
                                        </p:attrNameLst>
                                      </p:cBhvr>
                                      <p:to>
                                        <p:strVal val="visible"/>
                                      </p:to>
                                    </p:set>
                                    <p:animEffect transition="in" filter="box(in)">
                                      <p:cBhvr>
                                        <p:cTn id="91" dur="500"/>
                                        <p:tgtEl>
                                          <p:spTgt spid="153615"/>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53616"/>
                                        </p:tgtEl>
                                        <p:attrNameLst>
                                          <p:attrName>style.visibility</p:attrName>
                                        </p:attrNameLst>
                                      </p:cBhvr>
                                      <p:to>
                                        <p:strVal val="visible"/>
                                      </p:to>
                                    </p:set>
                                    <p:animEffect transition="in" filter="box(in)">
                                      <p:cBhvr>
                                        <p:cTn id="96" dur="500"/>
                                        <p:tgtEl>
                                          <p:spTgt spid="15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62" grpId="0"/>
      <p:bldP spid="70" grpId="0"/>
      <p:bldP spid="71" grpId="0"/>
      <p:bldP spid="88" grpId="0"/>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Polarizing microscope</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30</a:t>
            </a:fld>
            <a:endParaRPr lang="en-US"/>
          </a:p>
        </p:txBody>
      </p:sp>
      <p:pic>
        <p:nvPicPr>
          <p:cNvPr id="176147" name="Picture 19" descr="http://www.microscopyu.com/articles/polarized/images/polarizedintrofigure1.jpg"/>
          <p:cNvPicPr>
            <a:picLocks noChangeAspect="1" noChangeArrowheads="1"/>
          </p:cNvPicPr>
          <p:nvPr/>
        </p:nvPicPr>
        <p:blipFill>
          <a:blip r:embed="rId2" cstate="print"/>
          <a:srcRect/>
          <a:stretch>
            <a:fillRect/>
          </a:stretch>
        </p:blipFill>
        <p:spPr bwMode="auto">
          <a:xfrm>
            <a:off x="2133600" y="1295400"/>
            <a:ext cx="5046306" cy="4191000"/>
          </a:xfrm>
          <a:prstGeom prst="rect">
            <a:avLst/>
          </a:prstGeom>
          <a:noFill/>
        </p:spPr>
      </p:pic>
      <p:sp>
        <p:nvSpPr>
          <p:cNvPr id="65" name="TextBox 64"/>
          <p:cNvSpPr txBox="1"/>
          <p:nvPr/>
        </p:nvSpPr>
        <p:spPr>
          <a:xfrm>
            <a:off x="0" y="5867400"/>
            <a:ext cx="8642345" cy="646331"/>
          </a:xfrm>
          <a:prstGeom prst="rect">
            <a:avLst/>
          </a:prstGeom>
          <a:noFill/>
        </p:spPr>
        <p:txBody>
          <a:bodyPr wrap="square" rtlCol="0">
            <a:spAutoFit/>
          </a:bodyPr>
          <a:lstStyle/>
          <a:p>
            <a:r>
              <a:rPr lang="en-US" dirty="0" smtClean="0"/>
              <a:t>We can sense the phase (index) changes by probing phase in two orthogonal polarizations and then interfering two rays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Polarizing microscope Images</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31</a:t>
            </a:fld>
            <a:endParaRPr lang="en-US"/>
          </a:p>
        </p:txBody>
      </p:sp>
      <p:pic>
        <p:nvPicPr>
          <p:cNvPr id="176135" name="Picture 7" descr="Cholesterol"/>
          <p:cNvPicPr>
            <a:picLocks noChangeAspect="1" noChangeArrowheads="1"/>
          </p:cNvPicPr>
          <p:nvPr/>
        </p:nvPicPr>
        <p:blipFill>
          <a:blip r:embed="rId2" cstate="print"/>
          <a:srcRect/>
          <a:stretch>
            <a:fillRect/>
          </a:stretch>
        </p:blipFill>
        <p:spPr bwMode="auto">
          <a:xfrm>
            <a:off x="656165" y="2133600"/>
            <a:ext cx="2087035" cy="1502665"/>
          </a:xfrm>
          <a:prstGeom prst="rect">
            <a:avLst/>
          </a:prstGeom>
          <a:noFill/>
        </p:spPr>
      </p:pic>
      <p:sp>
        <p:nvSpPr>
          <p:cNvPr id="54" name="TextBox 53"/>
          <p:cNvSpPr txBox="1"/>
          <p:nvPr/>
        </p:nvSpPr>
        <p:spPr>
          <a:xfrm>
            <a:off x="1143000" y="3657600"/>
            <a:ext cx="1351652" cy="369332"/>
          </a:xfrm>
          <a:prstGeom prst="rect">
            <a:avLst/>
          </a:prstGeom>
          <a:noFill/>
        </p:spPr>
        <p:txBody>
          <a:bodyPr wrap="none" rtlCol="0">
            <a:spAutoFit/>
          </a:bodyPr>
          <a:lstStyle/>
          <a:p>
            <a:r>
              <a:rPr lang="en-US" dirty="0" smtClean="0"/>
              <a:t>Cholesterol</a:t>
            </a:r>
            <a:endParaRPr lang="en-US" dirty="0"/>
          </a:p>
        </p:txBody>
      </p:sp>
      <p:pic>
        <p:nvPicPr>
          <p:cNvPr id="176137" name="Picture 9" descr="Vitamin E"/>
          <p:cNvPicPr>
            <a:picLocks noChangeAspect="1" noChangeArrowheads="1"/>
          </p:cNvPicPr>
          <p:nvPr/>
        </p:nvPicPr>
        <p:blipFill>
          <a:blip r:embed="rId3" cstate="print"/>
          <a:srcRect/>
          <a:stretch>
            <a:fillRect/>
          </a:stretch>
        </p:blipFill>
        <p:spPr bwMode="auto">
          <a:xfrm>
            <a:off x="3276600" y="2057400"/>
            <a:ext cx="2222500" cy="1600200"/>
          </a:xfrm>
          <a:prstGeom prst="rect">
            <a:avLst/>
          </a:prstGeom>
          <a:noFill/>
        </p:spPr>
      </p:pic>
      <p:sp>
        <p:nvSpPr>
          <p:cNvPr id="55" name="TextBox 54"/>
          <p:cNvSpPr txBox="1"/>
          <p:nvPr/>
        </p:nvSpPr>
        <p:spPr>
          <a:xfrm>
            <a:off x="3657600" y="3657600"/>
            <a:ext cx="1167948" cy="369332"/>
          </a:xfrm>
          <a:prstGeom prst="rect">
            <a:avLst/>
          </a:prstGeom>
          <a:noFill/>
        </p:spPr>
        <p:txBody>
          <a:bodyPr wrap="none" rtlCol="0">
            <a:spAutoFit/>
          </a:bodyPr>
          <a:lstStyle/>
          <a:p>
            <a:r>
              <a:rPr lang="en-US" dirty="0" smtClean="0"/>
              <a:t>Vitamin E</a:t>
            </a:r>
            <a:endParaRPr lang="en-US" dirty="0"/>
          </a:p>
        </p:txBody>
      </p:sp>
      <p:pic>
        <p:nvPicPr>
          <p:cNvPr id="176139" name="Picture 11" descr="Dog Hair"/>
          <p:cNvPicPr>
            <a:picLocks noChangeAspect="1" noChangeArrowheads="1"/>
          </p:cNvPicPr>
          <p:nvPr/>
        </p:nvPicPr>
        <p:blipFill>
          <a:blip r:embed="rId4" cstate="print"/>
          <a:srcRect/>
          <a:stretch>
            <a:fillRect/>
          </a:stretch>
        </p:blipFill>
        <p:spPr bwMode="auto">
          <a:xfrm>
            <a:off x="5791200" y="2057400"/>
            <a:ext cx="2328333" cy="1676401"/>
          </a:xfrm>
          <a:prstGeom prst="rect">
            <a:avLst/>
          </a:prstGeom>
          <a:noFill/>
        </p:spPr>
      </p:pic>
      <p:sp>
        <p:nvSpPr>
          <p:cNvPr id="59" name="TextBox 58"/>
          <p:cNvSpPr txBox="1"/>
          <p:nvPr/>
        </p:nvSpPr>
        <p:spPr>
          <a:xfrm>
            <a:off x="6400800" y="3733800"/>
            <a:ext cx="1056700" cy="369332"/>
          </a:xfrm>
          <a:prstGeom prst="rect">
            <a:avLst/>
          </a:prstGeom>
          <a:noFill/>
        </p:spPr>
        <p:txBody>
          <a:bodyPr wrap="none" rtlCol="0">
            <a:spAutoFit/>
          </a:bodyPr>
          <a:lstStyle/>
          <a:p>
            <a:r>
              <a:rPr lang="en-US" dirty="0" smtClean="0"/>
              <a:t>Dog hair</a:t>
            </a:r>
            <a:endParaRPr lang="en-US" dirty="0"/>
          </a:p>
        </p:txBody>
      </p:sp>
      <p:pic>
        <p:nvPicPr>
          <p:cNvPr id="176141" name="Picture 13" descr="Granitoid Gneiss"/>
          <p:cNvPicPr>
            <a:picLocks noChangeAspect="1" noChangeArrowheads="1"/>
          </p:cNvPicPr>
          <p:nvPr/>
        </p:nvPicPr>
        <p:blipFill>
          <a:blip r:embed="rId5" cstate="print"/>
          <a:srcRect/>
          <a:stretch>
            <a:fillRect/>
          </a:stretch>
        </p:blipFill>
        <p:spPr bwMode="auto">
          <a:xfrm>
            <a:off x="609600" y="4114800"/>
            <a:ext cx="2286000" cy="1645920"/>
          </a:xfrm>
          <a:prstGeom prst="rect">
            <a:avLst/>
          </a:prstGeom>
          <a:noFill/>
        </p:spPr>
      </p:pic>
      <p:sp>
        <p:nvSpPr>
          <p:cNvPr id="61" name="TextBox 60"/>
          <p:cNvSpPr txBox="1"/>
          <p:nvPr/>
        </p:nvSpPr>
        <p:spPr>
          <a:xfrm>
            <a:off x="1143000" y="6172200"/>
            <a:ext cx="941283" cy="369332"/>
          </a:xfrm>
          <a:prstGeom prst="rect">
            <a:avLst/>
          </a:prstGeom>
          <a:noFill/>
        </p:spPr>
        <p:txBody>
          <a:bodyPr wrap="none" rtlCol="0">
            <a:spAutoFit/>
          </a:bodyPr>
          <a:lstStyle/>
          <a:p>
            <a:r>
              <a:rPr lang="en-US" dirty="0" smtClean="0"/>
              <a:t>Granite</a:t>
            </a:r>
            <a:endParaRPr lang="en-US" dirty="0"/>
          </a:p>
        </p:txBody>
      </p:sp>
      <p:pic>
        <p:nvPicPr>
          <p:cNvPr id="176143" name="Picture 15" descr="Breccia Marble"/>
          <p:cNvPicPr>
            <a:picLocks noChangeAspect="1" noChangeArrowheads="1"/>
          </p:cNvPicPr>
          <p:nvPr/>
        </p:nvPicPr>
        <p:blipFill>
          <a:blip r:embed="rId6" cstate="print"/>
          <a:srcRect/>
          <a:stretch>
            <a:fillRect/>
          </a:stretch>
        </p:blipFill>
        <p:spPr bwMode="auto">
          <a:xfrm>
            <a:off x="3352800" y="4038600"/>
            <a:ext cx="2498725" cy="1799083"/>
          </a:xfrm>
          <a:prstGeom prst="rect">
            <a:avLst/>
          </a:prstGeom>
          <a:noFill/>
        </p:spPr>
      </p:pic>
      <p:sp>
        <p:nvSpPr>
          <p:cNvPr id="62" name="TextBox 61"/>
          <p:cNvSpPr txBox="1"/>
          <p:nvPr/>
        </p:nvSpPr>
        <p:spPr>
          <a:xfrm>
            <a:off x="3962400" y="6096000"/>
            <a:ext cx="889987" cy="369332"/>
          </a:xfrm>
          <a:prstGeom prst="rect">
            <a:avLst/>
          </a:prstGeom>
          <a:noFill/>
        </p:spPr>
        <p:txBody>
          <a:bodyPr wrap="none" rtlCol="0">
            <a:spAutoFit/>
          </a:bodyPr>
          <a:lstStyle/>
          <a:p>
            <a:r>
              <a:rPr lang="en-US" dirty="0" smtClean="0"/>
              <a:t>Marble</a:t>
            </a:r>
            <a:endParaRPr lang="en-US" dirty="0"/>
          </a:p>
        </p:txBody>
      </p:sp>
      <p:pic>
        <p:nvPicPr>
          <p:cNvPr id="176145" name="Picture 17" descr="Mica Schist"/>
          <p:cNvPicPr>
            <a:picLocks noChangeAspect="1" noChangeArrowheads="1"/>
          </p:cNvPicPr>
          <p:nvPr/>
        </p:nvPicPr>
        <p:blipFill>
          <a:blip r:embed="rId7" cstate="print"/>
          <a:srcRect/>
          <a:stretch>
            <a:fillRect/>
          </a:stretch>
        </p:blipFill>
        <p:spPr bwMode="auto">
          <a:xfrm>
            <a:off x="5943600" y="4114800"/>
            <a:ext cx="2438400" cy="1755649"/>
          </a:xfrm>
          <a:prstGeom prst="rect">
            <a:avLst/>
          </a:prstGeom>
          <a:noFill/>
        </p:spPr>
      </p:pic>
      <p:sp>
        <p:nvSpPr>
          <p:cNvPr id="63" name="TextBox 62"/>
          <p:cNvSpPr txBox="1"/>
          <p:nvPr/>
        </p:nvSpPr>
        <p:spPr>
          <a:xfrm>
            <a:off x="6858000" y="6096000"/>
            <a:ext cx="671979" cy="369332"/>
          </a:xfrm>
          <a:prstGeom prst="rect">
            <a:avLst/>
          </a:prstGeom>
          <a:noFill/>
        </p:spPr>
        <p:txBody>
          <a:bodyPr wrap="none" rtlCol="0">
            <a:spAutoFit/>
          </a:bodyPr>
          <a:lstStyle/>
          <a:p>
            <a:r>
              <a:rPr lang="en-US" dirty="0" smtClean="0"/>
              <a:t>Mica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92162"/>
          </a:xfrm>
        </p:spPr>
        <p:txBody>
          <a:bodyPr/>
          <a:lstStyle/>
          <a:p>
            <a:r>
              <a:rPr lang="en-US" sz="3200" dirty="0" smtClean="0"/>
              <a:t>Elliptical Polarization</a:t>
            </a:r>
            <a:endParaRPr lang="en-US" sz="3200" dirty="0"/>
          </a:p>
        </p:txBody>
      </p:sp>
      <p:grpSp>
        <p:nvGrpSpPr>
          <p:cNvPr id="4" name="Group 201"/>
          <p:cNvGrpSpPr/>
          <p:nvPr/>
        </p:nvGrpSpPr>
        <p:grpSpPr>
          <a:xfrm>
            <a:off x="768350" y="76200"/>
            <a:ext cx="2813050" cy="3451225"/>
            <a:chOff x="1600200" y="0"/>
            <a:chExt cx="2813050" cy="3451225"/>
          </a:xfrm>
        </p:grpSpPr>
        <p:grpSp>
          <p:nvGrpSpPr>
            <p:cNvPr id="5" name="Group 137"/>
            <p:cNvGrpSpPr/>
            <p:nvPr/>
          </p:nvGrpSpPr>
          <p:grpSpPr>
            <a:xfrm>
              <a:off x="1600200" y="0"/>
              <a:ext cx="2813050" cy="3451225"/>
              <a:chOff x="1600200" y="0"/>
              <a:chExt cx="2813050" cy="3451225"/>
            </a:xfrm>
          </p:grpSpPr>
          <p:grpSp>
            <p:nvGrpSpPr>
              <p:cNvPr id="6" name="Group 15"/>
              <p:cNvGrpSpPr>
                <a:grpSpLocks/>
              </p:cNvGrpSpPr>
              <p:nvPr/>
            </p:nvGrpSpPr>
            <p:grpSpPr bwMode="auto">
              <a:xfrm>
                <a:off x="2073275" y="0"/>
                <a:ext cx="2339975" cy="3451225"/>
                <a:chOff x="1728" y="816"/>
                <a:chExt cx="1474" cy="2174"/>
              </a:xfrm>
            </p:grpSpPr>
            <p:sp>
              <p:nvSpPr>
                <p:cNvPr id="136" name="Line 16"/>
                <p:cNvSpPr>
                  <a:spLocks noChangeShapeType="1"/>
                </p:cNvSpPr>
                <p:nvPr/>
              </p:nvSpPr>
              <p:spPr bwMode="auto">
                <a:xfrm>
                  <a:off x="1728" y="2160"/>
                  <a:ext cx="1344" cy="576"/>
                </a:xfrm>
                <a:prstGeom prst="line">
                  <a:avLst/>
                </a:prstGeom>
                <a:noFill/>
                <a:ln w="19050">
                  <a:solidFill>
                    <a:schemeClr val="tx1"/>
                  </a:solidFill>
                  <a:round/>
                  <a:headEnd/>
                  <a:tailEnd type="triangle" w="med" len="med"/>
                </a:ln>
              </p:spPr>
              <p:txBody>
                <a:bodyPr/>
                <a:lstStyle/>
                <a:p>
                  <a:endParaRPr lang="en-US"/>
                </a:p>
              </p:txBody>
            </p:sp>
            <p:sp>
              <p:nvSpPr>
                <p:cNvPr id="143"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144" name="Line 18"/>
                <p:cNvSpPr>
                  <a:spLocks noChangeShapeType="1"/>
                </p:cNvSpPr>
                <p:nvPr/>
              </p:nvSpPr>
              <p:spPr bwMode="auto">
                <a:xfrm flipV="1">
                  <a:off x="1728" y="1872"/>
                  <a:ext cx="902" cy="288"/>
                </a:xfrm>
                <a:prstGeom prst="line">
                  <a:avLst/>
                </a:prstGeom>
                <a:noFill/>
                <a:ln w="19050">
                  <a:solidFill>
                    <a:schemeClr val="tx1"/>
                  </a:solidFill>
                  <a:round/>
                  <a:headEnd/>
                  <a:tailEnd type="triangle" w="med" len="med"/>
                </a:ln>
              </p:spPr>
              <p:txBody>
                <a:bodyPr/>
                <a:lstStyle/>
                <a:p>
                  <a:endParaRPr lang="en-US"/>
                </a:p>
              </p:txBody>
            </p:sp>
            <p:sp>
              <p:nvSpPr>
                <p:cNvPr id="145" name="Text Box 19"/>
                <p:cNvSpPr txBox="1">
                  <a:spLocks noChangeArrowheads="1"/>
                </p:cNvSpPr>
                <p:nvPr/>
              </p:nvSpPr>
              <p:spPr bwMode="auto">
                <a:xfrm>
                  <a:off x="3014" y="2759"/>
                  <a:ext cx="188" cy="231"/>
                </a:xfrm>
                <a:prstGeom prst="rect">
                  <a:avLst/>
                </a:prstGeom>
                <a:noFill/>
                <a:ln w="9525">
                  <a:noFill/>
                  <a:miter lim="800000"/>
                  <a:headEnd/>
                  <a:tailEnd/>
                </a:ln>
              </p:spPr>
              <p:txBody>
                <a:bodyPr wrap="none">
                  <a:spAutoFit/>
                </a:bodyPr>
                <a:lstStyle/>
                <a:p>
                  <a:r>
                    <a:rPr lang="en-US"/>
                    <a:t>z</a:t>
                  </a:r>
                </a:p>
              </p:txBody>
            </p:sp>
            <p:sp>
              <p:nvSpPr>
                <p:cNvPr id="146" name="Text Box 20"/>
                <p:cNvSpPr txBox="1">
                  <a:spLocks noChangeArrowheads="1"/>
                </p:cNvSpPr>
                <p:nvPr/>
              </p:nvSpPr>
              <p:spPr bwMode="auto">
                <a:xfrm>
                  <a:off x="1872" y="816"/>
                  <a:ext cx="189" cy="233"/>
                </a:xfrm>
                <a:prstGeom prst="rect">
                  <a:avLst/>
                </a:prstGeom>
                <a:noFill/>
                <a:ln w="9525">
                  <a:noFill/>
                  <a:miter lim="800000"/>
                  <a:headEnd/>
                  <a:tailEnd/>
                </a:ln>
              </p:spPr>
              <p:txBody>
                <a:bodyPr wrap="none">
                  <a:spAutoFit/>
                </a:bodyPr>
                <a:lstStyle/>
                <a:p>
                  <a:r>
                    <a:rPr lang="en-US" dirty="0" smtClean="0"/>
                    <a:t>y</a:t>
                  </a:r>
                  <a:endParaRPr lang="en-US" dirty="0"/>
                </a:p>
              </p:txBody>
            </p:sp>
            <p:sp>
              <p:nvSpPr>
                <p:cNvPr id="147" name="Text Box 21"/>
                <p:cNvSpPr txBox="1">
                  <a:spLocks noChangeArrowheads="1"/>
                </p:cNvSpPr>
                <p:nvPr/>
              </p:nvSpPr>
              <p:spPr bwMode="auto">
                <a:xfrm>
                  <a:off x="2582" y="1872"/>
                  <a:ext cx="188" cy="231"/>
                </a:xfrm>
                <a:prstGeom prst="rect">
                  <a:avLst/>
                </a:prstGeom>
                <a:noFill/>
                <a:ln w="9525">
                  <a:noFill/>
                  <a:miter lim="800000"/>
                  <a:headEnd/>
                  <a:tailEnd/>
                </a:ln>
              </p:spPr>
              <p:txBody>
                <a:bodyPr>
                  <a:spAutoFit/>
                </a:bodyPr>
                <a:lstStyle/>
                <a:p>
                  <a:r>
                    <a:rPr lang="en-US" dirty="0"/>
                    <a:t>x</a:t>
                  </a:r>
                </a:p>
              </p:txBody>
            </p:sp>
          </p:grpSp>
          <p:grpSp>
            <p:nvGrpSpPr>
              <p:cNvPr id="7" name="Group 22"/>
              <p:cNvGrpSpPr>
                <a:grpSpLocks/>
              </p:cNvGrpSpPr>
              <p:nvPr/>
            </p:nvGrpSpPr>
            <p:grpSpPr bwMode="auto">
              <a:xfrm>
                <a:off x="2057400" y="2133601"/>
                <a:ext cx="1685925" cy="766763"/>
                <a:chOff x="-970" y="1344"/>
                <a:chExt cx="1062" cy="483"/>
              </a:xfrm>
            </p:grpSpPr>
            <p:sp>
              <p:nvSpPr>
                <p:cNvPr id="149" name="Line 23"/>
                <p:cNvSpPr>
                  <a:spLocks noChangeShapeType="1"/>
                </p:cNvSpPr>
                <p:nvPr/>
              </p:nvSpPr>
              <p:spPr bwMode="auto">
                <a:xfrm>
                  <a:off x="-970" y="1344"/>
                  <a:ext cx="1008" cy="432"/>
                </a:xfrm>
                <a:prstGeom prst="line">
                  <a:avLst/>
                </a:prstGeom>
                <a:noFill/>
                <a:ln w="31750">
                  <a:solidFill>
                    <a:srgbClr val="336600"/>
                  </a:solidFill>
                  <a:round/>
                  <a:headEnd/>
                  <a:tailEnd type="triangle" w="med" len="med"/>
                </a:ln>
              </p:spPr>
              <p:txBody>
                <a:bodyPr/>
                <a:lstStyle/>
                <a:p>
                  <a:endParaRPr lang="en-US"/>
                </a:p>
              </p:txBody>
            </p:sp>
            <p:sp>
              <p:nvSpPr>
                <p:cNvPr id="150" name="Text Box 24"/>
                <p:cNvSpPr txBox="1">
                  <a:spLocks noChangeArrowheads="1"/>
                </p:cNvSpPr>
                <p:nvPr/>
              </p:nvSpPr>
              <p:spPr bwMode="auto">
                <a:xfrm>
                  <a:off x="-154" y="1536"/>
                  <a:ext cx="246" cy="291"/>
                </a:xfrm>
                <a:prstGeom prst="rect">
                  <a:avLst/>
                </a:prstGeom>
                <a:noFill/>
                <a:ln w="31750">
                  <a:noFill/>
                  <a:miter lim="800000"/>
                  <a:headEnd/>
                  <a:tailEnd/>
                </a:ln>
              </p:spPr>
              <p:txBody>
                <a:bodyPr wrap="none">
                  <a:spAutoFit/>
                </a:bodyPr>
                <a:lstStyle/>
                <a:p>
                  <a:r>
                    <a:rPr lang="en-US" sz="2400" b="1" dirty="0" smtClean="0"/>
                    <a:t>S</a:t>
                  </a:r>
                  <a:endParaRPr lang="en-US" sz="2400" b="1" dirty="0"/>
                </a:p>
              </p:txBody>
            </p:sp>
          </p:grpSp>
          <p:cxnSp>
            <p:nvCxnSpPr>
              <p:cNvPr id="132" name="Straight Arrow Connector 131"/>
              <p:cNvCxnSpPr>
                <a:stCxn id="149" idx="0"/>
              </p:cNvCxnSpPr>
              <p:nvPr/>
            </p:nvCxnSpPr>
            <p:spPr bwMode="auto">
              <a:xfrm flipV="1">
                <a:off x="2057401" y="1143000"/>
                <a:ext cx="0" cy="990600"/>
              </a:xfrm>
              <a:prstGeom prst="straightConnector1">
                <a:avLst/>
              </a:prstGeom>
              <a:solidFill>
                <a:schemeClr val="accent1"/>
              </a:solidFill>
              <a:ln w="25400" cap="flat" cmpd="sng" algn="ctr">
                <a:solidFill>
                  <a:srgbClr val="000099"/>
                </a:solidFill>
                <a:prstDash val="solid"/>
                <a:round/>
                <a:headEnd type="none" w="med" len="med"/>
                <a:tailEnd type="triangle"/>
              </a:ln>
              <a:effectLst/>
            </p:spPr>
          </p:cxnSp>
          <p:cxnSp>
            <p:nvCxnSpPr>
              <p:cNvPr id="134" name="Straight Arrow Connector 133"/>
              <p:cNvCxnSpPr>
                <a:stCxn id="149" idx="0"/>
              </p:cNvCxnSpPr>
              <p:nvPr/>
            </p:nvCxnSpPr>
            <p:spPr bwMode="auto">
              <a:xfrm flipV="1">
                <a:off x="2057400" y="1905000"/>
                <a:ext cx="685800" cy="228600"/>
              </a:xfrm>
              <a:prstGeom prst="straightConnector1">
                <a:avLst/>
              </a:prstGeom>
              <a:solidFill>
                <a:schemeClr val="accent1"/>
              </a:solidFill>
              <a:ln w="25400" cap="flat" cmpd="sng" algn="ctr">
                <a:solidFill>
                  <a:srgbClr val="000099"/>
                </a:solidFill>
                <a:prstDash val="solid"/>
                <a:round/>
                <a:headEnd type="none" w="med" len="med"/>
                <a:tailEnd type="triangle"/>
              </a:ln>
              <a:effectLst/>
            </p:spPr>
          </p:cxnSp>
          <p:sp>
            <p:nvSpPr>
              <p:cNvPr id="87058" name="Rectangle 18"/>
              <p:cNvSpPr>
                <a:spLocks noChangeArrowheads="1"/>
              </p:cNvSpPr>
              <p:nvPr/>
            </p:nvSpPr>
            <p:spPr bwMode="auto">
              <a:xfrm>
                <a:off x="1600200" y="1371600"/>
                <a:ext cx="457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a:t>
                </a:r>
                <a:r>
                  <a:rPr lang="en-US" sz="2400" baseline="-30000" dirty="0" err="1" smtClean="0">
                    <a:latin typeface="Calibri" pitchFamily="34" charset="0"/>
                    <a:ea typeface="Calibri" pitchFamily="34" charset="0"/>
                    <a:cs typeface="Times New Roman" pitchFamily="18" charset="0"/>
                  </a:rPr>
                  <a:t>y</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18"/>
              <p:cNvSpPr>
                <a:spLocks noChangeArrowheads="1"/>
              </p:cNvSpPr>
              <p:nvPr/>
            </p:nvSpPr>
            <p:spPr bwMode="auto">
              <a:xfrm>
                <a:off x="2590800" y="1905000"/>
                <a:ext cx="457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a:t>
                </a:r>
                <a:r>
                  <a:rPr lang="en-US" sz="2400" baseline="-30000" dirty="0" smtClean="0">
                    <a:latin typeface="Calibri" pitchFamily="34" charset="0"/>
                    <a:ea typeface="Calibri" pitchFamily="34" charset="0"/>
                    <a:cs typeface="Times New Roman" pitchFamily="18" charset="0"/>
                  </a:rPr>
                  <a:t>x</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40" name="Straight Arrow Connector 139"/>
            <p:cNvCxnSpPr>
              <a:stCxn id="149" idx="0"/>
            </p:cNvCxnSpPr>
            <p:nvPr/>
          </p:nvCxnSpPr>
          <p:spPr bwMode="auto">
            <a:xfrm flipV="1">
              <a:off x="2057400" y="1219200"/>
              <a:ext cx="527050" cy="91440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
        <p:nvSpPr>
          <p:cNvPr id="203" name="TextBox 202"/>
          <p:cNvSpPr txBox="1"/>
          <p:nvPr/>
        </p:nvSpPr>
        <p:spPr>
          <a:xfrm>
            <a:off x="3657600" y="990600"/>
            <a:ext cx="4737194" cy="369332"/>
          </a:xfrm>
          <a:prstGeom prst="rect">
            <a:avLst/>
          </a:prstGeom>
          <a:noFill/>
        </p:spPr>
        <p:txBody>
          <a:bodyPr wrap="none" rtlCol="0">
            <a:spAutoFit/>
          </a:bodyPr>
          <a:lstStyle/>
          <a:p>
            <a:r>
              <a:rPr lang="en-US" dirty="0" smtClean="0"/>
              <a:t>Consider the wave that can be described as </a:t>
            </a:r>
            <a:endParaRPr lang="en-US" dirty="0"/>
          </a:p>
        </p:txBody>
      </p:sp>
      <p:graphicFrame>
        <p:nvGraphicFramePr>
          <p:cNvPr id="3" name="Object 19"/>
          <p:cNvGraphicFramePr>
            <a:graphicFrameLocks noChangeAspect="1"/>
          </p:cNvGraphicFramePr>
          <p:nvPr/>
        </p:nvGraphicFramePr>
        <p:xfrm>
          <a:off x="3581400" y="1524000"/>
          <a:ext cx="3181350" cy="401638"/>
        </p:xfrm>
        <a:graphic>
          <a:graphicData uri="http://schemas.openxmlformats.org/presentationml/2006/ole">
            <mc:AlternateContent xmlns:mc="http://schemas.openxmlformats.org/markup-compatibility/2006">
              <mc:Choice xmlns:v="urn:schemas-microsoft-com:vml" Requires="v">
                <p:oleObj spid="_x0000_s154792" name="Equation" r:id="rId3" imgW="1917360" imgH="241200" progId="Equation.DSMT4">
                  <p:embed/>
                </p:oleObj>
              </mc:Choice>
              <mc:Fallback>
                <p:oleObj name="Equation" r:id="rId3" imgW="191736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524000"/>
                        <a:ext cx="318135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Rectangle 61"/>
          <p:cNvSpPr/>
          <p:nvPr/>
        </p:nvSpPr>
        <p:spPr>
          <a:xfrm>
            <a:off x="7239000" y="1447800"/>
            <a:ext cx="885179" cy="369332"/>
          </a:xfrm>
          <a:prstGeom prst="rect">
            <a:avLst/>
          </a:prstGeom>
        </p:spPr>
        <p:txBody>
          <a:bodyPr wrap="none">
            <a:spAutoFit/>
          </a:bodyPr>
          <a:lstStyle/>
          <a:p>
            <a:r>
              <a:rPr lang="en-US" dirty="0" smtClean="0"/>
              <a:t>E</a:t>
            </a:r>
            <a:r>
              <a:rPr lang="en-US" baseline="-25000" dirty="0" smtClean="0"/>
              <a:t>0</a:t>
            </a:r>
            <a:r>
              <a:rPr lang="en-US" dirty="0" smtClean="0"/>
              <a:t>-real</a:t>
            </a:r>
            <a:endParaRPr lang="en-US" dirty="0"/>
          </a:p>
        </p:txBody>
      </p:sp>
      <p:grpSp>
        <p:nvGrpSpPr>
          <p:cNvPr id="8" name="Group 68"/>
          <p:cNvGrpSpPr/>
          <p:nvPr/>
        </p:nvGrpSpPr>
        <p:grpSpPr>
          <a:xfrm>
            <a:off x="1454150" y="685800"/>
            <a:ext cx="1099810" cy="674132"/>
            <a:chOff x="1143000" y="838200"/>
            <a:chExt cx="1099810" cy="674132"/>
          </a:xfrm>
        </p:grpSpPr>
        <p:sp>
          <p:nvSpPr>
            <p:cNvPr id="63" name="Rectangle 62"/>
            <p:cNvSpPr/>
            <p:nvPr/>
          </p:nvSpPr>
          <p:spPr>
            <a:xfrm>
              <a:off x="1524000" y="1143000"/>
              <a:ext cx="338554" cy="369332"/>
            </a:xfrm>
            <a:prstGeom prst="rect">
              <a:avLst/>
            </a:prstGeom>
          </p:spPr>
          <p:txBody>
            <a:bodyPr wrap="none">
              <a:spAutoFit/>
            </a:bodyPr>
            <a:lstStyle/>
            <a:p>
              <a:r>
                <a:rPr lang="en-US" dirty="0" smtClean="0"/>
                <a:t>E</a:t>
              </a:r>
              <a:endParaRPr lang="en-US" dirty="0"/>
            </a:p>
          </p:txBody>
        </p:sp>
        <p:sp>
          <p:nvSpPr>
            <p:cNvPr id="64" name="Freeform 63"/>
            <p:cNvSpPr/>
            <p:nvPr/>
          </p:nvSpPr>
          <p:spPr bwMode="auto">
            <a:xfrm>
              <a:off x="1447800" y="914400"/>
              <a:ext cx="497840" cy="181187"/>
            </a:xfrm>
            <a:custGeom>
              <a:avLst/>
              <a:gdLst>
                <a:gd name="connsiteX0" fmla="*/ 497840 w 497840"/>
                <a:gd name="connsiteY0" fmla="*/ 181187 h 181187"/>
                <a:gd name="connsiteX1" fmla="*/ 294640 w 497840"/>
                <a:gd name="connsiteY1" fmla="*/ 28787 h 181187"/>
                <a:gd name="connsiteX2" fmla="*/ 0 w 497840"/>
                <a:gd name="connsiteY2" fmla="*/ 8467 h 181187"/>
              </a:gdLst>
              <a:ahLst/>
              <a:cxnLst>
                <a:cxn ang="0">
                  <a:pos x="connsiteX0" y="connsiteY0"/>
                </a:cxn>
                <a:cxn ang="0">
                  <a:pos x="connsiteX1" y="connsiteY1"/>
                </a:cxn>
                <a:cxn ang="0">
                  <a:pos x="connsiteX2" y="connsiteY2"/>
                </a:cxn>
              </a:cxnLst>
              <a:rect l="l" t="t" r="r" b="b"/>
              <a:pathLst>
                <a:path w="497840" h="181187">
                  <a:moveTo>
                    <a:pt x="497840" y="181187"/>
                  </a:moveTo>
                  <a:cubicBezTo>
                    <a:pt x="437726" y="119380"/>
                    <a:pt x="377613" y="57574"/>
                    <a:pt x="294640" y="28787"/>
                  </a:cubicBezTo>
                  <a:cubicBezTo>
                    <a:pt x="211667" y="0"/>
                    <a:pt x="105833" y="4233"/>
                    <a:pt x="0" y="8467"/>
                  </a:cubicBezTo>
                </a:path>
              </a:pathLst>
            </a:custGeom>
            <a:noFill/>
            <a:ln w="34925" cap="flat" cmpd="sng" algn="ctr">
              <a:solidFill>
                <a:srgbClr val="C0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Freeform 65"/>
            <p:cNvSpPr/>
            <p:nvPr/>
          </p:nvSpPr>
          <p:spPr bwMode="auto">
            <a:xfrm>
              <a:off x="1371600" y="1066800"/>
              <a:ext cx="497840" cy="181187"/>
            </a:xfrm>
            <a:custGeom>
              <a:avLst/>
              <a:gdLst>
                <a:gd name="connsiteX0" fmla="*/ 497840 w 497840"/>
                <a:gd name="connsiteY0" fmla="*/ 181187 h 181187"/>
                <a:gd name="connsiteX1" fmla="*/ 294640 w 497840"/>
                <a:gd name="connsiteY1" fmla="*/ 28787 h 181187"/>
                <a:gd name="connsiteX2" fmla="*/ 0 w 497840"/>
                <a:gd name="connsiteY2" fmla="*/ 8467 h 181187"/>
              </a:gdLst>
              <a:ahLst/>
              <a:cxnLst>
                <a:cxn ang="0">
                  <a:pos x="connsiteX0" y="connsiteY0"/>
                </a:cxn>
                <a:cxn ang="0">
                  <a:pos x="connsiteX1" y="connsiteY1"/>
                </a:cxn>
                <a:cxn ang="0">
                  <a:pos x="connsiteX2" y="connsiteY2"/>
                </a:cxn>
              </a:cxnLst>
              <a:rect l="l" t="t" r="r" b="b"/>
              <a:pathLst>
                <a:path w="497840" h="181187">
                  <a:moveTo>
                    <a:pt x="497840" y="181187"/>
                  </a:moveTo>
                  <a:cubicBezTo>
                    <a:pt x="437726" y="119380"/>
                    <a:pt x="377613" y="57574"/>
                    <a:pt x="294640" y="28787"/>
                  </a:cubicBezTo>
                  <a:cubicBezTo>
                    <a:pt x="211667" y="0"/>
                    <a:pt x="105833" y="4233"/>
                    <a:pt x="0" y="8467"/>
                  </a:cubicBezTo>
                </a:path>
              </a:pathLst>
            </a:custGeom>
            <a:noFill/>
            <a:ln w="349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TextBox 66"/>
            <p:cNvSpPr txBox="1"/>
            <p:nvPr/>
          </p:nvSpPr>
          <p:spPr>
            <a:xfrm>
              <a:off x="1143000" y="1066800"/>
              <a:ext cx="319318" cy="369332"/>
            </a:xfrm>
            <a:prstGeom prst="rect">
              <a:avLst/>
            </a:prstGeom>
            <a:noFill/>
          </p:spPr>
          <p:txBody>
            <a:bodyPr wrap="none" rtlCol="0">
              <a:spAutoFit/>
            </a:bodyPr>
            <a:lstStyle/>
            <a:p>
              <a:r>
                <a:rPr lang="en-US" dirty="0" smtClean="0"/>
                <a:t>+</a:t>
              </a:r>
              <a:endParaRPr lang="en-US" dirty="0"/>
            </a:p>
          </p:txBody>
        </p:sp>
        <p:sp>
          <p:nvSpPr>
            <p:cNvPr id="68" name="TextBox 67"/>
            <p:cNvSpPr txBox="1"/>
            <p:nvPr/>
          </p:nvSpPr>
          <p:spPr>
            <a:xfrm>
              <a:off x="1981200" y="838200"/>
              <a:ext cx="261610" cy="369332"/>
            </a:xfrm>
            <a:prstGeom prst="rect">
              <a:avLst/>
            </a:prstGeom>
            <a:noFill/>
          </p:spPr>
          <p:txBody>
            <a:bodyPr wrap="none" rtlCol="0">
              <a:spAutoFit/>
            </a:bodyPr>
            <a:lstStyle/>
            <a:p>
              <a:r>
                <a:rPr lang="en-US" dirty="0" smtClean="0"/>
                <a:t>-</a:t>
              </a:r>
              <a:endParaRPr lang="en-US" dirty="0"/>
            </a:p>
          </p:txBody>
        </p:sp>
      </p:grpSp>
      <p:sp>
        <p:nvSpPr>
          <p:cNvPr id="65" name="Oval 64"/>
          <p:cNvSpPr/>
          <p:nvPr/>
        </p:nvSpPr>
        <p:spPr bwMode="auto">
          <a:xfrm rot="20673295">
            <a:off x="-12764" y="1359155"/>
            <a:ext cx="2381556"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18"/>
          <p:cNvSpPr>
            <a:spLocks noChangeArrowheads="1"/>
          </p:cNvSpPr>
          <p:nvPr/>
        </p:nvSpPr>
        <p:spPr bwMode="auto">
          <a:xfrm>
            <a:off x="838200" y="914400"/>
            <a:ext cx="609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a:t>
            </a:r>
            <a:r>
              <a:rPr lang="en-US" sz="2400" baseline="-30000" dirty="0" err="1" smtClean="0">
                <a:latin typeface="Calibri" pitchFamily="34" charset="0"/>
                <a:ea typeface="Calibri" pitchFamily="34" charset="0"/>
                <a:cs typeface="Times New Roman" pitchFamily="18" charset="0"/>
              </a:rPr>
              <a:t>oy</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73" name="Rectangle 18"/>
          <p:cNvSpPr>
            <a:spLocks noChangeArrowheads="1"/>
          </p:cNvSpPr>
          <p:nvPr/>
        </p:nvSpPr>
        <p:spPr bwMode="auto">
          <a:xfrm>
            <a:off x="2133600" y="1371600"/>
            <a:ext cx="609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a:t>
            </a:r>
            <a:r>
              <a:rPr lang="en-US" sz="2400" baseline="-30000" dirty="0" err="1" smtClean="0">
                <a:latin typeface="Calibri" pitchFamily="34" charset="0"/>
                <a:ea typeface="Calibri" pitchFamily="34" charset="0"/>
                <a:cs typeface="Times New Roman" pitchFamily="18" charset="0"/>
              </a:rPr>
              <a:t>ox</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6" name="Group 75"/>
          <p:cNvGrpSpPr/>
          <p:nvPr/>
        </p:nvGrpSpPr>
        <p:grpSpPr>
          <a:xfrm>
            <a:off x="3962400" y="2362200"/>
            <a:ext cx="2873375" cy="650875"/>
            <a:chOff x="3962400" y="2362200"/>
            <a:chExt cx="2873375" cy="650875"/>
          </a:xfrm>
        </p:grpSpPr>
        <p:graphicFrame>
          <p:nvGraphicFramePr>
            <p:cNvPr id="34822" name="Object 9"/>
            <p:cNvGraphicFramePr>
              <a:graphicFrameLocks noChangeAspect="1"/>
            </p:cNvGraphicFramePr>
            <p:nvPr>
              <p:extLst>
                <p:ext uri="{D42A27DB-BD31-4B8C-83A1-F6EECF244321}">
                  <p14:modId xmlns:p14="http://schemas.microsoft.com/office/powerpoint/2010/main" val="1358156880"/>
                </p:ext>
              </p:extLst>
            </p:nvPr>
          </p:nvGraphicFramePr>
          <p:xfrm>
            <a:off x="5545138" y="2362200"/>
            <a:ext cx="1290637" cy="650875"/>
          </p:xfrm>
          <a:graphic>
            <a:graphicData uri="http://schemas.openxmlformats.org/presentationml/2006/ole">
              <mc:AlternateContent xmlns:mc="http://schemas.openxmlformats.org/markup-compatibility/2006">
                <mc:Choice xmlns:v="urn:schemas-microsoft-com:vml" Requires="v">
                  <p:oleObj spid="_x0000_s154793" name="Equation" r:id="rId5" imgW="914400" imgH="457200" progId="Equation.DSMT4">
                    <p:embed/>
                  </p:oleObj>
                </mc:Choice>
                <mc:Fallback>
                  <p:oleObj name="Equation" r:id="rId5" imgW="914400" imgH="457200" progId="Equation.DSMT4">
                    <p:embed/>
                    <p:pic>
                      <p:nvPicPr>
                        <p:cNvPr id="0" name="Picture 4"/>
                        <p:cNvPicPr>
                          <a:picLocks noChangeAspect="1" noChangeArrowheads="1"/>
                        </p:cNvPicPr>
                        <p:nvPr/>
                      </p:nvPicPr>
                      <p:blipFill>
                        <a:blip r:embed="rId6"/>
                        <a:srcRect/>
                        <a:stretch>
                          <a:fillRect/>
                        </a:stretch>
                      </p:blipFill>
                      <p:spPr bwMode="auto">
                        <a:xfrm>
                          <a:off x="5545138" y="2362200"/>
                          <a:ext cx="1290637"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962400" y="2438400"/>
              <a:ext cx="1492716" cy="369332"/>
            </a:xfrm>
            <a:prstGeom prst="rect">
              <a:avLst/>
            </a:prstGeom>
            <a:noFill/>
          </p:spPr>
          <p:txBody>
            <a:bodyPr wrap="none" rtlCol="0">
              <a:spAutoFit/>
            </a:bodyPr>
            <a:lstStyle/>
            <a:p>
              <a:r>
                <a:rPr lang="en-US" dirty="0" smtClean="0"/>
                <a:t>Jones vector</a:t>
              </a:r>
              <a:endParaRPr lang="en-US" dirty="0"/>
            </a:p>
          </p:txBody>
        </p:sp>
      </p:grpSp>
      <p:sp>
        <p:nvSpPr>
          <p:cNvPr id="35" name="TextBox 34"/>
          <p:cNvSpPr txBox="1"/>
          <p:nvPr/>
        </p:nvSpPr>
        <p:spPr>
          <a:xfrm>
            <a:off x="1981200" y="3581400"/>
            <a:ext cx="5399876" cy="369332"/>
          </a:xfrm>
          <a:prstGeom prst="rect">
            <a:avLst/>
          </a:prstGeom>
          <a:noFill/>
        </p:spPr>
        <p:txBody>
          <a:bodyPr wrap="none" rtlCol="0">
            <a:spAutoFit/>
          </a:bodyPr>
          <a:lstStyle/>
          <a:p>
            <a:r>
              <a:rPr lang="en-US" dirty="0" smtClean="0"/>
              <a:t>More generally  the axes can be rotated by angle </a:t>
            </a:r>
            <a:r>
              <a:rPr lang="en-US" dirty="0" smtClean="0">
                <a:latin typeface="Symbol" pitchFamily="18" charset="2"/>
              </a:rPr>
              <a:t>Y</a:t>
            </a:r>
            <a:endParaRPr lang="en-US" dirty="0">
              <a:latin typeface="Symbol" pitchFamily="18" charset="2"/>
            </a:endParaRPr>
          </a:p>
        </p:txBody>
      </p:sp>
      <p:sp>
        <p:nvSpPr>
          <p:cNvPr id="36" name="TextBox 35"/>
          <p:cNvSpPr txBox="1"/>
          <p:nvPr/>
        </p:nvSpPr>
        <p:spPr>
          <a:xfrm>
            <a:off x="4495800" y="3429000"/>
            <a:ext cx="184731" cy="369332"/>
          </a:xfrm>
          <a:prstGeom prst="rect">
            <a:avLst/>
          </a:prstGeom>
          <a:noFill/>
        </p:spPr>
        <p:txBody>
          <a:bodyPr wrap="none" rtlCol="0">
            <a:spAutoFit/>
          </a:bodyPr>
          <a:lstStyle/>
          <a:p>
            <a:endParaRPr lang="en-US" dirty="0"/>
          </a:p>
        </p:txBody>
      </p:sp>
      <p:sp>
        <p:nvSpPr>
          <p:cNvPr id="37" name="TextBox 36"/>
          <p:cNvSpPr txBox="1"/>
          <p:nvPr/>
        </p:nvSpPr>
        <p:spPr>
          <a:xfrm>
            <a:off x="3886200" y="3124200"/>
            <a:ext cx="4942379" cy="369332"/>
          </a:xfrm>
          <a:prstGeom prst="rect">
            <a:avLst/>
          </a:prstGeom>
          <a:noFill/>
        </p:spPr>
        <p:txBody>
          <a:bodyPr wrap="none" rtlCol="0">
            <a:spAutoFit/>
          </a:bodyPr>
          <a:lstStyle/>
          <a:p>
            <a:r>
              <a:rPr lang="en-US" dirty="0" smtClean="0"/>
              <a:t>Here we have half-axes oriented along x and y</a:t>
            </a:r>
            <a:endParaRPr lang="en-US" dirty="0"/>
          </a:p>
        </p:txBody>
      </p:sp>
      <p:graphicFrame>
        <p:nvGraphicFramePr>
          <p:cNvPr id="154629" name="Object 5"/>
          <p:cNvGraphicFramePr>
            <a:graphicFrameLocks noChangeAspect="1"/>
          </p:cNvGraphicFramePr>
          <p:nvPr>
            <p:extLst>
              <p:ext uri="{D42A27DB-BD31-4B8C-83A1-F6EECF244321}">
                <p14:modId xmlns:p14="http://schemas.microsoft.com/office/powerpoint/2010/main" val="294770010"/>
              </p:ext>
            </p:extLst>
          </p:nvPr>
        </p:nvGraphicFramePr>
        <p:xfrm>
          <a:off x="2037005" y="5175593"/>
          <a:ext cx="6827837" cy="762000"/>
        </p:xfrm>
        <a:graphic>
          <a:graphicData uri="http://schemas.openxmlformats.org/presentationml/2006/ole">
            <mc:AlternateContent xmlns:mc="http://schemas.openxmlformats.org/markup-compatibility/2006">
              <mc:Choice xmlns:v="urn:schemas-microsoft-com:vml" Requires="v">
                <p:oleObj spid="_x0000_s154794" name="Equation" r:id="rId7" imgW="4775040" imgH="457200" progId="Equation.DSMT4">
                  <p:embed/>
                </p:oleObj>
              </mc:Choice>
              <mc:Fallback>
                <p:oleObj name="Equation" r:id="rId7" imgW="4775040" imgH="457200" progId="Equation.DSMT4">
                  <p:embed/>
                  <p:pic>
                    <p:nvPicPr>
                      <p:cNvPr id="0" name="Picture 5"/>
                      <p:cNvPicPr>
                        <a:picLocks noChangeAspect="1" noChangeArrowheads="1"/>
                      </p:cNvPicPr>
                      <p:nvPr/>
                    </p:nvPicPr>
                    <p:blipFill>
                      <a:blip r:embed="rId8"/>
                      <a:srcRect/>
                      <a:stretch>
                        <a:fillRect/>
                      </a:stretch>
                    </p:blipFill>
                    <p:spPr bwMode="auto">
                      <a:xfrm>
                        <a:off x="2037005" y="5175593"/>
                        <a:ext cx="68278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8" name="Group 77"/>
          <p:cNvGrpSpPr/>
          <p:nvPr/>
        </p:nvGrpSpPr>
        <p:grpSpPr>
          <a:xfrm>
            <a:off x="304800" y="3886200"/>
            <a:ext cx="2568615" cy="1905000"/>
            <a:chOff x="441749" y="4724400"/>
            <a:chExt cx="2568615" cy="1905000"/>
          </a:xfrm>
        </p:grpSpPr>
        <p:grpSp>
          <p:nvGrpSpPr>
            <p:cNvPr id="48" name="Group 47"/>
            <p:cNvGrpSpPr/>
            <p:nvPr/>
          </p:nvGrpSpPr>
          <p:grpSpPr>
            <a:xfrm>
              <a:off x="457200" y="4876800"/>
              <a:ext cx="2357482" cy="1752600"/>
              <a:chOff x="457200" y="4876800"/>
              <a:chExt cx="2357482" cy="1752600"/>
            </a:xfrm>
          </p:grpSpPr>
          <p:grpSp>
            <p:nvGrpSpPr>
              <p:cNvPr id="45" name="Group 44"/>
              <p:cNvGrpSpPr/>
              <p:nvPr/>
            </p:nvGrpSpPr>
            <p:grpSpPr>
              <a:xfrm>
                <a:off x="457200" y="4876800"/>
                <a:ext cx="2286000" cy="1752600"/>
                <a:chOff x="457200" y="4876800"/>
                <a:chExt cx="2286000" cy="1752600"/>
              </a:xfrm>
            </p:grpSpPr>
            <p:cxnSp>
              <p:nvCxnSpPr>
                <p:cNvPr id="42" name="Straight Arrow Connector 41"/>
                <p:cNvCxnSpPr/>
                <p:nvPr/>
              </p:nvCxnSpPr>
              <p:spPr bwMode="auto">
                <a:xfrm>
                  <a:off x="457200" y="5791200"/>
                  <a:ext cx="228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flipV="1">
                  <a:off x="1371600" y="4876800"/>
                  <a:ext cx="0" cy="17526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
            <p:nvSpPr>
              <p:cNvPr id="46" name="TextBox 45"/>
              <p:cNvSpPr txBox="1"/>
              <p:nvPr/>
            </p:nvSpPr>
            <p:spPr>
              <a:xfrm>
                <a:off x="2514600" y="5791200"/>
                <a:ext cx="300082" cy="369332"/>
              </a:xfrm>
              <a:prstGeom prst="rect">
                <a:avLst/>
              </a:prstGeom>
              <a:noFill/>
            </p:spPr>
            <p:txBody>
              <a:bodyPr wrap="none" rtlCol="0">
                <a:spAutoFit/>
              </a:bodyPr>
              <a:lstStyle/>
              <a:p>
                <a:r>
                  <a:rPr lang="en-US" dirty="0" smtClean="0"/>
                  <a:t>x</a:t>
                </a:r>
                <a:endParaRPr lang="en-US" dirty="0"/>
              </a:p>
            </p:txBody>
          </p:sp>
        </p:grpSp>
        <p:sp>
          <p:nvSpPr>
            <p:cNvPr id="47" name="TextBox 46"/>
            <p:cNvSpPr txBox="1"/>
            <p:nvPr/>
          </p:nvSpPr>
          <p:spPr>
            <a:xfrm>
              <a:off x="1447800" y="4724400"/>
              <a:ext cx="300082" cy="369332"/>
            </a:xfrm>
            <a:prstGeom prst="rect">
              <a:avLst/>
            </a:prstGeom>
            <a:noFill/>
          </p:spPr>
          <p:txBody>
            <a:bodyPr wrap="square" rtlCol="0">
              <a:spAutoFit/>
            </a:bodyPr>
            <a:lstStyle/>
            <a:p>
              <a:r>
                <a:rPr lang="en-US" dirty="0" smtClean="0"/>
                <a:t>y</a:t>
              </a:r>
              <a:endParaRPr lang="en-US" dirty="0"/>
            </a:p>
          </p:txBody>
        </p:sp>
        <p:grpSp>
          <p:nvGrpSpPr>
            <p:cNvPr id="50" name="Group 44"/>
            <p:cNvGrpSpPr/>
            <p:nvPr/>
          </p:nvGrpSpPr>
          <p:grpSpPr>
            <a:xfrm rot="20780555">
              <a:off x="441749" y="4833982"/>
              <a:ext cx="2286000" cy="1752600"/>
              <a:chOff x="457200" y="4876800"/>
              <a:chExt cx="2286000" cy="1752600"/>
            </a:xfrm>
          </p:grpSpPr>
          <p:cxnSp>
            <p:nvCxnSpPr>
              <p:cNvPr id="52" name="Straight Arrow Connector 51"/>
              <p:cNvCxnSpPr/>
              <p:nvPr/>
            </p:nvCxnSpPr>
            <p:spPr bwMode="auto">
              <a:xfrm>
                <a:off x="457200" y="5791200"/>
                <a:ext cx="2286000" cy="0"/>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cxnSp>
            <p:nvCxnSpPr>
              <p:cNvPr id="53" name="Straight Arrow Connector 52"/>
              <p:cNvCxnSpPr/>
              <p:nvPr/>
            </p:nvCxnSpPr>
            <p:spPr bwMode="auto">
              <a:xfrm flipV="1">
                <a:off x="1371600" y="4876800"/>
                <a:ext cx="0" cy="1752600"/>
              </a:xfrm>
              <a:prstGeom prst="straightConnector1">
                <a:avLst/>
              </a:prstGeom>
              <a:solidFill>
                <a:schemeClr val="accent1"/>
              </a:solidFill>
              <a:ln w="19050" cap="flat" cmpd="sng" algn="ctr">
                <a:solidFill>
                  <a:srgbClr val="003399"/>
                </a:solidFill>
                <a:prstDash val="solid"/>
                <a:round/>
                <a:headEnd type="none" w="med" len="med"/>
                <a:tailEnd type="triangle"/>
              </a:ln>
              <a:effectLst/>
            </p:spPr>
          </p:cxnSp>
        </p:grpSp>
        <p:sp>
          <p:nvSpPr>
            <p:cNvPr id="54" name="Oval 53"/>
            <p:cNvSpPr/>
            <p:nvPr/>
          </p:nvSpPr>
          <p:spPr bwMode="auto">
            <a:xfrm rot="20814384">
              <a:off x="609600" y="5342339"/>
              <a:ext cx="1524000" cy="914400"/>
            </a:xfrm>
            <a:prstGeom prst="ellipse">
              <a:avLst/>
            </a:pr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56" name="Straight Arrow Connector 55"/>
            <p:cNvCxnSpPr>
              <a:endCxn id="54" idx="7"/>
            </p:cNvCxnSpPr>
            <p:nvPr/>
          </p:nvCxnSpPr>
          <p:spPr bwMode="auto">
            <a:xfrm flipV="1">
              <a:off x="1371600" y="5362591"/>
              <a:ext cx="451568" cy="428609"/>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nvGrpSpPr>
            <p:cNvPr id="57" name="Group 68"/>
            <p:cNvGrpSpPr/>
            <p:nvPr/>
          </p:nvGrpSpPr>
          <p:grpSpPr>
            <a:xfrm>
              <a:off x="1676400" y="4724400"/>
              <a:ext cx="1099810" cy="750332"/>
              <a:chOff x="1143000" y="838200"/>
              <a:chExt cx="1099810" cy="750332"/>
            </a:xfrm>
          </p:grpSpPr>
          <p:sp>
            <p:nvSpPr>
              <p:cNvPr id="58" name="Rectangle 57"/>
              <p:cNvSpPr/>
              <p:nvPr/>
            </p:nvSpPr>
            <p:spPr>
              <a:xfrm>
                <a:off x="1295400" y="1219200"/>
                <a:ext cx="338554" cy="369332"/>
              </a:xfrm>
              <a:prstGeom prst="rect">
                <a:avLst/>
              </a:prstGeom>
            </p:spPr>
            <p:txBody>
              <a:bodyPr wrap="none">
                <a:spAutoFit/>
              </a:bodyPr>
              <a:lstStyle/>
              <a:p>
                <a:r>
                  <a:rPr lang="en-US" dirty="0" smtClean="0"/>
                  <a:t>E</a:t>
                </a:r>
                <a:endParaRPr lang="en-US" dirty="0"/>
              </a:p>
            </p:txBody>
          </p:sp>
          <p:sp>
            <p:nvSpPr>
              <p:cNvPr id="59" name="Freeform 58"/>
              <p:cNvSpPr/>
              <p:nvPr/>
            </p:nvSpPr>
            <p:spPr bwMode="auto">
              <a:xfrm>
                <a:off x="1447800" y="914400"/>
                <a:ext cx="497840" cy="181187"/>
              </a:xfrm>
              <a:custGeom>
                <a:avLst/>
                <a:gdLst>
                  <a:gd name="connsiteX0" fmla="*/ 497840 w 497840"/>
                  <a:gd name="connsiteY0" fmla="*/ 181187 h 181187"/>
                  <a:gd name="connsiteX1" fmla="*/ 294640 w 497840"/>
                  <a:gd name="connsiteY1" fmla="*/ 28787 h 181187"/>
                  <a:gd name="connsiteX2" fmla="*/ 0 w 497840"/>
                  <a:gd name="connsiteY2" fmla="*/ 8467 h 181187"/>
                </a:gdLst>
                <a:ahLst/>
                <a:cxnLst>
                  <a:cxn ang="0">
                    <a:pos x="connsiteX0" y="connsiteY0"/>
                  </a:cxn>
                  <a:cxn ang="0">
                    <a:pos x="connsiteX1" y="connsiteY1"/>
                  </a:cxn>
                  <a:cxn ang="0">
                    <a:pos x="connsiteX2" y="connsiteY2"/>
                  </a:cxn>
                </a:cxnLst>
                <a:rect l="l" t="t" r="r" b="b"/>
                <a:pathLst>
                  <a:path w="497840" h="181187">
                    <a:moveTo>
                      <a:pt x="497840" y="181187"/>
                    </a:moveTo>
                    <a:cubicBezTo>
                      <a:pt x="437726" y="119380"/>
                      <a:pt x="377613" y="57574"/>
                      <a:pt x="294640" y="28787"/>
                    </a:cubicBezTo>
                    <a:cubicBezTo>
                      <a:pt x="211667" y="0"/>
                      <a:pt x="105833" y="4233"/>
                      <a:pt x="0" y="8467"/>
                    </a:cubicBezTo>
                  </a:path>
                </a:pathLst>
              </a:custGeom>
              <a:noFill/>
              <a:ln w="34925" cap="flat" cmpd="sng" algn="ctr">
                <a:solidFill>
                  <a:srgbClr val="C0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Freeform 59"/>
              <p:cNvSpPr/>
              <p:nvPr/>
            </p:nvSpPr>
            <p:spPr bwMode="auto">
              <a:xfrm>
                <a:off x="1371600" y="1066800"/>
                <a:ext cx="497840" cy="181187"/>
              </a:xfrm>
              <a:custGeom>
                <a:avLst/>
                <a:gdLst>
                  <a:gd name="connsiteX0" fmla="*/ 497840 w 497840"/>
                  <a:gd name="connsiteY0" fmla="*/ 181187 h 181187"/>
                  <a:gd name="connsiteX1" fmla="*/ 294640 w 497840"/>
                  <a:gd name="connsiteY1" fmla="*/ 28787 h 181187"/>
                  <a:gd name="connsiteX2" fmla="*/ 0 w 497840"/>
                  <a:gd name="connsiteY2" fmla="*/ 8467 h 181187"/>
                </a:gdLst>
                <a:ahLst/>
                <a:cxnLst>
                  <a:cxn ang="0">
                    <a:pos x="connsiteX0" y="connsiteY0"/>
                  </a:cxn>
                  <a:cxn ang="0">
                    <a:pos x="connsiteX1" y="connsiteY1"/>
                  </a:cxn>
                  <a:cxn ang="0">
                    <a:pos x="connsiteX2" y="connsiteY2"/>
                  </a:cxn>
                </a:cxnLst>
                <a:rect l="l" t="t" r="r" b="b"/>
                <a:pathLst>
                  <a:path w="497840" h="181187">
                    <a:moveTo>
                      <a:pt x="497840" y="181187"/>
                    </a:moveTo>
                    <a:cubicBezTo>
                      <a:pt x="437726" y="119380"/>
                      <a:pt x="377613" y="57574"/>
                      <a:pt x="294640" y="28787"/>
                    </a:cubicBezTo>
                    <a:cubicBezTo>
                      <a:pt x="211667" y="0"/>
                      <a:pt x="105833" y="4233"/>
                      <a:pt x="0" y="8467"/>
                    </a:cubicBezTo>
                  </a:path>
                </a:pathLst>
              </a:custGeom>
              <a:noFill/>
              <a:ln w="349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TextBox 60"/>
              <p:cNvSpPr txBox="1"/>
              <p:nvPr/>
            </p:nvSpPr>
            <p:spPr>
              <a:xfrm>
                <a:off x="1143000" y="1066800"/>
                <a:ext cx="319318" cy="369332"/>
              </a:xfrm>
              <a:prstGeom prst="rect">
                <a:avLst/>
              </a:prstGeom>
              <a:noFill/>
            </p:spPr>
            <p:txBody>
              <a:bodyPr wrap="none" rtlCol="0">
                <a:spAutoFit/>
              </a:bodyPr>
              <a:lstStyle/>
              <a:p>
                <a:r>
                  <a:rPr lang="en-US" dirty="0" smtClean="0"/>
                  <a:t>+</a:t>
                </a:r>
                <a:endParaRPr lang="en-US" dirty="0"/>
              </a:p>
            </p:txBody>
          </p:sp>
          <p:sp>
            <p:nvSpPr>
              <p:cNvPr id="69" name="TextBox 68"/>
              <p:cNvSpPr txBox="1"/>
              <p:nvPr/>
            </p:nvSpPr>
            <p:spPr>
              <a:xfrm>
                <a:off x="1981200" y="838200"/>
                <a:ext cx="261610" cy="369332"/>
              </a:xfrm>
              <a:prstGeom prst="rect">
                <a:avLst/>
              </a:prstGeom>
              <a:noFill/>
            </p:spPr>
            <p:txBody>
              <a:bodyPr wrap="none" rtlCol="0">
                <a:spAutoFit/>
              </a:bodyPr>
              <a:lstStyle/>
              <a:p>
                <a:r>
                  <a:rPr lang="en-US" dirty="0" smtClean="0"/>
                  <a:t>-</a:t>
                </a:r>
                <a:endParaRPr lang="en-US" dirty="0"/>
              </a:p>
            </p:txBody>
          </p:sp>
        </p:grpSp>
        <p:sp>
          <p:nvSpPr>
            <p:cNvPr id="70" name="TextBox 69"/>
            <p:cNvSpPr txBox="1"/>
            <p:nvPr/>
          </p:nvSpPr>
          <p:spPr>
            <a:xfrm>
              <a:off x="2667000" y="5181600"/>
              <a:ext cx="343364" cy="369332"/>
            </a:xfrm>
            <a:prstGeom prst="rect">
              <a:avLst/>
            </a:prstGeom>
            <a:noFill/>
          </p:spPr>
          <p:txBody>
            <a:bodyPr wrap="none" rtlCol="0">
              <a:spAutoFit/>
            </a:bodyPr>
            <a:lstStyle/>
            <a:p>
              <a:r>
                <a:rPr lang="en-US" dirty="0" smtClean="0">
                  <a:solidFill>
                    <a:srgbClr val="003399"/>
                  </a:solidFill>
                </a:rPr>
                <a:t>x'</a:t>
              </a:r>
              <a:endParaRPr lang="en-US" dirty="0">
                <a:solidFill>
                  <a:srgbClr val="003399"/>
                </a:solidFill>
              </a:endParaRPr>
            </a:p>
          </p:txBody>
        </p:sp>
        <p:sp>
          <p:nvSpPr>
            <p:cNvPr id="71" name="TextBox 70"/>
            <p:cNvSpPr txBox="1"/>
            <p:nvPr/>
          </p:nvSpPr>
          <p:spPr>
            <a:xfrm>
              <a:off x="838200" y="4724400"/>
              <a:ext cx="343364" cy="369332"/>
            </a:xfrm>
            <a:prstGeom prst="rect">
              <a:avLst/>
            </a:prstGeom>
            <a:noFill/>
          </p:spPr>
          <p:txBody>
            <a:bodyPr wrap="none" rtlCol="0">
              <a:spAutoFit/>
            </a:bodyPr>
            <a:lstStyle/>
            <a:p>
              <a:r>
                <a:rPr lang="en-US" dirty="0" smtClean="0">
                  <a:solidFill>
                    <a:srgbClr val="003399"/>
                  </a:solidFill>
                </a:rPr>
                <a:t>y'</a:t>
              </a:r>
              <a:endParaRPr lang="en-US" dirty="0">
                <a:solidFill>
                  <a:srgbClr val="003399"/>
                </a:solidFill>
              </a:endParaRPr>
            </a:p>
          </p:txBody>
        </p:sp>
        <p:sp>
          <p:nvSpPr>
            <p:cNvPr id="74" name="Freeform 73"/>
            <p:cNvSpPr/>
            <p:nvPr/>
          </p:nvSpPr>
          <p:spPr bwMode="auto">
            <a:xfrm>
              <a:off x="2407920" y="5547360"/>
              <a:ext cx="40640" cy="213360"/>
            </a:xfrm>
            <a:custGeom>
              <a:avLst/>
              <a:gdLst>
                <a:gd name="connsiteX0" fmla="*/ 0 w 40640"/>
                <a:gd name="connsiteY0" fmla="*/ 0 h 213360"/>
                <a:gd name="connsiteX1" fmla="*/ 30480 w 40640"/>
                <a:gd name="connsiteY1" fmla="*/ 111760 h 213360"/>
                <a:gd name="connsiteX2" fmla="*/ 40640 w 40640"/>
                <a:gd name="connsiteY2" fmla="*/ 213360 h 213360"/>
              </a:gdLst>
              <a:ahLst/>
              <a:cxnLst>
                <a:cxn ang="0">
                  <a:pos x="connsiteX0" y="connsiteY0"/>
                </a:cxn>
                <a:cxn ang="0">
                  <a:pos x="connsiteX1" y="connsiteY1"/>
                </a:cxn>
                <a:cxn ang="0">
                  <a:pos x="connsiteX2" y="connsiteY2"/>
                </a:cxn>
              </a:cxnLst>
              <a:rect l="l" t="t" r="r" b="b"/>
              <a:pathLst>
                <a:path w="40640" h="213360">
                  <a:moveTo>
                    <a:pt x="0" y="0"/>
                  </a:moveTo>
                  <a:cubicBezTo>
                    <a:pt x="11853" y="38100"/>
                    <a:pt x="23707" y="76200"/>
                    <a:pt x="30480" y="111760"/>
                  </a:cubicBezTo>
                  <a:cubicBezTo>
                    <a:pt x="37253" y="147320"/>
                    <a:pt x="38946" y="180340"/>
                    <a:pt x="40640" y="213360"/>
                  </a:cubicBezTo>
                </a:path>
              </a:pathLst>
            </a:cu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6"/>
            <p:cNvSpPr/>
            <p:nvPr/>
          </p:nvSpPr>
          <p:spPr>
            <a:xfrm>
              <a:off x="2438400" y="5410200"/>
              <a:ext cx="367408" cy="369332"/>
            </a:xfrm>
            <a:prstGeom prst="rect">
              <a:avLst/>
            </a:prstGeom>
          </p:spPr>
          <p:txBody>
            <a:bodyPr wrap="none">
              <a:spAutoFit/>
            </a:bodyPr>
            <a:lstStyle/>
            <a:p>
              <a:r>
                <a:rPr lang="en-US" dirty="0" smtClean="0">
                  <a:latin typeface="Symbol" pitchFamily="18" charset="2"/>
                </a:rPr>
                <a:t>Y</a:t>
              </a:r>
              <a:endParaRPr lang="en-US" dirty="0"/>
            </a:p>
          </p:txBody>
        </p:sp>
      </p:grpSp>
      <p:graphicFrame>
        <p:nvGraphicFramePr>
          <p:cNvPr id="9" name="Object 8"/>
          <p:cNvGraphicFramePr>
            <a:graphicFrameLocks noChangeAspect="1"/>
          </p:cNvGraphicFramePr>
          <p:nvPr>
            <p:extLst>
              <p:ext uri="{D42A27DB-BD31-4B8C-83A1-F6EECF244321}">
                <p14:modId xmlns:p14="http://schemas.microsoft.com/office/powerpoint/2010/main" val="3702850270"/>
              </p:ext>
            </p:extLst>
          </p:nvPr>
        </p:nvGraphicFramePr>
        <p:xfrm>
          <a:off x="3441187" y="4176336"/>
          <a:ext cx="4021175" cy="734834"/>
        </p:xfrm>
        <a:graphic>
          <a:graphicData uri="http://schemas.openxmlformats.org/presentationml/2006/ole">
            <mc:AlternateContent xmlns:mc="http://schemas.openxmlformats.org/markup-compatibility/2006">
              <mc:Choice xmlns:v="urn:schemas-microsoft-com:vml" Requires="v">
                <p:oleObj spid="_x0000_s154795" name="Equation" r:id="rId9" imgW="2501640" imgH="457200" progId="Equation.DSMT4">
                  <p:embed/>
                </p:oleObj>
              </mc:Choice>
              <mc:Fallback>
                <p:oleObj name="Equation" r:id="rId9" imgW="2501640" imgH="457200" progId="Equation.DSMT4">
                  <p:embed/>
                  <p:pic>
                    <p:nvPicPr>
                      <p:cNvPr id="0" name=""/>
                      <p:cNvPicPr/>
                      <p:nvPr/>
                    </p:nvPicPr>
                    <p:blipFill>
                      <a:blip r:embed="rId10"/>
                      <a:stretch>
                        <a:fillRect/>
                      </a:stretch>
                    </p:blipFill>
                    <p:spPr>
                      <a:xfrm>
                        <a:off x="3441187" y="4176336"/>
                        <a:ext cx="4021175" cy="73483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96718762"/>
              </p:ext>
            </p:extLst>
          </p:nvPr>
        </p:nvGraphicFramePr>
        <p:xfrm>
          <a:off x="4941339" y="6035267"/>
          <a:ext cx="2832100" cy="822733"/>
        </p:xfrm>
        <a:graphic>
          <a:graphicData uri="http://schemas.openxmlformats.org/presentationml/2006/ole">
            <mc:AlternateContent xmlns:mc="http://schemas.openxmlformats.org/markup-compatibility/2006">
              <mc:Choice xmlns:v="urn:schemas-microsoft-com:vml" Requires="v">
                <p:oleObj spid="_x0000_s154796" name="Equation" r:id="rId11" imgW="2273040" imgH="660240" progId="Equation.DSMT4">
                  <p:embed/>
                </p:oleObj>
              </mc:Choice>
              <mc:Fallback>
                <p:oleObj name="Equation" r:id="rId11" imgW="2273040" imgH="660240" progId="Equation.DSMT4">
                  <p:embed/>
                  <p:pic>
                    <p:nvPicPr>
                      <p:cNvPr id="0" name=""/>
                      <p:cNvPicPr/>
                      <p:nvPr/>
                    </p:nvPicPr>
                    <p:blipFill>
                      <a:blip r:embed="rId12"/>
                      <a:stretch>
                        <a:fillRect/>
                      </a:stretch>
                    </p:blipFill>
                    <p:spPr>
                      <a:xfrm>
                        <a:off x="4941339" y="6035267"/>
                        <a:ext cx="2832100" cy="822733"/>
                      </a:xfrm>
                      <a:prstGeom prst="rect">
                        <a:avLst/>
                      </a:prstGeom>
                    </p:spPr>
                  </p:pic>
                </p:oleObj>
              </mc:Fallback>
            </mc:AlternateContent>
          </a:graphicData>
        </a:graphic>
      </p:graphicFrame>
      <p:sp>
        <p:nvSpPr>
          <p:cNvPr id="11" name="Slide Number Placeholder 10"/>
          <p:cNvSpPr>
            <a:spLocks noGrp="1"/>
          </p:cNvSpPr>
          <p:nvPr>
            <p:ph type="sldNum" sz="quarter" idx="12"/>
          </p:nvPr>
        </p:nvSpPr>
        <p:spPr/>
        <p:txBody>
          <a:bodyPr/>
          <a:lstStyle/>
          <a:p>
            <a:pPr>
              <a:defRPr/>
            </a:pPr>
            <a:fld id="{BA949DAA-2B2A-4017-895E-FC6C49EBF0C5}"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box(in)">
                                      <p:cBhvr>
                                        <p:cTn id="12" dur="5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box(in)">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ox(in)">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ox(i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box(in)">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54629"/>
                                        </p:tgtEl>
                                        <p:attrNameLst>
                                          <p:attrName>style.visibility</p:attrName>
                                        </p:attrNameLst>
                                      </p:cBhvr>
                                      <p:to>
                                        <p:strVal val="visible"/>
                                      </p:to>
                                    </p:set>
                                    <p:animEffect transition="in" filter="box(in)">
                                      <p:cBhvr>
                                        <p:cTn id="56" dur="500"/>
                                        <p:tgtEl>
                                          <p:spTgt spid="15462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62" grpId="0"/>
      <p:bldP spid="35"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099"/>
            <a:ext cx="9829800" cy="792162"/>
          </a:xfrm>
        </p:spPr>
        <p:txBody>
          <a:bodyPr/>
          <a:lstStyle/>
          <a:p>
            <a:r>
              <a:rPr lang="en-US" sz="3200" dirty="0" smtClean="0"/>
              <a:t>Producing polarized light using Fresnel reflection </a:t>
            </a:r>
            <a:endParaRPr lang="en-US" sz="3200" dirty="0"/>
          </a:p>
        </p:txBody>
      </p:sp>
      <p:grpSp>
        <p:nvGrpSpPr>
          <p:cNvPr id="219" name="Group 218"/>
          <p:cNvGrpSpPr/>
          <p:nvPr/>
        </p:nvGrpSpPr>
        <p:grpSpPr>
          <a:xfrm>
            <a:off x="-1" y="838200"/>
            <a:ext cx="8080235" cy="3200398"/>
            <a:chOff x="-1" y="838200"/>
            <a:chExt cx="8080235" cy="3200398"/>
          </a:xfrm>
        </p:grpSpPr>
        <p:sp>
          <p:nvSpPr>
            <p:cNvPr id="35" name="TextBox 34"/>
            <p:cNvSpPr txBox="1"/>
            <p:nvPr/>
          </p:nvSpPr>
          <p:spPr>
            <a:xfrm>
              <a:off x="0" y="838200"/>
              <a:ext cx="2441694" cy="369332"/>
            </a:xfrm>
            <a:prstGeom prst="rect">
              <a:avLst/>
            </a:prstGeom>
            <a:noFill/>
          </p:spPr>
          <p:txBody>
            <a:bodyPr wrap="none" rtlCol="0">
              <a:spAutoFit/>
            </a:bodyPr>
            <a:lstStyle/>
            <a:p>
              <a:r>
                <a:rPr lang="en-US" dirty="0" smtClean="0"/>
                <a:t>Using Brewster angle </a:t>
              </a:r>
              <a:endParaRPr lang="en-US" dirty="0"/>
            </a:p>
          </p:txBody>
        </p:sp>
        <p:sp>
          <p:nvSpPr>
            <p:cNvPr id="36" name="Rectangle 35"/>
            <p:cNvSpPr/>
            <p:nvPr/>
          </p:nvSpPr>
          <p:spPr bwMode="auto">
            <a:xfrm rot="19235397" flipV="1">
              <a:off x="1344337" y="1133285"/>
              <a:ext cx="266486" cy="21700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43" name="Group 42"/>
            <p:cNvGrpSpPr/>
            <p:nvPr/>
          </p:nvGrpSpPr>
          <p:grpSpPr>
            <a:xfrm>
              <a:off x="152399" y="2209798"/>
              <a:ext cx="990600" cy="76200"/>
              <a:chOff x="1905000" y="2133600"/>
              <a:chExt cx="990600" cy="76200"/>
            </a:xfrm>
          </p:grpSpPr>
          <p:sp>
            <p:nvSpPr>
              <p:cNvPr id="39" name="Oval 38"/>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Oval 39"/>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Oval 40"/>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Oval 41"/>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47" name="Straight Arrow Connector 46"/>
            <p:cNvCxnSpPr>
              <a:endCxn id="36" idx="1"/>
            </p:cNvCxnSpPr>
            <p:nvPr/>
          </p:nvCxnSpPr>
          <p:spPr bwMode="auto">
            <a:xfrm>
              <a:off x="-1" y="2285998"/>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49" name="Straight Arrow Connector 48"/>
            <p:cNvCxnSpPr/>
            <p:nvPr/>
          </p:nvCxnSpPr>
          <p:spPr bwMode="auto">
            <a:xfrm flipV="1">
              <a:off x="380999" y="19811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50" name="Straight Arrow Connector 49"/>
            <p:cNvCxnSpPr/>
            <p:nvPr/>
          </p:nvCxnSpPr>
          <p:spPr bwMode="auto">
            <a:xfrm flipV="1">
              <a:off x="685799" y="19811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51" name="Straight Arrow Connector 50"/>
            <p:cNvCxnSpPr/>
            <p:nvPr/>
          </p:nvCxnSpPr>
          <p:spPr bwMode="auto">
            <a:xfrm flipV="1">
              <a:off x="914399" y="19811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54" name="Straight Arrow Connector 53"/>
            <p:cNvCxnSpPr/>
            <p:nvPr/>
          </p:nvCxnSpPr>
          <p:spPr bwMode="auto">
            <a:xfrm flipH="1">
              <a:off x="914399" y="22859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56" name="Group 55"/>
            <p:cNvGrpSpPr/>
            <p:nvPr/>
          </p:nvGrpSpPr>
          <p:grpSpPr>
            <a:xfrm rot="17120589">
              <a:off x="708500" y="2870297"/>
              <a:ext cx="990600" cy="76200"/>
              <a:chOff x="1905000" y="2133600"/>
              <a:chExt cx="990600" cy="76200"/>
            </a:xfrm>
          </p:grpSpPr>
          <p:sp>
            <p:nvSpPr>
              <p:cNvPr id="57" name="Oval 56"/>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8" name="Oval 57"/>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Oval 58"/>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Oval 59"/>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70" name="Straight Arrow Connector 69"/>
            <p:cNvCxnSpPr/>
            <p:nvPr/>
          </p:nvCxnSpPr>
          <p:spPr bwMode="auto">
            <a:xfrm flipH="1">
              <a:off x="1066799" y="24383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71" name="Group 70"/>
            <p:cNvGrpSpPr/>
            <p:nvPr/>
          </p:nvGrpSpPr>
          <p:grpSpPr>
            <a:xfrm rot="17120589">
              <a:off x="860900" y="3022697"/>
              <a:ext cx="990600" cy="76200"/>
              <a:chOff x="1905000" y="2133600"/>
              <a:chExt cx="990600" cy="76200"/>
            </a:xfrm>
          </p:grpSpPr>
          <p:sp>
            <p:nvSpPr>
              <p:cNvPr id="74" name="Oval 73"/>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6" name="Oval 75"/>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7" name="Oval 76"/>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8" name="Oval 77"/>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80" name="Straight Connector 79"/>
            <p:cNvCxnSpPr>
              <a:stCxn id="36" idx="1"/>
            </p:cNvCxnSpPr>
            <p:nvPr/>
          </p:nvCxnSpPr>
          <p:spPr bwMode="auto">
            <a:xfrm flipV="1">
              <a:off x="1374633" y="2209798"/>
              <a:ext cx="301766" cy="93086"/>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H="1">
              <a:off x="1523999" y="2209798"/>
              <a:ext cx="152400"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83" name="Oval 82"/>
            <p:cNvSpPr/>
            <p:nvPr/>
          </p:nvSpPr>
          <p:spPr bwMode="auto">
            <a:xfrm rot="17120589">
              <a:off x="1532723" y="2370922"/>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4" name="Straight Arrow Connector 83"/>
            <p:cNvCxnSpPr/>
            <p:nvPr/>
          </p:nvCxnSpPr>
          <p:spPr bwMode="auto">
            <a:xfrm flipV="1">
              <a:off x="1295399" y="19811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sp>
          <p:nvSpPr>
            <p:cNvPr id="85" name="Rectangle 84"/>
            <p:cNvSpPr/>
            <p:nvPr/>
          </p:nvSpPr>
          <p:spPr bwMode="auto">
            <a:xfrm rot="19235397" flipV="1">
              <a:off x="3020737" y="1057085"/>
              <a:ext cx="266486" cy="21700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8" name="Oval 87"/>
            <p:cNvSpPr/>
            <p:nvPr/>
          </p:nvSpPr>
          <p:spPr bwMode="auto">
            <a:xfrm>
              <a:off x="2133599" y="2133598"/>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9" name="Oval 88"/>
            <p:cNvSpPr/>
            <p:nvPr/>
          </p:nvSpPr>
          <p:spPr bwMode="auto">
            <a:xfrm>
              <a:off x="2438399" y="2133598"/>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0" name="Oval 89"/>
            <p:cNvSpPr/>
            <p:nvPr/>
          </p:nvSpPr>
          <p:spPr bwMode="auto">
            <a:xfrm>
              <a:off x="2743199" y="2133598"/>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91" name="Straight Arrow Connector 90"/>
            <p:cNvCxnSpPr>
              <a:endCxn id="85" idx="1"/>
            </p:cNvCxnSpPr>
            <p:nvPr/>
          </p:nvCxnSpPr>
          <p:spPr bwMode="auto">
            <a:xfrm>
              <a:off x="1676399" y="2209798"/>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92" name="Straight Arrow Connector 91"/>
            <p:cNvCxnSpPr/>
            <p:nvPr/>
          </p:nvCxnSpPr>
          <p:spPr bwMode="auto">
            <a:xfrm flipV="1">
              <a:off x="2057399" y="19049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93" name="Straight Arrow Connector 92"/>
            <p:cNvCxnSpPr/>
            <p:nvPr/>
          </p:nvCxnSpPr>
          <p:spPr bwMode="auto">
            <a:xfrm flipV="1">
              <a:off x="2362199" y="19049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94" name="Straight Arrow Connector 93"/>
            <p:cNvCxnSpPr/>
            <p:nvPr/>
          </p:nvCxnSpPr>
          <p:spPr bwMode="auto">
            <a:xfrm flipV="1">
              <a:off x="2590799" y="19049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95" name="Straight Arrow Connector 94"/>
            <p:cNvCxnSpPr/>
            <p:nvPr/>
          </p:nvCxnSpPr>
          <p:spPr bwMode="auto">
            <a:xfrm flipH="1">
              <a:off x="2590799" y="22097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96" name="Group 95"/>
            <p:cNvGrpSpPr/>
            <p:nvPr/>
          </p:nvGrpSpPr>
          <p:grpSpPr>
            <a:xfrm rot="17120589">
              <a:off x="2384900" y="2794097"/>
              <a:ext cx="990600" cy="76200"/>
              <a:chOff x="1905000" y="2133600"/>
              <a:chExt cx="990600" cy="76200"/>
            </a:xfrm>
          </p:grpSpPr>
          <p:sp>
            <p:nvSpPr>
              <p:cNvPr id="97" name="Oval 96"/>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8" name="Oval 97"/>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9" name="Oval 98"/>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0" name="Oval 99"/>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01" name="Straight Arrow Connector 100"/>
            <p:cNvCxnSpPr/>
            <p:nvPr/>
          </p:nvCxnSpPr>
          <p:spPr bwMode="auto">
            <a:xfrm flipH="1">
              <a:off x="2743199" y="23621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102" name="Group 101"/>
            <p:cNvGrpSpPr/>
            <p:nvPr/>
          </p:nvGrpSpPr>
          <p:grpSpPr>
            <a:xfrm rot="17120589">
              <a:off x="2537300" y="2946497"/>
              <a:ext cx="990600" cy="76200"/>
              <a:chOff x="1905000" y="2133600"/>
              <a:chExt cx="990600" cy="76200"/>
            </a:xfrm>
          </p:grpSpPr>
          <p:sp>
            <p:nvSpPr>
              <p:cNvPr id="103" name="Oval 102"/>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 name="Oval 103"/>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 name="Oval 105"/>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07" name="Straight Connector 106"/>
            <p:cNvCxnSpPr>
              <a:stCxn id="85" idx="1"/>
            </p:cNvCxnSpPr>
            <p:nvPr/>
          </p:nvCxnSpPr>
          <p:spPr bwMode="auto">
            <a:xfrm flipV="1">
              <a:off x="3051033" y="2133598"/>
              <a:ext cx="301766" cy="93086"/>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H="1">
              <a:off x="3200399" y="2133598"/>
              <a:ext cx="152400"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09" name="Oval 108"/>
            <p:cNvSpPr/>
            <p:nvPr/>
          </p:nvSpPr>
          <p:spPr bwMode="auto">
            <a:xfrm rot="17120589">
              <a:off x="3209123" y="2294722"/>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10" name="Straight Arrow Connector 109"/>
            <p:cNvCxnSpPr/>
            <p:nvPr/>
          </p:nvCxnSpPr>
          <p:spPr bwMode="auto">
            <a:xfrm flipV="1">
              <a:off x="2971799" y="19049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sp>
          <p:nvSpPr>
            <p:cNvPr id="111" name="Rectangle 110"/>
            <p:cNvSpPr/>
            <p:nvPr/>
          </p:nvSpPr>
          <p:spPr bwMode="auto">
            <a:xfrm rot="19235397" flipV="1">
              <a:off x="4697138" y="980885"/>
              <a:ext cx="266486" cy="21700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 name="Oval 111"/>
            <p:cNvSpPr/>
            <p:nvPr/>
          </p:nvSpPr>
          <p:spPr bwMode="auto">
            <a:xfrm>
              <a:off x="3810000" y="2057398"/>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4" name="Oval 113"/>
            <p:cNvSpPr/>
            <p:nvPr/>
          </p:nvSpPr>
          <p:spPr bwMode="auto">
            <a:xfrm>
              <a:off x="4419600" y="2057398"/>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15" name="Straight Arrow Connector 114"/>
            <p:cNvCxnSpPr>
              <a:endCxn id="111" idx="1"/>
            </p:cNvCxnSpPr>
            <p:nvPr/>
          </p:nvCxnSpPr>
          <p:spPr bwMode="auto">
            <a:xfrm>
              <a:off x="3352800" y="2133598"/>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16" name="Straight Arrow Connector 115"/>
            <p:cNvCxnSpPr/>
            <p:nvPr/>
          </p:nvCxnSpPr>
          <p:spPr bwMode="auto">
            <a:xfrm flipV="1">
              <a:off x="3733800" y="18287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17" name="Straight Arrow Connector 116"/>
            <p:cNvCxnSpPr/>
            <p:nvPr/>
          </p:nvCxnSpPr>
          <p:spPr bwMode="auto">
            <a:xfrm flipV="1">
              <a:off x="4038600" y="18287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18" name="Straight Arrow Connector 117"/>
            <p:cNvCxnSpPr/>
            <p:nvPr/>
          </p:nvCxnSpPr>
          <p:spPr bwMode="auto">
            <a:xfrm flipV="1">
              <a:off x="4267200" y="18287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19" name="Straight Arrow Connector 118"/>
            <p:cNvCxnSpPr/>
            <p:nvPr/>
          </p:nvCxnSpPr>
          <p:spPr bwMode="auto">
            <a:xfrm flipH="1">
              <a:off x="4267200" y="21335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120" name="Group 119"/>
            <p:cNvGrpSpPr/>
            <p:nvPr/>
          </p:nvGrpSpPr>
          <p:grpSpPr>
            <a:xfrm rot="17120589">
              <a:off x="4061301" y="2717897"/>
              <a:ext cx="990600" cy="76200"/>
              <a:chOff x="1905000" y="2133600"/>
              <a:chExt cx="990600" cy="76200"/>
            </a:xfrm>
          </p:grpSpPr>
          <p:sp>
            <p:nvSpPr>
              <p:cNvPr id="121" name="Oval 120"/>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 name="Oval 121"/>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3" name="Oval 122"/>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4" name="Oval 123"/>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25" name="Straight Arrow Connector 124"/>
            <p:cNvCxnSpPr/>
            <p:nvPr/>
          </p:nvCxnSpPr>
          <p:spPr bwMode="auto">
            <a:xfrm flipH="1">
              <a:off x="4419600" y="22859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126" name="Group 125"/>
            <p:cNvGrpSpPr/>
            <p:nvPr/>
          </p:nvGrpSpPr>
          <p:grpSpPr>
            <a:xfrm rot="17120589">
              <a:off x="4213701" y="2870297"/>
              <a:ext cx="990600" cy="76200"/>
              <a:chOff x="1905000" y="2133600"/>
              <a:chExt cx="990600" cy="76200"/>
            </a:xfrm>
          </p:grpSpPr>
          <p:sp>
            <p:nvSpPr>
              <p:cNvPr id="127" name="Oval 126"/>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9" name="Oval 128"/>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0" name="Oval 129"/>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31" name="Straight Connector 130"/>
            <p:cNvCxnSpPr>
              <a:stCxn id="111" idx="1"/>
            </p:cNvCxnSpPr>
            <p:nvPr/>
          </p:nvCxnSpPr>
          <p:spPr bwMode="auto">
            <a:xfrm flipV="1">
              <a:off x="4727434" y="2057398"/>
              <a:ext cx="301766" cy="93086"/>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133" name="Straight Connector 132"/>
            <p:cNvCxnSpPr/>
            <p:nvPr/>
          </p:nvCxnSpPr>
          <p:spPr bwMode="auto">
            <a:xfrm flipH="1">
              <a:off x="4876800" y="2057398"/>
              <a:ext cx="152400"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35" name="Oval 134"/>
            <p:cNvSpPr/>
            <p:nvPr/>
          </p:nvSpPr>
          <p:spPr bwMode="auto">
            <a:xfrm rot="17120589">
              <a:off x="4885524" y="2218522"/>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38" name="Straight Arrow Connector 137"/>
            <p:cNvCxnSpPr/>
            <p:nvPr/>
          </p:nvCxnSpPr>
          <p:spPr bwMode="auto">
            <a:xfrm flipV="1">
              <a:off x="4648200" y="18287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sp>
          <p:nvSpPr>
            <p:cNvPr id="139" name="Rectangle 138"/>
            <p:cNvSpPr/>
            <p:nvPr/>
          </p:nvSpPr>
          <p:spPr bwMode="auto">
            <a:xfrm rot="19235397" flipV="1">
              <a:off x="6373539" y="904685"/>
              <a:ext cx="266486" cy="21700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1" name="Oval 140"/>
            <p:cNvSpPr/>
            <p:nvPr/>
          </p:nvSpPr>
          <p:spPr bwMode="auto">
            <a:xfrm>
              <a:off x="5486401" y="1981198"/>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51" name="Straight Arrow Connector 150"/>
            <p:cNvCxnSpPr>
              <a:endCxn id="139" idx="1"/>
            </p:cNvCxnSpPr>
            <p:nvPr/>
          </p:nvCxnSpPr>
          <p:spPr bwMode="auto">
            <a:xfrm>
              <a:off x="5029201" y="2057398"/>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52" name="Straight Arrow Connector 151"/>
            <p:cNvCxnSpPr/>
            <p:nvPr/>
          </p:nvCxnSpPr>
          <p:spPr bwMode="auto">
            <a:xfrm flipV="1">
              <a:off x="5410201" y="17525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53" name="Straight Arrow Connector 152"/>
            <p:cNvCxnSpPr/>
            <p:nvPr/>
          </p:nvCxnSpPr>
          <p:spPr bwMode="auto">
            <a:xfrm flipV="1">
              <a:off x="5715001" y="17525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54" name="Straight Arrow Connector 153"/>
            <p:cNvCxnSpPr/>
            <p:nvPr/>
          </p:nvCxnSpPr>
          <p:spPr bwMode="auto">
            <a:xfrm flipV="1">
              <a:off x="5943601" y="17525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55" name="Straight Arrow Connector 154"/>
            <p:cNvCxnSpPr/>
            <p:nvPr/>
          </p:nvCxnSpPr>
          <p:spPr bwMode="auto">
            <a:xfrm flipH="1">
              <a:off x="5943601" y="20573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156" name="Group 155"/>
            <p:cNvGrpSpPr/>
            <p:nvPr/>
          </p:nvGrpSpPr>
          <p:grpSpPr>
            <a:xfrm rot="17120589">
              <a:off x="5737702" y="2641697"/>
              <a:ext cx="990600" cy="76200"/>
              <a:chOff x="1905000" y="2133600"/>
              <a:chExt cx="990600" cy="76200"/>
            </a:xfrm>
          </p:grpSpPr>
          <p:sp>
            <p:nvSpPr>
              <p:cNvPr id="157" name="Oval 156"/>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8" name="Oval 157"/>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9" name="Oval 158"/>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0" name="Oval 159"/>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61" name="Straight Arrow Connector 160"/>
            <p:cNvCxnSpPr/>
            <p:nvPr/>
          </p:nvCxnSpPr>
          <p:spPr bwMode="auto">
            <a:xfrm flipH="1">
              <a:off x="6096001" y="2209798"/>
              <a:ext cx="457200" cy="1600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162" name="Group 161"/>
            <p:cNvGrpSpPr/>
            <p:nvPr/>
          </p:nvGrpSpPr>
          <p:grpSpPr>
            <a:xfrm rot="17120589">
              <a:off x="5890102" y="2794097"/>
              <a:ext cx="990600" cy="76200"/>
              <a:chOff x="1905000" y="2133600"/>
              <a:chExt cx="990600" cy="76200"/>
            </a:xfrm>
          </p:grpSpPr>
          <p:sp>
            <p:nvSpPr>
              <p:cNvPr id="163" name="Oval 162"/>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4" name="Oval 163"/>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5" name="Oval 164"/>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6" name="Oval 165"/>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67" name="Straight Connector 166"/>
            <p:cNvCxnSpPr>
              <a:stCxn id="139" idx="1"/>
            </p:cNvCxnSpPr>
            <p:nvPr/>
          </p:nvCxnSpPr>
          <p:spPr bwMode="auto">
            <a:xfrm flipV="1">
              <a:off x="6403835" y="1981198"/>
              <a:ext cx="301766" cy="93086"/>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168" name="Straight Connector 167"/>
            <p:cNvCxnSpPr/>
            <p:nvPr/>
          </p:nvCxnSpPr>
          <p:spPr bwMode="auto">
            <a:xfrm flipH="1">
              <a:off x="6553201" y="1981198"/>
              <a:ext cx="152400"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69" name="Oval 168"/>
            <p:cNvSpPr/>
            <p:nvPr/>
          </p:nvSpPr>
          <p:spPr bwMode="auto">
            <a:xfrm rot="17120589">
              <a:off x="6561925" y="2142322"/>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70" name="Straight Arrow Connector 169"/>
            <p:cNvCxnSpPr/>
            <p:nvPr/>
          </p:nvCxnSpPr>
          <p:spPr bwMode="auto">
            <a:xfrm flipV="1">
              <a:off x="6324601" y="1752598"/>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72" name="Straight Arrow Connector 171"/>
            <p:cNvCxnSpPr/>
            <p:nvPr/>
          </p:nvCxnSpPr>
          <p:spPr bwMode="auto">
            <a:xfrm>
              <a:off x="6705600" y="19812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73" name="Straight Arrow Connector 172"/>
            <p:cNvCxnSpPr/>
            <p:nvPr/>
          </p:nvCxnSpPr>
          <p:spPr bwMode="auto">
            <a:xfrm flipV="1">
              <a:off x="7086600" y="16764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74" name="Straight Arrow Connector 173"/>
            <p:cNvCxnSpPr/>
            <p:nvPr/>
          </p:nvCxnSpPr>
          <p:spPr bwMode="auto">
            <a:xfrm flipV="1">
              <a:off x="7391400" y="16764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75" name="Straight Arrow Connector 174"/>
            <p:cNvCxnSpPr/>
            <p:nvPr/>
          </p:nvCxnSpPr>
          <p:spPr bwMode="auto">
            <a:xfrm flipV="1">
              <a:off x="7620000" y="16764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76" name="Straight Arrow Connector 175"/>
            <p:cNvCxnSpPr/>
            <p:nvPr/>
          </p:nvCxnSpPr>
          <p:spPr bwMode="auto">
            <a:xfrm flipV="1">
              <a:off x="8001000" y="16764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sp>
        <p:nvSpPr>
          <p:cNvPr id="178" name="TextBox 177"/>
          <p:cNvSpPr txBox="1"/>
          <p:nvPr/>
        </p:nvSpPr>
        <p:spPr>
          <a:xfrm>
            <a:off x="6189345" y="3124200"/>
            <a:ext cx="2954655" cy="369332"/>
          </a:xfrm>
          <a:prstGeom prst="rect">
            <a:avLst/>
          </a:prstGeom>
          <a:noFill/>
        </p:spPr>
        <p:txBody>
          <a:bodyPr wrap="none" rtlCol="0">
            <a:spAutoFit/>
          </a:bodyPr>
          <a:lstStyle/>
          <a:p>
            <a:r>
              <a:rPr lang="en-US" dirty="0" smtClean="0"/>
              <a:t>Good for high power lasers</a:t>
            </a:r>
            <a:endParaRPr lang="en-US" dirty="0"/>
          </a:p>
        </p:txBody>
      </p:sp>
      <p:sp>
        <p:nvSpPr>
          <p:cNvPr id="179" name="TextBox 178"/>
          <p:cNvSpPr txBox="1"/>
          <p:nvPr/>
        </p:nvSpPr>
        <p:spPr>
          <a:xfrm>
            <a:off x="152399" y="4045800"/>
            <a:ext cx="8180160" cy="646331"/>
          </a:xfrm>
          <a:prstGeom prst="rect">
            <a:avLst/>
          </a:prstGeom>
          <a:noFill/>
        </p:spPr>
        <p:txBody>
          <a:bodyPr wrap="square" rtlCol="0">
            <a:spAutoFit/>
          </a:bodyPr>
          <a:lstStyle/>
          <a:p>
            <a:r>
              <a:rPr lang="en-US" dirty="0" smtClean="0"/>
              <a:t>If we create a stack of thin layers that have a Brewster angle corresponding to 45 degrees incidence angle</a:t>
            </a:r>
            <a:endParaRPr lang="en-US" dirty="0"/>
          </a:p>
        </p:txBody>
      </p:sp>
      <p:grpSp>
        <p:nvGrpSpPr>
          <p:cNvPr id="186" name="Group 185"/>
          <p:cNvGrpSpPr/>
          <p:nvPr/>
        </p:nvGrpSpPr>
        <p:grpSpPr>
          <a:xfrm>
            <a:off x="914400" y="4800600"/>
            <a:ext cx="1447800" cy="1371600"/>
            <a:chOff x="914400" y="4800600"/>
            <a:chExt cx="1447800" cy="1371600"/>
          </a:xfrm>
        </p:grpSpPr>
        <p:sp>
          <p:nvSpPr>
            <p:cNvPr id="180" name="Right Triangle 179"/>
            <p:cNvSpPr/>
            <p:nvPr/>
          </p:nvSpPr>
          <p:spPr bwMode="auto">
            <a:xfrm>
              <a:off x="914400" y="4800600"/>
              <a:ext cx="1295400" cy="1371600"/>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 name="Right Triangle 180"/>
            <p:cNvSpPr/>
            <p:nvPr/>
          </p:nvSpPr>
          <p:spPr bwMode="auto">
            <a:xfrm rot="10800000">
              <a:off x="1066800" y="4800600"/>
              <a:ext cx="1295400" cy="1371600"/>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83" name="Straight Connector 182"/>
            <p:cNvCxnSpPr>
              <a:stCxn id="180" idx="0"/>
              <a:endCxn id="180" idx="4"/>
            </p:cNvCxnSpPr>
            <p:nvPr/>
          </p:nvCxnSpPr>
          <p:spPr bwMode="auto">
            <a:xfrm>
              <a:off x="914400" y="4800600"/>
              <a:ext cx="1295400" cy="1371600"/>
            </a:xfrm>
            <a:prstGeom prst="line">
              <a:avLst/>
            </a:prstGeom>
            <a:solidFill>
              <a:schemeClr val="accent1"/>
            </a:solidFill>
            <a:ln w="41275" cap="flat" cmpd="sng" algn="ctr">
              <a:solidFill>
                <a:schemeClr val="accent6">
                  <a:lumMod val="75000"/>
                </a:schemeClr>
              </a:solidFill>
              <a:prstDash val="solid"/>
              <a:round/>
              <a:headEnd type="none" w="med" len="med"/>
              <a:tailEnd type="none" w="med" len="med"/>
            </a:ln>
            <a:effectLst/>
          </p:spPr>
        </p:cxnSp>
        <p:cxnSp>
          <p:nvCxnSpPr>
            <p:cNvPr id="184" name="Straight Connector 183"/>
            <p:cNvCxnSpPr/>
            <p:nvPr/>
          </p:nvCxnSpPr>
          <p:spPr bwMode="auto">
            <a:xfrm>
              <a:off x="990600" y="4800600"/>
              <a:ext cx="1295400" cy="1371600"/>
            </a:xfrm>
            <a:prstGeom prst="line">
              <a:avLst/>
            </a:prstGeom>
            <a:solidFill>
              <a:schemeClr val="accent1"/>
            </a:solidFill>
            <a:ln w="41275" cap="flat" cmpd="sng" algn="ctr">
              <a:solidFill>
                <a:schemeClr val="accent6">
                  <a:lumMod val="75000"/>
                </a:schemeClr>
              </a:solidFill>
              <a:prstDash val="solid"/>
              <a:round/>
              <a:headEnd type="none" w="med" len="med"/>
              <a:tailEnd type="none" w="med" len="med"/>
            </a:ln>
            <a:effectLst/>
          </p:spPr>
        </p:cxnSp>
        <p:cxnSp>
          <p:nvCxnSpPr>
            <p:cNvPr id="185" name="Straight Connector 184"/>
            <p:cNvCxnSpPr/>
            <p:nvPr/>
          </p:nvCxnSpPr>
          <p:spPr bwMode="auto">
            <a:xfrm>
              <a:off x="1066800" y="4800600"/>
              <a:ext cx="1295400" cy="1371600"/>
            </a:xfrm>
            <a:prstGeom prst="line">
              <a:avLst/>
            </a:prstGeom>
            <a:solidFill>
              <a:schemeClr val="accent1"/>
            </a:solidFill>
            <a:ln w="41275" cap="flat" cmpd="sng" algn="ctr">
              <a:solidFill>
                <a:schemeClr val="accent6">
                  <a:lumMod val="75000"/>
                </a:schemeClr>
              </a:solidFill>
              <a:prstDash val="solid"/>
              <a:round/>
              <a:headEnd type="none" w="med" len="med"/>
              <a:tailEnd type="none" w="med" len="med"/>
            </a:ln>
            <a:effectLst/>
          </p:spPr>
        </p:cxnSp>
      </p:grpSp>
      <p:grpSp>
        <p:nvGrpSpPr>
          <p:cNvPr id="187" name="Group 186"/>
          <p:cNvGrpSpPr/>
          <p:nvPr/>
        </p:nvGrpSpPr>
        <p:grpSpPr>
          <a:xfrm>
            <a:off x="304800" y="5410200"/>
            <a:ext cx="990600" cy="76200"/>
            <a:chOff x="1905000" y="2133600"/>
            <a:chExt cx="990600" cy="76200"/>
          </a:xfrm>
        </p:grpSpPr>
        <p:sp>
          <p:nvSpPr>
            <p:cNvPr id="188" name="Oval 187"/>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9" name="Oval 188"/>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0" name="Oval 189"/>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1" name="Oval 190"/>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92" name="Straight Arrow Connector 191"/>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93" name="Straight Arrow Connector 192"/>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94" name="Straight Arrow Connector 193"/>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95" name="Straight Arrow Connector 194"/>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96" name="Straight Arrow Connector 195"/>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nvGrpSpPr>
          <p:cNvPr id="220" name="Group 219"/>
          <p:cNvGrpSpPr/>
          <p:nvPr/>
        </p:nvGrpSpPr>
        <p:grpSpPr>
          <a:xfrm>
            <a:off x="1752600" y="5181600"/>
            <a:ext cx="1374634" cy="321686"/>
            <a:chOff x="1752600" y="5181600"/>
            <a:chExt cx="1374634" cy="321686"/>
          </a:xfrm>
        </p:grpSpPr>
        <p:cxnSp>
          <p:nvCxnSpPr>
            <p:cNvPr id="202" name="Straight Arrow Connector 201"/>
            <p:cNvCxnSpPr/>
            <p:nvPr/>
          </p:nvCxnSpPr>
          <p:spPr bwMode="auto">
            <a:xfrm>
              <a:off x="17526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204" name="Straight Arrow Connector 203"/>
            <p:cNvCxnSpPr/>
            <p:nvPr/>
          </p:nvCxnSpPr>
          <p:spPr bwMode="auto">
            <a:xfrm flipV="1">
              <a:off x="21336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205" name="Straight Arrow Connector 204"/>
            <p:cNvCxnSpPr/>
            <p:nvPr/>
          </p:nvCxnSpPr>
          <p:spPr bwMode="auto">
            <a:xfrm flipV="1">
              <a:off x="2438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206" name="Straight Arrow Connector 205"/>
            <p:cNvCxnSpPr/>
            <p:nvPr/>
          </p:nvCxnSpPr>
          <p:spPr bwMode="auto">
            <a:xfrm flipV="1">
              <a:off x="2667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207" name="Straight Arrow Connector 206"/>
            <p:cNvCxnSpPr/>
            <p:nvPr/>
          </p:nvCxnSpPr>
          <p:spPr bwMode="auto">
            <a:xfrm flipV="1">
              <a:off x="30480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218" name="Group 217"/>
          <p:cNvGrpSpPr/>
          <p:nvPr/>
        </p:nvGrpSpPr>
        <p:grpSpPr>
          <a:xfrm rot="5400000">
            <a:off x="883226" y="6124140"/>
            <a:ext cx="1374634" cy="93086"/>
            <a:chOff x="4800600" y="5486400"/>
            <a:chExt cx="1374634" cy="93086"/>
          </a:xfrm>
        </p:grpSpPr>
        <p:grpSp>
          <p:nvGrpSpPr>
            <p:cNvPr id="208" name="Group 207"/>
            <p:cNvGrpSpPr/>
            <p:nvPr/>
          </p:nvGrpSpPr>
          <p:grpSpPr>
            <a:xfrm>
              <a:off x="4953000" y="5486400"/>
              <a:ext cx="990600" cy="76200"/>
              <a:chOff x="1905000" y="2133600"/>
              <a:chExt cx="990600" cy="76200"/>
            </a:xfrm>
          </p:grpSpPr>
          <p:sp>
            <p:nvSpPr>
              <p:cNvPr id="209" name="Oval 208"/>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0" name="Oval 209"/>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1" name="Oval 210"/>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2" name="Oval 211"/>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213" name="Straight Arrow Connector 212"/>
            <p:cNvCxnSpPr/>
            <p:nvPr/>
          </p:nvCxnSpPr>
          <p:spPr bwMode="auto">
            <a:xfrm>
              <a:off x="4800600" y="55626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221" name="TextBox 220"/>
          <p:cNvSpPr txBox="1"/>
          <p:nvPr/>
        </p:nvSpPr>
        <p:spPr>
          <a:xfrm>
            <a:off x="3200400" y="4724400"/>
            <a:ext cx="3082895" cy="369332"/>
          </a:xfrm>
          <a:prstGeom prst="rect">
            <a:avLst/>
          </a:prstGeom>
          <a:noFill/>
        </p:spPr>
        <p:txBody>
          <a:bodyPr wrap="none" rtlCol="0">
            <a:spAutoFit/>
          </a:bodyPr>
          <a:lstStyle/>
          <a:p>
            <a:r>
              <a:rPr lang="en-US" dirty="0" smtClean="0"/>
              <a:t>Polarizing beamsplitter cube</a:t>
            </a:r>
            <a:endParaRPr lang="en-US" dirty="0"/>
          </a:p>
        </p:txBody>
      </p:sp>
      <p:pic>
        <p:nvPicPr>
          <p:cNvPr id="155653" name="Picture 5" descr="http://www.altechna.com/nuotrauka.php?subject=srities_produktai&amp;id=860&amp;num=2&amp;produc_name=Polarizing+Cubes+for+High+Power+Applications"/>
          <p:cNvPicPr>
            <a:picLocks noChangeAspect="1" noChangeArrowheads="1"/>
          </p:cNvPicPr>
          <p:nvPr/>
        </p:nvPicPr>
        <p:blipFill>
          <a:blip r:embed="rId3" cstate="print"/>
          <a:srcRect/>
          <a:stretch>
            <a:fillRect/>
          </a:stretch>
        </p:blipFill>
        <p:spPr bwMode="auto">
          <a:xfrm>
            <a:off x="4800600" y="5105400"/>
            <a:ext cx="1981200" cy="1524001"/>
          </a:xfrm>
          <a:prstGeom prst="rect">
            <a:avLst/>
          </a:prstGeom>
          <a:noFill/>
        </p:spPr>
      </p:pic>
      <p:graphicFrame>
        <p:nvGraphicFramePr>
          <p:cNvPr id="3" name="Object 2"/>
          <p:cNvGraphicFramePr>
            <a:graphicFrameLocks noChangeAspect="1"/>
          </p:cNvGraphicFramePr>
          <p:nvPr>
            <p:extLst>
              <p:ext uri="{D42A27DB-BD31-4B8C-83A1-F6EECF244321}">
                <p14:modId xmlns:p14="http://schemas.microsoft.com/office/powerpoint/2010/main" val="3337307809"/>
              </p:ext>
            </p:extLst>
          </p:nvPr>
        </p:nvGraphicFramePr>
        <p:xfrm>
          <a:off x="2628547" y="727314"/>
          <a:ext cx="1219553" cy="637920"/>
        </p:xfrm>
        <a:graphic>
          <a:graphicData uri="http://schemas.openxmlformats.org/presentationml/2006/ole">
            <mc:AlternateContent xmlns:mc="http://schemas.openxmlformats.org/markup-compatibility/2006">
              <mc:Choice xmlns:v="urn:schemas-microsoft-com:vml" Requires="v">
                <p:oleObj spid="_x0000_s176155" name="Equation" r:id="rId4" imgW="825480" imgH="431640" progId="Equation.DSMT4">
                  <p:embed/>
                </p:oleObj>
              </mc:Choice>
              <mc:Fallback>
                <p:oleObj name="Equation" r:id="rId4" imgW="825480" imgH="431640" progId="Equation.DSMT4">
                  <p:embed/>
                  <p:pic>
                    <p:nvPicPr>
                      <p:cNvPr id="0" name=""/>
                      <p:cNvPicPr/>
                      <p:nvPr/>
                    </p:nvPicPr>
                    <p:blipFill>
                      <a:blip r:embed="rId5"/>
                      <a:stretch>
                        <a:fillRect/>
                      </a:stretch>
                    </p:blipFill>
                    <p:spPr>
                      <a:xfrm>
                        <a:off x="2628547" y="727314"/>
                        <a:ext cx="1219553" cy="63792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BA949DAA-2B2A-4017-895E-FC6C49EBF0C5}"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box(in)">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78"/>
                                        </p:tgtEl>
                                        <p:attrNameLst>
                                          <p:attrName>style.visibility</p:attrName>
                                        </p:attrNameLst>
                                      </p:cBhvr>
                                      <p:to>
                                        <p:strVal val="visible"/>
                                      </p:to>
                                    </p:set>
                                    <p:animEffect transition="in" filter="box(in)">
                                      <p:cBhvr>
                                        <p:cTn id="16" dur="500"/>
                                        <p:tgtEl>
                                          <p:spTgt spid="17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9"/>
                                        </p:tgtEl>
                                        <p:attrNameLst>
                                          <p:attrName>style.visibility</p:attrName>
                                        </p:attrNameLst>
                                      </p:cBhvr>
                                      <p:to>
                                        <p:strVal val="visible"/>
                                      </p:to>
                                    </p:set>
                                    <p:animEffect transition="in" filter="box(in)">
                                      <p:cBhvr>
                                        <p:cTn id="21" dur="500"/>
                                        <p:tgtEl>
                                          <p:spTgt spid="17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86"/>
                                        </p:tgtEl>
                                        <p:attrNameLst>
                                          <p:attrName>style.visibility</p:attrName>
                                        </p:attrNameLst>
                                      </p:cBhvr>
                                      <p:to>
                                        <p:strVal val="visible"/>
                                      </p:to>
                                    </p:set>
                                    <p:animEffect transition="in" filter="box(in)">
                                      <p:cBhvr>
                                        <p:cTn id="26" dur="500"/>
                                        <p:tgtEl>
                                          <p:spTgt spid="18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box(in)">
                                      <p:cBhvr>
                                        <p:cTn id="31" dur="500"/>
                                        <p:tgtEl>
                                          <p:spTgt spid="187"/>
                                        </p:tgtEl>
                                      </p:cBhvr>
                                    </p:animEffect>
                                  </p:childTnLst>
                                </p:cTn>
                              </p:par>
                            </p:childTnLst>
                          </p:cTn>
                        </p:par>
                        <p:par>
                          <p:cTn id="32" fill="hold">
                            <p:stCondLst>
                              <p:cond delay="500"/>
                            </p:stCondLst>
                            <p:childTnLst>
                              <p:par>
                                <p:cTn id="33" presetID="4" presetClass="entr" presetSubtype="16" fill="hold" nodeType="afterEffect">
                                  <p:stCondLst>
                                    <p:cond delay="0"/>
                                  </p:stCondLst>
                                  <p:childTnLst>
                                    <p:set>
                                      <p:cBhvr>
                                        <p:cTn id="34" dur="1" fill="hold">
                                          <p:stCondLst>
                                            <p:cond delay="0"/>
                                          </p:stCondLst>
                                        </p:cTn>
                                        <p:tgtEl>
                                          <p:spTgt spid="192"/>
                                        </p:tgtEl>
                                        <p:attrNameLst>
                                          <p:attrName>style.visibility</p:attrName>
                                        </p:attrNameLst>
                                      </p:cBhvr>
                                      <p:to>
                                        <p:strVal val="visible"/>
                                      </p:to>
                                    </p:set>
                                    <p:animEffect transition="in" filter="box(in)">
                                      <p:cBhvr>
                                        <p:cTn id="35" dur="500"/>
                                        <p:tgtEl>
                                          <p:spTgt spid="192"/>
                                        </p:tgtEl>
                                      </p:cBhvr>
                                    </p:animEffect>
                                  </p:childTnLst>
                                </p:cTn>
                              </p:par>
                            </p:childTnLst>
                          </p:cTn>
                        </p:par>
                        <p:par>
                          <p:cTn id="36" fill="hold">
                            <p:stCondLst>
                              <p:cond delay="1000"/>
                            </p:stCondLst>
                            <p:childTnLst>
                              <p:par>
                                <p:cTn id="37" presetID="4" presetClass="entr" presetSubtype="16" fill="hold" nodeType="afterEffect">
                                  <p:stCondLst>
                                    <p:cond delay="0"/>
                                  </p:stCondLst>
                                  <p:childTnLst>
                                    <p:set>
                                      <p:cBhvr>
                                        <p:cTn id="38" dur="1" fill="hold">
                                          <p:stCondLst>
                                            <p:cond delay="0"/>
                                          </p:stCondLst>
                                        </p:cTn>
                                        <p:tgtEl>
                                          <p:spTgt spid="193"/>
                                        </p:tgtEl>
                                        <p:attrNameLst>
                                          <p:attrName>style.visibility</p:attrName>
                                        </p:attrNameLst>
                                      </p:cBhvr>
                                      <p:to>
                                        <p:strVal val="visible"/>
                                      </p:to>
                                    </p:set>
                                    <p:animEffect transition="in" filter="box(in)">
                                      <p:cBhvr>
                                        <p:cTn id="39" dur="500"/>
                                        <p:tgtEl>
                                          <p:spTgt spid="193"/>
                                        </p:tgtEl>
                                      </p:cBhvr>
                                    </p:animEffect>
                                  </p:childTnLst>
                                </p:cTn>
                              </p:par>
                            </p:childTnLst>
                          </p:cTn>
                        </p:par>
                        <p:par>
                          <p:cTn id="40" fill="hold">
                            <p:stCondLst>
                              <p:cond delay="1500"/>
                            </p:stCondLst>
                            <p:childTnLst>
                              <p:par>
                                <p:cTn id="41" presetID="4" presetClass="entr" presetSubtype="16" fill="hold" nodeType="afterEffect">
                                  <p:stCondLst>
                                    <p:cond delay="0"/>
                                  </p:stCondLst>
                                  <p:childTnLst>
                                    <p:set>
                                      <p:cBhvr>
                                        <p:cTn id="42" dur="1" fill="hold">
                                          <p:stCondLst>
                                            <p:cond delay="0"/>
                                          </p:stCondLst>
                                        </p:cTn>
                                        <p:tgtEl>
                                          <p:spTgt spid="194"/>
                                        </p:tgtEl>
                                        <p:attrNameLst>
                                          <p:attrName>style.visibility</p:attrName>
                                        </p:attrNameLst>
                                      </p:cBhvr>
                                      <p:to>
                                        <p:strVal val="visible"/>
                                      </p:to>
                                    </p:set>
                                    <p:animEffect transition="in" filter="box(in)">
                                      <p:cBhvr>
                                        <p:cTn id="43" dur="500"/>
                                        <p:tgtEl>
                                          <p:spTgt spid="194"/>
                                        </p:tgtEl>
                                      </p:cBhvr>
                                    </p:animEffect>
                                  </p:childTnLst>
                                </p:cTn>
                              </p:par>
                            </p:childTnLst>
                          </p:cTn>
                        </p:par>
                        <p:par>
                          <p:cTn id="44" fill="hold">
                            <p:stCondLst>
                              <p:cond delay="2000"/>
                            </p:stCondLst>
                            <p:childTnLst>
                              <p:par>
                                <p:cTn id="45" presetID="4" presetClass="entr" presetSubtype="16" fill="hold" nodeType="afterEffect">
                                  <p:stCondLst>
                                    <p:cond delay="0"/>
                                  </p:stCondLst>
                                  <p:childTnLst>
                                    <p:set>
                                      <p:cBhvr>
                                        <p:cTn id="46" dur="1" fill="hold">
                                          <p:stCondLst>
                                            <p:cond delay="0"/>
                                          </p:stCondLst>
                                        </p:cTn>
                                        <p:tgtEl>
                                          <p:spTgt spid="195"/>
                                        </p:tgtEl>
                                        <p:attrNameLst>
                                          <p:attrName>style.visibility</p:attrName>
                                        </p:attrNameLst>
                                      </p:cBhvr>
                                      <p:to>
                                        <p:strVal val="visible"/>
                                      </p:to>
                                    </p:set>
                                    <p:animEffect transition="in" filter="box(in)">
                                      <p:cBhvr>
                                        <p:cTn id="47" dur="500"/>
                                        <p:tgtEl>
                                          <p:spTgt spid="195"/>
                                        </p:tgtEl>
                                      </p:cBhvr>
                                    </p:animEffect>
                                  </p:childTnLst>
                                </p:cTn>
                              </p:par>
                            </p:childTnLst>
                          </p:cTn>
                        </p:par>
                        <p:par>
                          <p:cTn id="48" fill="hold">
                            <p:stCondLst>
                              <p:cond delay="2500"/>
                            </p:stCondLst>
                            <p:childTnLst>
                              <p:par>
                                <p:cTn id="49" presetID="4" presetClass="entr" presetSubtype="16" fill="hold" nodeType="afterEffect">
                                  <p:stCondLst>
                                    <p:cond delay="0"/>
                                  </p:stCondLst>
                                  <p:childTnLst>
                                    <p:set>
                                      <p:cBhvr>
                                        <p:cTn id="50" dur="1" fill="hold">
                                          <p:stCondLst>
                                            <p:cond delay="0"/>
                                          </p:stCondLst>
                                        </p:cTn>
                                        <p:tgtEl>
                                          <p:spTgt spid="196"/>
                                        </p:tgtEl>
                                        <p:attrNameLst>
                                          <p:attrName>style.visibility</p:attrName>
                                        </p:attrNameLst>
                                      </p:cBhvr>
                                      <p:to>
                                        <p:strVal val="visible"/>
                                      </p:to>
                                    </p:set>
                                    <p:animEffect transition="in" filter="box(in)">
                                      <p:cBhvr>
                                        <p:cTn id="51" dur="500"/>
                                        <p:tgtEl>
                                          <p:spTgt spid="196"/>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20"/>
                                        </p:tgtEl>
                                        <p:attrNameLst>
                                          <p:attrName>style.visibility</p:attrName>
                                        </p:attrNameLst>
                                      </p:cBhvr>
                                      <p:to>
                                        <p:strVal val="visible"/>
                                      </p:to>
                                    </p:set>
                                    <p:animEffect transition="in" filter="box(in)">
                                      <p:cBhvr>
                                        <p:cTn id="56" dur="500"/>
                                        <p:tgtEl>
                                          <p:spTgt spid="220"/>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218"/>
                                        </p:tgtEl>
                                        <p:attrNameLst>
                                          <p:attrName>style.visibility</p:attrName>
                                        </p:attrNameLst>
                                      </p:cBhvr>
                                      <p:to>
                                        <p:strVal val="visible"/>
                                      </p:to>
                                    </p:set>
                                    <p:animEffect transition="in" filter="box(in)">
                                      <p:cBhvr>
                                        <p:cTn id="61" dur="500"/>
                                        <p:tgtEl>
                                          <p:spTgt spid="218"/>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21"/>
                                        </p:tgtEl>
                                        <p:attrNameLst>
                                          <p:attrName>style.visibility</p:attrName>
                                        </p:attrNameLst>
                                      </p:cBhvr>
                                      <p:to>
                                        <p:strVal val="visible"/>
                                      </p:to>
                                    </p:set>
                                    <p:animEffect transition="in" filter="box(in)">
                                      <p:cBhvr>
                                        <p:cTn id="66" dur="500"/>
                                        <p:tgtEl>
                                          <p:spTgt spid="221"/>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55653"/>
                                        </p:tgtEl>
                                        <p:attrNameLst>
                                          <p:attrName>style.visibility</p:attrName>
                                        </p:attrNameLst>
                                      </p:cBhvr>
                                      <p:to>
                                        <p:strVal val="visible"/>
                                      </p:to>
                                    </p:set>
                                    <p:animEffect transition="in" filter="box(in)">
                                      <p:cBhvr>
                                        <p:cTn id="71"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utoUpdateAnimBg="0"/>
      <p:bldP spid="179" grpId="0" autoUpdateAnimBg="0"/>
      <p:bldP spid="22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92162"/>
          </a:xfrm>
        </p:spPr>
        <p:txBody>
          <a:bodyPr/>
          <a:lstStyle/>
          <a:p>
            <a:r>
              <a:rPr lang="en-US" sz="3200" dirty="0" smtClean="0"/>
              <a:t>Wire polarizers</a:t>
            </a:r>
            <a:endParaRPr lang="en-US" sz="3200" dirty="0"/>
          </a:p>
        </p:txBody>
      </p:sp>
      <p:sp>
        <p:nvSpPr>
          <p:cNvPr id="136" name="TextBox 135"/>
          <p:cNvSpPr txBox="1"/>
          <p:nvPr/>
        </p:nvSpPr>
        <p:spPr>
          <a:xfrm>
            <a:off x="228600" y="1143000"/>
            <a:ext cx="4519186" cy="369332"/>
          </a:xfrm>
          <a:prstGeom prst="rect">
            <a:avLst/>
          </a:prstGeom>
          <a:noFill/>
        </p:spPr>
        <p:txBody>
          <a:bodyPr wrap="none" rtlCol="0">
            <a:spAutoFit/>
          </a:bodyPr>
          <a:lstStyle/>
          <a:p>
            <a:r>
              <a:rPr lang="en-US" dirty="0" smtClean="0"/>
              <a:t>Consider wire grid polarizer in microwaves</a:t>
            </a:r>
            <a:endParaRPr lang="en-US" dirty="0"/>
          </a:p>
        </p:txBody>
      </p:sp>
      <p:grpSp>
        <p:nvGrpSpPr>
          <p:cNvPr id="201" name="Group 200"/>
          <p:cNvGrpSpPr/>
          <p:nvPr/>
        </p:nvGrpSpPr>
        <p:grpSpPr>
          <a:xfrm>
            <a:off x="1143000" y="2209800"/>
            <a:ext cx="5024482" cy="2286000"/>
            <a:chOff x="1143000" y="2209800"/>
            <a:chExt cx="5024482" cy="2286000"/>
          </a:xfrm>
        </p:grpSpPr>
        <p:grpSp>
          <p:nvGrpSpPr>
            <p:cNvPr id="187" name="Group 186"/>
            <p:cNvGrpSpPr/>
            <p:nvPr/>
          </p:nvGrpSpPr>
          <p:grpSpPr>
            <a:xfrm>
              <a:off x="2362200" y="2209800"/>
              <a:ext cx="1524000" cy="2057400"/>
              <a:chOff x="2362200" y="2209800"/>
              <a:chExt cx="1524000" cy="2057400"/>
            </a:xfrm>
          </p:grpSpPr>
          <p:sp>
            <p:nvSpPr>
              <p:cNvPr id="137" name="Oval 136"/>
              <p:cNvSpPr/>
              <p:nvPr/>
            </p:nvSpPr>
            <p:spPr bwMode="auto">
              <a:xfrm>
                <a:off x="2362200" y="2209800"/>
                <a:ext cx="1524000" cy="205740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50" name="Group 149"/>
              <p:cNvGrpSpPr/>
              <p:nvPr/>
            </p:nvGrpSpPr>
            <p:grpSpPr>
              <a:xfrm>
                <a:off x="2514600" y="2209800"/>
                <a:ext cx="609600" cy="2057400"/>
                <a:chOff x="2514600" y="2209800"/>
                <a:chExt cx="609600" cy="2057400"/>
              </a:xfrm>
            </p:grpSpPr>
            <p:cxnSp>
              <p:nvCxnSpPr>
                <p:cNvPr id="142" name="Straight Connector 141"/>
                <p:cNvCxnSpPr/>
                <p:nvPr/>
              </p:nvCxnSpPr>
              <p:spPr bwMode="auto">
                <a:xfrm>
                  <a:off x="2514600" y="2667000"/>
                  <a:ext cx="0" cy="12192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667000" y="2438400"/>
                  <a:ext cx="0" cy="16002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45" name="Straight Connector 144"/>
                <p:cNvCxnSpPr/>
                <p:nvPr/>
              </p:nvCxnSpPr>
              <p:spPr bwMode="auto">
                <a:xfrm>
                  <a:off x="2819400" y="2286000"/>
                  <a:ext cx="0" cy="19050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47" name="Straight Connector 146"/>
                <p:cNvCxnSpPr/>
                <p:nvPr/>
              </p:nvCxnSpPr>
              <p:spPr bwMode="auto">
                <a:xfrm>
                  <a:off x="2971800" y="2209800"/>
                  <a:ext cx="0" cy="20574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3124200" y="2209800"/>
                  <a:ext cx="0" cy="205740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56" name="Group 155"/>
              <p:cNvGrpSpPr/>
              <p:nvPr/>
            </p:nvGrpSpPr>
            <p:grpSpPr>
              <a:xfrm flipH="1">
                <a:off x="3124200" y="2209800"/>
                <a:ext cx="609600" cy="2057400"/>
                <a:chOff x="2514600" y="2209800"/>
                <a:chExt cx="609600" cy="2057400"/>
              </a:xfrm>
            </p:grpSpPr>
            <p:cxnSp>
              <p:nvCxnSpPr>
                <p:cNvPr id="162" name="Straight Connector 161"/>
                <p:cNvCxnSpPr/>
                <p:nvPr/>
              </p:nvCxnSpPr>
              <p:spPr bwMode="auto">
                <a:xfrm>
                  <a:off x="2514600" y="2667000"/>
                  <a:ext cx="0" cy="12192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1" name="Straight Connector 170"/>
                <p:cNvCxnSpPr/>
                <p:nvPr/>
              </p:nvCxnSpPr>
              <p:spPr bwMode="auto">
                <a:xfrm>
                  <a:off x="2667000" y="2438400"/>
                  <a:ext cx="0" cy="16002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7" name="Straight Connector 176"/>
                <p:cNvCxnSpPr/>
                <p:nvPr/>
              </p:nvCxnSpPr>
              <p:spPr bwMode="auto">
                <a:xfrm>
                  <a:off x="2819400" y="2286000"/>
                  <a:ext cx="0" cy="19050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82" name="Straight Connector 181"/>
                <p:cNvCxnSpPr/>
                <p:nvPr/>
              </p:nvCxnSpPr>
              <p:spPr bwMode="auto">
                <a:xfrm>
                  <a:off x="2971800" y="2209800"/>
                  <a:ext cx="0" cy="20574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a:off x="3124200" y="2209800"/>
                  <a:ext cx="0" cy="205740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pSp>
        <p:cxnSp>
          <p:nvCxnSpPr>
            <p:cNvPr id="198" name="Straight Arrow Connector 197"/>
            <p:cNvCxnSpPr/>
            <p:nvPr/>
          </p:nvCxnSpPr>
          <p:spPr bwMode="auto">
            <a:xfrm>
              <a:off x="1143000" y="2514600"/>
              <a:ext cx="4953000" cy="19812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99" name="TextBox 198"/>
            <p:cNvSpPr txBox="1"/>
            <p:nvPr/>
          </p:nvSpPr>
          <p:spPr>
            <a:xfrm>
              <a:off x="5867400" y="4038600"/>
              <a:ext cx="300082" cy="369332"/>
            </a:xfrm>
            <a:prstGeom prst="rect">
              <a:avLst/>
            </a:prstGeom>
            <a:noFill/>
          </p:spPr>
          <p:txBody>
            <a:bodyPr wrap="none" rtlCol="0">
              <a:spAutoFit/>
            </a:bodyPr>
            <a:lstStyle/>
            <a:p>
              <a:r>
                <a:rPr lang="en-US" dirty="0" smtClean="0"/>
                <a:t>z</a:t>
              </a:r>
              <a:endParaRPr lang="en-US" dirty="0"/>
            </a:p>
          </p:txBody>
        </p:sp>
        <p:sp>
          <p:nvSpPr>
            <p:cNvPr id="200" name="Oval 199"/>
            <p:cNvSpPr/>
            <p:nvPr/>
          </p:nvSpPr>
          <p:spPr bwMode="auto">
            <a:xfrm>
              <a:off x="3124200" y="32766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19" name="Group 218"/>
          <p:cNvGrpSpPr/>
          <p:nvPr/>
        </p:nvGrpSpPr>
        <p:grpSpPr>
          <a:xfrm>
            <a:off x="1143000" y="1600200"/>
            <a:ext cx="1143000" cy="1055132"/>
            <a:chOff x="1143000" y="1600200"/>
            <a:chExt cx="1143000" cy="1055132"/>
          </a:xfrm>
        </p:grpSpPr>
        <p:cxnSp>
          <p:nvCxnSpPr>
            <p:cNvPr id="208" name="Straight Arrow Connector 207"/>
            <p:cNvCxnSpPr/>
            <p:nvPr/>
          </p:nvCxnSpPr>
          <p:spPr bwMode="auto">
            <a:xfrm>
              <a:off x="1143000" y="2514600"/>
              <a:ext cx="762000" cy="0"/>
            </a:xfrm>
            <a:prstGeom prst="straightConnector1">
              <a:avLst/>
            </a:prstGeom>
            <a:solidFill>
              <a:schemeClr val="accent1"/>
            </a:solidFill>
            <a:ln w="31750" cap="flat" cmpd="sng" algn="ctr">
              <a:solidFill>
                <a:srgbClr val="000099"/>
              </a:solidFill>
              <a:prstDash val="solid"/>
              <a:round/>
              <a:headEnd type="none" w="med" len="med"/>
              <a:tailEnd type="arrow"/>
            </a:ln>
            <a:effectLst/>
          </p:spPr>
        </p:cxnSp>
        <p:cxnSp>
          <p:nvCxnSpPr>
            <p:cNvPr id="215" name="Straight Arrow Connector 214"/>
            <p:cNvCxnSpPr/>
            <p:nvPr/>
          </p:nvCxnSpPr>
          <p:spPr bwMode="auto">
            <a:xfrm flipV="1">
              <a:off x="1143000" y="1752600"/>
              <a:ext cx="0" cy="762000"/>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sp>
          <p:nvSpPr>
            <p:cNvPr id="217" name="Rectangle 216"/>
            <p:cNvSpPr/>
            <p:nvPr/>
          </p:nvSpPr>
          <p:spPr>
            <a:xfrm>
              <a:off x="1143000" y="1600200"/>
              <a:ext cx="415498" cy="369332"/>
            </a:xfrm>
            <a:prstGeom prst="rect">
              <a:avLst/>
            </a:prstGeom>
          </p:spPr>
          <p:txBody>
            <a:bodyPr wrap="none">
              <a:spAutoFit/>
            </a:bodyPr>
            <a:lstStyle/>
            <a:p>
              <a:r>
                <a:rPr lang="en-US" dirty="0" err="1" smtClean="0"/>
                <a:t>E</a:t>
              </a:r>
              <a:r>
                <a:rPr lang="en-US" baseline="-25000" dirty="0" err="1" smtClean="0"/>
                <a:t>y</a:t>
              </a:r>
              <a:endParaRPr lang="en-US" dirty="0"/>
            </a:p>
          </p:txBody>
        </p:sp>
        <p:sp>
          <p:nvSpPr>
            <p:cNvPr id="218" name="Rectangle 217"/>
            <p:cNvSpPr/>
            <p:nvPr/>
          </p:nvSpPr>
          <p:spPr>
            <a:xfrm flipH="1">
              <a:off x="1828800" y="2286000"/>
              <a:ext cx="457200" cy="369332"/>
            </a:xfrm>
            <a:prstGeom prst="rect">
              <a:avLst/>
            </a:prstGeom>
          </p:spPr>
          <p:txBody>
            <a:bodyPr wrap="square">
              <a:spAutoFit/>
            </a:bodyPr>
            <a:lstStyle/>
            <a:p>
              <a:r>
                <a:rPr lang="en-US" dirty="0" smtClean="0"/>
                <a:t>E</a:t>
              </a:r>
              <a:r>
                <a:rPr lang="en-US" baseline="-25000" dirty="0" smtClean="0"/>
                <a:t>x</a:t>
              </a:r>
              <a:endParaRPr lang="en-US" dirty="0"/>
            </a:p>
          </p:txBody>
        </p:sp>
      </p:grpSp>
      <p:sp>
        <p:nvSpPr>
          <p:cNvPr id="220" name="TextBox 219"/>
          <p:cNvSpPr txBox="1"/>
          <p:nvPr/>
        </p:nvSpPr>
        <p:spPr>
          <a:xfrm>
            <a:off x="3810000" y="1524000"/>
            <a:ext cx="5334000" cy="2031325"/>
          </a:xfrm>
          <a:prstGeom prst="rect">
            <a:avLst/>
          </a:prstGeom>
          <a:noFill/>
        </p:spPr>
        <p:txBody>
          <a:bodyPr wrap="square" rtlCol="0">
            <a:spAutoFit/>
          </a:bodyPr>
          <a:lstStyle/>
          <a:p>
            <a:pPr algn="just"/>
            <a:r>
              <a:rPr lang="en-US" dirty="0" smtClean="0"/>
              <a:t>Vertical conductivity is much larger than a horizontal one.  In other words, imaginary part of vertical dielectric constant is larger than the horizontal one. Vertically polarized component interacts with electrons in wires and gets absorbed, while the horizontal component  passes “unmolested” </a:t>
            </a:r>
            <a:endParaRPr lang="en-US" dirty="0"/>
          </a:p>
        </p:txBody>
      </p:sp>
      <p:grpSp>
        <p:nvGrpSpPr>
          <p:cNvPr id="224" name="Group 223"/>
          <p:cNvGrpSpPr/>
          <p:nvPr/>
        </p:nvGrpSpPr>
        <p:grpSpPr>
          <a:xfrm>
            <a:off x="4953000" y="3657600"/>
            <a:ext cx="914400" cy="381000"/>
            <a:chOff x="4953000" y="3657600"/>
            <a:chExt cx="914400" cy="381000"/>
          </a:xfrm>
        </p:grpSpPr>
        <p:cxnSp>
          <p:nvCxnSpPr>
            <p:cNvPr id="222" name="Straight Arrow Connector 221"/>
            <p:cNvCxnSpPr/>
            <p:nvPr/>
          </p:nvCxnSpPr>
          <p:spPr bwMode="auto">
            <a:xfrm>
              <a:off x="4953000" y="4038600"/>
              <a:ext cx="762000" cy="0"/>
            </a:xfrm>
            <a:prstGeom prst="straightConnector1">
              <a:avLst/>
            </a:prstGeom>
            <a:solidFill>
              <a:schemeClr val="accent1"/>
            </a:solidFill>
            <a:ln w="31750" cap="flat" cmpd="sng" algn="ctr">
              <a:solidFill>
                <a:srgbClr val="000099"/>
              </a:solidFill>
              <a:prstDash val="solid"/>
              <a:round/>
              <a:headEnd type="none" w="med" len="med"/>
              <a:tailEnd type="arrow"/>
            </a:ln>
            <a:effectLst/>
          </p:spPr>
        </p:cxnSp>
        <p:sp>
          <p:nvSpPr>
            <p:cNvPr id="223" name="Rectangle 222"/>
            <p:cNvSpPr/>
            <p:nvPr/>
          </p:nvSpPr>
          <p:spPr>
            <a:xfrm flipH="1">
              <a:off x="5410200" y="3657600"/>
              <a:ext cx="457200" cy="369332"/>
            </a:xfrm>
            <a:prstGeom prst="rect">
              <a:avLst/>
            </a:prstGeom>
          </p:spPr>
          <p:txBody>
            <a:bodyPr wrap="square">
              <a:spAutoFit/>
            </a:bodyPr>
            <a:lstStyle/>
            <a:p>
              <a:r>
                <a:rPr lang="en-US" dirty="0" smtClean="0"/>
                <a:t>E</a:t>
              </a:r>
              <a:r>
                <a:rPr lang="en-US" baseline="-25000" dirty="0" smtClean="0"/>
                <a:t>x</a:t>
              </a:r>
              <a:endParaRPr lang="en-US" dirty="0"/>
            </a:p>
          </p:txBody>
        </p:sp>
      </p:grpSp>
      <p:grpSp>
        <p:nvGrpSpPr>
          <p:cNvPr id="227" name="Group 226"/>
          <p:cNvGrpSpPr/>
          <p:nvPr/>
        </p:nvGrpSpPr>
        <p:grpSpPr>
          <a:xfrm>
            <a:off x="685800" y="4419600"/>
            <a:ext cx="7015163" cy="650875"/>
            <a:chOff x="685800" y="4419600"/>
            <a:chExt cx="7015163" cy="650875"/>
          </a:xfrm>
        </p:grpSpPr>
        <p:sp>
          <p:nvSpPr>
            <p:cNvPr id="225" name="TextBox 224"/>
            <p:cNvSpPr txBox="1"/>
            <p:nvPr/>
          </p:nvSpPr>
          <p:spPr>
            <a:xfrm>
              <a:off x="685800" y="4648200"/>
              <a:ext cx="5801588" cy="369332"/>
            </a:xfrm>
            <a:prstGeom prst="rect">
              <a:avLst/>
            </a:prstGeom>
            <a:noFill/>
          </p:spPr>
          <p:txBody>
            <a:bodyPr wrap="none" rtlCol="0">
              <a:spAutoFit/>
            </a:bodyPr>
            <a:lstStyle/>
            <a:p>
              <a:r>
                <a:rPr lang="en-US" dirty="0" smtClean="0"/>
                <a:t>The polarizer can be characterized by the </a:t>
              </a:r>
              <a:r>
                <a:rPr lang="en-US" i="1" dirty="0" smtClean="0"/>
                <a:t>Jones matrix</a:t>
              </a:r>
              <a:endParaRPr lang="en-US" i="1" dirty="0"/>
            </a:p>
          </p:txBody>
        </p:sp>
        <p:graphicFrame>
          <p:nvGraphicFramePr>
            <p:cNvPr id="226" name="Object 9"/>
            <p:cNvGraphicFramePr>
              <a:graphicFrameLocks noChangeAspect="1"/>
            </p:cNvGraphicFramePr>
            <p:nvPr/>
          </p:nvGraphicFramePr>
          <p:xfrm>
            <a:off x="6553200" y="4419600"/>
            <a:ext cx="1147763" cy="650875"/>
          </p:xfrm>
          <a:graphic>
            <a:graphicData uri="http://schemas.openxmlformats.org/presentationml/2006/ole">
              <mc:AlternateContent xmlns:mc="http://schemas.openxmlformats.org/markup-compatibility/2006">
                <mc:Choice xmlns:v="urn:schemas-microsoft-com:vml" Requires="v">
                  <p:oleObj spid="_x0000_s156768" name="Equation" r:id="rId3" imgW="812520" imgH="457200" progId="Equation.DSMT4">
                    <p:embed/>
                  </p:oleObj>
                </mc:Choice>
                <mc:Fallback>
                  <p:oleObj name="Equation" r:id="rId3" imgW="81252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419600"/>
                          <a:ext cx="114776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8" name="TextBox 227"/>
          <p:cNvSpPr txBox="1"/>
          <p:nvPr/>
        </p:nvSpPr>
        <p:spPr>
          <a:xfrm>
            <a:off x="457200" y="5181600"/>
            <a:ext cx="4775666" cy="369332"/>
          </a:xfrm>
          <a:prstGeom prst="rect">
            <a:avLst/>
          </a:prstGeom>
          <a:noFill/>
        </p:spPr>
        <p:txBody>
          <a:bodyPr wrap="none" rtlCol="0">
            <a:spAutoFit/>
          </a:bodyPr>
          <a:lstStyle/>
          <a:p>
            <a:r>
              <a:rPr lang="en-US" dirty="0" smtClean="0"/>
              <a:t>Apply it to the arbitrary linearly polarized light</a:t>
            </a:r>
            <a:endParaRPr lang="en-US" dirty="0"/>
          </a:p>
        </p:txBody>
      </p:sp>
      <p:grpSp>
        <p:nvGrpSpPr>
          <p:cNvPr id="234" name="Group 233"/>
          <p:cNvGrpSpPr/>
          <p:nvPr/>
        </p:nvGrpSpPr>
        <p:grpSpPr>
          <a:xfrm>
            <a:off x="1143000" y="1828800"/>
            <a:ext cx="693906" cy="701040"/>
            <a:chOff x="1143000" y="1828800"/>
            <a:chExt cx="693906" cy="701040"/>
          </a:xfrm>
        </p:grpSpPr>
        <p:cxnSp>
          <p:nvCxnSpPr>
            <p:cNvPr id="230" name="Straight Arrow Connector 229"/>
            <p:cNvCxnSpPr/>
            <p:nvPr/>
          </p:nvCxnSpPr>
          <p:spPr bwMode="auto">
            <a:xfrm flipV="1">
              <a:off x="1143000" y="1828800"/>
              <a:ext cx="6858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2" name="Freeform 231"/>
            <p:cNvSpPr/>
            <p:nvPr/>
          </p:nvSpPr>
          <p:spPr bwMode="auto">
            <a:xfrm>
              <a:off x="1381760" y="2225040"/>
              <a:ext cx="140547" cy="304800"/>
            </a:xfrm>
            <a:custGeom>
              <a:avLst/>
              <a:gdLst>
                <a:gd name="connsiteX0" fmla="*/ 0 w 140547"/>
                <a:gd name="connsiteY0" fmla="*/ 0 h 304800"/>
                <a:gd name="connsiteX1" fmla="*/ 121920 w 140547"/>
                <a:gd name="connsiteY1" fmla="*/ 142240 h 304800"/>
                <a:gd name="connsiteX2" fmla="*/ 111760 w 140547"/>
                <a:gd name="connsiteY2" fmla="*/ 304800 h 304800"/>
              </a:gdLst>
              <a:ahLst/>
              <a:cxnLst>
                <a:cxn ang="0">
                  <a:pos x="connsiteX0" y="connsiteY0"/>
                </a:cxn>
                <a:cxn ang="0">
                  <a:pos x="connsiteX1" y="connsiteY1"/>
                </a:cxn>
                <a:cxn ang="0">
                  <a:pos x="connsiteX2" y="connsiteY2"/>
                </a:cxn>
              </a:cxnLst>
              <a:rect l="l" t="t" r="r" b="b"/>
              <a:pathLst>
                <a:path w="140547" h="304800">
                  <a:moveTo>
                    <a:pt x="0" y="0"/>
                  </a:moveTo>
                  <a:cubicBezTo>
                    <a:pt x="51646" y="45720"/>
                    <a:pt x="103293" y="91440"/>
                    <a:pt x="121920" y="142240"/>
                  </a:cubicBezTo>
                  <a:cubicBezTo>
                    <a:pt x="140547" y="193040"/>
                    <a:pt x="126153" y="248920"/>
                    <a:pt x="111760" y="3048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3" name="TextBox 232"/>
            <p:cNvSpPr txBox="1"/>
            <p:nvPr/>
          </p:nvSpPr>
          <p:spPr>
            <a:xfrm>
              <a:off x="1524000" y="21336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aphicFrame>
        <p:nvGraphicFramePr>
          <p:cNvPr id="235" name="Object 9"/>
          <p:cNvGraphicFramePr>
            <a:graphicFrameLocks noChangeAspect="1"/>
          </p:cNvGraphicFramePr>
          <p:nvPr/>
        </p:nvGraphicFramePr>
        <p:xfrm>
          <a:off x="1219200" y="5638800"/>
          <a:ext cx="3765550" cy="650875"/>
        </p:xfrm>
        <a:graphic>
          <a:graphicData uri="http://schemas.openxmlformats.org/presentationml/2006/ole">
            <mc:AlternateContent xmlns:mc="http://schemas.openxmlformats.org/markup-compatibility/2006">
              <mc:Choice xmlns:v="urn:schemas-microsoft-com:vml" Requires="v">
                <p:oleObj spid="_x0000_s156769" name="Equation" r:id="rId5" imgW="2666880" imgH="457200" progId="Equation.DSMT4">
                  <p:embed/>
                </p:oleObj>
              </mc:Choice>
              <mc:Fallback>
                <p:oleObj name="Equation" r:id="rId5" imgW="2666880" imgH="457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638800"/>
                        <a:ext cx="37655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8" name="Group 247"/>
          <p:cNvGrpSpPr/>
          <p:nvPr/>
        </p:nvGrpSpPr>
        <p:grpSpPr>
          <a:xfrm>
            <a:off x="2743200" y="1524000"/>
            <a:ext cx="785048" cy="762000"/>
            <a:chOff x="2743200" y="1524000"/>
            <a:chExt cx="785048" cy="762000"/>
          </a:xfrm>
        </p:grpSpPr>
        <p:grpSp>
          <p:nvGrpSpPr>
            <p:cNvPr id="246" name="Group 245"/>
            <p:cNvGrpSpPr/>
            <p:nvPr/>
          </p:nvGrpSpPr>
          <p:grpSpPr>
            <a:xfrm>
              <a:off x="2743200" y="1752600"/>
              <a:ext cx="685800" cy="533400"/>
              <a:chOff x="2743200" y="1752600"/>
              <a:chExt cx="685800" cy="533400"/>
            </a:xfrm>
          </p:grpSpPr>
          <p:cxnSp>
            <p:nvCxnSpPr>
              <p:cNvPr id="237" name="Straight Connector 236"/>
              <p:cNvCxnSpPr>
                <a:stCxn id="137" idx="0"/>
              </p:cNvCxnSpPr>
              <p:nvPr/>
            </p:nvCxnSpPr>
            <p:spPr bwMode="auto">
              <a:xfrm flipV="1">
                <a:off x="3124200" y="1752600"/>
                <a:ext cx="0" cy="457200"/>
              </a:xfrm>
              <a:prstGeom prst="line">
                <a:avLst/>
              </a:prstGeom>
              <a:solidFill>
                <a:schemeClr val="accent1"/>
              </a:solidFill>
              <a:ln w="12700" cap="flat" cmpd="sng" algn="ctr">
                <a:solidFill>
                  <a:schemeClr val="accent2">
                    <a:lumMod val="60000"/>
                    <a:lumOff val="40000"/>
                  </a:schemeClr>
                </a:solidFill>
                <a:prstDash val="solid"/>
                <a:round/>
                <a:headEnd type="none" w="med" len="med"/>
                <a:tailEnd type="none" w="med" len="med"/>
              </a:ln>
              <a:effectLst/>
            </p:spPr>
          </p:cxnSp>
          <p:cxnSp>
            <p:nvCxnSpPr>
              <p:cNvPr id="239" name="Straight Connector 238"/>
              <p:cNvCxnSpPr/>
              <p:nvPr/>
            </p:nvCxnSpPr>
            <p:spPr bwMode="auto">
              <a:xfrm flipV="1">
                <a:off x="2971800" y="1752600"/>
                <a:ext cx="0" cy="533400"/>
              </a:xfrm>
              <a:prstGeom prst="line">
                <a:avLst/>
              </a:prstGeom>
              <a:solidFill>
                <a:schemeClr val="accent1"/>
              </a:solidFill>
              <a:ln w="12700" cap="flat" cmpd="sng" algn="ctr">
                <a:solidFill>
                  <a:schemeClr val="accent2">
                    <a:lumMod val="60000"/>
                    <a:lumOff val="40000"/>
                  </a:schemeClr>
                </a:solidFill>
                <a:prstDash val="solid"/>
                <a:round/>
                <a:headEnd type="none" w="med" len="med"/>
                <a:tailEnd type="none" w="med" len="med"/>
              </a:ln>
              <a:effectLst/>
            </p:spPr>
          </p:cxnSp>
          <p:cxnSp>
            <p:nvCxnSpPr>
              <p:cNvPr id="241" name="Straight Arrow Connector 240"/>
              <p:cNvCxnSpPr/>
              <p:nvPr/>
            </p:nvCxnSpPr>
            <p:spPr bwMode="auto">
              <a:xfrm>
                <a:off x="2743200" y="1905000"/>
                <a:ext cx="228600" cy="0"/>
              </a:xfrm>
              <a:prstGeom prst="straightConnector1">
                <a:avLst/>
              </a:prstGeom>
              <a:solidFill>
                <a:schemeClr val="accent1"/>
              </a:solidFill>
              <a:ln w="12700" cap="flat" cmpd="sng" algn="ctr">
                <a:solidFill>
                  <a:schemeClr val="accent2">
                    <a:lumMod val="60000"/>
                    <a:lumOff val="40000"/>
                  </a:schemeClr>
                </a:solidFill>
                <a:prstDash val="solid"/>
                <a:round/>
                <a:headEnd type="none" w="med" len="med"/>
                <a:tailEnd type="arrow"/>
              </a:ln>
              <a:effectLst/>
            </p:spPr>
          </p:cxnSp>
          <p:cxnSp>
            <p:nvCxnSpPr>
              <p:cNvPr id="243" name="Straight Arrow Connector 242"/>
              <p:cNvCxnSpPr/>
              <p:nvPr/>
            </p:nvCxnSpPr>
            <p:spPr bwMode="auto">
              <a:xfrm flipH="1">
                <a:off x="3124200" y="1905000"/>
                <a:ext cx="304800" cy="0"/>
              </a:xfrm>
              <a:prstGeom prst="straightConnector1">
                <a:avLst/>
              </a:prstGeom>
              <a:solidFill>
                <a:schemeClr val="accent1"/>
              </a:solidFill>
              <a:ln w="12700" cap="flat" cmpd="sng" algn="ctr">
                <a:solidFill>
                  <a:schemeClr val="accent2">
                    <a:lumMod val="60000"/>
                    <a:lumOff val="40000"/>
                  </a:schemeClr>
                </a:solidFill>
                <a:prstDash val="solid"/>
                <a:round/>
                <a:headEnd type="none" w="med" len="med"/>
                <a:tailEnd type="arrow"/>
              </a:ln>
              <a:effectLst/>
            </p:spPr>
          </p:cxnSp>
          <p:cxnSp>
            <p:nvCxnSpPr>
              <p:cNvPr id="245" name="Straight Connector 244"/>
              <p:cNvCxnSpPr/>
              <p:nvPr/>
            </p:nvCxnSpPr>
            <p:spPr bwMode="auto">
              <a:xfrm>
                <a:off x="2971800" y="1905000"/>
                <a:ext cx="228600" cy="0"/>
              </a:xfrm>
              <a:prstGeom prst="line">
                <a:avLst/>
              </a:prstGeom>
              <a:solidFill>
                <a:schemeClr val="accent1"/>
              </a:solidFill>
              <a:ln w="12700" cap="flat" cmpd="sng" algn="ctr">
                <a:solidFill>
                  <a:schemeClr val="accent2">
                    <a:lumMod val="60000"/>
                    <a:lumOff val="40000"/>
                  </a:schemeClr>
                </a:solidFill>
                <a:prstDash val="solid"/>
                <a:round/>
                <a:headEnd type="none" w="med" len="med"/>
                <a:tailEnd type="none" w="med" len="med"/>
              </a:ln>
              <a:effectLst/>
            </p:spPr>
          </p:cxnSp>
        </p:grpSp>
        <p:sp>
          <p:nvSpPr>
            <p:cNvPr id="247" name="TextBox 246"/>
            <p:cNvSpPr txBox="1"/>
            <p:nvPr/>
          </p:nvSpPr>
          <p:spPr>
            <a:xfrm>
              <a:off x="2819400" y="1524000"/>
              <a:ext cx="708848" cy="369332"/>
            </a:xfrm>
            <a:prstGeom prst="rect">
              <a:avLst/>
            </a:prstGeom>
            <a:noFill/>
          </p:spPr>
          <p:txBody>
            <a:bodyPr wrap="none" rtlCol="0">
              <a:spAutoFit/>
            </a:bodyPr>
            <a:lstStyle/>
            <a:p>
              <a:r>
                <a:rPr lang="en-US" dirty="0" smtClean="0"/>
                <a:t>a&lt;&lt;</a:t>
              </a:r>
              <a:r>
                <a:rPr lang="en-US" dirty="0" smtClean="0">
                  <a:latin typeface="Symbol" pitchFamily="18" charset="2"/>
                </a:rPr>
                <a:t>l</a:t>
              </a:r>
              <a:endParaRPr lang="en-US" dirty="0">
                <a:latin typeface="Symbol" pitchFamily="18" charset="2"/>
              </a:endParaRPr>
            </a:p>
          </p:txBody>
        </p:sp>
      </p:grpSp>
      <p:graphicFrame>
        <p:nvGraphicFramePr>
          <p:cNvPr id="3" name="Object 2"/>
          <p:cNvGraphicFramePr>
            <a:graphicFrameLocks noChangeAspect="1"/>
          </p:cNvGraphicFramePr>
          <p:nvPr>
            <p:extLst>
              <p:ext uri="{D42A27DB-BD31-4B8C-83A1-F6EECF244321}">
                <p14:modId xmlns:p14="http://schemas.microsoft.com/office/powerpoint/2010/main" val="1009167626"/>
              </p:ext>
            </p:extLst>
          </p:nvPr>
        </p:nvGraphicFramePr>
        <p:xfrm>
          <a:off x="5922622" y="3227388"/>
          <a:ext cx="1565956" cy="339605"/>
        </p:xfrm>
        <a:graphic>
          <a:graphicData uri="http://schemas.openxmlformats.org/presentationml/2006/ole">
            <mc:AlternateContent xmlns:mc="http://schemas.openxmlformats.org/markup-compatibility/2006">
              <mc:Choice xmlns:v="urn:schemas-microsoft-com:vml" Requires="v">
                <p:oleObj spid="_x0000_s156770" name="Equation" r:id="rId7" imgW="1054080" imgH="228600" progId="Equation.DSMT4">
                  <p:embed/>
                </p:oleObj>
              </mc:Choice>
              <mc:Fallback>
                <p:oleObj name="Equation" r:id="rId7" imgW="1054080" imgH="228600" progId="Equation.DSMT4">
                  <p:embed/>
                  <p:pic>
                    <p:nvPicPr>
                      <p:cNvPr id="0" name=""/>
                      <p:cNvPicPr/>
                      <p:nvPr/>
                    </p:nvPicPr>
                    <p:blipFill>
                      <a:blip r:embed="rId8"/>
                      <a:stretch>
                        <a:fillRect/>
                      </a:stretch>
                    </p:blipFill>
                    <p:spPr>
                      <a:xfrm>
                        <a:off x="5922622" y="3227388"/>
                        <a:ext cx="1565956" cy="339605"/>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BA949DAA-2B2A-4017-895E-FC6C49EBF0C5}"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ox(in)">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box(in)">
                                      <p:cBhvr>
                                        <p:cTn id="12" dur="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box(in)">
                                      <p:cBhvr>
                                        <p:cTn id="17" dur="500"/>
                                        <p:tgtEl>
                                          <p:spTgt spid="2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box(in)">
                                      <p:cBhvr>
                                        <p:cTn id="22" dur="500"/>
                                        <p:tgtEl>
                                          <p:spTgt spid="2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0"/>
                                        </p:tgtEl>
                                        <p:attrNameLst>
                                          <p:attrName>style.visibility</p:attrName>
                                        </p:attrNameLst>
                                      </p:cBhvr>
                                      <p:to>
                                        <p:strVal val="visible"/>
                                      </p:to>
                                    </p:set>
                                    <p:animEffect transition="in" filter="box(in)">
                                      <p:cBhvr>
                                        <p:cTn id="27" dur="500"/>
                                        <p:tgtEl>
                                          <p:spTgt spid="22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4"/>
                                        </p:tgtEl>
                                        <p:attrNameLst>
                                          <p:attrName>style.visibility</p:attrName>
                                        </p:attrNameLst>
                                      </p:cBhvr>
                                      <p:to>
                                        <p:strVal val="visible"/>
                                      </p:to>
                                    </p:set>
                                    <p:animEffect transition="in" filter="box(in)">
                                      <p:cBhvr>
                                        <p:cTn id="36" dur="500"/>
                                        <p:tgtEl>
                                          <p:spTgt spid="22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box(in)">
                                      <p:cBhvr>
                                        <p:cTn id="41" dur="500"/>
                                        <p:tgtEl>
                                          <p:spTgt spid="22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box(in)">
                                      <p:cBhvr>
                                        <p:cTn id="46" dur="500"/>
                                        <p:tgtEl>
                                          <p:spTgt spid="228"/>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234"/>
                                        </p:tgtEl>
                                        <p:attrNameLst>
                                          <p:attrName>style.visibility</p:attrName>
                                        </p:attrNameLst>
                                      </p:cBhvr>
                                      <p:to>
                                        <p:strVal val="visible"/>
                                      </p:to>
                                    </p:set>
                                    <p:animEffect transition="in" filter="box(in)">
                                      <p:cBhvr>
                                        <p:cTn id="51" dur="500"/>
                                        <p:tgtEl>
                                          <p:spTgt spid="23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35"/>
                                        </p:tgtEl>
                                        <p:attrNameLst>
                                          <p:attrName>style.visibility</p:attrName>
                                        </p:attrNameLst>
                                      </p:cBhvr>
                                      <p:to>
                                        <p:strVal val="visible"/>
                                      </p:to>
                                    </p:set>
                                    <p:animEffect transition="in" filter="box(in)">
                                      <p:cBhvr>
                                        <p:cTn id="56"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220" grpId="0"/>
      <p:bldP spid="2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Tourmaline, Polaroid film, and other </a:t>
            </a:r>
            <a:r>
              <a:rPr lang="en-US" sz="3200" dirty="0" err="1" smtClean="0"/>
              <a:t>Dichroic</a:t>
            </a:r>
            <a:r>
              <a:rPr lang="en-US" sz="3200" dirty="0" smtClean="0"/>
              <a:t> polarizers</a:t>
            </a:r>
            <a:endParaRPr lang="en-US" sz="3200" dirty="0"/>
          </a:p>
        </p:txBody>
      </p:sp>
      <p:sp>
        <p:nvSpPr>
          <p:cNvPr id="4" name="Slide Number Placeholder 3"/>
          <p:cNvSpPr>
            <a:spLocks noGrp="1"/>
          </p:cNvSpPr>
          <p:nvPr>
            <p:ph type="sldNum" sz="quarter" idx="12"/>
          </p:nvPr>
        </p:nvSpPr>
        <p:spPr/>
        <p:txBody>
          <a:bodyPr/>
          <a:lstStyle/>
          <a:p>
            <a:pPr>
              <a:defRPr/>
            </a:pPr>
            <a:fld id="{C9A70D68-413C-4300-8120-3BC80F9537A4}" type="slidenum">
              <a:rPr lang="en-US" smtClean="0"/>
              <a:pPr>
                <a:defRPr/>
              </a:pPr>
              <a:t>7</a:t>
            </a:fld>
            <a:endParaRPr lang="en-US"/>
          </a:p>
        </p:txBody>
      </p:sp>
      <p:sp>
        <p:nvSpPr>
          <p:cNvPr id="5" name="TextBox 4"/>
          <p:cNvSpPr txBox="1"/>
          <p:nvPr/>
        </p:nvSpPr>
        <p:spPr>
          <a:xfrm>
            <a:off x="533400" y="1295400"/>
            <a:ext cx="7708870" cy="646331"/>
          </a:xfrm>
          <a:prstGeom prst="rect">
            <a:avLst/>
          </a:prstGeom>
          <a:noFill/>
        </p:spPr>
        <p:txBody>
          <a:bodyPr wrap="square" rtlCol="0">
            <a:spAutoFit/>
          </a:bodyPr>
          <a:lstStyle/>
          <a:p>
            <a:r>
              <a:rPr lang="en-US" dirty="0" smtClean="0"/>
              <a:t>In optical range we need very thin sub-wavelength wires –look for the material with a natural fibrous structure</a:t>
            </a:r>
            <a:endParaRPr lang="en-US" dirty="0"/>
          </a:p>
        </p:txBody>
      </p:sp>
      <p:sp>
        <p:nvSpPr>
          <p:cNvPr id="157699" name="AutoShape 3" descr="data:image/jpeg;base64,/9j/4AAQSkZJRgABAQAAAQABAAD/2wBDAAkGBwgHBgkIBwgKCgkLDRYPDQwMDRsUFRAWIB0iIiAdHx8kKDQsJCYxJx8fLT0tMTU3Ojo6Iys/RD84QzQ5Ojf/2wBDAQoKCg0MDRoPDxo3JR8lNzc3Nzc3Nzc3Nzc3Nzc3Nzc3Nzc3Nzc3Nzc3Nzc3Nzc3Nzc3Nzc3Nzc3Nzc3Nzc3Nzf/wAARCADjAN4DASIAAhEBAxEB/8QAGwAAAQUBAQAAAAAAAAAAAAAAAAIDBAUGAQf/xAA9EAABBAEDAgQDBgQEBQUAAAABAAIDEQQSITEFURMiQWEGcYEUMpGhscEjQuHwFTNS0SRicoLxB0Njc7L/xAAZAQADAQEBAAAAAAAAAAAAAAAAAQIDBAX/xAAmEQACAgICAgICAgMAAAAAAAAAAQIRAyESMQRBEyIjURQyYXGB/9oADAMBAAIRAxEAPwD3FCEIAEIQgAQi1FyeoY2LQlkAJ4A3KAJSFRZXxJDED4UL5PrSpsj4l6hO4iENiaews/iU6NI4py6RtbCLC89dNPObmnlc73cU9FJI3iaQf95QlZp/Hf7N7aFhDNlssszJR/3lcbm9RGwy3/UlPiyXgl6N4hYebqnUIQKncTXe0rG+IM2yJHuJHsN0cRfDM2yFlR8QZbTuyNw7kUln4qDGjxMcaj2cjiw+GZp0LPR/FeKR54ZAfainm/FPTT958jfmwpUyXimvRdoVczrfTnkD7VG0njUaU2OaOUXG9rx3abSJcWu0OIQhAgQhCABCEIAEIQgAQhCAEvc1jS5xAA9So02a1jWljS/Vx6JnrT3/AGYxRO0vcCb9gszB1CaOUsypA8AUNK0jFdsuGNz2ixzcnJzH+HJK6KM3tEa/NUkrXQZJaJC+jVnlT5ch8wDcZri4+pVZ1Br43iR9tLiRz6qp0lo68cadDhzYW6hLHZUN2WASGgVe2yjy082X7nukaGgWJCsnJs3UEiQcl54H0UefIm0ARvLTaRRP8xpdcGtYXXdeiVlcUPRZcojAkcL7p5uWGmybVZq9SK9kzLksjFuG3zTTdBxRa5GaHMFOUU5VWQN1RSZb3SauB805HlmgDd907bFRcPzH6fvEfJIGU9253UeCLxoZHahpawuu+KTEGUwEBzSjYKi1bkxkU7YlHjMYL2KjukjkjBAYUwSTx6Jjr9EyTIa4UQm45p4na8eR7CDsWOpRgSfvcpwGhs5PskusP4s6tikCR4nYORIP3Wk6f8bdOyHNjyQ/GefV27fxC89lkrjdRpJRbmPbTiNj2SoynihL0e04vUcPKoY+TFIT6NcL/BSl4VjtmdK1sBeXniuVqOl/F+f0xgbnyCeJu1PPmH1UtJOjnfjy9HpqFiMD/wBQsSedrMiLw43GtbXXp+YWxx8mHJjEkEjZGOFgtN7JUYyg49jyEIQSCEIQBQfEOSGNLGzRxuPkDnna/wDwsxCxom82RGWg/eBVh8ZYglyo5ZHBt21ju1An9lmJ8ebHIbI4bixuqbo7vGiuHfZoZs0QEtjcHAC7CyuXnZj53mY6zdtr0XHZMjbA3+Sat5JdZ/FJybOhQURyKaQ24ktI51BSGZrT5XAOJ9AoE3iFtanA+xSGPlbsdR+ZSLsuWzt08UPcJJfFINJI+Y2VY0yP2491NhxXOFukod0qQrGHupxbyq3OezxWMN/TdWEjXt1F1uA9aUCRvJAoBACY8SR58jDz3T4wSyzK/SB2KjHijqr5p9rBKwh5c0jiv3SBsRK90Tf+Hkk0nYiqtR3Sy7047dynpsMxhrjKC13qPRJZgukbbS4i+wVWRtsQ3IkjH+YbvvsrHCyIZdpHODuBRVXJjaLovJBrYbpLbZVh7aPZOwL5+ORvroHglRXgtJbquuxUGPIlcCA5xA7lLZklr/MPxVIVskaXbn0USbyuNbg8FSXZAcCHDdRZiT8imHYDKdHp0kgj1Cbysg5DA37u1Ej1SJKs1dHi0w4Ad6SpdjOwRCI6vF1DsrXA6xm4eTG/pkskT9hTdw76KrhgfM8MYDZWj6J01kU7HuOpweR+AT7IlXTPWegZk2f0nHyclgZK9vna3iwSP2VgoHQmeH0rGb/yWp6hnnPtghCEhGd+ImNnje1zd4rcw+9FYjKY5sVbi5QN/kFvM5plM1cHff6rO5uG2SONp3qX0+SctM9DDFcEkZXJlYzJkic0jS4gEccgfukyFzNjpLe7dwp/V+mSNyJnBvl1Hf6hUszJcfIyC0keb9ykqNeTXY/q7OI+SRbgdza4c6OOYtkYKBdRA4ATjsiMx6/uBwJAdtYuv1QNSTEteewTrZ3gfeA+qhuyom2NTR/3LnjxuBuRoPoLSHaJZyG0W6ymnSRu2cSfk1NMewn77D7FwTviY+oF2k+weK/VAWDSwnZr3N+VJwRx/es/9JtEkuOHAM8KOuQX3aTJmxNA0yNdttQu0thaFxxCV1BoLQe6iZEOWxxAJ0niipDMxx1FkQuqGrb6qH1Xq87ZIoDjMuibZdlOmJyQz4L3GnE6zsiSOZooaq+ahz9Uka4h8JHHDvbZMHqrbFQvut/N6qqJ5omOMrf5Hd+U8JbYGvZ9QVAHUWOFtj54F7lc+3Oe4gQ0R3TVickTy8gCiQCm9b9+yjGWQurYfRSoR6vGqh+O6pIXNDZJd8lMw8AzyAvB0DckJ6LH8UhwjDRd1/fzV/0rpkhim1EgVuSh0CbZD+HumguyZKNx20AfKv3V90fG0zMe8DcyOA7bp34axv8AgsjT5nSTGz9Qprofsz4om/eEVu39SUm/0Wo09mwwm6MWFo9GD9E+kRN0saOwAS1B5QIQgoAz+dK6J76aaF/XlMN8OWMEEV4oNnn0TXUc52Hl5Tnt1gAaPbkqFj5YnZG5g2E29/RNzV0epDG+CZO6phMe0uF3Z9Pks3m9N1DIoDkH9VfZOQ7xK1Ghe18cJbg17ZpG0WbEkD2KmSt6LjcY7Mf1LooyXTTsjoa3AtaK2HNd/VVOZ00uDWwlr2AWKPff8V6K5jXP8SJjSGuOo+4PbuqzJwm5E80wYGR9g3n3+Z5UW4hSk+jz2Xp8jTuw7DldkwSC6xdXRHqtk/EjmYQ1rW0BVAqFPC6EuY5wcQCLaULJY/g9GTfjV4hqt2/TlRmQO32PstnjYjZ5CZRYLgXX6qUOnY4fH4UQsv3sKvkF8DMtidOleC4xOI5NBXeJ8PZmSG+FBxf3iBXA3WtxemxRYokkgaGucfrupsuNDN4bIYjqHqPTzf0VJtmbSXRVYfwS9xMk08TS00QN1i/j7pZ6b8QQwskBuBptp3ALnD9itrmZr8TKmhkklBc+2tI8pasP8UyyZ/VXSkkuDABvwNz+6ly9FQxT/s3ooJ8Oato3ge7T/fqoxwpAdgSeyvMcu1sB1m204Xtal5bWukGqOKEGiGMs1+O6ORosJRxYrmMaSy6Nny87d07jxukdL5HNsbgbA7rSHp0g6e6V3h6HgU4GqFgfurj4d6F0/LjklfOAGgmR11W4423TUmTLEoq2YpmI50g0jZXGJ0uWZwBbvQArburzI6XBkiBnTpQ+m2RW4vue60OH0PAwtTs2dw8NoJYXj1tO5MHHHBWym6X0iGJodLrNNJOkbcj1V2IYxhkRtrXW59O6cZ1bGY2THjaxmthDDfreyi9QdKemukkd5G2CR8kehqLvaoT08w43TWeDIQ17iXPO29FENPzg0P8AEJdGzV3/ALtV2fIGdHxo4nab3Pv/AHam9CBk6jEALHjj8h/RF+isiqMpf7N2F1AQg8UEFC4UAYnrzS/NzK4ZW3bylVsTvAazy7Ol2/JWXXbblZThe4Fnv5Sq2PU7QDyJdvyWUuz3fH3iX/CW2Zsp2cNQNHbkbKNJ1KbDEwgfQeQCKBsUVAYS3PJDjYcAQOxIXMpw+5JYtwr+/wAUXs2WNdMm9PyslrpXxtJi1uDnEWBvypcWfG1odI+PS3+Zp4+hUHBeIIzE5zXMkkdIC07EHdIyuk4+TA7Ign0Pa2yx7u3/AIQxcYt7JjOuwxtLI8cvY4bHYWa3SHuGdJ4rIYWNaKAJu9+3qs2ZHY7iw6TtuQbVnhZ+M57fGa+gKNmq78JXZq/HUdxLEzBspa6BgaA0U0CrA/RSoDA4tc2GpLsNP6qinlY6V2mRxF20H5JzEdkucJHDUxl3poHsN/wSvYpYPqa+FjDC2fIkuHcBvAFknZQuq9cxcTHrGcfEeBprba+d/qshm52SIIQ6Q7kGmn03UKfMdI4OlJumtBJs0AtPk1oxXiK7ky7PXo5GFs7LdqL9Qokn68crHZ+Q77VIbsmjZUnHnaNZJJ2JFhVOXKHZLnccCvopT2dHxxUSzwcqI2JmuaAOWHdPTCENY8CZ12TqNKpiIdwpg1GvMTXom9jjjJUfUJIWeHuYyRbT67/0Vv07rBhx5CyI24Vufr+wVOYxTRVb9vYlS2QuGEX3yD6exS2afEmqYkdTyYchzhO9pJFlriOFcdP6hFkZOqeUkbW6R1mqWWnPncBzfJT2E92iW/cKkZtGlm6n01jnFp11xSb6t1SSXpoYwlkNWG3zxysy1p1Gxt+6tcof8NEwnktH5oIaRd5IJwsVh3Olv6hX/wALR6syM9i937Knyf8AMxohwA0/qVovhRh8YGthDf4lNdnH5LrCzUoQhUeKC4V1cKAMP1WRsmRlEv0kOq/QbOCZZolY1zGi/FOw+iR1ZmrJzK2uU/o5Ifrg8F0ZpzZbNevCxfZ7uKP40kVeWHY+cJm7sc4A+2/9FwStyHNOoOa2VoI7iyrbqUsGXAyNkLWOJBcQBRPcLNR64ZbDyR4rQR3COmdELktqizbpDWgN0NDPLtsN/wCqr3PklZUbw7egBt6qcx4cyMxuB1RDU2+NlVYcj9ZDtQJNDsmzowjrYC3LH2uJwbt9VMyMbHkfrjZoZdBt+lcqd0qPEnhcJ8tkUwugW2qPqXUI8SZ7IwyUl2zr90uOi+acq/R3EgfFE85DnSSkUewFmv1XZch8UYY2UtBG4/NVH2+aZznE6Qb2CQw+LTg88epSolzSVD2RM5kbbf5h+Kjtkcd3Enbkn2S5IHsZesHy3ylNiOnUUyUrFY0Ub2vdLO1lMJ/oqPKDTkSaDbbNKdLNIYXEGhVbDlVrXO3I77Ii9hLomYUMrz/DFq6xMd1Pa9u+wsKnxcsxAAu55rYhWsXUI2XU2myFTLxuKRYS4bdYa52lobd3twh/2eKHw3ue4tAdtwQa2/VVWX1UWS2Qu+YtMxZzJ5C6YuNChQ4FJBLIroVIGOeSLq9k9j0IHHfkqM6QEGmp7H1/ZT5dnO5VGTY5GKoe6m5MgE+NC0XcgFqBGHOe3181n23UtrS/quKz/mspWZNs1Tw12TqJ+40/k1an4YA1yEfyxsb+qysTTLkuB9W1+JC2Xw/D4YyfXzht/If1VRODzHWOi4QhCo8kEFC4UAYnqjWNmn8oc4zHUO/NKNlRh4jAboIkJr22UjqZd9rzGt58U0R9Sq+ecv8ADe51kvOx+YWT7Pcwp8URXuAdo823B/FVmSAyRpa0jVKLtSnZI8YNBs3/ALqBlSeZhBP+apOxaB7jH4bmuoiP9is+OoZNBoe0UbJA5V1k+YC7H8Ijn2/qsvG3U83X1TKjLZYfb59V6zfF0nS9krWeK46vUqGW77Jxu/pwguzr52AObG2h7p7Hlbq8zAABWwUKnONGgLv81KjaADRopkNkmcxO+6dkhwqNxL9LaNDuo8jtnGzQFpnKkeWNDxpFcUhgpUPvkjOPICAKbsL5VMzxHhzgG6QU7kSfwHAHsjFbcAr1P7qbopLkcEbibNc+iVGfPR4v1T/2cFgcXAWfVI0sa5u+1pJtg0kEzPMdJG3p3TkBpnoDfA9EgEWfUJbr8tDblUZ6uxeoAGyVKbI4QxhpNA+pVc940mvkpbX+RoOxq90CkybhEmRovckbK0wRr65GTvoa4qp6cCJm6trbasOmSD/EppDw2I/mUzN6NIyQh4aOXFosfNbb4ZB/w9zjy6Vx/ZYTFdqyWbX/ABAPwC9B6Azw+mRD/VbvxJVxODzn9EixQhCo8sFwrq4UAYfqzjH1DL1HSDKaP0VfkMdM6J5aNBfRoe4Vj8SRg5mT/wDYP/yo0Li2IN5skb+lrJ9nu4X+NNFBM1jJdRaQ5gv571+6rfM436iQ7lX8+M8SyeIL0RFt8gmyP2VTKxrBGwDfW63d0joTsjZrmhr9IOsRrMMB1gAH6rUZbBcuo1/DrjhZtzCHinFzTvdVaZUR1n+YAXAUVzWGyGxe/AKZY866FWU54dWS6jfHsii7FMpzSOfmpH8jWt+u6Ya8EAmgltkaHGighnZg8xOB42Cr5JCaBNqZkTDSQOLVc67He0AIyXeQNHqUqF7mxto+nCayR5A7gWlMIEYrikmh8iayfVWqwedgkh/+6iMl8xTsQLh7d0JCcx8EHb0tLEn3lHBondcY6/qnRHMe1UN6q06JdQvsFFNpUbqa4Ab0mkQ5lzgzhzxZNtbXyT/Sblfk0aJ02fYbqqxZPDbISKJ3sqZ0abRHkOvlUkZuRq+myh2W3fYOcfyXp/Sm6OnYw/8AjH6LxvpOTpl1X6OK9lwHD7HAB/ob+ipI4fNf1RKQuagi0Hn2jqChBQMx3xACc3KbVi2k3/0qsa4yw6KIo1fvauOvHTl5BoGy0fIV/VV+LjyljQGW0ncH03WbWz2cL/EjnUX48YyYjwWAgj5H/dZHNkY6YtDrDS7j5K96tE5rcuiQPCFWsqx5M87QNgfX/pR2zeGkSct4AlvjSs+8NcPKCaHqrvO3GTZp2lZ0ylpe29iefRFFqdDkjG2HAjYbgJAN2b3r1TGp5kDKBJO1JXiaTpJ1CvROhqY+wDURtXZKDbdyAN+Ex4oD9LW7H1TsFF/PIKA5Iam2LtNphwuVoHO6kTkaDVc8qKJXGZoFDuigUoiM6PQ032Oyi63AAXwP2TnUnEkAm7Cb8N177V3SSJySSOMebItT4ZNMbmDbjdRYGMPmJuipjCAXFtV3VJGTmN06R1kigLpdjFDVYodky550k+y7G4iPTR/BVxRDkyW+RhZ5Rvul9ODZpHB5oDdQiDov1UrAZs9/b1VIzlZNzWNiicW1Wmr7lNYUpZiPo8lNZk14+n1CZheW4lD1KdEXouumzaRqvc0F7J0zPa7FiBO+kBeH9Oa58sbG7mxsvUcGRzImC+An6OPy56SNgzJB/mTgm7rPR5JaOVIjy/dTRxWaRBQgqTYyPxIKy5XD1r9ExEJIo2hu/avdWHXoA+aQk0S5v6BdwoG6Gm9zQIPshRbkerCaWJEbOxWPwJpXDSXxBp1Djn/debFhiypr3Emoix2BH7L1PLyY4oshs1Vp2vvRP7LzjNeyac6YhGYw5pp12fU/VGRJPReFt2Q+o7jIbvZ2H1WfMI0uBNOuqIWiyZsdmS9uW1xY8EWzlpsUf77qm6i2OBxa469TQ5jgKIUHQV7/ALzaHmCastdvueE+1z/tEYaRY3BKZko6b3PqgEOtaXXVl236Kdi4RMxDrADTv9LScaVjI/EawahTa716qfFlPaDoa0uokmvomhMqpxpicANyeVAYQMhu/wDKVcT40pidqoNsHbuqzw2B5Iu69UAmRs9wDw7sAm9Yde5s+yXmNLqa0clLxcWt5D9E0Rkds5EwVVqWGOER22JPKdDRHH5QLvZJp7y1g7pmZHLQGUWg+6SXmwD2UieJ0ex9eFE0m9ymFiy7y78hSMOQtic2xTlBJ8wA9FIjBELiLTRnJ2KzDUPcWV2AXjM+aanaTCxoslysum4UmQ5rGjYeqoylJRVstvhjBfPmNko6G8r0JjAxoHsqvomE3EhayqPqVauOyDzMuTnKxJdQ2KBMRxaQ80dk2TfKDI9CQhCzOky/X3OGW4X5dTf0CVhvPiMAOykfE0I0RzDm6Kj9PA+zskvk1+qcV9z0oNPCim6pk+JPkscW0zXs41Y0n/dY2Ah8kjube8/mtH1vEdI/Id4ui5HAng1pWbx4nxMAd3cbrmysm7kdkEktELrTR4zXWBV378KrzHwZIaQxoewbgXsLWomhjDnTTwxzBrrDHiwR7/gFUOw4IZS57CR6Di/mmMphG55scnbb0TkuI8adTge9KfkNbqIYQGN3AHoo00gLnFu2+wVUNtIm4XT2+A6UkOdfCmw4DS50uv7reCoHTnvL2scTTub4q1fRmKN0jNTboA13tMzcih6m44jZWkii6hv7Kgabksk7haL4lYxrLAsl9C/kqHHa58hpo2QyeR3R/GAcwu7gJZIG4bv80/DcU1ktFtPJpPHJkLK0xBv+rZJEuWyCJXaW83ZKHSvZTtNbXaXPkNDqdI0u5AbuCjIyWPisOBJoaQOE9kuQw/Nc5mkj5lNMZJJu/wArL5Oy60yf+3FfzCUcWadoE/Ce2ZSyJdsUG4rTu4vd6Bp5KcBe8URt2S8fBjirSBamR47nbNH5Kjnn5MV1siwQF72g88CluugYDYIA4t8x9lXdE6MS4SSDYd1q4ogxgrhCOHJklPseb5B7rpeTyU24+m6BdfomZnTuUkmiun+90koA9EQhCzOkZy8aPKhdFKLafyWTxsyNmXLgMd/Ex3ev8w7hbJY/4r+GnTl+d0+xP95zRyfcIXZriy/G99DHWZMYYLn+V0hD6AF+bgKgwqcyOORo8zLJI43VM7IzsWY6pXkg7tkFhRMrNyZidMhjBFU3t2ScW3Z6EPKwxVWarN6HI/FfId2l1jSb+RWa6jBM1uiQFpYLAeNyE3H1fqcGJ9ljzpxFwBYsfI1YUbJz87IYGzZksjW8CSinwYl5kPbI7mOLXFtn0+assTpTRTnxufxZ07NtVBknDtTXgevCnYvW8/HY5vleH/e1OPm+adFfycb9k/JfhY0TmUXPDbsACt0lmZjjCa4UdTq1eu6qczIlzXlzo449XOi90w2B2gM1OoG6v1RxZlLyca/yS890eW1h1BrASdRPPsq+fIxoRpi3dW+n0TjsXUPMXEfMpDcIE7NToyflQ9EJ0zpjRiDgONXolDFLzb/wGwCtoOnmrApSBgHsikc2TyXLrRVQ4bBw0D6J77O0egVqzBd2To6e48hBg5FQIewTrMVzvRXeP0wuI8pKtIOkhoBcKRRLZncTpznuulfYfSGtILwrODFZENhunwBxXCdEtjccYjbTdgOyWT2/BLDQg8+6Yjm/qgEjlKNE8brh5QAA2Fyt/RdJFLnyQB6GhCFmdIIKEIAzfxL8OxZ7TPAxrZgN6H3l57mdHfC5wc0hwPFL2ZVnU+jwZrS7SGydwqTIaa6PGpsMt9Copxn2t51ToM0DiDGSz/UFWf4dRNt/JMXIyhxXdl0Yjuy1P+HAfyrg6fZHl/JAuRm24rr4KWMVx9CtM3ppPonWdM7gIDkZmPBc4jZWGN0kuAtqv4sFjNyOFJa1rNgBSCWyrh6U0M9AnP8ADGcbKx+VIPCdCILenxhLGJG30ulLsBJB7oENsjYzhoSiPb6pZO4pBFjYbIAbA3S6ocWF0CiOy6T6JgJKbd+ScJFdqTW5cT7pAdr2/Ndae6L9tkiyCgQpA+dLhOySSaq0AejoQhZnUCEIQAIQhADcjWuaQ4ArNdWhjZL5GAX2QhUjOfZWOA7Bca0auAhCogDsNlwIQkB0fdSSUITQgJrj5oPAPflCExHCeEoIQgBJ9F08IQgDl7Arj0IQAkchIj3JtCEgFHc7900QNXCEIEDSSTa44mghC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228600" y="1600200"/>
            <a:ext cx="6581521" cy="2209800"/>
            <a:chOff x="228600" y="1600200"/>
            <a:chExt cx="6581521" cy="2209800"/>
          </a:xfrm>
        </p:grpSpPr>
        <p:sp>
          <p:nvSpPr>
            <p:cNvPr id="157697" name="Rectangle 1"/>
            <p:cNvSpPr>
              <a:spLocks noChangeArrowheads="1"/>
            </p:cNvSpPr>
            <p:nvPr/>
          </p:nvSpPr>
          <p:spPr bwMode="auto">
            <a:xfrm>
              <a:off x="228600" y="2057400"/>
              <a:ext cx="6019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Tourmaline contains Al</a:t>
              </a:r>
              <a:r>
                <a:rPr kumimoji="0" lang="en-US"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a:t>
              </a:r>
              <a:r>
                <a:rPr kumimoji="0" lang="en-US"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3</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a:t>
              </a:r>
              <a:r>
                <a:rPr kumimoji="0" lang="en-US"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a:t>
              </a:r>
              <a:r>
                <a:rPr kumimoji="0" lang="en-US"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3</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SiO</a:t>
              </a:r>
              <a:r>
                <a:rPr kumimoji="0" lang="en-US"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7701" name="Picture 5" descr="http://www.buenavistagemworks.com/tourmaline/tourmpics/tourmaline_queen1.jpg"/>
            <p:cNvPicPr>
              <a:picLocks noChangeAspect="1" noChangeArrowheads="1"/>
            </p:cNvPicPr>
            <p:nvPr/>
          </p:nvPicPr>
          <p:blipFill>
            <a:blip r:embed="rId2" cstate="print"/>
            <a:srcRect/>
            <a:stretch>
              <a:fillRect/>
            </a:stretch>
          </p:blipFill>
          <p:spPr bwMode="auto">
            <a:xfrm>
              <a:off x="4648200" y="1600200"/>
              <a:ext cx="2161921" cy="2209800"/>
            </a:xfrm>
            <a:prstGeom prst="rect">
              <a:avLst/>
            </a:prstGeom>
            <a:noFill/>
          </p:spPr>
        </p:pic>
      </p:grpSp>
      <p:grpSp>
        <p:nvGrpSpPr>
          <p:cNvPr id="13" name="Group 12"/>
          <p:cNvGrpSpPr/>
          <p:nvPr/>
        </p:nvGrpSpPr>
        <p:grpSpPr>
          <a:xfrm>
            <a:off x="762000" y="3886200"/>
            <a:ext cx="6248400" cy="2686050"/>
            <a:chOff x="762000" y="3886200"/>
            <a:chExt cx="6248400" cy="2686050"/>
          </a:xfrm>
        </p:grpSpPr>
        <p:pic>
          <p:nvPicPr>
            <p:cNvPr id="157703" name="Picture 7" descr="http://static.eprofeel.com/salons/c/1/442d/9675_Camera-and-Photo_Polaroid-3-Piece-Filter-Kit-37mm-UV-Circular-Polarizer-FLD-PL3FIL37_c899_1.jpg"/>
            <p:cNvPicPr>
              <a:picLocks noChangeAspect="1" noChangeArrowheads="1"/>
            </p:cNvPicPr>
            <p:nvPr/>
          </p:nvPicPr>
          <p:blipFill>
            <a:blip r:embed="rId3" cstate="print"/>
            <a:srcRect/>
            <a:stretch>
              <a:fillRect/>
            </a:stretch>
          </p:blipFill>
          <p:spPr bwMode="auto">
            <a:xfrm>
              <a:off x="762000" y="4191000"/>
              <a:ext cx="2381250" cy="2381250"/>
            </a:xfrm>
            <a:prstGeom prst="rect">
              <a:avLst/>
            </a:prstGeom>
            <a:noFill/>
          </p:spPr>
        </p:pic>
        <p:sp>
          <p:nvSpPr>
            <p:cNvPr id="12" name="TextBox 11"/>
            <p:cNvSpPr txBox="1"/>
            <p:nvPr/>
          </p:nvSpPr>
          <p:spPr>
            <a:xfrm>
              <a:off x="1066800" y="3886200"/>
              <a:ext cx="5943600" cy="923330"/>
            </a:xfrm>
            <a:prstGeom prst="rect">
              <a:avLst/>
            </a:prstGeom>
            <a:noFill/>
          </p:spPr>
          <p:txBody>
            <a:bodyPr wrap="square" rtlCol="0">
              <a:spAutoFit/>
            </a:bodyPr>
            <a:lstStyle/>
            <a:p>
              <a:r>
                <a:rPr lang="en-US" dirty="0" smtClean="0"/>
                <a:t>Polaroid – long chains of hydrocarbons with iodine supplying electrons that can move along these long chains</a:t>
              </a:r>
              <a:endParaRPr lang="en-US" dirty="0"/>
            </a:p>
          </p:txBody>
        </p:sp>
      </p:grpSp>
      <p:grpSp>
        <p:nvGrpSpPr>
          <p:cNvPr id="19" name="Group 18"/>
          <p:cNvGrpSpPr/>
          <p:nvPr/>
        </p:nvGrpSpPr>
        <p:grpSpPr>
          <a:xfrm>
            <a:off x="6629400" y="4343400"/>
            <a:ext cx="1619250" cy="2343151"/>
            <a:chOff x="6629400" y="4343400"/>
            <a:chExt cx="1619250" cy="2343151"/>
          </a:xfrm>
        </p:grpSpPr>
        <p:pic>
          <p:nvPicPr>
            <p:cNvPr id="157710" name="Picture 14" descr="http://www.ghuth.com/wp-content/edwin-land.jpg"/>
            <p:cNvPicPr>
              <a:picLocks noChangeAspect="1" noChangeArrowheads="1"/>
            </p:cNvPicPr>
            <p:nvPr/>
          </p:nvPicPr>
          <p:blipFill>
            <a:blip r:embed="rId4" cstate="print"/>
            <a:srcRect/>
            <a:stretch>
              <a:fillRect/>
            </a:stretch>
          </p:blipFill>
          <p:spPr bwMode="auto">
            <a:xfrm>
              <a:off x="6629400" y="4343400"/>
              <a:ext cx="1619250" cy="2343151"/>
            </a:xfrm>
            <a:prstGeom prst="rect">
              <a:avLst/>
            </a:prstGeom>
            <a:noFill/>
          </p:spPr>
        </p:pic>
        <p:sp>
          <p:nvSpPr>
            <p:cNvPr id="14" name="TextBox 13"/>
            <p:cNvSpPr txBox="1"/>
            <p:nvPr/>
          </p:nvSpPr>
          <p:spPr>
            <a:xfrm>
              <a:off x="6781800" y="6172200"/>
              <a:ext cx="1287532" cy="369332"/>
            </a:xfrm>
            <a:prstGeom prst="rect">
              <a:avLst/>
            </a:prstGeom>
            <a:noFill/>
          </p:spPr>
          <p:txBody>
            <a:bodyPr wrap="none" rtlCol="0">
              <a:spAutoFit/>
            </a:bodyPr>
            <a:lstStyle/>
            <a:p>
              <a:r>
                <a:rPr lang="en-US" dirty="0" smtClean="0"/>
                <a:t>1909-1991</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descr="http://www.halbo.com/mount_02ph.jpg"/>
          <p:cNvPicPr>
            <a:picLocks noChangeAspect="1" noChangeArrowheads="1"/>
          </p:cNvPicPr>
          <p:nvPr/>
        </p:nvPicPr>
        <p:blipFill>
          <a:blip r:embed="rId2" cstate="print"/>
          <a:srcRect/>
          <a:stretch>
            <a:fillRect/>
          </a:stretch>
        </p:blipFill>
        <p:spPr bwMode="auto">
          <a:xfrm>
            <a:off x="5055729" y="4413249"/>
            <a:ext cx="3381375" cy="2247901"/>
          </a:xfrm>
          <a:prstGeom prst="rect">
            <a:avLst/>
          </a:prstGeom>
          <a:noFill/>
        </p:spPr>
      </p:pic>
      <p:sp>
        <p:nvSpPr>
          <p:cNvPr id="2" name="Title 1"/>
          <p:cNvSpPr>
            <a:spLocks noGrp="1"/>
          </p:cNvSpPr>
          <p:nvPr>
            <p:ph type="title"/>
          </p:nvPr>
        </p:nvSpPr>
        <p:spPr/>
        <p:txBody>
          <a:bodyPr/>
          <a:lstStyle/>
          <a:p>
            <a:r>
              <a:rPr lang="en-US" sz="3200" dirty="0" smtClean="0"/>
              <a:t>Polarizers based on double refraction and total internal reflection</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8</a:t>
            </a:fld>
            <a:endParaRPr lang="en-US"/>
          </a:p>
        </p:txBody>
      </p:sp>
      <p:sp>
        <p:nvSpPr>
          <p:cNvPr id="4" name="TextBox 3"/>
          <p:cNvSpPr txBox="1"/>
          <p:nvPr/>
        </p:nvSpPr>
        <p:spPr>
          <a:xfrm>
            <a:off x="381000" y="1295400"/>
            <a:ext cx="1697901" cy="369332"/>
          </a:xfrm>
          <a:prstGeom prst="rect">
            <a:avLst/>
          </a:prstGeom>
          <a:noFill/>
        </p:spPr>
        <p:txBody>
          <a:bodyPr wrap="none" rtlCol="0">
            <a:spAutoFit/>
          </a:bodyPr>
          <a:lstStyle/>
          <a:p>
            <a:r>
              <a:rPr lang="en-US" dirty="0" smtClean="0"/>
              <a:t>(1) </a:t>
            </a:r>
            <a:r>
              <a:rPr lang="en-US" dirty="0" err="1" smtClean="0"/>
              <a:t>Nicol</a:t>
            </a:r>
            <a:r>
              <a:rPr lang="en-US" dirty="0" smtClean="0"/>
              <a:t> Prism</a:t>
            </a:r>
            <a:endParaRPr lang="en-US" dirty="0"/>
          </a:p>
        </p:txBody>
      </p:sp>
      <p:grpSp>
        <p:nvGrpSpPr>
          <p:cNvPr id="31" name="Group 30"/>
          <p:cNvGrpSpPr/>
          <p:nvPr/>
        </p:nvGrpSpPr>
        <p:grpSpPr>
          <a:xfrm>
            <a:off x="2286000" y="1524000"/>
            <a:ext cx="6383541" cy="990600"/>
            <a:chOff x="2286000" y="1524000"/>
            <a:chExt cx="6383541" cy="990600"/>
          </a:xfrm>
        </p:grpSpPr>
        <p:grpSp>
          <p:nvGrpSpPr>
            <p:cNvPr id="23" name="Group 22"/>
            <p:cNvGrpSpPr/>
            <p:nvPr/>
          </p:nvGrpSpPr>
          <p:grpSpPr>
            <a:xfrm>
              <a:off x="2286000" y="1524000"/>
              <a:ext cx="3352800" cy="990600"/>
              <a:chOff x="2286000" y="2819400"/>
              <a:chExt cx="3352800" cy="990600"/>
            </a:xfrm>
          </p:grpSpPr>
          <p:grpSp>
            <p:nvGrpSpPr>
              <p:cNvPr id="15" name="Group 14"/>
              <p:cNvGrpSpPr/>
              <p:nvPr/>
            </p:nvGrpSpPr>
            <p:grpSpPr>
              <a:xfrm>
                <a:off x="2286000" y="2895600"/>
                <a:ext cx="2743200" cy="914400"/>
                <a:chOff x="3962400" y="2286000"/>
                <a:chExt cx="2743200" cy="914400"/>
              </a:xfrm>
            </p:grpSpPr>
            <p:grpSp>
              <p:nvGrpSpPr>
                <p:cNvPr id="7" name="Group 6"/>
                <p:cNvGrpSpPr/>
                <p:nvPr/>
              </p:nvGrpSpPr>
              <p:grpSpPr>
                <a:xfrm>
                  <a:off x="3962400" y="2286000"/>
                  <a:ext cx="2743200" cy="914400"/>
                  <a:chOff x="3962400" y="2286000"/>
                  <a:chExt cx="2743200" cy="914400"/>
                </a:xfrm>
                <a:solidFill>
                  <a:srgbClr val="FFC000"/>
                </a:solidFill>
              </p:grpSpPr>
              <p:sp>
                <p:nvSpPr>
                  <p:cNvPr id="5" name="Right Triangle 4"/>
                  <p:cNvSpPr/>
                  <p:nvPr/>
                </p:nvSpPr>
                <p:spPr bwMode="auto">
                  <a:xfrm>
                    <a:off x="4572000" y="2286000"/>
                    <a:ext cx="2133600" cy="914400"/>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Right Triangle 5"/>
                  <p:cNvSpPr/>
                  <p:nvPr/>
                </p:nvSpPr>
                <p:spPr bwMode="auto">
                  <a:xfrm flipH="1">
                    <a:off x="3962400" y="2286000"/>
                    <a:ext cx="609600" cy="914400"/>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9" name="Straight Connector 8"/>
                <p:cNvCxnSpPr>
                  <a:endCxn id="5" idx="4"/>
                </p:cNvCxnSpPr>
                <p:nvPr/>
              </p:nvCxnSpPr>
              <p:spPr bwMode="auto">
                <a:xfrm>
                  <a:off x="4572000" y="2286000"/>
                  <a:ext cx="213360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a:stCxn id="6" idx="0"/>
                  <a:endCxn id="6" idx="4"/>
                </p:cNvCxnSpPr>
                <p:nvPr/>
              </p:nvCxnSpPr>
              <p:spPr bwMode="auto">
                <a:xfrm flipH="1">
                  <a:off x="3962400" y="2286000"/>
                  <a:ext cx="60960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a:stCxn id="6" idx="4"/>
                  <a:endCxn id="5" idx="4"/>
                </p:cNvCxnSpPr>
                <p:nvPr/>
              </p:nvCxnSpPr>
              <p:spPr bwMode="auto">
                <a:xfrm>
                  <a:off x="3962400" y="3200400"/>
                  <a:ext cx="2743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16" name="Group 15"/>
              <p:cNvGrpSpPr/>
              <p:nvPr/>
            </p:nvGrpSpPr>
            <p:grpSpPr>
              <a:xfrm rot="10800000">
                <a:off x="2895600" y="2819400"/>
                <a:ext cx="2743200" cy="914400"/>
                <a:chOff x="3962400" y="2286000"/>
                <a:chExt cx="2743200" cy="914400"/>
              </a:xfrm>
            </p:grpSpPr>
            <p:grpSp>
              <p:nvGrpSpPr>
                <p:cNvPr id="17" name="Group 6"/>
                <p:cNvGrpSpPr/>
                <p:nvPr/>
              </p:nvGrpSpPr>
              <p:grpSpPr>
                <a:xfrm>
                  <a:off x="3962400" y="2286000"/>
                  <a:ext cx="2743200" cy="914400"/>
                  <a:chOff x="3962400" y="2286000"/>
                  <a:chExt cx="2743200" cy="914400"/>
                </a:xfrm>
                <a:solidFill>
                  <a:srgbClr val="FFC000"/>
                </a:solidFill>
              </p:grpSpPr>
              <p:sp>
                <p:nvSpPr>
                  <p:cNvPr id="21" name="Right Triangle 20"/>
                  <p:cNvSpPr/>
                  <p:nvPr/>
                </p:nvSpPr>
                <p:spPr bwMode="auto">
                  <a:xfrm>
                    <a:off x="4572000" y="2286000"/>
                    <a:ext cx="2133600" cy="914400"/>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 name="Right Triangle 21"/>
                  <p:cNvSpPr/>
                  <p:nvPr/>
                </p:nvSpPr>
                <p:spPr bwMode="auto">
                  <a:xfrm flipH="1">
                    <a:off x="3962400" y="2286000"/>
                    <a:ext cx="609600" cy="914400"/>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8" name="Straight Connector 17"/>
                <p:cNvCxnSpPr>
                  <a:endCxn id="21" idx="4"/>
                </p:cNvCxnSpPr>
                <p:nvPr/>
              </p:nvCxnSpPr>
              <p:spPr bwMode="auto">
                <a:xfrm>
                  <a:off x="4572000" y="2286000"/>
                  <a:ext cx="213360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a:stCxn id="22" idx="0"/>
                  <a:endCxn id="22" idx="4"/>
                </p:cNvCxnSpPr>
                <p:nvPr/>
              </p:nvCxnSpPr>
              <p:spPr bwMode="auto">
                <a:xfrm flipH="1">
                  <a:off x="3962400" y="2286000"/>
                  <a:ext cx="60960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a:stCxn id="22" idx="4"/>
                  <a:endCxn id="21" idx="4"/>
                </p:cNvCxnSpPr>
                <p:nvPr/>
              </p:nvCxnSpPr>
              <p:spPr bwMode="auto">
                <a:xfrm>
                  <a:off x="3962400" y="3200400"/>
                  <a:ext cx="2743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sp>
          <p:nvSpPr>
            <p:cNvPr id="24" name="Rectangle 23"/>
            <p:cNvSpPr/>
            <p:nvPr/>
          </p:nvSpPr>
          <p:spPr>
            <a:xfrm>
              <a:off x="5562600" y="1524000"/>
              <a:ext cx="3106941" cy="369332"/>
            </a:xfrm>
            <a:prstGeom prst="rect">
              <a:avLst/>
            </a:prstGeom>
          </p:spPr>
          <p:txBody>
            <a:bodyPr wrap="none">
              <a:spAutoFit/>
            </a:bodyPr>
            <a:lstStyle/>
            <a:p>
              <a:r>
                <a:rPr lang="en-US" dirty="0" smtClean="0"/>
                <a:t>CaCO</a:t>
              </a:r>
              <a:r>
                <a:rPr lang="en-US" baseline="-25000" dirty="0" smtClean="0"/>
                <a:t>3</a:t>
              </a:r>
              <a:r>
                <a:rPr lang="en-US" dirty="0" smtClean="0"/>
                <a:t> (n</a:t>
              </a:r>
              <a:r>
                <a:rPr lang="en-US" baseline="-25000" dirty="0" smtClean="0"/>
                <a:t>o</a:t>
              </a:r>
              <a:r>
                <a:rPr lang="en-US" dirty="0" smtClean="0"/>
                <a:t>=1.658; n</a:t>
              </a:r>
              <a:r>
                <a:rPr lang="en-US" baseline="-25000" dirty="0" smtClean="0"/>
                <a:t>e</a:t>
              </a:r>
              <a:r>
                <a:rPr lang="en-US" dirty="0" smtClean="0"/>
                <a:t>=1.486)</a:t>
              </a:r>
              <a:endParaRPr lang="en-US" dirty="0"/>
            </a:p>
          </p:txBody>
        </p:sp>
        <p:cxnSp>
          <p:nvCxnSpPr>
            <p:cNvPr id="27" name="Straight Connector 26"/>
            <p:cNvCxnSpPr>
              <a:stCxn id="6" idx="0"/>
            </p:cNvCxnSpPr>
            <p:nvPr/>
          </p:nvCxnSpPr>
          <p:spPr bwMode="auto">
            <a:xfrm>
              <a:off x="2895600" y="1600200"/>
              <a:ext cx="685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Freeform 27"/>
            <p:cNvSpPr/>
            <p:nvPr/>
          </p:nvSpPr>
          <p:spPr bwMode="auto">
            <a:xfrm>
              <a:off x="2448560" y="2296160"/>
              <a:ext cx="145627" cy="203200"/>
            </a:xfrm>
            <a:custGeom>
              <a:avLst/>
              <a:gdLst>
                <a:gd name="connsiteX0" fmla="*/ 0 w 145627"/>
                <a:gd name="connsiteY0" fmla="*/ 0 h 203200"/>
                <a:gd name="connsiteX1" fmla="*/ 121920 w 145627"/>
                <a:gd name="connsiteY1" fmla="*/ 71120 h 203200"/>
                <a:gd name="connsiteX2" fmla="*/ 142240 w 145627"/>
                <a:gd name="connsiteY2" fmla="*/ 203200 h 203200"/>
              </a:gdLst>
              <a:ahLst/>
              <a:cxnLst>
                <a:cxn ang="0">
                  <a:pos x="connsiteX0" y="connsiteY0"/>
                </a:cxn>
                <a:cxn ang="0">
                  <a:pos x="connsiteX1" y="connsiteY1"/>
                </a:cxn>
                <a:cxn ang="0">
                  <a:pos x="connsiteX2" y="connsiteY2"/>
                </a:cxn>
              </a:cxnLst>
              <a:rect l="l" t="t" r="r" b="b"/>
              <a:pathLst>
                <a:path w="145627" h="203200">
                  <a:moveTo>
                    <a:pt x="0" y="0"/>
                  </a:moveTo>
                  <a:cubicBezTo>
                    <a:pt x="49106" y="18626"/>
                    <a:pt x="98213" y="37253"/>
                    <a:pt x="121920" y="71120"/>
                  </a:cubicBezTo>
                  <a:cubicBezTo>
                    <a:pt x="145627" y="104987"/>
                    <a:pt x="143933" y="154093"/>
                    <a:pt x="142240" y="20320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TextBox 28"/>
            <p:cNvSpPr txBox="1"/>
            <p:nvPr/>
          </p:nvSpPr>
          <p:spPr>
            <a:xfrm>
              <a:off x="2438400" y="2133600"/>
              <a:ext cx="534121" cy="369332"/>
            </a:xfrm>
            <a:prstGeom prst="rect">
              <a:avLst/>
            </a:prstGeom>
            <a:noFill/>
          </p:spPr>
          <p:txBody>
            <a:bodyPr wrap="none" rtlCol="0">
              <a:spAutoFit/>
            </a:bodyPr>
            <a:lstStyle/>
            <a:p>
              <a:r>
                <a:rPr lang="en-US" dirty="0" smtClean="0"/>
                <a:t>68</a:t>
              </a:r>
              <a:r>
                <a:rPr lang="en-US" dirty="0" smtClean="0">
                  <a:sym typeface="Symbol"/>
                </a:rPr>
                <a:t></a:t>
              </a:r>
              <a:endParaRPr lang="en-US" dirty="0"/>
            </a:p>
          </p:txBody>
        </p:sp>
        <p:sp>
          <p:nvSpPr>
            <p:cNvPr id="30" name="TextBox 29"/>
            <p:cNvSpPr txBox="1"/>
            <p:nvPr/>
          </p:nvSpPr>
          <p:spPr>
            <a:xfrm>
              <a:off x="2585720" y="1691640"/>
              <a:ext cx="646331" cy="369332"/>
            </a:xfrm>
            <a:prstGeom prst="rect">
              <a:avLst/>
            </a:prstGeom>
            <a:noFill/>
          </p:spPr>
          <p:txBody>
            <a:bodyPr wrap="none" rtlCol="0">
              <a:spAutoFit/>
            </a:bodyPr>
            <a:lstStyle/>
            <a:p>
              <a:r>
                <a:rPr lang="en-US" dirty="0" smtClean="0"/>
                <a:t>O.A.</a:t>
              </a:r>
              <a:endParaRPr lang="en-US" dirty="0"/>
            </a:p>
          </p:txBody>
        </p:sp>
      </p:grpSp>
      <p:grpSp>
        <p:nvGrpSpPr>
          <p:cNvPr id="38" name="Group 37"/>
          <p:cNvGrpSpPr/>
          <p:nvPr/>
        </p:nvGrpSpPr>
        <p:grpSpPr>
          <a:xfrm>
            <a:off x="2895600" y="1559560"/>
            <a:ext cx="5213114" cy="1258332"/>
            <a:chOff x="2895600" y="1559560"/>
            <a:chExt cx="5213114" cy="1258332"/>
          </a:xfrm>
        </p:grpSpPr>
        <p:cxnSp>
          <p:nvCxnSpPr>
            <p:cNvPr id="33" name="Straight Connector 32"/>
            <p:cNvCxnSpPr/>
            <p:nvPr/>
          </p:nvCxnSpPr>
          <p:spPr bwMode="auto">
            <a:xfrm>
              <a:off x="2895600" y="1559560"/>
              <a:ext cx="2133600" cy="914400"/>
            </a:xfrm>
            <a:prstGeom prst="line">
              <a:avLst/>
            </a:prstGeom>
            <a:solidFill>
              <a:schemeClr val="accent1"/>
            </a:solidFill>
            <a:ln w="76200" cap="flat" cmpd="sng" algn="ctr">
              <a:solidFill>
                <a:srgbClr val="00B0F0"/>
              </a:solidFill>
              <a:prstDash val="solid"/>
              <a:round/>
              <a:headEnd type="none" w="med" len="med"/>
              <a:tailEnd type="none" w="med" len="med"/>
            </a:ln>
            <a:effectLst/>
          </p:spPr>
        </p:cxnSp>
        <p:cxnSp>
          <p:nvCxnSpPr>
            <p:cNvPr id="35" name="Straight Arrow Connector 34"/>
            <p:cNvCxnSpPr/>
            <p:nvPr/>
          </p:nvCxnSpPr>
          <p:spPr bwMode="auto">
            <a:xfrm flipH="1" flipV="1">
              <a:off x="4775200" y="2377440"/>
              <a:ext cx="670560" cy="203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5506720" y="2448560"/>
              <a:ext cx="2601994" cy="369332"/>
            </a:xfrm>
            <a:prstGeom prst="rect">
              <a:avLst/>
            </a:prstGeom>
            <a:noFill/>
          </p:spPr>
          <p:txBody>
            <a:bodyPr wrap="none" rtlCol="0">
              <a:spAutoFit/>
            </a:bodyPr>
            <a:lstStyle/>
            <a:p>
              <a:r>
                <a:rPr lang="en-US" dirty="0" smtClean="0"/>
                <a:t>Canada Balsam n=1.55</a:t>
              </a:r>
              <a:endParaRPr lang="en-US" dirty="0"/>
            </a:p>
          </p:txBody>
        </p:sp>
      </p:grpSp>
      <p:grpSp>
        <p:nvGrpSpPr>
          <p:cNvPr id="49" name="Group 48"/>
          <p:cNvGrpSpPr/>
          <p:nvPr/>
        </p:nvGrpSpPr>
        <p:grpSpPr>
          <a:xfrm>
            <a:off x="1137920" y="1849120"/>
            <a:ext cx="1374634" cy="321686"/>
            <a:chOff x="152400" y="5181600"/>
            <a:chExt cx="1374634" cy="321686"/>
          </a:xfrm>
        </p:grpSpPr>
        <p:grpSp>
          <p:nvGrpSpPr>
            <p:cNvPr id="39" name="Group 38"/>
            <p:cNvGrpSpPr/>
            <p:nvPr/>
          </p:nvGrpSpPr>
          <p:grpSpPr>
            <a:xfrm>
              <a:off x="304800" y="5410200"/>
              <a:ext cx="990600" cy="76200"/>
              <a:chOff x="1905000" y="2133600"/>
              <a:chExt cx="990600" cy="76200"/>
            </a:xfrm>
          </p:grpSpPr>
          <p:sp>
            <p:nvSpPr>
              <p:cNvPr id="40" name="Oval 39"/>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Oval 40"/>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Oval 41"/>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Oval 42"/>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44" name="Straight Arrow Connector 43"/>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45" name="Straight Arrow Connector 44"/>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6" name="Straight Arrow Connector 45"/>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7" name="Straight Arrow Connector 46"/>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8" name="Straight Arrow Connector 47"/>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86" name="Group 85"/>
          <p:cNvGrpSpPr/>
          <p:nvPr/>
        </p:nvGrpSpPr>
        <p:grpSpPr>
          <a:xfrm>
            <a:off x="2560320" y="2204720"/>
            <a:ext cx="2159000" cy="294640"/>
            <a:chOff x="2550160" y="2204720"/>
            <a:chExt cx="2159000" cy="294640"/>
          </a:xfrm>
        </p:grpSpPr>
        <p:grpSp>
          <p:nvGrpSpPr>
            <p:cNvPr id="60" name="Group 59"/>
            <p:cNvGrpSpPr/>
            <p:nvPr/>
          </p:nvGrpSpPr>
          <p:grpSpPr>
            <a:xfrm rot="169083">
              <a:off x="2682240" y="2219960"/>
              <a:ext cx="990600" cy="76200"/>
              <a:chOff x="1905000" y="2133600"/>
              <a:chExt cx="990600" cy="76200"/>
            </a:xfrm>
          </p:grpSpPr>
          <p:sp>
            <p:nvSpPr>
              <p:cNvPr id="61" name="Oval 60"/>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Oval 62"/>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4" name="Oval 63"/>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65" name="Straight Arrow Connector 64"/>
            <p:cNvCxnSpPr/>
            <p:nvPr/>
          </p:nvCxnSpPr>
          <p:spPr bwMode="auto">
            <a:xfrm>
              <a:off x="2550160" y="2204720"/>
              <a:ext cx="2021840" cy="1524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77" name="Oval 76"/>
            <p:cNvSpPr/>
            <p:nvPr/>
          </p:nvSpPr>
          <p:spPr bwMode="auto">
            <a:xfrm>
              <a:off x="4632960" y="242316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78" name="Straight Arrow Connector 77"/>
          <p:cNvCxnSpPr/>
          <p:nvPr/>
        </p:nvCxnSpPr>
        <p:spPr bwMode="auto">
          <a:xfrm>
            <a:off x="4551680" y="2346960"/>
            <a:ext cx="213360" cy="20320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85" name="TextBox 84"/>
          <p:cNvSpPr txBox="1"/>
          <p:nvPr/>
        </p:nvSpPr>
        <p:spPr>
          <a:xfrm>
            <a:off x="1412240" y="2570480"/>
            <a:ext cx="4284186" cy="369332"/>
          </a:xfrm>
          <a:prstGeom prst="rect">
            <a:avLst/>
          </a:prstGeom>
          <a:noFill/>
        </p:spPr>
        <p:txBody>
          <a:bodyPr wrap="none" rtlCol="0">
            <a:spAutoFit/>
          </a:bodyPr>
          <a:lstStyle/>
          <a:p>
            <a:r>
              <a:rPr lang="en-US" dirty="0" smtClean="0"/>
              <a:t>Ordinary ray is </a:t>
            </a:r>
            <a:r>
              <a:rPr lang="en-US" dirty="0" err="1" smtClean="0"/>
              <a:t>TIR’d</a:t>
            </a:r>
            <a:r>
              <a:rPr lang="en-US" dirty="0" smtClean="0"/>
              <a:t> and then absorbed</a:t>
            </a:r>
            <a:endParaRPr lang="en-US" dirty="0"/>
          </a:p>
        </p:txBody>
      </p:sp>
      <p:grpSp>
        <p:nvGrpSpPr>
          <p:cNvPr id="104" name="Group 103"/>
          <p:cNvGrpSpPr/>
          <p:nvPr/>
        </p:nvGrpSpPr>
        <p:grpSpPr>
          <a:xfrm>
            <a:off x="2519627" y="1892800"/>
            <a:ext cx="3434133" cy="444000"/>
            <a:chOff x="2519627" y="1892800"/>
            <a:chExt cx="3434133" cy="444000"/>
          </a:xfrm>
        </p:grpSpPr>
        <p:grpSp>
          <p:nvGrpSpPr>
            <p:cNvPr id="87" name="Group 86"/>
            <p:cNvGrpSpPr/>
            <p:nvPr/>
          </p:nvGrpSpPr>
          <p:grpSpPr>
            <a:xfrm rot="120000">
              <a:off x="2519627" y="1892800"/>
              <a:ext cx="1881162" cy="321686"/>
              <a:chOff x="152400" y="5181600"/>
              <a:chExt cx="1374634" cy="321686"/>
            </a:xfrm>
          </p:grpSpPr>
          <p:cxnSp>
            <p:nvCxnSpPr>
              <p:cNvPr id="55" name="Straight Arrow Connector 54"/>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56" name="Straight Arrow Connector 55"/>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57" name="Straight Arrow Connector 56"/>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58" name="Straight Arrow Connector 57"/>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59" name="Straight Arrow Connector 58"/>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94" name="Group 93"/>
            <p:cNvGrpSpPr/>
            <p:nvPr/>
          </p:nvGrpSpPr>
          <p:grpSpPr>
            <a:xfrm rot="384975">
              <a:off x="4382899" y="1977939"/>
              <a:ext cx="1352123" cy="342235"/>
              <a:chOff x="152470" y="5149611"/>
              <a:chExt cx="988046" cy="342235"/>
            </a:xfrm>
          </p:grpSpPr>
          <p:cxnSp>
            <p:nvCxnSpPr>
              <p:cNvPr id="95" name="Straight Arrow Connector 94"/>
              <p:cNvCxnSpPr/>
              <p:nvPr/>
            </p:nvCxnSpPr>
            <p:spPr bwMode="auto">
              <a:xfrm rot="21480000">
                <a:off x="152470" y="5472132"/>
                <a:ext cx="597234" cy="19714"/>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96" name="Straight Arrow Connector 95"/>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99" name="Straight Arrow Connector 98"/>
              <p:cNvCxnSpPr/>
              <p:nvPr/>
            </p:nvCxnSpPr>
            <p:spPr bwMode="auto">
              <a:xfrm rot="21215025" flipH="1" flipV="1">
                <a:off x="1123538" y="5149611"/>
                <a:ext cx="16978" cy="301169"/>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cxnSp>
          <p:nvCxnSpPr>
            <p:cNvPr id="102" name="Straight Arrow Connector 101"/>
            <p:cNvCxnSpPr/>
            <p:nvPr/>
          </p:nvCxnSpPr>
          <p:spPr bwMode="auto">
            <a:xfrm>
              <a:off x="5136456" y="2317086"/>
              <a:ext cx="817304" cy="19714"/>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105" name="TextBox 104"/>
          <p:cNvSpPr txBox="1"/>
          <p:nvPr/>
        </p:nvSpPr>
        <p:spPr>
          <a:xfrm>
            <a:off x="5791800" y="1879600"/>
            <a:ext cx="3352200" cy="369332"/>
          </a:xfrm>
          <a:prstGeom prst="rect">
            <a:avLst/>
          </a:prstGeom>
          <a:noFill/>
        </p:spPr>
        <p:txBody>
          <a:bodyPr wrap="none" rtlCol="0">
            <a:spAutoFit/>
          </a:bodyPr>
          <a:lstStyle/>
          <a:p>
            <a:r>
              <a:rPr lang="en-US" dirty="0" smtClean="0"/>
              <a:t>Extraordinary ray goes through</a:t>
            </a:r>
            <a:endParaRPr lang="en-US" dirty="0"/>
          </a:p>
        </p:txBody>
      </p:sp>
      <p:sp>
        <p:nvSpPr>
          <p:cNvPr id="106" name="TextBox 105"/>
          <p:cNvSpPr txBox="1"/>
          <p:nvPr/>
        </p:nvSpPr>
        <p:spPr>
          <a:xfrm>
            <a:off x="149165" y="3058160"/>
            <a:ext cx="3488115" cy="923330"/>
          </a:xfrm>
          <a:prstGeom prst="rect">
            <a:avLst/>
          </a:prstGeom>
          <a:noFill/>
        </p:spPr>
        <p:txBody>
          <a:bodyPr wrap="square" rtlCol="0">
            <a:spAutoFit/>
          </a:bodyPr>
          <a:lstStyle/>
          <a:p>
            <a:r>
              <a:rPr lang="en-US" dirty="0" smtClean="0"/>
              <a:t>Problems: narrow field of view, light is partially elliptically polarized due to inclined face</a:t>
            </a:r>
            <a:endParaRPr lang="en-US" dirty="0"/>
          </a:p>
        </p:txBody>
      </p:sp>
      <p:sp>
        <p:nvSpPr>
          <p:cNvPr id="107" name="TextBox 106"/>
          <p:cNvSpPr txBox="1"/>
          <p:nvPr/>
        </p:nvSpPr>
        <p:spPr>
          <a:xfrm>
            <a:off x="325120" y="4541520"/>
            <a:ext cx="2822247" cy="369332"/>
          </a:xfrm>
          <a:prstGeom prst="rect">
            <a:avLst/>
          </a:prstGeom>
          <a:noFill/>
        </p:spPr>
        <p:txBody>
          <a:bodyPr wrap="none" rtlCol="0">
            <a:spAutoFit/>
          </a:bodyPr>
          <a:lstStyle/>
          <a:p>
            <a:r>
              <a:rPr lang="en-US" dirty="0" smtClean="0"/>
              <a:t>(2) </a:t>
            </a:r>
            <a:r>
              <a:rPr lang="en-US" dirty="0" err="1" smtClean="0"/>
              <a:t>Glan</a:t>
            </a:r>
            <a:r>
              <a:rPr lang="en-US" dirty="0" smtClean="0"/>
              <a:t> Thompson Prism</a:t>
            </a:r>
            <a:endParaRPr lang="en-US" dirty="0"/>
          </a:p>
        </p:txBody>
      </p:sp>
      <p:grpSp>
        <p:nvGrpSpPr>
          <p:cNvPr id="125" name="Group 124"/>
          <p:cNvGrpSpPr/>
          <p:nvPr/>
        </p:nvGrpSpPr>
        <p:grpSpPr>
          <a:xfrm>
            <a:off x="1767840" y="4998720"/>
            <a:ext cx="2915920" cy="1188720"/>
            <a:chOff x="1767840" y="4998720"/>
            <a:chExt cx="2915920" cy="1188720"/>
          </a:xfrm>
        </p:grpSpPr>
        <p:sp>
          <p:nvSpPr>
            <p:cNvPr id="108" name="Right Triangle 107"/>
            <p:cNvSpPr/>
            <p:nvPr/>
          </p:nvSpPr>
          <p:spPr bwMode="auto">
            <a:xfrm>
              <a:off x="1788160" y="5049520"/>
              <a:ext cx="2885440" cy="1137920"/>
            </a:xfrm>
            <a:prstGeom prst="r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Right Triangle 108"/>
            <p:cNvSpPr/>
            <p:nvPr/>
          </p:nvSpPr>
          <p:spPr bwMode="auto">
            <a:xfrm flipH="1" flipV="1">
              <a:off x="1798320" y="5008880"/>
              <a:ext cx="2885440" cy="1137920"/>
            </a:xfrm>
            <a:prstGeom prst="r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11" name="Straight Connector 110"/>
            <p:cNvCxnSpPr/>
            <p:nvPr/>
          </p:nvCxnSpPr>
          <p:spPr bwMode="auto">
            <a:xfrm>
              <a:off x="1767840" y="5008880"/>
              <a:ext cx="2885440" cy="1137920"/>
            </a:xfrm>
            <a:prstGeom prst="line">
              <a:avLst/>
            </a:prstGeom>
            <a:solidFill>
              <a:schemeClr val="accent1"/>
            </a:solidFill>
            <a:ln w="47625" cap="flat" cmpd="sng" algn="ctr">
              <a:solidFill>
                <a:schemeClr val="accent6">
                  <a:lumMod val="60000"/>
                  <a:lumOff val="40000"/>
                </a:schemeClr>
              </a:solidFill>
              <a:prstDash val="solid"/>
              <a:round/>
              <a:headEnd type="none" w="med" len="med"/>
              <a:tailEnd type="none" w="med" len="med"/>
            </a:ln>
            <a:effectLst/>
          </p:spPr>
        </p:cxnSp>
        <p:sp>
          <p:nvSpPr>
            <p:cNvPr id="112" name="Oval 111"/>
            <p:cNvSpPr/>
            <p:nvPr/>
          </p:nvSpPr>
          <p:spPr bwMode="auto">
            <a:xfrm>
              <a:off x="1950720" y="52882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3" name="Oval 112"/>
            <p:cNvSpPr/>
            <p:nvPr/>
          </p:nvSpPr>
          <p:spPr bwMode="auto">
            <a:xfrm>
              <a:off x="3403600" y="54406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4" name="Oval 113"/>
            <p:cNvSpPr/>
            <p:nvPr/>
          </p:nvSpPr>
          <p:spPr bwMode="auto">
            <a:xfrm>
              <a:off x="2255520" y="55930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5" name="Oval 114"/>
            <p:cNvSpPr/>
            <p:nvPr/>
          </p:nvSpPr>
          <p:spPr bwMode="auto">
            <a:xfrm>
              <a:off x="2448560" y="54914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6" name="Oval 115"/>
            <p:cNvSpPr/>
            <p:nvPr/>
          </p:nvSpPr>
          <p:spPr bwMode="auto">
            <a:xfrm>
              <a:off x="2560320" y="58978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7" name="Oval 116"/>
            <p:cNvSpPr/>
            <p:nvPr/>
          </p:nvSpPr>
          <p:spPr bwMode="auto">
            <a:xfrm>
              <a:off x="2712720" y="568452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8" name="Oval 117"/>
            <p:cNvSpPr/>
            <p:nvPr/>
          </p:nvSpPr>
          <p:spPr bwMode="auto">
            <a:xfrm>
              <a:off x="3891280" y="556260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9" name="Oval 118"/>
            <p:cNvSpPr/>
            <p:nvPr/>
          </p:nvSpPr>
          <p:spPr bwMode="auto">
            <a:xfrm>
              <a:off x="3017520" y="57962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0" name="Oval 119"/>
            <p:cNvSpPr/>
            <p:nvPr/>
          </p:nvSpPr>
          <p:spPr bwMode="auto">
            <a:xfrm>
              <a:off x="3190240" y="52171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1" name="Oval 120"/>
            <p:cNvSpPr/>
            <p:nvPr/>
          </p:nvSpPr>
          <p:spPr bwMode="auto">
            <a:xfrm>
              <a:off x="4145280" y="535940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 name="Oval 121"/>
            <p:cNvSpPr/>
            <p:nvPr/>
          </p:nvSpPr>
          <p:spPr bwMode="auto">
            <a:xfrm>
              <a:off x="4196080" y="56743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4" name="TextBox 123"/>
            <p:cNvSpPr txBox="1"/>
            <p:nvPr/>
          </p:nvSpPr>
          <p:spPr>
            <a:xfrm>
              <a:off x="3484880" y="4998720"/>
              <a:ext cx="646331" cy="369332"/>
            </a:xfrm>
            <a:prstGeom prst="rect">
              <a:avLst/>
            </a:prstGeom>
            <a:noFill/>
          </p:spPr>
          <p:txBody>
            <a:bodyPr wrap="none" rtlCol="0">
              <a:spAutoFit/>
            </a:bodyPr>
            <a:lstStyle/>
            <a:p>
              <a:r>
                <a:rPr lang="en-US" dirty="0" smtClean="0"/>
                <a:t>O.A.</a:t>
              </a:r>
              <a:endParaRPr lang="en-US" dirty="0"/>
            </a:p>
          </p:txBody>
        </p:sp>
      </p:grpSp>
      <p:grpSp>
        <p:nvGrpSpPr>
          <p:cNvPr id="126" name="Group 125"/>
          <p:cNvGrpSpPr/>
          <p:nvPr/>
        </p:nvGrpSpPr>
        <p:grpSpPr>
          <a:xfrm>
            <a:off x="782320" y="5435600"/>
            <a:ext cx="1374634" cy="321686"/>
            <a:chOff x="152400" y="5181600"/>
            <a:chExt cx="1374634" cy="321686"/>
          </a:xfrm>
        </p:grpSpPr>
        <p:grpSp>
          <p:nvGrpSpPr>
            <p:cNvPr id="127" name="Group 38"/>
            <p:cNvGrpSpPr/>
            <p:nvPr/>
          </p:nvGrpSpPr>
          <p:grpSpPr>
            <a:xfrm>
              <a:off x="304800" y="5410200"/>
              <a:ext cx="990600" cy="76200"/>
              <a:chOff x="1905000" y="2133600"/>
              <a:chExt cx="990600" cy="76200"/>
            </a:xfrm>
          </p:grpSpPr>
          <p:sp>
            <p:nvSpPr>
              <p:cNvPr id="133" name="Oval 132"/>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4" name="Oval 133"/>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5" name="Oval 134"/>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6" name="Oval 135"/>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28" name="Straight Arrow Connector 127"/>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29" name="Straight Arrow Connector 128"/>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30" name="Straight Arrow Connector 129"/>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31" name="Straight Arrow Connector 130"/>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32" name="Straight Arrow Connector 131"/>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137" name="Group 136"/>
          <p:cNvGrpSpPr/>
          <p:nvPr/>
        </p:nvGrpSpPr>
        <p:grpSpPr>
          <a:xfrm>
            <a:off x="2153920" y="5455920"/>
            <a:ext cx="1374634" cy="321686"/>
            <a:chOff x="152400" y="5181600"/>
            <a:chExt cx="1374634" cy="321686"/>
          </a:xfrm>
        </p:grpSpPr>
        <p:grpSp>
          <p:nvGrpSpPr>
            <p:cNvPr id="138" name="Group 38"/>
            <p:cNvGrpSpPr/>
            <p:nvPr/>
          </p:nvGrpSpPr>
          <p:grpSpPr>
            <a:xfrm>
              <a:off x="304800" y="5410200"/>
              <a:ext cx="990600" cy="76200"/>
              <a:chOff x="1905000" y="2133600"/>
              <a:chExt cx="990600" cy="76200"/>
            </a:xfrm>
          </p:grpSpPr>
          <p:sp>
            <p:nvSpPr>
              <p:cNvPr id="144" name="Oval 143"/>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5" name="Oval 144"/>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6" name="Oval 145"/>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7" name="Oval 146"/>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39" name="Straight Arrow Connector 138"/>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40" name="Straight Arrow Connector 139"/>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41" name="Straight Arrow Connector 140"/>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42" name="Straight Arrow Connector 141"/>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148" name="Group 147"/>
          <p:cNvGrpSpPr/>
          <p:nvPr/>
        </p:nvGrpSpPr>
        <p:grpSpPr>
          <a:xfrm>
            <a:off x="3637280" y="5664200"/>
            <a:ext cx="1374634" cy="93086"/>
            <a:chOff x="152400" y="5410200"/>
            <a:chExt cx="1374634" cy="93086"/>
          </a:xfrm>
        </p:grpSpPr>
        <p:grpSp>
          <p:nvGrpSpPr>
            <p:cNvPr id="149" name="Group 38"/>
            <p:cNvGrpSpPr/>
            <p:nvPr/>
          </p:nvGrpSpPr>
          <p:grpSpPr>
            <a:xfrm>
              <a:off x="304800" y="5410200"/>
              <a:ext cx="990600" cy="76200"/>
              <a:chOff x="1905000" y="2133600"/>
              <a:chExt cx="990600" cy="76200"/>
            </a:xfrm>
          </p:grpSpPr>
          <p:sp>
            <p:nvSpPr>
              <p:cNvPr id="155" name="Oval 154"/>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6" name="Oval 155"/>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7" name="Oval 156"/>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8" name="Oval 157"/>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50" name="Straight Arrow Connector 149"/>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grpSp>
        <p:nvGrpSpPr>
          <p:cNvPr id="172" name="Group 171"/>
          <p:cNvGrpSpPr/>
          <p:nvPr/>
        </p:nvGrpSpPr>
        <p:grpSpPr>
          <a:xfrm>
            <a:off x="3581331" y="5760720"/>
            <a:ext cx="352195" cy="416197"/>
            <a:chOff x="3581331" y="5842000"/>
            <a:chExt cx="352195" cy="416197"/>
          </a:xfrm>
        </p:grpSpPr>
        <p:cxnSp>
          <p:nvCxnSpPr>
            <p:cNvPr id="159" name="Straight Arrow Connector 158"/>
            <p:cNvCxnSpPr/>
            <p:nvPr/>
          </p:nvCxnSpPr>
          <p:spPr bwMode="auto">
            <a:xfrm flipV="1">
              <a:off x="3693160" y="5842000"/>
              <a:ext cx="198120" cy="21336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65" name="Straight Arrow Connector 164"/>
            <p:cNvCxnSpPr/>
            <p:nvPr/>
          </p:nvCxnSpPr>
          <p:spPr bwMode="auto">
            <a:xfrm>
              <a:off x="3581331" y="5909943"/>
              <a:ext cx="352195" cy="348254"/>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sp>
        <p:nvSpPr>
          <p:cNvPr id="173" name="TextBox 172"/>
          <p:cNvSpPr txBox="1"/>
          <p:nvPr/>
        </p:nvSpPr>
        <p:spPr>
          <a:xfrm>
            <a:off x="1320800" y="6319520"/>
            <a:ext cx="5365571" cy="369332"/>
          </a:xfrm>
          <a:prstGeom prst="rect">
            <a:avLst/>
          </a:prstGeom>
          <a:noFill/>
        </p:spPr>
        <p:txBody>
          <a:bodyPr wrap="none" rtlCol="0">
            <a:spAutoFit/>
          </a:bodyPr>
          <a:lstStyle/>
          <a:p>
            <a:r>
              <a:rPr lang="en-US" dirty="0" smtClean="0"/>
              <a:t>Field of view is larger but the polarizer is quite long</a:t>
            </a:r>
            <a:endParaRPr lang="en-US" dirty="0"/>
          </a:p>
        </p:txBody>
      </p:sp>
      <p:pic>
        <p:nvPicPr>
          <p:cNvPr id="159748" name="Picture 4" descr="http://physics.kenyon.edu/EarlyApparatus/Polarized_Light/Nicol_Prism/Garland2a.JPG"/>
          <p:cNvPicPr>
            <a:picLocks noChangeAspect="1" noChangeArrowheads="1"/>
          </p:cNvPicPr>
          <p:nvPr/>
        </p:nvPicPr>
        <p:blipFill>
          <a:blip r:embed="rId3" cstate="print"/>
          <a:srcRect/>
          <a:stretch>
            <a:fillRect/>
          </a:stretch>
        </p:blipFill>
        <p:spPr bwMode="auto">
          <a:xfrm>
            <a:off x="3935095" y="2849880"/>
            <a:ext cx="1510665" cy="1733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ox(i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ox(i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ox(in)">
                                      <p:cBhvr>
                                        <p:cTn id="22" dur="500"/>
                                        <p:tgtEl>
                                          <p:spTgt spid="49"/>
                                        </p:tgtEl>
                                      </p:cBhvr>
                                    </p:animEffect>
                                  </p:childTnLst>
                                </p:cTn>
                              </p:par>
                            </p:childTnLst>
                          </p:cTn>
                        </p:par>
                        <p:par>
                          <p:cTn id="23" fill="hold">
                            <p:stCondLst>
                              <p:cond delay="500"/>
                            </p:stCondLst>
                            <p:childTnLst>
                              <p:par>
                                <p:cTn id="24" presetID="4" presetClass="entr" presetSubtype="16" fill="hold" nodeType="after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box(in)">
                                      <p:cBhvr>
                                        <p:cTn id="26" dur="500"/>
                                        <p:tgtEl>
                                          <p:spTgt spid="7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checkerboard(across)">
                                      <p:cBhvr>
                                        <p:cTn id="31" dur="500"/>
                                        <p:tgtEl>
                                          <p:spTgt spid="8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box(in)">
                                      <p:cBhvr>
                                        <p:cTn id="36" dur="500"/>
                                        <p:tgtEl>
                                          <p:spTgt spid="8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box(in)">
                                      <p:cBhvr>
                                        <p:cTn id="41" dur="500"/>
                                        <p:tgtEl>
                                          <p:spTgt spid="10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box(in)">
                                      <p:cBhvr>
                                        <p:cTn id="46" dur="500"/>
                                        <p:tgtEl>
                                          <p:spTgt spid="105"/>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06"/>
                                        </p:tgtEl>
                                        <p:attrNameLst>
                                          <p:attrName>style.visibility</p:attrName>
                                        </p:attrNameLst>
                                      </p:cBhvr>
                                      <p:to>
                                        <p:strVal val="visible"/>
                                      </p:to>
                                    </p:set>
                                    <p:animEffect transition="in" filter="box(in)">
                                      <p:cBhvr>
                                        <p:cTn id="51" dur="500"/>
                                        <p:tgtEl>
                                          <p:spTgt spid="106"/>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59748"/>
                                        </p:tgtEl>
                                        <p:attrNameLst>
                                          <p:attrName>style.visibility</p:attrName>
                                        </p:attrNameLst>
                                      </p:cBhvr>
                                      <p:to>
                                        <p:strVal val="visible"/>
                                      </p:to>
                                    </p:set>
                                    <p:animEffect transition="in" filter="box(in)">
                                      <p:cBhvr>
                                        <p:cTn id="56" dur="500"/>
                                        <p:tgtEl>
                                          <p:spTgt spid="15974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ox(in)">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checkerboard(across)">
                                      <p:cBhvr>
                                        <p:cTn id="66" dur="500"/>
                                        <p:tgtEl>
                                          <p:spTgt spid="125"/>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26"/>
                                        </p:tgtEl>
                                        <p:attrNameLst>
                                          <p:attrName>style.visibility</p:attrName>
                                        </p:attrNameLst>
                                      </p:cBhvr>
                                      <p:to>
                                        <p:strVal val="visible"/>
                                      </p:to>
                                    </p:set>
                                    <p:animEffect transition="in" filter="box(in)">
                                      <p:cBhvr>
                                        <p:cTn id="71" dur="500"/>
                                        <p:tgtEl>
                                          <p:spTgt spid="126"/>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137"/>
                                        </p:tgtEl>
                                        <p:attrNameLst>
                                          <p:attrName>style.visibility</p:attrName>
                                        </p:attrNameLst>
                                      </p:cBhvr>
                                      <p:to>
                                        <p:strVal val="visible"/>
                                      </p:to>
                                    </p:set>
                                    <p:animEffect transition="in" filter="box(in)">
                                      <p:cBhvr>
                                        <p:cTn id="76" dur="500"/>
                                        <p:tgtEl>
                                          <p:spTgt spid="137"/>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48"/>
                                        </p:tgtEl>
                                        <p:attrNameLst>
                                          <p:attrName>style.visibility</p:attrName>
                                        </p:attrNameLst>
                                      </p:cBhvr>
                                      <p:to>
                                        <p:strVal val="visible"/>
                                      </p:to>
                                    </p:set>
                                    <p:animEffect transition="in" filter="box(in)">
                                      <p:cBhvr>
                                        <p:cTn id="81" dur="500"/>
                                        <p:tgtEl>
                                          <p:spTgt spid="148"/>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172"/>
                                        </p:tgtEl>
                                        <p:attrNameLst>
                                          <p:attrName>style.visibility</p:attrName>
                                        </p:attrNameLst>
                                      </p:cBhvr>
                                      <p:to>
                                        <p:strVal val="visible"/>
                                      </p:to>
                                    </p:set>
                                    <p:animEffect transition="in" filter="box(in)">
                                      <p:cBhvr>
                                        <p:cTn id="86" dur="500"/>
                                        <p:tgtEl>
                                          <p:spTgt spid="172"/>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173"/>
                                        </p:tgtEl>
                                        <p:attrNameLst>
                                          <p:attrName>style.visibility</p:attrName>
                                        </p:attrNameLst>
                                      </p:cBhvr>
                                      <p:to>
                                        <p:strVal val="visible"/>
                                      </p:to>
                                    </p:set>
                                    <p:animEffect transition="in" filter="box(in)">
                                      <p:cBhvr>
                                        <p:cTn id="91" dur="500"/>
                                        <p:tgtEl>
                                          <p:spTgt spid="173"/>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59746"/>
                                        </p:tgtEl>
                                        <p:attrNameLst>
                                          <p:attrName>style.visibility</p:attrName>
                                        </p:attrNameLst>
                                      </p:cBhvr>
                                      <p:to>
                                        <p:strVal val="visible"/>
                                      </p:to>
                                    </p:set>
                                    <p:animEffect transition="in" filter="box(in)">
                                      <p:cBhvr>
                                        <p:cTn id="96"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5" grpId="0"/>
      <p:bldP spid="105" grpId="0"/>
      <p:bldP spid="106" grpId="0"/>
      <p:bldP spid="107" grpId="0"/>
      <p:bldP spid="1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Polarizers based on double refraction and total internal reflection</a:t>
            </a:r>
            <a:endParaRPr lang="en-US" sz="3200" dirty="0"/>
          </a:p>
        </p:txBody>
      </p:sp>
      <p:sp>
        <p:nvSpPr>
          <p:cNvPr id="4" name="TextBox 3"/>
          <p:cNvSpPr txBox="1"/>
          <p:nvPr/>
        </p:nvSpPr>
        <p:spPr>
          <a:xfrm>
            <a:off x="381000" y="1295400"/>
            <a:ext cx="4057586" cy="369332"/>
          </a:xfrm>
          <a:prstGeom prst="rect">
            <a:avLst/>
          </a:prstGeom>
          <a:noFill/>
        </p:spPr>
        <p:txBody>
          <a:bodyPr wrap="none" rtlCol="0">
            <a:spAutoFit/>
          </a:bodyPr>
          <a:lstStyle/>
          <a:p>
            <a:r>
              <a:rPr lang="en-US" dirty="0" smtClean="0"/>
              <a:t>(3) </a:t>
            </a:r>
            <a:r>
              <a:rPr lang="en-US" dirty="0" err="1" smtClean="0"/>
              <a:t>Glan</a:t>
            </a:r>
            <a:r>
              <a:rPr lang="en-US" dirty="0" smtClean="0"/>
              <a:t>-Foucault (or </a:t>
            </a:r>
            <a:r>
              <a:rPr lang="en-US" dirty="0" err="1" smtClean="0"/>
              <a:t>Glan</a:t>
            </a:r>
            <a:r>
              <a:rPr lang="en-US" dirty="0" smtClean="0"/>
              <a:t> Air) Prism</a:t>
            </a:r>
            <a:endParaRPr lang="en-US" dirty="0"/>
          </a:p>
        </p:txBody>
      </p:sp>
      <p:sp>
        <p:nvSpPr>
          <p:cNvPr id="24" name="Rectangle 23"/>
          <p:cNvSpPr/>
          <p:nvPr/>
        </p:nvSpPr>
        <p:spPr>
          <a:xfrm>
            <a:off x="4231640" y="1584960"/>
            <a:ext cx="3106941" cy="369332"/>
          </a:xfrm>
          <a:prstGeom prst="rect">
            <a:avLst/>
          </a:prstGeom>
        </p:spPr>
        <p:txBody>
          <a:bodyPr wrap="none">
            <a:spAutoFit/>
          </a:bodyPr>
          <a:lstStyle/>
          <a:p>
            <a:r>
              <a:rPr lang="en-US" dirty="0" smtClean="0"/>
              <a:t>CaCO</a:t>
            </a:r>
            <a:r>
              <a:rPr lang="en-US" baseline="-25000" dirty="0" smtClean="0"/>
              <a:t>3</a:t>
            </a:r>
            <a:r>
              <a:rPr lang="en-US" dirty="0" smtClean="0"/>
              <a:t> (n</a:t>
            </a:r>
            <a:r>
              <a:rPr lang="en-US" baseline="-25000" dirty="0" smtClean="0"/>
              <a:t>o</a:t>
            </a:r>
            <a:r>
              <a:rPr lang="en-US" dirty="0" smtClean="0"/>
              <a:t>=1.658; n</a:t>
            </a:r>
            <a:r>
              <a:rPr lang="en-US" baseline="-25000" dirty="0" smtClean="0"/>
              <a:t>e</a:t>
            </a:r>
            <a:r>
              <a:rPr lang="en-US" dirty="0" smtClean="0"/>
              <a:t>=1.486)</a:t>
            </a:r>
            <a:endParaRPr lang="en-US" dirty="0"/>
          </a:p>
        </p:txBody>
      </p:sp>
      <p:grpSp>
        <p:nvGrpSpPr>
          <p:cNvPr id="125" name="Group 124"/>
          <p:cNvGrpSpPr/>
          <p:nvPr/>
        </p:nvGrpSpPr>
        <p:grpSpPr>
          <a:xfrm rot="16200000">
            <a:off x="2077720" y="1854200"/>
            <a:ext cx="1874520" cy="1508760"/>
            <a:chOff x="1788160" y="5008880"/>
            <a:chExt cx="1554480" cy="1178560"/>
          </a:xfrm>
        </p:grpSpPr>
        <p:sp>
          <p:nvSpPr>
            <p:cNvPr id="108" name="Right Triangle 107"/>
            <p:cNvSpPr/>
            <p:nvPr/>
          </p:nvSpPr>
          <p:spPr bwMode="auto">
            <a:xfrm>
              <a:off x="1788160" y="5049520"/>
              <a:ext cx="1513840" cy="1137920"/>
            </a:xfrm>
            <a:prstGeom prst="r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Right Triangle 108"/>
            <p:cNvSpPr/>
            <p:nvPr/>
          </p:nvSpPr>
          <p:spPr bwMode="auto">
            <a:xfrm flipH="1" flipV="1">
              <a:off x="1808480" y="5008880"/>
              <a:ext cx="1534160" cy="1137920"/>
            </a:xfrm>
            <a:prstGeom prst="r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 name="Oval 111"/>
            <p:cNvSpPr/>
            <p:nvPr/>
          </p:nvSpPr>
          <p:spPr bwMode="auto">
            <a:xfrm>
              <a:off x="1950720" y="52882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3" name="Oval 112"/>
            <p:cNvSpPr/>
            <p:nvPr/>
          </p:nvSpPr>
          <p:spPr bwMode="auto">
            <a:xfrm>
              <a:off x="2194560" y="58267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4" name="Oval 113"/>
            <p:cNvSpPr/>
            <p:nvPr/>
          </p:nvSpPr>
          <p:spPr bwMode="auto">
            <a:xfrm>
              <a:off x="2255520" y="55930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5" name="Oval 114"/>
            <p:cNvSpPr/>
            <p:nvPr/>
          </p:nvSpPr>
          <p:spPr bwMode="auto">
            <a:xfrm>
              <a:off x="2580640" y="54203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6" name="Oval 115"/>
            <p:cNvSpPr/>
            <p:nvPr/>
          </p:nvSpPr>
          <p:spPr bwMode="auto">
            <a:xfrm>
              <a:off x="2560320" y="58978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7" name="Oval 116"/>
            <p:cNvSpPr/>
            <p:nvPr/>
          </p:nvSpPr>
          <p:spPr bwMode="auto">
            <a:xfrm>
              <a:off x="2753360" y="558292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8" name="Oval 117"/>
            <p:cNvSpPr/>
            <p:nvPr/>
          </p:nvSpPr>
          <p:spPr bwMode="auto">
            <a:xfrm>
              <a:off x="2072640" y="59791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9" name="Oval 118"/>
            <p:cNvSpPr/>
            <p:nvPr/>
          </p:nvSpPr>
          <p:spPr bwMode="auto">
            <a:xfrm>
              <a:off x="3017520" y="579628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0" name="Oval 119"/>
            <p:cNvSpPr/>
            <p:nvPr/>
          </p:nvSpPr>
          <p:spPr bwMode="auto">
            <a:xfrm>
              <a:off x="3190240" y="521716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1" name="Oval 120"/>
            <p:cNvSpPr/>
            <p:nvPr/>
          </p:nvSpPr>
          <p:spPr bwMode="auto">
            <a:xfrm>
              <a:off x="2641600" y="604012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 name="Oval 121"/>
            <p:cNvSpPr/>
            <p:nvPr/>
          </p:nvSpPr>
          <p:spPr bwMode="auto">
            <a:xfrm>
              <a:off x="2458720" y="5125721"/>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4" name="TextBox 123"/>
          <p:cNvSpPr txBox="1"/>
          <p:nvPr/>
        </p:nvSpPr>
        <p:spPr>
          <a:xfrm>
            <a:off x="2783840" y="3139440"/>
            <a:ext cx="646331" cy="369332"/>
          </a:xfrm>
          <a:prstGeom prst="rect">
            <a:avLst/>
          </a:prstGeom>
          <a:noFill/>
        </p:spPr>
        <p:txBody>
          <a:bodyPr wrap="none" rtlCol="0">
            <a:spAutoFit/>
          </a:bodyPr>
          <a:lstStyle/>
          <a:p>
            <a:r>
              <a:rPr lang="en-US" dirty="0" smtClean="0"/>
              <a:t>O.A.</a:t>
            </a:r>
            <a:endParaRPr lang="en-US" dirty="0"/>
          </a:p>
        </p:txBody>
      </p:sp>
      <p:grpSp>
        <p:nvGrpSpPr>
          <p:cNvPr id="38" name="Group 125"/>
          <p:cNvGrpSpPr/>
          <p:nvPr/>
        </p:nvGrpSpPr>
        <p:grpSpPr>
          <a:xfrm rot="15531984">
            <a:off x="2266153" y="2038075"/>
            <a:ext cx="948056" cy="321686"/>
            <a:chOff x="152400" y="5181600"/>
            <a:chExt cx="1374634" cy="321686"/>
          </a:xfrm>
        </p:grpSpPr>
        <p:cxnSp>
          <p:nvCxnSpPr>
            <p:cNvPr id="128" name="Straight Arrow Connector 127"/>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29" name="Straight Arrow Connector 128"/>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31" name="Straight Arrow Connector 130"/>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132" name="Straight Arrow Connector 131"/>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grpSp>
        <p:nvGrpSpPr>
          <p:cNvPr id="51" name="Group 147"/>
          <p:cNvGrpSpPr/>
          <p:nvPr/>
        </p:nvGrpSpPr>
        <p:grpSpPr>
          <a:xfrm>
            <a:off x="2976880" y="2575560"/>
            <a:ext cx="1374634" cy="93086"/>
            <a:chOff x="152400" y="5410200"/>
            <a:chExt cx="1374634" cy="93086"/>
          </a:xfrm>
        </p:grpSpPr>
        <p:grpSp>
          <p:nvGrpSpPr>
            <p:cNvPr id="52" name="Group 38"/>
            <p:cNvGrpSpPr/>
            <p:nvPr/>
          </p:nvGrpSpPr>
          <p:grpSpPr>
            <a:xfrm>
              <a:off x="304800" y="5410200"/>
              <a:ext cx="990600" cy="76200"/>
              <a:chOff x="1905000" y="2133600"/>
              <a:chExt cx="990600" cy="76200"/>
            </a:xfrm>
          </p:grpSpPr>
          <p:sp>
            <p:nvSpPr>
              <p:cNvPr id="155" name="Oval 154"/>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6" name="Oval 155"/>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7" name="Oval 156"/>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8" name="Oval 157"/>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50" name="Straight Arrow Connector 149"/>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grpSp>
        <p:nvGrpSpPr>
          <p:cNvPr id="123" name="Group 122"/>
          <p:cNvGrpSpPr/>
          <p:nvPr/>
        </p:nvGrpSpPr>
        <p:grpSpPr>
          <a:xfrm>
            <a:off x="2275840" y="2885440"/>
            <a:ext cx="312906" cy="457200"/>
            <a:chOff x="3241040" y="2580640"/>
            <a:chExt cx="312906" cy="457200"/>
          </a:xfrm>
        </p:grpSpPr>
        <p:sp>
          <p:nvSpPr>
            <p:cNvPr id="28" name="Freeform 27"/>
            <p:cNvSpPr/>
            <p:nvPr/>
          </p:nvSpPr>
          <p:spPr bwMode="auto">
            <a:xfrm rot="19080000">
              <a:off x="3281679" y="2834640"/>
              <a:ext cx="145627" cy="203200"/>
            </a:xfrm>
            <a:custGeom>
              <a:avLst/>
              <a:gdLst>
                <a:gd name="connsiteX0" fmla="*/ 0 w 145627"/>
                <a:gd name="connsiteY0" fmla="*/ 0 h 203200"/>
                <a:gd name="connsiteX1" fmla="*/ 121920 w 145627"/>
                <a:gd name="connsiteY1" fmla="*/ 71120 h 203200"/>
                <a:gd name="connsiteX2" fmla="*/ 142240 w 145627"/>
                <a:gd name="connsiteY2" fmla="*/ 203200 h 203200"/>
              </a:gdLst>
              <a:ahLst/>
              <a:cxnLst>
                <a:cxn ang="0">
                  <a:pos x="connsiteX0" y="connsiteY0"/>
                </a:cxn>
                <a:cxn ang="0">
                  <a:pos x="connsiteX1" y="connsiteY1"/>
                </a:cxn>
                <a:cxn ang="0">
                  <a:pos x="connsiteX2" y="connsiteY2"/>
                </a:cxn>
              </a:cxnLst>
              <a:rect l="l" t="t" r="r" b="b"/>
              <a:pathLst>
                <a:path w="145627" h="203200">
                  <a:moveTo>
                    <a:pt x="0" y="0"/>
                  </a:moveTo>
                  <a:cubicBezTo>
                    <a:pt x="49106" y="18626"/>
                    <a:pt x="98213" y="37253"/>
                    <a:pt x="121920" y="71120"/>
                  </a:cubicBezTo>
                  <a:cubicBezTo>
                    <a:pt x="145627" y="104987"/>
                    <a:pt x="143933" y="154093"/>
                    <a:pt x="142240" y="20320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TextBox 28"/>
            <p:cNvSpPr txBox="1"/>
            <p:nvPr/>
          </p:nvSpPr>
          <p:spPr>
            <a:xfrm>
              <a:off x="3241040" y="2580640"/>
              <a:ext cx="312906" cy="369332"/>
            </a:xfrm>
            <a:prstGeom prst="rect">
              <a:avLst/>
            </a:prstGeom>
            <a:noFill/>
          </p:spPr>
          <p:txBody>
            <a:bodyPr wrap="none" rtlCol="0">
              <a:spAutoFit/>
            </a:bodyPr>
            <a:lstStyle/>
            <a:p>
              <a:r>
                <a:rPr lang="en-US" dirty="0" smtClean="0">
                  <a:latin typeface="Symbol" pitchFamily="18" charset="2"/>
                  <a:sym typeface="Symbol"/>
                </a:rPr>
                <a:t>q</a:t>
              </a:r>
              <a:endParaRPr lang="en-US" dirty="0">
                <a:latin typeface="Symbol" pitchFamily="18" charset="2"/>
              </a:endParaRPr>
            </a:p>
          </p:txBody>
        </p:sp>
      </p:grpSp>
      <p:grpSp>
        <p:nvGrpSpPr>
          <p:cNvPr id="17" name="Group 48"/>
          <p:cNvGrpSpPr/>
          <p:nvPr/>
        </p:nvGrpSpPr>
        <p:grpSpPr>
          <a:xfrm>
            <a:off x="1615440" y="2326640"/>
            <a:ext cx="1374634" cy="321686"/>
            <a:chOff x="152400" y="5181600"/>
            <a:chExt cx="1374634" cy="321686"/>
          </a:xfrm>
        </p:grpSpPr>
        <p:grpSp>
          <p:nvGrpSpPr>
            <p:cNvPr id="23" name="Group 38"/>
            <p:cNvGrpSpPr/>
            <p:nvPr/>
          </p:nvGrpSpPr>
          <p:grpSpPr>
            <a:xfrm>
              <a:off x="304800" y="5410200"/>
              <a:ext cx="990600" cy="76200"/>
              <a:chOff x="1905000" y="2133600"/>
              <a:chExt cx="990600" cy="76200"/>
            </a:xfrm>
          </p:grpSpPr>
          <p:sp>
            <p:nvSpPr>
              <p:cNvPr id="40" name="Oval 39"/>
              <p:cNvSpPr/>
              <p:nvPr/>
            </p:nvSpPr>
            <p:spPr bwMode="auto">
              <a:xfrm>
                <a:off x="19050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Oval 40"/>
              <p:cNvSpPr/>
              <p:nvPr/>
            </p:nvSpPr>
            <p:spPr bwMode="auto">
              <a:xfrm>
                <a:off x="22098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Oval 41"/>
              <p:cNvSpPr/>
              <p:nvPr/>
            </p:nvSpPr>
            <p:spPr bwMode="auto">
              <a:xfrm>
                <a:off x="25146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Oval 42"/>
              <p:cNvSpPr/>
              <p:nvPr/>
            </p:nvSpPr>
            <p:spPr bwMode="auto">
              <a:xfrm>
                <a:off x="2819400" y="2133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44" name="Straight Arrow Connector 43"/>
            <p:cNvCxnSpPr/>
            <p:nvPr/>
          </p:nvCxnSpPr>
          <p:spPr bwMode="auto">
            <a:xfrm>
              <a:off x="152400" y="5486400"/>
              <a:ext cx="1374634" cy="1688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45" name="Straight Arrow Connector 44"/>
            <p:cNvCxnSpPr/>
            <p:nvPr/>
          </p:nvCxnSpPr>
          <p:spPr bwMode="auto">
            <a:xfrm flipV="1">
              <a:off x="5334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6" name="Straight Arrow Connector 45"/>
            <p:cNvCxnSpPr/>
            <p:nvPr/>
          </p:nvCxnSpPr>
          <p:spPr bwMode="auto">
            <a:xfrm flipV="1">
              <a:off x="8382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7" name="Straight Arrow Connector 46"/>
            <p:cNvCxnSpPr/>
            <p:nvPr/>
          </p:nvCxnSpPr>
          <p:spPr bwMode="auto">
            <a:xfrm flipV="1">
              <a:off x="1066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cxnSp>
          <p:nvCxnSpPr>
            <p:cNvPr id="48" name="Straight Arrow Connector 47"/>
            <p:cNvCxnSpPr/>
            <p:nvPr/>
          </p:nvCxnSpPr>
          <p:spPr bwMode="auto">
            <a:xfrm flipV="1">
              <a:off x="1447800" y="5181600"/>
              <a:ext cx="0" cy="3048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grpSp>
      <p:sp>
        <p:nvSpPr>
          <p:cNvPr id="126" name="TextBox 125"/>
          <p:cNvSpPr txBox="1"/>
          <p:nvPr/>
        </p:nvSpPr>
        <p:spPr>
          <a:xfrm>
            <a:off x="5262880" y="1767840"/>
            <a:ext cx="184731" cy="369332"/>
          </a:xfrm>
          <a:prstGeom prst="rect">
            <a:avLst/>
          </a:prstGeom>
          <a:noFill/>
        </p:spPr>
        <p:txBody>
          <a:bodyPr wrap="none" rtlCol="0">
            <a:spAutoFit/>
          </a:bodyPr>
          <a:lstStyle/>
          <a:p>
            <a:endParaRPr lang="en-US" dirty="0"/>
          </a:p>
        </p:txBody>
      </p:sp>
      <p:sp>
        <p:nvSpPr>
          <p:cNvPr id="127" name="TextBox 126"/>
          <p:cNvSpPr txBox="1"/>
          <p:nvPr/>
        </p:nvSpPr>
        <p:spPr>
          <a:xfrm>
            <a:off x="4622800" y="2092960"/>
            <a:ext cx="2659702" cy="369332"/>
          </a:xfrm>
          <a:prstGeom prst="rect">
            <a:avLst/>
          </a:prstGeom>
          <a:noFill/>
        </p:spPr>
        <p:txBody>
          <a:bodyPr wrap="none" rtlCol="0">
            <a:spAutoFit/>
          </a:bodyPr>
          <a:lstStyle/>
          <a:p>
            <a:r>
              <a:rPr lang="en-US" dirty="0" smtClean="0"/>
              <a:t>Use calcite-air interface </a:t>
            </a:r>
            <a:endParaRPr lang="en-US" dirty="0"/>
          </a:p>
        </p:txBody>
      </p:sp>
      <p:grpSp>
        <p:nvGrpSpPr>
          <p:cNvPr id="149" name="Group 148"/>
          <p:cNvGrpSpPr/>
          <p:nvPr/>
        </p:nvGrpSpPr>
        <p:grpSpPr>
          <a:xfrm>
            <a:off x="4439920" y="2743200"/>
            <a:ext cx="3518912" cy="692785"/>
            <a:chOff x="4439920" y="2743200"/>
            <a:chExt cx="3518912" cy="692785"/>
          </a:xfrm>
        </p:grpSpPr>
        <p:sp>
          <p:nvSpPr>
            <p:cNvPr id="137" name="TextBox 136"/>
            <p:cNvSpPr txBox="1"/>
            <p:nvPr/>
          </p:nvSpPr>
          <p:spPr>
            <a:xfrm>
              <a:off x="4439920" y="2743200"/>
              <a:ext cx="3518912" cy="369332"/>
            </a:xfrm>
            <a:prstGeom prst="rect">
              <a:avLst/>
            </a:prstGeom>
            <a:noFill/>
          </p:spPr>
          <p:txBody>
            <a:bodyPr wrap="none" rtlCol="0">
              <a:spAutoFit/>
            </a:bodyPr>
            <a:lstStyle/>
            <a:p>
              <a:r>
                <a:rPr lang="en-US" dirty="0" smtClean="0"/>
                <a:t>Critical angle for the ordinary ray</a:t>
              </a:r>
              <a:endParaRPr lang="en-US" dirty="0"/>
            </a:p>
          </p:txBody>
        </p:sp>
        <p:graphicFrame>
          <p:nvGraphicFramePr>
            <p:cNvPr id="143" name="Object 9"/>
            <p:cNvGraphicFramePr>
              <a:graphicFrameLocks noChangeAspect="1"/>
            </p:cNvGraphicFramePr>
            <p:nvPr>
              <p:extLst>
                <p:ext uri="{D42A27DB-BD31-4B8C-83A1-F6EECF244321}">
                  <p14:modId xmlns:p14="http://schemas.microsoft.com/office/powerpoint/2010/main" val="477537042"/>
                </p:ext>
              </p:extLst>
            </p:nvPr>
          </p:nvGraphicFramePr>
          <p:xfrm>
            <a:off x="5250180" y="3075623"/>
            <a:ext cx="1882775" cy="360362"/>
          </p:xfrm>
          <a:graphic>
            <a:graphicData uri="http://schemas.openxmlformats.org/presentationml/2006/ole">
              <mc:AlternateContent xmlns:mc="http://schemas.openxmlformats.org/markup-compatibility/2006">
                <mc:Choice xmlns:v="urn:schemas-microsoft-com:vml" Requires="v">
                  <p:oleObj spid="_x0000_s158824" name="Equation" r:id="rId3" imgW="1333440" imgH="253800" progId="Equation.DSMT4">
                    <p:embed/>
                  </p:oleObj>
                </mc:Choice>
                <mc:Fallback>
                  <p:oleObj name="Equation" r:id="rId3" imgW="1333440" imgH="253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0180" y="3075623"/>
                          <a:ext cx="18827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1" name="Group 150"/>
          <p:cNvGrpSpPr/>
          <p:nvPr/>
        </p:nvGrpSpPr>
        <p:grpSpPr>
          <a:xfrm>
            <a:off x="4257040" y="3586480"/>
            <a:ext cx="4095993" cy="692785"/>
            <a:chOff x="4439920" y="2743200"/>
            <a:chExt cx="4095993" cy="692785"/>
          </a:xfrm>
        </p:grpSpPr>
        <p:sp>
          <p:nvSpPr>
            <p:cNvPr id="152" name="TextBox 151"/>
            <p:cNvSpPr txBox="1"/>
            <p:nvPr/>
          </p:nvSpPr>
          <p:spPr>
            <a:xfrm>
              <a:off x="4439920" y="2743200"/>
              <a:ext cx="4095993" cy="369332"/>
            </a:xfrm>
            <a:prstGeom prst="rect">
              <a:avLst/>
            </a:prstGeom>
            <a:noFill/>
          </p:spPr>
          <p:txBody>
            <a:bodyPr wrap="none" rtlCol="0">
              <a:spAutoFit/>
            </a:bodyPr>
            <a:lstStyle/>
            <a:p>
              <a:r>
                <a:rPr lang="en-US" dirty="0" smtClean="0"/>
                <a:t>Critical angle for the extraordinary ray</a:t>
              </a:r>
              <a:endParaRPr lang="en-US" dirty="0"/>
            </a:p>
          </p:txBody>
        </p:sp>
        <p:graphicFrame>
          <p:nvGraphicFramePr>
            <p:cNvPr id="153" name="Object 9"/>
            <p:cNvGraphicFramePr>
              <a:graphicFrameLocks noChangeAspect="1"/>
            </p:cNvGraphicFramePr>
            <p:nvPr/>
          </p:nvGraphicFramePr>
          <p:xfrm>
            <a:off x="5250180" y="3075623"/>
            <a:ext cx="1882775" cy="360362"/>
          </p:xfrm>
          <a:graphic>
            <a:graphicData uri="http://schemas.openxmlformats.org/presentationml/2006/ole">
              <mc:AlternateContent xmlns:mc="http://schemas.openxmlformats.org/markup-compatibility/2006">
                <mc:Choice xmlns:v="urn:schemas-microsoft-com:vml" Requires="v">
                  <p:oleObj spid="_x0000_s158825" name="Equation" r:id="rId5" imgW="1333440" imgH="253800" progId="Equation.DSMT4">
                    <p:embed/>
                  </p:oleObj>
                </mc:Choice>
                <mc:Fallback>
                  <p:oleObj name="Equation" r:id="rId5" imgW="1333440" imgH="253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0180" y="3075623"/>
                          <a:ext cx="18827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4" name="Group 153"/>
          <p:cNvGrpSpPr/>
          <p:nvPr/>
        </p:nvGrpSpPr>
        <p:grpSpPr>
          <a:xfrm>
            <a:off x="1036320" y="4348480"/>
            <a:ext cx="3203644" cy="389573"/>
            <a:chOff x="1036320" y="4348480"/>
            <a:chExt cx="3203644" cy="389573"/>
          </a:xfrm>
        </p:grpSpPr>
        <p:sp>
          <p:nvSpPr>
            <p:cNvPr id="148" name="TextBox 147"/>
            <p:cNvSpPr txBox="1"/>
            <p:nvPr/>
          </p:nvSpPr>
          <p:spPr>
            <a:xfrm>
              <a:off x="1036320" y="4348480"/>
              <a:ext cx="1928733" cy="369332"/>
            </a:xfrm>
            <a:prstGeom prst="rect">
              <a:avLst/>
            </a:prstGeom>
            <a:noFill/>
          </p:spPr>
          <p:txBody>
            <a:bodyPr wrap="none" rtlCol="0">
              <a:spAutoFit/>
            </a:bodyPr>
            <a:lstStyle/>
            <a:p>
              <a:r>
                <a:rPr lang="en-US" dirty="0" smtClean="0"/>
                <a:t>Need apex angle</a:t>
              </a:r>
              <a:endParaRPr lang="en-US" dirty="0"/>
            </a:p>
          </p:txBody>
        </p:sp>
        <p:graphicFrame>
          <p:nvGraphicFramePr>
            <p:cNvPr id="158724" name="Object 4"/>
            <p:cNvGraphicFramePr>
              <a:graphicFrameLocks noChangeAspect="1"/>
            </p:cNvGraphicFramePr>
            <p:nvPr/>
          </p:nvGraphicFramePr>
          <p:xfrm>
            <a:off x="3011488" y="4378960"/>
            <a:ext cx="1228476" cy="359093"/>
          </p:xfrm>
          <a:graphic>
            <a:graphicData uri="http://schemas.openxmlformats.org/presentationml/2006/ole">
              <mc:AlternateContent xmlns:mc="http://schemas.openxmlformats.org/markup-compatibility/2006">
                <mc:Choice xmlns:v="urn:schemas-microsoft-com:vml" Requires="v">
                  <p:oleObj spid="_x0000_s158826" name="Equation" r:id="rId7" imgW="825480" imgH="241200" progId="Equation.DSMT4">
                    <p:embed/>
                  </p:oleObj>
                </mc:Choice>
                <mc:Fallback>
                  <p:oleObj name="Equation" r:id="rId7" imgW="82548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1488" y="4378960"/>
                          <a:ext cx="1228476" cy="35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0" name="TextBox 159"/>
          <p:cNvSpPr txBox="1"/>
          <p:nvPr/>
        </p:nvSpPr>
        <p:spPr>
          <a:xfrm>
            <a:off x="4490720" y="4348480"/>
            <a:ext cx="1738040" cy="369332"/>
          </a:xfrm>
          <a:prstGeom prst="rect">
            <a:avLst/>
          </a:prstGeom>
          <a:noFill/>
        </p:spPr>
        <p:txBody>
          <a:bodyPr wrap="none" rtlCol="0">
            <a:spAutoFit/>
          </a:bodyPr>
          <a:lstStyle/>
          <a:p>
            <a:r>
              <a:rPr lang="en-US" dirty="0" smtClean="0"/>
              <a:t>Typically </a:t>
            </a:r>
            <a:r>
              <a:rPr lang="en-US" dirty="0" smtClean="0">
                <a:latin typeface="Symbol" pitchFamily="18" charset="2"/>
              </a:rPr>
              <a:t>q</a:t>
            </a:r>
            <a:r>
              <a:rPr lang="en-US" dirty="0" smtClean="0"/>
              <a:t>=39</a:t>
            </a:r>
            <a:r>
              <a:rPr lang="en-US" dirty="0" smtClean="0">
                <a:sym typeface="Symbol"/>
              </a:rPr>
              <a:t></a:t>
            </a:r>
            <a:endParaRPr lang="en-US" dirty="0"/>
          </a:p>
        </p:txBody>
      </p:sp>
      <p:sp>
        <p:nvSpPr>
          <p:cNvPr id="161" name="TextBox 160"/>
          <p:cNvSpPr txBox="1"/>
          <p:nvPr/>
        </p:nvSpPr>
        <p:spPr>
          <a:xfrm>
            <a:off x="701040" y="5039360"/>
            <a:ext cx="4775666" cy="369332"/>
          </a:xfrm>
          <a:prstGeom prst="rect">
            <a:avLst/>
          </a:prstGeom>
          <a:noFill/>
        </p:spPr>
        <p:txBody>
          <a:bodyPr wrap="none" rtlCol="0">
            <a:spAutoFit/>
          </a:bodyPr>
          <a:lstStyle/>
          <a:p>
            <a:r>
              <a:rPr lang="en-US" dirty="0" smtClean="0"/>
              <a:t>Advantage –small size and good aspect ratio</a:t>
            </a:r>
            <a:endParaRPr lang="en-US" dirty="0"/>
          </a:p>
        </p:txBody>
      </p:sp>
      <p:sp>
        <p:nvSpPr>
          <p:cNvPr id="162" name="TextBox 161"/>
          <p:cNvSpPr txBox="1"/>
          <p:nvPr/>
        </p:nvSpPr>
        <p:spPr>
          <a:xfrm>
            <a:off x="822960" y="5628640"/>
            <a:ext cx="4262705" cy="369332"/>
          </a:xfrm>
          <a:prstGeom prst="rect">
            <a:avLst/>
          </a:prstGeom>
          <a:noFill/>
        </p:spPr>
        <p:txBody>
          <a:bodyPr wrap="none" rtlCol="0">
            <a:spAutoFit/>
          </a:bodyPr>
          <a:lstStyle/>
          <a:p>
            <a:r>
              <a:rPr lang="en-US" dirty="0" smtClean="0"/>
              <a:t>Disadvantage –narrow field of view ~8</a:t>
            </a:r>
            <a:r>
              <a:rPr lang="en-US" dirty="0" smtClean="0">
                <a:sym typeface="Symbol"/>
              </a:rPr>
              <a:t></a:t>
            </a:r>
            <a:endParaRPr lang="en-US" dirty="0"/>
          </a:p>
        </p:txBody>
      </p:sp>
      <p:pic>
        <p:nvPicPr>
          <p:cNvPr id="158726" name="Picture 6" descr="http://images.vertmarkets.com/Graphics/Thumbnailer.aspx?w=175&amp;h=125&amp;image=%2Fcrlive%2Ffiles%2Fimages%2F699a11c9-11e8-455f-9d49-b922169906c1%2FP43_Polarizers_glaserp.jpg"/>
          <p:cNvPicPr>
            <a:picLocks noChangeAspect="1" noChangeArrowheads="1"/>
          </p:cNvPicPr>
          <p:nvPr/>
        </p:nvPicPr>
        <p:blipFill>
          <a:blip r:embed="rId9" cstate="print"/>
          <a:srcRect/>
          <a:stretch>
            <a:fillRect/>
          </a:stretch>
        </p:blipFill>
        <p:spPr bwMode="auto">
          <a:xfrm>
            <a:off x="6058535" y="4759960"/>
            <a:ext cx="2165513" cy="1447800"/>
          </a:xfrm>
          <a:prstGeom prst="rect">
            <a:avLst/>
          </a:prstGeom>
          <a:noFill/>
        </p:spPr>
      </p:pic>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ox(i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ox(in)">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box(in)">
                                      <p:cBhvr>
                                        <p:cTn id="27" dur="500"/>
                                        <p:tgtEl>
                                          <p:spTgt spid="14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box(in)">
                                      <p:cBhvr>
                                        <p:cTn id="32" dur="500"/>
                                        <p:tgtEl>
                                          <p:spTgt spid="15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box(in)">
                                      <p:cBhvr>
                                        <p:cTn id="37" dur="500"/>
                                        <p:tgtEl>
                                          <p:spTgt spid="15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box(in)">
                                      <p:cBhvr>
                                        <p:cTn id="42" dur="500"/>
                                        <p:tgtEl>
                                          <p:spTgt spid="1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box(in)">
                                      <p:cBhvr>
                                        <p:cTn id="47" dur="500"/>
                                        <p:tgtEl>
                                          <p:spTgt spid="16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2"/>
                                        </p:tgtEl>
                                        <p:attrNameLst>
                                          <p:attrName>style.visibility</p:attrName>
                                        </p:attrNameLst>
                                      </p:cBhvr>
                                      <p:to>
                                        <p:strVal val="visible"/>
                                      </p:to>
                                    </p:set>
                                    <p:animEffect transition="in" filter="box(in)">
                                      <p:cBhvr>
                                        <p:cTn id="52" dur="500"/>
                                        <p:tgtEl>
                                          <p:spTgt spid="16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58726"/>
                                        </p:tgtEl>
                                        <p:attrNameLst>
                                          <p:attrName>style.visibility</p:attrName>
                                        </p:attrNameLst>
                                      </p:cBhvr>
                                      <p:to>
                                        <p:strVal val="visible"/>
                                      </p:to>
                                    </p:set>
                                    <p:animEffect transition="in" filter="box(in)">
                                      <p:cBhvr>
                                        <p:cTn id="57" dur="500"/>
                                        <p:tgtEl>
                                          <p:spTgt spid="15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0" grpId="0"/>
      <p:bldP spid="161" grpId="0"/>
      <p:bldP spid="162"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9610</TotalTime>
  <Words>1664</Words>
  <Application>Microsoft Office PowerPoint</Application>
  <PresentationFormat>On-screen Show (4:3)</PresentationFormat>
  <Paragraphs>420</Paragraphs>
  <Slides>31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宋体</vt:lpstr>
      <vt:lpstr>Arial</vt:lpstr>
      <vt:lpstr>Arial</vt:lpstr>
      <vt:lpstr>Calibri</vt:lpstr>
      <vt:lpstr>Symbol</vt:lpstr>
      <vt:lpstr>Times New Roman</vt:lpstr>
      <vt:lpstr>UbuntuBold</vt:lpstr>
      <vt:lpstr>Default Design</vt:lpstr>
      <vt:lpstr>Equation</vt:lpstr>
      <vt:lpstr>Lecture 23</vt:lpstr>
      <vt:lpstr>Jones Vectors</vt:lpstr>
      <vt:lpstr>Circular Polarization</vt:lpstr>
      <vt:lpstr>Elliptical Polarization</vt:lpstr>
      <vt:lpstr>Producing polarized light using Fresnel reflection </vt:lpstr>
      <vt:lpstr>Wire polarizers</vt:lpstr>
      <vt:lpstr>Tourmaline, Polaroid film, and other Dichroic polarizers</vt:lpstr>
      <vt:lpstr>Polarizers based on double refraction and total internal reflection</vt:lpstr>
      <vt:lpstr>Polarizers based on double refraction and total internal reflection</vt:lpstr>
      <vt:lpstr>More polarizers </vt:lpstr>
      <vt:lpstr>Malus law</vt:lpstr>
      <vt:lpstr>Retardation plates</vt:lpstr>
      <vt:lpstr>Half and Quarter Waveplates</vt:lpstr>
      <vt:lpstr>Rotated Waveplates</vt:lpstr>
      <vt:lpstr>Waveplates rotated by 45 degrees</vt:lpstr>
      <vt:lpstr>Half Waveplates rotated by 45 degrees</vt:lpstr>
      <vt:lpstr>Quarter Wave Plates rotated by 45 degrees</vt:lpstr>
      <vt:lpstr>Variable optical attenuator based on rotating HWP</vt:lpstr>
      <vt:lpstr>Lyot filter </vt:lpstr>
      <vt:lpstr>Šolc Filter</vt:lpstr>
      <vt:lpstr>Šolc Filter</vt:lpstr>
      <vt:lpstr>Šolc Filter</vt:lpstr>
      <vt:lpstr>Polarization controllers</vt:lpstr>
      <vt:lpstr>Birefringence in optical fibers</vt:lpstr>
      <vt:lpstr>Babinet and Soleil Compensators</vt:lpstr>
      <vt:lpstr>Optical Isolation</vt:lpstr>
      <vt:lpstr>Anti-Glare Screen</vt:lpstr>
      <vt:lpstr>3D Movie</vt:lpstr>
      <vt:lpstr>Polarizing microscope</vt:lpstr>
      <vt:lpstr>Polarizing microscope</vt:lpstr>
      <vt:lpstr>Polarizing microscope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332</cp:revision>
  <cp:lastPrinted>1601-01-01T00:00:00Z</cp:lastPrinted>
  <dcterms:created xsi:type="dcterms:W3CDTF">1601-01-01T00:00:00Z</dcterms:created>
  <dcterms:modified xsi:type="dcterms:W3CDTF">2021-02-03T22:34:41Z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