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357" r:id="rId2"/>
    <p:sldId id="358" r:id="rId3"/>
    <p:sldId id="359" r:id="rId4"/>
    <p:sldId id="361" r:id="rId5"/>
    <p:sldId id="362" r:id="rId6"/>
    <p:sldId id="363" r:id="rId7"/>
    <p:sldId id="386" r:id="rId8"/>
    <p:sldId id="389" r:id="rId9"/>
    <p:sldId id="364" r:id="rId10"/>
    <p:sldId id="365" r:id="rId11"/>
    <p:sldId id="366" r:id="rId12"/>
    <p:sldId id="388" r:id="rId13"/>
    <p:sldId id="367" r:id="rId14"/>
    <p:sldId id="368" r:id="rId15"/>
    <p:sldId id="390"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91" r:id="rId30"/>
    <p:sldId id="382" r:id="rId31"/>
    <p:sldId id="383" r:id="rId32"/>
    <p:sldId id="384" r:id="rId33"/>
    <p:sldId id="385" r:id="rId34"/>
    <p:sldId id="387"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1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336600"/>
    <a:srgbClr val="000099"/>
    <a:srgbClr val="CC0000"/>
    <a:srgbClr val="003399"/>
    <a:srgbClr val="666633"/>
    <a:srgbClr val="FF00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90" autoAdjust="0"/>
    <p:restoredTop sz="96634" autoAdjust="0"/>
  </p:normalViewPr>
  <p:slideViewPr>
    <p:cSldViewPr>
      <p:cViewPr varScale="1">
        <p:scale>
          <a:sx n="92" d="100"/>
          <a:sy n="92" d="100"/>
        </p:scale>
        <p:origin x="1212" y="78"/>
      </p:cViewPr>
      <p:guideLst>
        <p:guide orient="horz" pos="2016"/>
        <p:guide pos="187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0.emf"/><Relationship Id="rId1" Type="http://schemas.openxmlformats.org/officeDocument/2006/relationships/image" Target="../media/image99.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103.wmf"/><Relationship Id="rId10" Type="http://schemas.openxmlformats.org/officeDocument/2006/relationships/image" Target="../media/image108.wmf"/><Relationship Id="rId4" Type="http://schemas.openxmlformats.org/officeDocument/2006/relationships/image" Target="../media/image102.wmf"/><Relationship Id="rId9" Type="http://schemas.openxmlformats.org/officeDocument/2006/relationships/image" Target="../media/image10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emf"/><Relationship Id="rId7" Type="http://schemas.openxmlformats.org/officeDocument/2006/relationships/image" Target="../media/image124.wmf"/><Relationship Id="rId2" Type="http://schemas.openxmlformats.org/officeDocument/2006/relationships/image" Target="../media/image119.e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emf"/><Relationship Id="rId9" Type="http://schemas.openxmlformats.org/officeDocument/2006/relationships/image" Target="../media/image12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9.wmf"/><Relationship Id="rId3" Type="http://schemas.openxmlformats.org/officeDocument/2006/relationships/image" Target="../media/image129.wmf"/><Relationship Id="rId7" Type="http://schemas.openxmlformats.org/officeDocument/2006/relationships/image" Target="../media/image133.wmf"/><Relationship Id="rId12" Type="http://schemas.openxmlformats.org/officeDocument/2006/relationships/image" Target="../media/image138.wmf"/><Relationship Id="rId2" Type="http://schemas.openxmlformats.org/officeDocument/2006/relationships/image" Target="../media/image128.wmf"/><Relationship Id="rId1" Type="http://schemas.openxmlformats.org/officeDocument/2006/relationships/image" Target="../media/image127.emf"/><Relationship Id="rId6" Type="http://schemas.openxmlformats.org/officeDocument/2006/relationships/image" Target="../media/image132.emf"/><Relationship Id="rId11" Type="http://schemas.openxmlformats.org/officeDocument/2006/relationships/image" Target="../media/image137.wmf"/><Relationship Id="rId5" Type="http://schemas.openxmlformats.org/officeDocument/2006/relationships/image" Target="../media/image131.wmf"/><Relationship Id="rId15" Type="http://schemas.openxmlformats.org/officeDocument/2006/relationships/image" Target="../media/image14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 Id="rId14" Type="http://schemas.openxmlformats.org/officeDocument/2006/relationships/image" Target="../media/image1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3.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62.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5" Type="http://schemas.openxmlformats.org/officeDocument/2006/relationships/image" Target="../media/image16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 Id="rId14" Type="http://schemas.openxmlformats.org/officeDocument/2006/relationships/image" Target="../media/image16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image" Target="../media/image186.wmf"/><Relationship Id="rId18" Type="http://schemas.openxmlformats.org/officeDocument/2006/relationships/image" Target="../media/image191.wmf"/><Relationship Id="rId3" Type="http://schemas.openxmlformats.org/officeDocument/2006/relationships/image" Target="../media/image176.wmf"/><Relationship Id="rId21" Type="http://schemas.openxmlformats.org/officeDocument/2006/relationships/image" Target="../media/image194.wmf"/><Relationship Id="rId7" Type="http://schemas.openxmlformats.org/officeDocument/2006/relationships/image" Target="../media/image180.wmf"/><Relationship Id="rId12" Type="http://schemas.openxmlformats.org/officeDocument/2006/relationships/image" Target="../media/image185.wmf"/><Relationship Id="rId17" Type="http://schemas.openxmlformats.org/officeDocument/2006/relationships/image" Target="../media/image190.wmf"/><Relationship Id="rId2" Type="http://schemas.openxmlformats.org/officeDocument/2006/relationships/image" Target="../media/image175.wmf"/><Relationship Id="rId16" Type="http://schemas.openxmlformats.org/officeDocument/2006/relationships/image" Target="../media/image189.wmf"/><Relationship Id="rId20" Type="http://schemas.openxmlformats.org/officeDocument/2006/relationships/image" Target="../media/image193.wmf"/><Relationship Id="rId1" Type="http://schemas.openxmlformats.org/officeDocument/2006/relationships/image" Target="../media/image174.wmf"/><Relationship Id="rId6" Type="http://schemas.openxmlformats.org/officeDocument/2006/relationships/image" Target="../media/image179.wmf"/><Relationship Id="rId11" Type="http://schemas.openxmlformats.org/officeDocument/2006/relationships/image" Target="../media/image184.wmf"/><Relationship Id="rId5" Type="http://schemas.openxmlformats.org/officeDocument/2006/relationships/image" Target="../media/image178.wmf"/><Relationship Id="rId15" Type="http://schemas.openxmlformats.org/officeDocument/2006/relationships/image" Target="../media/image188.wmf"/><Relationship Id="rId23" Type="http://schemas.openxmlformats.org/officeDocument/2006/relationships/image" Target="../media/image196.wmf"/><Relationship Id="rId10" Type="http://schemas.openxmlformats.org/officeDocument/2006/relationships/image" Target="../media/image183.wmf"/><Relationship Id="rId19" Type="http://schemas.openxmlformats.org/officeDocument/2006/relationships/image" Target="../media/image192.wmf"/><Relationship Id="rId4" Type="http://schemas.openxmlformats.org/officeDocument/2006/relationships/image" Target="../media/image177.wmf"/><Relationship Id="rId9" Type="http://schemas.openxmlformats.org/officeDocument/2006/relationships/image" Target="../media/image182.wmf"/><Relationship Id="rId14" Type="http://schemas.openxmlformats.org/officeDocument/2006/relationships/image" Target="../media/image187.wmf"/><Relationship Id="rId22" Type="http://schemas.openxmlformats.org/officeDocument/2006/relationships/image" Target="../media/image19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9" Type="http://schemas.openxmlformats.org/officeDocument/2006/relationships/image" Target="../media/image20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image" Target="../media/image221.wmf"/><Relationship Id="rId3" Type="http://schemas.openxmlformats.org/officeDocument/2006/relationships/image" Target="../media/image211.wmf"/><Relationship Id="rId7" Type="http://schemas.openxmlformats.org/officeDocument/2006/relationships/image" Target="../media/image215.wmf"/><Relationship Id="rId12" Type="http://schemas.openxmlformats.org/officeDocument/2006/relationships/image" Target="../media/image220.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11" Type="http://schemas.openxmlformats.org/officeDocument/2006/relationships/image" Target="../media/image219.wmf"/><Relationship Id="rId5" Type="http://schemas.openxmlformats.org/officeDocument/2006/relationships/image" Target="../media/image213.wmf"/><Relationship Id="rId10" Type="http://schemas.openxmlformats.org/officeDocument/2006/relationships/image" Target="../media/image218.wmf"/><Relationship Id="rId4" Type="http://schemas.openxmlformats.org/officeDocument/2006/relationships/image" Target="../media/image212.wmf"/><Relationship Id="rId9" Type="http://schemas.openxmlformats.org/officeDocument/2006/relationships/image" Target="../media/image2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e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image" Target="../media/image245.wmf"/><Relationship Id="rId3" Type="http://schemas.openxmlformats.org/officeDocument/2006/relationships/image" Target="../media/image235.wmf"/><Relationship Id="rId7" Type="http://schemas.openxmlformats.org/officeDocument/2006/relationships/image" Target="../media/image239.wmf"/><Relationship Id="rId12" Type="http://schemas.openxmlformats.org/officeDocument/2006/relationships/image" Target="../media/image244.wmf"/><Relationship Id="rId2" Type="http://schemas.openxmlformats.org/officeDocument/2006/relationships/image" Target="../media/image234.wmf"/><Relationship Id="rId16" Type="http://schemas.openxmlformats.org/officeDocument/2006/relationships/image" Target="../media/image248.wmf"/><Relationship Id="rId1" Type="http://schemas.openxmlformats.org/officeDocument/2006/relationships/image" Target="../media/image233.wmf"/><Relationship Id="rId6" Type="http://schemas.openxmlformats.org/officeDocument/2006/relationships/image" Target="../media/image238.wmf"/><Relationship Id="rId11" Type="http://schemas.openxmlformats.org/officeDocument/2006/relationships/image" Target="../media/image243.wmf"/><Relationship Id="rId5" Type="http://schemas.openxmlformats.org/officeDocument/2006/relationships/image" Target="../media/image237.wmf"/><Relationship Id="rId15" Type="http://schemas.openxmlformats.org/officeDocument/2006/relationships/image" Target="../media/image247.wmf"/><Relationship Id="rId10" Type="http://schemas.openxmlformats.org/officeDocument/2006/relationships/image" Target="../media/image242.wmf"/><Relationship Id="rId4" Type="http://schemas.openxmlformats.org/officeDocument/2006/relationships/image" Target="../media/image236.wmf"/><Relationship Id="rId9" Type="http://schemas.openxmlformats.org/officeDocument/2006/relationships/image" Target="../media/image241.wmf"/><Relationship Id="rId14" Type="http://schemas.openxmlformats.org/officeDocument/2006/relationships/image" Target="../media/image24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image" Target="../media/image261.wmf"/><Relationship Id="rId3" Type="http://schemas.openxmlformats.org/officeDocument/2006/relationships/image" Target="../media/image251.wmf"/><Relationship Id="rId7" Type="http://schemas.openxmlformats.org/officeDocument/2006/relationships/image" Target="../media/image255.wmf"/><Relationship Id="rId12" Type="http://schemas.openxmlformats.org/officeDocument/2006/relationships/image" Target="../media/image260.w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wmf"/><Relationship Id="rId11" Type="http://schemas.openxmlformats.org/officeDocument/2006/relationships/image" Target="../media/image259.wmf"/><Relationship Id="rId5" Type="http://schemas.openxmlformats.org/officeDocument/2006/relationships/image" Target="../media/image253.wmf"/><Relationship Id="rId10" Type="http://schemas.openxmlformats.org/officeDocument/2006/relationships/image" Target="../media/image258.wmf"/><Relationship Id="rId4" Type="http://schemas.openxmlformats.org/officeDocument/2006/relationships/image" Target="../media/image252.wmf"/><Relationship Id="rId9" Type="http://schemas.openxmlformats.org/officeDocument/2006/relationships/image" Target="../media/image25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image" Target="../media/image268.wmf"/><Relationship Id="rId7" Type="http://schemas.openxmlformats.org/officeDocument/2006/relationships/image" Target="../media/image272.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71.wmf"/><Relationship Id="rId5" Type="http://schemas.openxmlformats.org/officeDocument/2006/relationships/image" Target="../media/image270.wmf"/><Relationship Id="rId10" Type="http://schemas.openxmlformats.org/officeDocument/2006/relationships/image" Target="../media/image275.wmf"/><Relationship Id="rId4" Type="http://schemas.openxmlformats.org/officeDocument/2006/relationships/image" Target="../media/image269.wmf"/><Relationship Id="rId9" Type="http://schemas.openxmlformats.org/officeDocument/2006/relationships/image" Target="../media/image27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9.wmf"/><Relationship Id="rId7" Type="http://schemas.openxmlformats.org/officeDocument/2006/relationships/image" Target="../media/image273.wmf"/><Relationship Id="rId2" Type="http://schemas.openxmlformats.org/officeDocument/2006/relationships/image" Target="../media/image268.wmf"/><Relationship Id="rId1" Type="http://schemas.openxmlformats.org/officeDocument/2006/relationships/image" Target="../media/image266.wmf"/><Relationship Id="rId6" Type="http://schemas.openxmlformats.org/officeDocument/2006/relationships/image" Target="../media/image277.wmf"/><Relationship Id="rId11" Type="http://schemas.openxmlformats.org/officeDocument/2006/relationships/image" Target="../media/image280.wmf"/><Relationship Id="rId5" Type="http://schemas.openxmlformats.org/officeDocument/2006/relationships/image" Target="../media/image271.wmf"/><Relationship Id="rId10" Type="http://schemas.openxmlformats.org/officeDocument/2006/relationships/image" Target="../media/image279.wmf"/><Relationship Id="rId4" Type="http://schemas.openxmlformats.org/officeDocument/2006/relationships/image" Target="../media/image276.wmf"/><Relationship Id="rId9" Type="http://schemas.openxmlformats.org/officeDocument/2006/relationships/image" Target="../media/image27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5" Type="http://schemas.openxmlformats.org/officeDocument/2006/relationships/image" Target="../media/image2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e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e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18" Type="http://schemas.openxmlformats.org/officeDocument/2006/relationships/image" Target="../media/image78.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17" Type="http://schemas.openxmlformats.org/officeDocument/2006/relationships/image" Target="../media/image77.wmf"/><Relationship Id="rId2" Type="http://schemas.openxmlformats.org/officeDocument/2006/relationships/image" Target="../media/image62.wmf"/><Relationship Id="rId16" Type="http://schemas.openxmlformats.org/officeDocument/2006/relationships/image" Target="../media/image76.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5" Type="http://schemas.openxmlformats.org/officeDocument/2006/relationships/image" Target="../media/image7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 Id="rId14" Type="http://schemas.openxmlformats.org/officeDocument/2006/relationships/image" Target="../media/image7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63.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62.wmf"/><Relationship Id="rId16" Type="http://schemas.openxmlformats.org/officeDocument/2006/relationships/image" Target="../media/image91.wmf"/><Relationship Id="rId1" Type="http://schemas.openxmlformats.org/officeDocument/2006/relationships/image" Target="../media/image61.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5" Type="http://schemas.openxmlformats.org/officeDocument/2006/relationships/image" Target="../media/image9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8782ABB-1062-47E5-8D54-C1392F36F132}" type="slidenum">
              <a:rPr lang="en-US"/>
              <a:pPr>
                <a:defRPr/>
              </a:pPr>
              <a:t>‹#›</a:t>
            </a:fld>
            <a:endParaRPr lang="en-US"/>
          </a:p>
        </p:txBody>
      </p:sp>
    </p:spTree>
    <p:extLst>
      <p:ext uri="{BB962C8B-B14F-4D97-AF65-F5344CB8AC3E}">
        <p14:creationId xmlns:p14="http://schemas.microsoft.com/office/powerpoint/2010/main" val="1789511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0236D93-F41C-4106-8DDE-3A327043DA2D}"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21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C0F444-D4C0-4C24-BED6-9909D711256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91EA2B-C2D1-4A52-8E53-45F73A38BA4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F60462-024F-4B4D-926F-476097B51E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132659-C6AA-4008-AEA4-35F78A4225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43419E-49E6-498A-9AEB-DA6B442F22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42A0E5-501F-464D-A9DE-E9541779E2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9887CEA-9D12-414F-9F5C-2498FC97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33CBAA-5A9F-454A-AF19-39ABCF14556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9C1405A-DC42-4CFC-9EBA-FDEB3EB35A9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A78BBD-822C-4D5D-A7E2-45A2AB2FA3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70EFFA-4FE7-4C3C-8ECA-54A1463449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60E0EFC-C2FD-40E4-983C-7438C521BF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80.bin"/><Relationship Id="rId18" Type="http://schemas.openxmlformats.org/officeDocument/2006/relationships/image" Target="../media/image83.wmf"/><Relationship Id="rId26" Type="http://schemas.openxmlformats.org/officeDocument/2006/relationships/image" Target="../media/image87.wmf"/><Relationship Id="rId3" Type="http://schemas.openxmlformats.org/officeDocument/2006/relationships/oleObject" Target="../embeddings/oleObject60.bin"/><Relationship Id="rId21" Type="http://schemas.openxmlformats.org/officeDocument/2006/relationships/oleObject" Target="../embeddings/oleObject84.bin"/><Relationship Id="rId34" Type="http://schemas.openxmlformats.org/officeDocument/2006/relationships/oleObject" Target="../embeddings/oleObject90.bin"/><Relationship Id="rId7" Type="http://schemas.openxmlformats.org/officeDocument/2006/relationships/oleObject" Target="../embeddings/oleObject62.bin"/><Relationship Id="rId12" Type="http://schemas.openxmlformats.org/officeDocument/2006/relationships/image" Target="../media/image80.wmf"/><Relationship Id="rId17" Type="http://schemas.openxmlformats.org/officeDocument/2006/relationships/oleObject" Target="../embeddings/oleObject82.bin"/><Relationship Id="rId25" Type="http://schemas.openxmlformats.org/officeDocument/2006/relationships/oleObject" Target="../embeddings/oleObject86.bin"/><Relationship Id="rId33" Type="http://schemas.openxmlformats.org/officeDocument/2006/relationships/image" Target="../media/image92.emf"/><Relationship Id="rId2" Type="http://schemas.openxmlformats.org/officeDocument/2006/relationships/slideLayout" Target="../slideLayouts/slideLayout6.xml"/><Relationship Id="rId16" Type="http://schemas.openxmlformats.org/officeDocument/2006/relationships/image" Target="../media/image82.wmf"/><Relationship Id="rId20" Type="http://schemas.openxmlformats.org/officeDocument/2006/relationships/image" Target="../media/image84.wmf"/><Relationship Id="rId29" Type="http://schemas.openxmlformats.org/officeDocument/2006/relationships/oleObject" Target="../embeddings/oleObject88.bin"/><Relationship Id="rId1" Type="http://schemas.openxmlformats.org/officeDocument/2006/relationships/vmlDrawing" Target="../drawings/vmlDrawing8.vml"/><Relationship Id="rId6" Type="http://schemas.openxmlformats.org/officeDocument/2006/relationships/image" Target="../media/image62.wmf"/><Relationship Id="rId11" Type="http://schemas.openxmlformats.org/officeDocument/2006/relationships/oleObject" Target="../embeddings/oleObject79.bin"/><Relationship Id="rId24" Type="http://schemas.openxmlformats.org/officeDocument/2006/relationships/image" Target="../media/image86.wmf"/><Relationship Id="rId32" Type="http://schemas.openxmlformats.org/officeDocument/2006/relationships/image" Target="../media/image90.wmf"/><Relationship Id="rId5" Type="http://schemas.openxmlformats.org/officeDocument/2006/relationships/oleObject" Target="../embeddings/oleObject61.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88.wmf"/><Relationship Id="rId10" Type="http://schemas.openxmlformats.org/officeDocument/2006/relationships/image" Target="../media/image79.wmf"/><Relationship Id="rId19" Type="http://schemas.openxmlformats.org/officeDocument/2006/relationships/oleObject" Target="../embeddings/oleObject83.bin"/><Relationship Id="rId31" Type="http://schemas.openxmlformats.org/officeDocument/2006/relationships/oleObject" Target="../embeddings/oleObject89.bin"/><Relationship Id="rId4" Type="http://schemas.openxmlformats.org/officeDocument/2006/relationships/image" Target="../media/image61.wmf"/><Relationship Id="rId9" Type="http://schemas.openxmlformats.org/officeDocument/2006/relationships/oleObject" Target="../embeddings/oleObject78.bin"/><Relationship Id="rId14" Type="http://schemas.openxmlformats.org/officeDocument/2006/relationships/image" Target="../media/image81.wmf"/><Relationship Id="rId22" Type="http://schemas.openxmlformats.org/officeDocument/2006/relationships/image" Target="../media/image85.wmf"/><Relationship Id="rId27" Type="http://schemas.openxmlformats.org/officeDocument/2006/relationships/oleObject" Target="../embeddings/oleObject87.bin"/><Relationship Id="rId30" Type="http://schemas.openxmlformats.org/officeDocument/2006/relationships/image" Target="../media/image89.wmf"/><Relationship Id="rId35" Type="http://schemas.openxmlformats.org/officeDocument/2006/relationships/image" Target="../media/image91.wmf"/><Relationship Id="rId8" Type="http://schemas.openxmlformats.org/officeDocument/2006/relationships/image" Target="../media/image6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91.bin"/><Relationship Id="rId7" Type="http://schemas.openxmlformats.org/officeDocument/2006/relationships/image" Target="../media/image94.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92.bin"/><Relationship Id="rId5" Type="http://schemas.openxmlformats.org/officeDocument/2006/relationships/image" Target="../media/image96.emf"/><Relationship Id="rId10" Type="http://schemas.openxmlformats.org/officeDocument/2006/relationships/image" Target="../media/image97.jpeg"/><Relationship Id="rId4" Type="http://schemas.openxmlformats.org/officeDocument/2006/relationships/image" Target="../media/image93.wmf"/><Relationship Id="rId9" Type="http://schemas.openxmlformats.org/officeDocument/2006/relationships/image" Target="../media/image95.wmf"/></Relationships>
</file>

<file path=ppt/slides/_rels/slide12.xml.rels><?xml version="1.0" encoding="UTF-8" standalone="yes"?>
<Relationships xmlns="http://schemas.openxmlformats.org/package/2006/relationships"><Relationship Id="rId2" Type="http://schemas.openxmlformats.org/officeDocument/2006/relationships/image" Target="../media/image98.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99.bin"/><Relationship Id="rId18" Type="http://schemas.openxmlformats.org/officeDocument/2006/relationships/image" Target="../media/image106.wmf"/><Relationship Id="rId26" Type="http://schemas.openxmlformats.org/officeDocument/2006/relationships/image" Target="../media/image110.wmf"/><Relationship Id="rId3" Type="http://schemas.openxmlformats.org/officeDocument/2006/relationships/oleObject" Target="../embeddings/oleObject94.bin"/><Relationship Id="rId21" Type="http://schemas.openxmlformats.org/officeDocument/2006/relationships/oleObject" Target="../embeddings/oleObject103.bin"/><Relationship Id="rId7" Type="http://schemas.openxmlformats.org/officeDocument/2006/relationships/oleObject" Target="../embeddings/oleObject96.bin"/><Relationship Id="rId12" Type="http://schemas.openxmlformats.org/officeDocument/2006/relationships/image" Target="../media/image103.wmf"/><Relationship Id="rId17" Type="http://schemas.openxmlformats.org/officeDocument/2006/relationships/oleObject" Target="../embeddings/oleObject101.bin"/><Relationship Id="rId25" Type="http://schemas.openxmlformats.org/officeDocument/2006/relationships/oleObject" Target="../embeddings/oleObject105.bin"/><Relationship Id="rId2" Type="http://schemas.openxmlformats.org/officeDocument/2006/relationships/slideLayout" Target="../slideLayouts/slideLayout6.xml"/><Relationship Id="rId16" Type="http://schemas.openxmlformats.org/officeDocument/2006/relationships/image" Target="../media/image105.wmf"/><Relationship Id="rId20" Type="http://schemas.openxmlformats.org/officeDocument/2006/relationships/image" Target="../media/image107.emf"/><Relationship Id="rId1" Type="http://schemas.openxmlformats.org/officeDocument/2006/relationships/vmlDrawing" Target="../drawings/vmlDrawing10.vml"/><Relationship Id="rId6" Type="http://schemas.openxmlformats.org/officeDocument/2006/relationships/image" Target="../media/image100.emf"/><Relationship Id="rId11" Type="http://schemas.openxmlformats.org/officeDocument/2006/relationships/oleObject" Target="../embeddings/oleObject98.bin"/><Relationship Id="rId24" Type="http://schemas.openxmlformats.org/officeDocument/2006/relationships/image" Target="../media/image109.wmf"/><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4.bin"/><Relationship Id="rId10" Type="http://schemas.openxmlformats.org/officeDocument/2006/relationships/image" Target="../media/image102.wmf"/><Relationship Id="rId19" Type="http://schemas.openxmlformats.org/officeDocument/2006/relationships/oleObject" Target="../embeddings/oleObject102.bin"/><Relationship Id="rId4" Type="http://schemas.openxmlformats.org/officeDocument/2006/relationships/image" Target="../media/image99.wmf"/><Relationship Id="rId9" Type="http://schemas.openxmlformats.org/officeDocument/2006/relationships/oleObject" Target="../embeddings/oleObject97.bin"/><Relationship Id="rId14" Type="http://schemas.openxmlformats.org/officeDocument/2006/relationships/image" Target="../media/image104.wmf"/><Relationship Id="rId22" Type="http://schemas.openxmlformats.org/officeDocument/2006/relationships/image" Target="../media/image108.wmf"/></Relationships>
</file>

<file path=ppt/slides/_rels/slide14.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15.wmf"/><Relationship Id="rId2" Type="http://schemas.openxmlformats.org/officeDocument/2006/relationships/slideLayout" Target="../slideLayouts/slideLayout6.xml"/><Relationship Id="rId16" Type="http://schemas.openxmlformats.org/officeDocument/2006/relationships/image" Target="../media/image117.wmf"/><Relationship Id="rId1" Type="http://schemas.openxmlformats.org/officeDocument/2006/relationships/vmlDrawing" Target="../drawings/vmlDrawing11.vml"/><Relationship Id="rId6" Type="http://schemas.openxmlformats.org/officeDocument/2006/relationships/image" Target="../media/image112.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09.bin"/><Relationship Id="rId14" Type="http://schemas.openxmlformats.org/officeDocument/2006/relationships/image" Target="../media/image116.wmf"/></Relationships>
</file>

<file path=ppt/slides/_rels/slide15.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18.bin"/><Relationship Id="rId18" Type="http://schemas.openxmlformats.org/officeDocument/2006/relationships/image" Target="../media/image125.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2.wmf"/><Relationship Id="rId17" Type="http://schemas.openxmlformats.org/officeDocument/2006/relationships/oleObject" Target="../embeddings/oleObject120.bin"/><Relationship Id="rId2" Type="http://schemas.openxmlformats.org/officeDocument/2006/relationships/slideLayout" Target="../slideLayouts/slideLayout6.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12.vml"/><Relationship Id="rId6" Type="http://schemas.openxmlformats.org/officeDocument/2006/relationships/image" Target="../media/image119.e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21.emf"/><Relationship Id="rId19" Type="http://schemas.openxmlformats.org/officeDocument/2006/relationships/oleObject" Target="../embeddings/oleObject121.bin"/><Relationship Id="rId4" Type="http://schemas.openxmlformats.org/officeDocument/2006/relationships/image" Target="../media/image118.wmf"/><Relationship Id="rId9" Type="http://schemas.openxmlformats.org/officeDocument/2006/relationships/oleObject" Target="../embeddings/oleObject116.bin"/><Relationship Id="rId14" Type="http://schemas.openxmlformats.org/officeDocument/2006/relationships/image" Target="../media/image123.w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27.bin"/><Relationship Id="rId18" Type="http://schemas.openxmlformats.org/officeDocument/2006/relationships/image" Target="../media/image134.wmf"/><Relationship Id="rId26" Type="http://schemas.openxmlformats.org/officeDocument/2006/relationships/image" Target="../media/image138.w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31.wmf"/><Relationship Id="rId17" Type="http://schemas.openxmlformats.org/officeDocument/2006/relationships/oleObject" Target="../embeddings/oleObject129.bin"/><Relationship Id="rId25" Type="http://schemas.openxmlformats.org/officeDocument/2006/relationships/oleObject" Target="../embeddings/oleObject133.bin"/><Relationship Id="rId33" Type="http://schemas.openxmlformats.org/officeDocument/2006/relationships/image" Target="../media/image142.png"/><Relationship Id="rId2" Type="http://schemas.openxmlformats.org/officeDocument/2006/relationships/slideLayout" Target="../slideLayouts/slideLayout6.xml"/><Relationship Id="rId16" Type="http://schemas.openxmlformats.org/officeDocument/2006/relationships/image" Target="../media/image133.wmf"/><Relationship Id="rId20" Type="http://schemas.openxmlformats.org/officeDocument/2006/relationships/image" Target="../media/image135.wmf"/><Relationship Id="rId29" Type="http://schemas.openxmlformats.org/officeDocument/2006/relationships/oleObject" Target="../embeddings/oleObject135.bin"/><Relationship Id="rId1" Type="http://schemas.openxmlformats.org/officeDocument/2006/relationships/vmlDrawing" Target="../drawings/vmlDrawing13.vml"/><Relationship Id="rId6" Type="http://schemas.openxmlformats.org/officeDocument/2006/relationships/image" Target="../media/image128.wmf"/><Relationship Id="rId11" Type="http://schemas.openxmlformats.org/officeDocument/2006/relationships/oleObject" Target="../embeddings/oleObject126.bin"/><Relationship Id="rId24" Type="http://schemas.openxmlformats.org/officeDocument/2006/relationships/image" Target="../media/image137.wmf"/><Relationship Id="rId32" Type="http://schemas.openxmlformats.org/officeDocument/2006/relationships/image" Target="../media/image141.w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28" Type="http://schemas.openxmlformats.org/officeDocument/2006/relationships/image" Target="../media/image139.wmf"/><Relationship Id="rId10" Type="http://schemas.openxmlformats.org/officeDocument/2006/relationships/image" Target="../media/image130.wmf"/><Relationship Id="rId19" Type="http://schemas.openxmlformats.org/officeDocument/2006/relationships/oleObject" Target="../embeddings/oleObject130.bin"/><Relationship Id="rId31" Type="http://schemas.openxmlformats.org/officeDocument/2006/relationships/oleObject" Target="../embeddings/oleObject136.bin"/><Relationship Id="rId4" Type="http://schemas.openxmlformats.org/officeDocument/2006/relationships/image" Target="../media/image127.emf"/><Relationship Id="rId9" Type="http://schemas.openxmlformats.org/officeDocument/2006/relationships/oleObject" Target="../embeddings/oleObject125.bin"/><Relationship Id="rId14" Type="http://schemas.openxmlformats.org/officeDocument/2006/relationships/image" Target="../media/image132.emf"/><Relationship Id="rId22" Type="http://schemas.openxmlformats.org/officeDocument/2006/relationships/image" Target="../media/image136.wmf"/><Relationship Id="rId27" Type="http://schemas.openxmlformats.org/officeDocument/2006/relationships/oleObject" Target="../embeddings/oleObject134.bin"/><Relationship Id="rId30" Type="http://schemas.openxmlformats.org/officeDocument/2006/relationships/image" Target="../media/image140.wmf"/><Relationship Id="rId8" Type="http://schemas.openxmlformats.org/officeDocument/2006/relationships/image" Target="../media/image12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47.wmf"/><Relationship Id="rId3" Type="http://schemas.openxmlformats.org/officeDocument/2006/relationships/image" Target="../media/image149.jpeg"/><Relationship Id="rId7" Type="http://schemas.openxmlformats.org/officeDocument/2006/relationships/image" Target="../media/image144.wmf"/><Relationship Id="rId12" Type="http://schemas.openxmlformats.org/officeDocument/2006/relationships/oleObject" Target="../embeddings/oleObject141.bin"/><Relationship Id="rId2" Type="http://schemas.openxmlformats.org/officeDocument/2006/relationships/slideLayout" Target="../slideLayouts/slideLayout6.xml"/><Relationship Id="rId16" Type="http://schemas.openxmlformats.org/officeDocument/2006/relationships/image" Target="../media/image150.jpeg"/><Relationship Id="rId1" Type="http://schemas.openxmlformats.org/officeDocument/2006/relationships/vmlDrawing" Target="../drawings/vmlDrawing14.vml"/><Relationship Id="rId6" Type="http://schemas.openxmlformats.org/officeDocument/2006/relationships/oleObject" Target="../embeddings/oleObject138.bin"/><Relationship Id="rId11" Type="http://schemas.openxmlformats.org/officeDocument/2006/relationships/image" Target="../media/image146.wmf"/><Relationship Id="rId5" Type="http://schemas.openxmlformats.org/officeDocument/2006/relationships/image" Target="../media/image143.wmf"/><Relationship Id="rId15" Type="http://schemas.openxmlformats.org/officeDocument/2006/relationships/image" Target="../media/image148.w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45.wmf"/><Relationship Id="rId14" Type="http://schemas.openxmlformats.org/officeDocument/2006/relationships/oleObject" Target="../embeddings/oleObject142.bin"/></Relationships>
</file>

<file path=ppt/slides/_rels/slide18.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48.bin"/><Relationship Id="rId18" Type="http://schemas.openxmlformats.org/officeDocument/2006/relationships/image" Target="../media/image158.wmf"/><Relationship Id="rId26" Type="http://schemas.openxmlformats.org/officeDocument/2006/relationships/image" Target="../media/image162.wmf"/><Relationship Id="rId3" Type="http://schemas.openxmlformats.org/officeDocument/2006/relationships/oleObject" Target="../embeddings/oleObject143.bin"/><Relationship Id="rId21" Type="http://schemas.openxmlformats.org/officeDocument/2006/relationships/oleObject" Target="../embeddings/oleObject152.bin"/><Relationship Id="rId7" Type="http://schemas.openxmlformats.org/officeDocument/2006/relationships/oleObject" Target="../embeddings/oleObject145.bin"/><Relationship Id="rId12" Type="http://schemas.openxmlformats.org/officeDocument/2006/relationships/image" Target="../media/image155.wmf"/><Relationship Id="rId17" Type="http://schemas.openxmlformats.org/officeDocument/2006/relationships/oleObject" Target="../embeddings/oleObject150.bin"/><Relationship Id="rId25" Type="http://schemas.openxmlformats.org/officeDocument/2006/relationships/oleObject" Target="../embeddings/oleObject154.bin"/><Relationship Id="rId2" Type="http://schemas.openxmlformats.org/officeDocument/2006/relationships/slideLayout" Target="../slideLayouts/slideLayout6.xml"/><Relationship Id="rId16" Type="http://schemas.openxmlformats.org/officeDocument/2006/relationships/image" Target="../media/image157.wmf"/><Relationship Id="rId20" Type="http://schemas.openxmlformats.org/officeDocument/2006/relationships/image" Target="../media/image159.wmf"/><Relationship Id="rId29" Type="http://schemas.openxmlformats.org/officeDocument/2006/relationships/oleObject" Target="../embeddings/oleObject156.bin"/><Relationship Id="rId1" Type="http://schemas.openxmlformats.org/officeDocument/2006/relationships/vmlDrawing" Target="../drawings/vmlDrawing15.vml"/><Relationship Id="rId6" Type="http://schemas.openxmlformats.org/officeDocument/2006/relationships/image" Target="../media/image152.wmf"/><Relationship Id="rId11" Type="http://schemas.openxmlformats.org/officeDocument/2006/relationships/oleObject" Target="../embeddings/oleObject147.bin"/><Relationship Id="rId24" Type="http://schemas.openxmlformats.org/officeDocument/2006/relationships/image" Target="../media/image161.wmf"/><Relationship Id="rId32" Type="http://schemas.openxmlformats.org/officeDocument/2006/relationships/image" Target="../media/image165.w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image" Target="../media/image163.wmf"/><Relationship Id="rId10" Type="http://schemas.openxmlformats.org/officeDocument/2006/relationships/image" Target="../media/image154.wmf"/><Relationship Id="rId19" Type="http://schemas.openxmlformats.org/officeDocument/2006/relationships/oleObject" Target="../embeddings/oleObject151.bin"/><Relationship Id="rId31" Type="http://schemas.openxmlformats.org/officeDocument/2006/relationships/oleObject" Target="../embeddings/oleObject157.bin"/><Relationship Id="rId4" Type="http://schemas.openxmlformats.org/officeDocument/2006/relationships/image" Target="../media/image151.wmf"/><Relationship Id="rId9" Type="http://schemas.openxmlformats.org/officeDocument/2006/relationships/oleObject" Target="../embeddings/oleObject146.bin"/><Relationship Id="rId14" Type="http://schemas.openxmlformats.org/officeDocument/2006/relationships/image" Target="../media/image156.wmf"/><Relationship Id="rId22" Type="http://schemas.openxmlformats.org/officeDocument/2006/relationships/image" Target="../media/image160.wmf"/><Relationship Id="rId27" Type="http://schemas.openxmlformats.org/officeDocument/2006/relationships/oleObject" Target="../embeddings/oleObject155.bin"/><Relationship Id="rId30" Type="http://schemas.openxmlformats.org/officeDocument/2006/relationships/image" Target="../media/image164.wmf"/></Relationships>
</file>

<file path=ppt/slides/_rels/slide19.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63.bin"/><Relationship Id="rId18" Type="http://schemas.openxmlformats.org/officeDocument/2006/relationships/image" Target="../media/image173.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70.wmf"/><Relationship Id="rId17" Type="http://schemas.openxmlformats.org/officeDocument/2006/relationships/oleObject" Target="../embeddings/oleObject165.bin"/><Relationship Id="rId2" Type="http://schemas.openxmlformats.org/officeDocument/2006/relationships/slideLayout" Target="../slideLayouts/slideLayout6.xml"/><Relationship Id="rId16" Type="http://schemas.openxmlformats.org/officeDocument/2006/relationships/image" Target="../media/image172.wmf"/><Relationship Id="rId1" Type="http://schemas.openxmlformats.org/officeDocument/2006/relationships/vmlDrawing" Target="../drawings/vmlDrawing16.vml"/><Relationship Id="rId6" Type="http://schemas.openxmlformats.org/officeDocument/2006/relationships/image" Target="../media/image167.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61.bin"/><Relationship Id="rId14" Type="http://schemas.openxmlformats.org/officeDocument/2006/relationships/image" Target="../media/image171.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71.bin"/><Relationship Id="rId18" Type="http://schemas.openxmlformats.org/officeDocument/2006/relationships/image" Target="../media/image181.wmf"/><Relationship Id="rId26" Type="http://schemas.openxmlformats.org/officeDocument/2006/relationships/image" Target="../media/image185.wmf"/><Relationship Id="rId39" Type="http://schemas.openxmlformats.org/officeDocument/2006/relationships/oleObject" Target="../embeddings/oleObject184.bin"/><Relationship Id="rId21" Type="http://schemas.openxmlformats.org/officeDocument/2006/relationships/oleObject" Target="../embeddings/oleObject175.bin"/><Relationship Id="rId34" Type="http://schemas.openxmlformats.org/officeDocument/2006/relationships/image" Target="../media/image189.wmf"/><Relationship Id="rId42" Type="http://schemas.openxmlformats.org/officeDocument/2006/relationships/image" Target="../media/image193.wmf"/><Relationship Id="rId47" Type="http://schemas.openxmlformats.org/officeDocument/2006/relationships/oleObject" Target="../embeddings/oleObject188.bin"/><Relationship Id="rId7" Type="http://schemas.openxmlformats.org/officeDocument/2006/relationships/oleObject" Target="../embeddings/oleObject168.bin"/><Relationship Id="rId2" Type="http://schemas.openxmlformats.org/officeDocument/2006/relationships/slideLayout" Target="../slideLayouts/slideLayout6.xml"/><Relationship Id="rId16" Type="http://schemas.openxmlformats.org/officeDocument/2006/relationships/image" Target="../media/image180.wmf"/><Relationship Id="rId29" Type="http://schemas.openxmlformats.org/officeDocument/2006/relationships/oleObject" Target="../embeddings/oleObject179.bin"/><Relationship Id="rId11" Type="http://schemas.openxmlformats.org/officeDocument/2006/relationships/oleObject" Target="../embeddings/oleObject170.bin"/><Relationship Id="rId24" Type="http://schemas.openxmlformats.org/officeDocument/2006/relationships/image" Target="../media/image184.wmf"/><Relationship Id="rId32" Type="http://schemas.openxmlformats.org/officeDocument/2006/relationships/image" Target="../media/image188.wmf"/><Relationship Id="rId37" Type="http://schemas.openxmlformats.org/officeDocument/2006/relationships/oleObject" Target="../embeddings/oleObject183.bin"/><Relationship Id="rId40" Type="http://schemas.openxmlformats.org/officeDocument/2006/relationships/image" Target="../media/image192.wmf"/><Relationship Id="rId45" Type="http://schemas.openxmlformats.org/officeDocument/2006/relationships/oleObject" Target="../embeddings/oleObject187.bin"/><Relationship Id="rId5" Type="http://schemas.openxmlformats.org/officeDocument/2006/relationships/oleObject" Target="../embeddings/oleObject167.bin"/><Relationship Id="rId15" Type="http://schemas.openxmlformats.org/officeDocument/2006/relationships/oleObject" Target="../embeddings/oleObject172.bin"/><Relationship Id="rId23" Type="http://schemas.openxmlformats.org/officeDocument/2006/relationships/oleObject" Target="../embeddings/oleObject176.bin"/><Relationship Id="rId28" Type="http://schemas.openxmlformats.org/officeDocument/2006/relationships/image" Target="../media/image186.wmf"/><Relationship Id="rId36" Type="http://schemas.openxmlformats.org/officeDocument/2006/relationships/image" Target="../media/image190.wmf"/><Relationship Id="rId49" Type="http://schemas.openxmlformats.org/officeDocument/2006/relationships/image" Target="../media/image197.emf"/><Relationship Id="rId10" Type="http://schemas.openxmlformats.org/officeDocument/2006/relationships/image" Target="../media/image177.wmf"/><Relationship Id="rId19" Type="http://schemas.openxmlformats.org/officeDocument/2006/relationships/oleObject" Target="../embeddings/oleObject174.bin"/><Relationship Id="rId31" Type="http://schemas.openxmlformats.org/officeDocument/2006/relationships/oleObject" Target="../embeddings/oleObject180.bin"/><Relationship Id="rId44" Type="http://schemas.openxmlformats.org/officeDocument/2006/relationships/image" Target="../media/image194.wmf"/><Relationship Id="rId4" Type="http://schemas.openxmlformats.org/officeDocument/2006/relationships/image" Target="../media/image174.wmf"/><Relationship Id="rId9" Type="http://schemas.openxmlformats.org/officeDocument/2006/relationships/oleObject" Target="../embeddings/oleObject169.bin"/><Relationship Id="rId14" Type="http://schemas.openxmlformats.org/officeDocument/2006/relationships/image" Target="../media/image179.wmf"/><Relationship Id="rId22" Type="http://schemas.openxmlformats.org/officeDocument/2006/relationships/image" Target="../media/image183.wmf"/><Relationship Id="rId27" Type="http://schemas.openxmlformats.org/officeDocument/2006/relationships/oleObject" Target="../embeddings/oleObject178.bin"/><Relationship Id="rId30" Type="http://schemas.openxmlformats.org/officeDocument/2006/relationships/image" Target="../media/image187.wmf"/><Relationship Id="rId35" Type="http://schemas.openxmlformats.org/officeDocument/2006/relationships/oleObject" Target="../embeddings/oleObject182.bin"/><Relationship Id="rId43" Type="http://schemas.openxmlformats.org/officeDocument/2006/relationships/oleObject" Target="../embeddings/oleObject186.bin"/><Relationship Id="rId48" Type="http://schemas.openxmlformats.org/officeDocument/2006/relationships/image" Target="../media/image196.wmf"/><Relationship Id="rId8" Type="http://schemas.openxmlformats.org/officeDocument/2006/relationships/image" Target="../media/image176.wmf"/><Relationship Id="rId3" Type="http://schemas.openxmlformats.org/officeDocument/2006/relationships/oleObject" Target="../embeddings/oleObject166.bin"/><Relationship Id="rId12" Type="http://schemas.openxmlformats.org/officeDocument/2006/relationships/image" Target="../media/image178.wmf"/><Relationship Id="rId17" Type="http://schemas.openxmlformats.org/officeDocument/2006/relationships/oleObject" Target="../embeddings/oleObject173.bin"/><Relationship Id="rId25" Type="http://schemas.openxmlformats.org/officeDocument/2006/relationships/oleObject" Target="../embeddings/oleObject177.bin"/><Relationship Id="rId33" Type="http://schemas.openxmlformats.org/officeDocument/2006/relationships/oleObject" Target="../embeddings/oleObject181.bin"/><Relationship Id="rId38" Type="http://schemas.openxmlformats.org/officeDocument/2006/relationships/image" Target="../media/image191.wmf"/><Relationship Id="rId46" Type="http://schemas.openxmlformats.org/officeDocument/2006/relationships/image" Target="../media/image195.wmf"/><Relationship Id="rId20" Type="http://schemas.openxmlformats.org/officeDocument/2006/relationships/image" Target="../media/image182.wmf"/><Relationship Id="rId41" Type="http://schemas.openxmlformats.org/officeDocument/2006/relationships/oleObject" Target="../embeddings/oleObject185.bin"/><Relationship Id="rId1" Type="http://schemas.openxmlformats.org/officeDocument/2006/relationships/vmlDrawing" Target="../drawings/vmlDrawing17.vml"/><Relationship Id="rId6" Type="http://schemas.openxmlformats.org/officeDocument/2006/relationships/image" Target="../media/image175.wmf"/></Relationships>
</file>

<file path=ppt/slides/_rels/slide21.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194.bin"/><Relationship Id="rId18" Type="http://schemas.openxmlformats.org/officeDocument/2006/relationships/image" Target="../media/image205.wmf"/><Relationship Id="rId3" Type="http://schemas.openxmlformats.org/officeDocument/2006/relationships/oleObject" Target="../embeddings/oleObject189.bin"/><Relationship Id="rId21" Type="http://schemas.openxmlformats.org/officeDocument/2006/relationships/image" Target="../media/image207.jpeg"/><Relationship Id="rId7" Type="http://schemas.openxmlformats.org/officeDocument/2006/relationships/oleObject" Target="../embeddings/oleObject191.bin"/><Relationship Id="rId12" Type="http://schemas.openxmlformats.org/officeDocument/2006/relationships/image" Target="../media/image202.wmf"/><Relationship Id="rId17" Type="http://schemas.openxmlformats.org/officeDocument/2006/relationships/oleObject" Target="../embeddings/oleObject196.bin"/><Relationship Id="rId2" Type="http://schemas.openxmlformats.org/officeDocument/2006/relationships/slideLayout" Target="../slideLayouts/slideLayout6.xml"/><Relationship Id="rId16" Type="http://schemas.openxmlformats.org/officeDocument/2006/relationships/image" Target="../media/image204.wmf"/><Relationship Id="rId20" Type="http://schemas.openxmlformats.org/officeDocument/2006/relationships/image" Target="../media/image206.wmf"/><Relationship Id="rId1" Type="http://schemas.openxmlformats.org/officeDocument/2006/relationships/vmlDrawing" Target="../drawings/vmlDrawing18.vml"/><Relationship Id="rId6" Type="http://schemas.openxmlformats.org/officeDocument/2006/relationships/image" Target="../media/image199.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201.wmf"/><Relationship Id="rId19" Type="http://schemas.openxmlformats.org/officeDocument/2006/relationships/oleObject" Target="../embeddings/oleObject197.bin"/><Relationship Id="rId4" Type="http://schemas.openxmlformats.org/officeDocument/2006/relationships/image" Target="../media/image198.wmf"/><Relationship Id="rId9" Type="http://schemas.openxmlformats.org/officeDocument/2006/relationships/oleObject" Target="../embeddings/oleObject192.bin"/><Relationship Id="rId14" Type="http://schemas.openxmlformats.org/officeDocument/2006/relationships/image" Target="../media/image203.wmf"/><Relationship Id="rId22" Type="http://schemas.openxmlformats.org/officeDocument/2006/relationships/image" Target="../media/image208.png"/></Relationships>
</file>

<file path=ppt/slides/_rels/slide22.x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oleObject" Target="../embeddings/oleObject203.bin"/><Relationship Id="rId18" Type="http://schemas.openxmlformats.org/officeDocument/2006/relationships/image" Target="../media/image216.wmf"/><Relationship Id="rId26" Type="http://schemas.openxmlformats.org/officeDocument/2006/relationships/image" Target="../media/image220.w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213.wmf"/><Relationship Id="rId17" Type="http://schemas.openxmlformats.org/officeDocument/2006/relationships/oleObject" Target="../embeddings/oleObject205.bin"/><Relationship Id="rId25" Type="http://schemas.openxmlformats.org/officeDocument/2006/relationships/oleObject" Target="../embeddings/oleObject209.bin"/><Relationship Id="rId2" Type="http://schemas.openxmlformats.org/officeDocument/2006/relationships/slideLayout" Target="../slideLayouts/slideLayout6.xml"/><Relationship Id="rId16" Type="http://schemas.openxmlformats.org/officeDocument/2006/relationships/image" Target="../media/image215.wmf"/><Relationship Id="rId20" Type="http://schemas.openxmlformats.org/officeDocument/2006/relationships/image" Target="../media/image217.wmf"/><Relationship Id="rId29" Type="http://schemas.openxmlformats.org/officeDocument/2006/relationships/image" Target="../media/image222.emf"/><Relationship Id="rId1" Type="http://schemas.openxmlformats.org/officeDocument/2006/relationships/vmlDrawing" Target="../drawings/vmlDrawing19.vml"/><Relationship Id="rId6" Type="http://schemas.openxmlformats.org/officeDocument/2006/relationships/image" Target="../media/image210.wmf"/><Relationship Id="rId11" Type="http://schemas.openxmlformats.org/officeDocument/2006/relationships/oleObject" Target="../embeddings/oleObject202.bin"/><Relationship Id="rId24" Type="http://schemas.openxmlformats.org/officeDocument/2006/relationships/image" Target="../media/image219.w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28" Type="http://schemas.openxmlformats.org/officeDocument/2006/relationships/image" Target="../media/image221.wmf"/><Relationship Id="rId10" Type="http://schemas.openxmlformats.org/officeDocument/2006/relationships/image" Target="../media/image212.wmf"/><Relationship Id="rId19" Type="http://schemas.openxmlformats.org/officeDocument/2006/relationships/oleObject" Target="../embeddings/oleObject206.bin"/><Relationship Id="rId4" Type="http://schemas.openxmlformats.org/officeDocument/2006/relationships/image" Target="../media/image209.wmf"/><Relationship Id="rId9" Type="http://schemas.openxmlformats.org/officeDocument/2006/relationships/oleObject" Target="../embeddings/oleObject201.bin"/><Relationship Id="rId14" Type="http://schemas.openxmlformats.org/officeDocument/2006/relationships/image" Target="../media/image214.wmf"/><Relationship Id="rId22" Type="http://schemas.openxmlformats.org/officeDocument/2006/relationships/image" Target="../media/image218.wmf"/><Relationship Id="rId27" Type="http://schemas.openxmlformats.org/officeDocument/2006/relationships/oleObject" Target="../embeddings/oleObject210.bin"/></Relationships>
</file>

<file path=ppt/slides/_rels/slide23.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11.bin"/><Relationship Id="rId7" Type="http://schemas.openxmlformats.org/officeDocument/2006/relationships/oleObject" Target="../embeddings/oleObject212.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226.jpeg"/><Relationship Id="rId5" Type="http://schemas.openxmlformats.org/officeDocument/2006/relationships/image" Target="../media/image225.emf"/><Relationship Id="rId4" Type="http://schemas.openxmlformats.org/officeDocument/2006/relationships/image" Target="../media/image223.wmf"/></Relationships>
</file>

<file path=ppt/slides/_rels/slide24.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231.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228.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16.bin"/><Relationship Id="rId14" Type="http://schemas.openxmlformats.org/officeDocument/2006/relationships/image" Target="../media/image232.w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224.bin"/><Relationship Id="rId18" Type="http://schemas.openxmlformats.org/officeDocument/2006/relationships/image" Target="../media/image240.wmf"/><Relationship Id="rId26" Type="http://schemas.openxmlformats.org/officeDocument/2006/relationships/image" Target="../media/image244.wmf"/><Relationship Id="rId3" Type="http://schemas.openxmlformats.org/officeDocument/2006/relationships/oleObject" Target="../embeddings/oleObject219.bin"/><Relationship Id="rId21" Type="http://schemas.openxmlformats.org/officeDocument/2006/relationships/oleObject" Target="../embeddings/oleObject228.bin"/><Relationship Id="rId34" Type="http://schemas.openxmlformats.org/officeDocument/2006/relationships/image" Target="../media/image248.wmf"/><Relationship Id="rId7" Type="http://schemas.openxmlformats.org/officeDocument/2006/relationships/oleObject" Target="../embeddings/oleObject221.bin"/><Relationship Id="rId12" Type="http://schemas.openxmlformats.org/officeDocument/2006/relationships/image" Target="../media/image237.wmf"/><Relationship Id="rId17" Type="http://schemas.openxmlformats.org/officeDocument/2006/relationships/oleObject" Target="../embeddings/oleObject226.bin"/><Relationship Id="rId25" Type="http://schemas.openxmlformats.org/officeDocument/2006/relationships/oleObject" Target="../embeddings/oleObject230.bin"/><Relationship Id="rId33" Type="http://schemas.openxmlformats.org/officeDocument/2006/relationships/oleObject" Target="../embeddings/oleObject234.bin"/><Relationship Id="rId2" Type="http://schemas.openxmlformats.org/officeDocument/2006/relationships/slideLayout" Target="../slideLayouts/slideLayout6.xml"/><Relationship Id="rId16" Type="http://schemas.openxmlformats.org/officeDocument/2006/relationships/image" Target="../media/image239.wmf"/><Relationship Id="rId20" Type="http://schemas.openxmlformats.org/officeDocument/2006/relationships/image" Target="../media/image241.wmf"/><Relationship Id="rId29" Type="http://schemas.openxmlformats.org/officeDocument/2006/relationships/oleObject" Target="../embeddings/oleObject232.bin"/><Relationship Id="rId1" Type="http://schemas.openxmlformats.org/officeDocument/2006/relationships/vmlDrawing" Target="../drawings/vmlDrawing22.vml"/><Relationship Id="rId6" Type="http://schemas.openxmlformats.org/officeDocument/2006/relationships/image" Target="../media/image234.wmf"/><Relationship Id="rId11" Type="http://schemas.openxmlformats.org/officeDocument/2006/relationships/oleObject" Target="../embeddings/oleObject223.bin"/><Relationship Id="rId24" Type="http://schemas.openxmlformats.org/officeDocument/2006/relationships/image" Target="../media/image243.wmf"/><Relationship Id="rId32" Type="http://schemas.openxmlformats.org/officeDocument/2006/relationships/image" Target="../media/image247.wmf"/><Relationship Id="rId5" Type="http://schemas.openxmlformats.org/officeDocument/2006/relationships/oleObject" Target="../embeddings/oleObject220.bin"/><Relationship Id="rId15" Type="http://schemas.openxmlformats.org/officeDocument/2006/relationships/oleObject" Target="../embeddings/oleObject225.bin"/><Relationship Id="rId23" Type="http://schemas.openxmlformats.org/officeDocument/2006/relationships/oleObject" Target="../embeddings/oleObject229.bin"/><Relationship Id="rId28" Type="http://schemas.openxmlformats.org/officeDocument/2006/relationships/image" Target="../media/image245.wmf"/><Relationship Id="rId10" Type="http://schemas.openxmlformats.org/officeDocument/2006/relationships/image" Target="../media/image236.wmf"/><Relationship Id="rId19" Type="http://schemas.openxmlformats.org/officeDocument/2006/relationships/oleObject" Target="../embeddings/oleObject227.bin"/><Relationship Id="rId31" Type="http://schemas.openxmlformats.org/officeDocument/2006/relationships/oleObject" Target="../embeddings/oleObject233.bin"/><Relationship Id="rId4" Type="http://schemas.openxmlformats.org/officeDocument/2006/relationships/image" Target="../media/image233.wmf"/><Relationship Id="rId9" Type="http://schemas.openxmlformats.org/officeDocument/2006/relationships/oleObject" Target="../embeddings/oleObject222.bin"/><Relationship Id="rId14" Type="http://schemas.openxmlformats.org/officeDocument/2006/relationships/image" Target="../media/image238.wmf"/><Relationship Id="rId22" Type="http://schemas.openxmlformats.org/officeDocument/2006/relationships/image" Target="../media/image242.wmf"/><Relationship Id="rId27" Type="http://schemas.openxmlformats.org/officeDocument/2006/relationships/oleObject" Target="../embeddings/oleObject231.bin"/><Relationship Id="rId30" Type="http://schemas.openxmlformats.org/officeDocument/2006/relationships/image" Target="../media/image246.wmf"/><Relationship Id="rId8" Type="http://schemas.openxmlformats.org/officeDocument/2006/relationships/image" Target="../media/image235.wmf"/></Relationships>
</file>

<file path=ppt/slides/_rels/slide26.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40.bin"/><Relationship Id="rId18" Type="http://schemas.openxmlformats.org/officeDocument/2006/relationships/image" Target="../media/image256.wmf"/><Relationship Id="rId26" Type="http://schemas.openxmlformats.org/officeDocument/2006/relationships/image" Target="../media/image260.wmf"/><Relationship Id="rId3" Type="http://schemas.openxmlformats.org/officeDocument/2006/relationships/oleObject" Target="../embeddings/oleObject235.bin"/><Relationship Id="rId21" Type="http://schemas.openxmlformats.org/officeDocument/2006/relationships/oleObject" Target="../embeddings/oleObject244.bin"/><Relationship Id="rId7" Type="http://schemas.openxmlformats.org/officeDocument/2006/relationships/oleObject" Target="../embeddings/oleObject237.bin"/><Relationship Id="rId12" Type="http://schemas.openxmlformats.org/officeDocument/2006/relationships/image" Target="../media/image253.wmf"/><Relationship Id="rId17" Type="http://schemas.openxmlformats.org/officeDocument/2006/relationships/oleObject" Target="../embeddings/oleObject242.bin"/><Relationship Id="rId25" Type="http://schemas.openxmlformats.org/officeDocument/2006/relationships/oleObject" Target="../embeddings/oleObject246.bin"/><Relationship Id="rId2" Type="http://schemas.openxmlformats.org/officeDocument/2006/relationships/slideLayout" Target="../slideLayouts/slideLayout6.xml"/><Relationship Id="rId16" Type="http://schemas.openxmlformats.org/officeDocument/2006/relationships/image" Target="../media/image255.wmf"/><Relationship Id="rId20" Type="http://schemas.openxmlformats.org/officeDocument/2006/relationships/image" Target="../media/image257.wmf"/><Relationship Id="rId1" Type="http://schemas.openxmlformats.org/officeDocument/2006/relationships/vmlDrawing" Target="../drawings/vmlDrawing23.vml"/><Relationship Id="rId6" Type="http://schemas.openxmlformats.org/officeDocument/2006/relationships/image" Target="../media/image250.wmf"/><Relationship Id="rId11" Type="http://schemas.openxmlformats.org/officeDocument/2006/relationships/oleObject" Target="../embeddings/oleObject239.bin"/><Relationship Id="rId24" Type="http://schemas.openxmlformats.org/officeDocument/2006/relationships/image" Target="../media/image259.wmf"/><Relationship Id="rId5" Type="http://schemas.openxmlformats.org/officeDocument/2006/relationships/oleObject" Target="../embeddings/oleObject236.bin"/><Relationship Id="rId15" Type="http://schemas.openxmlformats.org/officeDocument/2006/relationships/oleObject" Target="../embeddings/oleObject241.bin"/><Relationship Id="rId23" Type="http://schemas.openxmlformats.org/officeDocument/2006/relationships/oleObject" Target="../embeddings/oleObject245.bin"/><Relationship Id="rId28" Type="http://schemas.openxmlformats.org/officeDocument/2006/relationships/image" Target="../media/image261.wmf"/><Relationship Id="rId10" Type="http://schemas.openxmlformats.org/officeDocument/2006/relationships/image" Target="../media/image252.wmf"/><Relationship Id="rId19" Type="http://schemas.openxmlformats.org/officeDocument/2006/relationships/oleObject" Target="../embeddings/oleObject243.bin"/><Relationship Id="rId4" Type="http://schemas.openxmlformats.org/officeDocument/2006/relationships/image" Target="../media/image249.wmf"/><Relationship Id="rId9" Type="http://schemas.openxmlformats.org/officeDocument/2006/relationships/oleObject" Target="../embeddings/oleObject238.bin"/><Relationship Id="rId14" Type="http://schemas.openxmlformats.org/officeDocument/2006/relationships/image" Target="../media/image254.wmf"/><Relationship Id="rId22" Type="http://schemas.openxmlformats.org/officeDocument/2006/relationships/image" Target="../media/image258.wmf"/><Relationship Id="rId27" Type="http://schemas.openxmlformats.org/officeDocument/2006/relationships/oleObject" Target="../embeddings/oleObject24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image" Target="../media/image265.emf"/><Relationship Id="rId7" Type="http://schemas.openxmlformats.org/officeDocument/2006/relationships/image" Target="../media/image263.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oleObject" Target="../embeddings/oleObject249.bin"/><Relationship Id="rId5" Type="http://schemas.openxmlformats.org/officeDocument/2006/relationships/image" Target="../media/image262.wmf"/><Relationship Id="rId4" Type="http://schemas.openxmlformats.org/officeDocument/2006/relationships/oleObject" Target="../embeddings/oleObject248.bin"/><Relationship Id="rId9" Type="http://schemas.openxmlformats.org/officeDocument/2006/relationships/image" Target="../media/image264.wmf"/></Relationships>
</file>

<file path=ppt/slides/_rels/slide28.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56.bin"/><Relationship Id="rId18" Type="http://schemas.openxmlformats.org/officeDocument/2006/relationships/image" Target="../media/image273.wmf"/><Relationship Id="rId3" Type="http://schemas.openxmlformats.org/officeDocument/2006/relationships/oleObject" Target="../embeddings/oleObject251.bin"/><Relationship Id="rId21" Type="http://schemas.openxmlformats.org/officeDocument/2006/relationships/oleObject" Target="../embeddings/oleObject260.bin"/><Relationship Id="rId7" Type="http://schemas.openxmlformats.org/officeDocument/2006/relationships/oleObject" Target="../embeddings/oleObject253.bin"/><Relationship Id="rId12" Type="http://schemas.openxmlformats.org/officeDocument/2006/relationships/image" Target="../media/image270.wmf"/><Relationship Id="rId17" Type="http://schemas.openxmlformats.org/officeDocument/2006/relationships/oleObject" Target="../embeddings/oleObject258.bin"/><Relationship Id="rId2" Type="http://schemas.openxmlformats.org/officeDocument/2006/relationships/slideLayout" Target="../slideLayouts/slideLayout6.xml"/><Relationship Id="rId16" Type="http://schemas.openxmlformats.org/officeDocument/2006/relationships/image" Target="../media/image272.wmf"/><Relationship Id="rId20" Type="http://schemas.openxmlformats.org/officeDocument/2006/relationships/image" Target="../media/image274.wmf"/><Relationship Id="rId1" Type="http://schemas.openxmlformats.org/officeDocument/2006/relationships/vmlDrawing" Target="../drawings/vmlDrawing25.vml"/><Relationship Id="rId6" Type="http://schemas.openxmlformats.org/officeDocument/2006/relationships/image" Target="../media/image267.wmf"/><Relationship Id="rId11" Type="http://schemas.openxmlformats.org/officeDocument/2006/relationships/oleObject" Target="../embeddings/oleObject255.bin"/><Relationship Id="rId5" Type="http://schemas.openxmlformats.org/officeDocument/2006/relationships/oleObject" Target="../embeddings/oleObject252.bin"/><Relationship Id="rId15" Type="http://schemas.openxmlformats.org/officeDocument/2006/relationships/oleObject" Target="../embeddings/oleObject257.bin"/><Relationship Id="rId10" Type="http://schemas.openxmlformats.org/officeDocument/2006/relationships/image" Target="../media/image269.wmf"/><Relationship Id="rId19" Type="http://schemas.openxmlformats.org/officeDocument/2006/relationships/oleObject" Target="../embeddings/oleObject259.bin"/><Relationship Id="rId4" Type="http://schemas.openxmlformats.org/officeDocument/2006/relationships/image" Target="../media/image266.wmf"/><Relationship Id="rId9" Type="http://schemas.openxmlformats.org/officeDocument/2006/relationships/oleObject" Target="../embeddings/oleObject254.bin"/><Relationship Id="rId14" Type="http://schemas.openxmlformats.org/officeDocument/2006/relationships/image" Target="../media/image271.wmf"/><Relationship Id="rId22" Type="http://schemas.openxmlformats.org/officeDocument/2006/relationships/image" Target="../media/image275.wmf"/></Relationships>
</file>

<file path=ppt/slides/_rels/slide29.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62.bin"/><Relationship Id="rId18" Type="http://schemas.openxmlformats.org/officeDocument/2006/relationships/image" Target="../media/image274.wmf"/><Relationship Id="rId3" Type="http://schemas.openxmlformats.org/officeDocument/2006/relationships/oleObject" Target="../embeddings/oleObject251.bin"/><Relationship Id="rId21" Type="http://schemas.openxmlformats.org/officeDocument/2006/relationships/oleObject" Target="../embeddings/oleObject264.bin"/><Relationship Id="rId7" Type="http://schemas.openxmlformats.org/officeDocument/2006/relationships/oleObject" Target="../embeddings/oleObject254.bin"/><Relationship Id="rId12" Type="http://schemas.openxmlformats.org/officeDocument/2006/relationships/image" Target="../media/image271.wmf"/><Relationship Id="rId17" Type="http://schemas.openxmlformats.org/officeDocument/2006/relationships/oleObject" Target="../embeddings/oleObject259.bin"/><Relationship Id="rId25" Type="http://schemas.openxmlformats.org/officeDocument/2006/relationships/image" Target="../media/image281.emf"/><Relationship Id="rId2" Type="http://schemas.openxmlformats.org/officeDocument/2006/relationships/slideLayout" Target="../slideLayouts/slideLayout6.xml"/><Relationship Id="rId16" Type="http://schemas.openxmlformats.org/officeDocument/2006/relationships/image" Target="../media/image273.wmf"/><Relationship Id="rId20" Type="http://schemas.openxmlformats.org/officeDocument/2006/relationships/image" Target="../media/image278.wmf"/><Relationship Id="rId1" Type="http://schemas.openxmlformats.org/officeDocument/2006/relationships/vmlDrawing" Target="../drawings/vmlDrawing26.vml"/><Relationship Id="rId6" Type="http://schemas.openxmlformats.org/officeDocument/2006/relationships/image" Target="../media/image268.wmf"/><Relationship Id="rId11" Type="http://schemas.openxmlformats.org/officeDocument/2006/relationships/oleObject" Target="../embeddings/oleObject256.bin"/><Relationship Id="rId24" Type="http://schemas.openxmlformats.org/officeDocument/2006/relationships/image" Target="../media/image280.w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5.bin"/><Relationship Id="rId10" Type="http://schemas.openxmlformats.org/officeDocument/2006/relationships/image" Target="../media/image276.wmf"/><Relationship Id="rId19" Type="http://schemas.openxmlformats.org/officeDocument/2006/relationships/oleObject" Target="../embeddings/oleObject263.bin"/><Relationship Id="rId4" Type="http://schemas.openxmlformats.org/officeDocument/2006/relationships/image" Target="../media/image266.wmf"/><Relationship Id="rId9" Type="http://schemas.openxmlformats.org/officeDocument/2006/relationships/oleObject" Target="../embeddings/oleObject261.bin"/><Relationship Id="rId14" Type="http://schemas.openxmlformats.org/officeDocument/2006/relationships/image" Target="../media/image277.wmf"/><Relationship Id="rId22" Type="http://schemas.openxmlformats.org/officeDocument/2006/relationships/image" Target="../media/image279.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3" Type="http://schemas.openxmlformats.org/officeDocument/2006/relationships/image" Target="../media/image283.emf"/><Relationship Id="rId2" Type="http://schemas.openxmlformats.org/officeDocument/2006/relationships/image" Target="../media/image282.emf"/><Relationship Id="rId1" Type="http://schemas.openxmlformats.org/officeDocument/2006/relationships/slideLayout" Target="../slideLayouts/slideLayout6.xml"/><Relationship Id="rId4" Type="http://schemas.openxmlformats.org/officeDocument/2006/relationships/image" Target="../media/image284.emf"/></Relationships>
</file>

<file path=ppt/slides/_rels/slide31.xml.rels><?xml version="1.0" encoding="UTF-8" standalone="yes"?>
<Relationships xmlns="http://schemas.openxmlformats.org/package/2006/relationships"><Relationship Id="rId2" Type="http://schemas.openxmlformats.org/officeDocument/2006/relationships/image" Target="../media/image285.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7.emf"/><Relationship Id="rId2" Type="http://schemas.openxmlformats.org/officeDocument/2006/relationships/image" Target="../media/image28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8.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jpeg"/><Relationship Id="rId1" Type="http://schemas.openxmlformats.org/officeDocument/2006/relationships/slideLayout" Target="../slideLayouts/slideLayout6.xml"/><Relationship Id="rId4" Type="http://schemas.openxmlformats.org/officeDocument/2006/relationships/image" Target="../media/image291.jpeg"/></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5.bin"/><Relationship Id="rId18" Type="http://schemas.openxmlformats.org/officeDocument/2006/relationships/image" Target="../media/image17.wmf"/><Relationship Id="rId26" Type="http://schemas.openxmlformats.org/officeDocument/2006/relationships/image" Target="../media/image21.w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4.wmf"/><Relationship Id="rId17" Type="http://schemas.openxmlformats.org/officeDocument/2006/relationships/oleObject" Target="../embeddings/oleObject17.bin"/><Relationship Id="rId25" Type="http://schemas.openxmlformats.org/officeDocument/2006/relationships/oleObject" Target="../embeddings/oleObject21.bin"/><Relationship Id="rId2" Type="http://schemas.openxmlformats.org/officeDocument/2006/relationships/slideLayout" Target="../slideLayouts/slideLayout6.xml"/><Relationship Id="rId16" Type="http://schemas.openxmlformats.org/officeDocument/2006/relationships/image" Target="../media/image16.wmf"/><Relationship Id="rId20" Type="http://schemas.openxmlformats.org/officeDocument/2006/relationships/image" Target="../media/image18.wmf"/><Relationship Id="rId29"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4.bin"/><Relationship Id="rId24" Type="http://schemas.openxmlformats.org/officeDocument/2006/relationships/image" Target="../media/image20.wmf"/><Relationship Id="rId32" Type="http://schemas.openxmlformats.org/officeDocument/2006/relationships/image" Target="../media/image24.w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28" Type="http://schemas.openxmlformats.org/officeDocument/2006/relationships/image" Target="../media/image22.wmf"/><Relationship Id="rId10" Type="http://schemas.openxmlformats.org/officeDocument/2006/relationships/image" Target="../media/image13.wmf"/><Relationship Id="rId19" Type="http://schemas.openxmlformats.org/officeDocument/2006/relationships/oleObject" Target="../embeddings/oleObject18.bin"/><Relationship Id="rId31" Type="http://schemas.openxmlformats.org/officeDocument/2006/relationships/oleObject" Target="../embeddings/oleObject24.bin"/><Relationship Id="rId4" Type="http://schemas.openxmlformats.org/officeDocument/2006/relationships/image" Target="../media/image10.wmf"/><Relationship Id="rId9" Type="http://schemas.openxmlformats.org/officeDocument/2006/relationships/oleObject" Target="../embeddings/oleObject13.bin"/><Relationship Id="rId14" Type="http://schemas.openxmlformats.org/officeDocument/2006/relationships/image" Target="../media/image15.wmf"/><Relationship Id="rId22" Type="http://schemas.openxmlformats.org/officeDocument/2006/relationships/image" Target="../media/image19.wmf"/><Relationship Id="rId27" Type="http://schemas.openxmlformats.org/officeDocument/2006/relationships/oleObject" Target="../embeddings/oleObject22.bin"/><Relationship Id="rId30" Type="http://schemas.openxmlformats.org/officeDocument/2006/relationships/image" Target="../media/image23.wmf"/></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2.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6.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0.wmf"/><Relationship Id="rId22" Type="http://schemas.openxmlformats.org/officeDocument/2006/relationships/image" Target="../media/image34.wmf"/></Relationships>
</file>

<file path=ppt/slides/_rels/slide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0.bin"/><Relationship Id="rId18" Type="http://schemas.openxmlformats.org/officeDocument/2006/relationships/image" Target="../media/image42.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39.wmf"/><Relationship Id="rId17" Type="http://schemas.openxmlformats.org/officeDocument/2006/relationships/oleObject" Target="../embeddings/oleObject42.bin"/><Relationship Id="rId2" Type="http://schemas.openxmlformats.org/officeDocument/2006/relationships/slideLayout" Target="../slideLayouts/slideLayout6.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5.vml"/><Relationship Id="rId6" Type="http://schemas.openxmlformats.org/officeDocument/2006/relationships/image" Target="../media/image36.wmf"/><Relationship Id="rId11" Type="http://schemas.openxmlformats.org/officeDocument/2006/relationships/oleObject" Target="../embeddings/oleObject39.bin"/><Relationship Id="rId24" Type="http://schemas.openxmlformats.org/officeDocument/2006/relationships/image" Target="../media/image45.w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10" Type="http://schemas.openxmlformats.org/officeDocument/2006/relationships/image" Target="../media/image38.wmf"/><Relationship Id="rId19" Type="http://schemas.openxmlformats.org/officeDocument/2006/relationships/oleObject" Target="../embeddings/oleObject43.bin"/><Relationship Id="rId4" Type="http://schemas.openxmlformats.org/officeDocument/2006/relationships/image" Target="../media/image35.wmf"/><Relationship Id="rId9" Type="http://schemas.openxmlformats.org/officeDocument/2006/relationships/oleObject" Target="../embeddings/oleObject38.bin"/><Relationship Id="rId14" Type="http://schemas.openxmlformats.org/officeDocument/2006/relationships/image" Target="../media/image40.wmf"/><Relationship Id="rId22" Type="http://schemas.openxmlformats.org/officeDocument/2006/relationships/image" Target="../media/image44.wmf"/></Relationships>
</file>

<file path=ppt/slides/_rels/slide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1.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1.wmf"/><Relationship Id="rId17" Type="http://schemas.openxmlformats.org/officeDocument/2006/relationships/oleObject" Target="../embeddings/oleObject53.bin"/><Relationship Id="rId25" Type="http://schemas.openxmlformats.org/officeDocument/2006/relationships/oleObject" Target="../embeddings/oleObject57.bin"/><Relationship Id="rId2" Type="http://schemas.openxmlformats.org/officeDocument/2006/relationships/slideLayout" Target="../slideLayouts/slideLayout6.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59.bin"/><Relationship Id="rId1" Type="http://schemas.openxmlformats.org/officeDocument/2006/relationships/vmlDrawing" Target="../drawings/vmlDrawing6.vml"/><Relationship Id="rId6" Type="http://schemas.openxmlformats.org/officeDocument/2006/relationships/image" Target="../media/image48.wmf"/><Relationship Id="rId11" Type="http://schemas.openxmlformats.org/officeDocument/2006/relationships/oleObject" Target="../embeddings/oleObject50.bin"/><Relationship Id="rId24" Type="http://schemas.openxmlformats.org/officeDocument/2006/relationships/image" Target="../media/image57.w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28" Type="http://schemas.openxmlformats.org/officeDocument/2006/relationships/image" Target="../media/image59.emf"/><Relationship Id="rId10" Type="http://schemas.openxmlformats.org/officeDocument/2006/relationships/image" Target="../media/image50.wmf"/><Relationship Id="rId19" Type="http://schemas.openxmlformats.org/officeDocument/2006/relationships/oleObject" Target="../embeddings/oleObject54.bin"/><Relationship Id="rId4" Type="http://schemas.openxmlformats.org/officeDocument/2006/relationships/image" Target="../media/image47.wmf"/><Relationship Id="rId9" Type="http://schemas.openxmlformats.org/officeDocument/2006/relationships/oleObject" Target="../embeddings/oleObject49.bin"/><Relationship Id="rId14" Type="http://schemas.openxmlformats.org/officeDocument/2006/relationships/image" Target="../media/image52.wmf"/><Relationship Id="rId22" Type="http://schemas.openxmlformats.org/officeDocument/2006/relationships/image" Target="../media/image56.emf"/><Relationship Id="rId27" Type="http://schemas.openxmlformats.org/officeDocument/2006/relationships/oleObject" Target="../embeddings/oleObject58.bin"/><Relationship Id="rId30" Type="http://schemas.openxmlformats.org/officeDocument/2006/relationships/image" Target="../media/image60.wmf"/></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65.bin"/><Relationship Id="rId18" Type="http://schemas.openxmlformats.org/officeDocument/2006/relationships/image" Target="../media/image68.wmf"/><Relationship Id="rId26" Type="http://schemas.openxmlformats.org/officeDocument/2006/relationships/image" Target="../media/image72.wmf"/><Relationship Id="rId21" Type="http://schemas.openxmlformats.org/officeDocument/2006/relationships/oleObject" Target="../embeddings/oleObject69.bin"/><Relationship Id="rId34" Type="http://schemas.openxmlformats.org/officeDocument/2006/relationships/image" Target="../media/image76.wmf"/><Relationship Id="rId7" Type="http://schemas.openxmlformats.org/officeDocument/2006/relationships/oleObject" Target="../embeddings/oleObject62.bin"/><Relationship Id="rId12" Type="http://schemas.openxmlformats.org/officeDocument/2006/relationships/image" Target="../media/image65.wmf"/><Relationship Id="rId17" Type="http://schemas.openxmlformats.org/officeDocument/2006/relationships/oleObject" Target="../embeddings/oleObject67.bin"/><Relationship Id="rId25" Type="http://schemas.openxmlformats.org/officeDocument/2006/relationships/oleObject" Target="../embeddings/oleObject71.bin"/><Relationship Id="rId33" Type="http://schemas.openxmlformats.org/officeDocument/2006/relationships/oleObject" Target="../embeddings/oleObject75.bin"/><Relationship Id="rId38" Type="http://schemas.openxmlformats.org/officeDocument/2006/relationships/image" Target="../media/image78.wmf"/><Relationship Id="rId2" Type="http://schemas.openxmlformats.org/officeDocument/2006/relationships/slideLayout" Target="../slideLayouts/slideLayout6.xml"/><Relationship Id="rId16" Type="http://schemas.openxmlformats.org/officeDocument/2006/relationships/image" Target="../media/image67.wmf"/><Relationship Id="rId20" Type="http://schemas.openxmlformats.org/officeDocument/2006/relationships/image" Target="../media/image69.wmf"/><Relationship Id="rId29" Type="http://schemas.openxmlformats.org/officeDocument/2006/relationships/oleObject" Target="../embeddings/oleObject73.bin"/><Relationship Id="rId1" Type="http://schemas.openxmlformats.org/officeDocument/2006/relationships/vmlDrawing" Target="../drawings/vmlDrawing7.vml"/><Relationship Id="rId6" Type="http://schemas.openxmlformats.org/officeDocument/2006/relationships/image" Target="../media/image62.wmf"/><Relationship Id="rId11" Type="http://schemas.openxmlformats.org/officeDocument/2006/relationships/oleObject" Target="../embeddings/oleObject64.bin"/><Relationship Id="rId24" Type="http://schemas.openxmlformats.org/officeDocument/2006/relationships/image" Target="../media/image71.wmf"/><Relationship Id="rId32" Type="http://schemas.openxmlformats.org/officeDocument/2006/relationships/image" Target="../media/image75.wmf"/><Relationship Id="rId37" Type="http://schemas.openxmlformats.org/officeDocument/2006/relationships/oleObject" Target="../embeddings/oleObject77.bin"/><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28" Type="http://schemas.openxmlformats.org/officeDocument/2006/relationships/image" Target="../media/image73.wmf"/><Relationship Id="rId36" Type="http://schemas.openxmlformats.org/officeDocument/2006/relationships/image" Target="../media/image77.wmf"/><Relationship Id="rId10" Type="http://schemas.openxmlformats.org/officeDocument/2006/relationships/image" Target="../media/image64.wmf"/><Relationship Id="rId19" Type="http://schemas.openxmlformats.org/officeDocument/2006/relationships/oleObject" Target="../embeddings/oleObject68.bin"/><Relationship Id="rId31" Type="http://schemas.openxmlformats.org/officeDocument/2006/relationships/oleObject" Target="../embeddings/oleObject74.bin"/><Relationship Id="rId4" Type="http://schemas.openxmlformats.org/officeDocument/2006/relationships/image" Target="../media/image61.wmf"/><Relationship Id="rId9" Type="http://schemas.openxmlformats.org/officeDocument/2006/relationships/oleObject" Target="../embeddings/oleObject63.bin"/><Relationship Id="rId14" Type="http://schemas.openxmlformats.org/officeDocument/2006/relationships/image" Target="../media/image66.wmf"/><Relationship Id="rId22" Type="http://schemas.openxmlformats.org/officeDocument/2006/relationships/image" Target="../media/image70.wmf"/><Relationship Id="rId27" Type="http://schemas.openxmlformats.org/officeDocument/2006/relationships/oleObject" Target="../embeddings/oleObject72.bin"/><Relationship Id="rId30" Type="http://schemas.openxmlformats.org/officeDocument/2006/relationships/image" Target="../media/image74.wmf"/><Relationship Id="rId35" Type="http://schemas.openxmlformats.org/officeDocument/2006/relationships/oleObject" Target="../embeddings/oleObject76.bin"/><Relationship Id="rId8" Type="http://schemas.openxmlformats.org/officeDocument/2006/relationships/image" Target="../media/image63.wmf"/><Relationship Id="rId3" Type="http://schemas.openxmlformats.org/officeDocument/2006/relationships/oleObject" Target="../embeddings/oleObject6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106809D8-41B1-4CC7-9B51-A268AC8EF661}" type="slidenum">
              <a:rPr lang="en-US"/>
              <a:pPr/>
              <a:t>1</a:t>
            </a:fld>
            <a:endParaRPr lang="en-US"/>
          </a:p>
        </p:txBody>
      </p:sp>
      <p:sp>
        <p:nvSpPr>
          <p:cNvPr id="8195" name="Rectangle 2"/>
          <p:cNvSpPr>
            <a:spLocks noGrp="1" noChangeArrowheads="1"/>
          </p:cNvSpPr>
          <p:nvPr>
            <p:ph type="ctrTitle"/>
          </p:nvPr>
        </p:nvSpPr>
        <p:spPr>
          <a:xfrm>
            <a:off x="533400" y="2057400"/>
            <a:ext cx="7772400" cy="1470025"/>
          </a:xfrm>
        </p:spPr>
        <p:txBody>
          <a:bodyPr/>
          <a:lstStyle/>
          <a:p>
            <a:pPr eaLnBrk="1" hangingPunct="1"/>
            <a:r>
              <a:rPr lang="en-US" dirty="0" smtClean="0"/>
              <a:t>Lecture 27</a:t>
            </a:r>
          </a:p>
        </p:txBody>
      </p:sp>
      <p:sp>
        <p:nvSpPr>
          <p:cNvPr id="8196" name="Rectangle 3"/>
          <p:cNvSpPr>
            <a:spLocks noGrp="1" noChangeArrowheads="1"/>
          </p:cNvSpPr>
          <p:nvPr>
            <p:ph type="subTitle" idx="1"/>
          </p:nvPr>
        </p:nvSpPr>
        <p:spPr/>
        <p:txBody>
          <a:bodyPr/>
          <a:lstStyle/>
          <a:p>
            <a:pPr eaLnBrk="1" hangingPunct="1"/>
            <a:r>
              <a:rPr lang="en-US" dirty="0" smtClean="0"/>
              <a:t>2</a:t>
            </a:r>
            <a:r>
              <a:rPr lang="en-US" baseline="30000" dirty="0" smtClean="0"/>
              <a:t>nd</a:t>
            </a:r>
            <a:r>
              <a:rPr lang="en-US" dirty="0" smtClean="0"/>
              <a:t> Order Nonlinear </a:t>
            </a:r>
            <a:r>
              <a:rPr lang="en-US" smtClean="0"/>
              <a:t>Optics </a:t>
            </a:r>
            <a:endParaRPr lang="en-US" dirty="0" smtClean="0"/>
          </a:p>
        </p:txBody>
      </p:sp>
    </p:spTree>
    <p:extLst>
      <p:ext uri="{BB962C8B-B14F-4D97-AF65-F5344CB8AC3E}">
        <p14:creationId xmlns:p14="http://schemas.microsoft.com/office/powerpoint/2010/main" val="221923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4646"/>
            <a:ext cx="8229600" cy="1143000"/>
          </a:xfrm>
        </p:spPr>
        <p:txBody>
          <a:bodyPr/>
          <a:lstStyle/>
          <a:p>
            <a:r>
              <a:rPr lang="en-US" sz="3200" dirty="0" smtClean="0"/>
              <a:t>Solution for non-depleted pump</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10</a:t>
            </a:fld>
            <a:endParaRPr lang="en-US"/>
          </a:p>
        </p:txBody>
      </p:sp>
      <p:grpSp>
        <p:nvGrpSpPr>
          <p:cNvPr id="29" name="Group 28"/>
          <p:cNvGrpSpPr/>
          <p:nvPr/>
        </p:nvGrpSpPr>
        <p:grpSpPr>
          <a:xfrm>
            <a:off x="76200" y="1240427"/>
            <a:ext cx="3473450" cy="1279329"/>
            <a:chOff x="76200" y="1240427"/>
            <a:chExt cx="3473450" cy="1279329"/>
          </a:xfrm>
        </p:grpSpPr>
        <p:grpSp>
          <p:nvGrpSpPr>
            <p:cNvPr id="4" name="Group 3"/>
            <p:cNvGrpSpPr/>
            <p:nvPr/>
          </p:nvGrpSpPr>
          <p:grpSpPr>
            <a:xfrm>
              <a:off x="76200" y="1240427"/>
              <a:ext cx="3473450" cy="1279329"/>
              <a:chOff x="76200" y="2133600"/>
              <a:chExt cx="3473450" cy="1279329"/>
            </a:xfrm>
          </p:grpSpPr>
          <p:grpSp>
            <p:nvGrpSpPr>
              <p:cNvPr id="5" name="Group 4"/>
              <p:cNvGrpSpPr/>
              <p:nvPr/>
            </p:nvGrpSpPr>
            <p:grpSpPr>
              <a:xfrm>
                <a:off x="76200" y="2133600"/>
                <a:ext cx="3473450" cy="877156"/>
                <a:chOff x="869950" y="2233099"/>
                <a:chExt cx="3473450" cy="877156"/>
              </a:xfrm>
            </p:grpSpPr>
            <p:sp>
              <p:nvSpPr>
                <p:cNvPr id="8" name="Rectangle 7"/>
                <p:cNvSpPr/>
                <p:nvPr/>
              </p:nvSpPr>
              <p:spPr bwMode="auto">
                <a:xfrm>
                  <a:off x="1600200" y="2272051"/>
                  <a:ext cx="1905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
                  </a:r>
                </a:p>
              </p:txBody>
            </p:sp>
            <p:sp>
              <p:nvSpPr>
                <p:cNvPr id="9" name="Right Arrow 8"/>
                <p:cNvSpPr/>
                <p:nvPr/>
              </p:nvSpPr>
              <p:spPr bwMode="auto">
                <a:xfrm>
                  <a:off x="1219200" y="2589542"/>
                  <a:ext cx="381000" cy="400784"/>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ight Triangle 9"/>
                <p:cNvSpPr/>
                <p:nvPr/>
              </p:nvSpPr>
              <p:spPr bwMode="auto">
                <a:xfrm flipH="1">
                  <a:off x="1612824" y="2465706"/>
                  <a:ext cx="1892373" cy="123836"/>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1612826" y="2641490"/>
                  <a:ext cx="1892373" cy="296887"/>
                  <a:chOff x="4267200" y="4572000"/>
                  <a:chExt cx="1855604" cy="533402"/>
                </a:xfrm>
                <a:solidFill>
                  <a:srgbClr val="FF0000"/>
                </a:solidFill>
              </p:grpSpPr>
              <p:sp>
                <p:nvSpPr>
                  <p:cNvPr id="17" name="Right Triangle 16"/>
                  <p:cNvSpPr/>
                  <p:nvPr/>
                </p:nvSpPr>
                <p:spPr bwMode="auto">
                  <a:xfrm>
                    <a:off x="4267200" y="4572000"/>
                    <a:ext cx="1855604" cy="217576"/>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ound Single Corner Rectangle 17"/>
                  <p:cNvSpPr/>
                  <p:nvPr/>
                </p:nvSpPr>
                <p:spPr bwMode="auto">
                  <a:xfrm>
                    <a:off x="4267200" y="4623483"/>
                    <a:ext cx="1855604" cy="481919"/>
                  </a:xfrm>
                  <a:prstGeom prst="round1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 name="Right Arrow 11"/>
                <p:cNvSpPr/>
                <p:nvPr/>
              </p:nvSpPr>
              <p:spPr bwMode="auto">
                <a:xfrm>
                  <a:off x="3581400" y="2693440"/>
                  <a:ext cx="381000" cy="296886"/>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ight Arrow 12"/>
                <p:cNvSpPr/>
                <p:nvPr/>
              </p:nvSpPr>
              <p:spPr bwMode="auto">
                <a:xfrm>
                  <a:off x="3581400" y="2420559"/>
                  <a:ext cx="381000" cy="214130"/>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987825720"/>
                    </p:ext>
                  </p:extLst>
                </p:nvPr>
              </p:nvGraphicFramePr>
              <p:xfrm>
                <a:off x="869950" y="2625837"/>
                <a:ext cx="317500" cy="408214"/>
              </p:xfrm>
              <a:graphic>
                <a:graphicData uri="http://schemas.openxmlformats.org/presentationml/2006/ole">
                  <mc:AlternateContent xmlns:mc="http://schemas.openxmlformats.org/markup-compatibility/2006">
                    <mc:Choice xmlns:v="urn:schemas-microsoft-com:vml" Requires="v">
                      <p:oleObj spid="_x0000_s120305" name="Equation" r:id="rId3" imgW="177480" imgH="228600" progId="Equation.DSMT4">
                        <p:embed/>
                      </p:oleObj>
                    </mc:Choice>
                    <mc:Fallback>
                      <p:oleObj name="Equation" r:id="rId3" imgW="177480" imgH="228600" progId="Equation.DSMT4">
                        <p:embed/>
                        <p:pic>
                          <p:nvPicPr>
                            <p:cNvPr id="16" name="Object 15"/>
                            <p:cNvPicPr/>
                            <p:nvPr/>
                          </p:nvPicPr>
                          <p:blipFill>
                            <a:blip r:embed="rId4"/>
                            <a:stretch>
                              <a:fillRect/>
                            </a:stretch>
                          </p:blipFill>
                          <p:spPr>
                            <a:xfrm>
                              <a:off x="869950" y="2625837"/>
                              <a:ext cx="317500" cy="40821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09432515"/>
                    </p:ext>
                  </p:extLst>
                </p:nvPr>
              </p:nvGraphicFramePr>
              <p:xfrm>
                <a:off x="4004483" y="2702041"/>
                <a:ext cx="317500" cy="408214"/>
              </p:xfrm>
              <a:graphic>
                <a:graphicData uri="http://schemas.openxmlformats.org/presentationml/2006/ole">
                  <mc:AlternateContent xmlns:mc="http://schemas.openxmlformats.org/markup-compatibility/2006">
                    <mc:Choice xmlns:v="urn:schemas-microsoft-com:vml" Requires="v">
                      <p:oleObj spid="_x0000_s120306" name="Equation" r:id="rId5" imgW="177480" imgH="228600" progId="Equation.DSMT4">
                        <p:embed/>
                      </p:oleObj>
                    </mc:Choice>
                    <mc:Fallback>
                      <p:oleObj name="Equation" r:id="rId5" imgW="177480" imgH="228600" progId="Equation.DSMT4">
                        <p:embed/>
                        <p:pic>
                          <p:nvPicPr>
                            <p:cNvPr id="17" name="Object 16"/>
                            <p:cNvPicPr/>
                            <p:nvPr/>
                          </p:nvPicPr>
                          <p:blipFill>
                            <a:blip r:embed="rId6"/>
                            <a:stretch>
                              <a:fillRect/>
                            </a:stretch>
                          </p:blipFill>
                          <p:spPr>
                            <a:xfrm>
                              <a:off x="4004483" y="2702041"/>
                              <a:ext cx="317500" cy="408214"/>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16680603"/>
                    </p:ext>
                  </p:extLst>
                </p:nvPr>
              </p:nvGraphicFramePr>
              <p:xfrm>
                <a:off x="3996938" y="2233099"/>
                <a:ext cx="346462" cy="389770"/>
              </p:xfrm>
              <a:graphic>
                <a:graphicData uri="http://schemas.openxmlformats.org/presentationml/2006/ole">
                  <mc:AlternateContent xmlns:mc="http://schemas.openxmlformats.org/markup-compatibility/2006">
                    <mc:Choice xmlns:v="urn:schemas-microsoft-com:vml" Requires="v">
                      <p:oleObj spid="_x0000_s120307" name="Equation" r:id="rId7" imgW="203040" imgH="228600" progId="Equation.DSMT4">
                        <p:embed/>
                      </p:oleObj>
                    </mc:Choice>
                    <mc:Fallback>
                      <p:oleObj name="Equation" r:id="rId7" imgW="203040" imgH="228600" progId="Equation.DSMT4">
                        <p:embed/>
                        <p:pic>
                          <p:nvPicPr>
                            <p:cNvPr id="18" name="Object 17"/>
                            <p:cNvPicPr/>
                            <p:nvPr/>
                          </p:nvPicPr>
                          <p:blipFill>
                            <a:blip r:embed="rId8"/>
                            <a:stretch>
                              <a:fillRect/>
                            </a:stretch>
                          </p:blipFill>
                          <p:spPr>
                            <a:xfrm>
                              <a:off x="3996938" y="2233099"/>
                              <a:ext cx="346462" cy="389770"/>
                            </a:xfrm>
                            <a:prstGeom prst="rect">
                              <a:avLst/>
                            </a:prstGeom>
                          </p:spPr>
                        </p:pic>
                      </p:oleObj>
                    </mc:Fallback>
                  </mc:AlternateContent>
                </a:graphicData>
              </a:graphic>
            </p:graphicFrame>
          </p:grpSp>
          <p:cxnSp>
            <p:nvCxnSpPr>
              <p:cNvPr id="6" name="Straight Arrow Connector 5"/>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7" name="TextBox 6"/>
              <p:cNvSpPr txBox="1"/>
              <p:nvPr/>
            </p:nvSpPr>
            <p:spPr>
              <a:xfrm>
                <a:off x="2637609" y="3043597"/>
                <a:ext cx="300082" cy="369332"/>
              </a:xfrm>
              <a:prstGeom prst="rect">
                <a:avLst/>
              </a:prstGeom>
              <a:noFill/>
            </p:spPr>
            <p:txBody>
              <a:bodyPr wrap="none" rtlCol="0">
                <a:spAutoFit/>
              </a:bodyPr>
              <a:lstStyle/>
              <a:p>
                <a:r>
                  <a:rPr lang="en-US" dirty="0"/>
                  <a:t>z</a:t>
                </a:r>
              </a:p>
            </p:txBody>
          </p:sp>
        </p:grpSp>
        <p:sp>
          <p:nvSpPr>
            <p:cNvPr id="27" name="TextBox 26"/>
            <p:cNvSpPr txBox="1"/>
            <p:nvPr/>
          </p:nvSpPr>
          <p:spPr>
            <a:xfrm>
              <a:off x="623529" y="1932917"/>
              <a:ext cx="312906" cy="369332"/>
            </a:xfrm>
            <a:prstGeom prst="rect">
              <a:avLst/>
            </a:prstGeom>
            <a:noFill/>
          </p:spPr>
          <p:txBody>
            <a:bodyPr wrap="none" rtlCol="0">
              <a:spAutoFit/>
            </a:bodyPr>
            <a:lstStyle/>
            <a:p>
              <a:r>
                <a:rPr lang="en-US" smtClean="0"/>
                <a:t>0</a:t>
              </a:r>
              <a:endParaRPr lang="en-US"/>
            </a:p>
          </p:txBody>
        </p:sp>
        <p:sp>
          <p:nvSpPr>
            <p:cNvPr id="28" name="TextBox 27"/>
            <p:cNvSpPr txBox="1"/>
            <p:nvPr/>
          </p:nvSpPr>
          <p:spPr>
            <a:xfrm>
              <a:off x="2631196" y="1922033"/>
              <a:ext cx="312906" cy="369332"/>
            </a:xfrm>
            <a:prstGeom prst="rect">
              <a:avLst/>
            </a:prstGeom>
            <a:noFill/>
          </p:spPr>
          <p:txBody>
            <a:bodyPr wrap="none" rtlCol="0">
              <a:spAutoFit/>
            </a:bodyPr>
            <a:lstStyle/>
            <a:p>
              <a:r>
                <a:rPr lang="en-US" dirty="0"/>
                <a:t>L</a:t>
              </a:r>
            </a:p>
          </p:txBody>
        </p:sp>
      </p:grpSp>
      <p:sp>
        <p:nvSpPr>
          <p:cNvPr id="30" name="TextBox 29"/>
          <p:cNvSpPr txBox="1"/>
          <p:nvPr/>
        </p:nvSpPr>
        <p:spPr>
          <a:xfrm>
            <a:off x="3705163" y="1144439"/>
            <a:ext cx="5001690" cy="369332"/>
          </a:xfrm>
          <a:prstGeom prst="rect">
            <a:avLst/>
          </a:prstGeom>
          <a:noFill/>
        </p:spPr>
        <p:txBody>
          <a:bodyPr wrap="none" rtlCol="0">
            <a:spAutoFit/>
          </a:bodyPr>
          <a:lstStyle/>
          <a:p>
            <a:r>
              <a:rPr lang="en-US" dirty="0" smtClean="0"/>
              <a:t>Assume the pump </a:t>
            </a:r>
            <a:r>
              <a:rPr lang="en-US" i="1" dirty="0" smtClean="0">
                <a:latin typeface="Times New Roman" panose="02020603050405020304" pitchFamily="18" charset="0"/>
                <a:cs typeface="Times New Roman" panose="02020603050405020304" pitchFamily="18" charset="0"/>
              </a:rPr>
              <a:t>E</a:t>
            </a:r>
            <a:r>
              <a:rPr lang="en-US" baseline="-25000" dirty="0" smtClean="0">
                <a:latin typeface="Times New Roman" panose="02020603050405020304" pitchFamily="18" charset="0"/>
                <a:cs typeface="Times New Roman" panose="02020603050405020304" pitchFamily="18" charset="0"/>
              </a:rPr>
              <a:t>1</a:t>
            </a:r>
            <a:r>
              <a:rPr lang="en-US" dirty="0" smtClean="0"/>
              <a:t> </a:t>
            </a:r>
            <a:r>
              <a:rPr lang="en-US" dirty="0"/>
              <a:t>i</a:t>
            </a:r>
            <a:r>
              <a:rPr lang="en-US" dirty="0" smtClean="0"/>
              <a:t>s </a:t>
            </a:r>
            <a:r>
              <a:rPr lang="en-US" dirty="0"/>
              <a:t>n</a:t>
            </a:r>
            <a:r>
              <a:rPr lang="en-US" dirty="0" smtClean="0"/>
              <a:t>ot depleted (constant)</a:t>
            </a:r>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1432108921"/>
              </p:ext>
            </p:extLst>
          </p:nvPr>
        </p:nvGraphicFramePr>
        <p:xfrm>
          <a:off x="4046725" y="1768200"/>
          <a:ext cx="1184275" cy="458907"/>
        </p:xfrm>
        <a:graphic>
          <a:graphicData uri="http://schemas.openxmlformats.org/presentationml/2006/ole">
            <mc:AlternateContent xmlns:mc="http://schemas.openxmlformats.org/markup-compatibility/2006">
              <mc:Choice xmlns:v="urn:schemas-microsoft-com:vml" Requires="v">
                <p:oleObj spid="_x0000_s120308" name="Equation" r:id="rId9" imgW="1015920" imgH="393480" progId="Equation.DSMT4">
                  <p:embed/>
                </p:oleObj>
              </mc:Choice>
              <mc:Fallback>
                <p:oleObj name="Equation" r:id="rId9" imgW="1015920" imgH="393480" progId="Equation.DSMT4">
                  <p:embed/>
                  <p:pic>
                    <p:nvPicPr>
                      <p:cNvPr id="0" name=""/>
                      <p:cNvPicPr/>
                      <p:nvPr/>
                    </p:nvPicPr>
                    <p:blipFill>
                      <a:blip r:embed="rId10"/>
                      <a:stretch>
                        <a:fillRect/>
                      </a:stretch>
                    </p:blipFill>
                    <p:spPr>
                      <a:xfrm>
                        <a:off x="4046725" y="1768200"/>
                        <a:ext cx="1184275" cy="458907"/>
                      </a:xfrm>
                      <a:prstGeom prst="rect">
                        <a:avLst/>
                      </a:prstGeom>
                    </p:spPr>
                  </p:pic>
                </p:oleObj>
              </mc:Fallback>
            </mc:AlternateContent>
          </a:graphicData>
        </a:graphic>
      </p:graphicFrame>
      <p:sp>
        <p:nvSpPr>
          <p:cNvPr id="32" name="TextBox 31"/>
          <p:cNvSpPr txBox="1"/>
          <p:nvPr/>
        </p:nvSpPr>
        <p:spPr>
          <a:xfrm>
            <a:off x="6044086" y="1457351"/>
            <a:ext cx="1018227" cy="369332"/>
          </a:xfrm>
          <a:prstGeom prst="rect">
            <a:avLst/>
          </a:prstGeom>
          <a:noFill/>
        </p:spPr>
        <p:txBody>
          <a:bodyPr wrap="none" rtlCol="0">
            <a:spAutoFit/>
          </a:bodyPr>
          <a:lstStyle/>
          <a:p>
            <a:r>
              <a:rPr lang="en-US" dirty="0" smtClean="0"/>
              <a:t>Solution</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3024863702"/>
              </p:ext>
            </p:extLst>
          </p:nvPr>
        </p:nvGraphicFramePr>
        <p:xfrm>
          <a:off x="3836988" y="2290763"/>
          <a:ext cx="4395787" cy="528637"/>
        </p:xfrm>
        <a:graphic>
          <a:graphicData uri="http://schemas.openxmlformats.org/presentationml/2006/ole">
            <mc:AlternateContent xmlns:mc="http://schemas.openxmlformats.org/markup-compatibility/2006">
              <mc:Choice xmlns:v="urn:schemas-microsoft-com:vml" Requires="v">
                <p:oleObj spid="_x0000_s120309" name="Equation" r:id="rId11" imgW="3911400" imgH="469800" progId="Equation.DSMT4">
                  <p:embed/>
                </p:oleObj>
              </mc:Choice>
              <mc:Fallback>
                <p:oleObj name="Equation" r:id="rId11" imgW="3911400" imgH="469800" progId="Equation.DSMT4">
                  <p:embed/>
                  <p:pic>
                    <p:nvPicPr>
                      <p:cNvPr id="0" name=""/>
                      <p:cNvPicPr/>
                      <p:nvPr/>
                    </p:nvPicPr>
                    <p:blipFill>
                      <a:blip r:embed="rId12"/>
                      <a:stretch>
                        <a:fillRect/>
                      </a:stretch>
                    </p:blipFill>
                    <p:spPr>
                      <a:xfrm>
                        <a:off x="3836988" y="2290763"/>
                        <a:ext cx="4395787" cy="528637"/>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169413976"/>
              </p:ext>
            </p:extLst>
          </p:nvPr>
        </p:nvGraphicFramePr>
        <p:xfrm>
          <a:off x="501112" y="2827292"/>
          <a:ext cx="2235200" cy="495300"/>
        </p:xfrm>
        <a:graphic>
          <a:graphicData uri="http://schemas.openxmlformats.org/presentationml/2006/ole">
            <mc:AlternateContent xmlns:mc="http://schemas.openxmlformats.org/markup-compatibility/2006">
              <mc:Choice xmlns:v="urn:schemas-microsoft-com:vml" Requires="v">
                <p:oleObj spid="_x0000_s120310" name="Equation" r:id="rId13" imgW="2234880" imgH="495000" progId="Equation.DSMT4">
                  <p:embed/>
                </p:oleObj>
              </mc:Choice>
              <mc:Fallback>
                <p:oleObj name="Equation" r:id="rId13" imgW="2234880" imgH="495000" progId="Equation.DSMT4">
                  <p:embed/>
                  <p:pic>
                    <p:nvPicPr>
                      <p:cNvPr id="0" name=""/>
                      <p:cNvPicPr/>
                      <p:nvPr/>
                    </p:nvPicPr>
                    <p:blipFill>
                      <a:blip r:embed="rId14"/>
                      <a:stretch>
                        <a:fillRect/>
                      </a:stretch>
                    </p:blipFill>
                    <p:spPr>
                      <a:xfrm>
                        <a:off x="501112" y="2827292"/>
                        <a:ext cx="2235200" cy="495300"/>
                      </a:xfrm>
                      <a:prstGeom prst="rect">
                        <a:avLst/>
                      </a:prstGeom>
                    </p:spPr>
                  </p:pic>
                </p:oleObj>
              </mc:Fallback>
            </mc:AlternateContent>
          </a:graphicData>
        </a:graphic>
      </p:graphicFrame>
      <p:grpSp>
        <p:nvGrpSpPr>
          <p:cNvPr id="57" name="Group 56"/>
          <p:cNvGrpSpPr/>
          <p:nvPr/>
        </p:nvGrpSpPr>
        <p:grpSpPr>
          <a:xfrm>
            <a:off x="2971800" y="2894141"/>
            <a:ext cx="5372100" cy="444500"/>
            <a:chOff x="2988736" y="2730577"/>
            <a:chExt cx="5372100" cy="444500"/>
          </a:xfrm>
        </p:grpSpPr>
        <p:sp>
          <p:nvSpPr>
            <p:cNvPr id="34" name="TextBox 33"/>
            <p:cNvSpPr txBox="1"/>
            <p:nvPr/>
          </p:nvSpPr>
          <p:spPr>
            <a:xfrm>
              <a:off x="2988736" y="2786516"/>
              <a:ext cx="1633781" cy="369332"/>
            </a:xfrm>
            <a:prstGeom prst="rect">
              <a:avLst/>
            </a:prstGeom>
            <a:noFill/>
          </p:spPr>
          <p:txBody>
            <a:bodyPr wrap="none" rtlCol="0">
              <a:spAutoFit/>
            </a:bodyPr>
            <a:lstStyle/>
            <a:p>
              <a:r>
                <a:rPr lang="en-US" dirty="0" smtClean="0"/>
                <a:t>Power density</a:t>
              </a:r>
              <a:endParaRPr lang="en-US" dirty="0"/>
            </a:p>
          </p:txBody>
        </p:sp>
        <p:graphicFrame>
          <p:nvGraphicFramePr>
            <p:cNvPr id="35" name="Object 34"/>
            <p:cNvGraphicFramePr>
              <a:graphicFrameLocks noChangeAspect="1"/>
            </p:cNvGraphicFramePr>
            <p:nvPr>
              <p:extLst>
                <p:ext uri="{D42A27DB-BD31-4B8C-83A1-F6EECF244321}">
                  <p14:modId xmlns:p14="http://schemas.microsoft.com/office/powerpoint/2010/main" val="2166868028"/>
                </p:ext>
              </p:extLst>
            </p:nvPr>
          </p:nvGraphicFramePr>
          <p:xfrm>
            <a:off x="4596874" y="2798711"/>
            <a:ext cx="2590800" cy="325438"/>
          </p:xfrm>
          <a:graphic>
            <a:graphicData uri="http://schemas.openxmlformats.org/presentationml/2006/ole">
              <mc:AlternateContent xmlns:mc="http://schemas.openxmlformats.org/markup-compatibility/2006">
                <mc:Choice xmlns:v="urn:schemas-microsoft-com:vml" Requires="v">
                  <p:oleObj spid="_x0000_s120311" name="Equation" r:id="rId15" imgW="2120760" imgH="266400" progId="Equation.DSMT4">
                    <p:embed/>
                  </p:oleObj>
                </mc:Choice>
                <mc:Fallback>
                  <p:oleObj name="Equation" r:id="rId15" imgW="2120760" imgH="266400" progId="Equation.DSMT4">
                    <p:embed/>
                    <p:pic>
                      <p:nvPicPr>
                        <p:cNvPr id="0" name=""/>
                        <p:cNvPicPr/>
                        <p:nvPr/>
                      </p:nvPicPr>
                      <p:blipFill>
                        <a:blip r:embed="rId16"/>
                        <a:stretch>
                          <a:fillRect/>
                        </a:stretch>
                      </p:blipFill>
                      <p:spPr>
                        <a:xfrm>
                          <a:off x="4596874" y="2798711"/>
                          <a:ext cx="2590800" cy="325438"/>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706710814"/>
                </p:ext>
              </p:extLst>
            </p:nvPr>
          </p:nvGraphicFramePr>
          <p:xfrm>
            <a:off x="7332136" y="2730577"/>
            <a:ext cx="1028700" cy="444500"/>
          </p:xfrm>
          <a:graphic>
            <a:graphicData uri="http://schemas.openxmlformats.org/presentationml/2006/ole">
              <mc:AlternateContent xmlns:mc="http://schemas.openxmlformats.org/markup-compatibility/2006">
                <mc:Choice xmlns:v="urn:schemas-microsoft-com:vml" Requires="v">
                  <p:oleObj spid="_x0000_s120312" name="Equation" r:id="rId17" imgW="1028520" imgH="444240" progId="Equation.DSMT4">
                    <p:embed/>
                  </p:oleObj>
                </mc:Choice>
                <mc:Fallback>
                  <p:oleObj name="Equation" r:id="rId17" imgW="1028520" imgH="444240" progId="Equation.DSMT4">
                    <p:embed/>
                    <p:pic>
                      <p:nvPicPr>
                        <p:cNvPr id="0" name=""/>
                        <p:cNvPicPr/>
                        <p:nvPr/>
                      </p:nvPicPr>
                      <p:blipFill>
                        <a:blip r:embed="rId18"/>
                        <a:stretch>
                          <a:fillRect/>
                        </a:stretch>
                      </p:blipFill>
                      <p:spPr>
                        <a:xfrm>
                          <a:off x="7332136" y="2730577"/>
                          <a:ext cx="1028700" cy="444500"/>
                        </a:xfrm>
                        <a:prstGeom prst="rect">
                          <a:avLst/>
                        </a:prstGeom>
                      </p:spPr>
                    </p:pic>
                  </p:oleObj>
                </mc:Fallback>
              </mc:AlternateContent>
            </a:graphicData>
          </a:graphic>
        </p:graphicFrame>
      </p:grpSp>
      <p:graphicFrame>
        <p:nvGraphicFramePr>
          <p:cNvPr id="38" name="Object 37"/>
          <p:cNvGraphicFramePr>
            <a:graphicFrameLocks noChangeAspect="1"/>
          </p:cNvGraphicFramePr>
          <p:nvPr>
            <p:extLst>
              <p:ext uri="{D42A27DB-BD31-4B8C-83A1-F6EECF244321}">
                <p14:modId xmlns:p14="http://schemas.microsoft.com/office/powerpoint/2010/main" val="376733789"/>
              </p:ext>
            </p:extLst>
          </p:nvPr>
        </p:nvGraphicFramePr>
        <p:xfrm>
          <a:off x="3957638" y="3633788"/>
          <a:ext cx="3784600" cy="508000"/>
        </p:xfrm>
        <a:graphic>
          <a:graphicData uri="http://schemas.openxmlformats.org/presentationml/2006/ole">
            <mc:AlternateContent xmlns:mc="http://schemas.openxmlformats.org/markup-compatibility/2006">
              <mc:Choice xmlns:v="urn:schemas-microsoft-com:vml" Requires="v">
                <p:oleObj spid="_x0000_s120313" name="Equation" r:id="rId19" imgW="3784320" imgH="507960" progId="Equation.DSMT4">
                  <p:embed/>
                </p:oleObj>
              </mc:Choice>
              <mc:Fallback>
                <p:oleObj name="Equation" r:id="rId19" imgW="3784320" imgH="507960" progId="Equation.DSMT4">
                  <p:embed/>
                  <p:pic>
                    <p:nvPicPr>
                      <p:cNvPr id="0" name=""/>
                      <p:cNvPicPr/>
                      <p:nvPr/>
                    </p:nvPicPr>
                    <p:blipFill>
                      <a:blip r:embed="rId20"/>
                      <a:stretch>
                        <a:fillRect/>
                      </a:stretch>
                    </p:blipFill>
                    <p:spPr>
                      <a:xfrm>
                        <a:off x="3957638" y="3633788"/>
                        <a:ext cx="3784600" cy="508000"/>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430974594"/>
              </p:ext>
            </p:extLst>
          </p:nvPr>
        </p:nvGraphicFramePr>
        <p:xfrm>
          <a:off x="749300" y="3563938"/>
          <a:ext cx="2781300" cy="533400"/>
        </p:xfrm>
        <a:graphic>
          <a:graphicData uri="http://schemas.openxmlformats.org/presentationml/2006/ole">
            <mc:AlternateContent xmlns:mc="http://schemas.openxmlformats.org/markup-compatibility/2006">
              <mc:Choice xmlns:v="urn:schemas-microsoft-com:vml" Requires="v">
                <p:oleObj spid="_x0000_s120314" name="Equation" r:id="rId21" imgW="2781000" imgH="533160" progId="Equation.DSMT4">
                  <p:embed/>
                </p:oleObj>
              </mc:Choice>
              <mc:Fallback>
                <p:oleObj name="Equation" r:id="rId21" imgW="2781000" imgH="533160" progId="Equation.DSMT4">
                  <p:embed/>
                  <p:pic>
                    <p:nvPicPr>
                      <p:cNvPr id="0" name=""/>
                      <p:cNvPicPr/>
                      <p:nvPr/>
                    </p:nvPicPr>
                    <p:blipFill>
                      <a:blip r:embed="rId22"/>
                      <a:stretch>
                        <a:fillRect/>
                      </a:stretch>
                    </p:blipFill>
                    <p:spPr>
                      <a:xfrm>
                        <a:off x="749300" y="3563938"/>
                        <a:ext cx="2781300" cy="533400"/>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084602266"/>
              </p:ext>
            </p:extLst>
          </p:nvPr>
        </p:nvGraphicFramePr>
        <p:xfrm>
          <a:off x="3441700" y="4220985"/>
          <a:ext cx="1066800" cy="469900"/>
        </p:xfrm>
        <a:graphic>
          <a:graphicData uri="http://schemas.openxmlformats.org/presentationml/2006/ole">
            <mc:AlternateContent xmlns:mc="http://schemas.openxmlformats.org/markup-compatibility/2006">
              <mc:Choice xmlns:v="urn:schemas-microsoft-com:vml" Requires="v">
                <p:oleObj spid="_x0000_s120315" name="Equation" r:id="rId23" imgW="1066680" imgH="469800" progId="Equation.DSMT4">
                  <p:embed/>
                </p:oleObj>
              </mc:Choice>
              <mc:Fallback>
                <p:oleObj name="Equation" r:id="rId23" imgW="1066680" imgH="469800" progId="Equation.DSMT4">
                  <p:embed/>
                  <p:pic>
                    <p:nvPicPr>
                      <p:cNvPr id="0" name=""/>
                      <p:cNvPicPr/>
                      <p:nvPr/>
                    </p:nvPicPr>
                    <p:blipFill>
                      <a:blip r:embed="rId24"/>
                      <a:stretch>
                        <a:fillRect/>
                      </a:stretch>
                    </p:blipFill>
                    <p:spPr>
                      <a:xfrm>
                        <a:off x="3441700" y="4220985"/>
                        <a:ext cx="1066800" cy="469900"/>
                      </a:xfrm>
                      <a:prstGeom prst="rect">
                        <a:avLst/>
                      </a:prstGeom>
                    </p:spPr>
                  </p:pic>
                </p:oleObj>
              </mc:Fallback>
            </mc:AlternateContent>
          </a:graphicData>
        </a:graphic>
      </p:graphicFrame>
      <p:sp>
        <p:nvSpPr>
          <p:cNvPr id="42" name="TextBox 41"/>
          <p:cNvSpPr txBox="1"/>
          <p:nvPr/>
        </p:nvSpPr>
        <p:spPr>
          <a:xfrm>
            <a:off x="365511" y="4296426"/>
            <a:ext cx="3146695" cy="369332"/>
          </a:xfrm>
          <a:prstGeom prst="rect">
            <a:avLst/>
          </a:prstGeom>
          <a:noFill/>
        </p:spPr>
        <p:txBody>
          <a:bodyPr wrap="none" rtlCol="0">
            <a:spAutoFit/>
          </a:bodyPr>
          <a:lstStyle/>
          <a:p>
            <a:r>
              <a:rPr lang="en-US" dirty="0" smtClean="0"/>
              <a:t>SHG relative efficiency (W</a:t>
            </a:r>
            <a:r>
              <a:rPr lang="en-US" baseline="30000" dirty="0" smtClean="0"/>
              <a:t>-1</a:t>
            </a:r>
            <a:r>
              <a:rPr lang="en-US" dirty="0" smtClean="0"/>
              <a:t>) </a:t>
            </a:r>
            <a:endParaRPr lang="en-US" dirty="0"/>
          </a:p>
        </p:txBody>
      </p:sp>
      <p:grpSp>
        <p:nvGrpSpPr>
          <p:cNvPr id="47" name="Group 46"/>
          <p:cNvGrpSpPr/>
          <p:nvPr/>
        </p:nvGrpSpPr>
        <p:grpSpPr>
          <a:xfrm>
            <a:off x="497605" y="5025774"/>
            <a:ext cx="1885453" cy="1378874"/>
            <a:chOff x="497605" y="5025774"/>
            <a:chExt cx="1885453" cy="1378874"/>
          </a:xfrm>
        </p:grpSpPr>
        <p:sp>
          <p:nvSpPr>
            <p:cNvPr id="45" name="TextBox 44"/>
            <p:cNvSpPr txBox="1"/>
            <p:nvPr/>
          </p:nvSpPr>
          <p:spPr>
            <a:xfrm>
              <a:off x="497605" y="5025774"/>
              <a:ext cx="1885453" cy="369332"/>
            </a:xfrm>
            <a:prstGeom prst="rect">
              <a:avLst/>
            </a:prstGeom>
            <a:noFill/>
          </p:spPr>
          <p:txBody>
            <a:bodyPr wrap="none" rtlCol="0">
              <a:spAutoFit/>
            </a:bodyPr>
            <a:lstStyle/>
            <a:p>
              <a:r>
                <a:rPr lang="en-US" dirty="0" smtClean="0"/>
                <a:t>Example LiNbO</a:t>
              </a:r>
              <a:r>
                <a:rPr lang="en-US" baseline="-25000" dirty="0" smtClean="0"/>
                <a:t>3</a:t>
              </a:r>
              <a:endParaRPr lang="en-US" dirty="0"/>
            </a:p>
          </p:txBody>
        </p:sp>
        <p:graphicFrame>
          <p:nvGraphicFramePr>
            <p:cNvPr id="46" name="Object 45"/>
            <p:cNvGraphicFramePr>
              <a:graphicFrameLocks noChangeAspect="1"/>
            </p:cNvGraphicFramePr>
            <p:nvPr>
              <p:extLst>
                <p:ext uri="{D42A27DB-BD31-4B8C-83A1-F6EECF244321}">
                  <p14:modId xmlns:p14="http://schemas.microsoft.com/office/powerpoint/2010/main" val="2879814024"/>
                </p:ext>
              </p:extLst>
            </p:nvPr>
          </p:nvGraphicFramePr>
          <p:xfrm>
            <a:off x="712866" y="5490248"/>
            <a:ext cx="1549400" cy="914400"/>
          </p:xfrm>
          <a:graphic>
            <a:graphicData uri="http://schemas.openxmlformats.org/presentationml/2006/ole">
              <mc:AlternateContent xmlns:mc="http://schemas.openxmlformats.org/markup-compatibility/2006">
                <mc:Choice xmlns:v="urn:schemas-microsoft-com:vml" Requires="v">
                  <p:oleObj spid="_x0000_s120316" name="Equation" r:id="rId25" imgW="1549080" imgH="914400" progId="Equation.DSMT4">
                    <p:embed/>
                  </p:oleObj>
                </mc:Choice>
                <mc:Fallback>
                  <p:oleObj name="Equation" r:id="rId25" imgW="1549080" imgH="914400" progId="Equation.DSMT4">
                    <p:embed/>
                    <p:pic>
                      <p:nvPicPr>
                        <p:cNvPr id="0" name=""/>
                        <p:cNvPicPr/>
                        <p:nvPr/>
                      </p:nvPicPr>
                      <p:blipFill>
                        <a:blip r:embed="rId26"/>
                        <a:stretch>
                          <a:fillRect/>
                        </a:stretch>
                      </p:blipFill>
                      <p:spPr>
                        <a:xfrm>
                          <a:off x="712866" y="5490248"/>
                          <a:ext cx="1549400" cy="914400"/>
                        </a:xfrm>
                        <a:prstGeom prst="rect">
                          <a:avLst/>
                        </a:prstGeom>
                      </p:spPr>
                    </p:pic>
                  </p:oleObj>
                </mc:Fallback>
              </mc:AlternateContent>
            </a:graphicData>
          </a:graphic>
        </p:graphicFrame>
      </p:grpSp>
      <p:graphicFrame>
        <p:nvGraphicFramePr>
          <p:cNvPr id="48" name="Object 47"/>
          <p:cNvGraphicFramePr>
            <a:graphicFrameLocks noChangeAspect="1"/>
          </p:cNvGraphicFramePr>
          <p:nvPr>
            <p:extLst>
              <p:ext uri="{D42A27DB-BD31-4B8C-83A1-F6EECF244321}">
                <p14:modId xmlns:p14="http://schemas.microsoft.com/office/powerpoint/2010/main" val="2276885073"/>
              </p:ext>
            </p:extLst>
          </p:nvPr>
        </p:nvGraphicFramePr>
        <p:xfrm>
          <a:off x="2616276" y="4898437"/>
          <a:ext cx="1381125" cy="501650"/>
        </p:xfrm>
        <a:graphic>
          <a:graphicData uri="http://schemas.openxmlformats.org/presentationml/2006/ole">
            <mc:AlternateContent xmlns:mc="http://schemas.openxmlformats.org/markup-compatibility/2006">
              <mc:Choice xmlns:v="urn:schemas-microsoft-com:vml" Requires="v">
                <p:oleObj spid="_x0000_s120317" name="Equation" r:id="rId27" imgW="1257120" imgH="457200" progId="Equation.DSMT4">
                  <p:embed/>
                </p:oleObj>
              </mc:Choice>
              <mc:Fallback>
                <p:oleObj name="Equation" r:id="rId27" imgW="1257120" imgH="457200" progId="Equation.DSMT4">
                  <p:embed/>
                  <p:pic>
                    <p:nvPicPr>
                      <p:cNvPr id="0" name=""/>
                      <p:cNvPicPr/>
                      <p:nvPr/>
                    </p:nvPicPr>
                    <p:blipFill>
                      <a:blip r:embed="rId28"/>
                      <a:stretch>
                        <a:fillRect/>
                      </a:stretch>
                    </p:blipFill>
                    <p:spPr>
                      <a:xfrm>
                        <a:off x="2616276" y="4898437"/>
                        <a:ext cx="1381125" cy="501650"/>
                      </a:xfrm>
                      <a:prstGeom prst="rect">
                        <a:avLst/>
                      </a:prstGeom>
                    </p:spPr>
                  </p:pic>
                </p:oleObj>
              </mc:Fallback>
            </mc:AlternateContent>
          </a:graphicData>
        </a:graphic>
      </p:graphicFrame>
      <p:sp>
        <p:nvSpPr>
          <p:cNvPr id="49" name="TextBox 48"/>
          <p:cNvSpPr txBox="1"/>
          <p:nvPr/>
        </p:nvSpPr>
        <p:spPr>
          <a:xfrm>
            <a:off x="2616276" y="5531093"/>
            <a:ext cx="1082348" cy="369332"/>
          </a:xfrm>
          <a:prstGeom prst="rect">
            <a:avLst/>
          </a:prstGeom>
          <a:noFill/>
        </p:spPr>
        <p:txBody>
          <a:bodyPr wrap="none" rtlCol="0">
            <a:spAutoFit/>
          </a:bodyPr>
          <a:lstStyle/>
          <a:p>
            <a:r>
              <a:rPr lang="en-US" dirty="0" smtClean="0"/>
              <a:t>Assume </a:t>
            </a:r>
            <a:endParaRPr lang="en-US" dirty="0"/>
          </a:p>
        </p:txBody>
      </p:sp>
      <p:graphicFrame>
        <p:nvGraphicFramePr>
          <p:cNvPr id="52" name="Object 51"/>
          <p:cNvGraphicFramePr>
            <a:graphicFrameLocks noChangeAspect="1"/>
          </p:cNvGraphicFramePr>
          <p:nvPr>
            <p:extLst>
              <p:ext uri="{D42A27DB-BD31-4B8C-83A1-F6EECF244321}">
                <p14:modId xmlns:p14="http://schemas.microsoft.com/office/powerpoint/2010/main" val="476210313"/>
              </p:ext>
            </p:extLst>
          </p:nvPr>
        </p:nvGraphicFramePr>
        <p:xfrm>
          <a:off x="2638425" y="5900738"/>
          <a:ext cx="990600" cy="241300"/>
        </p:xfrm>
        <a:graphic>
          <a:graphicData uri="http://schemas.openxmlformats.org/presentationml/2006/ole">
            <mc:AlternateContent xmlns:mc="http://schemas.openxmlformats.org/markup-compatibility/2006">
              <mc:Choice xmlns:v="urn:schemas-microsoft-com:vml" Requires="v">
                <p:oleObj spid="_x0000_s120318" name="Equation" r:id="rId29" imgW="990360" imgH="241200" progId="Equation.DSMT4">
                  <p:embed/>
                </p:oleObj>
              </mc:Choice>
              <mc:Fallback>
                <p:oleObj name="Equation" r:id="rId29" imgW="990360" imgH="241200" progId="Equation.DSMT4">
                  <p:embed/>
                  <p:pic>
                    <p:nvPicPr>
                      <p:cNvPr id="0" name=""/>
                      <p:cNvPicPr/>
                      <p:nvPr/>
                    </p:nvPicPr>
                    <p:blipFill>
                      <a:blip r:embed="rId30"/>
                      <a:stretch>
                        <a:fillRect/>
                      </a:stretch>
                    </p:blipFill>
                    <p:spPr>
                      <a:xfrm>
                        <a:off x="2638425" y="5900738"/>
                        <a:ext cx="990600" cy="241300"/>
                      </a:xfrm>
                      <a:prstGeom prst="rect">
                        <a:avLst/>
                      </a:prstGeom>
                    </p:spPr>
                  </p:pic>
                </p:oleObj>
              </mc:Fallback>
            </mc:AlternateContent>
          </a:graphicData>
        </a:graphic>
      </p:graphicFrame>
      <p:sp>
        <p:nvSpPr>
          <p:cNvPr id="54" name="TextBox 53"/>
          <p:cNvSpPr txBox="1"/>
          <p:nvPr/>
        </p:nvSpPr>
        <p:spPr>
          <a:xfrm>
            <a:off x="4800600" y="4314855"/>
            <a:ext cx="1770678" cy="369332"/>
          </a:xfrm>
          <a:prstGeom prst="rect">
            <a:avLst/>
          </a:prstGeom>
          <a:noFill/>
        </p:spPr>
        <p:txBody>
          <a:bodyPr wrap="none" rtlCol="0">
            <a:spAutoFit/>
          </a:bodyPr>
          <a:lstStyle/>
          <a:p>
            <a:r>
              <a:rPr lang="en-US" dirty="0" smtClean="0"/>
              <a:t>SHG efficiency </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832845143"/>
              </p:ext>
            </p:extLst>
          </p:nvPr>
        </p:nvGraphicFramePr>
        <p:xfrm>
          <a:off x="6553199" y="4287583"/>
          <a:ext cx="1930400" cy="495300"/>
        </p:xfrm>
        <a:graphic>
          <a:graphicData uri="http://schemas.openxmlformats.org/presentationml/2006/ole">
            <mc:AlternateContent xmlns:mc="http://schemas.openxmlformats.org/markup-compatibility/2006">
              <mc:Choice xmlns:v="urn:schemas-microsoft-com:vml" Requires="v">
                <p:oleObj spid="_x0000_s120319" name="Equation" r:id="rId31" imgW="1930320" imgH="495000" progId="Equation.DSMT4">
                  <p:embed/>
                </p:oleObj>
              </mc:Choice>
              <mc:Fallback>
                <p:oleObj name="Equation" r:id="rId31" imgW="1930320" imgH="495000" progId="Equation.DSMT4">
                  <p:embed/>
                  <p:pic>
                    <p:nvPicPr>
                      <p:cNvPr id="0" name=""/>
                      <p:cNvPicPr/>
                      <p:nvPr/>
                    </p:nvPicPr>
                    <p:blipFill>
                      <a:blip r:embed="rId32"/>
                      <a:stretch>
                        <a:fillRect/>
                      </a:stretch>
                    </p:blipFill>
                    <p:spPr>
                      <a:xfrm>
                        <a:off x="6553199" y="4287583"/>
                        <a:ext cx="1930400" cy="495300"/>
                      </a:xfrm>
                      <a:prstGeom prst="rect">
                        <a:avLst/>
                      </a:prstGeom>
                    </p:spPr>
                  </p:pic>
                </p:oleObj>
              </mc:Fallback>
            </mc:AlternateContent>
          </a:graphicData>
        </a:graphic>
      </p:graphicFrame>
      <p:pic>
        <p:nvPicPr>
          <p:cNvPr id="56" name="Picture 55"/>
          <p:cNvPicPr>
            <a:picLocks noChangeAspect="1"/>
          </p:cNvPicPr>
          <p:nvPr/>
        </p:nvPicPr>
        <p:blipFill>
          <a:blip r:embed="rId33"/>
          <a:stretch>
            <a:fillRect/>
          </a:stretch>
        </p:blipFill>
        <p:spPr>
          <a:xfrm>
            <a:off x="4199999" y="4723004"/>
            <a:ext cx="4032776" cy="1817269"/>
          </a:xfrm>
          <a:prstGeom prst="rect">
            <a:avLst/>
          </a:prstGeom>
        </p:spPr>
      </p:pic>
      <p:grpSp>
        <p:nvGrpSpPr>
          <p:cNvPr id="60" name="Group 59"/>
          <p:cNvGrpSpPr/>
          <p:nvPr/>
        </p:nvGrpSpPr>
        <p:grpSpPr>
          <a:xfrm>
            <a:off x="136406" y="6483350"/>
            <a:ext cx="9007594" cy="351826"/>
            <a:chOff x="517201" y="6451201"/>
            <a:chExt cx="9007594" cy="351826"/>
          </a:xfrm>
        </p:grpSpPr>
        <p:sp>
          <p:nvSpPr>
            <p:cNvPr id="58" name="TextBox 57"/>
            <p:cNvSpPr txBox="1"/>
            <p:nvPr/>
          </p:nvSpPr>
          <p:spPr>
            <a:xfrm>
              <a:off x="517201" y="6451201"/>
              <a:ext cx="9007594" cy="338554"/>
            </a:xfrm>
            <a:prstGeom prst="rect">
              <a:avLst/>
            </a:prstGeom>
            <a:noFill/>
          </p:spPr>
          <p:txBody>
            <a:bodyPr wrap="none" rtlCol="0">
              <a:spAutoFit/>
            </a:bodyPr>
            <a:lstStyle/>
            <a:p>
              <a:r>
                <a:rPr lang="en-US" sz="1600" dirty="0" smtClean="0"/>
                <a:t>Coherence length                            “free” wave and “induced” (polarization) wave get out of phase</a:t>
              </a:r>
              <a:endParaRPr lang="en-US" sz="1600" dirty="0"/>
            </a:p>
          </p:txBody>
        </p:sp>
        <p:graphicFrame>
          <p:nvGraphicFramePr>
            <p:cNvPr id="59" name="Object 58"/>
            <p:cNvGraphicFramePr>
              <a:graphicFrameLocks noChangeAspect="1"/>
            </p:cNvGraphicFramePr>
            <p:nvPr>
              <p:extLst>
                <p:ext uri="{D42A27DB-BD31-4B8C-83A1-F6EECF244321}">
                  <p14:modId xmlns:p14="http://schemas.microsoft.com/office/powerpoint/2010/main" val="629825028"/>
                </p:ext>
              </p:extLst>
            </p:nvPr>
          </p:nvGraphicFramePr>
          <p:xfrm>
            <a:off x="2203449" y="6483350"/>
            <a:ext cx="1507350" cy="319677"/>
          </p:xfrm>
          <a:graphic>
            <a:graphicData uri="http://schemas.openxmlformats.org/presentationml/2006/ole">
              <mc:AlternateContent xmlns:mc="http://schemas.openxmlformats.org/markup-compatibility/2006">
                <mc:Choice xmlns:v="urn:schemas-microsoft-com:vml" Requires="v">
                  <p:oleObj spid="_x0000_s120320" name="Equation" r:id="rId34" imgW="1346040" imgH="228600" progId="Equation.DSMT4">
                    <p:embed/>
                  </p:oleObj>
                </mc:Choice>
                <mc:Fallback>
                  <p:oleObj name="Equation" r:id="rId34" imgW="1346040" imgH="228600" progId="Equation.DSMT4">
                    <p:embed/>
                    <p:pic>
                      <p:nvPicPr>
                        <p:cNvPr id="0" name=""/>
                        <p:cNvPicPr/>
                        <p:nvPr/>
                      </p:nvPicPr>
                      <p:blipFill>
                        <a:blip r:embed="rId35"/>
                        <a:stretch>
                          <a:fillRect/>
                        </a:stretch>
                      </p:blipFill>
                      <p:spPr>
                        <a:xfrm>
                          <a:off x="2203449" y="6483350"/>
                          <a:ext cx="1507350" cy="319677"/>
                        </a:xfrm>
                        <a:prstGeom prst="rect">
                          <a:avLst/>
                        </a:prstGeom>
                      </p:spPr>
                    </p:pic>
                  </p:oleObj>
                </mc:Fallback>
              </mc:AlternateContent>
            </a:graphicData>
          </a:graphic>
        </p:graphicFrame>
      </p:grpSp>
    </p:spTree>
    <p:extLst>
      <p:ext uri="{BB962C8B-B14F-4D97-AF65-F5344CB8AC3E}">
        <p14:creationId xmlns:p14="http://schemas.microsoft.com/office/powerpoint/2010/main" val="323654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42" grpId="0"/>
      <p:bldP spid="49"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Need for phase matching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11</a:t>
            </a:fld>
            <a:endParaRPr lang="en-US"/>
          </a:p>
        </p:txBody>
      </p:sp>
      <p:grpSp>
        <p:nvGrpSpPr>
          <p:cNvPr id="10" name="Group 9"/>
          <p:cNvGrpSpPr/>
          <p:nvPr/>
        </p:nvGrpSpPr>
        <p:grpSpPr>
          <a:xfrm>
            <a:off x="797910" y="1219200"/>
            <a:ext cx="5143236" cy="3298144"/>
            <a:chOff x="797910" y="1219200"/>
            <a:chExt cx="5143236" cy="3298144"/>
          </a:xfrm>
        </p:grpSpPr>
        <p:sp>
          <p:nvSpPr>
            <p:cNvPr id="4" name="TextBox 3"/>
            <p:cNvSpPr txBox="1"/>
            <p:nvPr/>
          </p:nvSpPr>
          <p:spPr>
            <a:xfrm>
              <a:off x="817605" y="1322943"/>
              <a:ext cx="1082348" cy="369332"/>
            </a:xfrm>
            <a:prstGeom prst="rect">
              <a:avLst/>
            </a:prstGeom>
            <a:noFill/>
          </p:spPr>
          <p:txBody>
            <a:bodyPr wrap="none" rtlCol="0">
              <a:spAutoFit/>
            </a:bodyPr>
            <a:lstStyle/>
            <a:p>
              <a:r>
                <a:rPr lang="en-US" dirty="0" smtClean="0"/>
                <a:t>Assume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83592611"/>
                </p:ext>
              </p:extLst>
            </p:nvPr>
          </p:nvGraphicFramePr>
          <p:xfrm>
            <a:off x="797910" y="1755168"/>
            <a:ext cx="990600" cy="431800"/>
          </p:xfrm>
          <a:graphic>
            <a:graphicData uri="http://schemas.openxmlformats.org/presentationml/2006/ole">
              <mc:AlternateContent xmlns:mc="http://schemas.openxmlformats.org/markup-compatibility/2006">
                <mc:Choice xmlns:v="urn:schemas-microsoft-com:vml" Requires="v">
                  <p:oleObj spid="_x0000_s101639" name="Equation" r:id="rId3" imgW="990360" imgH="431640" progId="Equation.DSMT4">
                    <p:embed/>
                  </p:oleObj>
                </mc:Choice>
                <mc:Fallback>
                  <p:oleObj name="Equation" r:id="rId3" imgW="990360" imgH="431640" progId="Equation.DSMT4">
                    <p:embed/>
                    <p:pic>
                      <p:nvPicPr>
                        <p:cNvPr id="52" name="Object 51"/>
                        <p:cNvPicPr/>
                        <p:nvPr/>
                      </p:nvPicPr>
                      <p:blipFill>
                        <a:blip r:embed="rId4"/>
                        <a:stretch>
                          <a:fillRect/>
                        </a:stretch>
                      </p:blipFill>
                      <p:spPr>
                        <a:xfrm>
                          <a:off x="797910" y="1755168"/>
                          <a:ext cx="990600" cy="431800"/>
                        </a:xfrm>
                        <a:prstGeom prst="rect">
                          <a:avLst/>
                        </a:prstGeom>
                      </p:spPr>
                    </p:pic>
                  </p:oleObj>
                </mc:Fallback>
              </mc:AlternateContent>
            </a:graphicData>
          </a:graphic>
        </p:graphicFrame>
        <p:grpSp>
          <p:nvGrpSpPr>
            <p:cNvPr id="6" name="Group 5"/>
            <p:cNvGrpSpPr/>
            <p:nvPr/>
          </p:nvGrpSpPr>
          <p:grpSpPr>
            <a:xfrm>
              <a:off x="1676400" y="1219200"/>
              <a:ext cx="4264746" cy="3298144"/>
              <a:chOff x="6536037" y="1275457"/>
              <a:chExt cx="4264746" cy="3298144"/>
            </a:xfrm>
          </p:grpSpPr>
          <p:pic>
            <p:nvPicPr>
              <p:cNvPr id="7" name="Picture 6"/>
              <p:cNvPicPr>
                <a:picLocks noChangeAspect="1"/>
              </p:cNvPicPr>
              <p:nvPr/>
            </p:nvPicPr>
            <p:blipFill>
              <a:blip r:embed="rId5"/>
              <a:stretch>
                <a:fillRect/>
              </a:stretch>
            </p:blipFill>
            <p:spPr>
              <a:xfrm>
                <a:off x="6915063" y="1275457"/>
                <a:ext cx="3885720" cy="2928812"/>
              </a:xfrm>
              <a:prstGeom prst="rect">
                <a:avLst/>
              </a:prstGeom>
            </p:spPr>
          </p:pic>
          <p:sp>
            <p:nvSpPr>
              <p:cNvPr id="8" name="TextBox 7"/>
              <p:cNvSpPr txBox="1"/>
              <p:nvPr/>
            </p:nvSpPr>
            <p:spPr>
              <a:xfrm>
                <a:off x="8340794" y="4204269"/>
                <a:ext cx="1034257" cy="369332"/>
              </a:xfrm>
              <a:prstGeom prst="rect">
                <a:avLst/>
              </a:prstGeom>
              <a:noFill/>
            </p:spPr>
            <p:txBody>
              <a:bodyPr wrap="none" rtlCol="0">
                <a:spAutoFit/>
              </a:bodyPr>
              <a:lstStyle/>
              <a:p>
                <a:r>
                  <a:rPr lang="el-GR" b="1" dirty="0" smtClean="0"/>
                  <a:t>Δ</a:t>
                </a:r>
                <a:r>
                  <a:rPr lang="en-US" b="1" dirty="0" smtClean="0"/>
                  <a:t>k (cm</a:t>
                </a:r>
                <a:r>
                  <a:rPr lang="en-US" b="1" baseline="30000" dirty="0" smtClean="0"/>
                  <a:t>-1</a:t>
                </a:r>
                <a:r>
                  <a:rPr lang="en-US" b="1" dirty="0" smtClean="0"/>
                  <a:t>)</a:t>
                </a:r>
                <a:endParaRPr lang="en-US" b="1" dirty="0"/>
              </a:p>
            </p:txBody>
          </p:sp>
          <p:sp>
            <p:nvSpPr>
              <p:cNvPr id="9" name="TextBox 8"/>
              <p:cNvSpPr txBox="1"/>
              <p:nvPr/>
            </p:nvSpPr>
            <p:spPr>
              <a:xfrm rot="16200000">
                <a:off x="6175425" y="2666731"/>
                <a:ext cx="1090555" cy="369332"/>
              </a:xfrm>
              <a:prstGeom prst="rect">
                <a:avLst/>
              </a:prstGeom>
              <a:noFill/>
            </p:spPr>
            <p:txBody>
              <a:bodyPr wrap="none" rtlCol="0">
                <a:spAutoFit/>
              </a:bodyPr>
              <a:lstStyle/>
              <a:p>
                <a:r>
                  <a:rPr lang="en-US" b="1" dirty="0" smtClean="0"/>
                  <a:t>Efficiency</a:t>
                </a:r>
                <a:endParaRPr lang="en-US" b="1" dirty="0"/>
              </a:p>
            </p:txBody>
          </p:sp>
        </p:grpSp>
      </p:grpSp>
      <p:grpSp>
        <p:nvGrpSpPr>
          <p:cNvPr id="14" name="Group 13"/>
          <p:cNvGrpSpPr/>
          <p:nvPr/>
        </p:nvGrpSpPr>
        <p:grpSpPr>
          <a:xfrm>
            <a:off x="609600" y="4800600"/>
            <a:ext cx="7289175" cy="646331"/>
            <a:chOff x="609600" y="4800600"/>
            <a:chExt cx="7289175" cy="646331"/>
          </a:xfrm>
        </p:grpSpPr>
        <p:sp>
          <p:nvSpPr>
            <p:cNvPr id="11" name="TextBox 10"/>
            <p:cNvSpPr txBox="1"/>
            <p:nvPr/>
          </p:nvSpPr>
          <p:spPr>
            <a:xfrm>
              <a:off x="609600" y="4800600"/>
              <a:ext cx="7289175" cy="646331"/>
            </a:xfrm>
            <a:prstGeom prst="rect">
              <a:avLst/>
            </a:prstGeom>
            <a:noFill/>
          </p:spPr>
          <p:txBody>
            <a:bodyPr wrap="none" rtlCol="0">
              <a:spAutoFit/>
            </a:bodyPr>
            <a:lstStyle/>
            <a:p>
              <a:r>
                <a:rPr lang="en-US" dirty="0" smtClean="0"/>
                <a:t>Need to use birefringence and match                       for positive crystal</a:t>
              </a:r>
            </a:p>
            <a:p>
              <a:r>
                <a:rPr lang="en-US" dirty="0" smtClean="0"/>
                <a:t> or                      for negative crystal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645718470"/>
                </p:ext>
              </p:extLst>
            </p:nvPr>
          </p:nvGraphicFramePr>
          <p:xfrm>
            <a:off x="4579218" y="4863974"/>
            <a:ext cx="1288181" cy="263492"/>
          </p:xfrm>
          <a:graphic>
            <a:graphicData uri="http://schemas.openxmlformats.org/presentationml/2006/ole">
              <mc:AlternateContent xmlns:mc="http://schemas.openxmlformats.org/markup-compatibility/2006">
                <mc:Choice xmlns:v="urn:schemas-microsoft-com:vml" Requires="v">
                  <p:oleObj spid="_x0000_s101640" name="Equation" r:id="rId6" imgW="1117440" imgH="228600" progId="Equation.DSMT4">
                    <p:embed/>
                  </p:oleObj>
                </mc:Choice>
                <mc:Fallback>
                  <p:oleObj name="Equation" r:id="rId6" imgW="1117440" imgH="228600" progId="Equation.DSMT4">
                    <p:embed/>
                    <p:pic>
                      <p:nvPicPr>
                        <p:cNvPr id="0" name=""/>
                        <p:cNvPicPr/>
                        <p:nvPr/>
                      </p:nvPicPr>
                      <p:blipFill>
                        <a:blip r:embed="rId7"/>
                        <a:stretch>
                          <a:fillRect/>
                        </a:stretch>
                      </p:blipFill>
                      <p:spPr>
                        <a:xfrm>
                          <a:off x="4579218" y="4863974"/>
                          <a:ext cx="1288181" cy="26349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13308981"/>
                </p:ext>
              </p:extLst>
            </p:nvPr>
          </p:nvGraphicFramePr>
          <p:xfrm>
            <a:off x="1117599" y="5130273"/>
            <a:ext cx="1117600" cy="228600"/>
          </p:xfrm>
          <a:graphic>
            <a:graphicData uri="http://schemas.openxmlformats.org/presentationml/2006/ole">
              <mc:AlternateContent xmlns:mc="http://schemas.openxmlformats.org/markup-compatibility/2006">
                <mc:Choice xmlns:v="urn:schemas-microsoft-com:vml" Requires="v">
                  <p:oleObj spid="_x0000_s101641" name="Equation" r:id="rId8" imgW="1117440" imgH="228600" progId="Equation.DSMT4">
                    <p:embed/>
                  </p:oleObj>
                </mc:Choice>
                <mc:Fallback>
                  <p:oleObj name="Equation" r:id="rId8" imgW="1117440" imgH="228600" progId="Equation.DSMT4">
                    <p:embed/>
                    <p:pic>
                      <p:nvPicPr>
                        <p:cNvPr id="0" name=""/>
                        <p:cNvPicPr/>
                        <p:nvPr/>
                      </p:nvPicPr>
                      <p:blipFill>
                        <a:blip r:embed="rId9"/>
                        <a:stretch>
                          <a:fillRect/>
                        </a:stretch>
                      </p:blipFill>
                      <p:spPr>
                        <a:xfrm>
                          <a:off x="1117599" y="5130273"/>
                          <a:ext cx="1117600" cy="228600"/>
                        </a:xfrm>
                        <a:prstGeom prst="rect">
                          <a:avLst/>
                        </a:prstGeom>
                      </p:spPr>
                    </p:pic>
                  </p:oleObj>
                </mc:Fallback>
              </mc:AlternateContent>
            </a:graphicData>
          </a:graphic>
        </p:graphicFrame>
      </p:grpSp>
      <p:pic>
        <p:nvPicPr>
          <p:cNvPr id="101383" name="Picture 7" descr="DPSS Details, Photo (C) Wiley 20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0840" y="1463200"/>
            <a:ext cx="27432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03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Green laser pointer</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12</a:t>
            </a:fld>
            <a:endParaRPr lang="en-US"/>
          </a:p>
        </p:txBody>
      </p:sp>
      <p:pic>
        <p:nvPicPr>
          <p:cNvPr id="118786" name="Picture 2" descr="Dissection of Green Laser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32958"/>
            <a:ext cx="5638800" cy="501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783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884" y="-302351"/>
            <a:ext cx="8229600" cy="1143000"/>
          </a:xfrm>
        </p:spPr>
        <p:txBody>
          <a:bodyPr/>
          <a:lstStyle/>
          <a:p>
            <a:r>
              <a:rPr lang="en-US" sz="3200" dirty="0" smtClean="0"/>
              <a:t>Phase matching in a birefringent crystal</a:t>
            </a:r>
            <a:endParaRPr lang="en-US" sz="3200" dirty="0"/>
          </a:p>
        </p:txBody>
      </p:sp>
      <p:sp>
        <p:nvSpPr>
          <p:cNvPr id="3" name="Slide Number Placeholder 2"/>
          <p:cNvSpPr>
            <a:spLocks noGrp="1"/>
          </p:cNvSpPr>
          <p:nvPr>
            <p:ph type="sldNum" sz="quarter" idx="12"/>
          </p:nvPr>
        </p:nvSpPr>
        <p:spPr>
          <a:xfrm>
            <a:off x="6877409" y="6373673"/>
            <a:ext cx="2133600" cy="476250"/>
          </a:xfrm>
        </p:spPr>
        <p:txBody>
          <a:bodyPr/>
          <a:lstStyle/>
          <a:p>
            <a:pPr>
              <a:defRPr/>
            </a:pPr>
            <a:fld id="{A733CBAA-5A9F-454A-AF19-39ABCF14556A}" type="slidenum">
              <a:rPr lang="en-US" smtClean="0"/>
              <a:pPr>
                <a:defRPr/>
              </a:pPr>
              <a:t>13</a:t>
            </a:fld>
            <a:endParaRPr lang="en-US"/>
          </a:p>
        </p:txBody>
      </p:sp>
      <p:sp>
        <p:nvSpPr>
          <p:cNvPr id="4" name="TextBox 3"/>
          <p:cNvSpPr txBox="1"/>
          <p:nvPr/>
        </p:nvSpPr>
        <p:spPr>
          <a:xfrm>
            <a:off x="175279" y="952078"/>
            <a:ext cx="1535485" cy="338554"/>
          </a:xfrm>
          <a:prstGeom prst="rect">
            <a:avLst/>
          </a:prstGeom>
          <a:noFill/>
        </p:spPr>
        <p:txBody>
          <a:bodyPr wrap="none" rtlCol="0">
            <a:spAutoFit/>
          </a:bodyPr>
          <a:lstStyle/>
          <a:p>
            <a:r>
              <a:rPr lang="en-US" sz="1600" dirty="0" smtClean="0"/>
              <a:t>Consider KDP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2094447754"/>
              </p:ext>
            </p:extLst>
          </p:nvPr>
        </p:nvGraphicFramePr>
        <p:xfrm>
          <a:off x="2163763" y="979488"/>
          <a:ext cx="1752600" cy="736600"/>
        </p:xfrm>
        <a:graphic>
          <a:graphicData uri="http://schemas.openxmlformats.org/presentationml/2006/ole">
            <mc:AlternateContent xmlns:mc="http://schemas.openxmlformats.org/markup-compatibility/2006">
              <mc:Choice xmlns:v="urn:schemas-microsoft-com:vml" Requires="v">
                <p:oleObj spid="_x0000_s103367" name="Equation" r:id="rId3" imgW="1752480" imgH="736560" progId="Equation.DSMT4">
                  <p:embed/>
                </p:oleObj>
              </mc:Choice>
              <mc:Fallback>
                <p:oleObj name="Equation" r:id="rId3" imgW="1752480" imgH="736560" progId="Equation.DSMT4">
                  <p:embed/>
                  <p:pic>
                    <p:nvPicPr>
                      <p:cNvPr id="0" name=""/>
                      <p:cNvPicPr/>
                      <p:nvPr/>
                    </p:nvPicPr>
                    <p:blipFill>
                      <a:blip r:embed="rId4"/>
                      <a:stretch>
                        <a:fillRect/>
                      </a:stretch>
                    </p:blipFill>
                    <p:spPr>
                      <a:xfrm>
                        <a:off x="2163763" y="979488"/>
                        <a:ext cx="1752600" cy="736600"/>
                      </a:xfrm>
                      <a:prstGeom prst="rect">
                        <a:avLst/>
                      </a:prstGeom>
                    </p:spPr>
                  </p:pic>
                </p:oleObj>
              </mc:Fallback>
            </mc:AlternateContent>
          </a:graphicData>
        </a:graphic>
      </p:graphicFrame>
      <p:grpSp>
        <p:nvGrpSpPr>
          <p:cNvPr id="6" name="Group 96"/>
          <p:cNvGrpSpPr/>
          <p:nvPr/>
        </p:nvGrpSpPr>
        <p:grpSpPr>
          <a:xfrm>
            <a:off x="-13406" y="2000748"/>
            <a:ext cx="4182563" cy="2584928"/>
            <a:chOff x="4267200" y="4282412"/>
            <a:chExt cx="4182563" cy="2584928"/>
          </a:xfrm>
        </p:grpSpPr>
        <p:grpSp>
          <p:nvGrpSpPr>
            <p:cNvPr id="7" name="Group 15"/>
            <p:cNvGrpSpPr>
              <a:grpSpLocks/>
            </p:cNvGrpSpPr>
            <p:nvPr/>
          </p:nvGrpSpPr>
          <p:grpSpPr bwMode="auto">
            <a:xfrm>
              <a:off x="4267200" y="4282412"/>
              <a:ext cx="4182563" cy="2511691"/>
              <a:chOff x="71" y="756"/>
              <a:chExt cx="3580" cy="2471"/>
            </a:xfrm>
          </p:grpSpPr>
          <p:sp>
            <p:nvSpPr>
              <p:cNvPr id="20"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21" name="Line 17"/>
              <p:cNvSpPr>
                <a:spLocks noChangeShapeType="1"/>
              </p:cNvSpPr>
              <p:nvPr/>
            </p:nvSpPr>
            <p:spPr bwMode="auto">
              <a:xfrm flipV="1">
                <a:off x="1715" y="864"/>
                <a:ext cx="13" cy="2363"/>
              </a:xfrm>
              <a:prstGeom prst="line">
                <a:avLst/>
              </a:prstGeom>
              <a:noFill/>
              <a:ln w="19050">
                <a:solidFill>
                  <a:schemeClr val="tx1"/>
                </a:solidFill>
                <a:round/>
                <a:headEnd/>
                <a:tailEnd type="triangle" w="med" len="med"/>
              </a:ln>
            </p:spPr>
            <p:txBody>
              <a:bodyPr/>
              <a:lstStyle/>
              <a:p>
                <a:endParaRPr lang="en-US"/>
              </a:p>
            </p:txBody>
          </p:sp>
          <p:sp>
            <p:nvSpPr>
              <p:cNvPr id="22"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23"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24" name="Text Box 20"/>
              <p:cNvSpPr txBox="1">
                <a:spLocks noChangeArrowheads="1"/>
              </p:cNvSpPr>
              <p:nvPr/>
            </p:nvSpPr>
            <p:spPr bwMode="auto">
              <a:xfrm>
                <a:off x="1768" y="756"/>
                <a:ext cx="188" cy="231"/>
              </a:xfrm>
              <a:prstGeom prst="rect">
                <a:avLst/>
              </a:prstGeom>
              <a:noFill/>
              <a:ln w="9525">
                <a:noFill/>
                <a:miter lim="800000"/>
                <a:headEnd/>
                <a:tailEnd/>
              </a:ln>
            </p:spPr>
            <p:txBody>
              <a:bodyPr wrap="none">
                <a:spAutoFit/>
              </a:bodyPr>
              <a:lstStyle/>
              <a:p>
                <a:r>
                  <a:rPr lang="en-US" dirty="0"/>
                  <a:t>x</a:t>
                </a:r>
              </a:p>
            </p:txBody>
          </p:sp>
          <p:sp>
            <p:nvSpPr>
              <p:cNvPr id="25"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8" name="Oval 7"/>
            <p:cNvSpPr/>
            <p:nvPr/>
          </p:nvSpPr>
          <p:spPr bwMode="auto">
            <a:xfrm>
              <a:off x="5187254" y="4566203"/>
              <a:ext cx="2012003" cy="2256954"/>
            </a:xfrm>
            <a:prstGeom prst="ellipse">
              <a:avLst/>
            </a:prstGeom>
            <a:solidFill>
              <a:srgbClr val="FFFF00">
                <a:alpha val="22000"/>
              </a:srgbClr>
            </a:solid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Oval 8"/>
            <p:cNvSpPr/>
            <p:nvPr/>
          </p:nvSpPr>
          <p:spPr bwMode="auto">
            <a:xfrm>
              <a:off x="5567680" y="4566203"/>
              <a:ext cx="1259840" cy="2228353"/>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Oval 9"/>
            <p:cNvSpPr/>
            <p:nvPr/>
          </p:nvSpPr>
          <p:spPr bwMode="auto">
            <a:xfrm>
              <a:off x="5161281" y="5379182"/>
              <a:ext cx="2069056" cy="65532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Oval 10"/>
            <p:cNvSpPr/>
            <p:nvPr/>
          </p:nvSpPr>
          <p:spPr bwMode="auto">
            <a:xfrm>
              <a:off x="6121400" y="67911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Oval 11"/>
            <p:cNvSpPr/>
            <p:nvPr/>
          </p:nvSpPr>
          <p:spPr bwMode="auto">
            <a:xfrm>
              <a:off x="5118806" y="56794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Oval 12"/>
            <p:cNvSpPr/>
            <p:nvPr/>
          </p:nvSpPr>
          <p:spPr bwMode="auto">
            <a:xfrm>
              <a:off x="6172200" y="4499235"/>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Oval 13"/>
            <p:cNvSpPr/>
            <p:nvPr/>
          </p:nvSpPr>
          <p:spPr bwMode="auto">
            <a:xfrm>
              <a:off x="7176206"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Oval 14"/>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Oval 15"/>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880755" y="44736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8" name="Rectangle 17"/>
            <p:cNvSpPr/>
            <p:nvPr/>
          </p:nvSpPr>
          <p:spPr>
            <a:xfrm>
              <a:off x="5393075" y="58960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9" name="Rectangle 18"/>
            <p:cNvSpPr/>
            <p:nvPr/>
          </p:nvSpPr>
          <p:spPr>
            <a:xfrm>
              <a:off x="7577475" y="5327134"/>
              <a:ext cx="397866" cy="369332"/>
            </a:xfrm>
            <a:prstGeom prst="rect">
              <a:avLst/>
            </a:prstGeom>
          </p:spPr>
          <p:txBody>
            <a:bodyPr wrap="none">
              <a:spAutoFit/>
            </a:bodyPr>
            <a:lstStyle/>
            <a:p>
              <a:r>
                <a:rPr lang="en-US" dirty="0" smtClean="0"/>
                <a:t>n</a:t>
              </a:r>
              <a:r>
                <a:rPr lang="en-US" baseline="-25000" dirty="0" smtClean="0"/>
                <a:t>e</a:t>
              </a:r>
              <a:endParaRPr lang="en-US" dirty="0"/>
            </a:p>
          </p:txBody>
        </p:sp>
      </p:grpSp>
      <p:grpSp>
        <p:nvGrpSpPr>
          <p:cNvPr id="27" name="Group 26"/>
          <p:cNvGrpSpPr/>
          <p:nvPr/>
        </p:nvGrpSpPr>
        <p:grpSpPr>
          <a:xfrm>
            <a:off x="1863268" y="3432473"/>
            <a:ext cx="2090906" cy="867172"/>
            <a:chOff x="2286000" y="3261360"/>
            <a:chExt cx="2090906" cy="867172"/>
          </a:xfrm>
        </p:grpSpPr>
        <p:sp>
          <p:nvSpPr>
            <p:cNvPr id="28" name="TextBox 27"/>
            <p:cNvSpPr txBox="1"/>
            <p:nvPr/>
          </p:nvSpPr>
          <p:spPr>
            <a:xfrm>
              <a:off x="4064000" y="3759200"/>
              <a:ext cx="312906" cy="369332"/>
            </a:xfrm>
            <a:prstGeom prst="rect">
              <a:avLst/>
            </a:prstGeom>
            <a:noFill/>
          </p:spPr>
          <p:txBody>
            <a:bodyPr wrap="none" rtlCol="0">
              <a:spAutoFit/>
            </a:bodyPr>
            <a:lstStyle/>
            <a:p>
              <a:r>
                <a:rPr lang="en-US" b="1" dirty="0" smtClean="0"/>
                <a:t>k</a:t>
              </a:r>
              <a:endParaRPr lang="en-US" b="1" dirty="0"/>
            </a:p>
          </p:txBody>
        </p:sp>
        <p:sp>
          <p:nvSpPr>
            <p:cNvPr id="29" name="Freeform 28"/>
            <p:cNvSpPr/>
            <p:nvPr/>
          </p:nvSpPr>
          <p:spPr bwMode="auto">
            <a:xfrm>
              <a:off x="3535680" y="3261360"/>
              <a:ext cx="138853" cy="508000"/>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TextBox 29"/>
            <p:cNvSpPr txBox="1"/>
            <p:nvPr/>
          </p:nvSpPr>
          <p:spPr>
            <a:xfrm>
              <a:off x="3737756" y="3373874"/>
              <a:ext cx="49084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latin typeface="+mn-lt"/>
                </a:rPr>
                <a:t>m</a:t>
              </a:r>
              <a:r>
                <a:rPr lang="en-US" dirty="0" smtClean="0">
                  <a:latin typeface="Symbol" pitchFamily="18" charset="2"/>
                </a:rPr>
                <a:t> </a:t>
              </a:r>
              <a:endParaRPr lang="en-US" dirty="0">
                <a:latin typeface="Symbol" pitchFamily="18" charset="2"/>
              </a:endParaRPr>
            </a:p>
          </p:txBody>
        </p:sp>
        <p:cxnSp>
          <p:nvCxnSpPr>
            <p:cNvPr id="31" name="Straight Arrow Connector 30"/>
            <p:cNvCxnSpPr/>
            <p:nvPr/>
          </p:nvCxnSpPr>
          <p:spPr bwMode="auto">
            <a:xfrm>
              <a:off x="2286000" y="3271520"/>
              <a:ext cx="1838960" cy="711200"/>
            </a:xfrm>
            <a:prstGeom prst="straightConnector1">
              <a:avLst/>
            </a:prstGeom>
            <a:solidFill>
              <a:schemeClr val="accent1"/>
            </a:solidFill>
            <a:ln w="28575" cap="flat" cmpd="sng" algn="ctr">
              <a:solidFill>
                <a:srgbClr val="CC0000"/>
              </a:solidFill>
              <a:prstDash val="solid"/>
              <a:round/>
              <a:headEnd type="none" w="med" len="med"/>
              <a:tailEnd type="arrow"/>
            </a:ln>
            <a:effectLst/>
          </p:spPr>
        </p:cxnSp>
      </p:grpSp>
      <p:grpSp>
        <p:nvGrpSpPr>
          <p:cNvPr id="33" name="Group 32"/>
          <p:cNvGrpSpPr/>
          <p:nvPr/>
        </p:nvGrpSpPr>
        <p:grpSpPr>
          <a:xfrm>
            <a:off x="1371600" y="2088240"/>
            <a:ext cx="1146862" cy="2434866"/>
            <a:chOff x="2000662" y="1835585"/>
            <a:chExt cx="1146862" cy="2434866"/>
          </a:xfrm>
        </p:grpSpPr>
        <p:grpSp>
          <p:nvGrpSpPr>
            <p:cNvPr id="34" name="Group 33"/>
            <p:cNvGrpSpPr/>
            <p:nvPr/>
          </p:nvGrpSpPr>
          <p:grpSpPr>
            <a:xfrm>
              <a:off x="2000662" y="1835585"/>
              <a:ext cx="1126705" cy="2434866"/>
              <a:chOff x="2000662" y="1835585"/>
              <a:chExt cx="1126705" cy="2434866"/>
            </a:xfrm>
          </p:grpSpPr>
          <p:cxnSp>
            <p:nvCxnSpPr>
              <p:cNvPr id="36" name="Straight Connector 35"/>
              <p:cNvCxnSpPr>
                <a:endCxn id="37" idx="4"/>
              </p:cNvCxnSpPr>
              <p:nvPr/>
            </p:nvCxnSpPr>
            <p:spPr bwMode="auto">
              <a:xfrm flipH="1">
                <a:off x="2127106" y="1835585"/>
                <a:ext cx="1000261" cy="2341294"/>
              </a:xfrm>
              <a:prstGeom prst="line">
                <a:avLst/>
              </a:prstGeom>
              <a:solidFill>
                <a:schemeClr val="accent1"/>
              </a:solidFill>
              <a:ln w="22225" cap="flat" cmpd="sng" algn="ctr">
                <a:solidFill>
                  <a:schemeClr val="tx1"/>
                </a:solidFill>
                <a:prstDash val="sysDash"/>
                <a:round/>
                <a:headEnd type="triangle" w="med" len="med"/>
                <a:tailEnd type="none" w="med" len="med"/>
              </a:ln>
              <a:effectLst/>
            </p:spPr>
          </p:cxnSp>
          <p:sp>
            <p:nvSpPr>
              <p:cNvPr id="37" name="Oval 36"/>
              <p:cNvSpPr/>
              <p:nvPr/>
            </p:nvSpPr>
            <p:spPr bwMode="auto">
              <a:xfrm rot="1416165">
                <a:off x="2069404" y="2033389"/>
                <a:ext cx="1011107" cy="2237062"/>
              </a:xfrm>
              <a:prstGeom prst="ellipse">
                <a:avLst/>
              </a:prstGeom>
              <a:solidFill>
                <a:srgbClr val="00B0F0">
                  <a:alpha val="32000"/>
                </a:srgbClr>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Oval 37"/>
              <p:cNvSpPr/>
              <p:nvPr/>
            </p:nvSpPr>
            <p:spPr bwMode="auto">
              <a:xfrm>
                <a:off x="2000662" y="4090745"/>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Oval 38"/>
              <p:cNvSpPr/>
              <p:nvPr/>
            </p:nvSpPr>
            <p:spPr bwMode="auto">
              <a:xfrm>
                <a:off x="2994253" y="2099868"/>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35" name="TextBox 34"/>
            <p:cNvSpPr txBox="1"/>
            <p:nvPr/>
          </p:nvSpPr>
          <p:spPr>
            <a:xfrm>
              <a:off x="2804160" y="1981200"/>
              <a:ext cx="343364" cy="369332"/>
            </a:xfrm>
            <a:prstGeom prst="rect">
              <a:avLst/>
            </a:prstGeom>
            <a:noFill/>
          </p:spPr>
          <p:txBody>
            <a:bodyPr wrap="none" rtlCol="0">
              <a:spAutoFit/>
            </a:bodyPr>
            <a:lstStyle/>
            <a:p>
              <a:r>
                <a:rPr lang="en-US" dirty="0" smtClean="0"/>
                <a:t>x'</a:t>
              </a:r>
              <a:endParaRPr lang="en-US" dirty="0"/>
            </a:p>
          </p:txBody>
        </p:sp>
      </p:grpSp>
      <p:cxnSp>
        <p:nvCxnSpPr>
          <p:cNvPr id="40" name="Straight Arrow Connector 39"/>
          <p:cNvCxnSpPr/>
          <p:nvPr/>
        </p:nvCxnSpPr>
        <p:spPr bwMode="auto">
          <a:xfrm flipH="1">
            <a:off x="1282646" y="3415405"/>
            <a:ext cx="599440" cy="294640"/>
          </a:xfrm>
          <a:prstGeom prst="straightConnector1">
            <a:avLst/>
          </a:prstGeom>
          <a:solidFill>
            <a:schemeClr val="accent1"/>
          </a:solidFill>
          <a:ln w="34925" cap="flat" cmpd="sng" algn="ctr">
            <a:solidFill>
              <a:srgbClr val="CC0000"/>
            </a:solidFill>
            <a:prstDash val="solid"/>
            <a:round/>
            <a:headEnd type="none" w="med" len="med"/>
            <a:tailEnd type="arrow"/>
          </a:ln>
          <a:effectLst/>
        </p:spPr>
      </p:cxnSp>
      <p:cxnSp>
        <p:nvCxnSpPr>
          <p:cNvPr id="43" name="Straight Arrow Connector 42"/>
          <p:cNvCxnSpPr>
            <a:endCxn id="37" idx="0"/>
          </p:cNvCxnSpPr>
          <p:nvPr/>
        </p:nvCxnSpPr>
        <p:spPr bwMode="auto">
          <a:xfrm flipV="1">
            <a:off x="1919185" y="2379617"/>
            <a:ext cx="474563" cy="1049743"/>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grpSp>
        <p:nvGrpSpPr>
          <p:cNvPr id="55" name="Group 54"/>
          <p:cNvGrpSpPr/>
          <p:nvPr/>
        </p:nvGrpSpPr>
        <p:grpSpPr>
          <a:xfrm>
            <a:off x="3958110" y="2102755"/>
            <a:ext cx="2342242" cy="2214880"/>
            <a:chOff x="1239520" y="4135120"/>
            <a:chExt cx="2342242" cy="2214880"/>
          </a:xfrm>
        </p:grpSpPr>
        <p:sp>
          <p:nvSpPr>
            <p:cNvPr id="56" name="TextBox 55"/>
            <p:cNvSpPr txBox="1"/>
            <p:nvPr/>
          </p:nvSpPr>
          <p:spPr>
            <a:xfrm>
              <a:off x="2458720" y="4135120"/>
              <a:ext cx="343364" cy="369332"/>
            </a:xfrm>
            <a:prstGeom prst="rect">
              <a:avLst/>
            </a:prstGeom>
            <a:noFill/>
          </p:spPr>
          <p:txBody>
            <a:bodyPr wrap="none" rtlCol="0">
              <a:spAutoFit/>
            </a:bodyPr>
            <a:lstStyle/>
            <a:p>
              <a:r>
                <a:rPr lang="en-US" dirty="0" smtClean="0"/>
                <a:t>x'</a:t>
              </a:r>
              <a:endParaRPr lang="en-US" dirty="0"/>
            </a:p>
          </p:txBody>
        </p:sp>
        <p:grpSp>
          <p:nvGrpSpPr>
            <p:cNvPr id="57" name="Group 56"/>
            <p:cNvGrpSpPr/>
            <p:nvPr/>
          </p:nvGrpSpPr>
          <p:grpSpPr>
            <a:xfrm>
              <a:off x="1239520" y="4206240"/>
              <a:ext cx="2342242" cy="2143760"/>
              <a:chOff x="1239520" y="4206240"/>
              <a:chExt cx="2342242" cy="2143760"/>
            </a:xfrm>
          </p:grpSpPr>
          <p:sp>
            <p:nvSpPr>
              <p:cNvPr id="58" name="Oval 57"/>
              <p:cNvSpPr/>
              <p:nvPr/>
            </p:nvSpPr>
            <p:spPr bwMode="auto">
              <a:xfrm>
                <a:off x="1417435" y="4699365"/>
                <a:ext cx="1600085" cy="1379242"/>
              </a:xfrm>
              <a:prstGeom prst="ellipse">
                <a:avLst/>
              </a:prstGeom>
              <a:solidFill>
                <a:schemeClr val="accent1"/>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13"/>
              <p:cNvSpPr>
                <a:spLocks noChangeArrowheads="1"/>
              </p:cNvSpPr>
              <p:nvPr/>
            </p:nvSpPr>
            <p:spPr bwMode="auto">
              <a:xfrm>
                <a:off x="2926080" y="524256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0" name="Straight Arrow Connector 59"/>
              <p:cNvCxnSpPr/>
              <p:nvPr/>
            </p:nvCxnSpPr>
            <p:spPr bwMode="auto">
              <a:xfrm>
                <a:off x="1239520" y="5425440"/>
                <a:ext cx="2306320"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61" name="Straight Arrow Connector 60"/>
              <p:cNvCxnSpPr/>
              <p:nvPr/>
            </p:nvCxnSpPr>
            <p:spPr bwMode="auto">
              <a:xfrm flipV="1">
                <a:off x="2255520" y="4206240"/>
                <a:ext cx="30480" cy="214376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62" name="TextBox 61"/>
              <p:cNvSpPr txBox="1"/>
              <p:nvPr/>
            </p:nvSpPr>
            <p:spPr>
              <a:xfrm>
                <a:off x="3281680" y="5445760"/>
                <a:ext cx="300082" cy="369332"/>
              </a:xfrm>
              <a:prstGeom prst="rect">
                <a:avLst/>
              </a:prstGeom>
              <a:noFill/>
            </p:spPr>
            <p:txBody>
              <a:bodyPr wrap="none" rtlCol="0">
                <a:spAutoFit/>
              </a:bodyPr>
              <a:lstStyle/>
              <a:p>
                <a:r>
                  <a:rPr lang="en-US" dirty="0" smtClean="0"/>
                  <a:t>y</a:t>
                </a:r>
                <a:endParaRPr lang="en-US" dirty="0"/>
              </a:p>
            </p:txBody>
          </p:sp>
          <p:sp>
            <p:nvSpPr>
              <p:cNvPr id="63" name="Rectangle 62"/>
              <p:cNvSpPr/>
              <p:nvPr/>
            </p:nvSpPr>
            <p:spPr>
              <a:xfrm>
                <a:off x="1544457" y="4229854"/>
                <a:ext cx="792205" cy="369332"/>
              </a:xfrm>
              <a:prstGeom prst="rect">
                <a:avLst/>
              </a:prstGeom>
            </p:spPr>
            <p:txBody>
              <a:bodyPr wrap="none">
                <a:spAutoFit/>
              </a:bodyPr>
              <a:lstStyle/>
              <a:p>
                <a:r>
                  <a:rPr lang="en-US" dirty="0" smtClean="0"/>
                  <a:t>n</a:t>
                </a:r>
                <a:r>
                  <a:rPr lang="en-US" baseline="-25000" dirty="0" smtClean="0"/>
                  <a:t>ext</a:t>
                </a:r>
                <a:r>
                  <a:rPr lang="en-US" dirty="0" smtClean="0"/>
                  <a:t>(</a:t>
                </a:r>
                <a:r>
                  <a:rPr lang="en-US" dirty="0" smtClean="0">
                    <a:latin typeface="Symbol" pitchFamily="18" charset="2"/>
                  </a:rPr>
                  <a:t>q</a:t>
                </a:r>
                <a:r>
                  <a:rPr lang="en-US" dirty="0" smtClean="0"/>
                  <a:t>)</a:t>
                </a:r>
                <a:endParaRPr lang="en-US" dirty="0"/>
              </a:p>
            </p:txBody>
          </p:sp>
        </p:grpSp>
      </p:grpSp>
      <p:cxnSp>
        <p:nvCxnSpPr>
          <p:cNvPr id="64" name="Straight Arrow Connector 63"/>
          <p:cNvCxnSpPr/>
          <p:nvPr/>
        </p:nvCxnSpPr>
        <p:spPr bwMode="auto">
          <a:xfrm>
            <a:off x="5004590" y="3372755"/>
            <a:ext cx="772160" cy="30480"/>
          </a:xfrm>
          <a:prstGeom prst="straightConnector1">
            <a:avLst/>
          </a:prstGeom>
          <a:solidFill>
            <a:schemeClr val="accent1"/>
          </a:solidFill>
          <a:ln w="34925" cap="flat" cmpd="sng" algn="ctr">
            <a:solidFill>
              <a:srgbClr val="CC0000"/>
            </a:solidFill>
            <a:prstDash val="solid"/>
            <a:round/>
            <a:headEnd type="none" w="med" len="med"/>
            <a:tailEnd type="arrow"/>
          </a:ln>
          <a:effectLst/>
        </p:spPr>
      </p:cxnSp>
      <p:sp>
        <p:nvSpPr>
          <p:cNvPr id="65" name="Rectangle 9"/>
          <p:cNvSpPr>
            <a:spLocks noChangeArrowheads="1"/>
          </p:cNvSpPr>
          <p:nvPr/>
        </p:nvSpPr>
        <p:spPr bwMode="auto">
          <a:xfrm>
            <a:off x="4476270" y="2553089"/>
            <a:ext cx="52424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
            </a:r>
            <a:r>
              <a:rPr kumimoji="0" lang="en-US" sz="18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Rectangle 10"/>
          <p:cNvSpPr>
            <a:spLocks noChangeArrowheads="1"/>
          </p:cNvSpPr>
          <p:nvPr/>
        </p:nvSpPr>
        <p:spPr bwMode="auto">
          <a:xfrm>
            <a:off x="5177310" y="3000129"/>
            <a:ext cx="11277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mn-lt"/>
                <a:ea typeface="Calibri" pitchFamily="34" charset="0"/>
                <a:cs typeface="Times New Roman" pitchFamily="18" charset="0"/>
              </a:rPr>
              <a:t>D</a:t>
            </a:r>
            <a:r>
              <a:rPr kumimoji="0" lang="en-US" b="0" i="0" u="none" strike="noStrike" cap="none" normalizeH="0" baseline="-30000" dirty="0" err="1" smtClean="0">
                <a:ln>
                  <a:noFill/>
                </a:ln>
                <a:solidFill>
                  <a:schemeClr val="tx1"/>
                </a:solidFill>
                <a:effectLst/>
                <a:latin typeface="+mn-lt"/>
                <a:ea typeface="Calibri" pitchFamily="34" charset="0"/>
                <a:cs typeface="Times New Roman" pitchFamily="18" charset="0"/>
              </a:rPr>
              <a:t>ord</a:t>
            </a:r>
            <a:endParaRPr kumimoji="0" lang="en-US" b="0" i="0" u="none" strike="noStrike" cap="none" normalizeH="0" baseline="0" dirty="0" smtClean="0">
              <a:ln>
                <a:noFill/>
              </a:ln>
              <a:solidFill>
                <a:schemeClr val="tx1"/>
              </a:solidFill>
              <a:effectLst/>
              <a:latin typeface="+mn-lt"/>
              <a:cs typeface="Arial" pitchFamily="34" charset="0"/>
            </a:endParaRPr>
          </a:p>
        </p:txBody>
      </p:sp>
      <p:cxnSp>
        <p:nvCxnSpPr>
          <p:cNvPr id="67" name="Straight Arrow Connector 66"/>
          <p:cNvCxnSpPr/>
          <p:nvPr/>
        </p:nvCxnSpPr>
        <p:spPr bwMode="auto">
          <a:xfrm flipV="1">
            <a:off x="4963950" y="2587365"/>
            <a:ext cx="36566" cy="81587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graphicFrame>
        <p:nvGraphicFramePr>
          <p:cNvPr id="68" name="Object 67"/>
          <p:cNvGraphicFramePr>
            <a:graphicFrameLocks noChangeAspect="1"/>
          </p:cNvGraphicFramePr>
          <p:nvPr>
            <p:extLst>
              <p:ext uri="{D42A27DB-BD31-4B8C-83A1-F6EECF244321}">
                <p14:modId xmlns:p14="http://schemas.microsoft.com/office/powerpoint/2010/main" val="476501053"/>
              </p:ext>
            </p:extLst>
          </p:nvPr>
        </p:nvGraphicFramePr>
        <p:xfrm>
          <a:off x="6370354" y="2110379"/>
          <a:ext cx="2190750" cy="647700"/>
        </p:xfrm>
        <a:graphic>
          <a:graphicData uri="http://schemas.openxmlformats.org/presentationml/2006/ole">
            <mc:AlternateContent xmlns:mc="http://schemas.openxmlformats.org/markup-compatibility/2006">
              <mc:Choice xmlns:v="urn:schemas-microsoft-com:vml" Requires="v">
                <p:oleObj spid="_x0000_s103368" name="Equation" r:id="rId5" imgW="2190890" imgH="647836" progId="Equation.DSMT4">
                  <p:embed/>
                </p:oleObj>
              </mc:Choice>
              <mc:Fallback>
                <p:oleObj name="Equation" r:id="rId5" imgW="2190890" imgH="647836" progId="Equation.DSMT4">
                  <p:embed/>
                  <p:pic>
                    <p:nvPicPr>
                      <p:cNvPr id="0" name=""/>
                      <p:cNvPicPr/>
                      <p:nvPr/>
                    </p:nvPicPr>
                    <p:blipFill>
                      <a:blip r:embed="rId6"/>
                      <a:stretch>
                        <a:fillRect/>
                      </a:stretch>
                    </p:blipFill>
                    <p:spPr>
                      <a:xfrm>
                        <a:off x="6370354" y="2110379"/>
                        <a:ext cx="2190750" cy="647700"/>
                      </a:xfrm>
                      <a:prstGeom prst="rect">
                        <a:avLst/>
                      </a:prstGeom>
                    </p:spPr>
                  </p:pic>
                </p:oleObj>
              </mc:Fallback>
            </mc:AlternateContent>
          </a:graphicData>
        </a:graphic>
      </p:graphicFrame>
      <p:grpSp>
        <p:nvGrpSpPr>
          <p:cNvPr id="110" name="Group 109"/>
          <p:cNvGrpSpPr/>
          <p:nvPr/>
        </p:nvGrpSpPr>
        <p:grpSpPr>
          <a:xfrm>
            <a:off x="6300352" y="2861856"/>
            <a:ext cx="2620977" cy="901780"/>
            <a:chOff x="6300352" y="2861856"/>
            <a:chExt cx="2620977" cy="901780"/>
          </a:xfrm>
        </p:grpSpPr>
        <p:graphicFrame>
          <p:nvGraphicFramePr>
            <p:cNvPr id="69" name="Object 68"/>
            <p:cNvGraphicFramePr>
              <a:graphicFrameLocks noChangeAspect="1"/>
            </p:cNvGraphicFramePr>
            <p:nvPr>
              <p:extLst>
                <p:ext uri="{D42A27DB-BD31-4B8C-83A1-F6EECF244321}">
                  <p14:modId xmlns:p14="http://schemas.microsoft.com/office/powerpoint/2010/main" val="2112479752"/>
                </p:ext>
              </p:extLst>
            </p:nvPr>
          </p:nvGraphicFramePr>
          <p:xfrm>
            <a:off x="6300352" y="3150542"/>
            <a:ext cx="2620977" cy="613094"/>
          </p:xfrm>
          <a:graphic>
            <a:graphicData uri="http://schemas.openxmlformats.org/presentationml/2006/ole">
              <mc:AlternateContent xmlns:mc="http://schemas.openxmlformats.org/markup-compatibility/2006">
                <mc:Choice xmlns:v="urn:schemas-microsoft-com:vml" Requires="v">
                  <p:oleObj spid="_x0000_s103369" name="Equation" r:id="rId7" imgW="2171520" imgH="507960" progId="Equation.DSMT4">
                    <p:embed/>
                  </p:oleObj>
                </mc:Choice>
                <mc:Fallback>
                  <p:oleObj name="Equation" r:id="rId7" imgW="2171520" imgH="507960" progId="Equation.DSMT4">
                    <p:embed/>
                    <p:pic>
                      <p:nvPicPr>
                        <p:cNvPr id="0" name=""/>
                        <p:cNvPicPr/>
                        <p:nvPr/>
                      </p:nvPicPr>
                      <p:blipFill>
                        <a:blip r:embed="rId8"/>
                        <a:stretch>
                          <a:fillRect/>
                        </a:stretch>
                      </p:blipFill>
                      <p:spPr>
                        <a:xfrm>
                          <a:off x="6300352" y="3150542"/>
                          <a:ext cx="2620977" cy="613094"/>
                        </a:xfrm>
                        <a:prstGeom prst="rect">
                          <a:avLst/>
                        </a:prstGeom>
                      </p:spPr>
                    </p:pic>
                  </p:oleObj>
                </mc:Fallback>
              </mc:AlternateContent>
            </a:graphicData>
          </a:graphic>
        </p:graphicFrame>
        <p:sp>
          <p:nvSpPr>
            <p:cNvPr id="70" name="TextBox 69"/>
            <p:cNvSpPr txBox="1"/>
            <p:nvPr/>
          </p:nvSpPr>
          <p:spPr>
            <a:xfrm>
              <a:off x="6511081" y="2861856"/>
              <a:ext cx="1955985" cy="307777"/>
            </a:xfrm>
            <a:prstGeom prst="rect">
              <a:avLst/>
            </a:prstGeom>
            <a:noFill/>
          </p:spPr>
          <p:txBody>
            <a:bodyPr wrap="none" rtlCol="0">
              <a:spAutoFit/>
            </a:bodyPr>
            <a:lstStyle/>
            <a:p>
              <a:r>
                <a:rPr lang="en-US" sz="1400" dirty="0" smtClean="0"/>
                <a:t>Phase matching angle</a:t>
              </a:r>
              <a:endParaRPr lang="en-US" sz="1400" dirty="0"/>
            </a:p>
          </p:txBody>
        </p:sp>
      </p:grpSp>
      <p:grpSp>
        <p:nvGrpSpPr>
          <p:cNvPr id="80" name="Group 79"/>
          <p:cNvGrpSpPr/>
          <p:nvPr/>
        </p:nvGrpSpPr>
        <p:grpSpPr>
          <a:xfrm>
            <a:off x="890891" y="2022152"/>
            <a:ext cx="2043721" cy="1716760"/>
            <a:chOff x="-236763" y="1449786"/>
            <a:chExt cx="2043721" cy="1716760"/>
          </a:xfrm>
        </p:grpSpPr>
        <p:sp>
          <p:nvSpPr>
            <p:cNvPr id="71" name="TextBox 70"/>
            <p:cNvSpPr txBox="1"/>
            <p:nvPr/>
          </p:nvSpPr>
          <p:spPr>
            <a:xfrm>
              <a:off x="-236763" y="2797214"/>
              <a:ext cx="481222" cy="369332"/>
            </a:xfrm>
            <a:prstGeom prst="rect">
              <a:avLst/>
            </a:prstGeom>
            <a:noFill/>
          </p:spPr>
          <p:txBody>
            <a:bodyPr wrap="none" rtlCol="0">
              <a:spAutoFit/>
            </a:bodyPr>
            <a:lstStyle/>
            <a:p>
              <a:r>
                <a:rPr lang="en-US" b="1" dirty="0" smtClean="0"/>
                <a:t>D</a:t>
              </a:r>
              <a:r>
                <a:rPr lang="el-GR" b="1" baseline="30000" dirty="0" smtClean="0">
                  <a:cs typeface="Arial" panose="020B0604020202020204" pitchFamily="34" charset="0"/>
                </a:rPr>
                <a:t>ω</a:t>
              </a:r>
              <a:endParaRPr lang="en-US" b="1" baseline="30000" dirty="0"/>
            </a:p>
          </p:txBody>
        </p:sp>
        <p:sp>
          <p:nvSpPr>
            <p:cNvPr id="72" name="TextBox 71"/>
            <p:cNvSpPr txBox="1"/>
            <p:nvPr/>
          </p:nvSpPr>
          <p:spPr>
            <a:xfrm>
              <a:off x="1240777" y="1449786"/>
              <a:ext cx="566181" cy="369332"/>
            </a:xfrm>
            <a:prstGeom prst="rect">
              <a:avLst/>
            </a:prstGeom>
            <a:noFill/>
          </p:spPr>
          <p:txBody>
            <a:bodyPr wrap="none" rtlCol="0">
              <a:spAutoFit/>
            </a:bodyPr>
            <a:lstStyle/>
            <a:p>
              <a:r>
                <a:rPr lang="en-US" b="1" dirty="0" smtClean="0"/>
                <a:t>D</a:t>
              </a:r>
              <a:r>
                <a:rPr lang="en-US" b="1" baseline="30000" dirty="0" smtClean="0"/>
                <a:t>2</a:t>
              </a:r>
              <a:r>
                <a:rPr lang="el-GR" b="1" baseline="30000" dirty="0" smtClean="0">
                  <a:cs typeface="Arial" panose="020B0604020202020204" pitchFamily="34" charset="0"/>
                </a:rPr>
                <a:t>ω</a:t>
              </a:r>
              <a:endParaRPr lang="en-US" b="1" baseline="30000" dirty="0"/>
            </a:p>
          </p:txBody>
        </p:sp>
      </p:grpSp>
      <p:graphicFrame>
        <p:nvGraphicFramePr>
          <p:cNvPr id="75" name="Object 74"/>
          <p:cNvGraphicFramePr>
            <a:graphicFrameLocks noChangeAspect="1"/>
          </p:cNvGraphicFramePr>
          <p:nvPr>
            <p:extLst>
              <p:ext uri="{D42A27DB-BD31-4B8C-83A1-F6EECF244321}">
                <p14:modId xmlns:p14="http://schemas.microsoft.com/office/powerpoint/2010/main" val="4171518487"/>
              </p:ext>
            </p:extLst>
          </p:nvPr>
        </p:nvGraphicFramePr>
        <p:xfrm>
          <a:off x="5172062" y="4094123"/>
          <a:ext cx="1712849" cy="483782"/>
        </p:xfrm>
        <a:graphic>
          <a:graphicData uri="http://schemas.openxmlformats.org/presentationml/2006/ole">
            <mc:AlternateContent xmlns:mc="http://schemas.openxmlformats.org/markup-compatibility/2006">
              <mc:Choice xmlns:v="urn:schemas-microsoft-com:vml" Requires="v">
                <p:oleObj spid="_x0000_s103370" name="Equation" r:id="rId9" imgW="1663560" imgH="469800" progId="Equation.DSMT4">
                  <p:embed/>
                </p:oleObj>
              </mc:Choice>
              <mc:Fallback>
                <p:oleObj name="Equation" r:id="rId9" imgW="1663560" imgH="469800" progId="Equation.DSMT4">
                  <p:embed/>
                  <p:pic>
                    <p:nvPicPr>
                      <p:cNvPr id="0" name=""/>
                      <p:cNvPicPr/>
                      <p:nvPr/>
                    </p:nvPicPr>
                    <p:blipFill>
                      <a:blip r:embed="rId10"/>
                      <a:stretch>
                        <a:fillRect/>
                      </a:stretch>
                    </p:blipFill>
                    <p:spPr>
                      <a:xfrm>
                        <a:off x="5172062" y="4094123"/>
                        <a:ext cx="1712849" cy="483782"/>
                      </a:xfrm>
                      <a:prstGeom prst="rect">
                        <a:avLst/>
                      </a:prstGeom>
                    </p:spPr>
                  </p:pic>
                </p:oleObj>
              </mc:Fallback>
            </mc:AlternateContent>
          </a:graphicData>
        </a:graphic>
      </p:graphicFrame>
      <p:graphicFrame>
        <p:nvGraphicFramePr>
          <p:cNvPr id="76" name="Object 75"/>
          <p:cNvGraphicFramePr>
            <a:graphicFrameLocks noChangeAspect="1"/>
          </p:cNvGraphicFramePr>
          <p:nvPr>
            <p:extLst>
              <p:ext uri="{D42A27DB-BD31-4B8C-83A1-F6EECF244321}">
                <p14:modId xmlns:p14="http://schemas.microsoft.com/office/powerpoint/2010/main" val="2054956032"/>
              </p:ext>
            </p:extLst>
          </p:nvPr>
        </p:nvGraphicFramePr>
        <p:xfrm>
          <a:off x="7010400" y="4072449"/>
          <a:ext cx="1549400" cy="508000"/>
        </p:xfrm>
        <a:graphic>
          <a:graphicData uri="http://schemas.openxmlformats.org/presentationml/2006/ole">
            <mc:AlternateContent xmlns:mc="http://schemas.openxmlformats.org/markup-compatibility/2006">
              <mc:Choice xmlns:v="urn:schemas-microsoft-com:vml" Requires="v">
                <p:oleObj spid="_x0000_s103371" name="Equation" r:id="rId11" imgW="1549080" imgH="507960" progId="Equation.DSMT4">
                  <p:embed/>
                </p:oleObj>
              </mc:Choice>
              <mc:Fallback>
                <p:oleObj name="Equation" r:id="rId11" imgW="1549080" imgH="507960" progId="Equation.DSMT4">
                  <p:embed/>
                  <p:pic>
                    <p:nvPicPr>
                      <p:cNvPr id="0" name=""/>
                      <p:cNvPicPr/>
                      <p:nvPr/>
                    </p:nvPicPr>
                    <p:blipFill>
                      <a:blip r:embed="rId12"/>
                      <a:stretch>
                        <a:fillRect/>
                      </a:stretch>
                    </p:blipFill>
                    <p:spPr>
                      <a:xfrm>
                        <a:off x="7010400" y="4072449"/>
                        <a:ext cx="1549400" cy="508000"/>
                      </a:xfrm>
                      <a:prstGeom prst="rect">
                        <a:avLst/>
                      </a:prstGeom>
                    </p:spPr>
                  </p:pic>
                </p:oleObj>
              </mc:Fallback>
            </mc:AlternateContent>
          </a:graphicData>
        </a:graphic>
      </p:graphicFrame>
      <p:graphicFrame>
        <p:nvGraphicFramePr>
          <p:cNvPr id="77" name="Object 76"/>
          <p:cNvGraphicFramePr>
            <a:graphicFrameLocks noChangeAspect="1"/>
          </p:cNvGraphicFramePr>
          <p:nvPr>
            <p:extLst>
              <p:ext uri="{D42A27DB-BD31-4B8C-83A1-F6EECF244321}">
                <p14:modId xmlns:p14="http://schemas.microsoft.com/office/powerpoint/2010/main" val="3883763444"/>
              </p:ext>
            </p:extLst>
          </p:nvPr>
        </p:nvGraphicFramePr>
        <p:xfrm>
          <a:off x="1015691" y="4692929"/>
          <a:ext cx="907035" cy="337915"/>
        </p:xfrm>
        <a:graphic>
          <a:graphicData uri="http://schemas.openxmlformats.org/presentationml/2006/ole">
            <mc:AlternateContent xmlns:mc="http://schemas.openxmlformats.org/markup-compatibility/2006">
              <mc:Choice xmlns:v="urn:schemas-microsoft-com:vml" Requires="v">
                <p:oleObj spid="_x0000_s103372" name="Equation" r:id="rId13" imgW="647640" imgH="241200" progId="Equation.DSMT4">
                  <p:embed/>
                </p:oleObj>
              </mc:Choice>
              <mc:Fallback>
                <p:oleObj name="Equation" r:id="rId13" imgW="647640" imgH="241200" progId="Equation.DSMT4">
                  <p:embed/>
                  <p:pic>
                    <p:nvPicPr>
                      <p:cNvPr id="0" name=""/>
                      <p:cNvPicPr/>
                      <p:nvPr/>
                    </p:nvPicPr>
                    <p:blipFill>
                      <a:blip r:embed="rId14"/>
                      <a:stretch>
                        <a:fillRect/>
                      </a:stretch>
                    </p:blipFill>
                    <p:spPr>
                      <a:xfrm>
                        <a:off x="1015691" y="4692929"/>
                        <a:ext cx="907035" cy="337915"/>
                      </a:xfrm>
                      <a:prstGeom prst="rect">
                        <a:avLst/>
                      </a:prstGeom>
                    </p:spPr>
                  </p:pic>
                </p:oleObj>
              </mc:Fallback>
            </mc:AlternateContent>
          </a:graphicData>
        </a:graphic>
      </p:graphicFrame>
      <p:grpSp>
        <p:nvGrpSpPr>
          <p:cNvPr id="81" name="Group 80"/>
          <p:cNvGrpSpPr/>
          <p:nvPr/>
        </p:nvGrpSpPr>
        <p:grpSpPr>
          <a:xfrm>
            <a:off x="2460437" y="4772434"/>
            <a:ext cx="3607558" cy="508000"/>
            <a:chOff x="2470044" y="4963889"/>
            <a:chExt cx="3607558" cy="508000"/>
          </a:xfrm>
        </p:grpSpPr>
        <p:graphicFrame>
          <p:nvGraphicFramePr>
            <p:cNvPr id="78" name="Object 77"/>
            <p:cNvGraphicFramePr>
              <a:graphicFrameLocks noChangeAspect="1"/>
            </p:cNvGraphicFramePr>
            <p:nvPr>
              <p:extLst>
                <p:ext uri="{D42A27DB-BD31-4B8C-83A1-F6EECF244321}">
                  <p14:modId xmlns:p14="http://schemas.microsoft.com/office/powerpoint/2010/main" val="2651167846"/>
                </p:ext>
              </p:extLst>
            </p:nvPr>
          </p:nvGraphicFramePr>
          <p:xfrm>
            <a:off x="4032902" y="4963889"/>
            <a:ext cx="2044700" cy="508000"/>
          </p:xfrm>
          <a:graphic>
            <a:graphicData uri="http://schemas.openxmlformats.org/presentationml/2006/ole">
              <mc:AlternateContent xmlns:mc="http://schemas.openxmlformats.org/markup-compatibility/2006">
                <mc:Choice xmlns:v="urn:schemas-microsoft-com:vml" Requires="v">
                  <p:oleObj spid="_x0000_s103373" name="Equation" r:id="rId15" imgW="2044440" imgH="507960" progId="Equation.DSMT4">
                    <p:embed/>
                  </p:oleObj>
                </mc:Choice>
                <mc:Fallback>
                  <p:oleObj name="Equation" r:id="rId15" imgW="2044440" imgH="507960" progId="Equation.DSMT4">
                    <p:embed/>
                    <p:pic>
                      <p:nvPicPr>
                        <p:cNvPr id="0" name=""/>
                        <p:cNvPicPr/>
                        <p:nvPr/>
                      </p:nvPicPr>
                      <p:blipFill>
                        <a:blip r:embed="rId16"/>
                        <a:stretch>
                          <a:fillRect/>
                        </a:stretch>
                      </p:blipFill>
                      <p:spPr>
                        <a:xfrm>
                          <a:off x="4032902" y="4963889"/>
                          <a:ext cx="2044700" cy="508000"/>
                        </a:xfrm>
                        <a:prstGeom prst="rect">
                          <a:avLst/>
                        </a:prstGeom>
                      </p:spPr>
                    </p:pic>
                  </p:oleObj>
                </mc:Fallback>
              </mc:AlternateContent>
            </a:graphicData>
          </a:graphic>
        </p:graphicFrame>
        <p:sp>
          <p:nvSpPr>
            <p:cNvPr id="79" name="TextBox 78"/>
            <p:cNvSpPr txBox="1"/>
            <p:nvPr/>
          </p:nvSpPr>
          <p:spPr>
            <a:xfrm>
              <a:off x="2470044" y="5002895"/>
              <a:ext cx="1484574" cy="338554"/>
            </a:xfrm>
            <a:prstGeom prst="rect">
              <a:avLst/>
            </a:prstGeom>
            <a:noFill/>
          </p:spPr>
          <p:txBody>
            <a:bodyPr wrap="none" rtlCol="0">
              <a:spAutoFit/>
            </a:bodyPr>
            <a:lstStyle/>
            <a:p>
              <a:r>
                <a:rPr lang="en-US" sz="1600" dirty="0" smtClean="0"/>
                <a:t>Walk-off angle</a:t>
              </a:r>
              <a:endParaRPr lang="en-US" sz="1600" dirty="0"/>
            </a:p>
          </p:txBody>
        </p:sp>
      </p:grpSp>
      <p:grpSp>
        <p:nvGrpSpPr>
          <p:cNvPr id="112" name="Group 111"/>
          <p:cNvGrpSpPr/>
          <p:nvPr/>
        </p:nvGrpSpPr>
        <p:grpSpPr>
          <a:xfrm>
            <a:off x="504936" y="5425600"/>
            <a:ext cx="4612641" cy="307777"/>
            <a:chOff x="504936" y="5425600"/>
            <a:chExt cx="4612641" cy="307777"/>
          </a:xfrm>
        </p:grpSpPr>
        <p:graphicFrame>
          <p:nvGraphicFramePr>
            <p:cNvPr id="32" name="Object 7"/>
            <p:cNvGraphicFramePr>
              <a:graphicFrameLocks noChangeAspect="1"/>
            </p:cNvGraphicFramePr>
            <p:nvPr>
              <p:extLst>
                <p:ext uri="{D42A27DB-BD31-4B8C-83A1-F6EECF244321}">
                  <p14:modId xmlns:p14="http://schemas.microsoft.com/office/powerpoint/2010/main" val="2609116068"/>
                </p:ext>
              </p:extLst>
            </p:nvPr>
          </p:nvGraphicFramePr>
          <p:xfrm>
            <a:off x="4200720" y="5443590"/>
            <a:ext cx="916857" cy="280780"/>
          </p:xfrm>
          <a:graphic>
            <a:graphicData uri="http://schemas.openxmlformats.org/presentationml/2006/ole">
              <mc:AlternateContent xmlns:mc="http://schemas.openxmlformats.org/markup-compatibility/2006">
                <mc:Choice xmlns:v="urn:schemas-microsoft-com:vml" Requires="v">
                  <p:oleObj spid="_x0000_s103374" name="Equation" r:id="rId17" imgW="660240" imgH="203040" progId="Equation.DSMT4">
                    <p:embed/>
                  </p:oleObj>
                </mc:Choice>
                <mc:Fallback>
                  <p:oleObj name="Equation" r:id="rId17" imgW="660240" imgH="203040" progId="Equation.DSMT4">
                    <p:embed/>
                    <p:pic>
                      <p:nvPicPr>
                        <p:cNvPr id="138247" name="Object 7"/>
                        <p:cNvPicPr>
                          <a:picLocks noChangeAspect="1" noChangeArrowheads="1"/>
                        </p:cNvPicPr>
                        <p:nvPr/>
                      </p:nvPicPr>
                      <p:blipFill>
                        <a:blip r:embed="rId18"/>
                        <a:srcRect/>
                        <a:stretch>
                          <a:fillRect/>
                        </a:stretch>
                      </p:blipFill>
                      <p:spPr bwMode="auto">
                        <a:xfrm>
                          <a:off x="4200720" y="5443590"/>
                          <a:ext cx="916857" cy="280780"/>
                        </a:xfrm>
                        <a:prstGeom prst="rect">
                          <a:avLst/>
                        </a:prstGeom>
                        <a:noFill/>
                        <a:ln>
                          <a:noFill/>
                        </a:ln>
                        <a:effectLst/>
                        <a:extLst/>
                      </p:spPr>
                    </p:pic>
                  </p:oleObj>
                </mc:Fallback>
              </mc:AlternateContent>
            </a:graphicData>
          </a:graphic>
        </p:graphicFrame>
        <p:sp>
          <p:nvSpPr>
            <p:cNvPr id="88" name="TextBox 87"/>
            <p:cNvSpPr txBox="1"/>
            <p:nvPr/>
          </p:nvSpPr>
          <p:spPr>
            <a:xfrm>
              <a:off x="504936" y="5425600"/>
              <a:ext cx="3744936" cy="307777"/>
            </a:xfrm>
            <a:prstGeom prst="rect">
              <a:avLst/>
            </a:prstGeom>
            <a:noFill/>
          </p:spPr>
          <p:txBody>
            <a:bodyPr wrap="none" rtlCol="0">
              <a:spAutoFit/>
            </a:bodyPr>
            <a:lstStyle/>
            <a:p>
              <a:r>
                <a:rPr lang="en-US" sz="1400" dirty="0" smtClean="0"/>
                <a:t>Suppose the pump  beam is has  a diameter </a:t>
              </a:r>
              <a:endParaRPr lang="en-US" sz="1400" dirty="0"/>
            </a:p>
          </p:txBody>
        </p:sp>
      </p:grpSp>
      <p:grpSp>
        <p:nvGrpSpPr>
          <p:cNvPr id="117" name="Group 116"/>
          <p:cNvGrpSpPr/>
          <p:nvPr/>
        </p:nvGrpSpPr>
        <p:grpSpPr>
          <a:xfrm>
            <a:off x="4124089" y="952093"/>
            <a:ext cx="2345514" cy="1021888"/>
            <a:chOff x="4124089" y="952093"/>
            <a:chExt cx="2345514" cy="1021888"/>
          </a:xfrm>
        </p:grpSpPr>
        <p:sp>
          <p:nvSpPr>
            <p:cNvPr id="26" name="TextBox 25"/>
            <p:cNvSpPr txBox="1"/>
            <p:nvPr/>
          </p:nvSpPr>
          <p:spPr>
            <a:xfrm>
              <a:off x="4124089" y="952093"/>
              <a:ext cx="2345514" cy="338554"/>
            </a:xfrm>
            <a:prstGeom prst="rect">
              <a:avLst/>
            </a:prstGeom>
            <a:noFill/>
          </p:spPr>
          <p:txBody>
            <a:bodyPr wrap="none" rtlCol="0">
              <a:spAutoFit/>
            </a:bodyPr>
            <a:lstStyle/>
            <a:p>
              <a:r>
                <a:rPr lang="en-US" sz="1600" dirty="0" smtClean="0"/>
                <a:t>Consider index ellipsoid</a:t>
              </a:r>
              <a:endParaRPr lang="en-US" sz="1600" dirty="0"/>
            </a:p>
          </p:txBody>
        </p:sp>
        <p:graphicFrame>
          <p:nvGraphicFramePr>
            <p:cNvPr id="89" name="Object 88"/>
            <p:cNvGraphicFramePr>
              <a:graphicFrameLocks noChangeAspect="1"/>
            </p:cNvGraphicFramePr>
            <p:nvPr>
              <p:extLst>
                <p:ext uri="{D42A27DB-BD31-4B8C-83A1-F6EECF244321}">
                  <p14:modId xmlns:p14="http://schemas.microsoft.com/office/powerpoint/2010/main" val="1837545352"/>
                </p:ext>
              </p:extLst>
            </p:nvPr>
          </p:nvGraphicFramePr>
          <p:xfrm>
            <a:off x="4366927" y="1231031"/>
            <a:ext cx="1695450" cy="742950"/>
          </p:xfrm>
          <a:graphic>
            <a:graphicData uri="http://schemas.openxmlformats.org/presentationml/2006/ole">
              <mc:AlternateContent xmlns:mc="http://schemas.openxmlformats.org/markup-compatibility/2006">
                <mc:Choice xmlns:v="urn:schemas-microsoft-com:vml" Requires="v">
                  <p:oleObj spid="_x0000_s103375" name="Equation" r:id="rId19" imgW="1695463" imgH="743052" progId="Equation.DSMT4">
                    <p:embed/>
                  </p:oleObj>
                </mc:Choice>
                <mc:Fallback>
                  <p:oleObj name="Equation" r:id="rId19" imgW="1695463" imgH="743052" progId="Equation.DSMT4">
                    <p:embed/>
                    <p:pic>
                      <p:nvPicPr>
                        <p:cNvPr id="0" name=""/>
                        <p:cNvPicPr/>
                        <p:nvPr/>
                      </p:nvPicPr>
                      <p:blipFill>
                        <a:blip r:embed="rId20"/>
                        <a:stretch>
                          <a:fillRect/>
                        </a:stretch>
                      </p:blipFill>
                      <p:spPr>
                        <a:xfrm>
                          <a:off x="4366927" y="1231031"/>
                          <a:ext cx="1695450" cy="742950"/>
                        </a:xfrm>
                        <a:prstGeom prst="rect">
                          <a:avLst/>
                        </a:prstGeom>
                      </p:spPr>
                    </p:pic>
                  </p:oleObj>
                </mc:Fallback>
              </mc:AlternateContent>
            </a:graphicData>
          </a:graphic>
        </p:graphicFrame>
      </p:grpSp>
      <p:grpSp>
        <p:nvGrpSpPr>
          <p:cNvPr id="113" name="Group 112"/>
          <p:cNvGrpSpPr/>
          <p:nvPr/>
        </p:nvGrpSpPr>
        <p:grpSpPr>
          <a:xfrm>
            <a:off x="629378" y="5813120"/>
            <a:ext cx="6082114" cy="307777"/>
            <a:chOff x="629378" y="5813120"/>
            <a:chExt cx="6082114" cy="307777"/>
          </a:xfrm>
        </p:grpSpPr>
        <p:sp>
          <p:nvSpPr>
            <p:cNvPr id="90" name="TextBox 89"/>
            <p:cNvSpPr txBox="1"/>
            <p:nvPr/>
          </p:nvSpPr>
          <p:spPr>
            <a:xfrm>
              <a:off x="629378" y="5813120"/>
              <a:ext cx="6082114" cy="307777"/>
            </a:xfrm>
            <a:prstGeom prst="rect">
              <a:avLst/>
            </a:prstGeom>
            <a:noFill/>
          </p:spPr>
          <p:txBody>
            <a:bodyPr wrap="none" rtlCol="0">
              <a:spAutoFit/>
            </a:bodyPr>
            <a:lstStyle/>
            <a:p>
              <a:r>
                <a:rPr lang="en-US" sz="1400" dirty="0" smtClean="0"/>
                <a:t>Maximum propagation length is                                      which is quite short </a:t>
              </a:r>
              <a:endParaRPr lang="en-US" sz="1400" dirty="0"/>
            </a:p>
          </p:txBody>
        </p:sp>
        <p:graphicFrame>
          <p:nvGraphicFramePr>
            <p:cNvPr id="91" name="Object 90"/>
            <p:cNvGraphicFramePr>
              <a:graphicFrameLocks noChangeAspect="1"/>
            </p:cNvGraphicFramePr>
            <p:nvPr>
              <p:extLst>
                <p:ext uri="{D42A27DB-BD31-4B8C-83A1-F6EECF244321}">
                  <p14:modId xmlns:p14="http://schemas.microsoft.com/office/powerpoint/2010/main" val="2249065947"/>
                </p:ext>
              </p:extLst>
            </p:nvPr>
          </p:nvGraphicFramePr>
          <p:xfrm>
            <a:off x="3417951" y="5858042"/>
            <a:ext cx="1524000" cy="228600"/>
          </p:xfrm>
          <a:graphic>
            <a:graphicData uri="http://schemas.openxmlformats.org/presentationml/2006/ole">
              <mc:AlternateContent xmlns:mc="http://schemas.openxmlformats.org/markup-compatibility/2006">
                <mc:Choice xmlns:v="urn:schemas-microsoft-com:vml" Requires="v">
                  <p:oleObj spid="_x0000_s103376" name="Equation" r:id="rId21" imgW="1523880" imgH="228600" progId="Equation.DSMT4">
                    <p:embed/>
                  </p:oleObj>
                </mc:Choice>
                <mc:Fallback>
                  <p:oleObj name="Equation" r:id="rId21" imgW="1523880" imgH="228600" progId="Equation.DSMT4">
                    <p:embed/>
                    <p:pic>
                      <p:nvPicPr>
                        <p:cNvPr id="0" name=""/>
                        <p:cNvPicPr/>
                        <p:nvPr/>
                      </p:nvPicPr>
                      <p:blipFill>
                        <a:blip r:embed="rId22"/>
                        <a:stretch>
                          <a:fillRect/>
                        </a:stretch>
                      </p:blipFill>
                      <p:spPr>
                        <a:xfrm>
                          <a:off x="3417951" y="5858042"/>
                          <a:ext cx="1524000" cy="228600"/>
                        </a:xfrm>
                        <a:prstGeom prst="rect">
                          <a:avLst/>
                        </a:prstGeom>
                      </p:spPr>
                    </p:pic>
                  </p:oleObj>
                </mc:Fallback>
              </mc:AlternateContent>
            </a:graphicData>
          </a:graphic>
        </p:graphicFrame>
      </p:grpSp>
      <p:sp>
        <p:nvSpPr>
          <p:cNvPr id="92" name="TextBox 91"/>
          <p:cNvSpPr txBox="1"/>
          <p:nvPr/>
        </p:nvSpPr>
        <p:spPr>
          <a:xfrm>
            <a:off x="543596" y="6266059"/>
            <a:ext cx="2802370" cy="307777"/>
          </a:xfrm>
          <a:prstGeom prst="rect">
            <a:avLst/>
          </a:prstGeom>
          <a:noFill/>
        </p:spPr>
        <p:txBody>
          <a:bodyPr wrap="none" rtlCol="0">
            <a:spAutoFit/>
          </a:bodyPr>
          <a:lstStyle/>
          <a:p>
            <a:r>
              <a:rPr lang="en-US" sz="1400" dirty="0" smtClean="0"/>
              <a:t>So-called critical phase matching</a:t>
            </a:r>
            <a:endParaRPr lang="en-US" sz="1400" dirty="0"/>
          </a:p>
        </p:txBody>
      </p:sp>
      <p:grpSp>
        <p:nvGrpSpPr>
          <p:cNvPr id="114" name="Group 113"/>
          <p:cNvGrpSpPr/>
          <p:nvPr/>
        </p:nvGrpSpPr>
        <p:grpSpPr>
          <a:xfrm>
            <a:off x="3505976" y="6263118"/>
            <a:ext cx="5505033" cy="307777"/>
            <a:chOff x="3505976" y="6263118"/>
            <a:chExt cx="5505033" cy="307777"/>
          </a:xfrm>
        </p:grpSpPr>
        <p:sp>
          <p:nvSpPr>
            <p:cNvPr id="93" name="TextBox 92"/>
            <p:cNvSpPr txBox="1"/>
            <p:nvPr/>
          </p:nvSpPr>
          <p:spPr>
            <a:xfrm>
              <a:off x="3505976" y="6263118"/>
              <a:ext cx="5505033" cy="307777"/>
            </a:xfrm>
            <a:prstGeom prst="rect">
              <a:avLst/>
            </a:prstGeom>
            <a:noFill/>
          </p:spPr>
          <p:txBody>
            <a:bodyPr wrap="none" rtlCol="0">
              <a:spAutoFit/>
            </a:bodyPr>
            <a:lstStyle/>
            <a:p>
              <a:r>
                <a:rPr lang="en-US" sz="1400" dirty="0" smtClean="0"/>
                <a:t>Noncritical phase matching             can be done using temperature </a:t>
              </a:r>
              <a:endParaRPr lang="en-US" sz="1400" dirty="0"/>
            </a:p>
          </p:txBody>
        </p:sp>
        <p:graphicFrame>
          <p:nvGraphicFramePr>
            <p:cNvPr id="94" name="Object 93"/>
            <p:cNvGraphicFramePr>
              <a:graphicFrameLocks noChangeAspect="1"/>
            </p:cNvGraphicFramePr>
            <p:nvPr>
              <p:extLst>
                <p:ext uri="{D42A27DB-BD31-4B8C-83A1-F6EECF244321}">
                  <p14:modId xmlns:p14="http://schemas.microsoft.com/office/powerpoint/2010/main" val="2557514379"/>
                </p:ext>
              </p:extLst>
            </p:nvPr>
          </p:nvGraphicFramePr>
          <p:xfrm>
            <a:off x="5819840" y="6295759"/>
            <a:ext cx="533400" cy="241300"/>
          </p:xfrm>
          <a:graphic>
            <a:graphicData uri="http://schemas.openxmlformats.org/presentationml/2006/ole">
              <mc:AlternateContent xmlns:mc="http://schemas.openxmlformats.org/markup-compatibility/2006">
                <mc:Choice xmlns:v="urn:schemas-microsoft-com:vml" Requires="v">
                  <p:oleObj spid="_x0000_s103377" name="Equation" r:id="rId23" imgW="533160" imgH="241200" progId="Equation.DSMT4">
                    <p:embed/>
                  </p:oleObj>
                </mc:Choice>
                <mc:Fallback>
                  <p:oleObj name="Equation" r:id="rId23" imgW="533160" imgH="241200" progId="Equation.DSMT4">
                    <p:embed/>
                    <p:pic>
                      <p:nvPicPr>
                        <p:cNvPr id="0" name=""/>
                        <p:cNvPicPr/>
                        <p:nvPr/>
                      </p:nvPicPr>
                      <p:blipFill>
                        <a:blip r:embed="rId24"/>
                        <a:stretch>
                          <a:fillRect/>
                        </a:stretch>
                      </p:blipFill>
                      <p:spPr>
                        <a:xfrm>
                          <a:off x="5819840" y="6295759"/>
                          <a:ext cx="533400" cy="241300"/>
                        </a:xfrm>
                        <a:prstGeom prst="rect">
                          <a:avLst/>
                        </a:prstGeom>
                      </p:spPr>
                    </p:pic>
                  </p:oleObj>
                </mc:Fallback>
              </mc:AlternateContent>
            </a:graphicData>
          </a:graphic>
        </p:graphicFrame>
      </p:grpSp>
      <p:grpSp>
        <p:nvGrpSpPr>
          <p:cNvPr id="116" name="Group 115"/>
          <p:cNvGrpSpPr/>
          <p:nvPr/>
        </p:nvGrpSpPr>
        <p:grpSpPr>
          <a:xfrm>
            <a:off x="1922726" y="3477856"/>
            <a:ext cx="2249811" cy="1088603"/>
            <a:chOff x="1922726" y="3477856"/>
            <a:chExt cx="2249811" cy="1088603"/>
          </a:xfrm>
        </p:grpSpPr>
        <p:cxnSp>
          <p:nvCxnSpPr>
            <p:cNvPr id="83" name="Straight Arrow Connector 82"/>
            <p:cNvCxnSpPr/>
            <p:nvPr/>
          </p:nvCxnSpPr>
          <p:spPr bwMode="auto">
            <a:xfrm>
              <a:off x="1922726" y="3477856"/>
              <a:ext cx="1658674" cy="813673"/>
            </a:xfrm>
            <a:prstGeom prst="straightConnector1">
              <a:avLst/>
            </a:prstGeom>
            <a:solidFill>
              <a:schemeClr val="accent1"/>
            </a:solidFill>
            <a:ln w="41275" cap="flat" cmpd="sng" algn="ctr">
              <a:solidFill>
                <a:schemeClr val="accent6">
                  <a:lumMod val="60000"/>
                  <a:lumOff val="40000"/>
                </a:schemeClr>
              </a:solidFill>
              <a:prstDash val="solid"/>
              <a:round/>
              <a:headEnd type="none" w="med" len="med"/>
              <a:tailEnd type="triangle"/>
            </a:ln>
            <a:effectLst/>
          </p:spPr>
        </p:cxnSp>
        <p:grpSp>
          <p:nvGrpSpPr>
            <p:cNvPr id="87" name="Group 86"/>
            <p:cNvGrpSpPr/>
            <p:nvPr/>
          </p:nvGrpSpPr>
          <p:grpSpPr>
            <a:xfrm>
              <a:off x="2999072" y="3962400"/>
              <a:ext cx="619769" cy="604059"/>
              <a:chOff x="2999072" y="3962400"/>
              <a:chExt cx="619769" cy="604059"/>
            </a:xfrm>
          </p:grpSpPr>
          <p:sp>
            <p:nvSpPr>
              <p:cNvPr id="84" name="TextBox 83"/>
              <p:cNvSpPr txBox="1"/>
              <p:nvPr/>
            </p:nvSpPr>
            <p:spPr>
              <a:xfrm>
                <a:off x="2999072" y="4197127"/>
                <a:ext cx="423514" cy="369332"/>
              </a:xfrm>
              <a:prstGeom prst="rect">
                <a:avLst/>
              </a:prstGeom>
              <a:noFill/>
            </p:spPr>
            <p:txBody>
              <a:bodyPr wrap="none" rtlCol="0">
                <a:spAutoFit/>
              </a:bodyPr>
              <a:lstStyle/>
              <a:p>
                <a:r>
                  <a:rPr lang="en-US" b="1" dirty="0" smtClean="0"/>
                  <a:t>S</a:t>
                </a:r>
                <a:r>
                  <a:rPr lang="en-US" b="1" baseline="-25000" dirty="0" smtClean="0"/>
                  <a:t>2</a:t>
                </a:r>
                <a:endParaRPr lang="en-US" b="1" dirty="0"/>
              </a:p>
            </p:txBody>
          </p:sp>
          <p:sp>
            <p:nvSpPr>
              <p:cNvPr id="85" name="Freeform 84"/>
              <p:cNvSpPr/>
              <p:nvPr/>
            </p:nvSpPr>
            <p:spPr bwMode="auto">
              <a:xfrm>
                <a:off x="3284167" y="3962400"/>
                <a:ext cx="111760" cy="282918"/>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TextBox 85"/>
              <p:cNvSpPr txBox="1"/>
              <p:nvPr/>
            </p:nvSpPr>
            <p:spPr>
              <a:xfrm>
                <a:off x="3315553" y="3992553"/>
                <a:ext cx="303288" cy="338554"/>
              </a:xfrm>
              <a:prstGeom prst="rect">
                <a:avLst/>
              </a:prstGeom>
              <a:noFill/>
            </p:spPr>
            <p:txBody>
              <a:bodyPr wrap="none" rtlCol="0">
                <a:spAutoFit/>
              </a:bodyPr>
              <a:lstStyle/>
              <a:p>
                <a:r>
                  <a:rPr lang="el-GR" sz="1600" dirty="0" smtClean="0"/>
                  <a:t>β</a:t>
                </a:r>
                <a:endParaRPr lang="en-US" sz="1600" dirty="0"/>
              </a:p>
            </p:txBody>
          </p:sp>
        </p:grpSp>
        <p:sp>
          <p:nvSpPr>
            <p:cNvPr id="115" name="TextBox 114"/>
            <p:cNvSpPr txBox="1"/>
            <p:nvPr/>
          </p:nvSpPr>
          <p:spPr>
            <a:xfrm>
              <a:off x="3749023" y="4042517"/>
              <a:ext cx="423514" cy="369332"/>
            </a:xfrm>
            <a:prstGeom prst="rect">
              <a:avLst/>
            </a:prstGeom>
            <a:noFill/>
          </p:spPr>
          <p:txBody>
            <a:bodyPr wrap="none" rtlCol="0">
              <a:spAutoFit/>
            </a:bodyPr>
            <a:lstStyle/>
            <a:p>
              <a:r>
                <a:rPr lang="en-US" b="1" dirty="0" smtClean="0"/>
                <a:t>S</a:t>
              </a:r>
              <a:r>
                <a:rPr lang="en-US" b="1" baseline="-25000" dirty="0"/>
                <a:t>1</a:t>
              </a:r>
              <a:endParaRPr lang="en-US" b="1" dirty="0"/>
            </a:p>
          </p:txBody>
        </p:sp>
      </p:grpSp>
      <p:graphicFrame>
        <p:nvGraphicFramePr>
          <p:cNvPr id="41" name="Object 40"/>
          <p:cNvGraphicFramePr>
            <a:graphicFrameLocks noChangeAspect="1"/>
          </p:cNvGraphicFramePr>
          <p:nvPr>
            <p:extLst>
              <p:ext uri="{D42A27DB-BD31-4B8C-83A1-F6EECF244321}">
                <p14:modId xmlns:p14="http://schemas.microsoft.com/office/powerpoint/2010/main" val="552154867"/>
              </p:ext>
            </p:extLst>
          </p:nvPr>
        </p:nvGraphicFramePr>
        <p:xfrm>
          <a:off x="3909518" y="6531947"/>
          <a:ext cx="1136127" cy="272974"/>
        </p:xfrm>
        <a:graphic>
          <a:graphicData uri="http://schemas.openxmlformats.org/presentationml/2006/ole">
            <mc:AlternateContent xmlns:mc="http://schemas.openxmlformats.org/markup-compatibility/2006">
              <mc:Choice xmlns:v="urn:schemas-microsoft-com:vml" Requires="v">
                <p:oleObj spid="_x0000_s103378" name="Equation" r:id="rId25" imgW="1002960" imgH="241200" progId="Equation.DSMT4">
                  <p:embed/>
                </p:oleObj>
              </mc:Choice>
              <mc:Fallback>
                <p:oleObj name="Equation" r:id="rId25" imgW="1002960" imgH="241200" progId="Equation.DSMT4">
                  <p:embed/>
                  <p:pic>
                    <p:nvPicPr>
                      <p:cNvPr id="0" name=""/>
                      <p:cNvPicPr/>
                      <p:nvPr/>
                    </p:nvPicPr>
                    <p:blipFill>
                      <a:blip r:embed="rId26"/>
                      <a:stretch>
                        <a:fillRect/>
                      </a:stretch>
                    </p:blipFill>
                    <p:spPr>
                      <a:xfrm>
                        <a:off x="3909518" y="6531947"/>
                        <a:ext cx="1136127" cy="272974"/>
                      </a:xfrm>
                      <a:prstGeom prst="rect">
                        <a:avLst/>
                      </a:prstGeom>
                    </p:spPr>
                  </p:pic>
                </p:oleObj>
              </mc:Fallback>
            </mc:AlternateContent>
          </a:graphicData>
        </a:graphic>
      </p:graphicFrame>
      <p:grpSp>
        <p:nvGrpSpPr>
          <p:cNvPr id="98" name="Group 97"/>
          <p:cNvGrpSpPr/>
          <p:nvPr/>
        </p:nvGrpSpPr>
        <p:grpSpPr>
          <a:xfrm>
            <a:off x="6316408" y="4481724"/>
            <a:ext cx="2574800" cy="1551673"/>
            <a:chOff x="6119927" y="4656160"/>
            <a:chExt cx="2370161" cy="1272456"/>
          </a:xfrm>
        </p:grpSpPr>
        <p:grpSp>
          <p:nvGrpSpPr>
            <p:cNvPr id="100" name="Group 99"/>
            <p:cNvGrpSpPr/>
            <p:nvPr/>
          </p:nvGrpSpPr>
          <p:grpSpPr>
            <a:xfrm>
              <a:off x="6397717" y="4656160"/>
              <a:ext cx="2092371" cy="1272456"/>
              <a:chOff x="6397717" y="4656160"/>
              <a:chExt cx="2092371" cy="1272456"/>
            </a:xfrm>
          </p:grpSpPr>
          <p:sp>
            <p:nvSpPr>
              <p:cNvPr id="104" name="Right Arrow 103"/>
              <p:cNvSpPr/>
              <p:nvPr/>
            </p:nvSpPr>
            <p:spPr bwMode="auto">
              <a:xfrm>
                <a:off x="6441369" y="5026433"/>
                <a:ext cx="2048719" cy="59709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pitchFamily="34" charset="0"/>
                  </a:rPr>
                  <a:t>                    S</a:t>
                </a:r>
                <a:r>
                  <a:rPr kumimoji="0" lang="en-US" sz="1800" b="0" i="0" u="none" strike="noStrike" cap="none" normalizeH="0" baseline="-25000" dirty="0" smtClean="0">
                    <a:ln>
                      <a:noFill/>
                    </a:ln>
                    <a:solidFill>
                      <a:srgbClr val="FFFF00"/>
                    </a:solidFill>
                    <a:effectLst/>
                    <a:latin typeface="Arial" pitchFamily="34" charset="0"/>
                  </a:rPr>
                  <a:t>1</a:t>
                </a:r>
                <a:endParaRPr kumimoji="0" lang="en-US" sz="1800" b="0" i="0" u="none" strike="noStrike" cap="none" normalizeH="0" baseline="0" dirty="0" smtClean="0">
                  <a:ln>
                    <a:noFill/>
                  </a:ln>
                  <a:solidFill>
                    <a:srgbClr val="FFFF00"/>
                  </a:solidFill>
                  <a:effectLst/>
                  <a:latin typeface="Arial" pitchFamily="34" charset="0"/>
                </a:endParaRPr>
              </a:p>
            </p:txBody>
          </p:sp>
          <p:sp>
            <p:nvSpPr>
              <p:cNvPr id="105" name="Right Arrow 104"/>
              <p:cNvSpPr/>
              <p:nvPr/>
            </p:nvSpPr>
            <p:spPr bwMode="auto">
              <a:xfrm rot="880444">
                <a:off x="6397717" y="5291574"/>
                <a:ext cx="2048719" cy="637042"/>
              </a:xfrm>
              <a:prstGeom prst="rightArrow">
                <a:avLst/>
              </a:prstGeom>
              <a:solidFill>
                <a:srgbClr val="0070C0">
                  <a:alpha val="5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                    S</a:t>
                </a:r>
                <a:r>
                  <a:rPr lang="en-US" baseline="-25000" dirty="0" smtClean="0"/>
                  <a:t>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06" name="Straight Connector 105"/>
              <p:cNvCxnSpPr>
                <a:stCxn id="105" idx="1"/>
              </p:cNvCxnSpPr>
              <p:nvPr/>
            </p:nvCxnSpPr>
            <p:spPr bwMode="auto">
              <a:xfrm flipV="1">
                <a:off x="6431129" y="4889301"/>
                <a:ext cx="6616" cy="4613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V="1">
                <a:off x="7503007" y="4889692"/>
                <a:ext cx="6616" cy="4613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9" name="Straight Arrow Connector 118"/>
              <p:cNvCxnSpPr/>
              <p:nvPr/>
            </p:nvCxnSpPr>
            <p:spPr bwMode="auto">
              <a:xfrm flipV="1">
                <a:off x="6437745" y="4967556"/>
                <a:ext cx="1065262" cy="13163"/>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20" name="TextBox 119"/>
              <p:cNvSpPr txBox="1"/>
              <p:nvPr/>
            </p:nvSpPr>
            <p:spPr>
              <a:xfrm>
                <a:off x="6800879" y="4656160"/>
                <a:ext cx="510076" cy="307777"/>
              </a:xfrm>
              <a:prstGeom prst="rect">
                <a:avLst/>
              </a:prstGeom>
              <a:noFill/>
            </p:spPr>
            <p:txBody>
              <a:bodyPr wrap="none" rtlCol="0">
                <a:spAutoFit/>
              </a:bodyPr>
              <a:lstStyle/>
              <a:p>
                <a:r>
                  <a:rPr lang="en-US" sz="1400" dirty="0" err="1" smtClean="0"/>
                  <a:t>L</a:t>
                </a:r>
                <a:r>
                  <a:rPr lang="en-US" sz="1400" baseline="-25000" dirty="0" err="1" smtClean="0"/>
                  <a:t>max</a:t>
                </a:r>
                <a:endParaRPr lang="en-US" sz="1400" dirty="0"/>
              </a:p>
            </p:txBody>
          </p:sp>
        </p:grpSp>
        <p:sp>
          <p:nvSpPr>
            <p:cNvPr id="102" name="TextBox 101"/>
            <p:cNvSpPr txBox="1"/>
            <p:nvPr/>
          </p:nvSpPr>
          <p:spPr>
            <a:xfrm>
              <a:off x="6119927" y="5109471"/>
              <a:ext cx="314510" cy="307777"/>
            </a:xfrm>
            <a:prstGeom prst="rect">
              <a:avLst/>
            </a:prstGeom>
            <a:noFill/>
          </p:spPr>
          <p:txBody>
            <a:bodyPr wrap="none" rtlCol="0">
              <a:spAutoFit/>
            </a:bodyPr>
            <a:lstStyle/>
            <a:p>
              <a:r>
                <a:rPr lang="en-US" sz="1400" dirty="0" smtClean="0"/>
                <a:t>w</a:t>
              </a:r>
              <a:endParaRPr lang="en-US" sz="1400" dirty="0"/>
            </a:p>
          </p:txBody>
        </p:sp>
      </p:grpSp>
      <p:sp>
        <p:nvSpPr>
          <p:cNvPr id="121" name="TextBox 120"/>
          <p:cNvSpPr txBox="1"/>
          <p:nvPr/>
        </p:nvSpPr>
        <p:spPr>
          <a:xfrm>
            <a:off x="7371281" y="5053607"/>
            <a:ext cx="308098" cy="369332"/>
          </a:xfrm>
          <a:prstGeom prst="rect">
            <a:avLst/>
          </a:prstGeom>
          <a:noFill/>
        </p:spPr>
        <p:txBody>
          <a:bodyPr wrap="none" rtlCol="0">
            <a:spAutoFit/>
          </a:bodyPr>
          <a:lstStyle/>
          <a:p>
            <a:r>
              <a:rPr lang="el-GR" dirty="0" smtClean="0">
                <a:solidFill>
                  <a:schemeClr val="bg1"/>
                </a:solidFill>
              </a:rPr>
              <a:t>β</a:t>
            </a:r>
            <a:endParaRPr lang="en-US" dirty="0">
              <a:solidFill>
                <a:schemeClr val="bg1"/>
              </a:solidFill>
            </a:endParaRPr>
          </a:p>
        </p:txBody>
      </p:sp>
      <p:sp>
        <p:nvSpPr>
          <p:cNvPr id="122" name="Freeform 121"/>
          <p:cNvSpPr/>
          <p:nvPr/>
        </p:nvSpPr>
        <p:spPr bwMode="auto">
          <a:xfrm>
            <a:off x="7356403" y="5093522"/>
            <a:ext cx="111760" cy="282918"/>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bg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3606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par>
                          <p:cTn id="20" fill="hold">
                            <p:stCondLst>
                              <p:cond delay="500"/>
                            </p:stCondLst>
                            <p:childTnLst>
                              <p:par>
                                <p:cTn id="21" presetID="4" presetClass="entr" presetSubtype="16"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ox(in)">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ox(in)">
                                      <p:cBhvr>
                                        <p:cTn id="33" dur="500"/>
                                        <p:tgtEl>
                                          <p:spTgt spid="40"/>
                                        </p:tgtEl>
                                      </p:cBhvr>
                                    </p:animEffect>
                                  </p:childTnLst>
                                </p:cTn>
                              </p:par>
                              <p:par>
                                <p:cTn id="34" presetID="4" presetClass="entr" presetSubtype="16"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ox(in)">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box(in)">
                                      <p:cBhvr>
                                        <p:cTn id="41" dur="500"/>
                                        <p:tgtEl>
                                          <p:spTgt spid="5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box(in)">
                                      <p:cBhvr>
                                        <p:cTn id="44" dur="500"/>
                                        <p:tgtEl>
                                          <p:spTgt spid="66"/>
                                        </p:tgtEl>
                                      </p:cBhvr>
                                    </p:animEffect>
                                  </p:childTnLst>
                                </p:cTn>
                              </p:par>
                              <p:par>
                                <p:cTn id="45" presetID="4" presetClass="entr" presetSubtype="16"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ox(in)">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ox(in)">
                                      <p:cBhvr>
                                        <p:cTn id="52" dur="500"/>
                                        <p:tgtEl>
                                          <p:spTgt spid="65"/>
                                        </p:tgtEl>
                                      </p:cBhvr>
                                    </p:animEffect>
                                  </p:childTnLst>
                                </p:cTn>
                              </p:par>
                              <p:par>
                                <p:cTn id="53" presetID="4" presetClass="entr" presetSubtype="16"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box(in)">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1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1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7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8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9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1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1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085"/>
            <a:ext cx="8229600" cy="1143000"/>
          </a:xfrm>
        </p:spPr>
        <p:txBody>
          <a:bodyPr/>
          <a:lstStyle/>
          <a:p>
            <a:r>
              <a:rPr lang="en-US" sz="3200" dirty="0" smtClean="0"/>
              <a:t>Effective SHG coefficient and acceptance angle</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14</a:t>
            </a:fld>
            <a:endParaRPr lang="en-US" dirty="0"/>
          </a:p>
        </p:txBody>
      </p:sp>
      <p:sp>
        <p:nvSpPr>
          <p:cNvPr id="4" name="TextBox 3"/>
          <p:cNvSpPr txBox="1"/>
          <p:nvPr/>
        </p:nvSpPr>
        <p:spPr>
          <a:xfrm>
            <a:off x="271058" y="946668"/>
            <a:ext cx="7848600" cy="830997"/>
          </a:xfrm>
          <a:prstGeom prst="rect">
            <a:avLst/>
          </a:prstGeom>
          <a:noFill/>
        </p:spPr>
        <p:txBody>
          <a:bodyPr wrap="square" rtlCol="0">
            <a:spAutoFit/>
          </a:bodyPr>
          <a:lstStyle/>
          <a:p>
            <a:r>
              <a:rPr lang="en-US" sz="1600" dirty="0" smtClean="0"/>
              <a:t>Since the only non-zero SHG coefficients in KDP are </a:t>
            </a:r>
            <a:r>
              <a:rPr lang="en-US" sz="1600" i="1" dirty="0">
                <a:latin typeface="Times New Roman" panose="02020603050405020304" pitchFamily="18" charset="0"/>
                <a:cs typeface="Times New Roman" panose="02020603050405020304" pitchFamily="18" charset="0"/>
              </a:rPr>
              <a:t>d</a:t>
            </a:r>
            <a:r>
              <a:rPr lang="en-US" sz="1600" baseline="-25000" dirty="0">
                <a:latin typeface="Times New Roman" panose="02020603050405020304" pitchFamily="18" charset="0"/>
                <a:cs typeface="Times New Roman" panose="02020603050405020304" pitchFamily="18" charset="0"/>
              </a:rPr>
              <a:t>14</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a:t>
            </a:r>
            <a:r>
              <a:rPr lang="en-US" sz="1600" i="1" baseline="-25000" dirty="0" err="1">
                <a:latin typeface="Times New Roman" panose="02020603050405020304" pitchFamily="18" charset="0"/>
                <a:cs typeface="Times New Roman" panose="02020603050405020304" pitchFamily="18" charset="0"/>
              </a:rPr>
              <a:t>xzy</a:t>
            </a:r>
            <a:r>
              <a:rPr lang="en-US" sz="1600" dirty="0" smtClean="0"/>
              <a:t> and </a:t>
            </a:r>
            <a:r>
              <a:rPr lang="en-US" sz="1600" i="1" dirty="0" smtClean="0">
                <a:latin typeface="Times New Roman" panose="02020603050405020304" pitchFamily="18" charset="0"/>
                <a:cs typeface="Times New Roman" panose="02020603050405020304" pitchFamily="18" charset="0"/>
              </a:rPr>
              <a:t>d</a:t>
            </a:r>
            <a:r>
              <a:rPr lang="en-US" sz="1600" baseline="-25000" dirty="0" smtClean="0">
                <a:latin typeface="Times New Roman" panose="02020603050405020304" pitchFamily="18" charset="0"/>
                <a:cs typeface="Times New Roman" panose="02020603050405020304" pitchFamily="18" charset="0"/>
              </a:rPr>
              <a:t>36</a:t>
            </a:r>
            <a:r>
              <a:rPr lang="en-US" sz="1600" dirty="0" smtClean="0">
                <a:latin typeface="Times New Roman" panose="02020603050405020304" pitchFamily="18" charset="0"/>
                <a:cs typeface="Times New Roman" panose="02020603050405020304" pitchFamily="18" charset="0"/>
              </a:rPr>
              <a:t>=</a:t>
            </a:r>
            <a:r>
              <a:rPr lang="en-US" sz="1600" i="1" dirty="0" err="1" smtClean="0">
                <a:latin typeface="Times New Roman" panose="02020603050405020304" pitchFamily="18" charset="0"/>
                <a:cs typeface="Times New Roman" panose="02020603050405020304" pitchFamily="18" charset="0"/>
              </a:rPr>
              <a:t>d</a:t>
            </a:r>
            <a:r>
              <a:rPr lang="en-US" sz="1600" i="1" baseline="-25000" dirty="0" err="1" smtClean="0">
                <a:latin typeface="Times New Roman" panose="02020603050405020304" pitchFamily="18" charset="0"/>
                <a:cs typeface="Times New Roman" panose="02020603050405020304" pitchFamily="18" charset="0"/>
              </a:rPr>
              <a:t>zxy</a:t>
            </a:r>
            <a:r>
              <a:rPr lang="en-US" sz="1600" dirty="0" smtClean="0"/>
              <a:t>  we need the fundamental (pump) wave have two projections and maximize </a:t>
            </a:r>
            <a:r>
              <a:rPr lang="en-US" sz="1600" i="1" dirty="0" err="1" smtClean="0">
                <a:latin typeface="Times New Roman" panose="02020603050405020304" pitchFamily="18" charset="0"/>
                <a:cs typeface="Times New Roman" panose="02020603050405020304" pitchFamily="18" charset="0"/>
              </a:rPr>
              <a:t>E</a:t>
            </a:r>
            <a:r>
              <a:rPr lang="en-US" sz="1600" i="1" baseline="-25000" dirty="0" err="1" smtClean="0">
                <a:latin typeface="Times New Roman" panose="02020603050405020304" pitchFamily="18" charset="0"/>
                <a:cs typeface="Times New Roman" panose="02020603050405020304" pitchFamily="18" charset="0"/>
              </a:rPr>
              <a:t>x</a:t>
            </a:r>
            <a:r>
              <a:rPr lang="en-US" sz="1600" i="1" dirty="0" err="1" smtClean="0">
                <a:latin typeface="Times New Roman" panose="02020603050405020304" pitchFamily="18" charset="0"/>
                <a:cs typeface="Times New Roman" panose="02020603050405020304" pitchFamily="18" charset="0"/>
              </a:rPr>
              <a:t>E</a:t>
            </a:r>
            <a:r>
              <a:rPr lang="en-US" sz="1600" i="1" baseline="-25000" dirty="0" err="1" smtClean="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 </a:t>
            </a:r>
            <a:r>
              <a:rPr lang="en-US" sz="1600" dirty="0" smtClean="0"/>
              <a:t>product by choosing the polarization at 45 degrees to axis </a:t>
            </a:r>
            <a:r>
              <a:rPr lang="en-US" sz="1600" i="1" dirty="0" smtClean="0">
                <a:latin typeface="Times New Roman" panose="02020603050405020304" pitchFamily="18" charset="0"/>
                <a:cs typeface="Times New Roman" panose="02020603050405020304" pitchFamily="18" charset="0"/>
              </a:rPr>
              <a:t>x</a:t>
            </a:r>
            <a:r>
              <a:rPr lang="en-US" sz="1600" dirty="0" smtClean="0"/>
              <a:t>  </a:t>
            </a:r>
            <a:endParaRPr lang="en-US" sz="1600" dirty="0"/>
          </a:p>
        </p:txBody>
      </p:sp>
      <p:grpSp>
        <p:nvGrpSpPr>
          <p:cNvPr id="50" name="Group 49"/>
          <p:cNvGrpSpPr/>
          <p:nvPr/>
        </p:nvGrpSpPr>
        <p:grpSpPr>
          <a:xfrm>
            <a:off x="-31957" y="2022152"/>
            <a:ext cx="4204494" cy="2697767"/>
            <a:chOff x="-31957" y="2022152"/>
            <a:chExt cx="4204494" cy="2697767"/>
          </a:xfrm>
        </p:grpSpPr>
        <p:grpSp>
          <p:nvGrpSpPr>
            <p:cNvPr id="6" name="Group 96"/>
            <p:cNvGrpSpPr/>
            <p:nvPr/>
          </p:nvGrpSpPr>
          <p:grpSpPr>
            <a:xfrm>
              <a:off x="-31957" y="2134026"/>
              <a:ext cx="4182563" cy="2585893"/>
              <a:chOff x="4267200" y="4378976"/>
              <a:chExt cx="4182563" cy="2585893"/>
            </a:xfrm>
          </p:grpSpPr>
          <p:grpSp>
            <p:nvGrpSpPr>
              <p:cNvPr id="7" name="Group 15"/>
              <p:cNvGrpSpPr>
                <a:grpSpLocks/>
              </p:cNvGrpSpPr>
              <p:nvPr/>
            </p:nvGrpSpPr>
            <p:grpSpPr bwMode="auto">
              <a:xfrm>
                <a:off x="4267200" y="4378976"/>
                <a:ext cx="4182563" cy="2585893"/>
                <a:chOff x="71" y="851"/>
                <a:chExt cx="3580" cy="2544"/>
              </a:xfrm>
            </p:grpSpPr>
            <p:sp>
              <p:nvSpPr>
                <p:cNvPr id="20"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21" name="Line 17"/>
                <p:cNvSpPr>
                  <a:spLocks noChangeShapeType="1"/>
                </p:cNvSpPr>
                <p:nvPr/>
              </p:nvSpPr>
              <p:spPr bwMode="auto">
                <a:xfrm flipH="1" flipV="1">
                  <a:off x="1191" y="989"/>
                  <a:ext cx="935" cy="2158"/>
                </a:xfrm>
                <a:prstGeom prst="line">
                  <a:avLst/>
                </a:prstGeom>
                <a:noFill/>
                <a:ln w="19050">
                  <a:solidFill>
                    <a:schemeClr val="tx1"/>
                  </a:solidFill>
                  <a:round/>
                  <a:headEnd/>
                  <a:tailEnd type="triangle" w="med" len="med"/>
                </a:ln>
              </p:spPr>
              <p:txBody>
                <a:bodyPr/>
                <a:lstStyle/>
                <a:p>
                  <a:endParaRPr lang="en-US"/>
                </a:p>
              </p:txBody>
            </p:sp>
            <p:sp>
              <p:nvSpPr>
                <p:cNvPr id="22" name="Line 18"/>
                <p:cNvSpPr>
                  <a:spLocks noChangeShapeType="1"/>
                </p:cNvSpPr>
                <p:nvPr/>
              </p:nvSpPr>
              <p:spPr bwMode="auto">
                <a:xfrm flipH="1">
                  <a:off x="866" y="1015"/>
                  <a:ext cx="1619" cy="2380"/>
                </a:xfrm>
                <a:prstGeom prst="line">
                  <a:avLst/>
                </a:prstGeom>
                <a:noFill/>
                <a:ln w="19050">
                  <a:solidFill>
                    <a:schemeClr val="tx1"/>
                  </a:solidFill>
                  <a:round/>
                  <a:headEnd/>
                  <a:tailEnd type="triangle" w="med" len="med"/>
                </a:ln>
              </p:spPr>
              <p:txBody>
                <a:bodyPr/>
                <a:lstStyle/>
                <a:p>
                  <a:endParaRPr lang="en-US"/>
                </a:p>
              </p:txBody>
            </p:sp>
            <p:sp>
              <p:nvSpPr>
                <p:cNvPr id="23"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24" name="Text Box 20"/>
                <p:cNvSpPr txBox="1">
                  <a:spLocks noChangeArrowheads="1"/>
                </p:cNvSpPr>
                <p:nvPr/>
              </p:nvSpPr>
              <p:spPr bwMode="auto">
                <a:xfrm>
                  <a:off x="1046" y="851"/>
                  <a:ext cx="189" cy="363"/>
                </a:xfrm>
                <a:prstGeom prst="rect">
                  <a:avLst/>
                </a:prstGeom>
                <a:noFill/>
                <a:ln w="9525">
                  <a:noFill/>
                  <a:miter lim="800000"/>
                  <a:headEnd/>
                  <a:tailEnd/>
                </a:ln>
              </p:spPr>
              <p:txBody>
                <a:bodyPr wrap="square">
                  <a:spAutoFit/>
                </a:bodyPr>
                <a:lstStyle/>
                <a:p>
                  <a:r>
                    <a:rPr lang="en-US" dirty="0"/>
                    <a:t>x</a:t>
                  </a:r>
                </a:p>
              </p:txBody>
            </p:sp>
            <p:sp>
              <p:nvSpPr>
                <p:cNvPr id="25" name="Text Box 21"/>
                <p:cNvSpPr txBox="1">
                  <a:spLocks noChangeArrowheads="1"/>
                </p:cNvSpPr>
                <p:nvPr/>
              </p:nvSpPr>
              <p:spPr bwMode="auto">
                <a:xfrm>
                  <a:off x="984" y="3000"/>
                  <a:ext cx="275" cy="363"/>
                </a:xfrm>
                <a:prstGeom prst="rect">
                  <a:avLst/>
                </a:prstGeom>
                <a:noFill/>
                <a:ln w="9525">
                  <a:noFill/>
                  <a:miter lim="800000"/>
                  <a:headEnd/>
                  <a:tailEnd/>
                </a:ln>
              </p:spPr>
              <p:txBody>
                <a:bodyPr wrap="square">
                  <a:spAutoFit/>
                </a:bodyPr>
                <a:lstStyle/>
                <a:p>
                  <a:r>
                    <a:rPr lang="en-US" dirty="0"/>
                    <a:t>y</a:t>
                  </a:r>
                </a:p>
              </p:txBody>
            </p:sp>
          </p:grpSp>
          <p:sp>
            <p:nvSpPr>
              <p:cNvPr id="8" name="Oval 7"/>
              <p:cNvSpPr/>
              <p:nvPr/>
            </p:nvSpPr>
            <p:spPr bwMode="auto">
              <a:xfrm>
                <a:off x="5203498" y="4585791"/>
                <a:ext cx="2012003" cy="2203583"/>
              </a:xfrm>
              <a:prstGeom prst="ellipse">
                <a:avLst/>
              </a:prstGeom>
              <a:solidFill>
                <a:srgbClr val="FFFF00">
                  <a:alpha val="22000"/>
                </a:srgbClr>
              </a:solid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Oval 8"/>
              <p:cNvSpPr/>
              <p:nvPr/>
            </p:nvSpPr>
            <p:spPr bwMode="auto">
              <a:xfrm>
                <a:off x="5567680" y="4566203"/>
                <a:ext cx="1259840" cy="2228353"/>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Oval 9"/>
              <p:cNvSpPr/>
              <p:nvPr/>
            </p:nvSpPr>
            <p:spPr bwMode="auto">
              <a:xfrm>
                <a:off x="5161281" y="5379182"/>
                <a:ext cx="2069056" cy="65532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Oval 10"/>
              <p:cNvSpPr/>
              <p:nvPr/>
            </p:nvSpPr>
            <p:spPr bwMode="auto">
              <a:xfrm>
                <a:off x="6535474" y="6480435"/>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Oval 11"/>
              <p:cNvSpPr/>
              <p:nvPr/>
            </p:nvSpPr>
            <p:spPr bwMode="auto">
              <a:xfrm>
                <a:off x="5044440" y="56794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Oval 12"/>
              <p:cNvSpPr/>
              <p:nvPr/>
            </p:nvSpPr>
            <p:spPr bwMode="auto">
              <a:xfrm>
                <a:off x="5697274" y="4804035"/>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Oval 13"/>
              <p:cNvSpPr/>
              <p:nvPr/>
            </p:nvSpPr>
            <p:spPr bwMode="auto">
              <a:xfrm>
                <a:off x="734060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Oval 14"/>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Oval 15"/>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618129" y="4480741"/>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8" name="Rectangle 17"/>
              <p:cNvSpPr/>
              <p:nvPr/>
            </p:nvSpPr>
            <p:spPr>
              <a:xfrm>
                <a:off x="5393075" y="58960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9" name="Rectangle 18"/>
              <p:cNvSpPr/>
              <p:nvPr/>
            </p:nvSpPr>
            <p:spPr>
              <a:xfrm>
                <a:off x="7577475" y="5327134"/>
                <a:ext cx="397866" cy="369332"/>
              </a:xfrm>
              <a:prstGeom prst="rect">
                <a:avLst/>
              </a:prstGeom>
            </p:spPr>
            <p:txBody>
              <a:bodyPr wrap="none">
                <a:spAutoFit/>
              </a:bodyPr>
              <a:lstStyle/>
              <a:p>
                <a:r>
                  <a:rPr lang="en-US" dirty="0" smtClean="0"/>
                  <a:t>n</a:t>
                </a:r>
                <a:r>
                  <a:rPr lang="en-US" baseline="-25000" dirty="0" smtClean="0"/>
                  <a:t>e</a:t>
                </a:r>
                <a:endParaRPr lang="en-US" dirty="0"/>
              </a:p>
            </p:txBody>
          </p:sp>
        </p:grpSp>
        <p:grpSp>
          <p:nvGrpSpPr>
            <p:cNvPr id="26" name="Group 25"/>
            <p:cNvGrpSpPr/>
            <p:nvPr/>
          </p:nvGrpSpPr>
          <p:grpSpPr>
            <a:xfrm>
              <a:off x="1863268" y="3432473"/>
              <a:ext cx="2090906" cy="867172"/>
              <a:chOff x="2286000" y="3261360"/>
              <a:chExt cx="2090906" cy="867172"/>
            </a:xfrm>
          </p:grpSpPr>
          <p:sp>
            <p:nvSpPr>
              <p:cNvPr id="27" name="TextBox 26"/>
              <p:cNvSpPr txBox="1"/>
              <p:nvPr/>
            </p:nvSpPr>
            <p:spPr>
              <a:xfrm>
                <a:off x="4064000" y="3759200"/>
                <a:ext cx="312906" cy="369332"/>
              </a:xfrm>
              <a:prstGeom prst="rect">
                <a:avLst/>
              </a:prstGeom>
              <a:noFill/>
            </p:spPr>
            <p:txBody>
              <a:bodyPr wrap="none" rtlCol="0">
                <a:spAutoFit/>
              </a:bodyPr>
              <a:lstStyle/>
              <a:p>
                <a:r>
                  <a:rPr lang="en-US" b="1" dirty="0" smtClean="0"/>
                  <a:t>k</a:t>
                </a:r>
                <a:endParaRPr lang="en-US" b="1" dirty="0"/>
              </a:p>
            </p:txBody>
          </p:sp>
          <p:sp>
            <p:nvSpPr>
              <p:cNvPr id="28" name="Freeform 27"/>
              <p:cNvSpPr/>
              <p:nvPr/>
            </p:nvSpPr>
            <p:spPr bwMode="auto">
              <a:xfrm>
                <a:off x="3535680" y="3261360"/>
                <a:ext cx="138853" cy="508000"/>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3737756" y="3373874"/>
                <a:ext cx="49084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latin typeface="+mn-lt"/>
                  </a:rPr>
                  <a:t>m</a:t>
                </a:r>
                <a:r>
                  <a:rPr lang="en-US" dirty="0" smtClean="0">
                    <a:latin typeface="Symbol" pitchFamily="18" charset="2"/>
                  </a:rPr>
                  <a:t> </a:t>
                </a:r>
                <a:endParaRPr lang="en-US" dirty="0">
                  <a:latin typeface="Symbol" pitchFamily="18" charset="2"/>
                </a:endParaRPr>
              </a:p>
            </p:txBody>
          </p:sp>
          <p:cxnSp>
            <p:nvCxnSpPr>
              <p:cNvPr id="30" name="Straight Arrow Connector 29"/>
              <p:cNvCxnSpPr/>
              <p:nvPr/>
            </p:nvCxnSpPr>
            <p:spPr bwMode="auto">
              <a:xfrm>
                <a:off x="2286000" y="3271520"/>
                <a:ext cx="1838960" cy="711200"/>
              </a:xfrm>
              <a:prstGeom prst="straightConnector1">
                <a:avLst/>
              </a:prstGeom>
              <a:solidFill>
                <a:schemeClr val="accent1"/>
              </a:solidFill>
              <a:ln w="28575" cap="flat" cmpd="sng" algn="ctr">
                <a:solidFill>
                  <a:srgbClr val="CC0000"/>
                </a:solidFill>
                <a:prstDash val="solid"/>
                <a:round/>
                <a:headEnd type="none" w="med" len="med"/>
                <a:tailEnd type="arrow"/>
              </a:ln>
              <a:effectLst/>
            </p:spPr>
          </p:cxnSp>
        </p:grpSp>
        <p:grpSp>
          <p:nvGrpSpPr>
            <p:cNvPr id="31" name="Group 30"/>
            <p:cNvGrpSpPr/>
            <p:nvPr/>
          </p:nvGrpSpPr>
          <p:grpSpPr>
            <a:xfrm>
              <a:off x="1346309" y="2077112"/>
              <a:ext cx="1393679" cy="2434866"/>
              <a:chOff x="1753845" y="1917818"/>
              <a:chExt cx="1393679" cy="2434866"/>
            </a:xfrm>
          </p:grpSpPr>
          <p:grpSp>
            <p:nvGrpSpPr>
              <p:cNvPr id="32" name="Group 31"/>
              <p:cNvGrpSpPr/>
              <p:nvPr/>
            </p:nvGrpSpPr>
            <p:grpSpPr>
              <a:xfrm>
                <a:off x="1753845" y="1917818"/>
                <a:ext cx="1057963" cy="2434866"/>
                <a:chOff x="1753845" y="1917818"/>
                <a:chExt cx="1057963" cy="2434866"/>
              </a:xfrm>
            </p:grpSpPr>
            <p:cxnSp>
              <p:nvCxnSpPr>
                <p:cNvPr id="34" name="Straight Connector 33"/>
                <p:cNvCxnSpPr>
                  <a:endCxn id="35" idx="4"/>
                </p:cNvCxnSpPr>
                <p:nvPr/>
              </p:nvCxnSpPr>
              <p:spPr bwMode="auto">
                <a:xfrm flipH="1">
                  <a:off x="1811547" y="1917818"/>
                  <a:ext cx="1000261" cy="2341294"/>
                </a:xfrm>
                <a:prstGeom prst="line">
                  <a:avLst/>
                </a:prstGeom>
                <a:solidFill>
                  <a:schemeClr val="accent1"/>
                </a:solidFill>
                <a:ln w="22225" cap="flat" cmpd="sng" algn="ctr">
                  <a:solidFill>
                    <a:schemeClr val="tx1"/>
                  </a:solidFill>
                  <a:prstDash val="sysDash"/>
                  <a:round/>
                  <a:headEnd type="triangle" w="med" len="med"/>
                  <a:tailEnd type="none" w="med" len="med"/>
                </a:ln>
                <a:effectLst/>
              </p:spPr>
            </p:cxnSp>
            <p:sp>
              <p:nvSpPr>
                <p:cNvPr id="35" name="Oval 34"/>
                <p:cNvSpPr/>
                <p:nvPr/>
              </p:nvSpPr>
              <p:spPr bwMode="auto">
                <a:xfrm rot="1416165">
                  <a:off x="1753845" y="2115622"/>
                  <a:ext cx="1011107" cy="2237062"/>
                </a:xfrm>
                <a:prstGeom prst="ellipse">
                  <a:avLst/>
                </a:prstGeom>
                <a:solidFill>
                  <a:srgbClr val="00B0F0">
                    <a:alpha val="32000"/>
                  </a:srgbClr>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Oval 35"/>
                <p:cNvSpPr/>
                <p:nvPr/>
              </p:nvSpPr>
              <p:spPr bwMode="auto">
                <a:xfrm>
                  <a:off x="1768264" y="4178213"/>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Oval 36"/>
                <p:cNvSpPr/>
                <p:nvPr/>
              </p:nvSpPr>
              <p:spPr bwMode="auto">
                <a:xfrm>
                  <a:off x="2636520" y="234188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33" name="TextBox 32"/>
              <p:cNvSpPr txBox="1"/>
              <p:nvPr/>
            </p:nvSpPr>
            <p:spPr>
              <a:xfrm>
                <a:off x="2804160" y="1981200"/>
                <a:ext cx="343364" cy="369332"/>
              </a:xfrm>
              <a:prstGeom prst="rect">
                <a:avLst/>
              </a:prstGeom>
              <a:noFill/>
            </p:spPr>
            <p:txBody>
              <a:bodyPr wrap="none" rtlCol="0">
                <a:spAutoFit/>
              </a:bodyPr>
              <a:lstStyle/>
              <a:p>
                <a:r>
                  <a:rPr lang="en-US" dirty="0" smtClean="0"/>
                  <a:t>x'</a:t>
                </a:r>
                <a:endParaRPr lang="en-US" dirty="0"/>
              </a:p>
            </p:txBody>
          </p:sp>
        </p:grpSp>
        <p:cxnSp>
          <p:nvCxnSpPr>
            <p:cNvPr id="38" name="Straight Arrow Connector 37"/>
            <p:cNvCxnSpPr/>
            <p:nvPr/>
          </p:nvCxnSpPr>
          <p:spPr bwMode="auto">
            <a:xfrm flipH="1">
              <a:off x="1282646" y="3415405"/>
              <a:ext cx="599440" cy="294640"/>
            </a:xfrm>
            <a:prstGeom prst="straightConnector1">
              <a:avLst/>
            </a:prstGeom>
            <a:solidFill>
              <a:schemeClr val="accent1"/>
            </a:solidFill>
            <a:ln w="34925" cap="flat" cmpd="sng" algn="ctr">
              <a:solidFill>
                <a:srgbClr val="CC0000"/>
              </a:solidFill>
              <a:prstDash val="solid"/>
              <a:round/>
              <a:headEnd type="none" w="med" len="med"/>
              <a:tailEnd type="arrow"/>
            </a:ln>
            <a:effectLst/>
          </p:spPr>
        </p:cxnSp>
        <p:cxnSp>
          <p:nvCxnSpPr>
            <p:cNvPr id="39" name="Straight Arrow Connector 38"/>
            <p:cNvCxnSpPr>
              <a:endCxn id="35" idx="0"/>
            </p:cNvCxnSpPr>
            <p:nvPr/>
          </p:nvCxnSpPr>
          <p:spPr bwMode="auto">
            <a:xfrm flipV="1">
              <a:off x="1825152" y="2368489"/>
              <a:ext cx="474563" cy="1049743"/>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grpSp>
          <p:nvGrpSpPr>
            <p:cNvPr id="40" name="Group 39"/>
            <p:cNvGrpSpPr/>
            <p:nvPr/>
          </p:nvGrpSpPr>
          <p:grpSpPr>
            <a:xfrm>
              <a:off x="890891" y="2022152"/>
              <a:ext cx="2043721" cy="1716760"/>
              <a:chOff x="-236763" y="1449786"/>
              <a:chExt cx="2043721" cy="1716760"/>
            </a:xfrm>
          </p:grpSpPr>
          <p:sp>
            <p:nvSpPr>
              <p:cNvPr id="41" name="TextBox 40"/>
              <p:cNvSpPr txBox="1"/>
              <p:nvPr/>
            </p:nvSpPr>
            <p:spPr>
              <a:xfrm>
                <a:off x="-236763" y="2797214"/>
                <a:ext cx="468398" cy="369332"/>
              </a:xfrm>
              <a:prstGeom prst="rect">
                <a:avLst/>
              </a:prstGeom>
              <a:noFill/>
            </p:spPr>
            <p:txBody>
              <a:bodyPr wrap="none" rtlCol="0">
                <a:spAutoFit/>
              </a:bodyPr>
              <a:lstStyle/>
              <a:p>
                <a:r>
                  <a:rPr lang="en-US" b="1" dirty="0"/>
                  <a:t>E</a:t>
                </a:r>
                <a:r>
                  <a:rPr lang="el-GR" b="1" baseline="30000" dirty="0" smtClean="0">
                    <a:cs typeface="Arial" panose="020B0604020202020204" pitchFamily="34" charset="0"/>
                  </a:rPr>
                  <a:t>ω</a:t>
                </a:r>
                <a:endParaRPr lang="en-US" b="1" baseline="30000" dirty="0"/>
              </a:p>
            </p:txBody>
          </p:sp>
          <p:sp>
            <p:nvSpPr>
              <p:cNvPr id="42" name="TextBox 41"/>
              <p:cNvSpPr txBox="1"/>
              <p:nvPr/>
            </p:nvSpPr>
            <p:spPr>
              <a:xfrm>
                <a:off x="1240777" y="1449786"/>
                <a:ext cx="566181" cy="369332"/>
              </a:xfrm>
              <a:prstGeom prst="rect">
                <a:avLst/>
              </a:prstGeom>
              <a:noFill/>
            </p:spPr>
            <p:txBody>
              <a:bodyPr wrap="none" rtlCol="0">
                <a:spAutoFit/>
              </a:bodyPr>
              <a:lstStyle/>
              <a:p>
                <a:r>
                  <a:rPr lang="en-US" b="1" dirty="0" smtClean="0"/>
                  <a:t>D</a:t>
                </a:r>
                <a:r>
                  <a:rPr lang="en-US" b="1" baseline="30000" dirty="0" smtClean="0"/>
                  <a:t>2</a:t>
                </a:r>
                <a:r>
                  <a:rPr lang="el-GR" b="1" baseline="30000" dirty="0" smtClean="0">
                    <a:cs typeface="Arial" panose="020B0604020202020204" pitchFamily="34" charset="0"/>
                  </a:rPr>
                  <a:t>ω</a:t>
                </a:r>
                <a:endParaRPr lang="en-US" b="1" baseline="30000" dirty="0"/>
              </a:p>
            </p:txBody>
          </p:sp>
        </p:grpSp>
        <p:grpSp>
          <p:nvGrpSpPr>
            <p:cNvPr id="43" name="Group 42"/>
            <p:cNvGrpSpPr/>
            <p:nvPr/>
          </p:nvGrpSpPr>
          <p:grpSpPr>
            <a:xfrm>
              <a:off x="1922726" y="3477856"/>
              <a:ext cx="2249811" cy="1088603"/>
              <a:chOff x="1922726" y="3477856"/>
              <a:chExt cx="2249811" cy="1088603"/>
            </a:xfrm>
          </p:grpSpPr>
          <p:cxnSp>
            <p:nvCxnSpPr>
              <p:cNvPr id="44" name="Straight Arrow Connector 43"/>
              <p:cNvCxnSpPr/>
              <p:nvPr/>
            </p:nvCxnSpPr>
            <p:spPr bwMode="auto">
              <a:xfrm>
                <a:off x="1922726" y="3477856"/>
                <a:ext cx="1658674" cy="813673"/>
              </a:xfrm>
              <a:prstGeom prst="straightConnector1">
                <a:avLst/>
              </a:prstGeom>
              <a:solidFill>
                <a:schemeClr val="accent1"/>
              </a:solidFill>
              <a:ln w="41275" cap="flat" cmpd="sng" algn="ctr">
                <a:solidFill>
                  <a:schemeClr val="accent6">
                    <a:lumMod val="60000"/>
                    <a:lumOff val="40000"/>
                  </a:schemeClr>
                </a:solidFill>
                <a:prstDash val="solid"/>
                <a:round/>
                <a:headEnd type="none" w="med" len="med"/>
                <a:tailEnd type="triangle"/>
              </a:ln>
              <a:effectLst/>
            </p:spPr>
          </p:cxnSp>
          <p:grpSp>
            <p:nvGrpSpPr>
              <p:cNvPr id="45" name="Group 44"/>
              <p:cNvGrpSpPr/>
              <p:nvPr/>
            </p:nvGrpSpPr>
            <p:grpSpPr>
              <a:xfrm>
                <a:off x="2999072" y="3962400"/>
                <a:ext cx="619769" cy="604059"/>
                <a:chOff x="2999072" y="3962400"/>
                <a:chExt cx="619769" cy="604059"/>
              </a:xfrm>
            </p:grpSpPr>
            <p:sp>
              <p:nvSpPr>
                <p:cNvPr id="47" name="TextBox 46"/>
                <p:cNvSpPr txBox="1"/>
                <p:nvPr/>
              </p:nvSpPr>
              <p:spPr>
                <a:xfrm>
                  <a:off x="2999072" y="4197127"/>
                  <a:ext cx="423514" cy="369332"/>
                </a:xfrm>
                <a:prstGeom prst="rect">
                  <a:avLst/>
                </a:prstGeom>
                <a:noFill/>
              </p:spPr>
              <p:txBody>
                <a:bodyPr wrap="none" rtlCol="0">
                  <a:spAutoFit/>
                </a:bodyPr>
                <a:lstStyle/>
                <a:p>
                  <a:r>
                    <a:rPr lang="en-US" b="1" dirty="0" smtClean="0"/>
                    <a:t>S</a:t>
                  </a:r>
                  <a:r>
                    <a:rPr lang="en-US" b="1" baseline="-25000" dirty="0" smtClean="0"/>
                    <a:t>2</a:t>
                  </a:r>
                  <a:endParaRPr lang="en-US" b="1" dirty="0"/>
                </a:p>
              </p:txBody>
            </p:sp>
            <p:sp>
              <p:nvSpPr>
                <p:cNvPr id="48" name="Freeform 47"/>
                <p:cNvSpPr/>
                <p:nvPr/>
              </p:nvSpPr>
              <p:spPr bwMode="auto">
                <a:xfrm>
                  <a:off x="3284167" y="3962400"/>
                  <a:ext cx="111760" cy="282918"/>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9" name="TextBox 48"/>
                <p:cNvSpPr txBox="1"/>
                <p:nvPr/>
              </p:nvSpPr>
              <p:spPr>
                <a:xfrm>
                  <a:off x="3315553" y="3992553"/>
                  <a:ext cx="303288" cy="338554"/>
                </a:xfrm>
                <a:prstGeom prst="rect">
                  <a:avLst/>
                </a:prstGeom>
                <a:noFill/>
              </p:spPr>
              <p:txBody>
                <a:bodyPr wrap="none" rtlCol="0">
                  <a:spAutoFit/>
                </a:bodyPr>
                <a:lstStyle/>
                <a:p>
                  <a:r>
                    <a:rPr lang="el-GR" sz="1600" dirty="0" smtClean="0"/>
                    <a:t>β</a:t>
                  </a:r>
                  <a:endParaRPr lang="en-US" sz="1600" dirty="0"/>
                </a:p>
              </p:txBody>
            </p:sp>
          </p:grpSp>
          <p:sp>
            <p:nvSpPr>
              <p:cNvPr id="46" name="TextBox 45"/>
              <p:cNvSpPr txBox="1"/>
              <p:nvPr/>
            </p:nvSpPr>
            <p:spPr>
              <a:xfrm>
                <a:off x="3749023" y="4042517"/>
                <a:ext cx="423514" cy="369332"/>
              </a:xfrm>
              <a:prstGeom prst="rect">
                <a:avLst/>
              </a:prstGeom>
              <a:noFill/>
            </p:spPr>
            <p:txBody>
              <a:bodyPr wrap="none" rtlCol="0">
                <a:spAutoFit/>
              </a:bodyPr>
              <a:lstStyle/>
              <a:p>
                <a:r>
                  <a:rPr lang="en-US" b="1" dirty="0" smtClean="0"/>
                  <a:t>S</a:t>
                </a:r>
                <a:r>
                  <a:rPr lang="en-US" b="1" baseline="-25000" dirty="0"/>
                  <a:t>1</a:t>
                </a:r>
                <a:endParaRPr lang="en-US" b="1" dirty="0"/>
              </a:p>
            </p:txBody>
          </p:sp>
        </p:grpSp>
      </p:grpSp>
      <p:sp>
        <p:nvSpPr>
          <p:cNvPr id="51" name="TextBox 50"/>
          <p:cNvSpPr txBox="1"/>
          <p:nvPr/>
        </p:nvSpPr>
        <p:spPr>
          <a:xfrm>
            <a:off x="3981298" y="2318515"/>
            <a:ext cx="708848" cy="338554"/>
          </a:xfrm>
          <a:prstGeom prst="rect">
            <a:avLst/>
          </a:prstGeom>
          <a:noFill/>
        </p:spPr>
        <p:txBody>
          <a:bodyPr wrap="none" rtlCol="0">
            <a:spAutoFit/>
          </a:bodyPr>
          <a:lstStyle/>
          <a:p>
            <a:r>
              <a:rPr lang="en-US" sz="1600" dirty="0" smtClean="0"/>
              <a:t>Then </a:t>
            </a:r>
            <a:endParaRPr lang="en-US" sz="1600" dirty="0"/>
          </a:p>
        </p:txBody>
      </p:sp>
      <p:graphicFrame>
        <p:nvGraphicFramePr>
          <p:cNvPr id="52" name="Object 51"/>
          <p:cNvGraphicFramePr>
            <a:graphicFrameLocks noChangeAspect="1"/>
          </p:cNvGraphicFramePr>
          <p:nvPr>
            <p:extLst>
              <p:ext uri="{D42A27DB-BD31-4B8C-83A1-F6EECF244321}">
                <p14:modId xmlns:p14="http://schemas.microsoft.com/office/powerpoint/2010/main" val="3657458044"/>
              </p:ext>
            </p:extLst>
          </p:nvPr>
        </p:nvGraphicFramePr>
        <p:xfrm>
          <a:off x="4817658" y="1613832"/>
          <a:ext cx="3302000" cy="1828800"/>
        </p:xfrm>
        <a:graphic>
          <a:graphicData uri="http://schemas.openxmlformats.org/presentationml/2006/ole">
            <mc:AlternateContent xmlns:mc="http://schemas.openxmlformats.org/markup-compatibility/2006">
              <mc:Choice xmlns:v="urn:schemas-microsoft-com:vml" Requires="v">
                <p:oleObj spid="_x0000_s104050" name="Equation" r:id="rId3" imgW="3301920" imgH="1828800" progId="Equation.DSMT4">
                  <p:embed/>
                </p:oleObj>
              </mc:Choice>
              <mc:Fallback>
                <p:oleObj name="Equation" r:id="rId3" imgW="3301920" imgH="1828800" progId="Equation.DSMT4">
                  <p:embed/>
                  <p:pic>
                    <p:nvPicPr>
                      <p:cNvPr id="0" name=""/>
                      <p:cNvPicPr/>
                      <p:nvPr/>
                    </p:nvPicPr>
                    <p:blipFill>
                      <a:blip r:embed="rId4"/>
                      <a:stretch>
                        <a:fillRect/>
                      </a:stretch>
                    </p:blipFill>
                    <p:spPr>
                      <a:xfrm>
                        <a:off x="4817658" y="1613832"/>
                        <a:ext cx="3302000" cy="182880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694702820"/>
              </p:ext>
            </p:extLst>
          </p:nvPr>
        </p:nvGraphicFramePr>
        <p:xfrm>
          <a:off x="4747488" y="2887453"/>
          <a:ext cx="4013200" cy="2565400"/>
        </p:xfrm>
        <a:graphic>
          <a:graphicData uri="http://schemas.openxmlformats.org/presentationml/2006/ole">
            <mc:AlternateContent xmlns:mc="http://schemas.openxmlformats.org/markup-compatibility/2006">
              <mc:Choice xmlns:v="urn:schemas-microsoft-com:vml" Requires="v">
                <p:oleObj spid="_x0000_s104051" name="Equation" r:id="rId5" imgW="4012920" imgH="2565360" progId="Equation.DSMT4">
                  <p:embed/>
                </p:oleObj>
              </mc:Choice>
              <mc:Fallback>
                <p:oleObj name="Equation" r:id="rId5" imgW="4012920" imgH="2565360" progId="Equation.DSMT4">
                  <p:embed/>
                  <p:pic>
                    <p:nvPicPr>
                      <p:cNvPr id="0" name=""/>
                      <p:cNvPicPr/>
                      <p:nvPr/>
                    </p:nvPicPr>
                    <p:blipFill>
                      <a:blip r:embed="rId6"/>
                      <a:stretch>
                        <a:fillRect/>
                      </a:stretch>
                    </p:blipFill>
                    <p:spPr>
                      <a:xfrm>
                        <a:off x="4747488" y="2887453"/>
                        <a:ext cx="4013200" cy="2565400"/>
                      </a:xfrm>
                      <a:prstGeom prst="rect">
                        <a:avLst/>
                      </a:prstGeom>
                    </p:spPr>
                  </p:pic>
                </p:oleObj>
              </mc:Fallback>
            </mc:AlternateContent>
          </a:graphicData>
        </a:graphic>
      </p:graphicFrame>
      <p:sp>
        <p:nvSpPr>
          <p:cNvPr id="54" name="TextBox 53"/>
          <p:cNvSpPr txBox="1"/>
          <p:nvPr/>
        </p:nvSpPr>
        <p:spPr>
          <a:xfrm>
            <a:off x="112311" y="4699060"/>
            <a:ext cx="3310275" cy="523220"/>
          </a:xfrm>
          <a:prstGeom prst="rect">
            <a:avLst/>
          </a:prstGeom>
          <a:noFill/>
        </p:spPr>
        <p:txBody>
          <a:bodyPr wrap="square" rtlCol="0">
            <a:spAutoFit/>
          </a:bodyPr>
          <a:lstStyle/>
          <a:p>
            <a:r>
              <a:rPr lang="en-US" sz="1400" dirty="0" smtClean="0"/>
              <a:t>Problem is a relatively narrow  range of  acceptance angle for phase matching</a:t>
            </a:r>
            <a:endParaRPr lang="en-US" sz="1400" dirty="0"/>
          </a:p>
        </p:txBody>
      </p:sp>
      <p:sp>
        <p:nvSpPr>
          <p:cNvPr id="55" name="TextBox 54"/>
          <p:cNvSpPr txBox="1"/>
          <p:nvPr/>
        </p:nvSpPr>
        <p:spPr>
          <a:xfrm>
            <a:off x="4150606" y="3119281"/>
            <a:ext cx="1686167" cy="338554"/>
          </a:xfrm>
          <a:prstGeom prst="rect">
            <a:avLst/>
          </a:prstGeom>
          <a:noFill/>
        </p:spPr>
        <p:txBody>
          <a:bodyPr wrap="none" rtlCol="0">
            <a:spAutoFit/>
          </a:bodyPr>
          <a:lstStyle/>
          <a:p>
            <a:r>
              <a:rPr lang="en-US" sz="1600" dirty="0" smtClean="0"/>
              <a:t>Neglect walk off </a:t>
            </a:r>
            <a:endParaRPr lang="en-US" sz="1600" dirty="0"/>
          </a:p>
        </p:txBody>
      </p:sp>
      <p:graphicFrame>
        <p:nvGraphicFramePr>
          <p:cNvPr id="56" name="Object 55"/>
          <p:cNvGraphicFramePr>
            <a:graphicFrameLocks noChangeAspect="1"/>
          </p:cNvGraphicFramePr>
          <p:nvPr>
            <p:extLst>
              <p:ext uri="{D42A27DB-BD31-4B8C-83A1-F6EECF244321}">
                <p14:modId xmlns:p14="http://schemas.microsoft.com/office/powerpoint/2010/main" val="844224556"/>
              </p:ext>
            </p:extLst>
          </p:nvPr>
        </p:nvGraphicFramePr>
        <p:xfrm>
          <a:off x="309827" y="5279570"/>
          <a:ext cx="3086100" cy="482600"/>
        </p:xfrm>
        <a:graphic>
          <a:graphicData uri="http://schemas.openxmlformats.org/presentationml/2006/ole">
            <mc:AlternateContent xmlns:mc="http://schemas.openxmlformats.org/markup-compatibility/2006">
              <mc:Choice xmlns:v="urn:schemas-microsoft-com:vml" Requires="v">
                <p:oleObj spid="_x0000_s104052" name="Equation" r:id="rId7" imgW="3085920" imgH="482400" progId="Equation.DSMT4">
                  <p:embed/>
                </p:oleObj>
              </mc:Choice>
              <mc:Fallback>
                <p:oleObj name="Equation" r:id="rId7" imgW="3085920" imgH="482400" progId="Equation.DSMT4">
                  <p:embed/>
                  <p:pic>
                    <p:nvPicPr>
                      <p:cNvPr id="0" name=""/>
                      <p:cNvPicPr/>
                      <p:nvPr/>
                    </p:nvPicPr>
                    <p:blipFill>
                      <a:blip r:embed="rId8"/>
                      <a:stretch>
                        <a:fillRect/>
                      </a:stretch>
                    </p:blipFill>
                    <p:spPr>
                      <a:xfrm>
                        <a:off x="309827" y="5279570"/>
                        <a:ext cx="3086100" cy="48260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729797209"/>
              </p:ext>
            </p:extLst>
          </p:nvPr>
        </p:nvGraphicFramePr>
        <p:xfrm>
          <a:off x="144463" y="5867400"/>
          <a:ext cx="3517900" cy="457200"/>
        </p:xfrm>
        <a:graphic>
          <a:graphicData uri="http://schemas.openxmlformats.org/presentationml/2006/ole">
            <mc:AlternateContent xmlns:mc="http://schemas.openxmlformats.org/markup-compatibility/2006">
              <mc:Choice xmlns:v="urn:schemas-microsoft-com:vml" Requires="v">
                <p:oleObj spid="_x0000_s104053" name="Equation" r:id="rId9" imgW="3517560" imgH="457200" progId="Equation.DSMT4">
                  <p:embed/>
                </p:oleObj>
              </mc:Choice>
              <mc:Fallback>
                <p:oleObj name="Equation" r:id="rId9" imgW="3517560" imgH="457200" progId="Equation.DSMT4">
                  <p:embed/>
                  <p:pic>
                    <p:nvPicPr>
                      <p:cNvPr id="0" name=""/>
                      <p:cNvPicPr/>
                      <p:nvPr/>
                    </p:nvPicPr>
                    <p:blipFill>
                      <a:blip r:embed="rId10"/>
                      <a:stretch>
                        <a:fillRect/>
                      </a:stretch>
                    </p:blipFill>
                    <p:spPr>
                      <a:xfrm>
                        <a:off x="144463" y="5867400"/>
                        <a:ext cx="3517900" cy="457200"/>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925981039"/>
              </p:ext>
            </p:extLst>
          </p:nvPr>
        </p:nvGraphicFramePr>
        <p:xfrm>
          <a:off x="192986" y="6364745"/>
          <a:ext cx="3378200" cy="635000"/>
        </p:xfrm>
        <a:graphic>
          <a:graphicData uri="http://schemas.openxmlformats.org/presentationml/2006/ole">
            <mc:AlternateContent xmlns:mc="http://schemas.openxmlformats.org/markup-compatibility/2006">
              <mc:Choice xmlns:v="urn:schemas-microsoft-com:vml" Requires="v">
                <p:oleObj spid="_x0000_s104054" name="Equation" r:id="rId11" imgW="3377880" imgH="634680" progId="Equation.DSMT4">
                  <p:embed/>
                </p:oleObj>
              </mc:Choice>
              <mc:Fallback>
                <p:oleObj name="Equation" r:id="rId11" imgW="3377880" imgH="634680" progId="Equation.DSMT4">
                  <p:embed/>
                  <p:pic>
                    <p:nvPicPr>
                      <p:cNvPr id="0" name=""/>
                      <p:cNvPicPr/>
                      <p:nvPr/>
                    </p:nvPicPr>
                    <p:blipFill>
                      <a:blip r:embed="rId12"/>
                      <a:stretch>
                        <a:fillRect/>
                      </a:stretch>
                    </p:blipFill>
                    <p:spPr>
                      <a:xfrm>
                        <a:off x="192986" y="6364745"/>
                        <a:ext cx="3378200" cy="6350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491866924"/>
              </p:ext>
            </p:extLst>
          </p:nvPr>
        </p:nvGraphicFramePr>
        <p:xfrm>
          <a:off x="3986213" y="5867400"/>
          <a:ext cx="2578100" cy="393700"/>
        </p:xfrm>
        <a:graphic>
          <a:graphicData uri="http://schemas.openxmlformats.org/presentationml/2006/ole">
            <mc:AlternateContent xmlns:mc="http://schemas.openxmlformats.org/markup-compatibility/2006">
              <mc:Choice xmlns:v="urn:schemas-microsoft-com:vml" Requires="v">
                <p:oleObj spid="_x0000_s104055" name="Equation" r:id="rId13" imgW="2577960" imgH="393480" progId="Equation.DSMT4">
                  <p:embed/>
                </p:oleObj>
              </mc:Choice>
              <mc:Fallback>
                <p:oleObj name="Equation" r:id="rId13" imgW="2577960" imgH="393480" progId="Equation.DSMT4">
                  <p:embed/>
                  <p:pic>
                    <p:nvPicPr>
                      <p:cNvPr id="0" name=""/>
                      <p:cNvPicPr/>
                      <p:nvPr/>
                    </p:nvPicPr>
                    <p:blipFill>
                      <a:blip r:embed="rId14"/>
                      <a:stretch>
                        <a:fillRect/>
                      </a:stretch>
                    </p:blipFill>
                    <p:spPr>
                      <a:xfrm>
                        <a:off x="3986213" y="5867400"/>
                        <a:ext cx="2578100" cy="393700"/>
                      </a:xfrm>
                      <a:prstGeom prst="rect">
                        <a:avLst/>
                      </a:prstGeom>
                    </p:spPr>
                  </p:pic>
                </p:oleObj>
              </mc:Fallback>
            </mc:AlternateContent>
          </a:graphicData>
        </a:graphic>
      </p:graphicFrame>
      <p:sp>
        <p:nvSpPr>
          <p:cNvPr id="61" name="TextBox 60"/>
          <p:cNvSpPr txBox="1"/>
          <p:nvPr/>
        </p:nvSpPr>
        <p:spPr>
          <a:xfrm>
            <a:off x="3805864" y="6439215"/>
            <a:ext cx="3203121" cy="338554"/>
          </a:xfrm>
          <a:prstGeom prst="rect">
            <a:avLst/>
          </a:prstGeom>
          <a:noFill/>
        </p:spPr>
        <p:txBody>
          <a:bodyPr wrap="none" rtlCol="0">
            <a:spAutoFit/>
          </a:bodyPr>
          <a:lstStyle/>
          <a:p>
            <a:r>
              <a:rPr lang="en-US" sz="1600" dirty="0" smtClean="0"/>
              <a:t>For </a:t>
            </a:r>
            <a:r>
              <a:rPr lang="en-US" sz="1600" i="1" dirty="0" smtClean="0">
                <a:latin typeface="Times New Roman" panose="02020603050405020304" pitchFamily="18" charset="0"/>
                <a:cs typeface="Times New Roman" panose="02020603050405020304" pitchFamily="18" charset="0"/>
              </a:rPr>
              <a:t>L</a:t>
            </a:r>
            <a:r>
              <a:rPr lang="en-US" sz="1600" dirty="0" smtClean="0"/>
              <a:t>=</a:t>
            </a:r>
            <a:r>
              <a:rPr lang="en-US" sz="1600" i="1" dirty="0" smtClean="0">
                <a:latin typeface="Times New Roman" panose="02020603050405020304" pitchFamily="18" charset="0"/>
                <a:cs typeface="Times New Roman" panose="02020603050405020304" pitchFamily="18" charset="0"/>
              </a:rPr>
              <a:t>1cm</a:t>
            </a:r>
            <a:r>
              <a:rPr lang="en-US" sz="1600" dirty="0" smtClean="0"/>
              <a:t> we are constrained to </a:t>
            </a:r>
            <a:endParaRPr lang="en-US" sz="1600" dirty="0"/>
          </a:p>
        </p:txBody>
      </p:sp>
      <p:graphicFrame>
        <p:nvGraphicFramePr>
          <p:cNvPr id="62" name="Object 61"/>
          <p:cNvGraphicFramePr>
            <a:graphicFrameLocks noChangeAspect="1"/>
          </p:cNvGraphicFramePr>
          <p:nvPr>
            <p:extLst>
              <p:ext uri="{D42A27DB-BD31-4B8C-83A1-F6EECF244321}">
                <p14:modId xmlns:p14="http://schemas.microsoft.com/office/powerpoint/2010/main" val="2629977597"/>
              </p:ext>
            </p:extLst>
          </p:nvPr>
        </p:nvGraphicFramePr>
        <p:xfrm>
          <a:off x="7002195" y="6501116"/>
          <a:ext cx="1358900" cy="203200"/>
        </p:xfrm>
        <a:graphic>
          <a:graphicData uri="http://schemas.openxmlformats.org/presentationml/2006/ole">
            <mc:AlternateContent xmlns:mc="http://schemas.openxmlformats.org/markup-compatibility/2006">
              <mc:Choice xmlns:v="urn:schemas-microsoft-com:vml" Requires="v">
                <p:oleObj spid="_x0000_s104056" name="Equation" r:id="rId15" imgW="1358640" imgH="203040" progId="Equation.DSMT4">
                  <p:embed/>
                </p:oleObj>
              </mc:Choice>
              <mc:Fallback>
                <p:oleObj name="Equation" r:id="rId15" imgW="1358640" imgH="203040" progId="Equation.DSMT4">
                  <p:embed/>
                  <p:pic>
                    <p:nvPicPr>
                      <p:cNvPr id="0" name=""/>
                      <p:cNvPicPr/>
                      <p:nvPr/>
                    </p:nvPicPr>
                    <p:blipFill>
                      <a:blip r:embed="rId16"/>
                      <a:stretch>
                        <a:fillRect/>
                      </a:stretch>
                    </p:blipFill>
                    <p:spPr>
                      <a:xfrm>
                        <a:off x="7002195" y="6501116"/>
                        <a:ext cx="1358900" cy="203200"/>
                      </a:xfrm>
                      <a:prstGeom prst="rect">
                        <a:avLst/>
                      </a:prstGeom>
                    </p:spPr>
                  </p:pic>
                </p:oleObj>
              </mc:Fallback>
            </mc:AlternateContent>
          </a:graphicData>
        </a:graphic>
      </p:graphicFrame>
    </p:spTree>
    <p:extLst>
      <p:ext uri="{BB962C8B-B14F-4D97-AF65-F5344CB8AC3E}">
        <p14:creationId xmlns:p14="http://schemas.microsoft.com/office/powerpoint/2010/main" val="27095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1" grpId="0"/>
      <p:bldP spid="54" grpId="0"/>
      <p:bldP spid="5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98" y="85137"/>
            <a:ext cx="8229600" cy="1143000"/>
          </a:xfrm>
        </p:spPr>
        <p:txBody>
          <a:bodyPr/>
          <a:lstStyle/>
          <a:p>
            <a:r>
              <a:rPr lang="en-US" sz="3200" dirty="0" smtClean="0"/>
              <a:t>Noncritical phase-matching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15</a:t>
            </a:fld>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1708866009"/>
              </p:ext>
            </p:extLst>
          </p:nvPr>
        </p:nvGraphicFramePr>
        <p:xfrm>
          <a:off x="2400300" y="1371303"/>
          <a:ext cx="2666999" cy="516731"/>
        </p:xfrm>
        <a:graphic>
          <a:graphicData uri="http://schemas.openxmlformats.org/presentationml/2006/ole">
            <mc:AlternateContent xmlns:mc="http://schemas.openxmlformats.org/markup-compatibility/2006">
              <mc:Choice xmlns:v="urn:schemas-microsoft-com:vml" Requires="v">
                <p:oleObj spid="_x0000_s124039" name="Equation" r:id="rId3" imgW="2031840" imgH="393480" progId="Equation.DSMT4">
                  <p:embed/>
                </p:oleObj>
              </mc:Choice>
              <mc:Fallback>
                <p:oleObj name="Equation" r:id="rId3" imgW="2031840" imgH="393480" progId="Equation.DSMT4">
                  <p:embed/>
                  <p:pic>
                    <p:nvPicPr>
                      <p:cNvPr id="0" name=""/>
                      <p:cNvPicPr/>
                      <p:nvPr/>
                    </p:nvPicPr>
                    <p:blipFill>
                      <a:blip r:embed="rId4"/>
                      <a:stretch>
                        <a:fillRect/>
                      </a:stretch>
                    </p:blipFill>
                    <p:spPr>
                      <a:xfrm>
                        <a:off x="2400300" y="1371303"/>
                        <a:ext cx="2666999" cy="516731"/>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300766519"/>
              </p:ext>
            </p:extLst>
          </p:nvPr>
        </p:nvGraphicFramePr>
        <p:xfrm>
          <a:off x="5562600" y="1344143"/>
          <a:ext cx="1726572" cy="482855"/>
        </p:xfrm>
        <a:graphic>
          <a:graphicData uri="http://schemas.openxmlformats.org/presentationml/2006/ole">
            <mc:AlternateContent xmlns:mc="http://schemas.openxmlformats.org/markup-compatibility/2006">
              <mc:Choice xmlns:v="urn:schemas-microsoft-com:vml" Requires="v">
                <p:oleObj spid="_x0000_s124040" name="Equation" r:id="rId5" imgW="1498571" imgH="418937" progId="Equation.DSMT4">
                  <p:embed/>
                </p:oleObj>
              </mc:Choice>
              <mc:Fallback>
                <p:oleObj name="Equation" r:id="rId5" imgW="1498571" imgH="418937" progId="Equation.DSMT4">
                  <p:embed/>
                  <p:pic>
                    <p:nvPicPr>
                      <p:cNvPr id="0" name=""/>
                      <p:cNvPicPr/>
                      <p:nvPr/>
                    </p:nvPicPr>
                    <p:blipFill>
                      <a:blip r:embed="rId6"/>
                      <a:stretch>
                        <a:fillRect/>
                      </a:stretch>
                    </p:blipFill>
                    <p:spPr>
                      <a:xfrm>
                        <a:off x="5562600" y="1344143"/>
                        <a:ext cx="1726572" cy="482855"/>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103369576"/>
              </p:ext>
            </p:extLst>
          </p:nvPr>
        </p:nvGraphicFramePr>
        <p:xfrm>
          <a:off x="3200399" y="2135737"/>
          <a:ext cx="2438400" cy="496999"/>
        </p:xfrm>
        <a:graphic>
          <a:graphicData uri="http://schemas.openxmlformats.org/presentationml/2006/ole">
            <mc:AlternateContent xmlns:mc="http://schemas.openxmlformats.org/markup-compatibility/2006">
              <mc:Choice xmlns:v="urn:schemas-microsoft-com:vml" Requires="v">
                <p:oleObj spid="_x0000_s124041" name="Equation" r:id="rId7" imgW="2243166" imgH="457088" progId="Equation.DSMT4">
                  <p:embed/>
                </p:oleObj>
              </mc:Choice>
              <mc:Fallback>
                <p:oleObj name="Equation" r:id="rId7" imgW="2243166" imgH="457088" progId="Equation.DSMT4">
                  <p:embed/>
                  <p:pic>
                    <p:nvPicPr>
                      <p:cNvPr id="0" name=""/>
                      <p:cNvPicPr/>
                      <p:nvPr/>
                    </p:nvPicPr>
                    <p:blipFill>
                      <a:blip r:embed="rId8"/>
                      <a:stretch>
                        <a:fillRect/>
                      </a:stretch>
                    </p:blipFill>
                    <p:spPr>
                      <a:xfrm>
                        <a:off x="3200399" y="2135737"/>
                        <a:ext cx="2438400" cy="496999"/>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920579314"/>
              </p:ext>
            </p:extLst>
          </p:nvPr>
        </p:nvGraphicFramePr>
        <p:xfrm>
          <a:off x="5867400" y="2213101"/>
          <a:ext cx="3121025" cy="466725"/>
        </p:xfrm>
        <a:graphic>
          <a:graphicData uri="http://schemas.openxmlformats.org/presentationml/2006/ole">
            <mc:AlternateContent xmlns:mc="http://schemas.openxmlformats.org/markup-compatibility/2006">
              <mc:Choice xmlns:v="urn:schemas-microsoft-com:vml" Requires="v">
                <p:oleObj spid="_x0000_s124042" name="Equation" r:id="rId9" imgW="3121240" imgH="466445" progId="Equation.DSMT4">
                  <p:embed/>
                </p:oleObj>
              </mc:Choice>
              <mc:Fallback>
                <p:oleObj name="Equation" r:id="rId9" imgW="3121240" imgH="466445" progId="Equation.DSMT4">
                  <p:embed/>
                  <p:pic>
                    <p:nvPicPr>
                      <p:cNvPr id="0" name=""/>
                      <p:cNvPicPr/>
                      <p:nvPr/>
                    </p:nvPicPr>
                    <p:blipFill>
                      <a:blip r:embed="rId10"/>
                      <a:stretch>
                        <a:fillRect/>
                      </a:stretch>
                    </p:blipFill>
                    <p:spPr>
                      <a:xfrm>
                        <a:off x="5867400" y="2213101"/>
                        <a:ext cx="3121025" cy="466725"/>
                      </a:xfrm>
                      <a:prstGeom prst="rect">
                        <a:avLst/>
                      </a:prstGeom>
                    </p:spPr>
                  </p:pic>
                </p:oleObj>
              </mc:Fallback>
            </mc:AlternateContent>
          </a:graphicData>
        </a:graphic>
      </p:graphicFrame>
      <p:grpSp>
        <p:nvGrpSpPr>
          <p:cNvPr id="40" name="Group 39"/>
          <p:cNvGrpSpPr/>
          <p:nvPr/>
        </p:nvGrpSpPr>
        <p:grpSpPr>
          <a:xfrm>
            <a:off x="4343400" y="2904317"/>
            <a:ext cx="4700039" cy="558437"/>
            <a:chOff x="4343400" y="2904317"/>
            <a:chExt cx="4700039" cy="558437"/>
          </a:xfrm>
        </p:grpSpPr>
        <p:sp>
          <p:nvSpPr>
            <p:cNvPr id="35" name="Rectangle 2"/>
            <p:cNvSpPr>
              <a:spLocks noChangeArrowheads="1"/>
            </p:cNvSpPr>
            <p:nvPr/>
          </p:nvSpPr>
          <p:spPr bwMode="auto">
            <a:xfrm>
              <a:off x="4343400" y="2904317"/>
              <a:ext cx="31850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Now for L=1cm we are constrained to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6" name="Object 35"/>
            <p:cNvGraphicFramePr>
              <a:graphicFrameLocks noChangeAspect="1"/>
            </p:cNvGraphicFramePr>
            <p:nvPr>
              <p:extLst>
                <p:ext uri="{D42A27DB-BD31-4B8C-83A1-F6EECF244321}">
                  <p14:modId xmlns:p14="http://schemas.microsoft.com/office/powerpoint/2010/main" val="2592854496"/>
                </p:ext>
              </p:extLst>
            </p:nvPr>
          </p:nvGraphicFramePr>
          <p:xfrm>
            <a:off x="7476103" y="2932806"/>
            <a:ext cx="1567336" cy="267594"/>
          </p:xfrm>
          <a:graphic>
            <a:graphicData uri="http://schemas.openxmlformats.org/presentationml/2006/ole">
              <mc:AlternateContent xmlns:mc="http://schemas.openxmlformats.org/markup-compatibility/2006">
                <mc:Choice xmlns:v="urn:schemas-microsoft-com:vml" Requires="v">
                  <p:oleObj spid="_x0000_s124043" name="Equation" r:id="rId11" imgW="1167893" imgH="203112" progId="Equation.DSMT4">
                    <p:embed/>
                  </p:oleObj>
                </mc:Choice>
                <mc:Fallback>
                  <p:oleObj name="Equation" r:id="rId11" imgW="1167893" imgH="203112"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6103" y="2932806"/>
                          <a:ext cx="1567336" cy="267594"/>
                        </a:xfrm>
                        <a:prstGeom prst="rect">
                          <a:avLst/>
                        </a:prstGeom>
                        <a:noFill/>
                      </p:spPr>
                    </p:pic>
                  </p:oleObj>
                </mc:Fallback>
              </mc:AlternateContent>
            </a:graphicData>
          </a:graphic>
        </p:graphicFrame>
        <p:sp>
          <p:nvSpPr>
            <p:cNvPr id="39" name="Rectangle 38"/>
            <p:cNvSpPr/>
            <p:nvPr/>
          </p:nvSpPr>
          <p:spPr>
            <a:xfrm>
              <a:off x="4509126" y="3124200"/>
              <a:ext cx="2808076" cy="338554"/>
            </a:xfrm>
            <a:prstGeom prst="rect">
              <a:avLst/>
            </a:prstGeom>
          </p:spPr>
          <p:txBody>
            <a:bodyPr wrap="non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which is quite an improvement.</a:t>
              </a:r>
              <a:endParaRPr lang="en-US" sz="1600" dirty="0"/>
            </a:p>
          </p:txBody>
        </p:sp>
      </p:grpSp>
      <p:sp>
        <p:nvSpPr>
          <p:cNvPr id="42" name="TextBox 41"/>
          <p:cNvSpPr txBox="1"/>
          <p:nvPr/>
        </p:nvSpPr>
        <p:spPr>
          <a:xfrm>
            <a:off x="358263" y="3664718"/>
            <a:ext cx="2582823" cy="369332"/>
          </a:xfrm>
          <a:prstGeom prst="rect">
            <a:avLst/>
          </a:prstGeom>
          <a:noFill/>
        </p:spPr>
        <p:txBody>
          <a:bodyPr wrap="none" rtlCol="0">
            <a:spAutoFit/>
          </a:bodyPr>
          <a:lstStyle/>
          <a:p>
            <a:r>
              <a:rPr lang="en-US" dirty="0" smtClean="0"/>
              <a:t>Type II phase-matching</a:t>
            </a:r>
            <a:endParaRPr lang="en-US" dirty="0"/>
          </a:p>
        </p:txBody>
      </p:sp>
      <p:grpSp>
        <p:nvGrpSpPr>
          <p:cNvPr id="66" name="Group 65"/>
          <p:cNvGrpSpPr/>
          <p:nvPr/>
        </p:nvGrpSpPr>
        <p:grpSpPr>
          <a:xfrm>
            <a:off x="548709" y="1514753"/>
            <a:ext cx="3577359" cy="2405397"/>
            <a:chOff x="396309" y="1362353"/>
            <a:chExt cx="3577359" cy="2405397"/>
          </a:xfrm>
        </p:grpSpPr>
        <p:grpSp>
          <p:nvGrpSpPr>
            <p:cNvPr id="67" name="Group 66"/>
            <p:cNvGrpSpPr/>
            <p:nvPr/>
          </p:nvGrpSpPr>
          <p:grpSpPr>
            <a:xfrm>
              <a:off x="396309" y="1362353"/>
              <a:ext cx="3413691" cy="2405397"/>
              <a:chOff x="396309" y="1362353"/>
              <a:chExt cx="3413691" cy="2405397"/>
            </a:xfrm>
          </p:grpSpPr>
          <p:grpSp>
            <p:nvGrpSpPr>
              <p:cNvPr id="71" name="Group 70"/>
              <p:cNvGrpSpPr/>
              <p:nvPr/>
            </p:nvGrpSpPr>
            <p:grpSpPr>
              <a:xfrm>
                <a:off x="914400" y="1676400"/>
                <a:ext cx="2895600" cy="2057400"/>
                <a:chOff x="914400" y="1676400"/>
                <a:chExt cx="2895600" cy="2057400"/>
              </a:xfrm>
            </p:grpSpPr>
            <p:cxnSp>
              <p:nvCxnSpPr>
                <p:cNvPr id="78" name="Straight Arrow Connector 77"/>
                <p:cNvCxnSpPr/>
                <p:nvPr/>
              </p:nvCxnSpPr>
              <p:spPr bwMode="auto">
                <a:xfrm>
                  <a:off x="914400" y="2514600"/>
                  <a:ext cx="2895600" cy="12192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9" name="Straight Arrow Connector 78"/>
                <p:cNvCxnSpPr/>
                <p:nvPr/>
              </p:nvCxnSpPr>
              <p:spPr bwMode="auto">
                <a:xfrm flipV="1">
                  <a:off x="914400" y="1676400"/>
                  <a:ext cx="0" cy="8382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0" name="Straight Arrow Connector 79"/>
                <p:cNvCxnSpPr/>
                <p:nvPr/>
              </p:nvCxnSpPr>
              <p:spPr bwMode="auto">
                <a:xfrm flipV="1">
                  <a:off x="914400" y="2209800"/>
                  <a:ext cx="914400" cy="3048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72" name="TextBox 71"/>
              <p:cNvSpPr txBox="1"/>
              <p:nvPr/>
            </p:nvSpPr>
            <p:spPr>
              <a:xfrm>
                <a:off x="396309" y="1576768"/>
                <a:ext cx="518091" cy="369332"/>
              </a:xfrm>
              <a:prstGeom prst="rect">
                <a:avLst/>
              </a:prstGeom>
              <a:noFill/>
            </p:spPr>
            <p:txBody>
              <a:bodyPr wrap="none" rtlCol="0">
                <a:spAutoFit/>
              </a:bodyPr>
              <a:lstStyle/>
              <a:p>
                <a:r>
                  <a:rPr lang="en-US" dirty="0" smtClean="0"/>
                  <a:t>OA</a:t>
                </a:r>
                <a:endParaRPr lang="en-US" dirty="0"/>
              </a:p>
            </p:txBody>
          </p:sp>
          <p:sp>
            <p:nvSpPr>
              <p:cNvPr id="73" name="TextBox 72"/>
              <p:cNvSpPr txBox="1"/>
              <p:nvPr/>
            </p:nvSpPr>
            <p:spPr>
              <a:xfrm>
                <a:off x="1828800" y="1977787"/>
                <a:ext cx="457200" cy="369332"/>
              </a:xfrm>
              <a:prstGeom prst="rect">
                <a:avLst/>
              </a:prstGeom>
              <a:noFill/>
            </p:spPr>
            <p:txBody>
              <a:bodyPr wrap="square" rtlCol="0">
                <a:spAutoFit/>
              </a:bodyPr>
              <a:lstStyle/>
              <a:p>
                <a:r>
                  <a:rPr lang="en-US" b="1" dirty="0" smtClean="0"/>
                  <a:t>E</a:t>
                </a:r>
                <a:r>
                  <a:rPr lang="el-GR" baseline="-25000" dirty="0" smtClean="0">
                    <a:cs typeface="Arial" panose="020B0604020202020204" pitchFamily="34" charset="0"/>
                  </a:rPr>
                  <a:t>ω</a:t>
                </a:r>
                <a:endParaRPr lang="en-US" baseline="-25000" dirty="0"/>
              </a:p>
            </p:txBody>
          </p:sp>
          <p:sp>
            <p:nvSpPr>
              <p:cNvPr id="74" name="TextBox 73"/>
              <p:cNvSpPr txBox="1"/>
              <p:nvPr/>
            </p:nvSpPr>
            <p:spPr>
              <a:xfrm>
                <a:off x="838200" y="1362353"/>
                <a:ext cx="609600" cy="369332"/>
              </a:xfrm>
              <a:prstGeom prst="rect">
                <a:avLst/>
              </a:prstGeom>
              <a:noFill/>
            </p:spPr>
            <p:txBody>
              <a:bodyPr wrap="square" rtlCol="0">
                <a:spAutoFit/>
              </a:bodyPr>
              <a:lstStyle/>
              <a:p>
                <a:r>
                  <a:rPr lang="en-US" b="1" dirty="0" smtClean="0"/>
                  <a:t>E</a:t>
                </a:r>
                <a:r>
                  <a:rPr lang="en-US" baseline="-25000" dirty="0" smtClean="0"/>
                  <a:t>2</a:t>
                </a:r>
                <a:r>
                  <a:rPr lang="el-GR" baseline="-25000" dirty="0" smtClean="0">
                    <a:cs typeface="Arial" panose="020B0604020202020204" pitchFamily="34" charset="0"/>
                  </a:rPr>
                  <a:t>ω</a:t>
                </a:r>
                <a:endParaRPr lang="en-US" baseline="-25000" dirty="0"/>
              </a:p>
            </p:txBody>
          </p:sp>
          <p:cxnSp>
            <p:nvCxnSpPr>
              <p:cNvPr id="75" name="Straight Arrow Connector 74"/>
              <p:cNvCxnSpPr/>
              <p:nvPr/>
            </p:nvCxnSpPr>
            <p:spPr bwMode="auto">
              <a:xfrm>
                <a:off x="2552701" y="3200400"/>
                <a:ext cx="845179" cy="353462"/>
              </a:xfrm>
              <a:prstGeom prst="straightConnector1">
                <a:avLst/>
              </a:prstGeom>
              <a:solidFill>
                <a:schemeClr val="accent1"/>
              </a:solidFill>
              <a:ln w="63500" cap="flat" cmpd="sng" algn="ctr">
                <a:solidFill>
                  <a:srgbClr val="002060"/>
                </a:solidFill>
                <a:prstDash val="solid"/>
                <a:round/>
                <a:headEnd type="none" w="med" len="med"/>
                <a:tailEnd type="triangle"/>
              </a:ln>
              <a:effectLst/>
            </p:spPr>
          </p:cxnSp>
          <p:sp>
            <p:nvSpPr>
              <p:cNvPr id="76" name="TextBox 75"/>
              <p:cNvSpPr txBox="1"/>
              <p:nvPr/>
            </p:nvSpPr>
            <p:spPr>
              <a:xfrm>
                <a:off x="2667000" y="3398418"/>
                <a:ext cx="457200" cy="369332"/>
              </a:xfrm>
              <a:prstGeom prst="rect">
                <a:avLst/>
              </a:prstGeom>
              <a:noFill/>
            </p:spPr>
            <p:txBody>
              <a:bodyPr wrap="square" rtlCol="0">
                <a:spAutoFit/>
              </a:bodyPr>
              <a:lstStyle/>
              <a:p>
                <a:r>
                  <a:rPr lang="en-US" b="1" dirty="0" smtClean="0"/>
                  <a:t>S</a:t>
                </a:r>
                <a:r>
                  <a:rPr lang="en-US" baseline="-25000" dirty="0">
                    <a:cs typeface="Arial" panose="020B0604020202020204" pitchFamily="34" charset="0"/>
                  </a:rPr>
                  <a:t>1</a:t>
                </a:r>
                <a:endParaRPr lang="en-US" baseline="-25000" dirty="0"/>
              </a:p>
            </p:txBody>
          </p:sp>
          <p:sp>
            <p:nvSpPr>
              <p:cNvPr id="77" name="TextBox 76"/>
              <p:cNvSpPr txBox="1"/>
              <p:nvPr/>
            </p:nvSpPr>
            <p:spPr>
              <a:xfrm>
                <a:off x="2743201" y="2918936"/>
                <a:ext cx="457200" cy="369332"/>
              </a:xfrm>
              <a:prstGeom prst="rect">
                <a:avLst/>
              </a:prstGeom>
              <a:noFill/>
            </p:spPr>
            <p:txBody>
              <a:bodyPr wrap="square" rtlCol="0">
                <a:spAutoFit/>
              </a:bodyPr>
              <a:lstStyle/>
              <a:p>
                <a:r>
                  <a:rPr lang="en-US" b="1" dirty="0" smtClean="0"/>
                  <a:t>S</a:t>
                </a:r>
                <a:r>
                  <a:rPr lang="en-US" baseline="-25000" dirty="0" smtClean="0">
                    <a:cs typeface="Arial" panose="020B0604020202020204" pitchFamily="34" charset="0"/>
                  </a:rPr>
                  <a:t>2</a:t>
                </a:r>
                <a:endParaRPr lang="en-US" baseline="-25000" dirty="0"/>
              </a:p>
            </p:txBody>
          </p:sp>
        </p:grpSp>
        <p:graphicFrame>
          <p:nvGraphicFramePr>
            <p:cNvPr id="68" name="Object 67"/>
            <p:cNvGraphicFramePr>
              <a:graphicFrameLocks noChangeAspect="1"/>
            </p:cNvGraphicFramePr>
            <p:nvPr>
              <p:extLst>
                <p:ext uri="{D42A27DB-BD31-4B8C-83A1-F6EECF244321}">
                  <p14:modId xmlns:p14="http://schemas.microsoft.com/office/powerpoint/2010/main" val="2598106524"/>
                </p:ext>
              </p:extLst>
            </p:nvPr>
          </p:nvGraphicFramePr>
          <p:xfrm>
            <a:off x="1237387" y="2374938"/>
            <a:ext cx="741898" cy="272534"/>
          </p:xfrm>
          <a:graphic>
            <a:graphicData uri="http://schemas.openxmlformats.org/presentationml/2006/ole">
              <mc:AlternateContent xmlns:mc="http://schemas.openxmlformats.org/markup-compatibility/2006">
                <mc:Choice xmlns:v="urn:schemas-microsoft-com:vml" Requires="v">
                  <p:oleObj spid="_x0000_s124044" name="Equation" r:id="rId13" imgW="622080" imgH="228600" progId="Equation.DSMT4">
                    <p:embed/>
                  </p:oleObj>
                </mc:Choice>
                <mc:Fallback>
                  <p:oleObj name="Equation" r:id="rId13" imgW="622080" imgH="228600" progId="Equation.DSMT4">
                    <p:embed/>
                    <p:pic>
                      <p:nvPicPr>
                        <p:cNvPr id="27" name="Object 26"/>
                        <p:cNvPicPr/>
                        <p:nvPr/>
                      </p:nvPicPr>
                      <p:blipFill>
                        <a:blip r:embed="rId14"/>
                        <a:stretch>
                          <a:fillRect/>
                        </a:stretch>
                      </p:blipFill>
                      <p:spPr>
                        <a:xfrm>
                          <a:off x="1237387" y="2374938"/>
                          <a:ext cx="741898" cy="272534"/>
                        </a:xfrm>
                        <a:prstGeom prst="rect">
                          <a:avLst/>
                        </a:prstGeom>
                      </p:spPr>
                    </p:pic>
                  </p:oleObj>
                </mc:Fallback>
              </mc:AlternateContent>
            </a:graphicData>
          </a:graphic>
        </p:graphicFrame>
        <p:sp>
          <p:nvSpPr>
            <p:cNvPr id="69" name="TextBox 68"/>
            <p:cNvSpPr txBox="1"/>
            <p:nvPr/>
          </p:nvSpPr>
          <p:spPr>
            <a:xfrm>
              <a:off x="3646334" y="3367640"/>
              <a:ext cx="327334" cy="400110"/>
            </a:xfrm>
            <a:prstGeom prst="rect">
              <a:avLst/>
            </a:prstGeom>
            <a:noFill/>
          </p:spPr>
          <p:txBody>
            <a:bodyPr wrap="none" rtlCol="0">
              <a:spAutoFit/>
            </a:bodyPr>
            <a:lstStyle/>
            <a:p>
              <a:r>
                <a:rPr lang="en-US" sz="2000" b="1" dirty="0" smtClean="0"/>
                <a:t>k</a:t>
              </a:r>
              <a:endParaRPr lang="en-US" sz="2000" b="1" dirty="0"/>
            </a:p>
          </p:txBody>
        </p:sp>
        <p:sp>
          <p:nvSpPr>
            <p:cNvPr id="70" name="Freeform 69"/>
            <p:cNvSpPr/>
            <p:nvPr/>
          </p:nvSpPr>
          <p:spPr bwMode="auto">
            <a:xfrm>
              <a:off x="905347" y="2037030"/>
              <a:ext cx="322987" cy="642796"/>
            </a:xfrm>
            <a:custGeom>
              <a:avLst/>
              <a:gdLst>
                <a:gd name="connsiteX0" fmla="*/ 0 w 322987"/>
                <a:gd name="connsiteY0" fmla="*/ 0 h 642796"/>
                <a:gd name="connsiteX1" fmla="*/ 280657 w 322987"/>
                <a:gd name="connsiteY1" fmla="*/ 307818 h 642796"/>
                <a:gd name="connsiteX2" fmla="*/ 316871 w 322987"/>
                <a:gd name="connsiteY2" fmla="*/ 642796 h 642796"/>
              </a:gdLst>
              <a:ahLst/>
              <a:cxnLst>
                <a:cxn ang="0">
                  <a:pos x="connsiteX0" y="connsiteY0"/>
                </a:cxn>
                <a:cxn ang="0">
                  <a:pos x="connsiteX1" y="connsiteY1"/>
                </a:cxn>
                <a:cxn ang="0">
                  <a:pos x="connsiteX2" y="connsiteY2"/>
                </a:cxn>
              </a:cxnLst>
              <a:rect l="l" t="t" r="r" b="b"/>
              <a:pathLst>
                <a:path w="322987" h="642796">
                  <a:moveTo>
                    <a:pt x="0" y="0"/>
                  </a:moveTo>
                  <a:cubicBezTo>
                    <a:pt x="113922" y="100342"/>
                    <a:pt x="227845" y="200685"/>
                    <a:pt x="280657" y="307818"/>
                  </a:cubicBezTo>
                  <a:cubicBezTo>
                    <a:pt x="333469" y="414951"/>
                    <a:pt x="325170" y="528873"/>
                    <a:pt x="316871" y="642796"/>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8" name="Group 97"/>
          <p:cNvGrpSpPr/>
          <p:nvPr/>
        </p:nvGrpSpPr>
        <p:grpSpPr>
          <a:xfrm>
            <a:off x="906635" y="4126468"/>
            <a:ext cx="3135468" cy="2405397"/>
            <a:chOff x="906635" y="4126468"/>
            <a:chExt cx="3135468" cy="2405397"/>
          </a:xfrm>
        </p:grpSpPr>
        <p:grpSp>
          <p:nvGrpSpPr>
            <p:cNvPr id="41" name="Group 40"/>
            <p:cNvGrpSpPr/>
            <p:nvPr/>
          </p:nvGrpSpPr>
          <p:grpSpPr>
            <a:xfrm>
              <a:off x="906635" y="4126468"/>
              <a:ext cx="3135468" cy="2405397"/>
              <a:chOff x="838200" y="1362353"/>
              <a:chExt cx="3135468" cy="2405397"/>
            </a:xfrm>
          </p:grpSpPr>
          <p:grpSp>
            <p:nvGrpSpPr>
              <p:cNvPr id="22" name="Group 21"/>
              <p:cNvGrpSpPr/>
              <p:nvPr/>
            </p:nvGrpSpPr>
            <p:grpSpPr>
              <a:xfrm>
                <a:off x="838200" y="1362353"/>
                <a:ext cx="2971800" cy="2371447"/>
                <a:chOff x="838200" y="1362353"/>
                <a:chExt cx="2971800" cy="2371447"/>
              </a:xfrm>
            </p:grpSpPr>
            <p:grpSp>
              <p:nvGrpSpPr>
                <p:cNvPr id="13" name="Group 12"/>
                <p:cNvGrpSpPr/>
                <p:nvPr/>
              </p:nvGrpSpPr>
              <p:grpSpPr>
                <a:xfrm>
                  <a:off x="914400" y="1676400"/>
                  <a:ext cx="2895600" cy="2057400"/>
                  <a:chOff x="914400" y="1676400"/>
                  <a:chExt cx="2895600" cy="2057400"/>
                </a:xfrm>
              </p:grpSpPr>
              <p:cxnSp>
                <p:nvCxnSpPr>
                  <p:cNvPr id="5" name="Straight Arrow Connector 4"/>
                  <p:cNvCxnSpPr/>
                  <p:nvPr/>
                </p:nvCxnSpPr>
                <p:spPr bwMode="auto">
                  <a:xfrm>
                    <a:off x="914400" y="2514600"/>
                    <a:ext cx="2895600" cy="12192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flipV="1">
                    <a:off x="914400" y="1676400"/>
                    <a:ext cx="0" cy="8382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V="1">
                    <a:off x="914400" y="2209800"/>
                    <a:ext cx="914400" cy="3048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11" name="TextBox 10"/>
                <p:cNvSpPr txBox="1"/>
                <p:nvPr/>
              </p:nvSpPr>
              <p:spPr>
                <a:xfrm>
                  <a:off x="1352639" y="1609812"/>
                  <a:ext cx="457200" cy="369332"/>
                </a:xfrm>
                <a:prstGeom prst="rect">
                  <a:avLst/>
                </a:prstGeom>
                <a:noFill/>
              </p:spPr>
              <p:txBody>
                <a:bodyPr wrap="square" rtlCol="0">
                  <a:spAutoFit/>
                </a:bodyPr>
                <a:lstStyle/>
                <a:p>
                  <a:r>
                    <a:rPr lang="en-US" b="1" dirty="0" smtClean="0"/>
                    <a:t>E</a:t>
                  </a:r>
                  <a:r>
                    <a:rPr lang="el-GR" baseline="-25000" dirty="0" smtClean="0">
                      <a:cs typeface="Arial" panose="020B0604020202020204" pitchFamily="34" charset="0"/>
                    </a:rPr>
                    <a:t>ω</a:t>
                  </a:r>
                  <a:endParaRPr lang="en-US" baseline="-25000" dirty="0"/>
                </a:p>
              </p:txBody>
            </p:sp>
            <p:sp>
              <p:nvSpPr>
                <p:cNvPr id="12" name="TextBox 11"/>
                <p:cNvSpPr txBox="1"/>
                <p:nvPr/>
              </p:nvSpPr>
              <p:spPr>
                <a:xfrm>
                  <a:off x="838200" y="1362353"/>
                  <a:ext cx="609600" cy="369332"/>
                </a:xfrm>
                <a:prstGeom prst="rect">
                  <a:avLst/>
                </a:prstGeom>
                <a:noFill/>
              </p:spPr>
              <p:txBody>
                <a:bodyPr wrap="square" rtlCol="0">
                  <a:spAutoFit/>
                </a:bodyPr>
                <a:lstStyle/>
                <a:p>
                  <a:r>
                    <a:rPr lang="en-US" b="1" dirty="0" smtClean="0"/>
                    <a:t>E</a:t>
                  </a:r>
                  <a:r>
                    <a:rPr lang="en-US" baseline="-25000" dirty="0" smtClean="0"/>
                    <a:t>2</a:t>
                  </a:r>
                  <a:r>
                    <a:rPr lang="el-GR" baseline="-25000" dirty="0" smtClean="0">
                      <a:cs typeface="Arial" panose="020B0604020202020204" pitchFamily="34" charset="0"/>
                    </a:rPr>
                    <a:t>ω</a:t>
                  </a:r>
                  <a:endParaRPr lang="en-US" baseline="-25000" dirty="0"/>
                </a:p>
              </p:txBody>
            </p:sp>
          </p:grpSp>
          <p:graphicFrame>
            <p:nvGraphicFramePr>
              <p:cNvPr id="27" name="Object 26"/>
              <p:cNvGraphicFramePr>
                <a:graphicFrameLocks noChangeAspect="1"/>
              </p:cNvGraphicFramePr>
              <p:nvPr>
                <p:extLst>
                  <p:ext uri="{D42A27DB-BD31-4B8C-83A1-F6EECF244321}">
                    <p14:modId xmlns:p14="http://schemas.microsoft.com/office/powerpoint/2010/main" val="1617212926"/>
                  </p:ext>
                </p:extLst>
              </p:nvPr>
            </p:nvGraphicFramePr>
            <p:xfrm>
              <a:off x="1639924" y="2610088"/>
              <a:ext cx="227012" cy="273050"/>
            </p:xfrm>
            <a:graphic>
              <a:graphicData uri="http://schemas.openxmlformats.org/presentationml/2006/ole">
                <mc:AlternateContent xmlns:mc="http://schemas.openxmlformats.org/markup-compatibility/2006">
                  <mc:Choice xmlns:v="urn:schemas-microsoft-com:vml" Requires="v">
                    <p:oleObj spid="_x0000_s124045" name="Equation" r:id="rId15" imgW="190440" imgH="228600" progId="Equation.DSMT4">
                      <p:embed/>
                    </p:oleObj>
                  </mc:Choice>
                  <mc:Fallback>
                    <p:oleObj name="Equation" r:id="rId15" imgW="190440" imgH="228600" progId="Equation.DSMT4">
                      <p:embed/>
                      <p:pic>
                        <p:nvPicPr>
                          <p:cNvPr id="0" name=""/>
                          <p:cNvPicPr/>
                          <p:nvPr/>
                        </p:nvPicPr>
                        <p:blipFill>
                          <a:blip r:embed="rId16"/>
                          <a:stretch>
                            <a:fillRect/>
                          </a:stretch>
                        </p:blipFill>
                        <p:spPr>
                          <a:xfrm>
                            <a:off x="1639924" y="2610088"/>
                            <a:ext cx="227012" cy="273050"/>
                          </a:xfrm>
                          <a:prstGeom prst="rect">
                            <a:avLst/>
                          </a:prstGeom>
                        </p:spPr>
                      </p:pic>
                    </p:oleObj>
                  </mc:Fallback>
                </mc:AlternateContent>
              </a:graphicData>
            </a:graphic>
          </p:graphicFrame>
          <p:sp>
            <p:nvSpPr>
              <p:cNvPr id="28" name="TextBox 27"/>
              <p:cNvSpPr txBox="1"/>
              <p:nvPr/>
            </p:nvSpPr>
            <p:spPr>
              <a:xfrm>
                <a:off x="3646334" y="3367640"/>
                <a:ext cx="327334" cy="400110"/>
              </a:xfrm>
              <a:prstGeom prst="rect">
                <a:avLst/>
              </a:prstGeom>
              <a:noFill/>
            </p:spPr>
            <p:txBody>
              <a:bodyPr wrap="none" rtlCol="0">
                <a:spAutoFit/>
              </a:bodyPr>
              <a:lstStyle/>
              <a:p>
                <a:r>
                  <a:rPr lang="en-US" sz="2000" b="1" dirty="0" smtClean="0"/>
                  <a:t>k</a:t>
                </a:r>
                <a:endParaRPr lang="en-US" sz="2000" b="1" dirty="0"/>
              </a:p>
            </p:txBody>
          </p:sp>
        </p:grpSp>
        <p:cxnSp>
          <p:nvCxnSpPr>
            <p:cNvPr id="82" name="Straight Arrow Connector 81"/>
            <p:cNvCxnSpPr/>
            <p:nvPr/>
          </p:nvCxnSpPr>
          <p:spPr bwMode="auto">
            <a:xfrm>
              <a:off x="960199" y="5241679"/>
              <a:ext cx="2918236" cy="442450"/>
            </a:xfrm>
            <a:prstGeom prst="straightConnector1">
              <a:avLst/>
            </a:prstGeom>
            <a:solidFill>
              <a:schemeClr val="accent1"/>
            </a:solidFill>
            <a:ln w="31750" cap="flat" cmpd="sng" algn="ctr">
              <a:solidFill>
                <a:srgbClr val="0070C0"/>
              </a:solidFill>
              <a:prstDash val="solid"/>
              <a:round/>
              <a:headEnd type="none" w="med" len="med"/>
              <a:tailEnd type="triangle"/>
            </a:ln>
            <a:effectLst/>
          </p:spPr>
        </p:cxnSp>
        <p:sp>
          <p:nvSpPr>
            <p:cNvPr id="85" name="TextBox 84"/>
            <p:cNvSpPr txBox="1"/>
            <p:nvPr/>
          </p:nvSpPr>
          <p:spPr>
            <a:xfrm>
              <a:off x="3360344" y="5559239"/>
              <a:ext cx="518091" cy="369332"/>
            </a:xfrm>
            <a:prstGeom prst="rect">
              <a:avLst/>
            </a:prstGeom>
            <a:noFill/>
          </p:spPr>
          <p:txBody>
            <a:bodyPr wrap="none" rtlCol="0">
              <a:spAutoFit/>
            </a:bodyPr>
            <a:lstStyle/>
            <a:p>
              <a:r>
                <a:rPr lang="en-US" dirty="0" smtClean="0"/>
                <a:t>OA</a:t>
              </a:r>
              <a:endParaRPr lang="en-US" dirty="0"/>
            </a:p>
          </p:txBody>
        </p:sp>
        <p:cxnSp>
          <p:nvCxnSpPr>
            <p:cNvPr id="87" name="Straight Arrow Connector 86"/>
            <p:cNvCxnSpPr/>
            <p:nvPr/>
          </p:nvCxnSpPr>
          <p:spPr bwMode="auto">
            <a:xfrm flipV="1">
              <a:off x="973782" y="4552480"/>
              <a:ext cx="542453" cy="716327"/>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89" name="Straight Connector 88"/>
            <p:cNvCxnSpPr/>
            <p:nvPr/>
          </p:nvCxnSpPr>
          <p:spPr bwMode="auto">
            <a:xfrm flipH="1">
              <a:off x="971518" y="4587801"/>
              <a:ext cx="460875" cy="212138"/>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91" name="Straight Connector 90"/>
            <p:cNvCxnSpPr/>
            <p:nvPr/>
          </p:nvCxnSpPr>
          <p:spPr bwMode="auto">
            <a:xfrm>
              <a:off x="1488755" y="4552480"/>
              <a:ext cx="0" cy="567722"/>
            </a:xfrm>
            <a:prstGeom prst="line">
              <a:avLst/>
            </a:prstGeom>
            <a:solidFill>
              <a:schemeClr val="accent1"/>
            </a:solidFill>
            <a:ln w="15875" cap="flat" cmpd="sng" algn="ctr">
              <a:solidFill>
                <a:schemeClr val="tx1"/>
              </a:solidFill>
              <a:prstDash val="sysDot"/>
              <a:round/>
              <a:headEnd type="none" w="med" len="med"/>
              <a:tailEnd type="none" w="med" len="med"/>
            </a:ln>
            <a:effectLst/>
          </p:spPr>
        </p:cxnSp>
      </p:grpSp>
      <p:sp>
        <p:nvSpPr>
          <p:cNvPr id="92" name="TextBox 91"/>
          <p:cNvSpPr txBox="1"/>
          <p:nvPr/>
        </p:nvSpPr>
        <p:spPr>
          <a:xfrm>
            <a:off x="3817395" y="3988215"/>
            <a:ext cx="4572000" cy="523220"/>
          </a:xfrm>
          <a:prstGeom prst="rect">
            <a:avLst/>
          </a:prstGeom>
          <a:noFill/>
        </p:spPr>
        <p:txBody>
          <a:bodyPr wrap="square" rtlCol="0">
            <a:spAutoFit/>
          </a:bodyPr>
          <a:lstStyle/>
          <a:p>
            <a:r>
              <a:rPr lang="en-US" sz="1400" dirty="0" smtClean="0"/>
              <a:t>Fundamental wave contains both ordinary and extraordinary components</a:t>
            </a:r>
            <a:endParaRPr lang="en-US" sz="1400" dirty="0"/>
          </a:p>
        </p:txBody>
      </p:sp>
      <p:graphicFrame>
        <p:nvGraphicFramePr>
          <p:cNvPr id="94" name="Object 93"/>
          <p:cNvGraphicFramePr>
            <a:graphicFrameLocks noChangeAspect="1"/>
          </p:cNvGraphicFramePr>
          <p:nvPr>
            <p:extLst>
              <p:ext uri="{D42A27DB-BD31-4B8C-83A1-F6EECF244321}">
                <p14:modId xmlns:p14="http://schemas.microsoft.com/office/powerpoint/2010/main" val="3526114532"/>
              </p:ext>
            </p:extLst>
          </p:nvPr>
        </p:nvGraphicFramePr>
        <p:xfrm>
          <a:off x="4474086" y="4459317"/>
          <a:ext cx="1200480" cy="278160"/>
        </p:xfrm>
        <a:graphic>
          <a:graphicData uri="http://schemas.openxmlformats.org/presentationml/2006/ole">
            <mc:AlternateContent xmlns:mc="http://schemas.openxmlformats.org/markup-compatibility/2006">
              <mc:Choice xmlns:v="urn:schemas-microsoft-com:vml" Requires="v">
                <p:oleObj spid="_x0000_s124046" name="Equation" r:id="rId17" imgW="1041120" imgH="241200" progId="Equation.DSMT4">
                  <p:embed/>
                </p:oleObj>
              </mc:Choice>
              <mc:Fallback>
                <p:oleObj name="Equation" r:id="rId17" imgW="1041120" imgH="241200" progId="Equation.DSMT4">
                  <p:embed/>
                  <p:pic>
                    <p:nvPicPr>
                      <p:cNvPr id="0" name=""/>
                      <p:cNvPicPr/>
                      <p:nvPr/>
                    </p:nvPicPr>
                    <p:blipFill>
                      <a:blip r:embed="rId18"/>
                      <a:stretch>
                        <a:fillRect/>
                      </a:stretch>
                    </p:blipFill>
                    <p:spPr>
                      <a:xfrm>
                        <a:off x="4474086" y="4459317"/>
                        <a:ext cx="1200480" cy="278160"/>
                      </a:xfrm>
                      <a:prstGeom prst="rect">
                        <a:avLst/>
                      </a:prstGeom>
                    </p:spPr>
                  </p:pic>
                </p:oleObj>
              </mc:Fallback>
            </mc:AlternateContent>
          </a:graphicData>
        </a:graphic>
      </p:graphicFrame>
      <p:grpSp>
        <p:nvGrpSpPr>
          <p:cNvPr id="97" name="Group 96"/>
          <p:cNvGrpSpPr/>
          <p:nvPr/>
        </p:nvGrpSpPr>
        <p:grpSpPr>
          <a:xfrm>
            <a:off x="3900205" y="4812425"/>
            <a:ext cx="3986495" cy="307777"/>
            <a:chOff x="3900205" y="4812425"/>
            <a:chExt cx="3986495" cy="307777"/>
          </a:xfrm>
        </p:grpSpPr>
        <p:sp>
          <p:nvSpPr>
            <p:cNvPr id="95" name="TextBox 94"/>
            <p:cNvSpPr txBox="1"/>
            <p:nvPr/>
          </p:nvSpPr>
          <p:spPr>
            <a:xfrm>
              <a:off x="3900205" y="4812425"/>
              <a:ext cx="2234907" cy="307777"/>
            </a:xfrm>
            <a:prstGeom prst="rect">
              <a:avLst/>
            </a:prstGeom>
            <a:noFill/>
          </p:spPr>
          <p:txBody>
            <a:bodyPr wrap="none" rtlCol="0">
              <a:spAutoFit/>
            </a:bodyPr>
            <a:lstStyle/>
            <a:p>
              <a:r>
                <a:rPr lang="en-US" sz="1400" dirty="0" smtClean="0"/>
                <a:t>Phase matching condition</a:t>
              </a:r>
              <a:endParaRPr lang="en-US" sz="1400" dirty="0"/>
            </a:p>
          </p:txBody>
        </p:sp>
        <p:graphicFrame>
          <p:nvGraphicFramePr>
            <p:cNvPr id="96" name="Object 95"/>
            <p:cNvGraphicFramePr>
              <a:graphicFrameLocks noChangeAspect="1"/>
            </p:cNvGraphicFramePr>
            <p:nvPr>
              <p:extLst>
                <p:ext uri="{D42A27DB-BD31-4B8C-83A1-F6EECF244321}">
                  <p14:modId xmlns:p14="http://schemas.microsoft.com/office/powerpoint/2010/main" val="556122685"/>
                </p:ext>
              </p:extLst>
            </p:nvPr>
          </p:nvGraphicFramePr>
          <p:xfrm>
            <a:off x="6248400" y="4836341"/>
            <a:ext cx="1638300" cy="254000"/>
          </p:xfrm>
          <a:graphic>
            <a:graphicData uri="http://schemas.openxmlformats.org/presentationml/2006/ole">
              <mc:AlternateContent xmlns:mc="http://schemas.openxmlformats.org/markup-compatibility/2006">
                <mc:Choice xmlns:v="urn:schemas-microsoft-com:vml" Requires="v">
                  <p:oleObj spid="_x0000_s124047" name="Equation" r:id="rId19" imgW="1638000" imgH="253800" progId="Equation.DSMT4">
                    <p:embed/>
                  </p:oleObj>
                </mc:Choice>
                <mc:Fallback>
                  <p:oleObj name="Equation" r:id="rId19" imgW="1638000" imgH="253800" progId="Equation.DSMT4">
                    <p:embed/>
                    <p:pic>
                      <p:nvPicPr>
                        <p:cNvPr id="0" name=""/>
                        <p:cNvPicPr/>
                        <p:nvPr/>
                      </p:nvPicPr>
                      <p:blipFill>
                        <a:blip r:embed="rId20"/>
                        <a:stretch>
                          <a:fillRect/>
                        </a:stretch>
                      </p:blipFill>
                      <p:spPr>
                        <a:xfrm>
                          <a:off x="6248400" y="4836341"/>
                          <a:ext cx="1638300" cy="254000"/>
                        </a:xfrm>
                        <a:prstGeom prst="rect">
                          <a:avLst/>
                        </a:prstGeom>
                      </p:spPr>
                    </p:pic>
                  </p:oleObj>
                </mc:Fallback>
              </mc:AlternateContent>
            </a:graphicData>
          </a:graphic>
        </p:graphicFrame>
      </p:grpSp>
    </p:spTree>
    <p:extLst>
      <p:ext uri="{BB962C8B-B14F-4D97-AF65-F5344CB8AC3E}">
        <p14:creationId xmlns:p14="http://schemas.microsoft.com/office/powerpoint/2010/main" val="421314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23" y="-218273"/>
            <a:ext cx="8229600" cy="1143000"/>
          </a:xfrm>
        </p:spPr>
        <p:txBody>
          <a:bodyPr/>
          <a:lstStyle/>
          <a:p>
            <a:r>
              <a:rPr lang="en-US" sz="3200" dirty="0" smtClean="0"/>
              <a:t>Quasi-phase matching (QPM)</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092384730"/>
              </p:ext>
            </p:extLst>
          </p:nvPr>
        </p:nvGraphicFramePr>
        <p:xfrm>
          <a:off x="3025403" y="758230"/>
          <a:ext cx="1171575" cy="447675"/>
        </p:xfrm>
        <a:graphic>
          <a:graphicData uri="http://schemas.openxmlformats.org/presentationml/2006/ole">
            <mc:AlternateContent xmlns:mc="http://schemas.openxmlformats.org/markup-compatibility/2006">
              <mc:Choice xmlns:v="urn:schemas-microsoft-com:vml" Requires="v">
                <p:oleObj spid="_x0000_s123099" name="Equation" r:id="rId3" imgW="1171594" imgH="447607" progId="Equation.DSMT4">
                  <p:embed/>
                </p:oleObj>
              </mc:Choice>
              <mc:Fallback>
                <p:oleObj name="Equation" r:id="rId3" imgW="1171594" imgH="447607" progId="Equation.DSMT4">
                  <p:embed/>
                  <p:pic>
                    <p:nvPicPr>
                      <p:cNvPr id="0" name=""/>
                      <p:cNvPicPr/>
                      <p:nvPr/>
                    </p:nvPicPr>
                    <p:blipFill>
                      <a:blip r:embed="rId4"/>
                      <a:stretch>
                        <a:fillRect/>
                      </a:stretch>
                    </p:blipFill>
                    <p:spPr>
                      <a:xfrm>
                        <a:off x="3025403" y="758230"/>
                        <a:ext cx="1171575" cy="4476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47950144"/>
              </p:ext>
            </p:extLst>
          </p:nvPr>
        </p:nvGraphicFramePr>
        <p:xfrm>
          <a:off x="8204200" y="1251601"/>
          <a:ext cx="939800" cy="228600"/>
        </p:xfrm>
        <a:graphic>
          <a:graphicData uri="http://schemas.openxmlformats.org/presentationml/2006/ole">
            <mc:AlternateContent xmlns:mc="http://schemas.openxmlformats.org/markup-compatibility/2006">
              <mc:Choice xmlns:v="urn:schemas-microsoft-com:vml" Requires="v">
                <p:oleObj spid="_x0000_s123100" name="Equation" r:id="rId5" imgW="939600" imgH="228600" progId="Equation.DSMT4">
                  <p:embed/>
                </p:oleObj>
              </mc:Choice>
              <mc:Fallback>
                <p:oleObj name="Equation" r:id="rId5" imgW="939600" imgH="228600" progId="Equation.DSMT4">
                  <p:embed/>
                  <p:pic>
                    <p:nvPicPr>
                      <p:cNvPr id="0" name=""/>
                      <p:cNvPicPr/>
                      <p:nvPr/>
                    </p:nvPicPr>
                    <p:blipFill>
                      <a:blip r:embed="rId6"/>
                      <a:stretch>
                        <a:fillRect/>
                      </a:stretch>
                    </p:blipFill>
                    <p:spPr>
                      <a:xfrm>
                        <a:off x="8204200" y="1251601"/>
                        <a:ext cx="939800" cy="228600"/>
                      </a:xfrm>
                      <a:prstGeom prst="rect">
                        <a:avLst/>
                      </a:prstGeom>
                    </p:spPr>
                  </p:pic>
                </p:oleObj>
              </mc:Fallback>
            </mc:AlternateContent>
          </a:graphicData>
        </a:graphic>
      </p:graphicFrame>
      <p:sp>
        <p:nvSpPr>
          <p:cNvPr id="10" name="TextBox 9"/>
          <p:cNvSpPr txBox="1"/>
          <p:nvPr/>
        </p:nvSpPr>
        <p:spPr>
          <a:xfrm>
            <a:off x="4215839" y="738180"/>
            <a:ext cx="1279517" cy="307777"/>
          </a:xfrm>
          <a:prstGeom prst="rect">
            <a:avLst/>
          </a:prstGeom>
          <a:noFill/>
        </p:spPr>
        <p:txBody>
          <a:bodyPr wrap="none" rtlCol="0">
            <a:spAutoFit/>
          </a:bodyPr>
          <a:lstStyle/>
          <a:p>
            <a:r>
              <a:rPr lang="en-US" sz="1400" dirty="0" smtClean="0"/>
              <a:t>j is immaterial</a:t>
            </a:r>
            <a:endParaRPr lang="en-US" sz="1400" dirty="0"/>
          </a:p>
        </p:txBody>
      </p:sp>
      <p:sp>
        <p:nvSpPr>
          <p:cNvPr id="11" name="TextBox 10"/>
          <p:cNvSpPr txBox="1"/>
          <p:nvPr/>
        </p:nvSpPr>
        <p:spPr>
          <a:xfrm>
            <a:off x="4215839" y="1184596"/>
            <a:ext cx="1188146" cy="338554"/>
          </a:xfrm>
          <a:prstGeom prst="rect">
            <a:avLst/>
          </a:prstGeom>
          <a:noFill/>
        </p:spPr>
        <p:txBody>
          <a:bodyPr wrap="none" rtlCol="0">
            <a:spAutoFit/>
          </a:bodyPr>
          <a:lstStyle/>
          <a:p>
            <a:r>
              <a:rPr lang="en-US" sz="1600" dirty="0" smtClean="0"/>
              <a:t>“discretize”</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3533802534"/>
              </p:ext>
            </p:extLst>
          </p:nvPr>
        </p:nvGraphicFramePr>
        <p:xfrm>
          <a:off x="5444716" y="1065600"/>
          <a:ext cx="2819400" cy="431800"/>
        </p:xfrm>
        <a:graphic>
          <a:graphicData uri="http://schemas.openxmlformats.org/presentationml/2006/ole">
            <mc:AlternateContent xmlns:mc="http://schemas.openxmlformats.org/markup-compatibility/2006">
              <mc:Choice xmlns:v="urn:schemas-microsoft-com:vml" Requires="v">
                <p:oleObj spid="_x0000_s123101" name="Equation" r:id="rId7" imgW="2819160" imgH="431640" progId="Equation.DSMT4">
                  <p:embed/>
                </p:oleObj>
              </mc:Choice>
              <mc:Fallback>
                <p:oleObj name="Equation" r:id="rId7" imgW="2819160" imgH="431640" progId="Equation.DSMT4">
                  <p:embed/>
                  <p:pic>
                    <p:nvPicPr>
                      <p:cNvPr id="0" name=""/>
                      <p:cNvPicPr/>
                      <p:nvPr/>
                    </p:nvPicPr>
                    <p:blipFill>
                      <a:blip r:embed="rId8"/>
                      <a:stretch>
                        <a:fillRect/>
                      </a:stretch>
                    </p:blipFill>
                    <p:spPr>
                      <a:xfrm>
                        <a:off x="5444716" y="1065600"/>
                        <a:ext cx="2819400" cy="4318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509157916"/>
              </p:ext>
            </p:extLst>
          </p:nvPr>
        </p:nvGraphicFramePr>
        <p:xfrm>
          <a:off x="2781115" y="1124967"/>
          <a:ext cx="1333500" cy="469900"/>
        </p:xfrm>
        <a:graphic>
          <a:graphicData uri="http://schemas.openxmlformats.org/presentationml/2006/ole">
            <mc:AlternateContent xmlns:mc="http://schemas.openxmlformats.org/markup-compatibility/2006">
              <mc:Choice xmlns:v="urn:schemas-microsoft-com:vml" Requires="v">
                <p:oleObj spid="_x0000_s123102" name="Equation" r:id="rId9" imgW="1333440" imgH="469800" progId="Equation.DSMT4">
                  <p:embed/>
                </p:oleObj>
              </mc:Choice>
              <mc:Fallback>
                <p:oleObj name="Equation" r:id="rId9" imgW="1333440" imgH="469800" progId="Equation.DSMT4">
                  <p:embed/>
                  <p:pic>
                    <p:nvPicPr>
                      <p:cNvPr id="0" name=""/>
                      <p:cNvPicPr/>
                      <p:nvPr/>
                    </p:nvPicPr>
                    <p:blipFill>
                      <a:blip r:embed="rId10"/>
                      <a:stretch>
                        <a:fillRect/>
                      </a:stretch>
                    </p:blipFill>
                    <p:spPr>
                      <a:xfrm>
                        <a:off x="2781115" y="1124967"/>
                        <a:ext cx="1333500" cy="469900"/>
                      </a:xfrm>
                      <a:prstGeom prst="rect">
                        <a:avLst/>
                      </a:prstGeom>
                    </p:spPr>
                  </p:pic>
                </p:oleObj>
              </mc:Fallback>
            </mc:AlternateContent>
          </a:graphicData>
        </a:graphic>
      </p:graphicFrame>
      <p:cxnSp>
        <p:nvCxnSpPr>
          <p:cNvPr id="5" name="Straight Arrow Connector 4"/>
          <p:cNvCxnSpPr/>
          <p:nvPr/>
        </p:nvCxnSpPr>
        <p:spPr bwMode="auto">
          <a:xfrm>
            <a:off x="1795773" y="6717705"/>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17" name="Straight Arrow Connector 16"/>
          <p:cNvCxnSpPr/>
          <p:nvPr/>
        </p:nvCxnSpPr>
        <p:spPr bwMode="auto">
          <a:xfrm rot="20520000" flipV="1">
            <a:off x="2198989" y="6644608"/>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18" name="Straight Arrow Connector 17"/>
          <p:cNvCxnSpPr/>
          <p:nvPr/>
        </p:nvCxnSpPr>
        <p:spPr bwMode="auto">
          <a:xfrm rot="19440000" flipV="1">
            <a:off x="2591098" y="6432476"/>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1" name="Straight Arrow Connector 20"/>
          <p:cNvCxnSpPr/>
          <p:nvPr/>
        </p:nvCxnSpPr>
        <p:spPr bwMode="auto">
          <a:xfrm rot="18360000">
            <a:off x="2903740" y="6110111"/>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2" name="Straight Arrow Connector 21"/>
          <p:cNvCxnSpPr/>
          <p:nvPr/>
        </p:nvCxnSpPr>
        <p:spPr bwMode="auto">
          <a:xfrm rot="17280000" flipV="1">
            <a:off x="3081608" y="5740937"/>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3" name="Straight Arrow Connector 22"/>
          <p:cNvCxnSpPr/>
          <p:nvPr/>
        </p:nvCxnSpPr>
        <p:spPr bwMode="auto">
          <a:xfrm rot="16200000" flipV="1">
            <a:off x="3140465" y="5299026"/>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2" name="Straight Arrow Connector 31"/>
          <p:cNvCxnSpPr/>
          <p:nvPr/>
        </p:nvCxnSpPr>
        <p:spPr bwMode="auto">
          <a:xfrm rot="15120000" flipV="1">
            <a:off x="3064161" y="4898487"/>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3" name="Straight Arrow Connector 32"/>
          <p:cNvCxnSpPr/>
          <p:nvPr/>
        </p:nvCxnSpPr>
        <p:spPr bwMode="auto">
          <a:xfrm rot="14040000" flipV="1">
            <a:off x="2852029" y="4506378"/>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8" name="Straight Arrow Connector 27"/>
          <p:cNvCxnSpPr/>
          <p:nvPr/>
        </p:nvCxnSpPr>
        <p:spPr bwMode="auto">
          <a:xfrm rot="12960000">
            <a:off x="2529664" y="4193735"/>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9" name="Straight Arrow Connector 28"/>
          <p:cNvCxnSpPr/>
          <p:nvPr/>
        </p:nvCxnSpPr>
        <p:spPr bwMode="auto">
          <a:xfrm rot="11880000" flipV="1">
            <a:off x="2160490" y="4015867"/>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0" name="Straight Arrow Connector 29"/>
          <p:cNvCxnSpPr/>
          <p:nvPr/>
        </p:nvCxnSpPr>
        <p:spPr bwMode="auto">
          <a:xfrm rot="10800000" flipV="1">
            <a:off x="1718579" y="3957010"/>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8" name="Straight Arrow Connector 37"/>
          <p:cNvCxnSpPr/>
          <p:nvPr/>
        </p:nvCxnSpPr>
        <p:spPr bwMode="auto">
          <a:xfrm flipV="1">
            <a:off x="1838587" y="3913340"/>
            <a:ext cx="0" cy="2790990"/>
          </a:xfrm>
          <a:prstGeom prst="straightConnector1">
            <a:avLst/>
          </a:prstGeom>
          <a:solidFill>
            <a:schemeClr val="accent1"/>
          </a:solidFill>
          <a:ln w="34925" cap="flat" cmpd="sng" algn="ctr">
            <a:solidFill>
              <a:schemeClr val="accent6"/>
            </a:solidFill>
            <a:prstDash val="solid"/>
            <a:round/>
            <a:headEnd type="none" w="med" len="med"/>
            <a:tailEnd type="triangle"/>
          </a:ln>
          <a:effectLst/>
        </p:spPr>
      </p:cxnSp>
      <p:graphicFrame>
        <p:nvGraphicFramePr>
          <p:cNvPr id="41" name="Object 40"/>
          <p:cNvGraphicFramePr>
            <a:graphicFrameLocks noChangeAspect="1"/>
          </p:cNvGraphicFramePr>
          <p:nvPr>
            <p:extLst>
              <p:ext uri="{D42A27DB-BD31-4B8C-83A1-F6EECF244321}">
                <p14:modId xmlns:p14="http://schemas.microsoft.com/office/powerpoint/2010/main" val="1381233420"/>
              </p:ext>
            </p:extLst>
          </p:nvPr>
        </p:nvGraphicFramePr>
        <p:xfrm>
          <a:off x="1495397" y="3599094"/>
          <a:ext cx="1279553" cy="343676"/>
        </p:xfrm>
        <a:graphic>
          <a:graphicData uri="http://schemas.openxmlformats.org/presentationml/2006/ole">
            <mc:AlternateContent xmlns:mc="http://schemas.openxmlformats.org/markup-compatibility/2006">
              <mc:Choice xmlns:v="urn:schemas-microsoft-com:vml" Requires="v">
                <p:oleObj spid="_x0000_s123103" name="Equation" r:id="rId11" imgW="850680" imgH="228600" progId="Equation.DSMT4">
                  <p:embed/>
                </p:oleObj>
              </mc:Choice>
              <mc:Fallback>
                <p:oleObj name="Equation" r:id="rId11" imgW="850680" imgH="228600" progId="Equation.DSMT4">
                  <p:embed/>
                  <p:pic>
                    <p:nvPicPr>
                      <p:cNvPr id="0" name=""/>
                      <p:cNvPicPr/>
                      <p:nvPr/>
                    </p:nvPicPr>
                    <p:blipFill>
                      <a:blip r:embed="rId12"/>
                      <a:stretch>
                        <a:fillRect/>
                      </a:stretch>
                    </p:blipFill>
                    <p:spPr>
                      <a:xfrm>
                        <a:off x="1495397" y="3599094"/>
                        <a:ext cx="1279553" cy="343676"/>
                      </a:xfrm>
                      <a:prstGeom prst="rect">
                        <a:avLst/>
                      </a:prstGeom>
                    </p:spPr>
                  </p:pic>
                </p:oleObj>
              </mc:Fallback>
            </mc:AlternateContent>
          </a:graphicData>
        </a:graphic>
      </p:graphicFrame>
      <p:grpSp>
        <p:nvGrpSpPr>
          <p:cNvPr id="57" name="Group 56"/>
          <p:cNvGrpSpPr/>
          <p:nvPr/>
        </p:nvGrpSpPr>
        <p:grpSpPr>
          <a:xfrm>
            <a:off x="5196207" y="1524494"/>
            <a:ext cx="2967622" cy="378539"/>
            <a:chOff x="5196207" y="1524494"/>
            <a:chExt cx="2967622" cy="378539"/>
          </a:xfrm>
        </p:grpSpPr>
        <p:sp>
          <p:nvSpPr>
            <p:cNvPr id="42" name="TextBox 41"/>
            <p:cNvSpPr txBox="1"/>
            <p:nvPr/>
          </p:nvSpPr>
          <p:spPr>
            <a:xfrm>
              <a:off x="5196207" y="1524494"/>
              <a:ext cx="1566454" cy="338554"/>
            </a:xfrm>
            <a:prstGeom prst="rect">
              <a:avLst/>
            </a:prstGeom>
            <a:noFill/>
          </p:spPr>
          <p:txBody>
            <a:bodyPr wrap="none" rtlCol="0">
              <a:spAutoFit/>
            </a:bodyPr>
            <a:lstStyle/>
            <a:p>
              <a:r>
                <a:rPr lang="en-US" sz="1600" dirty="0" smtClean="0"/>
                <a:t>Maximum is at </a:t>
              </a:r>
              <a:endParaRPr lang="en-US" sz="1600" dirty="0"/>
            </a:p>
          </p:txBody>
        </p:sp>
        <p:graphicFrame>
          <p:nvGraphicFramePr>
            <p:cNvPr id="43" name="Object 42"/>
            <p:cNvGraphicFramePr>
              <a:graphicFrameLocks noChangeAspect="1"/>
            </p:cNvGraphicFramePr>
            <p:nvPr>
              <p:extLst>
                <p:ext uri="{D42A27DB-BD31-4B8C-83A1-F6EECF244321}">
                  <p14:modId xmlns:p14="http://schemas.microsoft.com/office/powerpoint/2010/main" val="2607429189"/>
                </p:ext>
              </p:extLst>
            </p:nvPr>
          </p:nvGraphicFramePr>
          <p:xfrm>
            <a:off x="6932580" y="1572496"/>
            <a:ext cx="1231249" cy="330537"/>
          </p:xfrm>
          <a:graphic>
            <a:graphicData uri="http://schemas.openxmlformats.org/presentationml/2006/ole">
              <mc:AlternateContent xmlns:mc="http://schemas.openxmlformats.org/markup-compatibility/2006">
                <mc:Choice xmlns:v="urn:schemas-microsoft-com:vml" Requires="v">
                  <p:oleObj spid="_x0000_s123104" name="Equation" r:id="rId13" imgW="1419308" imgH="380864" progId="Equation.DSMT4">
                    <p:embed/>
                  </p:oleObj>
                </mc:Choice>
                <mc:Fallback>
                  <p:oleObj name="Equation" r:id="rId13" imgW="1419308" imgH="380864" progId="Equation.DSMT4">
                    <p:embed/>
                    <p:pic>
                      <p:nvPicPr>
                        <p:cNvPr id="0" name=""/>
                        <p:cNvPicPr/>
                        <p:nvPr/>
                      </p:nvPicPr>
                      <p:blipFill>
                        <a:blip r:embed="rId14"/>
                        <a:stretch>
                          <a:fillRect/>
                        </a:stretch>
                      </p:blipFill>
                      <p:spPr>
                        <a:xfrm>
                          <a:off x="6932580" y="1572496"/>
                          <a:ext cx="1231249" cy="330537"/>
                        </a:xfrm>
                        <a:prstGeom prst="rect">
                          <a:avLst/>
                        </a:prstGeom>
                      </p:spPr>
                    </p:pic>
                  </p:oleObj>
                </mc:Fallback>
              </mc:AlternateContent>
            </a:graphicData>
          </a:graphic>
        </p:graphicFrame>
      </p:grpSp>
      <p:graphicFrame>
        <p:nvGraphicFramePr>
          <p:cNvPr id="44" name="Object 43"/>
          <p:cNvGraphicFramePr>
            <a:graphicFrameLocks noChangeAspect="1"/>
          </p:cNvGraphicFramePr>
          <p:nvPr>
            <p:extLst>
              <p:ext uri="{D42A27DB-BD31-4B8C-83A1-F6EECF244321}">
                <p14:modId xmlns:p14="http://schemas.microsoft.com/office/powerpoint/2010/main" val="3134190938"/>
              </p:ext>
            </p:extLst>
          </p:nvPr>
        </p:nvGraphicFramePr>
        <p:xfrm>
          <a:off x="5319680" y="2068525"/>
          <a:ext cx="3225800" cy="482600"/>
        </p:xfrm>
        <a:graphic>
          <a:graphicData uri="http://schemas.openxmlformats.org/presentationml/2006/ole">
            <mc:AlternateContent xmlns:mc="http://schemas.openxmlformats.org/markup-compatibility/2006">
              <mc:Choice xmlns:v="urn:schemas-microsoft-com:vml" Requires="v">
                <p:oleObj spid="_x0000_s123105" name="Equation" r:id="rId15" imgW="3225600" imgH="482400" progId="Equation.DSMT4">
                  <p:embed/>
                </p:oleObj>
              </mc:Choice>
              <mc:Fallback>
                <p:oleObj name="Equation" r:id="rId15" imgW="3225600" imgH="482400" progId="Equation.DSMT4">
                  <p:embed/>
                  <p:pic>
                    <p:nvPicPr>
                      <p:cNvPr id="0" name=""/>
                      <p:cNvPicPr/>
                      <p:nvPr/>
                    </p:nvPicPr>
                    <p:blipFill>
                      <a:blip r:embed="rId16"/>
                      <a:stretch>
                        <a:fillRect/>
                      </a:stretch>
                    </p:blipFill>
                    <p:spPr>
                      <a:xfrm>
                        <a:off x="5319680" y="2068525"/>
                        <a:ext cx="3225800" cy="482600"/>
                      </a:xfrm>
                      <a:prstGeom prst="rect">
                        <a:avLst/>
                      </a:prstGeom>
                    </p:spPr>
                  </p:pic>
                </p:oleObj>
              </mc:Fallback>
            </mc:AlternateContent>
          </a:graphicData>
        </a:graphic>
      </p:graphicFrame>
      <p:grpSp>
        <p:nvGrpSpPr>
          <p:cNvPr id="58" name="Group 57"/>
          <p:cNvGrpSpPr/>
          <p:nvPr/>
        </p:nvGrpSpPr>
        <p:grpSpPr>
          <a:xfrm rot="10800000">
            <a:off x="251087" y="3950322"/>
            <a:ext cx="1658428" cy="2760695"/>
            <a:chOff x="4959666" y="2712683"/>
            <a:chExt cx="1658428" cy="2760695"/>
          </a:xfrm>
        </p:grpSpPr>
        <p:cxnSp>
          <p:nvCxnSpPr>
            <p:cNvPr id="45" name="Straight Arrow Connector 44"/>
            <p:cNvCxnSpPr/>
            <p:nvPr/>
          </p:nvCxnSpPr>
          <p:spPr bwMode="auto">
            <a:xfrm>
              <a:off x="5036860" y="5473378"/>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46" name="Straight Arrow Connector 45"/>
            <p:cNvCxnSpPr/>
            <p:nvPr/>
          </p:nvCxnSpPr>
          <p:spPr bwMode="auto">
            <a:xfrm rot="20520000" flipV="1">
              <a:off x="5440076" y="5400281"/>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47" name="Straight Arrow Connector 46"/>
            <p:cNvCxnSpPr/>
            <p:nvPr/>
          </p:nvCxnSpPr>
          <p:spPr bwMode="auto">
            <a:xfrm rot="19440000" flipV="1">
              <a:off x="5832185" y="5188149"/>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48" name="Straight Arrow Connector 47"/>
            <p:cNvCxnSpPr/>
            <p:nvPr/>
          </p:nvCxnSpPr>
          <p:spPr bwMode="auto">
            <a:xfrm rot="18360000">
              <a:off x="6144827" y="4865784"/>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49" name="Straight Arrow Connector 48"/>
            <p:cNvCxnSpPr/>
            <p:nvPr/>
          </p:nvCxnSpPr>
          <p:spPr bwMode="auto">
            <a:xfrm rot="17280000" flipV="1">
              <a:off x="6322695" y="4496610"/>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0" name="Straight Arrow Connector 49"/>
            <p:cNvCxnSpPr/>
            <p:nvPr/>
          </p:nvCxnSpPr>
          <p:spPr bwMode="auto">
            <a:xfrm rot="16200000" flipV="1">
              <a:off x="6381552" y="4054699"/>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1" name="Straight Arrow Connector 50"/>
            <p:cNvCxnSpPr/>
            <p:nvPr/>
          </p:nvCxnSpPr>
          <p:spPr bwMode="auto">
            <a:xfrm rot="15120000" flipV="1">
              <a:off x="6305248" y="3654160"/>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2" name="Straight Arrow Connector 51"/>
            <p:cNvCxnSpPr/>
            <p:nvPr/>
          </p:nvCxnSpPr>
          <p:spPr bwMode="auto">
            <a:xfrm rot="14040000" flipV="1">
              <a:off x="6093116" y="3262051"/>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3" name="Straight Arrow Connector 52"/>
            <p:cNvCxnSpPr/>
            <p:nvPr/>
          </p:nvCxnSpPr>
          <p:spPr bwMode="auto">
            <a:xfrm rot="12960000">
              <a:off x="5770751" y="2949408"/>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4" name="Straight Arrow Connector 53"/>
            <p:cNvCxnSpPr/>
            <p:nvPr/>
          </p:nvCxnSpPr>
          <p:spPr bwMode="auto">
            <a:xfrm rot="11880000" flipV="1">
              <a:off x="5401577" y="2771540"/>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cxnSp>
          <p:nvCxnSpPr>
            <p:cNvPr id="55" name="Straight Arrow Connector 54"/>
            <p:cNvCxnSpPr/>
            <p:nvPr/>
          </p:nvCxnSpPr>
          <p:spPr bwMode="auto">
            <a:xfrm rot="10800000" flipV="1">
              <a:off x="4959666" y="2712683"/>
              <a:ext cx="473083" cy="0"/>
            </a:xfrm>
            <a:prstGeom prst="straightConnector1">
              <a:avLst/>
            </a:prstGeom>
            <a:solidFill>
              <a:schemeClr val="accent1"/>
            </a:solidFill>
            <a:ln w="28575" cap="flat" cmpd="sng" algn="ctr">
              <a:solidFill>
                <a:srgbClr val="C00000"/>
              </a:solidFill>
              <a:prstDash val="sysDash"/>
              <a:round/>
              <a:headEnd type="none" w="med" len="med"/>
              <a:tailEnd type="triangle"/>
            </a:ln>
            <a:effectLst/>
          </p:spPr>
        </p:cxnSp>
      </p:grpSp>
      <p:sp>
        <p:nvSpPr>
          <p:cNvPr id="59" name="TextBox 58"/>
          <p:cNvSpPr txBox="1"/>
          <p:nvPr/>
        </p:nvSpPr>
        <p:spPr>
          <a:xfrm>
            <a:off x="4343400" y="3214416"/>
            <a:ext cx="4630883" cy="338554"/>
          </a:xfrm>
          <a:prstGeom prst="rect">
            <a:avLst/>
          </a:prstGeom>
          <a:noFill/>
        </p:spPr>
        <p:txBody>
          <a:bodyPr wrap="none" rtlCol="0">
            <a:spAutoFit/>
          </a:bodyPr>
          <a:lstStyle/>
          <a:p>
            <a:r>
              <a:rPr lang="en-US" sz="1600" dirty="0" smtClean="0"/>
              <a:t>SHG coefficient has  a sign that can be reversed</a:t>
            </a:r>
            <a:endParaRPr lang="en-US" sz="1600" dirty="0"/>
          </a:p>
        </p:txBody>
      </p:sp>
      <p:graphicFrame>
        <p:nvGraphicFramePr>
          <p:cNvPr id="60" name="Object 59"/>
          <p:cNvGraphicFramePr>
            <a:graphicFrameLocks noChangeAspect="1"/>
          </p:cNvGraphicFramePr>
          <p:nvPr>
            <p:extLst>
              <p:ext uri="{D42A27DB-BD31-4B8C-83A1-F6EECF244321}">
                <p14:modId xmlns:p14="http://schemas.microsoft.com/office/powerpoint/2010/main" val="3759750754"/>
              </p:ext>
            </p:extLst>
          </p:nvPr>
        </p:nvGraphicFramePr>
        <p:xfrm>
          <a:off x="5507038" y="2746375"/>
          <a:ext cx="755650" cy="525463"/>
        </p:xfrm>
        <a:graphic>
          <a:graphicData uri="http://schemas.openxmlformats.org/presentationml/2006/ole">
            <mc:AlternateContent xmlns:mc="http://schemas.openxmlformats.org/markup-compatibility/2006">
              <mc:Choice xmlns:v="urn:schemas-microsoft-com:vml" Requires="v">
                <p:oleObj spid="_x0000_s123106" name="Equation" r:id="rId17" imgW="622080" imgH="431640" progId="Equation.DSMT4">
                  <p:embed/>
                </p:oleObj>
              </mc:Choice>
              <mc:Fallback>
                <p:oleObj name="Equation" r:id="rId17" imgW="622080" imgH="431640" progId="Equation.DSMT4">
                  <p:embed/>
                  <p:pic>
                    <p:nvPicPr>
                      <p:cNvPr id="0" name=""/>
                      <p:cNvPicPr/>
                      <p:nvPr/>
                    </p:nvPicPr>
                    <p:blipFill>
                      <a:blip r:embed="rId18"/>
                      <a:stretch>
                        <a:fillRect/>
                      </a:stretch>
                    </p:blipFill>
                    <p:spPr>
                      <a:xfrm>
                        <a:off x="5507038" y="2746375"/>
                        <a:ext cx="755650" cy="525463"/>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887544691"/>
              </p:ext>
            </p:extLst>
          </p:nvPr>
        </p:nvGraphicFramePr>
        <p:xfrm>
          <a:off x="1595779" y="6398864"/>
          <a:ext cx="901700" cy="228600"/>
        </p:xfrm>
        <a:graphic>
          <a:graphicData uri="http://schemas.openxmlformats.org/presentationml/2006/ole">
            <mc:AlternateContent xmlns:mc="http://schemas.openxmlformats.org/markup-compatibility/2006">
              <mc:Choice xmlns:v="urn:schemas-microsoft-com:vml" Requires="v">
                <p:oleObj spid="_x0000_s123107" name="Equation" r:id="rId19" imgW="901440" imgH="228600" progId="Equation.DSMT4">
                  <p:embed/>
                </p:oleObj>
              </mc:Choice>
              <mc:Fallback>
                <p:oleObj name="Equation" r:id="rId19" imgW="901440" imgH="228600" progId="Equation.DSMT4">
                  <p:embed/>
                  <p:pic>
                    <p:nvPicPr>
                      <p:cNvPr id="0" name=""/>
                      <p:cNvPicPr/>
                      <p:nvPr/>
                    </p:nvPicPr>
                    <p:blipFill>
                      <a:blip r:embed="rId20"/>
                      <a:stretch>
                        <a:fillRect/>
                      </a:stretch>
                    </p:blipFill>
                    <p:spPr>
                      <a:xfrm>
                        <a:off x="1595779" y="6398864"/>
                        <a:ext cx="901700" cy="228600"/>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4023396643"/>
              </p:ext>
            </p:extLst>
          </p:nvPr>
        </p:nvGraphicFramePr>
        <p:xfrm>
          <a:off x="1064353" y="5257610"/>
          <a:ext cx="771101" cy="330472"/>
        </p:xfrm>
        <a:graphic>
          <a:graphicData uri="http://schemas.openxmlformats.org/presentationml/2006/ole">
            <mc:AlternateContent xmlns:mc="http://schemas.openxmlformats.org/markup-compatibility/2006">
              <mc:Choice xmlns:v="urn:schemas-microsoft-com:vml" Requires="v">
                <p:oleObj spid="_x0000_s123108" name="Equation" r:id="rId21" imgW="533160" imgH="228600" progId="Equation.DSMT4">
                  <p:embed/>
                </p:oleObj>
              </mc:Choice>
              <mc:Fallback>
                <p:oleObj name="Equation" r:id="rId21" imgW="533160" imgH="228600" progId="Equation.DSMT4">
                  <p:embed/>
                  <p:pic>
                    <p:nvPicPr>
                      <p:cNvPr id="0" name=""/>
                      <p:cNvPicPr/>
                      <p:nvPr/>
                    </p:nvPicPr>
                    <p:blipFill>
                      <a:blip r:embed="rId22"/>
                      <a:stretch>
                        <a:fillRect/>
                      </a:stretch>
                    </p:blipFill>
                    <p:spPr>
                      <a:xfrm>
                        <a:off x="1064353" y="5257610"/>
                        <a:ext cx="771101" cy="330472"/>
                      </a:xfrm>
                      <a:prstGeom prst="rect">
                        <a:avLst/>
                      </a:prstGeom>
                    </p:spPr>
                  </p:pic>
                </p:oleObj>
              </mc:Fallback>
            </mc:AlternateContent>
          </a:graphicData>
        </a:graphic>
      </p:graphicFrame>
      <p:grpSp>
        <p:nvGrpSpPr>
          <p:cNvPr id="64" name="Group 63"/>
          <p:cNvGrpSpPr/>
          <p:nvPr/>
        </p:nvGrpSpPr>
        <p:grpSpPr>
          <a:xfrm>
            <a:off x="1745625" y="1217138"/>
            <a:ext cx="1658428" cy="2760695"/>
            <a:chOff x="4959666" y="2712683"/>
            <a:chExt cx="1658428" cy="2760695"/>
          </a:xfrm>
        </p:grpSpPr>
        <p:cxnSp>
          <p:nvCxnSpPr>
            <p:cNvPr id="65" name="Straight Arrow Connector 64"/>
            <p:cNvCxnSpPr/>
            <p:nvPr/>
          </p:nvCxnSpPr>
          <p:spPr bwMode="auto">
            <a:xfrm>
              <a:off x="5036860" y="5473378"/>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66" name="Straight Arrow Connector 65"/>
            <p:cNvCxnSpPr/>
            <p:nvPr/>
          </p:nvCxnSpPr>
          <p:spPr bwMode="auto">
            <a:xfrm rot="20520000" flipV="1">
              <a:off x="5440076" y="5400281"/>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67" name="Straight Arrow Connector 66"/>
            <p:cNvCxnSpPr/>
            <p:nvPr/>
          </p:nvCxnSpPr>
          <p:spPr bwMode="auto">
            <a:xfrm rot="19440000" flipV="1">
              <a:off x="5832185" y="5188149"/>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68" name="Straight Arrow Connector 67"/>
            <p:cNvCxnSpPr/>
            <p:nvPr/>
          </p:nvCxnSpPr>
          <p:spPr bwMode="auto">
            <a:xfrm rot="18360000">
              <a:off x="6144827" y="4865784"/>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69" name="Straight Arrow Connector 68"/>
            <p:cNvCxnSpPr/>
            <p:nvPr/>
          </p:nvCxnSpPr>
          <p:spPr bwMode="auto">
            <a:xfrm rot="17280000" flipV="1">
              <a:off x="6322695" y="4496610"/>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0" name="Straight Arrow Connector 69"/>
            <p:cNvCxnSpPr/>
            <p:nvPr/>
          </p:nvCxnSpPr>
          <p:spPr bwMode="auto">
            <a:xfrm rot="16200000" flipV="1">
              <a:off x="6381552" y="4054699"/>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1" name="Straight Arrow Connector 70"/>
            <p:cNvCxnSpPr/>
            <p:nvPr/>
          </p:nvCxnSpPr>
          <p:spPr bwMode="auto">
            <a:xfrm rot="15120000" flipV="1">
              <a:off x="6305248" y="3654160"/>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2" name="Straight Arrow Connector 71"/>
            <p:cNvCxnSpPr/>
            <p:nvPr/>
          </p:nvCxnSpPr>
          <p:spPr bwMode="auto">
            <a:xfrm rot="14040000" flipV="1">
              <a:off x="6093116" y="3262051"/>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3" name="Straight Arrow Connector 72"/>
            <p:cNvCxnSpPr/>
            <p:nvPr/>
          </p:nvCxnSpPr>
          <p:spPr bwMode="auto">
            <a:xfrm rot="12960000">
              <a:off x="5770751" y="2949408"/>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4" name="Straight Arrow Connector 73"/>
            <p:cNvCxnSpPr/>
            <p:nvPr/>
          </p:nvCxnSpPr>
          <p:spPr bwMode="auto">
            <a:xfrm rot="11880000" flipV="1">
              <a:off x="5401577" y="2771540"/>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75" name="Straight Arrow Connector 74"/>
            <p:cNvCxnSpPr/>
            <p:nvPr/>
          </p:nvCxnSpPr>
          <p:spPr bwMode="auto">
            <a:xfrm rot="10800000" flipV="1">
              <a:off x="4959666" y="2712683"/>
              <a:ext cx="4730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grpSp>
      <p:cxnSp>
        <p:nvCxnSpPr>
          <p:cNvPr id="76" name="Straight Arrow Connector 75"/>
          <p:cNvCxnSpPr/>
          <p:nvPr/>
        </p:nvCxnSpPr>
        <p:spPr bwMode="auto">
          <a:xfrm flipV="1">
            <a:off x="1822819" y="1151780"/>
            <a:ext cx="0" cy="2790990"/>
          </a:xfrm>
          <a:prstGeom prst="straightConnector1">
            <a:avLst/>
          </a:prstGeom>
          <a:solidFill>
            <a:schemeClr val="accent1"/>
          </a:solidFill>
          <a:ln w="34925" cap="flat" cmpd="sng" algn="ctr">
            <a:solidFill>
              <a:schemeClr val="accent6"/>
            </a:solidFill>
            <a:prstDash val="solid"/>
            <a:round/>
            <a:headEnd type="none" w="med" len="med"/>
            <a:tailEnd type="triangle"/>
          </a:ln>
          <a:effectLst/>
        </p:spPr>
      </p:cxnSp>
      <p:graphicFrame>
        <p:nvGraphicFramePr>
          <p:cNvPr id="77" name="Object 76"/>
          <p:cNvGraphicFramePr>
            <a:graphicFrameLocks noChangeAspect="1"/>
          </p:cNvGraphicFramePr>
          <p:nvPr>
            <p:extLst>
              <p:ext uri="{D42A27DB-BD31-4B8C-83A1-F6EECF244321}">
                <p14:modId xmlns:p14="http://schemas.microsoft.com/office/powerpoint/2010/main" val="1878469764"/>
              </p:ext>
            </p:extLst>
          </p:nvPr>
        </p:nvGraphicFramePr>
        <p:xfrm>
          <a:off x="5029200" y="3579553"/>
          <a:ext cx="2195513" cy="401637"/>
        </p:xfrm>
        <a:graphic>
          <a:graphicData uri="http://schemas.openxmlformats.org/presentationml/2006/ole">
            <mc:AlternateContent xmlns:mc="http://schemas.openxmlformats.org/markup-compatibility/2006">
              <mc:Choice xmlns:v="urn:schemas-microsoft-com:vml" Requires="v">
                <p:oleObj spid="_x0000_s123109" name="Equation" r:id="rId23" imgW="2158920" imgH="393480" progId="Equation.DSMT4">
                  <p:embed/>
                </p:oleObj>
              </mc:Choice>
              <mc:Fallback>
                <p:oleObj name="Equation" r:id="rId23" imgW="2158920" imgH="393480" progId="Equation.DSMT4">
                  <p:embed/>
                  <p:pic>
                    <p:nvPicPr>
                      <p:cNvPr id="0" name=""/>
                      <p:cNvPicPr/>
                      <p:nvPr/>
                    </p:nvPicPr>
                    <p:blipFill>
                      <a:blip r:embed="rId24"/>
                      <a:stretch>
                        <a:fillRect/>
                      </a:stretch>
                    </p:blipFill>
                    <p:spPr>
                      <a:xfrm>
                        <a:off x="5029200" y="3579553"/>
                        <a:ext cx="2195513" cy="401637"/>
                      </a:xfrm>
                      <a:prstGeom prst="rect">
                        <a:avLst/>
                      </a:prstGeom>
                    </p:spPr>
                  </p:pic>
                </p:oleObj>
              </mc:Fallback>
            </mc:AlternateContent>
          </a:graphicData>
        </a:graphic>
      </p:graphicFrame>
      <p:graphicFrame>
        <p:nvGraphicFramePr>
          <p:cNvPr id="78" name="Object 77"/>
          <p:cNvGraphicFramePr>
            <a:graphicFrameLocks noChangeAspect="1"/>
          </p:cNvGraphicFramePr>
          <p:nvPr>
            <p:extLst>
              <p:ext uri="{D42A27DB-BD31-4B8C-83A1-F6EECF244321}">
                <p14:modId xmlns:p14="http://schemas.microsoft.com/office/powerpoint/2010/main" val="3725401989"/>
              </p:ext>
            </p:extLst>
          </p:nvPr>
        </p:nvGraphicFramePr>
        <p:xfrm>
          <a:off x="5111750" y="4044950"/>
          <a:ext cx="2209800" cy="393700"/>
        </p:xfrm>
        <a:graphic>
          <a:graphicData uri="http://schemas.openxmlformats.org/presentationml/2006/ole">
            <mc:AlternateContent xmlns:mc="http://schemas.openxmlformats.org/markup-compatibility/2006">
              <mc:Choice xmlns:v="urn:schemas-microsoft-com:vml" Requires="v">
                <p:oleObj spid="_x0000_s123110" name="Equation" r:id="rId25" imgW="2209680" imgH="393480" progId="Equation.DSMT4">
                  <p:embed/>
                </p:oleObj>
              </mc:Choice>
              <mc:Fallback>
                <p:oleObj name="Equation" r:id="rId25" imgW="2209680" imgH="393480" progId="Equation.DSMT4">
                  <p:embed/>
                  <p:pic>
                    <p:nvPicPr>
                      <p:cNvPr id="0" name=""/>
                      <p:cNvPicPr/>
                      <p:nvPr/>
                    </p:nvPicPr>
                    <p:blipFill>
                      <a:blip r:embed="rId26"/>
                      <a:stretch>
                        <a:fillRect/>
                      </a:stretch>
                    </p:blipFill>
                    <p:spPr>
                      <a:xfrm>
                        <a:off x="5111750" y="4044950"/>
                        <a:ext cx="2209800" cy="393700"/>
                      </a:xfrm>
                      <a:prstGeom prst="rect">
                        <a:avLst/>
                      </a:prstGeom>
                    </p:spPr>
                  </p:pic>
                </p:oleObj>
              </mc:Fallback>
            </mc:AlternateContent>
          </a:graphicData>
        </a:graphic>
      </p:graphicFrame>
      <p:graphicFrame>
        <p:nvGraphicFramePr>
          <p:cNvPr id="79" name="Object 78"/>
          <p:cNvGraphicFramePr>
            <a:graphicFrameLocks noChangeAspect="1"/>
          </p:cNvGraphicFramePr>
          <p:nvPr>
            <p:extLst>
              <p:ext uri="{D42A27DB-BD31-4B8C-83A1-F6EECF244321}">
                <p14:modId xmlns:p14="http://schemas.microsoft.com/office/powerpoint/2010/main" val="4237638057"/>
              </p:ext>
            </p:extLst>
          </p:nvPr>
        </p:nvGraphicFramePr>
        <p:xfrm>
          <a:off x="489319" y="2441946"/>
          <a:ext cx="1333500" cy="228600"/>
        </p:xfrm>
        <a:graphic>
          <a:graphicData uri="http://schemas.openxmlformats.org/presentationml/2006/ole">
            <mc:AlternateContent xmlns:mc="http://schemas.openxmlformats.org/markup-compatibility/2006">
              <mc:Choice xmlns:v="urn:schemas-microsoft-com:vml" Requires="v">
                <p:oleObj spid="_x0000_s123111" name="Equation" r:id="rId27" imgW="1333440" imgH="228600" progId="Equation.DSMT4">
                  <p:embed/>
                </p:oleObj>
              </mc:Choice>
              <mc:Fallback>
                <p:oleObj name="Equation" r:id="rId27" imgW="1333440" imgH="228600" progId="Equation.DSMT4">
                  <p:embed/>
                  <p:pic>
                    <p:nvPicPr>
                      <p:cNvPr id="0" name=""/>
                      <p:cNvPicPr/>
                      <p:nvPr/>
                    </p:nvPicPr>
                    <p:blipFill>
                      <a:blip r:embed="rId28"/>
                      <a:stretch>
                        <a:fillRect/>
                      </a:stretch>
                    </p:blipFill>
                    <p:spPr>
                      <a:xfrm>
                        <a:off x="489319" y="2441946"/>
                        <a:ext cx="1333500" cy="228600"/>
                      </a:xfrm>
                      <a:prstGeom prst="rect">
                        <a:avLst/>
                      </a:prstGeom>
                    </p:spPr>
                  </p:pic>
                </p:oleObj>
              </mc:Fallback>
            </mc:AlternateContent>
          </a:graphicData>
        </a:graphic>
      </p:graphicFrame>
      <p:graphicFrame>
        <p:nvGraphicFramePr>
          <p:cNvPr id="80" name="Object 79"/>
          <p:cNvGraphicFramePr>
            <a:graphicFrameLocks noChangeAspect="1"/>
          </p:cNvGraphicFramePr>
          <p:nvPr>
            <p:extLst>
              <p:ext uri="{D42A27DB-BD31-4B8C-83A1-F6EECF244321}">
                <p14:modId xmlns:p14="http://schemas.microsoft.com/office/powerpoint/2010/main" val="2163441011"/>
              </p:ext>
            </p:extLst>
          </p:nvPr>
        </p:nvGraphicFramePr>
        <p:xfrm>
          <a:off x="5800725" y="4506913"/>
          <a:ext cx="1117600" cy="393700"/>
        </p:xfrm>
        <a:graphic>
          <a:graphicData uri="http://schemas.openxmlformats.org/presentationml/2006/ole">
            <mc:AlternateContent xmlns:mc="http://schemas.openxmlformats.org/markup-compatibility/2006">
              <mc:Choice xmlns:v="urn:schemas-microsoft-com:vml" Requires="v">
                <p:oleObj spid="_x0000_s123112" name="Equation" r:id="rId29" imgW="1117440" imgH="393480" progId="Equation.DSMT4">
                  <p:embed/>
                </p:oleObj>
              </mc:Choice>
              <mc:Fallback>
                <p:oleObj name="Equation" r:id="rId29" imgW="1117440" imgH="393480" progId="Equation.DSMT4">
                  <p:embed/>
                  <p:pic>
                    <p:nvPicPr>
                      <p:cNvPr id="0" name=""/>
                      <p:cNvPicPr/>
                      <p:nvPr/>
                    </p:nvPicPr>
                    <p:blipFill>
                      <a:blip r:embed="rId30"/>
                      <a:stretch>
                        <a:fillRect/>
                      </a:stretch>
                    </p:blipFill>
                    <p:spPr>
                      <a:xfrm>
                        <a:off x="5800725" y="4506913"/>
                        <a:ext cx="1117600" cy="393700"/>
                      </a:xfrm>
                      <a:prstGeom prst="rect">
                        <a:avLst/>
                      </a:prstGeom>
                    </p:spPr>
                  </p:pic>
                </p:oleObj>
              </mc:Fallback>
            </mc:AlternateContent>
          </a:graphicData>
        </a:graphic>
      </p:graphicFrame>
      <p:sp>
        <p:nvSpPr>
          <p:cNvPr id="81" name="TextBox 80"/>
          <p:cNvSpPr txBox="1"/>
          <p:nvPr/>
        </p:nvSpPr>
        <p:spPr>
          <a:xfrm>
            <a:off x="4572000" y="4928487"/>
            <a:ext cx="2504788" cy="338554"/>
          </a:xfrm>
          <a:prstGeom prst="rect">
            <a:avLst/>
          </a:prstGeom>
          <a:noFill/>
        </p:spPr>
        <p:txBody>
          <a:bodyPr wrap="none" rtlCol="0">
            <a:spAutoFit/>
          </a:bodyPr>
          <a:lstStyle/>
          <a:p>
            <a:r>
              <a:rPr lang="en-US" sz="1600" dirty="0" smtClean="0"/>
              <a:t>Effective SHG coefficient </a:t>
            </a:r>
            <a:endParaRPr lang="en-US" sz="1600" dirty="0"/>
          </a:p>
        </p:txBody>
      </p:sp>
      <p:graphicFrame>
        <p:nvGraphicFramePr>
          <p:cNvPr id="82" name="Object 81"/>
          <p:cNvGraphicFramePr>
            <a:graphicFrameLocks noChangeAspect="1"/>
          </p:cNvGraphicFramePr>
          <p:nvPr>
            <p:extLst>
              <p:ext uri="{D42A27DB-BD31-4B8C-83A1-F6EECF244321}">
                <p14:modId xmlns:p14="http://schemas.microsoft.com/office/powerpoint/2010/main" val="2557930689"/>
              </p:ext>
            </p:extLst>
          </p:nvPr>
        </p:nvGraphicFramePr>
        <p:xfrm>
          <a:off x="7094955" y="4905326"/>
          <a:ext cx="635000" cy="393700"/>
        </p:xfrm>
        <a:graphic>
          <a:graphicData uri="http://schemas.openxmlformats.org/presentationml/2006/ole">
            <mc:AlternateContent xmlns:mc="http://schemas.openxmlformats.org/markup-compatibility/2006">
              <mc:Choice xmlns:v="urn:schemas-microsoft-com:vml" Requires="v">
                <p:oleObj spid="_x0000_s123113" name="Equation" r:id="rId31" imgW="634680" imgH="393480" progId="Equation.DSMT4">
                  <p:embed/>
                </p:oleObj>
              </mc:Choice>
              <mc:Fallback>
                <p:oleObj name="Equation" r:id="rId31" imgW="634680" imgH="393480" progId="Equation.DSMT4">
                  <p:embed/>
                  <p:pic>
                    <p:nvPicPr>
                      <p:cNvPr id="0" name=""/>
                      <p:cNvPicPr/>
                      <p:nvPr/>
                    </p:nvPicPr>
                    <p:blipFill>
                      <a:blip r:embed="rId32"/>
                      <a:stretch>
                        <a:fillRect/>
                      </a:stretch>
                    </p:blipFill>
                    <p:spPr>
                      <a:xfrm>
                        <a:off x="7094955" y="4905326"/>
                        <a:ext cx="635000" cy="393700"/>
                      </a:xfrm>
                      <a:prstGeom prst="rect">
                        <a:avLst/>
                      </a:prstGeom>
                    </p:spPr>
                  </p:pic>
                </p:oleObj>
              </mc:Fallback>
            </mc:AlternateContent>
          </a:graphicData>
        </a:graphic>
      </p:graphicFrame>
      <p:grpSp>
        <p:nvGrpSpPr>
          <p:cNvPr id="84" name="Group 83"/>
          <p:cNvGrpSpPr/>
          <p:nvPr/>
        </p:nvGrpSpPr>
        <p:grpSpPr>
          <a:xfrm>
            <a:off x="4148887" y="5308835"/>
            <a:ext cx="4196170" cy="1482993"/>
            <a:chOff x="4148887" y="5308835"/>
            <a:chExt cx="4196170" cy="1482993"/>
          </a:xfrm>
        </p:grpSpPr>
        <p:pic>
          <p:nvPicPr>
            <p:cNvPr id="104490" name="Picture 42" descr="Image result for ppln crystal"/>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148887" y="5308835"/>
              <a:ext cx="2113801" cy="1482993"/>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6440080" y="5412947"/>
              <a:ext cx="1904977" cy="738664"/>
            </a:xfrm>
            <a:prstGeom prst="rect">
              <a:avLst/>
            </a:prstGeom>
            <a:noFill/>
          </p:spPr>
          <p:txBody>
            <a:bodyPr wrap="square" rtlCol="0">
              <a:spAutoFit/>
            </a:bodyPr>
            <a:lstStyle/>
            <a:p>
              <a:r>
                <a:rPr lang="en-US" sz="1400" dirty="0" smtClean="0"/>
                <a:t>PPLN-periodically modulated lithium niobate</a:t>
              </a:r>
              <a:endParaRPr lang="en-US" sz="1400" dirty="0"/>
            </a:p>
          </p:txBody>
        </p:sp>
      </p:grpSp>
    </p:spTree>
    <p:extLst>
      <p:ext uri="{BB962C8B-B14F-4D97-AF65-F5344CB8AC3E}">
        <p14:creationId xmlns:p14="http://schemas.microsoft.com/office/powerpoint/2010/main" val="34556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9"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232" y="-152400"/>
            <a:ext cx="8229600" cy="1143000"/>
          </a:xfrm>
        </p:spPr>
        <p:txBody>
          <a:bodyPr/>
          <a:lstStyle/>
          <a:p>
            <a:r>
              <a:rPr lang="en-US" sz="3200" dirty="0" smtClean="0"/>
              <a:t>SHG in PPLN</a:t>
            </a:r>
            <a:endParaRPr lang="en-US" sz="3200" dirty="0"/>
          </a:p>
        </p:txBody>
      </p:sp>
      <p:sp>
        <p:nvSpPr>
          <p:cNvPr id="3" name="Slide Number Placeholder 2"/>
          <p:cNvSpPr>
            <a:spLocks noGrp="1"/>
          </p:cNvSpPr>
          <p:nvPr>
            <p:ph type="sldNum" sz="quarter" idx="12"/>
          </p:nvPr>
        </p:nvSpPr>
        <p:spPr>
          <a:xfrm>
            <a:off x="6613288" y="6179953"/>
            <a:ext cx="2133600" cy="476250"/>
          </a:xfrm>
        </p:spPr>
        <p:txBody>
          <a:bodyPr/>
          <a:lstStyle/>
          <a:p>
            <a:pPr>
              <a:defRPr/>
            </a:pPr>
            <a:fld id="{A733CBAA-5A9F-454A-AF19-39ABCF14556A}" type="slidenum">
              <a:rPr lang="en-US" smtClean="0"/>
              <a:pPr>
                <a:defRPr/>
              </a:pPr>
              <a:t>17</a:t>
            </a:fld>
            <a:endParaRPr lang="en-US"/>
          </a:p>
        </p:txBody>
      </p:sp>
      <p:grpSp>
        <p:nvGrpSpPr>
          <p:cNvPr id="5" name="Group 4"/>
          <p:cNvGrpSpPr/>
          <p:nvPr/>
        </p:nvGrpSpPr>
        <p:grpSpPr>
          <a:xfrm>
            <a:off x="50502" y="725378"/>
            <a:ext cx="3352799" cy="2717850"/>
            <a:chOff x="76200" y="990600"/>
            <a:chExt cx="3352799" cy="2717850"/>
          </a:xfrm>
        </p:grpSpPr>
        <p:pic>
          <p:nvPicPr>
            <p:cNvPr id="105474" name="Picture 2" descr="Image result for ppln crys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86" y="1295400"/>
              <a:ext cx="3016313" cy="2413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76200" y="990600"/>
              <a:ext cx="23622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6" name="TextBox 5"/>
          <p:cNvSpPr txBox="1"/>
          <p:nvPr/>
        </p:nvSpPr>
        <p:spPr>
          <a:xfrm>
            <a:off x="3200400" y="1022085"/>
            <a:ext cx="4479688" cy="338554"/>
          </a:xfrm>
          <a:prstGeom prst="rect">
            <a:avLst/>
          </a:prstGeom>
          <a:noFill/>
        </p:spPr>
        <p:txBody>
          <a:bodyPr wrap="none" rtlCol="0">
            <a:spAutoFit/>
          </a:bodyPr>
          <a:lstStyle/>
          <a:p>
            <a:r>
              <a:rPr lang="en-US" sz="1600" dirty="0" smtClean="0"/>
              <a:t>We can use the largest nonlinear coefficient d</a:t>
            </a:r>
            <a:r>
              <a:rPr lang="en-US" sz="1600" baseline="-25000" dirty="0" smtClean="0"/>
              <a:t>33</a:t>
            </a:r>
            <a:endParaRPr lang="en-US" sz="1600" dirty="0"/>
          </a:p>
        </p:txBody>
      </p:sp>
      <p:sp>
        <p:nvSpPr>
          <p:cNvPr id="7" name="TextBox 6"/>
          <p:cNvSpPr txBox="1"/>
          <p:nvPr/>
        </p:nvSpPr>
        <p:spPr>
          <a:xfrm>
            <a:off x="3649772" y="1627384"/>
            <a:ext cx="1871025" cy="338554"/>
          </a:xfrm>
          <a:prstGeom prst="rect">
            <a:avLst/>
          </a:prstGeom>
          <a:noFill/>
        </p:spPr>
        <p:txBody>
          <a:bodyPr wrap="none" rtlCol="0">
            <a:spAutoFit/>
          </a:bodyPr>
          <a:lstStyle/>
          <a:p>
            <a:r>
              <a:rPr lang="en-US" sz="1600" dirty="0" smtClean="0"/>
              <a:t>Period of poling is </a:t>
            </a:r>
            <a:endParaRPr lang="en-US" sz="1600" dirty="0"/>
          </a:p>
        </p:txBody>
      </p:sp>
      <p:graphicFrame>
        <p:nvGraphicFramePr>
          <p:cNvPr id="8" name="Object 7"/>
          <p:cNvGraphicFramePr>
            <a:graphicFrameLocks noChangeAspect="1"/>
          </p:cNvGraphicFramePr>
          <p:nvPr>
            <p:extLst>
              <p:ext uri="{D42A27DB-BD31-4B8C-83A1-F6EECF244321}">
                <p14:modId xmlns:p14="http://schemas.microsoft.com/office/powerpoint/2010/main" val="3071165700"/>
              </p:ext>
            </p:extLst>
          </p:nvPr>
        </p:nvGraphicFramePr>
        <p:xfrm>
          <a:off x="5726334" y="1683363"/>
          <a:ext cx="2201862" cy="282575"/>
        </p:xfrm>
        <a:graphic>
          <a:graphicData uri="http://schemas.openxmlformats.org/presentationml/2006/ole">
            <mc:AlternateContent xmlns:mc="http://schemas.openxmlformats.org/markup-compatibility/2006">
              <mc:Choice xmlns:v="urn:schemas-microsoft-com:vml" Requires="v">
                <p:oleObj spid="_x0000_s105946" name="Equation" r:id="rId4" imgW="1777680" imgH="228600" progId="Equation.DSMT4">
                  <p:embed/>
                </p:oleObj>
              </mc:Choice>
              <mc:Fallback>
                <p:oleObj name="Equation" r:id="rId4" imgW="1777680" imgH="228600" progId="Equation.DSMT4">
                  <p:embed/>
                  <p:pic>
                    <p:nvPicPr>
                      <p:cNvPr id="0" name=""/>
                      <p:cNvPicPr/>
                      <p:nvPr/>
                    </p:nvPicPr>
                    <p:blipFill>
                      <a:blip r:embed="rId5"/>
                      <a:stretch>
                        <a:fillRect/>
                      </a:stretch>
                    </p:blipFill>
                    <p:spPr>
                      <a:xfrm>
                        <a:off x="5726334" y="1683363"/>
                        <a:ext cx="2201862" cy="282575"/>
                      </a:xfrm>
                      <a:prstGeom prst="rect">
                        <a:avLst/>
                      </a:prstGeom>
                    </p:spPr>
                  </p:pic>
                </p:oleObj>
              </mc:Fallback>
            </mc:AlternateContent>
          </a:graphicData>
        </a:graphic>
      </p:graphicFrame>
      <p:grpSp>
        <p:nvGrpSpPr>
          <p:cNvPr id="52" name="Group 51"/>
          <p:cNvGrpSpPr/>
          <p:nvPr/>
        </p:nvGrpSpPr>
        <p:grpSpPr>
          <a:xfrm>
            <a:off x="3539696" y="1970380"/>
            <a:ext cx="4479919" cy="1439796"/>
            <a:chOff x="1679430" y="3106854"/>
            <a:chExt cx="4479919" cy="1439796"/>
          </a:xfrm>
        </p:grpSpPr>
        <p:cxnSp>
          <p:nvCxnSpPr>
            <p:cNvPr id="10" name="Straight Connector 9"/>
            <p:cNvCxnSpPr/>
            <p:nvPr/>
          </p:nvCxnSpPr>
          <p:spPr bwMode="auto">
            <a:xfrm>
              <a:off x="1820667" y="3979523"/>
              <a:ext cx="4038600"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11" name="TextBox 10"/>
            <p:cNvSpPr txBox="1"/>
            <p:nvPr/>
          </p:nvSpPr>
          <p:spPr>
            <a:xfrm>
              <a:off x="5859267" y="3781922"/>
              <a:ext cx="300082" cy="369332"/>
            </a:xfrm>
            <a:prstGeom prst="rect">
              <a:avLst/>
            </a:prstGeom>
            <a:noFill/>
          </p:spPr>
          <p:txBody>
            <a:bodyPr wrap="none" rtlCol="0">
              <a:spAutoFit/>
            </a:bodyPr>
            <a:lstStyle/>
            <a:p>
              <a:r>
                <a:rPr lang="en-US" dirty="0" smtClean="0"/>
                <a:t>x</a:t>
              </a:r>
              <a:endParaRPr lang="en-US" dirty="0"/>
            </a:p>
          </p:txBody>
        </p:sp>
        <p:grpSp>
          <p:nvGrpSpPr>
            <p:cNvPr id="29" name="Group 28"/>
            <p:cNvGrpSpPr/>
            <p:nvPr/>
          </p:nvGrpSpPr>
          <p:grpSpPr>
            <a:xfrm>
              <a:off x="2093457" y="3647916"/>
              <a:ext cx="3112629" cy="663215"/>
              <a:chOff x="2526171" y="4518385"/>
              <a:chExt cx="4316053" cy="838200"/>
            </a:xfrm>
          </p:grpSpPr>
          <p:grpSp>
            <p:nvGrpSpPr>
              <p:cNvPr id="21" name="Group 20"/>
              <p:cNvGrpSpPr/>
              <p:nvPr/>
            </p:nvGrpSpPr>
            <p:grpSpPr>
              <a:xfrm>
                <a:off x="4677313" y="4518385"/>
                <a:ext cx="2164911" cy="838200"/>
                <a:chOff x="3649772" y="2895600"/>
                <a:chExt cx="2164911" cy="838200"/>
              </a:xfrm>
            </p:grpSpPr>
            <p:grpSp>
              <p:nvGrpSpPr>
                <p:cNvPr id="17" name="Group 16"/>
                <p:cNvGrpSpPr/>
                <p:nvPr/>
              </p:nvGrpSpPr>
              <p:grpSpPr>
                <a:xfrm>
                  <a:off x="3649772" y="2895600"/>
                  <a:ext cx="1082456" cy="838200"/>
                  <a:chOff x="3649772" y="2895600"/>
                  <a:chExt cx="1082456" cy="838200"/>
                </a:xfrm>
              </p:grpSpPr>
              <p:grpSp>
                <p:nvGrpSpPr>
                  <p:cNvPr id="16" name="Group 15"/>
                  <p:cNvGrpSpPr/>
                  <p:nvPr/>
                </p:nvGrpSpPr>
                <p:grpSpPr>
                  <a:xfrm>
                    <a:off x="3649772" y="2895600"/>
                    <a:ext cx="541228" cy="838200"/>
                    <a:chOff x="3649772" y="2895600"/>
                    <a:chExt cx="541228" cy="838200"/>
                  </a:xfrm>
                </p:grpSpPr>
                <p:cxnSp>
                  <p:nvCxnSpPr>
                    <p:cNvPr id="13" name="Straight Connector 12"/>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15" name="Straight Connector 14"/>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nvGrpSpPr>
                  <p:cNvPr id="18" name="Group 17"/>
                  <p:cNvGrpSpPr/>
                  <p:nvPr/>
                </p:nvGrpSpPr>
                <p:grpSpPr>
                  <a:xfrm flipV="1">
                    <a:off x="4191000" y="2895600"/>
                    <a:ext cx="541228" cy="838200"/>
                    <a:chOff x="3649772" y="2895600"/>
                    <a:chExt cx="541228" cy="838200"/>
                  </a:xfrm>
                </p:grpSpPr>
                <p:cxnSp>
                  <p:nvCxnSpPr>
                    <p:cNvPr id="19" name="Straight Connector 18"/>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20" name="Straight Connector 19"/>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grpSp>
              <p:nvGrpSpPr>
                <p:cNvPr id="22" name="Group 21"/>
                <p:cNvGrpSpPr/>
                <p:nvPr/>
              </p:nvGrpSpPr>
              <p:grpSpPr>
                <a:xfrm>
                  <a:off x="4732227" y="2895600"/>
                  <a:ext cx="1082456" cy="838200"/>
                  <a:chOff x="3649772" y="2895600"/>
                  <a:chExt cx="1082456" cy="838200"/>
                </a:xfrm>
              </p:grpSpPr>
              <p:grpSp>
                <p:nvGrpSpPr>
                  <p:cNvPr id="23" name="Group 22"/>
                  <p:cNvGrpSpPr/>
                  <p:nvPr/>
                </p:nvGrpSpPr>
                <p:grpSpPr>
                  <a:xfrm>
                    <a:off x="3649772" y="2895600"/>
                    <a:ext cx="541228" cy="838200"/>
                    <a:chOff x="3649772" y="2895600"/>
                    <a:chExt cx="541228" cy="838200"/>
                  </a:xfrm>
                </p:grpSpPr>
                <p:cxnSp>
                  <p:nvCxnSpPr>
                    <p:cNvPr id="27" name="Straight Connector 26"/>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28" name="Straight Connector 27"/>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nvGrpSpPr>
                  <p:cNvPr id="24" name="Group 23"/>
                  <p:cNvGrpSpPr/>
                  <p:nvPr/>
                </p:nvGrpSpPr>
                <p:grpSpPr>
                  <a:xfrm flipV="1">
                    <a:off x="4191000" y="2895600"/>
                    <a:ext cx="541228" cy="838200"/>
                    <a:chOff x="3649772" y="2895600"/>
                    <a:chExt cx="541228" cy="838200"/>
                  </a:xfrm>
                </p:grpSpPr>
                <p:cxnSp>
                  <p:nvCxnSpPr>
                    <p:cNvPr id="25" name="Straight Connector 24"/>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26" name="Straight Connector 25"/>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grpSp>
          <p:grpSp>
            <p:nvGrpSpPr>
              <p:cNvPr id="30" name="Group 29"/>
              <p:cNvGrpSpPr/>
              <p:nvPr/>
            </p:nvGrpSpPr>
            <p:grpSpPr>
              <a:xfrm>
                <a:off x="2526171" y="4518385"/>
                <a:ext cx="2164911" cy="838200"/>
                <a:chOff x="3649772" y="2895600"/>
                <a:chExt cx="2164911" cy="838200"/>
              </a:xfrm>
            </p:grpSpPr>
            <p:grpSp>
              <p:nvGrpSpPr>
                <p:cNvPr id="31" name="Group 30"/>
                <p:cNvGrpSpPr/>
                <p:nvPr/>
              </p:nvGrpSpPr>
              <p:grpSpPr>
                <a:xfrm>
                  <a:off x="3649772" y="2895600"/>
                  <a:ext cx="1082456" cy="838200"/>
                  <a:chOff x="3649772" y="2895600"/>
                  <a:chExt cx="1082456" cy="838200"/>
                </a:xfrm>
              </p:grpSpPr>
              <p:grpSp>
                <p:nvGrpSpPr>
                  <p:cNvPr id="39" name="Group 38"/>
                  <p:cNvGrpSpPr/>
                  <p:nvPr/>
                </p:nvGrpSpPr>
                <p:grpSpPr>
                  <a:xfrm>
                    <a:off x="3649772" y="2895600"/>
                    <a:ext cx="541228" cy="838200"/>
                    <a:chOff x="3649772" y="2895600"/>
                    <a:chExt cx="541228" cy="838200"/>
                  </a:xfrm>
                </p:grpSpPr>
                <p:cxnSp>
                  <p:nvCxnSpPr>
                    <p:cNvPr id="43" name="Straight Connector 42"/>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44" name="Straight Connector 43"/>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nvGrpSpPr>
                  <p:cNvPr id="40" name="Group 39"/>
                  <p:cNvGrpSpPr/>
                  <p:nvPr/>
                </p:nvGrpSpPr>
                <p:grpSpPr>
                  <a:xfrm flipV="1">
                    <a:off x="4191000" y="2895600"/>
                    <a:ext cx="541228" cy="838200"/>
                    <a:chOff x="3649772" y="2895600"/>
                    <a:chExt cx="541228" cy="838200"/>
                  </a:xfrm>
                </p:grpSpPr>
                <p:cxnSp>
                  <p:nvCxnSpPr>
                    <p:cNvPr id="41" name="Straight Connector 40"/>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42" name="Straight Connector 41"/>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grpSp>
              <p:nvGrpSpPr>
                <p:cNvPr id="32" name="Group 31"/>
                <p:cNvGrpSpPr/>
                <p:nvPr/>
              </p:nvGrpSpPr>
              <p:grpSpPr>
                <a:xfrm>
                  <a:off x="4732227" y="2895600"/>
                  <a:ext cx="1082456" cy="838200"/>
                  <a:chOff x="3649772" y="2895600"/>
                  <a:chExt cx="1082456" cy="838200"/>
                </a:xfrm>
              </p:grpSpPr>
              <p:grpSp>
                <p:nvGrpSpPr>
                  <p:cNvPr id="33" name="Group 32"/>
                  <p:cNvGrpSpPr/>
                  <p:nvPr/>
                </p:nvGrpSpPr>
                <p:grpSpPr>
                  <a:xfrm>
                    <a:off x="3649772" y="2895600"/>
                    <a:ext cx="541228" cy="838200"/>
                    <a:chOff x="3649772" y="2895600"/>
                    <a:chExt cx="541228" cy="838200"/>
                  </a:xfrm>
                </p:grpSpPr>
                <p:cxnSp>
                  <p:nvCxnSpPr>
                    <p:cNvPr id="37" name="Straight Connector 36"/>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38" name="Straight Connector 37"/>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nvGrpSpPr>
                  <p:cNvPr id="34" name="Group 33"/>
                  <p:cNvGrpSpPr/>
                  <p:nvPr/>
                </p:nvGrpSpPr>
                <p:grpSpPr>
                  <a:xfrm flipV="1">
                    <a:off x="4191000" y="2895600"/>
                    <a:ext cx="541228" cy="838200"/>
                    <a:chOff x="3649772" y="2895600"/>
                    <a:chExt cx="541228" cy="838200"/>
                  </a:xfrm>
                </p:grpSpPr>
                <p:cxnSp>
                  <p:nvCxnSpPr>
                    <p:cNvPr id="35" name="Straight Connector 34"/>
                    <p:cNvCxnSpPr/>
                    <p:nvPr/>
                  </p:nvCxnSpPr>
                  <p:spPr bwMode="auto">
                    <a:xfrm>
                      <a:off x="3649772" y="2895600"/>
                      <a:ext cx="0" cy="83820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cxnSp>
                  <p:nvCxnSpPr>
                    <p:cNvPr id="36" name="Straight Connector 35"/>
                    <p:cNvCxnSpPr/>
                    <p:nvPr/>
                  </p:nvCxnSpPr>
                  <p:spPr bwMode="auto">
                    <a:xfrm>
                      <a:off x="3649772" y="3733800"/>
                      <a:ext cx="541228" cy="0"/>
                    </a:xfrm>
                    <a:prstGeom prst="line">
                      <a:avLst/>
                    </a:prstGeom>
                    <a:solidFill>
                      <a:schemeClr val="accent1"/>
                    </a:solidFill>
                    <a:ln w="15875" cap="flat" cmpd="sng" algn="ctr">
                      <a:solidFill>
                        <a:schemeClr val="accent6"/>
                      </a:solidFill>
                      <a:prstDash val="solid"/>
                      <a:round/>
                      <a:headEnd type="none" w="med" len="med"/>
                      <a:tailEnd type="none" w="med" len="med"/>
                    </a:ln>
                    <a:effectLst/>
                  </p:spPr>
                </p:cxnSp>
              </p:grpSp>
            </p:grpSp>
          </p:grpSp>
        </p:grpSp>
        <p:cxnSp>
          <p:nvCxnSpPr>
            <p:cNvPr id="46" name="Straight Connector 45"/>
            <p:cNvCxnSpPr/>
            <p:nvPr/>
          </p:nvCxnSpPr>
          <p:spPr bwMode="auto">
            <a:xfrm flipV="1">
              <a:off x="1779711" y="3386527"/>
              <a:ext cx="8133" cy="1160123"/>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48" name="Rectangle 47"/>
            <p:cNvSpPr/>
            <p:nvPr/>
          </p:nvSpPr>
          <p:spPr>
            <a:xfrm>
              <a:off x="1679430" y="3106854"/>
              <a:ext cx="582211" cy="369332"/>
            </a:xfrm>
            <a:prstGeom prst="rect">
              <a:avLst/>
            </a:prstGeom>
          </p:spPr>
          <p:txBody>
            <a:bodyPr wrap="none">
              <a:spAutoFit/>
            </a:bodyPr>
            <a:lstStyle/>
            <a:p>
              <a:r>
                <a:rPr lang="en-US" dirty="0"/>
                <a:t>d</a:t>
              </a:r>
              <a:r>
                <a:rPr lang="en-US" dirty="0" smtClean="0"/>
                <a:t>(x)</a:t>
              </a:r>
              <a:endParaRPr lang="en-US" dirty="0"/>
            </a:p>
          </p:txBody>
        </p:sp>
        <p:cxnSp>
          <p:nvCxnSpPr>
            <p:cNvPr id="50" name="Straight Arrow Connector 49"/>
            <p:cNvCxnSpPr/>
            <p:nvPr/>
          </p:nvCxnSpPr>
          <p:spPr bwMode="auto">
            <a:xfrm>
              <a:off x="3264416" y="3505200"/>
              <a:ext cx="850384"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51" name="TextBox 50"/>
            <p:cNvSpPr txBox="1"/>
            <p:nvPr/>
          </p:nvSpPr>
          <p:spPr>
            <a:xfrm>
              <a:off x="3556089" y="3138969"/>
              <a:ext cx="338554" cy="369332"/>
            </a:xfrm>
            <a:prstGeom prst="rect">
              <a:avLst/>
            </a:prstGeom>
            <a:noFill/>
          </p:spPr>
          <p:txBody>
            <a:bodyPr wrap="none" rtlCol="0">
              <a:spAutoFit/>
            </a:bodyPr>
            <a:lstStyle/>
            <a:p>
              <a:r>
                <a:rPr lang="el-GR" dirty="0" smtClean="0"/>
                <a:t>Λ</a:t>
              </a:r>
              <a:endParaRPr lang="en-US" dirty="0"/>
            </a:p>
          </p:txBody>
        </p:sp>
      </p:grpSp>
      <p:grpSp>
        <p:nvGrpSpPr>
          <p:cNvPr id="55" name="Group 54"/>
          <p:cNvGrpSpPr/>
          <p:nvPr/>
        </p:nvGrpSpPr>
        <p:grpSpPr>
          <a:xfrm>
            <a:off x="609057" y="3384633"/>
            <a:ext cx="3040715" cy="338554"/>
            <a:chOff x="1295400" y="3396790"/>
            <a:chExt cx="3040715" cy="338554"/>
          </a:xfrm>
        </p:grpSpPr>
        <p:graphicFrame>
          <p:nvGraphicFramePr>
            <p:cNvPr id="53" name="Object 52"/>
            <p:cNvGraphicFramePr>
              <a:graphicFrameLocks noChangeAspect="1"/>
            </p:cNvGraphicFramePr>
            <p:nvPr>
              <p:extLst>
                <p:ext uri="{D42A27DB-BD31-4B8C-83A1-F6EECF244321}">
                  <p14:modId xmlns:p14="http://schemas.microsoft.com/office/powerpoint/2010/main" val="2468142465"/>
                </p:ext>
              </p:extLst>
            </p:nvPr>
          </p:nvGraphicFramePr>
          <p:xfrm>
            <a:off x="1295400" y="3456051"/>
            <a:ext cx="1038225" cy="249174"/>
          </p:xfrm>
          <a:graphic>
            <a:graphicData uri="http://schemas.openxmlformats.org/presentationml/2006/ole">
              <mc:AlternateContent xmlns:mc="http://schemas.openxmlformats.org/markup-compatibility/2006">
                <mc:Choice xmlns:v="urn:schemas-microsoft-com:vml" Requires="v">
                  <p:oleObj spid="_x0000_s105947" name="Equation" r:id="rId6" imgW="952200" imgH="228600" progId="Equation.DSMT4">
                    <p:embed/>
                  </p:oleObj>
                </mc:Choice>
                <mc:Fallback>
                  <p:oleObj name="Equation" r:id="rId6" imgW="952200" imgH="228600" progId="Equation.DSMT4">
                    <p:embed/>
                    <p:pic>
                      <p:nvPicPr>
                        <p:cNvPr id="0" name=""/>
                        <p:cNvPicPr/>
                        <p:nvPr/>
                      </p:nvPicPr>
                      <p:blipFill>
                        <a:blip r:embed="rId7"/>
                        <a:stretch>
                          <a:fillRect/>
                        </a:stretch>
                      </p:blipFill>
                      <p:spPr>
                        <a:xfrm>
                          <a:off x="1295400" y="3456051"/>
                          <a:ext cx="1038225" cy="249174"/>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389983153"/>
                </p:ext>
              </p:extLst>
            </p:nvPr>
          </p:nvGraphicFramePr>
          <p:xfrm>
            <a:off x="2433119" y="3456051"/>
            <a:ext cx="425188" cy="251963"/>
          </p:xfrm>
          <a:graphic>
            <a:graphicData uri="http://schemas.openxmlformats.org/presentationml/2006/ole">
              <mc:AlternateContent xmlns:mc="http://schemas.openxmlformats.org/markup-compatibility/2006">
                <mc:Choice xmlns:v="urn:schemas-microsoft-com:vml" Requires="v">
                  <p:oleObj spid="_x0000_s105948" name="Equation" r:id="rId8" imgW="342720" imgH="203040" progId="Equation.DSMT4">
                    <p:embed/>
                  </p:oleObj>
                </mc:Choice>
                <mc:Fallback>
                  <p:oleObj name="Equation" r:id="rId8" imgW="342720" imgH="203040" progId="Equation.DSMT4">
                    <p:embed/>
                    <p:pic>
                      <p:nvPicPr>
                        <p:cNvPr id="0" name=""/>
                        <p:cNvPicPr/>
                        <p:nvPr/>
                      </p:nvPicPr>
                      <p:blipFill>
                        <a:blip r:embed="rId9"/>
                        <a:stretch>
                          <a:fillRect/>
                        </a:stretch>
                      </p:blipFill>
                      <p:spPr>
                        <a:xfrm>
                          <a:off x="2433119" y="3456051"/>
                          <a:ext cx="425188" cy="251963"/>
                        </a:xfrm>
                        <a:prstGeom prst="rect">
                          <a:avLst/>
                        </a:prstGeom>
                      </p:spPr>
                    </p:pic>
                  </p:oleObj>
                </mc:Fallback>
              </mc:AlternateContent>
            </a:graphicData>
          </a:graphic>
        </p:graphicFrame>
        <p:sp>
          <p:nvSpPr>
            <p:cNvPr id="56" name="TextBox 55"/>
            <p:cNvSpPr txBox="1"/>
            <p:nvPr/>
          </p:nvSpPr>
          <p:spPr>
            <a:xfrm>
              <a:off x="2784087" y="3396790"/>
              <a:ext cx="1552028" cy="338554"/>
            </a:xfrm>
            <a:prstGeom prst="rect">
              <a:avLst/>
            </a:prstGeom>
            <a:noFill/>
          </p:spPr>
          <p:txBody>
            <a:bodyPr wrap="none" rtlCol="0">
              <a:spAutoFit/>
            </a:bodyPr>
            <a:lstStyle/>
            <a:p>
              <a:r>
                <a:rPr lang="en-US" sz="1600" dirty="0" smtClean="0"/>
                <a:t>is square wave</a:t>
              </a:r>
              <a:endParaRPr lang="en-US" sz="1600" dirty="0"/>
            </a:p>
          </p:txBody>
        </p:sp>
      </p:grpSp>
      <p:grpSp>
        <p:nvGrpSpPr>
          <p:cNvPr id="105477" name="Group 105476"/>
          <p:cNvGrpSpPr/>
          <p:nvPr/>
        </p:nvGrpSpPr>
        <p:grpSpPr>
          <a:xfrm>
            <a:off x="3819383" y="3367067"/>
            <a:ext cx="4727739" cy="393700"/>
            <a:chOff x="3819383" y="3367067"/>
            <a:chExt cx="4727739" cy="393700"/>
          </a:xfrm>
        </p:grpSpPr>
        <p:sp>
          <p:nvSpPr>
            <p:cNvPr id="57" name="TextBox 56"/>
            <p:cNvSpPr txBox="1"/>
            <p:nvPr/>
          </p:nvSpPr>
          <p:spPr>
            <a:xfrm>
              <a:off x="3819383" y="3399204"/>
              <a:ext cx="1859805" cy="338554"/>
            </a:xfrm>
            <a:prstGeom prst="rect">
              <a:avLst/>
            </a:prstGeom>
            <a:noFill/>
          </p:spPr>
          <p:txBody>
            <a:bodyPr wrap="none" rtlCol="0">
              <a:spAutoFit/>
            </a:bodyPr>
            <a:lstStyle/>
            <a:p>
              <a:r>
                <a:rPr lang="en-US" sz="1600" dirty="0" smtClean="0"/>
                <a:t>Use Fourier series</a:t>
              </a:r>
              <a:endParaRPr lang="en-US" sz="1600" dirty="0"/>
            </a:p>
          </p:txBody>
        </p:sp>
        <p:graphicFrame>
          <p:nvGraphicFramePr>
            <p:cNvPr id="58" name="Object 57"/>
            <p:cNvGraphicFramePr>
              <a:graphicFrameLocks noChangeAspect="1"/>
            </p:cNvGraphicFramePr>
            <p:nvPr>
              <p:extLst>
                <p:ext uri="{D42A27DB-BD31-4B8C-83A1-F6EECF244321}">
                  <p14:modId xmlns:p14="http://schemas.microsoft.com/office/powerpoint/2010/main" val="1246606701"/>
                </p:ext>
              </p:extLst>
            </p:nvPr>
          </p:nvGraphicFramePr>
          <p:xfrm>
            <a:off x="5880122" y="3367067"/>
            <a:ext cx="2667000" cy="393700"/>
          </p:xfrm>
          <a:graphic>
            <a:graphicData uri="http://schemas.openxmlformats.org/presentationml/2006/ole">
              <mc:AlternateContent xmlns:mc="http://schemas.openxmlformats.org/markup-compatibility/2006">
                <mc:Choice xmlns:v="urn:schemas-microsoft-com:vml" Requires="v">
                  <p:oleObj spid="_x0000_s105949" name="Equation" r:id="rId10" imgW="2666880" imgH="393480" progId="Equation.DSMT4">
                    <p:embed/>
                  </p:oleObj>
                </mc:Choice>
                <mc:Fallback>
                  <p:oleObj name="Equation" r:id="rId10" imgW="2666880" imgH="393480" progId="Equation.DSMT4">
                    <p:embed/>
                    <p:pic>
                      <p:nvPicPr>
                        <p:cNvPr id="0" name=""/>
                        <p:cNvPicPr/>
                        <p:nvPr/>
                      </p:nvPicPr>
                      <p:blipFill>
                        <a:blip r:embed="rId11"/>
                        <a:stretch>
                          <a:fillRect/>
                        </a:stretch>
                      </p:blipFill>
                      <p:spPr>
                        <a:xfrm>
                          <a:off x="5880122" y="3367067"/>
                          <a:ext cx="2667000" cy="393700"/>
                        </a:xfrm>
                        <a:prstGeom prst="rect">
                          <a:avLst/>
                        </a:prstGeom>
                      </p:spPr>
                    </p:pic>
                  </p:oleObj>
                </mc:Fallback>
              </mc:AlternateContent>
            </a:graphicData>
          </a:graphic>
        </p:graphicFrame>
      </p:grpSp>
      <p:sp>
        <p:nvSpPr>
          <p:cNvPr id="59" name="TextBox 58"/>
          <p:cNvSpPr txBox="1"/>
          <p:nvPr/>
        </p:nvSpPr>
        <p:spPr>
          <a:xfrm>
            <a:off x="820419" y="3809028"/>
            <a:ext cx="1050288" cy="338554"/>
          </a:xfrm>
          <a:prstGeom prst="rect">
            <a:avLst/>
          </a:prstGeom>
          <a:noFill/>
        </p:spPr>
        <p:txBody>
          <a:bodyPr wrap="none" rtlCol="0">
            <a:spAutoFit/>
          </a:bodyPr>
          <a:lstStyle/>
          <a:p>
            <a:r>
              <a:rPr lang="en-US" sz="1600" dirty="0" smtClean="0"/>
              <a:t>Equation:</a:t>
            </a:r>
            <a:endParaRPr lang="en-US" sz="1600" dirty="0"/>
          </a:p>
        </p:txBody>
      </p:sp>
      <p:graphicFrame>
        <p:nvGraphicFramePr>
          <p:cNvPr id="60" name="Object 59"/>
          <p:cNvGraphicFramePr>
            <a:graphicFrameLocks noChangeAspect="1"/>
          </p:cNvGraphicFramePr>
          <p:nvPr>
            <p:extLst>
              <p:ext uri="{D42A27DB-BD31-4B8C-83A1-F6EECF244321}">
                <p14:modId xmlns:p14="http://schemas.microsoft.com/office/powerpoint/2010/main" val="4154004842"/>
              </p:ext>
            </p:extLst>
          </p:nvPr>
        </p:nvGraphicFramePr>
        <p:xfrm>
          <a:off x="1965325" y="3825875"/>
          <a:ext cx="5511800" cy="393700"/>
        </p:xfrm>
        <a:graphic>
          <a:graphicData uri="http://schemas.openxmlformats.org/presentationml/2006/ole">
            <mc:AlternateContent xmlns:mc="http://schemas.openxmlformats.org/markup-compatibility/2006">
              <mc:Choice xmlns:v="urn:schemas-microsoft-com:vml" Requires="v">
                <p:oleObj spid="_x0000_s105950" name="Equation" r:id="rId12" imgW="5511600" imgH="393480" progId="Equation.DSMT4">
                  <p:embed/>
                </p:oleObj>
              </mc:Choice>
              <mc:Fallback>
                <p:oleObj name="Equation" r:id="rId12" imgW="5511600" imgH="393480" progId="Equation.DSMT4">
                  <p:embed/>
                  <p:pic>
                    <p:nvPicPr>
                      <p:cNvPr id="0" name=""/>
                      <p:cNvPicPr/>
                      <p:nvPr/>
                    </p:nvPicPr>
                    <p:blipFill>
                      <a:blip r:embed="rId13"/>
                      <a:stretch>
                        <a:fillRect/>
                      </a:stretch>
                    </p:blipFill>
                    <p:spPr>
                      <a:xfrm>
                        <a:off x="1965325" y="3825875"/>
                        <a:ext cx="5511800" cy="3937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2730710246"/>
              </p:ext>
            </p:extLst>
          </p:nvPr>
        </p:nvGraphicFramePr>
        <p:xfrm>
          <a:off x="7829609" y="3818796"/>
          <a:ext cx="711200" cy="393700"/>
        </p:xfrm>
        <a:graphic>
          <a:graphicData uri="http://schemas.openxmlformats.org/presentationml/2006/ole">
            <mc:AlternateContent xmlns:mc="http://schemas.openxmlformats.org/markup-compatibility/2006">
              <mc:Choice xmlns:v="urn:schemas-microsoft-com:vml" Requires="v">
                <p:oleObj spid="_x0000_s105951" name="Equation" r:id="rId14" imgW="711000" imgH="393480" progId="Equation.DSMT4">
                  <p:embed/>
                </p:oleObj>
              </mc:Choice>
              <mc:Fallback>
                <p:oleObj name="Equation" r:id="rId14" imgW="711000" imgH="393480" progId="Equation.DSMT4">
                  <p:embed/>
                  <p:pic>
                    <p:nvPicPr>
                      <p:cNvPr id="0" name=""/>
                      <p:cNvPicPr/>
                      <p:nvPr/>
                    </p:nvPicPr>
                    <p:blipFill>
                      <a:blip r:embed="rId15"/>
                      <a:stretch>
                        <a:fillRect/>
                      </a:stretch>
                    </p:blipFill>
                    <p:spPr>
                      <a:xfrm>
                        <a:off x="7829609" y="3818796"/>
                        <a:ext cx="711200" cy="393700"/>
                      </a:xfrm>
                      <a:prstGeom prst="rect">
                        <a:avLst/>
                      </a:prstGeom>
                    </p:spPr>
                  </p:pic>
                </p:oleObj>
              </mc:Fallback>
            </mc:AlternateContent>
          </a:graphicData>
        </a:graphic>
      </p:graphicFrame>
      <p:grpSp>
        <p:nvGrpSpPr>
          <p:cNvPr id="105479" name="Group 105478"/>
          <p:cNvGrpSpPr/>
          <p:nvPr/>
        </p:nvGrpSpPr>
        <p:grpSpPr>
          <a:xfrm>
            <a:off x="820419" y="5288734"/>
            <a:ext cx="1015583" cy="369332"/>
            <a:chOff x="820419" y="5288734"/>
            <a:chExt cx="1015583" cy="369332"/>
          </a:xfrm>
        </p:grpSpPr>
        <p:cxnSp>
          <p:nvCxnSpPr>
            <p:cNvPr id="105473" name="Straight Arrow Connector 105472"/>
            <p:cNvCxnSpPr/>
            <p:nvPr/>
          </p:nvCxnSpPr>
          <p:spPr bwMode="auto">
            <a:xfrm>
              <a:off x="820419" y="5290066"/>
              <a:ext cx="10155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105478" name="TextBox 105477"/>
            <p:cNvSpPr txBox="1"/>
            <p:nvPr/>
          </p:nvSpPr>
          <p:spPr>
            <a:xfrm>
              <a:off x="1015036" y="5288734"/>
              <a:ext cx="433132" cy="369332"/>
            </a:xfrm>
            <a:prstGeom prst="rect">
              <a:avLst/>
            </a:prstGeom>
            <a:noFill/>
          </p:spPr>
          <p:txBody>
            <a:bodyPr wrap="none" rtlCol="0">
              <a:spAutoFit/>
            </a:bodyPr>
            <a:lstStyle/>
            <a:p>
              <a:r>
                <a:rPr lang="en-US" b="1" dirty="0" smtClean="0"/>
                <a:t>k</a:t>
              </a:r>
              <a:r>
                <a:rPr lang="el-GR" baseline="-25000" dirty="0" smtClean="0">
                  <a:cs typeface="Arial" panose="020B0604020202020204" pitchFamily="34" charset="0"/>
                </a:rPr>
                <a:t>ω</a:t>
              </a:r>
              <a:endParaRPr lang="en-US" baseline="-25000" dirty="0"/>
            </a:p>
          </p:txBody>
        </p:sp>
      </p:grpSp>
      <p:grpSp>
        <p:nvGrpSpPr>
          <p:cNvPr id="105481" name="Group 105480"/>
          <p:cNvGrpSpPr/>
          <p:nvPr/>
        </p:nvGrpSpPr>
        <p:grpSpPr>
          <a:xfrm>
            <a:off x="820419" y="4650886"/>
            <a:ext cx="2456181" cy="454514"/>
            <a:chOff x="820419" y="4650886"/>
            <a:chExt cx="2456181" cy="454514"/>
          </a:xfrm>
        </p:grpSpPr>
        <p:cxnSp>
          <p:nvCxnSpPr>
            <p:cNvPr id="105476" name="Straight Arrow Connector 105475"/>
            <p:cNvCxnSpPr/>
            <p:nvPr/>
          </p:nvCxnSpPr>
          <p:spPr bwMode="auto">
            <a:xfrm>
              <a:off x="820419" y="5105400"/>
              <a:ext cx="2456181" cy="0"/>
            </a:xfrm>
            <a:prstGeom prst="straightConnector1">
              <a:avLst/>
            </a:prstGeom>
            <a:solidFill>
              <a:schemeClr val="accent1"/>
            </a:solidFill>
            <a:ln w="28575" cap="flat" cmpd="sng" algn="ctr">
              <a:solidFill>
                <a:srgbClr val="002060"/>
              </a:solidFill>
              <a:prstDash val="solid"/>
              <a:round/>
              <a:headEnd type="none" w="med" len="med"/>
              <a:tailEnd type="triangle"/>
            </a:ln>
            <a:effectLst/>
          </p:spPr>
        </p:cxnSp>
        <p:sp>
          <p:nvSpPr>
            <p:cNvPr id="72" name="TextBox 71"/>
            <p:cNvSpPr txBox="1"/>
            <p:nvPr/>
          </p:nvSpPr>
          <p:spPr>
            <a:xfrm>
              <a:off x="1499708" y="4650886"/>
              <a:ext cx="518091" cy="369332"/>
            </a:xfrm>
            <a:prstGeom prst="rect">
              <a:avLst/>
            </a:prstGeom>
            <a:noFill/>
          </p:spPr>
          <p:txBody>
            <a:bodyPr wrap="none" rtlCol="0">
              <a:spAutoFit/>
            </a:bodyPr>
            <a:lstStyle/>
            <a:p>
              <a:r>
                <a:rPr lang="en-US" b="1" dirty="0" smtClean="0"/>
                <a:t>k</a:t>
              </a:r>
              <a:r>
                <a:rPr lang="en-US" b="1" baseline="-25000" dirty="0" smtClean="0"/>
                <a:t>2</a:t>
              </a:r>
              <a:r>
                <a:rPr lang="el-GR" baseline="-25000" dirty="0" smtClean="0">
                  <a:cs typeface="Arial" panose="020B0604020202020204" pitchFamily="34" charset="0"/>
                </a:rPr>
                <a:t>ω</a:t>
              </a:r>
              <a:endParaRPr lang="en-US" baseline="-25000" dirty="0"/>
            </a:p>
          </p:txBody>
        </p:sp>
      </p:grpSp>
      <p:grpSp>
        <p:nvGrpSpPr>
          <p:cNvPr id="105480" name="Group 105479"/>
          <p:cNvGrpSpPr/>
          <p:nvPr/>
        </p:nvGrpSpPr>
        <p:grpSpPr>
          <a:xfrm>
            <a:off x="1836002" y="5288734"/>
            <a:ext cx="1015583" cy="369332"/>
            <a:chOff x="1836002" y="5288734"/>
            <a:chExt cx="1015583" cy="369332"/>
          </a:xfrm>
        </p:grpSpPr>
        <p:cxnSp>
          <p:nvCxnSpPr>
            <p:cNvPr id="67" name="Straight Arrow Connector 66"/>
            <p:cNvCxnSpPr/>
            <p:nvPr/>
          </p:nvCxnSpPr>
          <p:spPr bwMode="auto">
            <a:xfrm>
              <a:off x="1836002" y="5291399"/>
              <a:ext cx="1015583"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73" name="TextBox 72"/>
            <p:cNvSpPr txBox="1"/>
            <p:nvPr/>
          </p:nvSpPr>
          <p:spPr>
            <a:xfrm>
              <a:off x="2223836" y="5288734"/>
              <a:ext cx="433132" cy="369332"/>
            </a:xfrm>
            <a:prstGeom prst="rect">
              <a:avLst/>
            </a:prstGeom>
            <a:noFill/>
          </p:spPr>
          <p:txBody>
            <a:bodyPr wrap="none" rtlCol="0">
              <a:spAutoFit/>
            </a:bodyPr>
            <a:lstStyle/>
            <a:p>
              <a:r>
                <a:rPr lang="en-US" b="1" dirty="0" smtClean="0"/>
                <a:t>k</a:t>
              </a:r>
              <a:r>
                <a:rPr lang="el-GR" baseline="-25000" dirty="0" smtClean="0">
                  <a:cs typeface="Arial" panose="020B0604020202020204" pitchFamily="34" charset="0"/>
                </a:rPr>
                <a:t>ω</a:t>
              </a:r>
              <a:endParaRPr lang="en-US" baseline="-25000" dirty="0"/>
            </a:p>
          </p:txBody>
        </p:sp>
      </p:grpSp>
      <p:grpSp>
        <p:nvGrpSpPr>
          <p:cNvPr id="105486" name="Group 105485"/>
          <p:cNvGrpSpPr/>
          <p:nvPr/>
        </p:nvGrpSpPr>
        <p:grpSpPr>
          <a:xfrm>
            <a:off x="2758881" y="5288734"/>
            <a:ext cx="919789" cy="369332"/>
            <a:chOff x="2758881" y="5288734"/>
            <a:chExt cx="919789" cy="369332"/>
          </a:xfrm>
        </p:grpSpPr>
        <p:cxnSp>
          <p:nvCxnSpPr>
            <p:cNvPr id="105483" name="Straight Arrow Connector 105482"/>
            <p:cNvCxnSpPr/>
            <p:nvPr/>
          </p:nvCxnSpPr>
          <p:spPr bwMode="auto">
            <a:xfrm>
              <a:off x="2851585" y="5288734"/>
              <a:ext cx="425015" cy="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sp>
          <p:nvSpPr>
            <p:cNvPr id="105484" name="TextBox 105483"/>
            <p:cNvSpPr txBox="1"/>
            <p:nvPr/>
          </p:nvSpPr>
          <p:spPr>
            <a:xfrm>
              <a:off x="2758881" y="5288734"/>
              <a:ext cx="919789" cy="369332"/>
            </a:xfrm>
            <a:prstGeom prst="rect">
              <a:avLst/>
            </a:prstGeom>
            <a:noFill/>
          </p:spPr>
          <p:txBody>
            <a:bodyPr wrap="square" rtlCol="0">
              <a:spAutoFit/>
            </a:bodyPr>
            <a:lstStyle/>
            <a:p>
              <a:r>
                <a:rPr lang="en-US" dirty="0" smtClean="0"/>
                <a:t>2</a:t>
              </a:r>
              <a:r>
                <a:rPr lang="el-GR" dirty="0" smtClean="0">
                  <a:cs typeface="Arial" panose="020B0604020202020204" pitchFamily="34" charset="0"/>
                </a:rPr>
                <a:t>π</a:t>
              </a:r>
              <a:r>
                <a:rPr lang="en-US" dirty="0" smtClean="0">
                  <a:cs typeface="Arial" panose="020B0604020202020204" pitchFamily="34" charset="0"/>
                </a:rPr>
                <a:t>/</a:t>
              </a:r>
              <a:r>
                <a:rPr lang="el-GR" dirty="0" smtClean="0">
                  <a:cs typeface="Arial" panose="020B0604020202020204" pitchFamily="34" charset="0"/>
                </a:rPr>
                <a:t>Λ</a:t>
              </a:r>
              <a:endParaRPr lang="en-US" dirty="0"/>
            </a:p>
          </p:txBody>
        </p:sp>
      </p:grpSp>
      <p:sp>
        <p:nvSpPr>
          <p:cNvPr id="105485" name="TextBox 105484"/>
          <p:cNvSpPr txBox="1"/>
          <p:nvPr/>
        </p:nvSpPr>
        <p:spPr>
          <a:xfrm>
            <a:off x="917350" y="4420467"/>
            <a:ext cx="1930337" cy="338554"/>
          </a:xfrm>
          <a:prstGeom prst="rect">
            <a:avLst/>
          </a:prstGeom>
          <a:noFill/>
        </p:spPr>
        <p:txBody>
          <a:bodyPr wrap="none" rtlCol="0">
            <a:spAutoFit/>
          </a:bodyPr>
          <a:lstStyle/>
          <a:p>
            <a:r>
              <a:rPr lang="en-US" sz="1600" dirty="0" smtClean="0"/>
              <a:t>Matching momenta</a:t>
            </a:r>
            <a:endParaRPr lang="en-US" sz="1600" dirty="0"/>
          </a:p>
        </p:txBody>
      </p:sp>
      <p:sp>
        <p:nvSpPr>
          <p:cNvPr id="84" name="TextBox 83"/>
          <p:cNvSpPr txBox="1"/>
          <p:nvPr/>
        </p:nvSpPr>
        <p:spPr>
          <a:xfrm>
            <a:off x="694227" y="5841399"/>
            <a:ext cx="3094117" cy="338554"/>
          </a:xfrm>
          <a:prstGeom prst="rect">
            <a:avLst/>
          </a:prstGeom>
          <a:noFill/>
        </p:spPr>
        <p:txBody>
          <a:bodyPr wrap="none" rtlCol="0">
            <a:spAutoFit/>
          </a:bodyPr>
          <a:lstStyle/>
          <a:p>
            <a:r>
              <a:rPr lang="en-US" sz="1600" dirty="0" smtClean="0"/>
              <a:t>Grating supplies the momentum</a:t>
            </a:r>
            <a:endParaRPr lang="en-US" sz="1600" dirty="0"/>
          </a:p>
        </p:txBody>
      </p:sp>
      <p:pic>
        <p:nvPicPr>
          <p:cNvPr id="105501" name="Picture 29" descr="https://ars.els-cdn.com/content/image/3-s2.0-B0123693950007442-gr6.jpg?_"/>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5284" y="4565142"/>
            <a:ext cx="329565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45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54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54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4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4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4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54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5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9" grpId="0"/>
      <p:bldP spid="105485"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8229600" cy="1143000"/>
          </a:xfrm>
        </p:spPr>
        <p:txBody>
          <a:bodyPr/>
          <a:lstStyle/>
          <a:p>
            <a:r>
              <a:rPr lang="en-US" sz="3200" dirty="0" smtClean="0"/>
              <a:t>3 wave interaction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18</a:t>
            </a:fld>
            <a:endParaRPr lang="en-US"/>
          </a:p>
        </p:txBody>
      </p:sp>
      <p:sp>
        <p:nvSpPr>
          <p:cNvPr id="4" name="TextBox 3"/>
          <p:cNvSpPr txBox="1"/>
          <p:nvPr/>
        </p:nvSpPr>
        <p:spPr>
          <a:xfrm>
            <a:off x="152400" y="899696"/>
            <a:ext cx="2555508" cy="338554"/>
          </a:xfrm>
          <a:prstGeom prst="rect">
            <a:avLst/>
          </a:prstGeom>
          <a:noFill/>
        </p:spPr>
        <p:txBody>
          <a:bodyPr wrap="none" rtlCol="0">
            <a:spAutoFit/>
          </a:bodyPr>
          <a:lstStyle/>
          <a:p>
            <a:r>
              <a:rPr lang="en-US" sz="1600" dirty="0" smtClean="0"/>
              <a:t>Three propagating waves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1674762158"/>
              </p:ext>
            </p:extLst>
          </p:nvPr>
        </p:nvGraphicFramePr>
        <p:xfrm>
          <a:off x="1719188" y="1265925"/>
          <a:ext cx="2209800" cy="933450"/>
        </p:xfrm>
        <a:graphic>
          <a:graphicData uri="http://schemas.openxmlformats.org/presentationml/2006/ole">
            <mc:AlternateContent xmlns:mc="http://schemas.openxmlformats.org/markup-compatibility/2006">
              <mc:Choice xmlns:v="urn:schemas-microsoft-com:vml" Requires="v">
                <p:oleObj spid="_x0000_s128031" name="Equation" r:id="rId3" imgW="1803240" imgH="761760" progId="Equation.DSMT4">
                  <p:embed/>
                </p:oleObj>
              </mc:Choice>
              <mc:Fallback>
                <p:oleObj name="Equation" r:id="rId3" imgW="1803240" imgH="761760" progId="Equation.DSMT4">
                  <p:embed/>
                  <p:pic>
                    <p:nvPicPr>
                      <p:cNvPr id="0" name=""/>
                      <p:cNvPicPr/>
                      <p:nvPr/>
                    </p:nvPicPr>
                    <p:blipFill>
                      <a:blip r:embed="rId4"/>
                      <a:stretch>
                        <a:fillRect/>
                      </a:stretch>
                    </p:blipFill>
                    <p:spPr>
                      <a:xfrm>
                        <a:off x="1719188" y="1265925"/>
                        <a:ext cx="2209800" cy="933450"/>
                      </a:xfrm>
                      <a:prstGeom prst="rect">
                        <a:avLst/>
                      </a:prstGeom>
                    </p:spPr>
                  </p:pic>
                </p:oleObj>
              </mc:Fallback>
            </mc:AlternateContent>
          </a:graphicData>
        </a:graphic>
      </p:graphicFrame>
      <p:sp>
        <p:nvSpPr>
          <p:cNvPr id="6" name="TextBox 5"/>
          <p:cNvSpPr txBox="1"/>
          <p:nvPr/>
        </p:nvSpPr>
        <p:spPr>
          <a:xfrm>
            <a:off x="614184" y="1170027"/>
            <a:ext cx="787395" cy="369332"/>
          </a:xfrm>
          <a:prstGeom prst="rect">
            <a:avLst/>
          </a:prstGeom>
          <a:noFill/>
        </p:spPr>
        <p:txBody>
          <a:bodyPr wrap="none" rtlCol="0">
            <a:spAutoFit/>
          </a:bodyPr>
          <a:lstStyle/>
          <a:p>
            <a:r>
              <a:rPr lang="en-US" dirty="0" smtClean="0"/>
              <a:t>signal</a:t>
            </a:r>
            <a:endParaRPr lang="en-US" dirty="0"/>
          </a:p>
        </p:txBody>
      </p:sp>
      <p:sp>
        <p:nvSpPr>
          <p:cNvPr id="7" name="TextBox 6"/>
          <p:cNvSpPr txBox="1"/>
          <p:nvPr/>
        </p:nvSpPr>
        <p:spPr>
          <a:xfrm>
            <a:off x="671136" y="1539359"/>
            <a:ext cx="620683" cy="369332"/>
          </a:xfrm>
          <a:prstGeom prst="rect">
            <a:avLst/>
          </a:prstGeom>
          <a:noFill/>
        </p:spPr>
        <p:txBody>
          <a:bodyPr wrap="none" rtlCol="0">
            <a:spAutoFit/>
          </a:bodyPr>
          <a:lstStyle/>
          <a:p>
            <a:r>
              <a:rPr lang="en-US" dirty="0" smtClean="0"/>
              <a:t>idler</a:t>
            </a:r>
            <a:endParaRPr lang="en-US" dirty="0"/>
          </a:p>
        </p:txBody>
      </p:sp>
      <p:sp>
        <p:nvSpPr>
          <p:cNvPr id="8" name="TextBox 7"/>
          <p:cNvSpPr txBox="1"/>
          <p:nvPr/>
        </p:nvSpPr>
        <p:spPr>
          <a:xfrm>
            <a:off x="669809" y="1842611"/>
            <a:ext cx="761747" cy="369332"/>
          </a:xfrm>
          <a:prstGeom prst="rect">
            <a:avLst/>
          </a:prstGeom>
          <a:noFill/>
        </p:spPr>
        <p:txBody>
          <a:bodyPr wrap="none" rtlCol="0">
            <a:spAutoFit/>
          </a:bodyPr>
          <a:lstStyle/>
          <a:p>
            <a:r>
              <a:rPr lang="en-US" dirty="0" smtClean="0"/>
              <a:t>pump</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596035461"/>
              </p:ext>
            </p:extLst>
          </p:nvPr>
        </p:nvGraphicFramePr>
        <p:xfrm>
          <a:off x="4191000" y="1238250"/>
          <a:ext cx="1139658" cy="349250"/>
        </p:xfrm>
        <a:graphic>
          <a:graphicData uri="http://schemas.openxmlformats.org/presentationml/2006/ole">
            <mc:AlternateContent xmlns:mc="http://schemas.openxmlformats.org/markup-compatibility/2006">
              <mc:Choice xmlns:v="urn:schemas-microsoft-com:vml" Requires="v">
                <p:oleObj spid="_x0000_s128032" name="Equation" r:id="rId5" imgW="787320" imgH="241200" progId="Equation.DSMT4">
                  <p:embed/>
                </p:oleObj>
              </mc:Choice>
              <mc:Fallback>
                <p:oleObj name="Equation" r:id="rId5" imgW="787320" imgH="241200" progId="Equation.DSMT4">
                  <p:embed/>
                  <p:pic>
                    <p:nvPicPr>
                      <p:cNvPr id="0" name=""/>
                      <p:cNvPicPr/>
                      <p:nvPr/>
                    </p:nvPicPr>
                    <p:blipFill>
                      <a:blip r:embed="rId6"/>
                      <a:stretch>
                        <a:fillRect/>
                      </a:stretch>
                    </p:blipFill>
                    <p:spPr>
                      <a:xfrm>
                        <a:off x="4191000" y="1238250"/>
                        <a:ext cx="1139658" cy="349250"/>
                      </a:xfrm>
                      <a:prstGeom prst="rect">
                        <a:avLst/>
                      </a:prstGeom>
                    </p:spPr>
                  </p:pic>
                </p:oleObj>
              </mc:Fallback>
            </mc:AlternateContent>
          </a:graphicData>
        </a:graphic>
      </p:graphicFrame>
      <p:sp>
        <p:nvSpPr>
          <p:cNvPr id="11" name="TextBox 10"/>
          <p:cNvSpPr txBox="1"/>
          <p:nvPr/>
        </p:nvSpPr>
        <p:spPr>
          <a:xfrm>
            <a:off x="560049" y="2438400"/>
            <a:ext cx="2164375" cy="338554"/>
          </a:xfrm>
          <a:prstGeom prst="rect">
            <a:avLst/>
          </a:prstGeom>
          <a:noFill/>
        </p:spPr>
        <p:txBody>
          <a:bodyPr wrap="none" rtlCol="0">
            <a:spAutoFit/>
          </a:bodyPr>
          <a:lstStyle/>
          <a:p>
            <a:r>
              <a:rPr lang="en-US" sz="1600" dirty="0" smtClean="0"/>
              <a:t>Nonlinear polarization</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554439591"/>
              </p:ext>
            </p:extLst>
          </p:nvPr>
        </p:nvGraphicFramePr>
        <p:xfrm>
          <a:off x="560049" y="2907525"/>
          <a:ext cx="6286500" cy="266700"/>
        </p:xfrm>
        <a:graphic>
          <a:graphicData uri="http://schemas.openxmlformats.org/presentationml/2006/ole">
            <mc:AlternateContent xmlns:mc="http://schemas.openxmlformats.org/markup-compatibility/2006">
              <mc:Choice xmlns:v="urn:schemas-microsoft-com:vml" Requires="v">
                <p:oleObj spid="_x0000_s128033" name="Equation" r:id="rId7" imgW="6286320" imgH="266400" progId="Equation.DSMT4">
                  <p:embed/>
                </p:oleObj>
              </mc:Choice>
              <mc:Fallback>
                <p:oleObj name="Equation" r:id="rId7" imgW="6286320" imgH="266400" progId="Equation.DSMT4">
                  <p:embed/>
                  <p:pic>
                    <p:nvPicPr>
                      <p:cNvPr id="0" name=""/>
                      <p:cNvPicPr/>
                      <p:nvPr/>
                    </p:nvPicPr>
                    <p:blipFill>
                      <a:blip r:embed="rId8"/>
                      <a:stretch>
                        <a:fillRect/>
                      </a:stretch>
                    </p:blipFill>
                    <p:spPr>
                      <a:xfrm>
                        <a:off x="560049" y="2907525"/>
                        <a:ext cx="6286500" cy="266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3077478"/>
              </p:ext>
            </p:extLst>
          </p:nvPr>
        </p:nvGraphicFramePr>
        <p:xfrm>
          <a:off x="4200444" y="1776135"/>
          <a:ext cx="1130214" cy="265112"/>
        </p:xfrm>
        <a:graphic>
          <a:graphicData uri="http://schemas.openxmlformats.org/presentationml/2006/ole">
            <mc:AlternateContent xmlns:mc="http://schemas.openxmlformats.org/markup-compatibility/2006">
              <mc:Choice xmlns:v="urn:schemas-microsoft-com:vml" Requires="v">
                <p:oleObj spid="_x0000_s128034" name="Equation" r:id="rId9" imgW="1028520" imgH="241200" progId="Equation.DSMT4">
                  <p:embed/>
                </p:oleObj>
              </mc:Choice>
              <mc:Fallback>
                <p:oleObj name="Equation" r:id="rId9" imgW="1028520" imgH="241200" progId="Equation.DSMT4">
                  <p:embed/>
                  <p:pic>
                    <p:nvPicPr>
                      <p:cNvPr id="0" name=""/>
                      <p:cNvPicPr/>
                      <p:nvPr/>
                    </p:nvPicPr>
                    <p:blipFill>
                      <a:blip r:embed="rId10"/>
                      <a:stretch>
                        <a:fillRect/>
                      </a:stretch>
                    </p:blipFill>
                    <p:spPr>
                      <a:xfrm>
                        <a:off x="4200444" y="1776135"/>
                        <a:ext cx="1130214" cy="265112"/>
                      </a:xfrm>
                      <a:prstGeom prst="rect">
                        <a:avLst/>
                      </a:prstGeom>
                    </p:spPr>
                  </p:pic>
                </p:oleObj>
              </mc:Fallback>
            </mc:AlternateContent>
          </a:graphicData>
        </a:graphic>
      </p:graphicFrame>
      <p:grpSp>
        <p:nvGrpSpPr>
          <p:cNvPr id="17" name="Group 16"/>
          <p:cNvGrpSpPr/>
          <p:nvPr/>
        </p:nvGrpSpPr>
        <p:grpSpPr>
          <a:xfrm>
            <a:off x="5262563" y="2027277"/>
            <a:ext cx="730456" cy="445333"/>
            <a:chOff x="5262563" y="2027277"/>
            <a:chExt cx="730456" cy="445333"/>
          </a:xfrm>
        </p:grpSpPr>
        <p:cxnSp>
          <p:nvCxnSpPr>
            <p:cNvPr id="15" name="Straight Arrow Connector 14"/>
            <p:cNvCxnSpPr/>
            <p:nvPr/>
          </p:nvCxnSpPr>
          <p:spPr bwMode="auto">
            <a:xfrm flipH="1" flipV="1">
              <a:off x="5262563" y="2027277"/>
              <a:ext cx="147637"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a:xfrm>
              <a:off x="5330658" y="2134056"/>
              <a:ext cx="662361" cy="338554"/>
            </a:xfrm>
            <a:prstGeom prst="rect">
              <a:avLst/>
            </a:prstGeom>
            <a:noFill/>
          </p:spPr>
          <p:txBody>
            <a:bodyPr wrap="none" rtlCol="0">
              <a:spAutoFit/>
            </a:bodyPr>
            <a:lstStyle/>
            <a:p>
              <a:r>
                <a:rPr lang="en-US" sz="1600" dirty="0" smtClean="0"/>
                <a:t>small</a:t>
              </a:r>
              <a:endParaRPr lang="en-US" sz="1600" dirty="0"/>
            </a:p>
          </p:txBody>
        </p:sp>
      </p:grpSp>
      <p:sp>
        <p:nvSpPr>
          <p:cNvPr id="18" name="TextBox 17"/>
          <p:cNvSpPr txBox="1"/>
          <p:nvPr/>
        </p:nvSpPr>
        <p:spPr>
          <a:xfrm>
            <a:off x="2971800" y="2125427"/>
            <a:ext cx="2438400" cy="738664"/>
          </a:xfrm>
          <a:prstGeom prst="rect">
            <a:avLst/>
          </a:prstGeom>
          <a:noFill/>
        </p:spPr>
        <p:txBody>
          <a:bodyPr wrap="square" rtlCol="0">
            <a:spAutoFit/>
          </a:bodyPr>
          <a:lstStyle/>
          <a:p>
            <a:r>
              <a:rPr lang="en-US" sz="1400" dirty="0" smtClean="0"/>
              <a:t>SHG terms are not phase matched and therefore neglected </a:t>
            </a:r>
            <a:endParaRPr lang="en-US" sz="1400" dirty="0"/>
          </a:p>
        </p:txBody>
      </p:sp>
      <p:sp>
        <p:nvSpPr>
          <p:cNvPr id="19" name="TextBox 18"/>
          <p:cNvSpPr txBox="1"/>
          <p:nvPr/>
        </p:nvSpPr>
        <p:spPr>
          <a:xfrm>
            <a:off x="966915" y="3279898"/>
            <a:ext cx="6108288" cy="584775"/>
          </a:xfrm>
          <a:prstGeom prst="rect">
            <a:avLst/>
          </a:prstGeom>
          <a:noFill/>
        </p:spPr>
        <p:txBody>
          <a:bodyPr wrap="square" rtlCol="0">
            <a:spAutoFit/>
          </a:bodyPr>
          <a:lstStyle/>
          <a:p>
            <a:r>
              <a:rPr lang="en-US" sz="1600" dirty="0" smtClean="0"/>
              <a:t>Substitute into the wave equation, neglect second derivatives, and equate the terms with the same temporal dependence</a:t>
            </a:r>
            <a:endParaRPr lang="en-US" sz="1600" dirty="0"/>
          </a:p>
        </p:txBody>
      </p:sp>
      <p:graphicFrame>
        <p:nvGraphicFramePr>
          <p:cNvPr id="24" name="Object 23"/>
          <p:cNvGraphicFramePr>
            <a:graphicFrameLocks noChangeAspect="1"/>
          </p:cNvGraphicFramePr>
          <p:nvPr>
            <p:extLst>
              <p:ext uri="{D42A27DB-BD31-4B8C-83A1-F6EECF244321}">
                <p14:modId xmlns:p14="http://schemas.microsoft.com/office/powerpoint/2010/main" val="1261481685"/>
              </p:ext>
            </p:extLst>
          </p:nvPr>
        </p:nvGraphicFramePr>
        <p:xfrm>
          <a:off x="7113588" y="4457700"/>
          <a:ext cx="1039812" cy="284880"/>
        </p:xfrm>
        <a:graphic>
          <a:graphicData uri="http://schemas.openxmlformats.org/presentationml/2006/ole">
            <mc:AlternateContent xmlns:mc="http://schemas.openxmlformats.org/markup-compatibility/2006">
              <mc:Choice xmlns:v="urn:schemas-microsoft-com:vml" Requires="v">
                <p:oleObj spid="_x0000_s128035" name="Equation" r:id="rId11" imgW="927000" imgH="253800" progId="Equation.DSMT4">
                  <p:embed/>
                </p:oleObj>
              </mc:Choice>
              <mc:Fallback>
                <p:oleObj name="Equation" r:id="rId11" imgW="927000" imgH="253800" progId="Equation.DSMT4">
                  <p:embed/>
                  <p:pic>
                    <p:nvPicPr>
                      <p:cNvPr id="0" name=""/>
                      <p:cNvPicPr/>
                      <p:nvPr/>
                    </p:nvPicPr>
                    <p:blipFill>
                      <a:blip r:embed="rId12"/>
                      <a:stretch>
                        <a:fillRect/>
                      </a:stretch>
                    </p:blipFill>
                    <p:spPr>
                      <a:xfrm>
                        <a:off x="7113588" y="4457700"/>
                        <a:ext cx="1039812" cy="284880"/>
                      </a:xfrm>
                      <a:prstGeom prst="rect">
                        <a:avLst/>
                      </a:prstGeom>
                    </p:spPr>
                  </p:pic>
                </p:oleObj>
              </mc:Fallback>
            </mc:AlternateContent>
          </a:graphicData>
        </a:graphic>
      </p:graphicFrame>
      <p:grpSp>
        <p:nvGrpSpPr>
          <p:cNvPr id="9" name="Group 8"/>
          <p:cNvGrpSpPr/>
          <p:nvPr/>
        </p:nvGrpSpPr>
        <p:grpSpPr>
          <a:xfrm>
            <a:off x="501778" y="4038600"/>
            <a:ext cx="4008310" cy="1295400"/>
            <a:chOff x="501778" y="4038600"/>
            <a:chExt cx="4008310" cy="1295400"/>
          </a:xfrm>
        </p:grpSpPr>
        <p:sp>
          <p:nvSpPr>
            <p:cNvPr id="21" name="TextBox 20"/>
            <p:cNvSpPr txBox="1"/>
            <p:nvPr/>
          </p:nvSpPr>
          <p:spPr>
            <a:xfrm>
              <a:off x="501778" y="4119995"/>
              <a:ext cx="787395" cy="369332"/>
            </a:xfrm>
            <a:prstGeom prst="rect">
              <a:avLst/>
            </a:prstGeom>
            <a:noFill/>
          </p:spPr>
          <p:txBody>
            <a:bodyPr wrap="none" rtlCol="0">
              <a:spAutoFit/>
            </a:bodyPr>
            <a:lstStyle/>
            <a:p>
              <a:r>
                <a:rPr lang="en-US" dirty="0" smtClean="0"/>
                <a:t>signal</a:t>
              </a:r>
              <a:endParaRPr lang="en-US" dirty="0"/>
            </a:p>
          </p:txBody>
        </p:sp>
        <p:sp>
          <p:nvSpPr>
            <p:cNvPr id="22" name="TextBox 21"/>
            <p:cNvSpPr txBox="1"/>
            <p:nvPr/>
          </p:nvSpPr>
          <p:spPr>
            <a:xfrm>
              <a:off x="558730" y="4489327"/>
              <a:ext cx="620683" cy="369332"/>
            </a:xfrm>
            <a:prstGeom prst="rect">
              <a:avLst/>
            </a:prstGeom>
            <a:noFill/>
          </p:spPr>
          <p:txBody>
            <a:bodyPr wrap="none" rtlCol="0">
              <a:spAutoFit/>
            </a:bodyPr>
            <a:lstStyle/>
            <a:p>
              <a:r>
                <a:rPr lang="en-US" dirty="0" smtClean="0"/>
                <a:t>idler</a:t>
              </a:r>
              <a:endParaRPr lang="en-US" dirty="0"/>
            </a:p>
          </p:txBody>
        </p:sp>
        <p:sp>
          <p:nvSpPr>
            <p:cNvPr id="23" name="TextBox 22"/>
            <p:cNvSpPr txBox="1"/>
            <p:nvPr/>
          </p:nvSpPr>
          <p:spPr>
            <a:xfrm>
              <a:off x="557403" y="4792579"/>
              <a:ext cx="761747" cy="369332"/>
            </a:xfrm>
            <a:prstGeom prst="rect">
              <a:avLst/>
            </a:prstGeom>
            <a:noFill/>
          </p:spPr>
          <p:txBody>
            <a:bodyPr wrap="none" rtlCol="0">
              <a:spAutoFit/>
            </a:bodyPr>
            <a:lstStyle/>
            <a:p>
              <a:r>
                <a:rPr lang="en-US" dirty="0" smtClean="0"/>
                <a:t>pump</a:t>
              </a:r>
              <a:endParaRPr lang="en-US" dirty="0"/>
            </a:p>
          </p:txBody>
        </p:sp>
        <p:graphicFrame>
          <p:nvGraphicFramePr>
            <p:cNvPr id="25" name="Object 24"/>
            <p:cNvGraphicFramePr>
              <a:graphicFrameLocks noChangeAspect="1"/>
            </p:cNvGraphicFramePr>
            <p:nvPr>
              <p:extLst>
                <p:ext uri="{D42A27DB-BD31-4B8C-83A1-F6EECF244321}">
                  <p14:modId xmlns:p14="http://schemas.microsoft.com/office/powerpoint/2010/main" val="3486632261"/>
                </p:ext>
              </p:extLst>
            </p:nvPr>
          </p:nvGraphicFramePr>
          <p:xfrm>
            <a:off x="1665288" y="4038600"/>
            <a:ext cx="2844800" cy="1295400"/>
          </p:xfrm>
          <a:graphic>
            <a:graphicData uri="http://schemas.openxmlformats.org/presentationml/2006/ole">
              <mc:AlternateContent xmlns:mc="http://schemas.openxmlformats.org/markup-compatibility/2006">
                <mc:Choice xmlns:v="urn:schemas-microsoft-com:vml" Requires="v">
                  <p:oleObj spid="_x0000_s128036" name="Equation" r:id="rId13" imgW="2844720" imgH="1295280" progId="Equation.DSMT4">
                    <p:embed/>
                  </p:oleObj>
                </mc:Choice>
                <mc:Fallback>
                  <p:oleObj name="Equation" r:id="rId13" imgW="2844720" imgH="1295280" progId="Equation.DSMT4">
                    <p:embed/>
                    <p:pic>
                      <p:nvPicPr>
                        <p:cNvPr id="0" name=""/>
                        <p:cNvPicPr/>
                        <p:nvPr/>
                      </p:nvPicPr>
                      <p:blipFill>
                        <a:blip r:embed="rId14"/>
                        <a:stretch>
                          <a:fillRect/>
                        </a:stretch>
                      </p:blipFill>
                      <p:spPr>
                        <a:xfrm>
                          <a:off x="1665288" y="4038600"/>
                          <a:ext cx="2844800" cy="1295400"/>
                        </a:xfrm>
                        <a:prstGeom prst="rect">
                          <a:avLst/>
                        </a:prstGeom>
                      </p:spPr>
                    </p:pic>
                  </p:oleObj>
                </mc:Fallback>
              </mc:AlternateContent>
            </a:graphicData>
          </a:graphic>
        </p:graphicFrame>
      </p:grpSp>
      <p:graphicFrame>
        <p:nvGraphicFramePr>
          <p:cNvPr id="26" name="Object 25"/>
          <p:cNvGraphicFramePr>
            <a:graphicFrameLocks noChangeAspect="1"/>
          </p:cNvGraphicFramePr>
          <p:nvPr>
            <p:extLst>
              <p:ext uri="{D42A27DB-BD31-4B8C-83A1-F6EECF244321}">
                <p14:modId xmlns:p14="http://schemas.microsoft.com/office/powerpoint/2010/main" val="3085656232"/>
              </p:ext>
            </p:extLst>
          </p:nvPr>
        </p:nvGraphicFramePr>
        <p:xfrm>
          <a:off x="4976813" y="3956050"/>
          <a:ext cx="1651000" cy="1435100"/>
        </p:xfrm>
        <a:graphic>
          <a:graphicData uri="http://schemas.openxmlformats.org/presentationml/2006/ole">
            <mc:AlternateContent xmlns:mc="http://schemas.openxmlformats.org/markup-compatibility/2006">
              <mc:Choice xmlns:v="urn:schemas-microsoft-com:vml" Requires="v">
                <p:oleObj spid="_x0000_s128037" name="Equation" r:id="rId15" imgW="1650960" imgH="1434960" progId="Equation.DSMT4">
                  <p:embed/>
                </p:oleObj>
              </mc:Choice>
              <mc:Fallback>
                <p:oleObj name="Equation" r:id="rId15" imgW="1650960" imgH="1434960" progId="Equation.DSMT4">
                  <p:embed/>
                  <p:pic>
                    <p:nvPicPr>
                      <p:cNvPr id="0" name=""/>
                      <p:cNvPicPr/>
                      <p:nvPr/>
                    </p:nvPicPr>
                    <p:blipFill>
                      <a:blip r:embed="rId16"/>
                      <a:stretch>
                        <a:fillRect/>
                      </a:stretch>
                    </p:blipFill>
                    <p:spPr>
                      <a:xfrm>
                        <a:off x="4976813" y="3956050"/>
                        <a:ext cx="1651000" cy="1435100"/>
                      </a:xfrm>
                      <a:prstGeom prst="rect">
                        <a:avLst/>
                      </a:prstGeom>
                    </p:spPr>
                  </p:pic>
                </p:oleObj>
              </mc:Fallback>
            </mc:AlternateContent>
          </a:graphicData>
        </a:graphic>
      </p:graphicFrame>
      <p:sp>
        <p:nvSpPr>
          <p:cNvPr id="27" name="TextBox 26"/>
          <p:cNvSpPr txBox="1"/>
          <p:nvPr/>
        </p:nvSpPr>
        <p:spPr>
          <a:xfrm>
            <a:off x="7010400" y="3975493"/>
            <a:ext cx="1040670" cy="338554"/>
          </a:xfrm>
          <a:prstGeom prst="rect">
            <a:avLst/>
          </a:prstGeom>
          <a:noFill/>
        </p:spPr>
        <p:txBody>
          <a:bodyPr wrap="none" rtlCol="0">
            <a:spAutoFit/>
          </a:bodyPr>
          <a:lstStyle/>
          <a:p>
            <a:r>
              <a:rPr lang="en-US" sz="1600" dirty="0" smtClean="0"/>
              <a:t>Introduce</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84020365"/>
              </p:ext>
            </p:extLst>
          </p:nvPr>
        </p:nvGraphicFramePr>
        <p:xfrm>
          <a:off x="669809" y="5410200"/>
          <a:ext cx="1943100" cy="1409700"/>
        </p:xfrm>
        <a:graphic>
          <a:graphicData uri="http://schemas.openxmlformats.org/presentationml/2006/ole">
            <mc:AlternateContent xmlns:mc="http://schemas.openxmlformats.org/markup-compatibility/2006">
              <mc:Choice xmlns:v="urn:schemas-microsoft-com:vml" Requires="v">
                <p:oleObj spid="_x0000_s128038" name="Equation" r:id="rId17" imgW="1942920" imgH="1409400" progId="Equation.DSMT4">
                  <p:embed/>
                </p:oleObj>
              </mc:Choice>
              <mc:Fallback>
                <p:oleObj name="Equation" r:id="rId17" imgW="1942920" imgH="1409400" progId="Equation.DSMT4">
                  <p:embed/>
                  <p:pic>
                    <p:nvPicPr>
                      <p:cNvPr id="0" name=""/>
                      <p:cNvPicPr/>
                      <p:nvPr/>
                    </p:nvPicPr>
                    <p:blipFill>
                      <a:blip r:embed="rId18"/>
                      <a:stretch>
                        <a:fillRect/>
                      </a:stretch>
                    </p:blipFill>
                    <p:spPr>
                      <a:xfrm>
                        <a:off x="669809" y="5410200"/>
                        <a:ext cx="1943100" cy="1409700"/>
                      </a:xfrm>
                      <a:prstGeom prst="rect">
                        <a:avLst/>
                      </a:prstGeom>
                    </p:spPr>
                  </p:pic>
                </p:oleObj>
              </mc:Fallback>
            </mc:AlternateContent>
          </a:graphicData>
        </a:graphic>
      </p:graphicFrame>
      <p:sp>
        <p:nvSpPr>
          <p:cNvPr id="30" name="TextBox 29"/>
          <p:cNvSpPr txBox="1"/>
          <p:nvPr/>
        </p:nvSpPr>
        <p:spPr>
          <a:xfrm>
            <a:off x="4000831" y="5451824"/>
            <a:ext cx="1630575" cy="338554"/>
          </a:xfrm>
          <a:prstGeom prst="rect">
            <a:avLst/>
          </a:prstGeom>
          <a:noFill/>
        </p:spPr>
        <p:txBody>
          <a:bodyPr wrap="none" rtlCol="0">
            <a:spAutoFit/>
          </a:bodyPr>
          <a:lstStyle/>
          <a:p>
            <a:r>
              <a:rPr lang="en-US" sz="1600" dirty="0" smtClean="0"/>
              <a:t>Power densities</a:t>
            </a:r>
            <a:endParaRPr lang="en-US" sz="1600" dirty="0"/>
          </a:p>
        </p:txBody>
      </p:sp>
      <p:graphicFrame>
        <p:nvGraphicFramePr>
          <p:cNvPr id="31" name="Object 30"/>
          <p:cNvGraphicFramePr>
            <a:graphicFrameLocks noChangeAspect="1"/>
          </p:cNvGraphicFramePr>
          <p:nvPr>
            <p:extLst>
              <p:ext uri="{D42A27DB-BD31-4B8C-83A1-F6EECF244321}">
                <p14:modId xmlns:p14="http://schemas.microsoft.com/office/powerpoint/2010/main" val="579806703"/>
              </p:ext>
            </p:extLst>
          </p:nvPr>
        </p:nvGraphicFramePr>
        <p:xfrm>
          <a:off x="6003925" y="5323747"/>
          <a:ext cx="1625600" cy="495300"/>
        </p:xfrm>
        <a:graphic>
          <a:graphicData uri="http://schemas.openxmlformats.org/presentationml/2006/ole">
            <mc:AlternateContent xmlns:mc="http://schemas.openxmlformats.org/markup-compatibility/2006">
              <mc:Choice xmlns:v="urn:schemas-microsoft-com:vml" Requires="v">
                <p:oleObj spid="_x0000_s128039" name="Equation" r:id="rId19" imgW="1625400" imgH="495000" progId="Equation.DSMT4">
                  <p:embed/>
                </p:oleObj>
              </mc:Choice>
              <mc:Fallback>
                <p:oleObj name="Equation" r:id="rId19" imgW="1625400" imgH="495000" progId="Equation.DSMT4">
                  <p:embed/>
                  <p:pic>
                    <p:nvPicPr>
                      <p:cNvPr id="0" name=""/>
                      <p:cNvPicPr/>
                      <p:nvPr/>
                    </p:nvPicPr>
                    <p:blipFill>
                      <a:blip r:embed="rId20"/>
                      <a:stretch>
                        <a:fillRect/>
                      </a:stretch>
                    </p:blipFill>
                    <p:spPr>
                      <a:xfrm>
                        <a:off x="6003925" y="5323747"/>
                        <a:ext cx="1625600" cy="495300"/>
                      </a:xfrm>
                      <a:prstGeom prst="rect">
                        <a:avLst/>
                      </a:prstGeom>
                    </p:spPr>
                  </p:pic>
                </p:oleObj>
              </mc:Fallback>
            </mc:AlternateContent>
          </a:graphicData>
        </a:graphic>
      </p:graphicFrame>
      <p:sp>
        <p:nvSpPr>
          <p:cNvPr id="32" name="TextBox 31"/>
          <p:cNvSpPr txBox="1"/>
          <p:nvPr/>
        </p:nvSpPr>
        <p:spPr>
          <a:xfrm>
            <a:off x="4021059" y="5847716"/>
            <a:ext cx="2076209" cy="338554"/>
          </a:xfrm>
          <a:prstGeom prst="rect">
            <a:avLst/>
          </a:prstGeom>
          <a:noFill/>
        </p:spPr>
        <p:txBody>
          <a:bodyPr wrap="none" rtlCol="0">
            <a:spAutoFit/>
          </a:bodyPr>
          <a:lstStyle/>
          <a:p>
            <a:r>
              <a:rPr lang="en-US" sz="1600" dirty="0" smtClean="0"/>
              <a:t>Photon flux densities</a:t>
            </a:r>
            <a:endParaRPr lang="en-US" sz="1600" dirty="0"/>
          </a:p>
        </p:txBody>
      </p:sp>
      <p:graphicFrame>
        <p:nvGraphicFramePr>
          <p:cNvPr id="33" name="Object 32"/>
          <p:cNvGraphicFramePr>
            <a:graphicFrameLocks noChangeAspect="1"/>
          </p:cNvGraphicFramePr>
          <p:nvPr>
            <p:extLst>
              <p:ext uri="{D42A27DB-BD31-4B8C-83A1-F6EECF244321}">
                <p14:modId xmlns:p14="http://schemas.microsoft.com/office/powerpoint/2010/main" val="3793075964"/>
              </p:ext>
            </p:extLst>
          </p:nvPr>
        </p:nvGraphicFramePr>
        <p:xfrm>
          <a:off x="6524625" y="5708016"/>
          <a:ext cx="1409700" cy="495300"/>
        </p:xfrm>
        <a:graphic>
          <a:graphicData uri="http://schemas.openxmlformats.org/presentationml/2006/ole">
            <mc:AlternateContent xmlns:mc="http://schemas.openxmlformats.org/markup-compatibility/2006">
              <mc:Choice xmlns:v="urn:schemas-microsoft-com:vml" Requires="v">
                <p:oleObj spid="_x0000_s128040" name="Equation" r:id="rId21" imgW="1409400" imgH="495000" progId="Equation.DSMT4">
                  <p:embed/>
                </p:oleObj>
              </mc:Choice>
              <mc:Fallback>
                <p:oleObj name="Equation" r:id="rId21" imgW="1409400" imgH="495000" progId="Equation.DSMT4">
                  <p:embed/>
                  <p:pic>
                    <p:nvPicPr>
                      <p:cNvPr id="0" name=""/>
                      <p:cNvPicPr/>
                      <p:nvPr/>
                    </p:nvPicPr>
                    <p:blipFill>
                      <a:blip r:embed="rId22"/>
                      <a:stretch>
                        <a:fillRect/>
                      </a:stretch>
                    </p:blipFill>
                    <p:spPr>
                      <a:xfrm>
                        <a:off x="6524625" y="5708016"/>
                        <a:ext cx="1409700" cy="495300"/>
                      </a:xfrm>
                      <a:prstGeom prst="rect">
                        <a:avLst/>
                      </a:prstGeom>
                    </p:spPr>
                  </p:pic>
                </p:oleObj>
              </mc:Fallback>
            </mc:AlternateContent>
          </a:graphicData>
        </a:graphic>
      </p:graphicFrame>
      <p:sp>
        <p:nvSpPr>
          <p:cNvPr id="34" name="TextBox 33"/>
          <p:cNvSpPr txBox="1"/>
          <p:nvPr/>
        </p:nvSpPr>
        <p:spPr>
          <a:xfrm>
            <a:off x="4117779" y="6340097"/>
            <a:ext cx="1098378" cy="338554"/>
          </a:xfrm>
          <a:prstGeom prst="rect">
            <a:avLst/>
          </a:prstGeom>
          <a:noFill/>
        </p:spPr>
        <p:txBody>
          <a:bodyPr wrap="none" rtlCol="0">
            <a:spAutoFit/>
          </a:bodyPr>
          <a:lstStyle/>
          <a:p>
            <a:r>
              <a:rPr lang="en-US" sz="1600" dirty="0" smtClean="0"/>
              <a:t>Introduce </a:t>
            </a:r>
            <a:endParaRPr lang="en-US" sz="1600" dirty="0"/>
          </a:p>
        </p:txBody>
      </p:sp>
      <p:graphicFrame>
        <p:nvGraphicFramePr>
          <p:cNvPr id="35" name="Object 34"/>
          <p:cNvGraphicFramePr>
            <a:graphicFrameLocks noChangeAspect="1"/>
          </p:cNvGraphicFramePr>
          <p:nvPr>
            <p:extLst>
              <p:ext uri="{D42A27DB-BD31-4B8C-83A1-F6EECF244321}">
                <p14:modId xmlns:p14="http://schemas.microsoft.com/office/powerpoint/2010/main" val="1489415052"/>
              </p:ext>
            </p:extLst>
          </p:nvPr>
        </p:nvGraphicFramePr>
        <p:xfrm>
          <a:off x="5483225" y="6296352"/>
          <a:ext cx="1041400" cy="482600"/>
        </p:xfrm>
        <a:graphic>
          <a:graphicData uri="http://schemas.openxmlformats.org/presentationml/2006/ole">
            <mc:AlternateContent xmlns:mc="http://schemas.openxmlformats.org/markup-compatibility/2006">
              <mc:Choice xmlns:v="urn:schemas-microsoft-com:vml" Requires="v">
                <p:oleObj spid="_x0000_s128041" name="Equation" r:id="rId23" imgW="1041120" imgH="482400" progId="Equation.DSMT4">
                  <p:embed/>
                </p:oleObj>
              </mc:Choice>
              <mc:Fallback>
                <p:oleObj name="Equation" r:id="rId23" imgW="1041120" imgH="482400" progId="Equation.DSMT4">
                  <p:embed/>
                  <p:pic>
                    <p:nvPicPr>
                      <p:cNvPr id="0" name=""/>
                      <p:cNvPicPr/>
                      <p:nvPr/>
                    </p:nvPicPr>
                    <p:blipFill>
                      <a:blip r:embed="rId24"/>
                      <a:stretch>
                        <a:fillRect/>
                      </a:stretch>
                    </p:blipFill>
                    <p:spPr>
                      <a:xfrm>
                        <a:off x="5483225" y="6296352"/>
                        <a:ext cx="1041400" cy="48260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954286817"/>
              </p:ext>
            </p:extLst>
          </p:nvPr>
        </p:nvGraphicFramePr>
        <p:xfrm>
          <a:off x="6777038" y="6407801"/>
          <a:ext cx="673100" cy="241300"/>
        </p:xfrm>
        <a:graphic>
          <a:graphicData uri="http://schemas.openxmlformats.org/presentationml/2006/ole">
            <mc:AlternateContent xmlns:mc="http://schemas.openxmlformats.org/markup-compatibility/2006">
              <mc:Choice xmlns:v="urn:schemas-microsoft-com:vml" Requires="v">
                <p:oleObj spid="_x0000_s128042" name="Equation" r:id="rId25" imgW="672840" imgH="241200" progId="Equation.DSMT4">
                  <p:embed/>
                </p:oleObj>
              </mc:Choice>
              <mc:Fallback>
                <p:oleObj name="Equation" r:id="rId25" imgW="672840" imgH="241200" progId="Equation.DSMT4">
                  <p:embed/>
                  <p:pic>
                    <p:nvPicPr>
                      <p:cNvPr id="0" name=""/>
                      <p:cNvPicPr/>
                      <p:nvPr/>
                    </p:nvPicPr>
                    <p:blipFill>
                      <a:blip r:embed="rId26"/>
                      <a:stretch>
                        <a:fillRect/>
                      </a:stretch>
                    </p:blipFill>
                    <p:spPr>
                      <a:xfrm>
                        <a:off x="6777038" y="6407801"/>
                        <a:ext cx="673100" cy="241300"/>
                      </a:xfrm>
                      <a:prstGeom prst="rect">
                        <a:avLst/>
                      </a:prstGeom>
                    </p:spPr>
                  </p:pic>
                </p:oleObj>
              </mc:Fallback>
            </mc:AlternateContent>
          </a:graphicData>
        </a:graphic>
      </p:graphicFrame>
      <p:grpSp>
        <p:nvGrpSpPr>
          <p:cNvPr id="37" name="Group 36"/>
          <p:cNvGrpSpPr/>
          <p:nvPr/>
        </p:nvGrpSpPr>
        <p:grpSpPr>
          <a:xfrm>
            <a:off x="5969052" y="744733"/>
            <a:ext cx="2959157" cy="1862944"/>
            <a:chOff x="826646" y="914400"/>
            <a:chExt cx="3902277" cy="2286000"/>
          </a:xfrm>
        </p:grpSpPr>
        <p:grpSp>
          <p:nvGrpSpPr>
            <p:cNvPr id="38" name="Group 37"/>
            <p:cNvGrpSpPr/>
            <p:nvPr/>
          </p:nvGrpSpPr>
          <p:grpSpPr>
            <a:xfrm>
              <a:off x="826646" y="914400"/>
              <a:ext cx="3902277" cy="2286000"/>
              <a:chOff x="623529" y="1027620"/>
              <a:chExt cx="2876461" cy="1492136"/>
            </a:xfrm>
          </p:grpSpPr>
          <p:grpSp>
            <p:nvGrpSpPr>
              <p:cNvPr id="43" name="Group 42"/>
              <p:cNvGrpSpPr/>
              <p:nvPr/>
            </p:nvGrpSpPr>
            <p:grpSpPr>
              <a:xfrm>
                <a:off x="685800" y="1027620"/>
                <a:ext cx="2814190" cy="1492136"/>
                <a:chOff x="685800" y="1920793"/>
                <a:chExt cx="2814190" cy="1492136"/>
              </a:xfrm>
            </p:grpSpPr>
            <p:grpSp>
              <p:nvGrpSpPr>
                <p:cNvPr id="46" name="Group 45"/>
                <p:cNvGrpSpPr/>
                <p:nvPr/>
              </p:nvGrpSpPr>
              <p:grpSpPr>
                <a:xfrm>
                  <a:off x="796743" y="1920793"/>
                  <a:ext cx="2703247" cy="1013759"/>
                  <a:chOff x="1590493" y="2020292"/>
                  <a:chExt cx="2703247" cy="1013759"/>
                </a:xfrm>
              </p:grpSpPr>
              <p:sp>
                <p:nvSpPr>
                  <p:cNvPr id="49" name="Rectangle 48"/>
                  <p:cNvSpPr/>
                  <p:nvPr/>
                </p:nvSpPr>
                <p:spPr bwMode="auto">
                  <a:xfrm>
                    <a:off x="1600200" y="2020292"/>
                    <a:ext cx="1905000" cy="10137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latin typeface="Times New Roman" panose="02020603050405020304" pitchFamily="18" charset="0"/>
                        <a:cs typeface="Times New Roman" panose="02020603050405020304" pitchFamily="18" charset="0"/>
                      </a:rPr>
                      <a:t>d</a:t>
                    </a:r>
                    <a:endPar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Right Triangle 50"/>
                  <p:cNvSpPr/>
                  <p:nvPr/>
                </p:nvSpPr>
                <p:spPr bwMode="auto">
                  <a:xfrm flipH="1">
                    <a:off x="1590493" y="2445568"/>
                    <a:ext cx="1892373" cy="121912"/>
                  </a:xfrm>
                  <a:prstGeom prst="rtTriangl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52" name="Group 51"/>
                  <p:cNvGrpSpPr/>
                  <p:nvPr/>
                </p:nvGrpSpPr>
                <p:grpSpPr>
                  <a:xfrm>
                    <a:off x="1612824" y="2641490"/>
                    <a:ext cx="1892375" cy="361598"/>
                    <a:chOff x="4267198" y="4572000"/>
                    <a:chExt cx="1855606" cy="649665"/>
                  </a:xfrm>
                  <a:solidFill>
                    <a:srgbClr val="FF0000"/>
                  </a:solidFill>
                </p:grpSpPr>
                <p:sp>
                  <p:nvSpPr>
                    <p:cNvPr id="58" name="Right Triangle 57"/>
                    <p:cNvSpPr/>
                    <p:nvPr/>
                  </p:nvSpPr>
                  <p:spPr bwMode="auto">
                    <a:xfrm>
                      <a:off x="4267200" y="4572000"/>
                      <a:ext cx="1855604" cy="217576"/>
                    </a:xfrm>
                    <a:prstGeom prst="rtTriangl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Round Single Corner Rectangle 58"/>
                    <p:cNvSpPr/>
                    <p:nvPr/>
                  </p:nvSpPr>
                  <p:spPr bwMode="auto">
                    <a:xfrm>
                      <a:off x="4267198" y="4739746"/>
                      <a:ext cx="1855604" cy="481919"/>
                    </a:xfrm>
                    <a:prstGeom prst="round1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53" name="Right Arrow 52"/>
                  <p:cNvSpPr/>
                  <p:nvPr/>
                </p:nvSpPr>
                <p:spPr bwMode="auto">
                  <a:xfrm>
                    <a:off x="3581400" y="2693440"/>
                    <a:ext cx="381000" cy="296886"/>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4" name="Right Arrow 53"/>
                  <p:cNvSpPr/>
                  <p:nvPr/>
                </p:nvSpPr>
                <p:spPr bwMode="auto">
                  <a:xfrm>
                    <a:off x="3581400" y="2420559"/>
                    <a:ext cx="381000" cy="214130"/>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6" name="Object 55"/>
                  <p:cNvGraphicFramePr>
                    <a:graphicFrameLocks noChangeAspect="1"/>
                  </p:cNvGraphicFramePr>
                  <p:nvPr>
                    <p:extLst>
                      <p:ext uri="{D42A27DB-BD31-4B8C-83A1-F6EECF244321}">
                        <p14:modId xmlns:p14="http://schemas.microsoft.com/office/powerpoint/2010/main" val="2135512947"/>
                      </p:ext>
                    </p:extLst>
                  </p:nvPr>
                </p:nvGraphicFramePr>
                <p:xfrm>
                  <a:off x="3983038" y="2691297"/>
                  <a:ext cx="289633" cy="342754"/>
                </p:xfrm>
                <a:graphic>
                  <a:graphicData uri="http://schemas.openxmlformats.org/presentationml/2006/ole">
                    <mc:AlternateContent xmlns:mc="http://schemas.openxmlformats.org/markup-compatibility/2006">
                      <mc:Choice xmlns:v="urn:schemas-microsoft-com:vml" Requires="v">
                        <p:oleObj spid="_x0000_s128043" name="Equation" r:id="rId27" imgW="203040" imgH="241200" progId="Equation.DSMT4">
                          <p:embed/>
                        </p:oleObj>
                      </mc:Choice>
                      <mc:Fallback>
                        <p:oleObj name="Equation" r:id="rId27" imgW="203040" imgH="241200" progId="Equation.DSMT4">
                          <p:embed/>
                          <p:pic>
                            <p:nvPicPr>
                              <p:cNvPr id="18" name="Object 17"/>
                              <p:cNvPicPr/>
                              <p:nvPr/>
                            </p:nvPicPr>
                            <p:blipFill>
                              <a:blip r:embed="rId28"/>
                              <a:stretch>
                                <a:fillRect/>
                              </a:stretch>
                            </p:blipFill>
                            <p:spPr>
                              <a:xfrm>
                                <a:off x="3983038" y="2691297"/>
                                <a:ext cx="289633" cy="342754"/>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1213686342"/>
                      </p:ext>
                    </p:extLst>
                  </p:nvPr>
                </p:nvGraphicFramePr>
                <p:xfrm>
                  <a:off x="4037470" y="2069612"/>
                  <a:ext cx="256270" cy="330549"/>
                </p:xfrm>
                <a:graphic>
                  <a:graphicData uri="http://schemas.openxmlformats.org/presentationml/2006/ole">
                    <mc:AlternateContent xmlns:mc="http://schemas.openxmlformats.org/markup-compatibility/2006">
                      <mc:Choice xmlns:v="urn:schemas-microsoft-com:vml" Requires="v">
                        <p:oleObj spid="_x0000_s128044" name="Equation" r:id="rId29" imgW="177480" imgH="228600" progId="Equation.DSMT4">
                          <p:embed/>
                        </p:oleObj>
                      </mc:Choice>
                      <mc:Fallback>
                        <p:oleObj name="Equation" r:id="rId29" imgW="177480" imgH="228600" progId="Equation.DSMT4">
                          <p:embed/>
                          <p:pic>
                            <p:nvPicPr>
                              <p:cNvPr id="19" name="Object 18"/>
                              <p:cNvPicPr/>
                              <p:nvPr/>
                            </p:nvPicPr>
                            <p:blipFill>
                              <a:blip r:embed="rId30"/>
                              <a:stretch>
                                <a:fillRect/>
                              </a:stretch>
                            </p:blipFill>
                            <p:spPr>
                              <a:xfrm>
                                <a:off x="4037470" y="2069612"/>
                                <a:ext cx="256270" cy="330549"/>
                              </a:xfrm>
                              <a:prstGeom prst="rect">
                                <a:avLst/>
                              </a:prstGeom>
                            </p:spPr>
                          </p:pic>
                        </p:oleObj>
                      </mc:Fallback>
                    </mc:AlternateContent>
                  </a:graphicData>
                </a:graphic>
              </p:graphicFrame>
            </p:grpSp>
            <p:cxnSp>
              <p:nvCxnSpPr>
                <p:cNvPr id="47" name="Straight Arrow Connector 46"/>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48" name="TextBox 47"/>
                <p:cNvSpPr txBox="1"/>
                <p:nvPr/>
              </p:nvSpPr>
              <p:spPr>
                <a:xfrm>
                  <a:off x="2637609" y="3043597"/>
                  <a:ext cx="300082" cy="369332"/>
                </a:xfrm>
                <a:prstGeom prst="rect">
                  <a:avLst/>
                </a:prstGeom>
                <a:noFill/>
              </p:spPr>
              <p:txBody>
                <a:bodyPr wrap="none" rtlCol="0">
                  <a:spAutoFit/>
                </a:bodyPr>
                <a:lstStyle/>
                <a:p>
                  <a:r>
                    <a:rPr lang="en-US" dirty="0"/>
                    <a:t>z</a:t>
                  </a:r>
                </a:p>
              </p:txBody>
            </p:sp>
          </p:grpSp>
          <p:sp>
            <p:nvSpPr>
              <p:cNvPr id="44" name="TextBox 43"/>
              <p:cNvSpPr txBox="1"/>
              <p:nvPr/>
            </p:nvSpPr>
            <p:spPr>
              <a:xfrm>
                <a:off x="623529" y="1932917"/>
                <a:ext cx="312906" cy="369332"/>
              </a:xfrm>
              <a:prstGeom prst="rect">
                <a:avLst/>
              </a:prstGeom>
              <a:noFill/>
            </p:spPr>
            <p:txBody>
              <a:bodyPr wrap="none" rtlCol="0">
                <a:spAutoFit/>
              </a:bodyPr>
              <a:lstStyle/>
              <a:p>
                <a:r>
                  <a:rPr lang="en-US" smtClean="0"/>
                  <a:t>0</a:t>
                </a:r>
                <a:endParaRPr lang="en-US"/>
              </a:p>
            </p:txBody>
          </p:sp>
          <p:sp>
            <p:nvSpPr>
              <p:cNvPr id="45" name="TextBox 44"/>
              <p:cNvSpPr txBox="1"/>
              <p:nvPr/>
            </p:nvSpPr>
            <p:spPr>
              <a:xfrm>
                <a:off x="2631196" y="1922033"/>
                <a:ext cx="312906" cy="369332"/>
              </a:xfrm>
              <a:prstGeom prst="rect">
                <a:avLst/>
              </a:prstGeom>
              <a:noFill/>
            </p:spPr>
            <p:txBody>
              <a:bodyPr wrap="none" rtlCol="0">
                <a:spAutoFit/>
              </a:bodyPr>
              <a:lstStyle/>
              <a:p>
                <a:r>
                  <a:rPr lang="en-US" dirty="0"/>
                  <a:t>L</a:t>
                </a:r>
              </a:p>
            </p:txBody>
          </p:sp>
        </p:grpSp>
        <p:sp>
          <p:nvSpPr>
            <p:cNvPr id="39" name="Right Triangle 38"/>
            <p:cNvSpPr/>
            <p:nvPr/>
          </p:nvSpPr>
          <p:spPr bwMode="auto">
            <a:xfrm flipH="1">
              <a:off x="1095618" y="1159793"/>
              <a:ext cx="2567239" cy="189721"/>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ound Single Corner Rectangle 39"/>
            <p:cNvSpPr/>
            <p:nvPr/>
          </p:nvSpPr>
          <p:spPr bwMode="auto">
            <a:xfrm>
              <a:off x="1082157" y="1337142"/>
              <a:ext cx="2567239" cy="123487"/>
            </a:xfrm>
            <a:prstGeom prst="round1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Right Arrow 40"/>
            <p:cNvSpPr/>
            <p:nvPr/>
          </p:nvSpPr>
          <p:spPr bwMode="auto">
            <a:xfrm>
              <a:off x="3774833" y="1116038"/>
              <a:ext cx="516874" cy="328054"/>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2" name="Object 41"/>
            <p:cNvGraphicFramePr>
              <a:graphicFrameLocks noChangeAspect="1"/>
            </p:cNvGraphicFramePr>
            <p:nvPr>
              <p:extLst>
                <p:ext uri="{D42A27DB-BD31-4B8C-83A1-F6EECF244321}">
                  <p14:modId xmlns:p14="http://schemas.microsoft.com/office/powerpoint/2010/main" val="1223218024"/>
                </p:ext>
              </p:extLst>
            </p:nvPr>
          </p:nvGraphicFramePr>
          <p:xfrm>
            <a:off x="4402138" y="1581149"/>
            <a:ext cx="298202" cy="412895"/>
          </p:xfrm>
          <a:graphic>
            <a:graphicData uri="http://schemas.openxmlformats.org/presentationml/2006/ole">
              <mc:AlternateContent xmlns:mc="http://schemas.openxmlformats.org/markup-compatibility/2006">
                <mc:Choice xmlns:v="urn:schemas-microsoft-com:vml" Requires="v">
                  <p:oleObj spid="_x0000_s128045" name="Equation" r:id="rId31" imgW="164880" imgH="228600" progId="Equation.DSMT4">
                    <p:embed/>
                  </p:oleObj>
                </mc:Choice>
                <mc:Fallback>
                  <p:oleObj name="Equation" r:id="rId31" imgW="164880" imgH="228600" progId="Equation.DSMT4">
                    <p:embed/>
                    <p:pic>
                      <p:nvPicPr>
                        <p:cNvPr id="34" name="Object 33"/>
                        <p:cNvPicPr/>
                        <p:nvPr/>
                      </p:nvPicPr>
                      <p:blipFill>
                        <a:blip r:embed="rId32"/>
                        <a:stretch>
                          <a:fillRect/>
                        </a:stretch>
                      </p:blipFill>
                      <p:spPr>
                        <a:xfrm>
                          <a:off x="4402138" y="1581149"/>
                          <a:ext cx="298202" cy="412895"/>
                        </a:xfrm>
                        <a:prstGeom prst="rect">
                          <a:avLst/>
                        </a:prstGeom>
                      </p:spPr>
                    </p:pic>
                  </p:oleObj>
                </mc:Fallback>
              </mc:AlternateContent>
            </a:graphicData>
          </a:graphic>
        </p:graphicFrame>
      </p:grpSp>
    </p:spTree>
    <p:extLst>
      <p:ext uri="{BB962C8B-B14F-4D97-AF65-F5344CB8AC3E}">
        <p14:creationId xmlns:p14="http://schemas.microsoft.com/office/powerpoint/2010/main" val="20649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P spid="18" grpId="0"/>
      <p:bldP spid="19" grpId="0"/>
      <p:bldP spid="27" grpId="0"/>
      <p:bldP spid="30" grpId="0"/>
      <p:bldP spid="32"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58" y="-69542"/>
            <a:ext cx="8229600" cy="1143000"/>
          </a:xfrm>
        </p:spPr>
        <p:txBody>
          <a:bodyPr/>
          <a:lstStyle/>
          <a:p>
            <a:r>
              <a:rPr lang="en-US" sz="3200" dirty="0" smtClean="0"/>
              <a:t>Photon number balance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19</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530303898"/>
              </p:ext>
            </p:extLst>
          </p:nvPr>
        </p:nvGraphicFramePr>
        <p:xfrm>
          <a:off x="2128838" y="1241425"/>
          <a:ext cx="2219325" cy="1611313"/>
        </p:xfrm>
        <a:graphic>
          <a:graphicData uri="http://schemas.openxmlformats.org/presentationml/2006/ole">
            <mc:AlternateContent xmlns:mc="http://schemas.openxmlformats.org/markup-compatibility/2006">
              <mc:Choice xmlns:v="urn:schemas-microsoft-com:vml" Requires="v">
                <p:oleObj spid="_x0000_s108176" name="Equation" r:id="rId3" imgW="1942920" imgH="1409400" progId="Equation.DSMT4">
                  <p:embed/>
                </p:oleObj>
              </mc:Choice>
              <mc:Fallback>
                <p:oleObj name="Equation" r:id="rId3" imgW="1942920" imgH="1409400" progId="Equation.DSMT4">
                  <p:embed/>
                  <p:pic>
                    <p:nvPicPr>
                      <p:cNvPr id="0" name=""/>
                      <p:cNvPicPr/>
                      <p:nvPr/>
                    </p:nvPicPr>
                    <p:blipFill>
                      <a:blip r:embed="rId4"/>
                      <a:stretch>
                        <a:fillRect/>
                      </a:stretch>
                    </p:blipFill>
                    <p:spPr>
                      <a:xfrm>
                        <a:off x="2128838" y="1241425"/>
                        <a:ext cx="2219325" cy="16113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35164452"/>
              </p:ext>
            </p:extLst>
          </p:nvPr>
        </p:nvGraphicFramePr>
        <p:xfrm>
          <a:off x="227013" y="1825625"/>
          <a:ext cx="1041400" cy="482600"/>
        </p:xfrm>
        <a:graphic>
          <a:graphicData uri="http://schemas.openxmlformats.org/presentationml/2006/ole">
            <mc:AlternateContent xmlns:mc="http://schemas.openxmlformats.org/markup-compatibility/2006">
              <mc:Choice xmlns:v="urn:schemas-microsoft-com:vml" Requires="v">
                <p:oleObj spid="_x0000_s108177" name="Equation" r:id="rId5" imgW="1041120" imgH="482400" progId="Equation.DSMT4">
                  <p:embed/>
                </p:oleObj>
              </mc:Choice>
              <mc:Fallback>
                <p:oleObj name="Equation" r:id="rId5" imgW="1041120" imgH="482400" progId="Equation.DSMT4">
                  <p:embed/>
                  <p:pic>
                    <p:nvPicPr>
                      <p:cNvPr id="0" name=""/>
                      <p:cNvPicPr/>
                      <p:nvPr/>
                    </p:nvPicPr>
                    <p:blipFill>
                      <a:blip r:embed="rId6"/>
                      <a:stretch>
                        <a:fillRect/>
                      </a:stretch>
                    </p:blipFill>
                    <p:spPr>
                      <a:xfrm>
                        <a:off x="227013" y="1825625"/>
                        <a:ext cx="1041400" cy="482600"/>
                      </a:xfrm>
                      <a:prstGeom prst="rect">
                        <a:avLst/>
                      </a:prstGeom>
                    </p:spPr>
                  </p:pic>
                </p:oleObj>
              </mc:Fallback>
            </mc:AlternateContent>
          </a:graphicData>
        </a:graphic>
      </p:graphicFrame>
      <p:sp>
        <p:nvSpPr>
          <p:cNvPr id="6" name="Right Arrow 5"/>
          <p:cNvSpPr/>
          <p:nvPr/>
        </p:nvSpPr>
        <p:spPr bwMode="auto">
          <a:xfrm>
            <a:off x="1299221" y="1912938"/>
            <a:ext cx="485775" cy="219075"/>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ight Arrow 7"/>
          <p:cNvSpPr/>
          <p:nvPr/>
        </p:nvSpPr>
        <p:spPr bwMode="auto">
          <a:xfrm>
            <a:off x="5105400" y="1847850"/>
            <a:ext cx="485775" cy="219075"/>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651084510"/>
              </p:ext>
            </p:extLst>
          </p:nvPr>
        </p:nvGraphicFramePr>
        <p:xfrm>
          <a:off x="5943600" y="1444625"/>
          <a:ext cx="1828800" cy="1572126"/>
        </p:xfrm>
        <a:graphic>
          <a:graphicData uri="http://schemas.openxmlformats.org/presentationml/2006/ole">
            <mc:AlternateContent xmlns:mc="http://schemas.openxmlformats.org/markup-compatibility/2006">
              <mc:Choice xmlns:v="urn:schemas-microsoft-com:vml" Requires="v">
                <p:oleObj spid="_x0000_s108178" name="Equation" r:id="rId7" imgW="1447560" imgH="1244520" progId="Equation.DSMT4">
                  <p:embed/>
                </p:oleObj>
              </mc:Choice>
              <mc:Fallback>
                <p:oleObj name="Equation" r:id="rId7" imgW="1447560" imgH="1244520" progId="Equation.DSMT4">
                  <p:embed/>
                  <p:pic>
                    <p:nvPicPr>
                      <p:cNvPr id="0" name=""/>
                      <p:cNvPicPr/>
                      <p:nvPr/>
                    </p:nvPicPr>
                    <p:blipFill>
                      <a:blip r:embed="rId8"/>
                      <a:stretch>
                        <a:fillRect/>
                      </a:stretch>
                    </p:blipFill>
                    <p:spPr>
                      <a:xfrm>
                        <a:off x="5943600" y="1444625"/>
                        <a:ext cx="1828800" cy="1572126"/>
                      </a:xfrm>
                      <a:prstGeom prst="rect">
                        <a:avLst/>
                      </a:prstGeom>
                    </p:spPr>
                  </p:pic>
                </p:oleObj>
              </mc:Fallback>
            </mc:AlternateContent>
          </a:graphicData>
        </a:graphic>
      </p:graphicFrame>
      <p:sp>
        <p:nvSpPr>
          <p:cNvPr id="10" name="TextBox 9"/>
          <p:cNvSpPr txBox="1"/>
          <p:nvPr/>
        </p:nvSpPr>
        <p:spPr>
          <a:xfrm>
            <a:off x="457200" y="3163372"/>
            <a:ext cx="2026004" cy="338554"/>
          </a:xfrm>
          <a:prstGeom prst="rect">
            <a:avLst/>
          </a:prstGeom>
          <a:noFill/>
        </p:spPr>
        <p:txBody>
          <a:bodyPr wrap="none" rtlCol="0">
            <a:spAutoFit/>
          </a:bodyPr>
          <a:lstStyle/>
          <a:p>
            <a:r>
              <a:rPr lang="en-US" sz="1600" dirty="0" smtClean="0"/>
              <a:t>Coupling coefficient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570940758"/>
              </p:ext>
            </p:extLst>
          </p:nvPr>
        </p:nvGraphicFramePr>
        <p:xfrm>
          <a:off x="2755900" y="3016751"/>
          <a:ext cx="1816100" cy="684213"/>
        </p:xfrm>
        <a:graphic>
          <a:graphicData uri="http://schemas.openxmlformats.org/presentationml/2006/ole">
            <mc:AlternateContent xmlns:mc="http://schemas.openxmlformats.org/markup-compatibility/2006">
              <mc:Choice xmlns:v="urn:schemas-microsoft-com:vml" Requires="v">
                <p:oleObj spid="_x0000_s108179" name="Equation" r:id="rId9" imgW="1346040" imgH="507960" progId="Equation.DSMT4">
                  <p:embed/>
                </p:oleObj>
              </mc:Choice>
              <mc:Fallback>
                <p:oleObj name="Equation" r:id="rId9" imgW="1346040" imgH="507960" progId="Equation.DSMT4">
                  <p:embed/>
                  <p:pic>
                    <p:nvPicPr>
                      <p:cNvPr id="0" name=""/>
                      <p:cNvPicPr/>
                      <p:nvPr/>
                    </p:nvPicPr>
                    <p:blipFill>
                      <a:blip r:embed="rId10"/>
                      <a:stretch>
                        <a:fillRect/>
                      </a:stretch>
                    </p:blipFill>
                    <p:spPr>
                      <a:xfrm>
                        <a:off x="2755900" y="3016751"/>
                        <a:ext cx="1816100" cy="684213"/>
                      </a:xfrm>
                      <a:prstGeom prst="rect">
                        <a:avLst/>
                      </a:prstGeom>
                    </p:spPr>
                  </p:pic>
                </p:oleObj>
              </mc:Fallback>
            </mc:AlternateContent>
          </a:graphicData>
        </a:graphic>
      </p:graphicFrame>
      <p:sp>
        <p:nvSpPr>
          <p:cNvPr id="13" name="TextBox 12"/>
          <p:cNvSpPr txBox="1"/>
          <p:nvPr/>
        </p:nvSpPr>
        <p:spPr>
          <a:xfrm>
            <a:off x="5039548" y="3163372"/>
            <a:ext cx="617477" cy="338554"/>
          </a:xfrm>
          <a:prstGeom prst="rect">
            <a:avLst/>
          </a:prstGeom>
          <a:noFill/>
        </p:spPr>
        <p:txBody>
          <a:bodyPr wrap="none" rtlCol="0">
            <a:spAutoFit/>
          </a:bodyPr>
          <a:lstStyle/>
          <a:p>
            <a:r>
              <a:rPr lang="en-US" sz="1600" dirty="0" smtClean="0"/>
              <a:t>units</a:t>
            </a:r>
            <a:endParaRPr lang="en-US" sz="1600" dirty="0"/>
          </a:p>
        </p:txBody>
      </p:sp>
      <p:graphicFrame>
        <p:nvGraphicFramePr>
          <p:cNvPr id="15" name="Object 14"/>
          <p:cNvGraphicFramePr>
            <a:graphicFrameLocks noChangeAspect="1"/>
          </p:cNvGraphicFramePr>
          <p:nvPr>
            <p:extLst>
              <p:ext uri="{D42A27DB-BD31-4B8C-83A1-F6EECF244321}">
                <p14:modId xmlns:p14="http://schemas.microsoft.com/office/powerpoint/2010/main" val="1588050929"/>
              </p:ext>
            </p:extLst>
          </p:nvPr>
        </p:nvGraphicFramePr>
        <p:xfrm>
          <a:off x="5943600" y="3104049"/>
          <a:ext cx="685800" cy="457200"/>
        </p:xfrm>
        <a:graphic>
          <a:graphicData uri="http://schemas.openxmlformats.org/presentationml/2006/ole">
            <mc:AlternateContent xmlns:mc="http://schemas.openxmlformats.org/markup-compatibility/2006">
              <mc:Choice xmlns:v="urn:schemas-microsoft-com:vml" Requires="v">
                <p:oleObj spid="_x0000_s108180" name="Equation" r:id="rId11" imgW="685800" imgH="457200" progId="Equation.DSMT4">
                  <p:embed/>
                </p:oleObj>
              </mc:Choice>
              <mc:Fallback>
                <p:oleObj name="Equation" r:id="rId11" imgW="685800" imgH="457200" progId="Equation.DSMT4">
                  <p:embed/>
                  <p:pic>
                    <p:nvPicPr>
                      <p:cNvPr id="0" name=""/>
                      <p:cNvPicPr/>
                      <p:nvPr/>
                    </p:nvPicPr>
                    <p:blipFill>
                      <a:blip r:embed="rId12"/>
                      <a:stretch>
                        <a:fillRect/>
                      </a:stretch>
                    </p:blipFill>
                    <p:spPr>
                      <a:xfrm>
                        <a:off x="5943600" y="3104049"/>
                        <a:ext cx="685800" cy="457200"/>
                      </a:xfrm>
                      <a:prstGeom prst="rect">
                        <a:avLst/>
                      </a:prstGeom>
                    </p:spPr>
                  </p:pic>
                </p:oleObj>
              </mc:Fallback>
            </mc:AlternateContent>
          </a:graphicData>
        </a:graphic>
      </p:graphicFrame>
      <p:sp>
        <p:nvSpPr>
          <p:cNvPr id="16" name="TextBox 15"/>
          <p:cNvSpPr txBox="1"/>
          <p:nvPr/>
        </p:nvSpPr>
        <p:spPr>
          <a:xfrm>
            <a:off x="313778" y="3812560"/>
            <a:ext cx="3413114" cy="338554"/>
          </a:xfrm>
          <a:prstGeom prst="rect">
            <a:avLst/>
          </a:prstGeom>
          <a:noFill/>
        </p:spPr>
        <p:txBody>
          <a:bodyPr wrap="none" rtlCol="0">
            <a:spAutoFit/>
          </a:bodyPr>
          <a:lstStyle/>
          <a:p>
            <a:r>
              <a:rPr lang="en-US" sz="1600" dirty="0" smtClean="0"/>
              <a:t>Let us find change in photon fluxes </a:t>
            </a:r>
            <a:endParaRPr lang="en-US" sz="1600" dirty="0"/>
          </a:p>
        </p:txBody>
      </p:sp>
      <p:graphicFrame>
        <p:nvGraphicFramePr>
          <p:cNvPr id="17" name="Object 16"/>
          <p:cNvGraphicFramePr>
            <a:graphicFrameLocks noChangeAspect="1"/>
          </p:cNvGraphicFramePr>
          <p:nvPr>
            <p:extLst>
              <p:ext uri="{D42A27DB-BD31-4B8C-83A1-F6EECF244321}">
                <p14:modId xmlns:p14="http://schemas.microsoft.com/office/powerpoint/2010/main" val="2730874463"/>
              </p:ext>
            </p:extLst>
          </p:nvPr>
        </p:nvGraphicFramePr>
        <p:xfrm>
          <a:off x="4043363" y="3635375"/>
          <a:ext cx="3225800" cy="838200"/>
        </p:xfrm>
        <a:graphic>
          <a:graphicData uri="http://schemas.openxmlformats.org/presentationml/2006/ole">
            <mc:AlternateContent xmlns:mc="http://schemas.openxmlformats.org/markup-compatibility/2006">
              <mc:Choice xmlns:v="urn:schemas-microsoft-com:vml" Requires="v">
                <p:oleObj spid="_x0000_s108181" name="Equation" r:id="rId13" imgW="3225600" imgH="838080" progId="Equation.DSMT4">
                  <p:embed/>
                </p:oleObj>
              </mc:Choice>
              <mc:Fallback>
                <p:oleObj name="Equation" r:id="rId13" imgW="3225600" imgH="838080" progId="Equation.DSMT4">
                  <p:embed/>
                  <p:pic>
                    <p:nvPicPr>
                      <p:cNvPr id="0" name=""/>
                      <p:cNvPicPr/>
                      <p:nvPr/>
                    </p:nvPicPr>
                    <p:blipFill>
                      <a:blip r:embed="rId14"/>
                      <a:stretch>
                        <a:fillRect/>
                      </a:stretch>
                    </p:blipFill>
                    <p:spPr>
                      <a:xfrm>
                        <a:off x="4043363" y="3635375"/>
                        <a:ext cx="3225800" cy="838200"/>
                      </a:xfrm>
                      <a:prstGeom prst="rect">
                        <a:avLst/>
                      </a:prstGeom>
                    </p:spPr>
                  </p:pic>
                </p:oleObj>
              </mc:Fallback>
            </mc:AlternateContent>
          </a:graphicData>
        </a:graphic>
      </p:graphicFrame>
      <p:sp>
        <p:nvSpPr>
          <p:cNvPr id="18" name="TextBox 17"/>
          <p:cNvSpPr txBox="1"/>
          <p:nvPr/>
        </p:nvSpPr>
        <p:spPr>
          <a:xfrm>
            <a:off x="353958" y="4557564"/>
            <a:ext cx="8104242" cy="584775"/>
          </a:xfrm>
          <a:prstGeom prst="rect">
            <a:avLst/>
          </a:prstGeom>
          <a:noFill/>
        </p:spPr>
        <p:txBody>
          <a:bodyPr wrap="square" rtlCol="0">
            <a:spAutoFit/>
          </a:bodyPr>
          <a:lstStyle/>
          <a:p>
            <a:r>
              <a:rPr lang="en-US" sz="1600" dirty="0" smtClean="0"/>
              <a:t>This shows quantum character of interaction – the signal and idler photon combine into a single pump photon ,and, vice versa, pump photon splits into signal and idler photons</a:t>
            </a:r>
            <a:endParaRPr lang="en-US" sz="1600" dirty="0"/>
          </a:p>
        </p:txBody>
      </p:sp>
      <p:sp>
        <p:nvSpPr>
          <p:cNvPr id="20" name="Rectangle 19"/>
          <p:cNvSpPr/>
          <p:nvPr/>
        </p:nvSpPr>
        <p:spPr>
          <a:xfrm>
            <a:off x="369330" y="5261891"/>
            <a:ext cx="3352200" cy="338554"/>
          </a:xfrm>
          <a:prstGeom prst="rect">
            <a:avLst/>
          </a:prstGeom>
        </p:spPr>
        <p:txBody>
          <a:bodyPr wrap="none">
            <a:spAutoFit/>
          </a:bodyPr>
          <a:lstStyle/>
          <a:p>
            <a:r>
              <a:rPr lang="en-US" sz="1600" dirty="0"/>
              <a:t>So, we have Manley-Rowe </a:t>
            </a:r>
            <a:r>
              <a:rPr lang="en-US" sz="1600" dirty="0" smtClean="0"/>
              <a:t>relation</a:t>
            </a:r>
            <a:endParaRPr lang="en-US" sz="1600" dirty="0"/>
          </a:p>
        </p:txBody>
      </p:sp>
      <p:graphicFrame>
        <p:nvGraphicFramePr>
          <p:cNvPr id="21" name="Object 20"/>
          <p:cNvGraphicFramePr>
            <a:graphicFrameLocks noChangeAspect="1"/>
          </p:cNvGraphicFramePr>
          <p:nvPr>
            <p:extLst>
              <p:ext uri="{D42A27DB-BD31-4B8C-83A1-F6EECF244321}">
                <p14:modId xmlns:p14="http://schemas.microsoft.com/office/powerpoint/2010/main" val="4165886724"/>
              </p:ext>
            </p:extLst>
          </p:nvPr>
        </p:nvGraphicFramePr>
        <p:xfrm>
          <a:off x="4324298" y="5353876"/>
          <a:ext cx="1206500" cy="241300"/>
        </p:xfrm>
        <a:graphic>
          <a:graphicData uri="http://schemas.openxmlformats.org/presentationml/2006/ole">
            <mc:AlternateContent xmlns:mc="http://schemas.openxmlformats.org/markup-compatibility/2006">
              <mc:Choice xmlns:v="urn:schemas-microsoft-com:vml" Requires="v">
                <p:oleObj spid="_x0000_s108182" name="Equation" r:id="rId15" imgW="1206360" imgH="241200" progId="Equation.DSMT4">
                  <p:embed/>
                </p:oleObj>
              </mc:Choice>
              <mc:Fallback>
                <p:oleObj name="Equation" r:id="rId15" imgW="1206360" imgH="241200" progId="Equation.DSMT4">
                  <p:embed/>
                  <p:pic>
                    <p:nvPicPr>
                      <p:cNvPr id="0" name=""/>
                      <p:cNvPicPr/>
                      <p:nvPr/>
                    </p:nvPicPr>
                    <p:blipFill>
                      <a:blip r:embed="rId16"/>
                      <a:stretch>
                        <a:fillRect/>
                      </a:stretch>
                    </p:blipFill>
                    <p:spPr>
                      <a:xfrm>
                        <a:off x="4324298" y="5353876"/>
                        <a:ext cx="1206500" cy="241300"/>
                      </a:xfrm>
                      <a:prstGeom prst="rect">
                        <a:avLst/>
                      </a:prstGeom>
                    </p:spPr>
                  </p:pic>
                </p:oleObj>
              </mc:Fallback>
            </mc:AlternateContent>
          </a:graphicData>
        </a:graphic>
      </p:graphicFrame>
      <p:sp>
        <p:nvSpPr>
          <p:cNvPr id="22" name="Rectangle 21"/>
          <p:cNvSpPr/>
          <p:nvPr/>
        </p:nvSpPr>
        <p:spPr>
          <a:xfrm>
            <a:off x="457200" y="5790878"/>
            <a:ext cx="3409908" cy="338554"/>
          </a:xfrm>
          <a:prstGeom prst="rect">
            <a:avLst/>
          </a:prstGeom>
        </p:spPr>
        <p:txBody>
          <a:bodyPr wrap="none">
            <a:spAutoFit/>
          </a:bodyPr>
          <a:lstStyle/>
          <a:p>
            <a:r>
              <a:rPr lang="en-US" sz="1600" dirty="0"/>
              <a:t>w</a:t>
            </a:r>
            <a:r>
              <a:rPr lang="en-US" sz="1600" dirty="0" smtClean="0"/>
              <a:t>hich is also a power conservation </a:t>
            </a:r>
            <a:endParaRPr lang="en-US" sz="16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460906461"/>
              </p:ext>
            </p:extLst>
          </p:nvPr>
        </p:nvGraphicFramePr>
        <p:xfrm>
          <a:off x="2114498" y="6245225"/>
          <a:ext cx="4419600" cy="241300"/>
        </p:xfrm>
        <a:graphic>
          <a:graphicData uri="http://schemas.openxmlformats.org/presentationml/2006/ole">
            <mc:AlternateContent xmlns:mc="http://schemas.openxmlformats.org/markup-compatibility/2006">
              <mc:Choice xmlns:v="urn:schemas-microsoft-com:vml" Requires="v">
                <p:oleObj spid="_x0000_s108183" name="Equation" r:id="rId17" imgW="4419360" imgH="241200" progId="Equation.DSMT4">
                  <p:embed/>
                </p:oleObj>
              </mc:Choice>
              <mc:Fallback>
                <p:oleObj name="Equation" r:id="rId17" imgW="4419360" imgH="241200" progId="Equation.DSMT4">
                  <p:embed/>
                  <p:pic>
                    <p:nvPicPr>
                      <p:cNvPr id="0" name=""/>
                      <p:cNvPicPr/>
                      <p:nvPr/>
                    </p:nvPicPr>
                    <p:blipFill>
                      <a:blip r:embed="rId18"/>
                      <a:stretch>
                        <a:fillRect/>
                      </a:stretch>
                    </p:blipFill>
                    <p:spPr>
                      <a:xfrm>
                        <a:off x="2114498" y="6245225"/>
                        <a:ext cx="4419600" cy="241300"/>
                      </a:xfrm>
                      <a:prstGeom prst="rect">
                        <a:avLst/>
                      </a:prstGeom>
                    </p:spPr>
                  </p:pic>
                </p:oleObj>
              </mc:Fallback>
            </mc:AlternateContent>
          </a:graphicData>
        </a:graphic>
      </p:graphicFrame>
    </p:spTree>
    <p:extLst>
      <p:ext uri="{BB962C8B-B14F-4D97-AF65-F5344CB8AC3E}">
        <p14:creationId xmlns:p14="http://schemas.microsoft.com/office/powerpoint/2010/main" val="36336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3" grpId="0"/>
      <p:bldP spid="16" grpId="0"/>
      <p:bldP spid="18" grpId="0"/>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2800" dirty="0" smtClean="0"/>
              <a:t>Potential without inversion symmetry</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a:t>
            </a:fld>
            <a:endParaRPr lang="en-US"/>
          </a:p>
        </p:txBody>
      </p:sp>
      <p:grpSp>
        <p:nvGrpSpPr>
          <p:cNvPr id="129" name="Group 128"/>
          <p:cNvGrpSpPr/>
          <p:nvPr/>
        </p:nvGrpSpPr>
        <p:grpSpPr>
          <a:xfrm>
            <a:off x="-381000" y="1295400"/>
            <a:ext cx="7391400" cy="1981200"/>
            <a:chOff x="-381000" y="1295400"/>
            <a:chExt cx="7391400" cy="1981200"/>
          </a:xfrm>
        </p:grpSpPr>
        <p:grpSp>
          <p:nvGrpSpPr>
            <p:cNvPr id="127" name="Group 126"/>
            <p:cNvGrpSpPr/>
            <p:nvPr/>
          </p:nvGrpSpPr>
          <p:grpSpPr>
            <a:xfrm>
              <a:off x="-381000" y="1295400"/>
              <a:ext cx="7391400" cy="1981200"/>
              <a:chOff x="-838200" y="4114800"/>
              <a:chExt cx="8261931" cy="2286000"/>
            </a:xfrm>
          </p:grpSpPr>
          <p:grpSp>
            <p:nvGrpSpPr>
              <p:cNvPr id="61" name="Group 60"/>
              <p:cNvGrpSpPr/>
              <p:nvPr/>
            </p:nvGrpSpPr>
            <p:grpSpPr>
              <a:xfrm>
                <a:off x="2667000" y="5029200"/>
                <a:ext cx="2133600" cy="457200"/>
                <a:chOff x="2590800" y="5029200"/>
                <a:chExt cx="2133600" cy="457200"/>
              </a:xfrm>
            </p:grpSpPr>
            <p:grpSp>
              <p:nvGrpSpPr>
                <p:cNvPr id="33" name="Group 169"/>
                <p:cNvGrpSpPr/>
                <p:nvPr/>
              </p:nvGrpSpPr>
              <p:grpSpPr>
                <a:xfrm>
                  <a:off x="2590800" y="5105400"/>
                  <a:ext cx="304800" cy="369332"/>
                  <a:chOff x="838200" y="5181600"/>
                  <a:chExt cx="304800" cy="369332"/>
                </a:xfrm>
              </p:grpSpPr>
              <p:sp>
                <p:nvSpPr>
                  <p:cNvPr id="58" name="Oval 5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4" name="Group 172"/>
                <p:cNvGrpSpPr/>
                <p:nvPr/>
              </p:nvGrpSpPr>
              <p:grpSpPr>
                <a:xfrm>
                  <a:off x="3429000" y="5105400"/>
                  <a:ext cx="381000" cy="381000"/>
                  <a:chOff x="5562600" y="4648200"/>
                  <a:chExt cx="381000" cy="381000"/>
                </a:xfrm>
              </p:grpSpPr>
              <p:sp>
                <p:nvSpPr>
                  <p:cNvPr id="56" name="Oval 5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60" name="Oval 59"/>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62" name="Group 61"/>
              <p:cNvGrpSpPr/>
              <p:nvPr/>
            </p:nvGrpSpPr>
            <p:grpSpPr>
              <a:xfrm>
                <a:off x="5410200" y="5105400"/>
                <a:ext cx="1219200" cy="381000"/>
                <a:chOff x="2590800" y="5105400"/>
                <a:chExt cx="1219200" cy="381000"/>
              </a:xfrm>
            </p:grpSpPr>
            <p:grpSp>
              <p:nvGrpSpPr>
                <p:cNvPr id="63" name="Group 169"/>
                <p:cNvGrpSpPr/>
                <p:nvPr/>
              </p:nvGrpSpPr>
              <p:grpSpPr>
                <a:xfrm>
                  <a:off x="2590800" y="5105400"/>
                  <a:ext cx="304800" cy="369332"/>
                  <a:chOff x="838200" y="5181600"/>
                  <a:chExt cx="304800" cy="369332"/>
                </a:xfrm>
              </p:grpSpPr>
              <p:sp>
                <p:nvSpPr>
                  <p:cNvPr id="68" name="Oval 6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TextBox 6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4" name="Group 172"/>
                <p:cNvGrpSpPr/>
                <p:nvPr/>
              </p:nvGrpSpPr>
              <p:grpSpPr>
                <a:xfrm>
                  <a:off x="3429000" y="5105400"/>
                  <a:ext cx="381000" cy="381000"/>
                  <a:chOff x="5562600" y="4648200"/>
                  <a:chExt cx="381000" cy="381000"/>
                </a:xfrm>
              </p:grpSpPr>
              <p:sp>
                <p:nvSpPr>
                  <p:cNvPr id="66" name="Oval 6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70" name="Group 69"/>
              <p:cNvGrpSpPr/>
              <p:nvPr/>
            </p:nvGrpSpPr>
            <p:grpSpPr>
              <a:xfrm>
                <a:off x="0" y="5029200"/>
                <a:ext cx="2133600" cy="457200"/>
                <a:chOff x="2590800" y="5029200"/>
                <a:chExt cx="2133600" cy="457200"/>
              </a:xfrm>
            </p:grpSpPr>
            <p:grpSp>
              <p:nvGrpSpPr>
                <p:cNvPr id="71" name="Group 169"/>
                <p:cNvGrpSpPr/>
                <p:nvPr/>
              </p:nvGrpSpPr>
              <p:grpSpPr>
                <a:xfrm>
                  <a:off x="2590800" y="5105400"/>
                  <a:ext cx="304800" cy="369332"/>
                  <a:chOff x="838200" y="5181600"/>
                  <a:chExt cx="304800" cy="369332"/>
                </a:xfrm>
              </p:grpSpPr>
              <p:sp>
                <p:nvSpPr>
                  <p:cNvPr id="76" name="Oval 75"/>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TextBox 76"/>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72" name="Group 172"/>
                <p:cNvGrpSpPr/>
                <p:nvPr/>
              </p:nvGrpSpPr>
              <p:grpSpPr>
                <a:xfrm>
                  <a:off x="3429000" y="5105400"/>
                  <a:ext cx="381000" cy="381000"/>
                  <a:chOff x="5562600" y="4648200"/>
                  <a:chExt cx="381000" cy="381000"/>
                </a:xfrm>
              </p:grpSpPr>
              <p:sp>
                <p:nvSpPr>
                  <p:cNvPr id="74" name="Oval 73"/>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TextBox 74"/>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73" name="Oval 72"/>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78" name="Group 77"/>
              <p:cNvGrpSpPr/>
              <p:nvPr/>
            </p:nvGrpSpPr>
            <p:grpSpPr>
              <a:xfrm>
                <a:off x="3581400" y="5943600"/>
                <a:ext cx="2133600" cy="457200"/>
                <a:chOff x="2590800" y="5029200"/>
                <a:chExt cx="2133600" cy="457200"/>
              </a:xfrm>
            </p:grpSpPr>
            <p:grpSp>
              <p:nvGrpSpPr>
                <p:cNvPr id="79" name="Group 169"/>
                <p:cNvGrpSpPr/>
                <p:nvPr/>
              </p:nvGrpSpPr>
              <p:grpSpPr>
                <a:xfrm>
                  <a:off x="2590800" y="5105400"/>
                  <a:ext cx="304800" cy="369332"/>
                  <a:chOff x="838200" y="5181600"/>
                  <a:chExt cx="304800" cy="369332"/>
                </a:xfrm>
              </p:grpSpPr>
              <p:sp>
                <p:nvSpPr>
                  <p:cNvPr id="84" name="Oval 8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80" name="Group 172"/>
                <p:cNvGrpSpPr/>
                <p:nvPr/>
              </p:nvGrpSpPr>
              <p:grpSpPr>
                <a:xfrm>
                  <a:off x="3429000" y="5105400"/>
                  <a:ext cx="381000" cy="381000"/>
                  <a:chOff x="5562600" y="4648200"/>
                  <a:chExt cx="381000" cy="381000"/>
                </a:xfrm>
              </p:grpSpPr>
              <p:sp>
                <p:nvSpPr>
                  <p:cNvPr id="82" name="Oval 8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3" name="TextBox 82"/>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81" name="Oval 80"/>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86" name="Group 85"/>
              <p:cNvGrpSpPr/>
              <p:nvPr/>
            </p:nvGrpSpPr>
            <p:grpSpPr>
              <a:xfrm>
                <a:off x="914400" y="5943600"/>
                <a:ext cx="2133600" cy="457200"/>
                <a:chOff x="2590800" y="5029200"/>
                <a:chExt cx="2133600" cy="457200"/>
              </a:xfrm>
            </p:grpSpPr>
            <p:grpSp>
              <p:nvGrpSpPr>
                <p:cNvPr id="87" name="Group 169"/>
                <p:cNvGrpSpPr/>
                <p:nvPr/>
              </p:nvGrpSpPr>
              <p:grpSpPr>
                <a:xfrm>
                  <a:off x="2590800" y="5105400"/>
                  <a:ext cx="304800" cy="369332"/>
                  <a:chOff x="838200" y="5181600"/>
                  <a:chExt cx="304800" cy="369332"/>
                </a:xfrm>
              </p:grpSpPr>
              <p:sp>
                <p:nvSpPr>
                  <p:cNvPr id="92" name="Oval 9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TextBox 9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88" name="Group 172"/>
                <p:cNvGrpSpPr/>
                <p:nvPr/>
              </p:nvGrpSpPr>
              <p:grpSpPr>
                <a:xfrm>
                  <a:off x="3429000" y="5105400"/>
                  <a:ext cx="381000" cy="381000"/>
                  <a:chOff x="5562600" y="4648200"/>
                  <a:chExt cx="381000" cy="381000"/>
                </a:xfrm>
              </p:grpSpPr>
              <p:sp>
                <p:nvSpPr>
                  <p:cNvPr id="90" name="Oval 8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1" name="TextBox 9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89" name="Oval 8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4" name="Group 93"/>
              <p:cNvGrpSpPr/>
              <p:nvPr/>
            </p:nvGrpSpPr>
            <p:grpSpPr>
              <a:xfrm>
                <a:off x="1828800" y="4114800"/>
                <a:ext cx="2133600" cy="457200"/>
                <a:chOff x="2590800" y="5029200"/>
                <a:chExt cx="2133600" cy="457200"/>
              </a:xfrm>
            </p:grpSpPr>
            <p:grpSp>
              <p:nvGrpSpPr>
                <p:cNvPr id="95" name="Group 169"/>
                <p:cNvGrpSpPr/>
                <p:nvPr/>
              </p:nvGrpSpPr>
              <p:grpSpPr>
                <a:xfrm>
                  <a:off x="2590800" y="5105400"/>
                  <a:ext cx="304800" cy="369332"/>
                  <a:chOff x="838200" y="5181600"/>
                  <a:chExt cx="304800" cy="369332"/>
                </a:xfrm>
              </p:grpSpPr>
              <p:sp>
                <p:nvSpPr>
                  <p:cNvPr id="100" name="Oval 99"/>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1" name="TextBox 100"/>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96" name="Group 172"/>
                <p:cNvGrpSpPr/>
                <p:nvPr/>
              </p:nvGrpSpPr>
              <p:grpSpPr>
                <a:xfrm>
                  <a:off x="3429000" y="5105400"/>
                  <a:ext cx="381000" cy="381000"/>
                  <a:chOff x="5562600" y="4648200"/>
                  <a:chExt cx="381000" cy="381000"/>
                </a:xfrm>
              </p:grpSpPr>
              <p:sp>
                <p:nvSpPr>
                  <p:cNvPr id="98" name="Oval 97"/>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9" name="TextBox 98"/>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97" name="Oval 96"/>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02" name="Group 101"/>
              <p:cNvGrpSpPr/>
              <p:nvPr/>
            </p:nvGrpSpPr>
            <p:grpSpPr>
              <a:xfrm>
                <a:off x="4495800" y="4114800"/>
                <a:ext cx="2133600" cy="457200"/>
                <a:chOff x="2590800" y="5029200"/>
                <a:chExt cx="2133600" cy="457200"/>
              </a:xfrm>
            </p:grpSpPr>
            <p:grpSp>
              <p:nvGrpSpPr>
                <p:cNvPr id="103" name="Group 169"/>
                <p:cNvGrpSpPr/>
                <p:nvPr/>
              </p:nvGrpSpPr>
              <p:grpSpPr>
                <a:xfrm>
                  <a:off x="2590800" y="5105400"/>
                  <a:ext cx="304800" cy="369332"/>
                  <a:chOff x="838200" y="5181600"/>
                  <a:chExt cx="304800" cy="369332"/>
                </a:xfrm>
              </p:grpSpPr>
              <p:sp>
                <p:nvSpPr>
                  <p:cNvPr id="108" name="Oval 10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TextBox 10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04" name="Group 172"/>
                <p:cNvGrpSpPr/>
                <p:nvPr/>
              </p:nvGrpSpPr>
              <p:grpSpPr>
                <a:xfrm>
                  <a:off x="3429000" y="5105400"/>
                  <a:ext cx="381000" cy="381000"/>
                  <a:chOff x="5562600" y="4648200"/>
                  <a:chExt cx="381000" cy="381000"/>
                </a:xfrm>
              </p:grpSpPr>
              <p:sp>
                <p:nvSpPr>
                  <p:cNvPr id="106" name="Oval 10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7" name="TextBox 10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05" name="Oval 104"/>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0" name="Group 109"/>
              <p:cNvGrpSpPr/>
              <p:nvPr/>
            </p:nvGrpSpPr>
            <p:grpSpPr>
              <a:xfrm>
                <a:off x="6324600" y="6019800"/>
                <a:ext cx="1099131" cy="369332"/>
                <a:chOff x="2590800" y="5105400"/>
                <a:chExt cx="1099131" cy="369332"/>
              </a:xfrm>
            </p:grpSpPr>
            <p:grpSp>
              <p:nvGrpSpPr>
                <p:cNvPr id="111" name="Group 169"/>
                <p:cNvGrpSpPr/>
                <p:nvPr/>
              </p:nvGrpSpPr>
              <p:grpSpPr>
                <a:xfrm>
                  <a:off x="2590800" y="5105400"/>
                  <a:ext cx="304800" cy="369332"/>
                  <a:chOff x="838200" y="5181600"/>
                  <a:chExt cx="304800" cy="369332"/>
                </a:xfrm>
              </p:grpSpPr>
              <p:sp>
                <p:nvSpPr>
                  <p:cNvPr id="116" name="Oval 115"/>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7" name="TextBox 116"/>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sp>
              <p:nvSpPr>
                <p:cNvPr id="115" name="TextBox 114"/>
                <p:cNvSpPr txBox="1"/>
                <p:nvPr/>
              </p:nvSpPr>
              <p:spPr>
                <a:xfrm>
                  <a:off x="3505200" y="51054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18" name="Group 117"/>
              <p:cNvGrpSpPr/>
              <p:nvPr/>
            </p:nvGrpSpPr>
            <p:grpSpPr>
              <a:xfrm>
                <a:off x="-838200" y="4114800"/>
                <a:ext cx="2133600" cy="457200"/>
                <a:chOff x="2590800" y="5029200"/>
                <a:chExt cx="2133600" cy="457200"/>
              </a:xfrm>
            </p:grpSpPr>
            <p:sp>
              <p:nvSpPr>
                <p:cNvPr id="125" name="TextBox 124"/>
                <p:cNvSpPr txBox="1"/>
                <p:nvPr/>
              </p:nvSpPr>
              <p:spPr>
                <a:xfrm>
                  <a:off x="2590800" y="5105400"/>
                  <a:ext cx="184731" cy="369332"/>
                </a:xfrm>
                <a:prstGeom prst="rect">
                  <a:avLst/>
                </a:prstGeom>
                <a:noFill/>
              </p:spPr>
              <p:txBody>
                <a:bodyPr wrap="none" rtlCol="0">
                  <a:spAutoFit/>
                </a:bodyPr>
                <a:lstStyle/>
                <a:p>
                  <a:endParaRPr lang="en-US" b="1" dirty="0">
                    <a:solidFill>
                      <a:srgbClr val="FFFF00"/>
                    </a:solidFill>
                  </a:endParaRPr>
                </a:p>
              </p:txBody>
            </p:sp>
            <p:grpSp>
              <p:nvGrpSpPr>
                <p:cNvPr id="120" name="Group 172"/>
                <p:cNvGrpSpPr/>
                <p:nvPr/>
              </p:nvGrpSpPr>
              <p:grpSpPr>
                <a:xfrm>
                  <a:off x="3429000" y="5105400"/>
                  <a:ext cx="381000" cy="381000"/>
                  <a:chOff x="5562600" y="4648200"/>
                  <a:chExt cx="381000" cy="381000"/>
                </a:xfrm>
              </p:grpSpPr>
              <p:sp>
                <p:nvSpPr>
                  <p:cNvPr id="122" name="Oval 12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3" name="TextBox 122"/>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21" name="Oval 120"/>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6" name="Oval 125"/>
              <p:cNvSpPr/>
              <p:nvPr/>
            </p:nvSpPr>
            <p:spPr bwMode="auto">
              <a:xfrm>
                <a:off x="0" y="59436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8" name="Oval 127"/>
            <p:cNvSpPr/>
            <p:nvPr/>
          </p:nvSpPr>
          <p:spPr bwMode="auto">
            <a:xfrm>
              <a:off x="2286000" y="18288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30" name="TextBox 129"/>
          <p:cNvSpPr txBox="1"/>
          <p:nvPr/>
        </p:nvSpPr>
        <p:spPr>
          <a:xfrm>
            <a:off x="6324600" y="1524000"/>
            <a:ext cx="2642934" cy="830997"/>
          </a:xfrm>
          <a:prstGeom prst="rect">
            <a:avLst/>
          </a:prstGeom>
          <a:noFill/>
        </p:spPr>
        <p:txBody>
          <a:bodyPr wrap="square" rtlCol="0">
            <a:spAutoFit/>
          </a:bodyPr>
          <a:lstStyle/>
          <a:p>
            <a:pPr algn="just"/>
            <a:r>
              <a:rPr lang="en-US" sz="1600" dirty="0" smtClean="0"/>
              <a:t>Electron sees different environments on the left and on the right</a:t>
            </a:r>
            <a:endParaRPr lang="en-US" sz="1600" dirty="0"/>
          </a:p>
        </p:txBody>
      </p:sp>
      <p:grpSp>
        <p:nvGrpSpPr>
          <p:cNvPr id="131" name="Group 130"/>
          <p:cNvGrpSpPr/>
          <p:nvPr/>
        </p:nvGrpSpPr>
        <p:grpSpPr>
          <a:xfrm>
            <a:off x="533400" y="3429000"/>
            <a:ext cx="4338682" cy="3313331"/>
            <a:chOff x="1600200" y="381000"/>
            <a:chExt cx="4338682" cy="3313331"/>
          </a:xfrm>
        </p:grpSpPr>
        <p:sp>
          <p:nvSpPr>
            <p:cNvPr id="132" name="TextBox 131"/>
            <p:cNvSpPr txBox="1"/>
            <p:nvPr/>
          </p:nvSpPr>
          <p:spPr>
            <a:xfrm>
              <a:off x="2971800" y="3048000"/>
              <a:ext cx="533400" cy="646331"/>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133" name="Group 82"/>
            <p:cNvGrpSpPr/>
            <p:nvPr/>
          </p:nvGrpSpPr>
          <p:grpSpPr>
            <a:xfrm>
              <a:off x="1600200" y="381000"/>
              <a:ext cx="4338682" cy="3124200"/>
              <a:chOff x="1600200" y="381000"/>
              <a:chExt cx="4338682" cy="3124200"/>
            </a:xfrm>
          </p:grpSpPr>
          <p:cxnSp>
            <p:nvCxnSpPr>
              <p:cNvPr id="135" name="Straight Connector 134"/>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136" name="Straight Connector 135"/>
              <p:cNvCxnSpPr/>
              <p:nvPr/>
            </p:nvCxnSpPr>
            <p:spPr bwMode="auto">
              <a:xfrm flipH="1" flipV="1">
                <a:off x="3415301" y="762000"/>
                <a:ext cx="45378" cy="274320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7" name="TextBox 136"/>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138" name="TextBox 137"/>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140" name="TextBox 139"/>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142"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66"/>
          <p:cNvSpPr>
            <a:spLocks/>
          </p:cNvSpPr>
          <p:nvPr/>
        </p:nvSpPr>
        <p:spPr bwMode="auto">
          <a:xfrm>
            <a:off x="609600" y="4522788"/>
            <a:ext cx="3581400"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p:nvGrpSpPr>
        <p:grpSpPr>
          <a:xfrm>
            <a:off x="28226" y="3991292"/>
            <a:ext cx="3181350" cy="2153920"/>
            <a:chOff x="0" y="3581400"/>
            <a:chExt cx="3181350" cy="2590800"/>
          </a:xfrm>
        </p:grpSpPr>
        <p:sp>
          <p:nvSpPr>
            <p:cNvPr id="144" name="Freeform 67"/>
            <p:cNvSpPr>
              <a:spLocks/>
            </p:cNvSpPr>
            <p:nvPr/>
          </p:nvSpPr>
          <p:spPr bwMode="auto">
            <a:xfrm>
              <a:off x="1066800" y="4047220"/>
              <a:ext cx="2114550" cy="2124980"/>
            </a:xfrm>
            <a:custGeom>
              <a:avLst/>
              <a:gdLst/>
              <a:ahLst/>
              <a:cxnLst>
                <a:cxn ang="0">
                  <a:pos x="0" y="0"/>
                </a:cxn>
                <a:cxn ang="0">
                  <a:pos x="20" y="55"/>
                </a:cxn>
                <a:cxn ang="0">
                  <a:pos x="60" y="154"/>
                </a:cxn>
                <a:cxn ang="0">
                  <a:pos x="95" y="258"/>
                </a:cxn>
                <a:cxn ang="0">
                  <a:pos x="129" y="363"/>
                </a:cxn>
                <a:cxn ang="0">
                  <a:pos x="169" y="467"/>
                </a:cxn>
                <a:cxn ang="0">
                  <a:pos x="204" y="576"/>
                </a:cxn>
                <a:cxn ang="0">
                  <a:pos x="244" y="685"/>
                </a:cxn>
                <a:cxn ang="0">
                  <a:pos x="278" y="794"/>
                </a:cxn>
                <a:cxn ang="0">
                  <a:pos x="318" y="904"/>
                </a:cxn>
                <a:cxn ang="0">
                  <a:pos x="353" y="1013"/>
                </a:cxn>
                <a:cxn ang="0">
                  <a:pos x="393" y="1122"/>
                </a:cxn>
                <a:cxn ang="0">
                  <a:pos x="427" y="1231"/>
                </a:cxn>
                <a:cxn ang="0">
                  <a:pos x="467" y="1341"/>
                </a:cxn>
                <a:cxn ang="0">
                  <a:pos x="502" y="1445"/>
                </a:cxn>
                <a:cxn ang="0">
                  <a:pos x="542" y="1549"/>
                </a:cxn>
                <a:cxn ang="0">
                  <a:pos x="576" y="1653"/>
                </a:cxn>
                <a:cxn ang="0">
                  <a:pos x="616" y="1758"/>
                </a:cxn>
                <a:cxn ang="0">
                  <a:pos x="651" y="1857"/>
                </a:cxn>
                <a:cxn ang="0">
                  <a:pos x="691" y="1956"/>
                </a:cxn>
                <a:cxn ang="0">
                  <a:pos x="725" y="2051"/>
                </a:cxn>
                <a:cxn ang="0">
                  <a:pos x="760" y="2140"/>
                </a:cxn>
                <a:cxn ang="0">
                  <a:pos x="800" y="2229"/>
                </a:cxn>
                <a:cxn ang="0">
                  <a:pos x="835" y="2314"/>
                </a:cxn>
                <a:cxn ang="0">
                  <a:pos x="874" y="2393"/>
                </a:cxn>
                <a:cxn ang="0">
                  <a:pos x="909" y="2473"/>
                </a:cxn>
                <a:cxn ang="0">
                  <a:pos x="949" y="2542"/>
                </a:cxn>
                <a:cxn ang="0">
                  <a:pos x="984" y="2612"/>
                </a:cxn>
                <a:cxn ang="0">
                  <a:pos x="1023" y="2671"/>
                </a:cxn>
                <a:cxn ang="0">
                  <a:pos x="1058" y="2731"/>
                </a:cxn>
                <a:cxn ang="0">
                  <a:pos x="1098" y="2780"/>
                </a:cxn>
                <a:cxn ang="0">
                  <a:pos x="1133" y="2825"/>
                </a:cxn>
                <a:cxn ang="0">
                  <a:pos x="1172" y="2865"/>
                </a:cxn>
                <a:cxn ang="0">
                  <a:pos x="1207" y="2895"/>
                </a:cxn>
                <a:cxn ang="0">
                  <a:pos x="1247" y="2924"/>
                </a:cxn>
                <a:cxn ang="0">
                  <a:pos x="1281" y="2939"/>
                </a:cxn>
                <a:cxn ang="0">
                  <a:pos x="1321" y="2954"/>
                </a:cxn>
                <a:cxn ang="0">
                  <a:pos x="1356" y="2959"/>
                </a:cxn>
                <a:cxn ang="0">
                  <a:pos x="1391" y="2954"/>
                </a:cxn>
                <a:cxn ang="0">
                  <a:pos x="1430" y="2939"/>
                </a:cxn>
                <a:cxn ang="0">
                  <a:pos x="1465" y="2919"/>
                </a:cxn>
                <a:cxn ang="0">
                  <a:pos x="1505" y="2890"/>
                </a:cxn>
                <a:cxn ang="0">
                  <a:pos x="1540" y="2850"/>
                </a:cxn>
                <a:cxn ang="0">
                  <a:pos x="1579" y="2805"/>
                </a:cxn>
                <a:cxn ang="0">
                  <a:pos x="1614" y="2746"/>
                </a:cxn>
                <a:cxn ang="0">
                  <a:pos x="1654" y="2681"/>
                </a:cxn>
                <a:cxn ang="0">
                  <a:pos x="1689" y="2602"/>
                </a:cxn>
                <a:cxn ang="0">
                  <a:pos x="1728" y="2512"/>
                </a:cxn>
                <a:cxn ang="0">
                  <a:pos x="1763" y="2418"/>
                </a:cxn>
                <a:cxn ang="0">
                  <a:pos x="1803" y="2309"/>
                </a:cxn>
                <a:cxn ang="0">
                  <a:pos x="1838" y="2185"/>
                </a:cxn>
                <a:cxn ang="0">
                  <a:pos x="1877" y="2056"/>
                </a:cxn>
                <a:cxn ang="0">
                  <a:pos x="1912" y="1912"/>
                </a:cxn>
                <a:cxn ang="0">
                  <a:pos x="1952" y="1753"/>
                </a:cxn>
                <a:cxn ang="0">
                  <a:pos x="1987" y="1584"/>
                </a:cxn>
                <a:cxn ang="0">
                  <a:pos x="2021" y="1400"/>
                </a:cxn>
                <a:cxn ang="0">
                  <a:pos x="2061" y="1207"/>
                </a:cxn>
                <a:cxn ang="0">
                  <a:pos x="2096" y="998"/>
                </a:cxn>
                <a:cxn ang="0">
                  <a:pos x="2136" y="780"/>
                </a:cxn>
                <a:cxn ang="0">
                  <a:pos x="2170" y="541"/>
                </a:cxn>
                <a:cxn ang="0">
                  <a:pos x="2210" y="293"/>
                </a:cxn>
                <a:cxn ang="0">
                  <a:pos x="2245" y="30"/>
                </a:cxn>
                <a:cxn ang="0">
                  <a:pos x="2250" y="0"/>
                </a:cxn>
              </a:cxnLst>
              <a:rect l="0" t="0" r="r" b="b"/>
              <a:pathLst>
                <a:path w="2250" h="2959">
                  <a:moveTo>
                    <a:pt x="0" y="0"/>
                  </a:moveTo>
                  <a:lnTo>
                    <a:pt x="20" y="55"/>
                  </a:lnTo>
                  <a:lnTo>
                    <a:pt x="60" y="154"/>
                  </a:lnTo>
                  <a:lnTo>
                    <a:pt x="95" y="258"/>
                  </a:lnTo>
                  <a:lnTo>
                    <a:pt x="129" y="363"/>
                  </a:lnTo>
                  <a:lnTo>
                    <a:pt x="169" y="467"/>
                  </a:lnTo>
                  <a:lnTo>
                    <a:pt x="204" y="576"/>
                  </a:lnTo>
                  <a:lnTo>
                    <a:pt x="244" y="685"/>
                  </a:lnTo>
                  <a:lnTo>
                    <a:pt x="278" y="794"/>
                  </a:lnTo>
                  <a:lnTo>
                    <a:pt x="318" y="904"/>
                  </a:lnTo>
                  <a:lnTo>
                    <a:pt x="353" y="1013"/>
                  </a:lnTo>
                  <a:lnTo>
                    <a:pt x="393" y="1122"/>
                  </a:lnTo>
                  <a:lnTo>
                    <a:pt x="427" y="1231"/>
                  </a:lnTo>
                  <a:lnTo>
                    <a:pt x="467" y="1341"/>
                  </a:lnTo>
                  <a:lnTo>
                    <a:pt x="502" y="1445"/>
                  </a:lnTo>
                  <a:lnTo>
                    <a:pt x="542" y="1549"/>
                  </a:lnTo>
                  <a:lnTo>
                    <a:pt x="576" y="1653"/>
                  </a:lnTo>
                  <a:lnTo>
                    <a:pt x="616" y="1758"/>
                  </a:lnTo>
                  <a:lnTo>
                    <a:pt x="651" y="1857"/>
                  </a:lnTo>
                  <a:lnTo>
                    <a:pt x="691" y="1956"/>
                  </a:lnTo>
                  <a:lnTo>
                    <a:pt x="725" y="2051"/>
                  </a:lnTo>
                  <a:lnTo>
                    <a:pt x="760" y="2140"/>
                  </a:lnTo>
                  <a:lnTo>
                    <a:pt x="800" y="2229"/>
                  </a:lnTo>
                  <a:lnTo>
                    <a:pt x="835" y="2314"/>
                  </a:lnTo>
                  <a:lnTo>
                    <a:pt x="874" y="2393"/>
                  </a:lnTo>
                  <a:lnTo>
                    <a:pt x="909" y="2473"/>
                  </a:lnTo>
                  <a:lnTo>
                    <a:pt x="949" y="2542"/>
                  </a:lnTo>
                  <a:lnTo>
                    <a:pt x="984" y="2612"/>
                  </a:lnTo>
                  <a:lnTo>
                    <a:pt x="1023" y="2671"/>
                  </a:lnTo>
                  <a:lnTo>
                    <a:pt x="1058" y="2731"/>
                  </a:lnTo>
                  <a:lnTo>
                    <a:pt x="1098" y="2780"/>
                  </a:lnTo>
                  <a:lnTo>
                    <a:pt x="1133" y="2825"/>
                  </a:lnTo>
                  <a:lnTo>
                    <a:pt x="1172" y="2865"/>
                  </a:lnTo>
                  <a:lnTo>
                    <a:pt x="1207" y="2895"/>
                  </a:lnTo>
                  <a:lnTo>
                    <a:pt x="1247" y="2924"/>
                  </a:lnTo>
                  <a:lnTo>
                    <a:pt x="1281" y="2939"/>
                  </a:lnTo>
                  <a:lnTo>
                    <a:pt x="1321" y="2954"/>
                  </a:lnTo>
                  <a:lnTo>
                    <a:pt x="1356" y="2959"/>
                  </a:lnTo>
                  <a:lnTo>
                    <a:pt x="1391" y="2954"/>
                  </a:lnTo>
                  <a:lnTo>
                    <a:pt x="1430" y="2939"/>
                  </a:lnTo>
                  <a:lnTo>
                    <a:pt x="1465" y="2919"/>
                  </a:lnTo>
                  <a:lnTo>
                    <a:pt x="1505" y="2890"/>
                  </a:lnTo>
                  <a:lnTo>
                    <a:pt x="1540" y="2850"/>
                  </a:lnTo>
                  <a:lnTo>
                    <a:pt x="1579" y="2805"/>
                  </a:lnTo>
                  <a:lnTo>
                    <a:pt x="1614" y="2746"/>
                  </a:lnTo>
                  <a:lnTo>
                    <a:pt x="1654" y="2681"/>
                  </a:lnTo>
                  <a:lnTo>
                    <a:pt x="1689" y="2602"/>
                  </a:lnTo>
                  <a:lnTo>
                    <a:pt x="1728" y="2512"/>
                  </a:lnTo>
                  <a:lnTo>
                    <a:pt x="1763" y="2418"/>
                  </a:lnTo>
                  <a:lnTo>
                    <a:pt x="1803" y="2309"/>
                  </a:lnTo>
                  <a:lnTo>
                    <a:pt x="1838" y="2185"/>
                  </a:lnTo>
                  <a:lnTo>
                    <a:pt x="1877" y="2056"/>
                  </a:lnTo>
                  <a:lnTo>
                    <a:pt x="1912" y="1912"/>
                  </a:lnTo>
                  <a:lnTo>
                    <a:pt x="1952" y="1753"/>
                  </a:lnTo>
                  <a:lnTo>
                    <a:pt x="1987" y="1584"/>
                  </a:lnTo>
                  <a:lnTo>
                    <a:pt x="2021" y="1400"/>
                  </a:lnTo>
                  <a:lnTo>
                    <a:pt x="2061" y="1207"/>
                  </a:lnTo>
                  <a:lnTo>
                    <a:pt x="2096" y="998"/>
                  </a:lnTo>
                  <a:lnTo>
                    <a:pt x="2136" y="780"/>
                  </a:lnTo>
                  <a:lnTo>
                    <a:pt x="2170" y="541"/>
                  </a:lnTo>
                  <a:lnTo>
                    <a:pt x="2210" y="293"/>
                  </a:lnTo>
                  <a:lnTo>
                    <a:pt x="2245" y="30"/>
                  </a:lnTo>
                  <a:lnTo>
                    <a:pt x="2250" y="0"/>
                  </a:lnTo>
                </a:path>
              </a:pathLst>
            </a:custGeom>
            <a:noFill/>
            <a:ln w="2540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146" name="Object 70"/>
            <p:cNvGraphicFramePr>
              <a:graphicFrameLocks noChangeAspect="1"/>
            </p:cNvGraphicFramePr>
            <p:nvPr/>
          </p:nvGraphicFramePr>
          <p:xfrm>
            <a:off x="0" y="3581400"/>
            <a:ext cx="1006475" cy="603250"/>
          </p:xfrm>
          <a:graphic>
            <a:graphicData uri="http://schemas.openxmlformats.org/presentationml/2006/ole">
              <mc:AlternateContent xmlns:mc="http://schemas.openxmlformats.org/markup-compatibility/2006">
                <mc:Choice xmlns:v="urn:schemas-microsoft-com:vml" Requires="v">
                  <p:oleObj spid="_x0000_s93590" name="Equation" r:id="rId3" imgW="698400" imgH="419040" progId="Equation.DSMT4">
                    <p:embed/>
                  </p:oleObj>
                </mc:Choice>
                <mc:Fallback>
                  <p:oleObj name="Equation" r:id="rId3" imgW="698400" imgH="419040" progId="Equation.DSMT4">
                    <p:embed/>
                    <p:pic>
                      <p:nvPicPr>
                        <p:cNvPr id="146"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1400"/>
                          <a:ext cx="10064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7" name="TextBox 146"/>
          <p:cNvSpPr txBox="1"/>
          <p:nvPr/>
        </p:nvSpPr>
        <p:spPr>
          <a:xfrm>
            <a:off x="4800600" y="3657600"/>
            <a:ext cx="4038600" cy="523220"/>
          </a:xfrm>
          <a:prstGeom prst="rect">
            <a:avLst/>
          </a:prstGeom>
          <a:noFill/>
        </p:spPr>
        <p:txBody>
          <a:bodyPr wrap="square" rtlCol="0">
            <a:spAutoFit/>
          </a:bodyPr>
          <a:lstStyle/>
          <a:p>
            <a:r>
              <a:rPr lang="en-US" sz="1400" dirty="0" smtClean="0"/>
              <a:t>The potential is asymmetric – cannot be represented by  even order curve</a:t>
            </a:r>
            <a:endParaRPr lang="en-US" sz="1400" dirty="0"/>
          </a:p>
        </p:txBody>
      </p:sp>
      <p:grpSp>
        <p:nvGrpSpPr>
          <p:cNvPr id="149" name="Group 148"/>
          <p:cNvGrpSpPr/>
          <p:nvPr/>
        </p:nvGrpSpPr>
        <p:grpSpPr>
          <a:xfrm>
            <a:off x="1414908" y="3429000"/>
            <a:ext cx="2395092" cy="2743200"/>
            <a:chOff x="1414908" y="3429000"/>
            <a:chExt cx="2395092" cy="2743200"/>
          </a:xfrm>
        </p:grpSpPr>
        <p:sp>
          <p:nvSpPr>
            <p:cNvPr id="145" name="Freeform 68"/>
            <p:cNvSpPr>
              <a:spLocks/>
            </p:cNvSpPr>
            <p:nvPr/>
          </p:nvSpPr>
          <p:spPr bwMode="auto">
            <a:xfrm>
              <a:off x="1414908" y="3886200"/>
              <a:ext cx="1965956" cy="2286000"/>
            </a:xfrm>
            <a:custGeom>
              <a:avLst/>
              <a:gdLst/>
              <a:ahLst/>
              <a:cxnLst>
                <a:cxn ang="0">
                  <a:pos x="0" y="0"/>
                </a:cxn>
                <a:cxn ang="0">
                  <a:pos x="15" y="80"/>
                </a:cxn>
                <a:cxn ang="0">
                  <a:pos x="55" y="288"/>
                </a:cxn>
                <a:cxn ang="0">
                  <a:pos x="89" y="492"/>
                </a:cxn>
                <a:cxn ang="0">
                  <a:pos x="129" y="685"/>
                </a:cxn>
                <a:cxn ang="0">
                  <a:pos x="164" y="869"/>
                </a:cxn>
                <a:cxn ang="0">
                  <a:pos x="204" y="1048"/>
                </a:cxn>
                <a:cxn ang="0">
                  <a:pos x="238" y="1216"/>
                </a:cxn>
                <a:cxn ang="0">
                  <a:pos x="278" y="1380"/>
                </a:cxn>
                <a:cxn ang="0">
                  <a:pos x="313" y="1534"/>
                </a:cxn>
                <a:cxn ang="0">
                  <a:pos x="353" y="1678"/>
                </a:cxn>
                <a:cxn ang="0">
                  <a:pos x="387" y="1817"/>
                </a:cxn>
                <a:cxn ang="0">
                  <a:pos x="422" y="1946"/>
                </a:cxn>
                <a:cxn ang="0">
                  <a:pos x="462" y="2070"/>
                </a:cxn>
                <a:cxn ang="0">
                  <a:pos x="497" y="2185"/>
                </a:cxn>
                <a:cxn ang="0">
                  <a:pos x="536" y="2289"/>
                </a:cxn>
                <a:cxn ang="0">
                  <a:pos x="571" y="2388"/>
                </a:cxn>
                <a:cxn ang="0">
                  <a:pos x="611" y="2478"/>
                </a:cxn>
                <a:cxn ang="0">
                  <a:pos x="646" y="2562"/>
                </a:cxn>
                <a:cxn ang="0">
                  <a:pos x="685" y="2636"/>
                </a:cxn>
                <a:cxn ang="0">
                  <a:pos x="720" y="2706"/>
                </a:cxn>
                <a:cxn ang="0">
                  <a:pos x="760" y="2765"/>
                </a:cxn>
                <a:cxn ang="0">
                  <a:pos x="795" y="2815"/>
                </a:cxn>
                <a:cxn ang="0">
                  <a:pos x="834" y="2860"/>
                </a:cxn>
                <a:cxn ang="0">
                  <a:pos x="869" y="2895"/>
                </a:cxn>
                <a:cxn ang="0">
                  <a:pos x="909" y="2919"/>
                </a:cxn>
                <a:cxn ang="0">
                  <a:pos x="943" y="2939"/>
                </a:cxn>
                <a:cxn ang="0">
                  <a:pos x="983" y="2954"/>
                </a:cxn>
                <a:cxn ang="0">
                  <a:pos x="1018" y="2959"/>
                </a:cxn>
                <a:cxn ang="0">
                  <a:pos x="1053" y="2954"/>
                </a:cxn>
                <a:cxn ang="0">
                  <a:pos x="1092" y="2939"/>
                </a:cxn>
                <a:cxn ang="0">
                  <a:pos x="1127" y="2919"/>
                </a:cxn>
                <a:cxn ang="0">
                  <a:pos x="1167" y="2895"/>
                </a:cxn>
                <a:cxn ang="0">
                  <a:pos x="1202" y="2860"/>
                </a:cxn>
                <a:cxn ang="0">
                  <a:pos x="1241" y="2815"/>
                </a:cxn>
                <a:cxn ang="0">
                  <a:pos x="1276" y="2765"/>
                </a:cxn>
                <a:cxn ang="0">
                  <a:pos x="1316" y="2706"/>
                </a:cxn>
                <a:cxn ang="0">
                  <a:pos x="1351" y="2636"/>
                </a:cxn>
                <a:cxn ang="0">
                  <a:pos x="1390" y="2562"/>
                </a:cxn>
                <a:cxn ang="0">
                  <a:pos x="1425" y="2478"/>
                </a:cxn>
                <a:cxn ang="0">
                  <a:pos x="1465" y="2388"/>
                </a:cxn>
                <a:cxn ang="0">
                  <a:pos x="1500" y="2289"/>
                </a:cxn>
                <a:cxn ang="0">
                  <a:pos x="1539" y="2185"/>
                </a:cxn>
                <a:cxn ang="0">
                  <a:pos x="1574" y="2070"/>
                </a:cxn>
                <a:cxn ang="0">
                  <a:pos x="1614" y="1946"/>
                </a:cxn>
                <a:cxn ang="0">
                  <a:pos x="1649" y="1817"/>
                </a:cxn>
                <a:cxn ang="0">
                  <a:pos x="1683" y="1678"/>
                </a:cxn>
                <a:cxn ang="0">
                  <a:pos x="1723" y="1534"/>
                </a:cxn>
                <a:cxn ang="0">
                  <a:pos x="1758" y="1380"/>
                </a:cxn>
                <a:cxn ang="0">
                  <a:pos x="1798" y="1216"/>
                </a:cxn>
                <a:cxn ang="0">
                  <a:pos x="1832" y="1048"/>
                </a:cxn>
                <a:cxn ang="0">
                  <a:pos x="1872" y="869"/>
                </a:cxn>
                <a:cxn ang="0">
                  <a:pos x="1907" y="685"/>
                </a:cxn>
                <a:cxn ang="0">
                  <a:pos x="1947" y="492"/>
                </a:cxn>
                <a:cxn ang="0">
                  <a:pos x="1981" y="288"/>
                </a:cxn>
                <a:cxn ang="0">
                  <a:pos x="2021" y="80"/>
                </a:cxn>
                <a:cxn ang="0">
                  <a:pos x="2036" y="0"/>
                </a:cxn>
              </a:cxnLst>
              <a:rect l="0" t="0" r="r" b="b"/>
              <a:pathLst>
                <a:path w="2036" h="2959">
                  <a:moveTo>
                    <a:pt x="0" y="0"/>
                  </a:moveTo>
                  <a:lnTo>
                    <a:pt x="15" y="80"/>
                  </a:lnTo>
                  <a:lnTo>
                    <a:pt x="55" y="288"/>
                  </a:lnTo>
                  <a:lnTo>
                    <a:pt x="89" y="492"/>
                  </a:lnTo>
                  <a:lnTo>
                    <a:pt x="129" y="685"/>
                  </a:lnTo>
                  <a:lnTo>
                    <a:pt x="164" y="869"/>
                  </a:lnTo>
                  <a:lnTo>
                    <a:pt x="204" y="1048"/>
                  </a:lnTo>
                  <a:lnTo>
                    <a:pt x="238" y="1216"/>
                  </a:lnTo>
                  <a:lnTo>
                    <a:pt x="278" y="1380"/>
                  </a:lnTo>
                  <a:lnTo>
                    <a:pt x="313" y="1534"/>
                  </a:lnTo>
                  <a:lnTo>
                    <a:pt x="353" y="1678"/>
                  </a:lnTo>
                  <a:lnTo>
                    <a:pt x="387" y="1817"/>
                  </a:lnTo>
                  <a:lnTo>
                    <a:pt x="422" y="1946"/>
                  </a:lnTo>
                  <a:lnTo>
                    <a:pt x="462" y="2070"/>
                  </a:lnTo>
                  <a:lnTo>
                    <a:pt x="497" y="2185"/>
                  </a:lnTo>
                  <a:lnTo>
                    <a:pt x="536" y="2289"/>
                  </a:lnTo>
                  <a:lnTo>
                    <a:pt x="571" y="2388"/>
                  </a:lnTo>
                  <a:lnTo>
                    <a:pt x="611" y="2478"/>
                  </a:lnTo>
                  <a:lnTo>
                    <a:pt x="646" y="2562"/>
                  </a:lnTo>
                  <a:lnTo>
                    <a:pt x="685" y="2636"/>
                  </a:lnTo>
                  <a:lnTo>
                    <a:pt x="720" y="2706"/>
                  </a:lnTo>
                  <a:lnTo>
                    <a:pt x="760" y="2765"/>
                  </a:lnTo>
                  <a:lnTo>
                    <a:pt x="795" y="2815"/>
                  </a:lnTo>
                  <a:lnTo>
                    <a:pt x="834" y="2860"/>
                  </a:lnTo>
                  <a:lnTo>
                    <a:pt x="869" y="2895"/>
                  </a:lnTo>
                  <a:lnTo>
                    <a:pt x="909" y="2919"/>
                  </a:lnTo>
                  <a:lnTo>
                    <a:pt x="943" y="2939"/>
                  </a:lnTo>
                  <a:lnTo>
                    <a:pt x="983" y="2954"/>
                  </a:lnTo>
                  <a:lnTo>
                    <a:pt x="1018" y="2959"/>
                  </a:lnTo>
                  <a:lnTo>
                    <a:pt x="1053" y="2954"/>
                  </a:lnTo>
                  <a:lnTo>
                    <a:pt x="1092" y="2939"/>
                  </a:lnTo>
                  <a:lnTo>
                    <a:pt x="1127" y="2919"/>
                  </a:lnTo>
                  <a:lnTo>
                    <a:pt x="1167" y="2895"/>
                  </a:lnTo>
                  <a:lnTo>
                    <a:pt x="1202" y="2860"/>
                  </a:lnTo>
                  <a:lnTo>
                    <a:pt x="1241" y="2815"/>
                  </a:lnTo>
                  <a:lnTo>
                    <a:pt x="1276" y="2765"/>
                  </a:lnTo>
                  <a:lnTo>
                    <a:pt x="1316" y="2706"/>
                  </a:lnTo>
                  <a:lnTo>
                    <a:pt x="1351" y="2636"/>
                  </a:lnTo>
                  <a:lnTo>
                    <a:pt x="1390" y="2562"/>
                  </a:lnTo>
                  <a:lnTo>
                    <a:pt x="1425" y="2478"/>
                  </a:lnTo>
                  <a:lnTo>
                    <a:pt x="1465" y="2388"/>
                  </a:lnTo>
                  <a:lnTo>
                    <a:pt x="1500" y="2289"/>
                  </a:lnTo>
                  <a:lnTo>
                    <a:pt x="1539" y="2185"/>
                  </a:lnTo>
                  <a:lnTo>
                    <a:pt x="1574" y="2070"/>
                  </a:lnTo>
                  <a:lnTo>
                    <a:pt x="1614" y="1946"/>
                  </a:lnTo>
                  <a:lnTo>
                    <a:pt x="1649" y="1817"/>
                  </a:lnTo>
                  <a:lnTo>
                    <a:pt x="1683" y="1678"/>
                  </a:lnTo>
                  <a:lnTo>
                    <a:pt x="1723" y="1534"/>
                  </a:lnTo>
                  <a:lnTo>
                    <a:pt x="1758" y="1380"/>
                  </a:lnTo>
                  <a:lnTo>
                    <a:pt x="1798" y="1216"/>
                  </a:lnTo>
                  <a:lnTo>
                    <a:pt x="1832" y="1048"/>
                  </a:lnTo>
                  <a:lnTo>
                    <a:pt x="1872" y="869"/>
                  </a:lnTo>
                  <a:lnTo>
                    <a:pt x="1907" y="685"/>
                  </a:lnTo>
                  <a:lnTo>
                    <a:pt x="1947" y="492"/>
                  </a:lnTo>
                  <a:lnTo>
                    <a:pt x="1981" y="288"/>
                  </a:lnTo>
                  <a:lnTo>
                    <a:pt x="2021" y="80"/>
                  </a:lnTo>
                  <a:lnTo>
                    <a:pt x="2036" y="0"/>
                  </a:lnTo>
                </a:path>
              </a:pathLst>
            </a:custGeom>
            <a:noFill/>
            <a:ln w="25400">
              <a:solidFill>
                <a:srgbClr val="FF0000"/>
              </a:solidFill>
              <a:prstDash val="sysDash"/>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148" name="Object 69"/>
            <p:cNvGraphicFramePr>
              <a:graphicFrameLocks noChangeAspect="1"/>
            </p:cNvGraphicFramePr>
            <p:nvPr/>
          </p:nvGraphicFramePr>
          <p:xfrm>
            <a:off x="3352800" y="3429000"/>
            <a:ext cx="457200" cy="603504"/>
          </p:xfrm>
          <a:graphic>
            <a:graphicData uri="http://schemas.openxmlformats.org/presentationml/2006/ole">
              <mc:AlternateContent xmlns:mc="http://schemas.openxmlformats.org/markup-compatibility/2006">
                <mc:Choice xmlns:v="urn:schemas-microsoft-com:vml" Requires="v">
                  <p:oleObj spid="_x0000_s93591" name="Equation" r:id="rId5" imgW="317160" imgH="419040" progId="Equation.DSMT4">
                    <p:embed/>
                  </p:oleObj>
                </mc:Choice>
                <mc:Fallback>
                  <p:oleObj name="Equation" r:id="rId5" imgW="317160" imgH="419040" progId="Equation.DSMT4">
                    <p:embed/>
                    <p:pic>
                      <p:nvPicPr>
                        <p:cNvPr id="148"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429000"/>
                          <a:ext cx="457200" cy="6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 name="Group 152"/>
          <p:cNvGrpSpPr/>
          <p:nvPr/>
        </p:nvGrpSpPr>
        <p:grpSpPr>
          <a:xfrm>
            <a:off x="4648200" y="4419600"/>
            <a:ext cx="2864887" cy="971550"/>
            <a:chOff x="4648200" y="4419600"/>
            <a:chExt cx="2864887" cy="971550"/>
          </a:xfrm>
        </p:grpSpPr>
        <p:sp>
          <p:nvSpPr>
            <p:cNvPr id="151" name="TextBox 150"/>
            <p:cNvSpPr txBox="1"/>
            <p:nvPr/>
          </p:nvSpPr>
          <p:spPr>
            <a:xfrm>
              <a:off x="4648200" y="4419600"/>
              <a:ext cx="2864887" cy="338554"/>
            </a:xfrm>
            <a:prstGeom prst="rect">
              <a:avLst/>
            </a:prstGeom>
            <a:noFill/>
          </p:spPr>
          <p:txBody>
            <a:bodyPr wrap="none" rtlCol="0">
              <a:spAutoFit/>
            </a:bodyPr>
            <a:lstStyle/>
            <a:p>
              <a:r>
                <a:rPr lang="en-US" sz="1600" dirty="0" smtClean="0"/>
                <a:t>The next order approximation</a:t>
              </a:r>
              <a:endParaRPr lang="en-US" sz="1600" dirty="0"/>
            </a:p>
          </p:txBody>
        </p:sp>
        <p:graphicFrame>
          <p:nvGraphicFramePr>
            <p:cNvPr id="154629" name="Object 5"/>
            <p:cNvGraphicFramePr>
              <a:graphicFrameLocks noChangeAspect="1"/>
            </p:cNvGraphicFramePr>
            <p:nvPr>
              <p:extLst>
                <p:ext uri="{D42A27DB-BD31-4B8C-83A1-F6EECF244321}">
                  <p14:modId xmlns:p14="http://schemas.microsoft.com/office/powerpoint/2010/main" val="4013746683"/>
                </p:ext>
              </p:extLst>
            </p:nvPr>
          </p:nvGraphicFramePr>
          <p:xfrm>
            <a:off x="4818063" y="4800600"/>
            <a:ext cx="2557462" cy="590550"/>
          </p:xfrm>
          <a:graphic>
            <a:graphicData uri="http://schemas.openxmlformats.org/presentationml/2006/ole">
              <mc:AlternateContent xmlns:mc="http://schemas.openxmlformats.org/markup-compatibility/2006">
                <mc:Choice xmlns:v="urn:schemas-microsoft-com:vml" Requires="v">
                  <p:oleObj spid="_x0000_s93592" name="Equation" r:id="rId7" imgW="1815840" imgH="419040" progId="Equation.DSMT4">
                    <p:embed/>
                  </p:oleObj>
                </mc:Choice>
                <mc:Fallback>
                  <p:oleObj name="Equation" r:id="rId7" imgW="1815840" imgH="419040" progId="Equation.DSMT4">
                    <p:embed/>
                    <p:pic>
                      <p:nvPicPr>
                        <p:cNvPr id="154629" name="Object 5"/>
                        <p:cNvPicPr>
                          <a:picLocks noChangeAspect="1" noChangeArrowheads="1"/>
                        </p:cNvPicPr>
                        <p:nvPr/>
                      </p:nvPicPr>
                      <p:blipFill>
                        <a:blip r:embed="rId8"/>
                        <a:srcRect/>
                        <a:stretch>
                          <a:fillRect/>
                        </a:stretch>
                      </p:blipFill>
                      <p:spPr bwMode="auto">
                        <a:xfrm>
                          <a:off x="4818063" y="4800600"/>
                          <a:ext cx="2557462"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 name="TextBox 153"/>
          <p:cNvSpPr txBox="1"/>
          <p:nvPr/>
        </p:nvSpPr>
        <p:spPr>
          <a:xfrm>
            <a:off x="2595880" y="5958840"/>
            <a:ext cx="2978701" cy="338554"/>
          </a:xfrm>
          <a:prstGeom prst="rect">
            <a:avLst/>
          </a:prstGeom>
          <a:noFill/>
        </p:spPr>
        <p:txBody>
          <a:bodyPr wrap="square" rtlCol="0">
            <a:spAutoFit/>
          </a:bodyPr>
          <a:lstStyle/>
          <a:p>
            <a:r>
              <a:rPr lang="en-US" sz="1600" dirty="0" smtClean="0"/>
              <a:t>The new equation of motion is </a:t>
            </a:r>
            <a:endParaRPr lang="en-US" sz="1600" dirty="0"/>
          </a:p>
        </p:txBody>
      </p:sp>
      <p:graphicFrame>
        <p:nvGraphicFramePr>
          <p:cNvPr id="155" name="Object 7"/>
          <p:cNvGraphicFramePr>
            <a:graphicFrameLocks noChangeAspect="1"/>
          </p:cNvGraphicFramePr>
          <p:nvPr>
            <p:extLst>
              <p:ext uri="{D42A27DB-BD31-4B8C-83A1-F6EECF244321}">
                <p14:modId xmlns:p14="http://schemas.microsoft.com/office/powerpoint/2010/main" val="698259118"/>
              </p:ext>
            </p:extLst>
          </p:nvPr>
        </p:nvGraphicFramePr>
        <p:xfrm>
          <a:off x="5708650" y="5807075"/>
          <a:ext cx="2109788" cy="590550"/>
        </p:xfrm>
        <a:graphic>
          <a:graphicData uri="http://schemas.openxmlformats.org/presentationml/2006/ole">
            <mc:AlternateContent xmlns:mc="http://schemas.openxmlformats.org/markup-compatibility/2006">
              <mc:Choice xmlns:v="urn:schemas-microsoft-com:vml" Requires="v">
                <p:oleObj spid="_x0000_s93593" name="Equation" r:id="rId9" imgW="1498320" imgH="419040" progId="Equation.DSMT4">
                  <p:embed/>
                </p:oleObj>
              </mc:Choice>
              <mc:Fallback>
                <p:oleObj name="Equation" r:id="rId9" imgW="1498320" imgH="419040" progId="Equation.DSMT4">
                  <p:embed/>
                  <p:pic>
                    <p:nvPicPr>
                      <p:cNvPr id="155" name="Object 7"/>
                      <p:cNvPicPr>
                        <a:picLocks noChangeAspect="1" noChangeArrowheads="1"/>
                      </p:cNvPicPr>
                      <p:nvPr/>
                    </p:nvPicPr>
                    <p:blipFill>
                      <a:blip r:embed="rId10"/>
                      <a:srcRect/>
                      <a:stretch>
                        <a:fillRect/>
                      </a:stretch>
                    </p:blipFill>
                    <p:spPr bwMode="auto">
                      <a:xfrm>
                        <a:off x="5708650" y="5807075"/>
                        <a:ext cx="21097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 name="Group 158"/>
          <p:cNvGrpSpPr/>
          <p:nvPr/>
        </p:nvGrpSpPr>
        <p:grpSpPr>
          <a:xfrm>
            <a:off x="2057400" y="838200"/>
            <a:ext cx="3057247" cy="1676400"/>
            <a:chOff x="2057400" y="838200"/>
            <a:chExt cx="3057247" cy="1676400"/>
          </a:xfrm>
        </p:grpSpPr>
        <p:sp>
          <p:nvSpPr>
            <p:cNvPr id="156" name="TextBox 155"/>
            <p:cNvSpPr txBox="1"/>
            <p:nvPr/>
          </p:nvSpPr>
          <p:spPr>
            <a:xfrm>
              <a:off x="2057400" y="838200"/>
              <a:ext cx="3057247" cy="369332"/>
            </a:xfrm>
            <a:prstGeom prst="rect">
              <a:avLst/>
            </a:prstGeom>
            <a:noFill/>
          </p:spPr>
          <p:txBody>
            <a:bodyPr wrap="none" rtlCol="0">
              <a:spAutoFit/>
            </a:bodyPr>
            <a:lstStyle/>
            <a:p>
              <a:r>
                <a:rPr lang="en-US" dirty="0" smtClean="0"/>
                <a:t>The electron cloud is shifted</a:t>
              </a:r>
              <a:endParaRPr lang="en-US" dirty="0"/>
            </a:p>
          </p:txBody>
        </p:sp>
        <p:cxnSp>
          <p:nvCxnSpPr>
            <p:cNvPr id="158" name="Straight Arrow Connector 157"/>
            <p:cNvCxnSpPr/>
            <p:nvPr/>
          </p:nvCxnSpPr>
          <p:spPr bwMode="auto">
            <a:xfrm>
              <a:off x="2590800" y="1219200"/>
              <a:ext cx="76200" cy="1295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73849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ox(in)">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box(in)">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box(in)">
                                      <p:cBhvr>
                                        <p:cTn id="17" dur="500"/>
                                        <p:tgtEl>
                                          <p:spTgt spid="13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3"/>
                                        </p:tgtEl>
                                        <p:attrNameLst>
                                          <p:attrName>style.visibility</p:attrName>
                                        </p:attrNameLst>
                                      </p:cBhvr>
                                      <p:to>
                                        <p:strVal val="visible"/>
                                      </p:to>
                                    </p:set>
                                    <p:animEffect transition="in" filter="box(in)">
                                      <p:cBhvr>
                                        <p:cTn id="20" dur="500"/>
                                        <p:tgtEl>
                                          <p:spTgt spid="14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box(in)">
                                      <p:cBhvr>
                                        <p:cTn id="25" dur="500"/>
                                        <p:tgtEl>
                                          <p:spTgt spid="14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box(in)">
                                      <p:cBhvr>
                                        <p:cTn id="30" dur="500"/>
                                        <p:tgtEl>
                                          <p:spTgt spid="14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50"/>
                                        </p:tgtEl>
                                        <p:attrNameLst>
                                          <p:attrName>style.visibility</p:attrName>
                                        </p:attrNameLst>
                                      </p:cBhvr>
                                      <p:to>
                                        <p:strVal val="visible"/>
                                      </p:to>
                                    </p:set>
                                    <p:animEffect transition="in" filter="box(in)">
                                      <p:cBhvr>
                                        <p:cTn id="35" dur="500"/>
                                        <p:tgtEl>
                                          <p:spTgt spid="15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box(in)">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54"/>
                                        </p:tgtEl>
                                        <p:attrNameLst>
                                          <p:attrName>style.visibility</p:attrName>
                                        </p:attrNameLst>
                                      </p:cBhvr>
                                      <p:to>
                                        <p:strVal val="visible"/>
                                      </p:to>
                                    </p:set>
                                    <p:animEffect transition="in" filter="box(in)">
                                      <p:cBhvr>
                                        <p:cTn id="45" dur="500"/>
                                        <p:tgtEl>
                                          <p:spTgt spid="154"/>
                                        </p:tgtEl>
                                      </p:cBhvr>
                                    </p:animEffect>
                                  </p:childTnLst>
                                </p:cTn>
                              </p:par>
                              <p:par>
                                <p:cTn id="46" presetID="4" presetClass="entr" presetSubtype="16" fill="hold" nodeType="withEffect">
                                  <p:stCondLst>
                                    <p:cond delay="0"/>
                                  </p:stCondLst>
                                  <p:childTnLst>
                                    <p:set>
                                      <p:cBhvr>
                                        <p:cTn id="47" dur="1" fill="hold">
                                          <p:stCondLst>
                                            <p:cond delay="0"/>
                                          </p:stCondLst>
                                        </p:cTn>
                                        <p:tgtEl>
                                          <p:spTgt spid="155"/>
                                        </p:tgtEl>
                                        <p:attrNameLst>
                                          <p:attrName>style.visibility</p:attrName>
                                        </p:attrNameLst>
                                      </p:cBhvr>
                                      <p:to>
                                        <p:strVal val="visible"/>
                                      </p:to>
                                    </p:set>
                                    <p:animEffect transition="in" filter="box(in)">
                                      <p:cBhvr>
                                        <p:cTn id="48" dur="500"/>
                                        <p:tgtEl>
                                          <p:spTgt spid="155"/>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59"/>
                                        </p:tgtEl>
                                        <p:attrNameLst>
                                          <p:attrName>style.visibility</p:attrName>
                                        </p:attrNameLst>
                                      </p:cBhvr>
                                      <p:to>
                                        <p:strVal val="visible"/>
                                      </p:to>
                                    </p:set>
                                    <p:animEffect transition="in" filter="box(in)">
                                      <p:cBhvr>
                                        <p:cTn id="53"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43" grpId="0" animBg="1"/>
      <p:bldP spid="147" grpId="0"/>
      <p:bldP spid="1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41"/>
            <a:ext cx="8229600" cy="1143000"/>
          </a:xfrm>
        </p:spPr>
        <p:txBody>
          <a:bodyPr/>
          <a:lstStyle/>
          <a:p>
            <a:r>
              <a:rPr lang="en-US" sz="3200" dirty="0" smtClean="0"/>
              <a:t>SHG with pump depletion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20</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8184080"/>
              </p:ext>
            </p:extLst>
          </p:nvPr>
        </p:nvGraphicFramePr>
        <p:xfrm>
          <a:off x="245258" y="694868"/>
          <a:ext cx="1892300" cy="698500"/>
        </p:xfrm>
        <a:graphic>
          <a:graphicData uri="http://schemas.openxmlformats.org/presentationml/2006/ole">
            <mc:AlternateContent xmlns:mc="http://schemas.openxmlformats.org/markup-compatibility/2006">
              <mc:Choice xmlns:v="urn:schemas-microsoft-com:vml" Requires="v">
                <p:oleObj spid="_x0000_s121580" name="Equation" r:id="rId3" imgW="1307880" imgH="482400" progId="Equation.DSMT4">
                  <p:embed/>
                </p:oleObj>
              </mc:Choice>
              <mc:Fallback>
                <p:oleObj name="Equation" r:id="rId3" imgW="1307880" imgH="482400" progId="Equation.DSMT4">
                  <p:embed/>
                  <p:pic>
                    <p:nvPicPr>
                      <p:cNvPr id="0" name=""/>
                      <p:cNvPicPr/>
                      <p:nvPr/>
                    </p:nvPicPr>
                    <p:blipFill>
                      <a:blip r:embed="rId4"/>
                      <a:stretch>
                        <a:fillRect/>
                      </a:stretch>
                    </p:blipFill>
                    <p:spPr>
                      <a:xfrm>
                        <a:off x="245258" y="694868"/>
                        <a:ext cx="1892300" cy="6985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32078254"/>
              </p:ext>
            </p:extLst>
          </p:nvPr>
        </p:nvGraphicFramePr>
        <p:xfrm>
          <a:off x="6037933" y="580431"/>
          <a:ext cx="1570037" cy="1106488"/>
        </p:xfrm>
        <a:graphic>
          <a:graphicData uri="http://schemas.openxmlformats.org/presentationml/2006/ole">
            <mc:AlternateContent xmlns:mc="http://schemas.openxmlformats.org/markup-compatibility/2006">
              <mc:Choice xmlns:v="urn:schemas-microsoft-com:vml" Requires="v">
                <p:oleObj spid="_x0000_s121581" name="Equation" r:id="rId5" imgW="1422360" imgH="1002960" progId="Equation.DSMT4">
                  <p:embed/>
                </p:oleObj>
              </mc:Choice>
              <mc:Fallback>
                <p:oleObj name="Equation" r:id="rId5" imgW="1422360" imgH="1002960" progId="Equation.DSMT4">
                  <p:embed/>
                  <p:pic>
                    <p:nvPicPr>
                      <p:cNvPr id="0" name=""/>
                      <p:cNvPicPr/>
                      <p:nvPr/>
                    </p:nvPicPr>
                    <p:blipFill>
                      <a:blip r:embed="rId6"/>
                      <a:stretch>
                        <a:fillRect/>
                      </a:stretch>
                    </p:blipFill>
                    <p:spPr>
                      <a:xfrm>
                        <a:off x="6037933" y="580431"/>
                        <a:ext cx="1570037" cy="11064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62063153"/>
              </p:ext>
            </p:extLst>
          </p:nvPr>
        </p:nvGraphicFramePr>
        <p:xfrm>
          <a:off x="6800069" y="1936574"/>
          <a:ext cx="1022541" cy="440261"/>
        </p:xfrm>
        <a:graphic>
          <a:graphicData uri="http://schemas.openxmlformats.org/presentationml/2006/ole">
            <mc:AlternateContent xmlns:mc="http://schemas.openxmlformats.org/markup-compatibility/2006">
              <mc:Choice xmlns:v="urn:schemas-microsoft-com:vml" Requires="v">
                <p:oleObj spid="_x0000_s121582" name="Equation" r:id="rId7" imgW="914400" imgH="393480" progId="Equation.DSMT4">
                  <p:embed/>
                </p:oleObj>
              </mc:Choice>
              <mc:Fallback>
                <p:oleObj name="Equation" r:id="rId7" imgW="914400" imgH="393480" progId="Equation.DSMT4">
                  <p:embed/>
                  <p:pic>
                    <p:nvPicPr>
                      <p:cNvPr id="0" name=""/>
                      <p:cNvPicPr/>
                      <p:nvPr/>
                    </p:nvPicPr>
                    <p:blipFill>
                      <a:blip r:embed="rId8"/>
                      <a:stretch>
                        <a:fillRect/>
                      </a:stretch>
                    </p:blipFill>
                    <p:spPr>
                      <a:xfrm>
                        <a:off x="6800069" y="1936574"/>
                        <a:ext cx="1022541" cy="44026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58214192"/>
              </p:ext>
            </p:extLst>
          </p:nvPr>
        </p:nvGraphicFramePr>
        <p:xfrm>
          <a:off x="2413518" y="636884"/>
          <a:ext cx="1709145" cy="942048"/>
        </p:xfrm>
        <a:graphic>
          <a:graphicData uri="http://schemas.openxmlformats.org/presentationml/2006/ole">
            <mc:AlternateContent xmlns:mc="http://schemas.openxmlformats.org/markup-compatibility/2006">
              <mc:Choice xmlns:v="urn:schemas-microsoft-com:vml" Requires="v">
                <p:oleObj spid="_x0000_s121583" name="Equation" r:id="rId9" imgW="1612800" imgH="888840" progId="Equation.DSMT4">
                  <p:embed/>
                </p:oleObj>
              </mc:Choice>
              <mc:Fallback>
                <p:oleObj name="Equation" r:id="rId9" imgW="1612800" imgH="888840" progId="Equation.DSMT4">
                  <p:embed/>
                  <p:pic>
                    <p:nvPicPr>
                      <p:cNvPr id="0" name=""/>
                      <p:cNvPicPr/>
                      <p:nvPr/>
                    </p:nvPicPr>
                    <p:blipFill>
                      <a:blip r:embed="rId10"/>
                      <a:stretch>
                        <a:fillRect/>
                      </a:stretch>
                    </p:blipFill>
                    <p:spPr>
                      <a:xfrm>
                        <a:off x="2413518" y="636884"/>
                        <a:ext cx="1709145" cy="94204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04741735"/>
              </p:ext>
            </p:extLst>
          </p:nvPr>
        </p:nvGraphicFramePr>
        <p:xfrm>
          <a:off x="4414195" y="730414"/>
          <a:ext cx="1335087" cy="684213"/>
        </p:xfrm>
        <a:graphic>
          <a:graphicData uri="http://schemas.openxmlformats.org/presentationml/2006/ole">
            <mc:AlternateContent xmlns:mc="http://schemas.openxmlformats.org/markup-compatibility/2006">
              <mc:Choice xmlns:v="urn:schemas-microsoft-com:vml" Requires="v">
                <p:oleObj spid="_x0000_s121584" name="Equation" r:id="rId11" imgW="939600" imgH="482400" progId="Equation.DSMT4">
                  <p:embed/>
                </p:oleObj>
              </mc:Choice>
              <mc:Fallback>
                <p:oleObj name="Equation" r:id="rId11" imgW="939600" imgH="482400" progId="Equation.DSMT4">
                  <p:embed/>
                  <p:pic>
                    <p:nvPicPr>
                      <p:cNvPr id="0" name=""/>
                      <p:cNvPicPr/>
                      <p:nvPr/>
                    </p:nvPicPr>
                    <p:blipFill>
                      <a:blip r:embed="rId12"/>
                      <a:stretch>
                        <a:fillRect/>
                      </a:stretch>
                    </p:blipFill>
                    <p:spPr>
                      <a:xfrm>
                        <a:off x="4414195" y="730414"/>
                        <a:ext cx="1335087" cy="6842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88793279"/>
              </p:ext>
            </p:extLst>
          </p:nvPr>
        </p:nvGraphicFramePr>
        <p:xfrm>
          <a:off x="7822610" y="819347"/>
          <a:ext cx="1309359" cy="571904"/>
        </p:xfrm>
        <a:graphic>
          <a:graphicData uri="http://schemas.openxmlformats.org/presentationml/2006/ole">
            <mc:AlternateContent xmlns:mc="http://schemas.openxmlformats.org/markup-compatibility/2006">
              <mc:Choice xmlns:v="urn:schemas-microsoft-com:vml" Requires="v">
                <p:oleObj spid="_x0000_s121585" name="Equation" r:id="rId13" imgW="1104840" imgH="482400" progId="Equation.DSMT4">
                  <p:embed/>
                </p:oleObj>
              </mc:Choice>
              <mc:Fallback>
                <p:oleObj name="Equation" r:id="rId13" imgW="1104840" imgH="482400" progId="Equation.DSMT4">
                  <p:embed/>
                  <p:pic>
                    <p:nvPicPr>
                      <p:cNvPr id="0" name=""/>
                      <p:cNvPicPr/>
                      <p:nvPr/>
                    </p:nvPicPr>
                    <p:blipFill>
                      <a:blip r:embed="rId14"/>
                      <a:stretch>
                        <a:fillRect/>
                      </a:stretch>
                    </p:blipFill>
                    <p:spPr>
                      <a:xfrm>
                        <a:off x="7822610" y="819347"/>
                        <a:ext cx="1309359" cy="57190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04441195"/>
              </p:ext>
            </p:extLst>
          </p:nvPr>
        </p:nvGraphicFramePr>
        <p:xfrm>
          <a:off x="1103627" y="1550343"/>
          <a:ext cx="1187450" cy="1400128"/>
        </p:xfrm>
        <a:graphic>
          <a:graphicData uri="http://schemas.openxmlformats.org/presentationml/2006/ole">
            <mc:AlternateContent xmlns:mc="http://schemas.openxmlformats.org/markup-compatibility/2006">
              <mc:Choice xmlns:v="urn:schemas-microsoft-com:vml" Requires="v">
                <p:oleObj spid="_x0000_s121586" name="Equation" r:id="rId15" imgW="850680" imgH="1002960" progId="Equation.DSMT4">
                  <p:embed/>
                </p:oleObj>
              </mc:Choice>
              <mc:Fallback>
                <p:oleObj name="Equation" r:id="rId15" imgW="850680" imgH="1002960" progId="Equation.DSMT4">
                  <p:embed/>
                  <p:pic>
                    <p:nvPicPr>
                      <p:cNvPr id="0" name=""/>
                      <p:cNvPicPr/>
                      <p:nvPr/>
                    </p:nvPicPr>
                    <p:blipFill>
                      <a:blip r:embed="rId16"/>
                      <a:stretch>
                        <a:fillRect/>
                      </a:stretch>
                    </p:blipFill>
                    <p:spPr>
                      <a:xfrm>
                        <a:off x="1103627" y="1550343"/>
                        <a:ext cx="1187450" cy="1400128"/>
                      </a:xfrm>
                      <a:prstGeom prst="rect">
                        <a:avLst/>
                      </a:prstGeom>
                    </p:spPr>
                  </p:pic>
                </p:oleObj>
              </mc:Fallback>
            </mc:AlternateContent>
          </a:graphicData>
        </a:graphic>
      </p:graphicFrame>
      <p:grpSp>
        <p:nvGrpSpPr>
          <p:cNvPr id="19" name="Group 18"/>
          <p:cNvGrpSpPr/>
          <p:nvPr/>
        </p:nvGrpSpPr>
        <p:grpSpPr>
          <a:xfrm>
            <a:off x="9028" y="2043454"/>
            <a:ext cx="1005383" cy="338554"/>
            <a:chOff x="418485" y="2096412"/>
            <a:chExt cx="1005383" cy="338554"/>
          </a:xfrm>
        </p:grpSpPr>
        <p:sp>
          <p:nvSpPr>
            <p:cNvPr id="14" name="TextBox 13"/>
            <p:cNvSpPr txBox="1"/>
            <p:nvPr/>
          </p:nvSpPr>
          <p:spPr>
            <a:xfrm>
              <a:off x="418485" y="2096412"/>
              <a:ext cx="357790" cy="338554"/>
            </a:xfrm>
            <a:prstGeom prst="rect">
              <a:avLst/>
            </a:prstGeom>
            <a:noFill/>
          </p:spPr>
          <p:txBody>
            <a:bodyPr wrap="none" rtlCol="0">
              <a:spAutoFit/>
            </a:bodyPr>
            <a:lstStyle/>
            <a:p>
              <a:r>
                <a:rPr lang="en-US" sz="1600" dirty="0" smtClean="0"/>
                <a:t>If </a:t>
              </a:r>
              <a:endParaRPr lang="en-US" sz="1600" dirty="0"/>
            </a:p>
          </p:txBody>
        </p:sp>
        <p:graphicFrame>
          <p:nvGraphicFramePr>
            <p:cNvPr id="15" name="Object 14"/>
            <p:cNvGraphicFramePr>
              <a:graphicFrameLocks noChangeAspect="1"/>
            </p:cNvGraphicFramePr>
            <p:nvPr>
              <p:extLst>
                <p:ext uri="{D42A27DB-BD31-4B8C-83A1-F6EECF244321}">
                  <p14:modId xmlns:p14="http://schemas.microsoft.com/office/powerpoint/2010/main" val="2510047190"/>
                </p:ext>
              </p:extLst>
            </p:nvPr>
          </p:nvGraphicFramePr>
          <p:xfrm>
            <a:off x="733642" y="2108580"/>
            <a:ext cx="690226" cy="231096"/>
          </p:xfrm>
          <a:graphic>
            <a:graphicData uri="http://schemas.openxmlformats.org/presentationml/2006/ole">
              <mc:AlternateContent xmlns:mc="http://schemas.openxmlformats.org/markup-compatibility/2006">
                <mc:Choice xmlns:v="urn:schemas-microsoft-com:vml" Requires="v">
                  <p:oleObj spid="_x0000_s121587" name="Equation" r:id="rId17" imgW="444240" imgH="177480" progId="Equation.DSMT4">
                    <p:embed/>
                  </p:oleObj>
                </mc:Choice>
                <mc:Fallback>
                  <p:oleObj name="Equation" r:id="rId17" imgW="444240" imgH="177480" progId="Equation.DSMT4">
                    <p:embed/>
                    <p:pic>
                      <p:nvPicPr>
                        <p:cNvPr id="0" name=""/>
                        <p:cNvPicPr/>
                        <p:nvPr/>
                      </p:nvPicPr>
                      <p:blipFill>
                        <a:blip r:embed="rId18"/>
                        <a:stretch>
                          <a:fillRect/>
                        </a:stretch>
                      </p:blipFill>
                      <p:spPr>
                        <a:xfrm>
                          <a:off x="733642" y="2108580"/>
                          <a:ext cx="690226" cy="231096"/>
                        </a:xfrm>
                        <a:prstGeom prst="rect">
                          <a:avLst/>
                        </a:prstGeom>
                      </p:spPr>
                    </p:pic>
                  </p:oleObj>
                </mc:Fallback>
              </mc:AlternateContent>
            </a:graphicData>
          </a:graphic>
        </p:graphicFrame>
      </p:grpSp>
      <p:grpSp>
        <p:nvGrpSpPr>
          <p:cNvPr id="20" name="Group 19"/>
          <p:cNvGrpSpPr/>
          <p:nvPr/>
        </p:nvGrpSpPr>
        <p:grpSpPr>
          <a:xfrm>
            <a:off x="2291272" y="1992923"/>
            <a:ext cx="1417004" cy="360483"/>
            <a:chOff x="2833179" y="2325161"/>
            <a:chExt cx="1417004" cy="360483"/>
          </a:xfrm>
        </p:grpSpPr>
        <p:graphicFrame>
          <p:nvGraphicFramePr>
            <p:cNvPr id="17" name="Object 16"/>
            <p:cNvGraphicFramePr>
              <a:graphicFrameLocks noChangeAspect="1"/>
            </p:cNvGraphicFramePr>
            <p:nvPr>
              <p:extLst>
                <p:ext uri="{D42A27DB-BD31-4B8C-83A1-F6EECF244321}">
                  <p14:modId xmlns:p14="http://schemas.microsoft.com/office/powerpoint/2010/main" val="1813174677"/>
                </p:ext>
              </p:extLst>
            </p:nvPr>
          </p:nvGraphicFramePr>
          <p:xfrm>
            <a:off x="2833179" y="2352720"/>
            <a:ext cx="554873" cy="332924"/>
          </p:xfrm>
          <a:graphic>
            <a:graphicData uri="http://schemas.openxmlformats.org/presentationml/2006/ole">
              <mc:AlternateContent xmlns:mc="http://schemas.openxmlformats.org/markup-compatibility/2006">
                <mc:Choice xmlns:v="urn:schemas-microsoft-com:vml" Requires="v">
                  <p:oleObj spid="_x0000_s121588"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2833179" y="2352720"/>
                          <a:ext cx="554873" cy="332924"/>
                        </a:xfrm>
                        <a:prstGeom prst="rect">
                          <a:avLst/>
                        </a:prstGeom>
                      </p:spPr>
                    </p:pic>
                  </p:oleObj>
                </mc:Fallback>
              </mc:AlternateContent>
            </a:graphicData>
          </a:graphic>
        </p:graphicFrame>
        <p:sp>
          <p:nvSpPr>
            <p:cNvPr id="18" name="TextBox 17"/>
            <p:cNvSpPr txBox="1"/>
            <p:nvPr/>
          </p:nvSpPr>
          <p:spPr>
            <a:xfrm>
              <a:off x="3369814" y="2325161"/>
              <a:ext cx="880369" cy="338554"/>
            </a:xfrm>
            <a:prstGeom prst="rect">
              <a:avLst/>
            </a:prstGeom>
            <a:noFill/>
          </p:spPr>
          <p:txBody>
            <a:bodyPr wrap="none" rtlCol="0">
              <a:spAutoFit/>
            </a:bodyPr>
            <a:lstStyle/>
            <a:p>
              <a:r>
                <a:rPr lang="en-US" sz="1600" dirty="0"/>
                <a:t>a</a:t>
              </a:r>
              <a:r>
                <a:rPr lang="en-US" sz="1600" dirty="0" smtClean="0"/>
                <a:t>re real</a:t>
              </a:r>
              <a:endParaRPr lang="en-US" sz="1600" dirty="0"/>
            </a:p>
          </p:txBody>
        </p:sp>
      </p:grpSp>
      <p:graphicFrame>
        <p:nvGraphicFramePr>
          <p:cNvPr id="21" name="Object 20"/>
          <p:cNvGraphicFramePr>
            <a:graphicFrameLocks noChangeAspect="1"/>
          </p:cNvGraphicFramePr>
          <p:nvPr>
            <p:extLst>
              <p:ext uri="{D42A27DB-BD31-4B8C-83A1-F6EECF244321}">
                <p14:modId xmlns:p14="http://schemas.microsoft.com/office/powerpoint/2010/main" val="231656254"/>
              </p:ext>
            </p:extLst>
          </p:nvPr>
        </p:nvGraphicFramePr>
        <p:xfrm>
          <a:off x="3733491" y="1648693"/>
          <a:ext cx="1055688" cy="1244600"/>
        </p:xfrm>
        <a:graphic>
          <a:graphicData uri="http://schemas.openxmlformats.org/presentationml/2006/ole">
            <mc:AlternateContent xmlns:mc="http://schemas.openxmlformats.org/markup-compatibility/2006">
              <mc:Choice xmlns:v="urn:schemas-microsoft-com:vml" Requires="v">
                <p:oleObj spid="_x0000_s121589" name="Equation" r:id="rId21" imgW="850680" imgH="1002960" progId="Equation.DSMT4">
                  <p:embed/>
                </p:oleObj>
              </mc:Choice>
              <mc:Fallback>
                <p:oleObj name="Equation" r:id="rId21" imgW="850680" imgH="1002960" progId="Equation.DSMT4">
                  <p:embed/>
                  <p:pic>
                    <p:nvPicPr>
                      <p:cNvPr id="0" name=""/>
                      <p:cNvPicPr/>
                      <p:nvPr/>
                    </p:nvPicPr>
                    <p:blipFill>
                      <a:blip r:embed="rId22"/>
                      <a:stretch>
                        <a:fillRect/>
                      </a:stretch>
                    </p:blipFill>
                    <p:spPr>
                      <a:xfrm>
                        <a:off x="3733491" y="1648693"/>
                        <a:ext cx="1055688" cy="1244600"/>
                      </a:xfrm>
                      <a:prstGeom prst="rect">
                        <a:avLst/>
                      </a:prstGeom>
                    </p:spPr>
                  </p:pic>
                </p:oleObj>
              </mc:Fallback>
            </mc:AlternateContent>
          </a:graphicData>
        </a:graphic>
      </p:graphicFrame>
      <p:sp>
        <p:nvSpPr>
          <p:cNvPr id="22" name="TextBox 21"/>
          <p:cNvSpPr txBox="1"/>
          <p:nvPr/>
        </p:nvSpPr>
        <p:spPr>
          <a:xfrm>
            <a:off x="4925441" y="1960476"/>
            <a:ext cx="367408" cy="338554"/>
          </a:xfrm>
          <a:prstGeom prst="rect">
            <a:avLst/>
          </a:prstGeom>
          <a:noFill/>
        </p:spPr>
        <p:txBody>
          <a:bodyPr wrap="none" rtlCol="0">
            <a:spAutoFit/>
          </a:bodyPr>
          <a:lstStyle/>
          <a:p>
            <a:r>
              <a:rPr lang="en-US" sz="1600" dirty="0" smtClean="0"/>
              <a:t>or</a:t>
            </a:r>
            <a:endParaRPr lang="en-US" sz="1600" dirty="0"/>
          </a:p>
        </p:txBody>
      </p:sp>
      <p:graphicFrame>
        <p:nvGraphicFramePr>
          <p:cNvPr id="23" name="Object 22"/>
          <p:cNvGraphicFramePr>
            <a:graphicFrameLocks noChangeAspect="1"/>
          </p:cNvGraphicFramePr>
          <p:nvPr>
            <p:extLst>
              <p:ext uri="{D42A27DB-BD31-4B8C-83A1-F6EECF244321}">
                <p14:modId xmlns:p14="http://schemas.microsoft.com/office/powerpoint/2010/main" val="69783135"/>
              </p:ext>
            </p:extLst>
          </p:nvPr>
        </p:nvGraphicFramePr>
        <p:xfrm>
          <a:off x="5429111" y="1711318"/>
          <a:ext cx="1124366" cy="989442"/>
        </p:xfrm>
        <a:graphic>
          <a:graphicData uri="http://schemas.openxmlformats.org/presentationml/2006/ole">
            <mc:AlternateContent xmlns:mc="http://schemas.openxmlformats.org/markup-compatibility/2006">
              <mc:Choice xmlns:v="urn:schemas-microsoft-com:vml" Requires="v">
                <p:oleObj spid="_x0000_s121590" name="Equation" r:id="rId23" imgW="952200" imgH="838080" progId="Equation.DSMT4">
                  <p:embed/>
                </p:oleObj>
              </mc:Choice>
              <mc:Fallback>
                <p:oleObj name="Equation" r:id="rId23" imgW="952200" imgH="838080" progId="Equation.DSMT4">
                  <p:embed/>
                  <p:pic>
                    <p:nvPicPr>
                      <p:cNvPr id="0" name=""/>
                      <p:cNvPicPr/>
                      <p:nvPr/>
                    </p:nvPicPr>
                    <p:blipFill>
                      <a:blip r:embed="rId24"/>
                      <a:stretch>
                        <a:fillRect/>
                      </a:stretch>
                    </p:blipFill>
                    <p:spPr>
                      <a:xfrm>
                        <a:off x="5429111" y="1711318"/>
                        <a:ext cx="1124366" cy="989442"/>
                      </a:xfrm>
                      <a:prstGeom prst="rect">
                        <a:avLst/>
                      </a:prstGeom>
                    </p:spPr>
                  </p:pic>
                </p:oleObj>
              </mc:Fallback>
            </mc:AlternateContent>
          </a:graphicData>
        </a:graphic>
      </p:graphicFrame>
      <p:sp>
        <p:nvSpPr>
          <p:cNvPr id="24" name="TextBox 23"/>
          <p:cNvSpPr txBox="1"/>
          <p:nvPr/>
        </p:nvSpPr>
        <p:spPr>
          <a:xfrm>
            <a:off x="298459" y="3002258"/>
            <a:ext cx="2031325" cy="338554"/>
          </a:xfrm>
          <a:prstGeom prst="rect">
            <a:avLst/>
          </a:prstGeom>
          <a:noFill/>
        </p:spPr>
        <p:txBody>
          <a:bodyPr wrap="none" rtlCol="0">
            <a:spAutoFit/>
          </a:bodyPr>
          <a:lstStyle/>
          <a:p>
            <a:r>
              <a:rPr lang="en-US" sz="1600" dirty="0" smtClean="0"/>
              <a:t>Power is conserved </a:t>
            </a:r>
            <a:endParaRPr lang="en-US" sz="1600" dirty="0"/>
          </a:p>
        </p:txBody>
      </p:sp>
      <p:graphicFrame>
        <p:nvGraphicFramePr>
          <p:cNvPr id="25" name="Object 24"/>
          <p:cNvGraphicFramePr>
            <a:graphicFrameLocks noChangeAspect="1"/>
          </p:cNvGraphicFramePr>
          <p:nvPr>
            <p:extLst>
              <p:ext uri="{D42A27DB-BD31-4B8C-83A1-F6EECF244321}">
                <p14:modId xmlns:p14="http://schemas.microsoft.com/office/powerpoint/2010/main" val="1780072325"/>
              </p:ext>
            </p:extLst>
          </p:nvPr>
        </p:nvGraphicFramePr>
        <p:xfrm>
          <a:off x="2644204" y="2985041"/>
          <a:ext cx="1874837" cy="336550"/>
        </p:xfrm>
        <a:graphic>
          <a:graphicData uri="http://schemas.openxmlformats.org/presentationml/2006/ole">
            <mc:AlternateContent xmlns:mc="http://schemas.openxmlformats.org/markup-compatibility/2006">
              <mc:Choice xmlns:v="urn:schemas-microsoft-com:vml" Requires="v">
                <p:oleObj spid="_x0000_s121591" name="Equation" r:id="rId25" imgW="1409400" imgH="253800" progId="Equation.DSMT4">
                  <p:embed/>
                </p:oleObj>
              </mc:Choice>
              <mc:Fallback>
                <p:oleObj name="Equation" r:id="rId25" imgW="1409400" imgH="253800" progId="Equation.DSMT4">
                  <p:embed/>
                  <p:pic>
                    <p:nvPicPr>
                      <p:cNvPr id="0" name=""/>
                      <p:cNvPicPr/>
                      <p:nvPr/>
                    </p:nvPicPr>
                    <p:blipFill>
                      <a:blip r:embed="rId26"/>
                      <a:stretch>
                        <a:fillRect/>
                      </a:stretch>
                    </p:blipFill>
                    <p:spPr>
                      <a:xfrm>
                        <a:off x="2644204" y="2985041"/>
                        <a:ext cx="1874837" cy="336550"/>
                      </a:xfrm>
                      <a:prstGeom prst="rect">
                        <a:avLst/>
                      </a:prstGeom>
                    </p:spPr>
                  </p:pic>
                </p:oleObj>
              </mc:Fallback>
            </mc:AlternateContent>
          </a:graphicData>
        </a:graphic>
      </p:graphicFrame>
      <p:sp>
        <p:nvSpPr>
          <p:cNvPr id="26" name="TextBox 25"/>
          <p:cNvSpPr txBox="1"/>
          <p:nvPr/>
        </p:nvSpPr>
        <p:spPr>
          <a:xfrm>
            <a:off x="4632850" y="2964677"/>
            <a:ext cx="1702710" cy="338554"/>
          </a:xfrm>
          <a:prstGeom prst="rect">
            <a:avLst/>
          </a:prstGeom>
          <a:noFill/>
        </p:spPr>
        <p:txBody>
          <a:bodyPr wrap="none" rtlCol="0">
            <a:spAutoFit/>
          </a:bodyPr>
          <a:lstStyle/>
          <a:p>
            <a:r>
              <a:rPr lang="en-US" sz="1600" dirty="0" smtClean="0"/>
              <a:t>Input photon flux</a:t>
            </a:r>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1969356157"/>
              </p:ext>
            </p:extLst>
          </p:nvPr>
        </p:nvGraphicFramePr>
        <p:xfrm>
          <a:off x="6534675" y="2992013"/>
          <a:ext cx="1087437" cy="297928"/>
        </p:xfrm>
        <a:graphic>
          <a:graphicData uri="http://schemas.openxmlformats.org/presentationml/2006/ole">
            <mc:AlternateContent xmlns:mc="http://schemas.openxmlformats.org/markup-compatibility/2006">
              <mc:Choice xmlns:v="urn:schemas-microsoft-com:vml" Requires="v">
                <p:oleObj spid="_x0000_s121592" name="Equation" r:id="rId27" imgW="927000" imgH="253800" progId="Equation.DSMT4">
                  <p:embed/>
                </p:oleObj>
              </mc:Choice>
              <mc:Fallback>
                <p:oleObj name="Equation" r:id="rId27" imgW="927000" imgH="253800" progId="Equation.DSMT4">
                  <p:embed/>
                  <p:pic>
                    <p:nvPicPr>
                      <p:cNvPr id="0" name=""/>
                      <p:cNvPicPr/>
                      <p:nvPr/>
                    </p:nvPicPr>
                    <p:blipFill>
                      <a:blip r:embed="rId28"/>
                      <a:stretch>
                        <a:fillRect/>
                      </a:stretch>
                    </p:blipFill>
                    <p:spPr>
                      <a:xfrm>
                        <a:off x="6534675" y="2992013"/>
                        <a:ext cx="1087437" cy="29792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851254"/>
              </p:ext>
            </p:extLst>
          </p:nvPr>
        </p:nvGraphicFramePr>
        <p:xfrm>
          <a:off x="160172" y="3485529"/>
          <a:ext cx="1708477" cy="499649"/>
        </p:xfrm>
        <a:graphic>
          <a:graphicData uri="http://schemas.openxmlformats.org/presentationml/2006/ole">
            <mc:AlternateContent xmlns:mc="http://schemas.openxmlformats.org/markup-compatibility/2006">
              <mc:Choice xmlns:v="urn:schemas-microsoft-com:vml" Requires="v">
                <p:oleObj spid="_x0000_s121593" name="Equation" r:id="rId29" imgW="1346040" imgH="393480" progId="Equation.DSMT4">
                  <p:embed/>
                </p:oleObj>
              </mc:Choice>
              <mc:Fallback>
                <p:oleObj name="Equation" r:id="rId29" imgW="1346040" imgH="393480" progId="Equation.DSMT4">
                  <p:embed/>
                  <p:pic>
                    <p:nvPicPr>
                      <p:cNvPr id="0" name=""/>
                      <p:cNvPicPr/>
                      <p:nvPr/>
                    </p:nvPicPr>
                    <p:blipFill>
                      <a:blip r:embed="rId30"/>
                      <a:stretch>
                        <a:fillRect/>
                      </a:stretch>
                    </p:blipFill>
                    <p:spPr>
                      <a:xfrm>
                        <a:off x="160172" y="3485529"/>
                        <a:ext cx="1708477" cy="499649"/>
                      </a:xfrm>
                      <a:prstGeom prst="rect">
                        <a:avLst/>
                      </a:prstGeom>
                    </p:spPr>
                  </p:pic>
                </p:oleObj>
              </mc:Fallback>
            </mc:AlternateContent>
          </a:graphicData>
        </a:graphic>
      </p:graphicFrame>
      <p:grpSp>
        <p:nvGrpSpPr>
          <p:cNvPr id="29" name="Group 28"/>
          <p:cNvGrpSpPr/>
          <p:nvPr/>
        </p:nvGrpSpPr>
        <p:grpSpPr>
          <a:xfrm>
            <a:off x="1947227" y="3494999"/>
            <a:ext cx="4355148" cy="439418"/>
            <a:chOff x="2272351" y="4199104"/>
            <a:chExt cx="4355148" cy="439418"/>
          </a:xfrm>
        </p:grpSpPr>
        <p:sp>
          <p:nvSpPr>
            <p:cNvPr id="13" name="TextBox 12"/>
            <p:cNvSpPr txBox="1"/>
            <p:nvPr/>
          </p:nvSpPr>
          <p:spPr>
            <a:xfrm>
              <a:off x="2272351" y="4231294"/>
              <a:ext cx="3291286" cy="338554"/>
            </a:xfrm>
            <a:prstGeom prst="rect">
              <a:avLst/>
            </a:prstGeom>
            <a:noFill/>
          </p:spPr>
          <p:txBody>
            <a:bodyPr wrap="none" rtlCol="0">
              <a:spAutoFit/>
            </a:bodyPr>
            <a:lstStyle/>
            <a:p>
              <a:r>
                <a:rPr lang="en-US" sz="1600" dirty="0" smtClean="0"/>
                <a:t>Since                                      try  </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441645817"/>
                </p:ext>
              </p:extLst>
            </p:nvPr>
          </p:nvGraphicFramePr>
          <p:xfrm>
            <a:off x="3139895" y="4199104"/>
            <a:ext cx="1729322" cy="439418"/>
          </p:xfrm>
          <a:graphic>
            <a:graphicData uri="http://schemas.openxmlformats.org/presentationml/2006/ole">
              <mc:AlternateContent xmlns:mc="http://schemas.openxmlformats.org/markup-compatibility/2006">
                <mc:Choice xmlns:v="urn:schemas-microsoft-com:vml" Requires="v">
                  <p:oleObj spid="_x0000_s121594" name="Equation" r:id="rId31" imgW="1549080" imgH="393480" progId="Equation.DSMT4">
                    <p:embed/>
                  </p:oleObj>
                </mc:Choice>
                <mc:Fallback>
                  <p:oleObj name="Equation" r:id="rId31" imgW="1549080" imgH="393480" progId="Equation.DSMT4">
                    <p:embed/>
                    <p:pic>
                      <p:nvPicPr>
                        <p:cNvPr id="0" name=""/>
                        <p:cNvPicPr/>
                        <p:nvPr/>
                      </p:nvPicPr>
                      <p:blipFill>
                        <a:blip r:embed="rId32"/>
                        <a:stretch>
                          <a:fillRect/>
                        </a:stretch>
                      </p:blipFill>
                      <p:spPr>
                        <a:xfrm>
                          <a:off x="3139895" y="4199104"/>
                          <a:ext cx="1729322" cy="439418"/>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574998467"/>
                </p:ext>
              </p:extLst>
            </p:nvPr>
          </p:nvGraphicFramePr>
          <p:xfrm>
            <a:off x="5290824" y="4269630"/>
            <a:ext cx="1336675" cy="261938"/>
          </p:xfrm>
          <a:graphic>
            <a:graphicData uri="http://schemas.openxmlformats.org/presentationml/2006/ole">
              <mc:AlternateContent xmlns:mc="http://schemas.openxmlformats.org/markup-compatibility/2006">
                <mc:Choice xmlns:v="urn:schemas-microsoft-com:vml" Requires="v">
                  <p:oleObj spid="_x0000_s121595" name="Equation" r:id="rId33" imgW="1168200" imgH="228600" progId="Equation.DSMT4">
                    <p:embed/>
                  </p:oleObj>
                </mc:Choice>
                <mc:Fallback>
                  <p:oleObj name="Equation" r:id="rId33" imgW="1168200" imgH="228600" progId="Equation.DSMT4">
                    <p:embed/>
                    <p:pic>
                      <p:nvPicPr>
                        <p:cNvPr id="0" name=""/>
                        <p:cNvPicPr/>
                        <p:nvPr/>
                      </p:nvPicPr>
                      <p:blipFill>
                        <a:blip r:embed="rId34"/>
                        <a:stretch>
                          <a:fillRect/>
                        </a:stretch>
                      </p:blipFill>
                      <p:spPr>
                        <a:xfrm>
                          <a:off x="5290824" y="4269630"/>
                          <a:ext cx="1336675" cy="261938"/>
                        </a:xfrm>
                        <a:prstGeom prst="rect">
                          <a:avLst/>
                        </a:prstGeom>
                      </p:spPr>
                    </p:pic>
                  </p:oleObj>
                </mc:Fallback>
              </mc:AlternateContent>
            </a:graphicData>
          </a:graphic>
        </p:graphicFrame>
      </p:grpSp>
      <p:graphicFrame>
        <p:nvGraphicFramePr>
          <p:cNvPr id="28" name="Object 27"/>
          <p:cNvGraphicFramePr>
            <a:graphicFrameLocks noChangeAspect="1"/>
          </p:cNvGraphicFramePr>
          <p:nvPr>
            <p:extLst>
              <p:ext uri="{D42A27DB-BD31-4B8C-83A1-F6EECF244321}">
                <p14:modId xmlns:p14="http://schemas.microsoft.com/office/powerpoint/2010/main" val="4093410823"/>
              </p:ext>
            </p:extLst>
          </p:nvPr>
        </p:nvGraphicFramePr>
        <p:xfrm>
          <a:off x="-36198" y="4239140"/>
          <a:ext cx="3467100" cy="393700"/>
        </p:xfrm>
        <a:graphic>
          <a:graphicData uri="http://schemas.openxmlformats.org/presentationml/2006/ole">
            <mc:AlternateContent xmlns:mc="http://schemas.openxmlformats.org/markup-compatibility/2006">
              <mc:Choice xmlns:v="urn:schemas-microsoft-com:vml" Requires="v">
                <p:oleObj spid="_x0000_s121596" name="Equation" r:id="rId35" imgW="3466800" imgH="393480" progId="Equation.DSMT4">
                  <p:embed/>
                </p:oleObj>
              </mc:Choice>
              <mc:Fallback>
                <p:oleObj name="Equation" r:id="rId35" imgW="3466800" imgH="393480" progId="Equation.DSMT4">
                  <p:embed/>
                  <p:pic>
                    <p:nvPicPr>
                      <p:cNvPr id="0" name=""/>
                      <p:cNvPicPr/>
                      <p:nvPr/>
                    </p:nvPicPr>
                    <p:blipFill>
                      <a:blip r:embed="rId36"/>
                      <a:stretch>
                        <a:fillRect/>
                      </a:stretch>
                    </p:blipFill>
                    <p:spPr>
                      <a:xfrm>
                        <a:off x="-36198" y="4239140"/>
                        <a:ext cx="3467100" cy="3937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740571648"/>
              </p:ext>
            </p:extLst>
          </p:nvPr>
        </p:nvGraphicFramePr>
        <p:xfrm>
          <a:off x="3476299" y="4121942"/>
          <a:ext cx="812800" cy="609600"/>
        </p:xfrm>
        <a:graphic>
          <a:graphicData uri="http://schemas.openxmlformats.org/presentationml/2006/ole">
            <mc:AlternateContent xmlns:mc="http://schemas.openxmlformats.org/markup-compatibility/2006">
              <mc:Choice xmlns:v="urn:schemas-microsoft-com:vml" Requires="v">
                <p:oleObj spid="_x0000_s121597" name="Equation" r:id="rId37" imgW="812520" imgH="609480" progId="Equation.DSMT4">
                  <p:embed/>
                </p:oleObj>
              </mc:Choice>
              <mc:Fallback>
                <p:oleObj name="Equation" r:id="rId37" imgW="812520" imgH="609480" progId="Equation.DSMT4">
                  <p:embed/>
                  <p:pic>
                    <p:nvPicPr>
                      <p:cNvPr id="0" name=""/>
                      <p:cNvPicPr/>
                      <p:nvPr/>
                    </p:nvPicPr>
                    <p:blipFill>
                      <a:blip r:embed="rId38"/>
                      <a:stretch>
                        <a:fillRect/>
                      </a:stretch>
                    </p:blipFill>
                    <p:spPr>
                      <a:xfrm>
                        <a:off x="3476299" y="4121942"/>
                        <a:ext cx="812800" cy="60960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615790430"/>
              </p:ext>
            </p:extLst>
          </p:nvPr>
        </p:nvGraphicFramePr>
        <p:xfrm>
          <a:off x="4402736" y="4032023"/>
          <a:ext cx="1778000" cy="914400"/>
        </p:xfrm>
        <a:graphic>
          <a:graphicData uri="http://schemas.openxmlformats.org/presentationml/2006/ole">
            <mc:AlternateContent xmlns:mc="http://schemas.openxmlformats.org/markup-compatibility/2006">
              <mc:Choice xmlns:v="urn:schemas-microsoft-com:vml" Requires="v">
                <p:oleObj spid="_x0000_s121598" name="Equation" r:id="rId39" imgW="1777680" imgH="914400" progId="Equation.DSMT4">
                  <p:embed/>
                </p:oleObj>
              </mc:Choice>
              <mc:Fallback>
                <p:oleObj name="Equation" r:id="rId39" imgW="1777680" imgH="914400" progId="Equation.DSMT4">
                  <p:embed/>
                  <p:pic>
                    <p:nvPicPr>
                      <p:cNvPr id="0" name=""/>
                      <p:cNvPicPr/>
                      <p:nvPr/>
                    </p:nvPicPr>
                    <p:blipFill>
                      <a:blip r:embed="rId40"/>
                      <a:stretch>
                        <a:fillRect/>
                      </a:stretch>
                    </p:blipFill>
                    <p:spPr>
                      <a:xfrm>
                        <a:off x="4402736" y="4032023"/>
                        <a:ext cx="1778000" cy="91440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445333803"/>
              </p:ext>
            </p:extLst>
          </p:nvPr>
        </p:nvGraphicFramePr>
        <p:xfrm>
          <a:off x="289632" y="5017245"/>
          <a:ext cx="1993900" cy="533400"/>
        </p:xfrm>
        <a:graphic>
          <a:graphicData uri="http://schemas.openxmlformats.org/presentationml/2006/ole">
            <mc:AlternateContent xmlns:mc="http://schemas.openxmlformats.org/markup-compatibility/2006">
              <mc:Choice xmlns:v="urn:schemas-microsoft-com:vml" Requires="v">
                <p:oleObj spid="_x0000_s121599" name="Equation" r:id="rId41" imgW="1993680" imgH="533160" progId="Equation.DSMT4">
                  <p:embed/>
                </p:oleObj>
              </mc:Choice>
              <mc:Fallback>
                <p:oleObj name="Equation" r:id="rId41" imgW="1993680" imgH="533160" progId="Equation.DSMT4">
                  <p:embed/>
                  <p:pic>
                    <p:nvPicPr>
                      <p:cNvPr id="0" name=""/>
                      <p:cNvPicPr/>
                      <p:nvPr/>
                    </p:nvPicPr>
                    <p:blipFill>
                      <a:blip r:embed="rId42"/>
                      <a:stretch>
                        <a:fillRect/>
                      </a:stretch>
                    </p:blipFill>
                    <p:spPr>
                      <a:xfrm>
                        <a:off x="289632" y="5017245"/>
                        <a:ext cx="1993900" cy="533400"/>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2750314180"/>
              </p:ext>
            </p:extLst>
          </p:nvPr>
        </p:nvGraphicFramePr>
        <p:xfrm>
          <a:off x="2362200" y="5016500"/>
          <a:ext cx="3314700" cy="508000"/>
        </p:xfrm>
        <a:graphic>
          <a:graphicData uri="http://schemas.openxmlformats.org/presentationml/2006/ole">
            <mc:AlternateContent xmlns:mc="http://schemas.openxmlformats.org/markup-compatibility/2006">
              <mc:Choice xmlns:v="urn:schemas-microsoft-com:vml" Requires="v">
                <p:oleObj spid="_x0000_s121600" name="Equation" r:id="rId43" imgW="3314520" imgH="507960" progId="Equation.DSMT4">
                  <p:embed/>
                </p:oleObj>
              </mc:Choice>
              <mc:Fallback>
                <p:oleObj name="Equation" r:id="rId43" imgW="3314520" imgH="507960" progId="Equation.DSMT4">
                  <p:embed/>
                  <p:pic>
                    <p:nvPicPr>
                      <p:cNvPr id="0" name=""/>
                      <p:cNvPicPr/>
                      <p:nvPr/>
                    </p:nvPicPr>
                    <p:blipFill>
                      <a:blip r:embed="rId44"/>
                      <a:stretch>
                        <a:fillRect/>
                      </a:stretch>
                    </p:blipFill>
                    <p:spPr>
                      <a:xfrm>
                        <a:off x="2362200" y="5016500"/>
                        <a:ext cx="3314700" cy="508000"/>
                      </a:xfrm>
                      <a:prstGeom prst="rect">
                        <a:avLst/>
                      </a:prstGeom>
                    </p:spPr>
                  </p:pic>
                </p:oleObj>
              </mc:Fallback>
            </mc:AlternateContent>
          </a:graphicData>
        </a:graphic>
      </p:graphicFrame>
      <p:sp>
        <p:nvSpPr>
          <p:cNvPr id="34" name="TextBox 33"/>
          <p:cNvSpPr txBox="1"/>
          <p:nvPr/>
        </p:nvSpPr>
        <p:spPr>
          <a:xfrm>
            <a:off x="3056420" y="5629870"/>
            <a:ext cx="1810430" cy="523220"/>
          </a:xfrm>
          <a:prstGeom prst="rect">
            <a:avLst/>
          </a:prstGeom>
          <a:noFill/>
        </p:spPr>
        <p:txBody>
          <a:bodyPr wrap="square" rtlCol="0">
            <a:spAutoFit/>
          </a:bodyPr>
          <a:lstStyle/>
          <a:p>
            <a:r>
              <a:rPr lang="en-US" sz="1400" dirty="0" smtClean="0"/>
              <a:t>Output saturates at 100% efficiency</a:t>
            </a:r>
            <a:endParaRPr lang="en-US" sz="1400" dirty="0"/>
          </a:p>
        </p:txBody>
      </p:sp>
      <p:graphicFrame>
        <p:nvGraphicFramePr>
          <p:cNvPr id="35" name="Object 34"/>
          <p:cNvGraphicFramePr>
            <a:graphicFrameLocks noChangeAspect="1"/>
          </p:cNvGraphicFramePr>
          <p:nvPr>
            <p:extLst>
              <p:ext uri="{D42A27DB-BD31-4B8C-83A1-F6EECF244321}">
                <p14:modId xmlns:p14="http://schemas.microsoft.com/office/powerpoint/2010/main" val="1785576985"/>
              </p:ext>
            </p:extLst>
          </p:nvPr>
        </p:nvGraphicFramePr>
        <p:xfrm>
          <a:off x="366818" y="5633841"/>
          <a:ext cx="1028700" cy="469900"/>
        </p:xfrm>
        <a:graphic>
          <a:graphicData uri="http://schemas.openxmlformats.org/presentationml/2006/ole">
            <mc:AlternateContent xmlns:mc="http://schemas.openxmlformats.org/markup-compatibility/2006">
              <mc:Choice xmlns:v="urn:schemas-microsoft-com:vml" Requires="v">
                <p:oleObj spid="_x0000_s121601" name="Equation" r:id="rId45" imgW="1028520" imgH="469800" progId="Equation.DSMT4">
                  <p:embed/>
                </p:oleObj>
              </mc:Choice>
              <mc:Fallback>
                <p:oleObj name="Equation" r:id="rId45" imgW="1028520" imgH="469800" progId="Equation.DSMT4">
                  <p:embed/>
                  <p:pic>
                    <p:nvPicPr>
                      <p:cNvPr id="0" name=""/>
                      <p:cNvPicPr/>
                      <p:nvPr/>
                    </p:nvPicPr>
                    <p:blipFill>
                      <a:blip r:embed="rId46"/>
                      <a:stretch>
                        <a:fillRect/>
                      </a:stretch>
                    </p:blipFill>
                    <p:spPr>
                      <a:xfrm>
                        <a:off x="366818" y="5633841"/>
                        <a:ext cx="1028700" cy="46990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148013870"/>
              </p:ext>
            </p:extLst>
          </p:nvPr>
        </p:nvGraphicFramePr>
        <p:xfrm>
          <a:off x="1630007" y="5653320"/>
          <a:ext cx="1333500" cy="508000"/>
        </p:xfrm>
        <a:graphic>
          <a:graphicData uri="http://schemas.openxmlformats.org/presentationml/2006/ole">
            <mc:AlternateContent xmlns:mc="http://schemas.openxmlformats.org/markup-compatibility/2006">
              <mc:Choice xmlns:v="urn:schemas-microsoft-com:vml" Requires="v">
                <p:oleObj spid="_x0000_s121602" name="Equation" r:id="rId47" imgW="1333440" imgH="507960" progId="Equation.DSMT4">
                  <p:embed/>
                </p:oleObj>
              </mc:Choice>
              <mc:Fallback>
                <p:oleObj name="Equation" r:id="rId47" imgW="1333440" imgH="507960" progId="Equation.DSMT4">
                  <p:embed/>
                  <p:pic>
                    <p:nvPicPr>
                      <p:cNvPr id="0" name=""/>
                      <p:cNvPicPr/>
                      <p:nvPr/>
                    </p:nvPicPr>
                    <p:blipFill>
                      <a:blip r:embed="rId48"/>
                      <a:stretch>
                        <a:fillRect/>
                      </a:stretch>
                    </p:blipFill>
                    <p:spPr>
                      <a:xfrm>
                        <a:off x="1630007" y="5653320"/>
                        <a:ext cx="1333500" cy="508000"/>
                      </a:xfrm>
                      <a:prstGeom prst="rect">
                        <a:avLst/>
                      </a:prstGeom>
                    </p:spPr>
                  </p:pic>
                </p:oleObj>
              </mc:Fallback>
            </mc:AlternateContent>
          </a:graphicData>
        </a:graphic>
      </p:graphicFrame>
      <p:pic>
        <p:nvPicPr>
          <p:cNvPr id="37" name="Picture 36"/>
          <p:cNvPicPr>
            <a:picLocks noChangeAspect="1"/>
          </p:cNvPicPr>
          <p:nvPr/>
        </p:nvPicPr>
        <p:blipFill>
          <a:blip r:embed="rId49"/>
          <a:stretch>
            <a:fillRect/>
          </a:stretch>
        </p:blipFill>
        <p:spPr>
          <a:xfrm>
            <a:off x="5454665" y="4632840"/>
            <a:ext cx="3481949" cy="2169173"/>
          </a:xfrm>
          <a:prstGeom prst="rect">
            <a:avLst/>
          </a:prstGeom>
        </p:spPr>
      </p:pic>
    </p:spTree>
    <p:extLst>
      <p:ext uri="{BB962C8B-B14F-4D97-AF65-F5344CB8AC3E}">
        <p14:creationId xmlns:p14="http://schemas.microsoft.com/office/powerpoint/2010/main" val="155113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5262"/>
            <a:ext cx="8229600" cy="1143000"/>
          </a:xfrm>
        </p:spPr>
        <p:txBody>
          <a:bodyPr/>
          <a:lstStyle/>
          <a:p>
            <a:r>
              <a:rPr lang="en-US" sz="3200" dirty="0" smtClean="0"/>
              <a:t>Frequency upconversion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21</a:t>
            </a:fld>
            <a:endParaRPr lang="en-US" dirty="0"/>
          </a:p>
        </p:txBody>
      </p:sp>
      <p:grpSp>
        <p:nvGrpSpPr>
          <p:cNvPr id="20" name="Group 19"/>
          <p:cNvGrpSpPr/>
          <p:nvPr/>
        </p:nvGrpSpPr>
        <p:grpSpPr>
          <a:xfrm>
            <a:off x="272842" y="1082417"/>
            <a:ext cx="2364627" cy="883343"/>
            <a:chOff x="852264" y="2042084"/>
            <a:chExt cx="2364627" cy="883343"/>
          </a:xfrm>
        </p:grpSpPr>
        <p:grpSp>
          <p:nvGrpSpPr>
            <p:cNvPr id="14" name="Group 13"/>
            <p:cNvGrpSpPr/>
            <p:nvPr/>
          </p:nvGrpSpPr>
          <p:grpSpPr>
            <a:xfrm>
              <a:off x="852264" y="2042084"/>
              <a:ext cx="2289288" cy="883343"/>
              <a:chOff x="834158" y="1960603"/>
              <a:chExt cx="2289288" cy="883343"/>
            </a:xfrm>
          </p:grpSpPr>
          <p:cxnSp>
            <p:nvCxnSpPr>
              <p:cNvPr id="5" name="Straight Arrow Connector 4"/>
              <p:cNvCxnSpPr/>
              <p:nvPr/>
            </p:nvCxnSpPr>
            <p:spPr bwMode="auto">
              <a:xfrm>
                <a:off x="1219200" y="2514600"/>
                <a:ext cx="175260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a:off x="914400" y="2514600"/>
                <a:ext cx="304800" cy="0"/>
              </a:xfrm>
              <a:prstGeom prst="straightConnector1">
                <a:avLst/>
              </a:prstGeom>
              <a:solidFill>
                <a:schemeClr val="accent1"/>
              </a:solidFill>
              <a:ln w="25400" cap="flat" cmpd="sng" algn="ctr">
                <a:solidFill>
                  <a:srgbClr val="CC0000"/>
                </a:solidFill>
                <a:prstDash val="solid"/>
                <a:round/>
                <a:headEnd type="none" w="med" len="med"/>
                <a:tailEnd type="triangle"/>
              </a:ln>
              <a:effectLst/>
            </p:spPr>
          </p:cxnSp>
          <p:cxnSp>
            <p:nvCxnSpPr>
              <p:cNvPr id="10" name="Straight Arrow Connector 9"/>
              <p:cNvCxnSpPr/>
              <p:nvPr/>
            </p:nvCxnSpPr>
            <p:spPr bwMode="auto">
              <a:xfrm>
                <a:off x="914400" y="2362201"/>
                <a:ext cx="2209046" cy="3948"/>
              </a:xfrm>
              <a:prstGeom prst="straightConnector1">
                <a:avLst/>
              </a:prstGeom>
              <a:solidFill>
                <a:schemeClr val="accent1"/>
              </a:solidFill>
              <a:ln w="25400" cap="flat" cmpd="sng" algn="ctr">
                <a:solidFill>
                  <a:schemeClr val="accent6"/>
                </a:solidFill>
                <a:prstDash val="solid"/>
                <a:round/>
                <a:headEnd type="none" w="med" len="med"/>
                <a:tailEnd type="triangle"/>
              </a:ln>
              <a:effectLst/>
            </p:spPr>
          </p:cxnSp>
          <p:sp>
            <p:nvSpPr>
              <p:cNvPr id="11" name="TextBox 10"/>
              <p:cNvSpPr txBox="1"/>
              <p:nvPr/>
            </p:nvSpPr>
            <p:spPr>
              <a:xfrm>
                <a:off x="834158" y="2438400"/>
                <a:ext cx="385042" cy="369332"/>
              </a:xfrm>
              <a:prstGeom prst="rect">
                <a:avLst/>
              </a:prstGeom>
              <a:noFill/>
            </p:spPr>
            <p:txBody>
              <a:bodyPr wrap="none" rtlCol="0">
                <a:spAutoFit/>
              </a:bodyPr>
              <a:lstStyle/>
              <a:p>
                <a:r>
                  <a:rPr lang="en-US" dirty="0" smtClean="0"/>
                  <a:t>k</a:t>
                </a:r>
                <a:r>
                  <a:rPr lang="en-US" baseline="-25000" dirty="0" smtClean="0"/>
                  <a:t>1</a:t>
                </a:r>
                <a:endParaRPr lang="en-US" dirty="0"/>
              </a:p>
            </p:txBody>
          </p:sp>
          <p:sp>
            <p:nvSpPr>
              <p:cNvPr id="12" name="TextBox 11"/>
              <p:cNvSpPr txBox="1"/>
              <p:nvPr/>
            </p:nvSpPr>
            <p:spPr>
              <a:xfrm>
                <a:off x="1871292" y="2474614"/>
                <a:ext cx="385042" cy="369332"/>
              </a:xfrm>
              <a:prstGeom prst="rect">
                <a:avLst/>
              </a:prstGeom>
              <a:noFill/>
            </p:spPr>
            <p:txBody>
              <a:bodyPr wrap="none" rtlCol="0">
                <a:spAutoFit/>
              </a:bodyPr>
              <a:lstStyle/>
              <a:p>
                <a:r>
                  <a:rPr lang="en-US" dirty="0" smtClean="0"/>
                  <a:t>k</a:t>
                </a:r>
                <a:r>
                  <a:rPr lang="en-US" baseline="-25000" dirty="0"/>
                  <a:t>2</a:t>
                </a:r>
                <a:endParaRPr lang="en-US" dirty="0"/>
              </a:p>
            </p:txBody>
          </p:sp>
          <p:sp>
            <p:nvSpPr>
              <p:cNvPr id="13" name="TextBox 12"/>
              <p:cNvSpPr txBox="1"/>
              <p:nvPr/>
            </p:nvSpPr>
            <p:spPr>
              <a:xfrm>
                <a:off x="1750943" y="1960603"/>
                <a:ext cx="385042" cy="369332"/>
              </a:xfrm>
              <a:prstGeom prst="rect">
                <a:avLst/>
              </a:prstGeom>
              <a:noFill/>
            </p:spPr>
            <p:txBody>
              <a:bodyPr wrap="none" rtlCol="0">
                <a:spAutoFit/>
              </a:bodyPr>
              <a:lstStyle/>
              <a:p>
                <a:r>
                  <a:rPr lang="en-US" dirty="0" smtClean="0"/>
                  <a:t>k</a:t>
                </a:r>
                <a:r>
                  <a:rPr lang="en-US" baseline="-25000" dirty="0" smtClean="0"/>
                  <a:t>3</a:t>
                </a:r>
                <a:endParaRPr lang="en-US" dirty="0"/>
              </a:p>
            </p:txBody>
          </p:sp>
        </p:grpSp>
        <p:cxnSp>
          <p:nvCxnSpPr>
            <p:cNvPr id="18" name="Straight Arrow Connector 17"/>
            <p:cNvCxnSpPr/>
            <p:nvPr/>
          </p:nvCxnSpPr>
          <p:spPr bwMode="auto">
            <a:xfrm>
              <a:off x="2971800" y="2596081"/>
              <a:ext cx="169752" cy="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sp>
          <p:nvSpPr>
            <p:cNvPr id="19" name="TextBox 18"/>
            <p:cNvSpPr txBox="1"/>
            <p:nvPr/>
          </p:nvSpPr>
          <p:spPr>
            <a:xfrm>
              <a:off x="2762921" y="2533989"/>
              <a:ext cx="453970" cy="369332"/>
            </a:xfrm>
            <a:prstGeom prst="rect">
              <a:avLst/>
            </a:prstGeom>
            <a:noFill/>
          </p:spPr>
          <p:txBody>
            <a:bodyPr wrap="none" rtlCol="0">
              <a:spAutoFit/>
            </a:bodyPr>
            <a:lstStyle/>
            <a:p>
              <a:r>
                <a:rPr lang="el-GR" dirty="0" smtClean="0"/>
                <a:t>Δ</a:t>
              </a:r>
              <a:r>
                <a:rPr lang="en-US" dirty="0" smtClean="0"/>
                <a:t>k</a:t>
              </a:r>
              <a:endParaRPr lang="en-US" dirty="0"/>
            </a:p>
          </p:txBody>
        </p:sp>
      </p:grpSp>
      <p:sp>
        <p:nvSpPr>
          <p:cNvPr id="21" name="TextBox 20"/>
          <p:cNvSpPr txBox="1"/>
          <p:nvPr/>
        </p:nvSpPr>
        <p:spPr>
          <a:xfrm>
            <a:off x="657884" y="1969532"/>
            <a:ext cx="8486116" cy="861774"/>
          </a:xfrm>
          <a:prstGeom prst="rect">
            <a:avLst/>
          </a:prstGeom>
          <a:noFill/>
        </p:spPr>
        <p:txBody>
          <a:bodyPr wrap="square" rtlCol="0">
            <a:spAutoFit/>
          </a:bodyPr>
          <a:lstStyle/>
          <a:p>
            <a:r>
              <a:rPr lang="en-US" sz="1600" dirty="0" smtClean="0"/>
              <a:t>We want to convert light of IR frequency </a:t>
            </a:r>
            <a:r>
              <a:rPr lang="el-GR" sz="1600" dirty="0" smtClean="0">
                <a:cs typeface="Arial" panose="020B0604020202020204" pitchFamily="34" charset="0"/>
              </a:rPr>
              <a:t>ω</a:t>
            </a:r>
            <a:r>
              <a:rPr lang="en-US" sz="1600" baseline="-25000" dirty="0" smtClean="0">
                <a:cs typeface="Arial" panose="020B0604020202020204" pitchFamily="34" charset="0"/>
              </a:rPr>
              <a:t>1</a:t>
            </a:r>
            <a:r>
              <a:rPr lang="en-US" sz="1600" dirty="0" smtClean="0">
                <a:cs typeface="Arial" panose="020B0604020202020204" pitchFamily="34" charset="0"/>
              </a:rPr>
              <a:t> into the light of visible frequency </a:t>
            </a:r>
            <a:r>
              <a:rPr lang="el-GR" sz="1600" dirty="0" smtClean="0">
                <a:cs typeface="Arial" panose="020B0604020202020204" pitchFamily="34" charset="0"/>
              </a:rPr>
              <a:t>ω</a:t>
            </a:r>
            <a:r>
              <a:rPr lang="en-US" sz="1600" baseline="-25000" dirty="0">
                <a:cs typeface="Arial" panose="020B0604020202020204" pitchFamily="34" charset="0"/>
              </a:rPr>
              <a:t>3</a:t>
            </a:r>
            <a:r>
              <a:rPr lang="en-US" sz="1600" dirty="0" smtClean="0">
                <a:cs typeface="Arial" panose="020B0604020202020204" pitchFamily="34" charset="0"/>
              </a:rPr>
              <a:t> wi</a:t>
            </a:r>
            <a:r>
              <a:rPr lang="en-US" sz="1600" dirty="0">
                <a:cs typeface="Arial" panose="020B0604020202020204" pitchFamily="34" charset="0"/>
              </a:rPr>
              <a:t>t</a:t>
            </a:r>
            <a:r>
              <a:rPr lang="en-US" sz="1600" dirty="0" smtClean="0">
                <a:cs typeface="Arial" panose="020B0604020202020204" pitchFamily="34" charset="0"/>
              </a:rPr>
              <a:t>h the help of pump </a:t>
            </a:r>
            <a:r>
              <a:rPr lang="el-GR" sz="1600" dirty="0" smtClean="0">
                <a:cs typeface="Arial" panose="020B0604020202020204" pitchFamily="34" charset="0"/>
              </a:rPr>
              <a:t>ω</a:t>
            </a:r>
            <a:r>
              <a:rPr lang="en-US" sz="1600" baseline="-25000" dirty="0">
                <a:cs typeface="Arial" panose="020B0604020202020204" pitchFamily="34" charset="0"/>
              </a:rPr>
              <a:t>2</a:t>
            </a:r>
            <a:r>
              <a:rPr lang="en-US" sz="1600" dirty="0" smtClean="0">
                <a:cs typeface="Arial" panose="020B0604020202020204" pitchFamily="34" charset="0"/>
              </a:rPr>
              <a:t>=</a:t>
            </a:r>
            <a:r>
              <a:rPr lang="el-GR" sz="1600" dirty="0" smtClean="0">
                <a:cs typeface="Arial" panose="020B0604020202020204" pitchFamily="34" charset="0"/>
              </a:rPr>
              <a:t> </a:t>
            </a:r>
            <a:r>
              <a:rPr lang="el-GR" sz="1600" dirty="0">
                <a:cs typeface="Arial" panose="020B0604020202020204" pitchFamily="34" charset="0"/>
              </a:rPr>
              <a:t>ω</a:t>
            </a:r>
            <a:r>
              <a:rPr lang="en-US" sz="1600" baseline="-25000" dirty="0">
                <a:cs typeface="Arial" panose="020B0604020202020204" pitchFamily="34" charset="0"/>
              </a:rPr>
              <a:t>3</a:t>
            </a:r>
            <a:r>
              <a:rPr lang="en-US" sz="1600" dirty="0">
                <a:cs typeface="Arial" panose="020B0604020202020204" pitchFamily="34" charset="0"/>
              </a:rPr>
              <a:t> </a:t>
            </a:r>
            <a:r>
              <a:rPr lang="en-US" sz="1600" dirty="0" smtClean="0">
                <a:cs typeface="Arial" panose="020B0604020202020204" pitchFamily="34" charset="0"/>
              </a:rPr>
              <a:t>–</a:t>
            </a:r>
            <a:r>
              <a:rPr lang="el-GR" sz="1600" dirty="0" smtClean="0">
                <a:cs typeface="Arial" panose="020B0604020202020204" pitchFamily="34" charset="0"/>
              </a:rPr>
              <a:t> ω</a:t>
            </a:r>
            <a:r>
              <a:rPr lang="en-US" sz="1600" baseline="-25000" dirty="0">
                <a:cs typeface="Arial" panose="020B0604020202020204" pitchFamily="34" charset="0"/>
              </a:rPr>
              <a:t>1</a:t>
            </a:r>
            <a:r>
              <a:rPr lang="en-US" sz="1600" dirty="0" smtClean="0">
                <a:cs typeface="Arial" panose="020B0604020202020204" pitchFamily="34" charset="0"/>
              </a:rPr>
              <a:t> . Assume that pump </a:t>
            </a:r>
            <a:r>
              <a:rPr lang="en-US" sz="1600" b="1" dirty="0" smtClean="0">
                <a:cs typeface="Arial" panose="020B0604020202020204" pitchFamily="34" charset="0"/>
              </a:rPr>
              <a:t>E</a:t>
            </a:r>
            <a:r>
              <a:rPr lang="en-US" sz="1600" baseline="-25000" dirty="0" smtClean="0">
                <a:cs typeface="Arial" panose="020B0604020202020204" pitchFamily="34" charset="0"/>
              </a:rPr>
              <a:t>2</a:t>
            </a:r>
            <a:r>
              <a:rPr lang="en-US" sz="1600" dirty="0" smtClean="0">
                <a:cs typeface="Arial" panose="020B0604020202020204" pitchFamily="34" charset="0"/>
              </a:rPr>
              <a:t> is not depleted and </a:t>
            </a:r>
            <a:r>
              <a:rPr lang="el-GR" sz="1600" dirty="0"/>
              <a:t>Δ</a:t>
            </a:r>
            <a:r>
              <a:rPr lang="en-US" sz="1600" dirty="0" smtClean="0"/>
              <a:t>k=0</a:t>
            </a:r>
            <a:endParaRPr lang="en-US" sz="1600" dirty="0"/>
          </a:p>
          <a:p>
            <a:r>
              <a:rPr lang="en-US" dirty="0" smtClean="0">
                <a:cs typeface="Arial" panose="020B0604020202020204" pitchFamily="34" charset="0"/>
              </a:rPr>
              <a:t> </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4276016813"/>
              </p:ext>
            </p:extLst>
          </p:nvPr>
        </p:nvGraphicFramePr>
        <p:xfrm>
          <a:off x="352425" y="2749550"/>
          <a:ext cx="1358900" cy="1054100"/>
        </p:xfrm>
        <a:graphic>
          <a:graphicData uri="http://schemas.openxmlformats.org/presentationml/2006/ole">
            <mc:AlternateContent xmlns:mc="http://schemas.openxmlformats.org/markup-compatibility/2006">
              <mc:Choice xmlns:v="urn:schemas-microsoft-com:vml" Requires="v">
                <p:oleObj spid="_x0000_s110266" name="Equation" r:id="rId3" imgW="1358640" imgH="1054080" progId="Equation.DSMT4">
                  <p:embed/>
                </p:oleObj>
              </mc:Choice>
              <mc:Fallback>
                <p:oleObj name="Equation" r:id="rId3" imgW="1358640" imgH="1054080" progId="Equation.DSMT4">
                  <p:embed/>
                  <p:pic>
                    <p:nvPicPr>
                      <p:cNvPr id="0" name=""/>
                      <p:cNvPicPr/>
                      <p:nvPr/>
                    </p:nvPicPr>
                    <p:blipFill>
                      <a:blip r:embed="rId4"/>
                      <a:stretch>
                        <a:fillRect/>
                      </a:stretch>
                    </p:blipFill>
                    <p:spPr>
                      <a:xfrm>
                        <a:off x="352425" y="2749550"/>
                        <a:ext cx="1358900" cy="10541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844543780"/>
              </p:ext>
            </p:extLst>
          </p:nvPr>
        </p:nvGraphicFramePr>
        <p:xfrm>
          <a:off x="1871678" y="3130029"/>
          <a:ext cx="538806" cy="249691"/>
        </p:xfrm>
        <a:graphic>
          <a:graphicData uri="http://schemas.openxmlformats.org/presentationml/2006/ole">
            <mc:AlternateContent xmlns:mc="http://schemas.openxmlformats.org/markup-compatibility/2006">
              <mc:Choice xmlns:v="urn:schemas-microsoft-com:vml" Requires="v">
                <p:oleObj spid="_x0000_s110267" name="Equation" r:id="rId5" imgW="520560" imgH="241200" progId="Equation.DSMT4">
                  <p:embed/>
                </p:oleObj>
              </mc:Choice>
              <mc:Fallback>
                <p:oleObj name="Equation" r:id="rId5" imgW="520560" imgH="241200" progId="Equation.DSMT4">
                  <p:embed/>
                  <p:pic>
                    <p:nvPicPr>
                      <p:cNvPr id="0" name=""/>
                      <p:cNvPicPr/>
                      <p:nvPr/>
                    </p:nvPicPr>
                    <p:blipFill>
                      <a:blip r:embed="rId6"/>
                      <a:stretch>
                        <a:fillRect/>
                      </a:stretch>
                    </p:blipFill>
                    <p:spPr>
                      <a:xfrm>
                        <a:off x="1871678" y="3130029"/>
                        <a:ext cx="538806" cy="249691"/>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63971160"/>
              </p:ext>
            </p:extLst>
          </p:nvPr>
        </p:nvGraphicFramePr>
        <p:xfrm>
          <a:off x="2740685" y="2870200"/>
          <a:ext cx="711200" cy="812800"/>
        </p:xfrm>
        <a:graphic>
          <a:graphicData uri="http://schemas.openxmlformats.org/presentationml/2006/ole">
            <mc:AlternateContent xmlns:mc="http://schemas.openxmlformats.org/markup-compatibility/2006">
              <mc:Choice xmlns:v="urn:schemas-microsoft-com:vml" Requires="v">
                <p:oleObj spid="_x0000_s110268" name="Equation" r:id="rId7" imgW="711000" imgH="812520" progId="Equation.DSMT4">
                  <p:embed/>
                </p:oleObj>
              </mc:Choice>
              <mc:Fallback>
                <p:oleObj name="Equation" r:id="rId7" imgW="711000" imgH="812520" progId="Equation.DSMT4">
                  <p:embed/>
                  <p:pic>
                    <p:nvPicPr>
                      <p:cNvPr id="0" name=""/>
                      <p:cNvPicPr/>
                      <p:nvPr/>
                    </p:nvPicPr>
                    <p:blipFill>
                      <a:blip r:embed="rId8"/>
                      <a:stretch>
                        <a:fillRect/>
                      </a:stretch>
                    </p:blipFill>
                    <p:spPr>
                      <a:xfrm>
                        <a:off x="2740685" y="2870200"/>
                        <a:ext cx="711200" cy="8128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745830953"/>
              </p:ext>
            </p:extLst>
          </p:nvPr>
        </p:nvGraphicFramePr>
        <p:xfrm>
          <a:off x="3878263" y="2946400"/>
          <a:ext cx="3238500" cy="482600"/>
        </p:xfrm>
        <a:graphic>
          <a:graphicData uri="http://schemas.openxmlformats.org/presentationml/2006/ole">
            <mc:AlternateContent xmlns:mc="http://schemas.openxmlformats.org/markup-compatibility/2006">
              <mc:Choice xmlns:v="urn:schemas-microsoft-com:vml" Requires="v">
                <p:oleObj spid="_x0000_s110269" name="Equation" r:id="rId9" imgW="3238200" imgH="482400" progId="Equation.DSMT4">
                  <p:embed/>
                </p:oleObj>
              </mc:Choice>
              <mc:Fallback>
                <p:oleObj name="Equation" r:id="rId9" imgW="3238200" imgH="482400" progId="Equation.DSMT4">
                  <p:embed/>
                  <p:pic>
                    <p:nvPicPr>
                      <p:cNvPr id="0" name=""/>
                      <p:cNvPicPr/>
                      <p:nvPr/>
                    </p:nvPicPr>
                    <p:blipFill>
                      <a:blip r:embed="rId10"/>
                      <a:stretch>
                        <a:fillRect/>
                      </a:stretch>
                    </p:blipFill>
                    <p:spPr>
                      <a:xfrm>
                        <a:off x="3878263" y="2946400"/>
                        <a:ext cx="3238500" cy="4826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715660097"/>
              </p:ext>
            </p:extLst>
          </p:nvPr>
        </p:nvGraphicFramePr>
        <p:xfrm>
          <a:off x="1031875" y="3831856"/>
          <a:ext cx="2603500" cy="660400"/>
        </p:xfrm>
        <a:graphic>
          <a:graphicData uri="http://schemas.openxmlformats.org/presentationml/2006/ole">
            <mc:AlternateContent xmlns:mc="http://schemas.openxmlformats.org/markup-compatibility/2006">
              <mc:Choice xmlns:v="urn:schemas-microsoft-com:vml" Requires="v">
                <p:oleObj spid="_x0000_s110270" name="Equation" r:id="rId11" imgW="2603160" imgH="660240" progId="Equation.DSMT4">
                  <p:embed/>
                </p:oleObj>
              </mc:Choice>
              <mc:Fallback>
                <p:oleObj name="Equation" r:id="rId11" imgW="2603160" imgH="660240" progId="Equation.DSMT4">
                  <p:embed/>
                  <p:pic>
                    <p:nvPicPr>
                      <p:cNvPr id="0" name=""/>
                      <p:cNvPicPr/>
                      <p:nvPr/>
                    </p:nvPicPr>
                    <p:blipFill>
                      <a:blip r:embed="rId12"/>
                      <a:stretch>
                        <a:fillRect/>
                      </a:stretch>
                    </p:blipFill>
                    <p:spPr>
                      <a:xfrm>
                        <a:off x="1031875" y="3831856"/>
                        <a:ext cx="2603500" cy="6604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693673333"/>
              </p:ext>
            </p:extLst>
          </p:nvPr>
        </p:nvGraphicFramePr>
        <p:xfrm>
          <a:off x="3835400" y="3933456"/>
          <a:ext cx="711200" cy="228600"/>
        </p:xfrm>
        <a:graphic>
          <a:graphicData uri="http://schemas.openxmlformats.org/presentationml/2006/ole">
            <mc:AlternateContent xmlns:mc="http://schemas.openxmlformats.org/markup-compatibility/2006">
              <mc:Choice xmlns:v="urn:schemas-microsoft-com:vml" Requires="v">
                <p:oleObj spid="_x0000_s110271" name="Equation" r:id="rId13" imgW="711000" imgH="228600" progId="Equation.DSMT4">
                  <p:embed/>
                </p:oleObj>
              </mc:Choice>
              <mc:Fallback>
                <p:oleObj name="Equation" r:id="rId13" imgW="711000" imgH="228600" progId="Equation.DSMT4">
                  <p:embed/>
                  <p:pic>
                    <p:nvPicPr>
                      <p:cNvPr id="0" name=""/>
                      <p:cNvPicPr/>
                      <p:nvPr/>
                    </p:nvPicPr>
                    <p:blipFill>
                      <a:blip r:embed="rId14"/>
                      <a:stretch>
                        <a:fillRect/>
                      </a:stretch>
                    </p:blipFill>
                    <p:spPr>
                      <a:xfrm>
                        <a:off x="3835400" y="3933456"/>
                        <a:ext cx="711200" cy="2286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148586378"/>
              </p:ext>
            </p:extLst>
          </p:nvPr>
        </p:nvGraphicFramePr>
        <p:xfrm>
          <a:off x="4917992" y="3783977"/>
          <a:ext cx="2032000" cy="457200"/>
        </p:xfrm>
        <a:graphic>
          <a:graphicData uri="http://schemas.openxmlformats.org/presentationml/2006/ole">
            <mc:AlternateContent xmlns:mc="http://schemas.openxmlformats.org/markup-compatibility/2006">
              <mc:Choice xmlns:v="urn:schemas-microsoft-com:vml" Requires="v">
                <p:oleObj spid="_x0000_s110272" name="Equation" r:id="rId15" imgW="2031840" imgH="457200" progId="Equation.DSMT4">
                  <p:embed/>
                </p:oleObj>
              </mc:Choice>
              <mc:Fallback>
                <p:oleObj name="Equation" r:id="rId15" imgW="2031840" imgH="457200" progId="Equation.DSMT4">
                  <p:embed/>
                  <p:pic>
                    <p:nvPicPr>
                      <p:cNvPr id="0" name=""/>
                      <p:cNvPicPr/>
                      <p:nvPr/>
                    </p:nvPicPr>
                    <p:blipFill>
                      <a:blip r:embed="rId16"/>
                      <a:stretch>
                        <a:fillRect/>
                      </a:stretch>
                    </p:blipFill>
                    <p:spPr>
                      <a:xfrm>
                        <a:off x="4917992" y="3783977"/>
                        <a:ext cx="2032000" cy="457200"/>
                      </a:xfrm>
                      <a:prstGeom prst="rect">
                        <a:avLst/>
                      </a:prstGeom>
                    </p:spPr>
                  </p:pic>
                </p:oleObj>
              </mc:Fallback>
            </mc:AlternateContent>
          </a:graphicData>
        </a:graphic>
      </p:graphicFrame>
      <p:sp>
        <p:nvSpPr>
          <p:cNvPr id="31" name="TextBox 30"/>
          <p:cNvSpPr txBox="1"/>
          <p:nvPr/>
        </p:nvSpPr>
        <p:spPr>
          <a:xfrm>
            <a:off x="505484" y="4495874"/>
            <a:ext cx="1749838" cy="338554"/>
          </a:xfrm>
          <a:prstGeom prst="rect">
            <a:avLst/>
          </a:prstGeom>
          <a:noFill/>
        </p:spPr>
        <p:txBody>
          <a:bodyPr wrap="none" rtlCol="0">
            <a:spAutoFit/>
          </a:bodyPr>
          <a:lstStyle/>
          <a:p>
            <a:r>
              <a:rPr lang="en-US" sz="1600" dirty="0" smtClean="0"/>
              <a:t>Typically, </a:t>
            </a:r>
            <a:r>
              <a:rPr lang="en-US" sz="1600" i="1" dirty="0" smtClean="0">
                <a:latin typeface="Times New Roman" panose="02020603050405020304" pitchFamily="18" charset="0"/>
                <a:cs typeface="Times New Roman" panose="02020603050405020304" pitchFamily="18" charset="0"/>
              </a:rPr>
              <a:t>a</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(0)=0 </a:t>
            </a:r>
            <a:endParaRPr lang="en-US" sz="1600" dirty="0">
              <a:latin typeface="Times New Roman" panose="02020603050405020304" pitchFamily="18" charset="0"/>
              <a:cs typeface="Times New Roman" panose="02020603050405020304" pitchFamily="18"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4274724854"/>
              </p:ext>
            </p:extLst>
          </p:nvPr>
        </p:nvGraphicFramePr>
        <p:xfrm>
          <a:off x="2292350" y="4497388"/>
          <a:ext cx="1536700" cy="508000"/>
        </p:xfrm>
        <a:graphic>
          <a:graphicData uri="http://schemas.openxmlformats.org/presentationml/2006/ole">
            <mc:AlternateContent xmlns:mc="http://schemas.openxmlformats.org/markup-compatibility/2006">
              <mc:Choice xmlns:v="urn:schemas-microsoft-com:vml" Requires="v">
                <p:oleObj spid="_x0000_s110273" name="Equation" r:id="rId17" imgW="1536480" imgH="507960" progId="Equation.DSMT4">
                  <p:embed/>
                </p:oleObj>
              </mc:Choice>
              <mc:Fallback>
                <p:oleObj name="Equation" r:id="rId17" imgW="1536480" imgH="507960" progId="Equation.DSMT4">
                  <p:embed/>
                  <p:pic>
                    <p:nvPicPr>
                      <p:cNvPr id="0" name=""/>
                      <p:cNvPicPr/>
                      <p:nvPr/>
                    </p:nvPicPr>
                    <p:blipFill>
                      <a:blip r:embed="rId18"/>
                      <a:stretch>
                        <a:fillRect/>
                      </a:stretch>
                    </p:blipFill>
                    <p:spPr>
                      <a:xfrm>
                        <a:off x="2292350" y="4497388"/>
                        <a:ext cx="1536700" cy="508000"/>
                      </a:xfrm>
                      <a:prstGeom prst="rect">
                        <a:avLst/>
                      </a:prstGeom>
                    </p:spPr>
                  </p:pic>
                </p:oleObj>
              </mc:Fallback>
            </mc:AlternateContent>
          </a:graphicData>
        </a:graphic>
      </p:graphicFrame>
      <p:sp>
        <p:nvSpPr>
          <p:cNvPr id="33" name="TextBox 32"/>
          <p:cNvSpPr txBox="1"/>
          <p:nvPr/>
        </p:nvSpPr>
        <p:spPr>
          <a:xfrm>
            <a:off x="3980506" y="4491243"/>
            <a:ext cx="2464136"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100% conversion at </a:t>
            </a:r>
            <a:r>
              <a:rPr lang="en-US" sz="1600" i="1" dirty="0" smtClean="0">
                <a:latin typeface="Times New Roman" panose="02020603050405020304" pitchFamily="18" charset="0"/>
                <a:cs typeface="Times New Roman" panose="02020603050405020304" pitchFamily="18" charset="0"/>
              </a:rPr>
              <a:t>L=</a:t>
            </a:r>
            <a:r>
              <a:rPr lang="el-GR" sz="1600" i="1" dirty="0" smtClean="0">
                <a:latin typeface="Times New Roman" panose="02020603050405020304" pitchFamily="18" charset="0"/>
                <a:cs typeface="Times New Roman" panose="02020603050405020304" pitchFamily="18" charset="0"/>
              </a:rPr>
              <a:t>π</a:t>
            </a:r>
            <a:r>
              <a:rPr lang="en-US" sz="1600" i="1" dirty="0" smtClean="0">
                <a:latin typeface="Times New Roman" panose="02020603050405020304" pitchFamily="18" charset="0"/>
                <a:cs typeface="Times New Roman" panose="02020603050405020304" pitchFamily="18" charset="0"/>
              </a:rPr>
              <a:t>/2</a:t>
            </a:r>
            <a:r>
              <a:rPr lang="el-GR" sz="1600" i="1" dirty="0" smtClean="0">
                <a:latin typeface="Times New Roman" panose="02020603050405020304" pitchFamily="18" charset="0"/>
                <a:cs typeface="Times New Roman" panose="02020603050405020304" pitchFamily="18" charset="0"/>
              </a:rPr>
              <a:t>γ</a:t>
            </a:r>
            <a:endParaRPr lang="en-US" sz="1600" i="1" dirty="0">
              <a:latin typeface="Times New Roman" panose="02020603050405020304" pitchFamily="18" charset="0"/>
              <a:cs typeface="Times New Roman" panose="02020603050405020304" pitchFamily="18" charset="0"/>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1037581240"/>
              </p:ext>
            </p:extLst>
          </p:nvPr>
        </p:nvGraphicFramePr>
        <p:xfrm>
          <a:off x="5954713" y="5932488"/>
          <a:ext cx="114300" cy="177800"/>
        </p:xfrm>
        <a:graphic>
          <a:graphicData uri="http://schemas.openxmlformats.org/presentationml/2006/ole">
            <mc:AlternateContent xmlns:mc="http://schemas.openxmlformats.org/markup-compatibility/2006">
              <mc:Choice xmlns:v="urn:schemas-microsoft-com:vml" Requires="v">
                <p:oleObj spid="_x0000_s110274" name="Equation" r:id="rId19" imgW="114120" imgH="177480" progId="Equation.DSMT4">
                  <p:embed/>
                </p:oleObj>
              </mc:Choice>
              <mc:Fallback>
                <p:oleObj name="Equation" r:id="rId19" imgW="114120" imgH="177480" progId="Equation.DSMT4">
                  <p:embed/>
                  <p:pic>
                    <p:nvPicPr>
                      <p:cNvPr id="0" name=""/>
                      <p:cNvPicPr/>
                      <p:nvPr/>
                    </p:nvPicPr>
                    <p:blipFill>
                      <a:blip r:embed="rId20"/>
                      <a:stretch>
                        <a:fillRect/>
                      </a:stretch>
                    </p:blipFill>
                    <p:spPr>
                      <a:xfrm>
                        <a:off x="5954713" y="5932488"/>
                        <a:ext cx="114300" cy="177800"/>
                      </a:xfrm>
                      <a:prstGeom prst="rect">
                        <a:avLst/>
                      </a:prstGeom>
                    </p:spPr>
                  </p:pic>
                </p:oleObj>
              </mc:Fallback>
            </mc:AlternateContent>
          </a:graphicData>
        </a:graphic>
      </p:graphicFrame>
      <p:pic>
        <p:nvPicPr>
          <p:cNvPr id="109590" name="Picture 22" descr="https://www.osapublishing.org/getImage.cfm?img=M3cubGFyZ2Usb2UtMjYtMy0yMjAzLWcwMD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30291" y="5125029"/>
            <a:ext cx="5321418" cy="164964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114"/>
          <p:cNvGrpSpPr>
            <a:grpSpLocks/>
          </p:cNvGrpSpPr>
          <p:nvPr/>
        </p:nvGrpSpPr>
        <p:grpSpPr bwMode="auto">
          <a:xfrm>
            <a:off x="6603490" y="4270241"/>
            <a:ext cx="2354627" cy="1709575"/>
            <a:chOff x="3216" y="1495"/>
            <a:chExt cx="1862" cy="1828"/>
          </a:xfrm>
        </p:grpSpPr>
        <p:pic>
          <p:nvPicPr>
            <p:cNvPr id="35" name="Picture 109"/>
            <p:cNvPicPr>
              <a:picLocks noChangeAspect="1" noChangeArrowheads="1"/>
            </p:cNvPicPr>
            <p:nvPr/>
          </p:nvPicPr>
          <p:blipFill>
            <a:blip r:embed="rId22" cstate="print"/>
            <a:srcRect/>
            <a:stretch>
              <a:fillRect/>
            </a:stretch>
          </p:blipFill>
          <p:spPr bwMode="auto">
            <a:xfrm>
              <a:off x="3216" y="1632"/>
              <a:ext cx="1862" cy="1382"/>
            </a:xfrm>
            <a:prstGeom prst="rect">
              <a:avLst/>
            </a:prstGeom>
            <a:noFill/>
            <a:ln w="9525">
              <a:noFill/>
              <a:miter lim="800000"/>
              <a:headEnd/>
              <a:tailEnd/>
            </a:ln>
            <a:effectLst/>
          </p:spPr>
        </p:pic>
        <p:sp>
          <p:nvSpPr>
            <p:cNvPr id="36" name="Text Box 111"/>
            <p:cNvSpPr txBox="1">
              <a:spLocks noChangeArrowheads="1"/>
            </p:cNvSpPr>
            <p:nvPr/>
          </p:nvSpPr>
          <p:spPr bwMode="auto">
            <a:xfrm>
              <a:off x="4080" y="2928"/>
              <a:ext cx="663" cy="395"/>
            </a:xfrm>
            <a:prstGeom prst="rect">
              <a:avLst/>
            </a:prstGeom>
            <a:solidFill>
              <a:schemeClr val="bg1"/>
            </a:solidFill>
            <a:ln w="9525">
              <a:noFill/>
              <a:miter lim="800000"/>
              <a:headEnd/>
              <a:tailEnd/>
            </a:ln>
            <a:effectLst/>
          </p:spPr>
          <p:txBody>
            <a:bodyPr wrap="square">
              <a:spAutoFit/>
            </a:bodyPr>
            <a:lstStyle/>
            <a:p>
              <a:r>
                <a:rPr lang="el-GR" b="1" i="1" dirty="0" smtClean="0">
                  <a:cs typeface="Arial" panose="020B0604020202020204" pitchFamily="34" charset="0"/>
                  <a:sym typeface="Symbol" pitchFamily="18" charset="2"/>
                </a:rPr>
                <a:t>γ</a:t>
              </a:r>
              <a:r>
                <a:rPr lang="en-US" b="1" i="1" dirty="0" smtClean="0">
                  <a:sym typeface="Symbol" pitchFamily="18" charset="2"/>
                </a:rPr>
                <a:t>z</a:t>
              </a:r>
              <a:endParaRPr lang="en-US" b="1" i="1" dirty="0">
                <a:sym typeface="Symbol" pitchFamily="18" charset="2"/>
              </a:endParaRPr>
            </a:p>
          </p:txBody>
        </p:sp>
        <p:sp>
          <p:nvSpPr>
            <p:cNvPr id="37" name="Text Box 112"/>
            <p:cNvSpPr txBox="1">
              <a:spLocks noChangeArrowheads="1"/>
            </p:cNvSpPr>
            <p:nvPr/>
          </p:nvSpPr>
          <p:spPr bwMode="auto">
            <a:xfrm>
              <a:off x="3433" y="1495"/>
              <a:ext cx="345" cy="395"/>
            </a:xfrm>
            <a:prstGeom prst="rect">
              <a:avLst/>
            </a:prstGeom>
            <a:noFill/>
            <a:ln w="9525">
              <a:noFill/>
              <a:miter lim="800000"/>
              <a:headEnd/>
              <a:tailEnd/>
            </a:ln>
            <a:effectLst/>
          </p:spPr>
          <p:txBody>
            <a:bodyPr wrap="none">
              <a:spAutoFit/>
            </a:bodyPr>
            <a:lstStyle/>
            <a:p>
              <a:r>
                <a:rPr lang="en-US" b="1" i="1" dirty="0">
                  <a:solidFill>
                    <a:srgbClr val="808000"/>
                  </a:solidFill>
                </a:rPr>
                <a:t>N</a:t>
              </a:r>
              <a:r>
                <a:rPr lang="en-US" b="1" i="1" baseline="-25000" dirty="0" smtClean="0">
                  <a:solidFill>
                    <a:srgbClr val="808000"/>
                  </a:solidFill>
                </a:rPr>
                <a:t>1</a:t>
              </a:r>
              <a:endParaRPr lang="en-US" b="1" i="1" dirty="0">
                <a:solidFill>
                  <a:srgbClr val="808000"/>
                </a:solidFill>
              </a:endParaRPr>
            </a:p>
          </p:txBody>
        </p:sp>
        <p:sp>
          <p:nvSpPr>
            <p:cNvPr id="38" name="Text Box 113"/>
            <p:cNvSpPr txBox="1">
              <a:spLocks noChangeArrowheads="1"/>
            </p:cNvSpPr>
            <p:nvPr/>
          </p:nvSpPr>
          <p:spPr bwMode="auto">
            <a:xfrm>
              <a:off x="3664" y="1632"/>
              <a:ext cx="345" cy="395"/>
            </a:xfrm>
            <a:prstGeom prst="rect">
              <a:avLst/>
            </a:prstGeom>
            <a:noFill/>
            <a:ln w="9525">
              <a:noFill/>
              <a:miter lim="800000"/>
              <a:headEnd/>
              <a:tailEnd/>
            </a:ln>
            <a:effectLst/>
          </p:spPr>
          <p:txBody>
            <a:bodyPr wrap="none">
              <a:spAutoFit/>
            </a:bodyPr>
            <a:lstStyle/>
            <a:p>
              <a:r>
                <a:rPr lang="en-US" b="1" i="1" dirty="0" smtClean="0">
                  <a:solidFill>
                    <a:schemeClr val="accent2"/>
                  </a:solidFill>
                </a:rPr>
                <a:t>N</a:t>
              </a:r>
              <a:r>
                <a:rPr lang="en-US" b="1" i="1" baseline="-25000" dirty="0">
                  <a:solidFill>
                    <a:schemeClr val="accent2"/>
                  </a:solidFill>
                </a:rPr>
                <a:t>3</a:t>
              </a:r>
              <a:endParaRPr lang="en-US" b="1" i="1" dirty="0">
                <a:solidFill>
                  <a:schemeClr val="accent2"/>
                </a:solidFill>
              </a:endParaRPr>
            </a:p>
          </p:txBody>
        </p:sp>
      </p:grpSp>
    </p:spTree>
    <p:extLst>
      <p:ext uri="{BB962C8B-B14F-4D97-AF65-F5344CB8AC3E}">
        <p14:creationId xmlns:p14="http://schemas.microsoft.com/office/powerpoint/2010/main" val="7728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ox(in)">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9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75"/>
            <a:ext cx="8229600" cy="1143000"/>
          </a:xfrm>
        </p:spPr>
        <p:txBody>
          <a:bodyPr/>
          <a:lstStyle/>
          <a:p>
            <a:r>
              <a:rPr lang="en-US" sz="3200" dirty="0" smtClean="0"/>
              <a:t>Parametric down conversion and amplification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22</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26082949"/>
              </p:ext>
            </p:extLst>
          </p:nvPr>
        </p:nvGraphicFramePr>
        <p:xfrm>
          <a:off x="722700" y="1095800"/>
          <a:ext cx="1930400" cy="1244600"/>
        </p:xfrm>
        <a:graphic>
          <a:graphicData uri="http://schemas.openxmlformats.org/presentationml/2006/ole">
            <mc:AlternateContent xmlns:mc="http://schemas.openxmlformats.org/markup-compatibility/2006">
              <mc:Choice xmlns:v="urn:schemas-microsoft-com:vml" Requires="v">
                <p:oleObj spid="_x0000_s111610" name="Equation" r:id="rId3" imgW="1930320" imgH="1244520" progId="Equation.DSMT4">
                  <p:embed/>
                </p:oleObj>
              </mc:Choice>
              <mc:Fallback>
                <p:oleObj name="Equation" r:id="rId3" imgW="1930320" imgH="1244520" progId="Equation.DSMT4">
                  <p:embed/>
                  <p:pic>
                    <p:nvPicPr>
                      <p:cNvPr id="0" name=""/>
                      <p:cNvPicPr/>
                      <p:nvPr/>
                    </p:nvPicPr>
                    <p:blipFill>
                      <a:blip r:embed="rId4"/>
                      <a:stretch>
                        <a:fillRect/>
                      </a:stretch>
                    </p:blipFill>
                    <p:spPr>
                      <a:xfrm>
                        <a:off x="722700" y="1095800"/>
                        <a:ext cx="1930400" cy="1244600"/>
                      </a:xfrm>
                      <a:prstGeom prst="rect">
                        <a:avLst/>
                      </a:prstGeom>
                    </p:spPr>
                  </p:pic>
                </p:oleObj>
              </mc:Fallback>
            </mc:AlternateContent>
          </a:graphicData>
        </a:graphic>
      </p:graphicFrame>
      <p:grpSp>
        <p:nvGrpSpPr>
          <p:cNvPr id="10" name="Group 9"/>
          <p:cNvGrpSpPr/>
          <p:nvPr/>
        </p:nvGrpSpPr>
        <p:grpSpPr>
          <a:xfrm>
            <a:off x="2476321" y="757246"/>
            <a:ext cx="1508376" cy="835410"/>
            <a:chOff x="2571184" y="1237834"/>
            <a:chExt cx="1508376" cy="835410"/>
          </a:xfrm>
        </p:grpSpPr>
        <p:cxnSp>
          <p:nvCxnSpPr>
            <p:cNvPr id="6" name="Straight Arrow Connector 5"/>
            <p:cNvCxnSpPr/>
            <p:nvPr/>
          </p:nvCxnSpPr>
          <p:spPr bwMode="auto">
            <a:xfrm flipH="1">
              <a:off x="2625505" y="1417638"/>
              <a:ext cx="697117" cy="275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TextBox 6"/>
            <p:cNvSpPr txBox="1"/>
            <p:nvPr/>
          </p:nvSpPr>
          <p:spPr>
            <a:xfrm>
              <a:off x="3322622" y="1237834"/>
              <a:ext cx="756938" cy="584775"/>
            </a:xfrm>
            <a:prstGeom prst="rect">
              <a:avLst/>
            </a:prstGeom>
            <a:noFill/>
          </p:spPr>
          <p:txBody>
            <a:bodyPr wrap="none" rtlCol="0">
              <a:spAutoFit/>
            </a:bodyPr>
            <a:lstStyle/>
            <a:p>
              <a:r>
                <a:rPr lang="en-US" sz="1600" dirty="0" smtClean="0"/>
                <a:t>Loss</a:t>
              </a:r>
            </a:p>
            <a:p>
              <a:r>
                <a:rPr lang="en-US" sz="1600" dirty="0" smtClean="0"/>
                <a:t> terms</a:t>
              </a:r>
              <a:endParaRPr lang="en-US" sz="1600" dirty="0"/>
            </a:p>
          </p:txBody>
        </p:sp>
        <p:cxnSp>
          <p:nvCxnSpPr>
            <p:cNvPr id="9" name="Straight Arrow Connector 8"/>
            <p:cNvCxnSpPr>
              <a:stCxn id="7" idx="1"/>
            </p:cNvCxnSpPr>
            <p:nvPr/>
          </p:nvCxnSpPr>
          <p:spPr bwMode="auto">
            <a:xfrm flipH="1">
              <a:off x="2571184" y="1530222"/>
              <a:ext cx="751438" cy="5430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1" name="TextBox 10"/>
          <p:cNvSpPr txBox="1"/>
          <p:nvPr/>
        </p:nvSpPr>
        <p:spPr>
          <a:xfrm>
            <a:off x="2852040" y="1358863"/>
            <a:ext cx="2059663" cy="830997"/>
          </a:xfrm>
          <a:prstGeom prst="rect">
            <a:avLst/>
          </a:prstGeom>
          <a:noFill/>
        </p:spPr>
        <p:txBody>
          <a:bodyPr wrap="square" rtlCol="0">
            <a:spAutoFit/>
          </a:bodyPr>
          <a:lstStyle/>
          <a:p>
            <a:r>
              <a:rPr lang="en-US" sz="1600" dirty="0"/>
              <a:t>C</a:t>
            </a:r>
            <a:r>
              <a:rPr lang="en-US" sz="1600" dirty="0" smtClean="0"/>
              <a:t>onsider the case with undepleted pump</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4065554261"/>
              </p:ext>
            </p:extLst>
          </p:nvPr>
        </p:nvGraphicFramePr>
        <p:xfrm>
          <a:off x="4905762" y="1152950"/>
          <a:ext cx="1968500" cy="1079500"/>
        </p:xfrm>
        <a:graphic>
          <a:graphicData uri="http://schemas.openxmlformats.org/presentationml/2006/ole">
            <mc:AlternateContent xmlns:mc="http://schemas.openxmlformats.org/markup-compatibility/2006">
              <mc:Choice xmlns:v="urn:schemas-microsoft-com:vml" Requires="v">
                <p:oleObj spid="_x0000_s111611" name="Equation" r:id="rId5" imgW="1968480" imgH="1079280" progId="Equation.DSMT4">
                  <p:embed/>
                </p:oleObj>
              </mc:Choice>
              <mc:Fallback>
                <p:oleObj name="Equation" r:id="rId5" imgW="1968480" imgH="1079280" progId="Equation.DSMT4">
                  <p:embed/>
                  <p:pic>
                    <p:nvPicPr>
                      <p:cNvPr id="0" name=""/>
                      <p:cNvPicPr/>
                      <p:nvPr/>
                    </p:nvPicPr>
                    <p:blipFill>
                      <a:blip r:embed="rId6"/>
                      <a:stretch>
                        <a:fillRect/>
                      </a:stretch>
                    </p:blipFill>
                    <p:spPr>
                      <a:xfrm>
                        <a:off x="4905762" y="1152950"/>
                        <a:ext cx="1968500" cy="1079500"/>
                      </a:xfrm>
                      <a:prstGeom prst="rect">
                        <a:avLst/>
                      </a:prstGeom>
                    </p:spPr>
                  </p:pic>
                </p:oleObj>
              </mc:Fallback>
            </mc:AlternateContent>
          </a:graphicData>
        </a:graphic>
      </p:graphicFrame>
      <p:sp>
        <p:nvSpPr>
          <p:cNvPr id="13" name="TextBox 12"/>
          <p:cNvSpPr txBox="1"/>
          <p:nvPr/>
        </p:nvSpPr>
        <p:spPr>
          <a:xfrm>
            <a:off x="6958500" y="1118838"/>
            <a:ext cx="2090637" cy="338554"/>
          </a:xfrm>
          <a:prstGeom prst="rect">
            <a:avLst/>
          </a:prstGeom>
          <a:noFill/>
        </p:spPr>
        <p:txBody>
          <a:bodyPr wrap="none" rtlCol="0">
            <a:spAutoFit/>
          </a:bodyPr>
          <a:lstStyle/>
          <a:p>
            <a:r>
              <a:rPr lang="en-US" sz="1600" dirty="0" smtClean="0"/>
              <a:t>Look for the solution </a:t>
            </a:r>
            <a:endParaRPr lang="en-US" sz="1600" dirty="0"/>
          </a:p>
        </p:txBody>
      </p:sp>
      <p:graphicFrame>
        <p:nvGraphicFramePr>
          <p:cNvPr id="14" name="Object 13"/>
          <p:cNvGraphicFramePr>
            <a:graphicFrameLocks noChangeAspect="1"/>
          </p:cNvGraphicFramePr>
          <p:nvPr>
            <p:extLst>
              <p:ext uri="{D42A27DB-BD31-4B8C-83A1-F6EECF244321}">
                <p14:modId xmlns:p14="http://schemas.microsoft.com/office/powerpoint/2010/main" val="3060985467"/>
              </p:ext>
            </p:extLst>
          </p:nvPr>
        </p:nvGraphicFramePr>
        <p:xfrm>
          <a:off x="7059093" y="1592656"/>
          <a:ext cx="1153103" cy="307494"/>
        </p:xfrm>
        <a:graphic>
          <a:graphicData uri="http://schemas.openxmlformats.org/presentationml/2006/ole">
            <mc:AlternateContent xmlns:mc="http://schemas.openxmlformats.org/markup-compatibility/2006">
              <mc:Choice xmlns:v="urn:schemas-microsoft-com:vml" Requires="v">
                <p:oleObj spid="_x0000_s111612" name="Equation" r:id="rId7" imgW="952200" imgH="253800" progId="Equation.DSMT4">
                  <p:embed/>
                </p:oleObj>
              </mc:Choice>
              <mc:Fallback>
                <p:oleObj name="Equation" r:id="rId7" imgW="952200" imgH="253800" progId="Equation.DSMT4">
                  <p:embed/>
                  <p:pic>
                    <p:nvPicPr>
                      <p:cNvPr id="0" name=""/>
                      <p:cNvPicPr/>
                      <p:nvPr/>
                    </p:nvPicPr>
                    <p:blipFill>
                      <a:blip r:embed="rId8"/>
                      <a:stretch>
                        <a:fillRect/>
                      </a:stretch>
                    </p:blipFill>
                    <p:spPr>
                      <a:xfrm>
                        <a:off x="7059093" y="1592656"/>
                        <a:ext cx="1153103" cy="30749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429904397"/>
              </p:ext>
            </p:extLst>
          </p:nvPr>
        </p:nvGraphicFramePr>
        <p:xfrm>
          <a:off x="457200" y="2631608"/>
          <a:ext cx="1892300" cy="889000"/>
        </p:xfrm>
        <a:graphic>
          <a:graphicData uri="http://schemas.openxmlformats.org/presentationml/2006/ole">
            <mc:AlternateContent xmlns:mc="http://schemas.openxmlformats.org/markup-compatibility/2006">
              <mc:Choice xmlns:v="urn:schemas-microsoft-com:vml" Requires="v">
                <p:oleObj spid="_x0000_s111613" name="Equation" r:id="rId9" imgW="1892160" imgH="888840" progId="Equation.DSMT4">
                  <p:embed/>
                </p:oleObj>
              </mc:Choice>
              <mc:Fallback>
                <p:oleObj name="Equation" r:id="rId9" imgW="1892160" imgH="888840" progId="Equation.DSMT4">
                  <p:embed/>
                  <p:pic>
                    <p:nvPicPr>
                      <p:cNvPr id="0" name=""/>
                      <p:cNvPicPr/>
                      <p:nvPr/>
                    </p:nvPicPr>
                    <p:blipFill>
                      <a:blip r:embed="rId10"/>
                      <a:stretch>
                        <a:fillRect/>
                      </a:stretch>
                    </p:blipFill>
                    <p:spPr>
                      <a:xfrm>
                        <a:off x="457200" y="2631608"/>
                        <a:ext cx="1892300" cy="8890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73000006"/>
              </p:ext>
            </p:extLst>
          </p:nvPr>
        </p:nvGraphicFramePr>
        <p:xfrm>
          <a:off x="2305050" y="2834808"/>
          <a:ext cx="2311400" cy="482600"/>
        </p:xfrm>
        <a:graphic>
          <a:graphicData uri="http://schemas.openxmlformats.org/presentationml/2006/ole">
            <mc:AlternateContent xmlns:mc="http://schemas.openxmlformats.org/markup-compatibility/2006">
              <mc:Choice xmlns:v="urn:schemas-microsoft-com:vml" Requires="v">
                <p:oleObj spid="_x0000_s111614" name="Equation" r:id="rId11" imgW="2311200" imgH="482400" progId="Equation.DSMT4">
                  <p:embed/>
                </p:oleObj>
              </mc:Choice>
              <mc:Fallback>
                <p:oleObj name="Equation" r:id="rId11" imgW="2311200" imgH="482400" progId="Equation.DSMT4">
                  <p:embed/>
                  <p:pic>
                    <p:nvPicPr>
                      <p:cNvPr id="0" name=""/>
                      <p:cNvPicPr/>
                      <p:nvPr/>
                    </p:nvPicPr>
                    <p:blipFill>
                      <a:blip r:embed="rId12"/>
                      <a:stretch>
                        <a:fillRect/>
                      </a:stretch>
                    </p:blipFill>
                    <p:spPr>
                      <a:xfrm>
                        <a:off x="2305050" y="2834808"/>
                        <a:ext cx="2311400" cy="482600"/>
                      </a:xfrm>
                      <a:prstGeom prst="rect">
                        <a:avLst/>
                      </a:prstGeom>
                    </p:spPr>
                  </p:pic>
                </p:oleObj>
              </mc:Fallback>
            </mc:AlternateContent>
          </a:graphicData>
        </a:graphic>
      </p:graphicFrame>
      <p:sp>
        <p:nvSpPr>
          <p:cNvPr id="17" name="TextBox 16"/>
          <p:cNvSpPr txBox="1"/>
          <p:nvPr/>
        </p:nvSpPr>
        <p:spPr>
          <a:xfrm>
            <a:off x="4677299" y="2363770"/>
            <a:ext cx="2281394" cy="338554"/>
          </a:xfrm>
          <a:prstGeom prst="rect">
            <a:avLst/>
          </a:prstGeom>
          <a:noFill/>
        </p:spPr>
        <p:txBody>
          <a:bodyPr wrap="none" rtlCol="0">
            <a:spAutoFit/>
          </a:bodyPr>
          <a:lstStyle/>
          <a:p>
            <a:r>
              <a:rPr lang="en-US" sz="1600" dirty="0" smtClean="0"/>
              <a:t>Characteristic equation</a:t>
            </a:r>
            <a:endParaRPr lang="en-US" sz="1600" dirty="0"/>
          </a:p>
        </p:txBody>
      </p:sp>
      <p:graphicFrame>
        <p:nvGraphicFramePr>
          <p:cNvPr id="18" name="Object 17"/>
          <p:cNvGraphicFramePr>
            <a:graphicFrameLocks noChangeAspect="1"/>
          </p:cNvGraphicFramePr>
          <p:nvPr>
            <p:extLst>
              <p:ext uri="{D42A27DB-BD31-4B8C-83A1-F6EECF244321}">
                <p14:modId xmlns:p14="http://schemas.microsoft.com/office/powerpoint/2010/main" val="628656036"/>
              </p:ext>
            </p:extLst>
          </p:nvPr>
        </p:nvGraphicFramePr>
        <p:xfrm>
          <a:off x="4786312" y="2834808"/>
          <a:ext cx="1371600" cy="533400"/>
        </p:xfrm>
        <a:graphic>
          <a:graphicData uri="http://schemas.openxmlformats.org/presentationml/2006/ole">
            <mc:AlternateContent xmlns:mc="http://schemas.openxmlformats.org/markup-compatibility/2006">
              <mc:Choice xmlns:v="urn:schemas-microsoft-com:vml" Requires="v">
                <p:oleObj spid="_x0000_s111615" name="Equation" r:id="rId13" imgW="1371600" imgH="533160" progId="Equation.DSMT4">
                  <p:embed/>
                </p:oleObj>
              </mc:Choice>
              <mc:Fallback>
                <p:oleObj name="Equation" r:id="rId13" imgW="1371600" imgH="533160" progId="Equation.DSMT4">
                  <p:embed/>
                  <p:pic>
                    <p:nvPicPr>
                      <p:cNvPr id="0" name=""/>
                      <p:cNvPicPr/>
                      <p:nvPr/>
                    </p:nvPicPr>
                    <p:blipFill>
                      <a:blip r:embed="rId14"/>
                      <a:stretch>
                        <a:fillRect/>
                      </a:stretch>
                    </p:blipFill>
                    <p:spPr>
                      <a:xfrm>
                        <a:off x="4786312" y="2834808"/>
                        <a:ext cx="1371600" cy="533400"/>
                      </a:xfrm>
                      <a:prstGeom prst="rect">
                        <a:avLst/>
                      </a:prstGeom>
                    </p:spPr>
                  </p:pic>
                </p:oleObj>
              </mc:Fallback>
            </mc:AlternateContent>
          </a:graphicData>
        </a:graphic>
      </p:graphicFrame>
      <p:sp>
        <p:nvSpPr>
          <p:cNvPr id="20" name="TextBox 19"/>
          <p:cNvSpPr txBox="1"/>
          <p:nvPr/>
        </p:nvSpPr>
        <p:spPr>
          <a:xfrm>
            <a:off x="6216614" y="2806528"/>
            <a:ext cx="2637260" cy="584775"/>
          </a:xfrm>
          <a:prstGeom prst="rect">
            <a:avLst/>
          </a:prstGeom>
          <a:noFill/>
        </p:spPr>
        <p:txBody>
          <a:bodyPr wrap="none" rtlCol="0">
            <a:spAutoFit/>
          </a:bodyPr>
          <a:lstStyle/>
          <a:p>
            <a:r>
              <a:rPr lang="en-US" sz="1600" dirty="0" smtClean="0"/>
              <a:t>As long as  </a:t>
            </a:r>
            <a:r>
              <a:rPr lang="el-GR" sz="1600" i="1" dirty="0" smtClean="0">
                <a:latin typeface="Times New Roman" panose="02020603050405020304" pitchFamily="18" charset="0"/>
                <a:cs typeface="Times New Roman" panose="02020603050405020304" pitchFamily="18" charset="0"/>
              </a:rPr>
              <a:t>γ</a:t>
            </a:r>
            <a:r>
              <a:rPr lang="en-US" sz="1600" dirty="0" smtClean="0">
                <a:latin typeface="Times New Roman" panose="02020603050405020304" pitchFamily="18" charset="0"/>
                <a:cs typeface="Times New Roman" panose="02020603050405020304" pitchFamily="18" charset="0"/>
              </a:rPr>
              <a:t>&gt;</a:t>
            </a:r>
            <a:r>
              <a:rPr lang="el-GR" sz="1600" dirty="0" smtClean="0">
                <a:latin typeface="Times New Roman" panose="02020603050405020304" pitchFamily="18" charset="0"/>
                <a:cs typeface="Times New Roman" panose="02020603050405020304" pitchFamily="18" charset="0"/>
              </a:rPr>
              <a:t>Δ</a:t>
            </a:r>
            <a:r>
              <a:rPr lang="en-US" sz="1600" i="1" dirty="0" smtClean="0">
                <a:latin typeface="Times New Roman" panose="02020603050405020304" pitchFamily="18" charset="0"/>
                <a:cs typeface="Times New Roman" panose="02020603050405020304" pitchFamily="18" charset="0"/>
              </a:rPr>
              <a:t>k </a:t>
            </a:r>
            <a:r>
              <a:rPr lang="en-US" sz="1600" dirty="0" smtClean="0">
                <a:latin typeface="+mn-lt"/>
                <a:cs typeface="Times New Roman" panose="02020603050405020304" pitchFamily="18" charset="0"/>
              </a:rPr>
              <a:t>solution is</a:t>
            </a:r>
          </a:p>
          <a:p>
            <a:r>
              <a:rPr lang="en-US" sz="1600" dirty="0">
                <a:latin typeface="+mn-lt"/>
                <a:cs typeface="Times New Roman" panose="02020603050405020304" pitchFamily="18" charset="0"/>
              </a:rPr>
              <a:t>r</a:t>
            </a:r>
            <a:r>
              <a:rPr lang="en-US" sz="1600" dirty="0" smtClean="0">
                <a:latin typeface="+mn-lt"/>
                <a:cs typeface="Times New Roman" panose="02020603050405020304" pitchFamily="18" charset="0"/>
              </a:rPr>
              <a:t>eal exponential  </a:t>
            </a:r>
            <a:endParaRPr lang="en-US" sz="1600" dirty="0">
              <a:latin typeface="+mn-lt"/>
              <a:cs typeface="Times New Roman" panose="02020603050405020304" pitchFamily="18"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2725471042"/>
              </p:ext>
            </p:extLst>
          </p:nvPr>
        </p:nvGraphicFramePr>
        <p:xfrm>
          <a:off x="411163" y="4067175"/>
          <a:ext cx="2552700" cy="914400"/>
        </p:xfrm>
        <a:graphic>
          <a:graphicData uri="http://schemas.openxmlformats.org/presentationml/2006/ole">
            <mc:AlternateContent xmlns:mc="http://schemas.openxmlformats.org/markup-compatibility/2006">
              <mc:Choice xmlns:v="urn:schemas-microsoft-com:vml" Requires="v">
                <p:oleObj spid="_x0000_s129024" name="Equation" r:id="rId15" imgW="2552400" imgH="914400" progId="Equation.DSMT4">
                  <p:embed/>
                </p:oleObj>
              </mc:Choice>
              <mc:Fallback>
                <p:oleObj name="Equation" r:id="rId15" imgW="2552400" imgH="914400" progId="Equation.DSMT4">
                  <p:embed/>
                  <p:pic>
                    <p:nvPicPr>
                      <p:cNvPr id="0" name=""/>
                      <p:cNvPicPr/>
                      <p:nvPr/>
                    </p:nvPicPr>
                    <p:blipFill>
                      <a:blip r:embed="rId16"/>
                      <a:stretch>
                        <a:fillRect/>
                      </a:stretch>
                    </p:blipFill>
                    <p:spPr>
                      <a:xfrm>
                        <a:off x="411163" y="4067175"/>
                        <a:ext cx="2552700" cy="914400"/>
                      </a:xfrm>
                      <a:prstGeom prst="rect">
                        <a:avLst/>
                      </a:prstGeom>
                    </p:spPr>
                  </p:pic>
                </p:oleObj>
              </mc:Fallback>
            </mc:AlternateContent>
          </a:graphicData>
        </a:graphic>
      </p:graphicFrame>
      <p:sp>
        <p:nvSpPr>
          <p:cNvPr id="8" name="TextBox 7"/>
          <p:cNvSpPr txBox="1"/>
          <p:nvPr/>
        </p:nvSpPr>
        <p:spPr>
          <a:xfrm>
            <a:off x="615635" y="3603678"/>
            <a:ext cx="2715808" cy="338554"/>
          </a:xfrm>
          <a:prstGeom prst="rect">
            <a:avLst/>
          </a:prstGeom>
          <a:noFill/>
        </p:spPr>
        <p:txBody>
          <a:bodyPr wrap="none" rtlCol="0">
            <a:spAutoFit/>
          </a:bodyPr>
          <a:lstStyle/>
          <a:p>
            <a:r>
              <a:rPr lang="en-US" sz="1400" dirty="0" smtClean="0"/>
              <a:t>Assume phase matching </a:t>
            </a:r>
            <a:r>
              <a:rPr lang="el-GR" sz="1600" dirty="0">
                <a:latin typeface="Times New Roman" panose="02020603050405020304" pitchFamily="18" charset="0"/>
                <a:cs typeface="Times New Roman" panose="02020603050405020304" pitchFamily="18" charset="0"/>
              </a:rPr>
              <a:t>Δ</a:t>
            </a:r>
            <a:r>
              <a:rPr lang="en-US" sz="1600" i="1" dirty="0" smtClean="0">
                <a:latin typeface="Times New Roman" panose="02020603050405020304" pitchFamily="18" charset="0"/>
                <a:cs typeface="Times New Roman" panose="02020603050405020304" pitchFamily="18" charset="0"/>
              </a:rPr>
              <a:t>k=</a:t>
            </a:r>
            <a:r>
              <a:rPr lang="en-US" sz="1600" dirty="0" smtClean="0">
                <a:latin typeface="Times New Roman" panose="02020603050405020304" pitchFamily="18" charset="0"/>
                <a:cs typeface="Times New Roman" panose="02020603050405020304" pitchFamily="18" charset="0"/>
              </a:rPr>
              <a:t>0</a:t>
            </a:r>
            <a:r>
              <a:rPr lang="en-US" sz="1600" dirty="0" smtClean="0"/>
              <a:t> </a:t>
            </a:r>
            <a:endParaRPr lang="en-US" sz="1600" dirty="0"/>
          </a:p>
        </p:txBody>
      </p:sp>
      <p:graphicFrame>
        <p:nvGraphicFramePr>
          <p:cNvPr id="19" name="Object 18"/>
          <p:cNvGraphicFramePr>
            <a:graphicFrameLocks noChangeAspect="1"/>
          </p:cNvGraphicFramePr>
          <p:nvPr>
            <p:extLst>
              <p:ext uri="{D42A27DB-BD31-4B8C-83A1-F6EECF244321}">
                <p14:modId xmlns:p14="http://schemas.microsoft.com/office/powerpoint/2010/main" val="3567565731"/>
              </p:ext>
            </p:extLst>
          </p:nvPr>
        </p:nvGraphicFramePr>
        <p:xfrm>
          <a:off x="3331443" y="3570611"/>
          <a:ext cx="1110622" cy="329716"/>
        </p:xfrm>
        <a:graphic>
          <a:graphicData uri="http://schemas.openxmlformats.org/presentationml/2006/ole">
            <mc:AlternateContent xmlns:mc="http://schemas.openxmlformats.org/markup-compatibility/2006">
              <mc:Choice xmlns:v="urn:schemas-microsoft-com:vml" Requires="v">
                <p:oleObj spid="_x0000_s129025" name="Equation" r:id="rId17" imgW="812520" imgH="241200" progId="Equation.DSMT4">
                  <p:embed/>
                </p:oleObj>
              </mc:Choice>
              <mc:Fallback>
                <p:oleObj name="Equation" r:id="rId17" imgW="812520" imgH="241200" progId="Equation.DSMT4">
                  <p:embed/>
                  <p:pic>
                    <p:nvPicPr>
                      <p:cNvPr id="0" name=""/>
                      <p:cNvPicPr/>
                      <p:nvPr/>
                    </p:nvPicPr>
                    <p:blipFill>
                      <a:blip r:embed="rId18"/>
                      <a:stretch>
                        <a:fillRect/>
                      </a:stretch>
                    </p:blipFill>
                    <p:spPr>
                      <a:xfrm>
                        <a:off x="3331443" y="3570611"/>
                        <a:ext cx="1110622" cy="329716"/>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869366825"/>
              </p:ext>
            </p:extLst>
          </p:nvPr>
        </p:nvGraphicFramePr>
        <p:xfrm>
          <a:off x="4026482" y="3964635"/>
          <a:ext cx="2768600" cy="914400"/>
        </p:xfrm>
        <a:graphic>
          <a:graphicData uri="http://schemas.openxmlformats.org/presentationml/2006/ole">
            <mc:AlternateContent xmlns:mc="http://schemas.openxmlformats.org/markup-compatibility/2006">
              <mc:Choice xmlns:v="urn:schemas-microsoft-com:vml" Requires="v">
                <p:oleObj spid="_x0000_s129026" name="Equation" r:id="rId19" imgW="2768400" imgH="914400" progId="Equation.DSMT4">
                  <p:embed/>
                </p:oleObj>
              </mc:Choice>
              <mc:Fallback>
                <p:oleObj name="Equation" r:id="rId19" imgW="2768400" imgH="914400" progId="Equation.DSMT4">
                  <p:embed/>
                  <p:pic>
                    <p:nvPicPr>
                      <p:cNvPr id="0" name=""/>
                      <p:cNvPicPr/>
                      <p:nvPr/>
                    </p:nvPicPr>
                    <p:blipFill>
                      <a:blip r:embed="rId20"/>
                      <a:stretch>
                        <a:fillRect/>
                      </a:stretch>
                    </p:blipFill>
                    <p:spPr>
                      <a:xfrm>
                        <a:off x="4026482" y="3964635"/>
                        <a:ext cx="2768600" cy="9144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890925000"/>
              </p:ext>
            </p:extLst>
          </p:nvPr>
        </p:nvGraphicFramePr>
        <p:xfrm>
          <a:off x="3106678" y="4179711"/>
          <a:ext cx="749300" cy="482600"/>
        </p:xfrm>
        <a:graphic>
          <a:graphicData uri="http://schemas.openxmlformats.org/presentationml/2006/ole">
            <mc:AlternateContent xmlns:mc="http://schemas.openxmlformats.org/markup-compatibility/2006">
              <mc:Choice xmlns:v="urn:schemas-microsoft-com:vml" Requires="v">
                <p:oleObj spid="_x0000_s129027" name="Equation" r:id="rId21" imgW="749160" imgH="482400" progId="Equation.DSMT4">
                  <p:embed/>
                </p:oleObj>
              </mc:Choice>
              <mc:Fallback>
                <p:oleObj name="Equation" r:id="rId21" imgW="749160" imgH="482400" progId="Equation.DSMT4">
                  <p:embed/>
                  <p:pic>
                    <p:nvPicPr>
                      <p:cNvPr id="0" name=""/>
                      <p:cNvPicPr/>
                      <p:nvPr/>
                    </p:nvPicPr>
                    <p:blipFill>
                      <a:blip r:embed="rId22"/>
                      <a:stretch>
                        <a:fillRect/>
                      </a:stretch>
                    </p:blipFill>
                    <p:spPr>
                      <a:xfrm>
                        <a:off x="3106678" y="4179711"/>
                        <a:ext cx="749300" cy="482600"/>
                      </a:xfrm>
                      <a:prstGeom prst="rect">
                        <a:avLst/>
                      </a:prstGeom>
                    </p:spPr>
                  </p:pic>
                </p:oleObj>
              </mc:Fallback>
            </mc:AlternateContent>
          </a:graphicData>
        </a:graphic>
      </p:graphicFrame>
      <p:sp>
        <p:nvSpPr>
          <p:cNvPr id="24" name="TextBox 23"/>
          <p:cNvSpPr txBox="1"/>
          <p:nvPr/>
        </p:nvSpPr>
        <p:spPr>
          <a:xfrm>
            <a:off x="282302" y="4965860"/>
            <a:ext cx="1269899" cy="307777"/>
          </a:xfrm>
          <a:prstGeom prst="rect">
            <a:avLst/>
          </a:prstGeom>
          <a:noFill/>
        </p:spPr>
        <p:txBody>
          <a:bodyPr wrap="none" rtlCol="0">
            <a:spAutoFit/>
          </a:bodyPr>
          <a:lstStyle/>
          <a:p>
            <a:r>
              <a:rPr lang="en-US" sz="1400" dirty="0" smtClean="0"/>
              <a:t>Photon fluxes</a:t>
            </a:r>
            <a:endParaRPr lang="en-US" sz="1400" dirty="0"/>
          </a:p>
        </p:txBody>
      </p:sp>
      <p:graphicFrame>
        <p:nvGraphicFramePr>
          <p:cNvPr id="25" name="Object 24"/>
          <p:cNvGraphicFramePr>
            <a:graphicFrameLocks noChangeAspect="1"/>
          </p:cNvGraphicFramePr>
          <p:nvPr>
            <p:extLst>
              <p:ext uri="{D42A27DB-BD31-4B8C-83A1-F6EECF244321}">
                <p14:modId xmlns:p14="http://schemas.microsoft.com/office/powerpoint/2010/main" val="1305751042"/>
              </p:ext>
            </p:extLst>
          </p:nvPr>
        </p:nvGraphicFramePr>
        <p:xfrm>
          <a:off x="282302" y="5260959"/>
          <a:ext cx="3492500" cy="889000"/>
        </p:xfrm>
        <a:graphic>
          <a:graphicData uri="http://schemas.openxmlformats.org/presentationml/2006/ole">
            <mc:AlternateContent xmlns:mc="http://schemas.openxmlformats.org/markup-compatibility/2006">
              <mc:Choice xmlns:v="urn:schemas-microsoft-com:vml" Requires="v">
                <p:oleObj spid="_x0000_s129028" name="Equation" r:id="rId23" imgW="3492360" imgH="888840" progId="Equation.DSMT4">
                  <p:embed/>
                </p:oleObj>
              </mc:Choice>
              <mc:Fallback>
                <p:oleObj name="Equation" r:id="rId23" imgW="3492360" imgH="888840" progId="Equation.DSMT4">
                  <p:embed/>
                  <p:pic>
                    <p:nvPicPr>
                      <p:cNvPr id="0" name=""/>
                      <p:cNvPicPr/>
                      <p:nvPr/>
                    </p:nvPicPr>
                    <p:blipFill>
                      <a:blip r:embed="rId24"/>
                      <a:stretch>
                        <a:fillRect/>
                      </a:stretch>
                    </p:blipFill>
                    <p:spPr>
                      <a:xfrm>
                        <a:off x="282302" y="5260959"/>
                        <a:ext cx="3492500" cy="889000"/>
                      </a:xfrm>
                      <a:prstGeom prst="rect">
                        <a:avLst/>
                      </a:prstGeom>
                    </p:spPr>
                  </p:pic>
                </p:oleObj>
              </mc:Fallback>
            </mc:AlternateContent>
          </a:graphicData>
        </a:graphic>
      </p:graphicFrame>
      <p:sp>
        <p:nvSpPr>
          <p:cNvPr id="26" name="TextBox 25"/>
          <p:cNvSpPr txBox="1"/>
          <p:nvPr/>
        </p:nvSpPr>
        <p:spPr>
          <a:xfrm>
            <a:off x="282302" y="6087297"/>
            <a:ext cx="1018227" cy="338554"/>
          </a:xfrm>
          <a:prstGeom prst="rect">
            <a:avLst/>
          </a:prstGeom>
          <a:noFill/>
        </p:spPr>
        <p:txBody>
          <a:bodyPr wrap="none" rtlCol="0">
            <a:spAutoFit/>
          </a:bodyPr>
          <a:lstStyle/>
          <a:p>
            <a:r>
              <a:rPr lang="en-US" sz="1600" dirty="0" smtClean="0">
                <a:solidFill>
                  <a:srgbClr val="FF0000"/>
                </a:solidFill>
              </a:rPr>
              <a:t>Note t</a:t>
            </a:r>
            <a:r>
              <a:rPr lang="en-US" sz="1600" dirty="0" smtClean="0"/>
              <a:t>hat</a:t>
            </a:r>
            <a:endParaRPr lang="en-US" sz="1600" dirty="0"/>
          </a:p>
        </p:txBody>
      </p:sp>
      <p:graphicFrame>
        <p:nvGraphicFramePr>
          <p:cNvPr id="27" name="Object 26"/>
          <p:cNvGraphicFramePr>
            <a:graphicFrameLocks noChangeAspect="1"/>
          </p:cNvGraphicFramePr>
          <p:nvPr>
            <p:extLst>
              <p:ext uri="{D42A27DB-BD31-4B8C-83A1-F6EECF244321}">
                <p14:modId xmlns:p14="http://schemas.microsoft.com/office/powerpoint/2010/main" val="1504104104"/>
              </p:ext>
            </p:extLst>
          </p:nvPr>
        </p:nvGraphicFramePr>
        <p:xfrm>
          <a:off x="1630067" y="6087132"/>
          <a:ext cx="2296797" cy="255200"/>
        </p:xfrm>
        <a:graphic>
          <a:graphicData uri="http://schemas.openxmlformats.org/presentationml/2006/ole">
            <mc:AlternateContent xmlns:mc="http://schemas.openxmlformats.org/markup-compatibility/2006">
              <mc:Choice xmlns:v="urn:schemas-microsoft-com:vml" Requires="v">
                <p:oleObj spid="_x0000_s129029" name="Equation" r:id="rId25" imgW="2171520" imgH="241200" progId="Equation.DSMT4">
                  <p:embed/>
                </p:oleObj>
              </mc:Choice>
              <mc:Fallback>
                <p:oleObj name="Equation" r:id="rId25" imgW="2171520" imgH="241200" progId="Equation.DSMT4">
                  <p:embed/>
                  <p:pic>
                    <p:nvPicPr>
                      <p:cNvPr id="0" name=""/>
                      <p:cNvPicPr/>
                      <p:nvPr/>
                    </p:nvPicPr>
                    <p:blipFill>
                      <a:blip r:embed="rId26"/>
                      <a:stretch>
                        <a:fillRect/>
                      </a:stretch>
                    </p:blipFill>
                    <p:spPr>
                      <a:xfrm>
                        <a:off x="1630067" y="6087132"/>
                        <a:ext cx="2296797" cy="255200"/>
                      </a:xfrm>
                      <a:prstGeom prst="rect">
                        <a:avLst/>
                      </a:prstGeom>
                    </p:spPr>
                  </p:pic>
                </p:oleObj>
              </mc:Fallback>
            </mc:AlternateContent>
          </a:graphicData>
        </a:graphic>
      </p:graphicFrame>
      <p:sp>
        <p:nvSpPr>
          <p:cNvPr id="29" name="TextBox 28"/>
          <p:cNvSpPr txBox="1"/>
          <p:nvPr/>
        </p:nvSpPr>
        <p:spPr>
          <a:xfrm>
            <a:off x="232608" y="6425851"/>
            <a:ext cx="1117614" cy="338554"/>
          </a:xfrm>
          <a:prstGeom prst="rect">
            <a:avLst/>
          </a:prstGeom>
          <a:noFill/>
        </p:spPr>
        <p:txBody>
          <a:bodyPr wrap="none" rtlCol="0">
            <a:spAutoFit/>
          </a:bodyPr>
          <a:lstStyle/>
          <a:p>
            <a:r>
              <a:rPr lang="en-US" sz="1600" dirty="0" smtClean="0"/>
              <a:t>For </a:t>
            </a:r>
            <a:r>
              <a:rPr lang="el-GR" sz="1600" i="1" dirty="0" smtClean="0">
                <a:latin typeface="Times New Roman" panose="02020603050405020304" pitchFamily="18" charset="0"/>
                <a:cs typeface="Times New Roman" panose="02020603050405020304" pitchFamily="18" charset="0"/>
              </a:rPr>
              <a:t>γ</a:t>
            </a:r>
            <a:r>
              <a:rPr lang="en-US" sz="1600" i="1" dirty="0" smtClean="0">
                <a:latin typeface="Times New Roman" panose="02020603050405020304" pitchFamily="18" charset="0"/>
                <a:cs typeface="Times New Roman" panose="02020603050405020304" pitchFamily="18" charset="0"/>
              </a:rPr>
              <a:t>z</a:t>
            </a:r>
            <a:r>
              <a:rPr lang="en-US" sz="1600" dirty="0" smtClean="0">
                <a:latin typeface="Times New Roman" panose="02020603050405020304" pitchFamily="18" charset="0"/>
                <a:cs typeface="Times New Roman" panose="02020603050405020304" pitchFamily="18" charset="0"/>
              </a:rPr>
              <a:t>&gt;&gt;1 </a:t>
            </a:r>
            <a:endParaRPr lang="en-US" sz="1600" dirty="0">
              <a:latin typeface="Times New Roman" panose="02020603050405020304" pitchFamily="18" charset="0"/>
              <a:cs typeface="Times New Roman" panose="02020603050405020304" pitchFamily="18" charset="0"/>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4053088602"/>
              </p:ext>
            </p:extLst>
          </p:nvPr>
        </p:nvGraphicFramePr>
        <p:xfrm>
          <a:off x="1590065" y="6540137"/>
          <a:ext cx="2336800" cy="266700"/>
        </p:xfrm>
        <a:graphic>
          <a:graphicData uri="http://schemas.openxmlformats.org/presentationml/2006/ole">
            <mc:AlternateContent xmlns:mc="http://schemas.openxmlformats.org/markup-compatibility/2006">
              <mc:Choice xmlns:v="urn:schemas-microsoft-com:vml" Requires="v">
                <p:oleObj spid="_x0000_s129030" name="Equation" r:id="rId27" imgW="2336760" imgH="266400" progId="Equation.DSMT4">
                  <p:embed/>
                </p:oleObj>
              </mc:Choice>
              <mc:Fallback>
                <p:oleObj name="Equation" r:id="rId27" imgW="2336760" imgH="266400" progId="Equation.DSMT4">
                  <p:embed/>
                  <p:pic>
                    <p:nvPicPr>
                      <p:cNvPr id="0" name=""/>
                      <p:cNvPicPr/>
                      <p:nvPr/>
                    </p:nvPicPr>
                    <p:blipFill>
                      <a:blip r:embed="rId28"/>
                      <a:stretch>
                        <a:fillRect/>
                      </a:stretch>
                    </p:blipFill>
                    <p:spPr>
                      <a:xfrm>
                        <a:off x="1590065" y="6540137"/>
                        <a:ext cx="2336800" cy="266700"/>
                      </a:xfrm>
                      <a:prstGeom prst="rect">
                        <a:avLst/>
                      </a:prstGeom>
                    </p:spPr>
                  </p:pic>
                </p:oleObj>
              </mc:Fallback>
            </mc:AlternateContent>
          </a:graphicData>
        </a:graphic>
      </p:graphicFrame>
      <p:sp>
        <p:nvSpPr>
          <p:cNvPr id="31" name="TextBox 30"/>
          <p:cNvSpPr txBox="1"/>
          <p:nvPr/>
        </p:nvSpPr>
        <p:spPr>
          <a:xfrm>
            <a:off x="6816306" y="4589331"/>
            <a:ext cx="1704313" cy="338554"/>
          </a:xfrm>
          <a:prstGeom prst="rect">
            <a:avLst/>
          </a:prstGeom>
          <a:noFill/>
        </p:spPr>
        <p:txBody>
          <a:bodyPr wrap="none" rtlCol="0">
            <a:spAutoFit/>
          </a:bodyPr>
          <a:lstStyle/>
          <a:p>
            <a:r>
              <a:rPr lang="en-US" sz="1600" dirty="0" smtClean="0"/>
              <a:t>Assume </a:t>
            </a:r>
            <a:r>
              <a:rPr lang="en-US" sz="1600" i="1" dirty="0" smtClean="0">
                <a:latin typeface="Times New Roman" panose="02020603050405020304" pitchFamily="18" charset="0"/>
                <a:cs typeface="Times New Roman" panose="02020603050405020304" pitchFamily="18" charset="0"/>
              </a:rPr>
              <a:t>N</a:t>
            </a:r>
            <a:r>
              <a:rPr lang="en-US" sz="1600" i="1" baseline="-25000" dirty="0"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(0)=0</a:t>
            </a:r>
            <a:endParaRPr lang="en-US" sz="16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796864" y="4967197"/>
            <a:ext cx="2871299" cy="307777"/>
          </a:xfrm>
          <a:prstGeom prst="rect">
            <a:avLst/>
          </a:prstGeom>
          <a:noFill/>
        </p:spPr>
        <p:txBody>
          <a:bodyPr wrap="none" rtlCol="0">
            <a:spAutoFit/>
          </a:bodyPr>
          <a:lstStyle/>
          <a:p>
            <a:r>
              <a:rPr lang="en-US" sz="1400" dirty="0" smtClean="0">
                <a:solidFill>
                  <a:srgbClr val="FF0000"/>
                </a:solidFill>
              </a:rPr>
              <a:t>Both signal and idler get amplified</a:t>
            </a:r>
            <a:endParaRPr lang="en-US" sz="1400" dirty="0"/>
          </a:p>
        </p:txBody>
      </p:sp>
      <p:grpSp>
        <p:nvGrpSpPr>
          <p:cNvPr id="5" name="Group 4"/>
          <p:cNvGrpSpPr/>
          <p:nvPr/>
        </p:nvGrpSpPr>
        <p:grpSpPr>
          <a:xfrm>
            <a:off x="4748093" y="4902130"/>
            <a:ext cx="4252338" cy="2053186"/>
            <a:chOff x="4748093" y="4902130"/>
            <a:chExt cx="4252338" cy="2053186"/>
          </a:xfrm>
        </p:grpSpPr>
        <p:pic>
          <p:nvPicPr>
            <p:cNvPr id="33" name="Picture 32"/>
            <p:cNvPicPr>
              <a:picLocks noChangeAspect="1"/>
            </p:cNvPicPr>
            <p:nvPr/>
          </p:nvPicPr>
          <p:blipFill>
            <a:blip r:embed="rId29"/>
            <a:stretch>
              <a:fillRect/>
            </a:stretch>
          </p:blipFill>
          <p:spPr>
            <a:xfrm>
              <a:off x="4748093" y="4902130"/>
              <a:ext cx="4252338" cy="2053186"/>
            </a:xfrm>
            <a:prstGeom prst="rect">
              <a:avLst/>
            </a:prstGeom>
          </p:spPr>
        </p:pic>
        <p:sp>
          <p:nvSpPr>
            <p:cNvPr id="34" name="Rectangle 33"/>
            <p:cNvSpPr/>
            <p:nvPr/>
          </p:nvSpPr>
          <p:spPr>
            <a:xfrm>
              <a:off x="7164426" y="5559391"/>
              <a:ext cx="455574" cy="369332"/>
            </a:xfrm>
            <a:prstGeom prst="rect">
              <a:avLst/>
            </a:prstGeom>
          </p:spPr>
          <p:txBody>
            <a:bodyPr wrap="none">
              <a:spAutoFit/>
            </a:bodyPr>
            <a:lstStyle/>
            <a:p>
              <a:r>
                <a:rPr lang="en-US" i="1" dirty="0" smtClean="0">
                  <a:latin typeface="Times New Roman" panose="02020603050405020304" pitchFamily="18" charset="0"/>
                  <a:cs typeface="Times New Roman" panose="02020603050405020304" pitchFamily="18" charset="0"/>
                </a:rPr>
                <a:t>N</a:t>
              </a:r>
              <a:r>
                <a:rPr lang="en-US" i="1"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endParaRPr lang="en-US" dirty="0"/>
            </a:p>
          </p:txBody>
        </p:sp>
        <p:sp>
          <p:nvSpPr>
            <p:cNvPr id="35" name="Rectangle 34"/>
            <p:cNvSpPr/>
            <p:nvPr/>
          </p:nvSpPr>
          <p:spPr>
            <a:xfrm>
              <a:off x="7784046" y="5973000"/>
              <a:ext cx="439544"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N</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endParaRPr lang="en-US" dirty="0"/>
            </a:p>
          </p:txBody>
        </p:sp>
      </p:grpSp>
    </p:spTree>
    <p:extLst>
      <p:ext uri="{BB962C8B-B14F-4D97-AF65-F5344CB8AC3E}">
        <p14:creationId xmlns:p14="http://schemas.microsoft.com/office/powerpoint/2010/main" val="10316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20" grpId="0"/>
      <p:bldP spid="8" grpId="0"/>
      <p:bldP spid="24" grpId="0"/>
      <p:bldP spid="26" grpId="0"/>
      <p:bldP spid="29"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7"/>
            <a:ext cx="8229600" cy="1143000"/>
          </a:xfrm>
        </p:spPr>
        <p:txBody>
          <a:bodyPr/>
          <a:lstStyle/>
          <a:p>
            <a:r>
              <a:rPr lang="en-US" sz="3200" dirty="0" smtClean="0"/>
              <a:t>Optical parametric amplifier (OPA)</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23</a:t>
            </a:fld>
            <a:endParaRPr lang="en-US"/>
          </a:p>
        </p:txBody>
      </p:sp>
      <p:sp>
        <p:nvSpPr>
          <p:cNvPr id="4" name="TextBox 3"/>
          <p:cNvSpPr txBox="1"/>
          <p:nvPr/>
        </p:nvSpPr>
        <p:spPr>
          <a:xfrm>
            <a:off x="647700" y="3033199"/>
            <a:ext cx="3300904" cy="369332"/>
          </a:xfrm>
          <a:prstGeom prst="rect">
            <a:avLst/>
          </a:prstGeom>
          <a:noFill/>
        </p:spPr>
        <p:txBody>
          <a:bodyPr wrap="none" rtlCol="0">
            <a:spAutoFit/>
          </a:bodyPr>
          <a:lstStyle/>
          <a:p>
            <a:r>
              <a:rPr lang="en-US" dirty="0" smtClean="0"/>
              <a:t>Parametric gain is rather weak</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5954548"/>
              </p:ext>
            </p:extLst>
          </p:nvPr>
        </p:nvGraphicFramePr>
        <p:xfrm>
          <a:off x="419825" y="3466345"/>
          <a:ext cx="6291263" cy="657225"/>
        </p:xfrm>
        <a:graphic>
          <a:graphicData uri="http://schemas.openxmlformats.org/presentationml/2006/ole">
            <mc:AlternateContent xmlns:mc="http://schemas.openxmlformats.org/markup-compatibility/2006">
              <mc:Choice xmlns:v="urn:schemas-microsoft-com:vml" Requires="v">
                <p:oleObj spid="_x0000_s111749" name="Equation" r:id="rId3" imgW="4838400" imgH="507960" progId="Equation.DSMT4">
                  <p:embed/>
                </p:oleObj>
              </mc:Choice>
              <mc:Fallback>
                <p:oleObj name="Equation" r:id="rId3" imgW="4838400" imgH="507960" progId="Equation.DSMT4">
                  <p:embed/>
                  <p:pic>
                    <p:nvPicPr>
                      <p:cNvPr id="0" name=""/>
                      <p:cNvPicPr/>
                      <p:nvPr/>
                    </p:nvPicPr>
                    <p:blipFill>
                      <a:blip r:embed="rId4"/>
                      <a:stretch>
                        <a:fillRect/>
                      </a:stretch>
                    </p:blipFill>
                    <p:spPr>
                      <a:xfrm>
                        <a:off x="419825" y="3466345"/>
                        <a:ext cx="6291263" cy="657225"/>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2602952" y="1044942"/>
            <a:ext cx="4915512" cy="1797968"/>
          </a:xfrm>
          <a:prstGeom prst="rect">
            <a:avLst/>
          </a:prstGeom>
        </p:spPr>
      </p:pic>
      <p:pic>
        <p:nvPicPr>
          <p:cNvPr id="111620" name="Picture 4" descr="Opera Solo Ultrafast Optical Parametric Amplifi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1065213"/>
            <a:ext cx="1999635" cy="199963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7239000" y="2997990"/>
            <a:ext cx="1016000" cy="1098463"/>
            <a:chOff x="4867275" y="3241826"/>
            <a:chExt cx="1016000" cy="1098463"/>
          </a:xfrm>
        </p:grpSpPr>
        <p:sp>
          <p:nvSpPr>
            <p:cNvPr id="7" name="TextBox 6"/>
            <p:cNvSpPr txBox="1"/>
            <p:nvPr/>
          </p:nvSpPr>
          <p:spPr>
            <a:xfrm>
              <a:off x="4867275" y="3241826"/>
              <a:ext cx="585417" cy="276999"/>
            </a:xfrm>
            <a:prstGeom prst="rect">
              <a:avLst/>
            </a:prstGeom>
            <a:noFill/>
          </p:spPr>
          <p:txBody>
            <a:bodyPr wrap="none" rtlCol="0">
              <a:spAutoFit/>
            </a:bodyPr>
            <a:lstStyle/>
            <a:p>
              <a:r>
                <a:rPr lang="en-US" baseline="-25000" dirty="0" smtClean="0"/>
                <a:t>PPLN</a:t>
              </a:r>
              <a:endParaRPr lang="en-US" baseline="-25000" dirty="0"/>
            </a:p>
          </p:txBody>
        </p:sp>
        <p:graphicFrame>
          <p:nvGraphicFramePr>
            <p:cNvPr id="8" name="Object 7"/>
            <p:cNvGraphicFramePr>
              <a:graphicFrameLocks noChangeAspect="1"/>
            </p:cNvGraphicFramePr>
            <p:nvPr>
              <p:extLst>
                <p:ext uri="{D42A27DB-BD31-4B8C-83A1-F6EECF244321}">
                  <p14:modId xmlns:p14="http://schemas.microsoft.com/office/powerpoint/2010/main" val="2181794813"/>
                </p:ext>
              </p:extLst>
            </p:nvPr>
          </p:nvGraphicFramePr>
          <p:xfrm>
            <a:off x="4867275" y="3590989"/>
            <a:ext cx="1016000" cy="749300"/>
          </p:xfrm>
          <a:graphic>
            <a:graphicData uri="http://schemas.openxmlformats.org/presentationml/2006/ole">
              <mc:AlternateContent xmlns:mc="http://schemas.openxmlformats.org/markup-compatibility/2006">
                <mc:Choice xmlns:v="urn:schemas-microsoft-com:vml" Requires="v">
                  <p:oleObj spid="_x0000_s111750" name="Equation" r:id="rId7" imgW="1015920" imgH="749160" progId="Equation.DSMT4">
                    <p:embed/>
                  </p:oleObj>
                </mc:Choice>
                <mc:Fallback>
                  <p:oleObj name="Equation" r:id="rId7" imgW="1015920" imgH="749160" progId="Equation.DSMT4">
                    <p:embed/>
                    <p:pic>
                      <p:nvPicPr>
                        <p:cNvPr id="0" name=""/>
                        <p:cNvPicPr/>
                        <p:nvPr/>
                      </p:nvPicPr>
                      <p:blipFill>
                        <a:blip r:embed="rId8"/>
                        <a:stretch>
                          <a:fillRect/>
                        </a:stretch>
                      </p:blipFill>
                      <p:spPr>
                        <a:xfrm>
                          <a:off x="4867275" y="3590989"/>
                          <a:ext cx="1016000" cy="749300"/>
                        </a:xfrm>
                        <a:prstGeom prst="rect">
                          <a:avLst/>
                        </a:prstGeom>
                      </p:spPr>
                    </p:pic>
                  </p:oleObj>
                </mc:Fallback>
              </mc:AlternateContent>
            </a:graphicData>
          </a:graphic>
        </p:graphicFrame>
      </p:grpSp>
      <p:sp>
        <p:nvSpPr>
          <p:cNvPr id="9" name="TextBox 8"/>
          <p:cNvSpPr txBox="1"/>
          <p:nvPr/>
        </p:nvSpPr>
        <p:spPr>
          <a:xfrm>
            <a:off x="7489611" y="4251534"/>
            <a:ext cx="866016" cy="369332"/>
          </a:xfrm>
          <a:prstGeom prst="rect">
            <a:avLst/>
          </a:prstGeom>
          <a:noFill/>
        </p:spPr>
        <p:txBody>
          <a:bodyPr wrap="square" rtlCol="0">
            <a:spAutoFit/>
          </a:bodyPr>
          <a:lstStyle/>
          <a:p>
            <a:r>
              <a:rPr lang="el-GR" dirty="0" smtClean="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cm</a:t>
            </a:r>
            <a:endParaRPr lang="en-US"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257300" y="4436200"/>
            <a:ext cx="5763116" cy="369332"/>
          </a:xfrm>
          <a:prstGeom prst="rect">
            <a:avLst/>
          </a:prstGeom>
          <a:noFill/>
        </p:spPr>
        <p:txBody>
          <a:bodyPr wrap="none" rtlCol="0">
            <a:spAutoFit/>
          </a:bodyPr>
          <a:lstStyle/>
          <a:p>
            <a:r>
              <a:rPr lang="en-US" dirty="0" smtClean="0"/>
              <a:t>Therefore it is preferable to make an oscillator out of it </a:t>
            </a:r>
            <a:endParaRPr lang="en-US" dirty="0"/>
          </a:p>
        </p:txBody>
      </p:sp>
      <p:grpSp>
        <p:nvGrpSpPr>
          <p:cNvPr id="29" name="Group 28"/>
          <p:cNvGrpSpPr/>
          <p:nvPr/>
        </p:nvGrpSpPr>
        <p:grpSpPr>
          <a:xfrm>
            <a:off x="1172160" y="5038317"/>
            <a:ext cx="4279314" cy="1728847"/>
            <a:chOff x="1172160" y="5038317"/>
            <a:chExt cx="4279314" cy="1728847"/>
          </a:xfrm>
        </p:grpSpPr>
        <p:cxnSp>
          <p:nvCxnSpPr>
            <p:cNvPr id="14" name="Straight Connector 13"/>
            <p:cNvCxnSpPr/>
            <p:nvPr/>
          </p:nvCxnSpPr>
          <p:spPr bwMode="auto">
            <a:xfrm>
              <a:off x="1828800" y="5257800"/>
              <a:ext cx="0" cy="106680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572000" y="5257800"/>
              <a:ext cx="0" cy="1197724"/>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7" name="TextBox 16"/>
            <p:cNvSpPr txBox="1"/>
            <p:nvPr/>
          </p:nvSpPr>
          <p:spPr>
            <a:xfrm>
              <a:off x="1610631" y="6397832"/>
              <a:ext cx="436338" cy="369332"/>
            </a:xfrm>
            <a:prstGeom prst="rect">
              <a:avLst/>
            </a:prstGeom>
            <a:noFill/>
          </p:spPr>
          <p:txBody>
            <a:bodyPr wrap="none" rtlCol="0">
              <a:spAutoFit/>
            </a:bodyPr>
            <a:lstStyle/>
            <a:p>
              <a:r>
                <a:rPr lang="en-US" dirty="0" smtClean="0"/>
                <a:t>R</a:t>
              </a:r>
              <a:r>
                <a:rPr lang="en-US" baseline="-25000" dirty="0" smtClean="0"/>
                <a:t>1</a:t>
              </a:r>
              <a:endParaRPr lang="en-US" dirty="0"/>
            </a:p>
          </p:txBody>
        </p:sp>
        <p:sp>
          <p:nvSpPr>
            <p:cNvPr id="19" name="TextBox 18"/>
            <p:cNvSpPr txBox="1"/>
            <p:nvPr/>
          </p:nvSpPr>
          <p:spPr>
            <a:xfrm>
              <a:off x="4502878" y="6234160"/>
              <a:ext cx="436338" cy="369332"/>
            </a:xfrm>
            <a:prstGeom prst="rect">
              <a:avLst/>
            </a:prstGeom>
            <a:noFill/>
          </p:spPr>
          <p:txBody>
            <a:bodyPr wrap="none" rtlCol="0">
              <a:spAutoFit/>
            </a:bodyPr>
            <a:lstStyle/>
            <a:p>
              <a:r>
                <a:rPr lang="en-US" dirty="0" smtClean="0"/>
                <a:t>R</a:t>
              </a:r>
              <a:r>
                <a:rPr lang="en-US" baseline="-25000" dirty="0"/>
                <a:t>2</a:t>
              </a:r>
              <a:endParaRPr lang="en-US" dirty="0"/>
            </a:p>
          </p:txBody>
        </p:sp>
        <p:sp>
          <p:nvSpPr>
            <p:cNvPr id="18" name="Rectangle 17"/>
            <p:cNvSpPr/>
            <p:nvPr/>
          </p:nvSpPr>
          <p:spPr bwMode="auto">
            <a:xfrm>
              <a:off x="1905000" y="5254754"/>
              <a:ext cx="2590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 name="Right Arrow 19"/>
            <p:cNvSpPr/>
            <p:nvPr/>
          </p:nvSpPr>
          <p:spPr bwMode="auto">
            <a:xfrm>
              <a:off x="1172160" y="5914317"/>
              <a:ext cx="4232275" cy="344488"/>
            </a:xfrm>
            <a:prstGeom prst="rightArrow">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TextBox 20"/>
            <p:cNvSpPr txBox="1"/>
            <p:nvPr/>
          </p:nvSpPr>
          <p:spPr>
            <a:xfrm>
              <a:off x="5027960" y="6086192"/>
              <a:ext cx="423514" cy="369332"/>
            </a:xfrm>
            <a:prstGeom prst="rect">
              <a:avLst/>
            </a:prstGeom>
            <a:noFill/>
          </p:spPr>
          <p:txBody>
            <a:bodyPr wrap="none" rtlCol="0">
              <a:spAutoFit/>
            </a:bodyPr>
            <a:lstStyle/>
            <a:p>
              <a:r>
                <a:rPr lang="en-US" dirty="0" smtClean="0"/>
                <a:t>E</a:t>
              </a:r>
              <a:r>
                <a:rPr lang="en-US" baseline="-25000" dirty="0" smtClean="0"/>
                <a:t>p</a:t>
              </a:r>
              <a:endParaRPr lang="en-US" dirty="0"/>
            </a:p>
          </p:txBody>
        </p:sp>
        <p:sp>
          <p:nvSpPr>
            <p:cNvPr id="22" name="Right Arrow 21"/>
            <p:cNvSpPr/>
            <p:nvPr/>
          </p:nvSpPr>
          <p:spPr bwMode="auto">
            <a:xfrm>
              <a:off x="1828800" y="5421832"/>
              <a:ext cx="3429000" cy="57905"/>
            </a:xfrm>
            <a:prstGeom prst="righ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Right Arrow 23"/>
            <p:cNvSpPr/>
            <p:nvPr/>
          </p:nvSpPr>
          <p:spPr bwMode="auto">
            <a:xfrm flipH="1">
              <a:off x="1850957" y="5496914"/>
              <a:ext cx="2667000" cy="80232"/>
            </a:xfrm>
            <a:prstGeom prst="righ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TextBox 24"/>
            <p:cNvSpPr txBox="1"/>
            <p:nvPr/>
          </p:nvSpPr>
          <p:spPr>
            <a:xfrm>
              <a:off x="4495800" y="5038317"/>
              <a:ext cx="415498" cy="369332"/>
            </a:xfrm>
            <a:prstGeom prst="rect">
              <a:avLst/>
            </a:prstGeom>
            <a:noFill/>
          </p:spPr>
          <p:txBody>
            <a:bodyPr wrap="none" rtlCol="0">
              <a:spAutoFit/>
            </a:bodyPr>
            <a:lstStyle/>
            <a:p>
              <a:r>
                <a:rPr lang="en-US" dirty="0" err="1" smtClean="0"/>
                <a:t>E</a:t>
              </a:r>
              <a:r>
                <a:rPr lang="en-US" baseline="-25000" dirty="0" err="1"/>
                <a:t>s</a:t>
              </a:r>
              <a:endParaRPr lang="en-US" dirty="0"/>
            </a:p>
          </p:txBody>
        </p:sp>
        <p:sp>
          <p:nvSpPr>
            <p:cNvPr id="26" name="Right Arrow 25"/>
            <p:cNvSpPr/>
            <p:nvPr/>
          </p:nvSpPr>
          <p:spPr bwMode="auto">
            <a:xfrm>
              <a:off x="1850957" y="5703974"/>
              <a:ext cx="3429000" cy="57905"/>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7" name="Right Arrow 26"/>
            <p:cNvSpPr/>
            <p:nvPr/>
          </p:nvSpPr>
          <p:spPr bwMode="auto">
            <a:xfrm flipH="1">
              <a:off x="1850957" y="5768290"/>
              <a:ext cx="2667000" cy="80232"/>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TextBox 29"/>
            <p:cNvSpPr txBox="1"/>
            <p:nvPr/>
          </p:nvSpPr>
          <p:spPr>
            <a:xfrm>
              <a:off x="4572921" y="5658031"/>
              <a:ext cx="372218" cy="369332"/>
            </a:xfrm>
            <a:prstGeom prst="rect">
              <a:avLst/>
            </a:prstGeom>
            <a:noFill/>
          </p:spPr>
          <p:txBody>
            <a:bodyPr wrap="none" rtlCol="0">
              <a:spAutoFit/>
            </a:bodyPr>
            <a:lstStyle/>
            <a:p>
              <a:r>
                <a:rPr lang="en-US" dirty="0" err="1" smtClean="0"/>
                <a:t>E</a:t>
              </a:r>
              <a:r>
                <a:rPr lang="en-US" baseline="-25000" dirty="0" err="1" smtClean="0"/>
                <a:t>i</a:t>
              </a:r>
              <a:endParaRPr lang="en-US" dirty="0"/>
            </a:p>
          </p:txBody>
        </p:sp>
      </p:grpSp>
    </p:spTree>
    <p:extLst>
      <p:ext uri="{BB962C8B-B14F-4D97-AF65-F5344CB8AC3E}">
        <p14:creationId xmlns:p14="http://schemas.microsoft.com/office/powerpoint/2010/main" val="325893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7"/>
            <a:ext cx="8229600" cy="1143000"/>
          </a:xfrm>
        </p:spPr>
        <p:txBody>
          <a:bodyPr/>
          <a:lstStyle/>
          <a:p>
            <a:r>
              <a:rPr lang="en-US" sz="3200" dirty="0" smtClean="0"/>
              <a:t>Optical parametric oscillator (OPO)</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24</a:t>
            </a:fld>
            <a:endParaRPr lang="en-US" dirty="0"/>
          </a:p>
        </p:txBody>
      </p:sp>
      <p:sp>
        <p:nvSpPr>
          <p:cNvPr id="11" name="TextBox 10"/>
          <p:cNvSpPr txBox="1"/>
          <p:nvPr/>
        </p:nvSpPr>
        <p:spPr>
          <a:xfrm>
            <a:off x="843638" y="2895437"/>
            <a:ext cx="4552849" cy="338554"/>
          </a:xfrm>
          <a:prstGeom prst="rect">
            <a:avLst/>
          </a:prstGeom>
          <a:noFill/>
        </p:spPr>
        <p:txBody>
          <a:bodyPr wrap="none" rtlCol="0">
            <a:spAutoFit/>
          </a:bodyPr>
          <a:lstStyle/>
          <a:p>
            <a:r>
              <a:rPr lang="en-US" sz="1600" dirty="0" smtClean="0"/>
              <a:t>Consider the round trip pass for signal and idler </a:t>
            </a:r>
            <a:endParaRPr lang="en-US" sz="1600" dirty="0"/>
          </a:p>
        </p:txBody>
      </p:sp>
      <p:grpSp>
        <p:nvGrpSpPr>
          <p:cNvPr id="4" name="Group 3"/>
          <p:cNvGrpSpPr/>
          <p:nvPr/>
        </p:nvGrpSpPr>
        <p:grpSpPr>
          <a:xfrm>
            <a:off x="152400" y="762000"/>
            <a:ext cx="4279314" cy="2174617"/>
            <a:chOff x="152400" y="762000"/>
            <a:chExt cx="4279314" cy="2174617"/>
          </a:xfrm>
        </p:grpSpPr>
        <p:grpSp>
          <p:nvGrpSpPr>
            <p:cNvPr id="29" name="Group 28"/>
            <p:cNvGrpSpPr/>
            <p:nvPr/>
          </p:nvGrpSpPr>
          <p:grpSpPr>
            <a:xfrm>
              <a:off x="152400" y="762000"/>
              <a:ext cx="4279314" cy="1728847"/>
              <a:chOff x="1172160" y="5038317"/>
              <a:chExt cx="4279314" cy="1728847"/>
            </a:xfrm>
          </p:grpSpPr>
          <p:cxnSp>
            <p:nvCxnSpPr>
              <p:cNvPr id="14" name="Straight Connector 13"/>
              <p:cNvCxnSpPr/>
              <p:nvPr/>
            </p:nvCxnSpPr>
            <p:spPr bwMode="auto">
              <a:xfrm>
                <a:off x="1828800" y="5257800"/>
                <a:ext cx="0" cy="106680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572000" y="5257800"/>
                <a:ext cx="0" cy="1197724"/>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7" name="TextBox 16"/>
              <p:cNvSpPr txBox="1"/>
              <p:nvPr/>
            </p:nvSpPr>
            <p:spPr>
              <a:xfrm>
                <a:off x="1610631" y="6397832"/>
                <a:ext cx="436338" cy="369332"/>
              </a:xfrm>
              <a:prstGeom prst="rect">
                <a:avLst/>
              </a:prstGeom>
              <a:noFill/>
            </p:spPr>
            <p:txBody>
              <a:bodyPr wrap="none" rtlCol="0">
                <a:spAutoFit/>
              </a:bodyPr>
              <a:lstStyle/>
              <a:p>
                <a:r>
                  <a:rPr lang="en-US" dirty="0" smtClean="0"/>
                  <a:t>R</a:t>
                </a:r>
                <a:r>
                  <a:rPr lang="en-US" baseline="-25000" dirty="0" smtClean="0"/>
                  <a:t>1</a:t>
                </a:r>
                <a:endParaRPr lang="en-US" dirty="0"/>
              </a:p>
            </p:txBody>
          </p:sp>
          <p:sp>
            <p:nvSpPr>
              <p:cNvPr id="19" name="TextBox 18"/>
              <p:cNvSpPr txBox="1"/>
              <p:nvPr/>
            </p:nvSpPr>
            <p:spPr>
              <a:xfrm>
                <a:off x="4502878" y="6234160"/>
                <a:ext cx="436338" cy="369332"/>
              </a:xfrm>
              <a:prstGeom prst="rect">
                <a:avLst/>
              </a:prstGeom>
              <a:noFill/>
            </p:spPr>
            <p:txBody>
              <a:bodyPr wrap="none" rtlCol="0">
                <a:spAutoFit/>
              </a:bodyPr>
              <a:lstStyle/>
              <a:p>
                <a:r>
                  <a:rPr lang="en-US" dirty="0" smtClean="0"/>
                  <a:t>R</a:t>
                </a:r>
                <a:r>
                  <a:rPr lang="en-US" baseline="-25000" dirty="0"/>
                  <a:t>2</a:t>
                </a:r>
                <a:endParaRPr lang="en-US" dirty="0"/>
              </a:p>
            </p:txBody>
          </p:sp>
          <p:sp>
            <p:nvSpPr>
              <p:cNvPr id="18" name="Rectangle 17"/>
              <p:cNvSpPr/>
              <p:nvPr/>
            </p:nvSpPr>
            <p:spPr bwMode="auto">
              <a:xfrm>
                <a:off x="1905000" y="5254754"/>
                <a:ext cx="2590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 name="Right Arrow 19"/>
              <p:cNvSpPr/>
              <p:nvPr/>
            </p:nvSpPr>
            <p:spPr bwMode="auto">
              <a:xfrm>
                <a:off x="1172160" y="5914317"/>
                <a:ext cx="4232275" cy="344488"/>
              </a:xfrm>
              <a:prstGeom prst="rightArrow">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TextBox 20"/>
              <p:cNvSpPr txBox="1"/>
              <p:nvPr/>
            </p:nvSpPr>
            <p:spPr>
              <a:xfrm>
                <a:off x="5027960" y="6086192"/>
                <a:ext cx="423514" cy="369332"/>
              </a:xfrm>
              <a:prstGeom prst="rect">
                <a:avLst/>
              </a:prstGeom>
              <a:noFill/>
            </p:spPr>
            <p:txBody>
              <a:bodyPr wrap="none" rtlCol="0">
                <a:spAutoFit/>
              </a:bodyPr>
              <a:lstStyle/>
              <a:p>
                <a:r>
                  <a:rPr lang="en-US" dirty="0" smtClean="0"/>
                  <a:t>E</a:t>
                </a:r>
                <a:r>
                  <a:rPr lang="en-US" baseline="-25000" dirty="0" smtClean="0"/>
                  <a:t>p</a:t>
                </a:r>
                <a:endParaRPr lang="en-US" dirty="0"/>
              </a:p>
            </p:txBody>
          </p:sp>
          <p:sp>
            <p:nvSpPr>
              <p:cNvPr id="22" name="Right Arrow 21"/>
              <p:cNvSpPr/>
              <p:nvPr/>
            </p:nvSpPr>
            <p:spPr bwMode="auto">
              <a:xfrm>
                <a:off x="1828800" y="5421832"/>
                <a:ext cx="3429000" cy="57905"/>
              </a:xfrm>
              <a:prstGeom prst="righ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Right Arrow 23"/>
              <p:cNvSpPr/>
              <p:nvPr/>
            </p:nvSpPr>
            <p:spPr bwMode="auto">
              <a:xfrm flipH="1">
                <a:off x="1850957" y="5496914"/>
                <a:ext cx="2667000" cy="80232"/>
              </a:xfrm>
              <a:prstGeom prst="righ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TextBox 24"/>
              <p:cNvSpPr txBox="1"/>
              <p:nvPr/>
            </p:nvSpPr>
            <p:spPr>
              <a:xfrm>
                <a:off x="4495800" y="5038317"/>
                <a:ext cx="415498" cy="369332"/>
              </a:xfrm>
              <a:prstGeom prst="rect">
                <a:avLst/>
              </a:prstGeom>
              <a:noFill/>
            </p:spPr>
            <p:txBody>
              <a:bodyPr wrap="none" rtlCol="0">
                <a:spAutoFit/>
              </a:bodyPr>
              <a:lstStyle/>
              <a:p>
                <a:r>
                  <a:rPr lang="en-US" dirty="0" err="1" smtClean="0"/>
                  <a:t>E</a:t>
                </a:r>
                <a:r>
                  <a:rPr lang="en-US" baseline="-25000" dirty="0" err="1"/>
                  <a:t>s</a:t>
                </a:r>
                <a:endParaRPr lang="en-US" dirty="0"/>
              </a:p>
            </p:txBody>
          </p:sp>
          <p:sp>
            <p:nvSpPr>
              <p:cNvPr id="26" name="Right Arrow 25"/>
              <p:cNvSpPr/>
              <p:nvPr/>
            </p:nvSpPr>
            <p:spPr bwMode="auto">
              <a:xfrm>
                <a:off x="1850957" y="5703974"/>
                <a:ext cx="3429000" cy="57905"/>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7" name="Right Arrow 26"/>
              <p:cNvSpPr/>
              <p:nvPr/>
            </p:nvSpPr>
            <p:spPr bwMode="auto">
              <a:xfrm flipH="1">
                <a:off x="1850957" y="5768290"/>
                <a:ext cx="2667000" cy="80232"/>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TextBox 29"/>
              <p:cNvSpPr txBox="1"/>
              <p:nvPr/>
            </p:nvSpPr>
            <p:spPr>
              <a:xfrm>
                <a:off x="4572921" y="5658031"/>
                <a:ext cx="372218" cy="369332"/>
              </a:xfrm>
              <a:prstGeom prst="rect">
                <a:avLst/>
              </a:prstGeom>
              <a:noFill/>
            </p:spPr>
            <p:txBody>
              <a:bodyPr wrap="none" rtlCol="0">
                <a:spAutoFit/>
              </a:bodyPr>
              <a:lstStyle/>
              <a:p>
                <a:r>
                  <a:rPr lang="en-US" dirty="0" err="1" smtClean="0"/>
                  <a:t>E</a:t>
                </a:r>
                <a:r>
                  <a:rPr lang="en-US" baseline="-25000" dirty="0" err="1" smtClean="0"/>
                  <a:t>i</a:t>
                </a:r>
                <a:endParaRPr lang="en-US" dirty="0"/>
              </a:p>
            </p:txBody>
          </p:sp>
        </p:grpSp>
        <p:cxnSp>
          <p:nvCxnSpPr>
            <p:cNvPr id="13" name="Straight Arrow Connector 12"/>
            <p:cNvCxnSpPr/>
            <p:nvPr/>
          </p:nvCxnSpPr>
          <p:spPr bwMode="auto">
            <a:xfrm>
              <a:off x="533400" y="2560081"/>
              <a:ext cx="3581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4110156" y="2417068"/>
              <a:ext cx="300082" cy="369332"/>
            </a:xfrm>
            <a:prstGeom prst="rect">
              <a:avLst/>
            </a:prstGeom>
            <a:noFill/>
          </p:spPr>
          <p:txBody>
            <a:bodyPr wrap="none" rtlCol="0">
              <a:spAutoFit/>
            </a:bodyPr>
            <a:lstStyle/>
            <a:p>
              <a:r>
                <a:rPr lang="en-US" dirty="0" smtClean="0"/>
                <a:t>z</a:t>
              </a:r>
              <a:endParaRPr lang="en-US" dirty="0"/>
            </a:p>
          </p:txBody>
        </p:sp>
        <p:sp>
          <p:nvSpPr>
            <p:cNvPr id="31" name="TextBox 30"/>
            <p:cNvSpPr txBox="1"/>
            <p:nvPr/>
          </p:nvSpPr>
          <p:spPr>
            <a:xfrm>
              <a:off x="3348249" y="2516378"/>
              <a:ext cx="312906" cy="369332"/>
            </a:xfrm>
            <a:prstGeom prst="rect">
              <a:avLst/>
            </a:prstGeom>
            <a:noFill/>
          </p:spPr>
          <p:txBody>
            <a:bodyPr wrap="none" rtlCol="0">
              <a:spAutoFit/>
            </a:bodyPr>
            <a:lstStyle/>
            <a:p>
              <a:r>
                <a:rPr lang="en-US" dirty="0"/>
                <a:t>L</a:t>
              </a:r>
            </a:p>
          </p:txBody>
        </p:sp>
        <p:sp>
          <p:nvSpPr>
            <p:cNvPr id="32" name="TextBox 31"/>
            <p:cNvSpPr txBox="1"/>
            <p:nvPr/>
          </p:nvSpPr>
          <p:spPr>
            <a:xfrm>
              <a:off x="714303" y="2567285"/>
              <a:ext cx="312906" cy="369332"/>
            </a:xfrm>
            <a:prstGeom prst="rect">
              <a:avLst/>
            </a:prstGeom>
            <a:noFill/>
          </p:spPr>
          <p:txBody>
            <a:bodyPr wrap="none" rtlCol="0">
              <a:spAutoFit/>
            </a:bodyPr>
            <a:lstStyle/>
            <a:p>
              <a:r>
                <a:rPr lang="en-US" dirty="0" smtClean="0"/>
                <a:t>0</a:t>
              </a:r>
              <a:endParaRPr lang="en-US" dirty="0"/>
            </a:p>
          </p:txBody>
        </p:sp>
      </p:grpSp>
      <p:graphicFrame>
        <p:nvGraphicFramePr>
          <p:cNvPr id="28" name="Object 27"/>
          <p:cNvGraphicFramePr>
            <a:graphicFrameLocks noChangeAspect="1"/>
          </p:cNvGraphicFramePr>
          <p:nvPr>
            <p:extLst>
              <p:ext uri="{D42A27DB-BD31-4B8C-83A1-F6EECF244321}">
                <p14:modId xmlns:p14="http://schemas.microsoft.com/office/powerpoint/2010/main" val="1182684738"/>
              </p:ext>
            </p:extLst>
          </p:nvPr>
        </p:nvGraphicFramePr>
        <p:xfrm>
          <a:off x="4824413" y="1760538"/>
          <a:ext cx="3022600" cy="838200"/>
        </p:xfrm>
        <a:graphic>
          <a:graphicData uri="http://schemas.openxmlformats.org/presentationml/2006/ole">
            <mc:AlternateContent xmlns:mc="http://schemas.openxmlformats.org/markup-compatibility/2006">
              <mc:Choice xmlns:v="urn:schemas-microsoft-com:vml" Requires="v">
                <p:oleObj spid="_x0000_s113011" name="Equation" r:id="rId3" imgW="3022560" imgH="838080" progId="Equation.DSMT4">
                  <p:embed/>
                </p:oleObj>
              </mc:Choice>
              <mc:Fallback>
                <p:oleObj name="Equation" r:id="rId3" imgW="3022560" imgH="838080" progId="Equation.DSMT4">
                  <p:embed/>
                  <p:pic>
                    <p:nvPicPr>
                      <p:cNvPr id="0" name=""/>
                      <p:cNvPicPr/>
                      <p:nvPr/>
                    </p:nvPicPr>
                    <p:blipFill>
                      <a:blip r:embed="rId4"/>
                      <a:stretch>
                        <a:fillRect/>
                      </a:stretch>
                    </p:blipFill>
                    <p:spPr>
                      <a:xfrm>
                        <a:off x="4824413" y="1760538"/>
                        <a:ext cx="3022600" cy="838200"/>
                      </a:xfrm>
                      <a:prstGeom prst="rect">
                        <a:avLst/>
                      </a:prstGeom>
                    </p:spPr>
                  </p:pic>
                </p:oleObj>
              </mc:Fallback>
            </mc:AlternateContent>
          </a:graphicData>
        </a:graphic>
      </p:graphicFrame>
      <p:sp>
        <p:nvSpPr>
          <p:cNvPr id="33" name="TextBox 32"/>
          <p:cNvSpPr txBox="1"/>
          <p:nvPr/>
        </p:nvSpPr>
        <p:spPr>
          <a:xfrm>
            <a:off x="4898751" y="968325"/>
            <a:ext cx="3799127" cy="584775"/>
          </a:xfrm>
          <a:prstGeom prst="rect">
            <a:avLst/>
          </a:prstGeom>
          <a:noFill/>
        </p:spPr>
        <p:txBody>
          <a:bodyPr wrap="square" rtlCol="0">
            <a:spAutoFit/>
          </a:bodyPr>
          <a:lstStyle/>
          <a:p>
            <a:r>
              <a:rPr lang="en-US" sz="1600" dirty="0" smtClean="0"/>
              <a:t>Write the relation between input and output signal and idler fields as a matrix</a:t>
            </a:r>
            <a:endParaRPr lang="en-US" sz="1600" dirty="0"/>
          </a:p>
        </p:txBody>
      </p:sp>
      <p:graphicFrame>
        <p:nvGraphicFramePr>
          <p:cNvPr id="34" name="Object 33"/>
          <p:cNvGraphicFramePr>
            <a:graphicFrameLocks noChangeAspect="1"/>
          </p:cNvGraphicFramePr>
          <p:nvPr>
            <p:extLst>
              <p:ext uri="{D42A27DB-BD31-4B8C-83A1-F6EECF244321}">
                <p14:modId xmlns:p14="http://schemas.microsoft.com/office/powerpoint/2010/main" val="3646316502"/>
              </p:ext>
            </p:extLst>
          </p:nvPr>
        </p:nvGraphicFramePr>
        <p:xfrm>
          <a:off x="485775" y="3303588"/>
          <a:ext cx="4559300" cy="838200"/>
        </p:xfrm>
        <a:graphic>
          <a:graphicData uri="http://schemas.openxmlformats.org/presentationml/2006/ole">
            <mc:AlternateContent xmlns:mc="http://schemas.openxmlformats.org/markup-compatibility/2006">
              <mc:Choice xmlns:v="urn:schemas-microsoft-com:vml" Requires="v">
                <p:oleObj spid="_x0000_s113012" name="Equation" r:id="rId5" imgW="4559040" imgH="838080" progId="Equation.DSMT4">
                  <p:embed/>
                </p:oleObj>
              </mc:Choice>
              <mc:Fallback>
                <p:oleObj name="Equation" r:id="rId5" imgW="4559040" imgH="838080" progId="Equation.DSMT4">
                  <p:embed/>
                  <p:pic>
                    <p:nvPicPr>
                      <p:cNvPr id="0" name=""/>
                      <p:cNvPicPr/>
                      <p:nvPr/>
                    </p:nvPicPr>
                    <p:blipFill>
                      <a:blip r:embed="rId6"/>
                      <a:stretch>
                        <a:fillRect/>
                      </a:stretch>
                    </p:blipFill>
                    <p:spPr>
                      <a:xfrm>
                        <a:off x="485775" y="3303588"/>
                        <a:ext cx="4559300" cy="838200"/>
                      </a:xfrm>
                      <a:prstGeom prst="rect">
                        <a:avLst/>
                      </a:prstGeom>
                    </p:spPr>
                  </p:pic>
                </p:oleObj>
              </mc:Fallback>
            </mc:AlternateContent>
          </a:graphicData>
        </a:graphic>
      </p:graphicFrame>
      <p:sp>
        <p:nvSpPr>
          <p:cNvPr id="37" name="TextBox 36"/>
          <p:cNvSpPr txBox="1"/>
          <p:nvPr/>
        </p:nvSpPr>
        <p:spPr>
          <a:xfrm>
            <a:off x="5181600" y="3163053"/>
            <a:ext cx="4069791" cy="1077218"/>
          </a:xfrm>
          <a:prstGeom prst="rect">
            <a:avLst/>
          </a:prstGeom>
          <a:noFill/>
        </p:spPr>
        <p:txBody>
          <a:bodyPr wrap="square" rtlCol="0">
            <a:spAutoFit/>
          </a:bodyPr>
          <a:lstStyle/>
          <a:p>
            <a:pPr algn="just"/>
            <a:r>
              <a:rPr lang="en-US" sz="1600" dirty="0" smtClean="0"/>
              <a:t>If after one round trip the fields are the same then one has  a steady oscillation condition  and the gain is the threshold gain</a:t>
            </a:r>
            <a:endParaRPr lang="en-US" sz="1600" dirty="0"/>
          </a:p>
        </p:txBody>
      </p:sp>
      <p:graphicFrame>
        <p:nvGraphicFramePr>
          <p:cNvPr id="38" name="Object 37"/>
          <p:cNvGraphicFramePr>
            <a:graphicFrameLocks noChangeAspect="1"/>
          </p:cNvGraphicFramePr>
          <p:nvPr>
            <p:extLst>
              <p:ext uri="{D42A27DB-BD31-4B8C-83A1-F6EECF244321}">
                <p14:modId xmlns:p14="http://schemas.microsoft.com/office/powerpoint/2010/main" val="926684728"/>
              </p:ext>
            </p:extLst>
          </p:nvPr>
        </p:nvGraphicFramePr>
        <p:xfrm>
          <a:off x="4151313" y="4179888"/>
          <a:ext cx="1409700" cy="569912"/>
        </p:xfrm>
        <a:graphic>
          <a:graphicData uri="http://schemas.openxmlformats.org/presentationml/2006/ole">
            <mc:AlternateContent xmlns:mc="http://schemas.openxmlformats.org/markup-compatibility/2006">
              <mc:Choice xmlns:v="urn:schemas-microsoft-com:vml" Requires="v">
                <p:oleObj spid="_x0000_s113013" name="Equation" r:id="rId7" imgW="1193760" imgH="482400" progId="Equation.DSMT4">
                  <p:embed/>
                </p:oleObj>
              </mc:Choice>
              <mc:Fallback>
                <p:oleObj name="Equation" r:id="rId7" imgW="1193760" imgH="482400" progId="Equation.DSMT4">
                  <p:embed/>
                  <p:pic>
                    <p:nvPicPr>
                      <p:cNvPr id="0" name=""/>
                      <p:cNvPicPr/>
                      <p:nvPr/>
                    </p:nvPicPr>
                    <p:blipFill>
                      <a:blip r:embed="rId8"/>
                      <a:stretch>
                        <a:fillRect/>
                      </a:stretch>
                    </p:blipFill>
                    <p:spPr>
                      <a:xfrm>
                        <a:off x="4151313" y="4179888"/>
                        <a:ext cx="1409700" cy="569912"/>
                      </a:xfrm>
                      <a:prstGeom prst="rect">
                        <a:avLst/>
                      </a:prstGeom>
                    </p:spPr>
                  </p:pic>
                </p:oleObj>
              </mc:Fallback>
            </mc:AlternateContent>
          </a:graphicData>
        </a:graphic>
      </p:graphicFrame>
      <p:sp>
        <p:nvSpPr>
          <p:cNvPr id="39" name="TextBox 38"/>
          <p:cNvSpPr txBox="1"/>
          <p:nvPr/>
        </p:nvSpPr>
        <p:spPr>
          <a:xfrm>
            <a:off x="232029" y="4278403"/>
            <a:ext cx="3890809" cy="338554"/>
          </a:xfrm>
          <a:prstGeom prst="rect">
            <a:avLst/>
          </a:prstGeom>
          <a:noFill/>
        </p:spPr>
        <p:txBody>
          <a:bodyPr wrap="none" rtlCol="0">
            <a:spAutoFit/>
          </a:bodyPr>
          <a:lstStyle/>
          <a:p>
            <a:r>
              <a:rPr lang="en-US" sz="1600" dirty="0" smtClean="0"/>
              <a:t>Here reflectivities are diagonal matrices  </a:t>
            </a:r>
            <a:endParaRPr lang="en-US" sz="1600" dirty="0"/>
          </a:p>
        </p:txBody>
      </p:sp>
      <p:graphicFrame>
        <p:nvGraphicFramePr>
          <p:cNvPr id="40" name="Object 39"/>
          <p:cNvGraphicFramePr>
            <a:graphicFrameLocks noChangeAspect="1"/>
          </p:cNvGraphicFramePr>
          <p:nvPr>
            <p:extLst>
              <p:ext uri="{D42A27DB-BD31-4B8C-83A1-F6EECF244321}">
                <p14:modId xmlns:p14="http://schemas.microsoft.com/office/powerpoint/2010/main" val="31751075"/>
              </p:ext>
            </p:extLst>
          </p:nvPr>
        </p:nvGraphicFramePr>
        <p:xfrm>
          <a:off x="344488" y="4749800"/>
          <a:ext cx="3695700" cy="838200"/>
        </p:xfrm>
        <a:graphic>
          <a:graphicData uri="http://schemas.openxmlformats.org/presentationml/2006/ole">
            <mc:AlternateContent xmlns:mc="http://schemas.openxmlformats.org/markup-compatibility/2006">
              <mc:Choice xmlns:v="urn:schemas-microsoft-com:vml" Requires="v">
                <p:oleObj spid="_x0000_s113014" name="Equation" r:id="rId9" imgW="3695400" imgH="838080" progId="Equation.DSMT4">
                  <p:embed/>
                </p:oleObj>
              </mc:Choice>
              <mc:Fallback>
                <p:oleObj name="Equation" r:id="rId9" imgW="3695400" imgH="838080" progId="Equation.DSMT4">
                  <p:embed/>
                  <p:pic>
                    <p:nvPicPr>
                      <p:cNvPr id="0" name=""/>
                      <p:cNvPicPr/>
                      <p:nvPr/>
                    </p:nvPicPr>
                    <p:blipFill>
                      <a:blip r:embed="rId10"/>
                      <a:stretch>
                        <a:fillRect/>
                      </a:stretch>
                    </p:blipFill>
                    <p:spPr>
                      <a:xfrm>
                        <a:off x="344488" y="4749800"/>
                        <a:ext cx="3695700" cy="838200"/>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4262081826"/>
              </p:ext>
            </p:extLst>
          </p:nvPr>
        </p:nvGraphicFramePr>
        <p:xfrm>
          <a:off x="4356683" y="4747300"/>
          <a:ext cx="3581400" cy="838200"/>
        </p:xfrm>
        <a:graphic>
          <a:graphicData uri="http://schemas.openxmlformats.org/presentationml/2006/ole">
            <mc:AlternateContent xmlns:mc="http://schemas.openxmlformats.org/markup-compatibility/2006">
              <mc:Choice xmlns:v="urn:schemas-microsoft-com:vml" Requires="v">
                <p:oleObj spid="_x0000_s113015" name="Equation" r:id="rId11" imgW="3581280" imgH="838080" progId="Equation.DSMT4">
                  <p:embed/>
                </p:oleObj>
              </mc:Choice>
              <mc:Fallback>
                <p:oleObj name="Equation" r:id="rId11" imgW="3581280" imgH="838080" progId="Equation.DSMT4">
                  <p:embed/>
                  <p:pic>
                    <p:nvPicPr>
                      <p:cNvPr id="0" name=""/>
                      <p:cNvPicPr/>
                      <p:nvPr/>
                    </p:nvPicPr>
                    <p:blipFill>
                      <a:blip r:embed="rId12"/>
                      <a:stretch>
                        <a:fillRect/>
                      </a:stretch>
                    </p:blipFill>
                    <p:spPr>
                      <a:xfrm>
                        <a:off x="4356683" y="4747300"/>
                        <a:ext cx="3581400" cy="838200"/>
                      </a:xfrm>
                      <a:prstGeom prst="rect">
                        <a:avLst/>
                      </a:prstGeom>
                    </p:spPr>
                  </p:pic>
                </p:oleObj>
              </mc:Fallback>
            </mc:AlternateContent>
          </a:graphicData>
        </a:graphic>
      </p:graphicFrame>
      <p:sp>
        <p:nvSpPr>
          <p:cNvPr id="43" name="TextBox 42"/>
          <p:cNvSpPr txBox="1"/>
          <p:nvPr/>
        </p:nvSpPr>
        <p:spPr>
          <a:xfrm>
            <a:off x="316496" y="5665792"/>
            <a:ext cx="4196983" cy="338554"/>
          </a:xfrm>
          <a:prstGeom prst="rect">
            <a:avLst/>
          </a:prstGeom>
          <a:noFill/>
        </p:spPr>
        <p:txBody>
          <a:bodyPr wrap="none" rtlCol="0">
            <a:spAutoFit/>
          </a:bodyPr>
          <a:lstStyle/>
          <a:p>
            <a:r>
              <a:rPr lang="en-US" sz="1600" dirty="0" smtClean="0"/>
              <a:t>Nontrivial solution only if determinant is zero</a:t>
            </a:r>
            <a:endParaRPr lang="en-US" sz="1600" dirty="0"/>
          </a:p>
        </p:txBody>
      </p:sp>
      <p:graphicFrame>
        <p:nvGraphicFramePr>
          <p:cNvPr id="44" name="Object 43"/>
          <p:cNvGraphicFramePr>
            <a:graphicFrameLocks noChangeAspect="1"/>
          </p:cNvGraphicFramePr>
          <p:nvPr>
            <p:extLst>
              <p:ext uri="{D42A27DB-BD31-4B8C-83A1-F6EECF244321}">
                <p14:modId xmlns:p14="http://schemas.microsoft.com/office/powerpoint/2010/main" val="2882735631"/>
              </p:ext>
            </p:extLst>
          </p:nvPr>
        </p:nvGraphicFramePr>
        <p:xfrm>
          <a:off x="4733925" y="5638800"/>
          <a:ext cx="2997200" cy="393700"/>
        </p:xfrm>
        <a:graphic>
          <a:graphicData uri="http://schemas.openxmlformats.org/presentationml/2006/ole">
            <mc:AlternateContent xmlns:mc="http://schemas.openxmlformats.org/markup-compatibility/2006">
              <mc:Choice xmlns:v="urn:schemas-microsoft-com:vml" Requires="v">
                <p:oleObj spid="_x0000_s113016" name="Equation" r:id="rId13" imgW="2997000" imgH="393480" progId="Equation.DSMT4">
                  <p:embed/>
                </p:oleObj>
              </mc:Choice>
              <mc:Fallback>
                <p:oleObj name="Equation" r:id="rId13" imgW="2997000" imgH="393480" progId="Equation.DSMT4">
                  <p:embed/>
                  <p:pic>
                    <p:nvPicPr>
                      <p:cNvPr id="0" name=""/>
                      <p:cNvPicPr/>
                      <p:nvPr/>
                    </p:nvPicPr>
                    <p:blipFill>
                      <a:blip r:embed="rId14"/>
                      <a:stretch>
                        <a:fillRect/>
                      </a:stretch>
                    </p:blipFill>
                    <p:spPr>
                      <a:xfrm>
                        <a:off x="4733925" y="5638800"/>
                        <a:ext cx="2997200" cy="393700"/>
                      </a:xfrm>
                      <a:prstGeom prst="rect">
                        <a:avLst/>
                      </a:prstGeom>
                    </p:spPr>
                  </p:pic>
                </p:oleObj>
              </mc:Fallback>
            </mc:AlternateContent>
          </a:graphicData>
        </a:graphic>
      </p:graphicFrame>
    </p:spTree>
    <p:extLst>
      <p:ext uri="{BB962C8B-B14F-4D97-AF65-F5344CB8AC3E}">
        <p14:creationId xmlns:p14="http://schemas.microsoft.com/office/powerpoint/2010/main" val="22683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3" grpId="0"/>
      <p:bldP spid="37" grpId="0"/>
      <p:bldP spid="39"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500"/>
            <a:ext cx="8229600" cy="1143000"/>
          </a:xfrm>
        </p:spPr>
        <p:txBody>
          <a:bodyPr/>
          <a:lstStyle/>
          <a:p>
            <a:r>
              <a:rPr lang="en-US" sz="3200" dirty="0" smtClean="0"/>
              <a:t>OPO threshold</a:t>
            </a:r>
            <a:endParaRPr lang="en-US" sz="3200" dirty="0"/>
          </a:p>
        </p:txBody>
      </p:sp>
      <p:sp>
        <p:nvSpPr>
          <p:cNvPr id="3" name="Slide Number Placeholder 2"/>
          <p:cNvSpPr>
            <a:spLocks noGrp="1"/>
          </p:cNvSpPr>
          <p:nvPr>
            <p:ph type="sldNum" sz="quarter" idx="12"/>
          </p:nvPr>
        </p:nvSpPr>
        <p:spPr>
          <a:xfrm>
            <a:off x="6561735" y="6172200"/>
            <a:ext cx="2133600" cy="476250"/>
          </a:xfrm>
        </p:spPr>
        <p:txBody>
          <a:bodyPr/>
          <a:lstStyle/>
          <a:p>
            <a:pPr>
              <a:defRPr/>
            </a:pPr>
            <a:fld id="{A733CBAA-5A9F-454A-AF19-39ABCF14556A}" type="slidenum">
              <a:rPr lang="en-US" smtClean="0"/>
              <a:pPr>
                <a:defRPr/>
              </a:pPr>
              <a:t>25</a:t>
            </a:fld>
            <a:endParaRPr lang="en-US"/>
          </a:p>
        </p:txBody>
      </p:sp>
      <p:grpSp>
        <p:nvGrpSpPr>
          <p:cNvPr id="54" name="Group 53"/>
          <p:cNvGrpSpPr/>
          <p:nvPr/>
        </p:nvGrpSpPr>
        <p:grpSpPr>
          <a:xfrm>
            <a:off x="1239224" y="2060920"/>
            <a:ext cx="6019800" cy="588053"/>
            <a:chOff x="1371600" y="2514600"/>
            <a:chExt cx="6019800" cy="588053"/>
          </a:xfrm>
        </p:grpSpPr>
        <p:sp>
          <p:nvSpPr>
            <p:cNvPr id="52" name="Rounded Rectangle 51"/>
            <p:cNvSpPr/>
            <p:nvPr/>
          </p:nvSpPr>
          <p:spPr bwMode="auto">
            <a:xfrm>
              <a:off x="1371600" y="2514600"/>
              <a:ext cx="6019800" cy="588053"/>
            </a:xfrm>
            <a:prstGeom prst="roundRect">
              <a:avLst/>
            </a:prstGeom>
            <a:solidFill>
              <a:srgbClr val="002060">
                <a:alpha val="1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TextBox 4"/>
            <p:cNvSpPr txBox="1"/>
            <p:nvPr/>
          </p:nvSpPr>
          <p:spPr>
            <a:xfrm>
              <a:off x="1447800" y="2552197"/>
              <a:ext cx="4172937" cy="369332"/>
            </a:xfrm>
            <a:prstGeom prst="rect">
              <a:avLst/>
            </a:prstGeom>
            <a:noFill/>
          </p:spPr>
          <p:txBody>
            <a:bodyPr wrap="none" rtlCol="0">
              <a:spAutoFit/>
            </a:bodyPr>
            <a:lstStyle/>
            <a:p>
              <a:r>
                <a:rPr lang="en-US" dirty="0" smtClean="0"/>
                <a:t>Double-resonant OPO,  round trip loss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772787026"/>
                </p:ext>
              </p:extLst>
            </p:nvPr>
          </p:nvGraphicFramePr>
          <p:xfrm>
            <a:off x="5620737" y="2616677"/>
            <a:ext cx="1447800" cy="298515"/>
          </p:xfrm>
          <a:graphic>
            <a:graphicData uri="http://schemas.openxmlformats.org/presentationml/2006/ole">
              <mc:AlternateContent xmlns:mc="http://schemas.openxmlformats.org/markup-compatibility/2006">
                <mc:Choice xmlns:v="urn:schemas-microsoft-com:vml" Requires="v">
                  <p:oleObj spid="_x0000_s114612" name="Equation" r:id="rId3" imgW="1231560" imgH="253800" progId="Equation.DSMT4">
                    <p:embed/>
                  </p:oleObj>
                </mc:Choice>
                <mc:Fallback>
                  <p:oleObj name="Equation" r:id="rId3" imgW="1231560" imgH="253800" progId="Equation.DSMT4">
                    <p:embed/>
                    <p:pic>
                      <p:nvPicPr>
                        <p:cNvPr id="0" name=""/>
                        <p:cNvPicPr/>
                        <p:nvPr/>
                      </p:nvPicPr>
                      <p:blipFill>
                        <a:blip r:embed="rId4"/>
                        <a:stretch>
                          <a:fillRect/>
                        </a:stretch>
                      </p:blipFill>
                      <p:spPr>
                        <a:xfrm>
                          <a:off x="5620737" y="2616677"/>
                          <a:ext cx="1447800" cy="298515"/>
                        </a:xfrm>
                        <a:prstGeom prst="rect">
                          <a:avLst/>
                        </a:prstGeom>
                      </p:spPr>
                    </p:pic>
                  </p:oleObj>
                </mc:Fallback>
              </mc:AlternateContent>
            </a:graphicData>
          </a:graphic>
        </p:graphicFrame>
      </p:grpSp>
      <p:grpSp>
        <p:nvGrpSpPr>
          <p:cNvPr id="13" name="Group 12"/>
          <p:cNvGrpSpPr/>
          <p:nvPr/>
        </p:nvGrpSpPr>
        <p:grpSpPr>
          <a:xfrm>
            <a:off x="111519" y="884365"/>
            <a:ext cx="5699858" cy="563435"/>
            <a:chOff x="111519" y="884365"/>
            <a:chExt cx="5699858" cy="563435"/>
          </a:xfrm>
        </p:grpSpPr>
        <p:sp>
          <p:nvSpPr>
            <p:cNvPr id="51" name="Rounded Rectangle 50"/>
            <p:cNvSpPr/>
            <p:nvPr/>
          </p:nvSpPr>
          <p:spPr bwMode="auto">
            <a:xfrm>
              <a:off x="111519" y="884365"/>
              <a:ext cx="5699858" cy="563435"/>
            </a:xfrm>
            <a:prstGeom prst="roundRect">
              <a:avLst/>
            </a:prstGeom>
            <a:solidFill>
              <a:srgbClr val="0070C0">
                <a:alpha val="4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1612696"/>
                </p:ext>
              </p:extLst>
            </p:nvPr>
          </p:nvGraphicFramePr>
          <p:xfrm>
            <a:off x="573685" y="884365"/>
            <a:ext cx="3233738" cy="425450"/>
          </p:xfrm>
          <a:graphic>
            <a:graphicData uri="http://schemas.openxmlformats.org/presentationml/2006/ole">
              <mc:AlternateContent xmlns:mc="http://schemas.openxmlformats.org/markup-compatibility/2006">
                <mc:Choice xmlns:v="urn:schemas-microsoft-com:vml" Requires="v">
                  <p:oleObj spid="_x0000_s114613" name="Equation" r:id="rId5" imgW="2997000" imgH="393480" progId="Equation.DSMT4">
                    <p:embed/>
                  </p:oleObj>
                </mc:Choice>
                <mc:Fallback>
                  <p:oleObj name="Equation" r:id="rId5" imgW="2997000" imgH="393480" progId="Equation.DSMT4">
                    <p:embed/>
                    <p:pic>
                      <p:nvPicPr>
                        <p:cNvPr id="0" name=""/>
                        <p:cNvPicPr/>
                        <p:nvPr/>
                      </p:nvPicPr>
                      <p:blipFill>
                        <a:blip r:embed="rId6"/>
                        <a:stretch>
                          <a:fillRect/>
                        </a:stretch>
                      </p:blipFill>
                      <p:spPr>
                        <a:xfrm>
                          <a:off x="573685" y="884365"/>
                          <a:ext cx="3233738" cy="4254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6928924"/>
                </p:ext>
              </p:extLst>
            </p:nvPr>
          </p:nvGraphicFramePr>
          <p:xfrm>
            <a:off x="4177087" y="916115"/>
            <a:ext cx="1308100" cy="393700"/>
          </p:xfrm>
          <a:graphic>
            <a:graphicData uri="http://schemas.openxmlformats.org/presentationml/2006/ole">
              <mc:AlternateContent xmlns:mc="http://schemas.openxmlformats.org/markup-compatibility/2006">
                <mc:Choice xmlns:v="urn:schemas-microsoft-com:vml" Requires="v">
                  <p:oleObj spid="_x0000_s114614" name="Equation" r:id="rId7" imgW="1307880" imgH="393480" progId="Equation.DSMT4">
                    <p:embed/>
                  </p:oleObj>
                </mc:Choice>
                <mc:Fallback>
                  <p:oleObj name="Equation" r:id="rId7" imgW="1307880" imgH="393480" progId="Equation.DSMT4">
                    <p:embed/>
                    <p:pic>
                      <p:nvPicPr>
                        <p:cNvPr id="0" name=""/>
                        <p:cNvPicPr/>
                        <p:nvPr/>
                      </p:nvPicPr>
                      <p:blipFill>
                        <a:blip r:embed="rId8"/>
                        <a:stretch>
                          <a:fillRect/>
                        </a:stretch>
                      </p:blipFill>
                      <p:spPr>
                        <a:xfrm>
                          <a:off x="4177087" y="916115"/>
                          <a:ext cx="1308100" cy="393700"/>
                        </a:xfrm>
                        <a:prstGeom prst="rect">
                          <a:avLst/>
                        </a:prstGeom>
                      </p:spPr>
                    </p:pic>
                  </p:oleObj>
                </mc:Fallback>
              </mc:AlternateContent>
            </a:graphicData>
          </a:graphic>
        </p:graphicFrame>
      </p:grpSp>
      <p:graphicFrame>
        <p:nvGraphicFramePr>
          <p:cNvPr id="8" name="Object 7"/>
          <p:cNvGraphicFramePr>
            <a:graphicFrameLocks noChangeAspect="1"/>
          </p:cNvGraphicFramePr>
          <p:nvPr>
            <p:extLst>
              <p:ext uri="{D42A27DB-BD31-4B8C-83A1-F6EECF244321}">
                <p14:modId xmlns:p14="http://schemas.microsoft.com/office/powerpoint/2010/main" val="3037670942"/>
              </p:ext>
            </p:extLst>
          </p:nvPr>
        </p:nvGraphicFramePr>
        <p:xfrm>
          <a:off x="401024" y="1578219"/>
          <a:ext cx="4254500" cy="419100"/>
        </p:xfrm>
        <a:graphic>
          <a:graphicData uri="http://schemas.openxmlformats.org/presentationml/2006/ole">
            <mc:AlternateContent xmlns:mc="http://schemas.openxmlformats.org/markup-compatibility/2006">
              <mc:Choice xmlns:v="urn:schemas-microsoft-com:vml" Requires="v">
                <p:oleObj spid="_x0000_s114615" name="Equation" r:id="rId9" imgW="4254480" imgH="419040" progId="Equation.DSMT4">
                  <p:embed/>
                </p:oleObj>
              </mc:Choice>
              <mc:Fallback>
                <p:oleObj name="Equation" r:id="rId9" imgW="4254480" imgH="419040" progId="Equation.DSMT4">
                  <p:embed/>
                  <p:pic>
                    <p:nvPicPr>
                      <p:cNvPr id="0" name=""/>
                      <p:cNvPicPr/>
                      <p:nvPr/>
                    </p:nvPicPr>
                    <p:blipFill>
                      <a:blip r:embed="rId10"/>
                      <a:stretch>
                        <a:fillRect/>
                      </a:stretch>
                    </p:blipFill>
                    <p:spPr>
                      <a:xfrm>
                        <a:off x="401024" y="1578219"/>
                        <a:ext cx="4254500" cy="419100"/>
                      </a:xfrm>
                      <a:prstGeom prst="rect">
                        <a:avLst/>
                      </a:prstGeom>
                      <a:solidFill>
                        <a:srgbClr val="FFFF00"/>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40873324"/>
              </p:ext>
            </p:extLst>
          </p:nvPr>
        </p:nvGraphicFramePr>
        <p:xfrm>
          <a:off x="5582624" y="1578219"/>
          <a:ext cx="2159000" cy="457200"/>
        </p:xfrm>
        <a:graphic>
          <a:graphicData uri="http://schemas.openxmlformats.org/presentationml/2006/ole">
            <mc:AlternateContent xmlns:mc="http://schemas.openxmlformats.org/markup-compatibility/2006">
              <mc:Choice xmlns:v="urn:schemas-microsoft-com:vml" Requires="v">
                <p:oleObj spid="_x0000_s114616" name="Equation" r:id="rId11" imgW="2158920" imgH="457200" progId="Equation.DSMT4">
                  <p:embed/>
                </p:oleObj>
              </mc:Choice>
              <mc:Fallback>
                <p:oleObj name="Equation" r:id="rId11" imgW="2158920" imgH="457200" progId="Equation.DSMT4">
                  <p:embed/>
                  <p:pic>
                    <p:nvPicPr>
                      <p:cNvPr id="0" name=""/>
                      <p:cNvPicPr/>
                      <p:nvPr/>
                    </p:nvPicPr>
                    <p:blipFill>
                      <a:blip r:embed="rId12"/>
                      <a:stretch>
                        <a:fillRect/>
                      </a:stretch>
                    </p:blipFill>
                    <p:spPr>
                      <a:xfrm>
                        <a:off x="5582624" y="1578219"/>
                        <a:ext cx="2159000" cy="457200"/>
                      </a:xfrm>
                      <a:prstGeom prst="rect">
                        <a:avLst/>
                      </a:prstGeom>
                      <a:solidFill>
                        <a:srgbClr val="FFFF00"/>
                      </a:solid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04316720"/>
              </p:ext>
            </p:extLst>
          </p:nvPr>
        </p:nvGraphicFramePr>
        <p:xfrm>
          <a:off x="58093" y="2718820"/>
          <a:ext cx="2913141" cy="378544"/>
        </p:xfrm>
        <a:graphic>
          <a:graphicData uri="http://schemas.openxmlformats.org/presentationml/2006/ole">
            <mc:AlternateContent xmlns:mc="http://schemas.openxmlformats.org/markup-compatibility/2006">
              <mc:Choice xmlns:v="urn:schemas-microsoft-com:vml" Requires="v">
                <p:oleObj spid="_x0000_s114617" name="Equation" r:id="rId13" imgW="2247840" imgH="291960" progId="Equation.DSMT4">
                  <p:embed/>
                </p:oleObj>
              </mc:Choice>
              <mc:Fallback>
                <p:oleObj name="Equation" r:id="rId13" imgW="2247840" imgH="291960" progId="Equation.DSMT4">
                  <p:embed/>
                  <p:pic>
                    <p:nvPicPr>
                      <p:cNvPr id="0" name=""/>
                      <p:cNvPicPr/>
                      <p:nvPr/>
                    </p:nvPicPr>
                    <p:blipFill>
                      <a:blip r:embed="rId14"/>
                      <a:stretch>
                        <a:fillRect/>
                      </a:stretch>
                    </p:blipFill>
                    <p:spPr>
                      <a:xfrm>
                        <a:off x="58093" y="2718820"/>
                        <a:ext cx="2913141" cy="378544"/>
                      </a:xfrm>
                      <a:prstGeom prst="rect">
                        <a:avLst/>
                      </a:prstGeom>
                      <a:solidFill>
                        <a:srgbClr val="FFFF00"/>
                      </a:solidFill>
                    </p:spPr>
                  </p:pic>
                </p:oleObj>
              </mc:Fallback>
            </mc:AlternateContent>
          </a:graphicData>
        </a:graphic>
      </p:graphicFrame>
      <p:grpSp>
        <p:nvGrpSpPr>
          <p:cNvPr id="57" name="Group 56"/>
          <p:cNvGrpSpPr/>
          <p:nvPr/>
        </p:nvGrpSpPr>
        <p:grpSpPr>
          <a:xfrm>
            <a:off x="1123336" y="3996551"/>
            <a:ext cx="6211887" cy="588053"/>
            <a:chOff x="1255712" y="4386832"/>
            <a:chExt cx="6211887" cy="588053"/>
          </a:xfrm>
        </p:grpSpPr>
        <p:sp>
          <p:nvSpPr>
            <p:cNvPr id="53" name="Rounded Rectangle 52"/>
            <p:cNvSpPr/>
            <p:nvPr/>
          </p:nvSpPr>
          <p:spPr bwMode="auto">
            <a:xfrm>
              <a:off x="1255712" y="4386832"/>
              <a:ext cx="6211887" cy="58805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1282109" y="4509778"/>
              <a:ext cx="4083169" cy="369332"/>
            </a:xfrm>
            <a:prstGeom prst="rect">
              <a:avLst/>
            </a:prstGeom>
            <a:noFill/>
          </p:spPr>
          <p:txBody>
            <a:bodyPr wrap="none" rtlCol="0">
              <a:spAutoFit/>
            </a:bodyPr>
            <a:lstStyle/>
            <a:p>
              <a:r>
                <a:rPr lang="en-US" dirty="0" smtClean="0"/>
                <a:t>Single-resonant OPO,  round trip loss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480527327"/>
                </p:ext>
              </p:extLst>
            </p:nvPr>
          </p:nvGraphicFramePr>
          <p:xfrm>
            <a:off x="5688013" y="4560209"/>
            <a:ext cx="1587500" cy="241300"/>
          </p:xfrm>
          <a:graphic>
            <a:graphicData uri="http://schemas.openxmlformats.org/presentationml/2006/ole">
              <mc:AlternateContent xmlns:mc="http://schemas.openxmlformats.org/markup-compatibility/2006">
                <mc:Choice xmlns:v="urn:schemas-microsoft-com:vml" Requires="v">
                  <p:oleObj spid="_x0000_s114618" name="Equation" r:id="rId15" imgW="1587240" imgH="241200" progId="Equation.DSMT4">
                    <p:embed/>
                  </p:oleObj>
                </mc:Choice>
                <mc:Fallback>
                  <p:oleObj name="Equation" r:id="rId15" imgW="1587240" imgH="241200" progId="Equation.DSMT4">
                    <p:embed/>
                    <p:pic>
                      <p:nvPicPr>
                        <p:cNvPr id="0" name=""/>
                        <p:cNvPicPr/>
                        <p:nvPr/>
                      </p:nvPicPr>
                      <p:blipFill>
                        <a:blip r:embed="rId16"/>
                        <a:stretch>
                          <a:fillRect/>
                        </a:stretch>
                      </p:blipFill>
                      <p:spPr>
                        <a:xfrm>
                          <a:off x="5688013" y="4560209"/>
                          <a:ext cx="1587500" cy="241300"/>
                        </a:xfrm>
                        <a:prstGeom prst="rect">
                          <a:avLst/>
                        </a:prstGeom>
                      </p:spPr>
                    </p:pic>
                  </p:oleObj>
                </mc:Fallback>
              </mc:AlternateContent>
            </a:graphicData>
          </a:graphic>
        </p:graphicFrame>
      </p:grpSp>
      <p:sp>
        <p:nvSpPr>
          <p:cNvPr id="14" name="TextBox 13"/>
          <p:cNvSpPr txBox="1"/>
          <p:nvPr/>
        </p:nvSpPr>
        <p:spPr>
          <a:xfrm>
            <a:off x="30933" y="3393055"/>
            <a:ext cx="2630848" cy="307777"/>
          </a:xfrm>
          <a:prstGeom prst="rect">
            <a:avLst/>
          </a:prstGeom>
          <a:solidFill>
            <a:srgbClr val="92D050">
              <a:alpha val="21000"/>
            </a:srgbClr>
          </a:solidFill>
        </p:spPr>
        <p:txBody>
          <a:bodyPr wrap="none" rtlCol="0">
            <a:spAutoFit/>
          </a:bodyPr>
          <a:lstStyle/>
          <a:p>
            <a:r>
              <a:rPr lang="en-US" sz="1400" dirty="0" smtClean="0"/>
              <a:t>Threshold pump power density</a:t>
            </a:r>
            <a:endParaRPr lang="en-US" sz="1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317822769"/>
              </p:ext>
            </p:extLst>
          </p:nvPr>
        </p:nvGraphicFramePr>
        <p:xfrm>
          <a:off x="2736887" y="3300979"/>
          <a:ext cx="2641600" cy="508000"/>
        </p:xfrm>
        <a:graphic>
          <a:graphicData uri="http://schemas.openxmlformats.org/presentationml/2006/ole">
            <mc:AlternateContent xmlns:mc="http://schemas.openxmlformats.org/markup-compatibility/2006">
              <mc:Choice xmlns:v="urn:schemas-microsoft-com:vml" Requires="v">
                <p:oleObj spid="_x0000_s114619" name="Equation" r:id="rId17" imgW="2641320" imgH="507960" progId="Equation.DSMT4">
                  <p:embed/>
                </p:oleObj>
              </mc:Choice>
              <mc:Fallback>
                <p:oleObj name="Equation" r:id="rId17" imgW="2641320" imgH="507960" progId="Equation.DSMT4">
                  <p:embed/>
                  <p:pic>
                    <p:nvPicPr>
                      <p:cNvPr id="0" name=""/>
                      <p:cNvPicPr/>
                      <p:nvPr/>
                    </p:nvPicPr>
                    <p:blipFill>
                      <a:blip r:embed="rId18"/>
                      <a:stretch>
                        <a:fillRect/>
                      </a:stretch>
                    </p:blipFill>
                    <p:spPr>
                      <a:xfrm>
                        <a:off x="2736887" y="3300979"/>
                        <a:ext cx="2641600" cy="508000"/>
                      </a:xfrm>
                      <a:prstGeom prst="rect">
                        <a:avLst/>
                      </a:prstGeom>
                      <a:solidFill>
                        <a:srgbClr val="92D050">
                          <a:alpha val="16000"/>
                        </a:srgbClr>
                      </a:solidFill>
                    </p:spPr>
                  </p:pic>
                </p:oleObj>
              </mc:Fallback>
            </mc:AlternateContent>
          </a:graphicData>
        </a:graphic>
      </p:graphicFrame>
      <p:grpSp>
        <p:nvGrpSpPr>
          <p:cNvPr id="21" name="Group 20"/>
          <p:cNvGrpSpPr/>
          <p:nvPr/>
        </p:nvGrpSpPr>
        <p:grpSpPr>
          <a:xfrm>
            <a:off x="5685011" y="3068139"/>
            <a:ext cx="977900" cy="965193"/>
            <a:chOff x="5688013" y="3422657"/>
            <a:chExt cx="977900" cy="965193"/>
          </a:xfrm>
        </p:grpSpPr>
        <p:sp>
          <p:nvSpPr>
            <p:cNvPr id="22" name="TextBox 21"/>
            <p:cNvSpPr txBox="1"/>
            <p:nvPr/>
          </p:nvSpPr>
          <p:spPr>
            <a:xfrm>
              <a:off x="5838409" y="3422657"/>
              <a:ext cx="585417" cy="276999"/>
            </a:xfrm>
            <a:prstGeom prst="rect">
              <a:avLst/>
            </a:prstGeom>
            <a:noFill/>
          </p:spPr>
          <p:txBody>
            <a:bodyPr wrap="none" rtlCol="0">
              <a:spAutoFit/>
            </a:bodyPr>
            <a:lstStyle/>
            <a:p>
              <a:r>
                <a:rPr lang="en-US" baseline="-25000" dirty="0" smtClean="0"/>
                <a:t>PPLN</a:t>
              </a:r>
              <a:endParaRPr lang="en-US" baseline="-250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071839873"/>
                </p:ext>
              </p:extLst>
            </p:nvPr>
          </p:nvGraphicFramePr>
          <p:xfrm>
            <a:off x="5688013" y="3714750"/>
            <a:ext cx="977900" cy="673100"/>
          </p:xfrm>
          <a:graphic>
            <a:graphicData uri="http://schemas.openxmlformats.org/presentationml/2006/ole">
              <mc:AlternateContent xmlns:mc="http://schemas.openxmlformats.org/markup-compatibility/2006">
                <mc:Choice xmlns:v="urn:schemas-microsoft-com:vml" Requires="v">
                  <p:oleObj spid="_x0000_s114620" name="Equation" r:id="rId19" imgW="977760" imgH="672840" progId="Equation.DSMT4">
                    <p:embed/>
                  </p:oleObj>
                </mc:Choice>
                <mc:Fallback>
                  <p:oleObj name="Equation" r:id="rId19" imgW="977760" imgH="672840" progId="Equation.DSMT4">
                    <p:embed/>
                    <p:pic>
                      <p:nvPicPr>
                        <p:cNvPr id="8" name="Object 7"/>
                        <p:cNvPicPr/>
                        <p:nvPr/>
                      </p:nvPicPr>
                      <p:blipFill>
                        <a:blip r:embed="rId20"/>
                        <a:stretch>
                          <a:fillRect/>
                        </a:stretch>
                      </p:blipFill>
                      <p:spPr>
                        <a:xfrm>
                          <a:off x="5688013" y="3714750"/>
                          <a:ext cx="977900" cy="673100"/>
                        </a:xfrm>
                        <a:prstGeom prst="rect">
                          <a:avLst/>
                        </a:prstGeom>
                      </p:spPr>
                    </p:pic>
                  </p:oleObj>
                </mc:Fallback>
              </mc:AlternateContent>
            </a:graphicData>
          </a:graphic>
        </p:graphicFrame>
      </p:grpSp>
      <p:graphicFrame>
        <p:nvGraphicFramePr>
          <p:cNvPr id="24" name="Object 23"/>
          <p:cNvGraphicFramePr>
            <a:graphicFrameLocks noChangeAspect="1"/>
          </p:cNvGraphicFramePr>
          <p:nvPr>
            <p:extLst>
              <p:ext uri="{D42A27DB-BD31-4B8C-83A1-F6EECF244321}">
                <p14:modId xmlns:p14="http://schemas.microsoft.com/office/powerpoint/2010/main" val="1184102682"/>
              </p:ext>
            </p:extLst>
          </p:nvPr>
        </p:nvGraphicFramePr>
        <p:xfrm>
          <a:off x="6928824" y="3319435"/>
          <a:ext cx="1117600" cy="254000"/>
        </p:xfrm>
        <a:graphic>
          <a:graphicData uri="http://schemas.openxmlformats.org/presentationml/2006/ole">
            <mc:AlternateContent xmlns:mc="http://schemas.openxmlformats.org/markup-compatibility/2006">
              <mc:Choice xmlns:v="urn:schemas-microsoft-com:vml" Requires="v">
                <p:oleObj spid="_x0000_s114621" name="Equation" r:id="rId21" imgW="1117440" imgH="253800" progId="Equation.DSMT4">
                  <p:embed/>
                </p:oleObj>
              </mc:Choice>
              <mc:Fallback>
                <p:oleObj name="Equation" r:id="rId21" imgW="1117440" imgH="253800" progId="Equation.DSMT4">
                  <p:embed/>
                  <p:pic>
                    <p:nvPicPr>
                      <p:cNvPr id="0" name=""/>
                      <p:cNvPicPr/>
                      <p:nvPr/>
                    </p:nvPicPr>
                    <p:blipFill>
                      <a:blip r:embed="rId22"/>
                      <a:stretch>
                        <a:fillRect/>
                      </a:stretch>
                    </p:blipFill>
                    <p:spPr>
                      <a:xfrm>
                        <a:off x="6928824" y="3319435"/>
                        <a:ext cx="1117600" cy="2540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538825954"/>
              </p:ext>
            </p:extLst>
          </p:nvPr>
        </p:nvGraphicFramePr>
        <p:xfrm>
          <a:off x="147024" y="4643457"/>
          <a:ext cx="1549400" cy="292100"/>
        </p:xfrm>
        <a:graphic>
          <a:graphicData uri="http://schemas.openxmlformats.org/presentationml/2006/ole">
            <mc:AlternateContent xmlns:mc="http://schemas.openxmlformats.org/markup-compatibility/2006">
              <mc:Choice xmlns:v="urn:schemas-microsoft-com:vml" Requires="v">
                <p:oleObj spid="_x0000_s114622" name="Equation" r:id="rId23" imgW="1549080" imgH="291960" progId="Equation.DSMT4">
                  <p:embed/>
                </p:oleObj>
              </mc:Choice>
              <mc:Fallback>
                <p:oleObj name="Equation" r:id="rId23" imgW="1549080" imgH="291960" progId="Equation.DSMT4">
                  <p:embed/>
                  <p:pic>
                    <p:nvPicPr>
                      <p:cNvPr id="0" name=""/>
                      <p:cNvPicPr/>
                      <p:nvPr/>
                    </p:nvPicPr>
                    <p:blipFill>
                      <a:blip r:embed="rId24"/>
                      <a:stretch>
                        <a:fillRect/>
                      </a:stretch>
                    </p:blipFill>
                    <p:spPr>
                      <a:xfrm>
                        <a:off x="147024" y="4643457"/>
                        <a:ext cx="1549400" cy="292100"/>
                      </a:xfrm>
                      <a:prstGeom prst="rect">
                        <a:avLst/>
                      </a:prstGeom>
                      <a:solidFill>
                        <a:srgbClr val="FFFF00"/>
                      </a:solidFill>
                    </p:spPr>
                  </p:pic>
                </p:oleObj>
              </mc:Fallback>
            </mc:AlternateContent>
          </a:graphicData>
        </a:graphic>
      </p:graphicFrame>
      <p:grpSp>
        <p:nvGrpSpPr>
          <p:cNvPr id="60" name="Group 59"/>
          <p:cNvGrpSpPr/>
          <p:nvPr/>
        </p:nvGrpSpPr>
        <p:grpSpPr>
          <a:xfrm>
            <a:off x="2042927" y="4584604"/>
            <a:ext cx="2853897" cy="371373"/>
            <a:chOff x="2175303" y="4974885"/>
            <a:chExt cx="2853897" cy="371373"/>
          </a:xfrm>
        </p:grpSpPr>
        <p:sp>
          <p:nvSpPr>
            <p:cNvPr id="58" name="Rounded Rectangle 57"/>
            <p:cNvSpPr/>
            <p:nvPr/>
          </p:nvSpPr>
          <p:spPr bwMode="auto">
            <a:xfrm>
              <a:off x="2175303" y="4974885"/>
              <a:ext cx="2853897" cy="371373"/>
            </a:xfrm>
            <a:prstGeom prst="roundRect">
              <a:avLst/>
            </a:prstGeom>
            <a:solidFill>
              <a:srgbClr val="0070C0">
                <a:alpha val="2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0" name="Group 29"/>
            <p:cNvGrpSpPr/>
            <p:nvPr/>
          </p:nvGrpSpPr>
          <p:grpSpPr>
            <a:xfrm>
              <a:off x="2175303" y="4987284"/>
              <a:ext cx="2717929" cy="338554"/>
              <a:chOff x="3125372" y="6245225"/>
              <a:chExt cx="2717929" cy="338554"/>
            </a:xfrm>
          </p:grpSpPr>
          <p:sp>
            <p:nvSpPr>
              <p:cNvPr id="31" name="TextBox 30"/>
              <p:cNvSpPr txBox="1"/>
              <p:nvPr/>
            </p:nvSpPr>
            <p:spPr>
              <a:xfrm>
                <a:off x="3125372" y="6245225"/>
                <a:ext cx="2089033" cy="338554"/>
              </a:xfrm>
              <a:prstGeom prst="rect">
                <a:avLst/>
              </a:prstGeom>
              <a:noFill/>
            </p:spPr>
            <p:txBody>
              <a:bodyPr wrap="none" rtlCol="0">
                <a:spAutoFit/>
              </a:bodyPr>
              <a:lstStyle/>
              <a:p>
                <a:r>
                  <a:rPr lang="en-US" sz="1600" dirty="0" smtClean="0"/>
                  <a:t>If                            , </a:t>
                </a:r>
                <a:endParaRPr lang="en-US" sz="1600" dirty="0"/>
              </a:p>
            </p:txBody>
          </p:sp>
          <p:graphicFrame>
            <p:nvGraphicFramePr>
              <p:cNvPr id="32" name="Object 31"/>
              <p:cNvGraphicFramePr>
                <a:graphicFrameLocks noChangeAspect="1"/>
              </p:cNvGraphicFramePr>
              <p:nvPr>
                <p:extLst>
                  <p:ext uri="{D42A27DB-BD31-4B8C-83A1-F6EECF244321}">
                    <p14:modId xmlns:p14="http://schemas.microsoft.com/office/powerpoint/2010/main" val="422061502"/>
                  </p:ext>
                </p:extLst>
              </p:nvPr>
            </p:nvGraphicFramePr>
            <p:xfrm>
              <a:off x="3661519" y="6272854"/>
              <a:ext cx="1147763" cy="303212"/>
            </p:xfrm>
            <a:graphic>
              <a:graphicData uri="http://schemas.openxmlformats.org/presentationml/2006/ole">
                <mc:AlternateContent xmlns:mc="http://schemas.openxmlformats.org/markup-compatibility/2006">
                  <mc:Choice xmlns:v="urn:schemas-microsoft-com:vml" Requires="v">
                    <p:oleObj spid="_x0000_s114623" name="Equation" r:id="rId25" imgW="914400" imgH="241200" progId="Equation.DSMT4">
                      <p:embed/>
                    </p:oleObj>
                  </mc:Choice>
                  <mc:Fallback>
                    <p:oleObj name="Equation" r:id="rId25" imgW="914400" imgH="241200" progId="Equation.DSMT4">
                      <p:embed/>
                      <p:pic>
                        <p:nvPicPr>
                          <p:cNvPr id="17" name="Object 16"/>
                          <p:cNvPicPr/>
                          <p:nvPr/>
                        </p:nvPicPr>
                        <p:blipFill>
                          <a:blip r:embed="rId26"/>
                          <a:stretch>
                            <a:fillRect/>
                          </a:stretch>
                        </p:blipFill>
                        <p:spPr>
                          <a:xfrm>
                            <a:off x="3661519" y="6272854"/>
                            <a:ext cx="1147763" cy="303212"/>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463434173"/>
                  </p:ext>
                </p:extLst>
              </p:nvPr>
            </p:nvGraphicFramePr>
            <p:xfrm>
              <a:off x="5087317" y="6307554"/>
              <a:ext cx="755984" cy="276225"/>
            </p:xfrm>
            <a:graphic>
              <a:graphicData uri="http://schemas.openxmlformats.org/presentationml/2006/ole">
                <mc:AlternateContent xmlns:mc="http://schemas.openxmlformats.org/markup-compatibility/2006">
                  <mc:Choice xmlns:v="urn:schemas-microsoft-com:vml" Requires="v">
                    <p:oleObj spid="_x0000_s114624" name="Equation" r:id="rId27" imgW="660240" imgH="241200" progId="Equation.DSMT4">
                      <p:embed/>
                    </p:oleObj>
                  </mc:Choice>
                  <mc:Fallback>
                    <p:oleObj name="Equation" r:id="rId27" imgW="660240" imgH="241200" progId="Equation.DSMT4">
                      <p:embed/>
                      <p:pic>
                        <p:nvPicPr>
                          <p:cNvPr id="18" name="Object 17"/>
                          <p:cNvPicPr/>
                          <p:nvPr/>
                        </p:nvPicPr>
                        <p:blipFill>
                          <a:blip r:embed="rId28"/>
                          <a:stretch>
                            <a:fillRect/>
                          </a:stretch>
                        </p:blipFill>
                        <p:spPr>
                          <a:xfrm>
                            <a:off x="5087317" y="6307554"/>
                            <a:ext cx="755984" cy="276225"/>
                          </a:xfrm>
                          <a:prstGeom prst="rect">
                            <a:avLst/>
                          </a:prstGeom>
                        </p:spPr>
                      </p:pic>
                    </p:oleObj>
                  </mc:Fallback>
                </mc:AlternateContent>
              </a:graphicData>
            </a:graphic>
          </p:graphicFrame>
        </p:grpSp>
      </p:grpSp>
      <p:graphicFrame>
        <p:nvGraphicFramePr>
          <p:cNvPr id="34" name="Object 33"/>
          <p:cNvGraphicFramePr>
            <a:graphicFrameLocks noChangeAspect="1"/>
          </p:cNvGraphicFramePr>
          <p:nvPr>
            <p:extLst>
              <p:ext uri="{D42A27DB-BD31-4B8C-83A1-F6EECF244321}">
                <p14:modId xmlns:p14="http://schemas.microsoft.com/office/powerpoint/2010/main" val="1566982699"/>
              </p:ext>
            </p:extLst>
          </p:nvPr>
        </p:nvGraphicFramePr>
        <p:xfrm>
          <a:off x="5287349" y="4638919"/>
          <a:ext cx="1193800" cy="254000"/>
        </p:xfrm>
        <a:graphic>
          <a:graphicData uri="http://schemas.openxmlformats.org/presentationml/2006/ole">
            <mc:AlternateContent xmlns:mc="http://schemas.openxmlformats.org/markup-compatibility/2006">
              <mc:Choice xmlns:v="urn:schemas-microsoft-com:vml" Requires="v">
                <p:oleObj spid="_x0000_s114625" name="Equation" r:id="rId29" imgW="1193760" imgH="253800" progId="Equation.DSMT4">
                  <p:embed/>
                </p:oleObj>
              </mc:Choice>
              <mc:Fallback>
                <p:oleObj name="Equation" r:id="rId29" imgW="1193760" imgH="253800" progId="Equation.DSMT4">
                  <p:embed/>
                  <p:pic>
                    <p:nvPicPr>
                      <p:cNvPr id="0" name=""/>
                      <p:cNvPicPr/>
                      <p:nvPr/>
                    </p:nvPicPr>
                    <p:blipFill>
                      <a:blip r:embed="rId30"/>
                      <a:stretch>
                        <a:fillRect/>
                      </a:stretch>
                    </p:blipFill>
                    <p:spPr>
                      <a:xfrm>
                        <a:off x="5287349" y="4638919"/>
                        <a:ext cx="1193800" cy="254000"/>
                      </a:xfrm>
                      <a:prstGeom prst="rect">
                        <a:avLst/>
                      </a:prstGeom>
                    </p:spPr>
                  </p:pic>
                </p:oleObj>
              </mc:Fallback>
            </mc:AlternateContent>
          </a:graphicData>
        </a:graphic>
      </p:graphicFrame>
      <p:sp>
        <p:nvSpPr>
          <p:cNvPr id="35" name="TextBox 34"/>
          <p:cNvSpPr txBox="1"/>
          <p:nvPr/>
        </p:nvSpPr>
        <p:spPr>
          <a:xfrm>
            <a:off x="6662124" y="4648200"/>
            <a:ext cx="2212465" cy="307777"/>
          </a:xfrm>
          <a:prstGeom prst="rect">
            <a:avLst/>
          </a:prstGeom>
          <a:noFill/>
        </p:spPr>
        <p:txBody>
          <a:bodyPr wrap="none" rtlCol="0">
            <a:spAutoFit/>
          </a:bodyPr>
          <a:lstStyle/>
          <a:p>
            <a:r>
              <a:rPr lang="en-US" sz="1400" b="1" dirty="0" smtClean="0"/>
              <a:t>Still works and is stable</a:t>
            </a:r>
            <a:endParaRPr lang="en-US" sz="1400" b="1" dirty="0"/>
          </a:p>
        </p:txBody>
      </p:sp>
      <p:sp>
        <p:nvSpPr>
          <p:cNvPr id="36" name="TextBox 35"/>
          <p:cNvSpPr txBox="1"/>
          <p:nvPr/>
        </p:nvSpPr>
        <p:spPr>
          <a:xfrm>
            <a:off x="6449761" y="3740649"/>
            <a:ext cx="2517036" cy="307777"/>
          </a:xfrm>
          <a:prstGeom prst="rect">
            <a:avLst/>
          </a:prstGeom>
          <a:noFill/>
        </p:spPr>
        <p:txBody>
          <a:bodyPr wrap="none" rtlCol="0">
            <a:spAutoFit/>
          </a:bodyPr>
          <a:lstStyle/>
          <a:p>
            <a:r>
              <a:rPr lang="en-US" sz="1400" b="1" dirty="0" smtClean="0"/>
              <a:t>Low threshold but unstable</a:t>
            </a:r>
            <a:endParaRPr lang="en-US" sz="1400" b="1" dirty="0"/>
          </a:p>
        </p:txBody>
      </p:sp>
      <p:grpSp>
        <p:nvGrpSpPr>
          <p:cNvPr id="56" name="Group 55"/>
          <p:cNvGrpSpPr/>
          <p:nvPr/>
        </p:nvGrpSpPr>
        <p:grpSpPr>
          <a:xfrm>
            <a:off x="3190640" y="2708578"/>
            <a:ext cx="2918891" cy="362443"/>
            <a:chOff x="3323016" y="3098859"/>
            <a:chExt cx="2918891" cy="362443"/>
          </a:xfrm>
        </p:grpSpPr>
        <p:grpSp>
          <p:nvGrpSpPr>
            <p:cNvPr id="20" name="Group 19"/>
            <p:cNvGrpSpPr/>
            <p:nvPr/>
          </p:nvGrpSpPr>
          <p:grpSpPr>
            <a:xfrm>
              <a:off x="3323693" y="3110264"/>
              <a:ext cx="2717929" cy="338554"/>
              <a:chOff x="3125372" y="6245225"/>
              <a:chExt cx="2717929" cy="338554"/>
            </a:xfrm>
          </p:grpSpPr>
          <p:sp>
            <p:nvSpPr>
              <p:cNvPr id="16" name="TextBox 15"/>
              <p:cNvSpPr txBox="1"/>
              <p:nvPr/>
            </p:nvSpPr>
            <p:spPr>
              <a:xfrm>
                <a:off x="3125372" y="6245225"/>
                <a:ext cx="2089033" cy="338554"/>
              </a:xfrm>
              <a:prstGeom prst="rect">
                <a:avLst/>
              </a:prstGeom>
              <a:noFill/>
            </p:spPr>
            <p:txBody>
              <a:bodyPr wrap="none" rtlCol="0">
                <a:spAutoFit/>
              </a:bodyPr>
              <a:lstStyle/>
              <a:p>
                <a:r>
                  <a:rPr lang="en-US" sz="1600" dirty="0" smtClean="0"/>
                  <a:t>If                            , </a:t>
                </a:r>
                <a:endParaRPr lang="en-US" sz="1600" dirty="0"/>
              </a:p>
            </p:txBody>
          </p:sp>
          <p:graphicFrame>
            <p:nvGraphicFramePr>
              <p:cNvPr id="17" name="Object 16"/>
              <p:cNvGraphicFramePr>
                <a:graphicFrameLocks noChangeAspect="1"/>
              </p:cNvGraphicFramePr>
              <p:nvPr>
                <p:extLst>
                  <p:ext uri="{D42A27DB-BD31-4B8C-83A1-F6EECF244321}">
                    <p14:modId xmlns:p14="http://schemas.microsoft.com/office/powerpoint/2010/main" val="4098453397"/>
                  </p:ext>
                </p:extLst>
              </p:nvPr>
            </p:nvGraphicFramePr>
            <p:xfrm>
              <a:off x="3534268" y="6264691"/>
              <a:ext cx="1403350" cy="319088"/>
            </p:xfrm>
            <a:graphic>
              <a:graphicData uri="http://schemas.openxmlformats.org/presentationml/2006/ole">
                <mc:AlternateContent xmlns:mc="http://schemas.openxmlformats.org/markup-compatibility/2006">
                  <mc:Choice xmlns:v="urn:schemas-microsoft-com:vml" Requires="v">
                    <p:oleObj spid="_x0000_s114626" name="Equation" r:id="rId31" imgW="1117440" imgH="253800" progId="Equation.DSMT4">
                      <p:embed/>
                    </p:oleObj>
                  </mc:Choice>
                  <mc:Fallback>
                    <p:oleObj name="Equation" r:id="rId31" imgW="1117440" imgH="253800" progId="Equation.DSMT4">
                      <p:embed/>
                      <p:pic>
                        <p:nvPicPr>
                          <p:cNvPr id="0" name=""/>
                          <p:cNvPicPr/>
                          <p:nvPr/>
                        </p:nvPicPr>
                        <p:blipFill>
                          <a:blip r:embed="rId32"/>
                          <a:stretch>
                            <a:fillRect/>
                          </a:stretch>
                        </p:blipFill>
                        <p:spPr>
                          <a:xfrm>
                            <a:off x="3534268" y="6264691"/>
                            <a:ext cx="1403350" cy="31908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364940533"/>
                  </p:ext>
                </p:extLst>
              </p:nvPr>
            </p:nvGraphicFramePr>
            <p:xfrm>
              <a:off x="5087317" y="6307554"/>
              <a:ext cx="755984" cy="276225"/>
            </p:xfrm>
            <a:graphic>
              <a:graphicData uri="http://schemas.openxmlformats.org/presentationml/2006/ole">
                <mc:AlternateContent xmlns:mc="http://schemas.openxmlformats.org/markup-compatibility/2006">
                  <mc:Choice xmlns:v="urn:schemas-microsoft-com:vml" Requires="v">
                    <p:oleObj spid="_x0000_s114627" name="Equation" r:id="rId33" imgW="660240" imgH="241200" progId="Equation.DSMT4">
                      <p:embed/>
                    </p:oleObj>
                  </mc:Choice>
                  <mc:Fallback>
                    <p:oleObj name="Equation" r:id="rId33" imgW="660240" imgH="241200" progId="Equation.DSMT4">
                      <p:embed/>
                      <p:pic>
                        <p:nvPicPr>
                          <p:cNvPr id="0" name=""/>
                          <p:cNvPicPr/>
                          <p:nvPr/>
                        </p:nvPicPr>
                        <p:blipFill>
                          <a:blip r:embed="rId34"/>
                          <a:stretch>
                            <a:fillRect/>
                          </a:stretch>
                        </p:blipFill>
                        <p:spPr>
                          <a:xfrm>
                            <a:off x="5087317" y="6307554"/>
                            <a:ext cx="755984" cy="276225"/>
                          </a:xfrm>
                          <a:prstGeom prst="rect">
                            <a:avLst/>
                          </a:prstGeom>
                        </p:spPr>
                      </p:pic>
                    </p:oleObj>
                  </mc:Fallback>
                </mc:AlternateContent>
              </a:graphicData>
            </a:graphic>
          </p:graphicFrame>
        </p:grpSp>
        <p:sp>
          <p:nvSpPr>
            <p:cNvPr id="55" name="Rounded Rectangle 54"/>
            <p:cNvSpPr/>
            <p:nvPr/>
          </p:nvSpPr>
          <p:spPr bwMode="auto">
            <a:xfrm>
              <a:off x="3323016" y="3098859"/>
              <a:ext cx="2918891" cy="362443"/>
            </a:xfrm>
            <a:prstGeom prst="roundRect">
              <a:avLst/>
            </a:prstGeom>
            <a:solidFill>
              <a:srgbClr val="00B0F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89" name="TextBox 88"/>
          <p:cNvSpPr txBox="1"/>
          <p:nvPr/>
        </p:nvSpPr>
        <p:spPr>
          <a:xfrm>
            <a:off x="5061401" y="6139624"/>
            <a:ext cx="2377574" cy="338554"/>
          </a:xfrm>
          <a:prstGeom prst="rect">
            <a:avLst/>
          </a:prstGeom>
          <a:noFill/>
        </p:spPr>
        <p:txBody>
          <a:bodyPr wrap="none" rtlCol="0">
            <a:spAutoFit/>
          </a:bodyPr>
          <a:lstStyle/>
          <a:p>
            <a:r>
              <a:rPr lang="en-US" sz="1600" dirty="0" smtClean="0"/>
              <a:t>Idler signal starts from 0</a:t>
            </a:r>
            <a:endParaRPr lang="en-US" sz="1600" dirty="0"/>
          </a:p>
        </p:txBody>
      </p:sp>
      <p:grpSp>
        <p:nvGrpSpPr>
          <p:cNvPr id="93" name="Group 92"/>
          <p:cNvGrpSpPr/>
          <p:nvPr/>
        </p:nvGrpSpPr>
        <p:grpSpPr>
          <a:xfrm>
            <a:off x="445740" y="4996934"/>
            <a:ext cx="3989781" cy="1872383"/>
            <a:chOff x="445740" y="4996934"/>
            <a:chExt cx="3989781" cy="1872383"/>
          </a:xfrm>
        </p:grpSpPr>
        <p:grpSp>
          <p:nvGrpSpPr>
            <p:cNvPr id="90" name="Group 89"/>
            <p:cNvGrpSpPr/>
            <p:nvPr/>
          </p:nvGrpSpPr>
          <p:grpSpPr>
            <a:xfrm>
              <a:off x="445740" y="4996934"/>
              <a:ext cx="3989781" cy="1872383"/>
              <a:chOff x="445740" y="4996934"/>
              <a:chExt cx="3989781" cy="1872383"/>
            </a:xfrm>
          </p:grpSpPr>
          <p:grpSp>
            <p:nvGrpSpPr>
              <p:cNvPr id="67" name="Group 66"/>
              <p:cNvGrpSpPr/>
              <p:nvPr/>
            </p:nvGrpSpPr>
            <p:grpSpPr>
              <a:xfrm>
                <a:off x="914400" y="5181600"/>
                <a:ext cx="2812437" cy="1466850"/>
                <a:chOff x="914400" y="5181600"/>
                <a:chExt cx="2812437" cy="1466850"/>
              </a:xfrm>
            </p:grpSpPr>
            <p:cxnSp>
              <p:nvCxnSpPr>
                <p:cNvPr id="62" name="Straight Arrow Connector 61"/>
                <p:cNvCxnSpPr/>
                <p:nvPr/>
              </p:nvCxnSpPr>
              <p:spPr bwMode="auto">
                <a:xfrm>
                  <a:off x="914400" y="6648450"/>
                  <a:ext cx="281243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6" name="Straight Arrow Connector 65"/>
                <p:cNvCxnSpPr/>
                <p:nvPr/>
              </p:nvCxnSpPr>
              <p:spPr bwMode="auto">
                <a:xfrm flipV="1">
                  <a:off x="914400" y="5181600"/>
                  <a:ext cx="0" cy="146685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68" name="TextBox 67"/>
              <p:cNvSpPr txBox="1"/>
              <p:nvPr/>
            </p:nvSpPr>
            <p:spPr>
              <a:xfrm>
                <a:off x="599745" y="6499985"/>
                <a:ext cx="312906" cy="369332"/>
              </a:xfrm>
              <a:prstGeom prst="rect">
                <a:avLst/>
              </a:prstGeom>
              <a:noFill/>
            </p:spPr>
            <p:txBody>
              <a:bodyPr wrap="none" rtlCol="0">
                <a:spAutoFit/>
              </a:bodyPr>
              <a:lstStyle/>
              <a:p>
                <a:r>
                  <a:rPr lang="en-US" dirty="0" smtClean="0"/>
                  <a:t>0</a:t>
                </a:r>
                <a:endParaRPr lang="en-US" dirty="0"/>
              </a:p>
            </p:txBody>
          </p:sp>
          <p:sp>
            <p:nvSpPr>
              <p:cNvPr id="69" name="TextBox 68"/>
              <p:cNvSpPr txBox="1"/>
              <p:nvPr/>
            </p:nvSpPr>
            <p:spPr>
              <a:xfrm>
                <a:off x="3726837" y="6499985"/>
                <a:ext cx="312906" cy="369332"/>
              </a:xfrm>
              <a:prstGeom prst="rect">
                <a:avLst/>
              </a:prstGeom>
              <a:noFill/>
            </p:spPr>
            <p:txBody>
              <a:bodyPr wrap="none" rtlCol="0">
                <a:spAutoFit/>
              </a:bodyPr>
              <a:lstStyle/>
              <a:p>
                <a:r>
                  <a:rPr lang="en-US" dirty="0"/>
                  <a:t>L</a:t>
                </a:r>
              </a:p>
            </p:txBody>
          </p:sp>
          <p:cxnSp>
            <p:nvCxnSpPr>
              <p:cNvPr id="71" name="Straight Connector 70"/>
              <p:cNvCxnSpPr/>
              <p:nvPr/>
            </p:nvCxnSpPr>
            <p:spPr bwMode="auto">
              <a:xfrm>
                <a:off x="921724" y="5246174"/>
                <a:ext cx="2678489" cy="185687"/>
              </a:xfrm>
              <a:prstGeom prst="line">
                <a:avLst/>
              </a:prstGeom>
              <a:solidFill>
                <a:schemeClr val="accent1"/>
              </a:solidFill>
              <a:ln w="28575" cap="flat" cmpd="sng" algn="ctr">
                <a:solidFill>
                  <a:srgbClr val="002060"/>
                </a:solidFill>
                <a:prstDash val="solid"/>
                <a:round/>
                <a:headEnd type="none" w="med" len="med"/>
                <a:tailEnd type="none" w="med" len="med"/>
              </a:ln>
              <a:effectLst/>
            </p:spPr>
          </p:cxnSp>
          <p:sp>
            <p:nvSpPr>
              <p:cNvPr id="72" name="TextBox 71"/>
              <p:cNvSpPr txBox="1"/>
              <p:nvPr/>
            </p:nvSpPr>
            <p:spPr>
              <a:xfrm>
                <a:off x="3646045" y="5248215"/>
                <a:ext cx="753732" cy="338554"/>
              </a:xfrm>
              <a:prstGeom prst="rect">
                <a:avLst/>
              </a:prstGeom>
              <a:noFill/>
            </p:spPr>
            <p:txBody>
              <a:bodyPr wrap="none" rtlCol="0">
                <a:spAutoFit/>
              </a:bodyPr>
              <a:lstStyle/>
              <a:p>
                <a:r>
                  <a:rPr lang="en-US" sz="1600" b="1" dirty="0" smtClean="0"/>
                  <a:t>Pump</a:t>
                </a:r>
                <a:endParaRPr lang="en-US" sz="1600" b="1" dirty="0"/>
              </a:p>
            </p:txBody>
          </p:sp>
          <p:sp>
            <p:nvSpPr>
              <p:cNvPr id="73" name="TextBox 72"/>
              <p:cNvSpPr txBox="1"/>
              <p:nvPr/>
            </p:nvSpPr>
            <p:spPr>
              <a:xfrm>
                <a:off x="445740" y="4996934"/>
                <a:ext cx="338554" cy="369332"/>
              </a:xfrm>
              <a:prstGeom prst="rect">
                <a:avLst/>
              </a:prstGeom>
              <a:noFill/>
            </p:spPr>
            <p:txBody>
              <a:bodyPr wrap="none" rtlCol="0">
                <a:spAutoFit/>
              </a:bodyPr>
              <a:lstStyle/>
              <a:p>
                <a:r>
                  <a:rPr lang="en-US" b="1" dirty="0" smtClean="0"/>
                  <a:t>S</a:t>
                </a:r>
                <a:endParaRPr lang="en-US" b="1" dirty="0"/>
              </a:p>
            </p:txBody>
          </p:sp>
          <p:sp>
            <p:nvSpPr>
              <p:cNvPr id="74" name="Right Arrow 73"/>
              <p:cNvSpPr/>
              <p:nvPr/>
            </p:nvSpPr>
            <p:spPr bwMode="auto">
              <a:xfrm>
                <a:off x="3209916" y="5285436"/>
                <a:ext cx="361337" cy="207624"/>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75" name="Straight Connector 74"/>
              <p:cNvCxnSpPr/>
              <p:nvPr/>
            </p:nvCxnSpPr>
            <p:spPr bwMode="auto">
              <a:xfrm flipV="1">
                <a:off x="907077" y="6472736"/>
                <a:ext cx="2738968" cy="174972"/>
              </a:xfrm>
              <a:prstGeom prst="line">
                <a:avLst/>
              </a:prstGeom>
              <a:solidFill>
                <a:schemeClr val="accent1"/>
              </a:solidFill>
              <a:ln w="28575" cap="flat" cmpd="sng" algn="ctr">
                <a:solidFill>
                  <a:srgbClr val="336600"/>
                </a:solidFill>
                <a:prstDash val="solid"/>
                <a:round/>
                <a:headEnd type="none" w="med" len="med"/>
                <a:tailEnd type="none" w="med" len="med"/>
              </a:ln>
              <a:effectLst/>
            </p:spPr>
          </p:cxnSp>
          <p:sp>
            <p:nvSpPr>
              <p:cNvPr id="79" name="Right Arrow 78"/>
              <p:cNvSpPr/>
              <p:nvPr/>
            </p:nvSpPr>
            <p:spPr bwMode="auto">
              <a:xfrm>
                <a:off x="3336299" y="6405144"/>
                <a:ext cx="361337" cy="207624"/>
              </a:xfrm>
              <a:prstGeom prst="rightArrow">
                <a:avLst/>
              </a:prstGeom>
              <a:solidFill>
                <a:srgbClr val="33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0" name="TextBox 79"/>
              <p:cNvSpPr txBox="1"/>
              <p:nvPr/>
            </p:nvSpPr>
            <p:spPr>
              <a:xfrm>
                <a:off x="3701597" y="6270898"/>
                <a:ext cx="619080" cy="338554"/>
              </a:xfrm>
              <a:prstGeom prst="rect">
                <a:avLst/>
              </a:prstGeom>
              <a:noFill/>
            </p:spPr>
            <p:txBody>
              <a:bodyPr wrap="none" rtlCol="0">
                <a:spAutoFit/>
              </a:bodyPr>
              <a:lstStyle/>
              <a:p>
                <a:r>
                  <a:rPr lang="en-US" sz="1600" b="1" dirty="0" smtClean="0"/>
                  <a:t>Idler</a:t>
                </a:r>
                <a:endParaRPr lang="en-US" sz="1600" b="1" dirty="0"/>
              </a:p>
            </p:txBody>
          </p:sp>
          <p:cxnSp>
            <p:nvCxnSpPr>
              <p:cNvPr id="81" name="Straight Connector 80"/>
              <p:cNvCxnSpPr/>
              <p:nvPr/>
            </p:nvCxnSpPr>
            <p:spPr bwMode="auto">
              <a:xfrm flipV="1">
                <a:off x="921724" y="6260932"/>
                <a:ext cx="2678489" cy="185687"/>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82" name="Right Arrow 81"/>
              <p:cNvSpPr/>
              <p:nvPr/>
            </p:nvSpPr>
            <p:spPr bwMode="auto">
              <a:xfrm>
                <a:off x="3275088" y="6171403"/>
                <a:ext cx="361337" cy="207624"/>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5" name="Straight Connector 84"/>
              <p:cNvCxnSpPr/>
              <p:nvPr/>
            </p:nvCxnSpPr>
            <p:spPr bwMode="auto">
              <a:xfrm flipV="1">
                <a:off x="914400" y="6350842"/>
                <a:ext cx="2709856" cy="50875"/>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87" name="TextBox 86"/>
              <p:cNvSpPr txBox="1"/>
              <p:nvPr/>
            </p:nvSpPr>
            <p:spPr>
              <a:xfrm>
                <a:off x="3635302" y="6088563"/>
                <a:ext cx="800219" cy="338554"/>
              </a:xfrm>
              <a:prstGeom prst="rect">
                <a:avLst/>
              </a:prstGeom>
              <a:noFill/>
            </p:spPr>
            <p:txBody>
              <a:bodyPr wrap="none" rtlCol="0">
                <a:spAutoFit/>
              </a:bodyPr>
              <a:lstStyle/>
              <a:p>
                <a:r>
                  <a:rPr lang="en-US" sz="1600" b="1" dirty="0" smtClean="0"/>
                  <a:t>Signal</a:t>
                </a:r>
                <a:endParaRPr lang="en-US" sz="1600" b="1" dirty="0"/>
              </a:p>
            </p:txBody>
          </p:sp>
          <p:sp>
            <p:nvSpPr>
              <p:cNvPr id="88" name="Right Arrow 87"/>
              <p:cNvSpPr/>
              <p:nvPr/>
            </p:nvSpPr>
            <p:spPr bwMode="auto">
              <a:xfrm flipH="1">
                <a:off x="987201" y="6176011"/>
                <a:ext cx="361337" cy="207624"/>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92" name="Straight Connector 91"/>
            <p:cNvCxnSpPr/>
            <p:nvPr/>
          </p:nvCxnSpPr>
          <p:spPr bwMode="auto">
            <a:xfrm>
              <a:off x="3600213" y="5285436"/>
              <a:ext cx="0" cy="1362272"/>
            </a:xfrm>
            <a:prstGeom prst="line">
              <a:avLst/>
            </a:prstGeom>
            <a:solidFill>
              <a:schemeClr val="accent1"/>
            </a:solidFill>
            <a:ln w="22225" cap="flat" cmpd="sng" algn="ctr">
              <a:solidFill>
                <a:schemeClr val="tx1">
                  <a:alpha val="99000"/>
                </a:schemeClr>
              </a:solidFill>
              <a:prstDash val="solid"/>
              <a:round/>
              <a:headEnd type="none" w="med" len="med"/>
              <a:tailEnd type="none" w="med" len="med"/>
            </a:ln>
            <a:effectLst/>
          </p:spPr>
        </p:cxnSp>
      </p:grpSp>
    </p:spTree>
    <p:extLst>
      <p:ext uri="{BB962C8B-B14F-4D97-AF65-F5344CB8AC3E}">
        <p14:creationId xmlns:p14="http://schemas.microsoft.com/office/powerpoint/2010/main" val="241279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p:bldP spid="36" grpId="0"/>
      <p:bldP spid="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8033"/>
            <a:ext cx="8229600" cy="1143000"/>
          </a:xfrm>
        </p:spPr>
        <p:txBody>
          <a:bodyPr/>
          <a:lstStyle/>
          <a:p>
            <a:r>
              <a:rPr lang="en-US" sz="3200" dirty="0" smtClean="0"/>
              <a:t>OPO Conversion Efficiency</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26</a:t>
            </a:fld>
            <a:endParaRPr lang="en-US"/>
          </a:p>
        </p:txBody>
      </p:sp>
      <p:cxnSp>
        <p:nvCxnSpPr>
          <p:cNvPr id="23" name="Straight Connector 22"/>
          <p:cNvCxnSpPr/>
          <p:nvPr/>
        </p:nvCxnSpPr>
        <p:spPr bwMode="auto">
          <a:xfrm>
            <a:off x="3157875" y="2814215"/>
            <a:ext cx="1784" cy="141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4" name="Group 23"/>
          <p:cNvGrpSpPr/>
          <p:nvPr/>
        </p:nvGrpSpPr>
        <p:grpSpPr>
          <a:xfrm>
            <a:off x="0" y="1022857"/>
            <a:ext cx="3989781" cy="1872383"/>
            <a:chOff x="445740" y="4996934"/>
            <a:chExt cx="3989781" cy="1872383"/>
          </a:xfrm>
        </p:grpSpPr>
        <p:grpSp>
          <p:nvGrpSpPr>
            <p:cNvPr id="25" name="Group 24"/>
            <p:cNvGrpSpPr/>
            <p:nvPr/>
          </p:nvGrpSpPr>
          <p:grpSpPr>
            <a:xfrm>
              <a:off x="445740" y="4996934"/>
              <a:ext cx="3989781" cy="1872383"/>
              <a:chOff x="445740" y="4996934"/>
              <a:chExt cx="3989781" cy="1872383"/>
            </a:xfrm>
          </p:grpSpPr>
          <p:grpSp>
            <p:nvGrpSpPr>
              <p:cNvPr id="27" name="Group 26"/>
              <p:cNvGrpSpPr/>
              <p:nvPr/>
            </p:nvGrpSpPr>
            <p:grpSpPr>
              <a:xfrm>
                <a:off x="914400" y="5181600"/>
                <a:ext cx="2812437" cy="1466850"/>
                <a:chOff x="914400" y="5181600"/>
                <a:chExt cx="2812437" cy="1466850"/>
              </a:xfrm>
            </p:grpSpPr>
            <p:cxnSp>
              <p:nvCxnSpPr>
                <p:cNvPr id="42" name="Straight Arrow Connector 41"/>
                <p:cNvCxnSpPr/>
                <p:nvPr/>
              </p:nvCxnSpPr>
              <p:spPr bwMode="auto">
                <a:xfrm>
                  <a:off x="914400" y="6648450"/>
                  <a:ext cx="281243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flipV="1">
                  <a:off x="914400" y="5181600"/>
                  <a:ext cx="0" cy="146685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28" name="TextBox 27"/>
              <p:cNvSpPr txBox="1"/>
              <p:nvPr/>
            </p:nvSpPr>
            <p:spPr>
              <a:xfrm>
                <a:off x="599745" y="6499985"/>
                <a:ext cx="312906" cy="369332"/>
              </a:xfrm>
              <a:prstGeom prst="rect">
                <a:avLst/>
              </a:prstGeom>
              <a:noFill/>
            </p:spPr>
            <p:txBody>
              <a:bodyPr wrap="none" rtlCol="0">
                <a:spAutoFit/>
              </a:bodyPr>
              <a:lstStyle/>
              <a:p>
                <a:r>
                  <a:rPr lang="en-US" dirty="0" smtClean="0"/>
                  <a:t>0</a:t>
                </a:r>
                <a:endParaRPr lang="en-US" dirty="0"/>
              </a:p>
            </p:txBody>
          </p:sp>
          <p:sp>
            <p:nvSpPr>
              <p:cNvPr id="29" name="TextBox 28"/>
              <p:cNvSpPr txBox="1"/>
              <p:nvPr/>
            </p:nvSpPr>
            <p:spPr>
              <a:xfrm>
                <a:off x="3726837" y="6499985"/>
                <a:ext cx="312906" cy="369332"/>
              </a:xfrm>
              <a:prstGeom prst="rect">
                <a:avLst/>
              </a:prstGeom>
              <a:noFill/>
            </p:spPr>
            <p:txBody>
              <a:bodyPr wrap="none" rtlCol="0">
                <a:spAutoFit/>
              </a:bodyPr>
              <a:lstStyle/>
              <a:p>
                <a:r>
                  <a:rPr lang="en-US" dirty="0"/>
                  <a:t>L</a:t>
                </a:r>
              </a:p>
            </p:txBody>
          </p:sp>
          <p:cxnSp>
            <p:nvCxnSpPr>
              <p:cNvPr id="30" name="Straight Connector 29"/>
              <p:cNvCxnSpPr/>
              <p:nvPr/>
            </p:nvCxnSpPr>
            <p:spPr bwMode="auto">
              <a:xfrm>
                <a:off x="921724" y="5246174"/>
                <a:ext cx="2678489" cy="185687"/>
              </a:xfrm>
              <a:prstGeom prst="line">
                <a:avLst/>
              </a:prstGeom>
              <a:solidFill>
                <a:schemeClr val="accent1"/>
              </a:solidFill>
              <a:ln w="28575" cap="flat" cmpd="sng" algn="ctr">
                <a:solidFill>
                  <a:srgbClr val="002060"/>
                </a:solidFill>
                <a:prstDash val="solid"/>
                <a:round/>
                <a:headEnd type="none" w="med" len="med"/>
                <a:tailEnd type="none" w="med" len="med"/>
              </a:ln>
              <a:effectLst/>
            </p:spPr>
          </p:cxnSp>
          <p:sp>
            <p:nvSpPr>
              <p:cNvPr id="31" name="TextBox 30"/>
              <p:cNvSpPr txBox="1"/>
              <p:nvPr/>
            </p:nvSpPr>
            <p:spPr>
              <a:xfrm>
                <a:off x="3646045" y="5248215"/>
                <a:ext cx="753732" cy="338554"/>
              </a:xfrm>
              <a:prstGeom prst="rect">
                <a:avLst/>
              </a:prstGeom>
              <a:noFill/>
            </p:spPr>
            <p:txBody>
              <a:bodyPr wrap="none" rtlCol="0">
                <a:spAutoFit/>
              </a:bodyPr>
              <a:lstStyle/>
              <a:p>
                <a:r>
                  <a:rPr lang="en-US" sz="1600" b="1" dirty="0" smtClean="0"/>
                  <a:t>Pump</a:t>
                </a:r>
                <a:endParaRPr lang="en-US" sz="1600" b="1" dirty="0"/>
              </a:p>
            </p:txBody>
          </p:sp>
          <p:sp>
            <p:nvSpPr>
              <p:cNvPr id="32" name="TextBox 31"/>
              <p:cNvSpPr txBox="1"/>
              <p:nvPr/>
            </p:nvSpPr>
            <p:spPr>
              <a:xfrm>
                <a:off x="445740" y="4996934"/>
                <a:ext cx="351378" cy="369332"/>
              </a:xfrm>
              <a:prstGeom prst="rect">
                <a:avLst/>
              </a:prstGeom>
              <a:noFill/>
            </p:spPr>
            <p:txBody>
              <a:bodyPr wrap="none" rtlCol="0">
                <a:spAutoFit/>
              </a:bodyPr>
              <a:lstStyle/>
              <a:p>
                <a:r>
                  <a:rPr lang="en-US" b="1" dirty="0"/>
                  <a:t>N</a:t>
                </a:r>
              </a:p>
            </p:txBody>
          </p:sp>
          <p:sp>
            <p:nvSpPr>
              <p:cNvPr id="33" name="Right Arrow 32"/>
              <p:cNvSpPr/>
              <p:nvPr/>
            </p:nvSpPr>
            <p:spPr bwMode="auto">
              <a:xfrm>
                <a:off x="3209916" y="5285436"/>
                <a:ext cx="361337" cy="207624"/>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4" name="Straight Connector 33"/>
              <p:cNvCxnSpPr/>
              <p:nvPr/>
            </p:nvCxnSpPr>
            <p:spPr bwMode="auto">
              <a:xfrm flipV="1">
                <a:off x="907077" y="6472736"/>
                <a:ext cx="2738968" cy="174972"/>
              </a:xfrm>
              <a:prstGeom prst="line">
                <a:avLst/>
              </a:prstGeom>
              <a:solidFill>
                <a:schemeClr val="accent1"/>
              </a:solidFill>
              <a:ln w="28575" cap="flat" cmpd="sng" algn="ctr">
                <a:solidFill>
                  <a:srgbClr val="336600"/>
                </a:solidFill>
                <a:prstDash val="solid"/>
                <a:round/>
                <a:headEnd type="none" w="med" len="med"/>
                <a:tailEnd type="none" w="med" len="med"/>
              </a:ln>
              <a:effectLst/>
            </p:spPr>
          </p:cxnSp>
          <p:sp>
            <p:nvSpPr>
              <p:cNvPr id="35" name="Right Arrow 34"/>
              <p:cNvSpPr/>
              <p:nvPr/>
            </p:nvSpPr>
            <p:spPr bwMode="auto">
              <a:xfrm>
                <a:off x="3336299" y="6405144"/>
                <a:ext cx="361337" cy="207624"/>
              </a:xfrm>
              <a:prstGeom prst="rightArrow">
                <a:avLst/>
              </a:prstGeom>
              <a:solidFill>
                <a:srgbClr val="33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TextBox 35"/>
              <p:cNvSpPr txBox="1"/>
              <p:nvPr/>
            </p:nvSpPr>
            <p:spPr>
              <a:xfrm>
                <a:off x="3701597" y="6270898"/>
                <a:ext cx="619080" cy="338554"/>
              </a:xfrm>
              <a:prstGeom prst="rect">
                <a:avLst/>
              </a:prstGeom>
              <a:noFill/>
            </p:spPr>
            <p:txBody>
              <a:bodyPr wrap="none" rtlCol="0">
                <a:spAutoFit/>
              </a:bodyPr>
              <a:lstStyle/>
              <a:p>
                <a:r>
                  <a:rPr lang="en-US" sz="1600" b="1" dirty="0" smtClean="0"/>
                  <a:t>Idler</a:t>
                </a:r>
                <a:endParaRPr lang="en-US" sz="1600" b="1" dirty="0"/>
              </a:p>
            </p:txBody>
          </p:sp>
          <p:cxnSp>
            <p:nvCxnSpPr>
              <p:cNvPr id="37" name="Straight Connector 36"/>
              <p:cNvCxnSpPr/>
              <p:nvPr/>
            </p:nvCxnSpPr>
            <p:spPr bwMode="auto">
              <a:xfrm flipV="1">
                <a:off x="921724" y="6260932"/>
                <a:ext cx="2678489" cy="185687"/>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8" name="Right Arrow 37"/>
              <p:cNvSpPr/>
              <p:nvPr/>
            </p:nvSpPr>
            <p:spPr bwMode="auto">
              <a:xfrm>
                <a:off x="3275088" y="6171403"/>
                <a:ext cx="361337" cy="207624"/>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9" name="Straight Connector 38"/>
              <p:cNvCxnSpPr/>
              <p:nvPr/>
            </p:nvCxnSpPr>
            <p:spPr bwMode="auto">
              <a:xfrm flipV="1">
                <a:off x="914400" y="6350842"/>
                <a:ext cx="2709856" cy="50875"/>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40" name="TextBox 39"/>
              <p:cNvSpPr txBox="1"/>
              <p:nvPr/>
            </p:nvSpPr>
            <p:spPr>
              <a:xfrm>
                <a:off x="3635302" y="6088563"/>
                <a:ext cx="800219" cy="338554"/>
              </a:xfrm>
              <a:prstGeom prst="rect">
                <a:avLst/>
              </a:prstGeom>
              <a:noFill/>
            </p:spPr>
            <p:txBody>
              <a:bodyPr wrap="none" rtlCol="0">
                <a:spAutoFit/>
              </a:bodyPr>
              <a:lstStyle/>
              <a:p>
                <a:r>
                  <a:rPr lang="en-US" sz="1600" b="1" dirty="0" smtClean="0"/>
                  <a:t>Signal</a:t>
                </a:r>
                <a:endParaRPr lang="en-US" sz="1600" b="1" dirty="0"/>
              </a:p>
            </p:txBody>
          </p:sp>
          <p:sp>
            <p:nvSpPr>
              <p:cNvPr id="41" name="Right Arrow 40"/>
              <p:cNvSpPr/>
              <p:nvPr/>
            </p:nvSpPr>
            <p:spPr bwMode="auto">
              <a:xfrm flipH="1">
                <a:off x="987201" y="6176011"/>
                <a:ext cx="361337" cy="207624"/>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26" name="Straight Connector 25"/>
            <p:cNvCxnSpPr/>
            <p:nvPr/>
          </p:nvCxnSpPr>
          <p:spPr bwMode="auto">
            <a:xfrm>
              <a:off x="3600213" y="5285436"/>
              <a:ext cx="0" cy="1362272"/>
            </a:xfrm>
            <a:prstGeom prst="line">
              <a:avLst/>
            </a:prstGeom>
            <a:solidFill>
              <a:schemeClr val="accent1"/>
            </a:solidFill>
            <a:ln w="22225" cap="flat" cmpd="sng" algn="ctr">
              <a:solidFill>
                <a:schemeClr val="tx1">
                  <a:alpha val="99000"/>
                </a:schemeClr>
              </a:solidFill>
              <a:prstDash val="solid"/>
              <a:round/>
              <a:headEnd type="none" w="med" len="med"/>
              <a:tailEnd type="none" w="med" len="med"/>
            </a:ln>
            <a:effectLst/>
          </p:spPr>
        </p:cxnSp>
      </p:grpSp>
      <p:sp>
        <p:nvSpPr>
          <p:cNvPr id="45" name="TextBox 44"/>
          <p:cNvSpPr txBox="1"/>
          <p:nvPr/>
        </p:nvSpPr>
        <p:spPr>
          <a:xfrm>
            <a:off x="4178300" y="1074083"/>
            <a:ext cx="4068743" cy="584775"/>
          </a:xfrm>
          <a:prstGeom prst="rect">
            <a:avLst/>
          </a:prstGeom>
          <a:noFill/>
        </p:spPr>
        <p:txBody>
          <a:bodyPr wrap="none" rtlCol="0">
            <a:spAutoFit/>
          </a:bodyPr>
          <a:lstStyle/>
          <a:p>
            <a:r>
              <a:rPr lang="en-US" sz="1600" dirty="0" smtClean="0"/>
              <a:t>Circulating signal photon flux </a:t>
            </a:r>
            <a:r>
              <a:rPr lang="en-US" sz="1600" i="1" dirty="0" smtClean="0">
                <a:latin typeface="Times New Roman" panose="02020603050405020304" pitchFamily="18" charset="0"/>
                <a:cs typeface="Times New Roman" panose="02020603050405020304" pitchFamily="18" charset="0"/>
              </a:rPr>
              <a:t>N</a:t>
            </a:r>
            <a:r>
              <a:rPr lang="en-US" sz="1600" i="1" baseline="-25000" dirty="0">
                <a:latin typeface="Times New Roman" panose="02020603050405020304" pitchFamily="18" charset="0"/>
                <a:cs typeface="Times New Roman" panose="02020603050405020304" pitchFamily="18" charset="0"/>
              </a:rPr>
              <a:t>s</a:t>
            </a:r>
            <a:r>
              <a:rPr lang="en-US" sz="1600" i="1" dirty="0" smtClean="0">
                <a:latin typeface="Times New Roman" panose="02020603050405020304" pitchFamily="18" charset="0"/>
                <a:cs typeface="Times New Roman" panose="02020603050405020304" pitchFamily="18" charset="0"/>
              </a:rPr>
              <a:t> </a:t>
            </a:r>
            <a:r>
              <a:rPr lang="en-US" sz="1600" dirty="0" smtClean="0"/>
              <a:t>is constant</a:t>
            </a:r>
          </a:p>
          <a:p>
            <a:r>
              <a:rPr lang="en-US" sz="1600" dirty="0" smtClean="0"/>
              <a:t>but the pump gets depleted. Neglect loss </a:t>
            </a:r>
            <a:r>
              <a:rPr lang="el-GR" sz="1600" dirty="0" smtClean="0">
                <a:latin typeface="Times New Roman" panose="02020603050405020304" pitchFamily="18" charset="0"/>
                <a:cs typeface="Times New Roman" panose="02020603050405020304" pitchFamily="18" charset="0"/>
              </a:rPr>
              <a:t>α</a:t>
            </a:r>
            <a:endParaRPr lang="en-US" sz="1600" dirty="0">
              <a:latin typeface="Times New Roman" panose="02020603050405020304" pitchFamily="18" charset="0"/>
              <a:cs typeface="Times New Roman" panose="02020603050405020304" pitchFamily="18" charset="0"/>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260163097"/>
              </p:ext>
            </p:extLst>
          </p:nvPr>
        </p:nvGraphicFramePr>
        <p:xfrm>
          <a:off x="4178300" y="1747838"/>
          <a:ext cx="1409700" cy="1411287"/>
        </p:xfrm>
        <a:graphic>
          <a:graphicData uri="http://schemas.openxmlformats.org/presentationml/2006/ole">
            <mc:AlternateContent xmlns:mc="http://schemas.openxmlformats.org/markup-compatibility/2006">
              <mc:Choice xmlns:v="urn:schemas-microsoft-com:vml" Requires="v">
                <p:oleObj spid="_x0000_s115373" name="Equation" r:id="rId3" imgW="1066680" imgH="1066680" progId="Equation.DSMT4">
                  <p:embed/>
                </p:oleObj>
              </mc:Choice>
              <mc:Fallback>
                <p:oleObj name="Equation" r:id="rId3" imgW="1066680" imgH="1066680" progId="Equation.DSMT4">
                  <p:embed/>
                  <p:pic>
                    <p:nvPicPr>
                      <p:cNvPr id="0" name=""/>
                      <p:cNvPicPr/>
                      <p:nvPr/>
                    </p:nvPicPr>
                    <p:blipFill>
                      <a:blip r:embed="rId4"/>
                      <a:stretch>
                        <a:fillRect/>
                      </a:stretch>
                    </p:blipFill>
                    <p:spPr>
                      <a:xfrm>
                        <a:off x="4178300" y="1747838"/>
                        <a:ext cx="1409700" cy="1411287"/>
                      </a:xfrm>
                      <a:prstGeom prst="rect">
                        <a:avLst/>
                      </a:prstGeom>
                    </p:spPr>
                  </p:pic>
                </p:oleObj>
              </mc:Fallback>
            </mc:AlternateContent>
          </a:graphicData>
        </a:graphic>
      </p:graphicFrame>
      <p:sp>
        <p:nvSpPr>
          <p:cNvPr id="47" name="TextBox 46"/>
          <p:cNvSpPr txBox="1"/>
          <p:nvPr/>
        </p:nvSpPr>
        <p:spPr>
          <a:xfrm>
            <a:off x="5644938" y="2113286"/>
            <a:ext cx="1816523" cy="307777"/>
          </a:xfrm>
          <a:prstGeom prst="rect">
            <a:avLst/>
          </a:prstGeom>
          <a:noFill/>
        </p:spPr>
        <p:txBody>
          <a:bodyPr wrap="none" rtlCol="0">
            <a:spAutoFit/>
          </a:bodyPr>
          <a:lstStyle/>
          <a:p>
            <a:r>
              <a:rPr lang="en-US" sz="1400" dirty="0" smtClean="0"/>
              <a:t>Boundary condition: </a:t>
            </a:r>
            <a:endParaRPr lang="en-US" sz="1400" dirty="0"/>
          </a:p>
        </p:txBody>
      </p:sp>
      <p:graphicFrame>
        <p:nvGraphicFramePr>
          <p:cNvPr id="48" name="Object 47"/>
          <p:cNvGraphicFramePr>
            <a:graphicFrameLocks noChangeAspect="1"/>
          </p:cNvGraphicFramePr>
          <p:nvPr>
            <p:extLst>
              <p:ext uri="{D42A27DB-BD31-4B8C-83A1-F6EECF244321}">
                <p14:modId xmlns:p14="http://schemas.microsoft.com/office/powerpoint/2010/main" val="1650166777"/>
              </p:ext>
            </p:extLst>
          </p:nvPr>
        </p:nvGraphicFramePr>
        <p:xfrm>
          <a:off x="5972175" y="2516188"/>
          <a:ext cx="800100" cy="482600"/>
        </p:xfrm>
        <a:graphic>
          <a:graphicData uri="http://schemas.openxmlformats.org/presentationml/2006/ole">
            <mc:AlternateContent xmlns:mc="http://schemas.openxmlformats.org/markup-compatibility/2006">
              <mc:Choice xmlns:v="urn:schemas-microsoft-com:vml" Requires="v">
                <p:oleObj spid="_x0000_s115374" name="Equation" r:id="rId5" imgW="799920" imgH="482400" progId="Equation.DSMT4">
                  <p:embed/>
                </p:oleObj>
              </mc:Choice>
              <mc:Fallback>
                <p:oleObj name="Equation" r:id="rId5" imgW="799920" imgH="482400" progId="Equation.DSMT4">
                  <p:embed/>
                  <p:pic>
                    <p:nvPicPr>
                      <p:cNvPr id="0" name=""/>
                      <p:cNvPicPr/>
                      <p:nvPr/>
                    </p:nvPicPr>
                    <p:blipFill>
                      <a:blip r:embed="rId6"/>
                      <a:stretch>
                        <a:fillRect/>
                      </a:stretch>
                    </p:blipFill>
                    <p:spPr>
                      <a:xfrm>
                        <a:off x="5972175" y="2516188"/>
                        <a:ext cx="800100" cy="482600"/>
                      </a:xfrm>
                      <a:prstGeom prst="rect">
                        <a:avLst/>
                      </a:prstGeom>
                    </p:spPr>
                  </p:pic>
                </p:oleObj>
              </mc:Fallback>
            </mc:AlternateContent>
          </a:graphicData>
        </a:graphic>
      </p:graphicFrame>
      <p:sp>
        <p:nvSpPr>
          <p:cNvPr id="49" name="TextBox 48"/>
          <p:cNvSpPr txBox="1"/>
          <p:nvPr/>
        </p:nvSpPr>
        <p:spPr>
          <a:xfrm>
            <a:off x="588134" y="3238629"/>
            <a:ext cx="981359" cy="307777"/>
          </a:xfrm>
          <a:prstGeom prst="rect">
            <a:avLst/>
          </a:prstGeom>
          <a:noFill/>
        </p:spPr>
        <p:txBody>
          <a:bodyPr wrap="none" rtlCol="0">
            <a:spAutoFit/>
          </a:bodyPr>
          <a:lstStyle/>
          <a:p>
            <a:r>
              <a:rPr lang="en-US" sz="1400" dirty="0" smtClean="0"/>
              <a:t>Solution:  </a:t>
            </a:r>
            <a:endParaRPr lang="en-US" sz="1400" dirty="0"/>
          </a:p>
        </p:txBody>
      </p:sp>
      <p:graphicFrame>
        <p:nvGraphicFramePr>
          <p:cNvPr id="50" name="Object 49"/>
          <p:cNvGraphicFramePr>
            <a:graphicFrameLocks noChangeAspect="1"/>
          </p:cNvGraphicFramePr>
          <p:nvPr>
            <p:extLst>
              <p:ext uri="{D42A27DB-BD31-4B8C-83A1-F6EECF244321}">
                <p14:modId xmlns:p14="http://schemas.microsoft.com/office/powerpoint/2010/main" val="2282194370"/>
              </p:ext>
            </p:extLst>
          </p:nvPr>
        </p:nvGraphicFramePr>
        <p:xfrm>
          <a:off x="1698625" y="3208338"/>
          <a:ext cx="1930400" cy="533400"/>
        </p:xfrm>
        <a:graphic>
          <a:graphicData uri="http://schemas.openxmlformats.org/presentationml/2006/ole">
            <mc:AlternateContent xmlns:mc="http://schemas.openxmlformats.org/markup-compatibility/2006">
              <mc:Choice xmlns:v="urn:schemas-microsoft-com:vml" Requires="v">
                <p:oleObj spid="_x0000_s115375" name="Equation" r:id="rId7" imgW="1930320" imgH="533160" progId="Equation.DSMT4">
                  <p:embed/>
                </p:oleObj>
              </mc:Choice>
              <mc:Fallback>
                <p:oleObj name="Equation" r:id="rId7" imgW="1930320" imgH="533160" progId="Equation.DSMT4">
                  <p:embed/>
                  <p:pic>
                    <p:nvPicPr>
                      <p:cNvPr id="0" name=""/>
                      <p:cNvPicPr/>
                      <p:nvPr/>
                    </p:nvPicPr>
                    <p:blipFill>
                      <a:blip r:embed="rId8"/>
                      <a:stretch>
                        <a:fillRect/>
                      </a:stretch>
                    </p:blipFill>
                    <p:spPr>
                      <a:xfrm>
                        <a:off x="1698625" y="3208338"/>
                        <a:ext cx="1930400" cy="533400"/>
                      </a:xfrm>
                      <a:prstGeom prst="rect">
                        <a:avLst/>
                      </a:prstGeom>
                    </p:spPr>
                  </p:pic>
                </p:oleObj>
              </mc:Fallback>
            </mc:AlternateContent>
          </a:graphicData>
        </a:graphic>
      </p:graphicFrame>
      <p:sp>
        <p:nvSpPr>
          <p:cNvPr id="52" name="TextBox 51"/>
          <p:cNvSpPr txBox="1"/>
          <p:nvPr/>
        </p:nvSpPr>
        <p:spPr>
          <a:xfrm>
            <a:off x="3954037" y="3253832"/>
            <a:ext cx="2314483" cy="523220"/>
          </a:xfrm>
          <a:prstGeom prst="rect">
            <a:avLst/>
          </a:prstGeom>
          <a:noFill/>
        </p:spPr>
        <p:txBody>
          <a:bodyPr wrap="square" rtlCol="0">
            <a:spAutoFit/>
          </a:bodyPr>
          <a:lstStyle/>
          <a:p>
            <a:r>
              <a:rPr lang="en-US" sz="1400" dirty="0" smtClean="0"/>
              <a:t>The flux  of idler  photons exiting the cavity  </a:t>
            </a:r>
            <a:endParaRPr lang="en-US" sz="1400" dirty="0"/>
          </a:p>
        </p:txBody>
      </p:sp>
      <p:graphicFrame>
        <p:nvGraphicFramePr>
          <p:cNvPr id="53" name="Object 52"/>
          <p:cNvGraphicFramePr>
            <a:graphicFrameLocks noChangeAspect="1"/>
          </p:cNvGraphicFramePr>
          <p:nvPr>
            <p:extLst>
              <p:ext uri="{D42A27DB-BD31-4B8C-83A1-F6EECF244321}">
                <p14:modId xmlns:p14="http://schemas.microsoft.com/office/powerpoint/2010/main" val="3274560706"/>
              </p:ext>
            </p:extLst>
          </p:nvPr>
        </p:nvGraphicFramePr>
        <p:xfrm>
          <a:off x="6107113" y="3254375"/>
          <a:ext cx="2751137" cy="347663"/>
        </p:xfrm>
        <a:graphic>
          <a:graphicData uri="http://schemas.openxmlformats.org/presentationml/2006/ole">
            <mc:AlternateContent xmlns:mc="http://schemas.openxmlformats.org/markup-compatibility/2006">
              <mc:Choice xmlns:v="urn:schemas-microsoft-com:vml" Requires="v">
                <p:oleObj spid="_x0000_s115376" name="Equation" r:id="rId9" imgW="2006280" imgH="253800" progId="Equation.DSMT4">
                  <p:embed/>
                </p:oleObj>
              </mc:Choice>
              <mc:Fallback>
                <p:oleObj name="Equation" r:id="rId9" imgW="2006280" imgH="253800" progId="Equation.DSMT4">
                  <p:embed/>
                  <p:pic>
                    <p:nvPicPr>
                      <p:cNvPr id="0" name=""/>
                      <p:cNvPicPr/>
                      <p:nvPr/>
                    </p:nvPicPr>
                    <p:blipFill>
                      <a:blip r:embed="rId10"/>
                      <a:stretch>
                        <a:fillRect/>
                      </a:stretch>
                    </p:blipFill>
                    <p:spPr>
                      <a:xfrm>
                        <a:off x="6107113" y="3254375"/>
                        <a:ext cx="2751137" cy="347663"/>
                      </a:xfrm>
                      <a:prstGeom prst="rect">
                        <a:avLst/>
                      </a:prstGeom>
                    </p:spPr>
                  </p:pic>
                </p:oleObj>
              </mc:Fallback>
            </mc:AlternateContent>
          </a:graphicData>
        </a:graphic>
      </p:graphicFrame>
      <p:sp>
        <p:nvSpPr>
          <p:cNvPr id="55" name="TextBox 54"/>
          <p:cNvSpPr txBox="1"/>
          <p:nvPr/>
        </p:nvSpPr>
        <p:spPr>
          <a:xfrm>
            <a:off x="317218" y="3965260"/>
            <a:ext cx="2314483" cy="523220"/>
          </a:xfrm>
          <a:prstGeom prst="rect">
            <a:avLst/>
          </a:prstGeom>
          <a:noFill/>
        </p:spPr>
        <p:txBody>
          <a:bodyPr wrap="square" rtlCol="0">
            <a:spAutoFit/>
          </a:bodyPr>
          <a:lstStyle/>
          <a:p>
            <a:r>
              <a:rPr lang="en-US" sz="1400" dirty="0" smtClean="0"/>
              <a:t>The flux  of signal  photons exiting the cavity  </a:t>
            </a:r>
            <a:endParaRPr lang="en-US" sz="1400" dirty="0"/>
          </a:p>
        </p:txBody>
      </p:sp>
      <p:graphicFrame>
        <p:nvGraphicFramePr>
          <p:cNvPr id="56" name="Object 55"/>
          <p:cNvGraphicFramePr>
            <a:graphicFrameLocks noChangeAspect="1"/>
          </p:cNvGraphicFramePr>
          <p:nvPr>
            <p:extLst>
              <p:ext uri="{D42A27DB-BD31-4B8C-83A1-F6EECF244321}">
                <p14:modId xmlns:p14="http://schemas.microsoft.com/office/powerpoint/2010/main" val="4243934934"/>
              </p:ext>
            </p:extLst>
          </p:nvPr>
        </p:nvGraphicFramePr>
        <p:xfrm>
          <a:off x="2568294" y="3930320"/>
          <a:ext cx="3949700" cy="482600"/>
        </p:xfrm>
        <a:graphic>
          <a:graphicData uri="http://schemas.openxmlformats.org/presentationml/2006/ole">
            <mc:AlternateContent xmlns:mc="http://schemas.openxmlformats.org/markup-compatibility/2006">
              <mc:Choice xmlns:v="urn:schemas-microsoft-com:vml" Requires="v">
                <p:oleObj spid="_x0000_s115377" name="Equation" r:id="rId11" imgW="3949560" imgH="482400" progId="Equation.DSMT4">
                  <p:embed/>
                </p:oleObj>
              </mc:Choice>
              <mc:Fallback>
                <p:oleObj name="Equation" r:id="rId11" imgW="3949560" imgH="482400" progId="Equation.DSMT4">
                  <p:embed/>
                  <p:pic>
                    <p:nvPicPr>
                      <p:cNvPr id="0" name=""/>
                      <p:cNvPicPr/>
                      <p:nvPr/>
                    </p:nvPicPr>
                    <p:blipFill>
                      <a:blip r:embed="rId12"/>
                      <a:stretch>
                        <a:fillRect/>
                      </a:stretch>
                    </p:blipFill>
                    <p:spPr>
                      <a:xfrm>
                        <a:off x="2568294" y="3930320"/>
                        <a:ext cx="3949700" cy="482600"/>
                      </a:xfrm>
                      <a:prstGeom prst="rect">
                        <a:avLst/>
                      </a:prstGeom>
                    </p:spPr>
                  </p:pic>
                </p:oleObj>
              </mc:Fallback>
            </mc:AlternateContent>
          </a:graphicData>
        </a:graphic>
      </p:graphicFrame>
      <p:sp>
        <p:nvSpPr>
          <p:cNvPr id="57" name="TextBox 56"/>
          <p:cNvSpPr txBox="1"/>
          <p:nvPr/>
        </p:nvSpPr>
        <p:spPr>
          <a:xfrm>
            <a:off x="6553199" y="3884647"/>
            <a:ext cx="2590801" cy="738664"/>
          </a:xfrm>
          <a:prstGeom prst="rect">
            <a:avLst/>
          </a:prstGeom>
          <a:noFill/>
        </p:spPr>
        <p:txBody>
          <a:bodyPr wrap="square" rtlCol="0">
            <a:spAutoFit/>
          </a:bodyPr>
          <a:lstStyle/>
          <a:p>
            <a:r>
              <a:rPr lang="en-US" sz="1400" dirty="0" smtClean="0"/>
              <a:t>The signal and idler photons are created and decayed in equal numbers</a:t>
            </a:r>
            <a:endParaRPr lang="en-US" sz="1400" dirty="0"/>
          </a:p>
        </p:txBody>
      </p:sp>
      <p:graphicFrame>
        <p:nvGraphicFramePr>
          <p:cNvPr id="58" name="Object 57"/>
          <p:cNvGraphicFramePr>
            <a:graphicFrameLocks noChangeAspect="1"/>
          </p:cNvGraphicFramePr>
          <p:nvPr>
            <p:extLst>
              <p:ext uri="{D42A27DB-BD31-4B8C-83A1-F6EECF244321}">
                <p14:modId xmlns:p14="http://schemas.microsoft.com/office/powerpoint/2010/main" val="1968840355"/>
              </p:ext>
            </p:extLst>
          </p:nvPr>
        </p:nvGraphicFramePr>
        <p:xfrm>
          <a:off x="871538" y="4689475"/>
          <a:ext cx="2006600" cy="279400"/>
        </p:xfrm>
        <a:graphic>
          <a:graphicData uri="http://schemas.openxmlformats.org/presentationml/2006/ole">
            <mc:AlternateContent xmlns:mc="http://schemas.openxmlformats.org/markup-compatibility/2006">
              <mc:Choice xmlns:v="urn:schemas-microsoft-com:vml" Requires="v">
                <p:oleObj spid="_x0000_s115378" name="Equation" r:id="rId13" imgW="2006280" imgH="279360" progId="Equation.DSMT4">
                  <p:embed/>
                </p:oleObj>
              </mc:Choice>
              <mc:Fallback>
                <p:oleObj name="Equation" r:id="rId13" imgW="2006280" imgH="279360" progId="Equation.DSMT4">
                  <p:embed/>
                  <p:pic>
                    <p:nvPicPr>
                      <p:cNvPr id="0" name=""/>
                      <p:cNvPicPr/>
                      <p:nvPr/>
                    </p:nvPicPr>
                    <p:blipFill>
                      <a:blip r:embed="rId14"/>
                      <a:stretch>
                        <a:fillRect/>
                      </a:stretch>
                    </p:blipFill>
                    <p:spPr>
                      <a:xfrm>
                        <a:off x="871538" y="4689475"/>
                        <a:ext cx="2006600" cy="2794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650089322"/>
              </p:ext>
            </p:extLst>
          </p:nvPr>
        </p:nvGraphicFramePr>
        <p:xfrm>
          <a:off x="3251896" y="4557207"/>
          <a:ext cx="1600200" cy="508000"/>
        </p:xfrm>
        <a:graphic>
          <a:graphicData uri="http://schemas.openxmlformats.org/presentationml/2006/ole">
            <mc:AlternateContent xmlns:mc="http://schemas.openxmlformats.org/markup-compatibility/2006">
              <mc:Choice xmlns:v="urn:schemas-microsoft-com:vml" Requires="v">
                <p:oleObj spid="_x0000_s115379" name="Equation" r:id="rId15" imgW="1600200" imgH="507960" progId="Equation.DSMT4">
                  <p:embed/>
                </p:oleObj>
              </mc:Choice>
              <mc:Fallback>
                <p:oleObj name="Equation" r:id="rId15" imgW="1600200" imgH="507960" progId="Equation.DSMT4">
                  <p:embed/>
                  <p:pic>
                    <p:nvPicPr>
                      <p:cNvPr id="0" name=""/>
                      <p:cNvPicPr/>
                      <p:nvPr/>
                    </p:nvPicPr>
                    <p:blipFill>
                      <a:blip r:embed="rId16"/>
                      <a:stretch>
                        <a:fillRect/>
                      </a:stretch>
                    </p:blipFill>
                    <p:spPr>
                      <a:xfrm>
                        <a:off x="3251896" y="4557207"/>
                        <a:ext cx="1600200" cy="50800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2049121630"/>
              </p:ext>
            </p:extLst>
          </p:nvPr>
        </p:nvGraphicFramePr>
        <p:xfrm>
          <a:off x="1018526" y="5015972"/>
          <a:ext cx="826187" cy="307795"/>
        </p:xfrm>
        <a:graphic>
          <a:graphicData uri="http://schemas.openxmlformats.org/presentationml/2006/ole">
            <mc:AlternateContent xmlns:mc="http://schemas.openxmlformats.org/markup-compatibility/2006">
              <mc:Choice xmlns:v="urn:schemas-microsoft-com:vml" Requires="v">
                <p:oleObj spid="_x0000_s115380" name="Equation" r:id="rId17" imgW="647640" imgH="241200" progId="Equation.DSMT4">
                  <p:embed/>
                </p:oleObj>
              </mc:Choice>
              <mc:Fallback>
                <p:oleObj name="Equation" r:id="rId17" imgW="647640" imgH="241200" progId="Equation.DSMT4">
                  <p:embed/>
                  <p:pic>
                    <p:nvPicPr>
                      <p:cNvPr id="0" name=""/>
                      <p:cNvPicPr/>
                      <p:nvPr/>
                    </p:nvPicPr>
                    <p:blipFill>
                      <a:blip r:embed="rId18"/>
                      <a:stretch>
                        <a:fillRect/>
                      </a:stretch>
                    </p:blipFill>
                    <p:spPr>
                      <a:xfrm>
                        <a:off x="1018526" y="5015972"/>
                        <a:ext cx="826187" cy="307795"/>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646686728"/>
              </p:ext>
            </p:extLst>
          </p:nvPr>
        </p:nvGraphicFramePr>
        <p:xfrm>
          <a:off x="929121" y="5703806"/>
          <a:ext cx="1803400" cy="254000"/>
        </p:xfrm>
        <a:graphic>
          <a:graphicData uri="http://schemas.openxmlformats.org/presentationml/2006/ole">
            <mc:AlternateContent xmlns:mc="http://schemas.openxmlformats.org/markup-compatibility/2006">
              <mc:Choice xmlns:v="urn:schemas-microsoft-com:vml" Requires="v">
                <p:oleObj spid="_x0000_s115381" name="Equation" r:id="rId19" imgW="1803240" imgH="253800" progId="Equation.DSMT4">
                  <p:embed/>
                </p:oleObj>
              </mc:Choice>
              <mc:Fallback>
                <p:oleObj name="Equation" r:id="rId19" imgW="1803240" imgH="253800" progId="Equation.DSMT4">
                  <p:embed/>
                  <p:pic>
                    <p:nvPicPr>
                      <p:cNvPr id="0" name=""/>
                      <p:cNvPicPr/>
                      <p:nvPr/>
                    </p:nvPicPr>
                    <p:blipFill>
                      <a:blip r:embed="rId20"/>
                      <a:stretch>
                        <a:fillRect/>
                      </a:stretch>
                    </p:blipFill>
                    <p:spPr>
                      <a:xfrm>
                        <a:off x="929121" y="5703806"/>
                        <a:ext cx="1803400" cy="254000"/>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605083190"/>
              </p:ext>
            </p:extLst>
          </p:nvPr>
        </p:nvGraphicFramePr>
        <p:xfrm>
          <a:off x="3109206" y="5254332"/>
          <a:ext cx="1651000" cy="508000"/>
        </p:xfrm>
        <a:graphic>
          <a:graphicData uri="http://schemas.openxmlformats.org/presentationml/2006/ole">
            <mc:AlternateContent xmlns:mc="http://schemas.openxmlformats.org/markup-compatibility/2006">
              <mc:Choice xmlns:v="urn:schemas-microsoft-com:vml" Requires="v">
                <p:oleObj spid="_x0000_s115382" name="Equation" r:id="rId21" imgW="1650960" imgH="507960" progId="Equation.DSMT4">
                  <p:embed/>
                </p:oleObj>
              </mc:Choice>
              <mc:Fallback>
                <p:oleObj name="Equation" r:id="rId21" imgW="1650960" imgH="507960" progId="Equation.DSMT4">
                  <p:embed/>
                  <p:pic>
                    <p:nvPicPr>
                      <p:cNvPr id="0" name=""/>
                      <p:cNvPicPr/>
                      <p:nvPr/>
                    </p:nvPicPr>
                    <p:blipFill>
                      <a:blip r:embed="rId22"/>
                      <a:stretch>
                        <a:fillRect/>
                      </a:stretch>
                    </p:blipFill>
                    <p:spPr>
                      <a:xfrm>
                        <a:off x="3109206" y="5254332"/>
                        <a:ext cx="1651000" cy="508000"/>
                      </a:xfrm>
                      <a:prstGeom prst="rect">
                        <a:avLst/>
                      </a:prstGeom>
                      <a:solidFill>
                        <a:srgbClr val="00B0F0">
                          <a:alpha val="45000"/>
                        </a:srgbClr>
                      </a:solidFill>
                    </p:spPr>
                  </p:pic>
                </p:oleObj>
              </mc:Fallback>
            </mc:AlternateContent>
          </a:graphicData>
        </a:graphic>
      </p:graphicFrame>
      <p:sp>
        <p:nvSpPr>
          <p:cNvPr id="63" name="TextBox 62"/>
          <p:cNvSpPr txBox="1"/>
          <p:nvPr/>
        </p:nvSpPr>
        <p:spPr>
          <a:xfrm>
            <a:off x="6071283" y="5183768"/>
            <a:ext cx="1484609" cy="523220"/>
          </a:xfrm>
          <a:prstGeom prst="rect">
            <a:avLst/>
          </a:prstGeom>
          <a:noFill/>
        </p:spPr>
        <p:txBody>
          <a:bodyPr wrap="square" rtlCol="0">
            <a:spAutoFit/>
          </a:bodyPr>
          <a:lstStyle/>
          <a:p>
            <a:r>
              <a:rPr lang="en-US" sz="1400" dirty="0" smtClean="0"/>
              <a:t>Conversion efficiency</a:t>
            </a:r>
            <a:endParaRPr lang="en-US" sz="1400" dirty="0"/>
          </a:p>
        </p:txBody>
      </p:sp>
      <p:sp>
        <p:nvSpPr>
          <p:cNvPr id="64" name="TextBox 63"/>
          <p:cNvSpPr txBox="1"/>
          <p:nvPr/>
        </p:nvSpPr>
        <p:spPr>
          <a:xfrm>
            <a:off x="4852096" y="5209494"/>
            <a:ext cx="1229824" cy="307777"/>
          </a:xfrm>
          <a:prstGeom prst="rect">
            <a:avLst/>
          </a:prstGeom>
          <a:noFill/>
        </p:spPr>
        <p:txBody>
          <a:bodyPr wrap="none" rtlCol="0">
            <a:spAutoFit/>
          </a:bodyPr>
          <a:lstStyle/>
          <a:p>
            <a:r>
              <a:rPr lang="en-US" sz="1400" dirty="0" smtClean="0"/>
              <a:t>Use it to find </a:t>
            </a:r>
            <a:endParaRPr lang="en-US" sz="1400" dirty="0"/>
          </a:p>
        </p:txBody>
      </p:sp>
      <p:graphicFrame>
        <p:nvGraphicFramePr>
          <p:cNvPr id="65" name="Object 64"/>
          <p:cNvGraphicFramePr>
            <a:graphicFrameLocks noChangeAspect="1"/>
          </p:cNvGraphicFramePr>
          <p:nvPr>
            <p:extLst>
              <p:ext uri="{D42A27DB-BD31-4B8C-83A1-F6EECF244321}">
                <p14:modId xmlns:p14="http://schemas.microsoft.com/office/powerpoint/2010/main" val="404959960"/>
              </p:ext>
            </p:extLst>
          </p:nvPr>
        </p:nvGraphicFramePr>
        <p:xfrm>
          <a:off x="5154590" y="5508332"/>
          <a:ext cx="584200" cy="228600"/>
        </p:xfrm>
        <a:graphic>
          <a:graphicData uri="http://schemas.openxmlformats.org/presentationml/2006/ole">
            <mc:AlternateContent xmlns:mc="http://schemas.openxmlformats.org/markup-compatibility/2006">
              <mc:Choice xmlns:v="urn:schemas-microsoft-com:vml" Requires="v">
                <p:oleObj spid="_x0000_s115383" name="Equation" r:id="rId23" imgW="583920" imgH="228600" progId="Equation.DSMT4">
                  <p:embed/>
                </p:oleObj>
              </mc:Choice>
              <mc:Fallback>
                <p:oleObj name="Equation" r:id="rId23" imgW="583920" imgH="228600" progId="Equation.DSMT4">
                  <p:embed/>
                  <p:pic>
                    <p:nvPicPr>
                      <p:cNvPr id="0" name=""/>
                      <p:cNvPicPr/>
                      <p:nvPr/>
                    </p:nvPicPr>
                    <p:blipFill>
                      <a:blip r:embed="rId24"/>
                      <a:stretch>
                        <a:fillRect/>
                      </a:stretch>
                    </p:blipFill>
                    <p:spPr>
                      <a:xfrm>
                        <a:off x="5154590" y="5508332"/>
                        <a:ext cx="584200" cy="228600"/>
                      </a:xfrm>
                      <a:prstGeom prst="rect">
                        <a:avLst/>
                      </a:prstGeom>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2084807181"/>
              </p:ext>
            </p:extLst>
          </p:nvPr>
        </p:nvGraphicFramePr>
        <p:xfrm>
          <a:off x="7277469" y="5216778"/>
          <a:ext cx="1184674" cy="490210"/>
        </p:xfrm>
        <a:graphic>
          <a:graphicData uri="http://schemas.openxmlformats.org/presentationml/2006/ole">
            <mc:AlternateContent xmlns:mc="http://schemas.openxmlformats.org/markup-compatibility/2006">
              <mc:Choice xmlns:v="urn:schemas-microsoft-com:vml" Requires="v">
                <p:oleObj spid="_x0000_s115384" name="Equation" r:id="rId25" imgW="1104840" imgH="457200" progId="Equation.DSMT4">
                  <p:embed/>
                </p:oleObj>
              </mc:Choice>
              <mc:Fallback>
                <p:oleObj name="Equation" r:id="rId25" imgW="1104840" imgH="457200" progId="Equation.DSMT4">
                  <p:embed/>
                  <p:pic>
                    <p:nvPicPr>
                      <p:cNvPr id="0" name=""/>
                      <p:cNvPicPr/>
                      <p:nvPr/>
                    </p:nvPicPr>
                    <p:blipFill>
                      <a:blip r:embed="rId26"/>
                      <a:stretch>
                        <a:fillRect/>
                      </a:stretch>
                    </p:blipFill>
                    <p:spPr>
                      <a:xfrm>
                        <a:off x="7277469" y="5216778"/>
                        <a:ext cx="1184674" cy="49021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76151073"/>
              </p:ext>
            </p:extLst>
          </p:nvPr>
        </p:nvGraphicFramePr>
        <p:xfrm>
          <a:off x="1057275" y="5351463"/>
          <a:ext cx="1295400" cy="266700"/>
        </p:xfrm>
        <a:graphic>
          <a:graphicData uri="http://schemas.openxmlformats.org/presentationml/2006/ole">
            <mc:AlternateContent xmlns:mc="http://schemas.openxmlformats.org/markup-compatibility/2006">
              <mc:Choice xmlns:v="urn:schemas-microsoft-com:vml" Requires="v">
                <p:oleObj spid="_x0000_s115385" name="Equation" r:id="rId27" imgW="1295280" imgH="266400" progId="Equation.DSMT4">
                  <p:embed/>
                </p:oleObj>
              </mc:Choice>
              <mc:Fallback>
                <p:oleObj name="Equation" r:id="rId27" imgW="1295280" imgH="266400" progId="Equation.DSMT4">
                  <p:embed/>
                  <p:pic>
                    <p:nvPicPr>
                      <p:cNvPr id="0" name=""/>
                      <p:cNvPicPr/>
                      <p:nvPr/>
                    </p:nvPicPr>
                    <p:blipFill>
                      <a:blip r:embed="rId28"/>
                      <a:stretch>
                        <a:fillRect/>
                      </a:stretch>
                    </p:blipFill>
                    <p:spPr>
                      <a:xfrm>
                        <a:off x="1057275" y="5351463"/>
                        <a:ext cx="1295400" cy="266700"/>
                      </a:xfrm>
                      <a:prstGeom prst="rect">
                        <a:avLst/>
                      </a:prstGeom>
                    </p:spPr>
                  </p:pic>
                </p:oleObj>
              </mc:Fallback>
            </mc:AlternateContent>
          </a:graphicData>
        </a:graphic>
      </p:graphicFrame>
    </p:spTree>
    <p:extLst>
      <p:ext uri="{BB962C8B-B14F-4D97-AF65-F5344CB8AC3E}">
        <p14:creationId xmlns:p14="http://schemas.microsoft.com/office/powerpoint/2010/main" val="349719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9" grpId="0"/>
      <p:bldP spid="52" grpId="0"/>
      <p:bldP spid="55" grpId="0"/>
      <p:bldP spid="57"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22328" y="1219200"/>
            <a:ext cx="6210791" cy="3472964"/>
            <a:chOff x="622328" y="1219200"/>
            <a:chExt cx="6210791" cy="3472964"/>
          </a:xfrm>
        </p:grpSpPr>
        <p:grpSp>
          <p:nvGrpSpPr>
            <p:cNvPr id="9" name="Group 8"/>
            <p:cNvGrpSpPr/>
            <p:nvPr/>
          </p:nvGrpSpPr>
          <p:grpSpPr>
            <a:xfrm>
              <a:off x="1066800" y="1219200"/>
              <a:ext cx="5766319" cy="3472964"/>
              <a:chOff x="1066800" y="1219200"/>
              <a:chExt cx="5766319" cy="3472964"/>
            </a:xfrm>
          </p:grpSpPr>
          <p:grpSp>
            <p:nvGrpSpPr>
              <p:cNvPr id="5" name="Group 4"/>
              <p:cNvGrpSpPr/>
              <p:nvPr/>
            </p:nvGrpSpPr>
            <p:grpSpPr>
              <a:xfrm>
                <a:off x="1066800" y="1219200"/>
                <a:ext cx="5766319" cy="3472964"/>
                <a:chOff x="1066800" y="1219200"/>
                <a:chExt cx="5766319" cy="3472964"/>
              </a:xfrm>
            </p:grpSpPr>
            <p:pic>
              <p:nvPicPr>
                <p:cNvPr id="4" name="Picture 3"/>
                <p:cNvPicPr>
                  <a:picLocks noChangeAspect="1"/>
                </p:cNvPicPr>
                <p:nvPr/>
              </p:nvPicPr>
              <p:blipFill>
                <a:blip r:embed="rId3"/>
                <a:stretch>
                  <a:fillRect/>
                </a:stretch>
              </p:blipFill>
              <p:spPr>
                <a:xfrm>
                  <a:off x="1066800" y="1219200"/>
                  <a:ext cx="5766319" cy="3472964"/>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346452048"/>
                    </p:ext>
                  </p:extLst>
                </p:nvPr>
              </p:nvGraphicFramePr>
              <p:xfrm>
                <a:off x="4452938" y="1727200"/>
                <a:ext cx="1104900" cy="457200"/>
              </p:xfrm>
              <a:graphic>
                <a:graphicData uri="http://schemas.openxmlformats.org/presentationml/2006/ole">
                  <mc:AlternateContent xmlns:mc="http://schemas.openxmlformats.org/markup-compatibility/2006">
                    <mc:Choice xmlns:v="urn:schemas-microsoft-com:vml" Requires="v">
                      <p:oleObj spid="_x0000_s115864" name="Equation" r:id="rId4" imgW="1104840" imgH="457200" progId="Equation.DSMT4">
                        <p:embed/>
                      </p:oleObj>
                    </mc:Choice>
                    <mc:Fallback>
                      <p:oleObj name="Equation" r:id="rId4" imgW="1104840" imgH="457200" progId="Equation.DSMT4">
                        <p:embed/>
                        <p:pic>
                          <p:nvPicPr>
                            <p:cNvPr id="0" name=""/>
                            <p:cNvPicPr/>
                            <p:nvPr/>
                          </p:nvPicPr>
                          <p:blipFill>
                            <a:blip r:embed="rId5"/>
                            <a:stretch>
                              <a:fillRect/>
                            </a:stretch>
                          </p:blipFill>
                          <p:spPr>
                            <a:xfrm>
                              <a:off x="4452938" y="1727200"/>
                              <a:ext cx="11049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903415"/>
                    </p:ext>
                  </p:extLst>
                </p:nvPr>
              </p:nvGraphicFramePr>
              <p:xfrm>
                <a:off x="2629066" y="1460130"/>
                <a:ext cx="502460" cy="502460"/>
              </p:xfrm>
              <a:graphic>
                <a:graphicData uri="http://schemas.openxmlformats.org/presentationml/2006/ole">
                  <mc:AlternateContent xmlns:mc="http://schemas.openxmlformats.org/markup-compatibility/2006">
                    <mc:Choice xmlns:v="urn:schemas-microsoft-com:vml" Requires="v">
                      <p:oleObj spid="_x0000_s115865" name="Equation" r:id="rId6" imgW="419040" imgH="419040" progId="Equation.DSMT4">
                        <p:embed/>
                      </p:oleObj>
                    </mc:Choice>
                    <mc:Fallback>
                      <p:oleObj name="Equation" r:id="rId6" imgW="419040" imgH="419040" progId="Equation.DSMT4">
                        <p:embed/>
                        <p:pic>
                          <p:nvPicPr>
                            <p:cNvPr id="0" name=""/>
                            <p:cNvPicPr/>
                            <p:nvPr/>
                          </p:nvPicPr>
                          <p:blipFill>
                            <a:blip r:embed="rId7"/>
                            <a:stretch>
                              <a:fillRect/>
                            </a:stretch>
                          </p:blipFill>
                          <p:spPr>
                            <a:xfrm>
                              <a:off x="2629066" y="1460130"/>
                              <a:ext cx="502460" cy="502460"/>
                            </a:xfrm>
                            <a:prstGeom prst="rect">
                              <a:avLst/>
                            </a:prstGeom>
                          </p:spPr>
                        </p:pic>
                      </p:oleObj>
                    </mc:Fallback>
                  </mc:AlternateContent>
                </a:graphicData>
              </a:graphic>
            </p:graphicFrame>
          </p:grpSp>
          <p:sp>
            <p:nvSpPr>
              <p:cNvPr id="8" name="TextBox 7"/>
              <p:cNvSpPr txBox="1"/>
              <p:nvPr/>
            </p:nvSpPr>
            <p:spPr>
              <a:xfrm>
                <a:off x="3886200" y="3982849"/>
                <a:ext cx="304800" cy="369332"/>
              </a:xfrm>
              <a:prstGeom prst="rect">
                <a:avLst/>
              </a:prstGeom>
              <a:noFill/>
            </p:spPr>
            <p:txBody>
              <a:bodyPr wrap="square" rtlCol="0">
                <a:spAutoFit/>
              </a:bodyPr>
              <a:lstStyle/>
              <a:p>
                <a:r>
                  <a:rPr lang="en-US" dirty="0" smtClean="0"/>
                  <a:t>x</a:t>
                </a:r>
                <a:endParaRPr lang="en-US" dirty="0"/>
              </a:p>
            </p:txBody>
          </p:sp>
        </p:grpSp>
        <p:sp>
          <p:nvSpPr>
            <p:cNvPr id="12" name="TextBox 11"/>
            <p:cNvSpPr txBox="1"/>
            <p:nvPr/>
          </p:nvSpPr>
          <p:spPr>
            <a:xfrm>
              <a:off x="622328" y="1418349"/>
              <a:ext cx="1130438" cy="369332"/>
            </a:xfrm>
            <a:prstGeom prst="rect">
              <a:avLst/>
            </a:prstGeom>
            <a:noFill/>
          </p:spPr>
          <p:txBody>
            <a:bodyPr wrap="none" rtlCol="0">
              <a:spAutoFit/>
            </a:bodyPr>
            <a:lstStyle/>
            <a:p>
              <a:r>
                <a:rPr lang="en-US" b="1" dirty="0" smtClean="0"/>
                <a:t>(</a:t>
              </a:r>
              <a:r>
                <a:rPr lang="en-US" b="1" dirty="0" err="1" smtClean="0"/>
                <a:t>S</a:t>
              </a:r>
              <a:r>
                <a:rPr lang="en-US" b="1" baseline="-25000" dirty="0" err="1" smtClean="0"/>
                <a:t>p</a:t>
              </a:r>
              <a:r>
                <a:rPr lang="en-US" b="1" baseline="-25000" dirty="0" smtClean="0"/>
                <a:t> </a:t>
              </a:r>
              <a:r>
                <a:rPr lang="en-US" b="1" dirty="0" smtClean="0"/>
                <a:t>/</a:t>
              </a:r>
              <a:r>
                <a:rPr lang="en-US" b="1" dirty="0" err="1" smtClean="0"/>
                <a:t>S</a:t>
              </a:r>
              <a:r>
                <a:rPr lang="en-US" b="1" baseline="-25000" dirty="0" err="1" smtClean="0"/>
                <a:t>pt</a:t>
              </a:r>
              <a:r>
                <a:rPr lang="en-US" b="1" dirty="0" smtClean="0"/>
                <a:t>)</a:t>
              </a:r>
              <a:r>
                <a:rPr lang="en-US" b="1" baseline="30000" dirty="0" smtClean="0"/>
                <a:t>-1</a:t>
              </a:r>
              <a:endParaRPr lang="en-US" b="1" dirty="0"/>
            </a:p>
          </p:txBody>
        </p:sp>
        <p:sp>
          <p:nvSpPr>
            <p:cNvPr id="17" name="TextBox 16"/>
            <p:cNvSpPr txBox="1"/>
            <p:nvPr/>
          </p:nvSpPr>
          <p:spPr>
            <a:xfrm>
              <a:off x="6358781" y="1446171"/>
              <a:ext cx="325730" cy="369332"/>
            </a:xfrm>
            <a:prstGeom prst="rect">
              <a:avLst/>
            </a:prstGeom>
            <a:noFill/>
          </p:spPr>
          <p:txBody>
            <a:bodyPr wrap="none" rtlCol="0">
              <a:spAutoFit/>
            </a:bodyPr>
            <a:lstStyle/>
            <a:p>
              <a:r>
                <a:rPr lang="el-GR" b="1" dirty="0" smtClean="0">
                  <a:cs typeface="Arial" panose="020B0604020202020204" pitchFamily="34" charset="0"/>
                </a:rPr>
                <a:t>η</a:t>
              </a:r>
              <a:endParaRPr lang="en-US" b="1" dirty="0"/>
            </a:p>
          </p:txBody>
        </p:sp>
        <p:sp>
          <p:nvSpPr>
            <p:cNvPr id="15" name="Right Arrow 14"/>
            <p:cNvSpPr/>
            <p:nvPr/>
          </p:nvSpPr>
          <p:spPr bwMode="auto">
            <a:xfrm>
              <a:off x="4884126" y="2527057"/>
              <a:ext cx="297474" cy="216143"/>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Right Arrow 18"/>
            <p:cNvSpPr/>
            <p:nvPr/>
          </p:nvSpPr>
          <p:spPr bwMode="auto">
            <a:xfrm flipH="1">
              <a:off x="2396309" y="1955800"/>
              <a:ext cx="297474" cy="216143"/>
            </a:xfrm>
            <a:prstGeom prst="right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 name="Title 1"/>
          <p:cNvSpPr>
            <a:spLocks noGrp="1"/>
          </p:cNvSpPr>
          <p:nvPr>
            <p:ph type="title"/>
          </p:nvPr>
        </p:nvSpPr>
        <p:spPr/>
        <p:txBody>
          <a:bodyPr/>
          <a:lstStyle/>
          <a:p>
            <a:r>
              <a:rPr lang="en-US" sz="3200" dirty="0" smtClean="0"/>
              <a:t>OPO photon conversion efficiency</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27</a:t>
            </a:fld>
            <a:endParaRPr lang="en-US"/>
          </a:p>
        </p:txBody>
      </p:sp>
      <p:cxnSp>
        <p:nvCxnSpPr>
          <p:cNvPr id="13" name="Straight Connector 12"/>
          <p:cNvCxnSpPr/>
          <p:nvPr/>
        </p:nvCxnSpPr>
        <p:spPr bwMode="auto">
          <a:xfrm>
            <a:off x="1828800" y="2955682"/>
            <a:ext cx="1752600" cy="0"/>
          </a:xfrm>
          <a:prstGeom prst="line">
            <a:avLst/>
          </a:prstGeom>
          <a:solidFill>
            <a:schemeClr val="accent1"/>
          </a:solidFill>
          <a:ln w="41275" cap="flat" cmpd="sng" algn="ctr">
            <a:solidFill>
              <a:srgbClr val="92D050"/>
            </a:solidFill>
            <a:prstDash val="solid"/>
            <a:round/>
            <a:headEnd type="none" w="med" len="med"/>
            <a:tailEnd type="triangle" w="med" len="med"/>
          </a:ln>
          <a:effectLst/>
        </p:spPr>
      </p:cxnSp>
      <p:cxnSp>
        <p:nvCxnSpPr>
          <p:cNvPr id="14" name="Straight Connector 13"/>
          <p:cNvCxnSpPr/>
          <p:nvPr/>
        </p:nvCxnSpPr>
        <p:spPr bwMode="auto">
          <a:xfrm flipV="1">
            <a:off x="3581400" y="1600200"/>
            <a:ext cx="0" cy="1355482"/>
          </a:xfrm>
          <a:prstGeom prst="line">
            <a:avLst/>
          </a:prstGeom>
          <a:solidFill>
            <a:schemeClr val="accent1"/>
          </a:solidFill>
          <a:ln w="41275" cap="flat" cmpd="sng" algn="ctr">
            <a:solidFill>
              <a:srgbClr val="92D050"/>
            </a:solidFill>
            <a:prstDash val="solid"/>
            <a:round/>
            <a:headEnd type="none" w="med" len="med"/>
            <a:tailEnd type="triangle" w="med" len="med"/>
          </a:ln>
          <a:effectLst/>
        </p:spPr>
      </p:cxnSp>
      <p:sp>
        <p:nvSpPr>
          <p:cNvPr id="16" name="TextBox 15"/>
          <p:cNvSpPr txBox="1"/>
          <p:nvPr/>
        </p:nvSpPr>
        <p:spPr>
          <a:xfrm>
            <a:off x="1447800" y="5181600"/>
            <a:ext cx="6092437" cy="369332"/>
          </a:xfrm>
          <a:prstGeom prst="rect">
            <a:avLst/>
          </a:prstGeom>
          <a:noFill/>
        </p:spPr>
        <p:txBody>
          <a:bodyPr wrap="none" rtlCol="0">
            <a:spAutoFit/>
          </a:bodyPr>
          <a:lstStyle/>
          <a:p>
            <a:r>
              <a:rPr lang="en-US" dirty="0" smtClean="0"/>
              <a:t>Very high conversion efficiencies (up to 80%) are possible</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1906370902"/>
              </p:ext>
            </p:extLst>
          </p:nvPr>
        </p:nvGraphicFramePr>
        <p:xfrm>
          <a:off x="698842" y="2545556"/>
          <a:ext cx="755650" cy="857250"/>
        </p:xfrm>
        <a:graphic>
          <a:graphicData uri="http://schemas.openxmlformats.org/presentationml/2006/ole">
            <mc:AlternateContent xmlns:mc="http://schemas.openxmlformats.org/markup-compatibility/2006">
              <mc:Choice xmlns:v="urn:schemas-microsoft-com:vml" Requires="v">
                <p:oleObj spid="_x0000_s115866" name="Equation" r:id="rId8" imgW="634680" imgH="723600" progId="Equation.DSMT4">
                  <p:embed/>
                </p:oleObj>
              </mc:Choice>
              <mc:Fallback>
                <p:oleObj name="Equation" r:id="rId8" imgW="634680" imgH="723600" progId="Equation.DSMT4">
                  <p:embed/>
                  <p:pic>
                    <p:nvPicPr>
                      <p:cNvPr id="0" name=""/>
                      <p:cNvPicPr/>
                      <p:nvPr/>
                    </p:nvPicPr>
                    <p:blipFill>
                      <a:blip r:embed="rId9"/>
                      <a:stretch>
                        <a:fillRect/>
                      </a:stretch>
                    </p:blipFill>
                    <p:spPr>
                      <a:xfrm>
                        <a:off x="698842" y="2545556"/>
                        <a:ext cx="755650" cy="857250"/>
                      </a:xfrm>
                      <a:prstGeom prst="rect">
                        <a:avLst/>
                      </a:prstGeom>
                    </p:spPr>
                  </p:pic>
                </p:oleObj>
              </mc:Fallback>
            </mc:AlternateContent>
          </a:graphicData>
        </a:graphic>
      </p:graphicFrame>
    </p:spTree>
    <p:extLst>
      <p:ext uri="{BB962C8B-B14F-4D97-AF65-F5344CB8AC3E}">
        <p14:creationId xmlns:p14="http://schemas.microsoft.com/office/powerpoint/2010/main" val="412006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95"/>
            <a:ext cx="8229600" cy="1143000"/>
          </a:xfrm>
        </p:spPr>
        <p:txBody>
          <a:bodyPr/>
          <a:lstStyle/>
          <a:p>
            <a:r>
              <a:rPr lang="en-US" sz="3200" dirty="0" smtClean="0"/>
              <a:t>OPO Tuning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28</a:t>
            </a:fld>
            <a:endParaRPr lang="en-US"/>
          </a:p>
        </p:txBody>
      </p:sp>
      <p:sp>
        <p:nvSpPr>
          <p:cNvPr id="4" name="TextBox 3"/>
          <p:cNvSpPr txBox="1"/>
          <p:nvPr/>
        </p:nvSpPr>
        <p:spPr>
          <a:xfrm>
            <a:off x="336550" y="1222101"/>
            <a:ext cx="2634054" cy="369332"/>
          </a:xfrm>
          <a:prstGeom prst="rect">
            <a:avLst/>
          </a:prstGeom>
          <a:noFill/>
        </p:spPr>
        <p:txBody>
          <a:bodyPr wrap="none" rtlCol="0">
            <a:spAutoFit/>
          </a:bodyPr>
          <a:lstStyle/>
          <a:p>
            <a:r>
              <a:rPr lang="en-US" dirty="0" smtClean="0"/>
              <a:t>The phase mismatching</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01800306"/>
              </p:ext>
            </p:extLst>
          </p:nvPr>
        </p:nvGraphicFramePr>
        <p:xfrm>
          <a:off x="3641725" y="1262063"/>
          <a:ext cx="1381125" cy="306387"/>
        </p:xfrm>
        <a:graphic>
          <a:graphicData uri="http://schemas.openxmlformats.org/presentationml/2006/ole">
            <mc:AlternateContent xmlns:mc="http://schemas.openxmlformats.org/markup-compatibility/2006">
              <mc:Choice xmlns:v="urn:schemas-microsoft-com:vml" Requires="v">
                <p:oleObj spid="_x0000_s117219" name="Equation" r:id="rId3" imgW="1091880" imgH="241200" progId="Equation.DSMT4">
                  <p:embed/>
                </p:oleObj>
              </mc:Choice>
              <mc:Fallback>
                <p:oleObj name="Equation" r:id="rId3" imgW="1091880" imgH="241200" progId="Equation.DSMT4">
                  <p:embed/>
                  <p:pic>
                    <p:nvPicPr>
                      <p:cNvPr id="0" name=""/>
                      <p:cNvPicPr/>
                      <p:nvPr/>
                    </p:nvPicPr>
                    <p:blipFill>
                      <a:blip r:embed="rId4"/>
                      <a:stretch>
                        <a:fillRect/>
                      </a:stretch>
                    </p:blipFill>
                    <p:spPr>
                      <a:xfrm>
                        <a:off x="3641725" y="1262063"/>
                        <a:ext cx="1381125" cy="3063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38941688"/>
              </p:ext>
            </p:extLst>
          </p:nvPr>
        </p:nvGraphicFramePr>
        <p:xfrm>
          <a:off x="5105400" y="1222375"/>
          <a:ext cx="3111500" cy="457200"/>
        </p:xfrm>
        <a:graphic>
          <a:graphicData uri="http://schemas.openxmlformats.org/presentationml/2006/ole">
            <mc:AlternateContent xmlns:mc="http://schemas.openxmlformats.org/markup-compatibility/2006">
              <mc:Choice xmlns:v="urn:schemas-microsoft-com:vml" Requires="v">
                <p:oleObj spid="_x0000_s117220" name="Equation" r:id="rId5" imgW="3111480" imgH="457200" progId="Equation.DSMT4">
                  <p:embed/>
                </p:oleObj>
              </mc:Choice>
              <mc:Fallback>
                <p:oleObj name="Equation" r:id="rId5" imgW="3111480" imgH="457200" progId="Equation.DSMT4">
                  <p:embed/>
                  <p:pic>
                    <p:nvPicPr>
                      <p:cNvPr id="0" name=""/>
                      <p:cNvPicPr/>
                      <p:nvPr/>
                    </p:nvPicPr>
                    <p:blipFill>
                      <a:blip r:embed="rId6"/>
                      <a:stretch>
                        <a:fillRect/>
                      </a:stretch>
                    </p:blipFill>
                    <p:spPr>
                      <a:xfrm>
                        <a:off x="5105400" y="1222375"/>
                        <a:ext cx="3111500" cy="457200"/>
                      </a:xfrm>
                      <a:prstGeom prst="rect">
                        <a:avLst/>
                      </a:prstGeom>
                    </p:spPr>
                  </p:pic>
                </p:oleObj>
              </mc:Fallback>
            </mc:AlternateContent>
          </a:graphicData>
        </a:graphic>
      </p:graphicFrame>
      <p:sp>
        <p:nvSpPr>
          <p:cNvPr id="7" name="TextBox 6"/>
          <p:cNvSpPr txBox="1"/>
          <p:nvPr/>
        </p:nvSpPr>
        <p:spPr>
          <a:xfrm>
            <a:off x="400581" y="1685921"/>
            <a:ext cx="6942926" cy="369332"/>
          </a:xfrm>
          <a:prstGeom prst="rect">
            <a:avLst/>
          </a:prstGeom>
          <a:noFill/>
        </p:spPr>
        <p:txBody>
          <a:bodyPr wrap="none" rtlCol="0">
            <a:spAutoFit/>
          </a:bodyPr>
          <a:lstStyle/>
          <a:p>
            <a:r>
              <a:rPr lang="en-US" dirty="0" smtClean="0"/>
              <a:t>Assume the phase matching is achieved for the degenerate case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370875185"/>
              </p:ext>
            </p:extLst>
          </p:nvPr>
        </p:nvGraphicFramePr>
        <p:xfrm>
          <a:off x="7162800" y="1719952"/>
          <a:ext cx="1236789" cy="301269"/>
        </p:xfrm>
        <a:graphic>
          <a:graphicData uri="http://schemas.openxmlformats.org/presentationml/2006/ole">
            <mc:AlternateContent xmlns:mc="http://schemas.openxmlformats.org/markup-compatibility/2006">
              <mc:Choice xmlns:v="urn:schemas-microsoft-com:vml" Requires="v">
                <p:oleObj spid="_x0000_s117221" name="Equation" r:id="rId7" imgW="990360" imgH="241200" progId="Equation.DSMT4">
                  <p:embed/>
                </p:oleObj>
              </mc:Choice>
              <mc:Fallback>
                <p:oleObj name="Equation" r:id="rId7" imgW="990360" imgH="241200" progId="Equation.DSMT4">
                  <p:embed/>
                  <p:pic>
                    <p:nvPicPr>
                      <p:cNvPr id="0" name=""/>
                      <p:cNvPicPr/>
                      <p:nvPr/>
                    </p:nvPicPr>
                    <p:blipFill>
                      <a:blip r:embed="rId8"/>
                      <a:stretch>
                        <a:fillRect/>
                      </a:stretch>
                    </p:blipFill>
                    <p:spPr>
                      <a:xfrm>
                        <a:off x="7162800" y="1719952"/>
                        <a:ext cx="1236789" cy="301269"/>
                      </a:xfrm>
                      <a:prstGeom prst="rect">
                        <a:avLst/>
                      </a:prstGeom>
                    </p:spPr>
                  </p:pic>
                </p:oleObj>
              </mc:Fallback>
            </mc:AlternateContent>
          </a:graphicData>
        </a:graphic>
      </p:graphicFrame>
      <p:sp>
        <p:nvSpPr>
          <p:cNvPr id="9" name="TextBox 8"/>
          <p:cNvSpPr txBox="1"/>
          <p:nvPr/>
        </p:nvSpPr>
        <p:spPr>
          <a:xfrm>
            <a:off x="339568" y="3401740"/>
            <a:ext cx="1954381" cy="369332"/>
          </a:xfrm>
          <a:prstGeom prst="rect">
            <a:avLst/>
          </a:prstGeom>
          <a:noFill/>
        </p:spPr>
        <p:txBody>
          <a:bodyPr wrap="none" rtlCol="0">
            <a:spAutoFit/>
          </a:bodyPr>
          <a:lstStyle/>
          <a:p>
            <a:r>
              <a:rPr lang="en-US" dirty="0" smtClean="0"/>
              <a:t>Let us introduce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429638262"/>
              </p:ext>
            </p:extLst>
          </p:nvPr>
        </p:nvGraphicFramePr>
        <p:xfrm>
          <a:off x="2516651" y="3480148"/>
          <a:ext cx="2292901" cy="260869"/>
        </p:xfrm>
        <a:graphic>
          <a:graphicData uri="http://schemas.openxmlformats.org/presentationml/2006/ole">
            <mc:AlternateContent xmlns:mc="http://schemas.openxmlformats.org/markup-compatibility/2006">
              <mc:Choice xmlns:v="urn:schemas-microsoft-com:vml" Requires="v">
                <p:oleObj spid="_x0000_s117222" name="Equation" r:id="rId9" imgW="2120760" imgH="241200" progId="Equation.DSMT4">
                  <p:embed/>
                </p:oleObj>
              </mc:Choice>
              <mc:Fallback>
                <p:oleObj name="Equation" r:id="rId9" imgW="2120760" imgH="241200" progId="Equation.DSMT4">
                  <p:embed/>
                  <p:pic>
                    <p:nvPicPr>
                      <p:cNvPr id="0" name=""/>
                      <p:cNvPicPr/>
                      <p:nvPr/>
                    </p:nvPicPr>
                    <p:blipFill>
                      <a:blip r:embed="rId10"/>
                      <a:stretch>
                        <a:fillRect/>
                      </a:stretch>
                    </p:blipFill>
                    <p:spPr>
                      <a:xfrm>
                        <a:off x="2516651" y="3480148"/>
                        <a:ext cx="2292901" cy="26086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2509058"/>
              </p:ext>
            </p:extLst>
          </p:nvPr>
        </p:nvGraphicFramePr>
        <p:xfrm>
          <a:off x="368300" y="3833813"/>
          <a:ext cx="8153400" cy="990600"/>
        </p:xfrm>
        <a:graphic>
          <a:graphicData uri="http://schemas.openxmlformats.org/presentationml/2006/ole">
            <mc:AlternateContent xmlns:mc="http://schemas.openxmlformats.org/markup-compatibility/2006">
              <mc:Choice xmlns:v="urn:schemas-microsoft-com:vml" Requires="v">
                <p:oleObj spid="_x0000_s117223" name="Equation" r:id="rId11" imgW="8153280" imgH="990360" progId="Equation.DSMT4">
                  <p:embed/>
                </p:oleObj>
              </mc:Choice>
              <mc:Fallback>
                <p:oleObj name="Equation" r:id="rId11" imgW="8153280" imgH="990360" progId="Equation.DSMT4">
                  <p:embed/>
                  <p:pic>
                    <p:nvPicPr>
                      <p:cNvPr id="0" name=""/>
                      <p:cNvPicPr/>
                      <p:nvPr/>
                    </p:nvPicPr>
                    <p:blipFill>
                      <a:blip r:embed="rId12"/>
                      <a:stretch>
                        <a:fillRect/>
                      </a:stretch>
                    </p:blipFill>
                    <p:spPr>
                      <a:xfrm>
                        <a:off x="368300" y="3833813"/>
                        <a:ext cx="8153400" cy="9906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3016814"/>
              </p:ext>
            </p:extLst>
          </p:nvPr>
        </p:nvGraphicFramePr>
        <p:xfrm>
          <a:off x="2598738" y="2106613"/>
          <a:ext cx="2703512" cy="481012"/>
        </p:xfrm>
        <a:graphic>
          <a:graphicData uri="http://schemas.openxmlformats.org/presentationml/2006/ole">
            <mc:AlternateContent xmlns:mc="http://schemas.openxmlformats.org/markup-compatibility/2006">
              <mc:Choice xmlns:v="urn:schemas-microsoft-com:vml" Requires="v">
                <p:oleObj spid="_x0000_s117224" name="Equation" r:id="rId13" imgW="2361960" imgH="419040" progId="Equation.DSMT4">
                  <p:embed/>
                </p:oleObj>
              </mc:Choice>
              <mc:Fallback>
                <p:oleObj name="Equation" r:id="rId13" imgW="2361960" imgH="419040" progId="Equation.DSMT4">
                  <p:embed/>
                  <p:pic>
                    <p:nvPicPr>
                      <p:cNvPr id="0" name=""/>
                      <p:cNvPicPr/>
                      <p:nvPr/>
                    </p:nvPicPr>
                    <p:blipFill>
                      <a:blip r:embed="rId14"/>
                      <a:stretch>
                        <a:fillRect/>
                      </a:stretch>
                    </p:blipFill>
                    <p:spPr>
                      <a:xfrm>
                        <a:off x="2598738" y="2106613"/>
                        <a:ext cx="2703512" cy="481012"/>
                      </a:xfrm>
                      <a:prstGeom prst="rect">
                        <a:avLst/>
                      </a:prstGeom>
                    </p:spPr>
                  </p:pic>
                </p:oleObj>
              </mc:Fallback>
            </mc:AlternateContent>
          </a:graphicData>
        </a:graphic>
      </p:graphicFrame>
      <p:sp>
        <p:nvSpPr>
          <p:cNvPr id="13" name="TextBox 12"/>
          <p:cNvSpPr txBox="1"/>
          <p:nvPr/>
        </p:nvSpPr>
        <p:spPr>
          <a:xfrm>
            <a:off x="213409" y="2608856"/>
            <a:ext cx="8020144" cy="338554"/>
          </a:xfrm>
          <a:prstGeom prst="rect">
            <a:avLst/>
          </a:prstGeom>
          <a:noFill/>
        </p:spPr>
        <p:txBody>
          <a:bodyPr wrap="none" rtlCol="0">
            <a:spAutoFit/>
          </a:bodyPr>
          <a:lstStyle/>
          <a:p>
            <a:r>
              <a:rPr lang="en-US" sz="1600" dirty="0" smtClean="0"/>
              <a:t>What if change some parameter</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x</a:t>
            </a:r>
            <a:r>
              <a:rPr lang="en-US" sz="1600" dirty="0" smtClean="0"/>
              <a:t>, say angle, temperature, or period of QPM structure</a:t>
            </a:r>
            <a:endParaRPr lang="en-US" sz="1600" dirty="0"/>
          </a:p>
        </p:txBody>
      </p:sp>
      <p:graphicFrame>
        <p:nvGraphicFramePr>
          <p:cNvPr id="14" name="Object 13"/>
          <p:cNvGraphicFramePr>
            <a:graphicFrameLocks noChangeAspect="1"/>
          </p:cNvGraphicFramePr>
          <p:nvPr>
            <p:extLst>
              <p:ext uri="{D42A27DB-BD31-4B8C-83A1-F6EECF244321}">
                <p14:modId xmlns:p14="http://schemas.microsoft.com/office/powerpoint/2010/main" val="3354248444"/>
              </p:ext>
            </p:extLst>
          </p:nvPr>
        </p:nvGraphicFramePr>
        <p:xfrm>
          <a:off x="3373012" y="3003550"/>
          <a:ext cx="1917700" cy="393700"/>
        </p:xfrm>
        <a:graphic>
          <a:graphicData uri="http://schemas.openxmlformats.org/presentationml/2006/ole">
            <mc:AlternateContent xmlns:mc="http://schemas.openxmlformats.org/markup-compatibility/2006">
              <mc:Choice xmlns:v="urn:schemas-microsoft-com:vml" Requires="v">
                <p:oleObj spid="_x0000_s117225" name="Equation" r:id="rId15" imgW="1917360" imgH="393480" progId="Equation.DSMT4">
                  <p:embed/>
                </p:oleObj>
              </mc:Choice>
              <mc:Fallback>
                <p:oleObj name="Equation" r:id="rId15" imgW="1917360" imgH="393480" progId="Equation.DSMT4">
                  <p:embed/>
                  <p:pic>
                    <p:nvPicPr>
                      <p:cNvPr id="0" name=""/>
                      <p:cNvPicPr/>
                      <p:nvPr/>
                    </p:nvPicPr>
                    <p:blipFill>
                      <a:blip r:embed="rId16"/>
                      <a:stretch>
                        <a:fillRect/>
                      </a:stretch>
                    </p:blipFill>
                    <p:spPr>
                      <a:xfrm>
                        <a:off x="3373012" y="3003550"/>
                        <a:ext cx="1917700" cy="393700"/>
                      </a:xfrm>
                      <a:prstGeom prst="rect">
                        <a:avLst/>
                      </a:prstGeom>
                    </p:spPr>
                  </p:pic>
                </p:oleObj>
              </mc:Fallback>
            </mc:AlternateContent>
          </a:graphicData>
        </a:graphic>
      </p:graphicFrame>
      <p:sp>
        <p:nvSpPr>
          <p:cNvPr id="15" name="TextBox 14"/>
          <p:cNvSpPr txBox="1"/>
          <p:nvPr/>
        </p:nvSpPr>
        <p:spPr>
          <a:xfrm>
            <a:off x="553377" y="5197871"/>
            <a:ext cx="6513322" cy="369332"/>
          </a:xfrm>
          <a:prstGeom prst="rect">
            <a:avLst/>
          </a:prstGeom>
          <a:noFill/>
        </p:spPr>
        <p:txBody>
          <a:bodyPr wrap="none" rtlCol="0">
            <a:spAutoFit/>
          </a:bodyPr>
          <a:lstStyle/>
          <a:p>
            <a:r>
              <a:rPr lang="en-US" dirty="0" smtClean="0"/>
              <a:t>Now as we change </a:t>
            </a:r>
            <a:r>
              <a:rPr lang="en-US" i="1" dirty="0" smtClean="0">
                <a:latin typeface="Times New Roman" panose="02020603050405020304" pitchFamily="18" charset="0"/>
                <a:cs typeface="Times New Roman" panose="02020603050405020304" pitchFamily="18" charset="0"/>
              </a:rPr>
              <a:t>x </a:t>
            </a:r>
            <a:r>
              <a:rPr lang="en-US" dirty="0" smtClean="0">
                <a:latin typeface="+mn-lt"/>
                <a:cs typeface="Times New Roman" panose="02020603050405020304" pitchFamily="18" charset="0"/>
              </a:rPr>
              <a:t>phase matching occurs for frequencies  </a:t>
            </a:r>
            <a:r>
              <a:rPr lang="en-US" dirty="0" smtClean="0">
                <a:latin typeface="+mn-lt"/>
              </a:rPr>
              <a:t> </a:t>
            </a:r>
            <a:endParaRPr lang="en-US" dirty="0">
              <a:latin typeface="+mn-lt"/>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182570277"/>
              </p:ext>
            </p:extLst>
          </p:nvPr>
        </p:nvGraphicFramePr>
        <p:xfrm>
          <a:off x="7361632" y="5067301"/>
          <a:ext cx="1587500" cy="419100"/>
        </p:xfrm>
        <a:graphic>
          <a:graphicData uri="http://schemas.openxmlformats.org/presentationml/2006/ole">
            <mc:AlternateContent xmlns:mc="http://schemas.openxmlformats.org/markup-compatibility/2006">
              <mc:Choice xmlns:v="urn:schemas-microsoft-com:vml" Requires="v">
                <p:oleObj spid="_x0000_s117226" name="Equation" r:id="rId17" imgW="1587240" imgH="419040" progId="Equation.DSMT4">
                  <p:embed/>
                </p:oleObj>
              </mc:Choice>
              <mc:Fallback>
                <p:oleObj name="Equation" r:id="rId17" imgW="1587240" imgH="419040" progId="Equation.DSMT4">
                  <p:embed/>
                  <p:pic>
                    <p:nvPicPr>
                      <p:cNvPr id="0" name=""/>
                      <p:cNvPicPr/>
                      <p:nvPr/>
                    </p:nvPicPr>
                    <p:blipFill>
                      <a:blip r:embed="rId18"/>
                      <a:stretch>
                        <a:fillRect/>
                      </a:stretch>
                    </p:blipFill>
                    <p:spPr>
                      <a:xfrm>
                        <a:off x="7361632" y="5067301"/>
                        <a:ext cx="1587500" cy="4191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543422368"/>
              </p:ext>
            </p:extLst>
          </p:nvPr>
        </p:nvGraphicFramePr>
        <p:xfrm>
          <a:off x="962025" y="5894388"/>
          <a:ext cx="596900" cy="609600"/>
        </p:xfrm>
        <a:graphic>
          <a:graphicData uri="http://schemas.openxmlformats.org/presentationml/2006/ole">
            <mc:AlternateContent xmlns:mc="http://schemas.openxmlformats.org/markup-compatibility/2006">
              <mc:Choice xmlns:v="urn:schemas-microsoft-com:vml" Requires="v">
                <p:oleObj spid="_x0000_s117227" name="Equation" r:id="rId19" imgW="596880" imgH="609480" progId="Equation.DSMT4">
                  <p:embed/>
                </p:oleObj>
              </mc:Choice>
              <mc:Fallback>
                <p:oleObj name="Equation" r:id="rId19" imgW="596880" imgH="609480" progId="Equation.DSMT4">
                  <p:embed/>
                  <p:pic>
                    <p:nvPicPr>
                      <p:cNvPr id="0" name=""/>
                      <p:cNvPicPr/>
                      <p:nvPr/>
                    </p:nvPicPr>
                    <p:blipFill>
                      <a:blip r:embed="rId20"/>
                      <a:stretch>
                        <a:fillRect/>
                      </a:stretch>
                    </p:blipFill>
                    <p:spPr>
                      <a:xfrm>
                        <a:off x="962025" y="5894388"/>
                        <a:ext cx="596900" cy="609600"/>
                      </a:xfrm>
                      <a:prstGeom prst="rect">
                        <a:avLst/>
                      </a:prstGeom>
                    </p:spPr>
                  </p:pic>
                </p:oleObj>
              </mc:Fallback>
            </mc:AlternateContent>
          </a:graphicData>
        </a:graphic>
      </p:graphicFrame>
      <p:grpSp>
        <p:nvGrpSpPr>
          <p:cNvPr id="29" name="Group 28"/>
          <p:cNvGrpSpPr/>
          <p:nvPr/>
        </p:nvGrpSpPr>
        <p:grpSpPr>
          <a:xfrm>
            <a:off x="1300160" y="3759470"/>
            <a:ext cx="6043347" cy="607743"/>
            <a:chOff x="1300160" y="3759470"/>
            <a:chExt cx="6043347" cy="607743"/>
          </a:xfrm>
        </p:grpSpPr>
        <p:grpSp>
          <p:nvGrpSpPr>
            <p:cNvPr id="22" name="Group 21"/>
            <p:cNvGrpSpPr/>
            <p:nvPr/>
          </p:nvGrpSpPr>
          <p:grpSpPr>
            <a:xfrm>
              <a:off x="1300160" y="3759470"/>
              <a:ext cx="304800" cy="533400"/>
              <a:chOff x="6096000" y="5638800"/>
              <a:chExt cx="304800" cy="533400"/>
            </a:xfrm>
          </p:grpSpPr>
          <p:cxnSp>
            <p:nvCxnSpPr>
              <p:cNvPr id="19" name="Straight Connector 18"/>
              <p:cNvCxnSpPr/>
              <p:nvPr/>
            </p:nvCxnSpPr>
            <p:spPr bwMode="auto">
              <a:xfrm>
                <a:off x="6096000" y="5791200"/>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 name="Straight Connector 20"/>
              <p:cNvCxnSpPr/>
              <p:nvPr/>
            </p:nvCxnSpPr>
            <p:spPr bwMode="auto">
              <a:xfrm flipV="1">
                <a:off x="6096000" y="5638800"/>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3" name="Group 22"/>
            <p:cNvGrpSpPr/>
            <p:nvPr/>
          </p:nvGrpSpPr>
          <p:grpSpPr>
            <a:xfrm>
              <a:off x="4223481" y="3823096"/>
              <a:ext cx="304800" cy="533400"/>
              <a:chOff x="6096000" y="5638800"/>
              <a:chExt cx="304800" cy="533400"/>
            </a:xfrm>
          </p:grpSpPr>
          <p:cxnSp>
            <p:nvCxnSpPr>
              <p:cNvPr id="24" name="Straight Connector 23"/>
              <p:cNvCxnSpPr/>
              <p:nvPr/>
            </p:nvCxnSpPr>
            <p:spPr bwMode="auto">
              <a:xfrm>
                <a:off x="6096000" y="5791200"/>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5" name="Straight Connector 24"/>
              <p:cNvCxnSpPr/>
              <p:nvPr/>
            </p:nvCxnSpPr>
            <p:spPr bwMode="auto">
              <a:xfrm flipV="1">
                <a:off x="6096000" y="5638800"/>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6" name="Group 25"/>
            <p:cNvGrpSpPr/>
            <p:nvPr/>
          </p:nvGrpSpPr>
          <p:grpSpPr>
            <a:xfrm>
              <a:off x="7038707" y="3833813"/>
              <a:ext cx="304800" cy="533400"/>
              <a:chOff x="6096000" y="5638800"/>
              <a:chExt cx="304800" cy="533400"/>
            </a:xfrm>
          </p:grpSpPr>
          <p:cxnSp>
            <p:nvCxnSpPr>
              <p:cNvPr id="27" name="Straight Connector 26"/>
              <p:cNvCxnSpPr/>
              <p:nvPr/>
            </p:nvCxnSpPr>
            <p:spPr bwMode="auto">
              <a:xfrm>
                <a:off x="6096000" y="5791200"/>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8" name="Straight Connector 27"/>
              <p:cNvCxnSpPr/>
              <p:nvPr/>
            </p:nvCxnSpPr>
            <p:spPr bwMode="auto">
              <a:xfrm flipV="1">
                <a:off x="6096000" y="5638800"/>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graphicFrame>
        <p:nvGraphicFramePr>
          <p:cNvPr id="30" name="Object 29"/>
          <p:cNvGraphicFramePr>
            <a:graphicFrameLocks noChangeAspect="1"/>
          </p:cNvGraphicFramePr>
          <p:nvPr>
            <p:extLst>
              <p:ext uri="{D42A27DB-BD31-4B8C-83A1-F6EECF244321}">
                <p14:modId xmlns:p14="http://schemas.microsoft.com/office/powerpoint/2010/main" val="1112568856"/>
              </p:ext>
            </p:extLst>
          </p:nvPr>
        </p:nvGraphicFramePr>
        <p:xfrm>
          <a:off x="1539875" y="4751388"/>
          <a:ext cx="3835400" cy="520700"/>
        </p:xfrm>
        <a:graphic>
          <a:graphicData uri="http://schemas.openxmlformats.org/presentationml/2006/ole">
            <mc:AlternateContent xmlns:mc="http://schemas.openxmlformats.org/markup-compatibility/2006">
              <mc:Choice xmlns:v="urn:schemas-microsoft-com:vml" Requires="v">
                <p:oleObj spid="_x0000_s117228" name="Equation" r:id="rId21" imgW="3835080" imgH="520560" progId="Equation.DSMT4">
                  <p:embed/>
                </p:oleObj>
              </mc:Choice>
              <mc:Fallback>
                <p:oleObj name="Equation" r:id="rId21" imgW="3835080" imgH="520560" progId="Equation.DSMT4">
                  <p:embed/>
                  <p:pic>
                    <p:nvPicPr>
                      <p:cNvPr id="0" name=""/>
                      <p:cNvPicPr/>
                      <p:nvPr/>
                    </p:nvPicPr>
                    <p:blipFill>
                      <a:blip r:embed="rId22"/>
                      <a:stretch>
                        <a:fillRect/>
                      </a:stretch>
                    </p:blipFill>
                    <p:spPr>
                      <a:xfrm>
                        <a:off x="1539875" y="4751388"/>
                        <a:ext cx="3835400" cy="520700"/>
                      </a:xfrm>
                      <a:prstGeom prst="rect">
                        <a:avLst/>
                      </a:prstGeom>
                    </p:spPr>
                  </p:pic>
                </p:oleObj>
              </mc:Fallback>
            </mc:AlternateContent>
          </a:graphicData>
        </a:graphic>
      </p:graphicFrame>
      <p:sp>
        <p:nvSpPr>
          <p:cNvPr id="31" name="TextBox 30"/>
          <p:cNvSpPr txBox="1"/>
          <p:nvPr/>
        </p:nvSpPr>
        <p:spPr>
          <a:xfrm>
            <a:off x="1828800" y="5940661"/>
            <a:ext cx="6170664" cy="338554"/>
          </a:xfrm>
          <a:prstGeom prst="rect">
            <a:avLst/>
          </a:prstGeom>
          <a:noFill/>
        </p:spPr>
        <p:txBody>
          <a:bodyPr wrap="none" rtlCol="0">
            <a:spAutoFit/>
          </a:bodyPr>
          <a:lstStyle/>
          <a:p>
            <a:r>
              <a:rPr lang="en-US" sz="1600" dirty="0" smtClean="0">
                <a:latin typeface="+mn-lt"/>
              </a:rPr>
              <a:t>Tuning range increases with decrease in group velocity dispersion</a:t>
            </a:r>
            <a:endParaRPr lang="en-US" sz="1600" dirty="0">
              <a:latin typeface="+mn-lt"/>
            </a:endParaRPr>
          </a:p>
        </p:txBody>
      </p:sp>
    </p:spTree>
    <p:extLst>
      <p:ext uri="{BB962C8B-B14F-4D97-AF65-F5344CB8AC3E}">
        <p14:creationId xmlns:p14="http://schemas.microsoft.com/office/powerpoint/2010/main" val="319715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3" grpId="0"/>
      <p:bldP spid="15"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95"/>
            <a:ext cx="8229600" cy="1143000"/>
          </a:xfrm>
        </p:spPr>
        <p:txBody>
          <a:bodyPr/>
          <a:lstStyle/>
          <a:p>
            <a:r>
              <a:rPr lang="en-US" sz="3200" dirty="0" smtClean="0"/>
              <a:t>OPO Tuning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29</a:t>
            </a:fld>
            <a:endParaRPr lang="en-US"/>
          </a:p>
        </p:txBody>
      </p:sp>
      <p:sp>
        <p:nvSpPr>
          <p:cNvPr id="4" name="TextBox 3"/>
          <p:cNvSpPr txBox="1"/>
          <p:nvPr/>
        </p:nvSpPr>
        <p:spPr>
          <a:xfrm>
            <a:off x="328777" y="836781"/>
            <a:ext cx="2634054" cy="369332"/>
          </a:xfrm>
          <a:prstGeom prst="rect">
            <a:avLst/>
          </a:prstGeom>
          <a:noFill/>
        </p:spPr>
        <p:txBody>
          <a:bodyPr wrap="none" rtlCol="0">
            <a:spAutoFit/>
          </a:bodyPr>
          <a:lstStyle/>
          <a:p>
            <a:r>
              <a:rPr lang="en-US" dirty="0" smtClean="0"/>
              <a:t>The phase mismatching</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78921639"/>
              </p:ext>
            </p:extLst>
          </p:nvPr>
        </p:nvGraphicFramePr>
        <p:xfrm>
          <a:off x="3633952" y="876743"/>
          <a:ext cx="1381125" cy="306387"/>
        </p:xfrm>
        <a:graphic>
          <a:graphicData uri="http://schemas.openxmlformats.org/presentationml/2006/ole">
            <mc:AlternateContent xmlns:mc="http://schemas.openxmlformats.org/markup-compatibility/2006">
              <mc:Choice xmlns:v="urn:schemas-microsoft-com:vml" Requires="v">
                <p:oleObj spid="_x0000_s126038" name="Equation" r:id="rId3" imgW="1091880" imgH="241200" progId="Equation.DSMT4">
                  <p:embed/>
                </p:oleObj>
              </mc:Choice>
              <mc:Fallback>
                <p:oleObj name="Equation" r:id="rId3" imgW="1091880" imgH="241200" progId="Equation.DSMT4">
                  <p:embed/>
                  <p:pic>
                    <p:nvPicPr>
                      <p:cNvPr id="5" name="Object 4"/>
                      <p:cNvPicPr/>
                      <p:nvPr/>
                    </p:nvPicPr>
                    <p:blipFill>
                      <a:blip r:embed="rId4"/>
                      <a:stretch>
                        <a:fillRect/>
                      </a:stretch>
                    </p:blipFill>
                    <p:spPr>
                      <a:xfrm>
                        <a:off x="3633952" y="876743"/>
                        <a:ext cx="1381125" cy="306387"/>
                      </a:xfrm>
                      <a:prstGeom prst="rect">
                        <a:avLst/>
                      </a:prstGeom>
                    </p:spPr>
                  </p:pic>
                </p:oleObj>
              </mc:Fallback>
            </mc:AlternateContent>
          </a:graphicData>
        </a:graphic>
      </p:graphicFrame>
      <p:sp>
        <p:nvSpPr>
          <p:cNvPr id="7" name="TextBox 6"/>
          <p:cNvSpPr txBox="1"/>
          <p:nvPr/>
        </p:nvSpPr>
        <p:spPr>
          <a:xfrm>
            <a:off x="392808" y="1300601"/>
            <a:ext cx="6942926" cy="369332"/>
          </a:xfrm>
          <a:prstGeom prst="rect">
            <a:avLst/>
          </a:prstGeom>
          <a:noFill/>
        </p:spPr>
        <p:txBody>
          <a:bodyPr wrap="none" rtlCol="0">
            <a:spAutoFit/>
          </a:bodyPr>
          <a:lstStyle/>
          <a:p>
            <a:r>
              <a:rPr lang="en-US" dirty="0" smtClean="0"/>
              <a:t>Assume the phase matching is achieved for the degenerate case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612100252"/>
              </p:ext>
            </p:extLst>
          </p:nvPr>
        </p:nvGraphicFramePr>
        <p:xfrm>
          <a:off x="7155027" y="1334632"/>
          <a:ext cx="1236789" cy="301269"/>
        </p:xfrm>
        <a:graphic>
          <a:graphicData uri="http://schemas.openxmlformats.org/presentationml/2006/ole">
            <mc:AlternateContent xmlns:mc="http://schemas.openxmlformats.org/markup-compatibility/2006">
              <mc:Choice xmlns:v="urn:schemas-microsoft-com:vml" Requires="v">
                <p:oleObj spid="_x0000_s126039" name="Equation" r:id="rId5" imgW="990360" imgH="241200" progId="Equation.DSMT4">
                  <p:embed/>
                </p:oleObj>
              </mc:Choice>
              <mc:Fallback>
                <p:oleObj name="Equation" r:id="rId5" imgW="990360" imgH="241200" progId="Equation.DSMT4">
                  <p:embed/>
                  <p:pic>
                    <p:nvPicPr>
                      <p:cNvPr id="8" name="Object 7"/>
                      <p:cNvPicPr/>
                      <p:nvPr/>
                    </p:nvPicPr>
                    <p:blipFill>
                      <a:blip r:embed="rId6"/>
                      <a:stretch>
                        <a:fillRect/>
                      </a:stretch>
                    </p:blipFill>
                    <p:spPr>
                      <a:xfrm>
                        <a:off x="7155027" y="1334632"/>
                        <a:ext cx="1236789" cy="301269"/>
                      </a:xfrm>
                      <a:prstGeom prst="rect">
                        <a:avLst/>
                      </a:prstGeom>
                    </p:spPr>
                  </p:pic>
                </p:oleObj>
              </mc:Fallback>
            </mc:AlternateContent>
          </a:graphicData>
        </a:graphic>
      </p:graphicFrame>
      <p:sp>
        <p:nvSpPr>
          <p:cNvPr id="9" name="TextBox 8"/>
          <p:cNvSpPr txBox="1"/>
          <p:nvPr/>
        </p:nvSpPr>
        <p:spPr>
          <a:xfrm>
            <a:off x="331795" y="3016420"/>
            <a:ext cx="1954381" cy="369332"/>
          </a:xfrm>
          <a:prstGeom prst="rect">
            <a:avLst/>
          </a:prstGeom>
          <a:noFill/>
        </p:spPr>
        <p:txBody>
          <a:bodyPr wrap="none" rtlCol="0">
            <a:spAutoFit/>
          </a:bodyPr>
          <a:lstStyle/>
          <a:p>
            <a:r>
              <a:rPr lang="en-US" dirty="0" smtClean="0"/>
              <a:t>Let us introduce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907631822"/>
              </p:ext>
            </p:extLst>
          </p:nvPr>
        </p:nvGraphicFramePr>
        <p:xfrm>
          <a:off x="2508878" y="3094828"/>
          <a:ext cx="2292901" cy="260869"/>
        </p:xfrm>
        <a:graphic>
          <a:graphicData uri="http://schemas.openxmlformats.org/presentationml/2006/ole">
            <mc:AlternateContent xmlns:mc="http://schemas.openxmlformats.org/markup-compatibility/2006">
              <mc:Choice xmlns:v="urn:schemas-microsoft-com:vml" Requires="v">
                <p:oleObj spid="_x0000_s126040" name="Equation" r:id="rId7" imgW="2120760" imgH="241200" progId="Equation.DSMT4">
                  <p:embed/>
                </p:oleObj>
              </mc:Choice>
              <mc:Fallback>
                <p:oleObj name="Equation" r:id="rId7" imgW="2120760" imgH="241200" progId="Equation.DSMT4">
                  <p:embed/>
                  <p:pic>
                    <p:nvPicPr>
                      <p:cNvPr id="10" name="Object 9"/>
                      <p:cNvPicPr/>
                      <p:nvPr/>
                    </p:nvPicPr>
                    <p:blipFill>
                      <a:blip r:embed="rId8"/>
                      <a:stretch>
                        <a:fillRect/>
                      </a:stretch>
                    </p:blipFill>
                    <p:spPr>
                      <a:xfrm>
                        <a:off x="2508878" y="3094828"/>
                        <a:ext cx="2292901" cy="26086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72660832"/>
              </p:ext>
            </p:extLst>
          </p:nvPr>
        </p:nvGraphicFramePr>
        <p:xfrm>
          <a:off x="1111415" y="3515168"/>
          <a:ext cx="6426200" cy="419100"/>
        </p:xfrm>
        <a:graphic>
          <a:graphicData uri="http://schemas.openxmlformats.org/presentationml/2006/ole">
            <mc:AlternateContent xmlns:mc="http://schemas.openxmlformats.org/markup-compatibility/2006">
              <mc:Choice xmlns:v="urn:schemas-microsoft-com:vml" Requires="v">
                <p:oleObj spid="_x0000_s126041" name="Equation" r:id="rId9" imgW="6426000" imgH="419040" progId="Equation.DSMT4">
                  <p:embed/>
                </p:oleObj>
              </mc:Choice>
              <mc:Fallback>
                <p:oleObj name="Equation" r:id="rId9" imgW="6426000" imgH="419040" progId="Equation.DSMT4">
                  <p:embed/>
                  <p:pic>
                    <p:nvPicPr>
                      <p:cNvPr id="11" name="Object 10"/>
                      <p:cNvPicPr/>
                      <p:nvPr/>
                    </p:nvPicPr>
                    <p:blipFill>
                      <a:blip r:embed="rId10"/>
                      <a:stretch>
                        <a:fillRect/>
                      </a:stretch>
                    </p:blipFill>
                    <p:spPr>
                      <a:xfrm>
                        <a:off x="1111415" y="3515168"/>
                        <a:ext cx="6426200" cy="4191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80595927"/>
              </p:ext>
            </p:extLst>
          </p:nvPr>
        </p:nvGraphicFramePr>
        <p:xfrm>
          <a:off x="2590965" y="1721293"/>
          <a:ext cx="2703512" cy="481012"/>
        </p:xfrm>
        <a:graphic>
          <a:graphicData uri="http://schemas.openxmlformats.org/presentationml/2006/ole">
            <mc:AlternateContent xmlns:mc="http://schemas.openxmlformats.org/markup-compatibility/2006">
              <mc:Choice xmlns:v="urn:schemas-microsoft-com:vml" Requires="v">
                <p:oleObj spid="_x0000_s126042" name="Equation" r:id="rId11" imgW="2361960" imgH="419040" progId="Equation.DSMT4">
                  <p:embed/>
                </p:oleObj>
              </mc:Choice>
              <mc:Fallback>
                <p:oleObj name="Equation" r:id="rId11" imgW="2361960" imgH="419040" progId="Equation.DSMT4">
                  <p:embed/>
                  <p:pic>
                    <p:nvPicPr>
                      <p:cNvPr id="12" name="Object 11"/>
                      <p:cNvPicPr/>
                      <p:nvPr/>
                    </p:nvPicPr>
                    <p:blipFill>
                      <a:blip r:embed="rId12"/>
                      <a:stretch>
                        <a:fillRect/>
                      </a:stretch>
                    </p:blipFill>
                    <p:spPr>
                      <a:xfrm>
                        <a:off x="2590965" y="1721293"/>
                        <a:ext cx="2703512" cy="481012"/>
                      </a:xfrm>
                      <a:prstGeom prst="rect">
                        <a:avLst/>
                      </a:prstGeom>
                    </p:spPr>
                  </p:pic>
                </p:oleObj>
              </mc:Fallback>
            </mc:AlternateContent>
          </a:graphicData>
        </a:graphic>
      </p:graphicFrame>
      <p:sp>
        <p:nvSpPr>
          <p:cNvPr id="13" name="TextBox 12"/>
          <p:cNvSpPr txBox="1"/>
          <p:nvPr/>
        </p:nvSpPr>
        <p:spPr>
          <a:xfrm>
            <a:off x="205636" y="2223536"/>
            <a:ext cx="8020144" cy="338554"/>
          </a:xfrm>
          <a:prstGeom prst="rect">
            <a:avLst/>
          </a:prstGeom>
          <a:noFill/>
        </p:spPr>
        <p:txBody>
          <a:bodyPr wrap="none" rtlCol="0">
            <a:spAutoFit/>
          </a:bodyPr>
          <a:lstStyle/>
          <a:p>
            <a:r>
              <a:rPr lang="en-US" sz="1600" dirty="0" smtClean="0"/>
              <a:t>What if change some parameter</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x</a:t>
            </a:r>
            <a:r>
              <a:rPr lang="en-US" sz="1600" dirty="0" smtClean="0"/>
              <a:t>, say angle, temperature, or period of QPM structure</a:t>
            </a:r>
            <a:endParaRPr lang="en-US" sz="1600" dirty="0"/>
          </a:p>
        </p:txBody>
      </p:sp>
      <p:graphicFrame>
        <p:nvGraphicFramePr>
          <p:cNvPr id="14" name="Object 13"/>
          <p:cNvGraphicFramePr>
            <a:graphicFrameLocks noChangeAspect="1"/>
          </p:cNvGraphicFramePr>
          <p:nvPr>
            <p:extLst>
              <p:ext uri="{D42A27DB-BD31-4B8C-83A1-F6EECF244321}">
                <p14:modId xmlns:p14="http://schemas.microsoft.com/office/powerpoint/2010/main" val="4046047200"/>
              </p:ext>
            </p:extLst>
          </p:nvPr>
        </p:nvGraphicFramePr>
        <p:xfrm>
          <a:off x="729146" y="2571210"/>
          <a:ext cx="2590800" cy="393700"/>
        </p:xfrm>
        <a:graphic>
          <a:graphicData uri="http://schemas.openxmlformats.org/presentationml/2006/ole">
            <mc:AlternateContent xmlns:mc="http://schemas.openxmlformats.org/markup-compatibility/2006">
              <mc:Choice xmlns:v="urn:schemas-microsoft-com:vml" Requires="v">
                <p:oleObj spid="_x0000_s126043" name="Equation" r:id="rId13" imgW="2590560" imgH="393480" progId="Equation.DSMT4">
                  <p:embed/>
                </p:oleObj>
              </mc:Choice>
              <mc:Fallback>
                <p:oleObj name="Equation" r:id="rId13" imgW="2590560" imgH="393480" progId="Equation.DSMT4">
                  <p:embed/>
                  <p:pic>
                    <p:nvPicPr>
                      <p:cNvPr id="14" name="Object 13"/>
                      <p:cNvPicPr/>
                      <p:nvPr/>
                    </p:nvPicPr>
                    <p:blipFill>
                      <a:blip r:embed="rId14"/>
                      <a:stretch>
                        <a:fillRect/>
                      </a:stretch>
                    </p:blipFill>
                    <p:spPr>
                      <a:xfrm>
                        <a:off x="729146" y="2571210"/>
                        <a:ext cx="2590800" cy="393700"/>
                      </a:xfrm>
                      <a:prstGeom prst="rect">
                        <a:avLst/>
                      </a:prstGeom>
                    </p:spPr>
                  </p:pic>
                </p:oleObj>
              </mc:Fallback>
            </mc:AlternateContent>
          </a:graphicData>
        </a:graphic>
      </p:graphicFrame>
      <p:sp>
        <p:nvSpPr>
          <p:cNvPr id="15" name="TextBox 14"/>
          <p:cNvSpPr txBox="1"/>
          <p:nvPr/>
        </p:nvSpPr>
        <p:spPr>
          <a:xfrm>
            <a:off x="304800" y="4386313"/>
            <a:ext cx="6513322" cy="369332"/>
          </a:xfrm>
          <a:prstGeom prst="rect">
            <a:avLst/>
          </a:prstGeom>
          <a:noFill/>
        </p:spPr>
        <p:txBody>
          <a:bodyPr wrap="none" rtlCol="0">
            <a:spAutoFit/>
          </a:bodyPr>
          <a:lstStyle/>
          <a:p>
            <a:r>
              <a:rPr lang="en-US" dirty="0" smtClean="0"/>
              <a:t>Now as we change </a:t>
            </a:r>
            <a:r>
              <a:rPr lang="en-US" i="1" dirty="0" smtClean="0">
                <a:latin typeface="Times New Roman" panose="02020603050405020304" pitchFamily="18" charset="0"/>
                <a:cs typeface="Times New Roman" panose="02020603050405020304" pitchFamily="18" charset="0"/>
              </a:rPr>
              <a:t>x </a:t>
            </a:r>
            <a:r>
              <a:rPr lang="en-US" dirty="0" smtClean="0">
                <a:latin typeface="+mn-lt"/>
                <a:cs typeface="Times New Roman" panose="02020603050405020304" pitchFamily="18" charset="0"/>
              </a:rPr>
              <a:t>phase matching occurs for frequencies  </a:t>
            </a:r>
            <a:r>
              <a:rPr lang="en-US" dirty="0" smtClean="0">
                <a:latin typeface="+mn-lt"/>
              </a:rPr>
              <a:t> </a:t>
            </a:r>
            <a:endParaRPr lang="en-US" dirty="0">
              <a:latin typeface="+mn-lt"/>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903511351"/>
              </p:ext>
            </p:extLst>
          </p:nvPr>
        </p:nvGraphicFramePr>
        <p:xfrm>
          <a:off x="6638280" y="4325001"/>
          <a:ext cx="1587500" cy="419100"/>
        </p:xfrm>
        <a:graphic>
          <a:graphicData uri="http://schemas.openxmlformats.org/presentationml/2006/ole">
            <mc:AlternateContent xmlns:mc="http://schemas.openxmlformats.org/markup-compatibility/2006">
              <mc:Choice xmlns:v="urn:schemas-microsoft-com:vml" Requires="v">
                <p:oleObj spid="_x0000_s126044" name="Equation" r:id="rId15" imgW="1587240" imgH="419040" progId="Equation.DSMT4">
                  <p:embed/>
                </p:oleObj>
              </mc:Choice>
              <mc:Fallback>
                <p:oleObj name="Equation" r:id="rId15" imgW="1587240" imgH="419040" progId="Equation.DSMT4">
                  <p:embed/>
                  <p:pic>
                    <p:nvPicPr>
                      <p:cNvPr id="16" name="Object 15"/>
                      <p:cNvPicPr/>
                      <p:nvPr/>
                    </p:nvPicPr>
                    <p:blipFill>
                      <a:blip r:embed="rId16"/>
                      <a:stretch>
                        <a:fillRect/>
                      </a:stretch>
                    </p:blipFill>
                    <p:spPr>
                      <a:xfrm>
                        <a:off x="6638280" y="4325001"/>
                        <a:ext cx="1587500" cy="4191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78113179"/>
              </p:ext>
            </p:extLst>
          </p:nvPr>
        </p:nvGraphicFramePr>
        <p:xfrm>
          <a:off x="94358" y="4782304"/>
          <a:ext cx="596900" cy="609600"/>
        </p:xfrm>
        <a:graphic>
          <a:graphicData uri="http://schemas.openxmlformats.org/presentationml/2006/ole">
            <mc:AlternateContent xmlns:mc="http://schemas.openxmlformats.org/markup-compatibility/2006">
              <mc:Choice xmlns:v="urn:schemas-microsoft-com:vml" Requires="v">
                <p:oleObj spid="_x0000_s126045" name="Equation" r:id="rId17" imgW="596880" imgH="609480" progId="Equation.DSMT4">
                  <p:embed/>
                </p:oleObj>
              </mc:Choice>
              <mc:Fallback>
                <p:oleObj name="Equation" r:id="rId17" imgW="596880" imgH="609480" progId="Equation.DSMT4">
                  <p:embed/>
                  <p:pic>
                    <p:nvPicPr>
                      <p:cNvPr id="17" name="Object 16"/>
                      <p:cNvPicPr/>
                      <p:nvPr/>
                    </p:nvPicPr>
                    <p:blipFill>
                      <a:blip r:embed="rId18"/>
                      <a:stretch>
                        <a:fillRect/>
                      </a:stretch>
                    </p:blipFill>
                    <p:spPr>
                      <a:xfrm>
                        <a:off x="94358" y="4782304"/>
                        <a:ext cx="596900" cy="609600"/>
                      </a:xfrm>
                      <a:prstGeom prst="rect">
                        <a:avLst/>
                      </a:prstGeom>
                    </p:spPr>
                  </p:pic>
                </p:oleObj>
              </mc:Fallback>
            </mc:AlternateContent>
          </a:graphicData>
        </a:graphic>
      </p:graphicFrame>
      <p:grpSp>
        <p:nvGrpSpPr>
          <p:cNvPr id="29" name="Group 28"/>
          <p:cNvGrpSpPr/>
          <p:nvPr/>
        </p:nvGrpSpPr>
        <p:grpSpPr>
          <a:xfrm>
            <a:off x="1446437" y="3345206"/>
            <a:ext cx="4946590" cy="597026"/>
            <a:chOff x="1300160" y="3759470"/>
            <a:chExt cx="4946590" cy="597026"/>
          </a:xfrm>
        </p:grpSpPr>
        <p:grpSp>
          <p:nvGrpSpPr>
            <p:cNvPr id="22" name="Group 21"/>
            <p:cNvGrpSpPr/>
            <p:nvPr/>
          </p:nvGrpSpPr>
          <p:grpSpPr>
            <a:xfrm>
              <a:off x="1300160" y="3759470"/>
              <a:ext cx="304800" cy="533400"/>
              <a:chOff x="6096000" y="5638800"/>
              <a:chExt cx="304800" cy="533400"/>
            </a:xfrm>
          </p:grpSpPr>
          <p:cxnSp>
            <p:nvCxnSpPr>
              <p:cNvPr id="19" name="Straight Connector 18"/>
              <p:cNvCxnSpPr/>
              <p:nvPr/>
            </p:nvCxnSpPr>
            <p:spPr bwMode="auto">
              <a:xfrm>
                <a:off x="6096000" y="5791200"/>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 name="Straight Connector 20"/>
              <p:cNvCxnSpPr/>
              <p:nvPr/>
            </p:nvCxnSpPr>
            <p:spPr bwMode="auto">
              <a:xfrm flipV="1">
                <a:off x="6096000" y="5638800"/>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3" name="Group 22"/>
            <p:cNvGrpSpPr/>
            <p:nvPr/>
          </p:nvGrpSpPr>
          <p:grpSpPr>
            <a:xfrm>
              <a:off x="4223481" y="3823096"/>
              <a:ext cx="304800" cy="533400"/>
              <a:chOff x="6096000" y="5638800"/>
              <a:chExt cx="304800" cy="533400"/>
            </a:xfrm>
          </p:grpSpPr>
          <p:cxnSp>
            <p:nvCxnSpPr>
              <p:cNvPr id="24" name="Straight Connector 23"/>
              <p:cNvCxnSpPr/>
              <p:nvPr/>
            </p:nvCxnSpPr>
            <p:spPr bwMode="auto">
              <a:xfrm>
                <a:off x="6096000" y="5791200"/>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5" name="Straight Connector 24"/>
              <p:cNvCxnSpPr/>
              <p:nvPr/>
            </p:nvCxnSpPr>
            <p:spPr bwMode="auto">
              <a:xfrm flipV="1">
                <a:off x="6096000" y="5638800"/>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6" name="Group 25"/>
            <p:cNvGrpSpPr/>
            <p:nvPr/>
          </p:nvGrpSpPr>
          <p:grpSpPr>
            <a:xfrm>
              <a:off x="5941950" y="3808485"/>
              <a:ext cx="304800" cy="533400"/>
              <a:chOff x="4999243" y="5613472"/>
              <a:chExt cx="304800" cy="533400"/>
            </a:xfrm>
          </p:grpSpPr>
          <p:cxnSp>
            <p:nvCxnSpPr>
              <p:cNvPr id="27" name="Straight Connector 26"/>
              <p:cNvCxnSpPr/>
              <p:nvPr/>
            </p:nvCxnSpPr>
            <p:spPr bwMode="auto">
              <a:xfrm>
                <a:off x="4999243" y="5704283"/>
                <a:ext cx="30480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8" name="Straight Connector 27"/>
              <p:cNvCxnSpPr/>
              <p:nvPr/>
            </p:nvCxnSpPr>
            <p:spPr bwMode="auto">
              <a:xfrm flipV="1">
                <a:off x="4999243" y="5613472"/>
                <a:ext cx="304800" cy="5334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grpSp>
      <p:graphicFrame>
        <p:nvGraphicFramePr>
          <p:cNvPr id="30" name="Object 29"/>
          <p:cNvGraphicFramePr>
            <a:graphicFrameLocks noChangeAspect="1"/>
          </p:cNvGraphicFramePr>
          <p:nvPr>
            <p:extLst>
              <p:ext uri="{D42A27DB-BD31-4B8C-83A1-F6EECF244321}">
                <p14:modId xmlns:p14="http://schemas.microsoft.com/office/powerpoint/2010/main" val="4260168802"/>
              </p:ext>
            </p:extLst>
          </p:nvPr>
        </p:nvGraphicFramePr>
        <p:xfrm>
          <a:off x="1065377" y="4039043"/>
          <a:ext cx="1371600" cy="393700"/>
        </p:xfrm>
        <a:graphic>
          <a:graphicData uri="http://schemas.openxmlformats.org/presentationml/2006/ole">
            <mc:AlternateContent xmlns:mc="http://schemas.openxmlformats.org/markup-compatibility/2006">
              <mc:Choice xmlns:v="urn:schemas-microsoft-com:vml" Requires="v">
                <p:oleObj spid="_x0000_s126046" name="Equation" r:id="rId19" imgW="1371600" imgH="393480" progId="Equation.DSMT4">
                  <p:embed/>
                </p:oleObj>
              </mc:Choice>
              <mc:Fallback>
                <p:oleObj name="Equation" r:id="rId19" imgW="1371600" imgH="393480" progId="Equation.DSMT4">
                  <p:embed/>
                  <p:pic>
                    <p:nvPicPr>
                      <p:cNvPr id="30" name="Object 29"/>
                      <p:cNvPicPr/>
                      <p:nvPr/>
                    </p:nvPicPr>
                    <p:blipFill>
                      <a:blip r:embed="rId20"/>
                      <a:stretch>
                        <a:fillRect/>
                      </a:stretch>
                    </p:blipFill>
                    <p:spPr>
                      <a:xfrm>
                        <a:off x="1065377" y="4039043"/>
                        <a:ext cx="1371600" cy="393700"/>
                      </a:xfrm>
                      <a:prstGeom prst="rect">
                        <a:avLst/>
                      </a:prstGeom>
                    </p:spPr>
                  </p:pic>
                </p:oleObj>
              </mc:Fallback>
            </mc:AlternateContent>
          </a:graphicData>
        </a:graphic>
      </p:graphicFrame>
      <p:sp>
        <p:nvSpPr>
          <p:cNvPr id="31" name="TextBox 30"/>
          <p:cNvSpPr txBox="1"/>
          <p:nvPr/>
        </p:nvSpPr>
        <p:spPr>
          <a:xfrm>
            <a:off x="161716" y="5444406"/>
            <a:ext cx="2429249" cy="830997"/>
          </a:xfrm>
          <a:prstGeom prst="rect">
            <a:avLst/>
          </a:prstGeom>
          <a:noFill/>
        </p:spPr>
        <p:txBody>
          <a:bodyPr wrap="square" rtlCol="0">
            <a:spAutoFit/>
          </a:bodyPr>
          <a:lstStyle/>
          <a:p>
            <a:r>
              <a:rPr lang="en-US" sz="1600" dirty="0" smtClean="0">
                <a:latin typeface="+mn-lt"/>
              </a:rPr>
              <a:t>Tuning range increases with decrease in group velocity dispersion </a:t>
            </a:r>
            <a:endParaRPr lang="en-US" sz="1600" dirty="0">
              <a:latin typeface="+mn-lt"/>
            </a:endParaRPr>
          </a:p>
        </p:txBody>
      </p:sp>
      <p:grpSp>
        <p:nvGrpSpPr>
          <p:cNvPr id="33" name="Group 32"/>
          <p:cNvGrpSpPr/>
          <p:nvPr/>
        </p:nvGrpSpPr>
        <p:grpSpPr>
          <a:xfrm>
            <a:off x="194446" y="3716383"/>
            <a:ext cx="788381" cy="470297"/>
            <a:chOff x="202219" y="4101703"/>
            <a:chExt cx="788381" cy="470297"/>
          </a:xfrm>
        </p:grpSpPr>
        <p:cxnSp>
          <p:nvCxnSpPr>
            <p:cNvPr id="20" name="Straight Arrow Connector 19"/>
            <p:cNvCxnSpPr/>
            <p:nvPr/>
          </p:nvCxnSpPr>
          <p:spPr bwMode="auto">
            <a:xfrm>
              <a:off x="533400" y="4251352"/>
              <a:ext cx="457200" cy="3206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TextBox 31"/>
            <p:cNvSpPr txBox="1"/>
            <p:nvPr/>
          </p:nvSpPr>
          <p:spPr>
            <a:xfrm>
              <a:off x="202219" y="4101703"/>
              <a:ext cx="684803" cy="369332"/>
            </a:xfrm>
            <a:prstGeom prst="rect">
              <a:avLst/>
            </a:prstGeom>
            <a:noFill/>
          </p:spPr>
          <p:txBody>
            <a:bodyPr wrap="none" rtlCol="0">
              <a:spAutoFit/>
            </a:bodyPr>
            <a:lstStyle/>
            <a:p>
              <a:r>
                <a:rPr lang="en-US" dirty="0" smtClean="0"/>
                <a:t>GVD</a:t>
              </a:r>
              <a:endParaRPr lang="en-US" dirty="0"/>
            </a:p>
          </p:txBody>
        </p:sp>
      </p:grpSp>
      <p:grpSp>
        <p:nvGrpSpPr>
          <p:cNvPr id="36" name="Group 35"/>
          <p:cNvGrpSpPr/>
          <p:nvPr/>
        </p:nvGrpSpPr>
        <p:grpSpPr>
          <a:xfrm>
            <a:off x="3561461" y="2649211"/>
            <a:ext cx="4550664" cy="394027"/>
            <a:chOff x="3589030" y="2908997"/>
            <a:chExt cx="4550664" cy="394027"/>
          </a:xfrm>
        </p:grpSpPr>
        <p:graphicFrame>
          <p:nvGraphicFramePr>
            <p:cNvPr id="34" name="Object 33"/>
            <p:cNvGraphicFramePr>
              <a:graphicFrameLocks noChangeAspect="1"/>
            </p:cNvGraphicFramePr>
            <p:nvPr>
              <p:extLst>
                <p:ext uri="{D42A27DB-BD31-4B8C-83A1-F6EECF244321}">
                  <p14:modId xmlns:p14="http://schemas.microsoft.com/office/powerpoint/2010/main" val="1703830466"/>
                </p:ext>
              </p:extLst>
            </p:nvPr>
          </p:nvGraphicFramePr>
          <p:xfrm>
            <a:off x="5625094" y="2909324"/>
            <a:ext cx="2514600" cy="393700"/>
          </p:xfrm>
          <a:graphic>
            <a:graphicData uri="http://schemas.openxmlformats.org/presentationml/2006/ole">
              <mc:AlternateContent xmlns:mc="http://schemas.openxmlformats.org/markup-compatibility/2006">
                <mc:Choice xmlns:v="urn:schemas-microsoft-com:vml" Requires="v">
                  <p:oleObj spid="_x0000_s126047" name="Equation" r:id="rId21" imgW="2514600" imgH="393480" progId="Equation.DSMT4">
                    <p:embed/>
                  </p:oleObj>
                </mc:Choice>
                <mc:Fallback>
                  <p:oleObj name="Equation" r:id="rId21" imgW="2514600" imgH="393480" progId="Equation.DSMT4">
                    <p:embed/>
                    <p:pic>
                      <p:nvPicPr>
                        <p:cNvPr id="0" name=""/>
                        <p:cNvPicPr/>
                        <p:nvPr/>
                      </p:nvPicPr>
                      <p:blipFill>
                        <a:blip r:embed="rId22"/>
                        <a:stretch>
                          <a:fillRect/>
                        </a:stretch>
                      </p:blipFill>
                      <p:spPr>
                        <a:xfrm>
                          <a:off x="5625094" y="2909324"/>
                          <a:ext cx="2514600" cy="393700"/>
                        </a:xfrm>
                        <a:prstGeom prst="rect">
                          <a:avLst/>
                        </a:prstGeom>
                      </p:spPr>
                    </p:pic>
                  </p:oleObj>
                </mc:Fallback>
              </mc:AlternateContent>
            </a:graphicData>
          </a:graphic>
        </p:graphicFrame>
        <p:sp>
          <p:nvSpPr>
            <p:cNvPr id="35" name="TextBox 34"/>
            <p:cNvSpPr txBox="1"/>
            <p:nvPr/>
          </p:nvSpPr>
          <p:spPr>
            <a:xfrm>
              <a:off x="3589030" y="2908997"/>
              <a:ext cx="1997663" cy="338554"/>
            </a:xfrm>
            <a:prstGeom prst="rect">
              <a:avLst/>
            </a:prstGeom>
            <a:noFill/>
          </p:spPr>
          <p:txBody>
            <a:bodyPr wrap="none" rtlCol="0">
              <a:spAutoFit/>
            </a:bodyPr>
            <a:lstStyle/>
            <a:p>
              <a:r>
                <a:rPr lang="en-US" sz="1600" dirty="0" smtClean="0"/>
                <a:t>For example, angle </a:t>
              </a:r>
              <a:endParaRPr lang="en-US" sz="1600" dirty="0"/>
            </a:p>
          </p:txBody>
        </p:sp>
      </p:grpSp>
      <p:grpSp>
        <p:nvGrpSpPr>
          <p:cNvPr id="39" name="Group 38"/>
          <p:cNvGrpSpPr/>
          <p:nvPr/>
        </p:nvGrpSpPr>
        <p:grpSpPr>
          <a:xfrm>
            <a:off x="879249" y="4838411"/>
            <a:ext cx="4943865" cy="482600"/>
            <a:chOff x="879249" y="4838411"/>
            <a:chExt cx="4943865" cy="482600"/>
          </a:xfrm>
        </p:grpSpPr>
        <p:sp>
          <p:nvSpPr>
            <p:cNvPr id="37" name="TextBox 36"/>
            <p:cNvSpPr txBox="1"/>
            <p:nvPr/>
          </p:nvSpPr>
          <p:spPr>
            <a:xfrm>
              <a:off x="879249" y="4951872"/>
              <a:ext cx="1997663" cy="338554"/>
            </a:xfrm>
            <a:prstGeom prst="rect">
              <a:avLst/>
            </a:prstGeom>
            <a:noFill/>
          </p:spPr>
          <p:txBody>
            <a:bodyPr wrap="none" rtlCol="0">
              <a:spAutoFit/>
            </a:bodyPr>
            <a:lstStyle/>
            <a:p>
              <a:r>
                <a:rPr lang="en-US" sz="1600" dirty="0" smtClean="0"/>
                <a:t>For example, angle </a:t>
              </a:r>
              <a:endParaRPr lang="en-US" sz="1600" dirty="0"/>
            </a:p>
          </p:txBody>
        </p:sp>
        <p:graphicFrame>
          <p:nvGraphicFramePr>
            <p:cNvPr id="38" name="Object 37"/>
            <p:cNvGraphicFramePr>
              <a:graphicFrameLocks noChangeAspect="1"/>
            </p:cNvGraphicFramePr>
            <p:nvPr>
              <p:extLst>
                <p:ext uri="{D42A27DB-BD31-4B8C-83A1-F6EECF244321}">
                  <p14:modId xmlns:p14="http://schemas.microsoft.com/office/powerpoint/2010/main" val="335749092"/>
                </p:ext>
              </p:extLst>
            </p:nvPr>
          </p:nvGraphicFramePr>
          <p:xfrm>
            <a:off x="2825914" y="4838411"/>
            <a:ext cx="2997200" cy="482600"/>
          </p:xfrm>
          <a:graphic>
            <a:graphicData uri="http://schemas.openxmlformats.org/presentationml/2006/ole">
              <mc:AlternateContent xmlns:mc="http://schemas.openxmlformats.org/markup-compatibility/2006">
                <mc:Choice xmlns:v="urn:schemas-microsoft-com:vml" Requires="v">
                  <p:oleObj spid="_x0000_s126048" name="Equation" r:id="rId23" imgW="2997000" imgH="482400" progId="Equation.DSMT4">
                    <p:embed/>
                  </p:oleObj>
                </mc:Choice>
                <mc:Fallback>
                  <p:oleObj name="Equation" r:id="rId23" imgW="2997000" imgH="482400" progId="Equation.DSMT4">
                    <p:embed/>
                    <p:pic>
                      <p:nvPicPr>
                        <p:cNvPr id="0" name=""/>
                        <p:cNvPicPr/>
                        <p:nvPr/>
                      </p:nvPicPr>
                      <p:blipFill>
                        <a:blip r:embed="rId24"/>
                        <a:stretch>
                          <a:fillRect/>
                        </a:stretch>
                      </p:blipFill>
                      <p:spPr>
                        <a:xfrm>
                          <a:off x="2825914" y="4838411"/>
                          <a:ext cx="2997200" cy="482600"/>
                        </a:xfrm>
                        <a:prstGeom prst="rect">
                          <a:avLst/>
                        </a:prstGeom>
                      </p:spPr>
                    </p:pic>
                  </p:oleObj>
                </mc:Fallback>
              </mc:AlternateContent>
            </a:graphicData>
          </a:graphic>
        </p:graphicFrame>
      </p:grpSp>
      <p:grpSp>
        <p:nvGrpSpPr>
          <p:cNvPr id="40" name="Group 39"/>
          <p:cNvGrpSpPr/>
          <p:nvPr/>
        </p:nvGrpSpPr>
        <p:grpSpPr>
          <a:xfrm>
            <a:off x="5741857" y="4755645"/>
            <a:ext cx="3048000" cy="2125266"/>
            <a:chOff x="685801" y="1981200"/>
            <a:chExt cx="3048000" cy="2125266"/>
          </a:xfrm>
        </p:grpSpPr>
        <p:pic>
          <p:nvPicPr>
            <p:cNvPr id="41" name="Picture 40"/>
            <p:cNvPicPr>
              <a:picLocks noChangeAspect="1"/>
            </p:cNvPicPr>
            <p:nvPr/>
          </p:nvPicPr>
          <p:blipFill>
            <a:blip r:embed="rId25"/>
            <a:stretch>
              <a:fillRect/>
            </a:stretch>
          </p:blipFill>
          <p:spPr>
            <a:xfrm>
              <a:off x="685801" y="1981200"/>
              <a:ext cx="3048000" cy="2125266"/>
            </a:xfrm>
            <a:prstGeom prst="rect">
              <a:avLst/>
            </a:prstGeom>
          </p:spPr>
        </p:pic>
        <p:sp>
          <p:nvSpPr>
            <p:cNvPr id="42" name="TextBox 41"/>
            <p:cNvSpPr txBox="1"/>
            <p:nvPr/>
          </p:nvSpPr>
          <p:spPr>
            <a:xfrm>
              <a:off x="1426933" y="2209800"/>
              <a:ext cx="787395" cy="369332"/>
            </a:xfrm>
            <a:prstGeom prst="rect">
              <a:avLst/>
            </a:prstGeom>
            <a:noFill/>
          </p:spPr>
          <p:txBody>
            <a:bodyPr wrap="none" rtlCol="0">
              <a:spAutoFit/>
            </a:bodyPr>
            <a:lstStyle/>
            <a:p>
              <a:r>
                <a:rPr lang="en-US" dirty="0" smtClean="0"/>
                <a:t>signal</a:t>
              </a:r>
              <a:endParaRPr lang="en-US" dirty="0"/>
            </a:p>
          </p:txBody>
        </p:sp>
        <p:sp>
          <p:nvSpPr>
            <p:cNvPr id="43" name="TextBox 42"/>
            <p:cNvSpPr txBox="1"/>
            <p:nvPr/>
          </p:nvSpPr>
          <p:spPr>
            <a:xfrm>
              <a:off x="1676400" y="3099312"/>
              <a:ext cx="620683" cy="369332"/>
            </a:xfrm>
            <a:prstGeom prst="rect">
              <a:avLst/>
            </a:prstGeom>
            <a:noFill/>
          </p:spPr>
          <p:txBody>
            <a:bodyPr wrap="none" rtlCol="0">
              <a:spAutoFit/>
            </a:bodyPr>
            <a:lstStyle/>
            <a:p>
              <a:r>
                <a:rPr lang="en-US" dirty="0" smtClean="0"/>
                <a:t>idler</a:t>
              </a:r>
              <a:endParaRPr lang="en-US" dirty="0"/>
            </a:p>
          </p:txBody>
        </p:sp>
      </p:grpSp>
    </p:spTree>
    <p:extLst>
      <p:ext uri="{BB962C8B-B14F-4D97-AF65-F5344CB8AC3E}">
        <p14:creationId xmlns:p14="http://schemas.microsoft.com/office/powerpoint/2010/main" val="136975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3" grpId="0"/>
      <p:bldP spid="15"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dirty="0" smtClean="0"/>
              <a:t>Two tone field</a:t>
            </a:r>
            <a:endParaRPr lang="en-US" sz="2800" dirty="0"/>
          </a:p>
        </p:txBody>
      </p:sp>
      <p:grpSp>
        <p:nvGrpSpPr>
          <p:cNvPr id="5" name="Group 126"/>
          <p:cNvGrpSpPr/>
          <p:nvPr/>
        </p:nvGrpSpPr>
        <p:grpSpPr>
          <a:xfrm>
            <a:off x="152400" y="1371600"/>
            <a:ext cx="6324600" cy="1752600"/>
            <a:chOff x="-838200" y="4114800"/>
            <a:chExt cx="8261931" cy="2286000"/>
          </a:xfrm>
        </p:grpSpPr>
        <p:grpSp>
          <p:nvGrpSpPr>
            <p:cNvPr id="7" name="Group 60"/>
            <p:cNvGrpSpPr/>
            <p:nvPr/>
          </p:nvGrpSpPr>
          <p:grpSpPr>
            <a:xfrm>
              <a:off x="2667000" y="5029200"/>
              <a:ext cx="2133600" cy="457200"/>
              <a:chOff x="2590800" y="5029200"/>
              <a:chExt cx="2133600" cy="457200"/>
            </a:xfrm>
          </p:grpSpPr>
          <p:grpSp>
            <p:nvGrpSpPr>
              <p:cNvPr id="67" name="Group 169"/>
              <p:cNvGrpSpPr/>
              <p:nvPr/>
            </p:nvGrpSpPr>
            <p:grpSpPr>
              <a:xfrm>
                <a:off x="2590800" y="5105400"/>
                <a:ext cx="304800" cy="369332"/>
                <a:chOff x="838200" y="5181600"/>
                <a:chExt cx="304800" cy="369332"/>
              </a:xfrm>
            </p:grpSpPr>
            <p:sp>
              <p:nvSpPr>
                <p:cNvPr id="72" name="Oval 7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3"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8" name="Group 172"/>
              <p:cNvGrpSpPr/>
              <p:nvPr/>
            </p:nvGrpSpPr>
            <p:grpSpPr>
              <a:xfrm>
                <a:off x="3429000" y="5105400"/>
                <a:ext cx="381000" cy="381000"/>
                <a:chOff x="5562600" y="4648200"/>
                <a:chExt cx="381000" cy="381000"/>
              </a:xfrm>
            </p:grpSpPr>
            <p:sp>
              <p:nvSpPr>
                <p:cNvPr id="70" name="Oval 6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1" name="TextBox 7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69" name="Oval 59"/>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8" name="Group 61"/>
            <p:cNvGrpSpPr/>
            <p:nvPr/>
          </p:nvGrpSpPr>
          <p:grpSpPr>
            <a:xfrm>
              <a:off x="5410200" y="5105400"/>
              <a:ext cx="1219200" cy="381000"/>
              <a:chOff x="2590800" y="5105400"/>
              <a:chExt cx="1219200" cy="381000"/>
            </a:xfrm>
          </p:grpSpPr>
          <p:grpSp>
            <p:nvGrpSpPr>
              <p:cNvPr id="61" name="Group 169"/>
              <p:cNvGrpSpPr/>
              <p:nvPr/>
            </p:nvGrpSpPr>
            <p:grpSpPr>
              <a:xfrm>
                <a:off x="2590800" y="5105400"/>
                <a:ext cx="304800" cy="369332"/>
                <a:chOff x="838200" y="5181600"/>
                <a:chExt cx="304800" cy="369332"/>
              </a:xfrm>
            </p:grpSpPr>
            <p:sp>
              <p:nvSpPr>
                <p:cNvPr id="65" name="Oval 64"/>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2" name="Group 172"/>
              <p:cNvGrpSpPr/>
              <p:nvPr/>
            </p:nvGrpSpPr>
            <p:grpSpPr>
              <a:xfrm>
                <a:off x="3429000" y="5105400"/>
                <a:ext cx="381000" cy="381000"/>
                <a:chOff x="5562600" y="4648200"/>
                <a:chExt cx="381000" cy="381000"/>
              </a:xfrm>
            </p:grpSpPr>
            <p:sp>
              <p:nvSpPr>
                <p:cNvPr id="63" name="Oval 62"/>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 name="TextBox 63"/>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9" name="Group 69"/>
            <p:cNvGrpSpPr/>
            <p:nvPr/>
          </p:nvGrpSpPr>
          <p:grpSpPr>
            <a:xfrm>
              <a:off x="0" y="5029200"/>
              <a:ext cx="2133600" cy="457200"/>
              <a:chOff x="2590800" y="5029200"/>
              <a:chExt cx="2133600" cy="457200"/>
            </a:xfrm>
          </p:grpSpPr>
          <p:grpSp>
            <p:nvGrpSpPr>
              <p:cNvPr id="54" name="Group 169"/>
              <p:cNvGrpSpPr/>
              <p:nvPr/>
            </p:nvGrpSpPr>
            <p:grpSpPr>
              <a:xfrm>
                <a:off x="2590800" y="5105400"/>
                <a:ext cx="304800" cy="369332"/>
                <a:chOff x="838200" y="5181600"/>
                <a:chExt cx="304800" cy="369332"/>
              </a:xfrm>
            </p:grpSpPr>
            <p:sp>
              <p:nvSpPr>
                <p:cNvPr id="59" name="Oval 58"/>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5" name="Group 172"/>
              <p:cNvGrpSpPr/>
              <p:nvPr/>
            </p:nvGrpSpPr>
            <p:grpSpPr>
              <a:xfrm>
                <a:off x="3429000" y="5105400"/>
                <a:ext cx="381000" cy="381000"/>
                <a:chOff x="5562600" y="4648200"/>
                <a:chExt cx="381000" cy="381000"/>
              </a:xfrm>
            </p:grpSpPr>
            <p:sp>
              <p:nvSpPr>
                <p:cNvPr id="57" name="Oval 56"/>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8" name="TextBox 57"/>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56" name="Oval 55"/>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0" name="Group 77"/>
            <p:cNvGrpSpPr/>
            <p:nvPr/>
          </p:nvGrpSpPr>
          <p:grpSpPr>
            <a:xfrm>
              <a:off x="3581400" y="5943600"/>
              <a:ext cx="2133600" cy="457200"/>
              <a:chOff x="2590800" y="5029200"/>
              <a:chExt cx="2133600" cy="457200"/>
            </a:xfrm>
          </p:grpSpPr>
          <p:grpSp>
            <p:nvGrpSpPr>
              <p:cNvPr id="47" name="Group 169"/>
              <p:cNvGrpSpPr/>
              <p:nvPr/>
            </p:nvGrpSpPr>
            <p:grpSpPr>
              <a:xfrm>
                <a:off x="2590800" y="5105400"/>
                <a:ext cx="304800" cy="369332"/>
                <a:chOff x="838200" y="5181600"/>
                <a:chExt cx="304800" cy="369332"/>
              </a:xfrm>
            </p:grpSpPr>
            <p:sp>
              <p:nvSpPr>
                <p:cNvPr id="52" name="Oval 5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TextBox 5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8" name="Group 172"/>
              <p:cNvGrpSpPr/>
              <p:nvPr/>
            </p:nvGrpSpPr>
            <p:grpSpPr>
              <a:xfrm>
                <a:off x="3429000" y="5105400"/>
                <a:ext cx="381000" cy="381000"/>
                <a:chOff x="5562600" y="4648200"/>
                <a:chExt cx="381000" cy="381000"/>
              </a:xfrm>
            </p:grpSpPr>
            <p:sp>
              <p:nvSpPr>
                <p:cNvPr id="50" name="Oval 4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 name="TextBox 5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49" name="Oval 4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 name="Group 85"/>
            <p:cNvGrpSpPr/>
            <p:nvPr/>
          </p:nvGrpSpPr>
          <p:grpSpPr>
            <a:xfrm>
              <a:off x="914400" y="5943600"/>
              <a:ext cx="2133600" cy="457200"/>
              <a:chOff x="2590800" y="5029200"/>
              <a:chExt cx="2133600" cy="457200"/>
            </a:xfrm>
          </p:grpSpPr>
          <p:grpSp>
            <p:nvGrpSpPr>
              <p:cNvPr id="40" name="Group 169"/>
              <p:cNvGrpSpPr/>
              <p:nvPr/>
            </p:nvGrpSpPr>
            <p:grpSpPr>
              <a:xfrm>
                <a:off x="2590800" y="5105400"/>
                <a:ext cx="304800" cy="369332"/>
                <a:chOff x="838200" y="5181600"/>
                <a:chExt cx="304800" cy="369332"/>
              </a:xfrm>
            </p:grpSpPr>
            <p:sp>
              <p:nvSpPr>
                <p:cNvPr id="45" name="Oval 44"/>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TextBox 45"/>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1" name="Group 172"/>
              <p:cNvGrpSpPr/>
              <p:nvPr/>
            </p:nvGrpSpPr>
            <p:grpSpPr>
              <a:xfrm>
                <a:off x="3429000" y="5105400"/>
                <a:ext cx="381000" cy="381000"/>
                <a:chOff x="5562600" y="4648200"/>
                <a:chExt cx="381000" cy="381000"/>
              </a:xfrm>
            </p:grpSpPr>
            <p:sp>
              <p:nvSpPr>
                <p:cNvPr id="43" name="Oval 42"/>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TextBox 43"/>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42" name="Oval 41"/>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 name="Group 93"/>
            <p:cNvGrpSpPr/>
            <p:nvPr/>
          </p:nvGrpSpPr>
          <p:grpSpPr>
            <a:xfrm>
              <a:off x="1828800" y="4114800"/>
              <a:ext cx="2133600" cy="457200"/>
              <a:chOff x="2590800" y="5029200"/>
              <a:chExt cx="2133600" cy="457200"/>
            </a:xfrm>
          </p:grpSpPr>
          <p:grpSp>
            <p:nvGrpSpPr>
              <p:cNvPr id="33" name="Group 169"/>
              <p:cNvGrpSpPr/>
              <p:nvPr/>
            </p:nvGrpSpPr>
            <p:grpSpPr>
              <a:xfrm>
                <a:off x="2590800" y="5105400"/>
                <a:ext cx="304800" cy="369332"/>
                <a:chOff x="838200" y="5181600"/>
                <a:chExt cx="304800" cy="369332"/>
              </a:xfrm>
            </p:grpSpPr>
            <p:sp>
              <p:nvSpPr>
                <p:cNvPr id="38" name="Oval 3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4" name="Group 172"/>
              <p:cNvGrpSpPr/>
              <p:nvPr/>
            </p:nvGrpSpPr>
            <p:grpSpPr>
              <a:xfrm>
                <a:off x="3429000" y="5105400"/>
                <a:ext cx="381000" cy="381000"/>
                <a:chOff x="5562600" y="4648200"/>
                <a:chExt cx="381000" cy="381000"/>
              </a:xfrm>
            </p:grpSpPr>
            <p:sp>
              <p:nvSpPr>
                <p:cNvPr id="36" name="Oval 3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35" name="Oval 34"/>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3" name="Group 101"/>
            <p:cNvGrpSpPr/>
            <p:nvPr/>
          </p:nvGrpSpPr>
          <p:grpSpPr>
            <a:xfrm>
              <a:off x="4495800" y="4114800"/>
              <a:ext cx="2133600" cy="457200"/>
              <a:chOff x="2590800" y="5029200"/>
              <a:chExt cx="2133600" cy="457200"/>
            </a:xfrm>
          </p:grpSpPr>
          <p:grpSp>
            <p:nvGrpSpPr>
              <p:cNvPr id="26" name="Group 169"/>
              <p:cNvGrpSpPr/>
              <p:nvPr/>
            </p:nvGrpSpPr>
            <p:grpSpPr>
              <a:xfrm>
                <a:off x="2590800" y="5105400"/>
                <a:ext cx="304800" cy="369332"/>
                <a:chOff x="838200" y="5181600"/>
                <a:chExt cx="304800" cy="369332"/>
              </a:xfrm>
            </p:grpSpPr>
            <p:sp>
              <p:nvSpPr>
                <p:cNvPr id="31" name="Oval 30"/>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27" name="Group 172"/>
              <p:cNvGrpSpPr/>
              <p:nvPr/>
            </p:nvGrpSpPr>
            <p:grpSpPr>
              <a:xfrm>
                <a:off x="3429000" y="5105400"/>
                <a:ext cx="381000" cy="381000"/>
                <a:chOff x="5562600" y="4648200"/>
                <a:chExt cx="381000" cy="381000"/>
              </a:xfrm>
            </p:grpSpPr>
            <p:sp>
              <p:nvSpPr>
                <p:cNvPr id="29" name="Oval 28"/>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TextBox 29"/>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28" name="Oval 27"/>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4" name="Group 109"/>
            <p:cNvGrpSpPr/>
            <p:nvPr/>
          </p:nvGrpSpPr>
          <p:grpSpPr>
            <a:xfrm>
              <a:off x="6324600" y="6019800"/>
              <a:ext cx="1099131" cy="369332"/>
              <a:chOff x="2590800" y="5105400"/>
              <a:chExt cx="1099131" cy="369332"/>
            </a:xfrm>
          </p:grpSpPr>
          <p:grpSp>
            <p:nvGrpSpPr>
              <p:cNvPr id="22" name="Group 169"/>
              <p:cNvGrpSpPr/>
              <p:nvPr/>
            </p:nvGrpSpPr>
            <p:grpSpPr>
              <a:xfrm>
                <a:off x="2590800" y="5105400"/>
                <a:ext cx="304800" cy="369332"/>
                <a:chOff x="838200" y="5181600"/>
                <a:chExt cx="304800" cy="369332"/>
              </a:xfrm>
            </p:grpSpPr>
            <p:sp>
              <p:nvSpPr>
                <p:cNvPr id="24" name="Oval 2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TextBox 2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sp>
            <p:nvSpPr>
              <p:cNvPr id="23" name="TextBox 22"/>
              <p:cNvSpPr txBox="1"/>
              <p:nvPr/>
            </p:nvSpPr>
            <p:spPr>
              <a:xfrm>
                <a:off x="3505200" y="51054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5" name="Group 117"/>
            <p:cNvGrpSpPr/>
            <p:nvPr/>
          </p:nvGrpSpPr>
          <p:grpSpPr>
            <a:xfrm>
              <a:off x="-838200" y="4114800"/>
              <a:ext cx="2133600" cy="457200"/>
              <a:chOff x="2590800" y="5029200"/>
              <a:chExt cx="2133600" cy="457200"/>
            </a:xfrm>
          </p:grpSpPr>
          <p:sp>
            <p:nvSpPr>
              <p:cNvPr id="17" name="TextBox 16"/>
              <p:cNvSpPr txBox="1"/>
              <p:nvPr/>
            </p:nvSpPr>
            <p:spPr>
              <a:xfrm>
                <a:off x="2590800" y="5105400"/>
                <a:ext cx="184731" cy="369332"/>
              </a:xfrm>
              <a:prstGeom prst="rect">
                <a:avLst/>
              </a:prstGeom>
              <a:noFill/>
            </p:spPr>
            <p:txBody>
              <a:bodyPr wrap="none" rtlCol="0">
                <a:spAutoFit/>
              </a:bodyPr>
              <a:lstStyle/>
              <a:p>
                <a:endParaRPr lang="en-US" b="1" dirty="0">
                  <a:solidFill>
                    <a:srgbClr val="FFFF00"/>
                  </a:solidFill>
                </a:endParaRPr>
              </a:p>
            </p:txBody>
          </p:sp>
          <p:grpSp>
            <p:nvGrpSpPr>
              <p:cNvPr id="18" name="Group 172"/>
              <p:cNvGrpSpPr/>
              <p:nvPr/>
            </p:nvGrpSpPr>
            <p:grpSpPr>
              <a:xfrm>
                <a:off x="3429000" y="5105400"/>
                <a:ext cx="381000" cy="381000"/>
                <a:chOff x="5562600" y="4648200"/>
                <a:chExt cx="381000" cy="381000"/>
              </a:xfrm>
            </p:grpSpPr>
            <p:sp>
              <p:nvSpPr>
                <p:cNvPr id="20" name="Oval 1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TextBox 2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9" name="Oval 1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6" name="Oval 15"/>
            <p:cNvSpPr/>
            <p:nvPr/>
          </p:nvSpPr>
          <p:spPr bwMode="auto">
            <a:xfrm>
              <a:off x="0" y="59436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6" name="Oval 5"/>
          <p:cNvSpPr/>
          <p:nvPr/>
        </p:nvSpPr>
        <p:spPr bwMode="auto">
          <a:xfrm>
            <a:off x="2434472" y="1843454"/>
            <a:ext cx="912829" cy="943708"/>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0" name="Oval 79"/>
          <p:cNvSpPr/>
          <p:nvPr/>
        </p:nvSpPr>
        <p:spPr bwMode="auto">
          <a:xfrm>
            <a:off x="2514600" y="1828800"/>
            <a:ext cx="912829" cy="943708"/>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55650" name="Object 2"/>
          <p:cNvGraphicFramePr>
            <a:graphicFrameLocks noChangeAspect="1"/>
          </p:cNvGraphicFramePr>
          <p:nvPr>
            <p:extLst>
              <p:ext uri="{D42A27DB-BD31-4B8C-83A1-F6EECF244321}">
                <p14:modId xmlns:p14="http://schemas.microsoft.com/office/powerpoint/2010/main" val="543528570"/>
              </p:ext>
            </p:extLst>
          </p:nvPr>
        </p:nvGraphicFramePr>
        <p:xfrm>
          <a:off x="6202363" y="1276350"/>
          <a:ext cx="2716212" cy="590550"/>
        </p:xfrm>
        <a:graphic>
          <a:graphicData uri="http://schemas.openxmlformats.org/presentationml/2006/ole">
            <mc:AlternateContent xmlns:mc="http://schemas.openxmlformats.org/markup-compatibility/2006">
              <mc:Choice xmlns:v="urn:schemas-microsoft-com:vml" Requires="v">
                <p:oleObj spid="_x0000_s94673" name="Equation" r:id="rId3" imgW="1930320" imgH="419040" progId="Equation.DSMT4">
                  <p:embed/>
                </p:oleObj>
              </mc:Choice>
              <mc:Fallback>
                <p:oleObj name="Equation" r:id="rId3" imgW="1930320" imgH="419040" progId="Equation.DSMT4">
                  <p:embed/>
                  <p:pic>
                    <p:nvPicPr>
                      <p:cNvPr id="155650" name="Object 2"/>
                      <p:cNvPicPr>
                        <a:picLocks noChangeAspect="1" noChangeArrowheads="1"/>
                      </p:cNvPicPr>
                      <p:nvPr/>
                    </p:nvPicPr>
                    <p:blipFill>
                      <a:blip r:embed="rId4"/>
                      <a:srcRect/>
                      <a:stretch>
                        <a:fillRect/>
                      </a:stretch>
                    </p:blipFill>
                    <p:spPr bwMode="auto">
                      <a:xfrm>
                        <a:off x="6202363" y="1276350"/>
                        <a:ext cx="2716212"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 name="TextBox 82"/>
          <p:cNvSpPr txBox="1"/>
          <p:nvPr/>
        </p:nvSpPr>
        <p:spPr>
          <a:xfrm>
            <a:off x="457818" y="3207676"/>
            <a:ext cx="6622326" cy="369332"/>
          </a:xfrm>
          <a:prstGeom prst="rect">
            <a:avLst/>
          </a:prstGeom>
          <a:noFill/>
        </p:spPr>
        <p:txBody>
          <a:bodyPr wrap="none" rtlCol="0">
            <a:spAutoFit/>
          </a:bodyPr>
          <a:lstStyle/>
          <a:p>
            <a:r>
              <a:rPr lang="en-US" dirty="0" smtClean="0"/>
              <a:t>Let us solve equation of motion in the presence of two AC fields</a:t>
            </a:r>
            <a:endParaRPr lang="en-US" dirty="0"/>
          </a:p>
        </p:txBody>
      </p:sp>
      <p:grpSp>
        <p:nvGrpSpPr>
          <p:cNvPr id="99" name="Group 98"/>
          <p:cNvGrpSpPr/>
          <p:nvPr/>
        </p:nvGrpSpPr>
        <p:grpSpPr>
          <a:xfrm>
            <a:off x="2459398" y="675958"/>
            <a:ext cx="609600" cy="381000"/>
            <a:chOff x="2438400" y="152400"/>
            <a:chExt cx="609600" cy="381000"/>
          </a:xfrm>
        </p:grpSpPr>
        <p:cxnSp>
          <p:nvCxnSpPr>
            <p:cNvPr id="85" name="Straight Arrow Connector 84"/>
            <p:cNvCxnSpPr/>
            <p:nvPr/>
          </p:nvCxnSpPr>
          <p:spPr bwMode="auto">
            <a:xfrm flipH="1">
              <a:off x="2438400" y="533400"/>
              <a:ext cx="609600" cy="0"/>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
          <p:nvSpPr>
            <p:cNvPr id="86" name="TextBox 85"/>
            <p:cNvSpPr txBox="1"/>
            <p:nvPr/>
          </p:nvSpPr>
          <p:spPr>
            <a:xfrm>
              <a:off x="2438400" y="152400"/>
              <a:ext cx="556563" cy="369332"/>
            </a:xfrm>
            <a:prstGeom prst="rect">
              <a:avLst/>
            </a:prstGeom>
            <a:noFill/>
          </p:spPr>
          <p:txBody>
            <a:bodyPr wrap="none" rtlCol="0">
              <a:spAutoFit/>
            </a:bodyPr>
            <a:lstStyle/>
            <a:p>
              <a:r>
                <a:rPr lang="en-US" b="1" dirty="0" smtClean="0"/>
                <a:t>E</a:t>
              </a:r>
              <a:r>
                <a:rPr lang="en-US" dirty="0" smtClean="0"/>
                <a:t>(</a:t>
              </a:r>
              <a:r>
                <a:rPr lang="en-US" dirty="0" smtClean="0">
                  <a:latin typeface="+mn-lt"/>
                </a:rPr>
                <a:t>t</a:t>
              </a:r>
              <a:r>
                <a:rPr lang="en-US" dirty="0" smtClean="0"/>
                <a:t>)</a:t>
              </a:r>
              <a:endParaRPr lang="en-US" dirty="0"/>
            </a:p>
          </p:txBody>
        </p:sp>
      </p:grpSp>
      <p:graphicFrame>
        <p:nvGraphicFramePr>
          <p:cNvPr id="155651" name="Object 3"/>
          <p:cNvGraphicFramePr>
            <a:graphicFrameLocks noChangeAspect="1"/>
          </p:cNvGraphicFramePr>
          <p:nvPr>
            <p:extLst>
              <p:ext uri="{D42A27DB-BD31-4B8C-83A1-F6EECF244321}">
                <p14:modId xmlns:p14="http://schemas.microsoft.com/office/powerpoint/2010/main" val="2913641050"/>
              </p:ext>
            </p:extLst>
          </p:nvPr>
        </p:nvGraphicFramePr>
        <p:xfrm>
          <a:off x="6118225" y="2051050"/>
          <a:ext cx="3003550" cy="400050"/>
        </p:xfrm>
        <a:graphic>
          <a:graphicData uri="http://schemas.openxmlformats.org/presentationml/2006/ole">
            <mc:AlternateContent xmlns:mc="http://schemas.openxmlformats.org/markup-compatibility/2006">
              <mc:Choice xmlns:v="urn:schemas-microsoft-com:vml" Requires="v">
                <p:oleObj spid="_x0000_s94674" name="Equation" r:id="rId5" imgW="1803240" imgH="241200" progId="Equation.DSMT4">
                  <p:embed/>
                </p:oleObj>
              </mc:Choice>
              <mc:Fallback>
                <p:oleObj name="Equation" r:id="rId5" imgW="1803240" imgH="241200" progId="Equation.DSMT4">
                  <p:embed/>
                  <p:pic>
                    <p:nvPicPr>
                      <p:cNvPr id="155651" name="Object 3"/>
                      <p:cNvPicPr>
                        <a:picLocks noChangeAspect="1" noChangeArrowheads="1"/>
                      </p:cNvPicPr>
                      <p:nvPr/>
                    </p:nvPicPr>
                    <p:blipFill>
                      <a:blip r:embed="rId6"/>
                      <a:srcRect/>
                      <a:stretch>
                        <a:fillRect/>
                      </a:stretch>
                    </p:blipFill>
                    <p:spPr bwMode="auto">
                      <a:xfrm>
                        <a:off x="6118225" y="2051050"/>
                        <a:ext cx="300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TextBox 87"/>
          <p:cNvSpPr txBox="1"/>
          <p:nvPr/>
        </p:nvSpPr>
        <p:spPr>
          <a:xfrm>
            <a:off x="347889" y="3641445"/>
            <a:ext cx="1633311" cy="646331"/>
          </a:xfrm>
          <a:prstGeom prst="rect">
            <a:avLst/>
          </a:prstGeom>
          <a:noFill/>
        </p:spPr>
        <p:txBody>
          <a:bodyPr wrap="square" rtlCol="0">
            <a:spAutoFit/>
          </a:bodyPr>
          <a:lstStyle/>
          <a:p>
            <a:r>
              <a:rPr lang="en-US" dirty="0" smtClean="0"/>
              <a:t>We shall look for a solution </a:t>
            </a:r>
            <a:endParaRPr lang="en-US" dirty="0"/>
          </a:p>
        </p:txBody>
      </p:sp>
      <p:graphicFrame>
        <p:nvGraphicFramePr>
          <p:cNvPr id="155652" name="Object 4"/>
          <p:cNvGraphicFramePr>
            <a:graphicFrameLocks noChangeAspect="1"/>
          </p:cNvGraphicFramePr>
          <p:nvPr>
            <p:extLst>
              <p:ext uri="{D42A27DB-BD31-4B8C-83A1-F6EECF244321}">
                <p14:modId xmlns:p14="http://schemas.microsoft.com/office/powerpoint/2010/main" val="748675815"/>
              </p:ext>
            </p:extLst>
          </p:nvPr>
        </p:nvGraphicFramePr>
        <p:xfrm>
          <a:off x="1874925" y="3630098"/>
          <a:ext cx="4148138" cy="1651000"/>
        </p:xfrm>
        <a:graphic>
          <a:graphicData uri="http://schemas.openxmlformats.org/presentationml/2006/ole">
            <mc:AlternateContent xmlns:mc="http://schemas.openxmlformats.org/markup-compatibility/2006">
              <mc:Choice xmlns:v="urn:schemas-microsoft-com:vml" Requires="v">
                <p:oleObj spid="_x0000_s94675" name="Equation" r:id="rId7" imgW="2489040" imgH="990360" progId="Equation.DSMT4">
                  <p:embed/>
                </p:oleObj>
              </mc:Choice>
              <mc:Fallback>
                <p:oleObj name="Equation" r:id="rId7" imgW="2489040" imgH="990360" progId="Equation.DSMT4">
                  <p:embed/>
                  <p:pic>
                    <p:nvPicPr>
                      <p:cNvPr id="155652" name="Object 4"/>
                      <p:cNvPicPr>
                        <a:picLocks noChangeAspect="1" noChangeArrowheads="1"/>
                      </p:cNvPicPr>
                      <p:nvPr/>
                    </p:nvPicPr>
                    <p:blipFill>
                      <a:blip r:embed="rId8"/>
                      <a:srcRect/>
                      <a:stretch>
                        <a:fillRect/>
                      </a:stretch>
                    </p:blipFill>
                    <p:spPr bwMode="auto">
                      <a:xfrm>
                        <a:off x="1874925" y="3630098"/>
                        <a:ext cx="4148138"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 name="TextBox 74"/>
          <p:cNvSpPr txBox="1"/>
          <p:nvPr/>
        </p:nvSpPr>
        <p:spPr>
          <a:xfrm>
            <a:off x="6069183" y="3602576"/>
            <a:ext cx="684803" cy="338554"/>
          </a:xfrm>
          <a:prstGeom prst="rect">
            <a:avLst/>
          </a:prstGeom>
          <a:noFill/>
        </p:spPr>
        <p:txBody>
          <a:bodyPr wrap="none" rtlCol="0">
            <a:spAutoFit/>
          </a:bodyPr>
          <a:lstStyle/>
          <a:p>
            <a:r>
              <a:rPr lang="en-US" sz="1600" dirty="0" smtClean="0"/>
              <a:t>linear</a:t>
            </a:r>
            <a:endParaRPr lang="en-US" sz="1600" dirty="0"/>
          </a:p>
        </p:txBody>
      </p:sp>
      <p:sp>
        <p:nvSpPr>
          <p:cNvPr id="100" name="TextBox 99"/>
          <p:cNvSpPr txBox="1"/>
          <p:nvPr/>
        </p:nvSpPr>
        <p:spPr>
          <a:xfrm>
            <a:off x="6020257" y="3947115"/>
            <a:ext cx="2385589" cy="338554"/>
          </a:xfrm>
          <a:prstGeom prst="rect">
            <a:avLst/>
          </a:prstGeom>
          <a:noFill/>
        </p:spPr>
        <p:txBody>
          <a:bodyPr wrap="none" rtlCol="0">
            <a:spAutoFit/>
          </a:bodyPr>
          <a:lstStyle/>
          <a:p>
            <a:r>
              <a:rPr lang="en-US" sz="1600" dirty="0"/>
              <a:t>s</a:t>
            </a:r>
            <a:r>
              <a:rPr lang="en-US" sz="1600" dirty="0" smtClean="0"/>
              <a:t>econd harmonic (SHG)</a:t>
            </a:r>
            <a:endParaRPr lang="en-US" sz="1600" dirty="0"/>
          </a:p>
        </p:txBody>
      </p:sp>
      <p:sp>
        <p:nvSpPr>
          <p:cNvPr id="103" name="TextBox 102"/>
          <p:cNvSpPr txBox="1"/>
          <p:nvPr/>
        </p:nvSpPr>
        <p:spPr>
          <a:xfrm>
            <a:off x="6069183" y="4446113"/>
            <a:ext cx="3172150" cy="338554"/>
          </a:xfrm>
          <a:prstGeom prst="rect">
            <a:avLst/>
          </a:prstGeom>
          <a:noFill/>
        </p:spPr>
        <p:txBody>
          <a:bodyPr wrap="none" rtlCol="0">
            <a:spAutoFit/>
          </a:bodyPr>
          <a:lstStyle/>
          <a:p>
            <a:r>
              <a:rPr lang="en-US" sz="1600" dirty="0" smtClean="0"/>
              <a:t>sum (SFG) and difference (DFG)</a:t>
            </a:r>
            <a:endParaRPr lang="en-US" sz="1600" dirty="0"/>
          </a:p>
        </p:txBody>
      </p:sp>
      <p:sp>
        <p:nvSpPr>
          <p:cNvPr id="104" name="TextBox 103"/>
          <p:cNvSpPr txBox="1"/>
          <p:nvPr/>
        </p:nvSpPr>
        <p:spPr>
          <a:xfrm>
            <a:off x="4293969" y="4905545"/>
            <a:ext cx="2840842" cy="338554"/>
          </a:xfrm>
          <a:prstGeom prst="rect">
            <a:avLst/>
          </a:prstGeom>
          <a:noFill/>
        </p:spPr>
        <p:txBody>
          <a:bodyPr wrap="none" rtlCol="0">
            <a:spAutoFit/>
          </a:bodyPr>
          <a:lstStyle/>
          <a:p>
            <a:r>
              <a:rPr lang="en-US" sz="1600" dirty="0" smtClean="0"/>
              <a:t>DC (OR –optical rectification)</a:t>
            </a:r>
            <a:endParaRPr lang="en-US" sz="1600" dirty="0"/>
          </a:p>
        </p:txBody>
      </p:sp>
      <p:graphicFrame>
        <p:nvGraphicFramePr>
          <p:cNvPr id="78" name="Object 77"/>
          <p:cNvGraphicFramePr>
            <a:graphicFrameLocks noChangeAspect="1"/>
          </p:cNvGraphicFramePr>
          <p:nvPr>
            <p:extLst>
              <p:ext uri="{D42A27DB-BD31-4B8C-83A1-F6EECF244321}">
                <p14:modId xmlns:p14="http://schemas.microsoft.com/office/powerpoint/2010/main" val="1491520159"/>
              </p:ext>
            </p:extLst>
          </p:nvPr>
        </p:nvGraphicFramePr>
        <p:xfrm>
          <a:off x="1768475" y="5361807"/>
          <a:ext cx="4191000" cy="1446451"/>
        </p:xfrm>
        <a:graphic>
          <a:graphicData uri="http://schemas.openxmlformats.org/presentationml/2006/ole">
            <mc:AlternateContent xmlns:mc="http://schemas.openxmlformats.org/markup-compatibility/2006">
              <mc:Choice xmlns:v="urn:schemas-microsoft-com:vml" Requires="v">
                <p:oleObj spid="_x0000_s94676" name="Equation" r:id="rId9" imgW="2869920" imgH="990360" progId="Equation.DSMT4">
                  <p:embed/>
                </p:oleObj>
              </mc:Choice>
              <mc:Fallback>
                <p:oleObj name="Equation" r:id="rId9" imgW="2869920" imgH="990360" progId="Equation.DSMT4">
                  <p:embed/>
                  <p:pic>
                    <p:nvPicPr>
                      <p:cNvPr id="0" name=""/>
                      <p:cNvPicPr/>
                      <p:nvPr/>
                    </p:nvPicPr>
                    <p:blipFill>
                      <a:blip r:embed="rId10"/>
                      <a:stretch>
                        <a:fillRect/>
                      </a:stretch>
                    </p:blipFill>
                    <p:spPr>
                      <a:xfrm>
                        <a:off x="1768475" y="5361807"/>
                        <a:ext cx="4191000" cy="1446451"/>
                      </a:xfrm>
                      <a:prstGeom prst="rect">
                        <a:avLst/>
                      </a:prstGeom>
                    </p:spPr>
                  </p:pic>
                </p:oleObj>
              </mc:Fallback>
            </mc:AlternateContent>
          </a:graphicData>
        </a:graphic>
      </p:graphicFrame>
      <p:sp>
        <p:nvSpPr>
          <p:cNvPr id="82" name="TextBox 81"/>
          <p:cNvSpPr txBox="1"/>
          <p:nvPr/>
        </p:nvSpPr>
        <p:spPr>
          <a:xfrm>
            <a:off x="4906951" y="6438926"/>
            <a:ext cx="3034292" cy="338554"/>
          </a:xfrm>
          <a:prstGeom prst="rect">
            <a:avLst/>
          </a:prstGeom>
          <a:noFill/>
        </p:spPr>
        <p:txBody>
          <a:bodyPr wrap="none" rtlCol="0">
            <a:spAutoFit/>
          </a:bodyPr>
          <a:lstStyle/>
          <a:p>
            <a:r>
              <a:rPr lang="en-US" sz="1600" dirty="0" smtClean="0"/>
              <a:t>We dropped higher order terms</a:t>
            </a: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640826262"/>
              </p:ext>
            </p:extLst>
          </p:nvPr>
        </p:nvGraphicFramePr>
        <p:xfrm>
          <a:off x="6566505" y="2564802"/>
          <a:ext cx="1360654" cy="417897"/>
        </p:xfrm>
        <a:graphic>
          <a:graphicData uri="http://schemas.openxmlformats.org/presentationml/2006/ole">
            <mc:AlternateContent xmlns:mc="http://schemas.openxmlformats.org/markup-compatibility/2006">
              <mc:Choice xmlns:v="urn:schemas-microsoft-com:vml" Requires="v">
                <p:oleObj spid="_x0000_s94677" name="Equation" r:id="rId11" imgW="868695" imgH="266694" progId="Equation.DSMT4">
                  <p:embed/>
                </p:oleObj>
              </mc:Choice>
              <mc:Fallback>
                <p:oleObj name="Equation" r:id="rId11" imgW="868695" imgH="266694" progId="Equation.DSMT4">
                  <p:embed/>
                  <p:pic>
                    <p:nvPicPr>
                      <p:cNvPr id="0" name=""/>
                      <p:cNvPicPr/>
                      <p:nvPr/>
                    </p:nvPicPr>
                    <p:blipFill>
                      <a:blip r:embed="rId12"/>
                      <a:stretch>
                        <a:fillRect/>
                      </a:stretch>
                    </p:blipFill>
                    <p:spPr>
                      <a:xfrm>
                        <a:off x="6566505" y="2564802"/>
                        <a:ext cx="1360654" cy="417897"/>
                      </a:xfrm>
                      <a:prstGeom prst="rect">
                        <a:avLst/>
                      </a:prstGeom>
                    </p:spPr>
                  </p:pic>
                </p:oleObj>
              </mc:Fallback>
            </mc:AlternateContent>
          </a:graphicData>
        </a:graphic>
      </p:graphicFrame>
    </p:spTree>
    <p:extLst>
      <p:ext uri="{BB962C8B-B14F-4D97-AF65-F5344CB8AC3E}">
        <p14:creationId xmlns:p14="http://schemas.microsoft.com/office/powerpoint/2010/main" val="12239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1" nodeType="clickEffect">
                                  <p:stCondLst>
                                    <p:cond delay="0"/>
                                  </p:stCondLst>
                                  <p:childTnLst>
                                    <p:set>
                                      <p:cBhvr rctx="PPT">
                                        <p:cTn id="16" dur="indefinite"/>
                                        <p:tgtEl>
                                          <p:spTgt spid="6"/>
                                        </p:tgtEl>
                                        <p:attrNameLst>
                                          <p:attrName>style.opacity</p:attrName>
                                        </p:attrNameLst>
                                      </p:cBhvr>
                                      <p:to>
                                        <p:strVal val="0.25"/>
                                      </p:to>
                                    </p:set>
                                    <p:animEffect filter="image" prLst="opacity: 0.25">
                                      <p:cBhvr rctx="IE">
                                        <p:cTn id="17" dur="indefinite"/>
                                        <p:tgtEl>
                                          <p:spTgt spid="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box(in)">
                                      <p:cBhvr>
                                        <p:cTn id="20" dur="500"/>
                                        <p:tgtEl>
                                          <p:spTgt spid="8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box(in)">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box(in)">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55650"/>
                                        </p:tgtEl>
                                        <p:attrNameLst>
                                          <p:attrName>style.visibility</p:attrName>
                                        </p:attrNameLst>
                                      </p:cBhvr>
                                      <p:to>
                                        <p:strVal val="visible"/>
                                      </p:to>
                                    </p:set>
                                    <p:animEffect transition="in" filter="box(in)">
                                      <p:cBhvr>
                                        <p:cTn id="35" dur="500"/>
                                        <p:tgtEl>
                                          <p:spTgt spid="15565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box(in)">
                                      <p:cBhvr>
                                        <p:cTn id="44" dur="500"/>
                                        <p:tgtEl>
                                          <p:spTgt spid="88"/>
                                        </p:tgtEl>
                                      </p:cBhvr>
                                    </p:animEffect>
                                  </p:childTnLst>
                                </p:cTn>
                              </p:par>
                              <p:par>
                                <p:cTn id="45" presetID="4" presetClass="entr" presetSubtype="16" fill="hold" nodeType="withEffect">
                                  <p:stCondLst>
                                    <p:cond delay="0"/>
                                  </p:stCondLst>
                                  <p:childTnLst>
                                    <p:set>
                                      <p:cBhvr>
                                        <p:cTn id="46" dur="1" fill="hold">
                                          <p:stCondLst>
                                            <p:cond delay="0"/>
                                          </p:stCondLst>
                                        </p:cTn>
                                        <p:tgtEl>
                                          <p:spTgt spid="155651"/>
                                        </p:tgtEl>
                                        <p:attrNameLst>
                                          <p:attrName>style.visibility</p:attrName>
                                        </p:attrNameLst>
                                      </p:cBhvr>
                                      <p:to>
                                        <p:strVal val="visible"/>
                                      </p:to>
                                    </p:set>
                                    <p:animEffect transition="in" filter="box(in)">
                                      <p:cBhvr>
                                        <p:cTn id="47" dur="500"/>
                                        <p:tgtEl>
                                          <p:spTgt spid="155651"/>
                                        </p:tgtEl>
                                      </p:cBhvr>
                                    </p:animEffect>
                                  </p:childTnLst>
                                </p:cTn>
                              </p:par>
                              <p:par>
                                <p:cTn id="48" presetID="4" presetClass="entr" presetSubtype="16" fill="hold" nodeType="withEffect">
                                  <p:stCondLst>
                                    <p:cond delay="0"/>
                                  </p:stCondLst>
                                  <p:childTnLst>
                                    <p:set>
                                      <p:cBhvr>
                                        <p:cTn id="49" dur="1" fill="hold">
                                          <p:stCondLst>
                                            <p:cond delay="0"/>
                                          </p:stCondLst>
                                        </p:cTn>
                                        <p:tgtEl>
                                          <p:spTgt spid="155652"/>
                                        </p:tgtEl>
                                        <p:attrNameLst>
                                          <p:attrName>style.visibility</p:attrName>
                                        </p:attrNameLst>
                                      </p:cBhvr>
                                      <p:to>
                                        <p:strVal val="visible"/>
                                      </p:to>
                                    </p:set>
                                    <p:animEffect transition="in" filter="box(in)">
                                      <p:cBhvr>
                                        <p:cTn id="50" dur="500"/>
                                        <p:tgtEl>
                                          <p:spTgt spid="15565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0" grpId="0" animBg="1"/>
      <p:bldP spid="83" grpId="0"/>
      <p:bldP spid="88" grpId="0"/>
      <p:bldP spid="75" grpId="0"/>
      <p:bldP spid="100" grpId="0"/>
      <p:bldP spid="103" grpId="0"/>
      <p:bldP spid="104" grpId="0"/>
      <p:bldP spid="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200" dirty="0" smtClean="0"/>
              <a:t>Angle phase matching tuning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30</a:t>
            </a:fld>
            <a:endParaRPr lang="en-US"/>
          </a:p>
        </p:txBody>
      </p:sp>
      <p:pic>
        <p:nvPicPr>
          <p:cNvPr id="4" name="Picture 3"/>
          <p:cNvPicPr>
            <a:picLocks noChangeAspect="1"/>
          </p:cNvPicPr>
          <p:nvPr/>
        </p:nvPicPr>
        <p:blipFill>
          <a:blip r:embed="rId2"/>
          <a:stretch>
            <a:fillRect/>
          </a:stretch>
        </p:blipFill>
        <p:spPr>
          <a:xfrm>
            <a:off x="530961" y="914400"/>
            <a:ext cx="4195878" cy="2362200"/>
          </a:xfrm>
          <a:prstGeom prst="rect">
            <a:avLst/>
          </a:prstGeom>
        </p:spPr>
      </p:pic>
      <p:pic>
        <p:nvPicPr>
          <p:cNvPr id="5" name="Picture 4"/>
          <p:cNvPicPr>
            <a:picLocks noChangeAspect="1"/>
          </p:cNvPicPr>
          <p:nvPr/>
        </p:nvPicPr>
        <p:blipFill>
          <a:blip r:embed="rId3"/>
          <a:stretch>
            <a:fillRect/>
          </a:stretch>
        </p:blipFill>
        <p:spPr>
          <a:xfrm>
            <a:off x="4800600" y="1066800"/>
            <a:ext cx="3372900" cy="2557670"/>
          </a:xfrm>
          <a:prstGeom prst="rect">
            <a:avLst/>
          </a:prstGeom>
        </p:spPr>
      </p:pic>
      <p:pic>
        <p:nvPicPr>
          <p:cNvPr id="7" name="Picture 6"/>
          <p:cNvPicPr>
            <a:picLocks noChangeAspect="1"/>
          </p:cNvPicPr>
          <p:nvPr/>
        </p:nvPicPr>
        <p:blipFill>
          <a:blip r:embed="rId4"/>
          <a:stretch>
            <a:fillRect/>
          </a:stretch>
        </p:blipFill>
        <p:spPr>
          <a:xfrm>
            <a:off x="1295400" y="3590646"/>
            <a:ext cx="5466676" cy="3127057"/>
          </a:xfrm>
          <a:prstGeom prst="rect">
            <a:avLst/>
          </a:prstGeom>
        </p:spPr>
      </p:pic>
    </p:spTree>
    <p:extLst>
      <p:ext uri="{BB962C8B-B14F-4D97-AF65-F5344CB8AC3E}">
        <p14:creationId xmlns:p14="http://schemas.microsoft.com/office/powerpoint/2010/main" val="1672207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Temperature tuning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31</a:t>
            </a:fld>
            <a:endParaRPr lang="en-US"/>
          </a:p>
        </p:txBody>
      </p:sp>
      <p:pic>
        <p:nvPicPr>
          <p:cNvPr id="4" name="Picture 3"/>
          <p:cNvPicPr>
            <a:picLocks noChangeAspect="1"/>
          </p:cNvPicPr>
          <p:nvPr/>
        </p:nvPicPr>
        <p:blipFill>
          <a:blip r:embed="rId2"/>
          <a:stretch>
            <a:fillRect/>
          </a:stretch>
        </p:blipFill>
        <p:spPr>
          <a:xfrm>
            <a:off x="1727699" y="1524000"/>
            <a:ext cx="5892301" cy="3952519"/>
          </a:xfrm>
          <a:prstGeom prst="rect">
            <a:avLst/>
          </a:prstGeom>
        </p:spPr>
      </p:pic>
    </p:spTree>
    <p:extLst>
      <p:ext uri="{BB962C8B-B14F-4D97-AF65-F5344CB8AC3E}">
        <p14:creationId xmlns:p14="http://schemas.microsoft.com/office/powerpoint/2010/main" val="1382910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Changing the inversion period for QPM crystals</a:t>
            </a:r>
            <a:endParaRPr lang="en-US" sz="20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32</a:t>
            </a:fld>
            <a:endParaRPr lang="en-US"/>
          </a:p>
        </p:txBody>
      </p:sp>
      <p:pic>
        <p:nvPicPr>
          <p:cNvPr id="4" name="Picture 3"/>
          <p:cNvPicPr>
            <a:picLocks noChangeAspect="1"/>
          </p:cNvPicPr>
          <p:nvPr/>
        </p:nvPicPr>
        <p:blipFill>
          <a:blip r:embed="rId2"/>
          <a:stretch>
            <a:fillRect/>
          </a:stretch>
        </p:blipFill>
        <p:spPr>
          <a:xfrm>
            <a:off x="990600" y="1295400"/>
            <a:ext cx="6228901" cy="3202893"/>
          </a:xfrm>
          <a:prstGeom prst="rect">
            <a:avLst/>
          </a:prstGeom>
        </p:spPr>
      </p:pic>
      <p:pic>
        <p:nvPicPr>
          <p:cNvPr id="5" name="Picture 4"/>
          <p:cNvPicPr>
            <a:picLocks noChangeAspect="1"/>
          </p:cNvPicPr>
          <p:nvPr/>
        </p:nvPicPr>
        <p:blipFill>
          <a:blip r:embed="rId3"/>
          <a:stretch>
            <a:fillRect/>
          </a:stretch>
        </p:blipFill>
        <p:spPr>
          <a:xfrm>
            <a:off x="1676400" y="4185220"/>
            <a:ext cx="5226601" cy="2373079"/>
          </a:xfrm>
          <a:prstGeom prst="rect">
            <a:avLst/>
          </a:prstGeom>
        </p:spPr>
      </p:pic>
    </p:spTree>
    <p:extLst>
      <p:ext uri="{BB962C8B-B14F-4D97-AF65-F5344CB8AC3E}">
        <p14:creationId xmlns:p14="http://schemas.microsoft.com/office/powerpoint/2010/main" val="2236124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Pump wavelength tuning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33</a:t>
            </a:fld>
            <a:endParaRPr lang="en-US"/>
          </a:p>
        </p:txBody>
      </p:sp>
      <p:pic>
        <p:nvPicPr>
          <p:cNvPr id="4" name="Picture 3"/>
          <p:cNvPicPr>
            <a:picLocks noChangeAspect="1"/>
          </p:cNvPicPr>
          <p:nvPr/>
        </p:nvPicPr>
        <p:blipFill>
          <a:blip r:embed="rId2"/>
          <a:stretch>
            <a:fillRect/>
          </a:stretch>
        </p:blipFill>
        <p:spPr>
          <a:xfrm>
            <a:off x="1905000" y="1600200"/>
            <a:ext cx="4815900" cy="3702391"/>
          </a:xfrm>
          <a:prstGeom prst="rect">
            <a:avLst/>
          </a:prstGeom>
        </p:spPr>
      </p:pic>
    </p:spTree>
    <p:extLst>
      <p:ext uri="{BB962C8B-B14F-4D97-AF65-F5344CB8AC3E}">
        <p14:creationId xmlns:p14="http://schemas.microsoft.com/office/powerpoint/2010/main" val="3441931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Generation of entangled photons</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34</a:t>
            </a:fld>
            <a:endParaRPr lang="en-US"/>
          </a:p>
        </p:txBody>
      </p:sp>
      <p:pic>
        <p:nvPicPr>
          <p:cNvPr id="117762" name="Picture 2" descr="https://www.researchgate.net/profile/Gregor_Weihs/publication/23317849/figure/fig1/AS:310201493278744@1450969207409/Experimental-schematic-of-the-entangled-photon-source-free-space-link-optics-and-the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4137980" cy="2663825"/>
          </a:xfrm>
          <a:prstGeom prst="rect">
            <a:avLst/>
          </a:prstGeom>
          <a:noFill/>
          <a:extLst>
            <a:ext uri="{909E8E84-426E-40DD-AFC4-6F175D3DCCD1}">
              <a14:hiddenFill xmlns:a14="http://schemas.microsoft.com/office/drawing/2010/main">
                <a:solidFill>
                  <a:srgbClr val="FFFFFF"/>
                </a:solidFill>
              </a14:hiddenFill>
            </a:ext>
          </a:extLst>
        </p:spPr>
      </p:pic>
      <p:pic>
        <p:nvPicPr>
          <p:cNvPr id="117764" name="Picture 4" descr="Image result for generation of polarization-entangled photons in a nonlinear crys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4" y="1259317"/>
            <a:ext cx="4295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6735" y="3213033"/>
            <a:ext cx="3177220" cy="646331"/>
          </a:xfrm>
          <a:prstGeom prst="rect">
            <a:avLst/>
          </a:prstGeom>
          <a:noFill/>
        </p:spPr>
        <p:txBody>
          <a:bodyPr wrap="square" rtlCol="0">
            <a:spAutoFit/>
          </a:bodyPr>
          <a:lstStyle/>
          <a:p>
            <a:r>
              <a:rPr lang="en-US" dirty="0" smtClean="0"/>
              <a:t>Spontaneous parametric fluorescence</a:t>
            </a:r>
            <a:endParaRPr lang="en-US" dirty="0"/>
          </a:p>
        </p:txBody>
      </p:sp>
      <p:sp>
        <p:nvSpPr>
          <p:cNvPr id="5" name="TextBox 4"/>
          <p:cNvSpPr txBox="1"/>
          <p:nvPr/>
        </p:nvSpPr>
        <p:spPr>
          <a:xfrm>
            <a:off x="6096000" y="4800600"/>
            <a:ext cx="2736647" cy="369332"/>
          </a:xfrm>
          <a:prstGeom prst="rect">
            <a:avLst/>
          </a:prstGeom>
          <a:noFill/>
        </p:spPr>
        <p:txBody>
          <a:bodyPr wrap="none" rtlCol="0">
            <a:spAutoFit/>
          </a:bodyPr>
          <a:lstStyle/>
          <a:p>
            <a:r>
              <a:rPr lang="en-US" dirty="0" smtClean="0"/>
              <a:t>Quantum key distribution</a:t>
            </a:r>
            <a:endParaRPr lang="en-US" dirty="0"/>
          </a:p>
        </p:txBody>
      </p:sp>
      <p:pic>
        <p:nvPicPr>
          <p:cNvPr id="117766" name="Picture 6" descr="https://www.osapublishing.org/getImage.cfm?img=LmxhcmdlLG9lLTI0LTItMTE2NS1nMD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417638"/>
            <a:ext cx="3505200" cy="199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7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00" y="-64163"/>
            <a:ext cx="8229600" cy="1143000"/>
          </a:xfrm>
        </p:spPr>
        <p:txBody>
          <a:bodyPr/>
          <a:lstStyle/>
          <a:p>
            <a:r>
              <a:rPr lang="en-US" sz="3200" dirty="0" smtClean="0"/>
              <a:t>Second order susceptibilities</a:t>
            </a:r>
            <a:endParaRPr lang="en-US" sz="3200" dirty="0"/>
          </a:p>
        </p:txBody>
      </p:sp>
      <p:sp>
        <p:nvSpPr>
          <p:cNvPr id="14" name="TextBox 13"/>
          <p:cNvSpPr txBox="1"/>
          <p:nvPr/>
        </p:nvSpPr>
        <p:spPr>
          <a:xfrm>
            <a:off x="53826" y="1024575"/>
            <a:ext cx="5237331" cy="369332"/>
          </a:xfrm>
          <a:prstGeom prst="rect">
            <a:avLst/>
          </a:prstGeom>
          <a:noFill/>
        </p:spPr>
        <p:txBody>
          <a:bodyPr wrap="none" rtlCol="0">
            <a:spAutoFit/>
          </a:bodyPr>
          <a:lstStyle/>
          <a:p>
            <a:r>
              <a:rPr lang="en-US" dirty="0" smtClean="0"/>
              <a:t>Combine the terms of the same time dependence</a:t>
            </a:r>
            <a:endParaRPr lang="en-US" dirty="0"/>
          </a:p>
        </p:txBody>
      </p:sp>
      <p:graphicFrame>
        <p:nvGraphicFramePr>
          <p:cNvPr id="15" name="Object 3"/>
          <p:cNvGraphicFramePr>
            <a:graphicFrameLocks noChangeAspect="1"/>
          </p:cNvGraphicFramePr>
          <p:nvPr>
            <p:extLst>
              <p:ext uri="{D42A27DB-BD31-4B8C-83A1-F6EECF244321}">
                <p14:modId xmlns:p14="http://schemas.microsoft.com/office/powerpoint/2010/main" val="84847229"/>
              </p:ext>
            </p:extLst>
          </p:nvPr>
        </p:nvGraphicFramePr>
        <p:xfrm>
          <a:off x="80963" y="1492250"/>
          <a:ext cx="3433762" cy="669925"/>
        </p:xfrm>
        <a:graphic>
          <a:graphicData uri="http://schemas.openxmlformats.org/presentationml/2006/ole">
            <mc:AlternateContent xmlns:mc="http://schemas.openxmlformats.org/markup-compatibility/2006">
              <mc:Choice xmlns:v="urn:schemas-microsoft-com:vml" Requires="v">
                <p:oleObj spid="_x0000_s119330" name="Equation" r:id="rId3" imgW="2438280" imgH="431640" progId="Equation.DSMT4">
                  <p:embed/>
                </p:oleObj>
              </mc:Choice>
              <mc:Fallback>
                <p:oleObj name="Equation" r:id="rId3" imgW="2438280" imgH="431640" progId="Equation.DSMT4">
                  <p:embed/>
                  <p:pic>
                    <p:nvPicPr>
                      <p:cNvPr id="157699" name="Object 3"/>
                      <p:cNvPicPr>
                        <a:picLocks noChangeAspect="1" noChangeArrowheads="1"/>
                      </p:cNvPicPr>
                      <p:nvPr/>
                    </p:nvPicPr>
                    <p:blipFill>
                      <a:blip r:embed="rId4"/>
                      <a:srcRect/>
                      <a:stretch>
                        <a:fillRect/>
                      </a:stretch>
                    </p:blipFill>
                    <p:spPr bwMode="auto">
                      <a:xfrm>
                        <a:off x="80963" y="1492250"/>
                        <a:ext cx="3433762"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3085244066"/>
              </p:ext>
            </p:extLst>
          </p:nvPr>
        </p:nvGraphicFramePr>
        <p:xfrm>
          <a:off x="3795713" y="1470025"/>
          <a:ext cx="1525587" cy="566738"/>
        </p:xfrm>
        <a:graphic>
          <a:graphicData uri="http://schemas.openxmlformats.org/presentationml/2006/ole">
            <mc:AlternateContent xmlns:mc="http://schemas.openxmlformats.org/markup-compatibility/2006">
              <mc:Choice xmlns:v="urn:schemas-microsoft-com:vml" Requires="v">
                <p:oleObj spid="_x0000_s119331" name="Equation" r:id="rId5" imgW="1320480" imgH="444240" progId="Equation.DSMT4">
                  <p:embed/>
                </p:oleObj>
              </mc:Choice>
              <mc:Fallback>
                <p:oleObj name="Equation" r:id="rId5" imgW="1320480" imgH="444240" progId="Equation.DSMT4">
                  <p:embed/>
                  <p:pic>
                    <p:nvPicPr>
                      <p:cNvPr id="157700" name="Object 4"/>
                      <p:cNvPicPr>
                        <a:picLocks noChangeAspect="1" noChangeArrowheads="1"/>
                      </p:cNvPicPr>
                      <p:nvPr/>
                    </p:nvPicPr>
                    <p:blipFill>
                      <a:blip r:embed="rId6"/>
                      <a:srcRect/>
                      <a:stretch>
                        <a:fillRect/>
                      </a:stretch>
                    </p:blipFill>
                    <p:spPr bwMode="auto">
                      <a:xfrm>
                        <a:off x="3795713" y="1470025"/>
                        <a:ext cx="1525587" cy="566738"/>
                      </a:xfrm>
                      <a:prstGeom prst="rect">
                        <a:avLst/>
                      </a:prstGeom>
                      <a:noFill/>
                      <a:ln>
                        <a:noFill/>
                      </a:ln>
                      <a:effectLst/>
                      <a:extLst/>
                    </p:spPr>
                  </p:pic>
                </p:oleObj>
              </mc:Fallback>
            </mc:AlternateContent>
          </a:graphicData>
        </a:graphic>
      </p:graphicFrame>
      <p:sp>
        <p:nvSpPr>
          <p:cNvPr id="17" name="TextBox 16"/>
          <p:cNvSpPr txBox="1"/>
          <p:nvPr/>
        </p:nvSpPr>
        <p:spPr>
          <a:xfrm>
            <a:off x="5438775" y="1638718"/>
            <a:ext cx="3647152" cy="369332"/>
          </a:xfrm>
          <a:prstGeom prst="rect">
            <a:avLst/>
          </a:prstGeom>
          <a:noFill/>
        </p:spPr>
        <p:txBody>
          <a:bodyPr wrap="none" rtlCol="0">
            <a:spAutoFit/>
          </a:bodyPr>
          <a:lstStyle/>
          <a:p>
            <a:r>
              <a:rPr lang="en-US" dirty="0" smtClean="0"/>
              <a:t>Linear motion at optical frequency</a:t>
            </a:r>
            <a:endParaRPr lang="en-US" dirty="0"/>
          </a:p>
        </p:txBody>
      </p:sp>
      <p:sp>
        <p:nvSpPr>
          <p:cNvPr id="18" name="TextBox 17"/>
          <p:cNvSpPr txBox="1"/>
          <p:nvPr/>
        </p:nvSpPr>
        <p:spPr>
          <a:xfrm>
            <a:off x="111899" y="2323283"/>
            <a:ext cx="684803" cy="369332"/>
          </a:xfrm>
          <a:prstGeom prst="rect">
            <a:avLst/>
          </a:prstGeom>
          <a:noFill/>
        </p:spPr>
        <p:txBody>
          <a:bodyPr wrap="none" rtlCol="0">
            <a:spAutoFit/>
          </a:bodyPr>
          <a:lstStyle/>
          <a:p>
            <a:r>
              <a:rPr lang="en-US" dirty="0" smtClean="0"/>
              <a:t>SHG</a:t>
            </a:r>
            <a:endParaRPr lang="en-US" dirty="0"/>
          </a:p>
        </p:txBody>
      </p:sp>
      <p:graphicFrame>
        <p:nvGraphicFramePr>
          <p:cNvPr id="19" name="Object 18"/>
          <p:cNvGraphicFramePr>
            <a:graphicFrameLocks noChangeAspect="1"/>
          </p:cNvGraphicFramePr>
          <p:nvPr>
            <p:extLst>
              <p:ext uri="{D42A27DB-BD31-4B8C-83A1-F6EECF244321}">
                <p14:modId xmlns:p14="http://schemas.microsoft.com/office/powerpoint/2010/main" val="3285610086"/>
              </p:ext>
            </p:extLst>
          </p:nvPr>
        </p:nvGraphicFramePr>
        <p:xfrm>
          <a:off x="6041378" y="935918"/>
          <a:ext cx="1892300" cy="457200"/>
        </p:xfrm>
        <a:graphic>
          <a:graphicData uri="http://schemas.openxmlformats.org/presentationml/2006/ole">
            <mc:AlternateContent xmlns:mc="http://schemas.openxmlformats.org/markup-compatibility/2006">
              <mc:Choice xmlns:v="urn:schemas-microsoft-com:vml" Requires="v">
                <p:oleObj spid="_x0000_s119332" name="Equation" r:id="rId7" imgW="1892160" imgH="457200" progId="Equation.DSMT4">
                  <p:embed/>
                </p:oleObj>
              </mc:Choice>
              <mc:Fallback>
                <p:oleObj name="Equation" r:id="rId7" imgW="1892160" imgH="457200" progId="Equation.DSMT4">
                  <p:embed/>
                  <p:pic>
                    <p:nvPicPr>
                      <p:cNvPr id="0" name=""/>
                      <p:cNvPicPr/>
                      <p:nvPr/>
                    </p:nvPicPr>
                    <p:blipFill>
                      <a:blip r:embed="rId8"/>
                      <a:stretch>
                        <a:fillRect/>
                      </a:stretch>
                    </p:blipFill>
                    <p:spPr>
                      <a:xfrm>
                        <a:off x="6041378" y="935918"/>
                        <a:ext cx="1892300" cy="4572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774189690"/>
              </p:ext>
            </p:extLst>
          </p:nvPr>
        </p:nvGraphicFramePr>
        <p:xfrm>
          <a:off x="1550988" y="2287588"/>
          <a:ext cx="3041650" cy="474662"/>
        </p:xfrm>
        <a:graphic>
          <a:graphicData uri="http://schemas.openxmlformats.org/presentationml/2006/ole">
            <mc:AlternateContent xmlns:mc="http://schemas.openxmlformats.org/markup-compatibility/2006">
              <mc:Choice xmlns:v="urn:schemas-microsoft-com:vml" Requires="v">
                <p:oleObj spid="_x0000_s119333" name="Equation" r:id="rId9" imgW="2768400" imgH="431640" progId="Equation.DSMT4">
                  <p:embed/>
                </p:oleObj>
              </mc:Choice>
              <mc:Fallback>
                <p:oleObj name="Equation" r:id="rId9" imgW="2768400" imgH="431640" progId="Equation.DSMT4">
                  <p:embed/>
                  <p:pic>
                    <p:nvPicPr>
                      <p:cNvPr id="0" name=""/>
                      <p:cNvPicPr/>
                      <p:nvPr/>
                    </p:nvPicPr>
                    <p:blipFill>
                      <a:blip r:embed="rId10"/>
                      <a:stretch>
                        <a:fillRect/>
                      </a:stretch>
                    </p:blipFill>
                    <p:spPr>
                      <a:xfrm>
                        <a:off x="1550988" y="2287588"/>
                        <a:ext cx="3041650" cy="47466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286600958"/>
              </p:ext>
            </p:extLst>
          </p:nvPr>
        </p:nvGraphicFramePr>
        <p:xfrm>
          <a:off x="4902200" y="2223844"/>
          <a:ext cx="3278188" cy="539750"/>
        </p:xfrm>
        <a:graphic>
          <a:graphicData uri="http://schemas.openxmlformats.org/presentationml/2006/ole">
            <mc:AlternateContent xmlns:mc="http://schemas.openxmlformats.org/markup-compatibility/2006">
              <mc:Choice xmlns:v="urn:schemas-microsoft-com:vml" Requires="v">
                <p:oleObj spid="_x0000_s119334" name="Equation" r:id="rId11" imgW="3085920" imgH="507960" progId="Equation.DSMT4">
                  <p:embed/>
                </p:oleObj>
              </mc:Choice>
              <mc:Fallback>
                <p:oleObj name="Equation" r:id="rId11" imgW="3085920" imgH="507960" progId="Equation.DSMT4">
                  <p:embed/>
                  <p:pic>
                    <p:nvPicPr>
                      <p:cNvPr id="0" name=""/>
                      <p:cNvPicPr/>
                      <p:nvPr/>
                    </p:nvPicPr>
                    <p:blipFill>
                      <a:blip r:embed="rId12"/>
                      <a:stretch>
                        <a:fillRect/>
                      </a:stretch>
                    </p:blipFill>
                    <p:spPr>
                      <a:xfrm>
                        <a:off x="4902200" y="2223844"/>
                        <a:ext cx="3278188" cy="539750"/>
                      </a:xfrm>
                      <a:prstGeom prst="rect">
                        <a:avLst/>
                      </a:prstGeom>
                    </p:spPr>
                  </p:pic>
                </p:oleObj>
              </mc:Fallback>
            </mc:AlternateContent>
          </a:graphicData>
        </a:graphic>
      </p:graphicFrame>
      <p:sp>
        <p:nvSpPr>
          <p:cNvPr id="22" name="TextBox 21"/>
          <p:cNvSpPr txBox="1"/>
          <p:nvPr/>
        </p:nvSpPr>
        <p:spPr>
          <a:xfrm>
            <a:off x="117613" y="2895172"/>
            <a:ext cx="671979" cy="646331"/>
          </a:xfrm>
          <a:prstGeom prst="rect">
            <a:avLst/>
          </a:prstGeom>
          <a:noFill/>
        </p:spPr>
        <p:txBody>
          <a:bodyPr wrap="none" rtlCol="0">
            <a:spAutoFit/>
          </a:bodyPr>
          <a:lstStyle/>
          <a:p>
            <a:r>
              <a:rPr lang="en-US" dirty="0" smtClean="0"/>
              <a:t>SFG</a:t>
            </a:r>
          </a:p>
          <a:p>
            <a:r>
              <a:rPr lang="en-US" dirty="0" smtClean="0"/>
              <a:t>DFG</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4244940768"/>
              </p:ext>
            </p:extLst>
          </p:nvPr>
        </p:nvGraphicFramePr>
        <p:xfrm>
          <a:off x="1457325" y="2732088"/>
          <a:ext cx="3963988" cy="989012"/>
        </p:xfrm>
        <a:graphic>
          <a:graphicData uri="http://schemas.openxmlformats.org/presentationml/2006/ole">
            <mc:AlternateContent xmlns:mc="http://schemas.openxmlformats.org/markup-compatibility/2006">
              <mc:Choice xmlns:v="urn:schemas-microsoft-com:vml" Requires="v">
                <p:oleObj spid="_x0000_s119335" name="Equation" r:id="rId13" imgW="3555720" imgH="888840" progId="Equation.DSMT4">
                  <p:embed/>
                </p:oleObj>
              </mc:Choice>
              <mc:Fallback>
                <p:oleObj name="Equation" r:id="rId13" imgW="3555720" imgH="888840" progId="Equation.DSMT4">
                  <p:embed/>
                  <p:pic>
                    <p:nvPicPr>
                      <p:cNvPr id="0" name=""/>
                      <p:cNvPicPr/>
                      <p:nvPr/>
                    </p:nvPicPr>
                    <p:blipFill>
                      <a:blip r:embed="rId14"/>
                      <a:stretch>
                        <a:fillRect/>
                      </a:stretch>
                    </p:blipFill>
                    <p:spPr>
                      <a:xfrm>
                        <a:off x="1457325" y="2732088"/>
                        <a:ext cx="3963988" cy="9890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863913004"/>
              </p:ext>
            </p:extLst>
          </p:nvPr>
        </p:nvGraphicFramePr>
        <p:xfrm>
          <a:off x="6021982" y="2944521"/>
          <a:ext cx="2862635" cy="516865"/>
        </p:xfrm>
        <a:graphic>
          <a:graphicData uri="http://schemas.openxmlformats.org/presentationml/2006/ole">
            <mc:AlternateContent xmlns:mc="http://schemas.openxmlformats.org/markup-compatibility/2006">
              <mc:Choice xmlns:v="urn:schemas-microsoft-com:vml" Requires="v">
                <p:oleObj spid="_x0000_s119336" name="Equation" r:id="rId15" imgW="2743200" imgH="495000" progId="Equation.DSMT4">
                  <p:embed/>
                </p:oleObj>
              </mc:Choice>
              <mc:Fallback>
                <p:oleObj name="Equation" r:id="rId15" imgW="2743200" imgH="495000" progId="Equation.DSMT4">
                  <p:embed/>
                  <p:pic>
                    <p:nvPicPr>
                      <p:cNvPr id="0" name=""/>
                      <p:cNvPicPr/>
                      <p:nvPr/>
                    </p:nvPicPr>
                    <p:blipFill>
                      <a:blip r:embed="rId16"/>
                      <a:stretch>
                        <a:fillRect/>
                      </a:stretch>
                    </p:blipFill>
                    <p:spPr>
                      <a:xfrm>
                        <a:off x="6021982" y="2944521"/>
                        <a:ext cx="2862635" cy="516865"/>
                      </a:xfrm>
                      <a:prstGeom prst="rect">
                        <a:avLst/>
                      </a:prstGeom>
                    </p:spPr>
                  </p:pic>
                </p:oleObj>
              </mc:Fallback>
            </mc:AlternateContent>
          </a:graphicData>
        </a:graphic>
      </p:graphicFrame>
      <p:sp>
        <p:nvSpPr>
          <p:cNvPr id="25" name="TextBox 24"/>
          <p:cNvSpPr txBox="1"/>
          <p:nvPr/>
        </p:nvSpPr>
        <p:spPr>
          <a:xfrm>
            <a:off x="274840" y="3702504"/>
            <a:ext cx="530915" cy="369332"/>
          </a:xfrm>
          <a:prstGeom prst="rect">
            <a:avLst/>
          </a:prstGeom>
          <a:noFill/>
        </p:spPr>
        <p:txBody>
          <a:bodyPr wrap="none" rtlCol="0">
            <a:spAutoFit/>
          </a:bodyPr>
          <a:lstStyle/>
          <a:p>
            <a:r>
              <a:rPr lang="en-US" dirty="0" smtClean="0"/>
              <a:t>OR</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361622427"/>
              </p:ext>
            </p:extLst>
          </p:nvPr>
        </p:nvGraphicFramePr>
        <p:xfrm>
          <a:off x="1552103" y="3672342"/>
          <a:ext cx="1866900" cy="635000"/>
        </p:xfrm>
        <a:graphic>
          <a:graphicData uri="http://schemas.openxmlformats.org/presentationml/2006/ole">
            <mc:AlternateContent xmlns:mc="http://schemas.openxmlformats.org/markup-compatibility/2006">
              <mc:Choice xmlns:v="urn:schemas-microsoft-com:vml" Requires="v">
                <p:oleObj spid="_x0000_s119337" name="Equation" r:id="rId17" imgW="1866600" imgH="634680" progId="Equation.DSMT4">
                  <p:embed/>
                </p:oleObj>
              </mc:Choice>
              <mc:Fallback>
                <p:oleObj name="Equation" r:id="rId17" imgW="1866600" imgH="634680" progId="Equation.DSMT4">
                  <p:embed/>
                  <p:pic>
                    <p:nvPicPr>
                      <p:cNvPr id="0" name=""/>
                      <p:cNvPicPr/>
                      <p:nvPr/>
                    </p:nvPicPr>
                    <p:blipFill>
                      <a:blip r:embed="rId18"/>
                      <a:stretch>
                        <a:fillRect/>
                      </a:stretch>
                    </p:blipFill>
                    <p:spPr>
                      <a:xfrm>
                        <a:off x="1552103" y="3672342"/>
                        <a:ext cx="1866900" cy="6350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808188377"/>
              </p:ext>
            </p:extLst>
          </p:nvPr>
        </p:nvGraphicFramePr>
        <p:xfrm>
          <a:off x="4070801" y="3601936"/>
          <a:ext cx="1435100" cy="469900"/>
        </p:xfrm>
        <a:graphic>
          <a:graphicData uri="http://schemas.openxmlformats.org/presentationml/2006/ole">
            <mc:AlternateContent xmlns:mc="http://schemas.openxmlformats.org/markup-compatibility/2006">
              <mc:Choice xmlns:v="urn:schemas-microsoft-com:vml" Requires="v">
                <p:oleObj spid="_x0000_s119338" name="Equation" r:id="rId19" imgW="1434960" imgH="469800" progId="Equation.DSMT4">
                  <p:embed/>
                </p:oleObj>
              </mc:Choice>
              <mc:Fallback>
                <p:oleObj name="Equation" r:id="rId19" imgW="1434960" imgH="469800" progId="Equation.DSMT4">
                  <p:embed/>
                  <p:pic>
                    <p:nvPicPr>
                      <p:cNvPr id="0" name=""/>
                      <p:cNvPicPr/>
                      <p:nvPr/>
                    </p:nvPicPr>
                    <p:blipFill>
                      <a:blip r:embed="rId20"/>
                      <a:stretch>
                        <a:fillRect/>
                      </a:stretch>
                    </p:blipFill>
                    <p:spPr>
                      <a:xfrm>
                        <a:off x="4070801" y="3601936"/>
                        <a:ext cx="1435100" cy="469900"/>
                      </a:xfrm>
                      <a:prstGeom prst="rect">
                        <a:avLst/>
                      </a:prstGeom>
                    </p:spPr>
                  </p:pic>
                </p:oleObj>
              </mc:Fallback>
            </mc:AlternateContent>
          </a:graphicData>
        </a:graphic>
      </p:graphicFrame>
      <p:sp>
        <p:nvSpPr>
          <p:cNvPr id="29" name="TextBox 28"/>
          <p:cNvSpPr txBox="1"/>
          <p:nvPr/>
        </p:nvSpPr>
        <p:spPr>
          <a:xfrm>
            <a:off x="9053" y="4172642"/>
            <a:ext cx="6335389" cy="338554"/>
          </a:xfrm>
          <a:prstGeom prst="rect">
            <a:avLst/>
          </a:prstGeom>
          <a:noFill/>
        </p:spPr>
        <p:txBody>
          <a:bodyPr wrap="none" rtlCol="0">
            <a:spAutoFit/>
          </a:bodyPr>
          <a:lstStyle/>
          <a:p>
            <a:r>
              <a:rPr lang="en-US" sz="1600" dirty="0" smtClean="0"/>
              <a:t>Therefore, in the response of the media we have polarization terms </a:t>
            </a:r>
            <a:endParaRPr lang="en-US" sz="1600" dirty="0"/>
          </a:p>
        </p:txBody>
      </p:sp>
      <p:graphicFrame>
        <p:nvGraphicFramePr>
          <p:cNvPr id="30" name="Object 29"/>
          <p:cNvGraphicFramePr>
            <a:graphicFrameLocks noChangeAspect="1"/>
          </p:cNvGraphicFramePr>
          <p:nvPr>
            <p:extLst>
              <p:ext uri="{D42A27DB-BD31-4B8C-83A1-F6EECF244321}">
                <p14:modId xmlns:p14="http://schemas.microsoft.com/office/powerpoint/2010/main" val="3744954588"/>
              </p:ext>
            </p:extLst>
          </p:nvPr>
        </p:nvGraphicFramePr>
        <p:xfrm>
          <a:off x="144655" y="4679069"/>
          <a:ext cx="3494752" cy="245927"/>
        </p:xfrm>
        <a:graphic>
          <a:graphicData uri="http://schemas.openxmlformats.org/presentationml/2006/ole">
            <mc:AlternateContent xmlns:mc="http://schemas.openxmlformats.org/markup-compatibility/2006">
              <mc:Choice xmlns:v="urn:schemas-microsoft-com:vml" Requires="v">
                <p:oleObj spid="_x0000_s119339" name="Equation" r:id="rId21" imgW="3429000" imgH="241200" progId="Equation.DSMT4">
                  <p:embed/>
                </p:oleObj>
              </mc:Choice>
              <mc:Fallback>
                <p:oleObj name="Equation" r:id="rId21" imgW="3429000" imgH="241200" progId="Equation.DSMT4">
                  <p:embed/>
                  <p:pic>
                    <p:nvPicPr>
                      <p:cNvPr id="0" name=""/>
                      <p:cNvPicPr/>
                      <p:nvPr/>
                    </p:nvPicPr>
                    <p:blipFill>
                      <a:blip r:embed="rId22"/>
                      <a:stretch>
                        <a:fillRect/>
                      </a:stretch>
                    </p:blipFill>
                    <p:spPr>
                      <a:xfrm>
                        <a:off x="144655" y="4679069"/>
                        <a:ext cx="3494752" cy="245927"/>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4279298901"/>
              </p:ext>
            </p:extLst>
          </p:nvPr>
        </p:nvGraphicFramePr>
        <p:xfrm>
          <a:off x="3863975" y="4624022"/>
          <a:ext cx="3149600" cy="495300"/>
        </p:xfrm>
        <a:graphic>
          <a:graphicData uri="http://schemas.openxmlformats.org/presentationml/2006/ole">
            <mc:AlternateContent xmlns:mc="http://schemas.openxmlformats.org/markup-compatibility/2006">
              <mc:Choice xmlns:v="urn:schemas-microsoft-com:vml" Requires="v">
                <p:oleObj spid="_x0000_s119340" name="Equation" r:id="rId23" imgW="3149280" imgH="495000" progId="Equation.DSMT4">
                  <p:embed/>
                </p:oleObj>
              </mc:Choice>
              <mc:Fallback>
                <p:oleObj name="Equation" r:id="rId23" imgW="3149280" imgH="495000" progId="Equation.DSMT4">
                  <p:embed/>
                  <p:pic>
                    <p:nvPicPr>
                      <p:cNvPr id="0" name=""/>
                      <p:cNvPicPr/>
                      <p:nvPr/>
                    </p:nvPicPr>
                    <p:blipFill>
                      <a:blip r:embed="rId24"/>
                      <a:stretch>
                        <a:fillRect/>
                      </a:stretch>
                    </p:blipFill>
                    <p:spPr>
                      <a:xfrm>
                        <a:off x="3863975" y="4624022"/>
                        <a:ext cx="3149600" cy="495300"/>
                      </a:xfrm>
                      <a:prstGeom prst="rect">
                        <a:avLst/>
                      </a:prstGeom>
                      <a:solidFill>
                        <a:srgbClr val="00B0F0">
                          <a:alpha val="27000"/>
                        </a:srgbClr>
                      </a:solidFill>
                    </p:spPr>
                  </p:pic>
                </p:oleObj>
              </mc:Fallback>
            </mc:AlternateContent>
          </a:graphicData>
        </a:graphic>
      </p:graphicFrame>
      <p:grpSp>
        <p:nvGrpSpPr>
          <p:cNvPr id="3" name="Group 2"/>
          <p:cNvGrpSpPr/>
          <p:nvPr/>
        </p:nvGrpSpPr>
        <p:grpSpPr>
          <a:xfrm>
            <a:off x="1756574" y="4598953"/>
            <a:ext cx="3040830" cy="751953"/>
            <a:chOff x="1756574" y="4598953"/>
            <a:chExt cx="3040830" cy="751953"/>
          </a:xfrm>
        </p:grpSpPr>
        <p:sp>
          <p:nvSpPr>
            <p:cNvPr id="38" name="Oval 37"/>
            <p:cNvSpPr/>
            <p:nvPr/>
          </p:nvSpPr>
          <p:spPr bwMode="auto">
            <a:xfrm>
              <a:off x="3940154" y="4598953"/>
              <a:ext cx="857250" cy="449483"/>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1756574" y="5043129"/>
              <a:ext cx="2324675" cy="307777"/>
            </a:xfrm>
            <a:prstGeom prst="rect">
              <a:avLst/>
            </a:prstGeom>
            <a:noFill/>
          </p:spPr>
          <p:txBody>
            <a:bodyPr wrap="none" rtlCol="0">
              <a:spAutoFit/>
            </a:bodyPr>
            <a:lstStyle/>
            <a:p>
              <a:r>
                <a:rPr lang="en-US" sz="1400" dirty="0" smtClean="0"/>
                <a:t>Second order susceptibility</a:t>
              </a:r>
              <a:endParaRPr lang="en-US" sz="1400" dirty="0"/>
            </a:p>
          </p:txBody>
        </p:sp>
        <p:cxnSp>
          <p:nvCxnSpPr>
            <p:cNvPr id="34" name="Straight Arrow Connector 33"/>
            <p:cNvCxnSpPr/>
            <p:nvPr/>
          </p:nvCxnSpPr>
          <p:spPr bwMode="auto">
            <a:xfrm flipV="1">
              <a:off x="3940154" y="4930303"/>
              <a:ext cx="268952" cy="151648"/>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grpSp>
        <p:nvGrpSpPr>
          <p:cNvPr id="4" name="Group 3"/>
          <p:cNvGrpSpPr/>
          <p:nvPr/>
        </p:nvGrpSpPr>
        <p:grpSpPr>
          <a:xfrm>
            <a:off x="4491747" y="4588487"/>
            <a:ext cx="1426929" cy="775812"/>
            <a:chOff x="4491747" y="4588487"/>
            <a:chExt cx="1426929" cy="775812"/>
          </a:xfrm>
        </p:grpSpPr>
        <p:sp>
          <p:nvSpPr>
            <p:cNvPr id="35" name="TextBox 34"/>
            <p:cNvSpPr txBox="1"/>
            <p:nvPr/>
          </p:nvSpPr>
          <p:spPr>
            <a:xfrm>
              <a:off x="4491747" y="5056522"/>
              <a:ext cx="1426929" cy="307777"/>
            </a:xfrm>
            <a:prstGeom prst="rect">
              <a:avLst/>
            </a:prstGeom>
            <a:noFill/>
          </p:spPr>
          <p:txBody>
            <a:bodyPr wrap="none" rtlCol="0">
              <a:spAutoFit/>
            </a:bodyPr>
            <a:lstStyle/>
            <a:p>
              <a:r>
                <a:rPr lang="en-US" sz="1400" dirty="0" smtClean="0"/>
                <a:t>SHG coefficient</a:t>
              </a:r>
              <a:endParaRPr lang="en-US" sz="1400" dirty="0"/>
            </a:p>
          </p:txBody>
        </p:sp>
        <p:cxnSp>
          <p:nvCxnSpPr>
            <p:cNvPr id="37" name="Straight Arrow Connector 36"/>
            <p:cNvCxnSpPr/>
            <p:nvPr/>
          </p:nvCxnSpPr>
          <p:spPr bwMode="auto">
            <a:xfrm flipV="1">
              <a:off x="5047306" y="4880118"/>
              <a:ext cx="0" cy="201833"/>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39" name="Oval 38"/>
            <p:cNvSpPr/>
            <p:nvPr/>
          </p:nvSpPr>
          <p:spPr bwMode="auto">
            <a:xfrm>
              <a:off x="4911253" y="4588487"/>
              <a:ext cx="355600" cy="449483"/>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42" name="Object 41"/>
          <p:cNvGraphicFramePr>
            <a:graphicFrameLocks noChangeAspect="1"/>
          </p:cNvGraphicFramePr>
          <p:nvPr>
            <p:extLst>
              <p:ext uri="{D42A27DB-BD31-4B8C-83A1-F6EECF244321}">
                <p14:modId xmlns:p14="http://schemas.microsoft.com/office/powerpoint/2010/main" val="723739371"/>
              </p:ext>
            </p:extLst>
          </p:nvPr>
        </p:nvGraphicFramePr>
        <p:xfrm>
          <a:off x="111899" y="5480884"/>
          <a:ext cx="5774823" cy="306485"/>
        </p:xfrm>
        <a:graphic>
          <a:graphicData uri="http://schemas.openxmlformats.org/presentationml/2006/ole">
            <mc:AlternateContent xmlns:mc="http://schemas.openxmlformats.org/markup-compatibility/2006">
              <mc:Choice xmlns:v="urn:schemas-microsoft-com:vml" Requires="v">
                <p:oleObj spid="_x0000_s119341" name="Equation" r:id="rId25" imgW="4546440" imgH="241200" progId="Equation.DSMT4">
                  <p:embed/>
                </p:oleObj>
              </mc:Choice>
              <mc:Fallback>
                <p:oleObj name="Equation" r:id="rId25" imgW="4546440" imgH="241200" progId="Equation.DSMT4">
                  <p:embed/>
                  <p:pic>
                    <p:nvPicPr>
                      <p:cNvPr id="0" name=""/>
                      <p:cNvPicPr/>
                      <p:nvPr/>
                    </p:nvPicPr>
                    <p:blipFill>
                      <a:blip r:embed="rId26"/>
                      <a:stretch>
                        <a:fillRect/>
                      </a:stretch>
                    </p:blipFill>
                    <p:spPr>
                      <a:xfrm>
                        <a:off x="111899" y="5480884"/>
                        <a:ext cx="5774823" cy="306485"/>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826598733"/>
              </p:ext>
            </p:extLst>
          </p:nvPr>
        </p:nvGraphicFramePr>
        <p:xfrm>
          <a:off x="4752975" y="5645150"/>
          <a:ext cx="3924300" cy="495300"/>
        </p:xfrm>
        <a:graphic>
          <a:graphicData uri="http://schemas.openxmlformats.org/presentationml/2006/ole">
            <mc:AlternateContent xmlns:mc="http://schemas.openxmlformats.org/markup-compatibility/2006">
              <mc:Choice xmlns:v="urn:schemas-microsoft-com:vml" Requires="v">
                <p:oleObj spid="_x0000_s119342" name="Equation" r:id="rId27" imgW="3924000" imgH="495000" progId="Equation.DSMT4">
                  <p:embed/>
                </p:oleObj>
              </mc:Choice>
              <mc:Fallback>
                <p:oleObj name="Equation" r:id="rId27" imgW="3924000" imgH="495000" progId="Equation.DSMT4">
                  <p:embed/>
                  <p:pic>
                    <p:nvPicPr>
                      <p:cNvPr id="0" name=""/>
                      <p:cNvPicPr/>
                      <p:nvPr/>
                    </p:nvPicPr>
                    <p:blipFill>
                      <a:blip r:embed="rId28"/>
                      <a:stretch>
                        <a:fillRect/>
                      </a:stretch>
                    </p:blipFill>
                    <p:spPr>
                      <a:xfrm>
                        <a:off x="4752975" y="5645150"/>
                        <a:ext cx="3924300" cy="495300"/>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742826095"/>
              </p:ext>
            </p:extLst>
          </p:nvPr>
        </p:nvGraphicFramePr>
        <p:xfrm>
          <a:off x="252282" y="6140515"/>
          <a:ext cx="3236720" cy="284712"/>
        </p:xfrm>
        <a:graphic>
          <a:graphicData uri="http://schemas.openxmlformats.org/presentationml/2006/ole">
            <mc:AlternateContent xmlns:mc="http://schemas.openxmlformats.org/markup-compatibility/2006">
              <mc:Choice xmlns:v="urn:schemas-microsoft-com:vml" Requires="v">
                <p:oleObj spid="_x0000_s119343" name="Equation" r:id="rId29" imgW="2743200" imgH="241200" progId="Equation.DSMT4">
                  <p:embed/>
                </p:oleObj>
              </mc:Choice>
              <mc:Fallback>
                <p:oleObj name="Equation" r:id="rId29" imgW="2743200" imgH="241200" progId="Equation.DSMT4">
                  <p:embed/>
                  <p:pic>
                    <p:nvPicPr>
                      <p:cNvPr id="0" name=""/>
                      <p:cNvPicPr/>
                      <p:nvPr/>
                    </p:nvPicPr>
                    <p:blipFill>
                      <a:blip r:embed="rId30"/>
                      <a:stretch>
                        <a:fillRect/>
                      </a:stretch>
                    </p:blipFill>
                    <p:spPr>
                      <a:xfrm>
                        <a:off x="252282" y="6140515"/>
                        <a:ext cx="3236720" cy="284712"/>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3008756279"/>
              </p:ext>
            </p:extLst>
          </p:nvPr>
        </p:nvGraphicFramePr>
        <p:xfrm>
          <a:off x="4305300" y="6105525"/>
          <a:ext cx="2654300" cy="457200"/>
        </p:xfrm>
        <a:graphic>
          <a:graphicData uri="http://schemas.openxmlformats.org/presentationml/2006/ole">
            <mc:AlternateContent xmlns:mc="http://schemas.openxmlformats.org/markup-compatibility/2006">
              <mc:Choice xmlns:v="urn:schemas-microsoft-com:vml" Requires="v">
                <p:oleObj spid="_x0000_s119344" name="Equation" r:id="rId31" imgW="2654280" imgH="457200" progId="Equation.DSMT4">
                  <p:embed/>
                </p:oleObj>
              </mc:Choice>
              <mc:Fallback>
                <p:oleObj name="Equation" r:id="rId31" imgW="2654280" imgH="457200" progId="Equation.DSMT4">
                  <p:embed/>
                  <p:pic>
                    <p:nvPicPr>
                      <p:cNvPr id="0" name=""/>
                      <p:cNvPicPr/>
                      <p:nvPr/>
                    </p:nvPicPr>
                    <p:blipFill>
                      <a:blip r:embed="rId32"/>
                      <a:stretch>
                        <a:fillRect/>
                      </a:stretch>
                    </p:blipFill>
                    <p:spPr>
                      <a:xfrm>
                        <a:off x="4305300" y="6105525"/>
                        <a:ext cx="2654300" cy="457200"/>
                      </a:xfrm>
                      <a:prstGeom prst="rect">
                        <a:avLst/>
                      </a:prstGeom>
                    </p:spPr>
                  </p:pic>
                </p:oleObj>
              </mc:Fallback>
            </mc:AlternateContent>
          </a:graphicData>
        </a:graphic>
      </p:graphicFrame>
    </p:spTree>
    <p:extLst>
      <p:ext uri="{BB962C8B-B14F-4D97-AF65-F5344CB8AC3E}">
        <p14:creationId xmlns:p14="http://schemas.microsoft.com/office/powerpoint/2010/main" val="15578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ox(i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22" grpId="0"/>
      <p:bldP spid="25"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29" y="0"/>
            <a:ext cx="8229600" cy="1143000"/>
          </a:xfrm>
        </p:spPr>
        <p:txBody>
          <a:bodyPr/>
          <a:lstStyle/>
          <a:p>
            <a:r>
              <a:rPr lang="en-US" sz="3200" dirty="0" smtClean="0"/>
              <a:t>Special cases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5</a:t>
            </a:fld>
            <a:endParaRPr lang="en-US"/>
          </a:p>
        </p:txBody>
      </p:sp>
      <p:grpSp>
        <p:nvGrpSpPr>
          <p:cNvPr id="24" name="Group 23"/>
          <p:cNvGrpSpPr/>
          <p:nvPr/>
        </p:nvGrpSpPr>
        <p:grpSpPr>
          <a:xfrm>
            <a:off x="213743" y="1064937"/>
            <a:ext cx="7587368" cy="457200"/>
            <a:chOff x="152400" y="1075378"/>
            <a:chExt cx="7587368" cy="457200"/>
          </a:xfrm>
        </p:grpSpPr>
        <p:sp>
          <p:nvSpPr>
            <p:cNvPr id="4" name="TextBox 3"/>
            <p:cNvSpPr txBox="1"/>
            <p:nvPr/>
          </p:nvSpPr>
          <p:spPr>
            <a:xfrm>
              <a:off x="152400" y="1134701"/>
              <a:ext cx="2818400" cy="338554"/>
            </a:xfrm>
            <a:prstGeom prst="rect">
              <a:avLst/>
            </a:prstGeom>
            <a:noFill/>
          </p:spPr>
          <p:txBody>
            <a:bodyPr wrap="none" rtlCol="0">
              <a:spAutoFit/>
            </a:bodyPr>
            <a:lstStyle/>
            <a:p>
              <a:r>
                <a:rPr lang="en-US" sz="1600" dirty="0" smtClean="0"/>
                <a:t>Consider SFG or DFG when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2438515544"/>
                </p:ext>
              </p:extLst>
            </p:nvPr>
          </p:nvGraphicFramePr>
          <p:xfrm>
            <a:off x="3287344" y="1198856"/>
            <a:ext cx="1096433" cy="266700"/>
          </p:xfrm>
          <a:graphic>
            <a:graphicData uri="http://schemas.openxmlformats.org/presentationml/2006/ole">
              <mc:AlternateContent xmlns:mc="http://schemas.openxmlformats.org/markup-compatibility/2006">
                <mc:Choice xmlns:v="urn:schemas-microsoft-com:vml" Requires="v">
                  <p:oleObj spid="_x0000_s127005" name="Equation" r:id="rId3" imgW="939600" imgH="228600" progId="Equation.DSMT4">
                    <p:embed/>
                  </p:oleObj>
                </mc:Choice>
                <mc:Fallback>
                  <p:oleObj name="Equation" r:id="rId3" imgW="939600" imgH="228600" progId="Equation.DSMT4">
                    <p:embed/>
                    <p:pic>
                      <p:nvPicPr>
                        <p:cNvPr id="0" name=""/>
                        <p:cNvPicPr/>
                        <p:nvPr/>
                      </p:nvPicPr>
                      <p:blipFill>
                        <a:blip r:embed="rId4"/>
                        <a:stretch>
                          <a:fillRect/>
                        </a:stretch>
                      </p:blipFill>
                      <p:spPr>
                        <a:xfrm>
                          <a:off x="3287344" y="1198856"/>
                          <a:ext cx="1096433" cy="266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68069295"/>
                </p:ext>
              </p:extLst>
            </p:nvPr>
          </p:nvGraphicFramePr>
          <p:xfrm>
            <a:off x="4729868" y="1075378"/>
            <a:ext cx="3009900" cy="457200"/>
          </p:xfrm>
          <a:graphic>
            <a:graphicData uri="http://schemas.openxmlformats.org/presentationml/2006/ole">
              <mc:AlternateContent xmlns:mc="http://schemas.openxmlformats.org/markup-compatibility/2006">
                <mc:Choice xmlns:v="urn:schemas-microsoft-com:vml" Requires="v">
                  <p:oleObj spid="_x0000_s127006" name="Equation" r:id="rId5" imgW="3009600" imgH="457200" progId="Equation.DSMT4">
                    <p:embed/>
                  </p:oleObj>
                </mc:Choice>
                <mc:Fallback>
                  <p:oleObj name="Equation" r:id="rId5" imgW="3009600" imgH="457200" progId="Equation.DSMT4">
                    <p:embed/>
                    <p:pic>
                      <p:nvPicPr>
                        <p:cNvPr id="0" name=""/>
                        <p:cNvPicPr/>
                        <p:nvPr/>
                      </p:nvPicPr>
                      <p:blipFill>
                        <a:blip r:embed="rId6"/>
                        <a:stretch>
                          <a:fillRect/>
                        </a:stretch>
                      </p:blipFill>
                      <p:spPr>
                        <a:xfrm>
                          <a:off x="4729868" y="1075378"/>
                          <a:ext cx="3009900" cy="457200"/>
                        </a:xfrm>
                        <a:prstGeom prst="rect">
                          <a:avLst/>
                        </a:prstGeom>
                      </p:spPr>
                    </p:pic>
                  </p:oleObj>
                </mc:Fallback>
              </mc:AlternateContent>
            </a:graphicData>
          </a:graphic>
        </p:graphicFrame>
      </p:grpSp>
      <p:sp>
        <p:nvSpPr>
          <p:cNvPr id="7" name="TextBox 6"/>
          <p:cNvSpPr txBox="1"/>
          <p:nvPr/>
        </p:nvSpPr>
        <p:spPr>
          <a:xfrm>
            <a:off x="102229" y="1541756"/>
            <a:ext cx="8915400" cy="1077218"/>
          </a:xfrm>
          <a:prstGeom prst="rect">
            <a:avLst/>
          </a:prstGeom>
          <a:noFill/>
        </p:spPr>
        <p:txBody>
          <a:bodyPr wrap="square" rtlCol="0">
            <a:spAutoFit/>
          </a:bodyPr>
          <a:lstStyle/>
          <a:p>
            <a:r>
              <a:rPr lang="en-US" sz="1600" dirty="0" smtClean="0"/>
              <a:t>This is of course nonlinear susceptibility responsible for electro-optic effect and is equal to the nonlinear responsibility responsible for the optical rectification (reciprocity). Both OR and EO effect also include motion of ions so those susceptibilities can be quite different from the SFG and DFG when all three frequencies are in optical range. </a:t>
            </a:r>
            <a:endParaRPr lang="en-US" sz="1600" dirty="0"/>
          </a:p>
        </p:txBody>
      </p:sp>
      <p:grpSp>
        <p:nvGrpSpPr>
          <p:cNvPr id="13" name="Group 12"/>
          <p:cNvGrpSpPr/>
          <p:nvPr/>
        </p:nvGrpSpPr>
        <p:grpSpPr>
          <a:xfrm>
            <a:off x="101430" y="3210573"/>
            <a:ext cx="8686800" cy="584775"/>
            <a:chOff x="101430" y="3210573"/>
            <a:chExt cx="8686800" cy="584775"/>
          </a:xfrm>
        </p:grpSpPr>
        <p:sp>
          <p:nvSpPr>
            <p:cNvPr id="10" name="TextBox 9"/>
            <p:cNvSpPr txBox="1"/>
            <p:nvPr/>
          </p:nvSpPr>
          <p:spPr>
            <a:xfrm>
              <a:off x="101430" y="3210573"/>
              <a:ext cx="8686800" cy="584775"/>
            </a:xfrm>
            <a:prstGeom prst="rect">
              <a:avLst/>
            </a:prstGeom>
            <a:solidFill>
              <a:srgbClr val="FFFF00">
                <a:alpha val="40000"/>
              </a:srgbClr>
            </a:solidFill>
          </p:spPr>
          <p:txBody>
            <a:bodyPr wrap="square" rtlCol="0">
              <a:spAutoFit/>
            </a:bodyPr>
            <a:lstStyle/>
            <a:p>
              <a:r>
                <a:rPr lang="en-US" sz="1600" dirty="0" smtClean="0"/>
                <a:t>Although SFG and SHG coefficients have different frequency dependences, for the nearly degenerate  SFG when frequencies are close            one has </a:t>
              </a:r>
              <a:endParaRPr lang="en-US" sz="1600" dirty="0"/>
            </a:p>
          </p:txBody>
        </p:sp>
        <p:graphicFrame>
          <p:nvGraphicFramePr>
            <p:cNvPr id="9" name="Object 8"/>
            <p:cNvGraphicFramePr>
              <a:graphicFrameLocks noChangeAspect="1"/>
            </p:cNvGraphicFramePr>
            <p:nvPr>
              <p:extLst>
                <p:ext uri="{D42A27DB-BD31-4B8C-83A1-F6EECF244321}">
                  <p14:modId xmlns:p14="http://schemas.microsoft.com/office/powerpoint/2010/main" val="3631202370"/>
                </p:ext>
              </p:extLst>
            </p:nvPr>
          </p:nvGraphicFramePr>
          <p:xfrm>
            <a:off x="4343400" y="3506622"/>
            <a:ext cx="606526" cy="287302"/>
          </p:xfrm>
          <a:graphic>
            <a:graphicData uri="http://schemas.openxmlformats.org/presentationml/2006/ole">
              <mc:AlternateContent xmlns:mc="http://schemas.openxmlformats.org/markup-compatibility/2006">
                <mc:Choice xmlns:v="urn:schemas-microsoft-com:vml" Requires="v">
                  <p:oleObj spid="_x0000_s127007" name="Equation" r:id="rId7" imgW="482400" imgH="228600" progId="Equation.DSMT4">
                    <p:embed/>
                  </p:oleObj>
                </mc:Choice>
                <mc:Fallback>
                  <p:oleObj name="Equation" r:id="rId7" imgW="482400" imgH="228600" progId="Equation.DSMT4">
                    <p:embed/>
                    <p:pic>
                      <p:nvPicPr>
                        <p:cNvPr id="0" name=""/>
                        <p:cNvPicPr/>
                        <p:nvPr/>
                      </p:nvPicPr>
                      <p:blipFill>
                        <a:blip r:embed="rId8"/>
                        <a:stretch>
                          <a:fillRect/>
                        </a:stretch>
                      </p:blipFill>
                      <p:spPr>
                        <a:xfrm>
                          <a:off x="4343400" y="3506622"/>
                          <a:ext cx="606526" cy="28730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67459981"/>
                </p:ext>
              </p:extLst>
            </p:nvPr>
          </p:nvGraphicFramePr>
          <p:xfrm>
            <a:off x="5867400" y="3444674"/>
            <a:ext cx="2499895" cy="349250"/>
          </p:xfrm>
          <a:graphic>
            <a:graphicData uri="http://schemas.openxmlformats.org/presentationml/2006/ole">
              <mc:AlternateContent xmlns:mc="http://schemas.openxmlformats.org/markup-compatibility/2006">
                <mc:Choice xmlns:v="urn:schemas-microsoft-com:vml" Requires="v">
                  <p:oleObj spid="_x0000_s127008" name="Equation" r:id="rId9" imgW="1726920" imgH="241200" progId="Equation.DSMT4">
                    <p:embed/>
                  </p:oleObj>
                </mc:Choice>
                <mc:Fallback>
                  <p:oleObj name="Equation" r:id="rId9" imgW="1726920" imgH="241200" progId="Equation.DSMT4">
                    <p:embed/>
                    <p:pic>
                      <p:nvPicPr>
                        <p:cNvPr id="0" name=""/>
                        <p:cNvPicPr/>
                        <p:nvPr/>
                      </p:nvPicPr>
                      <p:blipFill>
                        <a:blip r:embed="rId10"/>
                        <a:stretch>
                          <a:fillRect/>
                        </a:stretch>
                      </p:blipFill>
                      <p:spPr>
                        <a:xfrm>
                          <a:off x="5867400" y="3444674"/>
                          <a:ext cx="2499895" cy="349250"/>
                        </a:xfrm>
                        <a:prstGeom prst="rect">
                          <a:avLst/>
                        </a:prstGeom>
                      </p:spPr>
                    </p:pic>
                  </p:oleObj>
                </mc:Fallback>
              </mc:AlternateContent>
            </a:graphicData>
          </a:graphic>
        </p:graphicFrame>
      </p:grpSp>
      <p:grpSp>
        <p:nvGrpSpPr>
          <p:cNvPr id="17" name="Group 16"/>
          <p:cNvGrpSpPr/>
          <p:nvPr/>
        </p:nvGrpSpPr>
        <p:grpSpPr>
          <a:xfrm>
            <a:off x="213743" y="4091397"/>
            <a:ext cx="7696338" cy="338554"/>
            <a:chOff x="213743" y="4091397"/>
            <a:chExt cx="7696338" cy="338554"/>
          </a:xfrm>
        </p:grpSpPr>
        <p:sp>
          <p:nvSpPr>
            <p:cNvPr id="14" name="TextBox 13"/>
            <p:cNvSpPr txBox="1"/>
            <p:nvPr/>
          </p:nvSpPr>
          <p:spPr>
            <a:xfrm>
              <a:off x="213743" y="4091397"/>
              <a:ext cx="7696338" cy="338554"/>
            </a:xfrm>
            <a:prstGeom prst="rect">
              <a:avLst/>
            </a:prstGeom>
            <a:solidFill>
              <a:srgbClr val="FFFF00">
                <a:alpha val="34000"/>
              </a:srgbClr>
            </a:solidFill>
          </p:spPr>
          <p:txBody>
            <a:bodyPr wrap="none" rtlCol="0">
              <a:spAutoFit/>
            </a:bodyPr>
            <a:lstStyle/>
            <a:p>
              <a:r>
                <a:rPr lang="en-US" sz="1600" dirty="0" smtClean="0"/>
                <a:t>Similarly for nearly degenerate DFG when                                                                </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257109935"/>
                </p:ext>
              </p:extLst>
            </p:nvPr>
          </p:nvGraphicFramePr>
          <p:xfrm>
            <a:off x="4363742" y="4108166"/>
            <a:ext cx="738628" cy="302166"/>
          </p:xfrm>
          <a:graphic>
            <a:graphicData uri="http://schemas.openxmlformats.org/presentationml/2006/ole">
              <mc:AlternateContent xmlns:mc="http://schemas.openxmlformats.org/markup-compatibility/2006">
                <mc:Choice xmlns:v="urn:schemas-microsoft-com:vml" Requires="v">
                  <p:oleObj spid="_x0000_s127009" name="Equation" r:id="rId11" imgW="558720" imgH="228600" progId="Equation.DSMT4">
                    <p:embed/>
                  </p:oleObj>
                </mc:Choice>
                <mc:Fallback>
                  <p:oleObj name="Equation" r:id="rId11" imgW="558720" imgH="228600" progId="Equation.DSMT4">
                    <p:embed/>
                    <p:pic>
                      <p:nvPicPr>
                        <p:cNvPr id="0" name=""/>
                        <p:cNvPicPr/>
                        <p:nvPr/>
                      </p:nvPicPr>
                      <p:blipFill>
                        <a:blip r:embed="rId12"/>
                        <a:stretch>
                          <a:fillRect/>
                        </a:stretch>
                      </p:blipFill>
                      <p:spPr>
                        <a:xfrm>
                          <a:off x="4363742" y="4108166"/>
                          <a:ext cx="738628" cy="302166"/>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65946675"/>
                </p:ext>
              </p:extLst>
            </p:nvPr>
          </p:nvGraphicFramePr>
          <p:xfrm>
            <a:off x="5410200" y="4117869"/>
            <a:ext cx="2038852" cy="282760"/>
          </p:xfrm>
          <a:graphic>
            <a:graphicData uri="http://schemas.openxmlformats.org/presentationml/2006/ole">
              <mc:AlternateContent xmlns:mc="http://schemas.openxmlformats.org/markup-compatibility/2006">
                <mc:Choice xmlns:v="urn:schemas-microsoft-com:vml" Requires="v">
                  <p:oleObj spid="_x0000_s127010" name="Equation" r:id="rId13" imgW="1739880" imgH="241200" progId="Equation.DSMT4">
                    <p:embed/>
                  </p:oleObj>
                </mc:Choice>
                <mc:Fallback>
                  <p:oleObj name="Equation" r:id="rId13" imgW="1739880" imgH="241200" progId="Equation.DSMT4">
                    <p:embed/>
                    <p:pic>
                      <p:nvPicPr>
                        <p:cNvPr id="0" name=""/>
                        <p:cNvPicPr/>
                        <p:nvPr/>
                      </p:nvPicPr>
                      <p:blipFill>
                        <a:blip r:embed="rId14"/>
                        <a:stretch>
                          <a:fillRect/>
                        </a:stretch>
                      </p:blipFill>
                      <p:spPr>
                        <a:xfrm>
                          <a:off x="5410200" y="4117869"/>
                          <a:ext cx="2038852" cy="282760"/>
                        </a:xfrm>
                        <a:prstGeom prst="rect">
                          <a:avLst/>
                        </a:prstGeom>
                      </p:spPr>
                    </p:pic>
                  </p:oleObj>
                </mc:Fallback>
              </mc:AlternateContent>
            </a:graphicData>
          </a:graphic>
        </p:graphicFrame>
      </p:grpSp>
      <p:sp>
        <p:nvSpPr>
          <p:cNvPr id="16" name="TextBox 15"/>
          <p:cNvSpPr txBox="1"/>
          <p:nvPr/>
        </p:nvSpPr>
        <p:spPr>
          <a:xfrm>
            <a:off x="269489" y="4456827"/>
            <a:ext cx="7064242" cy="338554"/>
          </a:xfrm>
          <a:prstGeom prst="rect">
            <a:avLst/>
          </a:prstGeom>
          <a:noFill/>
        </p:spPr>
        <p:txBody>
          <a:bodyPr wrap="none" rtlCol="0">
            <a:spAutoFit/>
          </a:bodyPr>
          <a:lstStyle/>
          <a:p>
            <a:r>
              <a:rPr lang="en-US" sz="1600" dirty="0" smtClean="0"/>
              <a:t>With that, the third  rank tensor of nonlinear coefficients d can be introduced </a:t>
            </a:r>
            <a:endParaRPr lang="en-US" sz="1600" dirty="0"/>
          </a:p>
        </p:txBody>
      </p:sp>
      <p:graphicFrame>
        <p:nvGraphicFramePr>
          <p:cNvPr id="19" name="Object 18"/>
          <p:cNvGraphicFramePr>
            <a:graphicFrameLocks noChangeAspect="1"/>
          </p:cNvGraphicFramePr>
          <p:nvPr>
            <p:extLst>
              <p:ext uri="{D42A27DB-BD31-4B8C-83A1-F6EECF244321}">
                <p14:modId xmlns:p14="http://schemas.microsoft.com/office/powerpoint/2010/main" val="473772992"/>
              </p:ext>
            </p:extLst>
          </p:nvPr>
        </p:nvGraphicFramePr>
        <p:xfrm>
          <a:off x="385763" y="4748213"/>
          <a:ext cx="1392237" cy="400050"/>
        </p:xfrm>
        <a:graphic>
          <a:graphicData uri="http://schemas.openxmlformats.org/presentationml/2006/ole">
            <mc:AlternateContent xmlns:mc="http://schemas.openxmlformats.org/markup-compatibility/2006">
              <mc:Choice xmlns:v="urn:schemas-microsoft-com:vml" Requires="v">
                <p:oleObj spid="_x0000_s127011" name="Equation" r:id="rId15" imgW="838080" imgH="241200" progId="Equation.DSMT4">
                  <p:embed/>
                </p:oleObj>
              </mc:Choice>
              <mc:Fallback>
                <p:oleObj name="Equation" r:id="rId15" imgW="838080" imgH="241200" progId="Equation.DSMT4">
                  <p:embed/>
                  <p:pic>
                    <p:nvPicPr>
                      <p:cNvPr id="0" name=""/>
                      <p:cNvPicPr/>
                      <p:nvPr/>
                    </p:nvPicPr>
                    <p:blipFill>
                      <a:blip r:embed="rId16"/>
                      <a:stretch>
                        <a:fillRect/>
                      </a:stretch>
                    </p:blipFill>
                    <p:spPr>
                      <a:xfrm>
                        <a:off x="385763" y="4748213"/>
                        <a:ext cx="1392237" cy="400050"/>
                      </a:xfrm>
                      <a:prstGeom prst="rect">
                        <a:avLst/>
                      </a:prstGeom>
                    </p:spPr>
                  </p:pic>
                </p:oleObj>
              </mc:Fallback>
            </mc:AlternateContent>
          </a:graphicData>
        </a:graphic>
      </p:graphicFrame>
      <p:sp>
        <p:nvSpPr>
          <p:cNvPr id="20" name="TextBox 19"/>
          <p:cNvSpPr txBox="1"/>
          <p:nvPr/>
        </p:nvSpPr>
        <p:spPr>
          <a:xfrm>
            <a:off x="213743" y="5540016"/>
            <a:ext cx="3903633" cy="369332"/>
          </a:xfrm>
          <a:prstGeom prst="rect">
            <a:avLst/>
          </a:prstGeom>
          <a:noFill/>
        </p:spPr>
        <p:txBody>
          <a:bodyPr wrap="none" rtlCol="0">
            <a:spAutoFit/>
          </a:bodyPr>
          <a:lstStyle/>
          <a:p>
            <a:r>
              <a:rPr lang="en-US" dirty="0" smtClean="0"/>
              <a:t>Re-write outer product as 1x6 vector</a:t>
            </a:r>
            <a:endParaRPr lang="en-US" dirty="0"/>
          </a:p>
        </p:txBody>
      </p:sp>
      <p:sp>
        <p:nvSpPr>
          <p:cNvPr id="21" name="TextBox 20"/>
          <p:cNvSpPr txBox="1"/>
          <p:nvPr/>
        </p:nvSpPr>
        <p:spPr>
          <a:xfrm>
            <a:off x="2083646" y="4797451"/>
            <a:ext cx="389850" cy="369332"/>
          </a:xfrm>
          <a:prstGeom prst="rect">
            <a:avLst/>
          </a:prstGeom>
          <a:noFill/>
        </p:spPr>
        <p:txBody>
          <a:bodyPr wrap="none" rtlCol="0">
            <a:spAutoFit/>
          </a:bodyPr>
          <a:lstStyle/>
          <a:p>
            <a:r>
              <a:rPr lang="en-US" dirty="0" smtClean="0"/>
              <a:t>or</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888732076"/>
              </p:ext>
            </p:extLst>
          </p:nvPr>
        </p:nvGraphicFramePr>
        <p:xfrm>
          <a:off x="2673350" y="4743450"/>
          <a:ext cx="1616075" cy="509588"/>
        </p:xfrm>
        <a:graphic>
          <a:graphicData uri="http://schemas.openxmlformats.org/presentationml/2006/ole">
            <mc:AlternateContent xmlns:mc="http://schemas.openxmlformats.org/markup-compatibility/2006">
              <mc:Choice xmlns:v="urn:schemas-microsoft-com:vml" Requires="v">
                <p:oleObj spid="_x0000_s127012" name="Equation" r:id="rId17" imgW="1409400" imgH="444240" progId="Equation.DSMT4">
                  <p:embed/>
                </p:oleObj>
              </mc:Choice>
              <mc:Fallback>
                <p:oleObj name="Equation" r:id="rId17" imgW="1409400" imgH="444240" progId="Equation.DSMT4">
                  <p:embed/>
                  <p:pic>
                    <p:nvPicPr>
                      <p:cNvPr id="0" name=""/>
                      <p:cNvPicPr/>
                      <p:nvPr/>
                    </p:nvPicPr>
                    <p:blipFill>
                      <a:blip r:embed="rId18"/>
                      <a:stretch>
                        <a:fillRect/>
                      </a:stretch>
                    </p:blipFill>
                    <p:spPr>
                      <a:xfrm>
                        <a:off x="2673350" y="4743450"/>
                        <a:ext cx="1616075" cy="50958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048488995"/>
              </p:ext>
            </p:extLst>
          </p:nvPr>
        </p:nvGraphicFramePr>
        <p:xfrm>
          <a:off x="4316413" y="4795838"/>
          <a:ext cx="3949700" cy="1906587"/>
        </p:xfrm>
        <a:graphic>
          <a:graphicData uri="http://schemas.openxmlformats.org/presentationml/2006/ole">
            <mc:AlternateContent xmlns:mc="http://schemas.openxmlformats.org/markup-compatibility/2006">
              <mc:Choice xmlns:v="urn:schemas-microsoft-com:vml" Requires="v">
                <p:oleObj spid="_x0000_s127013" name="Equation" r:id="rId19" imgW="2946240" imgH="1422360" progId="Equation.DSMT4">
                  <p:embed/>
                </p:oleObj>
              </mc:Choice>
              <mc:Fallback>
                <p:oleObj name="Equation" r:id="rId19" imgW="2946240" imgH="1422360" progId="Equation.DSMT4">
                  <p:embed/>
                  <p:pic>
                    <p:nvPicPr>
                      <p:cNvPr id="0" name=""/>
                      <p:cNvPicPr/>
                      <p:nvPr/>
                    </p:nvPicPr>
                    <p:blipFill>
                      <a:blip r:embed="rId20"/>
                      <a:stretch>
                        <a:fillRect/>
                      </a:stretch>
                    </p:blipFill>
                    <p:spPr>
                      <a:xfrm>
                        <a:off x="4316413" y="4795838"/>
                        <a:ext cx="3949700" cy="1906587"/>
                      </a:xfrm>
                      <a:prstGeom prst="rect">
                        <a:avLst/>
                      </a:prstGeom>
                    </p:spPr>
                  </p:pic>
                </p:oleObj>
              </mc:Fallback>
            </mc:AlternateContent>
          </a:graphicData>
        </a:graphic>
      </p:graphicFrame>
      <p:grpSp>
        <p:nvGrpSpPr>
          <p:cNvPr id="26" name="Group 25"/>
          <p:cNvGrpSpPr/>
          <p:nvPr/>
        </p:nvGrpSpPr>
        <p:grpSpPr>
          <a:xfrm>
            <a:off x="102229" y="2607956"/>
            <a:ext cx="4016614" cy="338554"/>
            <a:chOff x="102229" y="2607956"/>
            <a:chExt cx="4016614" cy="338554"/>
          </a:xfrm>
        </p:grpSpPr>
        <p:sp>
          <p:nvSpPr>
            <p:cNvPr id="8" name="TextBox 7"/>
            <p:cNvSpPr txBox="1"/>
            <p:nvPr/>
          </p:nvSpPr>
          <p:spPr>
            <a:xfrm>
              <a:off x="102229" y="2607956"/>
              <a:ext cx="3502882" cy="338554"/>
            </a:xfrm>
            <a:prstGeom prst="rect">
              <a:avLst/>
            </a:prstGeom>
            <a:noFill/>
          </p:spPr>
          <p:txBody>
            <a:bodyPr wrap="none" rtlCol="0">
              <a:spAutoFit/>
            </a:bodyPr>
            <a:lstStyle/>
            <a:p>
              <a:r>
                <a:rPr lang="en-US" sz="1600" dirty="0" smtClean="0"/>
                <a:t>SHG is a special case of SFG when </a:t>
              </a:r>
              <a:endParaRPr lang="en-US" sz="1600" dirty="0"/>
            </a:p>
          </p:txBody>
        </p:sp>
        <p:graphicFrame>
          <p:nvGraphicFramePr>
            <p:cNvPr id="25" name="Object 24"/>
            <p:cNvGraphicFramePr>
              <a:graphicFrameLocks noChangeAspect="1"/>
            </p:cNvGraphicFramePr>
            <p:nvPr>
              <p:extLst>
                <p:ext uri="{D42A27DB-BD31-4B8C-83A1-F6EECF244321}">
                  <p14:modId xmlns:p14="http://schemas.microsoft.com/office/powerpoint/2010/main" val="2647081006"/>
                </p:ext>
              </p:extLst>
            </p:nvPr>
          </p:nvGraphicFramePr>
          <p:xfrm>
            <a:off x="3552276" y="2618372"/>
            <a:ext cx="566567" cy="268374"/>
          </p:xfrm>
          <a:graphic>
            <a:graphicData uri="http://schemas.openxmlformats.org/presentationml/2006/ole">
              <mc:AlternateContent xmlns:mc="http://schemas.openxmlformats.org/markup-compatibility/2006">
                <mc:Choice xmlns:v="urn:schemas-microsoft-com:vml" Requires="v">
                  <p:oleObj spid="_x0000_s127014" name="Equation" r:id="rId21" imgW="482400" imgH="228600" progId="Equation.DSMT4">
                    <p:embed/>
                  </p:oleObj>
                </mc:Choice>
                <mc:Fallback>
                  <p:oleObj name="Equation" r:id="rId21" imgW="482400" imgH="228600" progId="Equation.DSMT4">
                    <p:embed/>
                    <p:pic>
                      <p:nvPicPr>
                        <p:cNvPr id="0" name=""/>
                        <p:cNvPicPr/>
                        <p:nvPr/>
                      </p:nvPicPr>
                      <p:blipFill>
                        <a:blip r:embed="rId22"/>
                        <a:stretch>
                          <a:fillRect/>
                        </a:stretch>
                      </p:blipFill>
                      <p:spPr>
                        <a:xfrm>
                          <a:off x="3552276" y="2618372"/>
                          <a:ext cx="566567" cy="268374"/>
                        </a:xfrm>
                        <a:prstGeom prst="rect">
                          <a:avLst/>
                        </a:prstGeom>
                      </p:spPr>
                    </p:pic>
                  </p:oleObj>
                </mc:Fallback>
              </mc:AlternateContent>
            </a:graphicData>
          </a:graphic>
        </p:graphicFrame>
      </p:grpSp>
    </p:spTree>
    <p:extLst>
      <p:ext uri="{BB962C8B-B14F-4D97-AF65-F5344CB8AC3E}">
        <p14:creationId xmlns:p14="http://schemas.microsoft.com/office/powerpoint/2010/main" val="36114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04" y="-133542"/>
            <a:ext cx="8229600" cy="1143000"/>
          </a:xfrm>
        </p:spPr>
        <p:txBody>
          <a:bodyPr/>
          <a:lstStyle/>
          <a:p>
            <a:r>
              <a:rPr lang="en-US" sz="3200" dirty="0" smtClean="0"/>
              <a:t>Tensor of nonlinear susceptibility</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6</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6086337"/>
              </p:ext>
            </p:extLst>
          </p:nvPr>
        </p:nvGraphicFramePr>
        <p:xfrm>
          <a:off x="273706" y="721062"/>
          <a:ext cx="3543301" cy="1422400"/>
        </p:xfrm>
        <a:graphic>
          <a:graphicData uri="http://schemas.openxmlformats.org/presentationml/2006/ole">
            <mc:AlternateContent xmlns:mc="http://schemas.openxmlformats.org/markup-compatibility/2006">
              <mc:Choice xmlns:v="urn:schemas-microsoft-com:vml" Requires="v">
                <p:oleObj spid="_x0000_s125032" name="Equation" r:id="rId3" imgW="3543120" imgH="1422360" progId="Equation.DSMT4">
                  <p:embed/>
                </p:oleObj>
              </mc:Choice>
              <mc:Fallback>
                <p:oleObj name="Equation" r:id="rId3" imgW="3543120" imgH="1422360" progId="Equation.DSMT4">
                  <p:embed/>
                  <p:pic>
                    <p:nvPicPr>
                      <p:cNvPr id="0" name=""/>
                      <p:cNvPicPr/>
                      <p:nvPr/>
                    </p:nvPicPr>
                    <p:blipFill>
                      <a:blip r:embed="rId4"/>
                      <a:stretch>
                        <a:fillRect/>
                      </a:stretch>
                    </p:blipFill>
                    <p:spPr>
                      <a:xfrm>
                        <a:off x="273706" y="721062"/>
                        <a:ext cx="3543301" cy="1422400"/>
                      </a:xfrm>
                      <a:prstGeom prst="rect">
                        <a:avLst/>
                      </a:prstGeom>
                    </p:spPr>
                  </p:pic>
                </p:oleObj>
              </mc:Fallback>
            </mc:AlternateContent>
          </a:graphicData>
        </a:graphic>
      </p:graphicFrame>
      <p:sp>
        <p:nvSpPr>
          <p:cNvPr id="5" name="TextBox 4"/>
          <p:cNvSpPr txBox="1"/>
          <p:nvPr/>
        </p:nvSpPr>
        <p:spPr>
          <a:xfrm>
            <a:off x="152400" y="2046845"/>
            <a:ext cx="5583901" cy="369332"/>
          </a:xfrm>
          <a:prstGeom prst="rect">
            <a:avLst/>
          </a:prstGeom>
          <a:noFill/>
        </p:spPr>
        <p:txBody>
          <a:bodyPr wrap="none" rtlCol="0">
            <a:spAutoFit/>
          </a:bodyPr>
          <a:lstStyle/>
          <a:p>
            <a:r>
              <a:rPr lang="en-US" dirty="0" smtClean="0"/>
              <a:t>For different materials the coefficients are different.</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67108644"/>
              </p:ext>
            </p:extLst>
          </p:nvPr>
        </p:nvGraphicFramePr>
        <p:xfrm>
          <a:off x="3448173" y="2491858"/>
          <a:ext cx="1905000" cy="711200"/>
        </p:xfrm>
        <a:graphic>
          <a:graphicData uri="http://schemas.openxmlformats.org/presentationml/2006/ole">
            <mc:AlternateContent xmlns:mc="http://schemas.openxmlformats.org/markup-compatibility/2006">
              <mc:Choice xmlns:v="urn:schemas-microsoft-com:vml" Requires="v">
                <p:oleObj spid="_x0000_s125033" name="Equation" r:id="rId5" imgW="1904760" imgH="711000" progId="Equation.DSMT4">
                  <p:embed/>
                </p:oleObj>
              </mc:Choice>
              <mc:Fallback>
                <p:oleObj name="Equation" r:id="rId5" imgW="1904760" imgH="711000" progId="Equation.DSMT4">
                  <p:embed/>
                  <p:pic>
                    <p:nvPicPr>
                      <p:cNvPr id="0" name=""/>
                      <p:cNvPicPr/>
                      <p:nvPr/>
                    </p:nvPicPr>
                    <p:blipFill>
                      <a:blip r:embed="rId6"/>
                      <a:stretch>
                        <a:fillRect/>
                      </a:stretch>
                    </p:blipFill>
                    <p:spPr>
                      <a:xfrm>
                        <a:off x="3448173" y="2491858"/>
                        <a:ext cx="1905000" cy="711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3705024"/>
              </p:ext>
            </p:extLst>
          </p:nvPr>
        </p:nvGraphicFramePr>
        <p:xfrm>
          <a:off x="1573303" y="2542658"/>
          <a:ext cx="1397000" cy="660400"/>
        </p:xfrm>
        <a:graphic>
          <a:graphicData uri="http://schemas.openxmlformats.org/presentationml/2006/ole">
            <mc:AlternateContent xmlns:mc="http://schemas.openxmlformats.org/markup-compatibility/2006">
              <mc:Choice xmlns:v="urn:schemas-microsoft-com:vml" Requires="v">
                <p:oleObj spid="_x0000_s125034" name="Equation" r:id="rId7" imgW="1396800" imgH="660240" progId="Equation.DSMT4">
                  <p:embed/>
                </p:oleObj>
              </mc:Choice>
              <mc:Fallback>
                <p:oleObj name="Equation" r:id="rId7" imgW="1396800" imgH="660240" progId="Equation.DSMT4">
                  <p:embed/>
                  <p:pic>
                    <p:nvPicPr>
                      <p:cNvPr id="0" name=""/>
                      <p:cNvPicPr/>
                      <p:nvPr/>
                    </p:nvPicPr>
                    <p:blipFill>
                      <a:blip r:embed="rId8"/>
                      <a:stretch>
                        <a:fillRect/>
                      </a:stretch>
                    </p:blipFill>
                    <p:spPr>
                      <a:xfrm>
                        <a:off x="1573303" y="2542658"/>
                        <a:ext cx="1397000" cy="6604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23897830"/>
              </p:ext>
            </p:extLst>
          </p:nvPr>
        </p:nvGraphicFramePr>
        <p:xfrm>
          <a:off x="5866702" y="2505721"/>
          <a:ext cx="1282700" cy="673100"/>
        </p:xfrm>
        <a:graphic>
          <a:graphicData uri="http://schemas.openxmlformats.org/presentationml/2006/ole">
            <mc:AlternateContent xmlns:mc="http://schemas.openxmlformats.org/markup-compatibility/2006">
              <mc:Choice xmlns:v="urn:schemas-microsoft-com:vml" Requires="v">
                <p:oleObj spid="_x0000_s125035" name="Equation" r:id="rId9" imgW="1282680" imgH="672840" progId="Equation.DSMT4">
                  <p:embed/>
                </p:oleObj>
              </mc:Choice>
              <mc:Fallback>
                <p:oleObj name="Equation" r:id="rId9" imgW="1282680" imgH="672840" progId="Equation.DSMT4">
                  <p:embed/>
                  <p:pic>
                    <p:nvPicPr>
                      <p:cNvPr id="0" name=""/>
                      <p:cNvPicPr/>
                      <p:nvPr/>
                    </p:nvPicPr>
                    <p:blipFill>
                      <a:blip r:embed="rId10"/>
                      <a:stretch>
                        <a:fillRect/>
                      </a:stretch>
                    </p:blipFill>
                    <p:spPr>
                      <a:xfrm>
                        <a:off x="5866702" y="2505721"/>
                        <a:ext cx="1282700" cy="6731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76205882"/>
              </p:ext>
            </p:extLst>
          </p:nvPr>
        </p:nvGraphicFramePr>
        <p:xfrm>
          <a:off x="3453702" y="3505527"/>
          <a:ext cx="2413000" cy="711200"/>
        </p:xfrm>
        <a:graphic>
          <a:graphicData uri="http://schemas.openxmlformats.org/presentationml/2006/ole">
            <mc:AlternateContent xmlns:mc="http://schemas.openxmlformats.org/markup-compatibility/2006">
              <mc:Choice xmlns:v="urn:schemas-microsoft-com:vml" Requires="v">
                <p:oleObj spid="_x0000_s125036" name="Equation" r:id="rId11" imgW="2412720" imgH="711000" progId="Equation.DSMT4">
                  <p:embed/>
                </p:oleObj>
              </mc:Choice>
              <mc:Fallback>
                <p:oleObj name="Equation" r:id="rId11" imgW="2412720" imgH="711000" progId="Equation.DSMT4">
                  <p:embed/>
                  <p:pic>
                    <p:nvPicPr>
                      <p:cNvPr id="0" name=""/>
                      <p:cNvPicPr/>
                      <p:nvPr/>
                    </p:nvPicPr>
                    <p:blipFill>
                      <a:blip r:embed="rId12"/>
                      <a:stretch>
                        <a:fillRect/>
                      </a:stretch>
                    </p:blipFill>
                    <p:spPr>
                      <a:xfrm>
                        <a:off x="3453702" y="3505527"/>
                        <a:ext cx="2413000" cy="7112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18694941"/>
              </p:ext>
            </p:extLst>
          </p:nvPr>
        </p:nvGraphicFramePr>
        <p:xfrm>
          <a:off x="1431669" y="3489021"/>
          <a:ext cx="1981200" cy="685800"/>
        </p:xfrm>
        <a:graphic>
          <a:graphicData uri="http://schemas.openxmlformats.org/presentationml/2006/ole">
            <mc:AlternateContent xmlns:mc="http://schemas.openxmlformats.org/markup-compatibility/2006">
              <mc:Choice xmlns:v="urn:schemas-microsoft-com:vml" Requires="v">
                <p:oleObj spid="_x0000_s125037" name="Equation" r:id="rId13" imgW="1981080" imgH="685800" progId="Equation.DSMT4">
                  <p:embed/>
                </p:oleObj>
              </mc:Choice>
              <mc:Fallback>
                <p:oleObj name="Equation" r:id="rId13" imgW="1981080" imgH="685800" progId="Equation.DSMT4">
                  <p:embed/>
                  <p:pic>
                    <p:nvPicPr>
                      <p:cNvPr id="0" name=""/>
                      <p:cNvPicPr/>
                      <p:nvPr/>
                    </p:nvPicPr>
                    <p:blipFill>
                      <a:blip r:embed="rId14"/>
                      <a:stretch>
                        <a:fillRect/>
                      </a:stretch>
                    </p:blipFill>
                    <p:spPr>
                      <a:xfrm>
                        <a:off x="1431669" y="3489021"/>
                        <a:ext cx="1981200" cy="6858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796942809"/>
              </p:ext>
            </p:extLst>
          </p:nvPr>
        </p:nvGraphicFramePr>
        <p:xfrm>
          <a:off x="6217922" y="3468818"/>
          <a:ext cx="977900" cy="647700"/>
        </p:xfrm>
        <a:graphic>
          <a:graphicData uri="http://schemas.openxmlformats.org/presentationml/2006/ole">
            <mc:AlternateContent xmlns:mc="http://schemas.openxmlformats.org/markup-compatibility/2006">
              <mc:Choice xmlns:v="urn:schemas-microsoft-com:vml" Requires="v">
                <p:oleObj spid="_x0000_s125038" name="Equation" r:id="rId15" imgW="977760" imgH="647640" progId="Equation.DSMT4">
                  <p:embed/>
                </p:oleObj>
              </mc:Choice>
              <mc:Fallback>
                <p:oleObj name="Equation" r:id="rId15" imgW="977760" imgH="647640" progId="Equation.DSMT4">
                  <p:embed/>
                  <p:pic>
                    <p:nvPicPr>
                      <p:cNvPr id="0" name=""/>
                      <p:cNvPicPr/>
                      <p:nvPr/>
                    </p:nvPicPr>
                    <p:blipFill>
                      <a:blip r:embed="rId16"/>
                      <a:stretch>
                        <a:fillRect/>
                      </a:stretch>
                    </p:blipFill>
                    <p:spPr>
                      <a:xfrm>
                        <a:off x="6217922" y="3468818"/>
                        <a:ext cx="977900" cy="6477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087807984"/>
              </p:ext>
            </p:extLst>
          </p:nvPr>
        </p:nvGraphicFramePr>
        <p:xfrm>
          <a:off x="1199093" y="4543974"/>
          <a:ext cx="2349500" cy="914400"/>
        </p:xfrm>
        <a:graphic>
          <a:graphicData uri="http://schemas.openxmlformats.org/presentationml/2006/ole">
            <mc:AlternateContent xmlns:mc="http://schemas.openxmlformats.org/markup-compatibility/2006">
              <mc:Choice xmlns:v="urn:schemas-microsoft-com:vml" Requires="v">
                <p:oleObj spid="_x0000_s125039" name="Equation" r:id="rId17" imgW="2349360" imgH="914400" progId="Equation.DSMT4">
                  <p:embed/>
                </p:oleObj>
              </mc:Choice>
              <mc:Fallback>
                <p:oleObj name="Equation" r:id="rId17" imgW="2349360" imgH="914400" progId="Equation.DSMT4">
                  <p:embed/>
                  <p:pic>
                    <p:nvPicPr>
                      <p:cNvPr id="0" name=""/>
                      <p:cNvPicPr/>
                      <p:nvPr/>
                    </p:nvPicPr>
                    <p:blipFill>
                      <a:blip r:embed="rId18"/>
                      <a:stretch>
                        <a:fillRect/>
                      </a:stretch>
                    </p:blipFill>
                    <p:spPr>
                      <a:xfrm>
                        <a:off x="1199093" y="4543974"/>
                        <a:ext cx="2349500" cy="9144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3252225"/>
              </p:ext>
            </p:extLst>
          </p:nvPr>
        </p:nvGraphicFramePr>
        <p:xfrm>
          <a:off x="3615401" y="4593026"/>
          <a:ext cx="2120900" cy="711200"/>
        </p:xfrm>
        <a:graphic>
          <a:graphicData uri="http://schemas.openxmlformats.org/presentationml/2006/ole">
            <mc:AlternateContent xmlns:mc="http://schemas.openxmlformats.org/markup-compatibility/2006">
              <mc:Choice xmlns:v="urn:schemas-microsoft-com:vml" Requires="v">
                <p:oleObj spid="_x0000_s125040" name="Equation" r:id="rId19" imgW="2120760" imgH="711000" progId="Equation.DSMT4">
                  <p:embed/>
                </p:oleObj>
              </mc:Choice>
              <mc:Fallback>
                <p:oleObj name="Equation" r:id="rId19" imgW="2120760" imgH="711000" progId="Equation.DSMT4">
                  <p:embed/>
                  <p:pic>
                    <p:nvPicPr>
                      <p:cNvPr id="0" name=""/>
                      <p:cNvPicPr/>
                      <p:nvPr/>
                    </p:nvPicPr>
                    <p:blipFill>
                      <a:blip r:embed="rId20"/>
                      <a:stretch>
                        <a:fillRect/>
                      </a:stretch>
                    </p:blipFill>
                    <p:spPr>
                      <a:xfrm>
                        <a:off x="3615401" y="4593026"/>
                        <a:ext cx="2120900" cy="7112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628465008"/>
              </p:ext>
            </p:extLst>
          </p:nvPr>
        </p:nvGraphicFramePr>
        <p:xfrm>
          <a:off x="1544638" y="5880100"/>
          <a:ext cx="1816100" cy="431800"/>
        </p:xfrm>
        <a:graphic>
          <a:graphicData uri="http://schemas.openxmlformats.org/presentationml/2006/ole">
            <mc:AlternateContent xmlns:mc="http://schemas.openxmlformats.org/markup-compatibility/2006">
              <mc:Choice xmlns:v="urn:schemas-microsoft-com:vml" Requires="v">
                <p:oleObj spid="_x0000_s125041" name="Equation" r:id="rId21" imgW="1815840" imgH="431640" progId="Equation.DSMT4">
                  <p:embed/>
                </p:oleObj>
              </mc:Choice>
              <mc:Fallback>
                <p:oleObj name="Equation" r:id="rId21" imgW="1815840" imgH="431640" progId="Equation.DSMT4">
                  <p:embed/>
                  <p:pic>
                    <p:nvPicPr>
                      <p:cNvPr id="0" name=""/>
                      <p:cNvPicPr/>
                      <p:nvPr/>
                    </p:nvPicPr>
                    <p:blipFill>
                      <a:blip r:embed="rId22"/>
                      <a:stretch>
                        <a:fillRect/>
                      </a:stretch>
                    </p:blipFill>
                    <p:spPr>
                      <a:xfrm>
                        <a:off x="1544638" y="5880100"/>
                        <a:ext cx="1816100" cy="4318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900654716"/>
              </p:ext>
            </p:extLst>
          </p:nvPr>
        </p:nvGraphicFramePr>
        <p:xfrm>
          <a:off x="3476652" y="5680525"/>
          <a:ext cx="1892300" cy="711200"/>
        </p:xfrm>
        <a:graphic>
          <a:graphicData uri="http://schemas.openxmlformats.org/presentationml/2006/ole">
            <mc:AlternateContent xmlns:mc="http://schemas.openxmlformats.org/markup-compatibility/2006">
              <mc:Choice xmlns:v="urn:schemas-microsoft-com:vml" Requires="v">
                <p:oleObj spid="_x0000_s125042" name="Equation" r:id="rId23" imgW="1892160" imgH="711000" progId="Equation.DSMT4">
                  <p:embed/>
                </p:oleObj>
              </mc:Choice>
              <mc:Fallback>
                <p:oleObj name="Equation" r:id="rId23" imgW="1892160" imgH="711000" progId="Equation.DSMT4">
                  <p:embed/>
                  <p:pic>
                    <p:nvPicPr>
                      <p:cNvPr id="0" name=""/>
                      <p:cNvPicPr/>
                      <p:nvPr/>
                    </p:nvPicPr>
                    <p:blipFill>
                      <a:blip r:embed="rId24"/>
                      <a:stretch>
                        <a:fillRect/>
                      </a:stretch>
                    </p:blipFill>
                    <p:spPr>
                      <a:xfrm>
                        <a:off x="3476652" y="5680525"/>
                        <a:ext cx="1892300" cy="711200"/>
                      </a:xfrm>
                      <a:prstGeom prst="rect">
                        <a:avLst/>
                      </a:prstGeom>
                    </p:spPr>
                  </p:pic>
                </p:oleObj>
              </mc:Fallback>
            </mc:AlternateContent>
          </a:graphicData>
        </a:graphic>
      </p:graphicFrame>
      <p:sp>
        <p:nvSpPr>
          <p:cNvPr id="19" name="TextBox 18"/>
          <p:cNvSpPr txBox="1"/>
          <p:nvPr/>
        </p:nvSpPr>
        <p:spPr>
          <a:xfrm>
            <a:off x="7236655" y="3608002"/>
            <a:ext cx="505267" cy="369332"/>
          </a:xfrm>
          <a:prstGeom prst="rect">
            <a:avLst/>
          </a:prstGeom>
          <a:noFill/>
        </p:spPr>
        <p:txBody>
          <a:bodyPr wrap="none" rtlCol="0">
            <a:spAutoFit/>
          </a:bodyPr>
          <a:lstStyle/>
          <a:p>
            <a:r>
              <a:rPr lang="en-US" dirty="0" smtClean="0"/>
              <a:t>UV</a:t>
            </a:r>
            <a:endParaRPr lang="en-US" dirty="0"/>
          </a:p>
        </p:txBody>
      </p:sp>
      <p:sp>
        <p:nvSpPr>
          <p:cNvPr id="20" name="TextBox 19"/>
          <p:cNvSpPr txBox="1"/>
          <p:nvPr/>
        </p:nvSpPr>
        <p:spPr>
          <a:xfrm>
            <a:off x="6109819" y="4541252"/>
            <a:ext cx="646331" cy="369332"/>
          </a:xfrm>
          <a:prstGeom prst="rect">
            <a:avLst/>
          </a:prstGeom>
          <a:noFill/>
        </p:spPr>
        <p:txBody>
          <a:bodyPr wrap="none" rtlCol="0">
            <a:spAutoFit/>
          </a:bodyPr>
          <a:lstStyle/>
          <a:p>
            <a:r>
              <a:rPr lang="en-US" dirty="0" smtClean="0"/>
              <a:t>Blue</a:t>
            </a:r>
            <a:endParaRPr lang="en-US" dirty="0"/>
          </a:p>
        </p:txBody>
      </p:sp>
      <p:sp>
        <p:nvSpPr>
          <p:cNvPr id="21" name="TextBox 20"/>
          <p:cNvSpPr txBox="1"/>
          <p:nvPr/>
        </p:nvSpPr>
        <p:spPr>
          <a:xfrm>
            <a:off x="7063530" y="2603199"/>
            <a:ext cx="851515" cy="369332"/>
          </a:xfrm>
          <a:prstGeom prst="rect">
            <a:avLst/>
          </a:prstGeom>
          <a:noFill/>
        </p:spPr>
        <p:txBody>
          <a:bodyPr wrap="none" rtlCol="0">
            <a:spAutoFit/>
          </a:bodyPr>
          <a:lstStyle/>
          <a:p>
            <a:r>
              <a:rPr lang="en-US" dirty="0" smtClean="0"/>
              <a:t>Mid IR</a:t>
            </a:r>
            <a:endParaRPr lang="en-US" dirty="0"/>
          </a:p>
        </p:txBody>
      </p:sp>
      <p:sp>
        <p:nvSpPr>
          <p:cNvPr id="22" name="TextBox 21"/>
          <p:cNvSpPr txBox="1"/>
          <p:nvPr/>
        </p:nvSpPr>
        <p:spPr>
          <a:xfrm>
            <a:off x="5554663" y="5911633"/>
            <a:ext cx="979755" cy="369332"/>
          </a:xfrm>
          <a:prstGeom prst="rect">
            <a:avLst/>
          </a:prstGeom>
          <a:noFill/>
        </p:spPr>
        <p:txBody>
          <a:bodyPr wrap="none" rtlCol="0">
            <a:spAutoFit/>
          </a:bodyPr>
          <a:lstStyle/>
          <a:p>
            <a:r>
              <a:rPr lang="en-US" dirty="0" smtClean="0"/>
              <a:t>Near IR</a:t>
            </a:r>
            <a:endParaRPr lang="en-US" dirty="0"/>
          </a:p>
        </p:txBody>
      </p:sp>
      <p:sp>
        <p:nvSpPr>
          <p:cNvPr id="23" name="TextBox 22"/>
          <p:cNvSpPr txBox="1"/>
          <p:nvPr/>
        </p:nvSpPr>
        <p:spPr>
          <a:xfrm>
            <a:off x="35530" y="3429000"/>
            <a:ext cx="1424429" cy="369332"/>
          </a:xfrm>
          <a:prstGeom prst="rect">
            <a:avLst/>
          </a:prstGeom>
          <a:noFill/>
        </p:spPr>
        <p:txBody>
          <a:bodyPr wrap="none" rtlCol="0">
            <a:spAutoFit/>
          </a:bodyPr>
          <a:lstStyle/>
          <a:p>
            <a:r>
              <a:rPr lang="en-US" dirty="0" smtClean="0"/>
              <a:t>Vis, Near IR</a:t>
            </a:r>
            <a:endParaRPr lang="en-US" dirty="0"/>
          </a:p>
        </p:txBody>
      </p:sp>
      <p:sp>
        <p:nvSpPr>
          <p:cNvPr id="25" name="TextBox 24"/>
          <p:cNvSpPr txBox="1"/>
          <p:nvPr/>
        </p:nvSpPr>
        <p:spPr>
          <a:xfrm>
            <a:off x="894740" y="2621647"/>
            <a:ext cx="565219" cy="369332"/>
          </a:xfrm>
          <a:prstGeom prst="rect">
            <a:avLst/>
          </a:prstGeom>
          <a:noFill/>
        </p:spPr>
        <p:txBody>
          <a:bodyPr wrap="none" rtlCol="0">
            <a:spAutoFit/>
          </a:bodyPr>
          <a:lstStyle/>
          <a:p>
            <a:r>
              <a:rPr lang="en-US" dirty="0" smtClean="0"/>
              <a:t>Vis </a:t>
            </a:r>
            <a:endParaRPr lang="en-US" dirty="0"/>
          </a:p>
        </p:txBody>
      </p:sp>
    </p:spTree>
    <p:extLst>
      <p:ext uri="{BB962C8B-B14F-4D97-AF65-F5344CB8AC3E}">
        <p14:creationId xmlns:p14="http://schemas.microsoft.com/office/powerpoint/2010/main" val="17707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0" grpId="0"/>
      <p:bldP spid="21" grpId="0"/>
      <p:bldP spid="22"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Transmission windows of nonlinear crystals</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7</a:t>
            </a:fld>
            <a:endParaRPr lang="en-US"/>
          </a:p>
        </p:txBody>
      </p:sp>
      <p:pic>
        <p:nvPicPr>
          <p:cNvPr id="5" name="Picture 4"/>
          <p:cNvPicPr>
            <a:picLocks noChangeAspect="1"/>
          </p:cNvPicPr>
          <p:nvPr/>
        </p:nvPicPr>
        <p:blipFill>
          <a:blip r:embed="rId2"/>
          <a:stretch>
            <a:fillRect/>
          </a:stretch>
        </p:blipFill>
        <p:spPr>
          <a:xfrm>
            <a:off x="1371600" y="1643124"/>
            <a:ext cx="5715000" cy="4376615"/>
          </a:xfrm>
          <a:prstGeom prst="rect">
            <a:avLst/>
          </a:prstGeom>
        </p:spPr>
      </p:pic>
      <p:sp>
        <p:nvSpPr>
          <p:cNvPr id="6" name="TextBox 5"/>
          <p:cNvSpPr txBox="1"/>
          <p:nvPr/>
        </p:nvSpPr>
        <p:spPr>
          <a:xfrm rot="16200000">
            <a:off x="6223085" y="4825915"/>
            <a:ext cx="877163" cy="369332"/>
          </a:xfrm>
          <a:prstGeom prst="rect">
            <a:avLst/>
          </a:prstGeom>
          <a:noFill/>
        </p:spPr>
        <p:txBody>
          <a:bodyPr wrap="none" rtlCol="0">
            <a:spAutoFit/>
          </a:bodyPr>
          <a:lstStyle/>
          <a:p>
            <a:r>
              <a:rPr lang="en-US" dirty="0" smtClean="0"/>
              <a:t>Lasers</a:t>
            </a:r>
            <a:endParaRPr lang="en-US" dirty="0"/>
          </a:p>
        </p:txBody>
      </p:sp>
    </p:spTree>
    <p:extLst>
      <p:ext uri="{BB962C8B-B14F-4D97-AF65-F5344CB8AC3E}">
        <p14:creationId xmlns:p14="http://schemas.microsoft.com/office/powerpoint/2010/main" val="1043138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770"/>
            <a:ext cx="8229600" cy="1143000"/>
          </a:xfrm>
        </p:spPr>
        <p:txBody>
          <a:bodyPr/>
          <a:lstStyle/>
          <a:p>
            <a:r>
              <a:rPr lang="el-GR" sz="3200" dirty="0" smtClean="0"/>
              <a:t>χ</a:t>
            </a:r>
            <a:r>
              <a:rPr lang="en-US" sz="3200" baseline="30000" dirty="0" smtClean="0"/>
              <a:t>(2)</a:t>
            </a:r>
            <a:r>
              <a:rPr lang="en-US" sz="3200" dirty="0" smtClean="0"/>
              <a:t> order of magnitude</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8</a:t>
            </a:fld>
            <a:endParaRPr lang="en-US"/>
          </a:p>
        </p:txBody>
      </p:sp>
      <p:grpSp>
        <p:nvGrpSpPr>
          <p:cNvPr id="82" name="Group 81"/>
          <p:cNvGrpSpPr/>
          <p:nvPr/>
        </p:nvGrpSpPr>
        <p:grpSpPr>
          <a:xfrm>
            <a:off x="76200" y="152400"/>
            <a:ext cx="3675063" cy="3304944"/>
            <a:chOff x="3759068" y="2000305"/>
            <a:chExt cx="3675063" cy="3304944"/>
          </a:xfrm>
        </p:grpSpPr>
        <p:sp>
          <p:nvSpPr>
            <p:cNvPr id="48" name="Freeform 66"/>
            <p:cNvSpPr>
              <a:spLocks/>
            </p:cNvSpPr>
            <p:nvPr/>
          </p:nvSpPr>
          <p:spPr bwMode="auto">
            <a:xfrm>
              <a:off x="3759068" y="3293870"/>
              <a:ext cx="2883298"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p:cNvGrpSpPr/>
            <p:nvPr/>
          </p:nvGrpSpPr>
          <p:grpSpPr>
            <a:xfrm>
              <a:off x="3824973" y="2438400"/>
              <a:ext cx="3124200" cy="2866849"/>
              <a:chOff x="533400" y="3429000"/>
              <a:chExt cx="4338682" cy="3777468"/>
            </a:xfrm>
          </p:grpSpPr>
          <p:grpSp>
            <p:nvGrpSpPr>
              <p:cNvPr id="65" name="Group 64"/>
              <p:cNvGrpSpPr/>
              <p:nvPr/>
            </p:nvGrpSpPr>
            <p:grpSpPr>
              <a:xfrm>
                <a:off x="533400" y="3429000"/>
                <a:ext cx="4338682" cy="3777468"/>
                <a:chOff x="1600200" y="381000"/>
                <a:chExt cx="4338682" cy="3777468"/>
              </a:xfrm>
            </p:grpSpPr>
            <p:sp>
              <p:nvSpPr>
                <p:cNvPr id="68" name="TextBox 67"/>
                <p:cNvSpPr txBox="1"/>
                <p:nvPr/>
              </p:nvSpPr>
              <p:spPr>
                <a:xfrm>
                  <a:off x="2573152" y="3306838"/>
                  <a:ext cx="770106" cy="851630"/>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69" name="Group 82"/>
                <p:cNvGrpSpPr/>
                <p:nvPr/>
              </p:nvGrpSpPr>
              <p:grpSpPr>
                <a:xfrm>
                  <a:off x="1600200" y="381000"/>
                  <a:ext cx="4338682" cy="3313331"/>
                  <a:chOff x="1600200" y="381000"/>
                  <a:chExt cx="4338682" cy="3313331"/>
                </a:xfrm>
              </p:grpSpPr>
              <p:cxnSp>
                <p:nvCxnSpPr>
                  <p:cNvPr id="70" name="Straight Connector 69"/>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71" name="Straight Connector 70"/>
                  <p:cNvCxnSpPr/>
                  <p:nvPr/>
                </p:nvCxnSpPr>
                <p:spPr bwMode="auto">
                  <a:xfrm flipH="1" flipV="1">
                    <a:off x="3415301" y="762000"/>
                    <a:ext cx="51798" cy="293233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72" name="TextBox 71"/>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73" name="TextBox 72"/>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66"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7"/>
              <p:cNvSpPr>
                <a:spLocks/>
              </p:cNvSpPr>
              <p:nvPr/>
            </p:nvSpPr>
            <p:spPr bwMode="auto">
              <a:xfrm>
                <a:off x="1284024" y="4429961"/>
                <a:ext cx="2232553" cy="2240182"/>
              </a:xfrm>
              <a:custGeom>
                <a:avLst/>
                <a:gdLst>
                  <a:gd name="T0" fmla="*/ 27 w 3902"/>
                  <a:gd name="T1" fmla="*/ 88 h 3294"/>
                  <a:gd name="T2" fmla="*/ 100 w 3902"/>
                  <a:gd name="T3" fmla="*/ 330 h 3294"/>
                  <a:gd name="T4" fmla="*/ 175 w 3902"/>
                  <a:gd name="T5" fmla="*/ 562 h 3294"/>
                  <a:gd name="T6" fmla="*/ 249 w 3902"/>
                  <a:gd name="T7" fmla="*/ 785 h 3294"/>
                  <a:gd name="T8" fmla="*/ 323 w 3902"/>
                  <a:gd name="T9" fmla="*/ 998 h 3294"/>
                  <a:gd name="T10" fmla="*/ 397 w 3902"/>
                  <a:gd name="T11" fmla="*/ 1203 h 3294"/>
                  <a:gd name="T12" fmla="*/ 471 w 3902"/>
                  <a:gd name="T13" fmla="*/ 1397 h 3294"/>
                  <a:gd name="T14" fmla="*/ 545 w 3902"/>
                  <a:gd name="T15" fmla="*/ 1582 h 3294"/>
                  <a:gd name="T16" fmla="*/ 619 w 3902"/>
                  <a:gd name="T17" fmla="*/ 1757 h 3294"/>
                  <a:gd name="T18" fmla="*/ 693 w 3902"/>
                  <a:gd name="T19" fmla="*/ 1923 h 3294"/>
                  <a:gd name="T20" fmla="*/ 767 w 3902"/>
                  <a:gd name="T21" fmla="*/ 2080 h 3294"/>
                  <a:gd name="T22" fmla="*/ 841 w 3902"/>
                  <a:gd name="T23" fmla="*/ 2227 h 3294"/>
                  <a:gd name="T24" fmla="*/ 915 w 3902"/>
                  <a:gd name="T25" fmla="*/ 2364 h 3294"/>
                  <a:gd name="T26" fmla="*/ 989 w 3902"/>
                  <a:gd name="T27" fmla="*/ 2492 h 3294"/>
                  <a:gd name="T28" fmla="*/ 1063 w 3902"/>
                  <a:gd name="T29" fmla="*/ 2611 h 3294"/>
                  <a:gd name="T30" fmla="*/ 1137 w 3902"/>
                  <a:gd name="T31" fmla="*/ 2720 h 3294"/>
                  <a:gd name="T32" fmla="*/ 1211 w 3902"/>
                  <a:gd name="T33" fmla="*/ 2820 h 3294"/>
                  <a:gd name="T34" fmla="*/ 1285 w 3902"/>
                  <a:gd name="T35" fmla="*/ 2910 h 3294"/>
                  <a:gd name="T36" fmla="*/ 1359 w 3902"/>
                  <a:gd name="T37" fmla="*/ 2990 h 3294"/>
                  <a:gd name="T38" fmla="*/ 1433 w 3902"/>
                  <a:gd name="T39" fmla="*/ 3062 h 3294"/>
                  <a:gd name="T40" fmla="*/ 1507 w 3902"/>
                  <a:gd name="T41" fmla="*/ 3123 h 3294"/>
                  <a:gd name="T42" fmla="*/ 1581 w 3902"/>
                  <a:gd name="T43" fmla="*/ 3175 h 3294"/>
                  <a:gd name="T44" fmla="*/ 1655 w 3902"/>
                  <a:gd name="T45" fmla="*/ 3218 h 3294"/>
                  <a:gd name="T46" fmla="*/ 1729 w 3902"/>
                  <a:gd name="T47" fmla="*/ 3251 h 3294"/>
                  <a:gd name="T48" fmla="*/ 1803 w 3902"/>
                  <a:gd name="T49" fmla="*/ 3275 h 3294"/>
                  <a:gd name="T50" fmla="*/ 1877 w 3902"/>
                  <a:gd name="T51" fmla="*/ 3289 h 3294"/>
                  <a:gd name="T52" fmla="*/ 1951 w 3902"/>
                  <a:gd name="T53" fmla="*/ 3294 h 3294"/>
                  <a:gd name="T54" fmla="*/ 2025 w 3902"/>
                  <a:gd name="T55" fmla="*/ 3289 h 3294"/>
                  <a:gd name="T56" fmla="*/ 2100 w 3902"/>
                  <a:gd name="T57" fmla="*/ 3275 h 3294"/>
                  <a:gd name="T58" fmla="*/ 2173 w 3902"/>
                  <a:gd name="T59" fmla="*/ 3251 h 3294"/>
                  <a:gd name="T60" fmla="*/ 2248 w 3902"/>
                  <a:gd name="T61" fmla="*/ 3218 h 3294"/>
                  <a:gd name="T62" fmla="*/ 2322 w 3902"/>
                  <a:gd name="T63" fmla="*/ 3175 h 3294"/>
                  <a:gd name="T64" fmla="*/ 2396 w 3902"/>
                  <a:gd name="T65" fmla="*/ 3123 h 3294"/>
                  <a:gd name="T66" fmla="*/ 2470 w 3902"/>
                  <a:gd name="T67" fmla="*/ 3062 h 3294"/>
                  <a:gd name="T68" fmla="*/ 2544 w 3902"/>
                  <a:gd name="T69" fmla="*/ 2990 h 3294"/>
                  <a:gd name="T70" fmla="*/ 2618 w 3902"/>
                  <a:gd name="T71" fmla="*/ 2910 h 3294"/>
                  <a:gd name="T72" fmla="*/ 2692 w 3902"/>
                  <a:gd name="T73" fmla="*/ 2820 h 3294"/>
                  <a:gd name="T74" fmla="*/ 2766 w 3902"/>
                  <a:gd name="T75" fmla="*/ 2720 h 3294"/>
                  <a:gd name="T76" fmla="*/ 2840 w 3902"/>
                  <a:gd name="T77" fmla="*/ 2611 h 3294"/>
                  <a:gd name="T78" fmla="*/ 2914 w 3902"/>
                  <a:gd name="T79" fmla="*/ 2492 h 3294"/>
                  <a:gd name="T80" fmla="*/ 2988 w 3902"/>
                  <a:gd name="T81" fmla="*/ 2364 h 3294"/>
                  <a:gd name="T82" fmla="*/ 3062 w 3902"/>
                  <a:gd name="T83" fmla="*/ 2227 h 3294"/>
                  <a:gd name="T84" fmla="*/ 3136 w 3902"/>
                  <a:gd name="T85" fmla="*/ 2080 h 3294"/>
                  <a:gd name="T86" fmla="*/ 3210 w 3902"/>
                  <a:gd name="T87" fmla="*/ 1923 h 3294"/>
                  <a:gd name="T88" fmla="*/ 3284 w 3902"/>
                  <a:gd name="T89" fmla="*/ 1757 h 3294"/>
                  <a:gd name="T90" fmla="*/ 3358 w 3902"/>
                  <a:gd name="T91" fmla="*/ 1582 h 3294"/>
                  <a:gd name="T92" fmla="*/ 3432 w 3902"/>
                  <a:gd name="T93" fmla="*/ 1397 h 3294"/>
                  <a:gd name="T94" fmla="*/ 3506 w 3902"/>
                  <a:gd name="T95" fmla="*/ 1203 h 3294"/>
                  <a:gd name="T96" fmla="*/ 3580 w 3902"/>
                  <a:gd name="T97" fmla="*/ 998 h 3294"/>
                  <a:gd name="T98" fmla="*/ 3654 w 3902"/>
                  <a:gd name="T99" fmla="*/ 785 h 3294"/>
                  <a:gd name="T100" fmla="*/ 3728 w 3902"/>
                  <a:gd name="T101" fmla="*/ 562 h 3294"/>
                  <a:gd name="T102" fmla="*/ 3802 w 3902"/>
                  <a:gd name="T103" fmla="*/ 330 h 3294"/>
                  <a:gd name="T104" fmla="*/ 3876 w 3902"/>
                  <a:gd name="T105" fmla="*/ 88 h 3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02" h="3294">
                    <a:moveTo>
                      <a:pt x="0" y="0"/>
                    </a:moveTo>
                    <a:lnTo>
                      <a:pt x="2" y="5"/>
                    </a:lnTo>
                    <a:lnTo>
                      <a:pt x="27" y="88"/>
                    </a:lnTo>
                    <a:lnTo>
                      <a:pt x="51" y="169"/>
                    </a:lnTo>
                    <a:lnTo>
                      <a:pt x="76" y="250"/>
                    </a:lnTo>
                    <a:lnTo>
                      <a:pt x="100" y="330"/>
                    </a:lnTo>
                    <a:lnTo>
                      <a:pt x="125" y="408"/>
                    </a:lnTo>
                    <a:lnTo>
                      <a:pt x="150" y="485"/>
                    </a:lnTo>
                    <a:lnTo>
                      <a:pt x="175" y="562"/>
                    </a:lnTo>
                    <a:lnTo>
                      <a:pt x="199" y="637"/>
                    </a:lnTo>
                    <a:lnTo>
                      <a:pt x="224" y="712"/>
                    </a:lnTo>
                    <a:lnTo>
                      <a:pt x="249" y="785"/>
                    </a:lnTo>
                    <a:lnTo>
                      <a:pt x="273" y="857"/>
                    </a:lnTo>
                    <a:lnTo>
                      <a:pt x="298" y="928"/>
                    </a:lnTo>
                    <a:lnTo>
                      <a:pt x="323" y="998"/>
                    </a:lnTo>
                    <a:lnTo>
                      <a:pt x="347" y="1067"/>
                    </a:lnTo>
                    <a:lnTo>
                      <a:pt x="372" y="1135"/>
                    </a:lnTo>
                    <a:lnTo>
                      <a:pt x="397" y="1203"/>
                    </a:lnTo>
                    <a:lnTo>
                      <a:pt x="421" y="1268"/>
                    </a:lnTo>
                    <a:lnTo>
                      <a:pt x="446" y="1333"/>
                    </a:lnTo>
                    <a:lnTo>
                      <a:pt x="471" y="1397"/>
                    </a:lnTo>
                    <a:lnTo>
                      <a:pt x="495" y="1460"/>
                    </a:lnTo>
                    <a:lnTo>
                      <a:pt x="520" y="1521"/>
                    </a:lnTo>
                    <a:lnTo>
                      <a:pt x="545" y="1582"/>
                    </a:lnTo>
                    <a:lnTo>
                      <a:pt x="569" y="1641"/>
                    </a:lnTo>
                    <a:lnTo>
                      <a:pt x="594" y="1700"/>
                    </a:lnTo>
                    <a:lnTo>
                      <a:pt x="619" y="1757"/>
                    </a:lnTo>
                    <a:lnTo>
                      <a:pt x="643" y="1813"/>
                    </a:lnTo>
                    <a:lnTo>
                      <a:pt x="668" y="1869"/>
                    </a:lnTo>
                    <a:lnTo>
                      <a:pt x="693" y="1923"/>
                    </a:lnTo>
                    <a:lnTo>
                      <a:pt x="717" y="1976"/>
                    </a:lnTo>
                    <a:lnTo>
                      <a:pt x="742" y="2029"/>
                    </a:lnTo>
                    <a:lnTo>
                      <a:pt x="767" y="2080"/>
                    </a:lnTo>
                    <a:lnTo>
                      <a:pt x="792" y="2130"/>
                    </a:lnTo>
                    <a:lnTo>
                      <a:pt x="816" y="2179"/>
                    </a:lnTo>
                    <a:lnTo>
                      <a:pt x="841" y="2227"/>
                    </a:lnTo>
                    <a:lnTo>
                      <a:pt x="866" y="2274"/>
                    </a:lnTo>
                    <a:lnTo>
                      <a:pt x="890" y="2320"/>
                    </a:lnTo>
                    <a:lnTo>
                      <a:pt x="915" y="2364"/>
                    </a:lnTo>
                    <a:lnTo>
                      <a:pt x="940" y="2408"/>
                    </a:lnTo>
                    <a:lnTo>
                      <a:pt x="964" y="2451"/>
                    </a:lnTo>
                    <a:lnTo>
                      <a:pt x="989" y="2492"/>
                    </a:lnTo>
                    <a:lnTo>
                      <a:pt x="1014" y="2533"/>
                    </a:lnTo>
                    <a:lnTo>
                      <a:pt x="1038" y="2572"/>
                    </a:lnTo>
                    <a:lnTo>
                      <a:pt x="1063" y="2611"/>
                    </a:lnTo>
                    <a:lnTo>
                      <a:pt x="1088" y="2648"/>
                    </a:lnTo>
                    <a:lnTo>
                      <a:pt x="1112" y="2685"/>
                    </a:lnTo>
                    <a:lnTo>
                      <a:pt x="1137" y="2720"/>
                    </a:lnTo>
                    <a:lnTo>
                      <a:pt x="1162" y="2754"/>
                    </a:lnTo>
                    <a:lnTo>
                      <a:pt x="1186" y="2788"/>
                    </a:lnTo>
                    <a:lnTo>
                      <a:pt x="1211" y="2820"/>
                    </a:lnTo>
                    <a:lnTo>
                      <a:pt x="1236" y="2851"/>
                    </a:lnTo>
                    <a:lnTo>
                      <a:pt x="1260" y="2881"/>
                    </a:lnTo>
                    <a:lnTo>
                      <a:pt x="1285" y="2910"/>
                    </a:lnTo>
                    <a:lnTo>
                      <a:pt x="1310" y="2938"/>
                    </a:lnTo>
                    <a:lnTo>
                      <a:pt x="1334" y="2965"/>
                    </a:lnTo>
                    <a:lnTo>
                      <a:pt x="1359" y="2990"/>
                    </a:lnTo>
                    <a:lnTo>
                      <a:pt x="1384" y="3015"/>
                    </a:lnTo>
                    <a:lnTo>
                      <a:pt x="1408" y="3039"/>
                    </a:lnTo>
                    <a:lnTo>
                      <a:pt x="1433" y="3062"/>
                    </a:lnTo>
                    <a:lnTo>
                      <a:pt x="1458" y="3083"/>
                    </a:lnTo>
                    <a:lnTo>
                      <a:pt x="1483" y="3104"/>
                    </a:lnTo>
                    <a:lnTo>
                      <a:pt x="1507" y="3123"/>
                    </a:lnTo>
                    <a:lnTo>
                      <a:pt x="1532" y="3142"/>
                    </a:lnTo>
                    <a:lnTo>
                      <a:pt x="1557" y="3159"/>
                    </a:lnTo>
                    <a:lnTo>
                      <a:pt x="1581" y="3175"/>
                    </a:lnTo>
                    <a:lnTo>
                      <a:pt x="1606" y="3191"/>
                    </a:lnTo>
                    <a:lnTo>
                      <a:pt x="1631" y="3205"/>
                    </a:lnTo>
                    <a:lnTo>
                      <a:pt x="1655" y="3218"/>
                    </a:lnTo>
                    <a:lnTo>
                      <a:pt x="1680" y="3230"/>
                    </a:lnTo>
                    <a:lnTo>
                      <a:pt x="1705" y="3241"/>
                    </a:lnTo>
                    <a:lnTo>
                      <a:pt x="1729" y="3251"/>
                    </a:lnTo>
                    <a:lnTo>
                      <a:pt x="1754" y="3260"/>
                    </a:lnTo>
                    <a:lnTo>
                      <a:pt x="1779" y="3268"/>
                    </a:lnTo>
                    <a:lnTo>
                      <a:pt x="1803" y="3275"/>
                    </a:lnTo>
                    <a:lnTo>
                      <a:pt x="1828" y="3281"/>
                    </a:lnTo>
                    <a:lnTo>
                      <a:pt x="1853" y="3285"/>
                    </a:lnTo>
                    <a:lnTo>
                      <a:pt x="1877" y="3289"/>
                    </a:lnTo>
                    <a:lnTo>
                      <a:pt x="1902" y="3292"/>
                    </a:lnTo>
                    <a:lnTo>
                      <a:pt x="1927" y="3293"/>
                    </a:lnTo>
                    <a:lnTo>
                      <a:pt x="1951" y="3294"/>
                    </a:lnTo>
                    <a:lnTo>
                      <a:pt x="1976" y="3293"/>
                    </a:lnTo>
                    <a:lnTo>
                      <a:pt x="2001" y="3292"/>
                    </a:lnTo>
                    <a:lnTo>
                      <a:pt x="2025" y="3289"/>
                    </a:lnTo>
                    <a:lnTo>
                      <a:pt x="2050" y="3285"/>
                    </a:lnTo>
                    <a:lnTo>
                      <a:pt x="2075" y="3281"/>
                    </a:lnTo>
                    <a:lnTo>
                      <a:pt x="2100" y="3275"/>
                    </a:lnTo>
                    <a:lnTo>
                      <a:pt x="2124" y="3268"/>
                    </a:lnTo>
                    <a:lnTo>
                      <a:pt x="2149" y="3260"/>
                    </a:lnTo>
                    <a:lnTo>
                      <a:pt x="2173" y="3251"/>
                    </a:lnTo>
                    <a:lnTo>
                      <a:pt x="2198" y="3241"/>
                    </a:lnTo>
                    <a:lnTo>
                      <a:pt x="2223" y="3230"/>
                    </a:lnTo>
                    <a:lnTo>
                      <a:pt x="2248" y="3218"/>
                    </a:lnTo>
                    <a:lnTo>
                      <a:pt x="2272" y="3205"/>
                    </a:lnTo>
                    <a:lnTo>
                      <a:pt x="2297" y="3191"/>
                    </a:lnTo>
                    <a:lnTo>
                      <a:pt x="2322" y="3175"/>
                    </a:lnTo>
                    <a:lnTo>
                      <a:pt x="2346" y="3159"/>
                    </a:lnTo>
                    <a:lnTo>
                      <a:pt x="2371" y="3142"/>
                    </a:lnTo>
                    <a:lnTo>
                      <a:pt x="2396" y="3123"/>
                    </a:lnTo>
                    <a:lnTo>
                      <a:pt x="2420" y="3104"/>
                    </a:lnTo>
                    <a:lnTo>
                      <a:pt x="2445" y="3083"/>
                    </a:lnTo>
                    <a:lnTo>
                      <a:pt x="2470" y="3062"/>
                    </a:lnTo>
                    <a:lnTo>
                      <a:pt x="2494" y="3039"/>
                    </a:lnTo>
                    <a:lnTo>
                      <a:pt x="2519" y="3015"/>
                    </a:lnTo>
                    <a:lnTo>
                      <a:pt x="2544" y="2990"/>
                    </a:lnTo>
                    <a:lnTo>
                      <a:pt x="2568" y="2965"/>
                    </a:lnTo>
                    <a:lnTo>
                      <a:pt x="2593" y="2938"/>
                    </a:lnTo>
                    <a:lnTo>
                      <a:pt x="2618" y="2910"/>
                    </a:lnTo>
                    <a:lnTo>
                      <a:pt x="2642" y="2881"/>
                    </a:lnTo>
                    <a:lnTo>
                      <a:pt x="2667" y="2851"/>
                    </a:lnTo>
                    <a:lnTo>
                      <a:pt x="2692" y="2820"/>
                    </a:lnTo>
                    <a:lnTo>
                      <a:pt x="2717" y="2788"/>
                    </a:lnTo>
                    <a:lnTo>
                      <a:pt x="2741" y="2754"/>
                    </a:lnTo>
                    <a:lnTo>
                      <a:pt x="2766" y="2720"/>
                    </a:lnTo>
                    <a:lnTo>
                      <a:pt x="2790" y="2685"/>
                    </a:lnTo>
                    <a:lnTo>
                      <a:pt x="2815" y="2648"/>
                    </a:lnTo>
                    <a:lnTo>
                      <a:pt x="2840" y="2611"/>
                    </a:lnTo>
                    <a:lnTo>
                      <a:pt x="2865" y="2572"/>
                    </a:lnTo>
                    <a:lnTo>
                      <a:pt x="2889" y="2533"/>
                    </a:lnTo>
                    <a:lnTo>
                      <a:pt x="2914" y="2492"/>
                    </a:lnTo>
                    <a:lnTo>
                      <a:pt x="2939" y="2451"/>
                    </a:lnTo>
                    <a:lnTo>
                      <a:pt x="2963" y="2408"/>
                    </a:lnTo>
                    <a:lnTo>
                      <a:pt x="2988" y="2364"/>
                    </a:lnTo>
                    <a:lnTo>
                      <a:pt x="3013" y="2320"/>
                    </a:lnTo>
                    <a:lnTo>
                      <a:pt x="3037" y="2274"/>
                    </a:lnTo>
                    <a:lnTo>
                      <a:pt x="3062" y="2227"/>
                    </a:lnTo>
                    <a:lnTo>
                      <a:pt x="3087" y="2179"/>
                    </a:lnTo>
                    <a:lnTo>
                      <a:pt x="3111" y="2130"/>
                    </a:lnTo>
                    <a:lnTo>
                      <a:pt x="3136" y="2080"/>
                    </a:lnTo>
                    <a:lnTo>
                      <a:pt x="3161" y="2029"/>
                    </a:lnTo>
                    <a:lnTo>
                      <a:pt x="3185" y="1976"/>
                    </a:lnTo>
                    <a:lnTo>
                      <a:pt x="3210" y="1923"/>
                    </a:lnTo>
                    <a:lnTo>
                      <a:pt x="3235" y="1869"/>
                    </a:lnTo>
                    <a:lnTo>
                      <a:pt x="3259" y="1813"/>
                    </a:lnTo>
                    <a:lnTo>
                      <a:pt x="3284" y="1757"/>
                    </a:lnTo>
                    <a:lnTo>
                      <a:pt x="3309" y="1700"/>
                    </a:lnTo>
                    <a:lnTo>
                      <a:pt x="3334" y="1641"/>
                    </a:lnTo>
                    <a:lnTo>
                      <a:pt x="3358" y="1582"/>
                    </a:lnTo>
                    <a:lnTo>
                      <a:pt x="3383" y="1521"/>
                    </a:lnTo>
                    <a:lnTo>
                      <a:pt x="3407" y="1460"/>
                    </a:lnTo>
                    <a:lnTo>
                      <a:pt x="3432" y="1397"/>
                    </a:lnTo>
                    <a:lnTo>
                      <a:pt x="3457" y="1333"/>
                    </a:lnTo>
                    <a:lnTo>
                      <a:pt x="3482" y="1268"/>
                    </a:lnTo>
                    <a:lnTo>
                      <a:pt x="3506" y="1203"/>
                    </a:lnTo>
                    <a:lnTo>
                      <a:pt x="3531" y="1135"/>
                    </a:lnTo>
                    <a:lnTo>
                      <a:pt x="3555" y="1067"/>
                    </a:lnTo>
                    <a:lnTo>
                      <a:pt x="3580" y="998"/>
                    </a:lnTo>
                    <a:lnTo>
                      <a:pt x="3605" y="928"/>
                    </a:lnTo>
                    <a:lnTo>
                      <a:pt x="3630" y="857"/>
                    </a:lnTo>
                    <a:lnTo>
                      <a:pt x="3654" y="785"/>
                    </a:lnTo>
                    <a:lnTo>
                      <a:pt x="3679" y="712"/>
                    </a:lnTo>
                    <a:lnTo>
                      <a:pt x="3704" y="637"/>
                    </a:lnTo>
                    <a:lnTo>
                      <a:pt x="3728" y="562"/>
                    </a:lnTo>
                    <a:lnTo>
                      <a:pt x="3753" y="485"/>
                    </a:lnTo>
                    <a:lnTo>
                      <a:pt x="3778" y="408"/>
                    </a:lnTo>
                    <a:lnTo>
                      <a:pt x="3802" y="330"/>
                    </a:lnTo>
                    <a:lnTo>
                      <a:pt x="3827" y="250"/>
                    </a:lnTo>
                    <a:lnTo>
                      <a:pt x="3852" y="169"/>
                    </a:lnTo>
                    <a:lnTo>
                      <a:pt x="3876" y="88"/>
                    </a:lnTo>
                    <a:lnTo>
                      <a:pt x="3901" y="5"/>
                    </a:lnTo>
                    <a:lnTo>
                      <a:pt x="3902" y="0"/>
                    </a:lnTo>
                  </a:path>
                </a:pathLst>
              </a:custGeom>
              <a:noFill/>
              <a:ln w="4127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3" name="Object 52"/>
            <p:cNvGraphicFramePr>
              <a:graphicFrameLocks noChangeAspect="1"/>
            </p:cNvGraphicFramePr>
            <p:nvPr>
              <p:extLst>
                <p:ext uri="{D42A27DB-BD31-4B8C-83A1-F6EECF244321}">
                  <p14:modId xmlns:p14="http://schemas.microsoft.com/office/powerpoint/2010/main" val="3772230295"/>
                </p:ext>
              </p:extLst>
            </p:nvPr>
          </p:nvGraphicFramePr>
          <p:xfrm>
            <a:off x="5897431" y="4256143"/>
            <a:ext cx="1536700" cy="419100"/>
          </p:xfrm>
          <a:graphic>
            <a:graphicData uri="http://schemas.openxmlformats.org/presentationml/2006/ole">
              <mc:AlternateContent xmlns:mc="http://schemas.openxmlformats.org/markup-compatibility/2006">
                <mc:Choice xmlns:v="urn:schemas-microsoft-com:vml" Requires="v">
                  <p:oleObj spid="_x0000_s122195" name="Equation" r:id="rId3" imgW="1536480" imgH="419040" progId="Equation.DSMT4">
                    <p:embed/>
                  </p:oleObj>
                </mc:Choice>
                <mc:Fallback>
                  <p:oleObj name="Equation" r:id="rId3" imgW="1536480" imgH="419040" progId="Equation.DSMT4">
                    <p:embed/>
                    <p:pic>
                      <p:nvPicPr>
                        <p:cNvPr id="53" name="Object 52"/>
                        <p:cNvPicPr/>
                        <p:nvPr/>
                      </p:nvPicPr>
                      <p:blipFill>
                        <a:blip r:embed="rId4"/>
                        <a:stretch>
                          <a:fillRect/>
                        </a:stretch>
                      </p:blipFill>
                      <p:spPr>
                        <a:xfrm>
                          <a:off x="5897431" y="4256143"/>
                          <a:ext cx="1536700" cy="419100"/>
                        </a:xfrm>
                        <a:prstGeom prst="rect">
                          <a:avLst/>
                        </a:prstGeom>
                      </p:spPr>
                    </p:pic>
                  </p:oleObj>
                </mc:Fallback>
              </mc:AlternateContent>
            </a:graphicData>
          </a:graphic>
        </p:graphicFrame>
        <p:cxnSp>
          <p:nvCxnSpPr>
            <p:cNvPr id="76" name="Straight Connector 75"/>
            <p:cNvCxnSpPr/>
            <p:nvPr/>
          </p:nvCxnSpPr>
          <p:spPr bwMode="auto">
            <a:xfrm flipV="1">
              <a:off x="4456113" y="2154185"/>
              <a:ext cx="0" cy="18082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flipV="1">
              <a:off x="6019800" y="2154184"/>
              <a:ext cx="0" cy="18082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0" name="Straight Arrow Connector 79"/>
            <p:cNvCxnSpPr/>
            <p:nvPr/>
          </p:nvCxnSpPr>
          <p:spPr bwMode="auto">
            <a:xfrm>
              <a:off x="4456113" y="2362200"/>
              <a:ext cx="1563687" cy="0"/>
            </a:xfrm>
            <a:prstGeom prst="straightConnector1">
              <a:avLst/>
            </a:prstGeom>
            <a:solidFill>
              <a:schemeClr val="accent1"/>
            </a:solidFill>
            <a:ln w="19050" cap="flat" cmpd="sng" algn="ctr">
              <a:solidFill>
                <a:schemeClr val="tx1"/>
              </a:solidFill>
              <a:prstDash val="solid"/>
              <a:round/>
              <a:headEnd type="triangle"/>
              <a:tailEnd type="triangle"/>
            </a:ln>
            <a:effectLst/>
          </p:spPr>
        </p:cxnSp>
        <p:sp>
          <p:nvSpPr>
            <p:cNvPr id="81" name="TextBox 80"/>
            <p:cNvSpPr txBox="1"/>
            <p:nvPr/>
          </p:nvSpPr>
          <p:spPr>
            <a:xfrm>
              <a:off x="5054267" y="2000305"/>
              <a:ext cx="397866" cy="369332"/>
            </a:xfrm>
            <a:prstGeom prst="rect">
              <a:avLst/>
            </a:prstGeom>
            <a:noFill/>
          </p:spPr>
          <p:txBody>
            <a:bodyPr wrap="none" rtlCol="0">
              <a:spAutoFit/>
            </a:bodyPr>
            <a:lstStyle/>
            <a:p>
              <a:r>
                <a:rPr lang="en-US" dirty="0" smtClean="0"/>
                <a:t>a</a:t>
              </a:r>
              <a:r>
                <a:rPr lang="en-US" baseline="-25000" dirty="0" smtClean="0"/>
                <a:t>0</a:t>
              </a:r>
              <a:endParaRPr lang="en-US" dirty="0"/>
            </a:p>
          </p:txBody>
        </p:sp>
      </p:grpSp>
      <p:grpSp>
        <p:nvGrpSpPr>
          <p:cNvPr id="100" name="Group 99"/>
          <p:cNvGrpSpPr/>
          <p:nvPr/>
        </p:nvGrpSpPr>
        <p:grpSpPr>
          <a:xfrm>
            <a:off x="3437890" y="995141"/>
            <a:ext cx="4676776" cy="830997"/>
            <a:chOff x="3476624" y="1002355"/>
            <a:chExt cx="4676776" cy="830997"/>
          </a:xfrm>
        </p:grpSpPr>
        <p:grpSp>
          <p:nvGrpSpPr>
            <p:cNvPr id="85" name="Group 84"/>
            <p:cNvGrpSpPr/>
            <p:nvPr/>
          </p:nvGrpSpPr>
          <p:grpSpPr>
            <a:xfrm>
              <a:off x="3476624" y="1002355"/>
              <a:ext cx="4676776" cy="830997"/>
              <a:chOff x="3417379" y="1235251"/>
              <a:chExt cx="4676776" cy="830997"/>
            </a:xfrm>
          </p:grpSpPr>
          <p:sp>
            <p:nvSpPr>
              <p:cNvPr id="83" name="TextBox 82"/>
              <p:cNvSpPr txBox="1"/>
              <p:nvPr/>
            </p:nvSpPr>
            <p:spPr>
              <a:xfrm>
                <a:off x="3417379" y="1235251"/>
                <a:ext cx="4676776" cy="830997"/>
              </a:xfrm>
              <a:prstGeom prst="rect">
                <a:avLst/>
              </a:prstGeom>
              <a:noFill/>
            </p:spPr>
            <p:txBody>
              <a:bodyPr wrap="square" rtlCol="0">
                <a:spAutoFit/>
              </a:bodyPr>
              <a:lstStyle/>
              <a:p>
                <a:r>
                  <a:rPr lang="en-US" sz="1600" dirty="0" smtClean="0"/>
                  <a:t>The nonlinear terms become comparable to linear terms when the electron is about to ionize –break the bond           </a:t>
                </a:r>
                <a:endParaRPr lang="en-US" sz="1600" dirty="0"/>
              </a:p>
            </p:txBody>
          </p:sp>
          <p:graphicFrame>
            <p:nvGraphicFramePr>
              <p:cNvPr id="84" name="Object 83"/>
              <p:cNvGraphicFramePr>
                <a:graphicFrameLocks noChangeAspect="1"/>
              </p:cNvGraphicFramePr>
              <p:nvPr>
                <p:extLst/>
              </p:nvPr>
            </p:nvGraphicFramePr>
            <p:xfrm>
              <a:off x="4396732" y="1724632"/>
              <a:ext cx="607317" cy="341616"/>
            </p:xfrm>
            <a:graphic>
              <a:graphicData uri="http://schemas.openxmlformats.org/presentationml/2006/ole">
                <mc:AlternateContent xmlns:mc="http://schemas.openxmlformats.org/markup-compatibility/2006">
                  <mc:Choice xmlns:v="urn:schemas-microsoft-com:vml" Requires="v">
                    <p:oleObj spid="_x0000_s122196" name="Equation" r:id="rId5" imgW="406080" imgH="228600" progId="Equation.DSMT4">
                      <p:embed/>
                    </p:oleObj>
                  </mc:Choice>
                  <mc:Fallback>
                    <p:oleObj name="Equation" r:id="rId5" imgW="406080" imgH="228600" progId="Equation.DSMT4">
                      <p:embed/>
                      <p:pic>
                        <p:nvPicPr>
                          <p:cNvPr id="84" name="Object 83"/>
                          <p:cNvPicPr/>
                          <p:nvPr/>
                        </p:nvPicPr>
                        <p:blipFill>
                          <a:blip r:embed="rId6"/>
                          <a:stretch>
                            <a:fillRect/>
                          </a:stretch>
                        </p:blipFill>
                        <p:spPr>
                          <a:xfrm>
                            <a:off x="4396732" y="1724632"/>
                            <a:ext cx="607317" cy="341616"/>
                          </a:xfrm>
                          <a:prstGeom prst="rect">
                            <a:avLst/>
                          </a:prstGeom>
                        </p:spPr>
                      </p:pic>
                    </p:oleObj>
                  </mc:Fallback>
                </mc:AlternateContent>
              </a:graphicData>
            </a:graphic>
          </p:graphicFrame>
        </p:grpSp>
        <p:graphicFrame>
          <p:nvGraphicFramePr>
            <p:cNvPr id="86" name="Object 85"/>
            <p:cNvGraphicFramePr>
              <a:graphicFrameLocks noChangeAspect="1"/>
            </p:cNvGraphicFramePr>
            <p:nvPr>
              <p:extLst/>
            </p:nvPr>
          </p:nvGraphicFramePr>
          <p:xfrm>
            <a:off x="5212132" y="1529960"/>
            <a:ext cx="736575" cy="265167"/>
          </p:xfrm>
          <a:graphic>
            <a:graphicData uri="http://schemas.openxmlformats.org/presentationml/2006/ole">
              <mc:AlternateContent xmlns:mc="http://schemas.openxmlformats.org/markup-compatibility/2006">
                <mc:Choice xmlns:v="urn:schemas-microsoft-com:vml" Requires="v">
                  <p:oleObj spid="_x0000_s122197" name="Equation" r:id="rId7" imgW="634680" imgH="228600" progId="Equation.DSMT4">
                    <p:embed/>
                  </p:oleObj>
                </mc:Choice>
                <mc:Fallback>
                  <p:oleObj name="Equation" r:id="rId7" imgW="634680" imgH="228600" progId="Equation.DSMT4">
                    <p:embed/>
                    <p:pic>
                      <p:nvPicPr>
                        <p:cNvPr id="86" name="Object 85"/>
                        <p:cNvPicPr/>
                        <p:nvPr/>
                      </p:nvPicPr>
                      <p:blipFill>
                        <a:blip r:embed="rId8"/>
                        <a:stretch>
                          <a:fillRect/>
                        </a:stretch>
                      </p:blipFill>
                      <p:spPr>
                        <a:xfrm>
                          <a:off x="5212132" y="1529960"/>
                          <a:ext cx="736575" cy="265167"/>
                        </a:xfrm>
                        <a:prstGeom prst="rect">
                          <a:avLst/>
                        </a:prstGeom>
                      </p:spPr>
                    </p:pic>
                  </p:oleObj>
                </mc:Fallback>
              </mc:AlternateContent>
            </a:graphicData>
          </a:graphic>
        </p:graphicFrame>
      </p:grpSp>
      <p:sp>
        <p:nvSpPr>
          <p:cNvPr id="88" name="TextBox 87"/>
          <p:cNvSpPr txBox="1"/>
          <p:nvPr/>
        </p:nvSpPr>
        <p:spPr>
          <a:xfrm>
            <a:off x="4637825" y="1877551"/>
            <a:ext cx="1138453" cy="369332"/>
          </a:xfrm>
          <a:prstGeom prst="rect">
            <a:avLst/>
          </a:prstGeom>
          <a:noFill/>
        </p:spPr>
        <p:txBody>
          <a:bodyPr wrap="none" rtlCol="0">
            <a:spAutoFit/>
          </a:bodyPr>
          <a:lstStyle/>
          <a:p>
            <a:r>
              <a:rPr lang="en-US" sz="1600" dirty="0" smtClean="0"/>
              <a:t>Therefore</a:t>
            </a:r>
            <a:r>
              <a:rPr lang="en-US" dirty="0" smtClean="0"/>
              <a:t> </a:t>
            </a:r>
            <a:endParaRPr lang="en-US" dirty="0"/>
          </a:p>
        </p:txBody>
      </p:sp>
      <p:graphicFrame>
        <p:nvGraphicFramePr>
          <p:cNvPr id="89" name="Object 88"/>
          <p:cNvGraphicFramePr>
            <a:graphicFrameLocks noChangeAspect="1"/>
          </p:cNvGraphicFramePr>
          <p:nvPr>
            <p:extLst>
              <p:ext uri="{D42A27DB-BD31-4B8C-83A1-F6EECF244321}">
                <p14:modId xmlns:p14="http://schemas.microsoft.com/office/powerpoint/2010/main" val="119876753"/>
              </p:ext>
            </p:extLst>
          </p:nvPr>
        </p:nvGraphicFramePr>
        <p:xfrm>
          <a:off x="5948363" y="1903413"/>
          <a:ext cx="1336675" cy="868362"/>
        </p:xfrm>
        <a:graphic>
          <a:graphicData uri="http://schemas.openxmlformats.org/presentationml/2006/ole">
            <mc:AlternateContent xmlns:mc="http://schemas.openxmlformats.org/markup-compatibility/2006">
              <mc:Choice xmlns:v="urn:schemas-microsoft-com:vml" Requires="v">
                <p:oleObj spid="_x0000_s122198" name="Equation" r:id="rId9" imgW="1155600" imgH="749160" progId="Equation.DSMT4">
                  <p:embed/>
                </p:oleObj>
              </mc:Choice>
              <mc:Fallback>
                <p:oleObj name="Equation" r:id="rId9" imgW="1155600" imgH="749160" progId="Equation.DSMT4">
                  <p:embed/>
                  <p:pic>
                    <p:nvPicPr>
                      <p:cNvPr id="89" name="Object 88"/>
                      <p:cNvPicPr/>
                      <p:nvPr/>
                    </p:nvPicPr>
                    <p:blipFill>
                      <a:blip r:embed="rId10"/>
                      <a:stretch>
                        <a:fillRect/>
                      </a:stretch>
                    </p:blipFill>
                    <p:spPr>
                      <a:xfrm>
                        <a:off x="5948363" y="1903413"/>
                        <a:ext cx="1336675" cy="868362"/>
                      </a:xfrm>
                      <a:prstGeom prst="rect">
                        <a:avLst/>
                      </a:prstGeom>
                    </p:spPr>
                  </p:pic>
                </p:oleObj>
              </mc:Fallback>
            </mc:AlternateContent>
          </a:graphicData>
        </a:graphic>
      </p:graphicFrame>
      <p:sp>
        <p:nvSpPr>
          <p:cNvPr id="90" name="TextBox 89"/>
          <p:cNvSpPr txBox="1"/>
          <p:nvPr/>
        </p:nvSpPr>
        <p:spPr>
          <a:xfrm>
            <a:off x="3365949" y="2845831"/>
            <a:ext cx="2582758" cy="338554"/>
          </a:xfrm>
          <a:prstGeom prst="rect">
            <a:avLst/>
          </a:prstGeom>
          <a:noFill/>
        </p:spPr>
        <p:txBody>
          <a:bodyPr wrap="none" rtlCol="0">
            <a:spAutoFit/>
          </a:bodyPr>
          <a:lstStyle/>
          <a:p>
            <a:r>
              <a:rPr lang="en-US" sz="1600" dirty="0" smtClean="0"/>
              <a:t>Far from any resonances, </a:t>
            </a:r>
            <a:endParaRPr lang="en-US" sz="1600" dirty="0"/>
          </a:p>
        </p:txBody>
      </p:sp>
      <p:graphicFrame>
        <p:nvGraphicFramePr>
          <p:cNvPr id="91" name="Object 90"/>
          <p:cNvGraphicFramePr>
            <a:graphicFrameLocks noChangeAspect="1"/>
          </p:cNvGraphicFramePr>
          <p:nvPr>
            <p:extLst>
              <p:ext uri="{D42A27DB-BD31-4B8C-83A1-F6EECF244321}">
                <p14:modId xmlns:p14="http://schemas.microsoft.com/office/powerpoint/2010/main" val="4220944070"/>
              </p:ext>
            </p:extLst>
          </p:nvPr>
        </p:nvGraphicFramePr>
        <p:xfrm>
          <a:off x="5932488" y="2892425"/>
          <a:ext cx="798512" cy="303213"/>
        </p:xfrm>
        <a:graphic>
          <a:graphicData uri="http://schemas.openxmlformats.org/presentationml/2006/ole">
            <mc:AlternateContent xmlns:mc="http://schemas.openxmlformats.org/markup-compatibility/2006">
              <mc:Choice xmlns:v="urn:schemas-microsoft-com:vml" Requires="v">
                <p:oleObj spid="_x0000_s122199" name="Equation" r:id="rId11" imgW="634680" imgH="241200" progId="Equation.DSMT4">
                  <p:embed/>
                </p:oleObj>
              </mc:Choice>
              <mc:Fallback>
                <p:oleObj name="Equation" r:id="rId11" imgW="634680" imgH="241200" progId="Equation.DSMT4">
                  <p:embed/>
                  <p:pic>
                    <p:nvPicPr>
                      <p:cNvPr id="91" name="Object 90"/>
                      <p:cNvPicPr/>
                      <p:nvPr/>
                    </p:nvPicPr>
                    <p:blipFill>
                      <a:blip r:embed="rId12"/>
                      <a:stretch>
                        <a:fillRect/>
                      </a:stretch>
                    </p:blipFill>
                    <p:spPr>
                      <a:xfrm>
                        <a:off x="5932488" y="2892425"/>
                        <a:ext cx="798512" cy="303213"/>
                      </a:xfrm>
                      <a:prstGeom prst="rect">
                        <a:avLst/>
                      </a:prstGeom>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3580495170"/>
              </p:ext>
            </p:extLst>
          </p:nvPr>
        </p:nvGraphicFramePr>
        <p:xfrm>
          <a:off x="476449" y="3670519"/>
          <a:ext cx="2082800" cy="635000"/>
        </p:xfrm>
        <a:graphic>
          <a:graphicData uri="http://schemas.openxmlformats.org/presentationml/2006/ole">
            <mc:AlternateContent xmlns:mc="http://schemas.openxmlformats.org/markup-compatibility/2006">
              <mc:Choice xmlns:v="urn:schemas-microsoft-com:vml" Requires="v">
                <p:oleObj spid="_x0000_s122200" name="Equation" r:id="rId13" imgW="2082600" imgH="634680" progId="Equation.DSMT4">
                  <p:embed/>
                </p:oleObj>
              </mc:Choice>
              <mc:Fallback>
                <p:oleObj name="Equation" r:id="rId13" imgW="2082600" imgH="634680" progId="Equation.DSMT4">
                  <p:embed/>
                  <p:pic>
                    <p:nvPicPr>
                      <p:cNvPr id="92" name="Object 91"/>
                      <p:cNvPicPr/>
                      <p:nvPr/>
                    </p:nvPicPr>
                    <p:blipFill>
                      <a:blip r:embed="rId14"/>
                      <a:stretch>
                        <a:fillRect/>
                      </a:stretch>
                    </p:blipFill>
                    <p:spPr>
                      <a:xfrm>
                        <a:off x="476449" y="3670519"/>
                        <a:ext cx="2082800" cy="635000"/>
                      </a:xfrm>
                      <a:prstGeom prst="rect">
                        <a:avLst/>
                      </a:prstGeom>
                    </p:spPr>
                  </p:pic>
                </p:oleObj>
              </mc:Fallback>
            </mc:AlternateContent>
          </a:graphicData>
        </a:graphic>
      </p:graphicFrame>
      <p:sp>
        <p:nvSpPr>
          <p:cNvPr id="93" name="TextBox 92"/>
          <p:cNvSpPr txBox="1"/>
          <p:nvPr/>
        </p:nvSpPr>
        <p:spPr>
          <a:xfrm>
            <a:off x="5550241" y="3410237"/>
            <a:ext cx="3276600" cy="584775"/>
          </a:xfrm>
          <a:prstGeom prst="rect">
            <a:avLst/>
          </a:prstGeom>
          <a:noFill/>
        </p:spPr>
        <p:txBody>
          <a:bodyPr wrap="square" rtlCol="0">
            <a:spAutoFit/>
          </a:bodyPr>
          <a:lstStyle/>
          <a:p>
            <a:r>
              <a:rPr lang="en-US" sz="1600" dirty="0" smtClean="0"/>
              <a:t>“intrinsic” or “atomic” field that binds the electron</a:t>
            </a:r>
            <a:endParaRPr lang="en-US" sz="1600" dirty="0"/>
          </a:p>
        </p:txBody>
      </p:sp>
      <p:graphicFrame>
        <p:nvGraphicFramePr>
          <p:cNvPr id="94" name="Object 93"/>
          <p:cNvGraphicFramePr>
            <a:graphicFrameLocks noChangeAspect="1"/>
          </p:cNvGraphicFramePr>
          <p:nvPr>
            <p:extLst>
              <p:ext uri="{D42A27DB-BD31-4B8C-83A1-F6EECF244321}">
                <p14:modId xmlns:p14="http://schemas.microsoft.com/office/powerpoint/2010/main" val="3401168985"/>
              </p:ext>
            </p:extLst>
          </p:nvPr>
        </p:nvGraphicFramePr>
        <p:xfrm>
          <a:off x="5693701" y="4034199"/>
          <a:ext cx="1879600" cy="241300"/>
        </p:xfrm>
        <a:graphic>
          <a:graphicData uri="http://schemas.openxmlformats.org/presentationml/2006/ole">
            <mc:AlternateContent xmlns:mc="http://schemas.openxmlformats.org/markup-compatibility/2006">
              <mc:Choice xmlns:v="urn:schemas-microsoft-com:vml" Requires="v">
                <p:oleObj spid="_x0000_s122201" name="Equation" r:id="rId15" imgW="1879560" imgH="241200" progId="Equation.DSMT4">
                  <p:embed/>
                </p:oleObj>
              </mc:Choice>
              <mc:Fallback>
                <p:oleObj name="Equation" r:id="rId15" imgW="1879560" imgH="241200" progId="Equation.DSMT4">
                  <p:embed/>
                  <p:pic>
                    <p:nvPicPr>
                      <p:cNvPr id="94" name="Object 93"/>
                      <p:cNvPicPr/>
                      <p:nvPr/>
                    </p:nvPicPr>
                    <p:blipFill>
                      <a:blip r:embed="rId16"/>
                      <a:stretch>
                        <a:fillRect/>
                      </a:stretch>
                    </p:blipFill>
                    <p:spPr>
                      <a:xfrm>
                        <a:off x="5693701" y="4034199"/>
                        <a:ext cx="1879600" cy="241300"/>
                      </a:xfrm>
                      <a:prstGeom prst="rect">
                        <a:avLst/>
                      </a:prstGeom>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3427612286"/>
              </p:ext>
            </p:extLst>
          </p:nvPr>
        </p:nvGraphicFramePr>
        <p:xfrm>
          <a:off x="5680075" y="4352925"/>
          <a:ext cx="557213" cy="236538"/>
        </p:xfrm>
        <a:graphic>
          <a:graphicData uri="http://schemas.openxmlformats.org/presentationml/2006/ole">
            <mc:AlternateContent xmlns:mc="http://schemas.openxmlformats.org/markup-compatibility/2006">
              <mc:Choice xmlns:v="urn:schemas-microsoft-com:vml" Requires="v">
                <p:oleObj spid="_x0000_s122202" name="Equation" r:id="rId17" imgW="482400" imgH="203040" progId="Equation.DSMT4">
                  <p:embed/>
                </p:oleObj>
              </mc:Choice>
              <mc:Fallback>
                <p:oleObj name="Equation" r:id="rId17" imgW="482400" imgH="203040" progId="Equation.DSMT4">
                  <p:embed/>
                  <p:pic>
                    <p:nvPicPr>
                      <p:cNvPr id="95" name="Object 94"/>
                      <p:cNvPicPr/>
                      <p:nvPr/>
                    </p:nvPicPr>
                    <p:blipFill>
                      <a:blip r:embed="rId18"/>
                      <a:stretch>
                        <a:fillRect/>
                      </a:stretch>
                    </p:blipFill>
                    <p:spPr>
                      <a:xfrm>
                        <a:off x="5680075" y="4352925"/>
                        <a:ext cx="557213" cy="236538"/>
                      </a:xfrm>
                      <a:prstGeom prst="rect">
                        <a:avLst/>
                      </a:prstGeom>
                    </p:spPr>
                  </p:pic>
                </p:oleObj>
              </mc:Fallback>
            </mc:AlternateContent>
          </a:graphicData>
        </a:graphic>
      </p:graphicFrame>
      <p:graphicFrame>
        <p:nvGraphicFramePr>
          <p:cNvPr id="96" name="Object 95"/>
          <p:cNvGraphicFramePr>
            <a:graphicFrameLocks noChangeAspect="1"/>
          </p:cNvGraphicFramePr>
          <p:nvPr>
            <p:extLst>
              <p:ext uri="{D42A27DB-BD31-4B8C-83A1-F6EECF244321}">
                <p14:modId xmlns:p14="http://schemas.microsoft.com/office/powerpoint/2010/main" val="3051093798"/>
              </p:ext>
            </p:extLst>
          </p:nvPr>
        </p:nvGraphicFramePr>
        <p:xfrm>
          <a:off x="6769100" y="4370388"/>
          <a:ext cx="1041400" cy="203200"/>
        </p:xfrm>
        <a:graphic>
          <a:graphicData uri="http://schemas.openxmlformats.org/presentationml/2006/ole">
            <mc:AlternateContent xmlns:mc="http://schemas.openxmlformats.org/markup-compatibility/2006">
              <mc:Choice xmlns:v="urn:schemas-microsoft-com:vml" Requires="v">
                <p:oleObj spid="_x0000_s122203" name="Equation" r:id="rId19" imgW="1041120" imgH="203040" progId="Equation.DSMT4">
                  <p:embed/>
                </p:oleObj>
              </mc:Choice>
              <mc:Fallback>
                <p:oleObj name="Equation" r:id="rId19" imgW="1041120" imgH="203040" progId="Equation.DSMT4">
                  <p:embed/>
                  <p:pic>
                    <p:nvPicPr>
                      <p:cNvPr id="96" name="Object 95"/>
                      <p:cNvPicPr/>
                      <p:nvPr/>
                    </p:nvPicPr>
                    <p:blipFill>
                      <a:blip r:embed="rId20"/>
                      <a:stretch>
                        <a:fillRect/>
                      </a:stretch>
                    </p:blipFill>
                    <p:spPr>
                      <a:xfrm>
                        <a:off x="6769100" y="4370388"/>
                        <a:ext cx="1041400" cy="203200"/>
                      </a:xfrm>
                      <a:prstGeom prst="rect">
                        <a:avLst/>
                      </a:prstGeom>
                    </p:spPr>
                  </p:pic>
                </p:oleObj>
              </mc:Fallback>
            </mc:AlternateContent>
          </a:graphicData>
        </a:graphic>
      </p:graphicFrame>
      <p:sp>
        <p:nvSpPr>
          <p:cNvPr id="99" name="TextBox 98"/>
          <p:cNvSpPr txBox="1"/>
          <p:nvPr/>
        </p:nvSpPr>
        <p:spPr>
          <a:xfrm>
            <a:off x="562691" y="4523206"/>
            <a:ext cx="1417376" cy="338554"/>
          </a:xfrm>
          <a:prstGeom prst="rect">
            <a:avLst/>
          </a:prstGeom>
          <a:noFill/>
        </p:spPr>
        <p:txBody>
          <a:bodyPr wrap="none" rtlCol="0">
            <a:spAutoFit/>
          </a:bodyPr>
          <a:lstStyle/>
          <a:p>
            <a:r>
              <a:rPr lang="en-US" sz="1600" b="1" dirty="0" smtClean="0">
                <a:latin typeface="+mn-lt"/>
                <a:cs typeface="Times New Roman" panose="02020603050405020304" pitchFamily="18" charset="0"/>
              </a:rPr>
              <a:t>Alternatively</a:t>
            </a:r>
            <a:endParaRPr lang="en-US" sz="1600" b="1" dirty="0">
              <a:latin typeface="+mn-lt"/>
              <a:cs typeface="Times New Roman" panose="02020603050405020304" pitchFamily="18" charset="0"/>
            </a:endParaRPr>
          </a:p>
        </p:txBody>
      </p:sp>
      <p:grpSp>
        <p:nvGrpSpPr>
          <p:cNvPr id="6" name="Group 5"/>
          <p:cNvGrpSpPr/>
          <p:nvPr/>
        </p:nvGrpSpPr>
        <p:grpSpPr>
          <a:xfrm>
            <a:off x="1271379" y="3233987"/>
            <a:ext cx="800528" cy="1195626"/>
            <a:chOff x="2541978" y="3242625"/>
            <a:chExt cx="800528" cy="1195626"/>
          </a:xfrm>
        </p:grpSpPr>
        <p:sp>
          <p:nvSpPr>
            <p:cNvPr id="4" name="Oval 3"/>
            <p:cNvSpPr/>
            <p:nvPr/>
          </p:nvSpPr>
          <p:spPr bwMode="auto">
            <a:xfrm>
              <a:off x="2775872" y="3461470"/>
              <a:ext cx="566634" cy="976781"/>
            </a:xfrm>
            <a:prstGeom prst="ellipse">
              <a:avLst/>
            </a:prstGeom>
            <a:solidFill>
              <a:srgbClr val="00B0F0">
                <a:alpha val="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23429274"/>
                </p:ext>
              </p:extLst>
            </p:nvPr>
          </p:nvGraphicFramePr>
          <p:xfrm>
            <a:off x="2541978" y="3242625"/>
            <a:ext cx="754063" cy="228600"/>
          </p:xfrm>
          <a:graphic>
            <a:graphicData uri="http://schemas.openxmlformats.org/presentationml/2006/ole">
              <mc:AlternateContent xmlns:mc="http://schemas.openxmlformats.org/markup-compatibility/2006">
                <mc:Choice xmlns:v="urn:schemas-microsoft-com:vml" Requires="v">
                  <p:oleObj spid="_x0000_s122204" name="Equation" r:id="rId21" imgW="753975" imgH="228544" progId="Equation.DSMT4">
                    <p:embed/>
                  </p:oleObj>
                </mc:Choice>
                <mc:Fallback>
                  <p:oleObj name="Equation" r:id="rId21" imgW="753975" imgH="228544" progId="Equation.DSMT4">
                    <p:embed/>
                    <p:pic>
                      <p:nvPicPr>
                        <p:cNvPr id="0" name=""/>
                        <p:cNvPicPr/>
                        <p:nvPr/>
                      </p:nvPicPr>
                      <p:blipFill>
                        <a:blip r:embed="rId22"/>
                        <a:stretch>
                          <a:fillRect/>
                        </a:stretch>
                      </p:blipFill>
                      <p:spPr>
                        <a:xfrm>
                          <a:off x="2541978" y="3242625"/>
                          <a:ext cx="754063" cy="228600"/>
                        </a:xfrm>
                        <a:prstGeom prst="rect">
                          <a:avLst/>
                        </a:prstGeom>
                      </p:spPr>
                    </p:pic>
                  </p:oleObj>
                </mc:Fallback>
              </mc:AlternateContent>
            </a:graphicData>
          </a:graphic>
        </p:graphicFrame>
      </p:grpSp>
      <p:grpSp>
        <p:nvGrpSpPr>
          <p:cNvPr id="11" name="Group 10"/>
          <p:cNvGrpSpPr/>
          <p:nvPr/>
        </p:nvGrpSpPr>
        <p:grpSpPr>
          <a:xfrm>
            <a:off x="2172937" y="4038465"/>
            <a:ext cx="876300" cy="494307"/>
            <a:chOff x="2172937" y="4038465"/>
            <a:chExt cx="876300" cy="494307"/>
          </a:xfrm>
        </p:grpSpPr>
        <p:graphicFrame>
          <p:nvGraphicFramePr>
            <p:cNvPr id="7" name="Object 6"/>
            <p:cNvGraphicFramePr>
              <a:graphicFrameLocks noChangeAspect="1"/>
            </p:cNvGraphicFramePr>
            <p:nvPr>
              <p:extLst>
                <p:ext uri="{D42A27DB-BD31-4B8C-83A1-F6EECF244321}">
                  <p14:modId xmlns:p14="http://schemas.microsoft.com/office/powerpoint/2010/main" val="3886657540"/>
                </p:ext>
              </p:extLst>
            </p:nvPr>
          </p:nvGraphicFramePr>
          <p:xfrm>
            <a:off x="2172937" y="4291472"/>
            <a:ext cx="876300" cy="241300"/>
          </p:xfrm>
          <a:graphic>
            <a:graphicData uri="http://schemas.openxmlformats.org/presentationml/2006/ole">
              <mc:AlternateContent xmlns:mc="http://schemas.openxmlformats.org/markup-compatibility/2006">
                <mc:Choice xmlns:v="urn:schemas-microsoft-com:vml" Requires="v">
                  <p:oleObj spid="_x0000_s122205" name="Equation" r:id="rId23" imgW="876240" imgH="241200" progId="Equation.DSMT4">
                    <p:embed/>
                  </p:oleObj>
                </mc:Choice>
                <mc:Fallback>
                  <p:oleObj name="Equation" r:id="rId23" imgW="876240" imgH="241200" progId="Equation.DSMT4">
                    <p:embed/>
                    <p:pic>
                      <p:nvPicPr>
                        <p:cNvPr id="0" name=""/>
                        <p:cNvPicPr/>
                        <p:nvPr/>
                      </p:nvPicPr>
                      <p:blipFill>
                        <a:blip r:embed="rId24"/>
                        <a:stretch>
                          <a:fillRect/>
                        </a:stretch>
                      </p:blipFill>
                      <p:spPr>
                        <a:xfrm>
                          <a:off x="2172937" y="4291472"/>
                          <a:ext cx="876300" cy="241300"/>
                        </a:xfrm>
                        <a:prstGeom prst="rect">
                          <a:avLst/>
                        </a:prstGeom>
                      </p:spPr>
                    </p:pic>
                  </p:oleObj>
                </mc:Fallback>
              </mc:AlternateContent>
            </a:graphicData>
          </a:graphic>
        </p:graphicFrame>
        <p:cxnSp>
          <p:nvCxnSpPr>
            <p:cNvPr id="9" name="Straight Arrow Connector 8"/>
            <p:cNvCxnSpPr/>
            <p:nvPr/>
          </p:nvCxnSpPr>
          <p:spPr bwMode="auto">
            <a:xfrm flipH="1" flipV="1">
              <a:off x="2318426" y="4038465"/>
              <a:ext cx="274155" cy="3034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aphicFrame>
        <p:nvGraphicFramePr>
          <p:cNvPr id="12" name="Object 11"/>
          <p:cNvGraphicFramePr>
            <a:graphicFrameLocks noChangeAspect="1"/>
          </p:cNvGraphicFramePr>
          <p:nvPr>
            <p:extLst>
              <p:ext uri="{D42A27DB-BD31-4B8C-83A1-F6EECF244321}">
                <p14:modId xmlns:p14="http://schemas.microsoft.com/office/powerpoint/2010/main" val="2119234466"/>
              </p:ext>
            </p:extLst>
          </p:nvPr>
        </p:nvGraphicFramePr>
        <p:xfrm>
          <a:off x="2618525" y="3720930"/>
          <a:ext cx="2667000" cy="431800"/>
        </p:xfrm>
        <a:graphic>
          <a:graphicData uri="http://schemas.openxmlformats.org/presentationml/2006/ole">
            <mc:AlternateContent xmlns:mc="http://schemas.openxmlformats.org/markup-compatibility/2006">
              <mc:Choice xmlns:v="urn:schemas-microsoft-com:vml" Requires="v">
                <p:oleObj spid="_x0000_s122206" name="Equation" r:id="rId25" imgW="2666880" imgH="431640" progId="Equation.DSMT4">
                  <p:embed/>
                </p:oleObj>
              </mc:Choice>
              <mc:Fallback>
                <p:oleObj name="Equation" r:id="rId25" imgW="2666880" imgH="431640" progId="Equation.DSMT4">
                  <p:embed/>
                  <p:pic>
                    <p:nvPicPr>
                      <p:cNvPr id="0" name=""/>
                      <p:cNvPicPr/>
                      <p:nvPr/>
                    </p:nvPicPr>
                    <p:blipFill>
                      <a:blip r:embed="rId26"/>
                      <a:stretch>
                        <a:fillRect/>
                      </a:stretch>
                    </p:blipFill>
                    <p:spPr>
                      <a:xfrm>
                        <a:off x="2618525" y="3720930"/>
                        <a:ext cx="2667000" cy="4318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09740666"/>
              </p:ext>
            </p:extLst>
          </p:nvPr>
        </p:nvGraphicFramePr>
        <p:xfrm>
          <a:off x="611407" y="4880661"/>
          <a:ext cx="1460500" cy="457200"/>
        </p:xfrm>
        <a:graphic>
          <a:graphicData uri="http://schemas.openxmlformats.org/presentationml/2006/ole">
            <mc:AlternateContent xmlns:mc="http://schemas.openxmlformats.org/markup-compatibility/2006">
              <mc:Choice xmlns:v="urn:schemas-microsoft-com:vml" Requires="v">
                <p:oleObj spid="_x0000_s122207" name="Equation" r:id="rId27" imgW="1460331" imgH="457088" progId="Equation.DSMT4">
                  <p:embed/>
                </p:oleObj>
              </mc:Choice>
              <mc:Fallback>
                <p:oleObj name="Equation" r:id="rId27" imgW="1460331" imgH="457088" progId="Equation.DSMT4">
                  <p:embed/>
                  <p:pic>
                    <p:nvPicPr>
                      <p:cNvPr id="0" name=""/>
                      <p:cNvPicPr/>
                      <p:nvPr/>
                    </p:nvPicPr>
                    <p:blipFill>
                      <a:blip r:embed="rId28"/>
                      <a:stretch>
                        <a:fillRect/>
                      </a:stretch>
                    </p:blipFill>
                    <p:spPr>
                      <a:xfrm>
                        <a:off x="611407" y="4880661"/>
                        <a:ext cx="1460500" cy="4572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13813582"/>
              </p:ext>
            </p:extLst>
          </p:nvPr>
        </p:nvGraphicFramePr>
        <p:xfrm>
          <a:off x="2209800" y="4957763"/>
          <a:ext cx="749300" cy="241300"/>
        </p:xfrm>
        <a:graphic>
          <a:graphicData uri="http://schemas.openxmlformats.org/presentationml/2006/ole">
            <mc:AlternateContent xmlns:mc="http://schemas.openxmlformats.org/markup-compatibility/2006">
              <mc:Choice xmlns:v="urn:schemas-microsoft-com:vml" Requires="v">
                <p:oleObj spid="_x0000_s122208" name="Equation" r:id="rId29" imgW="749160" imgH="241200" progId="Equation.DSMT4">
                  <p:embed/>
                </p:oleObj>
              </mc:Choice>
              <mc:Fallback>
                <p:oleObj name="Equation" r:id="rId29" imgW="749160" imgH="241200" progId="Equation.DSMT4">
                  <p:embed/>
                  <p:pic>
                    <p:nvPicPr>
                      <p:cNvPr id="0" name=""/>
                      <p:cNvPicPr/>
                      <p:nvPr/>
                    </p:nvPicPr>
                    <p:blipFill>
                      <a:blip r:embed="rId30"/>
                      <a:stretch>
                        <a:fillRect/>
                      </a:stretch>
                    </p:blipFill>
                    <p:spPr>
                      <a:xfrm>
                        <a:off x="2209800" y="4957763"/>
                        <a:ext cx="749300" cy="241300"/>
                      </a:xfrm>
                      <a:prstGeom prst="rect">
                        <a:avLst/>
                      </a:prstGeom>
                    </p:spPr>
                  </p:pic>
                </p:oleObj>
              </mc:Fallback>
            </mc:AlternateContent>
          </a:graphicData>
        </a:graphic>
      </p:graphicFrame>
      <p:sp>
        <p:nvSpPr>
          <p:cNvPr id="21" name="Rectangle 20"/>
          <p:cNvSpPr/>
          <p:nvPr/>
        </p:nvSpPr>
        <p:spPr>
          <a:xfrm>
            <a:off x="3096993" y="4888604"/>
            <a:ext cx="5376261" cy="1384995"/>
          </a:xfrm>
          <a:prstGeom prst="rect">
            <a:avLst/>
          </a:prstGeom>
        </p:spPr>
        <p:txBody>
          <a:bodyPr wrap="square">
            <a:spAutoFit/>
          </a:bodyPr>
          <a:lstStyle/>
          <a:p>
            <a:pPr algn="just"/>
            <a:r>
              <a:rPr lang="en-US" sz="1400" dirty="0" smtClean="0"/>
              <a:t>The </a:t>
            </a:r>
            <a:r>
              <a:rPr lang="en-US" sz="1400" dirty="0"/>
              <a:t>deeper is the potential well the larger is resonant frequency  , although we cannot really establish the exact dependence. So, overall as  increases and thus the transparency region expands the nonlinear susceptibility decreases dramatically. That is why in UV region it is only a few pm/V and in IR can be easily 100’s of pm/V </a:t>
            </a:r>
          </a:p>
        </p:txBody>
      </p:sp>
    </p:spTree>
    <p:extLst>
      <p:ext uri="{BB962C8B-B14F-4D97-AF65-F5344CB8AC3E}">
        <p14:creationId xmlns:p14="http://schemas.microsoft.com/office/powerpoint/2010/main" val="137772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P spid="93" grpId="0"/>
      <p:bldP spid="9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138578" y="4771501"/>
            <a:ext cx="2161041" cy="525965"/>
            <a:chOff x="5138578" y="4771501"/>
            <a:chExt cx="2161041" cy="525965"/>
          </a:xfrm>
        </p:grpSpPr>
        <p:sp>
          <p:nvSpPr>
            <p:cNvPr id="68" name="Rounded Rectangle 67"/>
            <p:cNvSpPr/>
            <p:nvPr/>
          </p:nvSpPr>
          <p:spPr bwMode="auto">
            <a:xfrm>
              <a:off x="5656408" y="4771501"/>
              <a:ext cx="804717" cy="232292"/>
            </a:xfrm>
            <a:prstGeom prst="round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TextBox 68"/>
            <p:cNvSpPr txBox="1"/>
            <p:nvPr/>
          </p:nvSpPr>
          <p:spPr>
            <a:xfrm>
              <a:off x="5138578" y="4989689"/>
              <a:ext cx="2161041" cy="307777"/>
            </a:xfrm>
            <a:prstGeom prst="rect">
              <a:avLst/>
            </a:prstGeom>
            <a:noFill/>
          </p:spPr>
          <p:txBody>
            <a:bodyPr wrap="none" rtlCol="0">
              <a:spAutoFit/>
            </a:bodyPr>
            <a:lstStyle/>
            <a:p>
              <a:r>
                <a:rPr lang="en-US" sz="1400" dirty="0" smtClean="0"/>
                <a:t>Effective SHG coefficient</a:t>
              </a:r>
              <a:endParaRPr lang="en-US" sz="1400" dirty="0"/>
            </a:p>
          </p:txBody>
        </p:sp>
      </p:grpSp>
      <p:sp>
        <p:nvSpPr>
          <p:cNvPr id="2" name="Title 1"/>
          <p:cNvSpPr>
            <a:spLocks noGrp="1"/>
          </p:cNvSpPr>
          <p:nvPr>
            <p:ph type="title"/>
          </p:nvPr>
        </p:nvSpPr>
        <p:spPr>
          <a:xfrm>
            <a:off x="606142" y="-204795"/>
            <a:ext cx="8229600" cy="1143000"/>
          </a:xfrm>
        </p:spPr>
        <p:txBody>
          <a:bodyPr/>
          <a:lstStyle/>
          <a:p>
            <a:r>
              <a:rPr lang="en-US" sz="3200" dirty="0" smtClean="0"/>
              <a:t>SHG efficiency</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9</a:t>
            </a:fld>
            <a:endParaRPr lang="en-US"/>
          </a:p>
        </p:txBody>
      </p:sp>
      <p:grpSp>
        <p:nvGrpSpPr>
          <p:cNvPr id="29" name="Group 28"/>
          <p:cNvGrpSpPr/>
          <p:nvPr/>
        </p:nvGrpSpPr>
        <p:grpSpPr>
          <a:xfrm>
            <a:off x="76200" y="1240427"/>
            <a:ext cx="3473450" cy="1279329"/>
            <a:chOff x="76200" y="2133600"/>
            <a:chExt cx="3473450" cy="1279329"/>
          </a:xfrm>
        </p:grpSpPr>
        <p:grpSp>
          <p:nvGrpSpPr>
            <p:cNvPr id="19" name="Group 18"/>
            <p:cNvGrpSpPr/>
            <p:nvPr/>
          </p:nvGrpSpPr>
          <p:grpSpPr>
            <a:xfrm>
              <a:off x="76200" y="2133600"/>
              <a:ext cx="3473450" cy="877156"/>
              <a:chOff x="869950" y="2233099"/>
              <a:chExt cx="3473450" cy="877156"/>
            </a:xfrm>
          </p:grpSpPr>
          <p:sp>
            <p:nvSpPr>
              <p:cNvPr id="6" name="Rectangle 5"/>
              <p:cNvSpPr/>
              <p:nvPr/>
            </p:nvSpPr>
            <p:spPr bwMode="auto">
              <a:xfrm>
                <a:off x="1600200" y="2272051"/>
                <a:ext cx="1905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
                </a:r>
              </a:p>
            </p:txBody>
          </p:sp>
          <p:sp>
            <p:nvSpPr>
              <p:cNvPr id="7" name="Right Arrow 6"/>
              <p:cNvSpPr/>
              <p:nvPr/>
            </p:nvSpPr>
            <p:spPr bwMode="auto">
              <a:xfrm>
                <a:off x="1219200" y="2589542"/>
                <a:ext cx="381000" cy="400784"/>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Right Triangle 8"/>
              <p:cNvSpPr/>
              <p:nvPr/>
            </p:nvSpPr>
            <p:spPr bwMode="auto">
              <a:xfrm flipH="1">
                <a:off x="1612824" y="2465706"/>
                <a:ext cx="1892373" cy="123836"/>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1612826" y="2641491"/>
                <a:ext cx="1892373" cy="296886"/>
                <a:chOff x="4267200" y="4572000"/>
                <a:chExt cx="1855604" cy="533400"/>
              </a:xfrm>
              <a:solidFill>
                <a:srgbClr val="FF0000"/>
              </a:solidFill>
            </p:grpSpPr>
            <p:sp>
              <p:nvSpPr>
                <p:cNvPr id="8" name="Right Triangle 7"/>
                <p:cNvSpPr/>
                <p:nvPr/>
              </p:nvSpPr>
              <p:spPr bwMode="auto">
                <a:xfrm>
                  <a:off x="4267200" y="4572000"/>
                  <a:ext cx="1855604" cy="217576"/>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ound Single Corner Rectangle 9"/>
                <p:cNvSpPr/>
                <p:nvPr/>
              </p:nvSpPr>
              <p:spPr bwMode="auto">
                <a:xfrm>
                  <a:off x="4267200" y="4789576"/>
                  <a:ext cx="1855604" cy="315824"/>
                </a:xfrm>
                <a:prstGeom prst="round1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 name="Right Arrow 11"/>
              <p:cNvSpPr/>
              <p:nvPr/>
            </p:nvSpPr>
            <p:spPr bwMode="auto">
              <a:xfrm>
                <a:off x="3581400" y="2693440"/>
                <a:ext cx="381000" cy="296886"/>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ight Arrow 12"/>
              <p:cNvSpPr/>
              <p:nvPr/>
            </p:nvSpPr>
            <p:spPr bwMode="auto">
              <a:xfrm>
                <a:off x="3581400" y="2420559"/>
                <a:ext cx="381000" cy="214130"/>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465802876"/>
                  </p:ext>
                </p:extLst>
              </p:nvPr>
            </p:nvGraphicFramePr>
            <p:xfrm>
              <a:off x="869950" y="2625837"/>
              <a:ext cx="317500" cy="408214"/>
            </p:xfrm>
            <a:graphic>
              <a:graphicData uri="http://schemas.openxmlformats.org/presentationml/2006/ole">
                <mc:AlternateContent xmlns:mc="http://schemas.openxmlformats.org/markup-compatibility/2006">
                  <mc:Choice xmlns:v="urn:schemas-microsoft-com:vml" Requires="v">
                    <p:oleObj spid="_x0000_s118519"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869950" y="2625837"/>
                            <a:ext cx="317500" cy="40821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786636723"/>
                  </p:ext>
                </p:extLst>
              </p:nvPr>
            </p:nvGraphicFramePr>
            <p:xfrm>
              <a:off x="4004483" y="2702041"/>
              <a:ext cx="317500" cy="408214"/>
            </p:xfrm>
            <a:graphic>
              <a:graphicData uri="http://schemas.openxmlformats.org/presentationml/2006/ole">
                <mc:AlternateContent xmlns:mc="http://schemas.openxmlformats.org/markup-compatibility/2006">
                  <mc:Choice xmlns:v="urn:schemas-microsoft-com:vml" Requires="v">
                    <p:oleObj spid="_x0000_s118520"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4004483" y="2702041"/>
                            <a:ext cx="317500" cy="408214"/>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758048178"/>
                  </p:ext>
                </p:extLst>
              </p:nvPr>
            </p:nvGraphicFramePr>
            <p:xfrm>
              <a:off x="3996938" y="2233099"/>
              <a:ext cx="346462" cy="389770"/>
            </p:xfrm>
            <a:graphic>
              <a:graphicData uri="http://schemas.openxmlformats.org/presentationml/2006/ole">
                <mc:AlternateContent xmlns:mc="http://schemas.openxmlformats.org/markup-compatibility/2006">
                  <mc:Choice xmlns:v="urn:schemas-microsoft-com:vml" Requires="v">
                    <p:oleObj spid="_x0000_s118521"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3996938" y="2233099"/>
                            <a:ext cx="346462" cy="389770"/>
                          </a:xfrm>
                          <a:prstGeom prst="rect">
                            <a:avLst/>
                          </a:prstGeom>
                        </p:spPr>
                      </p:pic>
                    </p:oleObj>
                  </mc:Fallback>
                </mc:AlternateContent>
              </a:graphicData>
            </a:graphic>
          </p:graphicFrame>
        </p:grpSp>
        <p:cxnSp>
          <p:nvCxnSpPr>
            <p:cNvPr id="25" name="Straight Arrow Connector 24"/>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28" name="TextBox 27"/>
            <p:cNvSpPr txBox="1"/>
            <p:nvPr/>
          </p:nvSpPr>
          <p:spPr>
            <a:xfrm>
              <a:off x="2637609" y="3043597"/>
              <a:ext cx="300082" cy="369332"/>
            </a:xfrm>
            <a:prstGeom prst="rect">
              <a:avLst/>
            </a:prstGeom>
            <a:noFill/>
          </p:spPr>
          <p:txBody>
            <a:bodyPr wrap="none" rtlCol="0">
              <a:spAutoFit/>
            </a:bodyPr>
            <a:lstStyle/>
            <a:p>
              <a:r>
                <a:rPr lang="en-US" dirty="0"/>
                <a:t>z</a:t>
              </a:r>
            </a:p>
          </p:txBody>
        </p:sp>
      </p:grpSp>
      <p:grpSp>
        <p:nvGrpSpPr>
          <p:cNvPr id="62" name="Group 61"/>
          <p:cNvGrpSpPr/>
          <p:nvPr/>
        </p:nvGrpSpPr>
        <p:grpSpPr>
          <a:xfrm>
            <a:off x="3522490" y="1259457"/>
            <a:ext cx="4475335" cy="370906"/>
            <a:chOff x="3522490" y="1259457"/>
            <a:chExt cx="4475335" cy="370906"/>
          </a:xfrm>
        </p:grpSpPr>
        <p:sp>
          <p:nvSpPr>
            <p:cNvPr id="30" name="TextBox 29"/>
            <p:cNvSpPr txBox="1"/>
            <p:nvPr/>
          </p:nvSpPr>
          <p:spPr>
            <a:xfrm>
              <a:off x="3522490" y="1259457"/>
              <a:ext cx="2133918" cy="369332"/>
            </a:xfrm>
            <a:prstGeom prst="rect">
              <a:avLst/>
            </a:prstGeom>
            <a:noFill/>
          </p:spPr>
          <p:txBody>
            <a:bodyPr wrap="none" rtlCol="0">
              <a:spAutoFit/>
            </a:bodyPr>
            <a:lstStyle/>
            <a:p>
              <a:r>
                <a:rPr lang="en-US" dirty="0" smtClean="0"/>
                <a:t>Fundamental wave</a:t>
              </a:r>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281773276"/>
                </p:ext>
              </p:extLst>
            </p:nvPr>
          </p:nvGraphicFramePr>
          <p:xfrm>
            <a:off x="5597525" y="1316038"/>
            <a:ext cx="2400300" cy="314325"/>
          </p:xfrm>
          <a:graphic>
            <a:graphicData uri="http://schemas.openxmlformats.org/presentationml/2006/ole">
              <mc:AlternateContent xmlns:mc="http://schemas.openxmlformats.org/markup-compatibility/2006">
                <mc:Choice xmlns:v="urn:schemas-microsoft-com:vml" Requires="v">
                  <p:oleObj spid="_x0000_s118522" name="Equation" r:id="rId9" imgW="1841400" imgH="241200" progId="Equation.DSMT4">
                    <p:embed/>
                  </p:oleObj>
                </mc:Choice>
                <mc:Fallback>
                  <p:oleObj name="Equation" r:id="rId9" imgW="1841400" imgH="241200" progId="Equation.DSMT4">
                    <p:embed/>
                    <p:pic>
                      <p:nvPicPr>
                        <p:cNvPr id="0" name=""/>
                        <p:cNvPicPr/>
                        <p:nvPr/>
                      </p:nvPicPr>
                      <p:blipFill>
                        <a:blip r:embed="rId10"/>
                        <a:stretch>
                          <a:fillRect/>
                        </a:stretch>
                      </p:blipFill>
                      <p:spPr>
                        <a:xfrm>
                          <a:off x="5597525" y="1316038"/>
                          <a:ext cx="2400300" cy="314325"/>
                        </a:xfrm>
                        <a:prstGeom prst="rect">
                          <a:avLst/>
                        </a:prstGeom>
                      </p:spPr>
                    </p:pic>
                  </p:oleObj>
                </mc:Fallback>
              </mc:AlternateContent>
            </a:graphicData>
          </a:graphic>
        </p:graphicFrame>
      </p:grpSp>
      <p:grpSp>
        <p:nvGrpSpPr>
          <p:cNvPr id="63" name="Group 62"/>
          <p:cNvGrpSpPr/>
          <p:nvPr/>
        </p:nvGrpSpPr>
        <p:grpSpPr>
          <a:xfrm>
            <a:off x="3748134" y="1628789"/>
            <a:ext cx="4408441" cy="369332"/>
            <a:chOff x="3748134" y="1628789"/>
            <a:chExt cx="4408441" cy="369332"/>
          </a:xfrm>
        </p:grpSpPr>
        <p:sp>
          <p:nvSpPr>
            <p:cNvPr id="33" name="TextBox 32"/>
            <p:cNvSpPr txBox="1"/>
            <p:nvPr/>
          </p:nvSpPr>
          <p:spPr>
            <a:xfrm>
              <a:off x="3748134" y="1628789"/>
              <a:ext cx="1107996" cy="369332"/>
            </a:xfrm>
            <a:prstGeom prst="rect">
              <a:avLst/>
            </a:prstGeom>
            <a:noFill/>
          </p:spPr>
          <p:txBody>
            <a:bodyPr wrap="none" rtlCol="0">
              <a:spAutoFit/>
            </a:bodyPr>
            <a:lstStyle/>
            <a:p>
              <a:r>
                <a:rPr lang="en-US" dirty="0" smtClean="0"/>
                <a:t>SH wave</a:t>
              </a:r>
              <a:endParaRPr lang="en-US" dirty="0"/>
            </a:p>
          </p:txBody>
        </p:sp>
        <p:graphicFrame>
          <p:nvGraphicFramePr>
            <p:cNvPr id="34" name="Object 33"/>
            <p:cNvGraphicFramePr>
              <a:graphicFrameLocks noChangeAspect="1"/>
            </p:cNvGraphicFramePr>
            <p:nvPr>
              <p:extLst>
                <p:ext uri="{D42A27DB-BD31-4B8C-83A1-F6EECF244321}">
                  <p14:modId xmlns:p14="http://schemas.microsoft.com/office/powerpoint/2010/main" val="57998945"/>
                </p:ext>
              </p:extLst>
            </p:nvPr>
          </p:nvGraphicFramePr>
          <p:xfrm>
            <a:off x="5557838" y="1649413"/>
            <a:ext cx="2598737" cy="320675"/>
          </p:xfrm>
          <a:graphic>
            <a:graphicData uri="http://schemas.openxmlformats.org/presentationml/2006/ole">
              <mc:AlternateContent xmlns:mc="http://schemas.openxmlformats.org/markup-compatibility/2006">
                <mc:Choice xmlns:v="urn:schemas-microsoft-com:vml" Requires="v">
                  <p:oleObj spid="_x0000_s118523" name="Equation" r:id="rId11" imgW="1955520" imgH="241200" progId="Equation.DSMT4">
                    <p:embed/>
                  </p:oleObj>
                </mc:Choice>
                <mc:Fallback>
                  <p:oleObj name="Equation" r:id="rId11" imgW="1955520" imgH="241200" progId="Equation.DSMT4">
                    <p:embed/>
                    <p:pic>
                      <p:nvPicPr>
                        <p:cNvPr id="0" name=""/>
                        <p:cNvPicPr/>
                        <p:nvPr/>
                      </p:nvPicPr>
                      <p:blipFill>
                        <a:blip r:embed="rId12"/>
                        <a:stretch>
                          <a:fillRect/>
                        </a:stretch>
                      </p:blipFill>
                      <p:spPr>
                        <a:xfrm>
                          <a:off x="5557838" y="1649413"/>
                          <a:ext cx="2598737" cy="320675"/>
                        </a:xfrm>
                        <a:prstGeom prst="rect">
                          <a:avLst/>
                        </a:prstGeom>
                      </p:spPr>
                    </p:pic>
                  </p:oleObj>
                </mc:Fallback>
              </mc:AlternateContent>
            </a:graphicData>
          </a:graphic>
        </p:graphicFrame>
      </p:grpSp>
      <p:grpSp>
        <p:nvGrpSpPr>
          <p:cNvPr id="64" name="Group 63"/>
          <p:cNvGrpSpPr/>
          <p:nvPr/>
        </p:nvGrpSpPr>
        <p:grpSpPr>
          <a:xfrm>
            <a:off x="806450" y="2341571"/>
            <a:ext cx="6425153" cy="519569"/>
            <a:chOff x="806450" y="2341571"/>
            <a:chExt cx="6425153" cy="519569"/>
          </a:xfrm>
        </p:grpSpPr>
        <p:sp>
          <p:nvSpPr>
            <p:cNvPr id="31" name="TextBox 30"/>
            <p:cNvSpPr txBox="1"/>
            <p:nvPr/>
          </p:nvSpPr>
          <p:spPr>
            <a:xfrm>
              <a:off x="806450" y="2401385"/>
              <a:ext cx="5275803" cy="369332"/>
            </a:xfrm>
            <a:prstGeom prst="rect">
              <a:avLst/>
            </a:prstGeom>
            <a:noFill/>
          </p:spPr>
          <p:txBody>
            <a:bodyPr wrap="none" rtlCol="0">
              <a:spAutoFit/>
            </a:bodyPr>
            <a:lstStyle/>
            <a:p>
              <a:r>
                <a:rPr lang="en-US" dirty="0" smtClean="0"/>
                <a:t>Slow variable amplitudes on the wavelength scale</a:t>
              </a:r>
              <a:endParaRPr lang="en-US" dirty="0"/>
            </a:p>
          </p:txBody>
        </p:sp>
        <p:graphicFrame>
          <p:nvGraphicFramePr>
            <p:cNvPr id="35" name="Object 34"/>
            <p:cNvGraphicFramePr>
              <a:graphicFrameLocks noChangeAspect="1"/>
            </p:cNvGraphicFramePr>
            <p:nvPr>
              <p:extLst>
                <p:ext uri="{D42A27DB-BD31-4B8C-83A1-F6EECF244321}">
                  <p14:modId xmlns:p14="http://schemas.microsoft.com/office/powerpoint/2010/main" val="2631690463"/>
                </p:ext>
              </p:extLst>
            </p:nvPr>
          </p:nvGraphicFramePr>
          <p:xfrm>
            <a:off x="6082253" y="2341571"/>
            <a:ext cx="1149350" cy="519569"/>
          </p:xfrm>
          <a:graphic>
            <a:graphicData uri="http://schemas.openxmlformats.org/presentationml/2006/ole">
              <mc:AlternateContent xmlns:mc="http://schemas.openxmlformats.org/markup-compatibility/2006">
                <mc:Choice xmlns:v="urn:schemas-microsoft-com:vml" Requires="v">
                  <p:oleObj spid="_x0000_s118524" name="Equation" r:id="rId13" imgW="927000" imgH="419040" progId="Equation.DSMT4">
                    <p:embed/>
                  </p:oleObj>
                </mc:Choice>
                <mc:Fallback>
                  <p:oleObj name="Equation" r:id="rId13" imgW="927000" imgH="419040" progId="Equation.DSMT4">
                    <p:embed/>
                    <p:pic>
                      <p:nvPicPr>
                        <p:cNvPr id="0" name=""/>
                        <p:cNvPicPr/>
                        <p:nvPr/>
                      </p:nvPicPr>
                      <p:blipFill>
                        <a:blip r:embed="rId14"/>
                        <a:stretch>
                          <a:fillRect/>
                        </a:stretch>
                      </p:blipFill>
                      <p:spPr>
                        <a:xfrm>
                          <a:off x="6082253" y="2341571"/>
                          <a:ext cx="1149350" cy="519569"/>
                        </a:xfrm>
                        <a:prstGeom prst="rect">
                          <a:avLst/>
                        </a:prstGeom>
                      </p:spPr>
                    </p:pic>
                  </p:oleObj>
                </mc:Fallback>
              </mc:AlternateContent>
            </a:graphicData>
          </a:graphic>
        </p:graphicFrame>
      </p:grpSp>
      <p:grpSp>
        <p:nvGrpSpPr>
          <p:cNvPr id="65" name="Group 64"/>
          <p:cNvGrpSpPr/>
          <p:nvPr/>
        </p:nvGrpSpPr>
        <p:grpSpPr>
          <a:xfrm>
            <a:off x="819074" y="3113643"/>
            <a:ext cx="6202439" cy="369332"/>
            <a:chOff x="819074" y="3113643"/>
            <a:chExt cx="6202439" cy="369332"/>
          </a:xfrm>
        </p:grpSpPr>
        <p:sp>
          <p:nvSpPr>
            <p:cNvPr id="5" name="TextBox 4"/>
            <p:cNvSpPr txBox="1"/>
            <p:nvPr/>
          </p:nvSpPr>
          <p:spPr>
            <a:xfrm>
              <a:off x="819074" y="3113643"/>
              <a:ext cx="3044423" cy="369332"/>
            </a:xfrm>
            <a:prstGeom prst="rect">
              <a:avLst/>
            </a:prstGeom>
            <a:noFill/>
          </p:spPr>
          <p:txBody>
            <a:bodyPr wrap="none" rtlCol="0">
              <a:spAutoFit/>
            </a:bodyPr>
            <a:lstStyle/>
            <a:p>
              <a:r>
                <a:rPr lang="en-US" dirty="0" smtClean="0"/>
                <a:t>Nonlinear polarization at </a:t>
              </a:r>
              <a:r>
                <a:rPr lang="en-US" i="1" dirty="0" smtClean="0">
                  <a:latin typeface="Times New Roman" panose="02020603050405020304" pitchFamily="18" charset="0"/>
                  <a:cs typeface="Times New Roman" panose="02020603050405020304" pitchFamily="18" charset="0"/>
                </a:rPr>
                <a:t>2</a:t>
              </a:r>
              <a:r>
                <a:rPr lang="el-GR" i="1" dirty="0" smtClean="0">
                  <a:latin typeface="Times New Roman" panose="02020603050405020304" pitchFamily="18" charset="0"/>
                  <a:cs typeface="Times New Roman" panose="02020603050405020304" pitchFamily="18" charset="0"/>
                </a:rPr>
                <a:t>ω</a:t>
              </a:r>
              <a:endParaRPr lang="en-US" i="1" dirty="0">
                <a:latin typeface="Times New Roman" panose="02020603050405020304" pitchFamily="18" charset="0"/>
                <a:cs typeface="Times New Roman" panose="02020603050405020304" pitchFamily="18" charset="0"/>
              </a:endParaRPr>
            </a:p>
          </p:txBody>
        </p:sp>
        <p:graphicFrame>
          <p:nvGraphicFramePr>
            <p:cNvPr id="36" name="Object 35"/>
            <p:cNvGraphicFramePr>
              <a:graphicFrameLocks noChangeAspect="1"/>
            </p:cNvGraphicFramePr>
            <p:nvPr>
              <p:extLst>
                <p:ext uri="{D42A27DB-BD31-4B8C-83A1-F6EECF244321}">
                  <p14:modId xmlns:p14="http://schemas.microsoft.com/office/powerpoint/2010/main" val="2048146383"/>
                </p:ext>
              </p:extLst>
            </p:nvPr>
          </p:nvGraphicFramePr>
          <p:xfrm>
            <a:off x="4067175" y="3184525"/>
            <a:ext cx="2954338" cy="298450"/>
          </p:xfrm>
          <a:graphic>
            <a:graphicData uri="http://schemas.openxmlformats.org/presentationml/2006/ole">
              <mc:AlternateContent xmlns:mc="http://schemas.openxmlformats.org/markup-compatibility/2006">
                <mc:Choice xmlns:v="urn:schemas-microsoft-com:vml" Requires="v">
                  <p:oleObj spid="_x0000_s118525" name="Equation" r:id="rId15" imgW="2514600" imgH="253800" progId="Equation.DSMT4">
                    <p:embed/>
                  </p:oleObj>
                </mc:Choice>
                <mc:Fallback>
                  <p:oleObj name="Equation" r:id="rId15" imgW="2514600" imgH="253800" progId="Equation.DSMT4">
                    <p:embed/>
                    <p:pic>
                      <p:nvPicPr>
                        <p:cNvPr id="0" name=""/>
                        <p:cNvPicPr/>
                        <p:nvPr/>
                      </p:nvPicPr>
                      <p:blipFill>
                        <a:blip r:embed="rId16"/>
                        <a:stretch>
                          <a:fillRect/>
                        </a:stretch>
                      </p:blipFill>
                      <p:spPr>
                        <a:xfrm>
                          <a:off x="4067175" y="3184525"/>
                          <a:ext cx="2954338" cy="298450"/>
                        </a:xfrm>
                        <a:prstGeom prst="rect">
                          <a:avLst/>
                        </a:prstGeom>
                      </p:spPr>
                    </p:pic>
                  </p:oleObj>
                </mc:Fallback>
              </mc:AlternateContent>
            </a:graphicData>
          </a:graphic>
        </p:graphicFrame>
      </p:grpSp>
      <p:graphicFrame>
        <p:nvGraphicFramePr>
          <p:cNvPr id="37" name="Object 36"/>
          <p:cNvGraphicFramePr>
            <a:graphicFrameLocks noChangeAspect="1"/>
          </p:cNvGraphicFramePr>
          <p:nvPr>
            <p:extLst>
              <p:ext uri="{D42A27DB-BD31-4B8C-83A1-F6EECF244321}">
                <p14:modId xmlns:p14="http://schemas.microsoft.com/office/powerpoint/2010/main" val="1539874580"/>
              </p:ext>
            </p:extLst>
          </p:nvPr>
        </p:nvGraphicFramePr>
        <p:xfrm>
          <a:off x="5692775" y="4119563"/>
          <a:ext cx="2095500" cy="457200"/>
        </p:xfrm>
        <a:graphic>
          <a:graphicData uri="http://schemas.openxmlformats.org/presentationml/2006/ole">
            <mc:AlternateContent xmlns:mc="http://schemas.openxmlformats.org/markup-compatibility/2006">
              <mc:Choice xmlns:v="urn:schemas-microsoft-com:vml" Requires="v">
                <p:oleObj spid="_x0000_s118526" name="Equation" r:id="rId17" imgW="2095200" imgH="457200" progId="Equation.DSMT4">
                  <p:embed/>
                </p:oleObj>
              </mc:Choice>
              <mc:Fallback>
                <p:oleObj name="Equation" r:id="rId17" imgW="2095200" imgH="457200" progId="Equation.DSMT4">
                  <p:embed/>
                  <p:pic>
                    <p:nvPicPr>
                      <p:cNvPr id="0" name=""/>
                      <p:cNvPicPr/>
                      <p:nvPr/>
                    </p:nvPicPr>
                    <p:blipFill>
                      <a:blip r:embed="rId18"/>
                      <a:stretch>
                        <a:fillRect/>
                      </a:stretch>
                    </p:blipFill>
                    <p:spPr>
                      <a:xfrm>
                        <a:off x="5692775" y="4119563"/>
                        <a:ext cx="2095500" cy="457200"/>
                      </a:xfrm>
                      <a:prstGeom prst="rect">
                        <a:avLst/>
                      </a:prstGeom>
                    </p:spPr>
                  </p:pic>
                </p:oleObj>
              </mc:Fallback>
            </mc:AlternateContent>
          </a:graphicData>
        </a:graphic>
      </p:graphicFrame>
      <p:grpSp>
        <p:nvGrpSpPr>
          <p:cNvPr id="66" name="Group 65"/>
          <p:cNvGrpSpPr/>
          <p:nvPr/>
        </p:nvGrpSpPr>
        <p:grpSpPr>
          <a:xfrm>
            <a:off x="843418" y="3547309"/>
            <a:ext cx="3728581" cy="369332"/>
            <a:chOff x="843418" y="3547309"/>
            <a:chExt cx="3728581" cy="369332"/>
          </a:xfrm>
        </p:grpSpPr>
        <p:sp>
          <p:nvSpPr>
            <p:cNvPr id="38" name="TextBox 37"/>
            <p:cNvSpPr txBox="1"/>
            <p:nvPr/>
          </p:nvSpPr>
          <p:spPr>
            <a:xfrm>
              <a:off x="843418" y="3547309"/>
              <a:ext cx="2182008" cy="369332"/>
            </a:xfrm>
            <a:prstGeom prst="rect">
              <a:avLst/>
            </a:prstGeom>
            <a:noFill/>
          </p:spPr>
          <p:txBody>
            <a:bodyPr wrap="none" rtlCol="0">
              <a:spAutoFit/>
            </a:bodyPr>
            <a:lstStyle/>
            <a:p>
              <a:r>
                <a:rPr lang="en-US" dirty="0" smtClean="0"/>
                <a:t>Displacement at </a:t>
              </a:r>
              <a:r>
                <a:rPr lang="en-US" i="1" dirty="0" smtClean="0">
                  <a:latin typeface="Times New Roman" panose="02020603050405020304" pitchFamily="18" charset="0"/>
                  <a:cs typeface="Times New Roman" panose="02020603050405020304" pitchFamily="18" charset="0"/>
                </a:rPr>
                <a:t>2</a:t>
              </a:r>
              <a:r>
                <a:rPr lang="el-GR" i="1" dirty="0" smtClean="0">
                  <a:latin typeface="Times New Roman" panose="02020603050405020304" pitchFamily="18" charset="0"/>
                  <a:cs typeface="Times New Roman" panose="02020603050405020304" pitchFamily="18" charset="0"/>
                </a:rPr>
                <a:t>ω</a:t>
              </a:r>
              <a:endParaRPr lang="en-US" i="1" dirty="0">
                <a:latin typeface="Times New Roman" panose="02020603050405020304" pitchFamily="18" charset="0"/>
                <a:cs typeface="Times New Roman" panose="02020603050405020304" pitchFamily="18" charset="0"/>
              </a:endParaRPr>
            </a:p>
          </p:txBody>
        </p:sp>
        <p:graphicFrame>
          <p:nvGraphicFramePr>
            <p:cNvPr id="39" name="Object 38"/>
            <p:cNvGraphicFramePr>
              <a:graphicFrameLocks noChangeAspect="1"/>
            </p:cNvGraphicFramePr>
            <p:nvPr>
              <p:extLst>
                <p:ext uri="{D42A27DB-BD31-4B8C-83A1-F6EECF244321}">
                  <p14:modId xmlns:p14="http://schemas.microsoft.com/office/powerpoint/2010/main" val="613202099"/>
                </p:ext>
              </p:extLst>
            </p:nvPr>
          </p:nvGraphicFramePr>
          <p:xfrm>
            <a:off x="3309580" y="3614120"/>
            <a:ext cx="1262419" cy="263582"/>
          </p:xfrm>
          <a:graphic>
            <a:graphicData uri="http://schemas.openxmlformats.org/presentationml/2006/ole">
              <mc:AlternateContent xmlns:mc="http://schemas.openxmlformats.org/markup-compatibility/2006">
                <mc:Choice xmlns:v="urn:schemas-microsoft-com:vml" Requires="v">
                  <p:oleObj spid="_x0000_s118527" name="Equation" r:id="rId19" imgW="1155600" imgH="241200" progId="Equation.DSMT4">
                    <p:embed/>
                  </p:oleObj>
                </mc:Choice>
                <mc:Fallback>
                  <p:oleObj name="Equation" r:id="rId19" imgW="1155600" imgH="241200" progId="Equation.DSMT4">
                    <p:embed/>
                    <p:pic>
                      <p:nvPicPr>
                        <p:cNvPr id="0" name=""/>
                        <p:cNvPicPr/>
                        <p:nvPr/>
                      </p:nvPicPr>
                      <p:blipFill>
                        <a:blip r:embed="rId20"/>
                        <a:stretch>
                          <a:fillRect/>
                        </a:stretch>
                      </p:blipFill>
                      <p:spPr>
                        <a:xfrm>
                          <a:off x="3309580" y="3614120"/>
                          <a:ext cx="1262419" cy="263582"/>
                        </a:xfrm>
                        <a:prstGeom prst="rect">
                          <a:avLst/>
                        </a:prstGeom>
                      </p:spPr>
                    </p:pic>
                  </p:oleObj>
                </mc:Fallback>
              </mc:AlternateContent>
            </a:graphicData>
          </a:graphic>
        </p:graphicFrame>
      </p:grpSp>
      <p:grpSp>
        <p:nvGrpSpPr>
          <p:cNvPr id="67" name="Group 66"/>
          <p:cNvGrpSpPr/>
          <p:nvPr/>
        </p:nvGrpSpPr>
        <p:grpSpPr>
          <a:xfrm>
            <a:off x="449699" y="4097778"/>
            <a:ext cx="4908100" cy="457200"/>
            <a:chOff x="449699" y="4097778"/>
            <a:chExt cx="4908100" cy="457200"/>
          </a:xfrm>
        </p:grpSpPr>
        <p:sp>
          <p:nvSpPr>
            <p:cNvPr id="4" name="TextBox 3"/>
            <p:cNvSpPr txBox="1"/>
            <p:nvPr/>
          </p:nvSpPr>
          <p:spPr>
            <a:xfrm>
              <a:off x="449699" y="4143659"/>
              <a:ext cx="3099951" cy="369332"/>
            </a:xfrm>
            <a:prstGeom prst="rect">
              <a:avLst/>
            </a:prstGeom>
            <a:noFill/>
          </p:spPr>
          <p:txBody>
            <a:bodyPr wrap="none" rtlCol="0">
              <a:spAutoFit/>
            </a:bodyPr>
            <a:lstStyle/>
            <a:p>
              <a:r>
                <a:rPr lang="en-US" dirty="0" smtClean="0"/>
                <a:t>Wave equation for SH wave </a:t>
              </a:r>
              <a:endParaRPr lang="en-US" dirty="0"/>
            </a:p>
          </p:txBody>
        </p:sp>
        <p:graphicFrame>
          <p:nvGraphicFramePr>
            <p:cNvPr id="40" name="Object 39"/>
            <p:cNvGraphicFramePr>
              <a:graphicFrameLocks noChangeAspect="1"/>
            </p:cNvGraphicFramePr>
            <p:nvPr>
              <p:extLst>
                <p:ext uri="{D42A27DB-BD31-4B8C-83A1-F6EECF244321}">
                  <p14:modId xmlns:p14="http://schemas.microsoft.com/office/powerpoint/2010/main" val="1169732185"/>
                </p:ext>
              </p:extLst>
            </p:nvPr>
          </p:nvGraphicFramePr>
          <p:xfrm>
            <a:off x="3821099" y="4097778"/>
            <a:ext cx="1536700" cy="457200"/>
          </p:xfrm>
          <a:graphic>
            <a:graphicData uri="http://schemas.openxmlformats.org/presentationml/2006/ole">
              <mc:AlternateContent xmlns:mc="http://schemas.openxmlformats.org/markup-compatibility/2006">
                <mc:Choice xmlns:v="urn:schemas-microsoft-com:vml" Requires="v">
                  <p:oleObj spid="_x0000_s118528" name="Equation" r:id="rId21" imgW="1536480" imgH="457200" progId="Equation.DSMT4">
                    <p:embed/>
                  </p:oleObj>
                </mc:Choice>
                <mc:Fallback>
                  <p:oleObj name="Equation" r:id="rId21" imgW="1536480" imgH="457200" progId="Equation.DSMT4">
                    <p:embed/>
                    <p:pic>
                      <p:nvPicPr>
                        <p:cNvPr id="0" name=""/>
                        <p:cNvPicPr/>
                        <p:nvPr/>
                      </p:nvPicPr>
                      <p:blipFill>
                        <a:blip r:embed="rId22"/>
                        <a:stretch>
                          <a:fillRect/>
                        </a:stretch>
                      </p:blipFill>
                      <p:spPr>
                        <a:xfrm>
                          <a:off x="3821099" y="4097778"/>
                          <a:ext cx="1536700" cy="457200"/>
                        </a:xfrm>
                        <a:prstGeom prst="rect">
                          <a:avLst/>
                        </a:prstGeom>
                      </p:spPr>
                    </p:pic>
                  </p:oleObj>
                </mc:Fallback>
              </mc:AlternateContent>
            </a:graphicData>
          </a:graphic>
        </p:graphicFrame>
      </p:grpSp>
      <p:grpSp>
        <p:nvGrpSpPr>
          <p:cNvPr id="45" name="Group 44"/>
          <p:cNvGrpSpPr/>
          <p:nvPr/>
        </p:nvGrpSpPr>
        <p:grpSpPr>
          <a:xfrm>
            <a:off x="449699" y="4594282"/>
            <a:ext cx="2085731" cy="369332"/>
            <a:chOff x="449699" y="4594282"/>
            <a:chExt cx="2085731" cy="369332"/>
          </a:xfrm>
        </p:grpSpPr>
        <p:graphicFrame>
          <p:nvGraphicFramePr>
            <p:cNvPr id="42" name="Object 41"/>
            <p:cNvGraphicFramePr>
              <a:graphicFrameLocks noChangeAspect="1"/>
            </p:cNvGraphicFramePr>
            <p:nvPr>
              <p:extLst>
                <p:ext uri="{D42A27DB-BD31-4B8C-83A1-F6EECF244321}">
                  <p14:modId xmlns:p14="http://schemas.microsoft.com/office/powerpoint/2010/main" val="3263654287"/>
                </p:ext>
              </p:extLst>
            </p:nvPr>
          </p:nvGraphicFramePr>
          <p:xfrm>
            <a:off x="2089764" y="4615354"/>
            <a:ext cx="251521" cy="348260"/>
          </p:xfrm>
          <a:graphic>
            <a:graphicData uri="http://schemas.openxmlformats.org/presentationml/2006/ole">
              <mc:AlternateContent xmlns:mc="http://schemas.openxmlformats.org/markup-compatibility/2006">
                <mc:Choice xmlns:v="urn:schemas-microsoft-com:vml" Requires="v">
                  <p:oleObj spid="_x0000_s118529" name="Equation" r:id="rId23" imgW="164880" imgH="228600" progId="Equation.DSMT4">
                    <p:embed/>
                  </p:oleObj>
                </mc:Choice>
                <mc:Fallback>
                  <p:oleObj name="Equation" r:id="rId23" imgW="164880" imgH="228600" progId="Equation.DSMT4">
                    <p:embed/>
                    <p:pic>
                      <p:nvPicPr>
                        <p:cNvPr id="0" name=""/>
                        <p:cNvPicPr/>
                        <p:nvPr/>
                      </p:nvPicPr>
                      <p:blipFill>
                        <a:blip r:embed="rId24"/>
                        <a:stretch>
                          <a:fillRect/>
                        </a:stretch>
                      </p:blipFill>
                      <p:spPr>
                        <a:xfrm>
                          <a:off x="2089764" y="4615354"/>
                          <a:ext cx="251521" cy="348260"/>
                        </a:xfrm>
                        <a:prstGeom prst="rect">
                          <a:avLst/>
                        </a:prstGeom>
                      </p:spPr>
                    </p:pic>
                  </p:oleObj>
                </mc:Fallback>
              </mc:AlternateContent>
            </a:graphicData>
          </a:graphic>
        </p:graphicFrame>
        <p:sp>
          <p:nvSpPr>
            <p:cNvPr id="43" name="TextBox 42"/>
            <p:cNvSpPr txBox="1"/>
            <p:nvPr/>
          </p:nvSpPr>
          <p:spPr>
            <a:xfrm>
              <a:off x="449699" y="4594282"/>
              <a:ext cx="2085731" cy="369332"/>
            </a:xfrm>
            <a:prstGeom prst="rect">
              <a:avLst/>
            </a:prstGeom>
            <a:noFill/>
          </p:spPr>
          <p:txBody>
            <a:bodyPr wrap="square" rtlCol="0">
              <a:spAutoFit/>
            </a:bodyPr>
            <a:lstStyle/>
            <a:p>
              <a:r>
                <a:rPr lang="en-US" dirty="0" smtClean="0"/>
                <a:t>Dot multiply by</a:t>
              </a:r>
              <a:endParaRPr lang="en-US" dirty="0"/>
            </a:p>
          </p:txBody>
        </p:sp>
      </p:grpSp>
      <p:graphicFrame>
        <p:nvGraphicFramePr>
          <p:cNvPr id="44" name="Object 43"/>
          <p:cNvGraphicFramePr>
            <a:graphicFrameLocks noChangeAspect="1"/>
          </p:cNvGraphicFramePr>
          <p:nvPr>
            <p:extLst>
              <p:ext uri="{D42A27DB-BD31-4B8C-83A1-F6EECF244321}">
                <p14:modId xmlns:p14="http://schemas.microsoft.com/office/powerpoint/2010/main" val="3703498834"/>
              </p:ext>
            </p:extLst>
          </p:nvPr>
        </p:nvGraphicFramePr>
        <p:xfrm>
          <a:off x="2592388" y="4592638"/>
          <a:ext cx="2286000" cy="457200"/>
        </p:xfrm>
        <a:graphic>
          <a:graphicData uri="http://schemas.openxmlformats.org/presentationml/2006/ole">
            <mc:AlternateContent xmlns:mc="http://schemas.openxmlformats.org/markup-compatibility/2006">
              <mc:Choice xmlns:v="urn:schemas-microsoft-com:vml" Requires="v">
                <p:oleObj spid="_x0000_s118530" name="Equation" r:id="rId25" imgW="2286000" imgH="457200" progId="Equation.DSMT4">
                  <p:embed/>
                </p:oleObj>
              </mc:Choice>
              <mc:Fallback>
                <p:oleObj name="Equation" r:id="rId25" imgW="2286000" imgH="457200" progId="Equation.DSMT4">
                  <p:embed/>
                  <p:pic>
                    <p:nvPicPr>
                      <p:cNvPr id="0" name=""/>
                      <p:cNvPicPr/>
                      <p:nvPr/>
                    </p:nvPicPr>
                    <p:blipFill>
                      <a:blip r:embed="rId26"/>
                      <a:stretch>
                        <a:fillRect/>
                      </a:stretch>
                    </p:blipFill>
                    <p:spPr>
                      <a:xfrm>
                        <a:off x="2592388" y="4592638"/>
                        <a:ext cx="2286000" cy="457200"/>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2587735"/>
              </p:ext>
            </p:extLst>
          </p:nvPr>
        </p:nvGraphicFramePr>
        <p:xfrm>
          <a:off x="5057775" y="4741863"/>
          <a:ext cx="3835400" cy="254000"/>
        </p:xfrm>
        <a:graphic>
          <a:graphicData uri="http://schemas.openxmlformats.org/presentationml/2006/ole">
            <mc:AlternateContent xmlns:mc="http://schemas.openxmlformats.org/markup-compatibility/2006">
              <mc:Choice xmlns:v="urn:schemas-microsoft-com:vml" Requires="v">
                <p:oleObj spid="_x0000_s118531" name="Equation" r:id="rId27" imgW="3835080" imgH="253800" progId="Equation.DSMT4">
                  <p:embed/>
                </p:oleObj>
              </mc:Choice>
              <mc:Fallback>
                <p:oleObj name="Equation" r:id="rId27" imgW="3835080" imgH="253800" progId="Equation.DSMT4">
                  <p:embed/>
                  <p:pic>
                    <p:nvPicPr>
                      <p:cNvPr id="0" name=""/>
                      <p:cNvPicPr/>
                      <p:nvPr/>
                    </p:nvPicPr>
                    <p:blipFill>
                      <a:blip r:embed="rId28"/>
                      <a:stretch>
                        <a:fillRect/>
                      </a:stretch>
                    </p:blipFill>
                    <p:spPr>
                      <a:xfrm>
                        <a:off x="5057775" y="4741863"/>
                        <a:ext cx="3835400" cy="254000"/>
                      </a:xfrm>
                      <a:prstGeom prst="rect">
                        <a:avLst/>
                      </a:prstGeom>
                    </p:spPr>
                  </p:pic>
                </p:oleObj>
              </mc:Fallback>
            </mc:AlternateContent>
          </a:graphicData>
        </a:graphic>
      </p:graphicFrame>
      <p:sp>
        <p:nvSpPr>
          <p:cNvPr id="47" name="TextBox 46"/>
          <p:cNvSpPr txBox="1"/>
          <p:nvPr/>
        </p:nvSpPr>
        <p:spPr>
          <a:xfrm>
            <a:off x="528106" y="5210940"/>
            <a:ext cx="1210588" cy="369332"/>
          </a:xfrm>
          <a:prstGeom prst="rect">
            <a:avLst/>
          </a:prstGeom>
          <a:noFill/>
        </p:spPr>
        <p:txBody>
          <a:bodyPr wrap="none" rtlCol="0">
            <a:spAutoFit/>
          </a:bodyPr>
          <a:lstStyle/>
          <a:p>
            <a:r>
              <a:rPr lang="en-US" dirty="0" smtClean="0"/>
              <a:t>Substitute</a:t>
            </a:r>
            <a:endParaRPr lang="en-US" dirty="0"/>
          </a:p>
        </p:txBody>
      </p:sp>
      <p:graphicFrame>
        <p:nvGraphicFramePr>
          <p:cNvPr id="48" name="Object 47"/>
          <p:cNvGraphicFramePr>
            <a:graphicFrameLocks noChangeAspect="1"/>
          </p:cNvGraphicFramePr>
          <p:nvPr>
            <p:extLst>
              <p:ext uri="{D42A27DB-BD31-4B8C-83A1-F6EECF244321}">
                <p14:modId xmlns:p14="http://schemas.microsoft.com/office/powerpoint/2010/main" val="1993006691"/>
              </p:ext>
            </p:extLst>
          </p:nvPr>
        </p:nvGraphicFramePr>
        <p:xfrm>
          <a:off x="1978025" y="5202238"/>
          <a:ext cx="4762500" cy="482600"/>
        </p:xfrm>
        <a:graphic>
          <a:graphicData uri="http://schemas.openxmlformats.org/presentationml/2006/ole">
            <mc:AlternateContent xmlns:mc="http://schemas.openxmlformats.org/markup-compatibility/2006">
              <mc:Choice xmlns:v="urn:schemas-microsoft-com:vml" Requires="v">
                <p:oleObj spid="_x0000_s118532" name="Equation" r:id="rId29" imgW="4762440" imgH="482400" progId="Equation.DSMT4">
                  <p:embed/>
                </p:oleObj>
              </mc:Choice>
              <mc:Fallback>
                <p:oleObj name="Equation" r:id="rId29" imgW="4762440" imgH="482400" progId="Equation.DSMT4">
                  <p:embed/>
                  <p:pic>
                    <p:nvPicPr>
                      <p:cNvPr id="0" name=""/>
                      <p:cNvPicPr/>
                      <p:nvPr/>
                    </p:nvPicPr>
                    <p:blipFill>
                      <a:blip r:embed="rId30"/>
                      <a:stretch>
                        <a:fillRect/>
                      </a:stretch>
                    </p:blipFill>
                    <p:spPr>
                      <a:xfrm>
                        <a:off x="1978025" y="5202238"/>
                        <a:ext cx="4762500" cy="482600"/>
                      </a:xfrm>
                      <a:prstGeom prst="rect">
                        <a:avLst/>
                      </a:prstGeom>
                    </p:spPr>
                  </p:pic>
                </p:oleObj>
              </mc:Fallback>
            </mc:AlternateContent>
          </a:graphicData>
        </a:graphic>
      </p:graphicFrame>
      <p:grpSp>
        <p:nvGrpSpPr>
          <p:cNvPr id="53" name="Group 52"/>
          <p:cNvGrpSpPr/>
          <p:nvPr/>
        </p:nvGrpSpPr>
        <p:grpSpPr>
          <a:xfrm>
            <a:off x="1934422" y="5233791"/>
            <a:ext cx="456406" cy="376880"/>
            <a:chOff x="6400800" y="5642920"/>
            <a:chExt cx="456406" cy="376880"/>
          </a:xfrm>
        </p:grpSpPr>
        <p:cxnSp>
          <p:nvCxnSpPr>
            <p:cNvPr id="50" name="Straight Connector 49"/>
            <p:cNvCxnSpPr/>
            <p:nvPr/>
          </p:nvCxnSpPr>
          <p:spPr bwMode="auto">
            <a:xfrm>
              <a:off x="6400800" y="5684635"/>
              <a:ext cx="456406" cy="33516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6553200" y="5642920"/>
              <a:ext cx="304006" cy="37688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aphicFrame>
        <p:nvGraphicFramePr>
          <p:cNvPr id="54" name="Object 53"/>
          <p:cNvGraphicFramePr>
            <a:graphicFrameLocks noChangeAspect="1"/>
          </p:cNvGraphicFramePr>
          <p:nvPr>
            <p:extLst>
              <p:ext uri="{D42A27DB-BD31-4B8C-83A1-F6EECF244321}">
                <p14:modId xmlns:p14="http://schemas.microsoft.com/office/powerpoint/2010/main" val="3539668452"/>
              </p:ext>
            </p:extLst>
          </p:nvPr>
        </p:nvGraphicFramePr>
        <p:xfrm>
          <a:off x="8280400" y="1420800"/>
          <a:ext cx="812800" cy="457200"/>
        </p:xfrm>
        <a:graphic>
          <a:graphicData uri="http://schemas.openxmlformats.org/presentationml/2006/ole">
            <mc:AlternateContent xmlns:mc="http://schemas.openxmlformats.org/markup-compatibility/2006">
              <mc:Choice xmlns:v="urn:schemas-microsoft-com:vml" Requires="v">
                <p:oleObj spid="_x0000_s118533" name="Equation" r:id="rId31" imgW="812520" imgH="457200" progId="Equation.DSMT4">
                  <p:embed/>
                </p:oleObj>
              </mc:Choice>
              <mc:Fallback>
                <p:oleObj name="Equation" r:id="rId31" imgW="812520" imgH="457200" progId="Equation.DSMT4">
                  <p:embed/>
                  <p:pic>
                    <p:nvPicPr>
                      <p:cNvPr id="0" name=""/>
                      <p:cNvPicPr/>
                      <p:nvPr/>
                    </p:nvPicPr>
                    <p:blipFill>
                      <a:blip r:embed="rId32"/>
                      <a:stretch>
                        <a:fillRect/>
                      </a:stretch>
                    </p:blipFill>
                    <p:spPr>
                      <a:xfrm>
                        <a:off x="8280400" y="1420800"/>
                        <a:ext cx="812800" cy="457200"/>
                      </a:xfrm>
                      <a:prstGeom prst="rect">
                        <a:avLst/>
                      </a:prstGeom>
                    </p:spPr>
                  </p:pic>
                </p:oleObj>
              </mc:Fallback>
            </mc:AlternateContent>
          </a:graphicData>
        </a:graphic>
      </p:graphicFrame>
      <p:grpSp>
        <p:nvGrpSpPr>
          <p:cNvPr id="55" name="Group 54"/>
          <p:cNvGrpSpPr/>
          <p:nvPr/>
        </p:nvGrpSpPr>
        <p:grpSpPr>
          <a:xfrm>
            <a:off x="3226245" y="5363788"/>
            <a:ext cx="1117155" cy="216484"/>
            <a:chOff x="6012983" y="5851559"/>
            <a:chExt cx="884881" cy="168241"/>
          </a:xfrm>
        </p:grpSpPr>
        <p:cxnSp>
          <p:nvCxnSpPr>
            <p:cNvPr id="56" name="Straight Connector 55"/>
            <p:cNvCxnSpPr/>
            <p:nvPr/>
          </p:nvCxnSpPr>
          <p:spPr bwMode="auto">
            <a:xfrm>
              <a:off x="6012983" y="5851559"/>
              <a:ext cx="844223" cy="1682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6012984" y="5851559"/>
              <a:ext cx="884880" cy="16824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aphicFrame>
        <p:nvGraphicFramePr>
          <p:cNvPr id="71" name="Object 70"/>
          <p:cNvGraphicFramePr>
            <a:graphicFrameLocks noChangeAspect="1"/>
          </p:cNvGraphicFramePr>
          <p:nvPr>
            <p:extLst>
              <p:ext uri="{D42A27DB-BD31-4B8C-83A1-F6EECF244321}">
                <p14:modId xmlns:p14="http://schemas.microsoft.com/office/powerpoint/2010/main" val="4144424734"/>
              </p:ext>
            </p:extLst>
          </p:nvPr>
        </p:nvGraphicFramePr>
        <p:xfrm>
          <a:off x="777351" y="5922562"/>
          <a:ext cx="3043748" cy="521785"/>
        </p:xfrm>
        <a:graphic>
          <a:graphicData uri="http://schemas.openxmlformats.org/presentationml/2006/ole">
            <mc:AlternateContent xmlns:mc="http://schemas.openxmlformats.org/markup-compatibility/2006">
              <mc:Choice xmlns:v="urn:schemas-microsoft-com:vml" Requires="v">
                <p:oleObj spid="_x0000_s118534" name="Equation" r:id="rId33" imgW="2666880" imgH="457200" progId="Equation.DSMT4">
                  <p:embed/>
                </p:oleObj>
              </mc:Choice>
              <mc:Fallback>
                <p:oleObj name="Equation" r:id="rId33" imgW="2666880" imgH="457200" progId="Equation.DSMT4">
                  <p:embed/>
                  <p:pic>
                    <p:nvPicPr>
                      <p:cNvPr id="0" name=""/>
                      <p:cNvPicPr/>
                      <p:nvPr/>
                    </p:nvPicPr>
                    <p:blipFill>
                      <a:blip r:embed="rId34"/>
                      <a:stretch>
                        <a:fillRect/>
                      </a:stretch>
                    </p:blipFill>
                    <p:spPr>
                      <a:xfrm>
                        <a:off x="777351" y="5922562"/>
                        <a:ext cx="3043748" cy="521785"/>
                      </a:xfrm>
                      <a:prstGeom prst="rect">
                        <a:avLst/>
                      </a:prstGeom>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1221270317"/>
              </p:ext>
            </p:extLst>
          </p:nvPr>
        </p:nvGraphicFramePr>
        <p:xfrm>
          <a:off x="4186886" y="5936417"/>
          <a:ext cx="1473200" cy="457200"/>
        </p:xfrm>
        <a:graphic>
          <a:graphicData uri="http://schemas.openxmlformats.org/presentationml/2006/ole">
            <mc:AlternateContent xmlns:mc="http://schemas.openxmlformats.org/markup-compatibility/2006">
              <mc:Choice xmlns:v="urn:schemas-microsoft-com:vml" Requires="v">
                <p:oleObj spid="_x0000_s118535" name="Equation" r:id="rId35" imgW="1473120" imgH="457200" progId="Equation.DSMT4">
                  <p:embed/>
                </p:oleObj>
              </mc:Choice>
              <mc:Fallback>
                <p:oleObj name="Equation" r:id="rId35" imgW="1473120" imgH="457200" progId="Equation.DSMT4">
                  <p:embed/>
                  <p:pic>
                    <p:nvPicPr>
                      <p:cNvPr id="0" name=""/>
                      <p:cNvPicPr/>
                      <p:nvPr/>
                    </p:nvPicPr>
                    <p:blipFill>
                      <a:blip r:embed="rId36"/>
                      <a:stretch>
                        <a:fillRect/>
                      </a:stretch>
                    </p:blipFill>
                    <p:spPr>
                      <a:xfrm>
                        <a:off x="4186886" y="5936417"/>
                        <a:ext cx="1473200" cy="457200"/>
                      </a:xfrm>
                      <a:prstGeom prst="rect">
                        <a:avLst/>
                      </a:prstGeom>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2358269911"/>
              </p:ext>
            </p:extLst>
          </p:nvPr>
        </p:nvGraphicFramePr>
        <p:xfrm>
          <a:off x="6188074" y="5891213"/>
          <a:ext cx="1804371" cy="414337"/>
        </p:xfrm>
        <a:graphic>
          <a:graphicData uri="http://schemas.openxmlformats.org/presentationml/2006/ole">
            <mc:AlternateContent xmlns:mc="http://schemas.openxmlformats.org/markup-compatibility/2006">
              <mc:Choice xmlns:v="urn:schemas-microsoft-com:vml" Requires="v">
                <p:oleObj spid="_x0000_s118536" name="Equation" r:id="rId37" imgW="1714320" imgH="393480" progId="Equation.DSMT4">
                  <p:embed/>
                </p:oleObj>
              </mc:Choice>
              <mc:Fallback>
                <p:oleObj name="Equation" r:id="rId37" imgW="1714320" imgH="393480" progId="Equation.DSMT4">
                  <p:embed/>
                  <p:pic>
                    <p:nvPicPr>
                      <p:cNvPr id="0" name=""/>
                      <p:cNvPicPr/>
                      <p:nvPr/>
                    </p:nvPicPr>
                    <p:blipFill>
                      <a:blip r:embed="rId38"/>
                      <a:stretch>
                        <a:fillRect/>
                      </a:stretch>
                    </p:blipFill>
                    <p:spPr>
                      <a:xfrm>
                        <a:off x="6188074" y="5891213"/>
                        <a:ext cx="1804371" cy="414337"/>
                      </a:xfrm>
                      <a:prstGeom prst="rect">
                        <a:avLst/>
                      </a:prstGeom>
                    </p:spPr>
                  </p:pic>
                </p:oleObj>
              </mc:Fallback>
            </mc:AlternateContent>
          </a:graphicData>
        </a:graphic>
      </p:graphicFrame>
      <p:sp>
        <p:nvSpPr>
          <p:cNvPr id="74" name="TextBox 73"/>
          <p:cNvSpPr txBox="1"/>
          <p:nvPr/>
        </p:nvSpPr>
        <p:spPr>
          <a:xfrm>
            <a:off x="5927120" y="6245225"/>
            <a:ext cx="2390398" cy="369332"/>
          </a:xfrm>
          <a:prstGeom prst="rect">
            <a:avLst/>
          </a:prstGeom>
          <a:noFill/>
        </p:spPr>
        <p:txBody>
          <a:bodyPr wrap="none" rtlCol="0">
            <a:spAutoFit/>
          </a:bodyPr>
          <a:lstStyle/>
          <a:p>
            <a:r>
              <a:rPr lang="el-GR" dirty="0" smtClean="0">
                <a:latin typeface="Times New Roman" panose="02020603050405020304" pitchFamily="18" charset="0"/>
                <a:cs typeface="Times New Roman" panose="02020603050405020304" pitchFamily="18" charset="0"/>
              </a:rPr>
              <a:t>Δ</a:t>
            </a:r>
            <a:r>
              <a:rPr lang="en-US" i="1" dirty="0" err="1" smtClean="0">
                <a:latin typeface="Times New Roman" panose="02020603050405020304" pitchFamily="18" charset="0"/>
                <a:cs typeface="Times New Roman" panose="02020603050405020304" pitchFamily="18" charset="0"/>
              </a:rPr>
              <a:t>kz</a:t>
            </a:r>
            <a:r>
              <a:rPr lang="en-US" dirty="0" smtClean="0">
                <a:latin typeface="Times New Roman" panose="02020603050405020304" pitchFamily="18" charset="0"/>
                <a:cs typeface="Times New Roman" panose="02020603050405020304" pitchFamily="18" charset="0"/>
              </a:rPr>
              <a:t> </a:t>
            </a:r>
            <a:r>
              <a:rPr lang="en-US" dirty="0" smtClean="0"/>
              <a:t>-phase mismatch</a:t>
            </a:r>
            <a:endParaRPr lang="en-US" dirty="0"/>
          </a:p>
        </p:txBody>
      </p:sp>
    </p:spTree>
    <p:extLst>
      <p:ext uri="{BB962C8B-B14F-4D97-AF65-F5344CB8AC3E}">
        <p14:creationId xmlns:p14="http://schemas.microsoft.com/office/powerpoint/2010/main" val="379169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4"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13712</TotalTime>
  <Words>1463</Words>
  <Application>Microsoft Office PowerPoint</Application>
  <PresentationFormat>On-screen Show (4:3)</PresentationFormat>
  <Paragraphs>370</Paragraphs>
  <Slides>34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Symbol</vt:lpstr>
      <vt:lpstr>Times New Roman</vt:lpstr>
      <vt:lpstr>Default Design</vt:lpstr>
      <vt:lpstr>Equation</vt:lpstr>
      <vt:lpstr>Lecture 27</vt:lpstr>
      <vt:lpstr>Potential without inversion symmetry</vt:lpstr>
      <vt:lpstr>Two tone field</vt:lpstr>
      <vt:lpstr>Second order susceptibilities</vt:lpstr>
      <vt:lpstr>Special cases </vt:lpstr>
      <vt:lpstr>Tensor of nonlinear susceptibility</vt:lpstr>
      <vt:lpstr>Transmission windows of nonlinear crystals</vt:lpstr>
      <vt:lpstr>χ(2) order of magnitude</vt:lpstr>
      <vt:lpstr>SHG efficiency</vt:lpstr>
      <vt:lpstr>Solution for non-depleted pump</vt:lpstr>
      <vt:lpstr>Need for phase matching</vt:lpstr>
      <vt:lpstr>Green laser pointer</vt:lpstr>
      <vt:lpstr>Phase matching in a birefringent crystal</vt:lpstr>
      <vt:lpstr>Effective SHG coefficient and acceptance angle</vt:lpstr>
      <vt:lpstr>Noncritical phase-matching</vt:lpstr>
      <vt:lpstr>Quasi-phase matching (QPM)</vt:lpstr>
      <vt:lpstr>SHG in PPLN</vt:lpstr>
      <vt:lpstr>3 wave interaction</vt:lpstr>
      <vt:lpstr>Photon number balance </vt:lpstr>
      <vt:lpstr>SHG with pump depletion</vt:lpstr>
      <vt:lpstr>Frequency upconversion</vt:lpstr>
      <vt:lpstr>Parametric down conversion and amplification</vt:lpstr>
      <vt:lpstr>Optical parametric amplifier (OPA)</vt:lpstr>
      <vt:lpstr>Optical parametric oscillator (OPO)</vt:lpstr>
      <vt:lpstr>OPO threshold</vt:lpstr>
      <vt:lpstr>OPO Conversion Efficiency</vt:lpstr>
      <vt:lpstr>OPO photon conversion efficiency</vt:lpstr>
      <vt:lpstr>OPO Tuning </vt:lpstr>
      <vt:lpstr>OPO Tuning </vt:lpstr>
      <vt:lpstr>Angle phase matching tuning </vt:lpstr>
      <vt:lpstr>Temperature tuning </vt:lpstr>
      <vt:lpstr>Changing the inversion period for QPM crystals</vt:lpstr>
      <vt:lpstr>Pump wavelength tuning</vt:lpstr>
      <vt:lpstr>Generation of entangled photons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559</cp:revision>
  <cp:lastPrinted>1601-01-01T00:00:00Z</cp:lastPrinted>
  <dcterms:created xsi:type="dcterms:W3CDTF">1601-01-01T00:00:00Z</dcterms:created>
  <dcterms:modified xsi:type="dcterms:W3CDTF">2022-01-09T03:14:05Z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