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357" r:id="rId2"/>
    <p:sldId id="388" r:id="rId3"/>
    <p:sldId id="359" r:id="rId4"/>
    <p:sldId id="389" r:id="rId5"/>
    <p:sldId id="390" r:id="rId6"/>
    <p:sldId id="391" r:id="rId7"/>
    <p:sldId id="392" r:id="rId8"/>
    <p:sldId id="393" r:id="rId9"/>
    <p:sldId id="394" r:id="rId10"/>
    <p:sldId id="398" r:id="rId11"/>
    <p:sldId id="395" r:id="rId12"/>
    <p:sldId id="396" r:id="rId13"/>
    <p:sldId id="397" r:id="rId14"/>
    <p:sldId id="399" r:id="rId15"/>
    <p:sldId id="400" r:id="rId16"/>
    <p:sldId id="401" r:id="rId17"/>
    <p:sldId id="403" r:id="rId18"/>
    <p:sldId id="404" r:id="rId19"/>
    <p:sldId id="405" r:id="rId20"/>
    <p:sldId id="406" r:id="rId21"/>
    <p:sldId id="402" r:id="rId22"/>
    <p:sldId id="407" r:id="rId23"/>
    <p:sldId id="408" r:id="rId24"/>
    <p:sldId id="409" r:id="rId25"/>
    <p:sldId id="410" r:id="rId26"/>
    <p:sldId id="411" r:id="rId27"/>
    <p:sldId id="412" r:id="rId28"/>
    <p:sldId id="414" r:id="rId29"/>
    <p:sldId id="415" r:id="rId30"/>
    <p:sldId id="416" r:id="rId31"/>
    <p:sldId id="417" r:id="rId32"/>
    <p:sldId id="418"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1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336600"/>
    <a:srgbClr val="000099"/>
    <a:srgbClr val="CC0000"/>
    <a:srgbClr val="003399"/>
    <a:srgbClr val="666633"/>
    <a:srgbClr val="FF00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90" autoAdjust="0"/>
    <p:restoredTop sz="96634" autoAdjust="0"/>
  </p:normalViewPr>
  <p:slideViewPr>
    <p:cSldViewPr>
      <p:cViewPr varScale="1">
        <p:scale>
          <a:sx n="106" d="100"/>
          <a:sy n="106" d="100"/>
        </p:scale>
        <p:origin x="1308" y="96"/>
      </p:cViewPr>
      <p:guideLst>
        <p:guide orient="horz" pos="2016"/>
        <p:guide pos="187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11" Type="http://schemas.openxmlformats.org/officeDocument/2006/relationships/image" Target="../media/image112.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10" Type="http://schemas.openxmlformats.org/officeDocument/2006/relationships/image" Target="../media/image122.wmf"/><Relationship Id="rId4" Type="http://schemas.openxmlformats.org/officeDocument/2006/relationships/image" Target="../media/image116.wmf"/><Relationship Id="rId9" Type="http://schemas.openxmlformats.org/officeDocument/2006/relationships/image" Target="../media/image12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9" Type="http://schemas.openxmlformats.org/officeDocument/2006/relationships/image" Target="../media/image131.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image" Target="../media/image152.wmf"/><Relationship Id="rId3" Type="http://schemas.openxmlformats.org/officeDocument/2006/relationships/image" Target="../media/image142.wmf"/><Relationship Id="rId7" Type="http://schemas.openxmlformats.org/officeDocument/2006/relationships/image" Target="../media/image146.wmf"/><Relationship Id="rId12" Type="http://schemas.openxmlformats.org/officeDocument/2006/relationships/image" Target="../media/image151.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0" Type="http://schemas.openxmlformats.org/officeDocument/2006/relationships/image" Target="../media/image149.wmf"/><Relationship Id="rId4" Type="http://schemas.openxmlformats.org/officeDocument/2006/relationships/image" Target="../media/image143.wmf"/><Relationship Id="rId9" Type="http://schemas.openxmlformats.org/officeDocument/2006/relationships/image" Target="../media/image148.wmf"/><Relationship Id="rId14" Type="http://schemas.openxmlformats.org/officeDocument/2006/relationships/image" Target="../media/image15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image" Target="../media/image166.wmf"/><Relationship Id="rId3" Type="http://schemas.openxmlformats.org/officeDocument/2006/relationships/image" Target="../media/image156.wmf"/><Relationship Id="rId7" Type="http://schemas.openxmlformats.org/officeDocument/2006/relationships/image" Target="../media/image160.wmf"/><Relationship Id="rId12" Type="http://schemas.openxmlformats.org/officeDocument/2006/relationships/image" Target="../media/image165.wmf"/><Relationship Id="rId17" Type="http://schemas.openxmlformats.org/officeDocument/2006/relationships/image" Target="../media/image170.wmf"/><Relationship Id="rId2" Type="http://schemas.openxmlformats.org/officeDocument/2006/relationships/image" Target="../media/image155.wmf"/><Relationship Id="rId16" Type="http://schemas.openxmlformats.org/officeDocument/2006/relationships/image" Target="../media/image169.wmf"/><Relationship Id="rId1" Type="http://schemas.openxmlformats.org/officeDocument/2006/relationships/image" Target="../media/image154.wmf"/><Relationship Id="rId6" Type="http://schemas.openxmlformats.org/officeDocument/2006/relationships/image" Target="../media/image159.wmf"/><Relationship Id="rId11" Type="http://schemas.openxmlformats.org/officeDocument/2006/relationships/image" Target="../media/image164.wmf"/><Relationship Id="rId5" Type="http://schemas.openxmlformats.org/officeDocument/2006/relationships/image" Target="../media/image158.wmf"/><Relationship Id="rId15" Type="http://schemas.openxmlformats.org/officeDocument/2006/relationships/image" Target="../media/image168.wmf"/><Relationship Id="rId10" Type="http://schemas.openxmlformats.org/officeDocument/2006/relationships/image" Target="../media/image163.wmf"/><Relationship Id="rId4" Type="http://schemas.openxmlformats.org/officeDocument/2006/relationships/image" Target="../media/image157.wmf"/><Relationship Id="rId9" Type="http://schemas.openxmlformats.org/officeDocument/2006/relationships/image" Target="../media/image162.wmf"/><Relationship Id="rId14" Type="http://schemas.openxmlformats.org/officeDocument/2006/relationships/image" Target="../media/image1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image" Target="../media/image197.wmf"/><Relationship Id="rId18" Type="http://schemas.openxmlformats.org/officeDocument/2006/relationships/image" Target="../media/image202.wmf"/><Relationship Id="rId3" Type="http://schemas.openxmlformats.org/officeDocument/2006/relationships/image" Target="../media/image187.wmf"/><Relationship Id="rId7" Type="http://schemas.openxmlformats.org/officeDocument/2006/relationships/image" Target="../media/image191.wmf"/><Relationship Id="rId12" Type="http://schemas.openxmlformats.org/officeDocument/2006/relationships/image" Target="../media/image196.wmf"/><Relationship Id="rId17" Type="http://schemas.openxmlformats.org/officeDocument/2006/relationships/image" Target="../media/image201.wmf"/><Relationship Id="rId2" Type="http://schemas.openxmlformats.org/officeDocument/2006/relationships/image" Target="../media/image186.wmf"/><Relationship Id="rId16" Type="http://schemas.openxmlformats.org/officeDocument/2006/relationships/image" Target="../media/image200.wmf"/><Relationship Id="rId20" Type="http://schemas.openxmlformats.org/officeDocument/2006/relationships/image" Target="../media/image204.wmf"/><Relationship Id="rId1" Type="http://schemas.openxmlformats.org/officeDocument/2006/relationships/image" Target="../media/image185.wmf"/><Relationship Id="rId6" Type="http://schemas.openxmlformats.org/officeDocument/2006/relationships/image" Target="../media/image190.wmf"/><Relationship Id="rId11" Type="http://schemas.openxmlformats.org/officeDocument/2006/relationships/image" Target="../media/image195.wmf"/><Relationship Id="rId5" Type="http://schemas.openxmlformats.org/officeDocument/2006/relationships/image" Target="../media/image189.wmf"/><Relationship Id="rId15" Type="http://schemas.openxmlformats.org/officeDocument/2006/relationships/image" Target="../media/image199.wmf"/><Relationship Id="rId10" Type="http://schemas.openxmlformats.org/officeDocument/2006/relationships/image" Target="../media/image194.wmf"/><Relationship Id="rId19" Type="http://schemas.openxmlformats.org/officeDocument/2006/relationships/image" Target="../media/image203.wmf"/><Relationship Id="rId4" Type="http://schemas.openxmlformats.org/officeDocument/2006/relationships/image" Target="../media/image188.wmf"/><Relationship Id="rId9" Type="http://schemas.openxmlformats.org/officeDocument/2006/relationships/image" Target="../media/image193.wmf"/><Relationship Id="rId14" Type="http://schemas.openxmlformats.org/officeDocument/2006/relationships/image" Target="../media/image19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image" Target="../media/image217.wmf"/><Relationship Id="rId3" Type="http://schemas.openxmlformats.org/officeDocument/2006/relationships/image" Target="../media/image207.wmf"/><Relationship Id="rId7" Type="http://schemas.openxmlformats.org/officeDocument/2006/relationships/image" Target="../media/image211.wmf"/><Relationship Id="rId12" Type="http://schemas.openxmlformats.org/officeDocument/2006/relationships/image" Target="../media/image216.wmf"/><Relationship Id="rId2" Type="http://schemas.openxmlformats.org/officeDocument/2006/relationships/image" Target="../media/image206.wmf"/><Relationship Id="rId16" Type="http://schemas.openxmlformats.org/officeDocument/2006/relationships/image" Target="../media/image220.wmf"/><Relationship Id="rId1" Type="http://schemas.openxmlformats.org/officeDocument/2006/relationships/image" Target="../media/image205.wmf"/><Relationship Id="rId6" Type="http://schemas.openxmlformats.org/officeDocument/2006/relationships/image" Target="../media/image210.wmf"/><Relationship Id="rId11" Type="http://schemas.openxmlformats.org/officeDocument/2006/relationships/image" Target="../media/image215.wmf"/><Relationship Id="rId5" Type="http://schemas.openxmlformats.org/officeDocument/2006/relationships/image" Target="../media/image209.wmf"/><Relationship Id="rId15" Type="http://schemas.openxmlformats.org/officeDocument/2006/relationships/image" Target="../media/image219.wmf"/><Relationship Id="rId10" Type="http://schemas.openxmlformats.org/officeDocument/2006/relationships/image" Target="../media/image214.wmf"/><Relationship Id="rId4" Type="http://schemas.openxmlformats.org/officeDocument/2006/relationships/image" Target="../media/image208.wmf"/><Relationship Id="rId9" Type="http://schemas.openxmlformats.org/officeDocument/2006/relationships/image" Target="../media/image213.emf"/><Relationship Id="rId14" Type="http://schemas.openxmlformats.org/officeDocument/2006/relationships/image" Target="../media/image21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5" Type="http://schemas.openxmlformats.org/officeDocument/2006/relationships/image" Target="../media/image230.wmf"/><Relationship Id="rId4" Type="http://schemas.openxmlformats.org/officeDocument/2006/relationships/image" Target="../media/image229.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e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e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e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51.wmf"/><Relationship Id="rId3" Type="http://schemas.openxmlformats.org/officeDocument/2006/relationships/image" Target="../media/image41.wmf"/><Relationship Id="rId7" Type="http://schemas.openxmlformats.org/officeDocument/2006/relationships/image" Target="../media/image45.wmf"/><Relationship Id="rId12" Type="http://schemas.openxmlformats.org/officeDocument/2006/relationships/image" Target="../media/image50.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e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5.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8782ABB-1062-47E5-8D54-C1392F36F132}" type="slidenum">
              <a:rPr lang="en-US"/>
              <a:pPr>
                <a:defRPr/>
              </a:pPr>
              <a:t>‹#›</a:t>
            </a:fld>
            <a:endParaRPr lang="en-US"/>
          </a:p>
        </p:txBody>
      </p:sp>
    </p:spTree>
    <p:extLst>
      <p:ext uri="{BB962C8B-B14F-4D97-AF65-F5344CB8AC3E}">
        <p14:creationId xmlns:p14="http://schemas.microsoft.com/office/powerpoint/2010/main" val="1789511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0236D93-F41C-4106-8DDE-3A327043DA2D}" type="slidenum">
              <a:rPr lang="en-US"/>
              <a:pPr/>
              <a:t>1</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4215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C0F444-D4C0-4C24-BED6-9909D711256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91EA2B-C2D1-4A52-8E53-45F73A38BA4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F60462-024F-4B4D-926F-476097B51E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132659-C6AA-4008-AEA4-35F78A4225E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43419E-49E6-498A-9AEB-DA6B442F220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42A0E5-501F-464D-A9DE-E9541779E2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9887CEA-9D12-414F-9F5C-2498FC9787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733CBAA-5A9F-454A-AF19-39ABCF14556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9C1405A-DC42-4CFC-9EBA-FDEB3EB35A9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A78BBD-822C-4D5D-A7E2-45A2AB2FA3C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70EFFA-4FE7-4C3C-8ECA-54A1463449A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60E0EFC-C2FD-40E4-983C-7438C521BF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80.wmf"/><Relationship Id="rId5" Type="http://schemas.openxmlformats.org/officeDocument/2006/relationships/oleObject" Target="../embeddings/oleObject79.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1.bin"/></Relationships>
</file>

<file path=ppt/slides/_rels/slide11.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87.wmf"/><Relationship Id="rId2" Type="http://schemas.openxmlformats.org/officeDocument/2006/relationships/slideLayout" Target="../slideLayouts/slideLayout6.xml"/><Relationship Id="rId16" Type="http://schemas.openxmlformats.org/officeDocument/2006/relationships/image" Target="../media/image90.emf"/><Relationship Id="rId1" Type="http://schemas.openxmlformats.org/officeDocument/2006/relationships/vmlDrawing" Target="../drawings/vmlDrawing10.vml"/><Relationship Id="rId6" Type="http://schemas.openxmlformats.org/officeDocument/2006/relationships/image" Target="../media/image84.wmf"/><Relationship Id="rId11" Type="http://schemas.openxmlformats.org/officeDocument/2006/relationships/oleObject" Target="../embeddings/oleObject86.bin"/><Relationship Id="rId5" Type="http://schemas.openxmlformats.org/officeDocument/2006/relationships/oleObject" Target="../embeddings/oleObject83.bin"/><Relationship Id="rId15" Type="http://schemas.openxmlformats.org/officeDocument/2006/relationships/image" Target="../media/image89.emf"/><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5.bin"/><Relationship Id="rId14" Type="http://schemas.openxmlformats.org/officeDocument/2006/relationships/image" Target="../media/image88.wmf"/></Relationships>
</file>

<file path=ppt/slides/_rels/slide12.x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image" Target="../media/image95.jpeg"/><Relationship Id="rId7" Type="http://schemas.openxmlformats.org/officeDocument/2006/relationships/image" Target="../media/image92.wmf"/><Relationship Id="rId12" Type="http://schemas.openxmlformats.org/officeDocument/2006/relationships/image" Target="../media/image94.w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89.bin"/><Relationship Id="rId11" Type="http://schemas.openxmlformats.org/officeDocument/2006/relationships/oleObject" Target="../embeddings/oleObject91.bin"/><Relationship Id="rId5" Type="http://schemas.openxmlformats.org/officeDocument/2006/relationships/image" Target="../media/image91.wmf"/><Relationship Id="rId10" Type="http://schemas.openxmlformats.org/officeDocument/2006/relationships/image" Target="../media/image93.wmf"/><Relationship Id="rId4" Type="http://schemas.openxmlformats.org/officeDocument/2006/relationships/oleObject" Target="../embeddings/oleObject88.bin"/><Relationship Id="rId9" Type="http://schemas.openxmlformats.org/officeDocument/2006/relationships/oleObject" Target="../embeddings/oleObject90.bin"/></Relationships>
</file>

<file path=ppt/slides/_rels/slide13.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98.wmf"/><Relationship Id="rId11" Type="http://schemas.openxmlformats.org/officeDocument/2006/relationships/image" Target="../media/image100.wmf"/><Relationship Id="rId5" Type="http://schemas.openxmlformats.org/officeDocument/2006/relationships/oleObject" Target="../embeddings/oleObject93.bin"/><Relationship Id="rId10" Type="http://schemas.openxmlformats.org/officeDocument/2006/relationships/oleObject" Target="../embeddings/oleObject95.bin"/><Relationship Id="rId4" Type="http://schemas.openxmlformats.org/officeDocument/2006/relationships/image" Target="../media/image97.wmf"/><Relationship Id="rId9" Type="http://schemas.openxmlformats.org/officeDocument/2006/relationships/image" Target="../media/image101.emf"/></Relationships>
</file>

<file path=ppt/slides/_rels/slide14.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1.bin"/><Relationship Id="rId18" Type="http://schemas.openxmlformats.org/officeDocument/2006/relationships/image" Target="../media/image109.wmf"/><Relationship Id="rId3" Type="http://schemas.openxmlformats.org/officeDocument/2006/relationships/oleObject" Target="../embeddings/oleObject96.bin"/><Relationship Id="rId21" Type="http://schemas.openxmlformats.org/officeDocument/2006/relationships/oleObject" Target="../embeddings/oleObject105.bin"/><Relationship Id="rId7" Type="http://schemas.openxmlformats.org/officeDocument/2006/relationships/oleObject" Target="../embeddings/oleObject98.bin"/><Relationship Id="rId12" Type="http://schemas.openxmlformats.org/officeDocument/2006/relationships/image" Target="../media/image106.wmf"/><Relationship Id="rId17" Type="http://schemas.openxmlformats.org/officeDocument/2006/relationships/oleObject" Target="../embeddings/oleObject103.bin"/><Relationship Id="rId2" Type="http://schemas.openxmlformats.org/officeDocument/2006/relationships/slideLayout" Target="../slideLayouts/slideLayout6.xml"/><Relationship Id="rId16" Type="http://schemas.openxmlformats.org/officeDocument/2006/relationships/image" Target="../media/image108.wmf"/><Relationship Id="rId20" Type="http://schemas.openxmlformats.org/officeDocument/2006/relationships/image" Target="../media/image110.wmf"/><Relationship Id="rId1" Type="http://schemas.openxmlformats.org/officeDocument/2006/relationships/vmlDrawing" Target="../drawings/vmlDrawing13.vml"/><Relationship Id="rId6" Type="http://schemas.openxmlformats.org/officeDocument/2006/relationships/image" Target="../media/image103.wmf"/><Relationship Id="rId11" Type="http://schemas.openxmlformats.org/officeDocument/2006/relationships/oleObject" Target="../embeddings/oleObject100.bin"/><Relationship Id="rId24" Type="http://schemas.openxmlformats.org/officeDocument/2006/relationships/image" Target="../media/image112.wmf"/><Relationship Id="rId5" Type="http://schemas.openxmlformats.org/officeDocument/2006/relationships/oleObject" Target="../embeddings/oleObject97.bin"/><Relationship Id="rId15" Type="http://schemas.openxmlformats.org/officeDocument/2006/relationships/oleObject" Target="../embeddings/oleObject102.bin"/><Relationship Id="rId23" Type="http://schemas.openxmlformats.org/officeDocument/2006/relationships/oleObject" Target="../embeddings/oleObject106.bin"/><Relationship Id="rId10" Type="http://schemas.openxmlformats.org/officeDocument/2006/relationships/image" Target="../media/image105.wmf"/><Relationship Id="rId19" Type="http://schemas.openxmlformats.org/officeDocument/2006/relationships/oleObject" Target="../embeddings/oleObject104.bin"/><Relationship Id="rId4" Type="http://schemas.openxmlformats.org/officeDocument/2006/relationships/image" Target="../media/image102.wmf"/><Relationship Id="rId9" Type="http://schemas.openxmlformats.org/officeDocument/2006/relationships/oleObject" Target="../embeddings/oleObject99.bin"/><Relationship Id="rId14" Type="http://schemas.openxmlformats.org/officeDocument/2006/relationships/image" Target="../media/image107.wmf"/><Relationship Id="rId22" Type="http://schemas.openxmlformats.org/officeDocument/2006/relationships/image" Target="../media/image111.wmf"/></Relationships>
</file>

<file path=ppt/slides/_rels/slide15.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12.bin"/><Relationship Id="rId18" Type="http://schemas.openxmlformats.org/officeDocument/2006/relationships/image" Target="../media/image120.wmf"/><Relationship Id="rId3" Type="http://schemas.openxmlformats.org/officeDocument/2006/relationships/oleObject" Target="../embeddings/oleObject107.bin"/><Relationship Id="rId21" Type="http://schemas.openxmlformats.org/officeDocument/2006/relationships/oleObject" Target="../embeddings/oleObject116.bin"/><Relationship Id="rId7" Type="http://schemas.openxmlformats.org/officeDocument/2006/relationships/oleObject" Target="../embeddings/oleObject109.bin"/><Relationship Id="rId12" Type="http://schemas.openxmlformats.org/officeDocument/2006/relationships/image" Target="../media/image117.wmf"/><Relationship Id="rId17" Type="http://schemas.openxmlformats.org/officeDocument/2006/relationships/oleObject" Target="../embeddings/oleObject114.bin"/><Relationship Id="rId2" Type="http://schemas.openxmlformats.org/officeDocument/2006/relationships/slideLayout" Target="../slideLayouts/slideLayout6.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vmlDrawing" Target="../drawings/vmlDrawing14.vml"/><Relationship Id="rId6" Type="http://schemas.openxmlformats.org/officeDocument/2006/relationships/image" Target="../media/image114.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16.wmf"/><Relationship Id="rId19" Type="http://schemas.openxmlformats.org/officeDocument/2006/relationships/oleObject" Target="../embeddings/oleObject115.bin"/><Relationship Id="rId4" Type="http://schemas.openxmlformats.org/officeDocument/2006/relationships/image" Target="../media/image113.wmf"/><Relationship Id="rId9" Type="http://schemas.openxmlformats.org/officeDocument/2006/relationships/oleObject" Target="../embeddings/oleObject110.bin"/><Relationship Id="rId14" Type="http://schemas.openxmlformats.org/officeDocument/2006/relationships/image" Target="../media/image118.wmf"/><Relationship Id="rId22" Type="http://schemas.openxmlformats.org/officeDocument/2006/relationships/image" Target="../media/image122.wmf"/></Relationships>
</file>

<file path=ppt/slides/_rels/slide16.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22.bin"/><Relationship Id="rId18" Type="http://schemas.openxmlformats.org/officeDocument/2006/relationships/image" Target="../media/image130.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27.wmf"/><Relationship Id="rId17" Type="http://schemas.openxmlformats.org/officeDocument/2006/relationships/oleObject" Target="../embeddings/oleObject124.bin"/><Relationship Id="rId2" Type="http://schemas.openxmlformats.org/officeDocument/2006/relationships/slideLayout" Target="../slideLayouts/slideLayout6.xml"/><Relationship Id="rId16" Type="http://schemas.openxmlformats.org/officeDocument/2006/relationships/image" Target="../media/image129.wmf"/><Relationship Id="rId20" Type="http://schemas.openxmlformats.org/officeDocument/2006/relationships/image" Target="../media/image131.emf"/><Relationship Id="rId1" Type="http://schemas.openxmlformats.org/officeDocument/2006/relationships/vmlDrawing" Target="../drawings/vmlDrawing15.vml"/><Relationship Id="rId6" Type="http://schemas.openxmlformats.org/officeDocument/2006/relationships/image" Target="../media/image124.wmf"/><Relationship Id="rId11" Type="http://schemas.openxmlformats.org/officeDocument/2006/relationships/oleObject" Target="../embeddings/oleObject121.bin"/><Relationship Id="rId5" Type="http://schemas.openxmlformats.org/officeDocument/2006/relationships/oleObject" Target="../embeddings/oleObject118.bin"/><Relationship Id="rId15" Type="http://schemas.openxmlformats.org/officeDocument/2006/relationships/oleObject" Target="../embeddings/oleObject123.bin"/><Relationship Id="rId10" Type="http://schemas.openxmlformats.org/officeDocument/2006/relationships/image" Target="../media/image126.wmf"/><Relationship Id="rId19" Type="http://schemas.openxmlformats.org/officeDocument/2006/relationships/oleObject" Target="../embeddings/oleObject125.bin"/><Relationship Id="rId4" Type="http://schemas.openxmlformats.org/officeDocument/2006/relationships/image" Target="../media/image123.wmf"/><Relationship Id="rId9" Type="http://schemas.openxmlformats.org/officeDocument/2006/relationships/oleObject" Target="../embeddings/oleObject120.bin"/><Relationship Id="rId14" Type="http://schemas.openxmlformats.org/officeDocument/2006/relationships/image" Target="../media/image128.wmf"/></Relationships>
</file>

<file path=ppt/slides/_rels/slide17.x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slideLayout" Target="../slideLayouts/slideLayout6.xml"/><Relationship Id="rId4" Type="http://schemas.openxmlformats.org/officeDocument/2006/relationships/image" Target="../media/image134.emf"/></Relationships>
</file>

<file path=ppt/slides/_rels/slide1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emf"/><Relationship Id="rId1" Type="http://schemas.openxmlformats.org/officeDocument/2006/relationships/slideLayout" Target="../slideLayouts/slideLayout6.xml"/><Relationship Id="rId4" Type="http://schemas.openxmlformats.org/officeDocument/2006/relationships/image" Target="../media/image137.jpeg"/></Relationships>
</file>

<file path=ppt/slides/_rels/slide19.x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139.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31.bin"/><Relationship Id="rId18" Type="http://schemas.openxmlformats.org/officeDocument/2006/relationships/image" Target="../media/image147.wmf"/><Relationship Id="rId26" Type="http://schemas.openxmlformats.org/officeDocument/2006/relationships/image" Target="../media/image151.wmf"/><Relationship Id="rId3" Type="http://schemas.openxmlformats.org/officeDocument/2006/relationships/oleObject" Target="../embeddings/oleObject126.bin"/><Relationship Id="rId21" Type="http://schemas.openxmlformats.org/officeDocument/2006/relationships/oleObject" Target="../embeddings/oleObject135.bin"/><Relationship Id="rId7" Type="http://schemas.openxmlformats.org/officeDocument/2006/relationships/oleObject" Target="../embeddings/oleObject128.bin"/><Relationship Id="rId12" Type="http://schemas.openxmlformats.org/officeDocument/2006/relationships/image" Target="../media/image144.wmf"/><Relationship Id="rId17" Type="http://schemas.openxmlformats.org/officeDocument/2006/relationships/oleObject" Target="../embeddings/oleObject133.bin"/><Relationship Id="rId25" Type="http://schemas.openxmlformats.org/officeDocument/2006/relationships/oleObject" Target="../embeddings/oleObject137.bin"/><Relationship Id="rId2" Type="http://schemas.openxmlformats.org/officeDocument/2006/relationships/slideLayout" Target="../slideLayouts/slideLayout6.xml"/><Relationship Id="rId16" Type="http://schemas.openxmlformats.org/officeDocument/2006/relationships/image" Target="../media/image146.wmf"/><Relationship Id="rId20" Type="http://schemas.openxmlformats.org/officeDocument/2006/relationships/image" Target="../media/image148.wmf"/><Relationship Id="rId29" Type="http://schemas.openxmlformats.org/officeDocument/2006/relationships/oleObject" Target="../embeddings/oleObject139.bin"/><Relationship Id="rId1" Type="http://schemas.openxmlformats.org/officeDocument/2006/relationships/vmlDrawing" Target="../drawings/vmlDrawing16.vml"/><Relationship Id="rId6" Type="http://schemas.openxmlformats.org/officeDocument/2006/relationships/image" Target="../media/image141.wmf"/><Relationship Id="rId11" Type="http://schemas.openxmlformats.org/officeDocument/2006/relationships/oleObject" Target="../embeddings/oleObject130.bin"/><Relationship Id="rId24" Type="http://schemas.openxmlformats.org/officeDocument/2006/relationships/image" Target="../media/image150.wmf"/><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oleObject" Target="../embeddings/oleObject136.bin"/><Relationship Id="rId28" Type="http://schemas.openxmlformats.org/officeDocument/2006/relationships/image" Target="../media/image152.wmf"/><Relationship Id="rId10" Type="http://schemas.openxmlformats.org/officeDocument/2006/relationships/image" Target="../media/image143.wmf"/><Relationship Id="rId19" Type="http://schemas.openxmlformats.org/officeDocument/2006/relationships/oleObject" Target="../embeddings/oleObject134.bin"/><Relationship Id="rId4" Type="http://schemas.openxmlformats.org/officeDocument/2006/relationships/image" Target="../media/image140.wmf"/><Relationship Id="rId9" Type="http://schemas.openxmlformats.org/officeDocument/2006/relationships/oleObject" Target="../embeddings/oleObject129.bin"/><Relationship Id="rId14" Type="http://schemas.openxmlformats.org/officeDocument/2006/relationships/image" Target="../media/image145.wmf"/><Relationship Id="rId22" Type="http://schemas.openxmlformats.org/officeDocument/2006/relationships/image" Target="../media/image149.wmf"/><Relationship Id="rId27" Type="http://schemas.openxmlformats.org/officeDocument/2006/relationships/oleObject" Target="../embeddings/oleObject138.bin"/><Relationship Id="rId30" Type="http://schemas.openxmlformats.org/officeDocument/2006/relationships/image" Target="../media/image153.wmf"/></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45.bin"/><Relationship Id="rId18" Type="http://schemas.openxmlformats.org/officeDocument/2006/relationships/image" Target="../media/image161.wmf"/><Relationship Id="rId26" Type="http://schemas.openxmlformats.org/officeDocument/2006/relationships/image" Target="../media/image165.wmf"/><Relationship Id="rId3" Type="http://schemas.openxmlformats.org/officeDocument/2006/relationships/oleObject" Target="../embeddings/oleObject140.bin"/><Relationship Id="rId21" Type="http://schemas.openxmlformats.org/officeDocument/2006/relationships/oleObject" Target="../embeddings/oleObject149.bin"/><Relationship Id="rId34" Type="http://schemas.openxmlformats.org/officeDocument/2006/relationships/image" Target="../media/image169.wmf"/><Relationship Id="rId7" Type="http://schemas.openxmlformats.org/officeDocument/2006/relationships/oleObject" Target="../embeddings/oleObject142.bin"/><Relationship Id="rId12" Type="http://schemas.openxmlformats.org/officeDocument/2006/relationships/image" Target="../media/image158.wmf"/><Relationship Id="rId17" Type="http://schemas.openxmlformats.org/officeDocument/2006/relationships/oleObject" Target="../embeddings/oleObject147.bin"/><Relationship Id="rId25" Type="http://schemas.openxmlformats.org/officeDocument/2006/relationships/oleObject" Target="../embeddings/oleObject151.bin"/><Relationship Id="rId33" Type="http://schemas.openxmlformats.org/officeDocument/2006/relationships/oleObject" Target="../embeddings/oleObject155.bin"/><Relationship Id="rId2" Type="http://schemas.openxmlformats.org/officeDocument/2006/relationships/slideLayout" Target="../slideLayouts/slideLayout6.xml"/><Relationship Id="rId16" Type="http://schemas.openxmlformats.org/officeDocument/2006/relationships/image" Target="../media/image160.wmf"/><Relationship Id="rId20" Type="http://schemas.openxmlformats.org/officeDocument/2006/relationships/image" Target="../media/image162.wmf"/><Relationship Id="rId29" Type="http://schemas.openxmlformats.org/officeDocument/2006/relationships/oleObject" Target="../embeddings/oleObject153.bin"/><Relationship Id="rId1" Type="http://schemas.openxmlformats.org/officeDocument/2006/relationships/vmlDrawing" Target="../drawings/vmlDrawing17.vml"/><Relationship Id="rId6" Type="http://schemas.openxmlformats.org/officeDocument/2006/relationships/image" Target="../media/image155.wmf"/><Relationship Id="rId11" Type="http://schemas.openxmlformats.org/officeDocument/2006/relationships/oleObject" Target="../embeddings/oleObject144.bin"/><Relationship Id="rId24" Type="http://schemas.openxmlformats.org/officeDocument/2006/relationships/image" Target="../media/image164.wmf"/><Relationship Id="rId32" Type="http://schemas.openxmlformats.org/officeDocument/2006/relationships/image" Target="../media/image168.wmf"/><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66.wmf"/><Relationship Id="rId36" Type="http://schemas.openxmlformats.org/officeDocument/2006/relationships/image" Target="../media/image170.wmf"/><Relationship Id="rId10" Type="http://schemas.openxmlformats.org/officeDocument/2006/relationships/image" Target="../media/image157.wmf"/><Relationship Id="rId19" Type="http://schemas.openxmlformats.org/officeDocument/2006/relationships/oleObject" Target="../embeddings/oleObject148.bin"/><Relationship Id="rId31" Type="http://schemas.openxmlformats.org/officeDocument/2006/relationships/oleObject" Target="../embeddings/oleObject154.bin"/><Relationship Id="rId4" Type="http://schemas.openxmlformats.org/officeDocument/2006/relationships/image" Target="../media/image154.wmf"/><Relationship Id="rId9" Type="http://schemas.openxmlformats.org/officeDocument/2006/relationships/oleObject" Target="../embeddings/oleObject143.bin"/><Relationship Id="rId14" Type="http://schemas.openxmlformats.org/officeDocument/2006/relationships/image" Target="../media/image159.wmf"/><Relationship Id="rId22" Type="http://schemas.openxmlformats.org/officeDocument/2006/relationships/image" Target="../media/image163.wmf"/><Relationship Id="rId27" Type="http://schemas.openxmlformats.org/officeDocument/2006/relationships/oleObject" Target="../embeddings/oleObject152.bin"/><Relationship Id="rId30" Type="http://schemas.openxmlformats.org/officeDocument/2006/relationships/image" Target="../media/image167.wmf"/><Relationship Id="rId35" Type="http://schemas.openxmlformats.org/officeDocument/2006/relationships/oleObject" Target="../embeddings/oleObject156.bin"/><Relationship Id="rId8" Type="http://schemas.openxmlformats.org/officeDocument/2006/relationships/image" Target="../media/image156.wmf"/></Relationships>
</file>

<file path=ppt/slides/_rels/slide23.xml.rels><?xml version="1.0" encoding="UTF-8" standalone="yes"?>
<Relationships xmlns="http://schemas.openxmlformats.org/package/2006/relationships"><Relationship Id="rId8" Type="http://schemas.openxmlformats.org/officeDocument/2006/relationships/image" Target="../media/image173.w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75.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172.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image" Target="../media/image177.emf"/><Relationship Id="rId10" Type="http://schemas.openxmlformats.org/officeDocument/2006/relationships/image" Target="../media/image174.wmf"/><Relationship Id="rId4" Type="http://schemas.openxmlformats.org/officeDocument/2006/relationships/image" Target="../media/image171.wmf"/><Relationship Id="rId9" Type="http://schemas.openxmlformats.org/officeDocument/2006/relationships/oleObject" Target="../embeddings/oleObject160.bin"/><Relationship Id="rId14" Type="http://schemas.openxmlformats.org/officeDocument/2006/relationships/image" Target="../media/image176.wmf"/></Relationships>
</file>

<file path=ppt/slides/_rels/slide24.x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emf"/><Relationship Id="rId1" Type="http://schemas.openxmlformats.org/officeDocument/2006/relationships/slideLayout" Target="../slideLayouts/slideLayout6.xml"/><Relationship Id="rId6" Type="http://schemas.openxmlformats.org/officeDocument/2006/relationships/image" Target="../media/image182.emf"/><Relationship Id="rId5" Type="http://schemas.openxmlformats.org/officeDocument/2006/relationships/image" Target="../media/image181.emf"/><Relationship Id="rId4" Type="http://schemas.openxmlformats.org/officeDocument/2006/relationships/image" Target="../media/image180.emf"/></Relationships>
</file>

<file path=ppt/slides/_rels/slide25.x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image" Target="../media/image18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3" Type="http://schemas.openxmlformats.org/officeDocument/2006/relationships/oleObject" Target="../embeddings/oleObject168.bin"/><Relationship Id="rId18" Type="http://schemas.openxmlformats.org/officeDocument/2006/relationships/image" Target="../media/image192.wmf"/><Relationship Id="rId26" Type="http://schemas.openxmlformats.org/officeDocument/2006/relationships/image" Target="../media/image196.wmf"/><Relationship Id="rId39" Type="http://schemas.openxmlformats.org/officeDocument/2006/relationships/oleObject" Target="../embeddings/oleObject181.bin"/><Relationship Id="rId21" Type="http://schemas.openxmlformats.org/officeDocument/2006/relationships/oleObject" Target="../embeddings/oleObject172.bin"/><Relationship Id="rId34" Type="http://schemas.openxmlformats.org/officeDocument/2006/relationships/image" Target="../media/image200.wmf"/><Relationship Id="rId42" Type="http://schemas.openxmlformats.org/officeDocument/2006/relationships/image" Target="../media/image204.wmf"/><Relationship Id="rId7" Type="http://schemas.openxmlformats.org/officeDocument/2006/relationships/oleObject" Target="../embeddings/oleObject165.bin"/><Relationship Id="rId2" Type="http://schemas.openxmlformats.org/officeDocument/2006/relationships/slideLayout" Target="../slideLayouts/slideLayout6.xml"/><Relationship Id="rId16" Type="http://schemas.openxmlformats.org/officeDocument/2006/relationships/image" Target="../media/image191.wmf"/><Relationship Id="rId20" Type="http://schemas.openxmlformats.org/officeDocument/2006/relationships/image" Target="../media/image193.wmf"/><Relationship Id="rId29" Type="http://schemas.openxmlformats.org/officeDocument/2006/relationships/oleObject" Target="../embeddings/oleObject176.bin"/><Relationship Id="rId41" Type="http://schemas.openxmlformats.org/officeDocument/2006/relationships/oleObject" Target="../embeddings/oleObject182.bin"/><Relationship Id="rId1" Type="http://schemas.openxmlformats.org/officeDocument/2006/relationships/vmlDrawing" Target="../drawings/vmlDrawing19.vml"/><Relationship Id="rId6" Type="http://schemas.openxmlformats.org/officeDocument/2006/relationships/image" Target="../media/image186.wmf"/><Relationship Id="rId11" Type="http://schemas.openxmlformats.org/officeDocument/2006/relationships/oleObject" Target="../embeddings/oleObject167.bin"/><Relationship Id="rId24" Type="http://schemas.openxmlformats.org/officeDocument/2006/relationships/image" Target="../media/image195.wmf"/><Relationship Id="rId32" Type="http://schemas.openxmlformats.org/officeDocument/2006/relationships/image" Target="../media/image199.wmf"/><Relationship Id="rId37" Type="http://schemas.openxmlformats.org/officeDocument/2006/relationships/oleObject" Target="../embeddings/oleObject180.bin"/><Relationship Id="rId40" Type="http://schemas.openxmlformats.org/officeDocument/2006/relationships/image" Target="../media/image203.wmf"/><Relationship Id="rId5" Type="http://schemas.openxmlformats.org/officeDocument/2006/relationships/oleObject" Target="../embeddings/oleObject164.bin"/><Relationship Id="rId15" Type="http://schemas.openxmlformats.org/officeDocument/2006/relationships/oleObject" Target="../embeddings/oleObject169.bin"/><Relationship Id="rId23" Type="http://schemas.openxmlformats.org/officeDocument/2006/relationships/oleObject" Target="../embeddings/oleObject173.bin"/><Relationship Id="rId28" Type="http://schemas.openxmlformats.org/officeDocument/2006/relationships/image" Target="../media/image197.wmf"/><Relationship Id="rId36" Type="http://schemas.openxmlformats.org/officeDocument/2006/relationships/image" Target="../media/image201.wmf"/><Relationship Id="rId10" Type="http://schemas.openxmlformats.org/officeDocument/2006/relationships/image" Target="../media/image188.wmf"/><Relationship Id="rId19" Type="http://schemas.openxmlformats.org/officeDocument/2006/relationships/oleObject" Target="../embeddings/oleObject171.bin"/><Relationship Id="rId31" Type="http://schemas.openxmlformats.org/officeDocument/2006/relationships/oleObject" Target="../embeddings/oleObject177.bin"/><Relationship Id="rId4" Type="http://schemas.openxmlformats.org/officeDocument/2006/relationships/image" Target="../media/image185.wmf"/><Relationship Id="rId9" Type="http://schemas.openxmlformats.org/officeDocument/2006/relationships/oleObject" Target="../embeddings/oleObject166.bin"/><Relationship Id="rId14" Type="http://schemas.openxmlformats.org/officeDocument/2006/relationships/image" Target="../media/image190.wmf"/><Relationship Id="rId22" Type="http://schemas.openxmlformats.org/officeDocument/2006/relationships/image" Target="../media/image194.wmf"/><Relationship Id="rId27" Type="http://schemas.openxmlformats.org/officeDocument/2006/relationships/oleObject" Target="../embeddings/oleObject175.bin"/><Relationship Id="rId30" Type="http://schemas.openxmlformats.org/officeDocument/2006/relationships/image" Target="../media/image198.wmf"/><Relationship Id="rId35" Type="http://schemas.openxmlformats.org/officeDocument/2006/relationships/oleObject" Target="../embeddings/oleObject179.bin"/><Relationship Id="rId8" Type="http://schemas.openxmlformats.org/officeDocument/2006/relationships/image" Target="../media/image187.wmf"/><Relationship Id="rId3" Type="http://schemas.openxmlformats.org/officeDocument/2006/relationships/oleObject" Target="../embeddings/oleObject163.bin"/><Relationship Id="rId12" Type="http://schemas.openxmlformats.org/officeDocument/2006/relationships/image" Target="../media/image189.wmf"/><Relationship Id="rId17" Type="http://schemas.openxmlformats.org/officeDocument/2006/relationships/oleObject" Target="../embeddings/oleObject170.bin"/><Relationship Id="rId25" Type="http://schemas.openxmlformats.org/officeDocument/2006/relationships/oleObject" Target="../embeddings/oleObject174.bin"/><Relationship Id="rId33" Type="http://schemas.openxmlformats.org/officeDocument/2006/relationships/oleObject" Target="../embeddings/oleObject178.bin"/><Relationship Id="rId38" Type="http://schemas.openxmlformats.org/officeDocument/2006/relationships/image" Target="../media/image202.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88.bin"/><Relationship Id="rId18" Type="http://schemas.openxmlformats.org/officeDocument/2006/relationships/oleObject" Target="../embeddings/oleObject190.bin"/><Relationship Id="rId26" Type="http://schemas.openxmlformats.org/officeDocument/2006/relationships/oleObject" Target="../embeddings/oleObject194.bin"/><Relationship Id="rId3" Type="http://schemas.openxmlformats.org/officeDocument/2006/relationships/oleObject" Target="../embeddings/oleObject183.bin"/><Relationship Id="rId21" Type="http://schemas.openxmlformats.org/officeDocument/2006/relationships/image" Target="../media/image213.emf"/><Relationship Id="rId34" Type="http://schemas.openxmlformats.org/officeDocument/2006/relationships/image" Target="../media/image219.wmf"/><Relationship Id="rId7" Type="http://schemas.openxmlformats.org/officeDocument/2006/relationships/oleObject" Target="../embeddings/oleObject185.bin"/><Relationship Id="rId12" Type="http://schemas.openxmlformats.org/officeDocument/2006/relationships/image" Target="../media/image209.wmf"/><Relationship Id="rId17" Type="http://schemas.openxmlformats.org/officeDocument/2006/relationships/image" Target="../media/image221.emf"/><Relationship Id="rId25" Type="http://schemas.openxmlformats.org/officeDocument/2006/relationships/image" Target="../media/image215.wmf"/><Relationship Id="rId33" Type="http://schemas.openxmlformats.org/officeDocument/2006/relationships/oleObject" Target="../embeddings/oleObject197.bin"/><Relationship Id="rId2" Type="http://schemas.openxmlformats.org/officeDocument/2006/relationships/slideLayout" Target="../slideLayouts/slideLayout6.xml"/><Relationship Id="rId16" Type="http://schemas.openxmlformats.org/officeDocument/2006/relationships/image" Target="../media/image211.wmf"/><Relationship Id="rId20" Type="http://schemas.openxmlformats.org/officeDocument/2006/relationships/oleObject" Target="../embeddings/oleObject191.bin"/><Relationship Id="rId29" Type="http://schemas.openxmlformats.org/officeDocument/2006/relationships/oleObject" Target="../embeddings/oleObject195.bin"/><Relationship Id="rId1" Type="http://schemas.openxmlformats.org/officeDocument/2006/relationships/vmlDrawing" Target="../drawings/vmlDrawing20.vml"/><Relationship Id="rId6" Type="http://schemas.openxmlformats.org/officeDocument/2006/relationships/image" Target="../media/image206.wmf"/><Relationship Id="rId11" Type="http://schemas.openxmlformats.org/officeDocument/2006/relationships/oleObject" Target="../embeddings/oleObject187.bin"/><Relationship Id="rId24" Type="http://schemas.openxmlformats.org/officeDocument/2006/relationships/oleObject" Target="../embeddings/oleObject193.bin"/><Relationship Id="rId32" Type="http://schemas.openxmlformats.org/officeDocument/2006/relationships/image" Target="../media/image218.wmf"/><Relationship Id="rId5" Type="http://schemas.openxmlformats.org/officeDocument/2006/relationships/oleObject" Target="../embeddings/oleObject184.bin"/><Relationship Id="rId15" Type="http://schemas.openxmlformats.org/officeDocument/2006/relationships/oleObject" Target="../embeddings/oleObject189.bin"/><Relationship Id="rId23" Type="http://schemas.openxmlformats.org/officeDocument/2006/relationships/image" Target="../media/image214.wmf"/><Relationship Id="rId28" Type="http://schemas.openxmlformats.org/officeDocument/2006/relationships/image" Target="../media/image222.emf"/><Relationship Id="rId36" Type="http://schemas.openxmlformats.org/officeDocument/2006/relationships/image" Target="../media/image220.wmf"/><Relationship Id="rId10" Type="http://schemas.openxmlformats.org/officeDocument/2006/relationships/image" Target="../media/image208.wmf"/><Relationship Id="rId19" Type="http://schemas.openxmlformats.org/officeDocument/2006/relationships/image" Target="../media/image212.wmf"/><Relationship Id="rId31" Type="http://schemas.openxmlformats.org/officeDocument/2006/relationships/oleObject" Target="../embeddings/oleObject196.bin"/><Relationship Id="rId4" Type="http://schemas.openxmlformats.org/officeDocument/2006/relationships/image" Target="../media/image205.wmf"/><Relationship Id="rId9" Type="http://schemas.openxmlformats.org/officeDocument/2006/relationships/oleObject" Target="../embeddings/oleObject186.bin"/><Relationship Id="rId14" Type="http://schemas.openxmlformats.org/officeDocument/2006/relationships/image" Target="../media/image210.wmf"/><Relationship Id="rId22" Type="http://schemas.openxmlformats.org/officeDocument/2006/relationships/oleObject" Target="../embeddings/oleObject192.bin"/><Relationship Id="rId27" Type="http://schemas.openxmlformats.org/officeDocument/2006/relationships/image" Target="../media/image216.wmf"/><Relationship Id="rId30" Type="http://schemas.openxmlformats.org/officeDocument/2006/relationships/image" Target="../media/image217.wmf"/><Relationship Id="rId35" Type="http://schemas.openxmlformats.org/officeDocument/2006/relationships/oleObject" Target="../embeddings/oleObject198.bin"/><Relationship Id="rId8" Type="http://schemas.openxmlformats.org/officeDocument/2006/relationships/image" Target="../media/image207.wmf"/></Relationships>
</file>

<file path=ppt/slides/_rels/slide28.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5.emf"/><Relationship Id="rId2" Type="http://schemas.openxmlformats.org/officeDocument/2006/relationships/image" Target="../media/image22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9.emf"/><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image" Target="../media/image231.gif"/><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230.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227.wmf"/><Relationship Id="rId11" Type="http://schemas.openxmlformats.org/officeDocument/2006/relationships/oleObject" Target="../embeddings/oleObject203.bin"/><Relationship Id="rId5" Type="http://schemas.openxmlformats.org/officeDocument/2006/relationships/oleObject" Target="../embeddings/oleObject200.bin"/><Relationship Id="rId10" Type="http://schemas.openxmlformats.org/officeDocument/2006/relationships/image" Target="../media/image229.emf"/><Relationship Id="rId4" Type="http://schemas.openxmlformats.org/officeDocument/2006/relationships/image" Target="../media/image226.wmf"/><Relationship Id="rId9" Type="http://schemas.openxmlformats.org/officeDocument/2006/relationships/oleObject" Target="../embeddings/oleObject202.bin"/></Relationships>
</file>

<file path=ppt/slides/_rels/slide31.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image" Target="../media/image237.png"/><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236.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233.wmf"/><Relationship Id="rId11" Type="http://schemas.openxmlformats.org/officeDocument/2006/relationships/oleObject" Target="../embeddings/oleObject208.bin"/><Relationship Id="rId5" Type="http://schemas.openxmlformats.org/officeDocument/2006/relationships/oleObject" Target="../embeddings/oleObject205.bin"/><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07.bin"/></Relationships>
</file>

<file path=ppt/slides/_rels/slide32.xml.rels><?xml version="1.0" encoding="UTF-8" standalone="yes"?>
<Relationships xmlns="http://schemas.openxmlformats.org/package/2006/relationships"><Relationship Id="rId3" Type="http://schemas.openxmlformats.org/officeDocument/2006/relationships/image" Target="../media/image239.jpeg"/><Relationship Id="rId2" Type="http://schemas.openxmlformats.org/officeDocument/2006/relationships/image" Target="../media/image23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18" Type="http://schemas.openxmlformats.org/officeDocument/2006/relationships/image" Target="../media/image17.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4.wmf"/><Relationship Id="rId17" Type="http://schemas.openxmlformats.org/officeDocument/2006/relationships/oleObject" Target="../embeddings/oleObject16.bin"/><Relationship Id="rId2" Type="http://schemas.openxmlformats.org/officeDocument/2006/relationships/slideLayout" Target="../slideLayouts/slideLayout6.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3.emf"/><Relationship Id="rId19" Type="http://schemas.openxmlformats.org/officeDocument/2006/relationships/oleObject" Target="../embeddings/oleObject17.bin"/><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 Id="rId22" Type="http://schemas.openxmlformats.org/officeDocument/2006/relationships/image" Target="../media/image19.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4.wmf"/><Relationship Id="rId3" Type="http://schemas.openxmlformats.org/officeDocument/2006/relationships/image" Target="../media/image27.emf"/><Relationship Id="rId7" Type="http://schemas.openxmlformats.org/officeDocument/2006/relationships/image" Target="../media/image21.wmf"/><Relationship Id="rId12" Type="http://schemas.openxmlformats.org/officeDocument/2006/relationships/oleObject" Target="../embeddings/oleObject23.bin"/><Relationship Id="rId17" Type="http://schemas.openxmlformats.org/officeDocument/2006/relationships/image" Target="../media/image26.wmf"/><Relationship Id="rId2" Type="http://schemas.openxmlformats.org/officeDocument/2006/relationships/slideLayout" Target="../slideLayouts/slideLayout6.xml"/><Relationship Id="rId16" Type="http://schemas.openxmlformats.org/officeDocument/2006/relationships/oleObject" Target="../embeddings/oleObject25.bin"/><Relationship Id="rId1" Type="http://schemas.openxmlformats.org/officeDocument/2006/relationships/vmlDrawing" Target="../drawings/vmlDrawing4.vml"/><Relationship Id="rId6" Type="http://schemas.openxmlformats.org/officeDocument/2006/relationships/oleObject" Target="../embeddings/oleObject20.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2.wmf"/><Relationship Id="rId14" Type="http://schemas.openxmlformats.org/officeDocument/2006/relationships/oleObject" Target="../embeddings/oleObject24.bin"/></Relationships>
</file>

<file path=ppt/slides/_rels/slide6.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1.bin"/><Relationship Id="rId18" Type="http://schemas.openxmlformats.org/officeDocument/2006/relationships/image" Target="../media/image35.wmf"/><Relationship Id="rId3" Type="http://schemas.openxmlformats.org/officeDocument/2006/relationships/oleObject" Target="../embeddings/oleObject26.bin"/><Relationship Id="rId21" Type="http://schemas.openxmlformats.org/officeDocument/2006/relationships/oleObject" Target="../embeddings/oleObject35.bin"/><Relationship Id="rId7" Type="http://schemas.openxmlformats.org/officeDocument/2006/relationships/oleObject" Target="../embeddings/oleObject28.bin"/><Relationship Id="rId12" Type="http://schemas.openxmlformats.org/officeDocument/2006/relationships/image" Target="../media/image32.wmf"/><Relationship Id="rId17" Type="http://schemas.openxmlformats.org/officeDocument/2006/relationships/oleObject" Target="../embeddings/oleObject33.bin"/><Relationship Id="rId2" Type="http://schemas.openxmlformats.org/officeDocument/2006/relationships/slideLayout" Target="../slideLayouts/slideLayout6.xml"/><Relationship Id="rId16" Type="http://schemas.openxmlformats.org/officeDocument/2006/relationships/image" Target="../media/image34.wmf"/><Relationship Id="rId20" Type="http://schemas.openxmlformats.org/officeDocument/2006/relationships/image" Target="../media/image36.wmf"/><Relationship Id="rId1" Type="http://schemas.openxmlformats.org/officeDocument/2006/relationships/vmlDrawing" Target="../drawings/vmlDrawing5.vml"/><Relationship Id="rId6" Type="http://schemas.openxmlformats.org/officeDocument/2006/relationships/image" Target="../media/image29.wmf"/><Relationship Id="rId11" Type="http://schemas.openxmlformats.org/officeDocument/2006/relationships/oleObject" Target="../embeddings/oleObject30.bin"/><Relationship Id="rId24" Type="http://schemas.openxmlformats.org/officeDocument/2006/relationships/image" Target="../media/image38.emf"/><Relationship Id="rId5" Type="http://schemas.openxmlformats.org/officeDocument/2006/relationships/oleObject" Target="../embeddings/oleObject27.bin"/><Relationship Id="rId15" Type="http://schemas.openxmlformats.org/officeDocument/2006/relationships/oleObject" Target="../embeddings/oleObject32.bin"/><Relationship Id="rId23" Type="http://schemas.openxmlformats.org/officeDocument/2006/relationships/oleObject" Target="../embeddings/oleObject36.bin"/><Relationship Id="rId10" Type="http://schemas.openxmlformats.org/officeDocument/2006/relationships/image" Target="../media/image31.wmf"/><Relationship Id="rId19" Type="http://schemas.openxmlformats.org/officeDocument/2006/relationships/oleObject" Target="../embeddings/oleObject34.bin"/><Relationship Id="rId4" Type="http://schemas.openxmlformats.org/officeDocument/2006/relationships/image" Target="../media/image28.wmf"/><Relationship Id="rId9" Type="http://schemas.openxmlformats.org/officeDocument/2006/relationships/oleObject" Target="../embeddings/oleObject29.bin"/><Relationship Id="rId14" Type="http://schemas.openxmlformats.org/officeDocument/2006/relationships/image" Target="../media/image33.wmf"/><Relationship Id="rId22" Type="http://schemas.openxmlformats.org/officeDocument/2006/relationships/image" Target="../media/image37.wmf"/></Relationships>
</file>

<file path=ppt/slides/_rels/slide7.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2.bin"/><Relationship Id="rId18" Type="http://schemas.openxmlformats.org/officeDocument/2006/relationships/image" Target="../media/image46.wmf"/><Relationship Id="rId26" Type="http://schemas.openxmlformats.org/officeDocument/2006/relationships/image" Target="../media/image50.w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43.wmf"/><Relationship Id="rId17" Type="http://schemas.openxmlformats.org/officeDocument/2006/relationships/oleObject" Target="../embeddings/oleObject44.bin"/><Relationship Id="rId25" Type="http://schemas.openxmlformats.org/officeDocument/2006/relationships/oleObject" Target="../embeddings/oleObject48.bin"/><Relationship Id="rId2" Type="http://schemas.openxmlformats.org/officeDocument/2006/relationships/slideLayout" Target="../slideLayouts/slideLayout6.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6.vml"/><Relationship Id="rId6" Type="http://schemas.openxmlformats.org/officeDocument/2006/relationships/image" Target="../media/image40.wmf"/><Relationship Id="rId11" Type="http://schemas.openxmlformats.org/officeDocument/2006/relationships/oleObject" Target="../embeddings/oleObject41.bin"/><Relationship Id="rId24" Type="http://schemas.openxmlformats.org/officeDocument/2006/relationships/image" Target="../media/image49.wmf"/><Relationship Id="rId5" Type="http://schemas.openxmlformats.org/officeDocument/2006/relationships/oleObject" Target="../embeddings/oleObject38.bin"/><Relationship Id="rId15" Type="http://schemas.openxmlformats.org/officeDocument/2006/relationships/oleObject" Target="../embeddings/oleObject43.bin"/><Relationship Id="rId23" Type="http://schemas.openxmlformats.org/officeDocument/2006/relationships/oleObject" Target="../embeddings/oleObject47.bin"/><Relationship Id="rId28" Type="http://schemas.openxmlformats.org/officeDocument/2006/relationships/image" Target="../media/image51.wmf"/><Relationship Id="rId10" Type="http://schemas.openxmlformats.org/officeDocument/2006/relationships/image" Target="../media/image42.wmf"/><Relationship Id="rId19" Type="http://schemas.openxmlformats.org/officeDocument/2006/relationships/oleObject" Target="../embeddings/oleObject45.bin"/><Relationship Id="rId4" Type="http://schemas.openxmlformats.org/officeDocument/2006/relationships/image" Target="../media/image39.wmf"/><Relationship Id="rId9" Type="http://schemas.openxmlformats.org/officeDocument/2006/relationships/oleObject" Target="../embeddings/oleObject40.bin"/><Relationship Id="rId14" Type="http://schemas.openxmlformats.org/officeDocument/2006/relationships/image" Target="../media/image44.wmf"/><Relationship Id="rId22" Type="http://schemas.openxmlformats.org/officeDocument/2006/relationships/image" Target="../media/image48.wmf"/><Relationship Id="rId27" Type="http://schemas.openxmlformats.org/officeDocument/2006/relationships/oleObject" Target="../embeddings/oleObject49.bin"/></Relationships>
</file>

<file path=ppt/slides/_rels/slide8.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4.emf"/><Relationship Id="rId18" Type="http://schemas.openxmlformats.org/officeDocument/2006/relationships/oleObject" Target="../embeddings/oleObject58.bin"/><Relationship Id="rId26" Type="http://schemas.openxmlformats.org/officeDocument/2006/relationships/oleObject" Target="../embeddings/oleObject62.bin"/><Relationship Id="rId3" Type="http://schemas.openxmlformats.org/officeDocument/2006/relationships/oleObject" Target="../embeddings/oleObject50.bin"/><Relationship Id="rId21" Type="http://schemas.openxmlformats.org/officeDocument/2006/relationships/image" Target="../media/image58.wmf"/><Relationship Id="rId7" Type="http://schemas.openxmlformats.org/officeDocument/2006/relationships/oleObject" Target="../embeddings/oleObject52.bin"/><Relationship Id="rId12" Type="http://schemas.openxmlformats.org/officeDocument/2006/relationships/oleObject" Target="../embeddings/oleObject55.bin"/><Relationship Id="rId17" Type="http://schemas.openxmlformats.org/officeDocument/2006/relationships/image" Target="../media/image56.wmf"/><Relationship Id="rId25" Type="http://schemas.openxmlformats.org/officeDocument/2006/relationships/image" Target="../media/image60.wmf"/><Relationship Id="rId2" Type="http://schemas.openxmlformats.org/officeDocument/2006/relationships/slideLayout" Target="../slideLayouts/slideLayout6.xml"/><Relationship Id="rId16" Type="http://schemas.openxmlformats.org/officeDocument/2006/relationships/oleObject" Target="../embeddings/oleObject57.bin"/><Relationship Id="rId20" Type="http://schemas.openxmlformats.org/officeDocument/2006/relationships/oleObject" Target="../embeddings/oleObject59.bin"/><Relationship Id="rId29" Type="http://schemas.openxmlformats.org/officeDocument/2006/relationships/image" Target="../media/image62.wmf"/><Relationship Id="rId1" Type="http://schemas.openxmlformats.org/officeDocument/2006/relationships/vmlDrawing" Target="../drawings/vmlDrawing7.vml"/><Relationship Id="rId6" Type="http://schemas.openxmlformats.org/officeDocument/2006/relationships/image" Target="../media/image50.wmf"/><Relationship Id="rId11" Type="http://schemas.openxmlformats.org/officeDocument/2006/relationships/image" Target="../media/image53.wmf"/><Relationship Id="rId24" Type="http://schemas.openxmlformats.org/officeDocument/2006/relationships/oleObject" Target="../embeddings/oleObject61.bin"/><Relationship Id="rId5" Type="http://schemas.openxmlformats.org/officeDocument/2006/relationships/oleObject" Target="../embeddings/oleObject51.bin"/><Relationship Id="rId15" Type="http://schemas.openxmlformats.org/officeDocument/2006/relationships/image" Target="../media/image55.wmf"/><Relationship Id="rId23" Type="http://schemas.openxmlformats.org/officeDocument/2006/relationships/image" Target="../media/image59.wmf"/><Relationship Id="rId28" Type="http://schemas.openxmlformats.org/officeDocument/2006/relationships/oleObject" Target="../embeddings/oleObject63.bin"/><Relationship Id="rId10" Type="http://schemas.openxmlformats.org/officeDocument/2006/relationships/oleObject" Target="../embeddings/oleObject54.bin"/><Relationship Id="rId19" Type="http://schemas.openxmlformats.org/officeDocument/2006/relationships/image" Target="../media/image57.wmf"/><Relationship Id="rId4" Type="http://schemas.openxmlformats.org/officeDocument/2006/relationships/image" Target="../media/image49.wmf"/><Relationship Id="rId9" Type="http://schemas.openxmlformats.org/officeDocument/2006/relationships/oleObject" Target="../embeddings/oleObject53.bin"/><Relationship Id="rId14" Type="http://schemas.openxmlformats.org/officeDocument/2006/relationships/oleObject" Target="../embeddings/oleObject56.bin"/><Relationship Id="rId22" Type="http://schemas.openxmlformats.org/officeDocument/2006/relationships/oleObject" Target="../embeddings/oleObject60.bin"/><Relationship Id="rId27" Type="http://schemas.openxmlformats.org/officeDocument/2006/relationships/image" Target="../media/image61.wmf"/><Relationship Id="rId30" Type="http://schemas.openxmlformats.org/officeDocument/2006/relationships/image" Target="../media/image63.jpeg"/></Relationships>
</file>

<file path=ppt/slides/_rels/slide9.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9.bin"/><Relationship Id="rId18" Type="http://schemas.openxmlformats.org/officeDocument/2006/relationships/image" Target="../media/image71.wmf"/><Relationship Id="rId26" Type="http://schemas.openxmlformats.org/officeDocument/2006/relationships/image" Target="../media/image75.wmf"/><Relationship Id="rId3" Type="http://schemas.openxmlformats.org/officeDocument/2006/relationships/oleObject" Target="../embeddings/oleObject64.bin"/><Relationship Id="rId21" Type="http://schemas.openxmlformats.org/officeDocument/2006/relationships/oleObject" Target="../embeddings/oleObject73.bin"/><Relationship Id="rId7" Type="http://schemas.openxmlformats.org/officeDocument/2006/relationships/oleObject" Target="../embeddings/oleObject66.bin"/><Relationship Id="rId12" Type="http://schemas.openxmlformats.org/officeDocument/2006/relationships/image" Target="../media/image68.wmf"/><Relationship Id="rId17" Type="http://schemas.openxmlformats.org/officeDocument/2006/relationships/oleObject" Target="../embeddings/oleObject71.bin"/><Relationship Id="rId25" Type="http://schemas.openxmlformats.org/officeDocument/2006/relationships/oleObject" Target="../embeddings/oleObject75.bin"/><Relationship Id="rId2" Type="http://schemas.openxmlformats.org/officeDocument/2006/relationships/slideLayout" Target="../slideLayouts/slideLayout6.xml"/><Relationship Id="rId16" Type="http://schemas.openxmlformats.org/officeDocument/2006/relationships/image" Target="../media/image70.wmf"/><Relationship Id="rId20" Type="http://schemas.openxmlformats.org/officeDocument/2006/relationships/image" Target="../media/image72.wmf"/><Relationship Id="rId29" Type="http://schemas.openxmlformats.org/officeDocument/2006/relationships/oleObject" Target="../embeddings/oleObject77.bin"/><Relationship Id="rId1" Type="http://schemas.openxmlformats.org/officeDocument/2006/relationships/vmlDrawing" Target="../drawings/vmlDrawing8.vml"/><Relationship Id="rId6" Type="http://schemas.openxmlformats.org/officeDocument/2006/relationships/image" Target="../media/image65.wmf"/><Relationship Id="rId11" Type="http://schemas.openxmlformats.org/officeDocument/2006/relationships/oleObject" Target="../embeddings/oleObject68.bin"/><Relationship Id="rId24" Type="http://schemas.openxmlformats.org/officeDocument/2006/relationships/image" Target="../media/image74.wmf"/><Relationship Id="rId5" Type="http://schemas.openxmlformats.org/officeDocument/2006/relationships/oleObject" Target="../embeddings/oleObject65.bin"/><Relationship Id="rId15" Type="http://schemas.openxmlformats.org/officeDocument/2006/relationships/oleObject" Target="../embeddings/oleObject70.bin"/><Relationship Id="rId23" Type="http://schemas.openxmlformats.org/officeDocument/2006/relationships/oleObject" Target="../embeddings/oleObject74.bin"/><Relationship Id="rId28" Type="http://schemas.openxmlformats.org/officeDocument/2006/relationships/image" Target="../media/image76.wmf"/><Relationship Id="rId10" Type="http://schemas.openxmlformats.org/officeDocument/2006/relationships/image" Target="../media/image67.wmf"/><Relationship Id="rId19" Type="http://schemas.openxmlformats.org/officeDocument/2006/relationships/oleObject" Target="../embeddings/oleObject72.bin"/><Relationship Id="rId31" Type="http://schemas.openxmlformats.org/officeDocument/2006/relationships/image" Target="../media/image78.emf"/><Relationship Id="rId4" Type="http://schemas.openxmlformats.org/officeDocument/2006/relationships/image" Target="../media/image64.wmf"/><Relationship Id="rId9" Type="http://schemas.openxmlformats.org/officeDocument/2006/relationships/oleObject" Target="../embeddings/oleObject67.bin"/><Relationship Id="rId14" Type="http://schemas.openxmlformats.org/officeDocument/2006/relationships/image" Target="../media/image69.wmf"/><Relationship Id="rId22" Type="http://schemas.openxmlformats.org/officeDocument/2006/relationships/image" Target="../media/image73.wmf"/><Relationship Id="rId27" Type="http://schemas.openxmlformats.org/officeDocument/2006/relationships/oleObject" Target="../embeddings/oleObject76.bin"/><Relationship Id="rId30" Type="http://schemas.openxmlformats.org/officeDocument/2006/relationships/image" Target="../media/image7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106809D8-41B1-4CC7-9B51-A268AC8EF661}" type="slidenum">
              <a:rPr lang="en-US"/>
              <a:pPr/>
              <a:t>1</a:t>
            </a:fld>
            <a:endParaRPr lang="en-US"/>
          </a:p>
        </p:txBody>
      </p:sp>
      <p:sp>
        <p:nvSpPr>
          <p:cNvPr id="8195" name="Rectangle 2"/>
          <p:cNvSpPr>
            <a:spLocks noGrp="1" noChangeArrowheads="1"/>
          </p:cNvSpPr>
          <p:nvPr>
            <p:ph type="ctrTitle"/>
          </p:nvPr>
        </p:nvSpPr>
        <p:spPr>
          <a:xfrm>
            <a:off x="533400" y="2057400"/>
            <a:ext cx="7772400" cy="1470025"/>
          </a:xfrm>
        </p:spPr>
        <p:txBody>
          <a:bodyPr/>
          <a:lstStyle/>
          <a:p>
            <a:pPr eaLnBrk="1" hangingPunct="1"/>
            <a:r>
              <a:rPr lang="en-US" dirty="0" smtClean="0"/>
              <a:t>Lecture 28</a:t>
            </a:r>
          </a:p>
        </p:txBody>
      </p:sp>
      <p:sp>
        <p:nvSpPr>
          <p:cNvPr id="8196" name="Rectangle 3"/>
          <p:cNvSpPr>
            <a:spLocks noGrp="1" noChangeArrowheads="1"/>
          </p:cNvSpPr>
          <p:nvPr>
            <p:ph type="subTitle" idx="1"/>
          </p:nvPr>
        </p:nvSpPr>
        <p:spPr/>
        <p:txBody>
          <a:bodyPr/>
          <a:lstStyle/>
          <a:p>
            <a:pPr eaLnBrk="1" hangingPunct="1"/>
            <a:r>
              <a:rPr lang="en-US" dirty="0" smtClean="0"/>
              <a:t>Nonlinear Optics </a:t>
            </a:r>
          </a:p>
          <a:p>
            <a:pPr eaLnBrk="1" hangingPunct="1"/>
            <a:r>
              <a:rPr lang="en-US" dirty="0" smtClean="0"/>
              <a:t>(third order)</a:t>
            </a:r>
          </a:p>
        </p:txBody>
      </p:sp>
    </p:spTree>
    <p:extLst>
      <p:ext uri="{BB962C8B-B14F-4D97-AF65-F5344CB8AC3E}">
        <p14:creationId xmlns:p14="http://schemas.microsoft.com/office/powerpoint/2010/main" val="221923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3"/>
            <a:ext cx="8229600" cy="1143000"/>
          </a:xfrm>
        </p:spPr>
        <p:txBody>
          <a:bodyPr/>
          <a:lstStyle/>
          <a:p>
            <a:r>
              <a:rPr lang="en-US" sz="3200" dirty="0" smtClean="0"/>
              <a:t>Why is it TPA?</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10</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259710659"/>
              </p:ext>
            </p:extLst>
          </p:nvPr>
        </p:nvGraphicFramePr>
        <p:xfrm>
          <a:off x="2819400" y="974347"/>
          <a:ext cx="3256547" cy="304800"/>
        </p:xfrm>
        <a:graphic>
          <a:graphicData uri="http://schemas.openxmlformats.org/presentationml/2006/ole">
            <mc:AlternateContent xmlns:mc="http://schemas.openxmlformats.org/markup-compatibility/2006">
              <mc:Choice xmlns:v="urn:schemas-microsoft-com:vml" Requires="v">
                <p:oleObj spid="_x0000_s132348" name="Equation" r:id="rId3" imgW="2577960" imgH="241200" progId="Equation.DSMT4">
                  <p:embed/>
                </p:oleObj>
              </mc:Choice>
              <mc:Fallback>
                <p:oleObj name="Equation" r:id="rId3" imgW="2577960" imgH="241200" progId="Equation.DSMT4">
                  <p:embed/>
                  <p:pic>
                    <p:nvPicPr>
                      <p:cNvPr id="0" name=""/>
                      <p:cNvPicPr/>
                      <p:nvPr/>
                    </p:nvPicPr>
                    <p:blipFill>
                      <a:blip r:embed="rId4"/>
                      <a:stretch>
                        <a:fillRect/>
                      </a:stretch>
                    </p:blipFill>
                    <p:spPr>
                      <a:xfrm>
                        <a:off x="2819400" y="974347"/>
                        <a:ext cx="3256547" cy="304800"/>
                      </a:xfrm>
                      <a:prstGeom prst="rect">
                        <a:avLst/>
                      </a:prstGeom>
                    </p:spPr>
                  </p:pic>
                </p:oleObj>
              </mc:Fallback>
            </mc:AlternateContent>
          </a:graphicData>
        </a:graphic>
      </p:graphicFrame>
      <p:sp>
        <p:nvSpPr>
          <p:cNvPr id="5" name="TextBox 4"/>
          <p:cNvSpPr txBox="1"/>
          <p:nvPr/>
        </p:nvSpPr>
        <p:spPr>
          <a:xfrm>
            <a:off x="381000" y="1603163"/>
            <a:ext cx="2329484" cy="338554"/>
          </a:xfrm>
          <a:prstGeom prst="rect">
            <a:avLst/>
          </a:prstGeom>
          <a:noFill/>
        </p:spPr>
        <p:txBody>
          <a:bodyPr wrap="none" rtlCol="0">
            <a:spAutoFit/>
          </a:bodyPr>
          <a:lstStyle/>
          <a:p>
            <a:r>
              <a:rPr lang="en-US" sz="1600" dirty="0" smtClean="0"/>
              <a:t>Therefore we can write </a:t>
            </a:r>
            <a:endParaRPr lang="en-US" sz="1600" dirty="0"/>
          </a:p>
        </p:txBody>
      </p:sp>
      <p:graphicFrame>
        <p:nvGraphicFramePr>
          <p:cNvPr id="6" name="Object 5"/>
          <p:cNvGraphicFramePr>
            <a:graphicFrameLocks noChangeAspect="1"/>
          </p:cNvGraphicFramePr>
          <p:nvPr>
            <p:extLst>
              <p:ext uri="{D42A27DB-BD31-4B8C-83A1-F6EECF244321}">
                <p14:modId xmlns:p14="http://schemas.microsoft.com/office/powerpoint/2010/main" val="3528487755"/>
              </p:ext>
            </p:extLst>
          </p:nvPr>
        </p:nvGraphicFramePr>
        <p:xfrm>
          <a:off x="3200400" y="1392818"/>
          <a:ext cx="1866900" cy="889000"/>
        </p:xfrm>
        <a:graphic>
          <a:graphicData uri="http://schemas.openxmlformats.org/presentationml/2006/ole">
            <mc:AlternateContent xmlns:mc="http://schemas.openxmlformats.org/markup-compatibility/2006">
              <mc:Choice xmlns:v="urn:schemas-microsoft-com:vml" Requires="v">
                <p:oleObj spid="_x0000_s132349" name="Equation" r:id="rId5" imgW="1866600" imgH="888840" progId="Equation.DSMT4">
                  <p:embed/>
                </p:oleObj>
              </mc:Choice>
              <mc:Fallback>
                <p:oleObj name="Equation" r:id="rId5" imgW="1866600" imgH="888840" progId="Equation.DSMT4">
                  <p:embed/>
                  <p:pic>
                    <p:nvPicPr>
                      <p:cNvPr id="0" name=""/>
                      <p:cNvPicPr/>
                      <p:nvPr/>
                    </p:nvPicPr>
                    <p:blipFill>
                      <a:blip r:embed="rId6"/>
                      <a:stretch>
                        <a:fillRect/>
                      </a:stretch>
                    </p:blipFill>
                    <p:spPr>
                      <a:xfrm>
                        <a:off x="3200400" y="1392818"/>
                        <a:ext cx="1866900" cy="889000"/>
                      </a:xfrm>
                      <a:prstGeom prst="rect">
                        <a:avLst/>
                      </a:prstGeom>
                    </p:spPr>
                  </p:pic>
                </p:oleObj>
              </mc:Fallback>
            </mc:AlternateContent>
          </a:graphicData>
        </a:graphic>
      </p:graphicFrame>
      <p:sp>
        <p:nvSpPr>
          <p:cNvPr id="7" name="TextBox 6"/>
          <p:cNvSpPr txBox="1"/>
          <p:nvPr/>
        </p:nvSpPr>
        <p:spPr>
          <a:xfrm>
            <a:off x="478783" y="2437175"/>
            <a:ext cx="1917513" cy="338554"/>
          </a:xfrm>
          <a:prstGeom prst="rect">
            <a:avLst/>
          </a:prstGeom>
          <a:noFill/>
        </p:spPr>
        <p:txBody>
          <a:bodyPr wrap="none" rtlCol="0">
            <a:spAutoFit/>
          </a:bodyPr>
          <a:lstStyle/>
          <a:p>
            <a:r>
              <a:rPr lang="en-US" sz="1600" dirty="0" smtClean="0"/>
              <a:t>Photon flux density</a:t>
            </a:r>
            <a:endParaRPr lang="en-US" sz="1600" dirty="0"/>
          </a:p>
        </p:txBody>
      </p:sp>
      <p:graphicFrame>
        <p:nvGraphicFramePr>
          <p:cNvPr id="8" name="Object 7"/>
          <p:cNvGraphicFramePr>
            <a:graphicFrameLocks noChangeAspect="1"/>
          </p:cNvGraphicFramePr>
          <p:nvPr>
            <p:extLst>
              <p:ext uri="{D42A27DB-BD31-4B8C-83A1-F6EECF244321}">
                <p14:modId xmlns:p14="http://schemas.microsoft.com/office/powerpoint/2010/main" val="200469135"/>
              </p:ext>
            </p:extLst>
          </p:nvPr>
        </p:nvGraphicFramePr>
        <p:xfrm>
          <a:off x="3192101" y="2437175"/>
          <a:ext cx="1498600" cy="457200"/>
        </p:xfrm>
        <a:graphic>
          <a:graphicData uri="http://schemas.openxmlformats.org/presentationml/2006/ole">
            <mc:AlternateContent xmlns:mc="http://schemas.openxmlformats.org/markup-compatibility/2006">
              <mc:Choice xmlns:v="urn:schemas-microsoft-com:vml" Requires="v">
                <p:oleObj spid="_x0000_s132350" name="Equation" r:id="rId7" imgW="1498320" imgH="457200" progId="Equation.DSMT4">
                  <p:embed/>
                </p:oleObj>
              </mc:Choice>
              <mc:Fallback>
                <p:oleObj name="Equation" r:id="rId7" imgW="1498320" imgH="457200" progId="Equation.DSMT4">
                  <p:embed/>
                  <p:pic>
                    <p:nvPicPr>
                      <p:cNvPr id="0" name=""/>
                      <p:cNvPicPr/>
                      <p:nvPr/>
                    </p:nvPicPr>
                    <p:blipFill>
                      <a:blip r:embed="rId8"/>
                      <a:stretch>
                        <a:fillRect/>
                      </a:stretch>
                    </p:blipFill>
                    <p:spPr>
                      <a:xfrm>
                        <a:off x="3192101" y="2437175"/>
                        <a:ext cx="1498600" cy="457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9291851"/>
              </p:ext>
            </p:extLst>
          </p:nvPr>
        </p:nvGraphicFramePr>
        <p:xfrm>
          <a:off x="2401765" y="2931086"/>
          <a:ext cx="3263633" cy="1057659"/>
        </p:xfrm>
        <a:graphic>
          <a:graphicData uri="http://schemas.openxmlformats.org/presentationml/2006/ole">
            <mc:AlternateContent xmlns:mc="http://schemas.openxmlformats.org/markup-compatibility/2006">
              <mc:Choice xmlns:v="urn:schemas-microsoft-com:vml" Requires="v">
                <p:oleObj spid="_x0000_s132351" name="Equation" r:id="rId9" imgW="2743200" imgH="888840" progId="Equation.DSMT4">
                  <p:embed/>
                </p:oleObj>
              </mc:Choice>
              <mc:Fallback>
                <p:oleObj name="Equation" r:id="rId9" imgW="2743200" imgH="888840" progId="Equation.DSMT4">
                  <p:embed/>
                  <p:pic>
                    <p:nvPicPr>
                      <p:cNvPr id="0" name=""/>
                      <p:cNvPicPr/>
                      <p:nvPr/>
                    </p:nvPicPr>
                    <p:blipFill>
                      <a:blip r:embed="rId10"/>
                      <a:stretch>
                        <a:fillRect/>
                      </a:stretch>
                    </p:blipFill>
                    <p:spPr>
                      <a:xfrm>
                        <a:off x="2401765" y="2931086"/>
                        <a:ext cx="3263633" cy="1057659"/>
                      </a:xfrm>
                      <a:prstGeom prst="rect">
                        <a:avLst/>
                      </a:prstGeom>
                    </p:spPr>
                  </p:pic>
                </p:oleObj>
              </mc:Fallback>
            </mc:AlternateContent>
          </a:graphicData>
        </a:graphic>
      </p:graphicFrame>
      <p:sp>
        <p:nvSpPr>
          <p:cNvPr id="10" name="TextBox 9"/>
          <p:cNvSpPr txBox="1"/>
          <p:nvPr/>
        </p:nvSpPr>
        <p:spPr>
          <a:xfrm>
            <a:off x="6248400" y="3124200"/>
            <a:ext cx="2743200" cy="830997"/>
          </a:xfrm>
          <a:prstGeom prst="rect">
            <a:avLst/>
          </a:prstGeom>
          <a:noFill/>
        </p:spPr>
        <p:txBody>
          <a:bodyPr wrap="square" rtlCol="0">
            <a:spAutoFit/>
          </a:bodyPr>
          <a:lstStyle/>
          <a:p>
            <a:r>
              <a:rPr lang="en-US" sz="1600" dirty="0" smtClean="0"/>
              <a:t>Two photons must be absorbed simultaneously to conserve energy</a:t>
            </a:r>
            <a:endParaRPr lang="en-US" sz="1600" dirty="0"/>
          </a:p>
        </p:txBody>
      </p:sp>
      <p:sp>
        <p:nvSpPr>
          <p:cNvPr id="11" name="TextBox 10"/>
          <p:cNvSpPr txBox="1"/>
          <p:nvPr/>
        </p:nvSpPr>
        <p:spPr>
          <a:xfrm>
            <a:off x="3049143" y="4188944"/>
            <a:ext cx="2743315" cy="338554"/>
          </a:xfrm>
          <a:prstGeom prst="rect">
            <a:avLst/>
          </a:prstGeom>
          <a:noFill/>
        </p:spPr>
        <p:txBody>
          <a:bodyPr wrap="none" rtlCol="0">
            <a:spAutoFit/>
          </a:bodyPr>
          <a:lstStyle/>
          <a:p>
            <a:r>
              <a:rPr lang="en-US" sz="1600" dirty="0" smtClean="0"/>
              <a:t>Quantum description of TPA</a:t>
            </a:r>
            <a:endParaRPr lang="en-US" sz="1600" dirty="0"/>
          </a:p>
        </p:txBody>
      </p:sp>
      <p:grpSp>
        <p:nvGrpSpPr>
          <p:cNvPr id="19" name="Group 18"/>
          <p:cNvGrpSpPr/>
          <p:nvPr/>
        </p:nvGrpSpPr>
        <p:grpSpPr>
          <a:xfrm>
            <a:off x="1987599" y="4934648"/>
            <a:ext cx="2603011" cy="1740932"/>
            <a:chOff x="1647592" y="4957426"/>
            <a:chExt cx="2603011" cy="1740932"/>
          </a:xfrm>
        </p:grpSpPr>
        <p:sp>
          <p:nvSpPr>
            <p:cNvPr id="20" name="Rectangle 19"/>
            <p:cNvSpPr/>
            <p:nvPr/>
          </p:nvSpPr>
          <p:spPr>
            <a:xfrm>
              <a:off x="2821072" y="5940715"/>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smtClean="0">
                  <a:solidFill>
                    <a:srgbClr val="202122"/>
                  </a:solidFill>
                  <a:cs typeface="Arial" panose="020B0604020202020204" pitchFamily="34" charset="0"/>
                </a:rPr>
                <a:t>1</a:t>
              </a:r>
              <a:endParaRPr lang="en-US" dirty="0"/>
            </a:p>
          </p:txBody>
        </p:sp>
        <p:grpSp>
          <p:nvGrpSpPr>
            <p:cNvPr id="21" name="Group 20"/>
            <p:cNvGrpSpPr/>
            <p:nvPr/>
          </p:nvGrpSpPr>
          <p:grpSpPr>
            <a:xfrm>
              <a:off x="2370702" y="5142092"/>
              <a:ext cx="1273645" cy="1371600"/>
              <a:chOff x="4279900" y="4343400"/>
              <a:chExt cx="1273645" cy="1371600"/>
            </a:xfrm>
          </p:grpSpPr>
          <p:cxnSp>
            <p:nvCxnSpPr>
              <p:cNvPr id="30" name="Straight Connector 29"/>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22" name="Rectangle 21"/>
            <p:cNvSpPr/>
            <p:nvPr/>
          </p:nvSpPr>
          <p:spPr>
            <a:xfrm>
              <a:off x="3644347" y="4957426"/>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23" name="Rectangle 22"/>
            <p:cNvSpPr/>
            <p:nvPr/>
          </p:nvSpPr>
          <p:spPr>
            <a:xfrm>
              <a:off x="3645151" y="6329026"/>
              <a:ext cx="312906" cy="369332"/>
            </a:xfrm>
            <a:prstGeom prst="rect">
              <a:avLst/>
            </a:prstGeom>
          </p:spPr>
          <p:txBody>
            <a:bodyPr wrap="none">
              <a:spAutoFit/>
            </a:bodyPr>
            <a:lstStyle/>
            <a:p>
              <a:r>
                <a:rPr lang="en-US" b="1" dirty="0">
                  <a:solidFill>
                    <a:srgbClr val="202122"/>
                  </a:solidFill>
                </a:rPr>
                <a:t>0</a:t>
              </a:r>
              <a:endParaRPr lang="en-US" dirty="0"/>
            </a:p>
          </p:txBody>
        </p:sp>
        <p:sp>
          <p:nvSpPr>
            <p:cNvPr id="24" name="Rectangle 23"/>
            <p:cNvSpPr/>
            <p:nvPr/>
          </p:nvSpPr>
          <p:spPr>
            <a:xfrm>
              <a:off x="1647592" y="6075128"/>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smtClean="0">
                  <a:solidFill>
                    <a:srgbClr val="202122"/>
                  </a:solidFill>
                  <a:cs typeface="Arial" panose="020B0604020202020204" pitchFamily="34" charset="0"/>
                </a:rPr>
                <a:t>1</a:t>
              </a:r>
              <a:endParaRPr lang="en-US" dirty="0"/>
            </a:p>
          </p:txBody>
        </p:sp>
        <p:cxnSp>
          <p:nvCxnSpPr>
            <p:cNvPr id="25" name="Straight Connector 24"/>
            <p:cNvCxnSpPr/>
            <p:nvPr/>
          </p:nvCxnSpPr>
          <p:spPr bwMode="auto">
            <a:xfrm>
              <a:off x="2182575" y="5878458"/>
              <a:ext cx="9416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Right Arrow 25"/>
            <p:cNvSpPr/>
            <p:nvPr/>
          </p:nvSpPr>
          <p:spPr bwMode="auto">
            <a:xfrm>
              <a:off x="2191132" y="6160263"/>
              <a:ext cx="452496" cy="221487"/>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7" name="Straight Arrow Connector 26"/>
            <p:cNvCxnSpPr/>
            <p:nvPr/>
          </p:nvCxnSpPr>
          <p:spPr bwMode="auto">
            <a:xfrm flipV="1">
              <a:off x="2754029" y="5878458"/>
              <a:ext cx="0" cy="635235"/>
            </a:xfrm>
            <a:prstGeom prst="straightConnector1">
              <a:avLst/>
            </a:prstGeom>
            <a:solidFill>
              <a:schemeClr val="accent1"/>
            </a:solidFill>
            <a:ln w="25400" cap="flat" cmpd="sng" algn="ctr">
              <a:solidFill>
                <a:srgbClr val="92D050"/>
              </a:solidFill>
              <a:prstDash val="solid"/>
              <a:round/>
              <a:headEnd type="none" w="med" len="med"/>
              <a:tailEnd type="triangle"/>
            </a:ln>
            <a:effectLst/>
          </p:spPr>
        </p:cxnSp>
        <p:sp>
          <p:nvSpPr>
            <p:cNvPr id="28" name="Oval 27"/>
            <p:cNvSpPr/>
            <p:nvPr/>
          </p:nvSpPr>
          <p:spPr bwMode="auto">
            <a:xfrm>
              <a:off x="2652448" y="5694878"/>
              <a:ext cx="164799" cy="184666"/>
            </a:xfrm>
            <a:prstGeom prst="ellipse">
              <a:avLst/>
            </a:prstGeom>
            <a:solidFill>
              <a:srgbClr val="00B050">
                <a:alpha val="3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TextBox 28"/>
            <p:cNvSpPr txBox="1"/>
            <p:nvPr/>
          </p:nvSpPr>
          <p:spPr>
            <a:xfrm>
              <a:off x="3026955" y="5516927"/>
              <a:ext cx="721672" cy="523220"/>
            </a:xfrm>
            <a:prstGeom prst="rect">
              <a:avLst/>
            </a:prstGeom>
            <a:noFill/>
          </p:spPr>
          <p:txBody>
            <a:bodyPr wrap="none" rtlCol="0">
              <a:spAutoFit/>
            </a:bodyPr>
            <a:lstStyle/>
            <a:p>
              <a:r>
                <a:rPr lang="en-US" sz="1400" dirty="0" smtClean="0"/>
                <a:t>“virtual</a:t>
              </a:r>
            </a:p>
            <a:p>
              <a:r>
                <a:rPr lang="en-US" sz="1400" dirty="0" smtClean="0"/>
                <a:t> level”</a:t>
              </a:r>
              <a:endParaRPr lang="en-US" sz="1400" dirty="0"/>
            </a:p>
          </p:txBody>
        </p:sp>
      </p:grpSp>
      <p:grpSp>
        <p:nvGrpSpPr>
          <p:cNvPr id="32" name="Group 31"/>
          <p:cNvGrpSpPr/>
          <p:nvPr/>
        </p:nvGrpSpPr>
        <p:grpSpPr>
          <a:xfrm>
            <a:off x="4420801" y="4908297"/>
            <a:ext cx="2413864" cy="1724511"/>
            <a:chOff x="3978937" y="4964125"/>
            <a:chExt cx="2413864" cy="1724511"/>
          </a:xfrm>
        </p:grpSpPr>
        <p:grpSp>
          <p:nvGrpSpPr>
            <p:cNvPr id="33" name="Group 32"/>
            <p:cNvGrpSpPr/>
            <p:nvPr/>
          </p:nvGrpSpPr>
          <p:grpSpPr>
            <a:xfrm>
              <a:off x="4496438" y="4964125"/>
              <a:ext cx="1896363" cy="1724511"/>
              <a:chOff x="7225945" y="3073776"/>
              <a:chExt cx="1896363" cy="1724511"/>
            </a:xfrm>
          </p:grpSpPr>
          <p:grpSp>
            <p:nvGrpSpPr>
              <p:cNvPr id="40" name="Group 39"/>
              <p:cNvGrpSpPr/>
              <p:nvPr/>
            </p:nvGrpSpPr>
            <p:grpSpPr>
              <a:xfrm>
                <a:off x="7225945" y="3260065"/>
                <a:ext cx="1273645" cy="1371600"/>
                <a:chOff x="4279900" y="4343400"/>
                <a:chExt cx="1273645" cy="1371600"/>
              </a:xfrm>
            </p:grpSpPr>
            <p:cxnSp>
              <p:nvCxnSpPr>
                <p:cNvPr id="43" name="Straight Connector 42"/>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41" name="Rectangle 40"/>
              <p:cNvSpPr/>
              <p:nvPr/>
            </p:nvSpPr>
            <p:spPr>
              <a:xfrm>
                <a:off x="8516052" y="3073776"/>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42" name="Rectangle 41"/>
              <p:cNvSpPr/>
              <p:nvPr/>
            </p:nvSpPr>
            <p:spPr>
              <a:xfrm>
                <a:off x="8584837" y="4428955"/>
                <a:ext cx="312906" cy="369332"/>
              </a:xfrm>
              <a:prstGeom prst="rect">
                <a:avLst/>
              </a:prstGeom>
            </p:spPr>
            <p:txBody>
              <a:bodyPr wrap="none">
                <a:spAutoFit/>
              </a:bodyPr>
              <a:lstStyle/>
              <a:p>
                <a:r>
                  <a:rPr lang="en-US" b="1" dirty="0">
                    <a:solidFill>
                      <a:srgbClr val="202122"/>
                    </a:solidFill>
                  </a:rPr>
                  <a:t>0</a:t>
                </a:r>
                <a:endParaRPr lang="en-US" dirty="0"/>
              </a:p>
            </p:txBody>
          </p:sp>
        </p:grpSp>
        <p:sp>
          <p:nvSpPr>
            <p:cNvPr id="34" name="Rectangle 33"/>
            <p:cNvSpPr/>
            <p:nvPr/>
          </p:nvSpPr>
          <p:spPr>
            <a:xfrm>
              <a:off x="3978937" y="5333457"/>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2</a:t>
              </a:r>
              <a:endParaRPr lang="en-US" dirty="0"/>
            </a:p>
          </p:txBody>
        </p:sp>
        <p:sp>
          <p:nvSpPr>
            <p:cNvPr id="35" name="Oval 34"/>
            <p:cNvSpPr/>
            <p:nvPr/>
          </p:nvSpPr>
          <p:spPr bwMode="auto">
            <a:xfrm>
              <a:off x="5080586" y="5049759"/>
              <a:ext cx="164799" cy="184666"/>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Right Arrow 35"/>
            <p:cNvSpPr/>
            <p:nvPr/>
          </p:nvSpPr>
          <p:spPr bwMode="auto">
            <a:xfrm>
              <a:off x="4496438" y="5432052"/>
              <a:ext cx="452496" cy="221487"/>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7" name="Straight Connector 36"/>
            <p:cNvCxnSpPr/>
            <p:nvPr/>
          </p:nvCxnSpPr>
          <p:spPr bwMode="auto">
            <a:xfrm>
              <a:off x="4692172" y="5850396"/>
              <a:ext cx="9416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Arrow Connector 37"/>
            <p:cNvCxnSpPr/>
            <p:nvPr/>
          </p:nvCxnSpPr>
          <p:spPr bwMode="auto">
            <a:xfrm flipV="1">
              <a:off x="5169740" y="5225179"/>
              <a:ext cx="0" cy="635235"/>
            </a:xfrm>
            <a:prstGeom prst="straightConnector1">
              <a:avLst/>
            </a:prstGeom>
            <a:solidFill>
              <a:schemeClr val="accent1"/>
            </a:solidFill>
            <a:ln w="25400" cap="flat" cmpd="sng" algn="ctr">
              <a:solidFill>
                <a:srgbClr val="92D050"/>
              </a:solidFill>
              <a:prstDash val="solid"/>
              <a:round/>
              <a:headEnd type="none" w="med" len="med"/>
              <a:tailEnd type="triangle"/>
            </a:ln>
            <a:effectLst/>
          </p:spPr>
        </p:cxnSp>
        <p:sp>
          <p:nvSpPr>
            <p:cNvPr id="39" name="Rectangle 38"/>
            <p:cNvSpPr/>
            <p:nvPr/>
          </p:nvSpPr>
          <p:spPr>
            <a:xfrm>
              <a:off x="5201202" y="5345648"/>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2</a:t>
              </a:r>
              <a:endParaRPr lang="en-US" dirty="0"/>
            </a:p>
          </p:txBody>
        </p:sp>
      </p:grpSp>
      <p:grpSp>
        <p:nvGrpSpPr>
          <p:cNvPr id="45" name="Group 44"/>
          <p:cNvGrpSpPr/>
          <p:nvPr/>
        </p:nvGrpSpPr>
        <p:grpSpPr>
          <a:xfrm>
            <a:off x="6899582" y="4901593"/>
            <a:ext cx="1879901" cy="1740932"/>
            <a:chOff x="435801" y="4971781"/>
            <a:chExt cx="1879901" cy="1740932"/>
          </a:xfrm>
        </p:grpSpPr>
        <p:grpSp>
          <p:nvGrpSpPr>
            <p:cNvPr id="46" name="Group 45"/>
            <p:cNvGrpSpPr/>
            <p:nvPr/>
          </p:nvGrpSpPr>
          <p:grpSpPr>
            <a:xfrm>
              <a:off x="435801" y="5156447"/>
              <a:ext cx="1273645" cy="1371600"/>
              <a:chOff x="4279900" y="4343400"/>
              <a:chExt cx="1273645" cy="1371600"/>
            </a:xfrm>
          </p:grpSpPr>
          <p:cxnSp>
            <p:nvCxnSpPr>
              <p:cNvPr id="50" name="Straight Connector 49"/>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47" name="Rectangle 46"/>
            <p:cNvSpPr/>
            <p:nvPr/>
          </p:nvSpPr>
          <p:spPr>
            <a:xfrm>
              <a:off x="1709446" y="4971781"/>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48" name="Rectangle 47"/>
            <p:cNvSpPr/>
            <p:nvPr/>
          </p:nvSpPr>
          <p:spPr>
            <a:xfrm>
              <a:off x="1710250" y="6343381"/>
              <a:ext cx="312906" cy="369332"/>
            </a:xfrm>
            <a:prstGeom prst="rect">
              <a:avLst/>
            </a:prstGeom>
          </p:spPr>
          <p:txBody>
            <a:bodyPr wrap="none">
              <a:spAutoFit/>
            </a:bodyPr>
            <a:lstStyle/>
            <a:p>
              <a:r>
                <a:rPr lang="en-US" b="1" dirty="0">
                  <a:solidFill>
                    <a:srgbClr val="202122"/>
                  </a:solidFill>
                </a:rPr>
                <a:t>0</a:t>
              </a:r>
              <a:endParaRPr lang="en-US" dirty="0"/>
            </a:p>
          </p:txBody>
        </p:sp>
        <p:sp>
          <p:nvSpPr>
            <p:cNvPr id="49" name="Oval 48"/>
            <p:cNvSpPr/>
            <p:nvPr/>
          </p:nvSpPr>
          <p:spPr bwMode="auto">
            <a:xfrm>
              <a:off x="1021090" y="5018866"/>
              <a:ext cx="164799" cy="184666"/>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55" name="Group 54"/>
          <p:cNvGrpSpPr/>
          <p:nvPr/>
        </p:nvGrpSpPr>
        <p:grpSpPr>
          <a:xfrm>
            <a:off x="56776" y="4766151"/>
            <a:ext cx="2083309" cy="1937217"/>
            <a:chOff x="56776" y="4766151"/>
            <a:chExt cx="2083309" cy="1937217"/>
          </a:xfrm>
        </p:grpSpPr>
        <p:grpSp>
          <p:nvGrpSpPr>
            <p:cNvPr id="12" name="Group 11"/>
            <p:cNvGrpSpPr/>
            <p:nvPr/>
          </p:nvGrpSpPr>
          <p:grpSpPr>
            <a:xfrm>
              <a:off x="260184" y="4946653"/>
              <a:ext cx="1879901" cy="1756715"/>
              <a:chOff x="435801" y="4971781"/>
              <a:chExt cx="1879901" cy="1756715"/>
            </a:xfrm>
          </p:grpSpPr>
          <p:grpSp>
            <p:nvGrpSpPr>
              <p:cNvPr id="13" name="Group 12"/>
              <p:cNvGrpSpPr/>
              <p:nvPr/>
            </p:nvGrpSpPr>
            <p:grpSpPr>
              <a:xfrm>
                <a:off x="435801" y="5156447"/>
                <a:ext cx="1273645" cy="1371600"/>
                <a:chOff x="4279900" y="4343400"/>
                <a:chExt cx="1273645" cy="1371600"/>
              </a:xfrm>
            </p:grpSpPr>
            <p:cxnSp>
              <p:nvCxnSpPr>
                <p:cNvPr id="17" name="Straight Connector 16"/>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14" name="Rectangle 13"/>
              <p:cNvSpPr/>
              <p:nvPr/>
            </p:nvSpPr>
            <p:spPr>
              <a:xfrm>
                <a:off x="1709446" y="4971781"/>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15" name="Rectangle 14"/>
              <p:cNvSpPr/>
              <p:nvPr/>
            </p:nvSpPr>
            <p:spPr>
              <a:xfrm>
                <a:off x="1710250" y="6343381"/>
                <a:ext cx="312906" cy="369332"/>
              </a:xfrm>
              <a:prstGeom prst="rect">
                <a:avLst/>
              </a:prstGeom>
            </p:spPr>
            <p:txBody>
              <a:bodyPr wrap="none">
                <a:spAutoFit/>
              </a:bodyPr>
              <a:lstStyle/>
              <a:p>
                <a:r>
                  <a:rPr lang="en-US" b="1" dirty="0">
                    <a:solidFill>
                      <a:srgbClr val="202122"/>
                    </a:solidFill>
                  </a:rPr>
                  <a:t>0</a:t>
                </a:r>
                <a:endParaRPr lang="en-US" dirty="0"/>
              </a:p>
            </p:txBody>
          </p:sp>
          <p:sp>
            <p:nvSpPr>
              <p:cNvPr id="16" name="Oval 15"/>
              <p:cNvSpPr/>
              <p:nvPr/>
            </p:nvSpPr>
            <p:spPr bwMode="auto">
              <a:xfrm>
                <a:off x="736729" y="6543830"/>
                <a:ext cx="164799" cy="184666"/>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54" name="Group 53"/>
            <p:cNvGrpSpPr/>
            <p:nvPr/>
          </p:nvGrpSpPr>
          <p:grpSpPr>
            <a:xfrm>
              <a:off x="56776" y="4766151"/>
              <a:ext cx="559880" cy="1744660"/>
              <a:chOff x="56776" y="4766151"/>
              <a:chExt cx="559880" cy="1744660"/>
            </a:xfrm>
          </p:grpSpPr>
          <p:sp>
            <p:nvSpPr>
              <p:cNvPr id="52" name="TextBox 51"/>
              <p:cNvSpPr txBox="1"/>
              <p:nvPr/>
            </p:nvSpPr>
            <p:spPr>
              <a:xfrm>
                <a:off x="193142" y="6141479"/>
                <a:ext cx="423514" cy="369332"/>
              </a:xfrm>
              <a:prstGeom prst="rect">
                <a:avLst/>
              </a:prstGeom>
              <a:noFill/>
            </p:spPr>
            <p:txBody>
              <a:bodyPr wrap="none" rtlCol="0">
                <a:spAutoFit/>
              </a:bodyPr>
              <a:lstStyle/>
              <a:p>
                <a:r>
                  <a:rPr lang="en-US" b="1" dirty="0" smtClean="0"/>
                  <a:t>E</a:t>
                </a:r>
                <a:r>
                  <a:rPr lang="en-US" b="1" baseline="-25000" dirty="0" smtClean="0"/>
                  <a:t>1</a:t>
                </a:r>
                <a:endParaRPr lang="en-US" b="1" dirty="0"/>
              </a:p>
            </p:txBody>
          </p:sp>
          <p:sp>
            <p:nvSpPr>
              <p:cNvPr id="53" name="TextBox 52"/>
              <p:cNvSpPr txBox="1"/>
              <p:nvPr/>
            </p:nvSpPr>
            <p:spPr>
              <a:xfrm>
                <a:off x="56776" y="4766151"/>
                <a:ext cx="423514" cy="369332"/>
              </a:xfrm>
              <a:prstGeom prst="rect">
                <a:avLst/>
              </a:prstGeom>
              <a:noFill/>
            </p:spPr>
            <p:txBody>
              <a:bodyPr wrap="none" rtlCol="0">
                <a:spAutoFit/>
              </a:bodyPr>
              <a:lstStyle/>
              <a:p>
                <a:r>
                  <a:rPr lang="en-US" b="1" dirty="0" smtClean="0"/>
                  <a:t>E</a:t>
                </a:r>
                <a:r>
                  <a:rPr lang="en-US" b="1" baseline="-25000" dirty="0"/>
                  <a:t>2</a:t>
                </a:r>
                <a:endParaRPr lang="en-US" b="1" dirty="0"/>
              </a:p>
            </p:txBody>
          </p:sp>
        </p:grpSp>
      </p:grpSp>
    </p:spTree>
    <p:extLst>
      <p:ext uri="{BB962C8B-B14F-4D97-AF65-F5344CB8AC3E}">
        <p14:creationId xmlns:p14="http://schemas.microsoft.com/office/powerpoint/2010/main" val="320705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3"/>
            <a:ext cx="8229600" cy="1143000"/>
          </a:xfrm>
        </p:spPr>
        <p:txBody>
          <a:bodyPr/>
          <a:lstStyle/>
          <a:p>
            <a:r>
              <a:rPr lang="en-US" sz="3200" dirty="0" smtClean="0"/>
              <a:t>Order of magnitude </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11</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79853063"/>
              </p:ext>
            </p:extLst>
          </p:nvPr>
        </p:nvGraphicFramePr>
        <p:xfrm>
          <a:off x="762000" y="1282488"/>
          <a:ext cx="1803400" cy="431800"/>
        </p:xfrm>
        <a:graphic>
          <a:graphicData uri="http://schemas.openxmlformats.org/presentationml/2006/ole">
            <mc:AlternateContent xmlns:mc="http://schemas.openxmlformats.org/markup-compatibility/2006">
              <mc:Choice xmlns:v="urn:schemas-microsoft-com:vml" Requires="v">
                <p:oleObj spid="_x0000_s129475" name="Equation" r:id="rId3" imgW="1803240" imgH="431640" progId="Equation.DSMT4">
                  <p:embed/>
                </p:oleObj>
              </mc:Choice>
              <mc:Fallback>
                <p:oleObj name="Equation" r:id="rId3" imgW="1803240" imgH="431640" progId="Equation.DSMT4">
                  <p:embed/>
                  <p:pic>
                    <p:nvPicPr>
                      <p:cNvPr id="0" name=""/>
                      <p:cNvPicPr/>
                      <p:nvPr/>
                    </p:nvPicPr>
                    <p:blipFill>
                      <a:blip r:embed="rId4"/>
                      <a:stretch>
                        <a:fillRect/>
                      </a:stretch>
                    </p:blipFill>
                    <p:spPr>
                      <a:xfrm>
                        <a:off x="762000" y="1282488"/>
                        <a:ext cx="1803400" cy="431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12736769"/>
              </p:ext>
            </p:extLst>
          </p:nvPr>
        </p:nvGraphicFramePr>
        <p:xfrm>
          <a:off x="2927350" y="1231688"/>
          <a:ext cx="1828800" cy="533400"/>
        </p:xfrm>
        <a:graphic>
          <a:graphicData uri="http://schemas.openxmlformats.org/presentationml/2006/ole">
            <mc:AlternateContent xmlns:mc="http://schemas.openxmlformats.org/markup-compatibility/2006">
              <mc:Choice xmlns:v="urn:schemas-microsoft-com:vml" Requires="v">
                <p:oleObj spid="_x0000_s129476" name="Equation" r:id="rId5" imgW="1828800" imgH="533160" progId="Equation.DSMT4">
                  <p:embed/>
                </p:oleObj>
              </mc:Choice>
              <mc:Fallback>
                <p:oleObj name="Equation" r:id="rId5" imgW="1828800" imgH="533160" progId="Equation.DSMT4">
                  <p:embed/>
                  <p:pic>
                    <p:nvPicPr>
                      <p:cNvPr id="0" name=""/>
                      <p:cNvPicPr/>
                      <p:nvPr/>
                    </p:nvPicPr>
                    <p:blipFill>
                      <a:blip r:embed="rId6"/>
                      <a:stretch>
                        <a:fillRect/>
                      </a:stretch>
                    </p:blipFill>
                    <p:spPr>
                      <a:xfrm>
                        <a:off x="2927350" y="1231688"/>
                        <a:ext cx="1828800" cy="533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13136102"/>
              </p:ext>
            </p:extLst>
          </p:nvPr>
        </p:nvGraphicFramePr>
        <p:xfrm>
          <a:off x="4937125" y="1295314"/>
          <a:ext cx="939800" cy="444500"/>
        </p:xfrm>
        <a:graphic>
          <a:graphicData uri="http://schemas.openxmlformats.org/presentationml/2006/ole">
            <mc:AlternateContent xmlns:mc="http://schemas.openxmlformats.org/markup-compatibility/2006">
              <mc:Choice xmlns:v="urn:schemas-microsoft-com:vml" Requires="v">
                <p:oleObj spid="_x0000_s129477" name="Equation" r:id="rId7" imgW="939600" imgH="444240" progId="Equation.DSMT4">
                  <p:embed/>
                </p:oleObj>
              </mc:Choice>
              <mc:Fallback>
                <p:oleObj name="Equation" r:id="rId7" imgW="939600" imgH="444240" progId="Equation.DSMT4">
                  <p:embed/>
                  <p:pic>
                    <p:nvPicPr>
                      <p:cNvPr id="0" name=""/>
                      <p:cNvPicPr/>
                      <p:nvPr/>
                    </p:nvPicPr>
                    <p:blipFill>
                      <a:blip r:embed="rId8"/>
                      <a:stretch>
                        <a:fillRect/>
                      </a:stretch>
                    </p:blipFill>
                    <p:spPr>
                      <a:xfrm>
                        <a:off x="4937125" y="1295314"/>
                        <a:ext cx="939800" cy="444500"/>
                      </a:xfrm>
                      <a:prstGeom prst="rect">
                        <a:avLst/>
                      </a:prstGeom>
                    </p:spPr>
                  </p:pic>
                </p:oleObj>
              </mc:Fallback>
            </mc:AlternateContent>
          </a:graphicData>
        </a:graphic>
      </p:graphicFrame>
      <p:sp>
        <p:nvSpPr>
          <p:cNvPr id="7" name="TextBox 6"/>
          <p:cNvSpPr txBox="1"/>
          <p:nvPr/>
        </p:nvSpPr>
        <p:spPr>
          <a:xfrm>
            <a:off x="6057900" y="1271580"/>
            <a:ext cx="1377300" cy="369332"/>
          </a:xfrm>
          <a:prstGeom prst="rect">
            <a:avLst/>
          </a:prstGeom>
          <a:noFill/>
        </p:spPr>
        <p:txBody>
          <a:bodyPr wrap="none" rtlCol="0">
            <a:spAutoFit/>
          </a:bodyPr>
          <a:lstStyle/>
          <a:p>
            <a:r>
              <a:rPr lang="en-US" dirty="0" smtClean="0"/>
              <a:t>(solid state)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339497668"/>
              </p:ext>
            </p:extLst>
          </p:nvPr>
        </p:nvGraphicFramePr>
        <p:xfrm>
          <a:off x="914400" y="2082046"/>
          <a:ext cx="558800" cy="203200"/>
        </p:xfrm>
        <a:graphic>
          <a:graphicData uri="http://schemas.openxmlformats.org/presentationml/2006/ole">
            <mc:AlternateContent xmlns:mc="http://schemas.openxmlformats.org/markup-compatibility/2006">
              <mc:Choice xmlns:v="urn:schemas-microsoft-com:vml" Requires="v">
                <p:oleObj spid="_x0000_s129478" name="Equation" r:id="rId9" imgW="558720" imgH="203040" progId="Equation.DSMT4">
                  <p:embed/>
                </p:oleObj>
              </mc:Choice>
              <mc:Fallback>
                <p:oleObj name="Equation" r:id="rId9" imgW="558720" imgH="203040" progId="Equation.DSMT4">
                  <p:embed/>
                  <p:pic>
                    <p:nvPicPr>
                      <p:cNvPr id="0" name=""/>
                      <p:cNvPicPr/>
                      <p:nvPr/>
                    </p:nvPicPr>
                    <p:blipFill>
                      <a:blip r:embed="rId10"/>
                      <a:stretch>
                        <a:fillRect/>
                      </a:stretch>
                    </p:blipFill>
                    <p:spPr>
                      <a:xfrm>
                        <a:off x="914400" y="2082046"/>
                        <a:ext cx="558800" cy="203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69535321"/>
              </p:ext>
            </p:extLst>
          </p:nvPr>
        </p:nvGraphicFramePr>
        <p:xfrm>
          <a:off x="1835150" y="2044700"/>
          <a:ext cx="1612900" cy="241300"/>
        </p:xfrm>
        <a:graphic>
          <a:graphicData uri="http://schemas.openxmlformats.org/presentationml/2006/ole">
            <mc:AlternateContent xmlns:mc="http://schemas.openxmlformats.org/markup-compatibility/2006">
              <mc:Choice xmlns:v="urn:schemas-microsoft-com:vml" Requires="v">
                <p:oleObj spid="_x0000_s129479" name="Equation" r:id="rId11" imgW="1612800" imgH="241200" progId="Equation.DSMT4">
                  <p:embed/>
                </p:oleObj>
              </mc:Choice>
              <mc:Fallback>
                <p:oleObj name="Equation" r:id="rId11" imgW="1612800" imgH="241200" progId="Equation.DSMT4">
                  <p:embed/>
                  <p:pic>
                    <p:nvPicPr>
                      <p:cNvPr id="0" name=""/>
                      <p:cNvPicPr/>
                      <p:nvPr/>
                    </p:nvPicPr>
                    <p:blipFill>
                      <a:blip r:embed="rId12"/>
                      <a:stretch>
                        <a:fillRect/>
                      </a:stretch>
                    </p:blipFill>
                    <p:spPr>
                      <a:xfrm>
                        <a:off x="1835150" y="2044700"/>
                        <a:ext cx="1612900" cy="2413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52479662"/>
              </p:ext>
            </p:extLst>
          </p:nvPr>
        </p:nvGraphicFramePr>
        <p:xfrm>
          <a:off x="3657600" y="2030813"/>
          <a:ext cx="1554870" cy="254433"/>
        </p:xfrm>
        <a:graphic>
          <a:graphicData uri="http://schemas.openxmlformats.org/presentationml/2006/ole">
            <mc:AlternateContent xmlns:mc="http://schemas.openxmlformats.org/markup-compatibility/2006">
              <mc:Choice xmlns:v="urn:schemas-microsoft-com:vml" Requires="v">
                <p:oleObj spid="_x0000_s129480" name="Equation" r:id="rId13" imgW="1396800" imgH="228600" progId="Equation.DSMT4">
                  <p:embed/>
                </p:oleObj>
              </mc:Choice>
              <mc:Fallback>
                <p:oleObj name="Equation" r:id="rId13" imgW="1396800" imgH="228600" progId="Equation.DSMT4">
                  <p:embed/>
                  <p:pic>
                    <p:nvPicPr>
                      <p:cNvPr id="0" name=""/>
                      <p:cNvPicPr/>
                      <p:nvPr/>
                    </p:nvPicPr>
                    <p:blipFill>
                      <a:blip r:embed="rId14"/>
                      <a:stretch>
                        <a:fillRect/>
                      </a:stretch>
                    </p:blipFill>
                    <p:spPr>
                      <a:xfrm>
                        <a:off x="3657600" y="2030813"/>
                        <a:ext cx="1554870" cy="254433"/>
                      </a:xfrm>
                      <a:prstGeom prst="rect">
                        <a:avLst/>
                      </a:prstGeom>
                    </p:spPr>
                  </p:pic>
                </p:oleObj>
              </mc:Fallback>
            </mc:AlternateContent>
          </a:graphicData>
        </a:graphic>
      </p:graphicFrame>
      <p:grpSp>
        <p:nvGrpSpPr>
          <p:cNvPr id="16" name="Group 15"/>
          <p:cNvGrpSpPr/>
          <p:nvPr/>
        </p:nvGrpSpPr>
        <p:grpSpPr>
          <a:xfrm>
            <a:off x="-61349" y="2356273"/>
            <a:ext cx="3429000" cy="3085529"/>
            <a:chOff x="-61349" y="2356273"/>
            <a:chExt cx="3429000" cy="3085529"/>
          </a:xfrm>
        </p:grpSpPr>
        <p:pic>
          <p:nvPicPr>
            <p:cNvPr id="11" name="Picture 10"/>
            <p:cNvPicPr>
              <a:picLocks noChangeAspect="1"/>
            </p:cNvPicPr>
            <p:nvPr/>
          </p:nvPicPr>
          <p:blipFill>
            <a:blip r:embed="rId15"/>
            <a:stretch>
              <a:fillRect/>
            </a:stretch>
          </p:blipFill>
          <p:spPr>
            <a:xfrm>
              <a:off x="-61349" y="2356273"/>
              <a:ext cx="3429000" cy="3085529"/>
            </a:xfrm>
            <a:prstGeom prst="rect">
              <a:avLst/>
            </a:prstGeom>
          </p:spPr>
        </p:pic>
        <p:sp>
          <p:nvSpPr>
            <p:cNvPr id="12" name="TextBox 11"/>
            <p:cNvSpPr txBox="1"/>
            <p:nvPr/>
          </p:nvSpPr>
          <p:spPr>
            <a:xfrm>
              <a:off x="762000" y="4656756"/>
              <a:ext cx="1172052" cy="369332"/>
            </a:xfrm>
            <a:prstGeom prst="rect">
              <a:avLst/>
            </a:prstGeom>
            <a:noFill/>
          </p:spPr>
          <p:txBody>
            <a:bodyPr wrap="none" rtlCol="0">
              <a:spAutoFit/>
            </a:bodyPr>
            <a:lstStyle/>
            <a:p>
              <a:r>
                <a:rPr lang="en-US" b="1" dirty="0" smtClean="0"/>
                <a:t>TPA in Si</a:t>
              </a:r>
              <a:endParaRPr lang="en-US" b="1" dirty="0"/>
            </a:p>
          </p:txBody>
        </p:sp>
      </p:grpSp>
      <p:grpSp>
        <p:nvGrpSpPr>
          <p:cNvPr id="17" name="Group 16"/>
          <p:cNvGrpSpPr/>
          <p:nvPr/>
        </p:nvGrpSpPr>
        <p:grpSpPr>
          <a:xfrm>
            <a:off x="3657600" y="2746162"/>
            <a:ext cx="3155070" cy="3237929"/>
            <a:chOff x="3657600" y="2746162"/>
            <a:chExt cx="3155070" cy="3237929"/>
          </a:xfrm>
        </p:grpSpPr>
        <p:pic>
          <p:nvPicPr>
            <p:cNvPr id="13" name="Picture 12"/>
            <p:cNvPicPr>
              <a:picLocks noChangeAspect="1"/>
            </p:cNvPicPr>
            <p:nvPr/>
          </p:nvPicPr>
          <p:blipFill>
            <a:blip r:embed="rId16"/>
            <a:stretch>
              <a:fillRect/>
            </a:stretch>
          </p:blipFill>
          <p:spPr>
            <a:xfrm>
              <a:off x="3657600" y="2746162"/>
              <a:ext cx="3155070" cy="2545485"/>
            </a:xfrm>
            <a:prstGeom prst="rect">
              <a:avLst/>
            </a:prstGeom>
          </p:spPr>
        </p:pic>
        <p:sp>
          <p:nvSpPr>
            <p:cNvPr id="14" name="TextBox 13"/>
            <p:cNvSpPr txBox="1"/>
            <p:nvPr/>
          </p:nvSpPr>
          <p:spPr>
            <a:xfrm>
              <a:off x="4191674" y="5060761"/>
              <a:ext cx="2430701" cy="923330"/>
            </a:xfrm>
            <a:prstGeom prst="rect">
              <a:avLst/>
            </a:prstGeom>
            <a:noFill/>
          </p:spPr>
          <p:txBody>
            <a:bodyPr wrap="square" rtlCol="0">
              <a:spAutoFit/>
            </a:bodyPr>
            <a:lstStyle/>
            <a:p>
              <a:r>
                <a:rPr lang="en-US" b="1" dirty="0" smtClean="0"/>
                <a:t>TPA in Ge-As-</a:t>
              </a:r>
              <a:r>
                <a:rPr lang="en-US" b="1" dirty="0" err="1" smtClean="0"/>
                <a:t>Te</a:t>
              </a:r>
              <a:r>
                <a:rPr lang="en-US" b="1" dirty="0" smtClean="0"/>
                <a:t> chalcogenide </a:t>
              </a:r>
            </a:p>
            <a:p>
              <a:r>
                <a:rPr lang="en-US" b="1" dirty="0" smtClean="0"/>
                <a:t>glass</a:t>
              </a:r>
              <a:endParaRPr lang="en-US" b="1" dirty="0"/>
            </a:p>
          </p:txBody>
        </p:sp>
      </p:grpSp>
      <p:sp>
        <p:nvSpPr>
          <p:cNvPr id="15" name="TextBox 14"/>
          <p:cNvSpPr txBox="1"/>
          <p:nvPr/>
        </p:nvSpPr>
        <p:spPr>
          <a:xfrm>
            <a:off x="345750" y="5984845"/>
            <a:ext cx="6400800" cy="830997"/>
          </a:xfrm>
          <a:prstGeom prst="rect">
            <a:avLst/>
          </a:prstGeom>
          <a:noFill/>
        </p:spPr>
        <p:txBody>
          <a:bodyPr wrap="square" rtlCol="0">
            <a:spAutoFit/>
          </a:bodyPr>
          <a:lstStyle/>
          <a:p>
            <a:r>
              <a:rPr lang="en-US" sz="1600" dirty="0" smtClean="0"/>
              <a:t>TPA absorption in silicon makes it  less than ideal material for Si photonics – that is why Si</a:t>
            </a:r>
            <a:r>
              <a:rPr lang="en-US" sz="1600" baseline="-25000" dirty="0" smtClean="0"/>
              <a:t>3</a:t>
            </a:r>
            <a:r>
              <a:rPr lang="en-US" sz="1600" dirty="0" smtClean="0"/>
              <a:t>N</a:t>
            </a:r>
            <a:r>
              <a:rPr lang="en-US" sz="1600" baseline="-25000" dirty="0" smtClean="0"/>
              <a:t>4</a:t>
            </a:r>
            <a:r>
              <a:rPr lang="en-US" sz="1600" dirty="0" smtClean="0"/>
              <a:t> with low TPA in the region of interest is being used</a:t>
            </a:r>
            <a:endParaRPr lang="en-US" sz="1600" dirty="0"/>
          </a:p>
        </p:txBody>
      </p:sp>
    </p:spTree>
    <p:extLst>
      <p:ext uri="{BB962C8B-B14F-4D97-AF65-F5344CB8AC3E}">
        <p14:creationId xmlns:p14="http://schemas.microsoft.com/office/powerpoint/2010/main" val="13764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012"/>
            <a:ext cx="8229600" cy="1143000"/>
          </a:xfrm>
        </p:spPr>
        <p:txBody>
          <a:bodyPr/>
          <a:lstStyle/>
          <a:p>
            <a:r>
              <a:rPr lang="en-US" sz="3200" dirty="0" smtClean="0"/>
              <a:t>Optical limiting</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12</a:t>
            </a:fld>
            <a:endParaRPr lang="en-US"/>
          </a:p>
        </p:txBody>
      </p:sp>
      <p:grpSp>
        <p:nvGrpSpPr>
          <p:cNvPr id="4" name="Group 3"/>
          <p:cNvGrpSpPr/>
          <p:nvPr/>
        </p:nvGrpSpPr>
        <p:grpSpPr>
          <a:xfrm>
            <a:off x="381000" y="1295400"/>
            <a:ext cx="5577627" cy="3533900"/>
            <a:chOff x="870798" y="280657"/>
            <a:chExt cx="8662501" cy="6272668"/>
          </a:xfrm>
        </p:grpSpPr>
        <p:pic>
          <p:nvPicPr>
            <p:cNvPr id="5" name="Picture 2" descr="Image result for optical limi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98" y="280657"/>
              <a:ext cx="8433164" cy="62726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232903" y="3594226"/>
              <a:ext cx="4300396" cy="2888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5715000" y="1735921"/>
            <a:ext cx="2971800" cy="646331"/>
          </a:xfrm>
          <a:prstGeom prst="rect">
            <a:avLst/>
          </a:prstGeom>
          <a:noFill/>
        </p:spPr>
        <p:txBody>
          <a:bodyPr wrap="square" rtlCol="0">
            <a:spAutoFit/>
          </a:bodyPr>
          <a:lstStyle/>
          <a:p>
            <a:r>
              <a:rPr lang="en-US" dirty="0" smtClean="0"/>
              <a:t>Used to protect sensitive detector (or eye)</a:t>
            </a:r>
            <a:endParaRPr lang="en-US" dirty="0"/>
          </a:p>
        </p:txBody>
      </p:sp>
      <p:grpSp>
        <p:nvGrpSpPr>
          <p:cNvPr id="24" name="Group 23"/>
          <p:cNvGrpSpPr/>
          <p:nvPr/>
        </p:nvGrpSpPr>
        <p:grpSpPr>
          <a:xfrm>
            <a:off x="4968891" y="2382252"/>
            <a:ext cx="3432321" cy="2379638"/>
            <a:chOff x="4968891" y="2382252"/>
            <a:chExt cx="3432321" cy="2379638"/>
          </a:xfrm>
        </p:grpSpPr>
        <p:grpSp>
          <p:nvGrpSpPr>
            <p:cNvPr id="17" name="Group 16"/>
            <p:cNvGrpSpPr/>
            <p:nvPr/>
          </p:nvGrpSpPr>
          <p:grpSpPr>
            <a:xfrm>
              <a:off x="5562600" y="2382252"/>
              <a:ext cx="2838612" cy="2379638"/>
              <a:chOff x="5562600" y="2382252"/>
              <a:chExt cx="2838612" cy="2379638"/>
            </a:xfrm>
          </p:grpSpPr>
          <p:grpSp>
            <p:nvGrpSpPr>
              <p:cNvPr id="16" name="Group 15"/>
              <p:cNvGrpSpPr/>
              <p:nvPr/>
            </p:nvGrpSpPr>
            <p:grpSpPr>
              <a:xfrm>
                <a:off x="5562600" y="2514600"/>
                <a:ext cx="2667000" cy="1828800"/>
                <a:chOff x="5562600" y="2514600"/>
                <a:chExt cx="2667000" cy="1828800"/>
              </a:xfrm>
            </p:grpSpPr>
            <p:cxnSp>
              <p:nvCxnSpPr>
                <p:cNvPr id="9" name="Straight Arrow Connector 8"/>
                <p:cNvCxnSpPr/>
                <p:nvPr/>
              </p:nvCxnSpPr>
              <p:spPr bwMode="auto">
                <a:xfrm>
                  <a:off x="5562600" y="4343400"/>
                  <a:ext cx="266700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flipV="1">
                  <a:off x="5562600" y="2514600"/>
                  <a:ext cx="0" cy="1828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
            <p:nvSpPr>
              <p:cNvPr id="12" name="TextBox 11"/>
              <p:cNvSpPr txBox="1"/>
              <p:nvPr/>
            </p:nvSpPr>
            <p:spPr>
              <a:xfrm>
                <a:off x="7924800" y="4392558"/>
                <a:ext cx="476412" cy="369332"/>
              </a:xfrm>
              <a:prstGeom prst="rect">
                <a:avLst/>
              </a:prstGeom>
              <a:noFill/>
            </p:spPr>
            <p:txBody>
              <a:bodyPr wrap="none" rtlCol="0">
                <a:spAutoFit/>
              </a:bodyPr>
              <a:lstStyle/>
              <a:p>
                <a:r>
                  <a:rPr lang="en-US" b="1" dirty="0" smtClean="0"/>
                  <a:t>S</a:t>
                </a:r>
                <a:r>
                  <a:rPr lang="en-US" b="1" baseline="-25000" dirty="0" smtClean="0"/>
                  <a:t>in</a:t>
                </a:r>
                <a:endParaRPr lang="en-US" b="1" dirty="0"/>
              </a:p>
            </p:txBody>
          </p:sp>
          <p:sp>
            <p:nvSpPr>
              <p:cNvPr id="13" name="TextBox 12"/>
              <p:cNvSpPr txBox="1"/>
              <p:nvPr/>
            </p:nvSpPr>
            <p:spPr>
              <a:xfrm>
                <a:off x="5562600" y="2382252"/>
                <a:ext cx="579005" cy="369332"/>
              </a:xfrm>
              <a:prstGeom prst="rect">
                <a:avLst/>
              </a:prstGeom>
              <a:noFill/>
            </p:spPr>
            <p:txBody>
              <a:bodyPr wrap="none" rtlCol="0">
                <a:spAutoFit/>
              </a:bodyPr>
              <a:lstStyle/>
              <a:p>
                <a:r>
                  <a:rPr lang="en-US" b="1" dirty="0" err="1" smtClean="0"/>
                  <a:t>S</a:t>
                </a:r>
                <a:r>
                  <a:rPr lang="en-US" b="1" baseline="-25000" dirty="0" err="1" smtClean="0"/>
                  <a:t>out</a:t>
                </a:r>
                <a:endParaRPr lang="en-US" b="1" dirty="0"/>
              </a:p>
            </p:txBody>
          </p:sp>
          <p:cxnSp>
            <p:nvCxnSpPr>
              <p:cNvPr id="15" name="Straight Connector 14"/>
              <p:cNvCxnSpPr/>
              <p:nvPr/>
            </p:nvCxnSpPr>
            <p:spPr bwMode="auto">
              <a:xfrm flipV="1">
                <a:off x="5562600" y="2667000"/>
                <a:ext cx="1333500" cy="1676400"/>
              </a:xfrm>
              <a:prstGeom prst="line">
                <a:avLst/>
              </a:prstGeom>
              <a:solidFill>
                <a:schemeClr val="accent1"/>
              </a:solidFill>
              <a:ln w="22225" cap="flat" cmpd="sng" algn="ctr">
                <a:solidFill>
                  <a:schemeClr val="tx1"/>
                </a:solidFill>
                <a:prstDash val="sysDash"/>
                <a:round/>
                <a:headEnd type="none" w="med" len="med"/>
                <a:tailEnd type="none" w="med" len="med"/>
              </a:ln>
              <a:effectLst/>
            </p:spPr>
          </p:cxnSp>
        </p:grpSp>
        <p:grpSp>
          <p:nvGrpSpPr>
            <p:cNvPr id="22" name="Group 21"/>
            <p:cNvGrpSpPr/>
            <p:nvPr/>
          </p:nvGrpSpPr>
          <p:grpSpPr>
            <a:xfrm>
              <a:off x="5562600" y="3581400"/>
              <a:ext cx="2514600" cy="762000"/>
              <a:chOff x="5562600" y="3581400"/>
              <a:chExt cx="2514600" cy="762000"/>
            </a:xfrm>
          </p:grpSpPr>
          <p:cxnSp>
            <p:nvCxnSpPr>
              <p:cNvPr id="19" name="Straight Connector 18"/>
              <p:cNvCxnSpPr/>
              <p:nvPr/>
            </p:nvCxnSpPr>
            <p:spPr bwMode="auto">
              <a:xfrm flipV="1">
                <a:off x="5562600" y="3581400"/>
                <a:ext cx="579005" cy="762000"/>
              </a:xfrm>
              <a:prstGeom prst="line">
                <a:avLst/>
              </a:prstGeom>
              <a:solidFill>
                <a:schemeClr val="accent1"/>
              </a:solidFill>
              <a:ln w="31750" cap="flat" cmpd="sng" algn="ctr">
                <a:solidFill>
                  <a:srgbClr val="C00000"/>
                </a:solidFill>
                <a:prstDash val="solid"/>
                <a:round/>
                <a:headEnd type="none" w="med" len="med"/>
                <a:tailEnd type="none" w="med" len="med"/>
              </a:ln>
              <a:effectLst/>
            </p:spPr>
          </p:cxnSp>
          <p:cxnSp>
            <p:nvCxnSpPr>
              <p:cNvPr id="21" name="Straight Connector 20"/>
              <p:cNvCxnSpPr/>
              <p:nvPr/>
            </p:nvCxnSpPr>
            <p:spPr bwMode="auto">
              <a:xfrm>
                <a:off x="6137861" y="3581400"/>
                <a:ext cx="1939339" cy="0"/>
              </a:xfrm>
              <a:prstGeom prst="line">
                <a:avLst/>
              </a:prstGeom>
              <a:solidFill>
                <a:schemeClr val="accent1"/>
              </a:solidFill>
              <a:ln w="31750" cap="flat" cmpd="sng" algn="ctr">
                <a:solidFill>
                  <a:srgbClr val="C00000"/>
                </a:solidFill>
                <a:prstDash val="solid"/>
                <a:round/>
                <a:headEnd type="none" w="med" len="med"/>
                <a:tailEnd type="none" w="med" len="med"/>
              </a:ln>
              <a:effectLst/>
            </p:spPr>
          </p:cxnSp>
        </p:grpSp>
        <p:sp>
          <p:nvSpPr>
            <p:cNvPr id="23" name="TextBox 22"/>
            <p:cNvSpPr txBox="1"/>
            <p:nvPr/>
          </p:nvSpPr>
          <p:spPr>
            <a:xfrm>
              <a:off x="4968891" y="3320534"/>
              <a:ext cx="644728" cy="369332"/>
            </a:xfrm>
            <a:prstGeom prst="rect">
              <a:avLst/>
            </a:prstGeom>
            <a:noFill/>
          </p:spPr>
          <p:txBody>
            <a:bodyPr wrap="none" rtlCol="0">
              <a:spAutoFit/>
            </a:bodyPr>
            <a:lstStyle/>
            <a:p>
              <a:r>
                <a:rPr lang="en-US" b="1" dirty="0" err="1" smtClean="0"/>
                <a:t>S</a:t>
              </a:r>
              <a:r>
                <a:rPr lang="en-US" b="1" baseline="-25000" dirty="0" err="1" smtClean="0"/>
                <a:t>max</a:t>
              </a:r>
              <a:endParaRPr lang="en-US" b="1" dirty="0"/>
            </a:p>
          </p:txBody>
        </p:sp>
      </p:grpSp>
      <p:grpSp>
        <p:nvGrpSpPr>
          <p:cNvPr id="27" name="Group 26"/>
          <p:cNvGrpSpPr/>
          <p:nvPr/>
        </p:nvGrpSpPr>
        <p:grpSpPr>
          <a:xfrm>
            <a:off x="3059113" y="3791072"/>
            <a:ext cx="1981200" cy="866653"/>
            <a:chOff x="3059113" y="3791072"/>
            <a:chExt cx="1981200" cy="866653"/>
          </a:xfrm>
        </p:grpSpPr>
        <p:graphicFrame>
          <p:nvGraphicFramePr>
            <p:cNvPr id="25" name="Object 24"/>
            <p:cNvGraphicFramePr>
              <a:graphicFrameLocks noChangeAspect="1"/>
            </p:cNvGraphicFramePr>
            <p:nvPr>
              <p:extLst>
                <p:ext uri="{D42A27DB-BD31-4B8C-83A1-F6EECF244321}">
                  <p14:modId xmlns:p14="http://schemas.microsoft.com/office/powerpoint/2010/main" val="4164384751"/>
                </p:ext>
              </p:extLst>
            </p:nvPr>
          </p:nvGraphicFramePr>
          <p:xfrm>
            <a:off x="3059113" y="4186238"/>
            <a:ext cx="1981200" cy="471487"/>
          </p:xfrm>
          <a:graphic>
            <a:graphicData uri="http://schemas.openxmlformats.org/presentationml/2006/ole">
              <mc:AlternateContent xmlns:mc="http://schemas.openxmlformats.org/markup-compatibility/2006">
                <mc:Choice xmlns:v="urn:schemas-microsoft-com:vml" Requires="v">
                  <p:oleObj spid="_x0000_s130315" name="Equation" r:id="rId4" imgW="1815840" imgH="431640" progId="Equation.DSMT4">
                    <p:embed/>
                  </p:oleObj>
                </mc:Choice>
                <mc:Fallback>
                  <p:oleObj name="Equation" r:id="rId4" imgW="1815840" imgH="431640" progId="Equation.DSMT4">
                    <p:embed/>
                    <p:pic>
                      <p:nvPicPr>
                        <p:cNvPr id="0" name=""/>
                        <p:cNvPicPr/>
                        <p:nvPr/>
                      </p:nvPicPr>
                      <p:blipFill>
                        <a:blip r:embed="rId5"/>
                        <a:stretch>
                          <a:fillRect/>
                        </a:stretch>
                      </p:blipFill>
                      <p:spPr>
                        <a:xfrm>
                          <a:off x="3059113" y="4186238"/>
                          <a:ext cx="1981200" cy="471487"/>
                        </a:xfrm>
                        <a:prstGeom prst="rect">
                          <a:avLst/>
                        </a:prstGeom>
                      </p:spPr>
                    </p:pic>
                  </p:oleObj>
                </mc:Fallback>
              </mc:AlternateContent>
            </a:graphicData>
          </a:graphic>
        </p:graphicFrame>
        <p:sp>
          <p:nvSpPr>
            <p:cNvPr id="26" name="TextBox 25"/>
            <p:cNvSpPr txBox="1"/>
            <p:nvPr/>
          </p:nvSpPr>
          <p:spPr>
            <a:xfrm>
              <a:off x="3454873" y="3791072"/>
              <a:ext cx="1022588" cy="369332"/>
            </a:xfrm>
            <a:prstGeom prst="rect">
              <a:avLst/>
            </a:prstGeom>
            <a:noFill/>
          </p:spPr>
          <p:txBody>
            <a:bodyPr wrap="none" rtlCol="0">
              <a:spAutoFit/>
            </a:bodyPr>
            <a:lstStyle/>
            <a:p>
              <a:r>
                <a:rPr lang="en-US" dirty="0" smtClean="0"/>
                <a:t>For TPA</a:t>
              </a:r>
              <a:endParaRPr lang="en-US" dirty="0"/>
            </a:p>
          </p:txBody>
        </p:sp>
      </p:grpSp>
      <p:graphicFrame>
        <p:nvGraphicFramePr>
          <p:cNvPr id="29" name="Object 28"/>
          <p:cNvGraphicFramePr>
            <a:graphicFrameLocks noChangeAspect="1"/>
          </p:cNvGraphicFramePr>
          <p:nvPr>
            <p:extLst>
              <p:ext uri="{D42A27DB-BD31-4B8C-83A1-F6EECF244321}">
                <p14:modId xmlns:p14="http://schemas.microsoft.com/office/powerpoint/2010/main" val="1343543411"/>
              </p:ext>
            </p:extLst>
          </p:nvPr>
        </p:nvGraphicFramePr>
        <p:xfrm>
          <a:off x="3217863" y="4793802"/>
          <a:ext cx="1663700" cy="241300"/>
        </p:xfrm>
        <a:graphic>
          <a:graphicData uri="http://schemas.openxmlformats.org/presentationml/2006/ole">
            <mc:AlternateContent xmlns:mc="http://schemas.openxmlformats.org/markup-compatibility/2006">
              <mc:Choice xmlns:v="urn:schemas-microsoft-com:vml" Requires="v">
                <p:oleObj spid="_x0000_s130316" name="Equation" r:id="rId6" imgW="1663560" imgH="241200" progId="Equation.DSMT4">
                  <p:embed/>
                </p:oleObj>
              </mc:Choice>
              <mc:Fallback>
                <p:oleObj name="Equation" r:id="rId6" imgW="1663560" imgH="241200" progId="Equation.DSMT4">
                  <p:embed/>
                  <p:pic>
                    <p:nvPicPr>
                      <p:cNvPr id="0" name=""/>
                      <p:cNvPicPr/>
                      <p:nvPr/>
                    </p:nvPicPr>
                    <p:blipFill>
                      <a:blip r:embed="rId7"/>
                      <a:stretch>
                        <a:fillRect/>
                      </a:stretch>
                    </p:blipFill>
                    <p:spPr>
                      <a:xfrm>
                        <a:off x="3217863" y="4793802"/>
                        <a:ext cx="1663700" cy="241300"/>
                      </a:xfrm>
                      <a:prstGeom prst="rect">
                        <a:avLst/>
                      </a:prstGeom>
                    </p:spPr>
                  </p:pic>
                </p:oleObj>
              </mc:Fallback>
            </mc:AlternateContent>
          </a:graphicData>
        </a:graphic>
      </p:graphicFrame>
      <p:grpSp>
        <p:nvGrpSpPr>
          <p:cNvPr id="8" name="Group 7"/>
          <p:cNvGrpSpPr/>
          <p:nvPr/>
        </p:nvGrpSpPr>
        <p:grpSpPr>
          <a:xfrm>
            <a:off x="4937816" y="4761890"/>
            <a:ext cx="3511528" cy="2096110"/>
            <a:chOff x="4937816" y="4761890"/>
            <a:chExt cx="3511528" cy="2096110"/>
          </a:xfrm>
        </p:grpSpPr>
        <p:pic>
          <p:nvPicPr>
            <p:cNvPr id="28" name="Picture 27"/>
            <p:cNvPicPr>
              <a:picLocks noChangeAspect="1"/>
            </p:cNvPicPr>
            <p:nvPr/>
          </p:nvPicPr>
          <p:blipFill>
            <a:blip r:embed="rId8"/>
            <a:stretch>
              <a:fillRect/>
            </a:stretch>
          </p:blipFill>
          <p:spPr>
            <a:xfrm>
              <a:off x="5291255" y="4761890"/>
              <a:ext cx="3158089" cy="1843390"/>
            </a:xfrm>
            <a:prstGeom prst="rect">
              <a:avLst/>
            </a:prstGeom>
          </p:spPr>
        </p:pic>
        <p:graphicFrame>
          <p:nvGraphicFramePr>
            <p:cNvPr id="30" name="Object 29"/>
            <p:cNvGraphicFramePr>
              <a:graphicFrameLocks noChangeAspect="1"/>
            </p:cNvGraphicFramePr>
            <p:nvPr>
              <p:extLst>
                <p:ext uri="{D42A27DB-BD31-4B8C-83A1-F6EECF244321}">
                  <p14:modId xmlns:p14="http://schemas.microsoft.com/office/powerpoint/2010/main" val="3427537490"/>
                </p:ext>
              </p:extLst>
            </p:nvPr>
          </p:nvGraphicFramePr>
          <p:xfrm>
            <a:off x="6944127" y="6557963"/>
            <a:ext cx="683418" cy="300037"/>
          </p:xfrm>
          <a:graphic>
            <a:graphicData uri="http://schemas.openxmlformats.org/presentationml/2006/ole">
              <mc:AlternateContent xmlns:mc="http://schemas.openxmlformats.org/markup-compatibility/2006">
                <mc:Choice xmlns:v="urn:schemas-microsoft-com:vml" Requires="v">
                  <p:oleObj spid="_x0000_s130317" name="Equation" r:id="rId9" imgW="520560" imgH="228600" progId="Equation.DSMT4">
                    <p:embed/>
                  </p:oleObj>
                </mc:Choice>
                <mc:Fallback>
                  <p:oleObj name="Equation" r:id="rId9" imgW="520560" imgH="228600" progId="Equation.DSMT4">
                    <p:embed/>
                    <p:pic>
                      <p:nvPicPr>
                        <p:cNvPr id="0" name=""/>
                        <p:cNvPicPr/>
                        <p:nvPr/>
                      </p:nvPicPr>
                      <p:blipFill>
                        <a:blip r:embed="rId10"/>
                        <a:stretch>
                          <a:fillRect/>
                        </a:stretch>
                      </p:blipFill>
                      <p:spPr>
                        <a:xfrm>
                          <a:off x="6944127" y="6557963"/>
                          <a:ext cx="683418" cy="300037"/>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174478537"/>
                </p:ext>
              </p:extLst>
            </p:nvPr>
          </p:nvGraphicFramePr>
          <p:xfrm>
            <a:off x="4937816" y="5623550"/>
            <a:ext cx="666750" cy="266700"/>
          </p:xfrm>
          <a:graphic>
            <a:graphicData uri="http://schemas.openxmlformats.org/presentationml/2006/ole">
              <mc:AlternateContent xmlns:mc="http://schemas.openxmlformats.org/markup-compatibility/2006">
                <mc:Choice xmlns:v="urn:schemas-microsoft-com:vml" Requires="v">
                  <p:oleObj spid="_x0000_s130318" name="Equation" r:id="rId11" imgW="571320" imgH="228600" progId="Equation.DSMT4">
                    <p:embed/>
                  </p:oleObj>
                </mc:Choice>
                <mc:Fallback>
                  <p:oleObj name="Equation" r:id="rId11" imgW="571320" imgH="228600" progId="Equation.DSMT4">
                    <p:embed/>
                    <p:pic>
                      <p:nvPicPr>
                        <p:cNvPr id="0" name=""/>
                        <p:cNvPicPr/>
                        <p:nvPr/>
                      </p:nvPicPr>
                      <p:blipFill>
                        <a:blip r:embed="rId12"/>
                        <a:stretch>
                          <a:fillRect/>
                        </a:stretch>
                      </p:blipFill>
                      <p:spPr>
                        <a:xfrm>
                          <a:off x="4937816" y="5623550"/>
                          <a:ext cx="666750" cy="266700"/>
                        </a:xfrm>
                        <a:prstGeom prst="rect">
                          <a:avLst/>
                        </a:prstGeom>
                      </p:spPr>
                    </p:pic>
                  </p:oleObj>
                </mc:Fallback>
              </mc:AlternateContent>
            </a:graphicData>
          </a:graphic>
        </p:graphicFrame>
      </p:grpSp>
    </p:spTree>
    <p:extLst>
      <p:ext uri="{BB962C8B-B14F-4D97-AF65-F5344CB8AC3E}">
        <p14:creationId xmlns:p14="http://schemas.microsoft.com/office/powerpoint/2010/main" val="13284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69" y="-59535"/>
            <a:ext cx="8229600" cy="1143000"/>
          </a:xfrm>
        </p:spPr>
        <p:txBody>
          <a:bodyPr/>
          <a:lstStyle/>
          <a:p>
            <a:r>
              <a:rPr lang="en-US" sz="3200" dirty="0" smtClean="0"/>
              <a:t>Nonlinear phase shift</a:t>
            </a:r>
            <a:endParaRPr lang="en-US" sz="3200" dirty="0"/>
          </a:p>
        </p:txBody>
      </p:sp>
      <p:sp>
        <p:nvSpPr>
          <p:cNvPr id="3" name="Slide Number Placeholder 2"/>
          <p:cNvSpPr>
            <a:spLocks noGrp="1"/>
          </p:cNvSpPr>
          <p:nvPr>
            <p:ph type="sldNum" sz="quarter" idx="12"/>
          </p:nvPr>
        </p:nvSpPr>
        <p:spPr>
          <a:xfrm>
            <a:off x="7003610" y="6381750"/>
            <a:ext cx="2133600" cy="476250"/>
          </a:xfrm>
        </p:spPr>
        <p:txBody>
          <a:bodyPr/>
          <a:lstStyle/>
          <a:p>
            <a:pPr>
              <a:defRPr/>
            </a:pPr>
            <a:fld id="{A733CBAA-5A9F-454A-AF19-39ABCF14556A}" type="slidenum">
              <a:rPr lang="en-US" smtClean="0"/>
              <a:pPr>
                <a:defRPr/>
              </a:pPr>
              <a:t>13</a:t>
            </a:fld>
            <a:endParaRPr lang="en-US"/>
          </a:p>
        </p:txBody>
      </p:sp>
      <p:grpSp>
        <p:nvGrpSpPr>
          <p:cNvPr id="29" name="Group 28"/>
          <p:cNvGrpSpPr/>
          <p:nvPr/>
        </p:nvGrpSpPr>
        <p:grpSpPr>
          <a:xfrm>
            <a:off x="260184" y="706456"/>
            <a:ext cx="8532599" cy="338554"/>
            <a:chOff x="401851" y="895554"/>
            <a:chExt cx="8532599" cy="338554"/>
          </a:xfrm>
        </p:grpSpPr>
        <p:sp>
          <p:nvSpPr>
            <p:cNvPr id="4" name="TextBox 3"/>
            <p:cNvSpPr txBox="1"/>
            <p:nvPr/>
          </p:nvSpPr>
          <p:spPr>
            <a:xfrm>
              <a:off x="401851" y="895554"/>
              <a:ext cx="8166018" cy="338554"/>
            </a:xfrm>
            <a:prstGeom prst="rect">
              <a:avLst/>
            </a:prstGeom>
            <a:noFill/>
          </p:spPr>
          <p:txBody>
            <a:bodyPr wrap="none" rtlCol="0">
              <a:spAutoFit/>
            </a:bodyPr>
            <a:lstStyle/>
            <a:p>
              <a:r>
                <a:rPr lang="en-US" sz="1600" dirty="0" smtClean="0"/>
                <a:t>Now let us look at the real part of                        .  Consider again the degenerate case  </a:t>
              </a:r>
              <a:endParaRPr lang="en-US" sz="1600" dirty="0"/>
            </a:p>
          </p:txBody>
        </p:sp>
        <p:graphicFrame>
          <p:nvGraphicFramePr>
            <p:cNvPr id="5" name="Object 4"/>
            <p:cNvGraphicFramePr>
              <a:graphicFrameLocks noChangeAspect="1"/>
            </p:cNvGraphicFramePr>
            <p:nvPr>
              <p:extLst>
                <p:ext uri="{D42A27DB-BD31-4B8C-83A1-F6EECF244321}">
                  <p14:modId xmlns:p14="http://schemas.microsoft.com/office/powerpoint/2010/main" val="3883664256"/>
                </p:ext>
              </p:extLst>
            </p:nvPr>
          </p:nvGraphicFramePr>
          <p:xfrm>
            <a:off x="3669113" y="953266"/>
            <a:ext cx="1244600" cy="241300"/>
          </p:xfrm>
          <a:graphic>
            <a:graphicData uri="http://schemas.openxmlformats.org/presentationml/2006/ole">
              <mc:AlternateContent xmlns:mc="http://schemas.openxmlformats.org/markup-compatibility/2006">
                <mc:Choice xmlns:v="urn:schemas-microsoft-com:vml" Requires="v">
                  <p:oleObj spid="_x0000_s131395" name="Equation" r:id="rId3" imgW="1244520" imgH="241200" progId="Equation.DSMT4">
                    <p:embed/>
                  </p:oleObj>
                </mc:Choice>
                <mc:Fallback>
                  <p:oleObj name="Equation" r:id="rId3" imgW="1244520" imgH="241200" progId="Equation.DSMT4">
                    <p:embed/>
                    <p:pic>
                      <p:nvPicPr>
                        <p:cNvPr id="0" name=""/>
                        <p:cNvPicPr/>
                        <p:nvPr/>
                      </p:nvPicPr>
                      <p:blipFill>
                        <a:blip r:embed="rId4"/>
                        <a:stretch>
                          <a:fillRect/>
                        </a:stretch>
                      </p:blipFill>
                      <p:spPr>
                        <a:xfrm>
                          <a:off x="3669113" y="953266"/>
                          <a:ext cx="1244600" cy="241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50060923"/>
                </p:ext>
              </p:extLst>
            </p:nvPr>
          </p:nvGraphicFramePr>
          <p:xfrm>
            <a:off x="8439150" y="953266"/>
            <a:ext cx="495300" cy="228600"/>
          </p:xfrm>
          <a:graphic>
            <a:graphicData uri="http://schemas.openxmlformats.org/presentationml/2006/ole">
              <mc:AlternateContent xmlns:mc="http://schemas.openxmlformats.org/markup-compatibility/2006">
                <mc:Choice xmlns:v="urn:schemas-microsoft-com:vml" Requires="v">
                  <p:oleObj spid="_x0000_s131396" name="Equation" r:id="rId5" imgW="495000" imgH="228600" progId="Equation.DSMT4">
                    <p:embed/>
                  </p:oleObj>
                </mc:Choice>
                <mc:Fallback>
                  <p:oleObj name="Equation" r:id="rId5" imgW="495000" imgH="228600" progId="Equation.DSMT4">
                    <p:embed/>
                    <p:pic>
                      <p:nvPicPr>
                        <p:cNvPr id="0" name=""/>
                        <p:cNvPicPr/>
                        <p:nvPr/>
                      </p:nvPicPr>
                      <p:blipFill>
                        <a:blip r:embed="rId6"/>
                        <a:stretch>
                          <a:fillRect/>
                        </a:stretch>
                      </p:blipFill>
                      <p:spPr>
                        <a:xfrm>
                          <a:off x="8439150" y="953266"/>
                          <a:ext cx="495300" cy="228600"/>
                        </a:xfrm>
                        <a:prstGeom prst="rect">
                          <a:avLst/>
                        </a:prstGeom>
                      </p:spPr>
                    </p:pic>
                  </p:oleObj>
                </mc:Fallback>
              </mc:AlternateContent>
            </a:graphicData>
          </a:graphic>
        </p:graphicFrame>
      </p:grpSp>
      <p:sp>
        <p:nvSpPr>
          <p:cNvPr id="8" name="TextBox 7"/>
          <p:cNvSpPr txBox="1"/>
          <p:nvPr/>
        </p:nvSpPr>
        <p:spPr>
          <a:xfrm>
            <a:off x="291035" y="1083465"/>
            <a:ext cx="4299575" cy="338554"/>
          </a:xfrm>
          <a:prstGeom prst="rect">
            <a:avLst/>
          </a:prstGeom>
          <a:noFill/>
        </p:spPr>
        <p:txBody>
          <a:bodyPr wrap="none" rtlCol="0">
            <a:spAutoFit/>
          </a:bodyPr>
          <a:lstStyle/>
          <a:p>
            <a:r>
              <a:rPr lang="en-US" sz="1600" dirty="0" smtClean="0"/>
              <a:t>There are two physically distinct mechanisms</a:t>
            </a:r>
            <a:endParaRPr lang="en-US" sz="1600" dirty="0"/>
          </a:p>
        </p:txBody>
      </p:sp>
      <p:graphicFrame>
        <p:nvGraphicFramePr>
          <p:cNvPr id="9" name="Object 8"/>
          <p:cNvGraphicFramePr>
            <a:graphicFrameLocks noChangeAspect="1"/>
          </p:cNvGraphicFramePr>
          <p:nvPr>
            <p:extLst>
              <p:ext uri="{D42A27DB-BD31-4B8C-83A1-F6EECF244321}">
                <p14:modId xmlns:p14="http://schemas.microsoft.com/office/powerpoint/2010/main" val="2937151798"/>
              </p:ext>
            </p:extLst>
          </p:nvPr>
        </p:nvGraphicFramePr>
        <p:xfrm>
          <a:off x="804863" y="1290638"/>
          <a:ext cx="7975600" cy="1143000"/>
        </p:xfrm>
        <a:graphic>
          <a:graphicData uri="http://schemas.openxmlformats.org/presentationml/2006/ole">
            <mc:AlternateContent xmlns:mc="http://schemas.openxmlformats.org/markup-compatibility/2006">
              <mc:Choice xmlns:v="urn:schemas-microsoft-com:vml" Requires="v">
                <p:oleObj spid="_x0000_s131397" name="Equation" r:id="rId7" imgW="7975440" imgH="1143000" progId="Equation.DSMT4">
                  <p:embed/>
                </p:oleObj>
              </mc:Choice>
              <mc:Fallback>
                <p:oleObj name="Equation" r:id="rId7" imgW="7975440" imgH="1143000" progId="Equation.DSMT4">
                  <p:embed/>
                  <p:pic>
                    <p:nvPicPr>
                      <p:cNvPr id="0" name=""/>
                      <p:cNvPicPr/>
                      <p:nvPr/>
                    </p:nvPicPr>
                    <p:blipFill>
                      <a:blip r:embed="rId8"/>
                      <a:stretch>
                        <a:fillRect/>
                      </a:stretch>
                    </p:blipFill>
                    <p:spPr>
                      <a:xfrm>
                        <a:off x="804863" y="1290638"/>
                        <a:ext cx="7975600" cy="1143000"/>
                      </a:xfrm>
                      <a:prstGeom prst="rect">
                        <a:avLst/>
                      </a:prstGeom>
                    </p:spPr>
                  </p:pic>
                </p:oleObj>
              </mc:Fallback>
            </mc:AlternateContent>
          </a:graphicData>
        </a:graphic>
      </p:graphicFrame>
      <p:sp>
        <p:nvSpPr>
          <p:cNvPr id="10" name="TextBox 9"/>
          <p:cNvSpPr txBox="1"/>
          <p:nvPr/>
        </p:nvSpPr>
        <p:spPr>
          <a:xfrm>
            <a:off x="3649283" y="2403843"/>
            <a:ext cx="4648200" cy="1077218"/>
          </a:xfrm>
          <a:prstGeom prst="rect">
            <a:avLst/>
          </a:prstGeom>
          <a:noFill/>
        </p:spPr>
        <p:txBody>
          <a:bodyPr wrap="square" rtlCol="0">
            <a:spAutoFit/>
          </a:bodyPr>
          <a:lstStyle/>
          <a:p>
            <a:r>
              <a:rPr lang="en-US" sz="1600" dirty="0" smtClean="0"/>
              <a:t>The first term corresponds to off-resonant TPA – it is just a Lorentzian that peaks in the vicinity of TPA resonance. This term is a nonlinear phase delay, hence nonlinear index</a:t>
            </a:r>
            <a:endParaRPr lang="en-US" sz="1600" dirty="0"/>
          </a:p>
        </p:txBody>
      </p:sp>
      <p:sp>
        <p:nvSpPr>
          <p:cNvPr id="7" name="TextBox 6"/>
          <p:cNvSpPr txBox="1"/>
          <p:nvPr/>
        </p:nvSpPr>
        <p:spPr>
          <a:xfrm>
            <a:off x="4453069" y="3525074"/>
            <a:ext cx="1890261" cy="369332"/>
          </a:xfrm>
          <a:prstGeom prst="rect">
            <a:avLst/>
          </a:prstGeom>
          <a:noFill/>
        </p:spPr>
        <p:txBody>
          <a:bodyPr wrap="none" rtlCol="0">
            <a:spAutoFit/>
          </a:bodyPr>
          <a:lstStyle/>
          <a:p>
            <a:r>
              <a:rPr lang="en-US" dirty="0" smtClean="0"/>
              <a:t>Quantum picture</a:t>
            </a:r>
            <a:endParaRPr lang="en-US" dirty="0"/>
          </a:p>
        </p:txBody>
      </p:sp>
      <p:grpSp>
        <p:nvGrpSpPr>
          <p:cNvPr id="14" name="Group 13"/>
          <p:cNvGrpSpPr/>
          <p:nvPr/>
        </p:nvGrpSpPr>
        <p:grpSpPr>
          <a:xfrm>
            <a:off x="357121" y="4074671"/>
            <a:ext cx="1476706" cy="1315720"/>
            <a:chOff x="435801" y="4971781"/>
            <a:chExt cx="1879901" cy="1740932"/>
          </a:xfrm>
        </p:grpSpPr>
        <p:grpSp>
          <p:nvGrpSpPr>
            <p:cNvPr id="15" name="Group 14"/>
            <p:cNvGrpSpPr/>
            <p:nvPr/>
          </p:nvGrpSpPr>
          <p:grpSpPr>
            <a:xfrm>
              <a:off x="435801" y="5156447"/>
              <a:ext cx="1273645" cy="1371600"/>
              <a:chOff x="4279900" y="4343400"/>
              <a:chExt cx="1273645" cy="1371600"/>
            </a:xfrm>
          </p:grpSpPr>
          <p:cxnSp>
            <p:nvCxnSpPr>
              <p:cNvPr id="19" name="Straight Connector 18"/>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16" name="Rectangle 15"/>
            <p:cNvSpPr/>
            <p:nvPr/>
          </p:nvSpPr>
          <p:spPr>
            <a:xfrm>
              <a:off x="1709446" y="4971781"/>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17" name="Rectangle 16"/>
            <p:cNvSpPr/>
            <p:nvPr/>
          </p:nvSpPr>
          <p:spPr>
            <a:xfrm>
              <a:off x="1710250" y="6343381"/>
              <a:ext cx="312906" cy="369332"/>
            </a:xfrm>
            <a:prstGeom prst="rect">
              <a:avLst/>
            </a:prstGeom>
          </p:spPr>
          <p:txBody>
            <a:bodyPr wrap="none">
              <a:spAutoFit/>
            </a:bodyPr>
            <a:lstStyle/>
            <a:p>
              <a:r>
                <a:rPr lang="en-US" b="1" dirty="0">
                  <a:solidFill>
                    <a:srgbClr val="202122"/>
                  </a:solidFill>
                </a:rPr>
                <a:t>0</a:t>
              </a:r>
              <a:endParaRPr lang="en-US" dirty="0"/>
            </a:p>
          </p:txBody>
        </p:sp>
        <p:sp>
          <p:nvSpPr>
            <p:cNvPr id="18" name="Oval 17"/>
            <p:cNvSpPr/>
            <p:nvPr/>
          </p:nvSpPr>
          <p:spPr bwMode="auto">
            <a:xfrm>
              <a:off x="736729" y="6335619"/>
              <a:ext cx="164798" cy="184665"/>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3" name="Group 122"/>
          <p:cNvGrpSpPr/>
          <p:nvPr/>
        </p:nvGrpSpPr>
        <p:grpSpPr>
          <a:xfrm>
            <a:off x="1888085" y="4074672"/>
            <a:ext cx="2033806" cy="1354923"/>
            <a:chOff x="1888085" y="4074672"/>
            <a:chExt cx="2033806" cy="1354923"/>
          </a:xfrm>
        </p:grpSpPr>
        <p:sp>
          <p:nvSpPr>
            <p:cNvPr id="22" name="Rectangle 21"/>
            <p:cNvSpPr/>
            <p:nvPr/>
          </p:nvSpPr>
          <p:spPr>
            <a:xfrm>
              <a:off x="2804958" y="4839940"/>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smtClean="0">
                  <a:solidFill>
                    <a:srgbClr val="202122"/>
                  </a:solidFill>
                  <a:cs typeface="Arial" panose="020B0604020202020204" pitchFamily="34" charset="0"/>
                </a:rPr>
                <a:t>1</a:t>
              </a:r>
              <a:endParaRPr lang="en-US" dirty="0"/>
            </a:p>
          </p:txBody>
        </p:sp>
        <p:grpSp>
          <p:nvGrpSpPr>
            <p:cNvPr id="23" name="Group 22"/>
            <p:cNvGrpSpPr/>
            <p:nvPr/>
          </p:nvGrpSpPr>
          <p:grpSpPr>
            <a:xfrm>
              <a:off x="2453071" y="4218393"/>
              <a:ext cx="995135" cy="1067481"/>
              <a:chOff x="4279900" y="4343400"/>
              <a:chExt cx="1273645" cy="1371600"/>
            </a:xfrm>
          </p:grpSpPr>
          <p:cxnSp>
            <p:nvCxnSpPr>
              <p:cNvPr id="33" name="Straight Connector 32"/>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24" name="Rectangle 23"/>
            <p:cNvSpPr/>
            <p:nvPr/>
          </p:nvSpPr>
          <p:spPr>
            <a:xfrm>
              <a:off x="3448206" y="4074672"/>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25" name="Rectangle 24"/>
            <p:cNvSpPr/>
            <p:nvPr/>
          </p:nvSpPr>
          <p:spPr>
            <a:xfrm>
              <a:off x="3448834" y="5142153"/>
              <a:ext cx="244482" cy="287442"/>
            </a:xfrm>
            <a:prstGeom prst="rect">
              <a:avLst/>
            </a:prstGeom>
          </p:spPr>
          <p:txBody>
            <a:bodyPr wrap="none">
              <a:spAutoFit/>
            </a:bodyPr>
            <a:lstStyle/>
            <a:p>
              <a:r>
                <a:rPr lang="en-US" b="1" dirty="0">
                  <a:solidFill>
                    <a:srgbClr val="202122"/>
                  </a:solidFill>
                </a:rPr>
                <a:t>0</a:t>
              </a:r>
              <a:endParaRPr lang="en-US" dirty="0"/>
            </a:p>
          </p:txBody>
        </p:sp>
        <p:sp>
          <p:nvSpPr>
            <p:cNvPr id="26" name="Rectangle 25"/>
            <p:cNvSpPr/>
            <p:nvPr/>
          </p:nvSpPr>
          <p:spPr>
            <a:xfrm>
              <a:off x="1888085" y="4944551"/>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smtClean="0">
                  <a:solidFill>
                    <a:srgbClr val="202122"/>
                  </a:solidFill>
                  <a:cs typeface="Arial" panose="020B0604020202020204" pitchFamily="34" charset="0"/>
                </a:rPr>
                <a:t>1</a:t>
              </a:r>
              <a:endParaRPr lang="en-US" dirty="0"/>
            </a:p>
          </p:txBody>
        </p:sp>
        <p:cxnSp>
          <p:nvCxnSpPr>
            <p:cNvPr id="27" name="Straight Connector 26"/>
            <p:cNvCxnSpPr/>
            <p:nvPr/>
          </p:nvCxnSpPr>
          <p:spPr bwMode="auto">
            <a:xfrm>
              <a:off x="2306082" y="4887411"/>
              <a:ext cx="73571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Right Arrow 27"/>
            <p:cNvSpPr/>
            <p:nvPr/>
          </p:nvSpPr>
          <p:spPr bwMode="auto">
            <a:xfrm>
              <a:off x="2312768" y="5010809"/>
              <a:ext cx="353548" cy="172378"/>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1" name="Oval 30"/>
            <p:cNvSpPr/>
            <p:nvPr/>
          </p:nvSpPr>
          <p:spPr bwMode="auto">
            <a:xfrm>
              <a:off x="2692246" y="4728919"/>
              <a:ext cx="128762" cy="143721"/>
            </a:xfrm>
            <a:prstGeom prst="ellipse">
              <a:avLst/>
            </a:prstGeom>
            <a:solidFill>
              <a:srgbClr val="00B050">
                <a:alpha val="3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TextBox 31"/>
            <p:cNvSpPr txBox="1"/>
            <p:nvPr/>
          </p:nvSpPr>
          <p:spPr>
            <a:xfrm>
              <a:off x="2965820" y="4510117"/>
              <a:ext cx="563863" cy="407209"/>
            </a:xfrm>
            <a:prstGeom prst="rect">
              <a:avLst/>
            </a:prstGeom>
            <a:noFill/>
          </p:spPr>
          <p:txBody>
            <a:bodyPr wrap="none" rtlCol="0">
              <a:spAutoFit/>
            </a:bodyPr>
            <a:lstStyle/>
            <a:p>
              <a:r>
                <a:rPr lang="en-US" sz="1400" dirty="0" smtClean="0"/>
                <a:t>“virtual</a:t>
              </a:r>
            </a:p>
            <a:p>
              <a:r>
                <a:rPr lang="en-US" sz="1400" dirty="0" smtClean="0"/>
                <a:t> level”</a:t>
              </a:r>
              <a:endParaRPr lang="en-US" sz="1400" dirty="0"/>
            </a:p>
          </p:txBody>
        </p:sp>
        <p:cxnSp>
          <p:nvCxnSpPr>
            <p:cNvPr id="59" name="Straight Arrow Connector 58"/>
            <p:cNvCxnSpPr>
              <a:endCxn id="31" idx="4"/>
            </p:cNvCxnSpPr>
            <p:nvPr/>
          </p:nvCxnSpPr>
          <p:spPr bwMode="auto">
            <a:xfrm flipV="1">
              <a:off x="2756627" y="4872640"/>
              <a:ext cx="0" cy="390117"/>
            </a:xfrm>
            <a:prstGeom prst="straightConnector1">
              <a:avLst/>
            </a:prstGeom>
            <a:solidFill>
              <a:schemeClr val="accent1"/>
            </a:solidFill>
            <a:ln w="28575" cap="flat" cmpd="sng" algn="ctr">
              <a:solidFill>
                <a:srgbClr val="92D050"/>
              </a:solidFill>
              <a:prstDash val="solid"/>
              <a:round/>
              <a:headEnd type="none" w="med" len="med"/>
              <a:tailEnd type="triangle"/>
            </a:ln>
            <a:effectLst/>
          </p:spPr>
        </p:cxnSp>
      </p:grpSp>
      <p:grpSp>
        <p:nvGrpSpPr>
          <p:cNvPr id="124" name="Group 123"/>
          <p:cNvGrpSpPr/>
          <p:nvPr/>
        </p:nvGrpSpPr>
        <p:grpSpPr>
          <a:xfrm>
            <a:off x="4091074" y="3948135"/>
            <a:ext cx="2053497" cy="1465338"/>
            <a:chOff x="4091074" y="3948135"/>
            <a:chExt cx="2053497" cy="1465338"/>
          </a:xfrm>
        </p:grpSpPr>
        <p:grpSp>
          <p:nvGrpSpPr>
            <p:cNvPr id="36" name="Group 35"/>
            <p:cNvGrpSpPr/>
            <p:nvPr/>
          </p:nvGrpSpPr>
          <p:grpSpPr>
            <a:xfrm>
              <a:off x="4507060" y="3948135"/>
              <a:ext cx="1532920" cy="1465338"/>
              <a:chOff x="7225945" y="2910785"/>
              <a:chExt cx="1843062" cy="1887502"/>
            </a:xfrm>
          </p:grpSpPr>
          <p:grpSp>
            <p:nvGrpSpPr>
              <p:cNvPr id="43" name="Group 42"/>
              <p:cNvGrpSpPr/>
              <p:nvPr/>
            </p:nvGrpSpPr>
            <p:grpSpPr>
              <a:xfrm>
                <a:off x="7225945" y="3260065"/>
                <a:ext cx="1273645" cy="1371600"/>
                <a:chOff x="4279900" y="4343400"/>
                <a:chExt cx="1273645" cy="1371600"/>
              </a:xfrm>
            </p:grpSpPr>
            <p:cxnSp>
              <p:nvCxnSpPr>
                <p:cNvPr id="46" name="Straight Connector 45"/>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44" name="Rectangle 43"/>
              <p:cNvSpPr/>
              <p:nvPr/>
            </p:nvSpPr>
            <p:spPr>
              <a:xfrm>
                <a:off x="8462751" y="2910785"/>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45" name="Rectangle 44"/>
              <p:cNvSpPr/>
              <p:nvPr/>
            </p:nvSpPr>
            <p:spPr>
              <a:xfrm>
                <a:off x="8584837" y="4428955"/>
                <a:ext cx="312906" cy="369332"/>
              </a:xfrm>
              <a:prstGeom prst="rect">
                <a:avLst/>
              </a:prstGeom>
            </p:spPr>
            <p:txBody>
              <a:bodyPr wrap="none">
                <a:spAutoFit/>
              </a:bodyPr>
              <a:lstStyle/>
              <a:p>
                <a:r>
                  <a:rPr lang="en-US" b="1" dirty="0">
                    <a:solidFill>
                      <a:srgbClr val="202122"/>
                    </a:solidFill>
                  </a:rPr>
                  <a:t>0</a:t>
                </a:r>
                <a:endParaRPr lang="en-US" dirty="0"/>
              </a:p>
            </p:txBody>
          </p:sp>
        </p:grpSp>
        <p:sp>
          <p:nvSpPr>
            <p:cNvPr id="37" name="Rectangle 36"/>
            <p:cNvSpPr/>
            <p:nvPr/>
          </p:nvSpPr>
          <p:spPr>
            <a:xfrm>
              <a:off x="4091074" y="4468370"/>
              <a:ext cx="504238" cy="286726"/>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2</a:t>
              </a:r>
              <a:endParaRPr lang="en-US" dirty="0"/>
            </a:p>
          </p:txBody>
        </p:sp>
        <p:sp>
          <p:nvSpPr>
            <p:cNvPr id="38" name="Oval 37"/>
            <p:cNvSpPr/>
            <p:nvPr/>
          </p:nvSpPr>
          <p:spPr bwMode="auto">
            <a:xfrm>
              <a:off x="4992911" y="4267200"/>
              <a:ext cx="137067" cy="143363"/>
            </a:xfrm>
            <a:prstGeom prst="ellipse">
              <a:avLst/>
            </a:prstGeom>
            <a:solidFill>
              <a:srgbClr val="00B050">
                <a:alpha val="3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a:t>
              </a:r>
            </a:p>
          </p:txBody>
        </p:sp>
        <p:sp>
          <p:nvSpPr>
            <p:cNvPr id="39" name="Right Arrow 38"/>
            <p:cNvSpPr/>
            <p:nvPr/>
          </p:nvSpPr>
          <p:spPr bwMode="auto">
            <a:xfrm>
              <a:off x="4570348" y="4493514"/>
              <a:ext cx="376352" cy="171949"/>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40" name="Straight Connector 39"/>
            <p:cNvCxnSpPr/>
            <p:nvPr/>
          </p:nvCxnSpPr>
          <p:spPr bwMode="auto">
            <a:xfrm>
              <a:off x="4645135" y="4887411"/>
              <a:ext cx="7831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Arrow Connector 40"/>
            <p:cNvCxnSpPr/>
            <p:nvPr/>
          </p:nvCxnSpPr>
          <p:spPr bwMode="auto">
            <a:xfrm flipV="1">
              <a:off x="5061444" y="4379483"/>
              <a:ext cx="0" cy="493157"/>
            </a:xfrm>
            <a:prstGeom prst="straightConnector1">
              <a:avLst/>
            </a:prstGeom>
            <a:solidFill>
              <a:schemeClr val="accent1"/>
            </a:solidFill>
            <a:ln w="25400" cap="flat" cmpd="sng" algn="ctr">
              <a:solidFill>
                <a:srgbClr val="92D050"/>
              </a:solidFill>
              <a:prstDash val="solid"/>
              <a:round/>
              <a:headEnd type="none" w="med" len="med"/>
              <a:tailEnd type="triangle"/>
            </a:ln>
            <a:effectLst/>
          </p:spPr>
        </p:cxnSp>
        <p:sp>
          <p:nvSpPr>
            <p:cNvPr id="42" name="Rectangle 41"/>
            <p:cNvSpPr/>
            <p:nvPr/>
          </p:nvSpPr>
          <p:spPr>
            <a:xfrm>
              <a:off x="5176189" y="4416387"/>
              <a:ext cx="504238" cy="286726"/>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2</a:t>
              </a:r>
              <a:endParaRPr lang="en-US" dirty="0"/>
            </a:p>
          </p:txBody>
        </p:sp>
        <p:cxnSp>
          <p:nvCxnSpPr>
            <p:cNvPr id="66" name="Straight Connector 65"/>
            <p:cNvCxnSpPr/>
            <p:nvPr/>
          </p:nvCxnSpPr>
          <p:spPr bwMode="auto">
            <a:xfrm>
              <a:off x="4686294" y="4419600"/>
              <a:ext cx="75073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p:cNvSpPr txBox="1"/>
            <p:nvPr/>
          </p:nvSpPr>
          <p:spPr>
            <a:xfrm>
              <a:off x="5580708" y="4271672"/>
              <a:ext cx="563863" cy="407209"/>
            </a:xfrm>
            <a:prstGeom prst="rect">
              <a:avLst/>
            </a:prstGeom>
            <a:noFill/>
          </p:spPr>
          <p:txBody>
            <a:bodyPr wrap="none" rtlCol="0">
              <a:spAutoFit/>
            </a:bodyPr>
            <a:lstStyle/>
            <a:p>
              <a:r>
                <a:rPr lang="en-US" sz="1400" dirty="0" smtClean="0"/>
                <a:t>“virtual</a:t>
              </a:r>
            </a:p>
            <a:p>
              <a:r>
                <a:rPr lang="en-US" sz="1400" dirty="0" smtClean="0"/>
                <a:t> level”</a:t>
              </a:r>
              <a:endParaRPr lang="en-US" sz="1400" dirty="0"/>
            </a:p>
          </p:txBody>
        </p:sp>
      </p:grpSp>
      <p:sp>
        <p:nvSpPr>
          <p:cNvPr id="69" name="TextBox 68"/>
          <p:cNvSpPr txBox="1"/>
          <p:nvPr/>
        </p:nvSpPr>
        <p:spPr>
          <a:xfrm>
            <a:off x="6529649" y="3770387"/>
            <a:ext cx="2514599" cy="1384995"/>
          </a:xfrm>
          <a:prstGeom prst="rect">
            <a:avLst/>
          </a:prstGeom>
          <a:noFill/>
        </p:spPr>
        <p:txBody>
          <a:bodyPr wrap="square" rtlCol="0">
            <a:spAutoFit/>
          </a:bodyPr>
          <a:lstStyle/>
          <a:p>
            <a:r>
              <a:rPr lang="en-US" sz="1200" dirty="0" smtClean="0"/>
              <a:t>The energy of 2 photons is not sufficient to ensure permanent absorption – photon energy  get transferred  to the matter (“ a spring”) but then released back to the photons – after  a short delay, i.e. phase shift</a:t>
            </a:r>
            <a:endParaRPr lang="en-US" sz="1200" dirty="0"/>
          </a:p>
        </p:txBody>
      </p:sp>
      <p:grpSp>
        <p:nvGrpSpPr>
          <p:cNvPr id="85" name="Group 84"/>
          <p:cNvGrpSpPr/>
          <p:nvPr/>
        </p:nvGrpSpPr>
        <p:grpSpPr>
          <a:xfrm>
            <a:off x="357121" y="5402911"/>
            <a:ext cx="1637511" cy="1465338"/>
            <a:chOff x="357121" y="5402911"/>
            <a:chExt cx="1637511" cy="1465338"/>
          </a:xfrm>
        </p:grpSpPr>
        <p:grpSp>
          <p:nvGrpSpPr>
            <p:cNvPr id="70" name="Group 69"/>
            <p:cNvGrpSpPr/>
            <p:nvPr/>
          </p:nvGrpSpPr>
          <p:grpSpPr>
            <a:xfrm>
              <a:off x="357121" y="5402911"/>
              <a:ext cx="1532920" cy="1465338"/>
              <a:chOff x="7225945" y="2910785"/>
              <a:chExt cx="1843062" cy="1887502"/>
            </a:xfrm>
          </p:grpSpPr>
          <p:grpSp>
            <p:nvGrpSpPr>
              <p:cNvPr id="71" name="Group 70"/>
              <p:cNvGrpSpPr/>
              <p:nvPr/>
            </p:nvGrpSpPr>
            <p:grpSpPr>
              <a:xfrm>
                <a:off x="7225945" y="3260065"/>
                <a:ext cx="1273645" cy="1371600"/>
                <a:chOff x="4279900" y="4343400"/>
                <a:chExt cx="1273645" cy="1371600"/>
              </a:xfrm>
            </p:grpSpPr>
            <p:cxnSp>
              <p:nvCxnSpPr>
                <p:cNvPr id="74" name="Straight Connector 73"/>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72" name="Rectangle 71"/>
              <p:cNvSpPr/>
              <p:nvPr/>
            </p:nvSpPr>
            <p:spPr>
              <a:xfrm>
                <a:off x="8462751" y="2910785"/>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73" name="Rectangle 72"/>
              <p:cNvSpPr/>
              <p:nvPr/>
            </p:nvSpPr>
            <p:spPr>
              <a:xfrm>
                <a:off x="8584837" y="4428955"/>
                <a:ext cx="312906" cy="369332"/>
              </a:xfrm>
              <a:prstGeom prst="rect">
                <a:avLst/>
              </a:prstGeom>
            </p:spPr>
            <p:txBody>
              <a:bodyPr wrap="none">
                <a:spAutoFit/>
              </a:bodyPr>
              <a:lstStyle/>
              <a:p>
                <a:r>
                  <a:rPr lang="en-US" b="1" dirty="0">
                    <a:solidFill>
                      <a:srgbClr val="202122"/>
                    </a:solidFill>
                  </a:rPr>
                  <a:t>0</a:t>
                </a:r>
                <a:endParaRPr lang="en-US" dirty="0"/>
              </a:p>
            </p:txBody>
          </p:sp>
        </p:grpSp>
        <p:sp>
          <p:nvSpPr>
            <p:cNvPr id="77" name="Oval 76"/>
            <p:cNvSpPr/>
            <p:nvPr/>
          </p:nvSpPr>
          <p:spPr bwMode="auto">
            <a:xfrm>
              <a:off x="842972" y="5721976"/>
              <a:ext cx="137067" cy="143363"/>
            </a:xfrm>
            <a:prstGeom prst="ellipse">
              <a:avLst/>
            </a:prstGeom>
            <a:solidFill>
              <a:srgbClr val="00B050">
                <a:alpha val="3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82" name="Straight Connector 81"/>
            <p:cNvCxnSpPr/>
            <p:nvPr/>
          </p:nvCxnSpPr>
          <p:spPr bwMode="auto">
            <a:xfrm>
              <a:off x="536355" y="5874376"/>
              <a:ext cx="75073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4" name="TextBox 83"/>
            <p:cNvSpPr txBox="1"/>
            <p:nvPr/>
          </p:nvSpPr>
          <p:spPr>
            <a:xfrm>
              <a:off x="1430769" y="5726448"/>
              <a:ext cx="563863" cy="407209"/>
            </a:xfrm>
            <a:prstGeom prst="rect">
              <a:avLst/>
            </a:prstGeom>
            <a:noFill/>
          </p:spPr>
          <p:txBody>
            <a:bodyPr wrap="none" rtlCol="0">
              <a:spAutoFit/>
            </a:bodyPr>
            <a:lstStyle/>
            <a:p>
              <a:r>
                <a:rPr lang="en-US" sz="1400" dirty="0" smtClean="0"/>
                <a:t>“virtual</a:t>
              </a:r>
            </a:p>
            <a:p>
              <a:r>
                <a:rPr lang="en-US" sz="1400" dirty="0" smtClean="0"/>
                <a:t> level”</a:t>
              </a:r>
              <a:endParaRPr lang="en-US" sz="1400" dirty="0"/>
            </a:p>
          </p:txBody>
        </p:sp>
      </p:grpSp>
      <p:grpSp>
        <p:nvGrpSpPr>
          <p:cNvPr id="125" name="Group 124"/>
          <p:cNvGrpSpPr/>
          <p:nvPr/>
        </p:nvGrpSpPr>
        <p:grpSpPr>
          <a:xfrm>
            <a:off x="2061220" y="5401097"/>
            <a:ext cx="1890752" cy="1465338"/>
            <a:chOff x="2061220" y="5401097"/>
            <a:chExt cx="1890752" cy="1465338"/>
          </a:xfrm>
        </p:grpSpPr>
        <p:cxnSp>
          <p:nvCxnSpPr>
            <p:cNvPr id="67" name="Straight Connector 66"/>
            <p:cNvCxnSpPr/>
            <p:nvPr/>
          </p:nvCxnSpPr>
          <p:spPr bwMode="auto">
            <a:xfrm>
              <a:off x="2607299" y="6381750"/>
              <a:ext cx="7831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6" name="TextBox 85"/>
            <p:cNvSpPr txBox="1"/>
            <p:nvPr/>
          </p:nvSpPr>
          <p:spPr>
            <a:xfrm>
              <a:off x="2061220" y="5948991"/>
              <a:ext cx="428322" cy="369332"/>
            </a:xfrm>
            <a:prstGeom prst="rect">
              <a:avLst/>
            </a:prstGeom>
            <a:noFill/>
          </p:spPr>
          <p:txBody>
            <a:bodyPr wrap="none" rtlCol="0">
              <a:spAutoFit/>
            </a:bodyPr>
            <a:lstStyle/>
            <a:p>
              <a:r>
                <a:rPr lang="el-GR" b="1" dirty="0" smtClean="0"/>
                <a:t>Δ</a:t>
              </a:r>
              <a:r>
                <a:rPr lang="en-US" b="1" dirty="0" smtClean="0"/>
                <a:t>t</a:t>
              </a:r>
              <a:endParaRPr lang="en-US" b="1" dirty="0"/>
            </a:p>
          </p:txBody>
        </p:sp>
        <p:grpSp>
          <p:nvGrpSpPr>
            <p:cNvPr id="87" name="Group 86"/>
            <p:cNvGrpSpPr/>
            <p:nvPr/>
          </p:nvGrpSpPr>
          <p:grpSpPr>
            <a:xfrm>
              <a:off x="2419052" y="5401097"/>
              <a:ext cx="1532920" cy="1465338"/>
              <a:chOff x="357121" y="5402911"/>
              <a:chExt cx="1532920" cy="1465338"/>
            </a:xfrm>
          </p:grpSpPr>
          <p:grpSp>
            <p:nvGrpSpPr>
              <p:cNvPr id="88" name="Group 87"/>
              <p:cNvGrpSpPr/>
              <p:nvPr/>
            </p:nvGrpSpPr>
            <p:grpSpPr>
              <a:xfrm>
                <a:off x="357121" y="5402911"/>
                <a:ext cx="1532920" cy="1465338"/>
                <a:chOff x="7225945" y="2910785"/>
                <a:chExt cx="1843062" cy="1887502"/>
              </a:xfrm>
            </p:grpSpPr>
            <p:grpSp>
              <p:nvGrpSpPr>
                <p:cNvPr id="92" name="Group 91"/>
                <p:cNvGrpSpPr/>
                <p:nvPr/>
              </p:nvGrpSpPr>
              <p:grpSpPr>
                <a:xfrm>
                  <a:off x="7225945" y="3260065"/>
                  <a:ext cx="1273645" cy="1371600"/>
                  <a:chOff x="4279900" y="4343400"/>
                  <a:chExt cx="1273645" cy="1371600"/>
                </a:xfrm>
              </p:grpSpPr>
              <p:cxnSp>
                <p:nvCxnSpPr>
                  <p:cNvPr id="95" name="Straight Connector 94"/>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93" name="Rectangle 92"/>
                <p:cNvSpPr/>
                <p:nvPr/>
              </p:nvSpPr>
              <p:spPr>
                <a:xfrm>
                  <a:off x="8462751" y="2910785"/>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94" name="Rectangle 93"/>
                <p:cNvSpPr/>
                <p:nvPr/>
              </p:nvSpPr>
              <p:spPr>
                <a:xfrm>
                  <a:off x="8584837" y="4428955"/>
                  <a:ext cx="312906" cy="369332"/>
                </a:xfrm>
                <a:prstGeom prst="rect">
                  <a:avLst/>
                </a:prstGeom>
              </p:spPr>
              <p:txBody>
                <a:bodyPr wrap="none">
                  <a:spAutoFit/>
                </a:bodyPr>
                <a:lstStyle/>
                <a:p>
                  <a:r>
                    <a:rPr lang="en-US" b="1" dirty="0">
                      <a:solidFill>
                        <a:srgbClr val="202122"/>
                      </a:solidFill>
                    </a:rPr>
                    <a:t>0</a:t>
                  </a:r>
                  <a:endParaRPr lang="en-US" dirty="0"/>
                </a:p>
              </p:txBody>
            </p:sp>
          </p:grpSp>
          <p:sp>
            <p:nvSpPr>
              <p:cNvPr id="89" name="Oval 88"/>
              <p:cNvSpPr/>
              <p:nvPr/>
            </p:nvSpPr>
            <p:spPr bwMode="auto">
              <a:xfrm>
                <a:off x="842972" y="6335451"/>
                <a:ext cx="137067" cy="143363"/>
              </a:xfrm>
              <a:prstGeom prst="ellipse">
                <a:avLst/>
              </a:prstGeom>
              <a:solidFill>
                <a:srgbClr val="00B050">
                  <a:alpha val="3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cxnSp>
            <p:nvCxnSpPr>
              <p:cNvPr id="90" name="Straight Connector 89"/>
              <p:cNvCxnSpPr/>
              <p:nvPr/>
            </p:nvCxnSpPr>
            <p:spPr bwMode="auto">
              <a:xfrm>
                <a:off x="536355" y="5874376"/>
                <a:ext cx="75073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97" name="Straight Arrow Connector 96"/>
            <p:cNvCxnSpPr/>
            <p:nvPr/>
          </p:nvCxnSpPr>
          <p:spPr bwMode="auto">
            <a:xfrm>
              <a:off x="2948713" y="5840480"/>
              <a:ext cx="0" cy="493157"/>
            </a:xfrm>
            <a:prstGeom prst="straightConnector1">
              <a:avLst/>
            </a:prstGeom>
            <a:solidFill>
              <a:schemeClr val="accent1"/>
            </a:solidFill>
            <a:ln w="25400" cap="flat" cmpd="sng" algn="ctr">
              <a:solidFill>
                <a:srgbClr val="92D050"/>
              </a:solidFill>
              <a:prstDash val="solid"/>
              <a:round/>
              <a:headEnd type="none" w="med" len="med"/>
              <a:tailEnd type="triangle"/>
            </a:ln>
            <a:effectLst/>
          </p:spPr>
        </p:cxnSp>
        <p:sp>
          <p:nvSpPr>
            <p:cNvPr id="98" name="Rectangle 97"/>
            <p:cNvSpPr/>
            <p:nvPr/>
          </p:nvSpPr>
          <p:spPr>
            <a:xfrm>
              <a:off x="3350766" y="5910284"/>
              <a:ext cx="504238" cy="286726"/>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2</a:t>
              </a:r>
              <a:endParaRPr lang="en-US" dirty="0"/>
            </a:p>
          </p:txBody>
        </p:sp>
        <p:sp>
          <p:nvSpPr>
            <p:cNvPr id="99" name="Right Arrow 98"/>
            <p:cNvSpPr/>
            <p:nvPr/>
          </p:nvSpPr>
          <p:spPr bwMode="auto">
            <a:xfrm>
              <a:off x="2974818" y="6017125"/>
              <a:ext cx="376352" cy="171949"/>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126" name="Group 125"/>
          <p:cNvGrpSpPr/>
          <p:nvPr/>
        </p:nvGrpSpPr>
        <p:grpSpPr>
          <a:xfrm>
            <a:off x="4423914" y="5503001"/>
            <a:ext cx="1550297" cy="1354923"/>
            <a:chOff x="4423914" y="5503001"/>
            <a:chExt cx="1550297" cy="1354923"/>
          </a:xfrm>
        </p:grpSpPr>
        <p:sp>
          <p:nvSpPr>
            <p:cNvPr id="100" name="Rectangle 99"/>
            <p:cNvSpPr/>
            <p:nvPr/>
          </p:nvSpPr>
          <p:spPr>
            <a:xfrm>
              <a:off x="5500526" y="6261597"/>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smtClean="0">
                  <a:solidFill>
                    <a:srgbClr val="202122"/>
                  </a:solidFill>
                  <a:cs typeface="Arial" panose="020B0604020202020204" pitchFamily="34" charset="0"/>
                </a:rPr>
                <a:t>1</a:t>
              </a:r>
              <a:endParaRPr lang="en-US" dirty="0"/>
            </a:p>
          </p:txBody>
        </p:sp>
        <p:grpSp>
          <p:nvGrpSpPr>
            <p:cNvPr id="101" name="Group 100"/>
            <p:cNvGrpSpPr/>
            <p:nvPr/>
          </p:nvGrpSpPr>
          <p:grpSpPr>
            <a:xfrm>
              <a:off x="4423914" y="5646722"/>
              <a:ext cx="995135" cy="1067481"/>
              <a:chOff x="4279900" y="4343400"/>
              <a:chExt cx="1273645" cy="1371600"/>
            </a:xfrm>
          </p:grpSpPr>
          <p:cxnSp>
            <p:nvCxnSpPr>
              <p:cNvPr id="102" name="Straight Connector 101"/>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104" name="Rectangle 103"/>
            <p:cNvSpPr/>
            <p:nvPr/>
          </p:nvSpPr>
          <p:spPr>
            <a:xfrm>
              <a:off x="5419049" y="5503001"/>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105" name="Rectangle 104"/>
            <p:cNvSpPr/>
            <p:nvPr/>
          </p:nvSpPr>
          <p:spPr>
            <a:xfrm>
              <a:off x="5419677" y="6570482"/>
              <a:ext cx="244482" cy="287442"/>
            </a:xfrm>
            <a:prstGeom prst="rect">
              <a:avLst/>
            </a:prstGeom>
          </p:spPr>
          <p:txBody>
            <a:bodyPr wrap="none">
              <a:spAutoFit/>
            </a:bodyPr>
            <a:lstStyle/>
            <a:p>
              <a:r>
                <a:rPr lang="en-US" b="1" dirty="0">
                  <a:solidFill>
                    <a:srgbClr val="202122"/>
                  </a:solidFill>
                </a:rPr>
                <a:t>0</a:t>
              </a:r>
              <a:endParaRPr lang="en-US" dirty="0"/>
            </a:p>
          </p:txBody>
        </p:sp>
        <p:cxnSp>
          <p:nvCxnSpPr>
            <p:cNvPr id="107" name="Straight Connector 106"/>
            <p:cNvCxnSpPr/>
            <p:nvPr/>
          </p:nvCxnSpPr>
          <p:spPr bwMode="auto">
            <a:xfrm>
              <a:off x="4674482" y="6315740"/>
              <a:ext cx="73571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8" name="Right Arrow 107"/>
            <p:cNvSpPr/>
            <p:nvPr/>
          </p:nvSpPr>
          <p:spPr bwMode="auto">
            <a:xfrm>
              <a:off x="5151376" y="6448521"/>
              <a:ext cx="353548" cy="172378"/>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9" name="Oval 108"/>
            <p:cNvSpPr/>
            <p:nvPr/>
          </p:nvSpPr>
          <p:spPr bwMode="auto">
            <a:xfrm>
              <a:off x="4663089" y="6638079"/>
              <a:ext cx="128762" cy="143721"/>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11" name="Straight Arrow Connector 110"/>
            <p:cNvCxnSpPr/>
            <p:nvPr/>
          </p:nvCxnSpPr>
          <p:spPr bwMode="auto">
            <a:xfrm>
              <a:off x="4727470" y="6300969"/>
              <a:ext cx="0" cy="390117"/>
            </a:xfrm>
            <a:prstGeom prst="straightConnector1">
              <a:avLst/>
            </a:prstGeom>
            <a:solidFill>
              <a:schemeClr val="accent1"/>
            </a:solidFill>
            <a:ln w="28575" cap="flat" cmpd="sng" algn="ctr">
              <a:solidFill>
                <a:srgbClr val="92D050"/>
              </a:solidFill>
              <a:prstDash val="solid"/>
              <a:round/>
              <a:headEnd type="none" w="med" len="med"/>
              <a:tailEnd type="triangle"/>
            </a:ln>
            <a:effectLst/>
          </p:spPr>
        </p:cxnSp>
      </p:grpSp>
      <p:grpSp>
        <p:nvGrpSpPr>
          <p:cNvPr id="127" name="Group 126"/>
          <p:cNvGrpSpPr/>
          <p:nvPr/>
        </p:nvGrpSpPr>
        <p:grpSpPr>
          <a:xfrm>
            <a:off x="6493832" y="5539150"/>
            <a:ext cx="2308722" cy="1315720"/>
            <a:chOff x="6493832" y="5539150"/>
            <a:chExt cx="2308722" cy="1315720"/>
          </a:xfrm>
        </p:grpSpPr>
        <p:grpSp>
          <p:nvGrpSpPr>
            <p:cNvPr id="112" name="Group 111"/>
            <p:cNvGrpSpPr/>
            <p:nvPr/>
          </p:nvGrpSpPr>
          <p:grpSpPr>
            <a:xfrm>
              <a:off x="6493832" y="5539150"/>
              <a:ext cx="1476706" cy="1315720"/>
              <a:chOff x="435801" y="4971781"/>
              <a:chExt cx="1879901" cy="1740932"/>
            </a:xfrm>
          </p:grpSpPr>
          <p:grpSp>
            <p:nvGrpSpPr>
              <p:cNvPr id="113" name="Group 112"/>
              <p:cNvGrpSpPr/>
              <p:nvPr/>
            </p:nvGrpSpPr>
            <p:grpSpPr>
              <a:xfrm>
                <a:off x="435801" y="5156447"/>
                <a:ext cx="1273645" cy="1371600"/>
                <a:chOff x="4279900" y="4343400"/>
                <a:chExt cx="1273645" cy="1371600"/>
              </a:xfrm>
            </p:grpSpPr>
            <p:cxnSp>
              <p:nvCxnSpPr>
                <p:cNvPr id="117" name="Straight Connector 116"/>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114" name="Rectangle 113"/>
              <p:cNvSpPr/>
              <p:nvPr/>
            </p:nvSpPr>
            <p:spPr>
              <a:xfrm>
                <a:off x="1709446" y="4971781"/>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115" name="Rectangle 114"/>
              <p:cNvSpPr/>
              <p:nvPr/>
            </p:nvSpPr>
            <p:spPr>
              <a:xfrm>
                <a:off x="1710250" y="6343381"/>
                <a:ext cx="312906" cy="369332"/>
              </a:xfrm>
              <a:prstGeom prst="rect">
                <a:avLst/>
              </a:prstGeom>
            </p:spPr>
            <p:txBody>
              <a:bodyPr wrap="none">
                <a:spAutoFit/>
              </a:bodyPr>
              <a:lstStyle/>
              <a:p>
                <a:r>
                  <a:rPr lang="en-US" b="1" dirty="0">
                    <a:solidFill>
                      <a:srgbClr val="202122"/>
                    </a:solidFill>
                  </a:rPr>
                  <a:t>0</a:t>
                </a:r>
                <a:endParaRPr lang="en-US" dirty="0"/>
              </a:p>
            </p:txBody>
          </p:sp>
          <p:sp>
            <p:nvSpPr>
              <p:cNvPr id="116" name="Oval 115"/>
              <p:cNvSpPr/>
              <p:nvPr/>
            </p:nvSpPr>
            <p:spPr bwMode="auto">
              <a:xfrm>
                <a:off x="736729" y="6335619"/>
                <a:ext cx="164798" cy="184665"/>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19" name="Rectangle 118"/>
            <p:cNvSpPr/>
            <p:nvPr/>
          </p:nvSpPr>
          <p:spPr>
            <a:xfrm>
              <a:off x="8249144" y="5653568"/>
              <a:ext cx="504238" cy="286726"/>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2</a:t>
              </a:r>
              <a:endParaRPr lang="en-US" dirty="0"/>
            </a:p>
          </p:txBody>
        </p:sp>
        <p:sp>
          <p:nvSpPr>
            <p:cNvPr id="120" name="Right Arrow 119"/>
            <p:cNvSpPr/>
            <p:nvPr/>
          </p:nvSpPr>
          <p:spPr bwMode="auto">
            <a:xfrm>
              <a:off x="8426202" y="5615166"/>
              <a:ext cx="376352" cy="171949"/>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1" name="Rectangle 120"/>
            <p:cNvSpPr/>
            <p:nvPr/>
          </p:nvSpPr>
          <p:spPr>
            <a:xfrm>
              <a:off x="8256211" y="6333637"/>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smtClean="0">
                  <a:solidFill>
                    <a:srgbClr val="202122"/>
                  </a:solidFill>
                  <a:cs typeface="Arial" panose="020B0604020202020204" pitchFamily="34" charset="0"/>
                </a:rPr>
                <a:t>1</a:t>
              </a:r>
              <a:endParaRPr lang="en-US" dirty="0"/>
            </a:p>
          </p:txBody>
        </p:sp>
        <p:sp>
          <p:nvSpPr>
            <p:cNvPr id="122" name="Right Arrow 121"/>
            <p:cNvSpPr/>
            <p:nvPr/>
          </p:nvSpPr>
          <p:spPr bwMode="auto">
            <a:xfrm>
              <a:off x="8341043" y="6657018"/>
              <a:ext cx="353548" cy="172378"/>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1" name="Group 20"/>
          <p:cNvGrpSpPr/>
          <p:nvPr/>
        </p:nvGrpSpPr>
        <p:grpSpPr>
          <a:xfrm>
            <a:off x="394370" y="2209800"/>
            <a:ext cx="2973076" cy="1734314"/>
            <a:chOff x="394370" y="2209800"/>
            <a:chExt cx="2973076" cy="1734314"/>
          </a:xfrm>
        </p:grpSpPr>
        <p:pic>
          <p:nvPicPr>
            <p:cNvPr id="12" name="Picture 11"/>
            <p:cNvPicPr>
              <a:picLocks noChangeAspect="1"/>
            </p:cNvPicPr>
            <p:nvPr/>
          </p:nvPicPr>
          <p:blipFill>
            <a:blip r:embed="rId9"/>
            <a:stretch>
              <a:fillRect/>
            </a:stretch>
          </p:blipFill>
          <p:spPr>
            <a:xfrm>
              <a:off x="394370" y="2334802"/>
              <a:ext cx="2973076" cy="1609312"/>
            </a:xfrm>
            <a:prstGeom prst="rect">
              <a:avLst/>
            </a:prstGeom>
          </p:spPr>
        </p:pic>
        <p:graphicFrame>
          <p:nvGraphicFramePr>
            <p:cNvPr id="13" name="Object 12"/>
            <p:cNvGraphicFramePr>
              <a:graphicFrameLocks noChangeAspect="1"/>
            </p:cNvGraphicFramePr>
            <p:nvPr>
              <p:extLst>
                <p:ext uri="{D42A27DB-BD31-4B8C-83A1-F6EECF244321}">
                  <p14:modId xmlns:p14="http://schemas.microsoft.com/office/powerpoint/2010/main" val="928075897"/>
                </p:ext>
              </p:extLst>
            </p:nvPr>
          </p:nvGraphicFramePr>
          <p:xfrm>
            <a:off x="1809416" y="2209800"/>
            <a:ext cx="496666" cy="482600"/>
          </p:xfrm>
          <a:graphic>
            <a:graphicData uri="http://schemas.openxmlformats.org/presentationml/2006/ole">
              <mc:AlternateContent xmlns:mc="http://schemas.openxmlformats.org/markup-compatibility/2006">
                <mc:Choice xmlns:v="urn:schemas-microsoft-com:vml" Requires="v">
                  <p:oleObj spid="_x0000_s131398" name="Equation" r:id="rId10" imgW="368280" imgH="482400" progId="Equation.DSMT4">
                    <p:embed/>
                  </p:oleObj>
                </mc:Choice>
                <mc:Fallback>
                  <p:oleObj name="Equation" r:id="rId10" imgW="368280" imgH="482400" progId="Equation.DSMT4">
                    <p:embed/>
                    <p:pic>
                      <p:nvPicPr>
                        <p:cNvPr id="0" name=""/>
                        <p:cNvPicPr/>
                        <p:nvPr/>
                      </p:nvPicPr>
                      <p:blipFill>
                        <a:blip r:embed="rId11"/>
                        <a:stretch>
                          <a:fillRect/>
                        </a:stretch>
                      </p:blipFill>
                      <p:spPr>
                        <a:xfrm>
                          <a:off x="1809416" y="2209800"/>
                          <a:ext cx="496666" cy="4826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26575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p:bldP spid="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8"/>
            <a:ext cx="8229600" cy="1143000"/>
          </a:xfrm>
        </p:spPr>
        <p:txBody>
          <a:bodyPr/>
          <a:lstStyle/>
          <a:p>
            <a:r>
              <a:rPr lang="en-US" sz="3200" dirty="0" smtClean="0"/>
              <a:t>Nonlinear refractive index </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14</a:t>
            </a:fld>
            <a:endParaRPr lang="en-US"/>
          </a:p>
        </p:txBody>
      </p:sp>
      <p:sp>
        <p:nvSpPr>
          <p:cNvPr id="4" name="TextBox 3"/>
          <p:cNvSpPr txBox="1"/>
          <p:nvPr/>
        </p:nvSpPr>
        <p:spPr>
          <a:xfrm>
            <a:off x="254151" y="1133192"/>
            <a:ext cx="8280249" cy="584775"/>
          </a:xfrm>
          <a:prstGeom prst="rect">
            <a:avLst/>
          </a:prstGeom>
          <a:noFill/>
        </p:spPr>
        <p:txBody>
          <a:bodyPr wrap="square" rtlCol="0">
            <a:spAutoFit/>
          </a:bodyPr>
          <a:lstStyle/>
          <a:p>
            <a:r>
              <a:rPr lang="en-US" sz="1600" dirty="0" smtClean="0"/>
              <a:t>There are two nearly equal contribution to third order  polarizations from the ”virtual” TPA processes that depend on which photon gets “absorbed” first </a:t>
            </a:r>
            <a:endParaRPr lang="en-US" sz="1600" dirty="0"/>
          </a:p>
        </p:txBody>
      </p:sp>
      <p:graphicFrame>
        <p:nvGraphicFramePr>
          <p:cNvPr id="5" name="Object 4"/>
          <p:cNvGraphicFramePr>
            <a:graphicFrameLocks noChangeAspect="1"/>
          </p:cNvGraphicFramePr>
          <p:nvPr>
            <p:extLst>
              <p:ext uri="{D42A27DB-BD31-4B8C-83A1-F6EECF244321}">
                <p14:modId xmlns:p14="http://schemas.microsoft.com/office/powerpoint/2010/main" val="283547374"/>
              </p:ext>
            </p:extLst>
          </p:nvPr>
        </p:nvGraphicFramePr>
        <p:xfrm>
          <a:off x="-31749" y="1925371"/>
          <a:ext cx="8947150" cy="351104"/>
        </p:xfrm>
        <a:graphic>
          <a:graphicData uri="http://schemas.openxmlformats.org/presentationml/2006/ole">
            <mc:AlternateContent xmlns:mc="http://schemas.openxmlformats.org/markup-compatibility/2006">
              <mc:Choice xmlns:v="urn:schemas-microsoft-com:vml" Requires="v">
                <p:oleObj spid="_x0000_s134873" name="Equation" r:id="rId3" imgW="7124400" imgH="279360" progId="Equation.DSMT4">
                  <p:embed/>
                </p:oleObj>
              </mc:Choice>
              <mc:Fallback>
                <p:oleObj name="Equation" r:id="rId3" imgW="7124400" imgH="279360" progId="Equation.DSMT4">
                  <p:embed/>
                  <p:pic>
                    <p:nvPicPr>
                      <p:cNvPr id="0" name=""/>
                      <p:cNvPicPr/>
                      <p:nvPr/>
                    </p:nvPicPr>
                    <p:blipFill>
                      <a:blip r:embed="rId4"/>
                      <a:stretch>
                        <a:fillRect/>
                      </a:stretch>
                    </p:blipFill>
                    <p:spPr>
                      <a:xfrm>
                        <a:off x="-31749" y="1925371"/>
                        <a:ext cx="8947150" cy="351104"/>
                      </a:xfrm>
                      <a:prstGeom prst="rect">
                        <a:avLst/>
                      </a:prstGeom>
                    </p:spPr>
                  </p:pic>
                </p:oleObj>
              </mc:Fallback>
            </mc:AlternateContent>
          </a:graphicData>
        </a:graphic>
      </p:graphicFrame>
      <p:sp>
        <p:nvSpPr>
          <p:cNvPr id="6" name="TextBox 5"/>
          <p:cNvSpPr txBox="1"/>
          <p:nvPr/>
        </p:nvSpPr>
        <p:spPr>
          <a:xfrm>
            <a:off x="200236" y="2573060"/>
            <a:ext cx="3206327" cy="338554"/>
          </a:xfrm>
          <a:prstGeom prst="rect">
            <a:avLst/>
          </a:prstGeom>
          <a:noFill/>
        </p:spPr>
        <p:txBody>
          <a:bodyPr wrap="none" rtlCol="0">
            <a:spAutoFit/>
          </a:bodyPr>
          <a:lstStyle/>
          <a:p>
            <a:r>
              <a:rPr lang="en-US" sz="1600" dirty="0" smtClean="0"/>
              <a:t>Substitute into the wave equation</a:t>
            </a:r>
            <a:endParaRPr lang="en-US" sz="1600" dirty="0"/>
          </a:p>
        </p:txBody>
      </p:sp>
      <p:graphicFrame>
        <p:nvGraphicFramePr>
          <p:cNvPr id="7" name="Object 6"/>
          <p:cNvGraphicFramePr>
            <a:graphicFrameLocks noChangeAspect="1"/>
          </p:cNvGraphicFramePr>
          <p:nvPr>
            <p:extLst>
              <p:ext uri="{D42A27DB-BD31-4B8C-83A1-F6EECF244321}">
                <p14:modId xmlns:p14="http://schemas.microsoft.com/office/powerpoint/2010/main" val="1507501565"/>
              </p:ext>
            </p:extLst>
          </p:nvPr>
        </p:nvGraphicFramePr>
        <p:xfrm>
          <a:off x="3873500" y="2481263"/>
          <a:ext cx="2298700" cy="431800"/>
        </p:xfrm>
        <a:graphic>
          <a:graphicData uri="http://schemas.openxmlformats.org/presentationml/2006/ole">
            <mc:AlternateContent xmlns:mc="http://schemas.openxmlformats.org/markup-compatibility/2006">
              <mc:Choice xmlns:v="urn:schemas-microsoft-com:vml" Requires="v">
                <p:oleObj spid="_x0000_s134874" name="Equation" r:id="rId5" imgW="2298600" imgH="431640" progId="Equation.DSMT4">
                  <p:embed/>
                </p:oleObj>
              </mc:Choice>
              <mc:Fallback>
                <p:oleObj name="Equation" r:id="rId5" imgW="2298600" imgH="431640" progId="Equation.DSMT4">
                  <p:embed/>
                  <p:pic>
                    <p:nvPicPr>
                      <p:cNvPr id="0" name=""/>
                      <p:cNvPicPr/>
                      <p:nvPr/>
                    </p:nvPicPr>
                    <p:blipFill>
                      <a:blip r:embed="rId6"/>
                      <a:stretch>
                        <a:fillRect/>
                      </a:stretch>
                    </p:blipFill>
                    <p:spPr>
                      <a:xfrm>
                        <a:off x="3873500" y="2481263"/>
                        <a:ext cx="2298700" cy="431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28006927"/>
              </p:ext>
            </p:extLst>
          </p:nvPr>
        </p:nvGraphicFramePr>
        <p:xfrm>
          <a:off x="692150" y="3021013"/>
          <a:ext cx="2222500" cy="419100"/>
        </p:xfrm>
        <a:graphic>
          <a:graphicData uri="http://schemas.openxmlformats.org/presentationml/2006/ole">
            <mc:AlternateContent xmlns:mc="http://schemas.openxmlformats.org/markup-compatibility/2006">
              <mc:Choice xmlns:v="urn:schemas-microsoft-com:vml" Requires="v">
                <p:oleObj spid="_x0000_s134875" name="Equation" r:id="rId7" imgW="2222280" imgH="419040" progId="Equation.DSMT4">
                  <p:embed/>
                </p:oleObj>
              </mc:Choice>
              <mc:Fallback>
                <p:oleObj name="Equation" r:id="rId7" imgW="2222280" imgH="419040" progId="Equation.DSMT4">
                  <p:embed/>
                  <p:pic>
                    <p:nvPicPr>
                      <p:cNvPr id="0" name=""/>
                      <p:cNvPicPr/>
                      <p:nvPr/>
                    </p:nvPicPr>
                    <p:blipFill>
                      <a:blip r:embed="rId8"/>
                      <a:stretch>
                        <a:fillRect/>
                      </a:stretch>
                    </p:blipFill>
                    <p:spPr>
                      <a:xfrm>
                        <a:off x="692150" y="3021013"/>
                        <a:ext cx="2222500" cy="419100"/>
                      </a:xfrm>
                      <a:prstGeom prst="rect">
                        <a:avLst/>
                      </a:prstGeom>
                    </p:spPr>
                  </p:pic>
                </p:oleObj>
              </mc:Fallback>
            </mc:AlternateContent>
          </a:graphicData>
        </a:graphic>
      </p:graphicFrame>
      <p:sp>
        <p:nvSpPr>
          <p:cNvPr id="10" name="TextBox 9"/>
          <p:cNvSpPr txBox="1"/>
          <p:nvPr/>
        </p:nvSpPr>
        <p:spPr>
          <a:xfrm>
            <a:off x="3219113" y="3061723"/>
            <a:ext cx="2350323" cy="338554"/>
          </a:xfrm>
          <a:prstGeom prst="rect">
            <a:avLst/>
          </a:prstGeom>
          <a:noFill/>
        </p:spPr>
        <p:txBody>
          <a:bodyPr wrap="none" rtlCol="0">
            <a:spAutoFit/>
          </a:bodyPr>
          <a:lstStyle/>
          <a:p>
            <a:r>
              <a:rPr lang="en-US" sz="1600" dirty="0" smtClean="0"/>
              <a:t>New dielectric constant </a:t>
            </a:r>
            <a:endParaRPr lang="en-US" sz="1600" dirty="0"/>
          </a:p>
        </p:txBody>
      </p:sp>
      <p:graphicFrame>
        <p:nvGraphicFramePr>
          <p:cNvPr id="11" name="Object 10"/>
          <p:cNvGraphicFramePr>
            <a:graphicFrameLocks noChangeAspect="1"/>
          </p:cNvGraphicFramePr>
          <p:nvPr>
            <p:extLst>
              <p:ext uri="{D42A27DB-BD31-4B8C-83A1-F6EECF244321}">
                <p14:modId xmlns:p14="http://schemas.microsoft.com/office/powerpoint/2010/main" val="2447643942"/>
              </p:ext>
            </p:extLst>
          </p:nvPr>
        </p:nvGraphicFramePr>
        <p:xfrm>
          <a:off x="5569436" y="3060700"/>
          <a:ext cx="2730500" cy="279400"/>
        </p:xfrm>
        <a:graphic>
          <a:graphicData uri="http://schemas.openxmlformats.org/presentationml/2006/ole">
            <mc:AlternateContent xmlns:mc="http://schemas.openxmlformats.org/markup-compatibility/2006">
              <mc:Choice xmlns:v="urn:schemas-microsoft-com:vml" Requires="v">
                <p:oleObj spid="_x0000_s134876" name="Equation" r:id="rId9" imgW="2730240" imgH="279360" progId="Equation.DSMT4">
                  <p:embed/>
                </p:oleObj>
              </mc:Choice>
              <mc:Fallback>
                <p:oleObj name="Equation" r:id="rId9" imgW="2730240" imgH="279360" progId="Equation.DSMT4">
                  <p:embed/>
                  <p:pic>
                    <p:nvPicPr>
                      <p:cNvPr id="0" name=""/>
                      <p:cNvPicPr/>
                      <p:nvPr/>
                    </p:nvPicPr>
                    <p:blipFill>
                      <a:blip r:embed="rId10"/>
                      <a:stretch>
                        <a:fillRect/>
                      </a:stretch>
                    </p:blipFill>
                    <p:spPr>
                      <a:xfrm>
                        <a:off x="5569436" y="3060700"/>
                        <a:ext cx="2730500" cy="279400"/>
                      </a:xfrm>
                      <a:prstGeom prst="rect">
                        <a:avLst/>
                      </a:prstGeom>
                    </p:spPr>
                  </p:pic>
                </p:oleObj>
              </mc:Fallback>
            </mc:AlternateContent>
          </a:graphicData>
        </a:graphic>
      </p:graphicFrame>
      <p:grpSp>
        <p:nvGrpSpPr>
          <p:cNvPr id="31" name="Group 30"/>
          <p:cNvGrpSpPr/>
          <p:nvPr/>
        </p:nvGrpSpPr>
        <p:grpSpPr>
          <a:xfrm>
            <a:off x="402125" y="3490070"/>
            <a:ext cx="5681175" cy="361205"/>
            <a:chOff x="402125" y="3490070"/>
            <a:chExt cx="5681175" cy="361205"/>
          </a:xfrm>
        </p:grpSpPr>
        <p:sp>
          <p:nvSpPr>
            <p:cNvPr id="12" name="TextBox 11"/>
            <p:cNvSpPr txBox="1"/>
            <p:nvPr/>
          </p:nvSpPr>
          <p:spPr>
            <a:xfrm>
              <a:off x="402125" y="3490070"/>
              <a:ext cx="2042547" cy="338554"/>
            </a:xfrm>
            <a:prstGeom prst="rect">
              <a:avLst/>
            </a:prstGeom>
            <a:noFill/>
          </p:spPr>
          <p:txBody>
            <a:bodyPr wrap="none" rtlCol="0">
              <a:spAutoFit/>
            </a:bodyPr>
            <a:lstStyle/>
            <a:p>
              <a:r>
                <a:rPr lang="en-US" sz="1600" dirty="0" smtClean="0"/>
                <a:t>New refractive index</a:t>
              </a:r>
              <a:endParaRPr lang="en-US" sz="1600" dirty="0"/>
            </a:p>
          </p:txBody>
        </p:sp>
        <p:graphicFrame>
          <p:nvGraphicFramePr>
            <p:cNvPr id="13" name="Object 12"/>
            <p:cNvGraphicFramePr>
              <a:graphicFrameLocks noChangeAspect="1"/>
            </p:cNvGraphicFramePr>
            <p:nvPr>
              <p:extLst>
                <p:ext uri="{D42A27DB-BD31-4B8C-83A1-F6EECF244321}">
                  <p14:modId xmlns:p14="http://schemas.microsoft.com/office/powerpoint/2010/main" val="3799725007"/>
                </p:ext>
              </p:extLst>
            </p:nvPr>
          </p:nvGraphicFramePr>
          <p:xfrm>
            <a:off x="2689225" y="3525838"/>
            <a:ext cx="3394075" cy="325437"/>
          </p:xfrm>
          <a:graphic>
            <a:graphicData uri="http://schemas.openxmlformats.org/presentationml/2006/ole">
              <mc:AlternateContent xmlns:mc="http://schemas.openxmlformats.org/markup-compatibility/2006">
                <mc:Choice xmlns:v="urn:schemas-microsoft-com:vml" Requires="v">
                  <p:oleObj spid="_x0000_s134877" name="Equation" r:id="rId11" imgW="3060360" imgH="291960" progId="Equation.DSMT4">
                    <p:embed/>
                  </p:oleObj>
                </mc:Choice>
                <mc:Fallback>
                  <p:oleObj name="Equation" r:id="rId11" imgW="3060360" imgH="291960" progId="Equation.DSMT4">
                    <p:embed/>
                    <p:pic>
                      <p:nvPicPr>
                        <p:cNvPr id="0" name=""/>
                        <p:cNvPicPr/>
                        <p:nvPr/>
                      </p:nvPicPr>
                      <p:blipFill>
                        <a:blip r:embed="rId12"/>
                        <a:stretch>
                          <a:fillRect/>
                        </a:stretch>
                      </p:blipFill>
                      <p:spPr>
                        <a:xfrm>
                          <a:off x="2689225" y="3525838"/>
                          <a:ext cx="3394075" cy="325437"/>
                        </a:xfrm>
                        <a:prstGeom prst="rect">
                          <a:avLst/>
                        </a:prstGeom>
                      </p:spPr>
                    </p:pic>
                  </p:oleObj>
                </mc:Fallback>
              </mc:AlternateContent>
            </a:graphicData>
          </a:graphic>
        </p:graphicFrame>
      </p:grpSp>
      <p:grpSp>
        <p:nvGrpSpPr>
          <p:cNvPr id="30" name="Group 29"/>
          <p:cNvGrpSpPr/>
          <p:nvPr/>
        </p:nvGrpSpPr>
        <p:grpSpPr>
          <a:xfrm>
            <a:off x="6781800" y="2635250"/>
            <a:ext cx="1338263" cy="411454"/>
            <a:chOff x="6781800" y="2635250"/>
            <a:chExt cx="1338263" cy="411454"/>
          </a:xfrm>
        </p:grpSpPr>
        <p:graphicFrame>
          <p:nvGraphicFramePr>
            <p:cNvPr id="8" name="Object 7"/>
            <p:cNvGraphicFramePr>
              <a:graphicFrameLocks noChangeAspect="1"/>
            </p:cNvGraphicFramePr>
            <p:nvPr>
              <p:extLst>
                <p:ext uri="{D42A27DB-BD31-4B8C-83A1-F6EECF244321}">
                  <p14:modId xmlns:p14="http://schemas.microsoft.com/office/powerpoint/2010/main" val="1505142668"/>
                </p:ext>
              </p:extLst>
            </p:nvPr>
          </p:nvGraphicFramePr>
          <p:xfrm>
            <a:off x="7002463" y="2635250"/>
            <a:ext cx="1117600" cy="241300"/>
          </p:xfrm>
          <a:graphic>
            <a:graphicData uri="http://schemas.openxmlformats.org/presentationml/2006/ole">
              <mc:AlternateContent xmlns:mc="http://schemas.openxmlformats.org/markup-compatibility/2006">
                <mc:Choice xmlns:v="urn:schemas-microsoft-com:vml" Requires="v">
                  <p:oleObj spid="_x0000_s134878" name="Equation" r:id="rId13" imgW="1117440" imgH="241200" progId="Equation.DSMT4">
                    <p:embed/>
                  </p:oleObj>
                </mc:Choice>
                <mc:Fallback>
                  <p:oleObj name="Equation" r:id="rId13" imgW="1117440" imgH="241200" progId="Equation.DSMT4">
                    <p:embed/>
                    <p:pic>
                      <p:nvPicPr>
                        <p:cNvPr id="0" name=""/>
                        <p:cNvPicPr/>
                        <p:nvPr/>
                      </p:nvPicPr>
                      <p:blipFill>
                        <a:blip r:embed="rId14"/>
                        <a:stretch>
                          <a:fillRect/>
                        </a:stretch>
                      </p:blipFill>
                      <p:spPr>
                        <a:xfrm>
                          <a:off x="7002463" y="2635250"/>
                          <a:ext cx="1117600" cy="241300"/>
                        </a:xfrm>
                        <a:prstGeom prst="rect">
                          <a:avLst/>
                        </a:prstGeom>
                      </p:spPr>
                    </p:pic>
                  </p:oleObj>
                </mc:Fallback>
              </mc:AlternateContent>
            </a:graphicData>
          </a:graphic>
        </p:graphicFrame>
        <p:cxnSp>
          <p:nvCxnSpPr>
            <p:cNvPr id="15" name="Straight Arrow Connector 14"/>
            <p:cNvCxnSpPr/>
            <p:nvPr/>
          </p:nvCxnSpPr>
          <p:spPr bwMode="auto">
            <a:xfrm flipH="1">
              <a:off x="6781800" y="2853764"/>
              <a:ext cx="152886" cy="1929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17" name="TextBox 16"/>
          <p:cNvSpPr txBox="1"/>
          <p:nvPr/>
        </p:nvSpPr>
        <p:spPr>
          <a:xfrm>
            <a:off x="724591" y="4088568"/>
            <a:ext cx="290977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n</a:t>
            </a:r>
            <a:r>
              <a:rPr lang="en-US" sz="1600" baseline="-25000" dirty="0" smtClean="0">
                <a:latin typeface="Times New Roman" panose="02020603050405020304" pitchFamily="18" charset="0"/>
                <a:cs typeface="Times New Roman" panose="02020603050405020304" pitchFamily="18" charset="0"/>
              </a:rPr>
              <a:t>2</a:t>
            </a:r>
            <a:r>
              <a:rPr lang="en-US" sz="1600" dirty="0" smtClean="0"/>
              <a:t> is nonlinear refractive index</a:t>
            </a:r>
            <a:endParaRPr lang="en-US" sz="1600" dirty="0"/>
          </a:p>
        </p:txBody>
      </p:sp>
      <p:sp>
        <p:nvSpPr>
          <p:cNvPr id="18" name="TextBox 17"/>
          <p:cNvSpPr txBox="1"/>
          <p:nvPr/>
        </p:nvSpPr>
        <p:spPr>
          <a:xfrm flipH="1">
            <a:off x="726100" y="3933489"/>
            <a:ext cx="2087881" cy="276999"/>
          </a:xfrm>
          <a:prstGeom prst="rect">
            <a:avLst/>
          </a:prstGeom>
          <a:noFill/>
        </p:spPr>
        <p:txBody>
          <a:bodyPr wrap="square" rtlCol="0">
            <a:spAutoFit/>
          </a:bodyPr>
          <a:lstStyle/>
          <a:p>
            <a:r>
              <a:rPr lang="en-US" sz="1200" dirty="0" smtClean="0"/>
              <a:t>Roman-not italic!</a:t>
            </a:r>
            <a:endParaRPr lang="en-US" sz="1200" dirty="0"/>
          </a:p>
        </p:txBody>
      </p:sp>
      <p:graphicFrame>
        <p:nvGraphicFramePr>
          <p:cNvPr id="19" name="Object 18"/>
          <p:cNvGraphicFramePr>
            <a:graphicFrameLocks noChangeAspect="1"/>
          </p:cNvGraphicFramePr>
          <p:nvPr>
            <p:extLst>
              <p:ext uri="{D42A27DB-BD31-4B8C-83A1-F6EECF244321}">
                <p14:modId xmlns:p14="http://schemas.microsoft.com/office/powerpoint/2010/main" val="3359286233"/>
              </p:ext>
            </p:extLst>
          </p:nvPr>
        </p:nvGraphicFramePr>
        <p:xfrm>
          <a:off x="3951288" y="4106863"/>
          <a:ext cx="3098800" cy="342900"/>
        </p:xfrm>
        <a:graphic>
          <a:graphicData uri="http://schemas.openxmlformats.org/presentationml/2006/ole">
            <mc:AlternateContent xmlns:mc="http://schemas.openxmlformats.org/markup-compatibility/2006">
              <mc:Choice xmlns:v="urn:schemas-microsoft-com:vml" Requires="v">
                <p:oleObj spid="_x0000_s134879" name="Equation" r:id="rId15" imgW="2298600" imgH="253800" progId="Equation.DSMT4">
                  <p:embed/>
                </p:oleObj>
              </mc:Choice>
              <mc:Fallback>
                <p:oleObj name="Equation" r:id="rId15" imgW="2298600" imgH="253800" progId="Equation.DSMT4">
                  <p:embed/>
                  <p:pic>
                    <p:nvPicPr>
                      <p:cNvPr id="0" name=""/>
                      <p:cNvPicPr/>
                      <p:nvPr/>
                    </p:nvPicPr>
                    <p:blipFill>
                      <a:blip r:embed="rId16"/>
                      <a:stretch>
                        <a:fillRect/>
                      </a:stretch>
                    </p:blipFill>
                    <p:spPr>
                      <a:xfrm>
                        <a:off x="3951288" y="4106863"/>
                        <a:ext cx="3098800" cy="342900"/>
                      </a:xfrm>
                      <a:prstGeom prst="rect">
                        <a:avLst/>
                      </a:prstGeom>
                    </p:spPr>
                  </p:pic>
                </p:oleObj>
              </mc:Fallback>
            </mc:AlternateContent>
          </a:graphicData>
        </a:graphic>
      </p:graphicFrame>
      <p:sp>
        <p:nvSpPr>
          <p:cNvPr id="20" name="TextBox 19"/>
          <p:cNvSpPr txBox="1"/>
          <p:nvPr/>
        </p:nvSpPr>
        <p:spPr>
          <a:xfrm>
            <a:off x="556115" y="4548567"/>
            <a:ext cx="3276859" cy="338554"/>
          </a:xfrm>
          <a:prstGeom prst="rect">
            <a:avLst/>
          </a:prstGeom>
          <a:noFill/>
        </p:spPr>
        <p:txBody>
          <a:bodyPr wrap="none" rtlCol="0">
            <a:spAutoFit/>
          </a:bodyPr>
          <a:lstStyle/>
          <a:p>
            <a:r>
              <a:rPr lang="en-US" sz="1600" dirty="0" smtClean="0"/>
              <a:t>Degenerate case –only one term  </a:t>
            </a:r>
            <a:endParaRPr lang="en-US" sz="1600" dirty="0"/>
          </a:p>
        </p:txBody>
      </p:sp>
      <p:graphicFrame>
        <p:nvGraphicFramePr>
          <p:cNvPr id="21" name="Object 20"/>
          <p:cNvGraphicFramePr>
            <a:graphicFrameLocks noChangeAspect="1"/>
          </p:cNvGraphicFramePr>
          <p:nvPr>
            <p:extLst>
              <p:ext uri="{D42A27DB-BD31-4B8C-83A1-F6EECF244321}">
                <p14:modId xmlns:p14="http://schemas.microsoft.com/office/powerpoint/2010/main" val="1405231017"/>
              </p:ext>
            </p:extLst>
          </p:nvPr>
        </p:nvGraphicFramePr>
        <p:xfrm>
          <a:off x="3873500" y="4513262"/>
          <a:ext cx="4165600" cy="279400"/>
        </p:xfrm>
        <a:graphic>
          <a:graphicData uri="http://schemas.openxmlformats.org/presentationml/2006/ole">
            <mc:AlternateContent xmlns:mc="http://schemas.openxmlformats.org/markup-compatibility/2006">
              <mc:Choice xmlns:v="urn:schemas-microsoft-com:vml" Requires="v">
                <p:oleObj spid="_x0000_s134880" name="Equation" r:id="rId17" imgW="4165560" imgH="279360" progId="Equation.DSMT4">
                  <p:embed/>
                </p:oleObj>
              </mc:Choice>
              <mc:Fallback>
                <p:oleObj name="Equation" r:id="rId17" imgW="4165560" imgH="279360" progId="Equation.DSMT4">
                  <p:embed/>
                  <p:pic>
                    <p:nvPicPr>
                      <p:cNvPr id="0" name=""/>
                      <p:cNvPicPr/>
                      <p:nvPr/>
                    </p:nvPicPr>
                    <p:blipFill>
                      <a:blip r:embed="rId18"/>
                      <a:stretch>
                        <a:fillRect/>
                      </a:stretch>
                    </p:blipFill>
                    <p:spPr>
                      <a:xfrm>
                        <a:off x="3873500" y="4513262"/>
                        <a:ext cx="4165600" cy="279400"/>
                      </a:xfrm>
                      <a:prstGeom prst="rect">
                        <a:avLst/>
                      </a:prstGeom>
                    </p:spPr>
                  </p:pic>
                </p:oleObj>
              </mc:Fallback>
            </mc:AlternateContent>
          </a:graphicData>
        </a:graphic>
      </p:graphicFrame>
      <p:sp>
        <p:nvSpPr>
          <p:cNvPr id="22" name="TextBox 21"/>
          <p:cNvSpPr txBox="1"/>
          <p:nvPr/>
        </p:nvSpPr>
        <p:spPr>
          <a:xfrm>
            <a:off x="741234" y="5055451"/>
            <a:ext cx="2042547" cy="338554"/>
          </a:xfrm>
          <a:prstGeom prst="rect">
            <a:avLst/>
          </a:prstGeom>
          <a:noFill/>
        </p:spPr>
        <p:txBody>
          <a:bodyPr wrap="none" rtlCol="0">
            <a:spAutoFit/>
          </a:bodyPr>
          <a:lstStyle/>
          <a:p>
            <a:r>
              <a:rPr lang="en-US" sz="1600" dirty="0" smtClean="0"/>
              <a:t>New refractive index</a:t>
            </a:r>
            <a:endParaRPr lang="en-US" sz="1600" dirty="0"/>
          </a:p>
        </p:txBody>
      </p:sp>
      <p:graphicFrame>
        <p:nvGraphicFramePr>
          <p:cNvPr id="23" name="Object 22"/>
          <p:cNvGraphicFramePr>
            <a:graphicFrameLocks noChangeAspect="1"/>
          </p:cNvGraphicFramePr>
          <p:nvPr>
            <p:extLst>
              <p:ext uri="{D42A27DB-BD31-4B8C-83A1-F6EECF244321}">
                <p14:modId xmlns:p14="http://schemas.microsoft.com/office/powerpoint/2010/main" val="3821008789"/>
              </p:ext>
            </p:extLst>
          </p:nvPr>
        </p:nvGraphicFramePr>
        <p:xfrm>
          <a:off x="3073150" y="5055451"/>
          <a:ext cx="1014412" cy="282575"/>
        </p:xfrm>
        <a:graphic>
          <a:graphicData uri="http://schemas.openxmlformats.org/presentationml/2006/ole">
            <mc:AlternateContent xmlns:mc="http://schemas.openxmlformats.org/markup-compatibility/2006">
              <mc:Choice xmlns:v="urn:schemas-microsoft-com:vml" Requires="v">
                <p:oleObj spid="_x0000_s134881" name="Equation" r:id="rId19" imgW="914400" imgH="253800" progId="Equation.DSMT4">
                  <p:embed/>
                </p:oleObj>
              </mc:Choice>
              <mc:Fallback>
                <p:oleObj name="Equation" r:id="rId19" imgW="914400" imgH="253800" progId="Equation.DSMT4">
                  <p:embed/>
                  <p:pic>
                    <p:nvPicPr>
                      <p:cNvPr id="13" name="Object 12"/>
                      <p:cNvPicPr/>
                      <p:nvPr/>
                    </p:nvPicPr>
                    <p:blipFill>
                      <a:blip r:embed="rId20"/>
                      <a:stretch>
                        <a:fillRect/>
                      </a:stretch>
                    </p:blipFill>
                    <p:spPr>
                      <a:xfrm>
                        <a:off x="3073150" y="5055451"/>
                        <a:ext cx="1014412" cy="282575"/>
                      </a:xfrm>
                      <a:prstGeom prst="rect">
                        <a:avLst/>
                      </a:prstGeom>
                    </p:spPr>
                  </p:pic>
                </p:oleObj>
              </mc:Fallback>
            </mc:AlternateContent>
          </a:graphicData>
        </a:graphic>
      </p:graphicFrame>
      <p:sp>
        <p:nvSpPr>
          <p:cNvPr id="24" name="TextBox 23"/>
          <p:cNvSpPr txBox="1"/>
          <p:nvPr/>
        </p:nvSpPr>
        <p:spPr>
          <a:xfrm>
            <a:off x="726899" y="5562335"/>
            <a:ext cx="2101857" cy="338554"/>
          </a:xfrm>
          <a:prstGeom prst="rect">
            <a:avLst/>
          </a:prstGeom>
          <a:noFill/>
        </p:spPr>
        <p:txBody>
          <a:bodyPr wrap="none" rtlCol="0">
            <a:spAutoFit/>
          </a:bodyPr>
          <a:lstStyle/>
          <a:p>
            <a:r>
              <a:rPr lang="en-US" sz="1600" dirty="0" smtClean="0"/>
              <a:t>Overall for two fields </a:t>
            </a:r>
            <a:endParaRPr lang="en-US" sz="1600" dirty="0"/>
          </a:p>
        </p:txBody>
      </p:sp>
      <p:graphicFrame>
        <p:nvGraphicFramePr>
          <p:cNvPr id="25" name="Object 24"/>
          <p:cNvGraphicFramePr>
            <a:graphicFrameLocks noChangeAspect="1"/>
          </p:cNvGraphicFramePr>
          <p:nvPr>
            <p:extLst>
              <p:ext uri="{D42A27DB-BD31-4B8C-83A1-F6EECF244321}">
                <p14:modId xmlns:p14="http://schemas.microsoft.com/office/powerpoint/2010/main" val="2805974721"/>
              </p:ext>
            </p:extLst>
          </p:nvPr>
        </p:nvGraphicFramePr>
        <p:xfrm>
          <a:off x="2938770" y="5506355"/>
          <a:ext cx="1557029" cy="551161"/>
        </p:xfrm>
        <a:graphic>
          <a:graphicData uri="http://schemas.openxmlformats.org/presentationml/2006/ole">
            <mc:AlternateContent xmlns:mc="http://schemas.openxmlformats.org/markup-compatibility/2006">
              <mc:Choice xmlns:v="urn:schemas-microsoft-com:vml" Requires="v">
                <p:oleObj spid="_x0000_s134882" name="Equation" r:id="rId21" imgW="1434960" imgH="507960" progId="Equation.DSMT4">
                  <p:embed/>
                </p:oleObj>
              </mc:Choice>
              <mc:Fallback>
                <p:oleObj name="Equation" r:id="rId21" imgW="1434960" imgH="507960" progId="Equation.DSMT4">
                  <p:embed/>
                  <p:pic>
                    <p:nvPicPr>
                      <p:cNvPr id="0" name=""/>
                      <p:cNvPicPr/>
                      <p:nvPr/>
                    </p:nvPicPr>
                    <p:blipFill>
                      <a:blip r:embed="rId22"/>
                      <a:stretch>
                        <a:fillRect/>
                      </a:stretch>
                    </p:blipFill>
                    <p:spPr>
                      <a:xfrm>
                        <a:off x="2938770" y="5506355"/>
                        <a:ext cx="1557029" cy="551161"/>
                      </a:xfrm>
                      <a:prstGeom prst="rect">
                        <a:avLst/>
                      </a:prstGeom>
                    </p:spPr>
                  </p:pic>
                </p:oleObj>
              </mc:Fallback>
            </mc:AlternateContent>
          </a:graphicData>
        </a:graphic>
      </p:graphicFrame>
      <p:sp>
        <p:nvSpPr>
          <p:cNvPr id="26" name="TextBox 25"/>
          <p:cNvSpPr txBox="1"/>
          <p:nvPr/>
        </p:nvSpPr>
        <p:spPr>
          <a:xfrm>
            <a:off x="4087562" y="5957260"/>
            <a:ext cx="2124299" cy="307777"/>
          </a:xfrm>
          <a:prstGeom prst="rect">
            <a:avLst/>
          </a:prstGeom>
          <a:noFill/>
        </p:spPr>
        <p:txBody>
          <a:bodyPr wrap="none" rtlCol="0">
            <a:spAutoFit/>
          </a:bodyPr>
          <a:lstStyle/>
          <a:p>
            <a:r>
              <a:rPr lang="en-US" sz="1400" dirty="0" smtClean="0"/>
              <a:t>Cross-phase modulation</a:t>
            </a:r>
            <a:endParaRPr lang="en-US" sz="1400" dirty="0"/>
          </a:p>
        </p:txBody>
      </p:sp>
      <p:sp>
        <p:nvSpPr>
          <p:cNvPr id="27" name="TextBox 26"/>
          <p:cNvSpPr txBox="1"/>
          <p:nvPr/>
        </p:nvSpPr>
        <p:spPr>
          <a:xfrm>
            <a:off x="1770040" y="5998335"/>
            <a:ext cx="1965603" cy="307777"/>
          </a:xfrm>
          <a:prstGeom prst="rect">
            <a:avLst/>
          </a:prstGeom>
          <a:noFill/>
        </p:spPr>
        <p:txBody>
          <a:bodyPr wrap="none" rtlCol="0">
            <a:spAutoFit/>
          </a:bodyPr>
          <a:lstStyle/>
          <a:p>
            <a:r>
              <a:rPr lang="en-US" sz="1400" dirty="0" smtClean="0"/>
              <a:t>Self-phase modulation</a:t>
            </a:r>
            <a:endParaRPr lang="en-US" sz="1400" dirty="0"/>
          </a:p>
        </p:txBody>
      </p:sp>
      <p:grpSp>
        <p:nvGrpSpPr>
          <p:cNvPr id="32" name="Group 31"/>
          <p:cNvGrpSpPr/>
          <p:nvPr/>
        </p:nvGrpSpPr>
        <p:grpSpPr>
          <a:xfrm>
            <a:off x="5608626" y="4982976"/>
            <a:ext cx="2430474" cy="669597"/>
            <a:chOff x="5608626" y="4982976"/>
            <a:chExt cx="2430474" cy="669597"/>
          </a:xfrm>
        </p:grpSpPr>
        <p:sp>
          <p:nvSpPr>
            <p:cNvPr id="28" name="TextBox 27"/>
            <p:cNvSpPr txBox="1"/>
            <p:nvPr/>
          </p:nvSpPr>
          <p:spPr>
            <a:xfrm>
              <a:off x="5608626" y="4982976"/>
              <a:ext cx="2430474" cy="338554"/>
            </a:xfrm>
            <a:prstGeom prst="rect">
              <a:avLst/>
            </a:prstGeom>
            <a:noFill/>
          </p:spPr>
          <p:txBody>
            <a:bodyPr wrap="none" rtlCol="0">
              <a:spAutoFit/>
            </a:bodyPr>
            <a:lstStyle/>
            <a:p>
              <a:r>
                <a:rPr lang="en-US" sz="1600" dirty="0" smtClean="0"/>
                <a:t>Order of magnitude of n</a:t>
              </a:r>
              <a:r>
                <a:rPr lang="en-US" sz="1600" baseline="-25000" dirty="0" smtClean="0"/>
                <a:t>2</a:t>
              </a:r>
              <a:endParaRPr lang="en-US" sz="1600" dirty="0"/>
            </a:p>
          </p:txBody>
        </p:sp>
        <p:graphicFrame>
          <p:nvGraphicFramePr>
            <p:cNvPr id="29" name="Object 28"/>
            <p:cNvGraphicFramePr>
              <a:graphicFrameLocks noChangeAspect="1"/>
            </p:cNvGraphicFramePr>
            <p:nvPr>
              <p:extLst>
                <p:ext uri="{D42A27DB-BD31-4B8C-83A1-F6EECF244321}">
                  <p14:modId xmlns:p14="http://schemas.microsoft.com/office/powerpoint/2010/main" val="3109774111"/>
                </p:ext>
              </p:extLst>
            </p:nvPr>
          </p:nvGraphicFramePr>
          <p:xfrm>
            <a:off x="5826918" y="5371296"/>
            <a:ext cx="1909763" cy="281277"/>
          </p:xfrm>
          <a:graphic>
            <a:graphicData uri="http://schemas.openxmlformats.org/presentationml/2006/ole">
              <mc:AlternateContent xmlns:mc="http://schemas.openxmlformats.org/markup-compatibility/2006">
                <mc:Choice xmlns:v="urn:schemas-microsoft-com:vml" Requires="v">
                  <p:oleObj spid="_x0000_s134883" name="Equation" r:id="rId23" imgW="1485720" imgH="241200" progId="Equation.DSMT4">
                    <p:embed/>
                  </p:oleObj>
                </mc:Choice>
                <mc:Fallback>
                  <p:oleObj name="Equation" r:id="rId23" imgW="1485720" imgH="241200" progId="Equation.DSMT4">
                    <p:embed/>
                    <p:pic>
                      <p:nvPicPr>
                        <p:cNvPr id="0" name=""/>
                        <p:cNvPicPr/>
                        <p:nvPr/>
                      </p:nvPicPr>
                      <p:blipFill>
                        <a:blip r:embed="rId24"/>
                        <a:stretch>
                          <a:fillRect/>
                        </a:stretch>
                      </p:blipFill>
                      <p:spPr>
                        <a:xfrm>
                          <a:off x="5826918" y="5371296"/>
                          <a:ext cx="1909763" cy="281277"/>
                        </a:xfrm>
                        <a:prstGeom prst="rect">
                          <a:avLst/>
                        </a:prstGeom>
                      </p:spPr>
                    </p:pic>
                  </p:oleObj>
                </mc:Fallback>
              </mc:AlternateContent>
            </a:graphicData>
          </a:graphic>
        </p:graphicFrame>
      </p:grpSp>
    </p:spTree>
    <p:extLst>
      <p:ext uri="{BB962C8B-B14F-4D97-AF65-F5344CB8AC3E}">
        <p14:creationId xmlns:p14="http://schemas.microsoft.com/office/powerpoint/2010/main" val="95337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7" grpId="0"/>
      <p:bldP spid="18" grpId="0"/>
      <p:bldP spid="20" grpId="0"/>
      <p:bldP spid="22" grpId="0"/>
      <p:bldP spid="24"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762" y="-104423"/>
            <a:ext cx="8229600" cy="1143000"/>
          </a:xfrm>
        </p:spPr>
        <p:txBody>
          <a:bodyPr/>
          <a:lstStyle/>
          <a:p>
            <a:r>
              <a:rPr lang="en-US" sz="3200" dirty="0" smtClean="0"/>
              <a:t>The “other </a:t>
            </a:r>
            <a:r>
              <a:rPr lang="el-GR" sz="3200" i="1" dirty="0">
                <a:latin typeface="Times New Roman" panose="02020603050405020304" pitchFamily="18" charset="0"/>
                <a:cs typeface="Times New Roman" panose="02020603050405020304" pitchFamily="18" charset="0"/>
              </a:rPr>
              <a:t>χ</a:t>
            </a:r>
            <a:r>
              <a:rPr lang="en-US" sz="3200" baseline="30000" dirty="0" smtClean="0">
                <a:latin typeface="Times New Roman" panose="02020603050405020304" pitchFamily="18" charset="0"/>
                <a:cs typeface="Times New Roman" panose="02020603050405020304" pitchFamily="18" charset="0"/>
              </a:rPr>
              <a:t>(3</a:t>
            </a:r>
            <a:r>
              <a:rPr lang="en-US" sz="3200" baseline="30000" dirty="0" smtClean="0">
                <a:latin typeface="Arial" panose="020B0604020202020204" pitchFamily="34" charset="0"/>
                <a:cs typeface="Arial" panose="020B0604020202020204" pitchFamily="34" charset="0"/>
              </a:rPr>
              <a:t>) </a:t>
            </a:r>
            <a:r>
              <a:rPr lang="en-US" sz="3200" dirty="0" smtClean="0"/>
              <a:t>”</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15</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648980745"/>
              </p:ext>
            </p:extLst>
          </p:nvPr>
        </p:nvGraphicFramePr>
        <p:xfrm>
          <a:off x="201019" y="790927"/>
          <a:ext cx="4305300" cy="546100"/>
        </p:xfrm>
        <a:graphic>
          <a:graphicData uri="http://schemas.openxmlformats.org/presentationml/2006/ole">
            <mc:AlternateContent xmlns:mc="http://schemas.openxmlformats.org/markup-compatibility/2006">
              <mc:Choice xmlns:v="urn:schemas-microsoft-com:vml" Requires="v">
                <p:oleObj spid="_x0000_s135949" name="Equation" r:id="rId3" imgW="4305240" imgH="545760" progId="Equation.DSMT4">
                  <p:embed/>
                </p:oleObj>
              </mc:Choice>
              <mc:Fallback>
                <p:oleObj name="Equation" r:id="rId3" imgW="4305240" imgH="545760" progId="Equation.DSMT4">
                  <p:embed/>
                  <p:pic>
                    <p:nvPicPr>
                      <p:cNvPr id="0" name=""/>
                      <p:cNvPicPr/>
                      <p:nvPr/>
                    </p:nvPicPr>
                    <p:blipFill>
                      <a:blip r:embed="rId4"/>
                      <a:stretch>
                        <a:fillRect/>
                      </a:stretch>
                    </p:blipFill>
                    <p:spPr>
                      <a:xfrm>
                        <a:off x="201019" y="790927"/>
                        <a:ext cx="4305300" cy="546100"/>
                      </a:xfrm>
                      <a:prstGeom prst="rect">
                        <a:avLst/>
                      </a:prstGeom>
                    </p:spPr>
                  </p:pic>
                </p:oleObj>
              </mc:Fallback>
            </mc:AlternateContent>
          </a:graphicData>
        </a:graphic>
      </p:graphicFrame>
      <p:sp>
        <p:nvSpPr>
          <p:cNvPr id="5" name="TextBox 4"/>
          <p:cNvSpPr txBox="1"/>
          <p:nvPr/>
        </p:nvSpPr>
        <p:spPr>
          <a:xfrm>
            <a:off x="76199" y="1463515"/>
            <a:ext cx="8863457" cy="738664"/>
          </a:xfrm>
          <a:prstGeom prst="rect">
            <a:avLst/>
          </a:prstGeom>
          <a:noFill/>
        </p:spPr>
        <p:txBody>
          <a:bodyPr wrap="square" rtlCol="0">
            <a:spAutoFit/>
          </a:bodyPr>
          <a:lstStyle/>
          <a:p>
            <a:pPr algn="just"/>
            <a:r>
              <a:rPr lang="en-US" sz="1400" dirty="0" smtClean="0"/>
              <a:t>This term peaks near the linear absorption peak and is usually related to absorption. It usually has negative sign. It can be construed as the result of saturation. In quantum theory, when the atom (or bond) absorbs a photon it is no longer active. As the number of active atoms gets reduced, so does the susceptibility. </a:t>
            </a:r>
            <a:endParaRPr lang="en-US" sz="1400" dirty="0"/>
          </a:p>
        </p:txBody>
      </p:sp>
      <p:sp>
        <p:nvSpPr>
          <p:cNvPr id="6" name="TextBox 5"/>
          <p:cNvSpPr txBox="1"/>
          <p:nvPr/>
        </p:nvSpPr>
        <p:spPr>
          <a:xfrm>
            <a:off x="76200" y="2518634"/>
            <a:ext cx="2057400" cy="954107"/>
          </a:xfrm>
          <a:prstGeom prst="rect">
            <a:avLst/>
          </a:prstGeom>
          <a:noFill/>
        </p:spPr>
        <p:txBody>
          <a:bodyPr wrap="square" rtlCol="0">
            <a:spAutoFit/>
          </a:bodyPr>
          <a:lstStyle/>
          <a:p>
            <a:r>
              <a:rPr lang="en-US" sz="1400" dirty="0" smtClean="0"/>
              <a:t>Near resonance we can write for the density of active atoms at lower level </a:t>
            </a:r>
            <a:endParaRPr lang="en-US" sz="1400" dirty="0"/>
          </a:p>
        </p:txBody>
      </p:sp>
      <p:graphicFrame>
        <p:nvGraphicFramePr>
          <p:cNvPr id="8" name="Object 7"/>
          <p:cNvGraphicFramePr>
            <a:graphicFrameLocks noChangeAspect="1"/>
          </p:cNvGraphicFramePr>
          <p:nvPr>
            <p:extLst>
              <p:ext uri="{D42A27DB-BD31-4B8C-83A1-F6EECF244321}">
                <p14:modId xmlns:p14="http://schemas.microsoft.com/office/powerpoint/2010/main" val="3694656367"/>
              </p:ext>
            </p:extLst>
          </p:nvPr>
        </p:nvGraphicFramePr>
        <p:xfrm>
          <a:off x="92251" y="3490172"/>
          <a:ext cx="1600200" cy="393700"/>
        </p:xfrm>
        <a:graphic>
          <a:graphicData uri="http://schemas.openxmlformats.org/presentationml/2006/ole">
            <mc:AlternateContent xmlns:mc="http://schemas.openxmlformats.org/markup-compatibility/2006">
              <mc:Choice xmlns:v="urn:schemas-microsoft-com:vml" Requires="v">
                <p:oleObj spid="_x0000_s135950" name="Equation" r:id="rId5" imgW="1600200" imgH="393480" progId="Equation.DSMT4">
                  <p:embed/>
                </p:oleObj>
              </mc:Choice>
              <mc:Fallback>
                <p:oleObj name="Equation" r:id="rId5" imgW="1600200" imgH="393480" progId="Equation.DSMT4">
                  <p:embed/>
                  <p:pic>
                    <p:nvPicPr>
                      <p:cNvPr id="0" name=""/>
                      <p:cNvPicPr/>
                      <p:nvPr/>
                    </p:nvPicPr>
                    <p:blipFill>
                      <a:blip r:embed="rId6"/>
                      <a:stretch>
                        <a:fillRect/>
                      </a:stretch>
                    </p:blipFill>
                    <p:spPr>
                      <a:xfrm>
                        <a:off x="92251" y="3490172"/>
                        <a:ext cx="1600200" cy="393700"/>
                      </a:xfrm>
                      <a:prstGeom prst="rect">
                        <a:avLst/>
                      </a:prstGeom>
                    </p:spPr>
                  </p:pic>
                </p:oleObj>
              </mc:Fallback>
            </mc:AlternateContent>
          </a:graphicData>
        </a:graphic>
      </p:graphicFrame>
      <p:sp>
        <p:nvSpPr>
          <p:cNvPr id="9" name="TextBox 8"/>
          <p:cNvSpPr txBox="1"/>
          <p:nvPr/>
        </p:nvSpPr>
        <p:spPr>
          <a:xfrm>
            <a:off x="1641919" y="3468154"/>
            <a:ext cx="2643672" cy="338554"/>
          </a:xfrm>
          <a:prstGeom prst="rect">
            <a:avLst/>
          </a:prstGeom>
          <a:noFill/>
        </p:spPr>
        <p:txBody>
          <a:bodyPr wrap="none" rtlCol="0">
            <a:spAutoFit/>
          </a:bodyPr>
          <a:lstStyle/>
          <a:p>
            <a:r>
              <a:rPr lang="el-GR" sz="1600" dirty="0" smtClean="0">
                <a:latin typeface="Times New Roman" panose="02020603050405020304" pitchFamily="18" charset="0"/>
                <a:cs typeface="Times New Roman" panose="02020603050405020304" pitchFamily="18" charset="0"/>
              </a:rPr>
              <a:t>τ</a:t>
            </a:r>
            <a:r>
              <a:rPr lang="en-US" sz="1400" dirty="0" smtClean="0"/>
              <a:t> -characteristic relaxation time</a:t>
            </a:r>
            <a:endParaRPr lang="en-US" sz="1400" dirty="0"/>
          </a:p>
        </p:txBody>
      </p:sp>
      <p:sp>
        <p:nvSpPr>
          <p:cNvPr id="11" name="TextBox 10"/>
          <p:cNvSpPr txBox="1"/>
          <p:nvPr/>
        </p:nvSpPr>
        <p:spPr>
          <a:xfrm>
            <a:off x="-405" y="3762804"/>
            <a:ext cx="3457998" cy="338554"/>
          </a:xfrm>
          <a:prstGeom prst="rect">
            <a:avLst/>
          </a:prstGeom>
          <a:noFill/>
        </p:spPr>
        <p:txBody>
          <a:bodyPr wrap="none" rtlCol="0">
            <a:spAutoFit/>
          </a:bodyPr>
          <a:lstStyle/>
          <a:p>
            <a:r>
              <a:rPr lang="en-US" sz="1600" dirty="0" smtClean="0"/>
              <a:t>Optical power density for two waves</a:t>
            </a:r>
            <a:endParaRPr lang="en-US" sz="16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642077641"/>
              </p:ext>
            </p:extLst>
          </p:nvPr>
        </p:nvGraphicFramePr>
        <p:xfrm>
          <a:off x="161257" y="4060762"/>
          <a:ext cx="6946900" cy="889000"/>
        </p:xfrm>
        <a:graphic>
          <a:graphicData uri="http://schemas.openxmlformats.org/presentationml/2006/ole">
            <mc:AlternateContent xmlns:mc="http://schemas.openxmlformats.org/markup-compatibility/2006">
              <mc:Choice xmlns:v="urn:schemas-microsoft-com:vml" Requires="v">
                <p:oleObj spid="_x0000_s135951" name="Equation" r:id="rId7" imgW="6946560" imgH="888840" progId="Equation.DSMT4">
                  <p:embed/>
                </p:oleObj>
              </mc:Choice>
              <mc:Fallback>
                <p:oleObj name="Equation" r:id="rId7" imgW="6946560" imgH="888840" progId="Equation.DSMT4">
                  <p:embed/>
                  <p:pic>
                    <p:nvPicPr>
                      <p:cNvPr id="0" name=""/>
                      <p:cNvPicPr/>
                      <p:nvPr/>
                    </p:nvPicPr>
                    <p:blipFill>
                      <a:blip r:embed="rId8"/>
                      <a:stretch>
                        <a:fillRect/>
                      </a:stretch>
                    </p:blipFill>
                    <p:spPr>
                      <a:xfrm>
                        <a:off x="161257" y="4060762"/>
                        <a:ext cx="6946900" cy="889000"/>
                      </a:xfrm>
                      <a:prstGeom prst="rect">
                        <a:avLst/>
                      </a:prstGeom>
                    </p:spPr>
                  </p:pic>
                </p:oleObj>
              </mc:Fallback>
            </mc:AlternateContent>
          </a:graphicData>
        </a:graphic>
      </p:graphicFrame>
      <p:grpSp>
        <p:nvGrpSpPr>
          <p:cNvPr id="27" name="Group 26"/>
          <p:cNvGrpSpPr/>
          <p:nvPr/>
        </p:nvGrpSpPr>
        <p:grpSpPr>
          <a:xfrm>
            <a:off x="-405" y="4999755"/>
            <a:ext cx="3959738" cy="338554"/>
            <a:chOff x="34076" y="4580244"/>
            <a:chExt cx="3959738" cy="338554"/>
          </a:xfrm>
        </p:grpSpPr>
        <p:sp>
          <p:nvSpPr>
            <p:cNvPr id="14" name="TextBox 13"/>
            <p:cNvSpPr txBox="1"/>
            <p:nvPr/>
          </p:nvSpPr>
          <p:spPr>
            <a:xfrm>
              <a:off x="34076" y="4580244"/>
              <a:ext cx="3959738" cy="338554"/>
            </a:xfrm>
            <a:prstGeom prst="rect">
              <a:avLst/>
            </a:prstGeom>
            <a:noFill/>
          </p:spPr>
          <p:txBody>
            <a:bodyPr wrap="none" rtlCol="0">
              <a:spAutoFit/>
            </a:bodyPr>
            <a:lstStyle/>
            <a:p>
              <a:r>
                <a:rPr lang="en-US" sz="1600" dirty="0" smtClean="0"/>
                <a:t>As long as                    is relatively small  </a:t>
              </a:r>
              <a:endParaRPr lang="en-US" sz="1600" dirty="0"/>
            </a:p>
          </p:txBody>
        </p:sp>
        <p:graphicFrame>
          <p:nvGraphicFramePr>
            <p:cNvPr id="15" name="Object 14"/>
            <p:cNvGraphicFramePr>
              <a:graphicFrameLocks noChangeAspect="1"/>
            </p:cNvGraphicFramePr>
            <p:nvPr>
              <p:extLst>
                <p:ext uri="{D42A27DB-BD31-4B8C-83A1-F6EECF244321}">
                  <p14:modId xmlns:p14="http://schemas.microsoft.com/office/powerpoint/2010/main" val="3671416216"/>
                </p:ext>
              </p:extLst>
            </p:nvPr>
          </p:nvGraphicFramePr>
          <p:xfrm>
            <a:off x="1164386" y="4635221"/>
            <a:ext cx="1024028" cy="283577"/>
          </p:xfrm>
          <a:graphic>
            <a:graphicData uri="http://schemas.openxmlformats.org/presentationml/2006/ole">
              <mc:AlternateContent xmlns:mc="http://schemas.openxmlformats.org/markup-compatibility/2006">
                <mc:Choice xmlns:v="urn:schemas-microsoft-com:vml" Requires="v">
                  <p:oleObj spid="_x0000_s135952" name="Equation" r:id="rId9" imgW="825480" imgH="228600" progId="Equation.DSMT4">
                    <p:embed/>
                  </p:oleObj>
                </mc:Choice>
                <mc:Fallback>
                  <p:oleObj name="Equation" r:id="rId9" imgW="825480" imgH="228600" progId="Equation.DSMT4">
                    <p:embed/>
                    <p:pic>
                      <p:nvPicPr>
                        <p:cNvPr id="0" name=""/>
                        <p:cNvPicPr/>
                        <p:nvPr/>
                      </p:nvPicPr>
                      <p:blipFill>
                        <a:blip r:embed="rId10"/>
                        <a:stretch>
                          <a:fillRect/>
                        </a:stretch>
                      </p:blipFill>
                      <p:spPr>
                        <a:xfrm>
                          <a:off x="1164386" y="4635221"/>
                          <a:ext cx="1024028" cy="283577"/>
                        </a:xfrm>
                        <a:prstGeom prst="rect">
                          <a:avLst/>
                        </a:prstGeom>
                      </p:spPr>
                    </p:pic>
                  </p:oleObj>
                </mc:Fallback>
              </mc:AlternateContent>
            </a:graphicData>
          </a:graphic>
        </p:graphicFrame>
      </p:grpSp>
      <p:graphicFrame>
        <p:nvGraphicFramePr>
          <p:cNvPr id="16" name="Object 15"/>
          <p:cNvGraphicFramePr>
            <a:graphicFrameLocks noChangeAspect="1"/>
          </p:cNvGraphicFramePr>
          <p:nvPr>
            <p:extLst>
              <p:ext uri="{D42A27DB-BD31-4B8C-83A1-F6EECF244321}">
                <p14:modId xmlns:p14="http://schemas.microsoft.com/office/powerpoint/2010/main" val="1279287844"/>
              </p:ext>
            </p:extLst>
          </p:nvPr>
        </p:nvGraphicFramePr>
        <p:xfrm>
          <a:off x="3846513" y="4953000"/>
          <a:ext cx="5168900" cy="431800"/>
        </p:xfrm>
        <a:graphic>
          <a:graphicData uri="http://schemas.openxmlformats.org/presentationml/2006/ole">
            <mc:AlternateContent xmlns:mc="http://schemas.openxmlformats.org/markup-compatibility/2006">
              <mc:Choice xmlns:v="urn:schemas-microsoft-com:vml" Requires="v">
                <p:oleObj spid="_x0000_s135953" name="Equation" r:id="rId11" imgW="5168880" imgH="431640" progId="Equation.DSMT4">
                  <p:embed/>
                </p:oleObj>
              </mc:Choice>
              <mc:Fallback>
                <p:oleObj name="Equation" r:id="rId11" imgW="5168880" imgH="431640" progId="Equation.DSMT4">
                  <p:embed/>
                  <p:pic>
                    <p:nvPicPr>
                      <p:cNvPr id="0" name=""/>
                      <p:cNvPicPr/>
                      <p:nvPr/>
                    </p:nvPicPr>
                    <p:blipFill>
                      <a:blip r:embed="rId12"/>
                      <a:stretch>
                        <a:fillRect/>
                      </a:stretch>
                    </p:blipFill>
                    <p:spPr>
                      <a:xfrm>
                        <a:off x="3846513" y="4953000"/>
                        <a:ext cx="5168900" cy="431800"/>
                      </a:xfrm>
                      <a:prstGeom prst="rect">
                        <a:avLst/>
                      </a:prstGeom>
                    </p:spPr>
                  </p:pic>
                </p:oleObj>
              </mc:Fallback>
            </mc:AlternateContent>
          </a:graphicData>
        </a:graphic>
      </p:graphicFrame>
      <p:sp>
        <p:nvSpPr>
          <p:cNvPr id="17" name="TextBox 16"/>
          <p:cNvSpPr txBox="1"/>
          <p:nvPr/>
        </p:nvSpPr>
        <p:spPr>
          <a:xfrm>
            <a:off x="612262" y="6400800"/>
            <a:ext cx="300082" cy="338554"/>
          </a:xfrm>
          <a:prstGeom prst="rect">
            <a:avLst/>
          </a:prstGeom>
          <a:noFill/>
        </p:spPr>
        <p:txBody>
          <a:bodyPr wrap="none" rtlCol="0">
            <a:spAutoFit/>
          </a:bodyPr>
          <a:lstStyle/>
          <a:p>
            <a:r>
              <a:rPr lang="en-US" sz="1600" dirty="0" smtClean="0"/>
              <a:t>  </a:t>
            </a:r>
            <a:endParaRPr lang="en-US" sz="1600" dirty="0"/>
          </a:p>
        </p:txBody>
      </p:sp>
      <p:sp>
        <p:nvSpPr>
          <p:cNvPr id="19" name="TextBox 18"/>
          <p:cNvSpPr txBox="1"/>
          <p:nvPr/>
        </p:nvSpPr>
        <p:spPr>
          <a:xfrm>
            <a:off x="306363" y="5421899"/>
            <a:ext cx="1861407" cy="338554"/>
          </a:xfrm>
          <a:prstGeom prst="rect">
            <a:avLst/>
          </a:prstGeom>
          <a:noFill/>
        </p:spPr>
        <p:txBody>
          <a:bodyPr wrap="none" rtlCol="0">
            <a:spAutoFit/>
          </a:bodyPr>
          <a:lstStyle/>
          <a:p>
            <a:r>
              <a:rPr lang="en-US" sz="1600" dirty="0" smtClean="0"/>
              <a:t>Look for a solution</a:t>
            </a:r>
            <a:endParaRPr lang="en-US" sz="1600" dirty="0"/>
          </a:p>
        </p:txBody>
      </p:sp>
      <p:graphicFrame>
        <p:nvGraphicFramePr>
          <p:cNvPr id="20" name="Object 19"/>
          <p:cNvGraphicFramePr>
            <a:graphicFrameLocks noChangeAspect="1"/>
          </p:cNvGraphicFramePr>
          <p:nvPr>
            <p:extLst>
              <p:ext uri="{D42A27DB-BD31-4B8C-83A1-F6EECF244321}">
                <p14:modId xmlns:p14="http://schemas.microsoft.com/office/powerpoint/2010/main" val="1583677351"/>
              </p:ext>
            </p:extLst>
          </p:nvPr>
        </p:nvGraphicFramePr>
        <p:xfrm>
          <a:off x="4462025" y="3528124"/>
          <a:ext cx="990600" cy="228600"/>
        </p:xfrm>
        <a:graphic>
          <a:graphicData uri="http://schemas.openxmlformats.org/presentationml/2006/ole">
            <mc:AlternateContent xmlns:mc="http://schemas.openxmlformats.org/markup-compatibility/2006">
              <mc:Choice xmlns:v="urn:schemas-microsoft-com:vml" Requires="v">
                <p:oleObj spid="_x0000_s135954" name="Equation" r:id="rId13" imgW="990360" imgH="228600" progId="Equation.DSMT4">
                  <p:embed/>
                </p:oleObj>
              </mc:Choice>
              <mc:Fallback>
                <p:oleObj name="Equation" r:id="rId13" imgW="990360" imgH="228600" progId="Equation.DSMT4">
                  <p:embed/>
                  <p:pic>
                    <p:nvPicPr>
                      <p:cNvPr id="0" name=""/>
                      <p:cNvPicPr/>
                      <p:nvPr/>
                    </p:nvPicPr>
                    <p:blipFill>
                      <a:blip r:embed="rId14"/>
                      <a:stretch>
                        <a:fillRect/>
                      </a:stretch>
                    </p:blipFill>
                    <p:spPr>
                      <a:xfrm>
                        <a:off x="4462025" y="3528124"/>
                        <a:ext cx="990600" cy="2286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414300354"/>
              </p:ext>
            </p:extLst>
          </p:nvPr>
        </p:nvGraphicFramePr>
        <p:xfrm>
          <a:off x="6172200" y="3425023"/>
          <a:ext cx="1333500" cy="393700"/>
        </p:xfrm>
        <a:graphic>
          <a:graphicData uri="http://schemas.openxmlformats.org/presentationml/2006/ole">
            <mc:AlternateContent xmlns:mc="http://schemas.openxmlformats.org/markup-compatibility/2006">
              <mc:Choice xmlns:v="urn:schemas-microsoft-com:vml" Requires="v">
                <p:oleObj spid="_x0000_s135955" name="Equation" r:id="rId15" imgW="1333440" imgH="393480" progId="Equation.DSMT4">
                  <p:embed/>
                </p:oleObj>
              </mc:Choice>
              <mc:Fallback>
                <p:oleObj name="Equation" r:id="rId15" imgW="1333440" imgH="393480" progId="Equation.DSMT4">
                  <p:embed/>
                  <p:pic>
                    <p:nvPicPr>
                      <p:cNvPr id="0" name=""/>
                      <p:cNvPicPr/>
                      <p:nvPr/>
                    </p:nvPicPr>
                    <p:blipFill>
                      <a:blip r:embed="rId16"/>
                      <a:stretch>
                        <a:fillRect/>
                      </a:stretch>
                    </p:blipFill>
                    <p:spPr>
                      <a:xfrm>
                        <a:off x="6172200" y="3425023"/>
                        <a:ext cx="1333500" cy="3937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401546645"/>
              </p:ext>
            </p:extLst>
          </p:nvPr>
        </p:nvGraphicFramePr>
        <p:xfrm>
          <a:off x="2873701" y="5532971"/>
          <a:ext cx="1841500" cy="241300"/>
        </p:xfrm>
        <a:graphic>
          <a:graphicData uri="http://schemas.openxmlformats.org/presentationml/2006/ole">
            <mc:AlternateContent xmlns:mc="http://schemas.openxmlformats.org/markup-compatibility/2006">
              <mc:Choice xmlns:v="urn:schemas-microsoft-com:vml" Requires="v">
                <p:oleObj spid="_x0000_s135956" name="Equation" r:id="rId17" imgW="1841400" imgH="241200" progId="Equation.DSMT4">
                  <p:embed/>
                </p:oleObj>
              </mc:Choice>
              <mc:Fallback>
                <p:oleObj name="Equation" r:id="rId17" imgW="1841400" imgH="241200" progId="Equation.DSMT4">
                  <p:embed/>
                  <p:pic>
                    <p:nvPicPr>
                      <p:cNvPr id="0" name=""/>
                      <p:cNvPicPr/>
                      <p:nvPr/>
                    </p:nvPicPr>
                    <p:blipFill>
                      <a:blip r:embed="rId18"/>
                      <a:stretch>
                        <a:fillRect/>
                      </a:stretch>
                    </p:blipFill>
                    <p:spPr>
                      <a:xfrm>
                        <a:off x="2873701" y="5532971"/>
                        <a:ext cx="1841500" cy="2413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638365652"/>
              </p:ext>
            </p:extLst>
          </p:nvPr>
        </p:nvGraphicFramePr>
        <p:xfrm>
          <a:off x="387350" y="5707063"/>
          <a:ext cx="5295900" cy="444500"/>
        </p:xfrm>
        <a:graphic>
          <a:graphicData uri="http://schemas.openxmlformats.org/presentationml/2006/ole">
            <mc:AlternateContent xmlns:mc="http://schemas.openxmlformats.org/markup-compatibility/2006">
              <mc:Choice xmlns:v="urn:schemas-microsoft-com:vml" Requires="v">
                <p:oleObj spid="_x0000_s135957" name="Equation" r:id="rId19" imgW="5295600" imgH="444240" progId="Equation.DSMT4">
                  <p:embed/>
                </p:oleObj>
              </mc:Choice>
              <mc:Fallback>
                <p:oleObj name="Equation" r:id="rId19" imgW="5295600" imgH="444240" progId="Equation.DSMT4">
                  <p:embed/>
                  <p:pic>
                    <p:nvPicPr>
                      <p:cNvPr id="0" name=""/>
                      <p:cNvPicPr/>
                      <p:nvPr/>
                    </p:nvPicPr>
                    <p:blipFill>
                      <a:blip r:embed="rId20"/>
                      <a:stretch>
                        <a:fillRect/>
                      </a:stretch>
                    </p:blipFill>
                    <p:spPr>
                      <a:xfrm>
                        <a:off x="387350" y="5707063"/>
                        <a:ext cx="5295900" cy="4445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617867766"/>
              </p:ext>
            </p:extLst>
          </p:nvPr>
        </p:nvGraphicFramePr>
        <p:xfrm>
          <a:off x="195738" y="6150977"/>
          <a:ext cx="3111500" cy="419100"/>
        </p:xfrm>
        <a:graphic>
          <a:graphicData uri="http://schemas.openxmlformats.org/presentationml/2006/ole">
            <mc:AlternateContent xmlns:mc="http://schemas.openxmlformats.org/markup-compatibility/2006">
              <mc:Choice xmlns:v="urn:schemas-microsoft-com:vml" Requires="v">
                <p:oleObj spid="_x0000_s135958" name="Equation" r:id="rId21" imgW="3111480" imgH="419040" progId="Equation.DSMT4">
                  <p:embed/>
                </p:oleObj>
              </mc:Choice>
              <mc:Fallback>
                <p:oleObj name="Equation" r:id="rId21" imgW="3111480" imgH="419040" progId="Equation.DSMT4">
                  <p:embed/>
                  <p:pic>
                    <p:nvPicPr>
                      <p:cNvPr id="0" name=""/>
                      <p:cNvPicPr/>
                      <p:nvPr/>
                    </p:nvPicPr>
                    <p:blipFill>
                      <a:blip r:embed="rId22"/>
                      <a:stretch>
                        <a:fillRect/>
                      </a:stretch>
                    </p:blipFill>
                    <p:spPr>
                      <a:xfrm>
                        <a:off x="195738" y="6150977"/>
                        <a:ext cx="3111500" cy="419100"/>
                      </a:xfrm>
                      <a:prstGeom prst="rect">
                        <a:avLst/>
                      </a:prstGeom>
                    </p:spPr>
                  </p:pic>
                </p:oleObj>
              </mc:Fallback>
            </mc:AlternateContent>
          </a:graphicData>
        </a:graphic>
      </p:graphicFrame>
      <p:sp>
        <p:nvSpPr>
          <p:cNvPr id="26" name="TextBox 25"/>
          <p:cNvSpPr txBox="1"/>
          <p:nvPr/>
        </p:nvSpPr>
        <p:spPr>
          <a:xfrm>
            <a:off x="3828932" y="6201618"/>
            <a:ext cx="3829895" cy="338554"/>
          </a:xfrm>
          <a:prstGeom prst="rect">
            <a:avLst/>
          </a:prstGeom>
          <a:noFill/>
        </p:spPr>
        <p:txBody>
          <a:bodyPr wrap="none" rtlCol="0">
            <a:spAutoFit/>
          </a:bodyPr>
          <a:lstStyle/>
          <a:p>
            <a:r>
              <a:rPr lang="en-US" sz="1600" dirty="0" smtClean="0"/>
              <a:t>Then the susceptibility will also change  </a:t>
            </a:r>
            <a:endParaRPr lang="en-US" sz="1600" dirty="0"/>
          </a:p>
        </p:txBody>
      </p:sp>
      <p:grpSp>
        <p:nvGrpSpPr>
          <p:cNvPr id="25" name="Group 24"/>
          <p:cNvGrpSpPr/>
          <p:nvPr/>
        </p:nvGrpSpPr>
        <p:grpSpPr>
          <a:xfrm>
            <a:off x="4285591" y="2126299"/>
            <a:ext cx="2046915" cy="1354923"/>
            <a:chOff x="2300328" y="1210787"/>
            <a:chExt cx="2046915" cy="1354923"/>
          </a:xfrm>
        </p:grpSpPr>
        <p:grpSp>
          <p:nvGrpSpPr>
            <p:cNvPr id="28" name="Group 27"/>
            <p:cNvGrpSpPr/>
            <p:nvPr/>
          </p:nvGrpSpPr>
          <p:grpSpPr>
            <a:xfrm>
              <a:off x="2300328" y="1210787"/>
              <a:ext cx="2046915" cy="1354923"/>
              <a:chOff x="1874976" y="4074672"/>
              <a:chExt cx="2046915" cy="1354923"/>
            </a:xfrm>
          </p:grpSpPr>
          <p:sp>
            <p:nvSpPr>
              <p:cNvPr id="34" name="Rectangle 33"/>
              <p:cNvSpPr/>
              <p:nvPr/>
            </p:nvSpPr>
            <p:spPr>
              <a:xfrm>
                <a:off x="2804958" y="4839940"/>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smtClean="0">
                    <a:solidFill>
                      <a:srgbClr val="202122"/>
                    </a:solidFill>
                    <a:cs typeface="Arial" panose="020B0604020202020204" pitchFamily="34" charset="0"/>
                  </a:rPr>
                  <a:t>1</a:t>
                </a:r>
                <a:endParaRPr lang="en-US" dirty="0"/>
              </a:p>
            </p:txBody>
          </p:sp>
          <p:grpSp>
            <p:nvGrpSpPr>
              <p:cNvPr id="35" name="Group 34"/>
              <p:cNvGrpSpPr/>
              <p:nvPr/>
            </p:nvGrpSpPr>
            <p:grpSpPr>
              <a:xfrm>
                <a:off x="2453071" y="4218393"/>
                <a:ext cx="995135" cy="1067481"/>
                <a:chOff x="4279900" y="4343400"/>
                <a:chExt cx="1273645" cy="1371600"/>
              </a:xfrm>
            </p:grpSpPr>
            <p:cxnSp>
              <p:nvCxnSpPr>
                <p:cNvPr id="41" name="Straight Connector 40"/>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36" name="Rectangle 35"/>
              <p:cNvSpPr/>
              <p:nvPr/>
            </p:nvSpPr>
            <p:spPr>
              <a:xfrm>
                <a:off x="3448206" y="4074672"/>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37" name="Rectangle 36"/>
              <p:cNvSpPr/>
              <p:nvPr/>
            </p:nvSpPr>
            <p:spPr>
              <a:xfrm>
                <a:off x="3448834" y="5142153"/>
                <a:ext cx="244482" cy="287442"/>
              </a:xfrm>
              <a:prstGeom prst="rect">
                <a:avLst/>
              </a:prstGeom>
            </p:spPr>
            <p:txBody>
              <a:bodyPr wrap="none">
                <a:spAutoFit/>
              </a:bodyPr>
              <a:lstStyle/>
              <a:p>
                <a:r>
                  <a:rPr lang="en-US" b="1" dirty="0">
                    <a:solidFill>
                      <a:srgbClr val="202122"/>
                    </a:solidFill>
                  </a:rPr>
                  <a:t>0</a:t>
                </a:r>
                <a:endParaRPr lang="en-US" dirty="0"/>
              </a:p>
            </p:txBody>
          </p:sp>
          <p:sp>
            <p:nvSpPr>
              <p:cNvPr id="38" name="Rectangle 37"/>
              <p:cNvSpPr/>
              <p:nvPr/>
            </p:nvSpPr>
            <p:spPr>
              <a:xfrm>
                <a:off x="1874976" y="4517948"/>
                <a:ext cx="473685" cy="28744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smtClean="0">
                    <a:solidFill>
                      <a:srgbClr val="202122"/>
                    </a:solidFill>
                    <a:cs typeface="Arial" panose="020B0604020202020204" pitchFamily="34" charset="0"/>
                  </a:rPr>
                  <a:t>1</a:t>
                </a:r>
                <a:endParaRPr lang="en-US" dirty="0"/>
              </a:p>
            </p:txBody>
          </p:sp>
          <p:sp>
            <p:nvSpPr>
              <p:cNvPr id="39" name="Right Arrow 38"/>
              <p:cNvSpPr/>
              <p:nvPr/>
            </p:nvSpPr>
            <p:spPr bwMode="auto">
              <a:xfrm>
                <a:off x="2355399" y="4667562"/>
                <a:ext cx="353548" cy="172378"/>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Oval 39"/>
              <p:cNvSpPr/>
              <p:nvPr/>
            </p:nvSpPr>
            <p:spPr bwMode="auto">
              <a:xfrm>
                <a:off x="2638722" y="4081973"/>
                <a:ext cx="128762" cy="143721"/>
              </a:xfrm>
              <a:prstGeom prst="ellipse">
                <a:avLst/>
              </a:prstGeom>
              <a:solidFill>
                <a:srgbClr val="00B050">
                  <a:alpha val="3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29" name="Oval 28"/>
            <p:cNvSpPr/>
            <p:nvPr/>
          </p:nvSpPr>
          <p:spPr bwMode="auto">
            <a:xfrm>
              <a:off x="2772288" y="2297268"/>
              <a:ext cx="129453" cy="139562"/>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30" name="Straight Arrow Connector 29"/>
            <p:cNvCxnSpPr/>
            <p:nvPr/>
          </p:nvCxnSpPr>
          <p:spPr>
            <a:xfrm flipV="1">
              <a:off x="3237048" y="1557783"/>
              <a:ext cx="0" cy="84585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auto">
            <a:xfrm>
              <a:off x="3210129" y="1230414"/>
              <a:ext cx="129453" cy="139562"/>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Oval 31"/>
            <p:cNvSpPr/>
            <p:nvPr/>
          </p:nvSpPr>
          <p:spPr bwMode="auto">
            <a:xfrm>
              <a:off x="3455279" y="2297268"/>
              <a:ext cx="129453" cy="139562"/>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3" name="Oval 32"/>
            <p:cNvSpPr/>
            <p:nvPr/>
          </p:nvSpPr>
          <p:spPr bwMode="auto">
            <a:xfrm>
              <a:off x="2985677" y="2287335"/>
              <a:ext cx="129453" cy="139562"/>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43" name="Group 42"/>
          <p:cNvGrpSpPr/>
          <p:nvPr/>
        </p:nvGrpSpPr>
        <p:grpSpPr>
          <a:xfrm>
            <a:off x="2684209" y="2165502"/>
            <a:ext cx="1487966" cy="1315720"/>
            <a:chOff x="698946" y="1249990"/>
            <a:chExt cx="1487966" cy="1315720"/>
          </a:xfrm>
        </p:grpSpPr>
        <p:grpSp>
          <p:nvGrpSpPr>
            <p:cNvPr id="44" name="Group 43"/>
            <p:cNvGrpSpPr/>
            <p:nvPr/>
          </p:nvGrpSpPr>
          <p:grpSpPr>
            <a:xfrm>
              <a:off x="710206" y="1249990"/>
              <a:ext cx="1476706" cy="1315720"/>
              <a:chOff x="435801" y="4971781"/>
              <a:chExt cx="1879901" cy="1740932"/>
            </a:xfrm>
          </p:grpSpPr>
          <p:grpSp>
            <p:nvGrpSpPr>
              <p:cNvPr id="49" name="Group 48"/>
              <p:cNvGrpSpPr/>
              <p:nvPr/>
            </p:nvGrpSpPr>
            <p:grpSpPr>
              <a:xfrm>
                <a:off x="435801" y="5156447"/>
                <a:ext cx="1273645" cy="1371600"/>
                <a:chOff x="4279900" y="4343400"/>
                <a:chExt cx="1273645" cy="1371600"/>
              </a:xfrm>
            </p:grpSpPr>
            <p:cxnSp>
              <p:nvCxnSpPr>
                <p:cNvPr id="53" name="Straight Connector 52"/>
                <p:cNvCxnSpPr/>
                <p:nvPr/>
              </p:nvCxnSpPr>
              <p:spPr bwMode="auto">
                <a:xfrm>
                  <a:off x="4279900" y="5715000"/>
                  <a:ext cx="1273645"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4279900" y="4343400"/>
                  <a:ext cx="1199753" cy="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sp>
            <p:nvSpPr>
              <p:cNvPr id="50" name="Rectangle 49"/>
              <p:cNvSpPr/>
              <p:nvPr/>
            </p:nvSpPr>
            <p:spPr>
              <a:xfrm>
                <a:off x="1709446" y="4971781"/>
                <a:ext cx="606256" cy="369332"/>
              </a:xfrm>
              <a:prstGeom prst="rect">
                <a:avLst/>
              </a:prstGeom>
            </p:spPr>
            <p:txBody>
              <a:bodyPr wrap="none">
                <a:spAutoFit/>
              </a:bodyPr>
              <a:lstStyle/>
              <a:p>
                <a:r>
                  <a:rPr lang="en-US" b="1" dirty="0" smtClean="0">
                    <a:solidFill>
                      <a:srgbClr val="202122"/>
                    </a:solidFill>
                  </a:rPr>
                  <a:t>ħ</a:t>
                </a:r>
                <a:r>
                  <a:rPr lang="el-GR" b="1" dirty="0" smtClean="0">
                    <a:solidFill>
                      <a:srgbClr val="202122"/>
                    </a:solidFill>
                    <a:cs typeface="Arial" panose="020B0604020202020204" pitchFamily="34" charset="0"/>
                  </a:rPr>
                  <a:t>ω</a:t>
                </a:r>
                <a:r>
                  <a:rPr lang="en-US" b="1" baseline="-25000" dirty="0">
                    <a:solidFill>
                      <a:srgbClr val="202122"/>
                    </a:solidFill>
                    <a:cs typeface="Arial" panose="020B0604020202020204" pitchFamily="34" charset="0"/>
                  </a:rPr>
                  <a:t>0</a:t>
                </a:r>
                <a:endParaRPr lang="en-US" dirty="0"/>
              </a:p>
            </p:txBody>
          </p:sp>
          <p:sp>
            <p:nvSpPr>
              <p:cNvPr id="51" name="Rectangle 50"/>
              <p:cNvSpPr/>
              <p:nvPr/>
            </p:nvSpPr>
            <p:spPr>
              <a:xfrm>
                <a:off x="1710250" y="6343381"/>
                <a:ext cx="312906" cy="369332"/>
              </a:xfrm>
              <a:prstGeom prst="rect">
                <a:avLst/>
              </a:prstGeom>
            </p:spPr>
            <p:txBody>
              <a:bodyPr wrap="none">
                <a:spAutoFit/>
              </a:bodyPr>
              <a:lstStyle/>
              <a:p>
                <a:r>
                  <a:rPr lang="en-US" b="1" dirty="0">
                    <a:solidFill>
                      <a:srgbClr val="202122"/>
                    </a:solidFill>
                  </a:rPr>
                  <a:t>0</a:t>
                </a:r>
                <a:endParaRPr lang="en-US" dirty="0"/>
              </a:p>
            </p:txBody>
          </p:sp>
          <p:sp>
            <p:nvSpPr>
              <p:cNvPr id="52" name="Oval 51"/>
              <p:cNvSpPr/>
              <p:nvPr/>
            </p:nvSpPr>
            <p:spPr bwMode="auto">
              <a:xfrm>
                <a:off x="736729" y="6335619"/>
                <a:ext cx="164798" cy="184665"/>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45" name="Oval 44"/>
            <p:cNvSpPr/>
            <p:nvPr/>
          </p:nvSpPr>
          <p:spPr bwMode="auto">
            <a:xfrm>
              <a:off x="1219650" y="2288725"/>
              <a:ext cx="129453" cy="139562"/>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6" name="Oval 45"/>
            <p:cNvSpPr/>
            <p:nvPr/>
          </p:nvSpPr>
          <p:spPr bwMode="auto">
            <a:xfrm>
              <a:off x="698946" y="2287229"/>
              <a:ext cx="129453" cy="139562"/>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7" name="Oval 46"/>
            <p:cNvSpPr/>
            <p:nvPr/>
          </p:nvSpPr>
          <p:spPr bwMode="auto">
            <a:xfrm>
              <a:off x="1411787" y="2297268"/>
              <a:ext cx="129453" cy="139562"/>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8" name="Oval 47"/>
            <p:cNvSpPr/>
            <p:nvPr/>
          </p:nvSpPr>
          <p:spPr bwMode="auto">
            <a:xfrm>
              <a:off x="1623090" y="2286000"/>
              <a:ext cx="129453" cy="139562"/>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22257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P spid="19"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69"/>
            <a:ext cx="8229600" cy="1143000"/>
          </a:xfrm>
        </p:spPr>
        <p:txBody>
          <a:bodyPr/>
          <a:lstStyle/>
          <a:p>
            <a:r>
              <a:rPr lang="en-US" sz="3200" dirty="0" smtClean="0"/>
              <a:t>Nonlinear index due to saturation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16</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15828413"/>
              </p:ext>
            </p:extLst>
          </p:nvPr>
        </p:nvGraphicFramePr>
        <p:xfrm>
          <a:off x="2133600" y="1154631"/>
          <a:ext cx="4184650" cy="519662"/>
        </p:xfrm>
        <a:graphic>
          <a:graphicData uri="http://schemas.openxmlformats.org/presentationml/2006/ole">
            <mc:AlternateContent xmlns:mc="http://schemas.openxmlformats.org/markup-compatibility/2006">
              <mc:Choice xmlns:v="urn:schemas-microsoft-com:vml" Requires="v">
                <p:oleObj spid="_x0000_s136559" name="Equation" r:id="rId3" imgW="3886200" imgH="482400" progId="Equation.DSMT4">
                  <p:embed/>
                </p:oleObj>
              </mc:Choice>
              <mc:Fallback>
                <p:oleObj name="Equation" r:id="rId3" imgW="3886200" imgH="482400" progId="Equation.DSMT4">
                  <p:embed/>
                  <p:pic>
                    <p:nvPicPr>
                      <p:cNvPr id="0" name=""/>
                      <p:cNvPicPr/>
                      <p:nvPr/>
                    </p:nvPicPr>
                    <p:blipFill>
                      <a:blip r:embed="rId4"/>
                      <a:stretch>
                        <a:fillRect/>
                      </a:stretch>
                    </p:blipFill>
                    <p:spPr>
                      <a:xfrm>
                        <a:off x="2133600" y="1154631"/>
                        <a:ext cx="4184650" cy="5196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11141940"/>
              </p:ext>
            </p:extLst>
          </p:nvPr>
        </p:nvGraphicFramePr>
        <p:xfrm>
          <a:off x="762000" y="1757959"/>
          <a:ext cx="6667500" cy="990600"/>
        </p:xfrm>
        <a:graphic>
          <a:graphicData uri="http://schemas.openxmlformats.org/presentationml/2006/ole">
            <mc:AlternateContent xmlns:mc="http://schemas.openxmlformats.org/markup-compatibility/2006">
              <mc:Choice xmlns:v="urn:schemas-microsoft-com:vml" Requires="v">
                <p:oleObj spid="_x0000_s136560" name="Equation" r:id="rId5" imgW="6667200" imgH="990360" progId="Equation.DSMT4">
                  <p:embed/>
                </p:oleObj>
              </mc:Choice>
              <mc:Fallback>
                <p:oleObj name="Equation" r:id="rId5" imgW="6667200" imgH="990360" progId="Equation.DSMT4">
                  <p:embed/>
                  <p:pic>
                    <p:nvPicPr>
                      <p:cNvPr id="0" name=""/>
                      <p:cNvPicPr/>
                      <p:nvPr/>
                    </p:nvPicPr>
                    <p:blipFill>
                      <a:blip r:embed="rId6"/>
                      <a:stretch>
                        <a:fillRect/>
                      </a:stretch>
                    </p:blipFill>
                    <p:spPr>
                      <a:xfrm>
                        <a:off x="762000" y="1757959"/>
                        <a:ext cx="6667500" cy="990600"/>
                      </a:xfrm>
                      <a:prstGeom prst="rect">
                        <a:avLst/>
                      </a:prstGeom>
                    </p:spPr>
                  </p:pic>
                </p:oleObj>
              </mc:Fallback>
            </mc:AlternateContent>
          </a:graphicData>
        </a:graphic>
      </p:graphicFrame>
      <p:sp>
        <p:nvSpPr>
          <p:cNvPr id="6" name="TextBox 5"/>
          <p:cNvSpPr txBox="1"/>
          <p:nvPr/>
        </p:nvSpPr>
        <p:spPr>
          <a:xfrm>
            <a:off x="457200" y="2920663"/>
            <a:ext cx="2416046" cy="369332"/>
          </a:xfrm>
          <a:prstGeom prst="rect">
            <a:avLst/>
          </a:prstGeom>
          <a:noFill/>
        </p:spPr>
        <p:txBody>
          <a:bodyPr wrap="none" rtlCol="0">
            <a:spAutoFit/>
          </a:bodyPr>
          <a:lstStyle/>
          <a:p>
            <a:r>
              <a:rPr lang="en-US" dirty="0" smtClean="0"/>
              <a:t>Nonlinear polarization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436196791"/>
              </p:ext>
            </p:extLst>
          </p:nvPr>
        </p:nvGraphicFramePr>
        <p:xfrm>
          <a:off x="2908391" y="2766567"/>
          <a:ext cx="4787900" cy="1155700"/>
        </p:xfrm>
        <a:graphic>
          <a:graphicData uri="http://schemas.openxmlformats.org/presentationml/2006/ole">
            <mc:AlternateContent xmlns:mc="http://schemas.openxmlformats.org/markup-compatibility/2006">
              <mc:Choice xmlns:v="urn:schemas-microsoft-com:vml" Requires="v">
                <p:oleObj spid="_x0000_s136561" name="Equation" r:id="rId7" imgW="4787640" imgH="1155600" progId="Equation.DSMT4">
                  <p:embed/>
                </p:oleObj>
              </mc:Choice>
              <mc:Fallback>
                <p:oleObj name="Equation" r:id="rId7" imgW="4787640" imgH="1155600" progId="Equation.DSMT4">
                  <p:embed/>
                  <p:pic>
                    <p:nvPicPr>
                      <p:cNvPr id="0" name=""/>
                      <p:cNvPicPr/>
                      <p:nvPr/>
                    </p:nvPicPr>
                    <p:blipFill>
                      <a:blip r:embed="rId8"/>
                      <a:stretch>
                        <a:fillRect/>
                      </a:stretch>
                    </p:blipFill>
                    <p:spPr>
                      <a:xfrm>
                        <a:off x="2908391" y="2766567"/>
                        <a:ext cx="4787900" cy="1155700"/>
                      </a:xfrm>
                      <a:prstGeom prst="rect">
                        <a:avLst/>
                      </a:prstGeom>
                    </p:spPr>
                  </p:pic>
                </p:oleObj>
              </mc:Fallback>
            </mc:AlternateContent>
          </a:graphicData>
        </a:graphic>
      </p:graphicFrame>
      <p:cxnSp>
        <p:nvCxnSpPr>
          <p:cNvPr id="9" name="Straight Arrow Connector 8"/>
          <p:cNvCxnSpPr/>
          <p:nvPr/>
        </p:nvCxnSpPr>
        <p:spPr bwMode="auto">
          <a:xfrm flipH="1" flipV="1">
            <a:off x="4114800" y="3666487"/>
            <a:ext cx="457200" cy="457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4724400" y="3971287"/>
            <a:ext cx="1197764" cy="369332"/>
          </a:xfrm>
          <a:prstGeom prst="rect">
            <a:avLst/>
          </a:prstGeom>
          <a:noFill/>
        </p:spPr>
        <p:txBody>
          <a:bodyPr wrap="none" rtlCol="0">
            <a:spAutoFit/>
          </a:bodyPr>
          <a:lstStyle/>
          <a:p>
            <a:r>
              <a:rPr lang="en-US" dirty="0" smtClean="0"/>
              <a:t>saturation</a:t>
            </a:r>
            <a:endParaRPr lang="en-US" dirty="0"/>
          </a:p>
        </p:txBody>
      </p:sp>
      <p:cxnSp>
        <p:nvCxnSpPr>
          <p:cNvPr id="12" name="Straight Arrow Connector 11"/>
          <p:cNvCxnSpPr/>
          <p:nvPr/>
        </p:nvCxnSpPr>
        <p:spPr bwMode="auto">
          <a:xfrm flipH="1" flipV="1">
            <a:off x="4572000" y="3618505"/>
            <a:ext cx="76200" cy="3527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p:cNvSpPr txBox="1"/>
          <p:nvPr/>
        </p:nvSpPr>
        <p:spPr>
          <a:xfrm>
            <a:off x="5590236" y="3710421"/>
            <a:ext cx="941283" cy="369332"/>
          </a:xfrm>
          <a:prstGeom prst="rect">
            <a:avLst/>
          </a:prstGeom>
          <a:noFill/>
        </p:spPr>
        <p:txBody>
          <a:bodyPr wrap="none" rtlCol="0">
            <a:spAutoFit/>
          </a:bodyPr>
          <a:lstStyle/>
          <a:p>
            <a:r>
              <a:rPr lang="en-US" dirty="0" smtClean="0"/>
              <a:t>beating</a:t>
            </a:r>
            <a:endParaRPr lang="en-US" dirty="0"/>
          </a:p>
        </p:txBody>
      </p:sp>
      <p:graphicFrame>
        <p:nvGraphicFramePr>
          <p:cNvPr id="16" name="Object 15"/>
          <p:cNvGraphicFramePr>
            <a:graphicFrameLocks noChangeAspect="1"/>
          </p:cNvGraphicFramePr>
          <p:nvPr>
            <p:extLst>
              <p:ext uri="{D42A27DB-BD31-4B8C-83A1-F6EECF244321}">
                <p14:modId xmlns:p14="http://schemas.microsoft.com/office/powerpoint/2010/main" val="4232771908"/>
              </p:ext>
            </p:extLst>
          </p:nvPr>
        </p:nvGraphicFramePr>
        <p:xfrm>
          <a:off x="474663" y="4284663"/>
          <a:ext cx="2794000" cy="889000"/>
        </p:xfrm>
        <a:graphic>
          <a:graphicData uri="http://schemas.openxmlformats.org/presentationml/2006/ole">
            <mc:AlternateContent xmlns:mc="http://schemas.openxmlformats.org/markup-compatibility/2006">
              <mc:Choice xmlns:v="urn:schemas-microsoft-com:vml" Requires="v">
                <p:oleObj spid="_x0000_s136562" name="Equation" r:id="rId9" imgW="2793960" imgH="888840" progId="Equation.DSMT4">
                  <p:embed/>
                </p:oleObj>
              </mc:Choice>
              <mc:Fallback>
                <p:oleObj name="Equation" r:id="rId9" imgW="2793960" imgH="888840" progId="Equation.DSMT4">
                  <p:embed/>
                  <p:pic>
                    <p:nvPicPr>
                      <p:cNvPr id="0" name=""/>
                      <p:cNvPicPr/>
                      <p:nvPr/>
                    </p:nvPicPr>
                    <p:blipFill>
                      <a:blip r:embed="rId10"/>
                      <a:stretch>
                        <a:fillRect/>
                      </a:stretch>
                    </p:blipFill>
                    <p:spPr>
                      <a:xfrm>
                        <a:off x="474663" y="4284663"/>
                        <a:ext cx="2794000" cy="8890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60084271"/>
              </p:ext>
            </p:extLst>
          </p:nvPr>
        </p:nvGraphicFramePr>
        <p:xfrm>
          <a:off x="5954713" y="4244975"/>
          <a:ext cx="2239962" cy="1082675"/>
        </p:xfrm>
        <a:graphic>
          <a:graphicData uri="http://schemas.openxmlformats.org/presentationml/2006/ole">
            <mc:AlternateContent xmlns:mc="http://schemas.openxmlformats.org/markup-compatibility/2006">
              <mc:Choice xmlns:v="urn:schemas-microsoft-com:vml" Requires="v">
                <p:oleObj spid="_x0000_s136563" name="Equation" r:id="rId11" imgW="1993680" imgH="965160" progId="Equation.DSMT4">
                  <p:embed/>
                </p:oleObj>
              </mc:Choice>
              <mc:Fallback>
                <p:oleObj name="Equation" r:id="rId11" imgW="1993680" imgH="965160" progId="Equation.DSMT4">
                  <p:embed/>
                  <p:pic>
                    <p:nvPicPr>
                      <p:cNvPr id="0" name=""/>
                      <p:cNvPicPr/>
                      <p:nvPr/>
                    </p:nvPicPr>
                    <p:blipFill>
                      <a:blip r:embed="rId12"/>
                      <a:stretch>
                        <a:fillRect/>
                      </a:stretch>
                    </p:blipFill>
                    <p:spPr>
                      <a:xfrm>
                        <a:off x="5954713" y="4244975"/>
                        <a:ext cx="2239962" cy="1082675"/>
                      </a:xfrm>
                      <a:prstGeom prst="rect">
                        <a:avLst/>
                      </a:prstGeom>
                    </p:spPr>
                  </p:pic>
                </p:oleObj>
              </mc:Fallback>
            </mc:AlternateContent>
          </a:graphicData>
        </a:graphic>
      </p:graphicFrame>
      <p:sp>
        <p:nvSpPr>
          <p:cNvPr id="19" name="TextBox 18"/>
          <p:cNvSpPr txBox="1"/>
          <p:nvPr/>
        </p:nvSpPr>
        <p:spPr>
          <a:xfrm>
            <a:off x="246996" y="6168331"/>
            <a:ext cx="7947680" cy="584775"/>
          </a:xfrm>
          <a:prstGeom prst="rect">
            <a:avLst/>
          </a:prstGeom>
          <a:noFill/>
        </p:spPr>
        <p:txBody>
          <a:bodyPr wrap="square" rtlCol="0">
            <a:spAutoFit/>
          </a:bodyPr>
          <a:lstStyle/>
          <a:p>
            <a:r>
              <a:rPr lang="en-US" sz="1600" dirty="0" smtClean="0"/>
              <a:t>Dispersion of this nonlinear index is quite resonant since both real and especially imaginary part of linear susceptibility </a:t>
            </a:r>
            <a:r>
              <a:rPr lang="en-US" sz="1600" dirty="0"/>
              <a:t> </a:t>
            </a:r>
            <a:r>
              <a:rPr lang="en-US" sz="1600" dirty="0" smtClean="0"/>
              <a:t>are resonant</a:t>
            </a:r>
            <a:endParaRPr lang="en-US" sz="1600" dirty="0"/>
          </a:p>
        </p:txBody>
      </p:sp>
      <p:sp>
        <p:nvSpPr>
          <p:cNvPr id="8" name="TextBox 7"/>
          <p:cNvSpPr txBox="1"/>
          <p:nvPr/>
        </p:nvSpPr>
        <p:spPr>
          <a:xfrm>
            <a:off x="457200" y="5489331"/>
            <a:ext cx="760144" cy="369332"/>
          </a:xfrm>
          <a:prstGeom prst="rect">
            <a:avLst/>
          </a:prstGeom>
          <a:noFill/>
        </p:spPr>
        <p:txBody>
          <a:bodyPr wrap="none" rtlCol="0">
            <a:spAutoFit/>
          </a:bodyPr>
          <a:lstStyle/>
          <a:p>
            <a:r>
              <a:rPr lang="en-US" sz="1600" dirty="0" smtClean="0"/>
              <a:t>Since</a:t>
            </a:r>
            <a:r>
              <a:rPr lang="en-US" dirty="0" smtClean="0"/>
              <a:t> </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848308325"/>
              </p:ext>
            </p:extLst>
          </p:nvPr>
        </p:nvGraphicFramePr>
        <p:xfrm>
          <a:off x="1338263" y="5483331"/>
          <a:ext cx="1066800" cy="393700"/>
        </p:xfrm>
        <a:graphic>
          <a:graphicData uri="http://schemas.openxmlformats.org/presentationml/2006/ole">
            <mc:AlternateContent xmlns:mc="http://schemas.openxmlformats.org/markup-compatibility/2006">
              <mc:Choice xmlns:v="urn:schemas-microsoft-com:vml" Requires="v">
                <p:oleObj spid="_x0000_s136564" name="Equation" r:id="rId13" imgW="1066680" imgH="393480" progId="Equation.DSMT4">
                  <p:embed/>
                </p:oleObj>
              </mc:Choice>
              <mc:Fallback>
                <p:oleObj name="Equation" r:id="rId13" imgW="1066680" imgH="393480" progId="Equation.DSMT4">
                  <p:embed/>
                  <p:pic>
                    <p:nvPicPr>
                      <p:cNvPr id="0" name=""/>
                      <p:cNvPicPr/>
                      <p:nvPr/>
                    </p:nvPicPr>
                    <p:blipFill>
                      <a:blip r:embed="rId14"/>
                      <a:stretch>
                        <a:fillRect/>
                      </a:stretch>
                    </p:blipFill>
                    <p:spPr>
                      <a:xfrm>
                        <a:off x="1338263" y="5483331"/>
                        <a:ext cx="1066800" cy="3937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520509997"/>
              </p:ext>
            </p:extLst>
          </p:nvPr>
        </p:nvGraphicFramePr>
        <p:xfrm>
          <a:off x="3619500" y="4510088"/>
          <a:ext cx="1447800" cy="482600"/>
        </p:xfrm>
        <a:graphic>
          <a:graphicData uri="http://schemas.openxmlformats.org/presentationml/2006/ole">
            <mc:AlternateContent xmlns:mc="http://schemas.openxmlformats.org/markup-compatibility/2006">
              <mc:Choice xmlns:v="urn:schemas-microsoft-com:vml" Requires="v">
                <p:oleObj spid="_x0000_s136565" name="Equation" r:id="rId15" imgW="1447560" imgH="482400" progId="Equation.DSMT4">
                  <p:embed/>
                </p:oleObj>
              </mc:Choice>
              <mc:Fallback>
                <p:oleObj name="Equation" r:id="rId15" imgW="1447560" imgH="482400" progId="Equation.DSMT4">
                  <p:embed/>
                  <p:pic>
                    <p:nvPicPr>
                      <p:cNvPr id="0" name=""/>
                      <p:cNvPicPr/>
                      <p:nvPr/>
                    </p:nvPicPr>
                    <p:blipFill>
                      <a:blip r:embed="rId16"/>
                      <a:stretch>
                        <a:fillRect/>
                      </a:stretch>
                    </p:blipFill>
                    <p:spPr>
                      <a:xfrm>
                        <a:off x="3619500" y="4510088"/>
                        <a:ext cx="1447800" cy="4826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459871973"/>
              </p:ext>
            </p:extLst>
          </p:nvPr>
        </p:nvGraphicFramePr>
        <p:xfrm>
          <a:off x="2873246" y="5221237"/>
          <a:ext cx="2247900" cy="965200"/>
        </p:xfrm>
        <a:graphic>
          <a:graphicData uri="http://schemas.openxmlformats.org/presentationml/2006/ole">
            <mc:AlternateContent xmlns:mc="http://schemas.openxmlformats.org/markup-compatibility/2006">
              <mc:Choice xmlns:v="urn:schemas-microsoft-com:vml" Requires="v">
                <p:oleObj spid="_x0000_s136566" name="Equation" r:id="rId17" imgW="2247840" imgH="965160" progId="Equation.DSMT4">
                  <p:embed/>
                </p:oleObj>
              </mc:Choice>
              <mc:Fallback>
                <p:oleObj name="Equation" r:id="rId17" imgW="2247840" imgH="965160" progId="Equation.DSMT4">
                  <p:embed/>
                  <p:pic>
                    <p:nvPicPr>
                      <p:cNvPr id="0" name=""/>
                      <p:cNvPicPr/>
                      <p:nvPr/>
                    </p:nvPicPr>
                    <p:blipFill>
                      <a:blip r:embed="rId18"/>
                      <a:stretch>
                        <a:fillRect/>
                      </a:stretch>
                    </p:blipFill>
                    <p:spPr>
                      <a:xfrm>
                        <a:off x="2873246" y="5221237"/>
                        <a:ext cx="2247900" cy="9652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216216520"/>
              </p:ext>
            </p:extLst>
          </p:nvPr>
        </p:nvGraphicFramePr>
        <p:xfrm>
          <a:off x="5493554" y="5563841"/>
          <a:ext cx="2566987" cy="428625"/>
        </p:xfrm>
        <a:graphic>
          <a:graphicData uri="http://schemas.openxmlformats.org/presentationml/2006/ole">
            <mc:AlternateContent xmlns:mc="http://schemas.openxmlformats.org/markup-compatibility/2006">
              <mc:Choice xmlns:v="urn:schemas-microsoft-com:vml" Requires="v">
                <p:oleObj spid="_x0000_s136567" name="Equation" r:id="rId19" imgW="2567484" imgH="428655" progId="Equation.DSMT4">
                  <p:embed/>
                </p:oleObj>
              </mc:Choice>
              <mc:Fallback>
                <p:oleObj name="Equation" r:id="rId19" imgW="2567484" imgH="428655" progId="Equation.DSMT4">
                  <p:embed/>
                  <p:pic>
                    <p:nvPicPr>
                      <p:cNvPr id="0" name=""/>
                      <p:cNvPicPr/>
                      <p:nvPr/>
                    </p:nvPicPr>
                    <p:blipFill>
                      <a:blip r:embed="rId20"/>
                      <a:stretch>
                        <a:fillRect/>
                      </a:stretch>
                    </p:blipFill>
                    <p:spPr>
                      <a:xfrm>
                        <a:off x="5493554" y="5563841"/>
                        <a:ext cx="2566987" cy="428625"/>
                      </a:xfrm>
                      <a:prstGeom prst="rect">
                        <a:avLst/>
                      </a:prstGeom>
                    </p:spPr>
                  </p:pic>
                </p:oleObj>
              </mc:Fallback>
            </mc:AlternateContent>
          </a:graphicData>
        </a:graphic>
      </p:graphicFrame>
    </p:spTree>
    <p:extLst>
      <p:ext uri="{BB962C8B-B14F-4D97-AF65-F5344CB8AC3E}">
        <p14:creationId xmlns:p14="http://schemas.microsoft.com/office/powerpoint/2010/main" val="42005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P spid="19"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Dispersion of nonlinear index</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17</a:t>
            </a:fld>
            <a:endParaRPr lang="en-US"/>
          </a:p>
        </p:txBody>
      </p:sp>
      <p:grpSp>
        <p:nvGrpSpPr>
          <p:cNvPr id="15" name="Group 14"/>
          <p:cNvGrpSpPr/>
          <p:nvPr/>
        </p:nvGrpSpPr>
        <p:grpSpPr>
          <a:xfrm>
            <a:off x="4419599" y="1277512"/>
            <a:ext cx="4267201" cy="2595314"/>
            <a:chOff x="4419599" y="1295400"/>
            <a:chExt cx="4267201" cy="2595314"/>
          </a:xfrm>
        </p:grpSpPr>
        <p:pic>
          <p:nvPicPr>
            <p:cNvPr id="4" name="Picture 3"/>
            <p:cNvPicPr>
              <a:picLocks noChangeAspect="1"/>
            </p:cNvPicPr>
            <p:nvPr/>
          </p:nvPicPr>
          <p:blipFill>
            <a:blip r:embed="rId2"/>
            <a:stretch>
              <a:fillRect/>
            </a:stretch>
          </p:blipFill>
          <p:spPr>
            <a:xfrm>
              <a:off x="4419599" y="1295400"/>
              <a:ext cx="4267201" cy="2595314"/>
            </a:xfrm>
            <a:prstGeom prst="rect">
              <a:avLst/>
            </a:prstGeom>
          </p:spPr>
        </p:pic>
        <p:sp>
          <p:nvSpPr>
            <p:cNvPr id="5" name="TextBox 4"/>
            <p:cNvSpPr txBox="1"/>
            <p:nvPr/>
          </p:nvSpPr>
          <p:spPr>
            <a:xfrm>
              <a:off x="6235246" y="1600200"/>
              <a:ext cx="325730" cy="369332"/>
            </a:xfrm>
            <a:prstGeom prst="rect">
              <a:avLst/>
            </a:prstGeom>
            <a:noFill/>
          </p:spPr>
          <p:txBody>
            <a:bodyPr wrap="none" rtlCol="0">
              <a:spAutoFit/>
            </a:bodyPr>
            <a:lstStyle/>
            <a:p>
              <a:r>
                <a:rPr lang="el-GR" b="1" dirty="0" smtClean="0"/>
                <a:t>β</a:t>
              </a:r>
              <a:endParaRPr lang="en-US" b="1" dirty="0"/>
            </a:p>
          </p:txBody>
        </p:sp>
        <p:sp>
          <p:nvSpPr>
            <p:cNvPr id="6" name="TextBox 5"/>
            <p:cNvSpPr txBox="1"/>
            <p:nvPr/>
          </p:nvSpPr>
          <p:spPr>
            <a:xfrm>
              <a:off x="5638800" y="2100178"/>
              <a:ext cx="410690" cy="369332"/>
            </a:xfrm>
            <a:prstGeom prst="rect">
              <a:avLst/>
            </a:prstGeom>
            <a:noFill/>
          </p:spPr>
          <p:txBody>
            <a:bodyPr wrap="none" rtlCol="0">
              <a:spAutoFit/>
            </a:bodyPr>
            <a:lstStyle/>
            <a:p>
              <a:r>
                <a:rPr lang="en-US" b="1" dirty="0" smtClean="0"/>
                <a:t>n</a:t>
              </a:r>
              <a:r>
                <a:rPr lang="en-US" b="1" baseline="-25000" dirty="0" smtClean="0"/>
                <a:t>2</a:t>
              </a:r>
              <a:endParaRPr lang="en-US" b="1" dirty="0"/>
            </a:p>
          </p:txBody>
        </p:sp>
      </p:grpSp>
      <p:grpSp>
        <p:nvGrpSpPr>
          <p:cNvPr id="14" name="Group 13"/>
          <p:cNvGrpSpPr/>
          <p:nvPr/>
        </p:nvGrpSpPr>
        <p:grpSpPr>
          <a:xfrm>
            <a:off x="309932" y="1340471"/>
            <a:ext cx="4256936" cy="2532355"/>
            <a:chOff x="315064" y="1358359"/>
            <a:chExt cx="4256936" cy="2532355"/>
          </a:xfrm>
        </p:grpSpPr>
        <p:pic>
          <p:nvPicPr>
            <p:cNvPr id="7" name="Picture 6"/>
            <p:cNvPicPr>
              <a:picLocks noChangeAspect="1"/>
            </p:cNvPicPr>
            <p:nvPr/>
          </p:nvPicPr>
          <p:blipFill>
            <a:blip r:embed="rId3"/>
            <a:stretch>
              <a:fillRect/>
            </a:stretch>
          </p:blipFill>
          <p:spPr>
            <a:xfrm>
              <a:off x="315064" y="1358359"/>
              <a:ext cx="4256936" cy="2532355"/>
            </a:xfrm>
            <a:prstGeom prst="rect">
              <a:avLst/>
            </a:prstGeom>
          </p:spPr>
        </p:pic>
        <p:sp>
          <p:nvSpPr>
            <p:cNvPr id="8" name="TextBox 7"/>
            <p:cNvSpPr txBox="1"/>
            <p:nvPr/>
          </p:nvSpPr>
          <p:spPr>
            <a:xfrm>
              <a:off x="2991871" y="1574242"/>
              <a:ext cx="410690" cy="369332"/>
            </a:xfrm>
            <a:prstGeom prst="rect">
              <a:avLst/>
            </a:prstGeom>
            <a:noFill/>
          </p:spPr>
          <p:txBody>
            <a:bodyPr wrap="none" rtlCol="0">
              <a:spAutoFit/>
            </a:bodyPr>
            <a:lstStyle/>
            <a:p>
              <a:r>
                <a:rPr lang="en-US" b="1" dirty="0" smtClean="0"/>
                <a:t>n</a:t>
              </a:r>
              <a:r>
                <a:rPr lang="en-US" b="1" baseline="-25000" dirty="0" smtClean="0"/>
                <a:t>2</a:t>
              </a:r>
              <a:endParaRPr lang="en-US" b="1" dirty="0"/>
            </a:p>
          </p:txBody>
        </p:sp>
        <p:sp>
          <p:nvSpPr>
            <p:cNvPr id="10" name="TextBox 9"/>
            <p:cNvSpPr txBox="1"/>
            <p:nvPr/>
          </p:nvSpPr>
          <p:spPr>
            <a:xfrm>
              <a:off x="2286000" y="2640144"/>
              <a:ext cx="1734770" cy="276999"/>
            </a:xfrm>
            <a:prstGeom prst="rect">
              <a:avLst/>
            </a:prstGeom>
            <a:noFill/>
          </p:spPr>
          <p:txBody>
            <a:bodyPr wrap="none" rtlCol="0">
              <a:spAutoFit/>
            </a:bodyPr>
            <a:lstStyle/>
            <a:p>
              <a:r>
                <a:rPr lang="en-US" sz="1200" b="1" dirty="0" smtClean="0"/>
                <a:t>Nonlinear absorption</a:t>
              </a:r>
              <a:endParaRPr lang="en-US" sz="1200" b="1" dirty="0"/>
            </a:p>
          </p:txBody>
        </p:sp>
      </p:grpSp>
      <p:grpSp>
        <p:nvGrpSpPr>
          <p:cNvPr id="16" name="Group 15"/>
          <p:cNvGrpSpPr/>
          <p:nvPr/>
        </p:nvGrpSpPr>
        <p:grpSpPr>
          <a:xfrm>
            <a:off x="480422" y="4047309"/>
            <a:ext cx="4089921" cy="2726731"/>
            <a:chOff x="482079" y="4048536"/>
            <a:chExt cx="4089921" cy="2726731"/>
          </a:xfrm>
        </p:grpSpPr>
        <p:pic>
          <p:nvPicPr>
            <p:cNvPr id="11" name="Picture 10"/>
            <p:cNvPicPr>
              <a:picLocks noChangeAspect="1"/>
            </p:cNvPicPr>
            <p:nvPr/>
          </p:nvPicPr>
          <p:blipFill>
            <a:blip r:embed="rId4"/>
            <a:stretch>
              <a:fillRect/>
            </a:stretch>
          </p:blipFill>
          <p:spPr>
            <a:xfrm>
              <a:off x="482079" y="4048536"/>
              <a:ext cx="4089921" cy="2726731"/>
            </a:xfrm>
            <a:prstGeom prst="rect">
              <a:avLst/>
            </a:prstGeom>
          </p:spPr>
        </p:pic>
        <p:sp>
          <p:nvSpPr>
            <p:cNvPr id="12" name="TextBox 11"/>
            <p:cNvSpPr txBox="1"/>
            <p:nvPr/>
          </p:nvSpPr>
          <p:spPr>
            <a:xfrm>
              <a:off x="3076831" y="4239983"/>
              <a:ext cx="325730" cy="369332"/>
            </a:xfrm>
            <a:prstGeom prst="rect">
              <a:avLst/>
            </a:prstGeom>
            <a:noFill/>
          </p:spPr>
          <p:txBody>
            <a:bodyPr wrap="none" rtlCol="0">
              <a:spAutoFit/>
            </a:bodyPr>
            <a:lstStyle/>
            <a:p>
              <a:r>
                <a:rPr lang="el-GR" b="1" dirty="0" smtClean="0"/>
                <a:t>β</a:t>
              </a:r>
              <a:endParaRPr lang="en-US" b="1" dirty="0"/>
            </a:p>
          </p:txBody>
        </p:sp>
        <p:sp>
          <p:nvSpPr>
            <p:cNvPr id="13" name="TextBox 12"/>
            <p:cNvSpPr txBox="1"/>
            <p:nvPr/>
          </p:nvSpPr>
          <p:spPr>
            <a:xfrm>
              <a:off x="1689554" y="4640417"/>
              <a:ext cx="410690" cy="369332"/>
            </a:xfrm>
            <a:prstGeom prst="rect">
              <a:avLst/>
            </a:prstGeom>
            <a:noFill/>
          </p:spPr>
          <p:txBody>
            <a:bodyPr wrap="none" rtlCol="0">
              <a:spAutoFit/>
            </a:bodyPr>
            <a:lstStyle/>
            <a:p>
              <a:r>
                <a:rPr lang="en-US" b="1" dirty="0" smtClean="0"/>
                <a:t>n</a:t>
              </a:r>
              <a:r>
                <a:rPr lang="en-US" b="1" baseline="-25000" dirty="0" smtClean="0"/>
                <a:t>2</a:t>
              </a:r>
              <a:endParaRPr lang="en-US" b="1" dirty="0"/>
            </a:p>
          </p:txBody>
        </p:sp>
      </p:grpSp>
      <p:sp>
        <p:nvSpPr>
          <p:cNvPr id="17" name="TextBox 16"/>
          <p:cNvSpPr txBox="1"/>
          <p:nvPr/>
        </p:nvSpPr>
        <p:spPr>
          <a:xfrm>
            <a:off x="4419599" y="4204973"/>
            <a:ext cx="4876800" cy="646331"/>
          </a:xfrm>
          <a:prstGeom prst="rect">
            <a:avLst/>
          </a:prstGeom>
          <a:noFill/>
        </p:spPr>
        <p:txBody>
          <a:bodyPr wrap="square" rtlCol="0">
            <a:spAutoFit/>
          </a:bodyPr>
          <a:lstStyle/>
          <a:p>
            <a:r>
              <a:rPr lang="en-US" dirty="0" smtClean="0"/>
              <a:t>Normally we operate below 0.5 </a:t>
            </a:r>
            <a:r>
              <a:rPr lang="el-GR" dirty="0" smtClean="0">
                <a:cs typeface="Arial" panose="020B0604020202020204" pitchFamily="34" charset="0"/>
              </a:rPr>
              <a:t>ω</a:t>
            </a:r>
            <a:r>
              <a:rPr lang="en-US" baseline="-25000" dirty="0" smtClean="0">
                <a:cs typeface="Arial" panose="020B0604020202020204" pitchFamily="34" charset="0"/>
              </a:rPr>
              <a:t>0</a:t>
            </a:r>
            <a:r>
              <a:rPr lang="en-US" dirty="0" smtClean="0">
                <a:cs typeface="Arial" panose="020B0604020202020204" pitchFamily="34" charset="0"/>
              </a:rPr>
              <a:t> – below half-bandgap to avoid TPA</a:t>
            </a:r>
            <a:endParaRPr lang="en-US" dirty="0"/>
          </a:p>
        </p:txBody>
      </p:sp>
    </p:spTree>
    <p:extLst>
      <p:ext uri="{BB962C8B-B14F-4D97-AF65-F5344CB8AC3E}">
        <p14:creationId xmlns:p14="http://schemas.microsoft.com/office/powerpoint/2010/main" val="38279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54" y="0"/>
            <a:ext cx="8229600" cy="1143000"/>
          </a:xfrm>
        </p:spPr>
        <p:txBody>
          <a:bodyPr/>
          <a:lstStyle/>
          <a:p>
            <a:r>
              <a:rPr lang="en-US" sz="3200" dirty="0" smtClean="0"/>
              <a:t>Dispersion of nonlinear index</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18</a:t>
            </a:fld>
            <a:endParaRPr lang="en-US"/>
          </a:p>
        </p:txBody>
      </p:sp>
      <p:grpSp>
        <p:nvGrpSpPr>
          <p:cNvPr id="20" name="Group 19"/>
          <p:cNvGrpSpPr/>
          <p:nvPr/>
        </p:nvGrpSpPr>
        <p:grpSpPr>
          <a:xfrm>
            <a:off x="228600" y="990600"/>
            <a:ext cx="3614818" cy="2971800"/>
            <a:chOff x="228600" y="914401"/>
            <a:chExt cx="3614818" cy="2971800"/>
          </a:xfrm>
        </p:grpSpPr>
        <p:pic>
          <p:nvPicPr>
            <p:cNvPr id="18" name="Picture 17"/>
            <p:cNvPicPr>
              <a:picLocks noChangeAspect="1"/>
            </p:cNvPicPr>
            <p:nvPr/>
          </p:nvPicPr>
          <p:blipFill>
            <a:blip r:embed="rId2"/>
            <a:stretch>
              <a:fillRect/>
            </a:stretch>
          </p:blipFill>
          <p:spPr>
            <a:xfrm>
              <a:off x="228600" y="914401"/>
              <a:ext cx="3614818" cy="2971800"/>
            </a:xfrm>
            <a:prstGeom prst="rect">
              <a:avLst/>
            </a:prstGeom>
          </p:spPr>
        </p:pic>
        <p:sp>
          <p:nvSpPr>
            <p:cNvPr id="19" name="TextBox 18"/>
            <p:cNvSpPr txBox="1"/>
            <p:nvPr/>
          </p:nvSpPr>
          <p:spPr>
            <a:xfrm>
              <a:off x="990600" y="1371600"/>
              <a:ext cx="455109" cy="369332"/>
            </a:xfrm>
            <a:prstGeom prst="rect">
              <a:avLst/>
            </a:prstGeom>
            <a:noFill/>
          </p:spPr>
          <p:txBody>
            <a:bodyPr wrap="square" rtlCol="0">
              <a:spAutoFit/>
            </a:bodyPr>
            <a:lstStyle/>
            <a:p>
              <a:r>
                <a:rPr lang="en-US" b="1" dirty="0" smtClean="0"/>
                <a:t>Si</a:t>
              </a:r>
              <a:endParaRPr lang="en-US" b="1" dirty="0"/>
            </a:p>
          </p:txBody>
        </p:sp>
      </p:grpSp>
      <p:grpSp>
        <p:nvGrpSpPr>
          <p:cNvPr id="24" name="Group 23"/>
          <p:cNvGrpSpPr/>
          <p:nvPr/>
        </p:nvGrpSpPr>
        <p:grpSpPr>
          <a:xfrm>
            <a:off x="3962400" y="938451"/>
            <a:ext cx="4826986" cy="3187759"/>
            <a:chOff x="3962400" y="938451"/>
            <a:chExt cx="4826986" cy="3187759"/>
          </a:xfrm>
        </p:grpSpPr>
        <p:pic>
          <p:nvPicPr>
            <p:cNvPr id="22" name="Picture 2" descr="Image result for two photon absorption coefficient chalcogenide gla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938451"/>
              <a:ext cx="4826986" cy="31877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484198" y="2691142"/>
              <a:ext cx="598241" cy="369332"/>
            </a:xfrm>
            <a:prstGeom prst="rect">
              <a:avLst/>
            </a:prstGeom>
            <a:noFill/>
          </p:spPr>
          <p:txBody>
            <a:bodyPr wrap="none" rtlCol="0">
              <a:spAutoFit/>
            </a:bodyPr>
            <a:lstStyle/>
            <a:p>
              <a:r>
                <a:rPr lang="en-US" b="1" dirty="0" smtClean="0"/>
                <a:t>GaN</a:t>
              </a:r>
              <a:endParaRPr lang="en-US" b="1" dirty="0"/>
            </a:p>
          </p:txBody>
        </p:sp>
      </p:grpSp>
      <p:grpSp>
        <p:nvGrpSpPr>
          <p:cNvPr id="4" name="Group 3"/>
          <p:cNvGrpSpPr/>
          <p:nvPr/>
        </p:nvGrpSpPr>
        <p:grpSpPr>
          <a:xfrm>
            <a:off x="436829" y="3962400"/>
            <a:ext cx="3262313" cy="2805113"/>
            <a:chOff x="436829" y="3962400"/>
            <a:chExt cx="3262313" cy="2805113"/>
          </a:xfrm>
        </p:grpSpPr>
        <p:pic>
          <p:nvPicPr>
            <p:cNvPr id="138242" name="Picture 2" descr="Image result for dispersion of nonlinear index of re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29" y="3962400"/>
              <a:ext cx="3262313" cy="280511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981200" y="5638800"/>
              <a:ext cx="1172116" cy="369332"/>
            </a:xfrm>
            <a:prstGeom prst="rect">
              <a:avLst/>
            </a:prstGeom>
            <a:noFill/>
          </p:spPr>
          <p:txBody>
            <a:bodyPr wrap="none" rtlCol="0">
              <a:spAutoFit/>
            </a:bodyPr>
            <a:lstStyle/>
            <a:p>
              <a:r>
                <a:rPr lang="en-US" b="1" dirty="0" smtClean="0"/>
                <a:t>Diamond</a:t>
              </a:r>
              <a:endParaRPr lang="en-US" b="1" dirty="0"/>
            </a:p>
          </p:txBody>
        </p:sp>
      </p:grpSp>
    </p:spTree>
    <p:extLst>
      <p:ext uri="{BB962C8B-B14F-4D97-AF65-F5344CB8AC3E}">
        <p14:creationId xmlns:p14="http://schemas.microsoft.com/office/powerpoint/2010/main" val="26068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41" y="0"/>
            <a:ext cx="8229600" cy="1143000"/>
          </a:xfrm>
        </p:spPr>
        <p:txBody>
          <a:bodyPr/>
          <a:lstStyle/>
          <a:p>
            <a:r>
              <a:rPr lang="en-US" sz="3200" dirty="0" smtClean="0"/>
              <a:t>Table of nonlinear indices</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19</a:t>
            </a:fld>
            <a:endParaRPr lang="en-US"/>
          </a:p>
        </p:txBody>
      </p:sp>
      <p:grpSp>
        <p:nvGrpSpPr>
          <p:cNvPr id="7" name="Group 6"/>
          <p:cNvGrpSpPr/>
          <p:nvPr/>
        </p:nvGrpSpPr>
        <p:grpSpPr>
          <a:xfrm>
            <a:off x="2133600" y="990600"/>
            <a:ext cx="4279666" cy="5867400"/>
            <a:chOff x="2133600" y="990600"/>
            <a:chExt cx="4279666" cy="5867400"/>
          </a:xfrm>
        </p:grpSpPr>
        <p:pic>
          <p:nvPicPr>
            <p:cNvPr id="4" name="Picture 3"/>
            <p:cNvPicPr>
              <a:picLocks noChangeAspect="1"/>
            </p:cNvPicPr>
            <p:nvPr/>
          </p:nvPicPr>
          <p:blipFill>
            <a:blip r:embed="rId2"/>
            <a:stretch>
              <a:fillRect/>
            </a:stretch>
          </p:blipFill>
          <p:spPr>
            <a:xfrm>
              <a:off x="2133600" y="1143000"/>
              <a:ext cx="3936766" cy="5715000"/>
            </a:xfrm>
            <a:prstGeom prst="rect">
              <a:avLst/>
            </a:prstGeom>
          </p:spPr>
        </p:pic>
        <p:sp>
          <p:nvSpPr>
            <p:cNvPr id="5" name="Rectangle 4"/>
            <p:cNvSpPr/>
            <p:nvPr/>
          </p:nvSpPr>
          <p:spPr bwMode="auto">
            <a:xfrm>
              <a:off x="2133600" y="990600"/>
              <a:ext cx="40386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Rectangle 5"/>
            <p:cNvSpPr/>
            <p:nvPr/>
          </p:nvSpPr>
          <p:spPr bwMode="auto">
            <a:xfrm>
              <a:off x="5727466" y="1212410"/>
              <a:ext cx="685800" cy="5638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283749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6794"/>
            <a:ext cx="8229600" cy="1143000"/>
          </a:xfrm>
        </p:spPr>
        <p:txBody>
          <a:bodyPr/>
          <a:lstStyle/>
          <a:p>
            <a:r>
              <a:rPr lang="en-US" sz="3200" dirty="0" smtClean="0"/>
              <a:t>Third order effects</a:t>
            </a:r>
            <a:endParaRPr lang="en-US" sz="3200" dirty="0"/>
          </a:p>
        </p:txBody>
      </p:sp>
      <p:sp>
        <p:nvSpPr>
          <p:cNvPr id="3" name="Content Placeholder 2"/>
          <p:cNvSpPr>
            <a:spLocks noGrp="1"/>
          </p:cNvSpPr>
          <p:nvPr>
            <p:ph idx="1"/>
          </p:nvPr>
        </p:nvSpPr>
        <p:spPr>
          <a:xfrm>
            <a:off x="457200" y="743852"/>
            <a:ext cx="8305800" cy="1237347"/>
          </a:xfrm>
        </p:spPr>
        <p:txBody>
          <a:bodyPr/>
          <a:lstStyle/>
          <a:p>
            <a:pPr marL="0" indent="0" algn="just">
              <a:buNone/>
            </a:pPr>
            <a:r>
              <a:rPr lang="en-US" sz="1600" dirty="0" smtClean="0"/>
              <a:t>The third (and other odd) order nonlinearities occur in all materials, whether they do have the center of inversion symmetry or not. But there are two different ways in which the material may have a center of symmetry –it allows us to explain different 3</a:t>
            </a:r>
            <a:r>
              <a:rPr lang="en-US" sz="1600" baseline="30000" dirty="0" smtClean="0"/>
              <a:t>rd</a:t>
            </a:r>
            <a:r>
              <a:rPr lang="en-US" sz="1600" dirty="0" smtClean="0"/>
              <a:t> order effects without quantum mechanics.</a:t>
            </a:r>
            <a:endParaRPr lang="en-US" sz="1600" dirty="0"/>
          </a:p>
        </p:txBody>
      </p:sp>
      <p:sp>
        <p:nvSpPr>
          <p:cNvPr id="4" name="Slide Number Placeholder 3"/>
          <p:cNvSpPr>
            <a:spLocks noGrp="1"/>
          </p:cNvSpPr>
          <p:nvPr>
            <p:ph type="sldNum" sz="quarter" idx="12"/>
          </p:nvPr>
        </p:nvSpPr>
        <p:spPr/>
        <p:txBody>
          <a:bodyPr/>
          <a:lstStyle/>
          <a:p>
            <a:pPr>
              <a:defRPr/>
            </a:pPr>
            <a:fld id="{11132659-C6AA-4008-AEA4-35F78A4225E6}" type="slidenum">
              <a:rPr lang="en-US" smtClean="0"/>
              <a:pPr>
                <a:defRPr/>
              </a:pPr>
              <a:t>2</a:t>
            </a:fld>
            <a:endParaRPr lang="en-US" dirty="0"/>
          </a:p>
        </p:txBody>
      </p:sp>
      <p:sp>
        <p:nvSpPr>
          <p:cNvPr id="5" name="TextBox 4"/>
          <p:cNvSpPr txBox="1"/>
          <p:nvPr/>
        </p:nvSpPr>
        <p:spPr>
          <a:xfrm>
            <a:off x="304800" y="1826072"/>
            <a:ext cx="3276600" cy="1384995"/>
          </a:xfrm>
          <a:prstGeom prst="rect">
            <a:avLst/>
          </a:prstGeom>
          <a:noFill/>
        </p:spPr>
        <p:txBody>
          <a:bodyPr wrap="square" rtlCol="0">
            <a:spAutoFit/>
          </a:bodyPr>
          <a:lstStyle/>
          <a:p>
            <a:pPr algn="just"/>
            <a:r>
              <a:rPr lang="en-US" sz="1400" dirty="0" smtClean="0"/>
              <a:t>(1) Each polarizable entity, (atom, bond, or molecular orbital) has a center of inversion symmetry and is represented by a symmetric potential containing only the even orders of coordinates. </a:t>
            </a:r>
            <a:endParaRPr lang="en-US" sz="1400" dirty="0"/>
          </a:p>
        </p:txBody>
      </p:sp>
      <p:grpSp>
        <p:nvGrpSpPr>
          <p:cNvPr id="15" name="Group 14"/>
          <p:cNvGrpSpPr/>
          <p:nvPr/>
        </p:nvGrpSpPr>
        <p:grpSpPr>
          <a:xfrm>
            <a:off x="16427" y="3244621"/>
            <a:ext cx="3124200" cy="2941010"/>
            <a:chOff x="16427" y="3244621"/>
            <a:chExt cx="3124200" cy="2941010"/>
          </a:xfrm>
        </p:grpSpPr>
        <p:grpSp>
          <p:nvGrpSpPr>
            <p:cNvPr id="26" name="Group 25"/>
            <p:cNvGrpSpPr/>
            <p:nvPr/>
          </p:nvGrpSpPr>
          <p:grpSpPr>
            <a:xfrm>
              <a:off x="16427" y="3244621"/>
              <a:ext cx="3124200" cy="2670408"/>
              <a:chOff x="533400" y="3429000"/>
              <a:chExt cx="4338682" cy="3518630"/>
            </a:xfrm>
          </p:grpSpPr>
          <p:grpSp>
            <p:nvGrpSpPr>
              <p:cNvPr id="6" name="Group 5"/>
              <p:cNvGrpSpPr/>
              <p:nvPr/>
            </p:nvGrpSpPr>
            <p:grpSpPr>
              <a:xfrm>
                <a:off x="533400" y="3429000"/>
                <a:ext cx="4338682" cy="3518630"/>
                <a:chOff x="1600200" y="381000"/>
                <a:chExt cx="4338682" cy="3518630"/>
              </a:xfrm>
            </p:grpSpPr>
            <p:sp>
              <p:nvSpPr>
                <p:cNvPr id="7" name="TextBox 6"/>
                <p:cNvSpPr txBox="1"/>
                <p:nvPr/>
              </p:nvSpPr>
              <p:spPr>
                <a:xfrm>
                  <a:off x="2971800" y="3048000"/>
                  <a:ext cx="770106" cy="851630"/>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-U</a:t>
                  </a:r>
                  <a:r>
                    <a:rPr lang="en-US" i="1" baseline="-25000" dirty="0" smtClean="0">
                      <a:latin typeface="Times New Roman" panose="02020603050405020304" pitchFamily="18" charset="0"/>
                      <a:cs typeface="Times New Roman" panose="02020603050405020304" pitchFamily="18" charset="0"/>
                    </a:rPr>
                    <a:t>0</a:t>
                  </a:r>
                  <a:endParaRPr lang="en-US" i="1" dirty="0" smtClean="0">
                    <a:latin typeface="Times New Roman" panose="02020603050405020304" pitchFamily="18" charset="0"/>
                    <a:cs typeface="Times New Roman" panose="02020603050405020304" pitchFamily="18" charset="0"/>
                  </a:endParaRPr>
                </a:p>
                <a:p>
                  <a:endParaRPr lang="en-US" dirty="0"/>
                </a:p>
              </p:txBody>
            </p:sp>
            <p:grpSp>
              <p:nvGrpSpPr>
                <p:cNvPr id="8" name="Group 82"/>
                <p:cNvGrpSpPr/>
                <p:nvPr/>
              </p:nvGrpSpPr>
              <p:grpSpPr>
                <a:xfrm>
                  <a:off x="1600200" y="381000"/>
                  <a:ext cx="4338682" cy="3313331"/>
                  <a:chOff x="1600200" y="381000"/>
                  <a:chExt cx="4338682" cy="3313331"/>
                </a:xfrm>
              </p:grpSpPr>
              <p:cxnSp>
                <p:nvCxnSpPr>
                  <p:cNvPr id="9" name="Straight Connector 8"/>
                  <p:cNvCxnSpPr/>
                  <p:nvPr/>
                </p:nvCxnSpPr>
                <p:spPr bwMode="auto">
                  <a:xfrm>
                    <a:off x="1600200" y="1237488"/>
                    <a:ext cx="4038600" cy="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cxnSp>
                <p:nvCxnSpPr>
                  <p:cNvPr id="10" name="Straight Connector 9"/>
                  <p:cNvCxnSpPr/>
                  <p:nvPr/>
                </p:nvCxnSpPr>
                <p:spPr bwMode="auto">
                  <a:xfrm flipH="1" flipV="1">
                    <a:off x="3415301" y="762000"/>
                    <a:ext cx="51798" cy="293233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11" name="TextBox 10"/>
                  <p:cNvSpPr txBox="1"/>
                  <p:nvPr/>
                </p:nvSpPr>
                <p:spPr>
                  <a:xfrm>
                    <a:off x="5638800" y="990600"/>
                    <a:ext cx="300082" cy="369332"/>
                  </a:xfrm>
                  <a:prstGeom prst="rect">
                    <a:avLst/>
                  </a:prstGeom>
                  <a:noFill/>
                </p:spPr>
                <p:txBody>
                  <a:bodyPr wrap="none" rtlCol="0">
                    <a:spAutoFit/>
                  </a:bodyPr>
                  <a:lstStyle/>
                  <a:p>
                    <a:r>
                      <a:rPr lang="en-US" dirty="0" smtClean="0"/>
                      <a:t>x</a:t>
                    </a:r>
                    <a:endParaRPr lang="en-US" dirty="0"/>
                  </a:p>
                </p:txBody>
              </p:sp>
              <p:sp>
                <p:nvSpPr>
                  <p:cNvPr id="12" name="TextBox 11"/>
                  <p:cNvSpPr txBox="1"/>
                  <p:nvPr/>
                </p:nvSpPr>
                <p:spPr>
                  <a:xfrm>
                    <a:off x="3200400" y="3810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U(x)</a:t>
                    </a:r>
                    <a:endParaRPr lang="en-US" i="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429000" y="838200"/>
                    <a:ext cx="312906" cy="369332"/>
                  </a:xfrm>
                  <a:prstGeom prst="rect">
                    <a:avLst/>
                  </a:prstGeom>
                  <a:noFill/>
                </p:spPr>
                <p:txBody>
                  <a:bodyPr wrap="none" rtlCol="0">
                    <a:spAutoFit/>
                  </a:bodyPr>
                  <a:lstStyle/>
                  <a:p>
                    <a:r>
                      <a:rPr lang="en-US" dirty="0" smtClean="0"/>
                      <a:t>0</a:t>
                    </a:r>
                    <a:endParaRPr lang="en-US" dirty="0"/>
                  </a:p>
                </p:txBody>
              </p:sp>
            </p:grpSp>
          </p:grpSp>
          <p:sp>
            <p:nvSpPr>
              <p:cNvPr id="14" name="Rectangle 7"/>
              <p:cNvSpPr>
                <a:spLocks noChangeArrowheads="1"/>
              </p:cNvSpPr>
              <p:nvPr/>
            </p:nvSpPr>
            <p:spPr bwMode="auto">
              <a:xfrm>
                <a:off x="609600" y="3886200"/>
                <a:ext cx="3581400" cy="2286000"/>
              </a:xfrm>
              <a:prstGeom prst="rect">
                <a:avLst/>
              </a:prstGeom>
              <a:noFill/>
              <a:ln w="254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988219" y="4429960"/>
                <a:ext cx="2824162" cy="2240181"/>
                <a:chOff x="2357438" y="708025"/>
                <a:chExt cx="7835900" cy="5229225"/>
              </a:xfrm>
            </p:grpSpPr>
            <p:sp>
              <p:nvSpPr>
                <p:cNvPr id="23" name="Freeform 57"/>
                <p:cNvSpPr>
                  <a:spLocks/>
                </p:cNvSpPr>
                <p:nvPr/>
              </p:nvSpPr>
              <p:spPr bwMode="auto">
                <a:xfrm>
                  <a:off x="3178175" y="708025"/>
                  <a:ext cx="6194425" cy="5229225"/>
                </a:xfrm>
                <a:custGeom>
                  <a:avLst/>
                  <a:gdLst>
                    <a:gd name="T0" fmla="*/ 27 w 3902"/>
                    <a:gd name="T1" fmla="*/ 88 h 3294"/>
                    <a:gd name="T2" fmla="*/ 100 w 3902"/>
                    <a:gd name="T3" fmla="*/ 330 h 3294"/>
                    <a:gd name="T4" fmla="*/ 175 w 3902"/>
                    <a:gd name="T5" fmla="*/ 562 h 3294"/>
                    <a:gd name="T6" fmla="*/ 249 w 3902"/>
                    <a:gd name="T7" fmla="*/ 785 h 3294"/>
                    <a:gd name="T8" fmla="*/ 323 w 3902"/>
                    <a:gd name="T9" fmla="*/ 998 h 3294"/>
                    <a:gd name="T10" fmla="*/ 397 w 3902"/>
                    <a:gd name="T11" fmla="*/ 1203 h 3294"/>
                    <a:gd name="T12" fmla="*/ 471 w 3902"/>
                    <a:gd name="T13" fmla="*/ 1397 h 3294"/>
                    <a:gd name="T14" fmla="*/ 545 w 3902"/>
                    <a:gd name="T15" fmla="*/ 1582 h 3294"/>
                    <a:gd name="T16" fmla="*/ 619 w 3902"/>
                    <a:gd name="T17" fmla="*/ 1757 h 3294"/>
                    <a:gd name="T18" fmla="*/ 693 w 3902"/>
                    <a:gd name="T19" fmla="*/ 1923 h 3294"/>
                    <a:gd name="T20" fmla="*/ 767 w 3902"/>
                    <a:gd name="T21" fmla="*/ 2080 h 3294"/>
                    <a:gd name="T22" fmla="*/ 841 w 3902"/>
                    <a:gd name="T23" fmla="*/ 2227 h 3294"/>
                    <a:gd name="T24" fmla="*/ 915 w 3902"/>
                    <a:gd name="T25" fmla="*/ 2364 h 3294"/>
                    <a:gd name="T26" fmla="*/ 989 w 3902"/>
                    <a:gd name="T27" fmla="*/ 2492 h 3294"/>
                    <a:gd name="T28" fmla="*/ 1063 w 3902"/>
                    <a:gd name="T29" fmla="*/ 2611 h 3294"/>
                    <a:gd name="T30" fmla="*/ 1137 w 3902"/>
                    <a:gd name="T31" fmla="*/ 2720 h 3294"/>
                    <a:gd name="T32" fmla="*/ 1211 w 3902"/>
                    <a:gd name="T33" fmla="*/ 2820 h 3294"/>
                    <a:gd name="T34" fmla="*/ 1285 w 3902"/>
                    <a:gd name="T35" fmla="*/ 2910 h 3294"/>
                    <a:gd name="T36" fmla="*/ 1359 w 3902"/>
                    <a:gd name="T37" fmla="*/ 2990 h 3294"/>
                    <a:gd name="T38" fmla="*/ 1433 w 3902"/>
                    <a:gd name="T39" fmla="*/ 3062 h 3294"/>
                    <a:gd name="T40" fmla="*/ 1507 w 3902"/>
                    <a:gd name="T41" fmla="*/ 3123 h 3294"/>
                    <a:gd name="T42" fmla="*/ 1581 w 3902"/>
                    <a:gd name="T43" fmla="*/ 3175 h 3294"/>
                    <a:gd name="T44" fmla="*/ 1655 w 3902"/>
                    <a:gd name="T45" fmla="*/ 3218 h 3294"/>
                    <a:gd name="T46" fmla="*/ 1729 w 3902"/>
                    <a:gd name="T47" fmla="*/ 3251 h 3294"/>
                    <a:gd name="T48" fmla="*/ 1803 w 3902"/>
                    <a:gd name="T49" fmla="*/ 3275 h 3294"/>
                    <a:gd name="T50" fmla="*/ 1877 w 3902"/>
                    <a:gd name="T51" fmla="*/ 3289 h 3294"/>
                    <a:gd name="T52" fmla="*/ 1951 w 3902"/>
                    <a:gd name="T53" fmla="*/ 3294 h 3294"/>
                    <a:gd name="T54" fmla="*/ 2025 w 3902"/>
                    <a:gd name="T55" fmla="*/ 3289 h 3294"/>
                    <a:gd name="T56" fmla="*/ 2100 w 3902"/>
                    <a:gd name="T57" fmla="*/ 3275 h 3294"/>
                    <a:gd name="T58" fmla="*/ 2173 w 3902"/>
                    <a:gd name="T59" fmla="*/ 3251 h 3294"/>
                    <a:gd name="T60" fmla="*/ 2248 w 3902"/>
                    <a:gd name="T61" fmla="*/ 3218 h 3294"/>
                    <a:gd name="T62" fmla="*/ 2322 w 3902"/>
                    <a:gd name="T63" fmla="*/ 3175 h 3294"/>
                    <a:gd name="T64" fmla="*/ 2396 w 3902"/>
                    <a:gd name="T65" fmla="*/ 3123 h 3294"/>
                    <a:gd name="T66" fmla="*/ 2470 w 3902"/>
                    <a:gd name="T67" fmla="*/ 3062 h 3294"/>
                    <a:gd name="T68" fmla="*/ 2544 w 3902"/>
                    <a:gd name="T69" fmla="*/ 2990 h 3294"/>
                    <a:gd name="T70" fmla="*/ 2618 w 3902"/>
                    <a:gd name="T71" fmla="*/ 2910 h 3294"/>
                    <a:gd name="T72" fmla="*/ 2692 w 3902"/>
                    <a:gd name="T73" fmla="*/ 2820 h 3294"/>
                    <a:gd name="T74" fmla="*/ 2766 w 3902"/>
                    <a:gd name="T75" fmla="*/ 2720 h 3294"/>
                    <a:gd name="T76" fmla="*/ 2840 w 3902"/>
                    <a:gd name="T77" fmla="*/ 2611 h 3294"/>
                    <a:gd name="T78" fmla="*/ 2914 w 3902"/>
                    <a:gd name="T79" fmla="*/ 2492 h 3294"/>
                    <a:gd name="T80" fmla="*/ 2988 w 3902"/>
                    <a:gd name="T81" fmla="*/ 2364 h 3294"/>
                    <a:gd name="T82" fmla="*/ 3062 w 3902"/>
                    <a:gd name="T83" fmla="*/ 2227 h 3294"/>
                    <a:gd name="T84" fmla="*/ 3136 w 3902"/>
                    <a:gd name="T85" fmla="*/ 2080 h 3294"/>
                    <a:gd name="T86" fmla="*/ 3210 w 3902"/>
                    <a:gd name="T87" fmla="*/ 1923 h 3294"/>
                    <a:gd name="T88" fmla="*/ 3284 w 3902"/>
                    <a:gd name="T89" fmla="*/ 1757 h 3294"/>
                    <a:gd name="T90" fmla="*/ 3358 w 3902"/>
                    <a:gd name="T91" fmla="*/ 1582 h 3294"/>
                    <a:gd name="T92" fmla="*/ 3432 w 3902"/>
                    <a:gd name="T93" fmla="*/ 1397 h 3294"/>
                    <a:gd name="T94" fmla="*/ 3506 w 3902"/>
                    <a:gd name="T95" fmla="*/ 1203 h 3294"/>
                    <a:gd name="T96" fmla="*/ 3580 w 3902"/>
                    <a:gd name="T97" fmla="*/ 998 h 3294"/>
                    <a:gd name="T98" fmla="*/ 3654 w 3902"/>
                    <a:gd name="T99" fmla="*/ 785 h 3294"/>
                    <a:gd name="T100" fmla="*/ 3728 w 3902"/>
                    <a:gd name="T101" fmla="*/ 562 h 3294"/>
                    <a:gd name="T102" fmla="*/ 3802 w 3902"/>
                    <a:gd name="T103" fmla="*/ 330 h 3294"/>
                    <a:gd name="T104" fmla="*/ 3876 w 3902"/>
                    <a:gd name="T105" fmla="*/ 88 h 3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02" h="3294">
                      <a:moveTo>
                        <a:pt x="0" y="0"/>
                      </a:moveTo>
                      <a:lnTo>
                        <a:pt x="2" y="5"/>
                      </a:lnTo>
                      <a:lnTo>
                        <a:pt x="27" y="88"/>
                      </a:lnTo>
                      <a:lnTo>
                        <a:pt x="51" y="169"/>
                      </a:lnTo>
                      <a:lnTo>
                        <a:pt x="76" y="250"/>
                      </a:lnTo>
                      <a:lnTo>
                        <a:pt x="100" y="330"/>
                      </a:lnTo>
                      <a:lnTo>
                        <a:pt x="125" y="408"/>
                      </a:lnTo>
                      <a:lnTo>
                        <a:pt x="150" y="485"/>
                      </a:lnTo>
                      <a:lnTo>
                        <a:pt x="175" y="562"/>
                      </a:lnTo>
                      <a:lnTo>
                        <a:pt x="199" y="637"/>
                      </a:lnTo>
                      <a:lnTo>
                        <a:pt x="224" y="712"/>
                      </a:lnTo>
                      <a:lnTo>
                        <a:pt x="249" y="785"/>
                      </a:lnTo>
                      <a:lnTo>
                        <a:pt x="273" y="857"/>
                      </a:lnTo>
                      <a:lnTo>
                        <a:pt x="298" y="928"/>
                      </a:lnTo>
                      <a:lnTo>
                        <a:pt x="323" y="998"/>
                      </a:lnTo>
                      <a:lnTo>
                        <a:pt x="347" y="1067"/>
                      </a:lnTo>
                      <a:lnTo>
                        <a:pt x="372" y="1135"/>
                      </a:lnTo>
                      <a:lnTo>
                        <a:pt x="397" y="1203"/>
                      </a:lnTo>
                      <a:lnTo>
                        <a:pt x="421" y="1268"/>
                      </a:lnTo>
                      <a:lnTo>
                        <a:pt x="446" y="1333"/>
                      </a:lnTo>
                      <a:lnTo>
                        <a:pt x="471" y="1397"/>
                      </a:lnTo>
                      <a:lnTo>
                        <a:pt x="495" y="1460"/>
                      </a:lnTo>
                      <a:lnTo>
                        <a:pt x="520" y="1521"/>
                      </a:lnTo>
                      <a:lnTo>
                        <a:pt x="545" y="1582"/>
                      </a:lnTo>
                      <a:lnTo>
                        <a:pt x="569" y="1641"/>
                      </a:lnTo>
                      <a:lnTo>
                        <a:pt x="594" y="1700"/>
                      </a:lnTo>
                      <a:lnTo>
                        <a:pt x="619" y="1757"/>
                      </a:lnTo>
                      <a:lnTo>
                        <a:pt x="643" y="1813"/>
                      </a:lnTo>
                      <a:lnTo>
                        <a:pt x="668" y="1869"/>
                      </a:lnTo>
                      <a:lnTo>
                        <a:pt x="693" y="1923"/>
                      </a:lnTo>
                      <a:lnTo>
                        <a:pt x="717" y="1976"/>
                      </a:lnTo>
                      <a:lnTo>
                        <a:pt x="742" y="2029"/>
                      </a:lnTo>
                      <a:lnTo>
                        <a:pt x="767" y="2080"/>
                      </a:lnTo>
                      <a:lnTo>
                        <a:pt x="792" y="2130"/>
                      </a:lnTo>
                      <a:lnTo>
                        <a:pt x="816" y="2179"/>
                      </a:lnTo>
                      <a:lnTo>
                        <a:pt x="841" y="2227"/>
                      </a:lnTo>
                      <a:lnTo>
                        <a:pt x="866" y="2274"/>
                      </a:lnTo>
                      <a:lnTo>
                        <a:pt x="890" y="2320"/>
                      </a:lnTo>
                      <a:lnTo>
                        <a:pt x="915" y="2364"/>
                      </a:lnTo>
                      <a:lnTo>
                        <a:pt x="940" y="2408"/>
                      </a:lnTo>
                      <a:lnTo>
                        <a:pt x="964" y="2451"/>
                      </a:lnTo>
                      <a:lnTo>
                        <a:pt x="989" y="2492"/>
                      </a:lnTo>
                      <a:lnTo>
                        <a:pt x="1014" y="2533"/>
                      </a:lnTo>
                      <a:lnTo>
                        <a:pt x="1038" y="2572"/>
                      </a:lnTo>
                      <a:lnTo>
                        <a:pt x="1063" y="2611"/>
                      </a:lnTo>
                      <a:lnTo>
                        <a:pt x="1088" y="2648"/>
                      </a:lnTo>
                      <a:lnTo>
                        <a:pt x="1112" y="2685"/>
                      </a:lnTo>
                      <a:lnTo>
                        <a:pt x="1137" y="2720"/>
                      </a:lnTo>
                      <a:lnTo>
                        <a:pt x="1162" y="2754"/>
                      </a:lnTo>
                      <a:lnTo>
                        <a:pt x="1186" y="2788"/>
                      </a:lnTo>
                      <a:lnTo>
                        <a:pt x="1211" y="2820"/>
                      </a:lnTo>
                      <a:lnTo>
                        <a:pt x="1236" y="2851"/>
                      </a:lnTo>
                      <a:lnTo>
                        <a:pt x="1260" y="2881"/>
                      </a:lnTo>
                      <a:lnTo>
                        <a:pt x="1285" y="2910"/>
                      </a:lnTo>
                      <a:lnTo>
                        <a:pt x="1310" y="2938"/>
                      </a:lnTo>
                      <a:lnTo>
                        <a:pt x="1334" y="2965"/>
                      </a:lnTo>
                      <a:lnTo>
                        <a:pt x="1359" y="2990"/>
                      </a:lnTo>
                      <a:lnTo>
                        <a:pt x="1384" y="3015"/>
                      </a:lnTo>
                      <a:lnTo>
                        <a:pt x="1408" y="3039"/>
                      </a:lnTo>
                      <a:lnTo>
                        <a:pt x="1433" y="3062"/>
                      </a:lnTo>
                      <a:lnTo>
                        <a:pt x="1458" y="3083"/>
                      </a:lnTo>
                      <a:lnTo>
                        <a:pt x="1483" y="3104"/>
                      </a:lnTo>
                      <a:lnTo>
                        <a:pt x="1507" y="3123"/>
                      </a:lnTo>
                      <a:lnTo>
                        <a:pt x="1532" y="3142"/>
                      </a:lnTo>
                      <a:lnTo>
                        <a:pt x="1557" y="3159"/>
                      </a:lnTo>
                      <a:lnTo>
                        <a:pt x="1581" y="3175"/>
                      </a:lnTo>
                      <a:lnTo>
                        <a:pt x="1606" y="3191"/>
                      </a:lnTo>
                      <a:lnTo>
                        <a:pt x="1631" y="3205"/>
                      </a:lnTo>
                      <a:lnTo>
                        <a:pt x="1655" y="3218"/>
                      </a:lnTo>
                      <a:lnTo>
                        <a:pt x="1680" y="3230"/>
                      </a:lnTo>
                      <a:lnTo>
                        <a:pt x="1705" y="3241"/>
                      </a:lnTo>
                      <a:lnTo>
                        <a:pt x="1729" y="3251"/>
                      </a:lnTo>
                      <a:lnTo>
                        <a:pt x="1754" y="3260"/>
                      </a:lnTo>
                      <a:lnTo>
                        <a:pt x="1779" y="3268"/>
                      </a:lnTo>
                      <a:lnTo>
                        <a:pt x="1803" y="3275"/>
                      </a:lnTo>
                      <a:lnTo>
                        <a:pt x="1828" y="3281"/>
                      </a:lnTo>
                      <a:lnTo>
                        <a:pt x="1853" y="3285"/>
                      </a:lnTo>
                      <a:lnTo>
                        <a:pt x="1877" y="3289"/>
                      </a:lnTo>
                      <a:lnTo>
                        <a:pt x="1902" y="3292"/>
                      </a:lnTo>
                      <a:lnTo>
                        <a:pt x="1927" y="3293"/>
                      </a:lnTo>
                      <a:lnTo>
                        <a:pt x="1951" y="3294"/>
                      </a:lnTo>
                      <a:lnTo>
                        <a:pt x="1976" y="3293"/>
                      </a:lnTo>
                      <a:lnTo>
                        <a:pt x="2001" y="3292"/>
                      </a:lnTo>
                      <a:lnTo>
                        <a:pt x="2025" y="3289"/>
                      </a:lnTo>
                      <a:lnTo>
                        <a:pt x="2050" y="3285"/>
                      </a:lnTo>
                      <a:lnTo>
                        <a:pt x="2075" y="3281"/>
                      </a:lnTo>
                      <a:lnTo>
                        <a:pt x="2100" y="3275"/>
                      </a:lnTo>
                      <a:lnTo>
                        <a:pt x="2124" y="3268"/>
                      </a:lnTo>
                      <a:lnTo>
                        <a:pt x="2149" y="3260"/>
                      </a:lnTo>
                      <a:lnTo>
                        <a:pt x="2173" y="3251"/>
                      </a:lnTo>
                      <a:lnTo>
                        <a:pt x="2198" y="3241"/>
                      </a:lnTo>
                      <a:lnTo>
                        <a:pt x="2223" y="3230"/>
                      </a:lnTo>
                      <a:lnTo>
                        <a:pt x="2248" y="3218"/>
                      </a:lnTo>
                      <a:lnTo>
                        <a:pt x="2272" y="3205"/>
                      </a:lnTo>
                      <a:lnTo>
                        <a:pt x="2297" y="3191"/>
                      </a:lnTo>
                      <a:lnTo>
                        <a:pt x="2322" y="3175"/>
                      </a:lnTo>
                      <a:lnTo>
                        <a:pt x="2346" y="3159"/>
                      </a:lnTo>
                      <a:lnTo>
                        <a:pt x="2371" y="3142"/>
                      </a:lnTo>
                      <a:lnTo>
                        <a:pt x="2396" y="3123"/>
                      </a:lnTo>
                      <a:lnTo>
                        <a:pt x="2420" y="3104"/>
                      </a:lnTo>
                      <a:lnTo>
                        <a:pt x="2445" y="3083"/>
                      </a:lnTo>
                      <a:lnTo>
                        <a:pt x="2470" y="3062"/>
                      </a:lnTo>
                      <a:lnTo>
                        <a:pt x="2494" y="3039"/>
                      </a:lnTo>
                      <a:lnTo>
                        <a:pt x="2519" y="3015"/>
                      </a:lnTo>
                      <a:lnTo>
                        <a:pt x="2544" y="2990"/>
                      </a:lnTo>
                      <a:lnTo>
                        <a:pt x="2568" y="2965"/>
                      </a:lnTo>
                      <a:lnTo>
                        <a:pt x="2593" y="2938"/>
                      </a:lnTo>
                      <a:lnTo>
                        <a:pt x="2618" y="2910"/>
                      </a:lnTo>
                      <a:lnTo>
                        <a:pt x="2642" y="2881"/>
                      </a:lnTo>
                      <a:lnTo>
                        <a:pt x="2667" y="2851"/>
                      </a:lnTo>
                      <a:lnTo>
                        <a:pt x="2692" y="2820"/>
                      </a:lnTo>
                      <a:lnTo>
                        <a:pt x="2717" y="2788"/>
                      </a:lnTo>
                      <a:lnTo>
                        <a:pt x="2741" y="2754"/>
                      </a:lnTo>
                      <a:lnTo>
                        <a:pt x="2766" y="2720"/>
                      </a:lnTo>
                      <a:lnTo>
                        <a:pt x="2790" y="2685"/>
                      </a:lnTo>
                      <a:lnTo>
                        <a:pt x="2815" y="2648"/>
                      </a:lnTo>
                      <a:lnTo>
                        <a:pt x="2840" y="2611"/>
                      </a:lnTo>
                      <a:lnTo>
                        <a:pt x="2865" y="2572"/>
                      </a:lnTo>
                      <a:lnTo>
                        <a:pt x="2889" y="2533"/>
                      </a:lnTo>
                      <a:lnTo>
                        <a:pt x="2914" y="2492"/>
                      </a:lnTo>
                      <a:lnTo>
                        <a:pt x="2939" y="2451"/>
                      </a:lnTo>
                      <a:lnTo>
                        <a:pt x="2963" y="2408"/>
                      </a:lnTo>
                      <a:lnTo>
                        <a:pt x="2988" y="2364"/>
                      </a:lnTo>
                      <a:lnTo>
                        <a:pt x="3013" y="2320"/>
                      </a:lnTo>
                      <a:lnTo>
                        <a:pt x="3037" y="2274"/>
                      </a:lnTo>
                      <a:lnTo>
                        <a:pt x="3062" y="2227"/>
                      </a:lnTo>
                      <a:lnTo>
                        <a:pt x="3087" y="2179"/>
                      </a:lnTo>
                      <a:lnTo>
                        <a:pt x="3111" y="2130"/>
                      </a:lnTo>
                      <a:lnTo>
                        <a:pt x="3136" y="2080"/>
                      </a:lnTo>
                      <a:lnTo>
                        <a:pt x="3161" y="2029"/>
                      </a:lnTo>
                      <a:lnTo>
                        <a:pt x="3185" y="1976"/>
                      </a:lnTo>
                      <a:lnTo>
                        <a:pt x="3210" y="1923"/>
                      </a:lnTo>
                      <a:lnTo>
                        <a:pt x="3235" y="1869"/>
                      </a:lnTo>
                      <a:lnTo>
                        <a:pt x="3259" y="1813"/>
                      </a:lnTo>
                      <a:lnTo>
                        <a:pt x="3284" y="1757"/>
                      </a:lnTo>
                      <a:lnTo>
                        <a:pt x="3309" y="1700"/>
                      </a:lnTo>
                      <a:lnTo>
                        <a:pt x="3334" y="1641"/>
                      </a:lnTo>
                      <a:lnTo>
                        <a:pt x="3358" y="1582"/>
                      </a:lnTo>
                      <a:lnTo>
                        <a:pt x="3383" y="1521"/>
                      </a:lnTo>
                      <a:lnTo>
                        <a:pt x="3407" y="1460"/>
                      </a:lnTo>
                      <a:lnTo>
                        <a:pt x="3432" y="1397"/>
                      </a:lnTo>
                      <a:lnTo>
                        <a:pt x="3457" y="1333"/>
                      </a:lnTo>
                      <a:lnTo>
                        <a:pt x="3482" y="1268"/>
                      </a:lnTo>
                      <a:lnTo>
                        <a:pt x="3506" y="1203"/>
                      </a:lnTo>
                      <a:lnTo>
                        <a:pt x="3531" y="1135"/>
                      </a:lnTo>
                      <a:lnTo>
                        <a:pt x="3555" y="1067"/>
                      </a:lnTo>
                      <a:lnTo>
                        <a:pt x="3580" y="998"/>
                      </a:lnTo>
                      <a:lnTo>
                        <a:pt x="3605" y="928"/>
                      </a:lnTo>
                      <a:lnTo>
                        <a:pt x="3630" y="857"/>
                      </a:lnTo>
                      <a:lnTo>
                        <a:pt x="3654" y="785"/>
                      </a:lnTo>
                      <a:lnTo>
                        <a:pt x="3679" y="712"/>
                      </a:lnTo>
                      <a:lnTo>
                        <a:pt x="3704" y="637"/>
                      </a:lnTo>
                      <a:lnTo>
                        <a:pt x="3728" y="562"/>
                      </a:lnTo>
                      <a:lnTo>
                        <a:pt x="3753" y="485"/>
                      </a:lnTo>
                      <a:lnTo>
                        <a:pt x="3778" y="408"/>
                      </a:lnTo>
                      <a:lnTo>
                        <a:pt x="3802" y="330"/>
                      </a:lnTo>
                      <a:lnTo>
                        <a:pt x="3827" y="250"/>
                      </a:lnTo>
                      <a:lnTo>
                        <a:pt x="3852" y="169"/>
                      </a:lnTo>
                      <a:lnTo>
                        <a:pt x="3876" y="88"/>
                      </a:lnTo>
                      <a:lnTo>
                        <a:pt x="3901" y="5"/>
                      </a:lnTo>
                      <a:lnTo>
                        <a:pt x="3902" y="0"/>
                      </a:lnTo>
                    </a:path>
                  </a:pathLst>
                </a:custGeom>
                <a:noFill/>
                <a:ln w="41275" cap="flat">
                  <a:solidFill>
                    <a:srgbClr val="0072BD"/>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58"/>
                <p:cNvSpPr>
                  <a:spLocks/>
                </p:cNvSpPr>
                <p:nvPr/>
              </p:nvSpPr>
              <p:spPr bwMode="auto">
                <a:xfrm>
                  <a:off x="2357438" y="1419225"/>
                  <a:ext cx="7835900" cy="4518025"/>
                </a:xfrm>
                <a:custGeom>
                  <a:avLst/>
                  <a:gdLst>
                    <a:gd name="T0" fmla="*/ 75 w 4936"/>
                    <a:gd name="T1" fmla="*/ 45 h 2846"/>
                    <a:gd name="T2" fmla="*/ 173 w 4936"/>
                    <a:gd name="T3" fmla="*/ 123 h 2846"/>
                    <a:gd name="T4" fmla="*/ 272 w 4936"/>
                    <a:gd name="T5" fmla="*/ 220 h 2846"/>
                    <a:gd name="T6" fmla="*/ 371 w 4936"/>
                    <a:gd name="T7" fmla="*/ 334 h 2846"/>
                    <a:gd name="T8" fmla="*/ 469 w 4936"/>
                    <a:gd name="T9" fmla="*/ 463 h 2846"/>
                    <a:gd name="T10" fmla="*/ 568 w 4936"/>
                    <a:gd name="T11" fmla="*/ 604 h 2846"/>
                    <a:gd name="T12" fmla="*/ 667 w 4936"/>
                    <a:gd name="T13" fmla="*/ 754 h 2846"/>
                    <a:gd name="T14" fmla="*/ 766 w 4936"/>
                    <a:gd name="T15" fmla="*/ 911 h 2846"/>
                    <a:gd name="T16" fmla="*/ 864 w 4936"/>
                    <a:gd name="T17" fmla="*/ 1074 h 2846"/>
                    <a:gd name="T18" fmla="*/ 963 w 4936"/>
                    <a:gd name="T19" fmla="*/ 1239 h 2846"/>
                    <a:gd name="T20" fmla="*/ 1062 w 4936"/>
                    <a:gd name="T21" fmla="*/ 1405 h 2846"/>
                    <a:gd name="T22" fmla="*/ 1160 w 4936"/>
                    <a:gd name="T23" fmla="*/ 1569 h 2846"/>
                    <a:gd name="T24" fmla="*/ 1259 w 4936"/>
                    <a:gd name="T25" fmla="*/ 1730 h 2846"/>
                    <a:gd name="T26" fmla="*/ 1358 w 4936"/>
                    <a:gd name="T27" fmla="*/ 1885 h 2846"/>
                    <a:gd name="T28" fmla="*/ 1457 w 4936"/>
                    <a:gd name="T29" fmla="*/ 2033 h 2846"/>
                    <a:gd name="T30" fmla="*/ 1555 w 4936"/>
                    <a:gd name="T31" fmla="*/ 2173 h 2846"/>
                    <a:gd name="T32" fmla="*/ 1654 w 4936"/>
                    <a:gd name="T33" fmla="*/ 2303 h 2846"/>
                    <a:gd name="T34" fmla="*/ 1753 w 4936"/>
                    <a:gd name="T35" fmla="*/ 2421 h 2846"/>
                    <a:gd name="T36" fmla="*/ 1851 w 4936"/>
                    <a:gd name="T37" fmla="*/ 2527 h 2846"/>
                    <a:gd name="T38" fmla="*/ 1950 w 4936"/>
                    <a:gd name="T39" fmla="*/ 2619 h 2846"/>
                    <a:gd name="T40" fmla="*/ 2049 w 4936"/>
                    <a:gd name="T41" fmla="*/ 2696 h 2846"/>
                    <a:gd name="T42" fmla="*/ 2148 w 4936"/>
                    <a:gd name="T43" fmla="*/ 2758 h 2846"/>
                    <a:gd name="T44" fmla="*/ 2246 w 4936"/>
                    <a:gd name="T45" fmla="*/ 2803 h 2846"/>
                    <a:gd name="T46" fmla="*/ 2345 w 4936"/>
                    <a:gd name="T47" fmla="*/ 2833 h 2846"/>
                    <a:gd name="T48" fmla="*/ 2444 w 4936"/>
                    <a:gd name="T49" fmla="*/ 2845 h 2846"/>
                    <a:gd name="T50" fmla="*/ 2542 w 4936"/>
                    <a:gd name="T51" fmla="*/ 2841 h 2846"/>
                    <a:gd name="T52" fmla="*/ 2641 w 4936"/>
                    <a:gd name="T53" fmla="*/ 2820 h 2846"/>
                    <a:gd name="T54" fmla="*/ 2740 w 4936"/>
                    <a:gd name="T55" fmla="*/ 2783 h 2846"/>
                    <a:gd name="T56" fmla="*/ 2839 w 4936"/>
                    <a:gd name="T57" fmla="*/ 2729 h 2846"/>
                    <a:gd name="T58" fmla="*/ 2937 w 4936"/>
                    <a:gd name="T59" fmla="*/ 2659 h 2846"/>
                    <a:gd name="T60" fmla="*/ 3036 w 4936"/>
                    <a:gd name="T61" fmla="*/ 2575 h 2846"/>
                    <a:gd name="T62" fmla="*/ 3135 w 4936"/>
                    <a:gd name="T63" fmla="*/ 2476 h 2846"/>
                    <a:gd name="T64" fmla="*/ 3234 w 4936"/>
                    <a:gd name="T65" fmla="*/ 2364 h 2846"/>
                    <a:gd name="T66" fmla="*/ 3332 w 4936"/>
                    <a:gd name="T67" fmla="*/ 2240 h 2846"/>
                    <a:gd name="T68" fmla="*/ 3431 w 4936"/>
                    <a:gd name="T69" fmla="*/ 2105 h 2846"/>
                    <a:gd name="T70" fmla="*/ 3530 w 4936"/>
                    <a:gd name="T71" fmla="*/ 1961 h 2846"/>
                    <a:gd name="T72" fmla="*/ 3628 w 4936"/>
                    <a:gd name="T73" fmla="*/ 1808 h 2846"/>
                    <a:gd name="T74" fmla="*/ 3727 w 4936"/>
                    <a:gd name="T75" fmla="*/ 1650 h 2846"/>
                    <a:gd name="T76" fmla="*/ 3826 w 4936"/>
                    <a:gd name="T77" fmla="*/ 1487 h 2846"/>
                    <a:gd name="T78" fmla="*/ 3924 w 4936"/>
                    <a:gd name="T79" fmla="*/ 1322 h 2846"/>
                    <a:gd name="T80" fmla="*/ 4023 w 4936"/>
                    <a:gd name="T81" fmla="*/ 1156 h 2846"/>
                    <a:gd name="T82" fmla="*/ 4122 w 4936"/>
                    <a:gd name="T83" fmla="*/ 992 h 2846"/>
                    <a:gd name="T84" fmla="*/ 4221 w 4936"/>
                    <a:gd name="T85" fmla="*/ 832 h 2846"/>
                    <a:gd name="T86" fmla="*/ 4319 w 4936"/>
                    <a:gd name="T87" fmla="*/ 678 h 2846"/>
                    <a:gd name="T88" fmla="*/ 4418 w 4936"/>
                    <a:gd name="T89" fmla="*/ 532 h 2846"/>
                    <a:gd name="T90" fmla="*/ 4517 w 4936"/>
                    <a:gd name="T91" fmla="*/ 397 h 2846"/>
                    <a:gd name="T92" fmla="*/ 4616 w 4936"/>
                    <a:gd name="T93" fmla="*/ 275 h 2846"/>
                    <a:gd name="T94" fmla="*/ 4714 w 4936"/>
                    <a:gd name="T95" fmla="*/ 169 h 2846"/>
                    <a:gd name="T96" fmla="*/ 4813 w 4936"/>
                    <a:gd name="T97" fmla="*/ 81 h 2846"/>
                    <a:gd name="T98" fmla="*/ 4912 w 4936"/>
                    <a:gd name="T99" fmla="*/ 14 h 2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36" h="2846">
                      <a:moveTo>
                        <a:pt x="0" y="0"/>
                      </a:moveTo>
                      <a:lnTo>
                        <a:pt x="25" y="14"/>
                      </a:lnTo>
                      <a:lnTo>
                        <a:pt x="50" y="28"/>
                      </a:lnTo>
                      <a:lnTo>
                        <a:pt x="75" y="45"/>
                      </a:lnTo>
                      <a:lnTo>
                        <a:pt x="99" y="62"/>
                      </a:lnTo>
                      <a:lnTo>
                        <a:pt x="124" y="81"/>
                      </a:lnTo>
                      <a:lnTo>
                        <a:pt x="149" y="101"/>
                      </a:lnTo>
                      <a:lnTo>
                        <a:pt x="173" y="123"/>
                      </a:lnTo>
                      <a:lnTo>
                        <a:pt x="198" y="145"/>
                      </a:lnTo>
                      <a:lnTo>
                        <a:pt x="223" y="169"/>
                      </a:lnTo>
                      <a:lnTo>
                        <a:pt x="247" y="194"/>
                      </a:lnTo>
                      <a:lnTo>
                        <a:pt x="272" y="220"/>
                      </a:lnTo>
                      <a:lnTo>
                        <a:pt x="297" y="247"/>
                      </a:lnTo>
                      <a:lnTo>
                        <a:pt x="321" y="275"/>
                      </a:lnTo>
                      <a:lnTo>
                        <a:pt x="346" y="304"/>
                      </a:lnTo>
                      <a:lnTo>
                        <a:pt x="371" y="334"/>
                      </a:lnTo>
                      <a:lnTo>
                        <a:pt x="395" y="365"/>
                      </a:lnTo>
                      <a:lnTo>
                        <a:pt x="420" y="397"/>
                      </a:lnTo>
                      <a:lnTo>
                        <a:pt x="445" y="430"/>
                      </a:lnTo>
                      <a:lnTo>
                        <a:pt x="469" y="463"/>
                      </a:lnTo>
                      <a:lnTo>
                        <a:pt x="494" y="497"/>
                      </a:lnTo>
                      <a:lnTo>
                        <a:pt x="519" y="532"/>
                      </a:lnTo>
                      <a:lnTo>
                        <a:pt x="544" y="568"/>
                      </a:lnTo>
                      <a:lnTo>
                        <a:pt x="568" y="604"/>
                      </a:lnTo>
                      <a:lnTo>
                        <a:pt x="593" y="641"/>
                      </a:lnTo>
                      <a:lnTo>
                        <a:pt x="617" y="678"/>
                      </a:lnTo>
                      <a:lnTo>
                        <a:pt x="642" y="716"/>
                      </a:lnTo>
                      <a:lnTo>
                        <a:pt x="667" y="754"/>
                      </a:lnTo>
                      <a:lnTo>
                        <a:pt x="692" y="793"/>
                      </a:lnTo>
                      <a:lnTo>
                        <a:pt x="716" y="832"/>
                      </a:lnTo>
                      <a:lnTo>
                        <a:pt x="741" y="872"/>
                      </a:lnTo>
                      <a:lnTo>
                        <a:pt x="766" y="911"/>
                      </a:lnTo>
                      <a:lnTo>
                        <a:pt x="790" y="952"/>
                      </a:lnTo>
                      <a:lnTo>
                        <a:pt x="815" y="992"/>
                      </a:lnTo>
                      <a:lnTo>
                        <a:pt x="840" y="1033"/>
                      </a:lnTo>
                      <a:lnTo>
                        <a:pt x="864" y="1074"/>
                      </a:lnTo>
                      <a:lnTo>
                        <a:pt x="889" y="1115"/>
                      </a:lnTo>
                      <a:lnTo>
                        <a:pt x="914" y="1156"/>
                      </a:lnTo>
                      <a:lnTo>
                        <a:pt x="938" y="1198"/>
                      </a:lnTo>
                      <a:lnTo>
                        <a:pt x="963" y="1239"/>
                      </a:lnTo>
                      <a:lnTo>
                        <a:pt x="988" y="1281"/>
                      </a:lnTo>
                      <a:lnTo>
                        <a:pt x="1012" y="1322"/>
                      </a:lnTo>
                      <a:lnTo>
                        <a:pt x="1037" y="1363"/>
                      </a:lnTo>
                      <a:lnTo>
                        <a:pt x="1062" y="1405"/>
                      </a:lnTo>
                      <a:lnTo>
                        <a:pt x="1086" y="1446"/>
                      </a:lnTo>
                      <a:lnTo>
                        <a:pt x="1111" y="1487"/>
                      </a:lnTo>
                      <a:lnTo>
                        <a:pt x="1136" y="1528"/>
                      </a:lnTo>
                      <a:lnTo>
                        <a:pt x="1160" y="1569"/>
                      </a:lnTo>
                      <a:lnTo>
                        <a:pt x="1185" y="1609"/>
                      </a:lnTo>
                      <a:lnTo>
                        <a:pt x="1210" y="1650"/>
                      </a:lnTo>
                      <a:lnTo>
                        <a:pt x="1234" y="1690"/>
                      </a:lnTo>
                      <a:lnTo>
                        <a:pt x="1259" y="1730"/>
                      </a:lnTo>
                      <a:lnTo>
                        <a:pt x="1284" y="1769"/>
                      </a:lnTo>
                      <a:lnTo>
                        <a:pt x="1309" y="1808"/>
                      </a:lnTo>
                      <a:lnTo>
                        <a:pt x="1333" y="1847"/>
                      </a:lnTo>
                      <a:lnTo>
                        <a:pt x="1358" y="1885"/>
                      </a:lnTo>
                      <a:lnTo>
                        <a:pt x="1383" y="1923"/>
                      </a:lnTo>
                      <a:lnTo>
                        <a:pt x="1407" y="1961"/>
                      </a:lnTo>
                      <a:lnTo>
                        <a:pt x="1432" y="1997"/>
                      </a:lnTo>
                      <a:lnTo>
                        <a:pt x="1457" y="2033"/>
                      </a:lnTo>
                      <a:lnTo>
                        <a:pt x="1481" y="2069"/>
                      </a:lnTo>
                      <a:lnTo>
                        <a:pt x="1506" y="2105"/>
                      </a:lnTo>
                      <a:lnTo>
                        <a:pt x="1531" y="2139"/>
                      </a:lnTo>
                      <a:lnTo>
                        <a:pt x="1555" y="2173"/>
                      </a:lnTo>
                      <a:lnTo>
                        <a:pt x="1580" y="2207"/>
                      </a:lnTo>
                      <a:lnTo>
                        <a:pt x="1605" y="2240"/>
                      </a:lnTo>
                      <a:lnTo>
                        <a:pt x="1629" y="2272"/>
                      </a:lnTo>
                      <a:lnTo>
                        <a:pt x="1654" y="2303"/>
                      </a:lnTo>
                      <a:lnTo>
                        <a:pt x="1679" y="2334"/>
                      </a:lnTo>
                      <a:lnTo>
                        <a:pt x="1703" y="2364"/>
                      </a:lnTo>
                      <a:lnTo>
                        <a:pt x="1728" y="2393"/>
                      </a:lnTo>
                      <a:lnTo>
                        <a:pt x="1753" y="2421"/>
                      </a:lnTo>
                      <a:lnTo>
                        <a:pt x="1777" y="2449"/>
                      </a:lnTo>
                      <a:lnTo>
                        <a:pt x="1802" y="2476"/>
                      </a:lnTo>
                      <a:lnTo>
                        <a:pt x="1827" y="2502"/>
                      </a:lnTo>
                      <a:lnTo>
                        <a:pt x="1851" y="2527"/>
                      </a:lnTo>
                      <a:lnTo>
                        <a:pt x="1876" y="2551"/>
                      </a:lnTo>
                      <a:lnTo>
                        <a:pt x="1901" y="2575"/>
                      </a:lnTo>
                      <a:lnTo>
                        <a:pt x="1925" y="2597"/>
                      </a:lnTo>
                      <a:lnTo>
                        <a:pt x="1950" y="2619"/>
                      </a:lnTo>
                      <a:lnTo>
                        <a:pt x="1975" y="2640"/>
                      </a:lnTo>
                      <a:lnTo>
                        <a:pt x="2000" y="2659"/>
                      </a:lnTo>
                      <a:lnTo>
                        <a:pt x="2024" y="2678"/>
                      </a:lnTo>
                      <a:lnTo>
                        <a:pt x="2049" y="2696"/>
                      </a:lnTo>
                      <a:lnTo>
                        <a:pt x="2074" y="2713"/>
                      </a:lnTo>
                      <a:lnTo>
                        <a:pt x="2098" y="2729"/>
                      </a:lnTo>
                      <a:lnTo>
                        <a:pt x="2123" y="2744"/>
                      </a:lnTo>
                      <a:lnTo>
                        <a:pt x="2148" y="2758"/>
                      </a:lnTo>
                      <a:lnTo>
                        <a:pt x="2172" y="2771"/>
                      </a:lnTo>
                      <a:lnTo>
                        <a:pt x="2197" y="2783"/>
                      </a:lnTo>
                      <a:lnTo>
                        <a:pt x="2222" y="2794"/>
                      </a:lnTo>
                      <a:lnTo>
                        <a:pt x="2246" y="2803"/>
                      </a:lnTo>
                      <a:lnTo>
                        <a:pt x="2271" y="2812"/>
                      </a:lnTo>
                      <a:lnTo>
                        <a:pt x="2296" y="2820"/>
                      </a:lnTo>
                      <a:lnTo>
                        <a:pt x="2320" y="2827"/>
                      </a:lnTo>
                      <a:lnTo>
                        <a:pt x="2345" y="2833"/>
                      </a:lnTo>
                      <a:lnTo>
                        <a:pt x="2370" y="2837"/>
                      </a:lnTo>
                      <a:lnTo>
                        <a:pt x="2394" y="2841"/>
                      </a:lnTo>
                      <a:lnTo>
                        <a:pt x="2419" y="2844"/>
                      </a:lnTo>
                      <a:lnTo>
                        <a:pt x="2444" y="2845"/>
                      </a:lnTo>
                      <a:lnTo>
                        <a:pt x="2468" y="2846"/>
                      </a:lnTo>
                      <a:lnTo>
                        <a:pt x="2493" y="2845"/>
                      </a:lnTo>
                      <a:lnTo>
                        <a:pt x="2518" y="2844"/>
                      </a:lnTo>
                      <a:lnTo>
                        <a:pt x="2542" y="2841"/>
                      </a:lnTo>
                      <a:lnTo>
                        <a:pt x="2567" y="2837"/>
                      </a:lnTo>
                      <a:lnTo>
                        <a:pt x="2592" y="2833"/>
                      </a:lnTo>
                      <a:lnTo>
                        <a:pt x="2617" y="2827"/>
                      </a:lnTo>
                      <a:lnTo>
                        <a:pt x="2641" y="2820"/>
                      </a:lnTo>
                      <a:lnTo>
                        <a:pt x="2666" y="2812"/>
                      </a:lnTo>
                      <a:lnTo>
                        <a:pt x="2690" y="2803"/>
                      </a:lnTo>
                      <a:lnTo>
                        <a:pt x="2715" y="2794"/>
                      </a:lnTo>
                      <a:lnTo>
                        <a:pt x="2740" y="2783"/>
                      </a:lnTo>
                      <a:lnTo>
                        <a:pt x="2765" y="2771"/>
                      </a:lnTo>
                      <a:lnTo>
                        <a:pt x="2789" y="2758"/>
                      </a:lnTo>
                      <a:lnTo>
                        <a:pt x="2814" y="2744"/>
                      </a:lnTo>
                      <a:lnTo>
                        <a:pt x="2839" y="2729"/>
                      </a:lnTo>
                      <a:lnTo>
                        <a:pt x="2863" y="2713"/>
                      </a:lnTo>
                      <a:lnTo>
                        <a:pt x="2888" y="2696"/>
                      </a:lnTo>
                      <a:lnTo>
                        <a:pt x="2913" y="2678"/>
                      </a:lnTo>
                      <a:lnTo>
                        <a:pt x="2937" y="2659"/>
                      </a:lnTo>
                      <a:lnTo>
                        <a:pt x="2962" y="2640"/>
                      </a:lnTo>
                      <a:lnTo>
                        <a:pt x="2987" y="2619"/>
                      </a:lnTo>
                      <a:lnTo>
                        <a:pt x="3011" y="2597"/>
                      </a:lnTo>
                      <a:lnTo>
                        <a:pt x="3036" y="2575"/>
                      </a:lnTo>
                      <a:lnTo>
                        <a:pt x="3061" y="2551"/>
                      </a:lnTo>
                      <a:lnTo>
                        <a:pt x="3085" y="2527"/>
                      </a:lnTo>
                      <a:lnTo>
                        <a:pt x="3110" y="2502"/>
                      </a:lnTo>
                      <a:lnTo>
                        <a:pt x="3135" y="2476"/>
                      </a:lnTo>
                      <a:lnTo>
                        <a:pt x="3159" y="2449"/>
                      </a:lnTo>
                      <a:lnTo>
                        <a:pt x="3184" y="2421"/>
                      </a:lnTo>
                      <a:lnTo>
                        <a:pt x="3209" y="2393"/>
                      </a:lnTo>
                      <a:lnTo>
                        <a:pt x="3234" y="2364"/>
                      </a:lnTo>
                      <a:lnTo>
                        <a:pt x="3258" y="2334"/>
                      </a:lnTo>
                      <a:lnTo>
                        <a:pt x="3283" y="2303"/>
                      </a:lnTo>
                      <a:lnTo>
                        <a:pt x="3307" y="2272"/>
                      </a:lnTo>
                      <a:lnTo>
                        <a:pt x="3332" y="2240"/>
                      </a:lnTo>
                      <a:lnTo>
                        <a:pt x="3357" y="2207"/>
                      </a:lnTo>
                      <a:lnTo>
                        <a:pt x="3382" y="2173"/>
                      </a:lnTo>
                      <a:lnTo>
                        <a:pt x="3406" y="2139"/>
                      </a:lnTo>
                      <a:lnTo>
                        <a:pt x="3431" y="2105"/>
                      </a:lnTo>
                      <a:lnTo>
                        <a:pt x="3456" y="2069"/>
                      </a:lnTo>
                      <a:lnTo>
                        <a:pt x="3480" y="2033"/>
                      </a:lnTo>
                      <a:lnTo>
                        <a:pt x="3505" y="1997"/>
                      </a:lnTo>
                      <a:lnTo>
                        <a:pt x="3530" y="1961"/>
                      </a:lnTo>
                      <a:lnTo>
                        <a:pt x="3554" y="1923"/>
                      </a:lnTo>
                      <a:lnTo>
                        <a:pt x="3579" y="1885"/>
                      </a:lnTo>
                      <a:lnTo>
                        <a:pt x="3604" y="1847"/>
                      </a:lnTo>
                      <a:lnTo>
                        <a:pt x="3628" y="1808"/>
                      </a:lnTo>
                      <a:lnTo>
                        <a:pt x="3653" y="1769"/>
                      </a:lnTo>
                      <a:lnTo>
                        <a:pt x="3678" y="1730"/>
                      </a:lnTo>
                      <a:lnTo>
                        <a:pt x="3702" y="1690"/>
                      </a:lnTo>
                      <a:lnTo>
                        <a:pt x="3727" y="1650"/>
                      </a:lnTo>
                      <a:lnTo>
                        <a:pt x="3752" y="1609"/>
                      </a:lnTo>
                      <a:lnTo>
                        <a:pt x="3776" y="1569"/>
                      </a:lnTo>
                      <a:lnTo>
                        <a:pt x="3801" y="1528"/>
                      </a:lnTo>
                      <a:lnTo>
                        <a:pt x="3826" y="1487"/>
                      </a:lnTo>
                      <a:lnTo>
                        <a:pt x="3851" y="1446"/>
                      </a:lnTo>
                      <a:lnTo>
                        <a:pt x="3875" y="1405"/>
                      </a:lnTo>
                      <a:lnTo>
                        <a:pt x="3900" y="1363"/>
                      </a:lnTo>
                      <a:lnTo>
                        <a:pt x="3924" y="1322"/>
                      </a:lnTo>
                      <a:lnTo>
                        <a:pt x="3949" y="1281"/>
                      </a:lnTo>
                      <a:lnTo>
                        <a:pt x="3974" y="1239"/>
                      </a:lnTo>
                      <a:lnTo>
                        <a:pt x="3999" y="1198"/>
                      </a:lnTo>
                      <a:lnTo>
                        <a:pt x="4023" y="1156"/>
                      </a:lnTo>
                      <a:lnTo>
                        <a:pt x="4048" y="1115"/>
                      </a:lnTo>
                      <a:lnTo>
                        <a:pt x="4072" y="1074"/>
                      </a:lnTo>
                      <a:lnTo>
                        <a:pt x="4097" y="1033"/>
                      </a:lnTo>
                      <a:lnTo>
                        <a:pt x="4122" y="992"/>
                      </a:lnTo>
                      <a:lnTo>
                        <a:pt x="4147" y="952"/>
                      </a:lnTo>
                      <a:lnTo>
                        <a:pt x="4171" y="911"/>
                      </a:lnTo>
                      <a:lnTo>
                        <a:pt x="4196" y="872"/>
                      </a:lnTo>
                      <a:lnTo>
                        <a:pt x="4221" y="832"/>
                      </a:lnTo>
                      <a:lnTo>
                        <a:pt x="4245" y="793"/>
                      </a:lnTo>
                      <a:lnTo>
                        <a:pt x="4270" y="754"/>
                      </a:lnTo>
                      <a:lnTo>
                        <a:pt x="4295" y="716"/>
                      </a:lnTo>
                      <a:lnTo>
                        <a:pt x="4319" y="678"/>
                      </a:lnTo>
                      <a:lnTo>
                        <a:pt x="4344" y="641"/>
                      </a:lnTo>
                      <a:lnTo>
                        <a:pt x="4369" y="604"/>
                      </a:lnTo>
                      <a:lnTo>
                        <a:pt x="4393" y="568"/>
                      </a:lnTo>
                      <a:lnTo>
                        <a:pt x="4418" y="532"/>
                      </a:lnTo>
                      <a:lnTo>
                        <a:pt x="4443" y="497"/>
                      </a:lnTo>
                      <a:lnTo>
                        <a:pt x="4468" y="463"/>
                      </a:lnTo>
                      <a:lnTo>
                        <a:pt x="4492" y="430"/>
                      </a:lnTo>
                      <a:lnTo>
                        <a:pt x="4517" y="397"/>
                      </a:lnTo>
                      <a:lnTo>
                        <a:pt x="4541" y="365"/>
                      </a:lnTo>
                      <a:lnTo>
                        <a:pt x="4566" y="334"/>
                      </a:lnTo>
                      <a:lnTo>
                        <a:pt x="4591" y="304"/>
                      </a:lnTo>
                      <a:lnTo>
                        <a:pt x="4616" y="275"/>
                      </a:lnTo>
                      <a:lnTo>
                        <a:pt x="4640" y="247"/>
                      </a:lnTo>
                      <a:lnTo>
                        <a:pt x="4665" y="220"/>
                      </a:lnTo>
                      <a:lnTo>
                        <a:pt x="4689" y="194"/>
                      </a:lnTo>
                      <a:lnTo>
                        <a:pt x="4714" y="169"/>
                      </a:lnTo>
                      <a:lnTo>
                        <a:pt x="4739" y="145"/>
                      </a:lnTo>
                      <a:lnTo>
                        <a:pt x="4764" y="123"/>
                      </a:lnTo>
                      <a:lnTo>
                        <a:pt x="4788" y="101"/>
                      </a:lnTo>
                      <a:lnTo>
                        <a:pt x="4813" y="81"/>
                      </a:lnTo>
                      <a:lnTo>
                        <a:pt x="4837" y="62"/>
                      </a:lnTo>
                      <a:lnTo>
                        <a:pt x="4862" y="45"/>
                      </a:lnTo>
                      <a:lnTo>
                        <a:pt x="4887" y="28"/>
                      </a:lnTo>
                      <a:lnTo>
                        <a:pt x="4912" y="14"/>
                      </a:lnTo>
                      <a:lnTo>
                        <a:pt x="4936" y="0"/>
                      </a:lnTo>
                    </a:path>
                  </a:pathLst>
                </a:custGeom>
                <a:noFill/>
                <a:ln w="41275"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aphicFrame>
          <p:nvGraphicFramePr>
            <p:cNvPr id="27" name="Object 26"/>
            <p:cNvGraphicFramePr>
              <a:graphicFrameLocks noChangeAspect="1"/>
            </p:cNvGraphicFramePr>
            <p:nvPr>
              <p:extLst>
                <p:ext uri="{D42A27DB-BD31-4B8C-83A1-F6EECF244321}">
                  <p14:modId xmlns:p14="http://schemas.microsoft.com/office/powerpoint/2010/main" val="3289799328"/>
                </p:ext>
              </p:extLst>
            </p:nvPr>
          </p:nvGraphicFramePr>
          <p:xfrm>
            <a:off x="982044" y="5766531"/>
            <a:ext cx="1854200" cy="419100"/>
          </p:xfrm>
          <a:graphic>
            <a:graphicData uri="http://schemas.openxmlformats.org/presentationml/2006/ole">
              <mc:AlternateContent xmlns:mc="http://schemas.openxmlformats.org/markup-compatibility/2006">
                <mc:Choice xmlns:v="urn:schemas-microsoft-com:vml" Requires="v">
                  <p:oleObj spid="_x0000_s119042" name="Equation" r:id="rId3" imgW="1854000" imgH="419040" progId="Equation.DSMT4">
                    <p:embed/>
                  </p:oleObj>
                </mc:Choice>
                <mc:Fallback>
                  <p:oleObj name="Equation" r:id="rId3" imgW="1854000" imgH="419040" progId="Equation.DSMT4">
                    <p:embed/>
                    <p:pic>
                      <p:nvPicPr>
                        <p:cNvPr id="0" name=""/>
                        <p:cNvPicPr/>
                        <p:nvPr/>
                      </p:nvPicPr>
                      <p:blipFill>
                        <a:blip r:embed="rId4"/>
                        <a:stretch>
                          <a:fillRect/>
                        </a:stretch>
                      </p:blipFill>
                      <p:spPr>
                        <a:xfrm>
                          <a:off x="982044" y="5766531"/>
                          <a:ext cx="1854200" cy="419100"/>
                        </a:xfrm>
                        <a:prstGeom prst="rect">
                          <a:avLst/>
                        </a:prstGeom>
                      </p:spPr>
                    </p:pic>
                  </p:oleObj>
                </mc:Fallback>
              </mc:AlternateContent>
            </a:graphicData>
          </a:graphic>
        </p:graphicFrame>
      </p:grpSp>
      <p:sp>
        <p:nvSpPr>
          <p:cNvPr id="28" name="TextBox 27"/>
          <p:cNvSpPr txBox="1"/>
          <p:nvPr/>
        </p:nvSpPr>
        <p:spPr>
          <a:xfrm>
            <a:off x="4410137" y="1799142"/>
            <a:ext cx="4446455" cy="1384995"/>
          </a:xfrm>
          <a:prstGeom prst="rect">
            <a:avLst/>
          </a:prstGeom>
          <a:noFill/>
        </p:spPr>
        <p:txBody>
          <a:bodyPr wrap="square" rtlCol="0">
            <a:spAutoFit/>
          </a:bodyPr>
          <a:lstStyle/>
          <a:p>
            <a:pPr algn="just"/>
            <a:r>
              <a:rPr lang="en-US" sz="1400" dirty="0" smtClean="0"/>
              <a:t>(2) Each polarizable entity, (atom, bond, or molecular orbital) does not have a center of inversion symmetry, but for each “positive” entity there is also  a ”negative” entity-so while the individual dipoles at sum and differences frequencies are generated – the second order polarization terms are all zeroes. </a:t>
            </a:r>
            <a:endParaRPr lang="en-US" sz="1400" dirty="0"/>
          </a:p>
        </p:txBody>
      </p:sp>
      <p:grpSp>
        <p:nvGrpSpPr>
          <p:cNvPr id="17" name="Group 16"/>
          <p:cNvGrpSpPr/>
          <p:nvPr/>
        </p:nvGrpSpPr>
        <p:grpSpPr>
          <a:xfrm>
            <a:off x="3519089" y="3289926"/>
            <a:ext cx="5653773" cy="3106112"/>
            <a:chOff x="3519089" y="3289926"/>
            <a:chExt cx="5653773" cy="3106112"/>
          </a:xfrm>
        </p:grpSpPr>
        <p:sp>
          <p:nvSpPr>
            <p:cNvPr id="29" name="Freeform 66"/>
            <p:cNvSpPr>
              <a:spLocks/>
            </p:cNvSpPr>
            <p:nvPr/>
          </p:nvSpPr>
          <p:spPr bwMode="auto">
            <a:xfrm>
              <a:off x="5982757" y="4145396"/>
              <a:ext cx="2883298" cy="1649412"/>
            </a:xfrm>
            <a:custGeom>
              <a:avLst/>
              <a:gdLst/>
              <a:ahLst/>
              <a:cxnLst>
                <a:cxn ang="0">
                  <a:pos x="34" y="621"/>
                </a:cxn>
                <a:cxn ang="0">
                  <a:pos x="109" y="636"/>
                </a:cxn>
                <a:cxn ang="0">
                  <a:pos x="183" y="656"/>
                </a:cxn>
                <a:cxn ang="0">
                  <a:pos x="258" y="680"/>
                </a:cxn>
                <a:cxn ang="0">
                  <a:pos x="332" y="710"/>
                </a:cxn>
                <a:cxn ang="0">
                  <a:pos x="407" y="740"/>
                </a:cxn>
                <a:cxn ang="0">
                  <a:pos x="481" y="780"/>
                </a:cxn>
                <a:cxn ang="0">
                  <a:pos x="556" y="819"/>
                </a:cxn>
                <a:cxn ang="0">
                  <a:pos x="625" y="869"/>
                </a:cxn>
                <a:cxn ang="0">
                  <a:pos x="700" y="924"/>
                </a:cxn>
                <a:cxn ang="0">
                  <a:pos x="774" y="978"/>
                </a:cxn>
                <a:cxn ang="0">
                  <a:pos x="849" y="1048"/>
                </a:cxn>
                <a:cxn ang="0">
                  <a:pos x="923" y="1117"/>
                </a:cxn>
                <a:cxn ang="0">
                  <a:pos x="998" y="1197"/>
                </a:cxn>
                <a:cxn ang="0">
                  <a:pos x="1072" y="1281"/>
                </a:cxn>
                <a:cxn ang="0">
                  <a:pos x="1147" y="1371"/>
                </a:cxn>
                <a:cxn ang="0">
                  <a:pos x="1221" y="1470"/>
                </a:cxn>
                <a:cxn ang="0">
                  <a:pos x="1296" y="1569"/>
                </a:cxn>
                <a:cxn ang="0">
                  <a:pos x="1370" y="1673"/>
                </a:cxn>
                <a:cxn ang="0">
                  <a:pos x="1445" y="1778"/>
                </a:cxn>
                <a:cxn ang="0">
                  <a:pos x="1519" y="1877"/>
                </a:cxn>
                <a:cxn ang="0">
                  <a:pos x="1594" y="1966"/>
                </a:cxn>
                <a:cxn ang="0">
                  <a:pos x="1668" y="2046"/>
                </a:cxn>
                <a:cxn ang="0">
                  <a:pos x="1743" y="2100"/>
                </a:cxn>
                <a:cxn ang="0">
                  <a:pos x="1817" y="2130"/>
                </a:cxn>
                <a:cxn ang="0">
                  <a:pos x="1887" y="2130"/>
                </a:cxn>
                <a:cxn ang="0">
                  <a:pos x="1961" y="2095"/>
                </a:cxn>
                <a:cxn ang="0">
                  <a:pos x="2036" y="2031"/>
                </a:cxn>
                <a:cxn ang="0">
                  <a:pos x="2110" y="1941"/>
                </a:cxn>
                <a:cxn ang="0">
                  <a:pos x="2185" y="1822"/>
                </a:cxn>
                <a:cxn ang="0">
                  <a:pos x="2259" y="1688"/>
                </a:cxn>
                <a:cxn ang="0">
                  <a:pos x="2334" y="1544"/>
                </a:cxn>
                <a:cxn ang="0">
                  <a:pos x="2408" y="1395"/>
                </a:cxn>
                <a:cxn ang="0">
                  <a:pos x="2483" y="1251"/>
                </a:cxn>
                <a:cxn ang="0">
                  <a:pos x="2557" y="1107"/>
                </a:cxn>
                <a:cxn ang="0">
                  <a:pos x="2632" y="978"/>
                </a:cxn>
                <a:cxn ang="0">
                  <a:pos x="2706" y="854"/>
                </a:cxn>
                <a:cxn ang="0">
                  <a:pos x="2781" y="740"/>
                </a:cxn>
                <a:cxn ang="0">
                  <a:pos x="2855" y="636"/>
                </a:cxn>
                <a:cxn ang="0">
                  <a:pos x="2930" y="541"/>
                </a:cxn>
                <a:cxn ang="0">
                  <a:pos x="3004" y="462"/>
                </a:cxn>
                <a:cxn ang="0">
                  <a:pos x="3079" y="387"/>
                </a:cxn>
                <a:cxn ang="0">
                  <a:pos x="3148" y="318"/>
                </a:cxn>
                <a:cxn ang="0">
                  <a:pos x="3223" y="258"/>
                </a:cxn>
                <a:cxn ang="0">
                  <a:pos x="3297" y="204"/>
                </a:cxn>
                <a:cxn ang="0">
                  <a:pos x="3372" y="159"/>
                </a:cxn>
                <a:cxn ang="0">
                  <a:pos x="3446" y="114"/>
                </a:cxn>
                <a:cxn ang="0">
                  <a:pos x="3520" y="80"/>
                </a:cxn>
                <a:cxn ang="0">
                  <a:pos x="3595" y="45"/>
                </a:cxn>
                <a:cxn ang="0">
                  <a:pos x="3669" y="15"/>
                </a:cxn>
              </a:cxnLst>
              <a:rect l="0" t="0" r="r" b="b"/>
              <a:pathLst>
                <a:path w="3709" h="2135">
                  <a:moveTo>
                    <a:pt x="0" y="616"/>
                  </a:moveTo>
                  <a:lnTo>
                    <a:pt x="34" y="621"/>
                  </a:lnTo>
                  <a:lnTo>
                    <a:pt x="69" y="631"/>
                  </a:lnTo>
                  <a:lnTo>
                    <a:pt x="109" y="636"/>
                  </a:lnTo>
                  <a:lnTo>
                    <a:pt x="144" y="646"/>
                  </a:lnTo>
                  <a:lnTo>
                    <a:pt x="183" y="656"/>
                  </a:lnTo>
                  <a:lnTo>
                    <a:pt x="218" y="670"/>
                  </a:lnTo>
                  <a:lnTo>
                    <a:pt x="258" y="680"/>
                  </a:lnTo>
                  <a:lnTo>
                    <a:pt x="293" y="695"/>
                  </a:lnTo>
                  <a:lnTo>
                    <a:pt x="332" y="710"/>
                  </a:lnTo>
                  <a:lnTo>
                    <a:pt x="367" y="725"/>
                  </a:lnTo>
                  <a:lnTo>
                    <a:pt x="407" y="740"/>
                  </a:lnTo>
                  <a:lnTo>
                    <a:pt x="442" y="760"/>
                  </a:lnTo>
                  <a:lnTo>
                    <a:pt x="481" y="780"/>
                  </a:lnTo>
                  <a:lnTo>
                    <a:pt x="516" y="800"/>
                  </a:lnTo>
                  <a:lnTo>
                    <a:pt x="556" y="819"/>
                  </a:lnTo>
                  <a:lnTo>
                    <a:pt x="591" y="844"/>
                  </a:lnTo>
                  <a:lnTo>
                    <a:pt x="625" y="869"/>
                  </a:lnTo>
                  <a:lnTo>
                    <a:pt x="665" y="894"/>
                  </a:lnTo>
                  <a:lnTo>
                    <a:pt x="700" y="924"/>
                  </a:lnTo>
                  <a:lnTo>
                    <a:pt x="740" y="949"/>
                  </a:lnTo>
                  <a:lnTo>
                    <a:pt x="774" y="978"/>
                  </a:lnTo>
                  <a:lnTo>
                    <a:pt x="814" y="1013"/>
                  </a:lnTo>
                  <a:lnTo>
                    <a:pt x="849" y="1048"/>
                  </a:lnTo>
                  <a:lnTo>
                    <a:pt x="889" y="1083"/>
                  </a:lnTo>
                  <a:lnTo>
                    <a:pt x="923" y="1117"/>
                  </a:lnTo>
                  <a:lnTo>
                    <a:pt x="963" y="1157"/>
                  </a:lnTo>
                  <a:lnTo>
                    <a:pt x="998" y="1197"/>
                  </a:lnTo>
                  <a:lnTo>
                    <a:pt x="1038" y="1236"/>
                  </a:lnTo>
                  <a:lnTo>
                    <a:pt x="1072" y="1281"/>
                  </a:lnTo>
                  <a:lnTo>
                    <a:pt x="1112" y="1326"/>
                  </a:lnTo>
                  <a:lnTo>
                    <a:pt x="1147" y="1371"/>
                  </a:lnTo>
                  <a:lnTo>
                    <a:pt x="1187" y="1420"/>
                  </a:lnTo>
                  <a:lnTo>
                    <a:pt x="1221" y="1470"/>
                  </a:lnTo>
                  <a:lnTo>
                    <a:pt x="1256" y="1519"/>
                  </a:lnTo>
                  <a:lnTo>
                    <a:pt x="1296" y="1569"/>
                  </a:lnTo>
                  <a:lnTo>
                    <a:pt x="1331" y="1624"/>
                  </a:lnTo>
                  <a:lnTo>
                    <a:pt x="1370" y="1673"/>
                  </a:lnTo>
                  <a:lnTo>
                    <a:pt x="1405" y="1728"/>
                  </a:lnTo>
                  <a:lnTo>
                    <a:pt x="1445" y="1778"/>
                  </a:lnTo>
                  <a:lnTo>
                    <a:pt x="1480" y="1827"/>
                  </a:lnTo>
                  <a:lnTo>
                    <a:pt x="1519" y="1877"/>
                  </a:lnTo>
                  <a:lnTo>
                    <a:pt x="1554" y="1922"/>
                  </a:lnTo>
                  <a:lnTo>
                    <a:pt x="1594" y="1966"/>
                  </a:lnTo>
                  <a:lnTo>
                    <a:pt x="1629" y="2006"/>
                  </a:lnTo>
                  <a:lnTo>
                    <a:pt x="1668" y="2046"/>
                  </a:lnTo>
                  <a:lnTo>
                    <a:pt x="1703" y="2076"/>
                  </a:lnTo>
                  <a:lnTo>
                    <a:pt x="1743" y="2100"/>
                  </a:lnTo>
                  <a:lnTo>
                    <a:pt x="1777" y="2115"/>
                  </a:lnTo>
                  <a:lnTo>
                    <a:pt x="1817" y="2130"/>
                  </a:lnTo>
                  <a:lnTo>
                    <a:pt x="1852" y="2135"/>
                  </a:lnTo>
                  <a:lnTo>
                    <a:pt x="1887" y="2130"/>
                  </a:lnTo>
                  <a:lnTo>
                    <a:pt x="1926" y="2115"/>
                  </a:lnTo>
                  <a:lnTo>
                    <a:pt x="1961" y="2095"/>
                  </a:lnTo>
                  <a:lnTo>
                    <a:pt x="2001" y="2071"/>
                  </a:lnTo>
                  <a:lnTo>
                    <a:pt x="2036" y="2031"/>
                  </a:lnTo>
                  <a:lnTo>
                    <a:pt x="2075" y="1991"/>
                  </a:lnTo>
                  <a:lnTo>
                    <a:pt x="2110" y="1941"/>
                  </a:lnTo>
                  <a:lnTo>
                    <a:pt x="2150" y="1882"/>
                  </a:lnTo>
                  <a:lnTo>
                    <a:pt x="2185" y="1822"/>
                  </a:lnTo>
                  <a:lnTo>
                    <a:pt x="2224" y="1758"/>
                  </a:lnTo>
                  <a:lnTo>
                    <a:pt x="2259" y="1688"/>
                  </a:lnTo>
                  <a:lnTo>
                    <a:pt x="2299" y="1619"/>
                  </a:lnTo>
                  <a:lnTo>
                    <a:pt x="2334" y="1544"/>
                  </a:lnTo>
                  <a:lnTo>
                    <a:pt x="2373" y="1470"/>
                  </a:lnTo>
                  <a:lnTo>
                    <a:pt x="2408" y="1395"/>
                  </a:lnTo>
                  <a:lnTo>
                    <a:pt x="2448" y="1326"/>
                  </a:lnTo>
                  <a:lnTo>
                    <a:pt x="2483" y="1251"/>
                  </a:lnTo>
                  <a:lnTo>
                    <a:pt x="2517" y="1177"/>
                  </a:lnTo>
                  <a:lnTo>
                    <a:pt x="2557" y="1107"/>
                  </a:lnTo>
                  <a:lnTo>
                    <a:pt x="2592" y="1043"/>
                  </a:lnTo>
                  <a:lnTo>
                    <a:pt x="2632" y="978"/>
                  </a:lnTo>
                  <a:lnTo>
                    <a:pt x="2666" y="914"/>
                  </a:lnTo>
                  <a:lnTo>
                    <a:pt x="2706" y="854"/>
                  </a:lnTo>
                  <a:lnTo>
                    <a:pt x="2741" y="795"/>
                  </a:lnTo>
                  <a:lnTo>
                    <a:pt x="2781" y="740"/>
                  </a:lnTo>
                  <a:lnTo>
                    <a:pt x="2815" y="685"/>
                  </a:lnTo>
                  <a:lnTo>
                    <a:pt x="2855" y="636"/>
                  </a:lnTo>
                  <a:lnTo>
                    <a:pt x="2890" y="586"/>
                  </a:lnTo>
                  <a:lnTo>
                    <a:pt x="2930" y="541"/>
                  </a:lnTo>
                  <a:lnTo>
                    <a:pt x="2964" y="502"/>
                  </a:lnTo>
                  <a:lnTo>
                    <a:pt x="3004" y="462"/>
                  </a:lnTo>
                  <a:lnTo>
                    <a:pt x="3039" y="422"/>
                  </a:lnTo>
                  <a:lnTo>
                    <a:pt x="3079" y="387"/>
                  </a:lnTo>
                  <a:lnTo>
                    <a:pt x="3113" y="353"/>
                  </a:lnTo>
                  <a:lnTo>
                    <a:pt x="3148" y="318"/>
                  </a:lnTo>
                  <a:lnTo>
                    <a:pt x="3188" y="288"/>
                  </a:lnTo>
                  <a:lnTo>
                    <a:pt x="3223" y="258"/>
                  </a:lnTo>
                  <a:lnTo>
                    <a:pt x="3262" y="234"/>
                  </a:lnTo>
                  <a:lnTo>
                    <a:pt x="3297" y="204"/>
                  </a:lnTo>
                  <a:lnTo>
                    <a:pt x="3337" y="184"/>
                  </a:lnTo>
                  <a:lnTo>
                    <a:pt x="3372" y="159"/>
                  </a:lnTo>
                  <a:lnTo>
                    <a:pt x="3411" y="139"/>
                  </a:lnTo>
                  <a:lnTo>
                    <a:pt x="3446" y="114"/>
                  </a:lnTo>
                  <a:lnTo>
                    <a:pt x="3486" y="95"/>
                  </a:lnTo>
                  <a:lnTo>
                    <a:pt x="3520" y="80"/>
                  </a:lnTo>
                  <a:lnTo>
                    <a:pt x="3560" y="60"/>
                  </a:lnTo>
                  <a:lnTo>
                    <a:pt x="3595" y="45"/>
                  </a:lnTo>
                  <a:lnTo>
                    <a:pt x="3635" y="30"/>
                  </a:lnTo>
                  <a:lnTo>
                    <a:pt x="3669" y="15"/>
                  </a:lnTo>
                  <a:lnTo>
                    <a:pt x="3709" y="0"/>
                  </a:lnTo>
                </a:path>
              </a:pathLst>
            </a:custGeom>
            <a:noFill/>
            <a:ln w="4445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6"/>
            <p:cNvSpPr>
              <a:spLocks/>
            </p:cNvSpPr>
            <p:nvPr/>
          </p:nvSpPr>
          <p:spPr bwMode="auto">
            <a:xfrm flipH="1">
              <a:off x="3643000" y="4159973"/>
              <a:ext cx="2883298" cy="1649412"/>
            </a:xfrm>
            <a:custGeom>
              <a:avLst/>
              <a:gdLst/>
              <a:ahLst/>
              <a:cxnLst>
                <a:cxn ang="0">
                  <a:pos x="34" y="621"/>
                </a:cxn>
                <a:cxn ang="0">
                  <a:pos x="109" y="636"/>
                </a:cxn>
                <a:cxn ang="0">
                  <a:pos x="183" y="656"/>
                </a:cxn>
                <a:cxn ang="0">
                  <a:pos x="258" y="680"/>
                </a:cxn>
                <a:cxn ang="0">
                  <a:pos x="332" y="710"/>
                </a:cxn>
                <a:cxn ang="0">
                  <a:pos x="407" y="740"/>
                </a:cxn>
                <a:cxn ang="0">
                  <a:pos x="481" y="780"/>
                </a:cxn>
                <a:cxn ang="0">
                  <a:pos x="556" y="819"/>
                </a:cxn>
                <a:cxn ang="0">
                  <a:pos x="625" y="869"/>
                </a:cxn>
                <a:cxn ang="0">
                  <a:pos x="700" y="924"/>
                </a:cxn>
                <a:cxn ang="0">
                  <a:pos x="774" y="978"/>
                </a:cxn>
                <a:cxn ang="0">
                  <a:pos x="849" y="1048"/>
                </a:cxn>
                <a:cxn ang="0">
                  <a:pos x="923" y="1117"/>
                </a:cxn>
                <a:cxn ang="0">
                  <a:pos x="998" y="1197"/>
                </a:cxn>
                <a:cxn ang="0">
                  <a:pos x="1072" y="1281"/>
                </a:cxn>
                <a:cxn ang="0">
                  <a:pos x="1147" y="1371"/>
                </a:cxn>
                <a:cxn ang="0">
                  <a:pos x="1221" y="1470"/>
                </a:cxn>
                <a:cxn ang="0">
                  <a:pos x="1296" y="1569"/>
                </a:cxn>
                <a:cxn ang="0">
                  <a:pos x="1370" y="1673"/>
                </a:cxn>
                <a:cxn ang="0">
                  <a:pos x="1445" y="1778"/>
                </a:cxn>
                <a:cxn ang="0">
                  <a:pos x="1519" y="1877"/>
                </a:cxn>
                <a:cxn ang="0">
                  <a:pos x="1594" y="1966"/>
                </a:cxn>
                <a:cxn ang="0">
                  <a:pos x="1668" y="2046"/>
                </a:cxn>
                <a:cxn ang="0">
                  <a:pos x="1743" y="2100"/>
                </a:cxn>
                <a:cxn ang="0">
                  <a:pos x="1817" y="2130"/>
                </a:cxn>
                <a:cxn ang="0">
                  <a:pos x="1887" y="2130"/>
                </a:cxn>
                <a:cxn ang="0">
                  <a:pos x="1961" y="2095"/>
                </a:cxn>
                <a:cxn ang="0">
                  <a:pos x="2036" y="2031"/>
                </a:cxn>
                <a:cxn ang="0">
                  <a:pos x="2110" y="1941"/>
                </a:cxn>
                <a:cxn ang="0">
                  <a:pos x="2185" y="1822"/>
                </a:cxn>
                <a:cxn ang="0">
                  <a:pos x="2259" y="1688"/>
                </a:cxn>
                <a:cxn ang="0">
                  <a:pos x="2334" y="1544"/>
                </a:cxn>
                <a:cxn ang="0">
                  <a:pos x="2408" y="1395"/>
                </a:cxn>
                <a:cxn ang="0">
                  <a:pos x="2483" y="1251"/>
                </a:cxn>
                <a:cxn ang="0">
                  <a:pos x="2557" y="1107"/>
                </a:cxn>
                <a:cxn ang="0">
                  <a:pos x="2632" y="978"/>
                </a:cxn>
                <a:cxn ang="0">
                  <a:pos x="2706" y="854"/>
                </a:cxn>
                <a:cxn ang="0">
                  <a:pos x="2781" y="740"/>
                </a:cxn>
                <a:cxn ang="0">
                  <a:pos x="2855" y="636"/>
                </a:cxn>
                <a:cxn ang="0">
                  <a:pos x="2930" y="541"/>
                </a:cxn>
                <a:cxn ang="0">
                  <a:pos x="3004" y="462"/>
                </a:cxn>
                <a:cxn ang="0">
                  <a:pos x="3079" y="387"/>
                </a:cxn>
                <a:cxn ang="0">
                  <a:pos x="3148" y="318"/>
                </a:cxn>
                <a:cxn ang="0">
                  <a:pos x="3223" y="258"/>
                </a:cxn>
                <a:cxn ang="0">
                  <a:pos x="3297" y="204"/>
                </a:cxn>
                <a:cxn ang="0">
                  <a:pos x="3372" y="159"/>
                </a:cxn>
                <a:cxn ang="0">
                  <a:pos x="3446" y="114"/>
                </a:cxn>
                <a:cxn ang="0">
                  <a:pos x="3520" y="80"/>
                </a:cxn>
                <a:cxn ang="0">
                  <a:pos x="3595" y="45"/>
                </a:cxn>
                <a:cxn ang="0">
                  <a:pos x="3669" y="15"/>
                </a:cxn>
              </a:cxnLst>
              <a:rect l="0" t="0" r="r" b="b"/>
              <a:pathLst>
                <a:path w="3709" h="2135">
                  <a:moveTo>
                    <a:pt x="0" y="616"/>
                  </a:moveTo>
                  <a:lnTo>
                    <a:pt x="34" y="621"/>
                  </a:lnTo>
                  <a:lnTo>
                    <a:pt x="69" y="631"/>
                  </a:lnTo>
                  <a:lnTo>
                    <a:pt x="109" y="636"/>
                  </a:lnTo>
                  <a:lnTo>
                    <a:pt x="144" y="646"/>
                  </a:lnTo>
                  <a:lnTo>
                    <a:pt x="183" y="656"/>
                  </a:lnTo>
                  <a:lnTo>
                    <a:pt x="218" y="670"/>
                  </a:lnTo>
                  <a:lnTo>
                    <a:pt x="258" y="680"/>
                  </a:lnTo>
                  <a:lnTo>
                    <a:pt x="293" y="695"/>
                  </a:lnTo>
                  <a:lnTo>
                    <a:pt x="332" y="710"/>
                  </a:lnTo>
                  <a:lnTo>
                    <a:pt x="367" y="725"/>
                  </a:lnTo>
                  <a:lnTo>
                    <a:pt x="407" y="740"/>
                  </a:lnTo>
                  <a:lnTo>
                    <a:pt x="442" y="760"/>
                  </a:lnTo>
                  <a:lnTo>
                    <a:pt x="481" y="780"/>
                  </a:lnTo>
                  <a:lnTo>
                    <a:pt x="516" y="800"/>
                  </a:lnTo>
                  <a:lnTo>
                    <a:pt x="556" y="819"/>
                  </a:lnTo>
                  <a:lnTo>
                    <a:pt x="591" y="844"/>
                  </a:lnTo>
                  <a:lnTo>
                    <a:pt x="625" y="869"/>
                  </a:lnTo>
                  <a:lnTo>
                    <a:pt x="665" y="894"/>
                  </a:lnTo>
                  <a:lnTo>
                    <a:pt x="700" y="924"/>
                  </a:lnTo>
                  <a:lnTo>
                    <a:pt x="740" y="949"/>
                  </a:lnTo>
                  <a:lnTo>
                    <a:pt x="774" y="978"/>
                  </a:lnTo>
                  <a:lnTo>
                    <a:pt x="814" y="1013"/>
                  </a:lnTo>
                  <a:lnTo>
                    <a:pt x="849" y="1048"/>
                  </a:lnTo>
                  <a:lnTo>
                    <a:pt x="889" y="1083"/>
                  </a:lnTo>
                  <a:lnTo>
                    <a:pt x="923" y="1117"/>
                  </a:lnTo>
                  <a:lnTo>
                    <a:pt x="963" y="1157"/>
                  </a:lnTo>
                  <a:lnTo>
                    <a:pt x="998" y="1197"/>
                  </a:lnTo>
                  <a:lnTo>
                    <a:pt x="1038" y="1236"/>
                  </a:lnTo>
                  <a:lnTo>
                    <a:pt x="1072" y="1281"/>
                  </a:lnTo>
                  <a:lnTo>
                    <a:pt x="1112" y="1326"/>
                  </a:lnTo>
                  <a:lnTo>
                    <a:pt x="1147" y="1371"/>
                  </a:lnTo>
                  <a:lnTo>
                    <a:pt x="1187" y="1420"/>
                  </a:lnTo>
                  <a:lnTo>
                    <a:pt x="1221" y="1470"/>
                  </a:lnTo>
                  <a:lnTo>
                    <a:pt x="1256" y="1519"/>
                  </a:lnTo>
                  <a:lnTo>
                    <a:pt x="1296" y="1569"/>
                  </a:lnTo>
                  <a:lnTo>
                    <a:pt x="1331" y="1624"/>
                  </a:lnTo>
                  <a:lnTo>
                    <a:pt x="1370" y="1673"/>
                  </a:lnTo>
                  <a:lnTo>
                    <a:pt x="1405" y="1728"/>
                  </a:lnTo>
                  <a:lnTo>
                    <a:pt x="1445" y="1778"/>
                  </a:lnTo>
                  <a:lnTo>
                    <a:pt x="1480" y="1827"/>
                  </a:lnTo>
                  <a:lnTo>
                    <a:pt x="1519" y="1877"/>
                  </a:lnTo>
                  <a:lnTo>
                    <a:pt x="1554" y="1922"/>
                  </a:lnTo>
                  <a:lnTo>
                    <a:pt x="1594" y="1966"/>
                  </a:lnTo>
                  <a:lnTo>
                    <a:pt x="1629" y="2006"/>
                  </a:lnTo>
                  <a:lnTo>
                    <a:pt x="1668" y="2046"/>
                  </a:lnTo>
                  <a:lnTo>
                    <a:pt x="1703" y="2076"/>
                  </a:lnTo>
                  <a:lnTo>
                    <a:pt x="1743" y="2100"/>
                  </a:lnTo>
                  <a:lnTo>
                    <a:pt x="1777" y="2115"/>
                  </a:lnTo>
                  <a:lnTo>
                    <a:pt x="1817" y="2130"/>
                  </a:lnTo>
                  <a:lnTo>
                    <a:pt x="1852" y="2135"/>
                  </a:lnTo>
                  <a:lnTo>
                    <a:pt x="1887" y="2130"/>
                  </a:lnTo>
                  <a:lnTo>
                    <a:pt x="1926" y="2115"/>
                  </a:lnTo>
                  <a:lnTo>
                    <a:pt x="1961" y="2095"/>
                  </a:lnTo>
                  <a:lnTo>
                    <a:pt x="2001" y="2071"/>
                  </a:lnTo>
                  <a:lnTo>
                    <a:pt x="2036" y="2031"/>
                  </a:lnTo>
                  <a:lnTo>
                    <a:pt x="2075" y="1991"/>
                  </a:lnTo>
                  <a:lnTo>
                    <a:pt x="2110" y="1941"/>
                  </a:lnTo>
                  <a:lnTo>
                    <a:pt x="2150" y="1882"/>
                  </a:lnTo>
                  <a:lnTo>
                    <a:pt x="2185" y="1822"/>
                  </a:lnTo>
                  <a:lnTo>
                    <a:pt x="2224" y="1758"/>
                  </a:lnTo>
                  <a:lnTo>
                    <a:pt x="2259" y="1688"/>
                  </a:lnTo>
                  <a:lnTo>
                    <a:pt x="2299" y="1619"/>
                  </a:lnTo>
                  <a:lnTo>
                    <a:pt x="2334" y="1544"/>
                  </a:lnTo>
                  <a:lnTo>
                    <a:pt x="2373" y="1470"/>
                  </a:lnTo>
                  <a:lnTo>
                    <a:pt x="2408" y="1395"/>
                  </a:lnTo>
                  <a:lnTo>
                    <a:pt x="2448" y="1326"/>
                  </a:lnTo>
                  <a:lnTo>
                    <a:pt x="2483" y="1251"/>
                  </a:lnTo>
                  <a:lnTo>
                    <a:pt x="2517" y="1177"/>
                  </a:lnTo>
                  <a:lnTo>
                    <a:pt x="2557" y="1107"/>
                  </a:lnTo>
                  <a:lnTo>
                    <a:pt x="2592" y="1043"/>
                  </a:lnTo>
                  <a:lnTo>
                    <a:pt x="2632" y="978"/>
                  </a:lnTo>
                  <a:lnTo>
                    <a:pt x="2666" y="914"/>
                  </a:lnTo>
                  <a:lnTo>
                    <a:pt x="2706" y="854"/>
                  </a:lnTo>
                  <a:lnTo>
                    <a:pt x="2741" y="795"/>
                  </a:lnTo>
                  <a:lnTo>
                    <a:pt x="2781" y="740"/>
                  </a:lnTo>
                  <a:lnTo>
                    <a:pt x="2815" y="685"/>
                  </a:lnTo>
                  <a:lnTo>
                    <a:pt x="2855" y="636"/>
                  </a:lnTo>
                  <a:lnTo>
                    <a:pt x="2890" y="586"/>
                  </a:lnTo>
                  <a:lnTo>
                    <a:pt x="2930" y="541"/>
                  </a:lnTo>
                  <a:lnTo>
                    <a:pt x="2964" y="502"/>
                  </a:lnTo>
                  <a:lnTo>
                    <a:pt x="3004" y="462"/>
                  </a:lnTo>
                  <a:lnTo>
                    <a:pt x="3039" y="422"/>
                  </a:lnTo>
                  <a:lnTo>
                    <a:pt x="3079" y="387"/>
                  </a:lnTo>
                  <a:lnTo>
                    <a:pt x="3113" y="353"/>
                  </a:lnTo>
                  <a:lnTo>
                    <a:pt x="3148" y="318"/>
                  </a:lnTo>
                  <a:lnTo>
                    <a:pt x="3188" y="288"/>
                  </a:lnTo>
                  <a:lnTo>
                    <a:pt x="3223" y="258"/>
                  </a:lnTo>
                  <a:lnTo>
                    <a:pt x="3262" y="234"/>
                  </a:lnTo>
                  <a:lnTo>
                    <a:pt x="3297" y="204"/>
                  </a:lnTo>
                  <a:lnTo>
                    <a:pt x="3337" y="184"/>
                  </a:lnTo>
                  <a:lnTo>
                    <a:pt x="3372" y="159"/>
                  </a:lnTo>
                  <a:lnTo>
                    <a:pt x="3411" y="139"/>
                  </a:lnTo>
                  <a:lnTo>
                    <a:pt x="3446" y="114"/>
                  </a:lnTo>
                  <a:lnTo>
                    <a:pt x="3486" y="95"/>
                  </a:lnTo>
                  <a:lnTo>
                    <a:pt x="3520" y="80"/>
                  </a:lnTo>
                  <a:lnTo>
                    <a:pt x="3560" y="60"/>
                  </a:lnTo>
                  <a:lnTo>
                    <a:pt x="3595" y="45"/>
                  </a:lnTo>
                  <a:lnTo>
                    <a:pt x="3635" y="30"/>
                  </a:lnTo>
                  <a:lnTo>
                    <a:pt x="3669" y="15"/>
                  </a:lnTo>
                  <a:lnTo>
                    <a:pt x="3709" y="0"/>
                  </a:lnTo>
                </a:path>
              </a:pathLst>
            </a:custGeom>
            <a:noFill/>
            <a:ln w="4445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 name="Group 15"/>
            <p:cNvGrpSpPr/>
            <p:nvPr/>
          </p:nvGrpSpPr>
          <p:grpSpPr>
            <a:xfrm>
              <a:off x="3519089" y="3289926"/>
              <a:ext cx="5653773" cy="3106112"/>
              <a:chOff x="3519089" y="3289926"/>
              <a:chExt cx="5653773" cy="3106112"/>
            </a:xfrm>
          </p:grpSpPr>
          <p:grpSp>
            <p:nvGrpSpPr>
              <p:cNvPr id="33" name="Group 32"/>
              <p:cNvGrpSpPr/>
              <p:nvPr/>
            </p:nvGrpSpPr>
            <p:grpSpPr>
              <a:xfrm>
                <a:off x="6048662" y="3289926"/>
                <a:ext cx="3124200" cy="2866849"/>
                <a:chOff x="533400" y="3429000"/>
                <a:chExt cx="4338682" cy="3777468"/>
              </a:xfrm>
            </p:grpSpPr>
            <p:grpSp>
              <p:nvGrpSpPr>
                <p:cNvPr id="34" name="Group 33"/>
                <p:cNvGrpSpPr/>
                <p:nvPr/>
              </p:nvGrpSpPr>
              <p:grpSpPr>
                <a:xfrm>
                  <a:off x="533400" y="3429000"/>
                  <a:ext cx="4338682" cy="3777468"/>
                  <a:chOff x="1600200" y="381000"/>
                  <a:chExt cx="4338682" cy="3777468"/>
                </a:xfrm>
              </p:grpSpPr>
              <p:sp>
                <p:nvSpPr>
                  <p:cNvPr id="39" name="TextBox 38"/>
                  <p:cNvSpPr txBox="1"/>
                  <p:nvPr/>
                </p:nvSpPr>
                <p:spPr>
                  <a:xfrm>
                    <a:off x="2573152" y="3306838"/>
                    <a:ext cx="770106" cy="851630"/>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-U</a:t>
                    </a:r>
                    <a:r>
                      <a:rPr lang="en-US" i="1" baseline="-25000" dirty="0" smtClean="0">
                        <a:latin typeface="Times New Roman" panose="02020603050405020304" pitchFamily="18" charset="0"/>
                        <a:cs typeface="Times New Roman" panose="02020603050405020304" pitchFamily="18" charset="0"/>
                      </a:rPr>
                      <a:t>0</a:t>
                    </a:r>
                    <a:endParaRPr lang="en-US" i="1" dirty="0" smtClean="0">
                      <a:latin typeface="Times New Roman" panose="02020603050405020304" pitchFamily="18" charset="0"/>
                      <a:cs typeface="Times New Roman" panose="02020603050405020304" pitchFamily="18" charset="0"/>
                    </a:endParaRPr>
                  </a:p>
                  <a:p>
                    <a:endParaRPr lang="en-US" dirty="0"/>
                  </a:p>
                </p:txBody>
              </p:sp>
              <p:grpSp>
                <p:nvGrpSpPr>
                  <p:cNvPr id="40" name="Group 82"/>
                  <p:cNvGrpSpPr/>
                  <p:nvPr/>
                </p:nvGrpSpPr>
                <p:grpSpPr>
                  <a:xfrm>
                    <a:off x="1600200" y="381000"/>
                    <a:ext cx="4338682" cy="3313331"/>
                    <a:chOff x="1600200" y="381000"/>
                    <a:chExt cx="4338682" cy="3313331"/>
                  </a:xfrm>
                </p:grpSpPr>
                <p:cxnSp>
                  <p:nvCxnSpPr>
                    <p:cNvPr id="41" name="Straight Connector 40"/>
                    <p:cNvCxnSpPr/>
                    <p:nvPr/>
                  </p:nvCxnSpPr>
                  <p:spPr bwMode="auto">
                    <a:xfrm>
                      <a:off x="1600200" y="1237488"/>
                      <a:ext cx="4038600" cy="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cxnSp>
                  <p:nvCxnSpPr>
                    <p:cNvPr id="42" name="Straight Connector 41"/>
                    <p:cNvCxnSpPr/>
                    <p:nvPr/>
                  </p:nvCxnSpPr>
                  <p:spPr bwMode="auto">
                    <a:xfrm flipH="1" flipV="1">
                      <a:off x="3415301" y="762000"/>
                      <a:ext cx="51798" cy="293233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43" name="TextBox 42"/>
                    <p:cNvSpPr txBox="1"/>
                    <p:nvPr/>
                  </p:nvSpPr>
                  <p:spPr>
                    <a:xfrm>
                      <a:off x="5638800" y="990600"/>
                      <a:ext cx="300082" cy="369332"/>
                    </a:xfrm>
                    <a:prstGeom prst="rect">
                      <a:avLst/>
                    </a:prstGeom>
                    <a:noFill/>
                  </p:spPr>
                  <p:txBody>
                    <a:bodyPr wrap="none" rtlCol="0">
                      <a:spAutoFit/>
                    </a:bodyPr>
                    <a:lstStyle/>
                    <a:p>
                      <a:r>
                        <a:rPr lang="en-US" dirty="0" smtClean="0"/>
                        <a:t>x</a:t>
                      </a:r>
                      <a:endParaRPr lang="en-US" dirty="0"/>
                    </a:p>
                  </p:txBody>
                </p:sp>
                <p:sp>
                  <p:nvSpPr>
                    <p:cNvPr id="44" name="TextBox 43"/>
                    <p:cNvSpPr txBox="1"/>
                    <p:nvPr/>
                  </p:nvSpPr>
                  <p:spPr>
                    <a:xfrm>
                      <a:off x="3200400" y="3810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U(x)</a:t>
                      </a:r>
                      <a:endParaRPr lang="en-US" i="1"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3429000" y="838200"/>
                      <a:ext cx="312906" cy="369332"/>
                    </a:xfrm>
                    <a:prstGeom prst="rect">
                      <a:avLst/>
                    </a:prstGeom>
                    <a:noFill/>
                  </p:spPr>
                  <p:txBody>
                    <a:bodyPr wrap="none" rtlCol="0">
                      <a:spAutoFit/>
                    </a:bodyPr>
                    <a:lstStyle/>
                    <a:p>
                      <a:r>
                        <a:rPr lang="en-US" dirty="0" smtClean="0"/>
                        <a:t>0</a:t>
                      </a:r>
                      <a:endParaRPr lang="en-US" dirty="0"/>
                    </a:p>
                  </p:txBody>
                </p:sp>
              </p:grpSp>
            </p:grpSp>
            <p:sp>
              <p:nvSpPr>
                <p:cNvPr id="35" name="Rectangle 7"/>
                <p:cNvSpPr>
                  <a:spLocks noChangeArrowheads="1"/>
                </p:cNvSpPr>
                <p:nvPr/>
              </p:nvSpPr>
              <p:spPr bwMode="auto">
                <a:xfrm>
                  <a:off x="609600" y="3886200"/>
                  <a:ext cx="3581400" cy="2286000"/>
                </a:xfrm>
                <a:prstGeom prst="rect">
                  <a:avLst/>
                </a:prstGeom>
                <a:noFill/>
                <a:ln w="254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57"/>
                <p:cNvSpPr>
                  <a:spLocks/>
                </p:cNvSpPr>
                <p:nvPr/>
              </p:nvSpPr>
              <p:spPr bwMode="auto">
                <a:xfrm>
                  <a:off x="1284024" y="4429961"/>
                  <a:ext cx="2232553" cy="2240182"/>
                </a:xfrm>
                <a:custGeom>
                  <a:avLst/>
                  <a:gdLst>
                    <a:gd name="T0" fmla="*/ 27 w 3902"/>
                    <a:gd name="T1" fmla="*/ 88 h 3294"/>
                    <a:gd name="T2" fmla="*/ 100 w 3902"/>
                    <a:gd name="T3" fmla="*/ 330 h 3294"/>
                    <a:gd name="T4" fmla="*/ 175 w 3902"/>
                    <a:gd name="T5" fmla="*/ 562 h 3294"/>
                    <a:gd name="T6" fmla="*/ 249 w 3902"/>
                    <a:gd name="T7" fmla="*/ 785 h 3294"/>
                    <a:gd name="T8" fmla="*/ 323 w 3902"/>
                    <a:gd name="T9" fmla="*/ 998 h 3294"/>
                    <a:gd name="T10" fmla="*/ 397 w 3902"/>
                    <a:gd name="T11" fmla="*/ 1203 h 3294"/>
                    <a:gd name="T12" fmla="*/ 471 w 3902"/>
                    <a:gd name="T13" fmla="*/ 1397 h 3294"/>
                    <a:gd name="T14" fmla="*/ 545 w 3902"/>
                    <a:gd name="T15" fmla="*/ 1582 h 3294"/>
                    <a:gd name="T16" fmla="*/ 619 w 3902"/>
                    <a:gd name="T17" fmla="*/ 1757 h 3294"/>
                    <a:gd name="T18" fmla="*/ 693 w 3902"/>
                    <a:gd name="T19" fmla="*/ 1923 h 3294"/>
                    <a:gd name="T20" fmla="*/ 767 w 3902"/>
                    <a:gd name="T21" fmla="*/ 2080 h 3294"/>
                    <a:gd name="T22" fmla="*/ 841 w 3902"/>
                    <a:gd name="T23" fmla="*/ 2227 h 3294"/>
                    <a:gd name="T24" fmla="*/ 915 w 3902"/>
                    <a:gd name="T25" fmla="*/ 2364 h 3294"/>
                    <a:gd name="T26" fmla="*/ 989 w 3902"/>
                    <a:gd name="T27" fmla="*/ 2492 h 3294"/>
                    <a:gd name="T28" fmla="*/ 1063 w 3902"/>
                    <a:gd name="T29" fmla="*/ 2611 h 3294"/>
                    <a:gd name="T30" fmla="*/ 1137 w 3902"/>
                    <a:gd name="T31" fmla="*/ 2720 h 3294"/>
                    <a:gd name="T32" fmla="*/ 1211 w 3902"/>
                    <a:gd name="T33" fmla="*/ 2820 h 3294"/>
                    <a:gd name="T34" fmla="*/ 1285 w 3902"/>
                    <a:gd name="T35" fmla="*/ 2910 h 3294"/>
                    <a:gd name="T36" fmla="*/ 1359 w 3902"/>
                    <a:gd name="T37" fmla="*/ 2990 h 3294"/>
                    <a:gd name="T38" fmla="*/ 1433 w 3902"/>
                    <a:gd name="T39" fmla="*/ 3062 h 3294"/>
                    <a:gd name="T40" fmla="*/ 1507 w 3902"/>
                    <a:gd name="T41" fmla="*/ 3123 h 3294"/>
                    <a:gd name="T42" fmla="*/ 1581 w 3902"/>
                    <a:gd name="T43" fmla="*/ 3175 h 3294"/>
                    <a:gd name="T44" fmla="*/ 1655 w 3902"/>
                    <a:gd name="T45" fmla="*/ 3218 h 3294"/>
                    <a:gd name="T46" fmla="*/ 1729 w 3902"/>
                    <a:gd name="T47" fmla="*/ 3251 h 3294"/>
                    <a:gd name="T48" fmla="*/ 1803 w 3902"/>
                    <a:gd name="T49" fmla="*/ 3275 h 3294"/>
                    <a:gd name="T50" fmla="*/ 1877 w 3902"/>
                    <a:gd name="T51" fmla="*/ 3289 h 3294"/>
                    <a:gd name="T52" fmla="*/ 1951 w 3902"/>
                    <a:gd name="T53" fmla="*/ 3294 h 3294"/>
                    <a:gd name="T54" fmla="*/ 2025 w 3902"/>
                    <a:gd name="T55" fmla="*/ 3289 h 3294"/>
                    <a:gd name="T56" fmla="*/ 2100 w 3902"/>
                    <a:gd name="T57" fmla="*/ 3275 h 3294"/>
                    <a:gd name="T58" fmla="*/ 2173 w 3902"/>
                    <a:gd name="T59" fmla="*/ 3251 h 3294"/>
                    <a:gd name="T60" fmla="*/ 2248 w 3902"/>
                    <a:gd name="T61" fmla="*/ 3218 h 3294"/>
                    <a:gd name="T62" fmla="*/ 2322 w 3902"/>
                    <a:gd name="T63" fmla="*/ 3175 h 3294"/>
                    <a:gd name="T64" fmla="*/ 2396 w 3902"/>
                    <a:gd name="T65" fmla="*/ 3123 h 3294"/>
                    <a:gd name="T66" fmla="*/ 2470 w 3902"/>
                    <a:gd name="T67" fmla="*/ 3062 h 3294"/>
                    <a:gd name="T68" fmla="*/ 2544 w 3902"/>
                    <a:gd name="T69" fmla="*/ 2990 h 3294"/>
                    <a:gd name="T70" fmla="*/ 2618 w 3902"/>
                    <a:gd name="T71" fmla="*/ 2910 h 3294"/>
                    <a:gd name="T72" fmla="*/ 2692 w 3902"/>
                    <a:gd name="T73" fmla="*/ 2820 h 3294"/>
                    <a:gd name="T74" fmla="*/ 2766 w 3902"/>
                    <a:gd name="T75" fmla="*/ 2720 h 3294"/>
                    <a:gd name="T76" fmla="*/ 2840 w 3902"/>
                    <a:gd name="T77" fmla="*/ 2611 h 3294"/>
                    <a:gd name="T78" fmla="*/ 2914 w 3902"/>
                    <a:gd name="T79" fmla="*/ 2492 h 3294"/>
                    <a:gd name="T80" fmla="*/ 2988 w 3902"/>
                    <a:gd name="T81" fmla="*/ 2364 h 3294"/>
                    <a:gd name="T82" fmla="*/ 3062 w 3902"/>
                    <a:gd name="T83" fmla="*/ 2227 h 3294"/>
                    <a:gd name="T84" fmla="*/ 3136 w 3902"/>
                    <a:gd name="T85" fmla="*/ 2080 h 3294"/>
                    <a:gd name="T86" fmla="*/ 3210 w 3902"/>
                    <a:gd name="T87" fmla="*/ 1923 h 3294"/>
                    <a:gd name="T88" fmla="*/ 3284 w 3902"/>
                    <a:gd name="T89" fmla="*/ 1757 h 3294"/>
                    <a:gd name="T90" fmla="*/ 3358 w 3902"/>
                    <a:gd name="T91" fmla="*/ 1582 h 3294"/>
                    <a:gd name="T92" fmla="*/ 3432 w 3902"/>
                    <a:gd name="T93" fmla="*/ 1397 h 3294"/>
                    <a:gd name="T94" fmla="*/ 3506 w 3902"/>
                    <a:gd name="T95" fmla="*/ 1203 h 3294"/>
                    <a:gd name="T96" fmla="*/ 3580 w 3902"/>
                    <a:gd name="T97" fmla="*/ 998 h 3294"/>
                    <a:gd name="T98" fmla="*/ 3654 w 3902"/>
                    <a:gd name="T99" fmla="*/ 785 h 3294"/>
                    <a:gd name="T100" fmla="*/ 3728 w 3902"/>
                    <a:gd name="T101" fmla="*/ 562 h 3294"/>
                    <a:gd name="T102" fmla="*/ 3802 w 3902"/>
                    <a:gd name="T103" fmla="*/ 330 h 3294"/>
                    <a:gd name="T104" fmla="*/ 3876 w 3902"/>
                    <a:gd name="T105" fmla="*/ 88 h 3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02" h="3294">
                      <a:moveTo>
                        <a:pt x="0" y="0"/>
                      </a:moveTo>
                      <a:lnTo>
                        <a:pt x="2" y="5"/>
                      </a:lnTo>
                      <a:lnTo>
                        <a:pt x="27" y="88"/>
                      </a:lnTo>
                      <a:lnTo>
                        <a:pt x="51" y="169"/>
                      </a:lnTo>
                      <a:lnTo>
                        <a:pt x="76" y="250"/>
                      </a:lnTo>
                      <a:lnTo>
                        <a:pt x="100" y="330"/>
                      </a:lnTo>
                      <a:lnTo>
                        <a:pt x="125" y="408"/>
                      </a:lnTo>
                      <a:lnTo>
                        <a:pt x="150" y="485"/>
                      </a:lnTo>
                      <a:lnTo>
                        <a:pt x="175" y="562"/>
                      </a:lnTo>
                      <a:lnTo>
                        <a:pt x="199" y="637"/>
                      </a:lnTo>
                      <a:lnTo>
                        <a:pt x="224" y="712"/>
                      </a:lnTo>
                      <a:lnTo>
                        <a:pt x="249" y="785"/>
                      </a:lnTo>
                      <a:lnTo>
                        <a:pt x="273" y="857"/>
                      </a:lnTo>
                      <a:lnTo>
                        <a:pt x="298" y="928"/>
                      </a:lnTo>
                      <a:lnTo>
                        <a:pt x="323" y="998"/>
                      </a:lnTo>
                      <a:lnTo>
                        <a:pt x="347" y="1067"/>
                      </a:lnTo>
                      <a:lnTo>
                        <a:pt x="372" y="1135"/>
                      </a:lnTo>
                      <a:lnTo>
                        <a:pt x="397" y="1203"/>
                      </a:lnTo>
                      <a:lnTo>
                        <a:pt x="421" y="1268"/>
                      </a:lnTo>
                      <a:lnTo>
                        <a:pt x="446" y="1333"/>
                      </a:lnTo>
                      <a:lnTo>
                        <a:pt x="471" y="1397"/>
                      </a:lnTo>
                      <a:lnTo>
                        <a:pt x="495" y="1460"/>
                      </a:lnTo>
                      <a:lnTo>
                        <a:pt x="520" y="1521"/>
                      </a:lnTo>
                      <a:lnTo>
                        <a:pt x="545" y="1582"/>
                      </a:lnTo>
                      <a:lnTo>
                        <a:pt x="569" y="1641"/>
                      </a:lnTo>
                      <a:lnTo>
                        <a:pt x="594" y="1700"/>
                      </a:lnTo>
                      <a:lnTo>
                        <a:pt x="619" y="1757"/>
                      </a:lnTo>
                      <a:lnTo>
                        <a:pt x="643" y="1813"/>
                      </a:lnTo>
                      <a:lnTo>
                        <a:pt x="668" y="1869"/>
                      </a:lnTo>
                      <a:lnTo>
                        <a:pt x="693" y="1923"/>
                      </a:lnTo>
                      <a:lnTo>
                        <a:pt x="717" y="1976"/>
                      </a:lnTo>
                      <a:lnTo>
                        <a:pt x="742" y="2029"/>
                      </a:lnTo>
                      <a:lnTo>
                        <a:pt x="767" y="2080"/>
                      </a:lnTo>
                      <a:lnTo>
                        <a:pt x="792" y="2130"/>
                      </a:lnTo>
                      <a:lnTo>
                        <a:pt x="816" y="2179"/>
                      </a:lnTo>
                      <a:lnTo>
                        <a:pt x="841" y="2227"/>
                      </a:lnTo>
                      <a:lnTo>
                        <a:pt x="866" y="2274"/>
                      </a:lnTo>
                      <a:lnTo>
                        <a:pt x="890" y="2320"/>
                      </a:lnTo>
                      <a:lnTo>
                        <a:pt x="915" y="2364"/>
                      </a:lnTo>
                      <a:lnTo>
                        <a:pt x="940" y="2408"/>
                      </a:lnTo>
                      <a:lnTo>
                        <a:pt x="964" y="2451"/>
                      </a:lnTo>
                      <a:lnTo>
                        <a:pt x="989" y="2492"/>
                      </a:lnTo>
                      <a:lnTo>
                        <a:pt x="1014" y="2533"/>
                      </a:lnTo>
                      <a:lnTo>
                        <a:pt x="1038" y="2572"/>
                      </a:lnTo>
                      <a:lnTo>
                        <a:pt x="1063" y="2611"/>
                      </a:lnTo>
                      <a:lnTo>
                        <a:pt x="1088" y="2648"/>
                      </a:lnTo>
                      <a:lnTo>
                        <a:pt x="1112" y="2685"/>
                      </a:lnTo>
                      <a:lnTo>
                        <a:pt x="1137" y="2720"/>
                      </a:lnTo>
                      <a:lnTo>
                        <a:pt x="1162" y="2754"/>
                      </a:lnTo>
                      <a:lnTo>
                        <a:pt x="1186" y="2788"/>
                      </a:lnTo>
                      <a:lnTo>
                        <a:pt x="1211" y="2820"/>
                      </a:lnTo>
                      <a:lnTo>
                        <a:pt x="1236" y="2851"/>
                      </a:lnTo>
                      <a:lnTo>
                        <a:pt x="1260" y="2881"/>
                      </a:lnTo>
                      <a:lnTo>
                        <a:pt x="1285" y="2910"/>
                      </a:lnTo>
                      <a:lnTo>
                        <a:pt x="1310" y="2938"/>
                      </a:lnTo>
                      <a:lnTo>
                        <a:pt x="1334" y="2965"/>
                      </a:lnTo>
                      <a:lnTo>
                        <a:pt x="1359" y="2990"/>
                      </a:lnTo>
                      <a:lnTo>
                        <a:pt x="1384" y="3015"/>
                      </a:lnTo>
                      <a:lnTo>
                        <a:pt x="1408" y="3039"/>
                      </a:lnTo>
                      <a:lnTo>
                        <a:pt x="1433" y="3062"/>
                      </a:lnTo>
                      <a:lnTo>
                        <a:pt x="1458" y="3083"/>
                      </a:lnTo>
                      <a:lnTo>
                        <a:pt x="1483" y="3104"/>
                      </a:lnTo>
                      <a:lnTo>
                        <a:pt x="1507" y="3123"/>
                      </a:lnTo>
                      <a:lnTo>
                        <a:pt x="1532" y="3142"/>
                      </a:lnTo>
                      <a:lnTo>
                        <a:pt x="1557" y="3159"/>
                      </a:lnTo>
                      <a:lnTo>
                        <a:pt x="1581" y="3175"/>
                      </a:lnTo>
                      <a:lnTo>
                        <a:pt x="1606" y="3191"/>
                      </a:lnTo>
                      <a:lnTo>
                        <a:pt x="1631" y="3205"/>
                      </a:lnTo>
                      <a:lnTo>
                        <a:pt x="1655" y="3218"/>
                      </a:lnTo>
                      <a:lnTo>
                        <a:pt x="1680" y="3230"/>
                      </a:lnTo>
                      <a:lnTo>
                        <a:pt x="1705" y="3241"/>
                      </a:lnTo>
                      <a:lnTo>
                        <a:pt x="1729" y="3251"/>
                      </a:lnTo>
                      <a:lnTo>
                        <a:pt x="1754" y="3260"/>
                      </a:lnTo>
                      <a:lnTo>
                        <a:pt x="1779" y="3268"/>
                      </a:lnTo>
                      <a:lnTo>
                        <a:pt x="1803" y="3275"/>
                      </a:lnTo>
                      <a:lnTo>
                        <a:pt x="1828" y="3281"/>
                      </a:lnTo>
                      <a:lnTo>
                        <a:pt x="1853" y="3285"/>
                      </a:lnTo>
                      <a:lnTo>
                        <a:pt x="1877" y="3289"/>
                      </a:lnTo>
                      <a:lnTo>
                        <a:pt x="1902" y="3292"/>
                      </a:lnTo>
                      <a:lnTo>
                        <a:pt x="1927" y="3293"/>
                      </a:lnTo>
                      <a:lnTo>
                        <a:pt x="1951" y="3294"/>
                      </a:lnTo>
                      <a:lnTo>
                        <a:pt x="1976" y="3293"/>
                      </a:lnTo>
                      <a:lnTo>
                        <a:pt x="2001" y="3292"/>
                      </a:lnTo>
                      <a:lnTo>
                        <a:pt x="2025" y="3289"/>
                      </a:lnTo>
                      <a:lnTo>
                        <a:pt x="2050" y="3285"/>
                      </a:lnTo>
                      <a:lnTo>
                        <a:pt x="2075" y="3281"/>
                      </a:lnTo>
                      <a:lnTo>
                        <a:pt x="2100" y="3275"/>
                      </a:lnTo>
                      <a:lnTo>
                        <a:pt x="2124" y="3268"/>
                      </a:lnTo>
                      <a:lnTo>
                        <a:pt x="2149" y="3260"/>
                      </a:lnTo>
                      <a:lnTo>
                        <a:pt x="2173" y="3251"/>
                      </a:lnTo>
                      <a:lnTo>
                        <a:pt x="2198" y="3241"/>
                      </a:lnTo>
                      <a:lnTo>
                        <a:pt x="2223" y="3230"/>
                      </a:lnTo>
                      <a:lnTo>
                        <a:pt x="2248" y="3218"/>
                      </a:lnTo>
                      <a:lnTo>
                        <a:pt x="2272" y="3205"/>
                      </a:lnTo>
                      <a:lnTo>
                        <a:pt x="2297" y="3191"/>
                      </a:lnTo>
                      <a:lnTo>
                        <a:pt x="2322" y="3175"/>
                      </a:lnTo>
                      <a:lnTo>
                        <a:pt x="2346" y="3159"/>
                      </a:lnTo>
                      <a:lnTo>
                        <a:pt x="2371" y="3142"/>
                      </a:lnTo>
                      <a:lnTo>
                        <a:pt x="2396" y="3123"/>
                      </a:lnTo>
                      <a:lnTo>
                        <a:pt x="2420" y="3104"/>
                      </a:lnTo>
                      <a:lnTo>
                        <a:pt x="2445" y="3083"/>
                      </a:lnTo>
                      <a:lnTo>
                        <a:pt x="2470" y="3062"/>
                      </a:lnTo>
                      <a:lnTo>
                        <a:pt x="2494" y="3039"/>
                      </a:lnTo>
                      <a:lnTo>
                        <a:pt x="2519" y="3015"/>
                      </a:lnTo>
                      <a:lnTo>
                        <a:pt x="2544" y="2990"/>
                      </a:lnTo>
                      <a:lnTo>
                        <a:pt x="2568" y="2965"/>
                      </a:lnTo>
                      <a:lnTo>
                        <a:pt x="2593" y="2938"/>
                      </a:lnTo>
                      <a:lnTo>
                        <a:pt x="2618" y="2910"/>
                      </a:lnTo>
                      <a:lnTo>
                        <a:pt x="2642" y="2881"/>
                      </a:lnTo>
                      <a:lnTo>
                        <a:pt x="2667" y="2851"/>
                      </a:lnTo>
                      <a:lnTo>
                        <a:pt x="2692" y="2820"/>
                      </a:lnTo>
                      <a:lnTo>
                        <a:pt x="2717" y="2788"/>
                      </a:lnTo>
                      <a:lnTo>
                        <a:pt x="2741" y="2754"/>
                      </a:lnTo>
                      <a:lnTo>
                        <a:pt x="2766" y="2720"/>
                      </a:lnTo>
                      <a:lnTo>
                        <a:pt x="2790" y="2685"/>
                      </a:lnTo>
                      <a:lnTo>
                        <a:pt x="2815" y="2648"/>
                      </a:lnTo>
                      <a:lnTo>
                        <a:pt x="2840" y="2611"/>
                      </a:lnTo>
                      <a:lnTo>
                        <a:pt x="2865" y="2572"/>
                      </a:lnTo>
                      <a:lnTo>
                        <a:pt x="2889" y="2533"/>
                      </a:lnTo>
                      <a:lnTo>
                        <a:pt x="2914" y="2492"/>
                      </a:lnTo>
                      <a:lnTo>
                        <a:pt x="2939" y="2451"/>
                      </a:lnTo>
                      <a:lnTo>
                        <a:pt x="2963" y="2408"/>
                      </a:lnTo>
                      <a:lnTo>
                        <a:pt x="2988" y="2364"/>
                      </a:lnTo>
                      <a:lnTo>
                        <a:pt x="3013" y="2320"/>
                      </a:lnTo>
                      <a:lnTo>
                        <a:pt x="3037" y="2274"/>
                      </a:lnTo>
                      <a:lnTo>
                        <a:pt x="3062" y="2227"/>
                      </a:lnTo>
                      <a:lnTo>
                        <a:pt x="3087" y="2179"/>
                      </a:lnTo>
                      <a:lnTo>
                        <a:pt x="3111" y="2130"/>
                      </a:lnTo>
                      <a:lnTo>
                        <a:pt x="3136" y="2080"/>
                      </a:lnTo>
                      <a:lnTo>
                        <a:pt x="3161" y="2029"/>
                      </a:lnTo>
                      <a:lnTo>
                        <a:pt x="3185" y="1976"/>
                      </a:lnTo>
                      <a:lnTo>
                        <a:pt x="3210" y="1923"/>
                      </a:lnTo>
                      <a:lnTo>
                        <a:pt x="3235" y="1869"/>
                      </a:lnTo>
                      <a:lnTo>
                        <a:pt x="3259" y="1813"/>
                      </a:lnTo>
                      <a:lnTo>
                        <a:pt x="3284" y="1757"/>
                      </a:lnTo>
                      <a:lnTo>
                        <a:pt x="3309" y="1700"/>
                      </a:lnTo>
                      <a:lnTo>
                        <a:pt x="3334" y="1641"/>
                      </a:lnTo>
                      <a:lnTo>
                        <a:pt x="3358" y="1582"/>
                      </a:lnTo>
                      <a:lnTo>
                        <a:pt x="3383" y="1521"/>
                      </a:lnTo>
                      <a:lnTo>
                        <a:pt x="3407" y="1460"/>
                      </a:lnTo>
                      <a:lnTo>
                        <a:pt x="3432" y="1397"/>
                      </a:lnTo>
                      <a:lnTo>
                        <a:pt x="3457" y="1333"/>
                      </a:lnTo>
                      <a:lnTo>
                        <a:pt x="3482" y="1268"/>
                      </a:lnTo>
                      <a:lnTo>
                        <a:pt x="3506" y="1203"/>
                      </a:lnTo>
                      <a:lnTo>
                        <a:pt x="3531" y="1135"/>
                      </a:lnTo>
                      <a:lnTo>
                        <a:pt x="3555" y="1067"/>
                      </a:lnTo>
                      <a:lnTo>
                        <a:pt x="3580" y="998"/>
                      </a:lnTo>
                      <a:lnTo>
                        <a:pt x="3605" y="928"/>
                      </a:lnTo>
                      <a:lnTo>
                        <a:pt x="3630" y="857"/>
                      </a:lnTo>
                      <a:lnTo>
                        <a:pt x="3654" y="785"/>
                      </a:lnTo>
                      <a:lnTo>
                        <a:pt x="3679" y="712"/>
                      </a:lnTo>
                      <a:lnTo>
                        <a:pt x="3704" y="637"/>
                      </a:lnTo>
                      <a:lnTo>
                        <a:pt x="3728" y="562"/>
                      </a:lnTo>
                      <a:lnTo>
                        <a:pt x="3753" y="485"/>
                      </a:lnTo>
                      <a:lnTo>
                        <a:pt x="3778" y="408"/>
                      </a:lnTo>
                      <a:lnTo>
                        <a:pt x="3802" y="330"/>
                      </a:lnTo>
                      <a:lnTo>
                        <a:pt x="3827" y="250"/>
                      </a:lnTo>
                      <a:lnTo>
                        <a:pt x="3852" y="169"/>
                      </a:lnTo>
                      <a:lnTo>
                        <a:pt x="3876" y="88"/>
                      </a:lnTo>
                      <a:lnTo>
                        <a:pt x="3901" y="5"/>
                      </a:lnTo>
                      <a:lnTo>
                        <a:pt x="3902" y="0"/>
                      </a:lnTo>
                    </a:path>
                  </a:pathLst>
                </a:custGeom>
                <a:noFill/>
                <a:ln w="41275" cap="flat">
                  <a:solidFill>
                    <a:srgbClr val="0072BD"/>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7" name="Group 46"/>
              <p:cNvGrpSpPr/>
              <p:nvPr/>
            </p:nvGrpSpPr>
            <p:grpSpPr>
              <a:xfrm flipH="1">
                <a:off x="3519089" y="3289926"/>
                <a:ext cx="2908117" cy="2915611"/>
                <a:chOff x="533400" y="3429000"/>
                <a:chExt cx="4038600" cy="3841719"/>
              </a:xfrm>
            </p:grpSpPr>
            <p:grpSp>
              <p:nvGrpSpPr>
                <p:cNvPr id="48" name="Group 47"/>
                <p:cNvGrpSpPr/>
                <p:nvPr/>
              </p:nvGrpSpPr>
              <p:grpSpPr>
                <a:xfrm>
                  <a:off x="533400" y="3429000"/>
                  <a:ext cx="4038600" cy="3841719"/>
                  <a:chOff x="1600200" y="381000"/>
                  <a:chExt cx="4038600" cy="3841719"/>
                </a:xfrm>
              </p:grpSpPr>
              <p:sp>
                <p:nvSpPr>
                  <p:cNvPr id="51" name="TextBox 50"/>
                  <p:cNvSpPr txBox="1"/>
                  <p:nvPr/>
                </p:nvSpPr>
                <p:spPr>
                  <a:xfrm>
                    <a:off x="3692451" y="3371089"/>
                    <a:ext cx="770106" cy="851630"/>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-U</a:t>
                    </a:r>
                    <a:r>
                      <a:rPr lang="en-US" i="1" baseline="-25000" dirty="0" smtClean="0">
                        <a:latin typeface="Times New Roman" panose="02020603050405020304" pitchFamily="18" charset="0"/>
                        <a:cs typeface="Times New Roman" panose="02020603050405020304" pitchFamily="18" charset="0"/>
                      </a:rPr>
                      <a:t>0</a:t>
                    </a:r>
                    <a:endParaRPr lang="en-US" i="1" dirty="0" smtClean="0">
                      <a:latin typeface="Times New Roman" panose="02020603050405020304" pitchFamily="18" charset="0"/>
                      <a:cs typeface="Times New Roman" panose="02020603050405020304" pitchFamily="18" charset="0"/>
                    </a:endParaRPr>
                  </a:p>
                  <a:p>
                    <a:endParaRPr lang="en-US" dirty="0"/>
                  </a:p>
                </p:txBody>
              </p:sp>
              <p:grpSp>
                <p:nvGrpSpPr>
                  <p:cNvPr id="52" name="Group 82"/>
                  <p:cNvGrpSpPr/>
                  <p:nvPr/>
                </p:nvGrpSpPr>
                <p:grpSpPr>
                  <a:xfrm>
                    <a:off x="1600200" y="381000"/>
                    <a:ext cx="4038600" cy="3313331"/>
                    <a:chOff x="1600200" y="381000"/>
                    <a:chExt cx="4038600" cy="3313331"/>
                  </a:xfrm>
                </p:grpSpPr>
                <p:cxnSp>
                  <p:nvCxnSpPr>
                    <p:cNvPr id="53" name="Straight Connector 52"/>
                    <p:cNvCxnSpPr/>
                    <p:nvPr/>
                  </p:nvCxnSpPr>
                  <p:spPr bwMode="auto">
                    <a:xfrm flipH="1">
                      <a:off x="1600200" y="1237488"/>
                      <a:ext cx="4038600" cy="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cxnSp>
                  <p:nvCxnSpPr>
                    <p:cNvPr id="54" name="Straight Connector 53"/>
                    <p:cNvCxnSpPr/>
                    <p:nvPr/>
                  </p:nvCxnSpPr>
                  <p:spPr bwMode="auto">
                    <a:xfrm flipH="1" flipV="1">
                      <a:off x="3415301" y="762000"/>
                      <a:ext cx="51798" cy="293233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55" name="TextBox 54"/>
                    <p:cNvSpPr txBox="1"/>
                    <p:nvPr/>
                  </p:nvSpPr>
                  <p:spPr>
                    <a:xfrm>
                      <a:off x="1829320" y="1175266"/>
                      <a:ext cx="300082" cy="369333"/>
                    </a:xfrm>
                    <a:prstGeom prst="rect">
                      <a:avLst/>
                    </a:prstGeom>
                    <a:noFill/>
                  </p:spPr>
                  <p:txBody>
                    <a:bodyPr wrap="none" rtlCol="0">
                      <a:spAutoFit/>
                    </a:bodyPr>
                    <a:lstStyle/>
                    <a:p>
                      <a:r>
                        <a:rPr lang="en-US" dirty="0" smtClean="0"/>
                        <a:t>x</a:t>
                      </a:r>
                      <a:endParaRPr lang="en-US" dirty="0"/>
                    </a:p>
                  </p:txBody>
                </p:sp>
                <p:sp>
                  <p:nvSpPr>
                    <p:cNvPr id="56" name="TextBox 55"/>
                    <p:cNvSpPr txBox="1"/>
                    <p:nvPr/>
                  </p:nvSpPr>
                  <p:spPr>
                    <a:xfrm>
                      <a:off x="3200400" y="3810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U(x)</a:t>
                      </a:r>
                      <a:endParaRPr lang="en-US" i="1"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3429000" y="838200"/>
                      <a:ext cx="312906" cy="369332"/>
                    </a:xfrm>
                    <a:prstGeom prst="rect">
                      <a:avLst/>
                    </a:prstGeom>
                    <a:noFill/>
                  </p:spPr>
                  <p:txBody>
                    <a:bodyPr wrap="none" rtlCol="0">
                      <a:spAutoFit/>
                    </a:bodyPr>
                    <a:lstStyle/>
                    <a:p>
                      <a:r>
                        <a:rPr lang="en-US" dirty="0" smtClean="0"/>
                        <a:t>0</a:t>
                      </a:r>
                      <a:endParaRPr lang="en-US" dirty="0"/>
                    </a:p>
                  </p:txBody>
                </p:sp>
              </p:grpSp>
            </p:grpSp>
            <p:sp>
              <p:nvSpPr>
                <p:cNvPr id="49" name="Rectangle 7"/>
                <p:cNvSpPr>
                  <a:spLocks noChangeArrowheads="1"/>
                </p:cNvSpPr>
                <p:nvPr/>
              </p:nvSpPr>
              <p:spPr bwMode="auto">
                <a:xfrm>
                  <a:off x="609600" y="3886200"/>
                  <a:ext cx="3581400" cy="2286000"/>
                </a:xfrm>
                <a:prstGeom prst="rect">
                  <a:avLst/>
                </a:prstGeom>
                <a:noFill/>
                <a:ln w="254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7"/>
                <p:cNvSpPr>
                  <a:spLocks/>
                </p:cNvSpPr>
                <p:nvPr/>
              </p:nvSpPr>
              <p:spPr bwMode="auto">
                <a:xfrm>
                  <a:off x="1284024" y="4429961"/>
                  <a:ext cx="2232553" cy="2240182"/>
                </a:xfrm>
                <a:custGeom>
                  <a:avLst/>
                  <a:gdLst>
                    <a:gd name="T0" fmla="*/ 27 w 3902"/>
                    <a:gd name="T1" fmla="*/ 88 h 3294"/>
                    <a:gd name="T2" fmla="*/ 100 w 3902"/>
                    <a:gd name="T3" fmla="*/ 330 h 3294"/>
                    <a:gd name="T4" fmla="*/ 175 w 3902"/>
                    <a:gd name="T5" fmla="*/ 562 h 3294"/>
                    <a:gd name="T6" fmla="*/ 249 w 3902"/>
                    <a:gd name="T7" fmla="*/ 785 h 3294"/>
                    <a:gd name="T8" fmla="*/ 323 w 3902"/>
                    <a:gd name="T9" fmla="*/ 998 h 3294"/>
                    <a:gd name="T10" fmla="*/ 397 w 3902"/>
                    <a:gd name="T11" fmla="*/ 1203 h 3294"/>
                    <a:gd name="T12" fmla="*/ 471 w 3902"/>
                    <a:gd name="T13" fmla="*/ 1397 h 3294"/>
                    <a:gd name="T14" fmla="*/ 545 w 3902"/>
                    <a:gd name="T15" fmla="*/ 1582 h 3294"/>
                    <a:gd name="T16" fmla="*/ 619 w 3902"/>
                    <a:gd name="T17" fmla="*/ 1757 h 3294"/>
                    <a:gd name="T18" fmla="*/ 693 w 3902"/>
                    <a:gd name="T19" fmla="*/ 1923 h 3294"/>
                    <a:gd name="T20" fmla="*/ 767 w 3902"/>
                    <a:gd name="T21" fmla="*/ 2080 h 3294"/>
                    <a:gd name="T22" fmla="*/ 841 w 3902"/>
                    <a:gd name="T23" fmla="*/ 2227 h 3294"/>
                    <a:gd name="T24" fmla="*/ 915 w 3902"/>
                    <a:gd name="T25" fmla="*/ 2364 h 3294"/>
                    <a:gd name="T26" fmla="*/ 989 w 3902"/>
                    <a:gd name="T27" fmla="*/ 2492 h 3294"/>
                    <a:gd name="T28" fmla="*/ 1063 w 3902"/>
                    <a:gd name="T29" fmla="*/ 2611 h 3294"/>
                    <a:gd name="T30" fmla="*/ 1137 w 3902"/>
                    <a:gd name="T31" fmla="*/ 2720 h 3294"/>
                    <a:gd name="T32" fmla="*/ 1211 w 3902"/>
                    <a:gd name="T33" fmla="*/ 2820 h 3294"/>
                    <a:gd name="T34" fmla="*/ 1285 w 3902"/>
                    <a:gd name="T35" fmla="*/ 2910 h 3294"/>
                    <a:gd name="T36" fmla="*/ 1359 w 3902"/>
                    <a:gd name="T37" fmla="*/ 2990 h 3294"/>
                    <a:gd name="T38" fmla="*/ 1433 w 3902"/>
                    <a:gd name="T39" fmla="*/ 3062 h 3294"/>
                    <a:gd name="T40" fmla="*/ 1507 w 3902"/>
                    <a:gd name="T41" fmla="*/ 3123 h 3294"/>
                    <a:gd name="T42" fmla="*/ 1581 w 3902"/>
                    <a:gd name="T43" fmla="*/ 3175 h 3294"/>
                    <a:gd name="T44" fmla="*/ 1655 w 3902"/>
                    <a:gd name="T45" fmla="*/ 3218 h 3294"/>
                    <a:gd name="T46" fmla="*/ 1729 w 3902"/>
                    <a:gd name="T47" fmla="*/ 3251 h 3294"/>
                    <a:gd name="T48" fmla="*/ 1803 w 3902"/>
                    <a:gd name="T49" fmla="*/ 3275 h 3294"/>
                    <a:gd name="T50" fmla="*/ 1877 w 3902"/>
                    <a:gd name="T51" fmla="*/ 3289 h 3294"/>
                    <a:gd name="T52" fmla="*/ 1951 w 3902"/>
                    <a:gd name="T53" fmla="*/ 3294 h 3294"/>
                    <a:gd name="T54" fmla="*/ 2025 w 3902"/>
                    <a:gd name="T55" fmla="*/ 3289 h 3294"/>
                    <a:gd name="T56" fmla="*/ 2100 w 3902"/>
                    <a:gd name="T57" fmla="*/ 3275 h 3294"/>
                    <a:gd name="T58" fmla="*/ 2173 w 3902"/>
                    <a:gd name="T59" fmla="*/ 3251 h 3294"/>
                    <a:gd name="T60" fmla="*/ 2248 w 3902"/>
                    <a:gd name="T61" fmla="*/ 3218 h 3294"/>
                    <a:gd name="T62" fmla="*/ 2322 w 3902"/>
                    <a:gd name="T63" fmla="*/ 3175 h 3294"/>
                    <a:gd name="T64" fmla="*/ 2396 w 3902"/>
                    <a:gd name="T65" fmla="*/ 3123 h 3294"/>
                    <a:gd name="T66" fmla="*/ 2470 w 3902"/>
                    <a:gd name="T67" fmla="*/ 3062 h 3294"/>
                    <a:gd name="T68" fmla="*/ 2544 w 3902"/>
                    <a:gd name="T69" fmla="*/ 2990 h 3294"/>
                    <a:gd name="T70" fmla="*/ 2618 w 3902"/>
                    <a:gd name="T71" fmla="*/ 2910 h 3294"/>
                    <a:gd name="T72" fmla="*/ 2692 w 3902"/>
                    <a:gd name="T73" fmla="*/ 2820 h 3294"/>
                    <a:gd name="T74" fmla="*/ 2766 w 3902"/>
                    <a:gd name="T75" fmla="*/ 2720 h 3294"/>
                    <a:gd name="T76" fmla="*/ 2840 w 3902"/>
                    <a:gd name="T77" fmla="*/ 2611 h 3294"/>
                    <a:gd name="T78" fmla="*/ 2914 w 3902"/>
                    <a:gd name="T79" fmla="*/ 2492 h 3294"/>
                    <a:gd name="T80" fmla="*/ 2988 w 3902"/>
                    <a:gd name="T81" fmla="*/ 2364 h 3294"/>
                    <a:gd name="T82" fmla="*/ 3062 w 3902"/>
                    <a:gd name="T83" fmla="*/ 2227 h 3294"/>
                    <a:gd name="T84" fmla="*/ 3136 w 3902"/>
                    <a:gd name="T85" fmla="*/ 2080 h 3294"/>
                    <a:gd name="T86" fmla="*/ 3210 w 3902"/>
                    <a:gd name="T87" fmla="*/ 1923 h 3294"/>
                    <a:gd name="T88" fmla="*/ 3284 w 3902"/>
                    <a:gd name="T89" fmla="*/ 1757 h 3294"/>
                    <a:gd name="T90" fmla="*/ 3358 w 3902"/>
                    <a:gd name="T91" fmla="*/ 1582 h 3294"/>
                    <a:gd name="T92" fmla="*/ 3432 w 3902"/>
                    <a:gd name="T93" fmla="*/ 1397 h 3294"/>
                    <a:gd name="T94" fmla="*/ 3506 w 3902"/>
                    <a:gd name="T95" fmla="*/ 1203 h 3294"/>
                    <a:gd name="T96" fmla="*/ 3580 w 3902"/>
                    <a:gd name="T97" fmla="*/ 998 h 3294"/>
                    <a:gd name="T98" fmla="*/ 3654 w 3902"/>
                    <a:gd name="T99" fmla="*/ 785 h 3294"/>
                    <a:gd name="T100" fmla="*/ 3728 w 3902"/>
                    <a:gd name="T101" fmla="*/ 562 h 3294"/>
                    <a:gd name="T102" fmla="*/ 3802 w 3902"/>
                    <a:gd name="T103" fmla="*/ 330 h 3294"/>
                    <a:gd name="T104" fmla="*/ 3876 w 3902"/>
                    <a:gd name="T105" fmla="*/ 88 h 3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02" h="3294">
                      <a:moveTo>
                        <a:pt x="0" y="0"/>
                      </a:moveTo>
                      <a:lnTo>
                        <a:pt x="2" y="5"/>
                      </a:lnTo>
                      <a:lnTo>
                        <a:pt x="27" y="88"/>
                      </a:lnTo>
                      <a:lnTo>
                        <a:pt x="51" y="169"/>
                      </a:lnTo>
                      <a:lnTo>
                        <a:pt x="76" y="250"/>
                      </a:lnTo>
                      <a:lnTo>
                        <a:pt x="100" y="330"/>
                      </a:lnTo>
                      <a:lnTo>
                        <a:pt x="125" y="408"/>
                      </a:lnTo>
                      <a:lnTo>
                        <a:pt x="150" y="485"/>
                      </a:lnTo>
                      <a:lnTo>
                        <a:pt x="175" y="562"/>
                      </a:lnTo>
                      <a:lnTo>
                        <a:pt x="199" y="637"/>
                      </a:lnTo>
                      <a:lnTo>
                        <a:pt x="224" y="712"/>
                      </a:lnTo>
                      <a:lnTo>
                        <a:pt x="249" y="785"/>
                      </a:lnTo>
                      <a:lnTo>
                        <a:pt x="273" y="857"/>
                      </a:lnTo>
                      <a:lnTo>
                        <a:pt x="298" y="928"/>
                      </a:lnTo>
                      <a:lnTo>
                        <a:pt x="323" y="998"/>
                      </a:lnTo>
                      <a:lnTo>
                        <a:pt x="347" y="1067"/>
                      </a:lnTo>
                      <a:lnTo>
                        <a:pt x="372" y="1135"/>
                      </a:lnTo>
                      <a:lnTo>
                        <a:pt x="397" y="1203"/>
                      </a:lnTo>
                      <a:lnTo>
                        <a:pt x="421" y="1268"/>
                      </a:lnTo>
                      <a:lnTo>
                        <a:pt x="446" y="1333"/>
                      </a:lnTo>
                      <a:lnTo>
                        <a:pt x="471" y="1397"/>
                      </a:lnTo>
                      <a:lnTo>
                        <a:pt x="495" y="1460"/>
                      </a:lnTo>
                      <a:lnTo>
                        <a:pt x="520" y="1521"/>
                      </a:lnTo>
                      <a:lnTo>
                        <a:pt x="545" y="1582"/>
                      </a:lnTo>
                      <a:lnTo>
                        <a:pt x="569" y="1641"/>
                      </a:lnTo>
                      <a:lnTo>
                        <a:pt x="594" y="1700"/>
                      </a:lnTo>
                      <a:lnTo>
                        <a:pt x="619" y="1757"/>
                      </a:lnTo>
                      <a:lnTo>
                        <a:pt x="643" y="1813"/>
                      </a:lnTo>
                      <a:lnTo>
                        <a:pt x="668" y="1869"/>
                      </a:lnTo>
                      <a:lnTo>
                        <a:pt x="693" y="1923"/>
                      </a:lnTo>
                      <a:lnTo>
                        <a:pt x="717" y="1976"/>
                      </a:lnTo>
                      <a:lnTo>
                        <a:pt x="742" y="2029"/>
                      </a:lnTo>
                      <a:lnTo>
                        <a:pt x="767" y="2080"/>
                      </a:lnTo>
                      <a:lnTo>
                        <a:pt x="792" y="2130"/>
                      </a:lnTo>
                      <a:lnTo>
                        <a:pt x="816" y="2179"/>
                      </a:lnTo>
                      <a:lnTo>
                        <a:pt x="841" y="2227"/>
                      </a:lnTo>
                      <a:lnTo>
                        <a:pt x="866" y="2274"/>
                      </a:lnTo>
                      <a:lnTo>
                        <a:pt x="890" y="2320"/>
                      </a:lnTo>
                      <a:lnTo>
                        <a:pt x="915" y="2364"/>
                      </a:lnTo>
                      <a:lnTo>
                        <a:pt x="940" y="2408"/>
                      </a:lnTo>
                      <a:lnTo>
                        <a:pt x="964" y="2451"/>
                      </a:lnTo>
                      <a:lnTo>
                        <a:pt x="989" y="2492"/>
                      </a:lnTo>
                      <a:lnTo>
                        <a:pt x="1014" y="2533"/>
                      </a:lnTo>
                      <a:lnTo>
                        <a:pt x="1038" y="2572"/>
                      </a:lnTo>
                      <a:lnTo>
                        <a:pt x="1063" y="2611"/>
                      </a:lnTo>
                      <a:lnTo>
                        <a:pt x="1088" y="2648"/>
                      </a:lnTo>
                      <a:lnTo>
                        <a:pt x="1112" y="2685"/>
                      </a:lnTo>
                      <a:lnTo>
                        <a:pt x="1137" y="2720"/>
                      </a:lnTo>
                      <a:lnTo>
                        <a:pt x="1162" y="2754"/>
                      </a:lnTo>
                      <a:lnTo>
                        <a:pt x="1186" y="2788"/>
                      </a:lnTo>
                      <a:lnTo>
                        <a:pt x="1211" y="2820"/>
                      </a:lnTo>
                      <a:lnTo>
                        <a:pt x="1236" y="2851"/>
                      </a:lnTo>
                      <a:lnTo>
                        <a:pt x="1260" y="2881"/>
                      </a:lnTo>
                      <a:lnTo>
                        <a:pt x="1285" y="2910"/>
                      </a:lnTo>
                      <a:lnTo>
                        <a:pt x="1310" y="2938"/>
                      </a:lnTo>
                      <a:lnTo>
                        <a:pt x="1334" y="2965"/>
                      </a:lnTo>
                      <a:lnTo>
                        <a:pt x="1359" y="2990"/>
                      </a:lnTo>
                      <a:lnTo>
                        <a:pt x="1384" y="3015"/>
                      </a:lnTo>
                      <a:lnTo>
                        <a:pt x="1408" y="3039"/>
                      </a:lnTo>
                      <a:lnTo>
                        <a:pt x="1433" y="3062"/>
                      </a:lnTo>
                      <a:lnTo>
                        <a:pt x="1458" y="3083"/>
                      </a:lnTo>
                      <a:lnTo>
                        <a:pt x="1483" y="3104"/>
                      </a:lnTo>
                      <a:lnTo>
                        <a:pt x="1507" y="3123"/>
                      </a:lnTo>
                      <a:lnTo>
                        <a:pt x="1532" y="3142"/>
                      </a:lnTo>
                      <a:lnTo>
                        <a:pt x="1557" y="3159"/>
                      </a:lnTo>
                      <a:lnTo>
                        <a:pt x="1581" y="3175"/>
                      </a:lnTo>
                      <a:lnTo>
                        <a:pt x="1606" y="3191"/>
                      </a:lnTo>
                      <a:lnTo>
                        <a:pt x="1631" y="3205"/>
                      </a:lnTo>
                      <a:lnTo>
                        <a:pt x="1655" y="3218"/>
                      </a:lnTo>
                      <a:lnTo>
                        <a:pt x="1680" y="3230"/>
                      </a:lnTo>
                      <a:lnTo>
                        <a:pt x="1705" y="3241"/>
                      </a:lnTo>
                      <a:lnTo>
                        <a:pt x="1729" y="3251"/>
                      </a:lnTo>
                      <a:lnTo>
                        <a:pt x="1754" y="3260"/>
                      </a:lnTo>
                      <a:lnTo>
                        <a:pt x="1779" y="3268"/>
                      </a:lnTo>
                      <a:lnTo>
                        <a:pt x="1803" y="3275"/>
                      </a:lnTo>
                      <a:lnTo>
                        <a:pt x="1828" y="3281"/>
                      </a:lnTo>
                      <a:lnTo>
                        <a:pt x="1853" y="3285"/>
                      </a:lnTo>
                      <a:lnTo>
                        <a:pt x="1877" y="3289"/>
                      </a:lnTo>
                      <a:lnTo>
                        <a:pt x="1902" y="3292"/>
                      </a:lnTo>
                      <a:lnTo>
                        <a:pt x="1927" y="3293"/>
                      </a:lnTo>
                      <a:lnTo>
                        <a:pt x="1951" y="3294"/>
                      </a:lnTo>
                      <a:lnTo>
                        <a:pt x="1976" y="3293"/>
                      </a:lnTo>
                      <a:lnTo>
                        <a:pt x="2001" y="3292"/>
                      </a:lnTo>
                      <a:lnTo>
                        <a:pt x="2025" y="3289"/>
                      </a:lnTo>
                      <a:lnTo>
                        <a:pt x="2050" y="3285"/>
                      </a:lnTo>
                      <a:lnTo>
                        <a:pt x="2075" y="3281"/>
                      </a:lnTo>
                      <a:lnTo>
                        <a:pt x="2100" y="3275"/>
                      </a:lnTo>
                      <a:lnTo>
                        <a:pt x="2124" y="3268"/>
                      </a:lnTo>
                      <a:lnTo>
                        <a:pt x="2149" y="3260"/>
                      </a:lnTo>
                      <a:lnTo>
                        <a:pt x="2173" y="3251"/>
                      </a:lnTo>
                      <a:lnTo>
                        <a:pt x="2198" y="3241"/>
                      </a:lnTo>
                      <a:lnTo>
                        <a:pt x="2223" y="3230"/>
                      </a:lnTo>
                      <a:lnTo>
                        <a:pt x="2248" y="3218"/>
                      </a:lnTo>
                      <a:lnTo>
                        <a:pt x="2272" y="3205"/>
                      </a:lnTo>
                      <a:lnTo>
                        <a:pt x="2297" y="3191"/>
                      </a:lnTo>
                      <a:lnTo>
                        <a:pt x="2322" y="3175"/>
                      </a:lnTo>
                      <a:lnTo>
                        <a:pt x="2346" y="3159"/>
                      </a:lnTo>
                      <a:lnTo>
                        <a:pt x="2371" y="3142"/>
                      </a:lnTo>
                      <a:lnTo>
                        <a:pt x="2396" y="3123"/>
                      </a:lnTo>
                      <a:lnTo>
                        <a:pt x="2420" y="3104"/>
                      </a:lnTo>
                      <a:lnTo>
                        <a:pt x="2445" y="3083"/>
                      </a:lnTo>
                      <a:lnTo>
                        <a:pt x="2470" y="3062"/>
                      </a:lnTo>
                      <a:lnTo>
                        <a:pt x="2494" y="3039"/>
                      </a:lnTo>
                      <a:lnTo>
                        <a:pt x="2519" y="3015"/>
                      </a:lnTo>
                      <a:lnTo>
                        <a:pt x="2544" y="2990"/>
                      </a:lnTo>
                      <a:lnTo>
                        <a:pt x="2568" y="2965"/>
                      </a:lnTo>
                      <a:lnTo>
                        <a:pt x="2593" y="2938"/>
                      </a:lnTo>
                      <a:lnTo>
                        <a:pt x="2618" y="2910"/>
                      </a:lnTo>
                      <a:lnTo>
                        <a:pt x="2642" y="2881"/>
                      </a:lnTo>
                      <a:lnTo>
                        <a:pt x="2667" y="2851"/>
                      </a:lnTo>
                      <a:lnTo>
                        <a:pt x="2692" y="2820"/>
                      </a:lnTo>
                      <a:lnTo>
                        <a:pt x="2717" y="2788"/>
                      </a:lnTo>
                      <a:lnTo>
                        <a:pt x="2741" y="2754"/>
                      </a:lnTo>
                      <a:lnTo>
                        <a:pt x="2766" y="2720"/>
                      </a:lnTo>
                      <a:lnTo>
                        <a:pt x="2790" y="2685"/>
                      </a:lnTo>
                      <a:lnTo>
                        <a:pt x="2815" y="2648"/>
                      </a:lnTo>
                      <a:lnTo>
                        <a:pt x="2840" y="2611"/>
                      </a:lnTo>
                      <a:lnTo>
                        <a:pt x="2865" y="2572"/>
                      </a:lnTo>
                      <a:lnTo>
                        <a:pt x="2889" y="2533"/>
                      </a:lnTo>
                      <a:lnTo>
                        <a:pt x="2914" y="2492"/>
                      </a:lnTo>
                      <a:lnTo>
                        <a:pt x="2939" y="2451"/>
                      </a:lnTo>
                      <a:lnTo>
                        <a:pt x="2963" y="2408"/>
                      </a:lnTo>
                      <a:lnTo>
                        <a:pt x="2988" y="2364"/>
                      </a:lnTo>
                      <a:lnTo>
                        <a:pt x="3013" y="2320"/>
                      </a:lnTo>
                      <a:lnTo>
                        <a:pt x="3037" y="2274"/>
                      </a:lnTo>
                      <a:lnTo>
                        <a:pt x="3062" y="2227"/>
                      </a:lnTo>
                      <a:lnTo>
                        <a:pt x="3087" y="2179"/>
                      </a:lnTo>
                      <a:lnTo>
                        <a:pt x="3111" y="2130"/>
                      </a:lnTo>
                      <a:lnTo>
                        <a:pt x="3136" y="2080"/>
                      </a:lnTo>
                      <a:lnTo>
                        <a:pt x="3161" y="2029"/>
                      </a:lnTo>
                      <a:lnTo>
                        <a:pt x="3185" y="1976"/>
                      </a:lnTo>
                      <a:lnTo>
                        <a:pt x="3210" y="1923"/>
                      </a:lnTo>
                      <a:lnTo>
                        <a:pt x="3235" y="1869"/>
                      </a:lnTo>
                      <a:lnTo>
                        <a:pt x="3259" y="1813"/>
                      </a:lnTo>
                      <a:lnTo>
                        <a:pt x="3284" y="1757"/>
                      </a:lnTo>
                      <a:lnTo>
                        <a:pt x="3309" y="1700"/>
                      </a:lnTo>
                      <a:lnTo>
                        <a:pt x="3334" y="1641"/>
                      </a:lnTo>
                      <a:lnTo>
                        <a:pt x="3358" y="1582"/>
                      </a:lnTo>
                      <a:lnTo>
                        <a:pt x="3383" y="1521"/>
                      </a:lnTo>
                      <a:lnTo>
                        <a:pt x="3407" y="1460"/>
                      </a:lnTo>
                      <a:lnTo>
                        <a:pt x="3432" y="1397"/>
                      </a:lnTo>
                      <a:lnTo>
                        <a:pt x="3457" y="1333"/>
                      </a:lnTo>
                      <a:lnTo>
                        <a:pt x="3482" y="1268"/>
                      </a:lnTo>
                      <a:lnTo>
                        <a:pt x="3506" y="1203"/>
                      </a:lnTo>
                      <a:lnTo>
                        <a:pt x="3531" y="1135"/>
                      </a:lnTo>
                      <a:lnTo>
                        <a:pt x="3555" y="1067"/>
                      </a:lnTo>
                      <a:lnTo>
                        <a:pt x="3580" y="998"/>
                      </a:lnTo>
                      <a:lnTo>
                        <a:pt x="3605" y="928"/>
                      </a:lnTo>
                      <a:lnTo>
                        <a:pt x="3630" y="857"/>
                      </a:lnTo>
                      <a:lnTo>
                        <a:pt x="3654" y="785"/>
                      </a:lnTo>
                      <a:lnTo>
                        <a:pt x="3679" y="712"/>
                      </a:lnTo>
                      <a:lnTo>
                        <a:pt x="3704" y="637"/>
                      </a:lnTo>
                      <a:lnTo>
                        <a:pt x="3728" y="562"/>
                      </a:lnTo>
                      <a:lnTo>
                        <a:pt x="3753" y="485"/>
                      </a:lnTo>
                      <a:lnTo>
                        <a:pt x="3778" y="408"/>
                      </a:lnTo>
                      <a:lnTo>
                        <a:pt x="3802" y="330"/>
                      </a:lnTo>
                      <a:lnTo>
                        <a:pt x="3827" y="250"/>
                      </a:lnTo>
                      <a:lnTo>
                        <a:pt x="3852" y="169"/>
                      </a:lnTo>
                      <a:lnTo>
                        <a:pt x="3876" y="88"/>
                      </a:lnTo>
                      <a:lnTo>
                        <a:pt x="3901" y="5"/>
                      </a:lnTo>
                      <a:lnTo>
                        <a:pt x="3902" y="0"/>
                      </a:lnTo>
                    </a:path>
                  </a:pathLst>
                </a:custGeom>
                <a:noFill/>
                <a:ln w="41275" cap="flat">
                  <a:solidFill>
                    <a:srgbClr val="0072BD"/>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58" name="Object 57"/>
              <p:cNvGraphicFramePr>
                <a:graphicFrameLocks noChangeAspect="1"/>
              </p:cNvGraphicFramePr>
              <p:nvPr>
                <p:extLst>
                  <p:ext uri="{D42A27DB-BD31-4B8C-83A1-F6EECF244321}">
                    <p14:modId xmlns:p14="http://schemas.microsoft.com/office/powerpoint/2010/main" val="987111271"/>
                  </p:ext>
                </p:extLst>
              </p:nvPr>
            </p:nvGraphicFramePr>
            <p:xfrm>
              <a:off x="6832600" y="5976938"/>
              <a:ext cx="1816100" cy="419100"/>
            </p:xfrm>
            <a:graphic>
              <a:graphicData uri="http://schemas.openxmlformats.org/presentationml/2006/ole">
                <mc:AlternateContent xmlns:mc="http://schemas.openxmlformats.org/markup-compatibility/2006">
                  <mc:Choice xmlns:v="urn:schemas-microsoft-com:vml" Requires="v">
                    <p:oleObj spid="_x0000_s119043" name="Equation" r:id="rId5" imgW="1815840" imgH="419040" progId="Equation.DSMT4">
                      <p:embed/>
                    </p:oleObj>
                  </mc:Choice>
                  <mc:Fallback>
                    <p:oleObj name="Equation" r:id="rId5" imgW="1815840" imgH="419040" progId="Equation.DSMT4">
                      <p:embed/>
                      <p:pic>
                        <p:nvPicPr>
                          <p:cNvPr id="0" name=""/>
                          <p:cNvPicPr/>
                          <p:nvPr/>
                        </p:nvPicPr>
                        <p:blipFill>
                          <a:blip r:embed="rId6"/>
                          <a:stretch>
                            <a:fillRect/>
                          </a:stretch>
                        </p:blipFill>
                        <p:spPr>
                          <a:xfrm>
                            <a:off x="6832600" y="5976938"/>
                            <a:ext cx="1816100" cy="419100"/>
                          </a:xfrm>
                          <a:prstGeom prst="rect">
                            <a:avLst/>
                          </a:prstGeom>
                        </p:spPr>
                      </p:pic>
                    </p:oleObj>
                  </mc:Fallback>
                </mc:AlternateContent>
              </a:graphicData>
            </a:graphic>
          </p:graphicFrame>
          <p:graphicFrame>
            <p:nvGraphicFramePr>
              <p:cNvPr id="59" name="Object 58"/>
              <p:cNvGraphicFramePr>
                <a:graphicFrameLocks noChangeAspect="1"/>
              </p:cNvGraphicFramePr>
              <p:nvPr>
                <p:extLst>
                  <p:ext uri="{D42A27DB-BD31-4B8C-83A1-F6EECF244321}">
                    <p14:modId xmlns:p14="http://schemas.microsoft.com/office/powerpoint/2010/main" val="352739715"/>
                  </p:ext>
                </p:extLst>
              </p:nvPr>
            </p:nvGraphicFramePr>
            <p:xfrm>
              <a:off x="4143375" y="5932488"/>
              <a:ext cx="1816100" cy="419100"/>
            </p:xfrm>
            <a:graphic>
              <a:graphicData uri="http://schemas.openxmlformats.org/presentationml/2006/ole">
                <mc:AlternateContent xmlns:mc="http://schemas.openxmlformats.org/markup-compatibility/2006">
                  <mc:Choice xmlns:v="urn:schemas-microsoft-com:vml" Requires="v">
                    <p:oleObj spid="_x0000_s119044" name="Equation" r:id="rId7" imgW="1815840" imgH="419040" progId="Equation.DSMT4">
                      <p:embed/>
                    </p:oleObj>
                  </mc:Choice>
                  <mc:Fallback>
                    <p:oleObj name="Equation" r:id="rId7" imgW="1815840" imgH="419040" progId="Equation.DSMT4">
                      <p:embed/>
                      <p:pic>
                        <p:nvPicPr>
                          <p:cNvPr id="0" name=""/>
                          <p:cNvPicPr/>
                          <p:nvPr/>
                        </p:nvPicPr>
                        <p:blipFill>
                          <a:blip r:embed="rId8"/>
                          <a:stretch>
                            <a:fillRect/>
                          </a:stretch>
                        </p:blipFill>
                        <p:spPr>
                          <a:xfrm>
                            <a:off x="4143375" y="5932488"/>
                            <a:ext cx="1816100" cy="419100"/>
                          </a:xfrm>
                          <a:prstGeom prst="rect">
                            <a:avLst/>
                          </a:prstGeom>
                        </p:spPr>
                      </p:pic>
                    </p:oleObj>
                  </mc:Fallback>
                </mc:AlternateContent>
              </a:graphicData>
            </a:graphic>
          </p:graphicFrame>
        </p:grpSp>
      </p:grpSp>
      <p:grpSp>
        <p:nvGrpSpPr>
          <p:cNvPr id="72" name="Group 71"/>
          <p:cNvGrpSpPr/>
          <p:nvPr/>
        </p:nvGrpSpPr>
        <p:grpSpPr>
          <a:xfrm>
            <a:off x="863565" y="6351587"/>
            <a:ext cx="1072436" cy="369887"/>
            <a:chOff x="863565" y="6351587"/>
            <a:chExt cx="1072436" cy="369887"/>
          </a:xfrm>
        </p:grpSpPr>
        <p:sp>
          <p:nvSpPr>
            <p:cNvPr id="60" name="Oval 59"/>
            <p:cNvSpPr/>
            <p:nvPr/>
          </p:nvSpPr>
          <p:spPr bwMode="auto">
            <a:xfrm>
              <a:off x="863565" y="6351587"/>
              <a:ext cx="341402" cy="369887"/>
            </a:xfrm>
            <a:prstGeom prst="ellipse">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1" name="Oval 60"/>
            <p:cNvSpPr/>
            <p:nvPr/>
          </p:nvSpPr>
          <p:spPr bwMode="auto">
            <a:xfrm>
              <a:off x="1594599" y="6351587"/>
              <a:ext cx="341402" cy="369887"/>
            </a:xfrm>
            <a:prstGeom prst="ellipse">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 name="Oval 61"/>
            <p:cNvSpPr/>
            <p:nvPr/>
          </p:nvSpPr>
          <p:spPr bwMode="auto">
            <a:xfrm>
              <a:off x="1371600" y="6396038"/>
              <a:ext cx="87055" cy="809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 name="Oval 62"/>
            <p:cNvSpPr/>
            <p:nvPr/>
          </p:nvSpPr>
          <p:spPr bwMode="auto">
            <a:xfrm>
              <a:off x="1385612" y="6585152"/>
              <a:ext cx="87055" cy="809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73" name="Group 72"/>
          <p:cNvGrpSpPr/>
          <p:nvPr/>
        </p:nvGrpSpPr>
        <p:grpSpPr>
          <a:xfrm>
            <a:off x="5422425" y="6440038"/>
            <a:ext cx="1667825" cy="369887"/>
            <a:chOff x="5143756" y="6422249"/>
            <a:chExt cx="1667825" cy="369887"/>
          </a:xfrm>
        </p:grpSpPr>
        <p:sp>
          <p:nvSpPr>
            <p:cNvPr id="64" name="Oval 63"/>
            <p:cNvSpPr/>
            <p:nvPr/>
          </p:nvSpPr>
          <p:spPr bwMode="auto">
            <a:xfrm>
              <a:off x="5822166" y="6422249"/>
              <a:ext cx="341402" cy="369887"/>
            </a:xfrm>
            <a:prstGeom prst="ellipse">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5" name="Oval 64"/>
            <p:cNvSpPr/>
            <p:nvPr/>
          </p:nvSpPr>
          <p:spPr bwMode="auto">
            <a:xfrm>
              <a:off x="6557893" y="6486811"/>
              <a:ext cx="253688" cy="233565"/>
            </a:xfrm>
            <a:prstGeom prst="ellipse">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6" name="Oval 65"/>
            <p:cNvSpPr/>
            <p:nvPr/>
          </p:nvSpPr>
          <p:spPr bwMode="auto">
            <a:xfrm>
              <a:off x="6355566" y="6466699"/>
              <a:ext cx="87055" cy="809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7" name="Oval 66"/>
            <p:cNvSpPr/>
            <p:nvPr/>
          </p:nvSpPr>
          <p:spPr bwMode="auto">
            <a:xfrm>
              <a:off x="6369578" y="6655813"/>
              <a:ext cx="87055" cy="809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71" name="Group 70"/>
            <p:cNvGrpSpPr/>
            <p:nvPr/>
          </p:nvGrpSpPr>
          <p:grpSpPr>
            <a:xfrm flipH="1">
              <a:off x="5143756" y="6490595"/>
              <a:ext cx="456015" cy="270076"/>
              <a:chOff x="5094969" y="6483098"/>
              <a:chExt cx="456015" cy="270076"/>
            </a:xfrm>
          </p:grpSpPr>
          <p:sp>
            <p:nvSpPr>
              <p:cNvPr id="68" name="Oval 67"/>
              <p:cNvSpPr/>
              <p:nvPr/>
            </p:nvSpPr>
            <p:spPr bwMode="auto">
              <a:xfrm>
                <a:off x="5297296" y="6503210"/>
                <a:ext cx="253688" cy="233565"/>
              </a:xfrm>
              <a:prstGeom prst="ellipse">
                <a:avLst/>
              </a:prstGeom>
              <a:solidFill>
                <a:srgbClr val="00206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9" name="Oval 68"/>
              <p:cNvSpPr/>
              <p:nvPr/>
            </p:nvSpPr>
            <p:spPr bwMode="auto">
              <a:xfrm>
                <a:off x="5094969" y="6483098"/>
                <a:ext cx="87055" cy="809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0" name="Oval 69"/>
              <p:cNvSpPr/>
              <p:nvPr/>
            </p:nvSpPr>
            <p:spPr bwMode="auto">
              <a:xfrm>
                <a:off x="5108981" y="6672212"/>
                <a:ext cx="87055" cy="809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spTree>
    <p:extLst>
      <p:ext uri="{BB962C8B-B14F-4D97-AF65-F5344CB8AC3E}">
        <p14:creationId xmlns:p14="http://schemas.microsoft.com/office/powerpoint/2010/main" val="56723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Typical ranges of values of n</a:t>
            </a:r>
            <a:r>
              <a:rPr lang="en-US" sz="3200" baseline="-25000" dirty="0" smtClean="0"/>
              <a:t>2</a:t>
            </a:r>
            <a:endParaRPr lang="en-US" sz="3200" baseline="-250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20</a:t>
            </a:fld>
            <a:endParaRPr lang="en-US"/>
          </a:p>
        </p:txBody>
      </p:sp>
      <p:pic>
        <p:nvPicPr>
          <p:cNvPr id="6" name="Picture 5"/>
          <p:cNvPicPr>
            <a:picLocks noChangeAspect="1"/>
          </p:cNvPicPr>
          <p:nvPr/>
        </p:nvPicPr>
        <p:blipFill>
          <a:blip r:embed="rId2"/>
          <a:stretch>
            <a:fillRect/>
          </a:stretch>
        </p:blipFill>
        <p:spPr>
          <a:xfrm rot="16200000">
            <a:off x="3218287" y="-1694287"/>
            <a:ext cx="2707426" cy="9144000"/>
          </a:xfrm>
          <a:prstGeom prst="rect">
            <a:avLst/>
          </a:prstGeom>
        </p:spPr>
      </p:pic>
    </p:spTree>
    <p:extLst>
      <p:ext uri="{BB962C8B-B14F-4D97-AF65-F5344CB8AC3E}">
        <p14:creationId xmlns:p14="http://schemas.microsoft.com/office/powerpoint/2010/main" val="234982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15" y="11808"/>
            <a:ext cx="8229600" cy="1143000"/>
          </a:xfrm>
        </p:spPr>
        <p:txBody>
          <a:bodyPr/>
          <a:lstStyle/>
          <a:p>
            <a:r>
              <a:rPr lang="en-US" sz="3200" dirty="0" smtClean="0"/>
              <a:t>Four wave mixing</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21</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63162402"/>
              </p:ext>
            </p:extLst>
          </p:nvPr>
        </p:nvGraphicFramePr>
        <p:xfrm>
          <a:off x="265113" y="1119188"/>
          <a:ext cx="5600700" cy="457200"/>
        </p:xfrm>
        <a:graphic>
          <a:graphicData uri="http://schemas.openxmlformats.org/presentationml/2006/ole">
            <mc:AlternateContent xmlns:mc="http://schemas.openxmlformats.org/markup-compatibility/2006">
              <mc:Choice xmlns:v="urn:schemas-microsoft-com:vml" Requires="v">
                <p:oleObj spid="_x0000_s137624" name="Equation" r:id="rId3" imgW="5600520" imgH="457200" progId="Equation.DSMT4">
                  <p:embed/>
                </p:oleObj>
              </mc:Choice>
              <mc:Fallback>
                <p:oleObj name="Equation" r:id="rId3" imgW="5600520" imgH="457200" progId="Equation.DSMT4">
                  <p:embed/>
                  <p:pic>
                    <p:nvPicPr>
                      <p:cNvPr id="0" name=""/>
                      <p:cNvPicPr/>
                      <p:nvPr/>
                    </p:nvPicPr>
                    <p:blipFill>
                      <a:blip r:embed="rId4"/>
                      <a:stretch>
                        <a:fillRect/>
                      </a:stretch>
                    </p:blipFill>
                    <p:spPr>
                      <a:xfrm>
                        <a:off x="265113" y="1119188"/>
                        <a:ext cx="5600700" cy="457200"/>
                      </a:xfrm>
                      <a:prstGeom prst="rect">
                        <a:avLst/>
                      </a:prstGeom>
                    </p:spPr>
                  </p:pic>
                </p:oleObj>
              </mc:Fallback>
            </mc:AlternateContent>
          </a:graphicData>
        </a:graphic>
      </p:graphicFrame>
      <p:sp>
        <p:nvSpPr>
          <p:cNvPr id="11" name="TextBox 10"/>
          <p:cNvSpPr txBox="1"/>
          <p:nvPr/>
        </p:nvSpPr>
        <p:spPr>
          <a:xfrm>
            <a:off x="204260" y="4121583"/>
            <a:ext cx="3918189" cy="338554"/>
          </a:xfrm>
          <a:prstGeom prst="rect">
            <a:avLst/>
          </a:prstGeom>
          <a:noFill/>
        </p:spPr>
        <p:txBody>
          <a:bodyPr wrap="none" rtlCol="0">
            <a:spAutoFit/>
          </a:bodyPr>
          <a:lstStyle/>
          <a:p>
            <a:r>
              <a:rPr lang="en-US" sz="1600" dirty="0" smtClean="0"/>
              <a:t>Similar term occurs in TPA nonlinearity    </a:t>
            </a:r>
            <a:endParaRPr lang="en-US" sz="16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573139361"/>
              </p:ext>
            </p:extLst>
          </p:nvPr>
        </p:nvGraphicFramePr>
        <p:xfrm>
          <a:off x="4487863" y="4002088"/>
          <a:ext cx="3060700" cy="550862"/>
        </p:xfrm>
        <a:graphic>
          <a:graphicData uri="http://schemas.openxmlformats.org/presentationml/2006/ole">
            <mc:AlternateContent xmlns:mc="http://schemas.openxmlformats.org/markup-compatibility/2006">
              <mc:Choice xmlns:v="urn:schemas-microsoft-com:vml" Requires="v">
                <p:oleObj spid="_x0000_s137625" name="Equation" r:id="rId5" imgW="2958840" imgH="533160" progId="Equation.DSMT4">
                  <p:embed/>
                </p:oleObj>
              </mc:Choice>
              <mc:Fallback>
                <p:oleObj name="Equation" r:id="rId5" imgW="2958840" imgH="533160" progId="Equation.DSMT4">
                  <p:embed/>
                  <p:pic>
                    <p:nvPicPr>
                      <p:cNvPr id="0" name=""/>
                      <p:cNvPicPr/>
                      <p:nvPr/>
                    </p:nvPicPr>
                    <p:blipFill>
                      <a:blip r:embed="rId6"/>
                      <a:stretch>
                        <a:fillRect/>
                      </a:stretch>
                    </p:blipFill>
                    <p:spPr>
                      <a:xfrm>
                        <a:off x="4487863" y="4002088"/>
                        <a:ext cx="3060700" cy="550862"/>
                      </a:xfrm>
                      <a:prstGeom prst="rect">
                        <a:avLst/>
                      </a:prstGeom>
                    </p:spPr>
                  </p:pic>
                </p:oleObj>
              </mc:Fallback>
            </mc:AlternateContent>
          </a:graphicData>
        </a:graphic>
      </p:graphicFrame>
      <p:sp>
        <p:nvSpPr>
          <p:cNvPr id="34" name="TextBox 33"/>
          <p:cNvSpPr txBox="1"/>
          <p:nvPr/>
        </p:nvSpPr>
        <p:spPr>
          <a:xfrm>
            <a:off x="1755940" y="6331318"/>
            <a:ext cx="787395" cy="369332"/>
          </a:xfrm>
          <a:prstGeom prst="rect">
            <a:avLst/>
          </a:prstGeom>
          <a:noFill/>
        </p:spPr>
        <p:txBody>
          <a:bodyPr wrap="none" rtlCol="0">
            <a:spAutoFit/>
          </a:bodyPr>
          <a:lstStyle/>
          <a:p>
            <a:r>
              <a:rPr lang="en-US" dirty="0" smtClean="0"/>
              <a:t>Pump</a:t>
            </a:r>
            <a:endParaRPr lang="en-US" dirty="0"/>
          </a:p>
        </p:txBody>
      </p:sp>
      <p:sp>
        <p:nvSpPr>
          <p:cNvPr id="36" name="TextBox 35"/>
          <p:cNvSpPr txBox="1"/>
          <p:nvPr/>
        </p:nvSpPr>
        <p:spPr>
          <a:xfrm>
            <a:off x="2653104" y="6330791"/>
            <a:ext cx="825867" cy="369332"/>
          </a:xfrm>
          <a:prstGeom prst="rect">
            <a:avLst/>
          </a:prstGeom>
          <a:noFill/>
        </p:spPr>
        <p:txBody>
          <a:bodyPr wrap="none" rtlCol="0">
            <a:spAutoFit/>
          </a:bodyPr>
          <a:lstStyle/>
          <a:p>
            <a:r>
              <a:rPr lang="en-US" dirty="0" smtClean="0"/>
              <a:t>Signal</a:t>
            </a:r>
            <a:endParaRPr lang="en-US" dirty="0"/>
          </a:p>
        </p:txBody>
      </p:sp>
      <p:sp>
        <p:nvSpPr>
          <p:cNvPr id="37" name="TextBox 36"/>
          <p:cNvSpPr txBox="1"/>
          <p:nvPr/>
        </p:nvSpPr>
        <p:spPr>
          <a:xfrm>
            <a:off x="906410" y="6350634"/>
            <a:ext cx="633507" cy="369332"/>
          </a:xfrm>
          <a:prstGeom prst="rect">
            <a:avLst/>
          </a:prstGeom>
          <a:noFill/>
        </p:spPr>
        <p:txBody>
          <a:bodyPr wrap="none" rtlCol="0">
            <a:spAutoFit/>
          </a:bodyPr>
          <a:lstStyle/>
          <a:p>
            <a:r>
              <a:rPr lang="en-US" dirty="0" smtClean="0"/>
              <a:t>Idler</a:t>
            </a:r>
            <a:endParaRPr lang="en-US" dirty="0"/>
          </a:p>
        </p:txBody>
      </p:sp>
      <p:sp>
        <p:nvSpPr>
          <p:cNvPr id="38" name="TextBox 37"/>
          <p:cNvSpPr txBox="1"/>
          <p:nvPr/>
        </p:nvSpPr>
        <p:spPr>
          <a:xfrm>
            <a:off x="3649350" y="4759592"/>
            <a:ext cx="4910098" cy="1569660"/>
          </a:xfrm>
          <a:prstGeom prst="rect">
            <a:avLst/>
          </a:prstGeom>
          <a:noFill/>
        </p:spPr>
        <p:txBody>
          <a:bodyPr wrap="square" rtlCol="0">
            <a:spAutoFit/>
          </a:bodyPr>
          <a:lstStyle/>
          <a:p>
            <a:pPr algn="just"/>
            <a:r>
              <a:rPr lang="en-US" sz="1600" dirty="0" smtClean="0"/>
              <a:t>FWM is a third order parametric process in which two pump photons get transformed into signal and idler. The difference from the second order parametric  amplification and generation is that all four photons have comparable energies (frequencies) </a:t>
            </a:r>
            <a:endParaRPr lang="en-US" sz="1600" dirty="0"/>
          </a:p>
        </p:txBody>
      </p:sp>
      <p:sp>
        <p:nvSpPr>
          <p:cNvPr id="39" name="Curved Down Arrow 38"/>
          <p:cNvSpPr/>
          <p:nvPr/>
        </p:nvSpPr>
        <p:spPr bwMode="auto">
          <a:xfrm rot="1551773">
            <a:off x="2131210" y="4626035"/>
            <a:ext cx="824250" cy="267115"/>
          </a:xfrm>
          <a:prstGeom prst="curvedDownArrow">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Curved Down Arrow 39"/>
          <p:cNvSpPr/>
          <p:nvPr/>
        </p:nvSpPr>
        <p:spPr bwMode="auto">
          <a:xfrm rot="9316851" flipV="1">
            <a:off x="1204267" y="5272072"/>
            <a:ext cx="824250" cy="267115"/>
          </a:xfrm>
          <a:prstGeom prst="curvedDownArrow">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44" name="Group 43"/>
          <p:cNvGrpSpPr/>
          <p:nvPr/>
        </p:nvGrpSpPr>
        <p:grpSpPr>
          <a:xfrm>
            <a:off x="739800" y="4504070"/>
            <a:ext cx="2955002" cy="1931431"/>
            <a:chOff x="914400" y="3733800"/>
            <a:chExt cx="2955002" cy="1931431"/>
          </a:xfrm>
        </p:grpSpPr>
        <p:grpSp>
          <p:nvGrpSpPr>
            <p:cNvPr id="35" name="Group 34"/>
            <p:cNvGrpSpPr/>
            <p:nvPr/>
          </p:nvGrpSpPr>
          <p:grpSpPr>
            <a:xfrm>
              <a:off x="914400" y="3733800"/>
              <a:ext cx="2955002" cy="1931431"/>
              <a:chOff x="914400" y="3733800"/>
              <a:chExt cx="2955002" cy="1931431"/>
            </a:xfrm>
          </p:grpSpPr>
          <p:cxnSp>
            <p:nvCxnSpPr>
              <p:cNvPr id="14" name="Straight Arrow Connector 13"/>
              <p:cNvCxnSpPr/>
              <p:nvPr/>
            </p:nvCxnSpPr>
            <p:spPr bwMode="auto">
              <a:xfrm>
                <a:off x="914400" y="5257800"/>
                <a:ext cx="2590800"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V="1">
                <a:off x="1447800" y="4572000"/>
                <a:ext cx="0" cy="685800"/>
              </a:xfrm>
              <a:prstGeom prst="straightConnector1">
                <a:avLst/>
              </a:prstGeom>
              <a:solidFill>
                <a:schemeClr val="accent1"/>
              </a:solidFill>
              <a:ln w="31750" cap="flat" cmpd="sng" algn="ctr">
                <a:solidFill>
                  <a:srgbClr val="336600"/>
                </a:solidFill>
                <a:prstDash val="solid"/>
                <a:round/>
                <a:headEnd type="none" w="med" len="med"/>
                <a:tailEnd type="triangle"/>
              </a:ln>
              <a:effectLst/>
            </p:spPr>
          </p:cxnSp>
          <p:cxnSp>
            <p:nvCxnSpPr>
              <p:cNvPr id="22" name="Straight Arrow Connector 21"/>
              <p:cNvCxnSpPr/>
              <p:nvPr/>
            </p:nvCxnSpPr>
            <p:spPr bwMode="auto">
              <a:xfrm flipV="1">
                <a:off x="2209800" y="3733800"/>
                <a:ext cx="0" cy="762000"/>
              </a:xfrm>
              <a:prstGeom prst="straightConnector1">
                <a:avLst/>
              </a:prstGeom>
              <a:solidFill>
                <a:schemeClr val="accent1"/>
              </a:solidFill>
              <a:ln w="31750" cap="flat" cmpd="sng" algn="ctr">
                <a:solidFill>
                  <a:srgbClr val="00B050"/>
                </a:solidFill>
                <a:prstDash val="solid"/>
                <a:round/>
                <a:headEnd type="none" w="med" len="med"/>
                <a:tailEnd type="triangle"/>
              </a:ln>
              <a:effectLst/>
            </p:spPr>
          </p:cxnSp>
          <p:cxnSp>
            <p:nvCxnSpPr>
              <p:cNvPr id="23" name="Straight Arrow Connector 22"/>
              <p:cNvCxnSpPr/>
              <p:nvPr/>
            </p:nvCxnSpPr>
            <p:spPr bwMode="auto">
              <a:xfrm flipV="1">
                <a:off x="2209800" y="4495800"/>
                <a:ext cx="0" cy="762000"/>
              </a:xfrm>
              <a:prstGeom prst="straightConnector1">
                <a:avLst/>
              </a:prstGeom>
              <a:solidFill>
                <a:schemeClr val="accent1"/>
              </a:solidFill>
              <a:ln w="31750" cap="flat" cmpd="sng" algn="ctr">
                <a:solidFill>
                  <a:srgbClr val="00B050"/>
                </a:solidFill>
                <a:prstDash val="solid"/>
                <a:round/>
                <a:headEnd type="none" w="med" len="med"/>
                <a:tailEnd type="triangle"/>
              </a:ln>
              <a:effectLst/>
            </p:spPr>
          </p:cxnSp>
          <p:cxnSp>
            <p:nvCxnSpPr>
              <p:cNvPr id="26" name="Straight Arrow Connector 25"/>
              <p:cNvCxnSpPr/>
              <p:nvPr/>
            </p:nvCxnSpPr>
            <p:spPr bwMode="auto">
              <a:xfrm flipV="1">
                <a:off x="2971800" y="4457700"/>
                <a:ext cx="0" cy="838200"/>
              </a:xfrm>
              <a:prstGeom prst="straightConnector1">
                <a:avLst/>
              </a:prstGeom>
              <a:solidFill>
                <a:schemeClr val="accent1"/>
              </a:solidFill>
              <a:ln w="31750" cap="flat" cmpd="sng" algn="ctr">
                <a:solidFill>
                  <a:srgbClr val="002060"/>
                </a:solidFill>
                <a:prstDash val="solid"/>
                <a:round/>
                <a:headEnd type="none" w="med" len="med"/>
                <a:tailEnd type="triangle"/>
              </a:ln>
              <a:effectLst/>
            </p:spPr>
          </p:cxnSp>
          <p:sp>
            <p:nvSpPr>
              <p:cNvPr id="29" name="TextBox 28"/>
              <p:cNvSpPr txBox="1"/>
              <p:nvPr/>
            </p:nvSpPr>
            <p:spPr>
              <a:xfrm>
                <a:off x="3505200" y="5073134"/>
                <a:ext cx="364202" cy="369332"/>
              </a:xfrm>
              <a:prstGeom prst="rect">
                <a:avLst/>
              </a:prstGeom>
              <a:noFill/>
            </p:spPr>
            <p:txBody>
              <a:bodyPr wrap="none" rtlCol="0">
                <a:spAutoFit/>
              </a:bodyPr>
              <a:lstStyle/>
              <a:p>
                <a:r>
                  <a:rPr lang="el-GR" dirty="0" smtClean="0">
                    <a:cs typeface="Arial" panose="020B0604020202020204" pitchFamily="34" charset="0"/>
                  </a:rPr>
                  <a:t>ω</a:t>
                </a:r>
                <a:endParaRPr lang="en-US" dirty="0"/>
              </a:p>
            </p:txBody>
          </p:sp>
          <p:sp>
            <p:nvSpPr>
              <p:cNvPr id="30" name="TextBox 29"/>
              <p:cNvSpPr txBox="1"/>
              <p:nvPr/>
            </p:nvSpPr>
            <p:spPr>
              <a:xfrm>
                <a:off x="2736027" y="5241956"/>
                <a:ext cx="449162" cy="369332"/>
              </a:xfrm>
              <a:prstGeom prst="rect">
                <a:avLst/>
              </a:prstGeom>
              <a:noFill/>
            </p:spPr>
            <p:txBody>
              <a:bodyPr wrap="none" rtlCol="0">
                <a:spAutoFit/>
              </a:bodyPr>
              <a:lstStyle/>
              <a:p>
                <a:r>
                  <a:rPr lang="el-GR" dirty="0" smtClean="0">
                    <a:cs typeface="Arial" panose="020B0604020202020204" pitchFamily="34" charset="0"/>
                  </a:rPr>
                  <a:t>ω</a:t>
                </a:r>
                <a:r>
                  <a:rPr lang="en-US" baseline="-25000" dirty="0" smtClean="0">
                    <a:cs typeface="Arial" panose="020B0604020202020204" pitchFamily="34" charset="0"/>
                  </a:rPr>
                  <a:t>1</a:t>
                </a:r>
                <a:endParaRPr lang="en-US" dirty="0"/>
              </a:p>
            </p:txBody>
          </p:sp>
          <p:sp>
            <p:nvSpPr>
              <p:cNvPr id="31" name="TextBox 30"/>
              <p:cNvSpPr txBox="1"/>
              <p:nvPr/>
            </p:nvSpPr>
            <p:spPr>
              <a:xfrm>
                <a:off x="1233150" y="5295899"/>
                <a:ext cx="449162" cy="369332"/>
              </a:xfrm>
              <a:prstGeom prst="rect">
                <a:avLst/>
              </a:prstGeom>
              <a:noFill/>
            </p:spPr>
            <p:txBody>
              <a:bodyPr wrap="none" rtlCol="0">
                <a:spAutoFit/>
              </a:bodyPr>
              <a:lstStyle/>
              <a:p>
                <a:r>
                  <a:rPr lang="el-GR" dirty="0" smtClean="0">
                    <a:cs typeface="Arial" panose="020B0604020202020204" pitchFamily="34" charset="0"/>
                  </a:rPr>
                  <a:t>ω</a:t>
                </a:r>
                <a:r>
                  <a:rPr lang="en-US" baseline="-25000" dirty="0">
                    <a:cs typeface="Arial" panose="020B0604020202020204" pitchFamily="34" charset="0"/>
                  </a:rPr>
                  <a:t>3</a:t>
                </a:r>
                <a:endParaRPr lang="en-US" dirty="0"/>
              </a:p>
            </p:txBody>
          </p:sp>
          <p:sp>
            <p:nvSpPr>
              <p:cNvPr id="32" name="TextBox 31"/>
              <p:cNvSpPr txBox="1"/>
              <p:nvPr/>
            </p:nvSpPr>
            <p:spPr>
              <a:xfrm>
                <a:off x="2001062" y="5219701"/>
                <a:ext cx="449162" cy="369332"/>
              </a:xfrm>
              <a:prstGeom prst="rect">
                <a:avLst/>
              </a:prstGeom>
              <a:noFill/>
            </p:spPr>
            <p:txBody>
              <a:bodyPr wrap="none" rtlCol="0">
                <a:spAutoFit/>
              </a:bodyPr>
              <a:lstStyle/>
              <a:p>
                <a:r>
                  <a:rPr lang="el-GR" dirty="0" smtClean="0">
                    <a:cs typeface="Arial" panose="020B0604020202020204" pitchFamily="34" charset="0"/>
                  </a:rPr>
                  <a:t>ω</a:t>
                </a:r>
                <a:r>
                  <a:rPr lang="en-US" baseline="-25000" dirty="0" smtClean="0">
                    <a:cs typeface="Arial" panose="020B0604020202020204" pitchFamily="34" charset="0"/>
                  </a:rPr>
                  <a:t>2</a:t>
                </a:r>
                <a:endParaRPr lang="en-US" dirty="0"/>
              </a:p>
            </p:txBody>
          </p:sp>
        </p:grpSp>
        <p:sp>
          <p:nvSpPr>
            <p:cNvPr id="42" name="TextBox 41"/>
            <p:cNvSpPr txBox="1"/>
            <p:nvPr/>
          </p:nvSpPr>
          <p:spPr>
            <a:xfrm>
              <a:off x="1624130" y="4945352"/>
              <a:ext cx="518091" cy="369332"/>
            </a:xfrm>
            <a:prstGeom prst="rect">
              <a:avLst/>
            </a:prstGeom>
            <a:noFill/>
          </p:spPr>
          <p:txBody>
            <a:bodyPr wrap="none" rtlCol="0">
              <a:spAutoFit/>
            </a:bodyPr>
            <a:lstStyle/>
            <a:p>
              <a:r>
                <a:rPr lang="el-GR" dirty="0" smtClean="0">
                  <a:cs typeface="Arial" panose="020B0604020202020204" pitchFamily="34" charset="0"/>
                </a:rPr>
                <a:t>Δω</a:t>
              </a:r>
              <a:endParaRPr lang="en-US" dirty="0"/>
            </a:p>
          </p:txBody>
        </p:sp>
        <p:sp>
          <p:nvSpPr>
            <p:cNvPr id="43" name="TextBox 42"/>
            <p:cNvSpPr txBox="1"/>
            <p:nvPr/>
          </p:nvSpPr>
          <p:spPr>
            <a:xfrm>
              <a:off x="2310807" y="4935069"/>
              <a:ext cx="518091" cy="369332"/>
            </a:xfrm>
            <a:prstGeom prst="rect">
              <a:avLst/>
            </a:prstGeom>
            <a:noFill/>
          </p:spPr>
          <p:txBody>
            <a:bodyPr wrap="none" rtlCol="0">
              <a:spAutoFit/>
            </a:bodyPr>
            <a:lstStyle/>
            <a:p>
              <a:r>
                <a:rPr lang="el-GR" dirty="0" smtClean="0">
                  <a:cs typeface="Arial" panose="020B0604020202020204" pitchFamily="34" charset="0"/>
                </a:rPr>
                <a:t>Δω</a:t>
              </a:r>
              <a:endParaRPr lang="en-US" dirty="0"/>
            </a:p>
          </p:txBody>
        </p:sp>
      </p:grpSp>
      <p:graphicFrame>
        <p:nvGraphicFramePr>
          <p:cNvPr id="16" name="Object 15"/>
          <p:cNvGraphicFramePr>
            <a:graphicFrameLocks noChangeAspect="1"/>
          </p:cNvGraphicFramePr>
          <p:nvPr>
            <p:extLst>
              <p:ext uri="{D42A27DB-BD31-4B8C-83A1-F6EECF244321}">
                <p14:modId xmlns:p14="http://schemas.microsoft.com/office/powerpoint/2010/main" val="3875155625"/>
              </p:ext>
            </p:extLst>
          </p:nvPr>
        </p:nvGraphicFramePr>
        <p:xfrm>
          <a:off x="239713" y="703263"/>
          <a:ext cx="2012950" cy="338137"/>
        </p:xfrm>
        <a:graphic>
          <a:graphicData uri="http://schemas.openxmlformats.org/presentationml/2006/ole">
            <mc:AlternateContent xmlns:mc="http://schemas.openxmlformats.org/markup-compatibility/2006">
              <mc:Choice xmlns:v="urn:schemas-microsoft-com:vml" Requires="v">
                <p:oleObj spid="_x0000_s137626" name="Equation" r:id="rId7" imgW="1587240" imgH="266400" progId="Equation.DSMT4">
                  <p:embed/>
                </p:oleObj>
              </mc:Choice>
              <mc:Fallback>
                <p:oleObj name="Equation" r:id="rId7" imgW="1587240" imgH="266400" progId="Equation.DSMT4">
                  <p:embed/>
                  <p:pic>
                    <p:nvPicPr>
                      <p:cNvPr id="0" name=""/>
                      <p:cNvPicPr/>
                      <p:nvPr/>
                    </p:nvPicPr>
                    <p:blipFill>
                      <a:blip r:embed="rId8"/>
                      <a:stretch>
                        <a:fillRect/>
                      </a:stretch>
                    </p:blipFill>
                    <p:spPr>
                      <a:xfrm>
                        <a:off x="239713" y="703263"/>
                        <a:ext cx="2012950" cy="338137"/>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94167219"/>
              </p:ext>
            </p:extLst>
          </p:nvPr>
        </p:nvGraphicFramePr>
        <p:xfrm>
          <a:off x="5950683" y="1189757"/>
          <a:ext cx="800100" cy="228600"/>
        </p:xfrm>
        <a:graphic>
          <a:graphicData uri="http://schemas.openxmlformats.org/presentationml/2006/ole">
            <mc:AlternateContent xmlns:mc="http://schemas.openxmlformats.org/markup-compatibility/2006">
              <mc:Choice xmlns:v="urn:schemas-microsoft-com:vml" Requires="v">
                <p:oleObj spid="_x0000_s137627" name="Equation" r:id="rId9" imgW="799920" imgH="228600" progId="Equation.DSMT4">
                  <p:embed/>
                </p:oleObj>
              </mc:Choice>
              <mc:Fallback>
                <p:oleObj name="Equation" r:id="rId9" imgW="799920" imgH="228600" progId="Equation.DSMT4">
                  <p:embed/>
                  <p:pic>
                    <p:nvPicPr>
                      <p:cNvPr id="0" name=""/>
                      <p:cNvPicPr/>
                      <p:nvPr/>
                    </p:nvPicPr>
                    <p:blipFill>
                      <a:blip r:embed="rId10"/>
                      <a:stretch>
                        <a:fillRect/>
                      </a:stretch>
                    </p:blipFill>
                    <p:spPr>
                      <a:xfrm>
                        <a:off x="5950683" y="1189757"/>
                        <a:ext cx="800100" cy="228600"/>
                      </a:xfrm>
                      <a:prstGeom prst="rect">
                        <a:avLst/>
                      </a:prstGeom>
                    </p:spPr>
                  </p:pic>
                </p:oleObj>
              </mc:Fallback>
            </mc:AlternateContent>
          </a:graphicData>
        </a:graphic>
      </p:graphicFrame>
      <p:grpSp>
        <p:nvGrpSpPr>
          <p:cNvPr id="25" name="Group 24"/>
          <p:cNvGrpSpPr/>
          <p:nvPr/>
        </p:nvGrpSpPr>
        <p:grpSpPr>
          <a:xfrm>
            <a:off x="51424" y="1591180"/>
            <a:ext cx="9153468" cy="584775"/>
            <a:chOff x="35573" y="1781521"/>
            <a:chExt cx="9153468" cy="584775"/>
          </a:xfrm>
        </p:grpSpPr>
        <p:sp>
          <p:nvSpPr>
            <p:cNvPr id="10" name="TextBox 9"/>
            <p:cNvSpPr txBox="1"/>
            <p:nvPr/>
          </p:nvSpPr>
          <p:spPr>
            <a:xfrm>
              <a:off x="35573" y="1781521"/>
              <a:ext cx="9153468" cy="584775"/>
            </a:xfrm>
            <a:prstGeom prst="rect">
              <a:avLst/>
            </a:prstGeom>
            <a:noFill/>
          </p:spPr>
          <p:txBody>
            <a:bodyPr wrap="none" rtlCol="0">
              <a:spAutoFit/>
            </a:bodyPr>
            <a:lstStyle/>
            <a:p>
              <a:r>
                <a:rPr lang="en-US" sz="1600" dirty="0" smtClean="0"/>
                <a:t>The last two terms present  a grating of with period             of both refractive index and absorption. </a:t>
              </a:r>
            </a:p>
            <a:p>
              <a:r>
                <a:rPr lang="en-US" sz="1600" dirty="0" smtClean="0"/>
                <a:t>This grating oscillates at frequency                 . The grating scatters wave </a:t>
              </a:r>
              <a:endParaRPr lang="en-US" sz="1600" dirty="0"/>
            </a:p>
          </p:txBody>
        </p:sp>
        <p:graphicFrame>
          <p:nvGraphicFramePr>
            <p:cNvPr id="17" name="Object 16"/>
            <p:cNvGraphicFramePr>
              <a:graphicFrameLocks noChangeAspect="1"/>
            </p:cNvGraphicFramePr>
            <p:nvPr>
              <p:extLst>
                <p:ext uri="{D42A27DB-BD31-4B8C-83A1-F6EECF244321}">
                  <p14:modId xmlns:p14="http://schemas.microsoft.com/office/powerpoint/2010/main" val="2229010346"/>
                </p:ext>
              </p:extLst>
            </p:nvPr>
          </p:nvGraphicFramePr>
          <p:xfrm>
            <a:off x="4800600" y="1851944"/>
            <a:ext cx="610737" cy="219239"/>
          </p:xfrm>
          <a:graphic>
            <a:graphicData uri="http://schemas.openxmlformats.org/presentationml/2006/ole">
              <mc:AlternateContent xmlns:mc="http://schemas.openxmlformats.org/markup-compatibility/2006">
                <mc:Choice xmlns:v="urn:schemas-microsoft-com:vml" Requires="v">
                  <p:oleObj spid="_x0000_s137628" name="Equation" r:id="rId11" imgW="495000" imgH="177480" progId="Equation.DSMT4">
                    <p:embed/>
                  </p:oleObj>
                </mc:Choice>
                <mc:Fallback>
                  <p:oleObj name="Equation" r:id="rId11" imgW="495000" imgH="177480" progId="Equation.DSMT4">
                    <p:embed/>
                    <p:pic>
                      <p:nvPicPr>
                        <p:cNvPr id="0" name=""/>
                        <p:cNvPicPr/>
                        <p:nvPr/>
                      </p:nvPicPr>
                      <p:blipFill>
                        <a:blip r:embed="rId12"/>
                        <a:stretch>
                          <a:fillRect/>
                        </a:stretch>
                      </p:blipFill>
                      <p:spPr>
                        <a:xfrm>
                          <a:off x="4800600" y="1851944"/>
                          <a:ext cx="610737" cy="219239"/>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461237705"/>
                </p:ext>
              </p:extLst>
            </p:nvPr>
          </p:nvGraphicFramePr>
          <p:xfrm>
            <a:off x="3331947" y="2096447"/>
            <a:ext cx="912812" cy="252413"/>
          </p:xfrm>
          <a:graphic>
            <a:graphicData uri="http://schemas.openxmlformats.org/presentationml/2006/ole">
              <mc:AlternateContent xmlns:mc="http://schemas.openxmlformats.org/markup-compatibility/2006">
                <mc:Choice xmlns:v="urn:schemas-microsoft-com:vml" Requires="v">
                  <p:oleObj spid="_x0000_s137629" name="Equation" r:id="rId13" imgW="825480" imgH="228600" progId="Equation.DSMT4">
                    <p:embed/>
                  </p:oleObj>
                </mc:Choice>
                <mc:Fallback>
                  <p:oleObj name="Equation" r:id="rId13" imgW="825480" imgH="228600" progId="Equation.DSMT4">
                    <p:embed/>
                    <p:pic>
                      <p:nvPicPr>
                        <p:cNvPr id="0" name=""/>
                        <p:cNvPicPr/>
                        <p:nvPr/>
                      </p:nvPicPr>
                      <p:blipFill>
                        <a:blip r:embed="rId14"/>
                        <a:stretch>
                          <a:fillRect/>
                        </a:stretch>
                      </p:blipFill>
                      <p:spPr>
                        <a:xfrm>
                          <a:off x="3331947" y="2096447"/>
                          <a:ext cx="912812" cy="252413"/>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464142931"/>
                </p:ext>
              </p:extLst>
            </p:nvPr>
          </p:nvGraphicFramePr>
          <p:xfrm>
            <a:off x="6883400" y="2089150"/>
            <a:ext cx="1473200" cy="254000"/>
          </p:xfrm>
          <a:graphic>
            <a:graphicData uri="http://schemas.openxmlformats.org/presentationml/2006/ole">
              <mc:AlternateContent xmlns:mc="http://schemas.openxmlformats.org/markup-compatibility/2006">
                <mc:Choice xmlns:v="urn:schemas-microsoft-com:vml" Requires="v">
                  <p:oleObj spid="_x0000_s137630" name="Equation" r:id="rId15" imgW="1473120" imgH="253800" progId="Equation.DSMT4">
                    <p:embed/>
                  </p:oleObj>
                </mc:Choice>
                <mc:Fallback>
                  <p:oleObj name="Equation" r:id="rId15" imgW="1473120" imgH="253800" progId="Equation.DSMT4">
                    <p:embed/>
                    <p:pic>
                      <p:nvPicPr>
                        <p:cNvPr id="0" name=""/>
                        <p:cNvPicPr/>
                        <p:nvPr/>
                      </p:nvPicPr>
                      <p:blipFill>
                        <a:blip r:embed="rId16"/>
                        <a:stretch>
                          <a:fillRect/>
                        </a:stretch>
                      </p:blipFill>
                      <p:spPr>
                        <a:xfrm>
                          <a:off x="6883400" y="2089150"/>
                          <a:ext cx="1473200" cy="254000"/>
                        </a:xfrm>
                        <a:prstGeom prst="rect">
                          <a:avLst/>
                        </a:prstGeom>
                      </p:spPr>
                    </p:pic>
                  </p:oleObj>
                </mc:Fallback>
              </mc:AlternateContent>
            </a:graphicData>
          </a:graphic>
        </p:graphicFrame>
      </p:grpSp>
      <p:grpSp>
        <p:nvGrpSpPr>
          <p:cNvPr id="13" name="Group 12"/>
          <p:cNvGrpSpPr/>
          <p:nvPr/>
        </p:nvGrpSpPr>
        <p:grpSpPr>
          <a:xfrm>
            <a:off x="-15148" y="2291156"/>
            <a:ext cx="9286611" cy="1077218"/>
            <a:chOff x="-15148" y="2291156"/>
            <a:chExt cx="9286611" cy="1077218"/>
          </a:xfrm>
        </p:grpSpPr>
        <p:grpSp>
          <p:nvGrpSpPr>
            <p:cNvPr id="8" name="Group 7"/>
            <p:cNvGrpSpPr/>
            <p:nvPr/>
          </p:nvGrpSpPr>
          <p:grpSpPr>
            <a:xfrm>
              <a:off x="-15148" y="2291156"/>
              <a:ext cx="9286611" cy="1077218"/>
              <a:chOff x="55943" y="1865511"/>
              <a:chExt cx="9286611" cy="1077218"/>
            </a:xfrm>
          </p:grpSpPr>
          <p:sp>
            <p:nvSpPr>
              <p:cNvPr id="5" name="TextBox 4"/>
              <p:cNvSpPr txBox="1"/>
              <p:nvPr/>
            </p:nvSpPr>
            <p:spPr>
              <a:xfrm>
                <a:off x="55943" y="1865511"/>
                <a:ext cx="9286611" cy="1077218"/>
              </a:xfrm>
              <a:prstGeom prst="rect">
                <a:avLst/>
              </a:prstGeom>
              <a:noFill/>
            </p:spPr>
            <p:txBody>
              <a:bodyPr wrap="square" rtlCol="0">
                <a:spAutoFit/>
              </a:bodyPr>
              <a:lstStyle/>
              <a:p>
                <a:r>
                  <a:rPr lang="en-US" sz="1600" dirty="0" smtClean="0"/>
                  <a:t>When multiplied by                 , the third  term engenders nonlinear polarization at frequency                but the last term generates nonlinear polarization at frequency                       , Similarly, scattering</a:t>
                </a:r>
              </a:p>
              <a:p>
                <a:r>
                  <a:rPr lang="en-US" sz="1600" dirty="0"/>
                  <a:t> </a:t>
                </a:r>
                <a:r>
                  <a:rPr lang="en-US" sz="1600" dirty="0" smtClean="0"/>
                  <a:t>            off the third term generates  polarization at frequency                       . Those are FWM terms</a:t>
                </a:r>
              </a:p>
              <a:p>
                <a:r>
                  <a:rPr lang="en-US" sz="1600" dirty="0" smtClean="0"/>
                  <a:t>  </a:t>
                </a:r>
                <a:endParaRPr lang="en-US" sz="1600" dirty="0"/>
              </a:p>
            </p:txBody>
          </p:sp>
          <p:graphicFrame>
            <p:nvGraphicFramePr>
              <p:cNvPr id="6" name="Object 5"/>
              <p:cNvGraphicFramePr>
                <a:graphicFrameLocks noChangeAspect="1"/>
              </p:cNvGraphicFramePr>
              <p:nvPr>
                <p:extLst>
                  <p:ext uri="{D42A27DB-BD31-4B8C-83A1-F6EECF244321}">
                    <p14:modId xmlns:p14="http://schemas.microsoft.com/office/powerpoint/2010/main" val="760898505"/>
                  </p:ext>
                </p:extLst>
              </p:nvPr>
            </p:nvGraphicFramePr>
            <p:xfrm>
              <a:off x="1866830" y="1892798"/>
              <a:ext cx="911225" cy="309562"/>
            </p:xfrm>
            <a:graphic>
              <a:graphicData uri="http://schemas.openxmlformats.org/presentationml/2006/ole">
                <mc:AlternateContent xmlns:mc="http://schemas.openxmlformats.org/markup-compatibility/2006">
                  <mc:Choice xmlns:v="urn:schemas-microsoft-com:vml" Requires="v">
                    <p:oleObj spid="_x0000_s137631" name="Equation" r:id="rId17" imgW="711000" imgH="241200" progId="Equation.DSMT4">
                      <p:embed/>
                    </p:oleObj>
                  </mc:Choice>
                  <mc:Fallback>
                    <p:oleObj name="Equation" r:id="rId17" imgW="711000" imgH="241200" progId="Equation.DSMT4">
                      <p:embed/>
                      <p:pic>
                        <p:nvPicPr>
                          <p:cNvPr id="0" name=""/>
                          <p:cNvPicPr/>
                          <p:nvPr/>
                        </p:nvPicPr>
                        <p:blipFill>
                          <a:blip r:embed="rId18"/>
                          <a:stretch>
                            <a:fillRect/>
                          </a:stretch>
                        </p:blipFill>
                        <p:spPr>
                          <a:xfrm>
                            <a:off x="1866830" y="1892798"/>
                            <a:ext cx="911225" cy="30956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16190893"/>
                  </p:ext>
                </p:extLst>
              </p:nvPr>
            </p:nvGraphicFramePr>
            <p:xfrm>
              <a:off x="8400807" y="1929861"/>
              <a:ext cx="825500" cy="228600"/>
            </p:xfrm>
            <a:graphic>
              <a:graphicData uri="http://schemas.openxmlformats.org/presentationml/2006/ole">
                <mc:AlternateContent xmlns:mc="http://schemas.openxmlformats.org/markup-compatibility/2006">
                  <mc:Choice xmlns:v="urn:schemas-microsoft-com:vml" Requires="v">
                    <p:oleObj spid="_x0000_s137632" name="Equation" r:id="rId19" imgW="825480" imgH="228600" progId="Equation.DSMT4">
                      <p:embed/>
                    </p:oleObj>
                  </mc:Choice>
                  <mc:Fallback>
                    <p:oleObj name="Equation" r:id="rId19" imgW="825480" imgH="228600" progId="Equation.DSMT4">
                      <p:embed/>
                      <p:pic>
                        <p:nvPicPr>
                          <p:cNvPr id="0" name=""/>
                          <p:cNvPicPr/>
                          <p:nvPr/>
                        </p:nvPicPr>
                        <p:blipFill>
                          <a:blip r:embed="rId20"/>
                          <a:stretch>
                            <a:fillRect/>
                          </a:stretch>
                        </p:blipFill>
                        <p:spPr>
                          <a:xfrm>
                            <a:off x="8400807" y="1929861"/>
                            <a:ext cx="825500" cy="228600"/>
                          </a:xfrm>
                          <a:prstGeom prst="rect">
                            <a:avLst/>
                          </a:prstGeom>
                        </p:spPr>
                      </p:pic>
                    </p:oleObj>
                  </mc:Fallback>
                </mc:AlternateContent>
              </a:graphicData>
            </a:graphic>
          </p:graphicFrame>
        </p:grpSp>
        <p:graphicFrame>
          <p:nvGraphicFramePr>
            <p:cNvPr id="27" name="Object 26"/>
            <p:cNvGraphicFramePr>
              <a:graphicFrameLocks noChangeAspect="1"/>
            </p:cNvGraphicFramePr>
            <p:nvPr>
              <p:extLst>
                <p:ext uri="{D42A27DB-BD31-4B8C-83A1-F6EECF244321}">
                  <p14:modId xmlns:p14="http://schemas.microsoft.com/office/powerpoint/2010/main" val="661462055"/>
                </p:ext>
              </p:extLst>
            </p:nvPr>
          </p:nvGraphicFramePr>
          <p:xfrm>
            <a:off x="5616551" y="2611042"/>
            <a:ext cx="1282700" cy="228600"/>
          </p:xfrm>
          <a:graphic>
            <a:graphicData uri="http://schemas.openxmlformats.org/presentationml/2006/ole">
              <mc:AlternateContent xmlns:mc="http://schemas.openxmlformats.org/markup-compatibility/2006">
                <mc:Choice xmlns:v="urn:schemas-microsoft-com:vml" Requires="v">
                  <p:oleObj spid="_x0000_s137633" name="Equation" r:id="rId21" imgW="1282680" imgH="228600" progId="Equation.DSMT4">
                    <p:embed/>
                  </p:oleObj>
                </mc:Choice>
                <mc:Fallback>
                  <p:oleObj name="Equation" r:id="rId21" imgW="1282680" imgH="228600" progId="Equation.DSMT4">
                    <p:embed/>
                    <p:pic>
                      <p:nvPicPr>
                        <p:cNvPr id="0" name=""/>
                        <p:cNvPicPr/>
                        <p:nvPr/>
                      </p:nvPicPr>
                      <p:blipFill>
                        <a:blip r:embed="rId22"/>
                        <a:stretch>
                          <a:fillRect/>
                        </a:stretch>
                      </p:blipFill>
                      <p:spPr>
                        <a:xfrm>
                          <a:off x="5616551" y="2611042"/>
                          <a:ext cx="1282700" cy="2286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303475830"/>
                </p:ext>
              </p:extLst>
            </p:nvPr>
          </p:nvGraphicFramePr>
          <p:xfrm>
            <a:off x="6350" y="2865438"/>
            <a:ext cx="698500" cy="241300"/>
          </p:xfrm>
          <a:graphic>
            <a:graphicData uri="http://schemas.openxmlformats.org/presentationml/2006/ole">
              <mc:AlternateContent xmlns:mc="http://schemas.openxmlformats.org/markup-compatibility/2006">
                <mc:Choice xmlns:v="urn:schemas-microsoft-com:vml" Requires="v">
                  <p:oleObj spid="_x0000_s137634" name="Equation" r:id="rId23" imgW="698400" imgH="241200" progId="Equation.DSMT4">
                    <p:embed/>
                  </p:oleObj>
                </mc:Choice>
                <mc:Fallback>
                  <p:oleObj name="Equation" r:id="rId23" imgW="698400" imgH="241200" progId="Equation.DSMT4">
                    <p:embed/>
                    <p:pic>
                      <p:nvPicPr>
                        <p:cNvPr id="0" name=""/>
                        <p:cNvPicPr/>
                        <p:nvPr/>
                      </p:nvPicPr>
                      <p:blipFill>
                        <a:blip r:embed="rId24"/>
                        <a:stretch>
                          <a:fillRect/>
                        </a:stretch>
                      </p:blipFill>
                      <p:spPr>
                        <a:xfrm>
                          <a:off x="6350" y="2865438"/>
                          <a:ext cx="698500" cy="241300"/>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670866441"/>
                </p:ext>
              </p:extLst>
            </p:nvPr>
          </p:nvGraphicFramePr>
          <p:xfrm>
            <a:off x="5616551" y="2854995"/>
            <a:ext cx="1181100" cy="228600"/>
          </p:xfrm>
          <a:graphic>
            <a:graphicData uri="http://schemas.openxmlformats.org/presentationml/2006/ole">
              <mc:AlternateContent xmlns:mc="http://schemas.openxmlformats.org/markup-compatibility/2006">
                <mc:Choice xmlns:v="urn:schemas-microsoft-com:vml" Requires="v">
                  <p:oleObj spid="_x0000_s137635" name="Equation" r:id="rId25" imgW="1180800" imgH="228600" progId="Equation.DSMT4">
                    <p:embed/>
                  </p:oleObj>
                </mc:Choice>
                <mc:Fallback>
                  <p:oleObj name="Equation" r:id="rId25" imgW="1180800" imgH="228600" progId="Equation.DSMT4">
                    <p:embed/>
                    <p:pic>
                      <p:nvPicPr>
                        <p:cNvPr id="0" name=""/>
                        <p:cNvPicPr/>
                        <p:nvPr/>
                      </p:nvPicPr>
                      <p:blipFill>
                        <a:blip r:embed="rId26"/>
                        <a:stretch>
                          <a:fillRect/>
                        </a:stretch>
                      </p:blipFill>
                      <p:spPr>
                        <a:xfrm>
                          <a:off x="5616551" y="2854995"/>
                          <a:ext cx="1181100" cy="228600"/>
                        </a:xfrm>
                        <a:prstGeom prst="rect">
                          <a:avLst/>
                        </a:prstGeom>
                      </p:spPr>
                    </p:pic>
                  </p:oleObj>
                </mc:Fallback>
              </mc:AlternateContent>
            </a:graphicData>
          </a:graphic>
        </p:graphicFrame>
      </p:grpSp>
      <p:grpSp>
        <p:nvGrpSpPr>
          <p:cNvPr id="18" name="Group 17"/>
          <p:cNvGrpSpPr/>
          <p:nvPr/>
        </p:nvGrpSpPr>
        <p:grpSpPr>
          <a:xfrm>
            <a:off x="519113" y="3294126"/>
            <a:ext cx="6349999" cy="469900"/>
            <a:chOff x="519113" y="3294126"/>
            <a:chExt cx="6349999" cy="469900"/>
          </a:xfrm>
        </p:grpSpPr>
        <p:graphicFrame>
          <p:nvGraphicFramePr>
            <p:cNvPr id="9" name="Object 8"/>
            <p:cNvGraphicFramePr>
              <a:graphicFrameLocks noChangeAspect="1"/>
            </p:cNvGraphicFramePr>
            <p:nvPr>
              <p:extLst>
                <p:ext uri="{D42A27DB-BD31-4B8C-83A1-F6EECF244321}">
                  <p14:modId xmlns:p14="http://schemas.microsoft.com/office/powerpoint/2010/main" val="2620236525"/>
                </p:ext>
              </p:extLst>
            </p:nvPr>
          </p:nvGraphicFramePr>
          <p:xfrm>
            <a:off x="519113" y="3294126"/>
            <a:ext cx="5346700" cy="469900"/>
          </p:xfrm>
          <a:graphic>
            <a:graphicData uri="http://schemas.openxmlformats.org/presentationml/2006/ole">
              <mc:AlternateContent xmlns:mc="http://schemas.openxmlformats.org/markup-compatibility/2006">
                <mc:Choice xmlns:v="urn:schemas-microsoft-com:vml" Requires="v">
                  <p:oleObj spid="_x0000_s137636" name="Equation" r:id="rId27" imgW="5346360" imgH="469800" progId="Equation.DSMT4">
                    <p:embed/>
                  </p:oleObj>
                </mc:Choice>
                <mc:Fallback>
                  <p:oleObj name="Equation" r:id="rId27" imgW="5346360" imgH="469800" progId="Equation.DSMT4">
                    <p:embed/>
                    <p:pic>
                      <p:nvPicPr>
                        <p:cNvPr id="0" name=""/>
                        <p:cNvPicPr/>
                        <p:nvPr/>
                      </p:nvPicPr>
                      <p:blipFill>
                        <a:blip r:embed="rId28"/>
                        <a:stretch>
                          <a:fillRect/>
                        </a:stretch>
                      </p:blipFill>
                      <p:spPr>
                        <a:xfrm>
                          <a:off x="519113" y="3294126"/>
                          <a:ext cx="5346700" cy="4699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975600598"/>
                </p:ext>
              </p:extLst>
            </p:nvPr>
          </p:nvGraphicFramePr>
          <p:xfrm>
            <a:off x="6018212" y="3383050"/>
            <a:ext cx="850900" cy="228600"/>
          </p:xfrm>
          <a:graphic>
            <a:graphicData uri="http://schemas.openxmlformats.org/presentationml/2006/ole">
              <mc:AlternateContent xmlns:mc="http://schemas.openxmlformats.org/markup-compatibility/2006">
                <mc:Choice xmlns:v="urn:schemas-microsoft-com:vml" Requires="v">
                  <p:oleObj spid="_x0000_s137637" name="Equation" r:id="rId29" imgW="850680" imgH="228600" progId="Equation.DSMT4">
                    <p:embed/>
                  </p:oleObj>
                </mc:Choice>
                <mc:Fallback>
                  <p:oleObj name="Equation" r:id="rId29" imgW="850680" imgH="228600" progId="Equation.DSMT4">
                    <p:embed/>
                    <p:pic>
                      <p:nvPicPr>
                        <p:cNvPr id="0" name=""/>
                        <p:cNvPicPr/>
                        <p:nvPr/>
                      </p:nvPicPr>
                      <p:blipFill>
                        <a:blip r:embed="rId30"/>
                        <a:stretch>
                          <a:fillRect/>
                        </a:stretch>
                      </p:blipFill>
                      <p:spPr>
                        <a:xfrm>
                          <a:off x="6018212" y="3383050"/>
                          <a:ext cx="850900" cy="228600"/>
                        </a:xfrm>
                        <a:prstGeom prst="rect">
                          <a:avLst/>
                        </a:prstGeom>
                      </p:spPr>
                    </p:pic>
                  </p:oleObj>
                </mc:Fallback>
              </mc:AlternateContent>
            </a:graphicData>
          </a:graphic>
        </p:graphicFrame>
      </p:grpSp>
    </p:spTree>
    <p:extLst>
      <p:ext uri="{BB962C8B-B14F-4D97-AF65-F5344CB8AC3E}">
        <p14:creationId xmlns:p14="http://schemas.microsoft.com/office/powerpoint/2010/main" val="82245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P spid="36" grpId="0"/>
      <p:bldP spid="37" grpId="0"/>
      <p:bldP spid="38" grpId="0"/>
      <p:bldP spid="39"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3205"/>
            <a:ext cx="8229600" cy="1143000"/>
          </a:xfrm>
        </p:spPr>
        <p:txBody>
          <a:bodyPr/>
          <a:lstStyle/>
          <a:p>
            <a:r>
              <a:rPr lang="en-US" sz="3200" dirty="0" smtClean="0"/>
              <a:t>Phase matching in FWM</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22</a:t>
            </a:fld>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1860423647"/>
              </p:ext>
            </p:extLst>
          </p:nvPr>
        </p:nvGraphicFramePr>
        <p:xfrm>
          <a:off x="5467350" y="2757488"/>
          <a:ext cx="1930400" cy="254000"/>
        </p:xfrm>
        <a:graphic>
          <a:graphicData uri="http://schemas.openxmlformats.org/presentationml/2006/ole">
            <mc:AlternateContent xmlns:mc="http://schemas.openxmlformats.org/markup-compatibility/2006">
              <mc:Choice xmlns:v="urn:schemas-microsoft-com:vml" Requires="v">
                <p:oleObj spid="_x0000_s150700" name="Equation" r:id="rId3" imgW="1930320" imgH="253800" progId="Equation.DSMT4">
                  <p:embed/>
                </p:oleObj>
              </mc:Choice>
              <mc:Fallback>
                <p:oleObj name="Equation" r:id="rId3" imgW="1930320" imgH="253800" progId="Equation.DSMT4">
                  <p:embed/>
                  <p:pic>
                    <p:nvPicPr>
                      <p:cNvPr id="0" name=""/>
                      <p:cNvPicPr/>
                      <p:nvPr/>
                    </p:nvPicPr>
                    <p:blipFill>
                      <a:blip r:embed="rId4"/>
                      <a:stretch>
                        <a:fillRect/>
                      </a:stretch>
                    </p:blipFill>
                    <p:spPr>
                      <a:xfrm>
                        <a:off x="5467350" y="2757488"/>
                        <a:ext cx="1930400" cy="25400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727021991"/>
              </p:ext>
            </p:extLst>
          </p:nvPr>
        </p:nvGraphicFramePr>
        <p:xfrm>
          <a:off x="5925161" y="2326283"/>
          <a:ext cx="1016000" cy="241300"/>
        </p:xfrm>
        <a:graphic>
          <a:graphicData uri="http://schemas.openxmlformats.org/presentationml/2006/ole">
            <mc:AlternateContent xmlns:mc="http://schemas.openxmlformats.org/markup-compatibility/2006">
              <mc:Choice xmlns:v="urn:schemas-microsoft-com:vml" Requires="v">
                <p:oleObj spid="_x0000_s150701" name="Equation" r:id="rId5" imgW="1015920" imgH="241200" progId="Equation.DSMT4">
                  <p:embed/>
                </p:oleObj>
              </mc:Choice>
              <mc:Fallback>
                <p:oleObj name="Equation" r:id="rId5" imgW="1015920" imgH="241200" progId="Equation.DSMT4">
                  <p:embed/>
                  <p:pic>
                    <p:nvPicPr>
                      <p:cNvPr id="0" name=""/>
                      <p:cNvPicPr/>
                      <p:nvPr/>
                    </p:nvPicPr>
                    <p:blipFill>
                      <a:blip r:embed="rId6"/>
                      <a:stretch>
                        <a:fillRect/>
                      </a:stretch>
                    </p:blipFill>
                    <p:spPr>
                      <a:xfrm>
                        <a:off x="5925161" y="2326283"/>
                        <a:ext cx="1016000" cy="241300"/>
                      </a:xfrm>
                      <a:prstGeom prst="rect">
                        <a:avLst/>
                      </a:prstGeom>
                    </p:spPr>
                  </p:pic>
                </p:oleObj>
              </mc:Fallback>
            </mc:AlternateContent>
          </a:graphicData>
        </a:graphic>
      </p:graphicFrame>
      <p:sp>
        <p:nvSpPr>
          <p:cNvPr id="30" name="TextBox 29"/>
          <p:cNvSpPr txBox="1"/>
          <p:nvPr/>
        </p:nvSpPr>
        <p:spPr>
          <a:xfrm>
            <a:off x="488105" y="3141044"/>
            <a:ext cx="3171061" cy="338554"/>
          </a:xfrm>
          <a:prstGeom prst="rect">
            <a:avLst/>
          </a:prstGeom>
          <a:noFill/>
        </p:spPr>
        <p:txBody>
          <a:bodyPr wrap="none" rtlCol="0">
            <a:spAutoFit/>
          </a:bodyPr>
          <a:lstStyle/>
          <a:p>
            <a:r>
              <a:rPr lang="en-US" sz="1600" dirty="0" smtClean="0"/>
              <a:t>So, assuming no pump depletion</a:t>
            </a:r>
            <a:endParaRPr lang="en-US" sz="1600" dirty="0"/>
          </a:p>
        </p:txBody>
      </p:sp>
      <p:graphicFrame>
        <p:nvGraphicFramePr>
          <p:cNvPr id="31" name="Object 30"/>
          <p:cNvGraphicFramePr>
            <a:graphicFrameLocks noChangeAspect="1"/>
          </p:cNvGraphicFramePr>
          <p:nvPr>
            <p:extLst>
              <p:ext uri="{D42A27DB-BD31-4B8C-83A1-F6EECF244321}">
                <p14:modId xmlns:p14="http://schemas.microsoft.com/office/powerpoint/2010/main" val="2850407335"/>
              </p:ext>
            </p:extLst>
          </p:nvPr>
        </p:nvGraphicFramePr>
        <p:xfrm>
          <a:off x="655638" y="3498850"/>
          <a:ext cx="1627187" cy="958850"/>
        </p:xfrm>
        <a:graphic>
          <a:graphicData uri="http://schemas.openxmlformats.org/presentationml/2006/ole">
            <mc:AlternateContent xmlns:mc="http://schemas.openxmlformats.org/markup-compatibility/2006">
              <mc:Choice xmlns:v="urn:schemas-microsoft-com:vml" Requires="v">
                <p:oleObj spid="_x0000_s150702" name="Equation" r:id="rId7" imgW="1422360" imgH="838080" progId="Equation.DSMT4">
                  <p:embed/>
                </p:oleObj>
              </mc:Choice>
              <mc:Fallback>
                <p:oleObj name="Equation" r:id="rId7" imgW="1422360" imgH="838080" progId="Equation.DSMT4">
                  <p:embed/>
                  <p:pic>
                    <p:nvPicPr>
                      <p:cNvPr id="0" name=""/>
                      <p:cNvPicPr/>
                      <p:nvPr/>
                    </p:nvPicPr>
                    <p:blipFill>
                      <a:blip r:embed="rId8"/>
                      <a:stretch>
                        <a:fillRect/>
                      </a:stretch>
                    </p:blipFill>
                    <p:spPr>
                      <a:xfrm>
                        <a:off x="655638" y="3498850"/>
                        <a:ext cx="1627187" cy="958850"/>
                      </a:xfrm>
                      <a:prstGeom prst="rect">
                        <a:avLst/>
                      </a:prstGeom>
                    </p:spPr>
                  </p:pic>
                </p:oleObj>
              </mc:Fallback>
            </mc:AlternateContent>
          </a:graphicData>
        </a:graphic>
      </p:graphicFrame>
      <p:grpSp>
        <p:nvGrpSpPr>
          <p:cNvPr id="23" name="Group 22"/>
          <p:cNvGrpSpPr/>
          <p:nvPr/>
        </p:nvGrpSpPr>
        <p:grpSpPr>
          <a:xfrm>
            <a:off x="4342615" y="3186487"/>
            <a:ext cx="3490192" cy="1497349"/>
            <a:chOff x="4342615" y="3186487"/>
            <a:chExt cx="3490192" cy="1497349"/>
          </a:xfrm>
        </p:grpSpPr>
        <p:sp>
          <p:nvSpPr>
            <p:cNvPr id="32" name="TextBox 31"/>
            <p:cNvSpPr txBox="1"/>
            <p:nvPr/>
          </p:nvSpPr>
          <p:spPr>
            <a:xfrm>
              <a:off x="4342615" y="3186487"/>
              <a:ext cx="1890261" cy="369332"/>
            </a:xfrm>
            <a:prstGeom prst="rect">
              <a:avLst/>
            </a:prstGeom>
            <a:noFill/>
          </p:spPr>
          <p:txBody>
            <a:bodyPr wrap="none" rtlCol="0">
              <a:spAutoFit/>
            </a:bodyPr>
            <a:lstStyle/>
            <a:p>
              <a:r>
                <a:rPr lang="en-US" dirty="0" smtClean="0"/>
                <a:t>Phase mismatch</a:t>
              </a:r>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1714708615"/>
                </p:ext>
              </p:extLst>
            </p:nvPr>
          </p:nvGraphicFramePr>
          <p:xfrm>
            <a:off x="6335571" y="3198608"/>
            <a:ext cx="1497236" cy="330785"/>
          </p:xfrm>
          <a:graphic>
            <a:graphicData uri="http://schemas.openxmlformats.org/presentationml/2006/ole">
              <mc:AlternateContent xmlns:mc="http://schemas.openxmlformats.org/markup-compatibility/2006">
                <mc:Choice xmlns:v="urn:schemas-microsoft-com:vml" Requires="v">
                  <p:oleObj spid="_x0000_s150703" name="Equation" r:id="rId9" imgW="1091880" imgH="241200" progId="Equation.DSMT4">
                    <p:embed/>
                  </p:oleObj>
                </mc:Choice>
                <mc:Fallback>
                  <p:oleObj name="Equation" r:id="rId9" imgW="1091880" imgH="241200" progId="Equation.DSMT4">
                    <p:embed/>
                    <p:pic>
                      <p:nvPicPr>
                        <p:cNvPr id="0" name=""/>
                        <p:cNvPicPr/>
                        <p:nvPr/>
                      </p:nvPicPr>
                      <p:blipFill>
                        <a:blip r:embed="rId10"/>
                        <a:stretch>
                          <a:fillRect/>
                        </a:stretch>
                      </p:blipFill>
                      <p:spPr>
                        <a:xfrm>
                          <a:off x="6335571" y="3198608"/>
                          <a:ext cx="1497236" cy="330785"/>
                        </a:xfrm>
                        <a:prstGeom prst="rect">
                          <a:avLst/>
                        </a:prstGeom>
                      </p:spPr>
                    </p:pic>
                  </p:oleObj>
                </mc:Fallback>
              </mc:AlternateContent>
            </a:graphicData>
          </a:graphic>
        </p:graphicFrame>
        <p:grpSp>
          <p:nvGrpSpPr>
            <p:cNvPr id="61" name="Group 60"/>
            <p:cNvGrpSpPr/>
            <p:nvPr/>
          </p:nvGrpSpPr>
          <p:grpSpPr>
            <a:xfrm>
              <a:off x="4688263" y="3523277"/>
              <a:ext cx="2701518" cy="1160559"/>
              <a:chOff x="4359071" y="3642511"/>
              <a:chExt cx="2701518" cy="1160559"/>
            </a:xfrm>
          </p:grpSpPr>
          <p:sp>
            <p:nvSpPr>
              <p:cNvPr id="39" name="TextBox 38"/>
              <p:cNvSpPr txBox="1"/>
              <p:nvPr/>
            </p:nvSpPr>
            <p:spPr>
              <a:xfrm>
                <a:off x="4857379" y="3688182"/>
                <a:ext cx="397866" cy="369332"/>
              </a:xfrm>
              <a:prstGeom prst="rect">
                <a:avLst/>
              </a:prstGeom>
              <a:noFill/>
            </p:spPr>
            <p:txBody>
              <a:bodyPr wrap="none" rtlCol="0">
                <a:spAutoFit/>
              </a:bodyPr>
              <a:lstStyle/>
              <a:p>
                <a:r>
                  <a:rPr lang="en-US" b="1" dirty="0" err="1" smtClean="0"/>
                  <a:t>k</a:t>
                </a:r>
                <a:r>
                  <a:rPr lang="en-US" baseline="-25000" dirty="0" err="1">
                    <a:cs typeface="Arial" panose="020B0604020202020204" pitchFamily="34" charset="0"/>
                  </a:rPr>
                  <a:t>p</a:t>
                </a:r>
                <a:endParaRPr lang="en-US" baseline="-25000" dirty="0"/>
              </a:p>
            </p:txBody>
          </p:sp>
          <p:sp>
            <p:nvSpPr>
              <p:cNvPr id="42" name="TextBox 41"/>
              <p:cNvSpPr txBox="1"/>
              <p:nvPr/>
            </p:nvSpPr>
            <p:spPr>
              <a:xfrm>
                <a:off x="6580971" y="3642511"/>
                <a:ext cx="479618" cy="369332"/>
              </a:xfrm>
              <a:prstGeom prst="rect">
                <a:avLst/>
              </a:prstGeom>
              <a:noFill/>
            </p:spPr>
            <p:txBody>
              <a:bodyPr wrap="none" rtlCol="0">
                <a:spAutoFit/>
              </a:bodyPr>
              <a:lstStyle/>
              <a:p>
                <a:r>
                  <a:rPr lang="el-GR" b="1" dirty="0" smtClean="0"/>
                  <a:t>Δ</a:t>
                </a:r>
                <a:r>
                  <a:rPr lang="en-US" b="1" dirty="0" smtClean="0"/>
                  <a:t>k</a:t>
                </a:r>
                <a:endParaRPr lang="en-US" baseline="-25000" dirty="0"/>
              </a:p>
            </p:txBody>
          </p:sp>
          <p:cxnSp>
            <p:nvCxnSpPr>
              <p:cNvPr id="44" name="Straight Arrow Connector 43"/>
              <p:cNvCxnSpPr/>
              <p:nvPr/>
            </p:nvCxnSpPr>
            <p:spPr bwMode="auto">
              <a:xfrm>
                <a:off x="6728653" y="4067943"/>
                <a:ext cx="287782"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grpSp>
            <p:nvGrpSpPr>
              <p:cNvPr id="55" name="Group 54"/>
              <p:cNvGrpSpPr/>
              <p:nvPr/>
            </p:nvGrpSpPr>
            <p:grpSpPr>
              <a:xfrm>
                <a:off x="4359071" y="4067943"/>
                <a:ext cx="2657364" cy="426351"/>
                <a:chOff x="5896105" y="4030755"/>
                <a:chExt cx="1562871" cy="284730"/>
              </a:xfrm>
            </p:grpSpPr>
            <p:cxnSp>
              <p:nvCxnSpPr>
                <p:cNvPr id="47" name="Straight Arrow Connector 46"/>
                <p:cNvCxnSpPr/>
                <p:nvPr/>
              </p:nvCxnSpPr>
              <p:spPr bwMode="auto">
                <a:xfrm flipV="1">
                  <a:off x="6658105" y="4315484"/>
                  <a:ext cx="800871" cy="1"/>
                </a:xfrm>
                <a:prstGeom prst="straightConnector1">
                  <a:avLst/>
                </a:prstGeom>
                <a:solidFill>
                  <a:schemeClr val="accent1"/>
                </a:solidFill>
                <a:ln w="31750" cap="flat" cmpd="sng" algn="ctr">
                  <a:solidFill>
                    <a:srgbClr val="336600"/>
                  </a:solidFill>
                  <a:prstDash val="solid"/>
                  <a:round/>
                  <a:headEnd type="none" w="med" len="med"/>
                  <a:tailEnd type="triangle"/>
                </a:ln>
                <a:effectLst/>
              </p:spPr>
            </p:cxnSp>
            <p:cxnSp>
              <p:nvCxnSpPr>
                <p:cNvPr id="48" name="Straight Arrow Connector 47"/>
                <p:cNvCxnSpPr/>
                <p:nvPr/>
              </p:nvCxnSpPr>
              <p:spPr bwMode="auto">
                <a:xfrm rot="5400000" flipV="1">
                  <a:off x="6941161" y="3649755"/>
                  <a:ext cx="0" cy="762000"/>
                </a:xfrm>
                <a:prstGeom prst="straightConnector1">
                  <a:avLst/>
                </a:prstGeom>
                <a:solidFill>
                  <a:schemeClr val="accent1"/>
                </a:solidFill>
                <a:ln w="31750" cap="flat" cmpd="sng" algn="ctr">
                  <a:solidFill>
                    <a:srgbClr val="00B050"/>
                  </a:solidFill>
                  <a:prstDash val="solid"/>
                  <a:round/>
                  <a:headEnd type="none" w="med" len="med"/>
                  <a:tailEnd type="triangle"/>
                </a:ln>
                <a:effectLst/>
              </p:spPr>
            </p:cxnSp>
            <p:cxnSp>
              <p:nvCxnSpPr>
                <p:cNvPr id="49" name="Straight Arrow Connector 48"/>
                <p:cNvCxnSpPr/>
                <p:nvPr/>
              </p:nvCxnSpPr>
              <p:spPr bwMode="auto">
                <a:xfrm rot="5400000" flipV="1">
                  <a:off x="6277105" y="3649755"/>
                  <a:ext cx="0" cy="762000"/>
                </a:xfrm>
                <a:prstGeom prst="straightConnector1">
                  <a:avLst/>
                </a:prstGeom>
                <a:solidFill>
                  <a:schemeClr val="accent1"/>
                </a:solidFill>
                <a:ln w="31750" cap="flat" cmpd="sng" algn="ctr">
                  <a:solidFill>
                    <a:srgbClr val="00B050"/>
                  </a:solidFill>
                  <a:prstDash val="solid"/>
                  <a:round/>
                  <a:headEnd type="none" w="med" len="med"/>
                  <a:tailEnd type="triangle"/>
                </a:ln>
                <a:effectLst/>
              </p:spPr>
            </p:cxnSp>
            <p:cxnSp>
              <p:nvCxnSpPr>
                <p:cNvPr id="50" name="Straight Arrow Connector 49"/>
                <p:cNvCxnSpPr/>
                <p:nvPr/>
              </p:nvCxnSpPr>
              <p:spPr bwMode="auto">
                <a:xfrm rot="5400000" flipV="1">
                  <a:off x="6344261" y="3896385"/>
                  <a:ext cx="0" cy="838200"/>
                </a:xfrm>
                <a:prstGeom prst="straightConnector1">
                  <a:avLst/>
                </a:prstGeom>
                <a:solidFill>
                  <a:schemeClr val="accent1"/>
                </a:solidFill>
                <a:ln w="31750" cap="flat" cmpd="sng" algn="ctr">
                  <a:solidFill>
                    <a:srgbClr val="002060"/>
                  </a:solidFill>
                  <a:prstDash val="solid"/>
                  <a:round/>
                  <a:headEnd type="none" w="med" len="med"/>
                  <a:tailEnd type="triangle"/>
                </a:ln>
                <a:effectLst/>
              </p:spPr>
            </p:cxnSp>
          </p:grpSp>
          <p:sp>
            <p:nvSpPr>
              <p:cNvPr id="58" name="TextBox 57"/>
              <p:cNvSpPr txBox="1"/>
              <p:nvPr/>
            </p:nvSpPr>
            <p:spPr>
              <a:xfrm>
                <a:off x="5925161" y="3688182"/>
                <a:ext cx="397866" cy="369332"/>
              </a:xfrm>
              <a:prstGeom prst="rect">
                <a:avLst/>
              </a:prstGeom>
              <a:noFill/>
            </p:spPr>
            <p:txBody>
              <a:bodyPr wrap="none" rtlCol="0">
                <a:spAutoFit/>
              </a:bodyPr>
              <a:lstStyle/>
              <a:p>
                <a:r>
                  <a:rPr lang="en-US" b="1" dirty="0" err="1" smtClean="0"/>
                  <a:t>k</a:t>
                </a:r>
                <a:r>
                  <a:rPr lang="en-US" baseline="-25000" dirty="0" err="1">
                    <a:cs typeface="Arial" panose="020B0604020202020204" pitchFamily="34" charset="0"/>
                  </a:rPr>
                  <a:t>p</a:t>
                </a:r>
                <a:endParaRPr lang="en-US" baseline="-25000" dirty="0"/>
              </a:p>
            </p:txBody>
          </p:sp>
          <p:sp>
            <p:nvSpPr>
              <p:cNvPr id="59" name="TextBox 58"/>
              <p:cNvSpPr txBox="1"/>
              <p:nvPr/>
            </p:nvSpPr>
            <p:spPr>
              <a:xfrm>
                <a:off x="6169078" y="4393657"/>
                <a:ext cx="346570" cy="369332"/>
              </a:xfrm>
              <a:prstGeom prst="rect">
                <a:avLst/>
              </a:prstGeom>
              <a:noFill/>
            </p:spPr>
            <p:txBody>
              <a:bodyPr wrap="none" rtlCol="0">
                <a:spAutoFit/>
              </a:bodyPr>
              <a:lstStyle/>
              <a:p>
                <a:r>
                  <a:rPr lang="en-US" b="1" dirty="0" err="1" smtClean="0"/>
                  <a:t>k</a:t>
                </a:r>
                <a:r>
                  <a:rPr lang="en-US" baseline="-25000" dirty="0" err="1" smtClean="0">
                    <a:cs typeface="Arial" panose="020B0604020202020204" pitchFamily="34" charset="0"/>
                  </a:rPr>
                  <a:t>i</a:t>
                </a:r>
                <a:endParaRPr lang="en-US" baseline="-25000" dirty="0"/>
              </a:p>
            </p:txBody>
          </p:sp>
          <p:sp>
            <p:nvSpPr>
              <p:cNvPr id="60" name="TextBox 59"/>
              <p:cNvSpPr txBox="1"/>
              <p:nvPr/>
            </p:nvSpPr>
            <p:spPr>
              <a:xfrm>
                <a:off x="4921438" y="4433738"/>
                <a:ext cx="389850" cy="369332"/>
              </a:xfrm>
              <a:prstGeom prst="rect">
                <a:avLst/>
              </a:prstGeom>
              <a:noFill/>
            </p:spPr>
            <p:txBody>
              <a:bodyPr wrap="none" rtlCol="0">
                <a:spAutoFit/>
              </a:bodyPr>
              <a:lstStyle/>
              <a:p>
                <a:r>
                  <a:rPr lang="en-US" b="1" dirty="0" err="1" smtClean="0"/>
                  <a:t>k</a:t>
                </a:r>
                <a:r>
                  <a:rPr lang="en-US" baseline="-25000" dirty="0" err="1" smtClean="0">
                    <a:cs typeface="Arial" panose="020B0604020202020204" pitchFamily="34" charset="0"/>
                  </a:rPr>
                  <a:t>s</a:t>
                </a:r>
                <a:endParaRPr lang="en-US" baseline="-25000" dirty="0"/>
              </a:p>
            </p:txBody>
          </p:sp>
        </p:grpSp>
      </p:grpSp>
      <p:graphicFrame>
        <p:nvGraphicFramePr>
          <p:cNvPr id="62" name="Object 61"/>
          <p:cNvGraphicFramePr>
            <a:graphicFrameLocks noChangeAspect="1"/>
          </p:cNvGraphicFramePr>
          <p:nvPr>
            <p:extLst>
              <p:ext uri="{D42A27DB-BD31-4B8C-83A1-F6EECF244321}">
                <p14:modId xmlns:p14="http://schemas.microsoft.com/office/powerpoint/2010/main" val="1887521977"/>
              </p:ext>
            </p:extLst>
          </p:nvPr>
        </p:nvGraphicFramePr>
        <p:xfrm>
          <a:off x="1409700" y="4799013"/>
          <a:ext cx="5397500" cy="736600"/>
        </p:xfrm>
        <a:graphic>
          <a:graphicData uri="http://schemas.openxmlformats.org/presentationml/2006/ole">
            <mc:AlternateContent xmlns:mc="http://schemas.openxmlformats.org/markup-compatibility/2006">
              <mc:Choice xmlns:v="urn:schemas-microsoft-com:vml" Requires="v">
                <p:oleObj spid="_x0000_s150704" name="Equation" r:id="rId11" imgW="5397480" imgH="736560" progId="Equation.DSMT4">
                  <p:embed/>
                </p:oleObj>
              </mc:Choice>
              <mc:Fallback>
                <p:oleObj name="Equation" r:id="rId11" imgW="5397480" imgH="736560" progId="Equation.DSMT4">
                  <p:embed/>
                  <p:pic>
                    <p:nvPicPr>
                      <p:cNvPr id="0" name=""/>
                      <p:cNvPicPr/>
                      <p:nvPr/>
                    </p:nvPicPr>
                    <p:blipFill>
                      <a:blip r:embed="rId12"/>
                      <a:stretch>
                        <a:fillRect/>
                      </a:stretch>
                    </p:blipFill>
                    <p:spPr>
                      <a:xfrm>
                        <a:off x="1409700" y="4799013"/>
                        <a:ext cx="5397500" cy="736600"/>
                      </a:xfrm>
                      <a:prstGeom prst="rect">
                        <a:avLst/>
                      </a:prstGeom>
                    </p:spPr>
                  </p:pic>
                </p:oleObj>
              </mc:Fallback>
            </mc:AlternateContent>
          </a:graphicData>
        </a:graphic>
      </p:graphicFrame>
      <p:grpSp>
        <p:nvGrpSpPr>
          <p:cNvPr id="63" name="Group 62"/>
          <p:cNvGrpSpPr/>
          <p:nvPr/>
        </p:nvGrpSpPr>
        <p:grpSpPr>
          <a:xfrm>
            <a:off x="7342107" y="4697557"/>
            <a:ext cx="796400" cy="796238"/>
            <a:chOff x="7342107" y="4697557"/>
            <a:chExt cx="796400" cy="796238"/>
          </a:xfrm>
        </p:grpSpPr>
        <p:graphicFrame>
          <p:nvGraphicFramePr>
            <p:cNvPr id="64" name="Object 63"/>
            <p:cNvGraphicFramePr>
              <a:graphicFrameLocks noChangeAspect="1"/>
            </p:cNvGraphicFramePr>
            <p:nvPr>
              <p:extLst>
                <p:ext uri="{D42A27DB-BD31-4B8C-83A1-F6EECF244321}">
                  <p14:modId xmlns:p14="http://schemas.microsoft.com/office/powerpoint/2010/main" val="1686663959"/>
                </p:ext>
              </p:extLst>
            </p:nvPr>
          </p:nvGraphicFramePr>
          <p:xfrm>
            <a:off x="7342107" y="4998580"/>
            <a:ext cx="750326" cy="495215"/>
          </p:xfrm>
          <a:graphic>
            <a:graphicData uri="http://schemas.openxmlformats.org/presentationml/2006/ole">
              <mc:AlternateContent xmlns:mc="http://schemas.openxmlformats.org/markup-compatibility/2006">
                <mc:Choice xmlns:v="urn:schemas-microsoft-com:vml" Requires="v">
                  <p:oleObj spid="_x0000_s150705" name="Equation" r:id="rId13" imgW="634680" imgH="419040" progId="Equation.DSMT4">
                    <p:embed/>
                  </p:oleObj>
                </mc:Choice>
                <mc:Fallback>
                  <p:oleObj name="Equation" r:id="rId13" imgW="634680" imgH="419040" progId="Equation.DSMT4">
                    <p:embed/>
                    <p:pic>
                      <p:nvPicPr>
                        <p:cNvPr id="37" name="Object 36"/>
                        <p:cNvPicPr/>
                        <p:nvPr/>
                      </p:nvPicPr>
                      <p:blipFill>
                        <a:blip r:embed="rId14"/>
                        <a:stretch>
                          <a:fillRect/>
                        </a:stretch>
                      </p:blipFill>
                      <p:spPr>
                        <a:xfrm>
                          <a:off x="7342107" y="4998580"/>
                          <a:ext cx="750326" cy="495215"/>
                        </a:xfrm>
                        <a:prstGeom prst="rect">
                          <a:avLst/>
                        </a:prstGeom>
                        <a:solidFill>
                          <a:srgbClr val="FFFF00"/>
                        </a:solidFill>
                      </p:spPr>
                    </p:pic>
                  </p:oleObj>
                </mc:Fallback>
              </mc:AlternateContent>
            </a:graphicData>
          </a:graphic>
        </p:graphicFrame>
        <p:sp>
          <p:nvSpPr>
            <p:cNvPr id="65" name="TextBox 64"/>
            <p:cNvSpPr txBox="1"/>
            <p:nvPr/>
          </p:nvSpPr>
          <p:spPr>
            <a:xfrm>
              <a:off x="7342107" y="4697557"/>
              <a:ext cx="796400" cy="369332"/>
            </a:xfrm>
            <a:prstGeom prst="rect">
              <a:avLst/>
            </a:prstGeom>
            <a:noFill/>
          </p:spPr>
          <p:txBody>
            <a:bodyPr wrap="square" rtlCol="0">
              <a:spAutoFit/>
            </a:bodyPr>
            <a:lstStyle/>
            <a:p>
              <a:r>
                <a:rPr lang="en-US" dirty="0" smtClean="0"/>
                <a:t>GVD</a:t>
              </a:r>
              <a:endParaRPr lang="en-US" dirty="0"/>
            </a:p>
          </p:txBody>
        </p:sp>
      </p:grpSp>
      <p:sp>
        <p:nvSpPr>
          <p:cNvPr id="67" name="TextBox 66"/>
          <p:cNvSpPr txBox="1"/>
          <p:nvPr/>
        </p:nvSpPr>
        <p:spPr>
          <a:xfrm>
            <a:off x="350094" y="5622366"/>
            <a:ext cx="1802096" cy="338554"/>
          </a:xfrm>
          <a:prstGeom prst="rect">
            <a:avLst/>
          </a:prstGeom>
          <a:noFill/>
        </p:spPr>
        <p:txBody>
          <a:bodyPr wrap="none" rtlCol="0">
            <a:spAutoFit/>
          </a:bodyPr>
          <a:lstStyle/>
          <a:p>
            <a:r>
              <a:rPr lang="en-US" sz="1600" dirty="0" smtClean="0"/>
              <a:t>Coherence length</a:t>
            </a:r>
            <a:endParaRPr lang="en-US" sz="1600" dirty="0"/>
          </a:p>
        </p:txBody>
      </p:sp>
      <p:graphicFrame>
        <p:nvGraphicFramePr>
          <p:cNvPr id="68" name="Object 67"/>
          <p:cNvGraphicFramePr>
            <a:graphicFrameLocks noChangeAspect="1"/>
          </p:cNvGraphicFramePr>
          <p:nvPr>
            <p:extLst>
              <p:ext uri="{D42A27DB-BD31-4B8C-83A1-F6EECF244321}">
                <p14:modId xmlns:p14="http://schemas.microsoft.com/office/powerpoint/2010/main" val="3309014420"/>
              </p:ext>
            </p:extLst>
          </p:nvPr>
        </p:nvGraphicFramePr>
        <p:xfrm>
          <a:off x="2436164" y="6387270"/>
          <a:ext cx="2654300" cy="419100"/>
        </p:xfrm>
        <a:graphic>
          <a:graphicData uri="http://schemas.openxmlformats.org/presentationml/2006/ole">
            <mc:AlternateContent xmlns:mc="http://schemas.openxmlformats.org/markup-compatibility/2006">
              <mc:Choice xmlns:v="urn:schemas-microsoft-com:vml" Requires="v">
                <p:oleObj spid="_x0000_s150706" name="Equation" r:id="rId15" imgW="2654280" imgH="419040" progId="Equation.DSMT4">
                  <p:embed/>
                </p:oleObj>
              </mc:Choice>
              <mc:Fallback>
                <p:oleObj name="Equation" r:id="rId15" imgW="2654280" imgH="419040" progId="Equation.DSMT4">
                  <p:embed/>
                  <p:pic>
                    <p:nvPicPr>
                      <p:cNvPr id="0" name=""/>
                      <p:cNvPicPr/>
                      <p:nvPr/>
                    </p:nvPicPr>
                    <p:blipFill>
                      <a:blip r:embed="rId16"/>
                      <a:stretch>
                        <a:fillRect/>
                      </a:stretch>
                    </p:blipFill>
                    <p:spPr>
                      <a:xfrm>
                        <a:off x="2436164" y="6387270"/>
                        <a:ext cx="2654300" cy="419100"/>
                      </a:xfrm>
                      <a:prstGeom prst="rect">
                        <a:avLst/>
                      </a:prstGeom>
                    </p:spPr>
                  </p:pic>
                </p:oleObj>
              </mc:Fallback>
            </mc:AlternateContent>
          </a:graphicData>
        </a:graphic>
      </p:graphicFrame>
      <p:sp>
        <p:nvSpPr>
          <p:cNvPr id="69" name="TextBox 68"/>
          <p:cNvSpPr txBox="1"/>
          <p:nvPr/>
        </p:nvSpPr>
        <p:spPr>
          <a:xfrm>
            <a:off x="2375546" y="5606396"/>
            <a:ext cx="1996059" cy="338554"/>
          </a:xfrm>
          <a:prstGeom prst="rect">
            <a:avLst/>
          </a:prstGeom>
          <a:noFill/>
        </p:spPr>
        <p:txBody>
          <a:bodyPr wrap="none" rtlCol="0">
            <a:spAutoFit/>
          </a:bodyPr>
          <a:lstStyle/>
          <a:p>
            <a:r>
              <a:rPr lang="en-US" sz="1600" dirty="0" smtClean="0"/>
              <a:t>Assume fused silica</a:t>
            </a:r>
            <a:endParaRPr lang="en-US" sz="1600" dirty="0"/>
          </a:p>
        </p:txBody>
      </p:sp>
      <p:graphicFrame>
        <p:nvGraphicFramePr>
          <p:cNvPr id="70" name="Object 69"/>
          <p:cNvGraphicFramePr>
            <a:graphicFrameLocks noChangeAspect="1"/>
          </p:cNvGraphicFramePr>
          <p:nvPr>
            <p:extLst>
              <p:ext uri="{D42A27DB-BD31-4B8C-83A1-F6EECF244321}">
                <p14:modId xmlns:p14="http://schemas.microsoft.com/office/powerpoint/2010/main" val="4172681468"/>
              </p:ext>
            </p:extLst>
          </p:nvPr>
        </p:nvGraphicFramePr>
        <p:xfrm>
          <a:off x="5510213" y="6308725"/>
          <a:ext cx="114300" cy="177800"/>
        </p:xfrm>
        <a:graphic>
          <a:graphicData uri="http://schemas.openxmlformats.org/presentationml/2006/ole">
            <mc:AlternateContent xmlns:mc="http://schemas.openxmlformats.org/markup-compatibility/2006">
              <mc:Choice xmlns:v="urn:schemas-microsoft-com:vml" Requires="v">
                <p:oleObj spid="_x0000_s150707" name="Equation" r:id="rId17" imgW="114120" imgH="177480" progId="Equation.DSMT4">
                  <p:embed/>
                </p:oleObj>
              </mc:Choice>
              <mc:Fallback>
                <p:oleObj name="Equation" r:id="rId17" imgW="114120" imgH="177480" progId="Equation.DSMT4">
                  <p:embed/>
                  <p:pic>
                    <p:nvPicPr>
                      <p:cNvPr id="0" name=""/>
                      <p:cNvPicPr/>
                      <p:nvPr/>
                    </p:nvPicPr>
                    <p:blipFill>
                      <a:blip r:embed="rId18"/>
                      <a:stretch>
                        <a:fillRect/>
                      </a:stretch>
                    </p:blipFill>
                    <p:spPr>
                      <a:xfrm>
                        <a:off x="5510213" y="6308725"/>
                        <a:ext cx="114300" cy="177800"/>
                      </a:xfrm>
                      <a:prstGeom prst="rect">
                        <a:avLst/>
                      </a:prstGeom>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967547147"/>
              </p:ext>
            </p:extLst>
          </p:nvPr>
        </p:nvGraphicFramePr>
        <p:xfrm>
          <a:off x="1677988" y="5983288"/>
          <a:ext cx="3911600" cy="241300"/>
        </p:xfrm>
        <a:graphic>
          <a:graphicData uri="http://schemas.openxmlformats.org/presentationml/2006/ole">
            <mc:AlternateContent xmlns:mc="http://schemas.openxmlformats.org/markup-compatibility/2006">
              <mc:Choice xmlns:v="urn:schemas-microsoft-com:vml" Requires="v">
                <p:oleObj spid="_x0000_s150708" name="Equation" r:id="rId19" imgW="3911400" imgH="241200" progId="Equation.DSMT4">
                  <p:embed/>
                </p:oleObj>
              </mc:Choice>
              <mc:Fallback>
                <p:oleObj name="Equation" r:id="rId19" imgW="3911400" imgH="241200" progId="Equation.DSMT4">
                  <p:embed/>
                  <p:pic>
                    <p:nvPicPr>
                      <p:cNvPr id="0" name=""/>
                      <p:cNvPicPr/>
                      <p:nvPr/>
                    </p:nvPicPr>
                    <p:blipFill>
                      <a:blip r:embed="rId20"/>
                      <a:stretch>
                        <a:fillRect/>
                      </a:stretch>
                    </p:blipFill>
                    <p:spPr>
                      <a:xfrm>
                        <a:off x="1677988" y="5983288"/>
                        <a:ext cx="3911600" cy="241300"/>
                      </a:xfrm>
                      <a:prstGeom prst="rect">
                        <a:avLst/>
                      </a:prstGeom>
                    </p:spPr>
                  </p:pic>
                </p:oleObj>
              </mc:Fallback>
            </mc:AlternateContent>
          </a:graphicData>
        </a:graphic>
      </p:graphicFrame>
      <p:graphicFrame>
        <p:nvGraphicFramePr>
          <p:cNvPr id="72" name="Object 71"/>
          <p:cNvGraphicFramePr>
            <a:graphicFrameLocks noChangeAspect="1"/>
          </p:cNvGraphicFramePr>
          <p:nvPr>
            <p:extLst>
              <p:ext uri="{D42A27DB-BD31-4B8C-83A1-F6EECF244321}">
                <p14:modId xmlns:p14="http://schemas.microsoft.com/office/powerpoint/2010/main" val="2596791897"/>
              </p:ext>
            </p:extLst>
          </p:nvPr>
        </p:nvGraphicFramePr>
        <p:xfrm>
          <a:off x="613013" y="6190399"/>
          <a:ext cx="1511300" cy="431800"/>
        </p:xfrm>
        <a:graphic>
          <a:graphicData uri="http://schemas.openxmlformats.org/presentationml/2006/ole">
            <mc:AlternateContent xmlns:mc="http://schemas.openxmlformats.org/markup-compatibility/2006">
              <mc:Choice xmlns:v="urn:schemas-microsoft-com:vml" Requires="v">
                <p:oleObj spid="_x0000_s150709" name="Equation" r:id="rId21" imgW="1511280" imgH="431640" progId="Equation.DSMT4">
                  <p:embed/>
                </p:oleObj>
              </mc:Choice>
              <mc:Fallback>
                <p:oleObj name="Equation" r:id="rId21" imgW="1511280" imgH="431640" progId="Equation.DSMT4">
                  <p:embed/>
                  <p:pic>
                    <p:nvPicPr>
                      <p:cNvPr id="0" name=""/>
                      <p:cNvPicPr/>
                      <p:nvPr/>
                    </p:nvPicPr>
                    <p:blipFill>
                      <a:blip r:embed="rId22"/>
                      <a:stretch>
                        <a:fillRect/>
                      </a:stretch>
                    </p:blipFill>
                    <p:spPr>
                      <a:xfrm>
                        <a:off x="613013" y="6190399"/>
                        <a:ext cx="1511300" cy="431800"/>
                      </a:xfrm>
                      <a:prstGeom prst="rect">
                        <a:avLst/>
                      </a:prstGeom>
                    </p:spPr>
                  </p:pic>
                </p:oleObj>
              </mc:Fallback>
            </mc:AlternateContent>
          </a:graphicData>
        </a:graphic>
      </p:graphicFrame>
      <p:sp>
        <p:nvSpPr>
          <p:cNvPr id="73" name="TextBox 72"/>
          <p:cNvSpPr txBox="1"/>
          <p:nvPr/>
        </p:nvSpPr>
        <p:spPr>
          <a:xfrm>
            <a:off x="4826513" y="5561937"/>
            <a:ext cx="2603598" cy="338554"/>
          </a:xfrm>
          <a:prstGeom prst="rect">
            <a:avLst/>
          </a:prstGeom>
          <a:noFill/>
        </p:spPr>
        <p:txBody>
          <a:bodyPr wrap="none" rtlCol="0">
            <a:spAutoFit/>
          </a:bodyPr>
          <a:lstStyle/>
          <a:p>
            <a:r>
              <a:rPr lang="en-US" sz="1600" dirty="0" smtClean="0"/>
              <a:t>Optical fiber near 1550nm </a:t>
            </a:r>
            <a:endParaRPr lang="en-US" sz="1600" dirty="0"/>
          </a:p>
        </p:txBody>
      </p:sp>
      <p:graphicFrame>
        <p:nvGraphicFramePr>
          <p:cNvPr id="74" name="Object 73"/>
          <p:cNvGraphicFramePr>
            <a:graphicFrameLocks noChangeAspect="1"/>
          </p:cNvGraphicFramePr>
          <p:nvPr>
            <p:extLst>
              <p:ext uri="{D42A27DB-BD31-4B8C-83A1-F6EECF244321}">
                <p14:modId xmlns:p14="http://schemas.microsoft.com/office/powerpoint/2010/main" val="1728922484"/>
              </p:ext>
            </p:extLst>
          </p:nvPr>
        </p:nvGraphicFramePr>
        <p:xfrm>
          <a:off x="5160963" y="5926138"/>
          <a:ext cx="2298700" cy="241300"/>
        </p:xfrm>
        <a:graphic>
          <a:graphicData uri="http://schemas.openxmlformats.org/presentationml/2006/ole">
            <mc:AlternateContent xmlns:mc="http://schemas.openxmlformats.org/markup-compatibility/2006">
              <mc:Choice xmlns:v="urn:schemas-microsoft-com:vml" Requires="v">
                <p:oleObj spid="_x0000_s150710" name="Equation" r:id="rId23" imgW="2298600" imgH="241200" progId="Equation.DSMT4">
                  <p:embed/>
                </p:oleObj>
              </mc:Choice>
              <mc:Fallback>
                <p:oleObj name="Equation" r:id="rId23" imgW="2298600" imgH="241200" progId="Equation.DSMT4">
                  <p:embed/>
                  <p:pic>
                    <p:nvPicPr>
                      <p:cNvPr id="0" name=""/>
                      <p:cNvPicPr/>
                      <p:nvPr/>
                    </p:nvPicPr>
                    <p:blipFill>
                      <a:blip r:embed="rId24"/>
                      <a:stretch>
                        <a:fillRect/>
                      </a:stretch>
                    </p:blipFill>
                    <p:spPr>
                      <a:xfrm>
                        <a:off x="5160963" y="5926138"/>
                        <a:ext cx="2298700" cy="241300"/>
                      </a:xfrm>
                      <a:prstGeom prst="rect">
                        <a:avLst/>
                      </a:prstGeom>
                    </p:spPr>
                  </p:pic>
                </p:oleObj>
              </mc:Fallback>
            </mc:AlternateContent>
          </a:graphicData>
        </a:graphic>
      </p:graphicFrame>
      <p:graphicFrame>
        <p:nvGraphicFramePr>
          <p:cNvPr id="77" name="Object 76"/>
          <p:cNvGraphicFramePr>
            <a:graphicFrameLocks noChangeAspect="1"/>
          </p:cNvGraphicFramePr>
          <p:nvPr>
            <p:extLst>
              <p:ext uri="{D42A27DB-BD31-4B8C-83A1-F6EECF244321}">
                <p14:modId xmlns:p14="http://schemas.microsoft.com/office/powerpoint/2010/main" val="251462171"/>
              </p:ext>
            </p:extLst>
          </p:nvPr>
        </p:nvGraphicFramePr>
        <p:xfrm>
          <a:off x="6176963" y="6383338"/>
          <a:ext cx="673100" cy="228600"/>
        </p:xfrm>
        <a:graphic>
          <a:graphicData uri="http://schemas.openxmlformats.org/presentationml/2006/ole">
            <mc:AlternateContent xmlns:mc="http://schemas.openxmlformats.org/markup-compatibility/2006">
              <mc:Choice xmlns:v="urn:schemas-microsoft-com:vml" Requires="v">
                <p:oleObj spid="_x0000_s150711" name="Equation" r:id="rId25" imgW="672840" imgH="228600" progId="Equation.DSMT4">
                  <p:embed/>
                </p:oleObj>
              </mc:Choice>
              <mc:Fallback>
                <p:oleObj name="Equation" r:id="rId25" imgW="672840" imgH="228600" progId="Equation.DSMT4">
                  <p:embed/>
                  <p:pic>
                    <p:nvPicPr>
                      <p:cNvPr id="0" name=""/>
                      <p:cNvPicPr/>
                      <p:nvPr/>
                    </p:nvPicPr>
                    <p:blipFill>
                      <a:blip r:embed="rId26"/>
                      <a:stretch>
                        <a:fillRect/>
                      </a:stretch>
                    </p:blipFill>
                    <p:spPr>
                      <a:xfrm>
                        <a:off x="6176963" y="6383338"/>
                        <a:ext cx="673100" cy="228600"/>
                      </a:xfrm>
                      <a:prstGeom prst="rect">
                        <a:avLst/>
                      </a:prstGeom>
                    </p:spPr>
                  </p:pic>
                </p:oleObj>
              </mc:Fallback>
            </mc:AlternateContent>
          </a:graphicData>
        </a:graphic>
      </p:graphicFrame>
      <p:grpSp>
        <p:nvGrpSpPr>
          <p:cNvPr id="35" name="Group 34"/>
          <p:cNvGrpSpPr/>
          <p:nvPr/>
        </p:nvGrpSpPr>
        <p:grpSpPr>
          <a:xfrm>
            <a:off x="117016" y="914400"/>
            <a:ext cx="4611907" cy="2286000"/>
            <a:chOff x="117016" y="914400"/>
            <a:chExt cx="4611907" cy="2286000"/>
          </a:xfrm>
        </p:grpSpPr>
        <p:grpSp>
          <p:nvGrpSpPr>
            <p:cNvPr id="4" name="Group 3"/>
            <p:cNvGrpSpPr/>
            <p:nvPr/>
          </p:nvGrpSpPr>
          <p:grpSpPr>
            <a:xfrm>
              <a:off x="117016" y="914400"/>
              <a:ext cx="4611907" cy="2286000"/>
              <a:chOff x="100444" y="1027620"/>
              <a:chExt cx="3399546" cy="1492136"/>
            </a:xfrm>
          </p:grpSpPr>
          <p:grpSp>
            <p:nvGrpSpPr>
              <p:cNvPr id="5" name="Group 4"/>
              <p:cNvGrpSpPr/>
              <p:nvPr/>
            </p:nvGrpSpPr>
            <p:grpSpPr>
              <a:xfrm>
                <a:off x="100444" y="1027620"/>
                <a:ext cx="3399546" cy="1492136"/>
                <a:chOff x="100444" y="1920793"/>
                <a:chExt cx="3399546" cy="1492136"/>
              </a:xfrm>
            </p:grpSpPr>
            <p:grpSp>
              <p:nvGrpSpPr>
                <p:cNvPr id="8" name="Group 7"/>
                <p:cNvGrpSpPr/>
                <p:nvPr/>
              </p:nvGrpSpPr>
              <p:grpSpPr>
                <a:xfrm>
                  <a:off x="100444" y="1920793"/>
                  <a:ext cx="3399546" cy="1013759"/>
                  <a:chOff x="894194" y="2020292"/>
                  <a:chExt cx="3399546" cy="1013759"/>
                </a:xfrm>
              </p:grpSpPr>
              <p:sp>
                <p:nvSpPr>
                  <p:cNvPr id="11" name="Rectangle 10"/>
                  <p:cNvSpPr/>
                  <p:nvPr/>
                </p:nvSpPr>
                <p:spPr bwMode="auto">
                  <a:xfrm>
                    <a:off x="1600200" y="2020292"/>
                    <a:ext cx="1905000" cy="10137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smtClean="0">
                        <a:latin typeface="Times New Roman" panose="02020603050405020304" pitchFamily="18" charset="0"/>
                        <a:cs typeface="Times New Roman" panose="02020603050405020304" pitchFamily="18" charset="0"/>
                      </a:rPr>
                      <a:t>n</a:t>
                    </a:r>
                    <a:r>
                      <a:rPr lang="en-US" i="1" baseline="-25000" dirty="0" smtClean="0">
                        <a:latin typeface="Times New Roman" panose="02020603050405020304" pitchFamily="18" charset="0"/>
                        <a:cs typeface="Times New Roman" panose="02020603050405020304" pitchFamily="18" charset="0"/>
                      </a:rPr>
                      <a:t>2</a:t>
                    </a:r>
                    <a:endParaRPr kumimoji="0" 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ight Arrow 11"/>
                  <p:cNvSpPr/>
                  <p:nvPr/>
                </p:nvSpPr>
                <p:spPr bwMode="auto">
                  <a:xfrm>
                    <a:off x="1219200" y="2589542"/>
                    <a:ext cx="381000" cy="400784"/>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Right Triangle 12"/>
                  <p:cNvSpPr/>
                  <p:nvPr/>
                </p:nvSpPr>
                <p:spPr bwMode="auto">
                  <a:xfrm flipH="1">
                    <a:off x="1657507" y="2465377"/>
                    <a:ext cx="1892373" cy="123836"/>
                  </a:xfrm>
                  <a:prstGeom prst="rtTriangl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4" name="Group 13"/>
                  <p:cNvGrpSpPr/>
                  <p:nvPr/>
                </p:nvGrpSpPr>
                <p:grpSpPr>
                  <a:xfrm>
                    <a:off x="1612824" y="2641490"/>
                    <a:ext cx="1892375" cy="361598"/>
                    <a:chOff x="4267198" y="4572000"/>
                    <a:chExt cx="1855606" cy="649665"/>
                  </a:xfrm>
                  <a:solidFill>
                    <a:srgbClr val="FF0000"/>
                  </a:solidFill>
                </p:grpSpPr>
                <p:sp>
                  <p:nvSpPr>
                    <p:cNvPr id="20" name="Right Triangle 19"/>
                    <p:cNvSpPr/>
                    <p:nvPr/>
                  </p:nvSpPr>
                  <p:spPr bwMode="auto">
                    <a:xfrm>
                      <a:off x="4267200" y="4572000"/>
                      <a:ext cx="1855604" cy="217576"/>
                    </a:xfrm>
                    <a:prstGeom prst="rtTriangl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 name="Round Single Corner Rectangle 20"/>
                    <p:cNvSpPr/>
                    <p:nvPr/>
                  </p:nvSpPr>
                  <p:spPr bwMode="auto">
                    <a:xfrm>
                      <a:off x="4267198" y="4739746"/>
                      <a:ext cx="1855604" cy="481919"/>
                    </a:xfrm>
                    <a:prstGeom prst="round1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5" name="Right Arrow 14"/>
                  <p:cNvSpPr/>
                  <p:nvPr/>
                </p:nvSpPr>
                <p:spPr bwMode="auto">
                  <a:xfrm>
                    <a:off x="3581400" y="2693440"/>
                    <a:ext cx="381000" cy="296886"/>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 name="Right Arrow 15"/>
                  <p:cNvSpPr/>
                  <p:nvPr/>
                </p:nvSpPr>
                <p:spPr bwMode="auto">
                  <a:xfrm>
                    <a:off x="3581400" y="2420559"/>
                    <a:ext cx="381000" cy="214130"/>
                  </a:xfrm>
                  <a:prstGeom prst="right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183884229"/>
                      </p:ext>
                    </p:extLst>
                  </p:nvPr>
                </p:nvGraphicFramePr>
                <p:xfrm>
                  <a:off x="894194" y="2615097"/>
                  <a:ext cx="315690" cy="375229"/>
                </p:xfrm>
                <a:graphic>
                  <a:graphicData uri="http://schemas.openxmlformats.org/presentationml/2006/ole">
                    <mc:AlternateContent xmlns:mc="http://schemas.openxmlformats.org/markup-compatibility/2006">
                      <mc:Choice xmlns:v="urn:schemas-microsoft-com:vml" Requires="v">
                        <p:oleObj spid="_x0000_s150712" name="Equation" r:id="rId27" imgW="203040" imgH="241200" progId="Equation.DSMT4">
                          <p:embed/>
                        </p:oleObj>
                      </mc:Choice>
                      <mc:Fallback>
                        <p:oleObj name="Equation" r:id="rId27" imgW="203040" imgH="241200" progId="Equation.DSMT4">
                          <p:embed/>
                          <p:pic>
                            <p:nvPicPr>
                              <p:cNvPr id="14" name="Object 13"/>
                              <p:cNvPicPr/>
                              <p:nvPr/>
                            </p:nvPicPr>
                            <p:blipFill>
                              <a:blip r:embed="rId28"/>
                              <a:stretch>
                                <a:fillRect/>
                              </a:stretch>
                            </p:blipFill>
                            <p:spPr>
                              <a:xfrm>
                                <a:off x="894194" y="2615097"/>
                                <a:ext cx="315690" cy="375229"/>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588100625"/>
                      </p:ext>
                    </p:extLst>
                  </p:nvPr>
                </p:nvGraphicFramePr>
                <p:xfrm>
                  <a:off x="3983038" y="2691297"/>
                  <a:ext cx="289633" cy="342754"/>
                </p:xfrm>
                <a:graphic>
                  <a:graphicData uri="http://schemas.openxmlformats.org/presentationml/2006/ole">
                    <mc:AlternateContent xmlns:mc="http://schemas.openxmlformats.org/markup-compatibility/2006">
                      <mc:Choice xmlns:v="urn:schemas-microsoft-com:vml" Requires="v">
                        <p:oleObj spid="_x0000_s150713" name="Equation" r:id="rId29" imgW="203040" imgH="241200" progId="Equation.DSMT4">
                          <p:embed/>
                        </p:oleObj>
                      </mc:Choice>
                      <mc:Fallback>
                        <p:oleObj name="Equation" r:id="rId29" imgW="203040" imgH="241200" progId="Equation.DSMT4">
                          <p:embed/>
                          <p:pic>
                            <p:nvPicPr>
                              <p:cNvPr id="15" name="Object 14"/>
                              <p:cNvPicPr/>
                              <p:nvPr/>
                            </p:nvPicPr>
                            <p:blipFill>
                              <a:blip r:embed="rId30"/>
                              <a:stretch>
                                <a:fillRect/>
                              </a:stretch>
                            </p:blipFill>
                            <p:spPr>
                              <a:xfrm>
                                <a:off x="3983038" y="2691297"/>
                                <a:ext cx="289633" cy="342754"/>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762587264"/>
                      </p:ext>
                    </p:extLst>
                  </p:nvPr>
                </p:nvGraphicFramePr>
                <p:xfrm>
                  <a:off x="4037470" y="2069612"/>
                  <a:ext cx="256270" cy="330549"/>
                </p:xfrm>
                <a:graphic>
                  <a:graphicData uri="http://schemas.openxmlformats.org/presentationml/2006/ole">
                    <mc:AlternateContent xmlns:mc="http://schemas.openxmlformats.org/markup-compatibility/2006">
                      <mc:Choice xmlns:v="urn:schemas-microsoft-com:vml" Requires="v">
                        <p:oleObj spid="_x0000_s150714" name="Equation" r:id="rId31" imgW="177480" imgH="228600" progId="Equation.DSMT4">
                          <p:embed/>
                        </p:oleObj>
                      </mc:Choice>
                      <mc:Fallback>
                        <p:oleObj name="Equation" r:id="rId31" imgW="177480" imgH="228600" progId="Equation.DSMT4">
                          <p:embed/>
                          <p:pic>
                            <p:nvPicPr>
                              <p:cNvPr id="16" name="Object 15"/>
                              <p:cNvPicPr/>
                              <p:nvPr/>
                            </p:nvPicPr>
                            <p:blipFill>
                              <a:blip r:embed="rId32"/>
                              <a:stretch>
                                <a:fillRect/>
                              </a:stretch>
                            </p:blipFill>
                            <p:spPr>
                              <a:xfrm>
                                <a:off x="4037470" y="2069612"/>
                                <a:ext cx="256270" cy="330549"/>
                              </a:xfrm>
                              <a:prstGeom prst="rect">
                                <a:avLst/>
                              </a:prstGeom>
                            </p:spPr>
                          </p:pic>
                        </p:oleObj>
                      </mc:Fallback>
                    </mc:AlternateContent>
                  </a:graphicData>
                </a:graphic>
              </p:graphicFrame>
            </p:grpSp>
            <p:cxnSp>
              <p:nvCxnSpPr>
                <p:cNvPr id="9" name="Straight Arrow Connector 8"/>
                <p:cNvCxnSpPr/>
                <p:nvPr/>
              </p:nvCxnSpPr>
              <p:spPr bwMode="auto">
                <a:xfrm>
                  <a:off x="685800" y="3124200"/>
                  <a:ext cx="2144519"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10" name="TextBox 9"/>
                <p:cNvSpPr txBox="1"/>
                <p:nvPr/>
              </p:nvSpPr>
              <p:spPr>
                <a:xfrm>
                  <a:off x="2637609" y="3043597"/>
                  <a:ext cx="300082" cy="369332"/>
                </a:xfrm>
                <a:prstGeom prst="rect">
                  <a:avLst/>
                </a:prstGeom>
                <a:noFill/>
              </p:spPr>
              <p:txBody>
                <a:bodyPr wrap="none" rtlCol="0">
                  <a:spAutoFit/>
                </a:bodyPr>
                <a:lstStyle/>
                <a:p>
                  <a:r>
                    <a:rPr lang="en-US" dirty="0"/>
                    <a:t>z</a:t>
                  </a:r>
                </a:p>
              </p:txBody>
            </p:sp>
          </p:grpSp>
          <p:sp>
            <p:nvSpPr>
              <p:cNvPr id="6" name="TextBox 5"/>
              <p:cNvSpPr txBox="1"/>
              <p:nvPr/>
            </p:nvSpPr>
            <p:spPr>
              <a:xfrm>
                <a:off x="623529" y="1932917"/>
                <a:ext cx="312906" cy="369332"/>
              </a:xfrm>
              <a:prstGeom prst="rect">
                <a:avLst/>
              </a:prstGeom>
              <a:noFill/>
            </p:spPr>
            <p:txBody>
              <a:bodyPr wrap="none" rtlCol="0">
                <a:spAutoFit/>
              </a:bodyPr>
              <a:lstStyle/>
              <a:p>
                <a:r>
                  <a:rPr lang="en-US" smtClean="0"/>
                  <a:t>0</a:t>
                </a:r>
                <a:endParaRPr lang="en-US"/>
              </a:p>
            </p:txBody>
          </p:sp>
          <p:sp>
            <p:nvSpPr>
              <p:cNvPr id="7" name="TextBox 6"/>
              <p:cNvSpPr txBox="1"/>
              <p:nvPr/>
            </p:nvSpPr>
            <p:spPr>
              <a:xfrm>
                <a:off x="2631196" y="1922033"/>
                <a:ext cx="312906" cy="369332"/>
              </a:xfrm>
              <a:prstGeom prst="rect">
                <a:avLst/>
              </a:prstGeom>
              <a:noFill/>
            </p:spPr>
            <p:txBody>
              <a:bodyPr wrap="none" rtlCol="0">
                <a:spAutoFit/>
              </a:bodyPr>
              <a:lstStyle/>
              <a:p>
                <a:r>
                  <a:rPr lang="en-US" dirty="0"/>
                  <a:t>L</a:t>
                </a:r>
              </a:p>
            </p:txBody>
          </p:sp>
        </p:grpSp>
        <p:sp>
          <p:nvSpPr>
            <p:cNvPr id="22" name="Right Triangle 21"/>
            <p:cNvSpPr/>
            <p:nvPr/>
          </p:nvSpPr>
          <p:spPr bwMode="auto">
            <a:xfrm flipH="1">
              <a:off x="1095618" y="1159793"/>
              <a:ext cx="2567239" cy="189721"/>
            </a:xfrm>
            <a:prstGeom prst="rtTriangl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 name="Round Single Corner Rectangle 23"/>
            <p:cNvSpPr/>
            <p:nvPr/>
          </p:nvSpPr>
          <p:spPr bwMode="auto">
            <a:xfrm>
              <a:off x="1082157" y="1337142"/>
              <a:ext cx="2567239" cy="123487"/>
            </a:xfrm>
            <a:prstGeom prst="round1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Right Arrow 24"/>
            <p:cNvSpPr/>
            <p:nvPr/>
          </p:nvSpPr>
          <p:spPr bwMode="auto">
            <a:xfrm>
              <a:off x="3774833" y="1116038"/>
              <a:ext cx="516874" cy="328054"/>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34" name="Object 33"/>
            <p:cNvGraphicFramePr>
              <a:graphicFrameLocks noChangeAspect="1"/>
            </p:cNvGraphicFramePr>
            <p:nvPr>
              <p:extLst>
                <p:ext uri="{D42A27DB-BD31-4B8C-83A1-F6EECF244321}">
                  <p14:modId xmlns:p14="http://schemas.microsoft.com/office/powerpoint/2010/main" val="1376017079"/>
                </p:ext>
              </p:extLst>
            </p:nvPr>
          </p:nvGraphicFramePr>
          <p:xfrm>
            <a:off x="4402138" y="1581149"/>
            <a:ext cx="298202" cy="412895"/>
          </p:xfrm>
          <a:graphic>
            <a:graphicData uri="http://schemas.openxmlformats.org/presentationml/2006/ole">
              <mc:AlternateContent xmlns:mc="http://schemas.openxmlformats.org/markup-compatibility/2006">
                <mc:Choice xmlns:v="urn:schemas-microsoft-com:vml" Requires="v">
                  <p:oleObj spid="_x0000_s150715" name="Equation" r:id="rId33" imgW="164880" imgH="228600" progId="Equation.DSMT4">
                    <p:embed/>
                  </p:oleObj>
                </mc:Choice>
                <mc:Fallback>
                  <p:oleObj name="Equation" r:id="rId33" imgW="164880" imgH="228600" progId="Equation.DSMT4">
                    <p:embed/>
                    <p:pic>
                      <p:nvPicPr>
                        <p:cNvPr id="0" name=""/>
                        <p:cNvPicPr/>
                        <p:nvPr/>
                      </p:nvPicPr>
                      <p:blipFill>
                        <a:blip r:embed="rId34"/>
                        <a:stretch>
                          <a:fillRect/>
                        </a:stretch>
                      </p:blipFill>
                      <p:spPr>
                        <a:xfrm>
                          <a:off x="4402138" y="1581149"/>
                          <a:ext cx="298202" cy="412895"/>
                        </a:xfrm>
                        <a:prstGeom prst="rect">
                          <a:avLst/>
                        </a:prstGeom>
                      </p:spPr>
                    </p:pic>
                  </p:oleObj>
                </mc:Fallback>
              </mc:AlternateContent>
            </a:graphicData>
          </a:graphic>
        </p:graphicFrame>
      </p:grpSp>
      <p:graphicFrame>
        <p:nvGraphicFramePr>
          <p:cNvPr id="36" name="Object 35"/>
          <p:cNvGraphicFramePr>
            <a:graphicFrameLocks noChangeAspect="1"/>
          </p:cNvGraphicFramePr>
          <p:nvPr>
            <p:extLst>
              <p:ext uri="{D42A27DB-BD31-4B8C-83A1-F6EECF244321}">
                <p14:modId xmlns:p14="http://schemas.microsoft.com/office/powerpoint/2010/main" val="2754416457"/>
              </p:ext>
            </p:extLst>
          </p:nvPr>
        </p:nvGraphicFramePr>
        <p:xfrm>
          <a:off x="5191125" y="1166813"/>
          <a:ext cx="2747963" cy="739775"/>
        </p:xfrm>
        <a:graphic>
          <a:graphicData uri="http://schemas.openxmlformats.org/presentationml/2006/ole">
            <mc:AlternateContent xmlns:mc="http://schemas.openxmlformats.org/markup-compatibility/2006">
              <mc:Choice xmlns:v="urn:schemas-microsoft-com:vml" Requires="v">
                <p:oleObj spid="_x0000_s150716" name="Equation" r:id="rId35" imgW="2260440" imgH="609480" progId="Equation.DSMT4">
                  <p:embed/>
                </p:oleObj>
              </mc:Choice>
              <mc:Fallback>
                <p:oleObj name="Equation" r:id="rId35" imgW="2260440" imgH="609480" progId="Equation.DSMT4">
                  <p:embed/>
                  <p:pic>
                    <p:nvPicPr>
                      <p:cNvPr id="0" name=""/>
                      <p:cNvPicPr/>
                      <p:nvPr/>
                    </p:nvPicPr>
                    <p:blipFill>
                      <a:blip r:embed="rId36"/>
                      <a:stretch>
                        <a:fillRect/>
                      </a:stretch>
                    </p:blipFill>
                    <p:spPr>
                      <a:xfrm>
                        <a:off x="5191125" y="1166813"/>
                        <a:ext cx="2747963" cy="739775"/>
                      </a:xfrm>
                      <a:prstGeom prst="rect">
                        <a:avLst/>
                      </a:prstGeom>
                    </p:spPr>
                  </p:pic>
                </p:oleObj>
              </mc:Fallback>
            </mc:AlternateContent>
          </a:graphicData>
        </a:graphic>
      </p:graphicFrame>
    </p:spTree>
    <p:extLst>
      <p:ext uri="{BB962C8B-B14F-4D97-AF65-F5344CB8AC3E}">
        <p14:creationId xmlns:p14="http://schemas.microsoft.com/office/powerpoint/2010/main" val="40290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67" grpId="0"/>
      <p:bldP spid="69" grpId="0"/>
      <p:bldP spid="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634" y="-84749"/>
            <a:ext cx="8229600" cy="1143000"/>
          </a:xfrm>
        </p:spPr>
        <p:txBody>
          <a:bodyPr/>
          <a:lstStyle/>
          <a:p>
            <a:r>
              <a:rPr lang="en-US" sz="3200" dirty="0" smtClean="0"/>
              <a:t>Coupled wave equations</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23</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449312498"/>
              </p:ext>
            </p:extLst>
          </p:nvPr>
        </p:nvGraphicFramePr>
        <p:xfrm>
          <a:off x="571500" y="954088"/>
          <a:ext cx="1943100" cy="838200"/>
        </p:xfrm>
        <a:graphic>
          <a:graphicData uri="http://schemas.openxmlformats.org/presentationml/2006/ole">
            <mc:AlternateContent xmlns:mc="http://schemas.openxmlformats.org/markup-compatibility/2006">
              <mc:Choice xmlns:v="urn:schemas-microsoft-com:vml" Requires="v">
                <p:oleObj spid="_x0000_s139629" name="Equation" r:id="rId3" imgW="1942920" imgH="838080" progId="Equation.DSMT4">
                  <p:embed/>
                </p:oleObj>
              </mc:Choice>
              <mc:Fallback>
                <p:oleObj name="Equation" r:id="rId3" imgW="1942920" imgH="838080" progId="Equation.DSMT4">
                  <p:embed/>
                  <p:pic>
                    <p:nvPicPr>
                      <p:cNvPr id="0" name=""/>
                      <p:cNvPicPr/>
                      <p:nvPr/>
                    </p:nvPicPr>
                    <p:blipFill>
                      <a:blip r:embed="rId4"/>
                      <a:stretch>
                        <a:fillRect/>
                      </a:stretch>
                    </p:blipFill>
                    <p:spPr>
                      <a:xfrm>
                        <a:off x="571500" y="954088"/>
                        <a:ext cx="1943100" cy="838200"/>
                      </a:xfrm>
                      <a:prstGeom prst="rect">
                        <a:avLst/>
                      </a:prstGeom>
                    </p:spPr>
                  </p:pic>
                </p:oleObj>
              </mc:Fallback>
            </mc:AlternateContent>
          </a:graphicData>
        </a:graphic>
      </p:graphicFrame>
      <p:sp>
        <p:nvSpPr>
          <p:cNvPr id="6" name="TextBox 5"/>
          <p:cNvSpPr txBox="1"/>
          <p:nvPr/>
        </p:nvSpPr>
        <p:spPr>
          <a:xfrm>
            <a:off x="2757703" y="1228940"/>
            <a:ext cx="1620957" cy="338554"/>
          </a:xfrm>
          <a:prstGeom prst="rect">
            <a:avLst/>
          </a:prstGeom>
          <a:noFill/>
        </p:spPr>
        <p:txBody>
          <a:bodyPr wrap="none" rtlCol="0">
            <a:spAutoFit/>
          </a:bodyPr>
          <a:lstStyle/>
          <a:p>
            <a:r>
              <a:rPr lang="en-US" sz="1600" dirty="0" smtClean="0"/>
              <a:t>Parametric gain</a:t>
            </a:r>
            <a:endParaRPr lang="en-US" sz="1600" dirty="0"/>
          </a:p>
        </p:txBody>
      </p:sp>
      <p:graphicFrame>
        <p:nvGraphicFramePr>
          <p:cNvPr id="7" name="Object 6"/>
          <p:cNvGraphicFramePr>
            <a:graphicFrameLocks noChangeAspect="1"/>
          </p:cNvGraphicFramePr>
          <p:nvPr>
            <p:extLst>
              <p:ext uri="{D42A27DB-BD31-4B8C-83A1-F6EECF244321}">
                <p14:modId xmlns:p14="http://schemas.microsoft.com/office/powerpoint/2010/main" val="1347698571"/>
              </p:ext>
            </p:extLst>
          </p:nvPr>
        </p:nvGraphicFramePr>
        <p:xfrm>
          <a:off x="4679950" y="1228725"/>
          <a:ext cx="1639888" cy="441325"/>
        </p:xfrm>
        <a:graphic>
          <a:graphicData uri="http://schemas.openxmlformats.org/presentationml/2006/ole">
            <mc:AlternateContent xmlns:mc="http://schemas.openxmlformats.org/markup-compatibility/2006">
              <mc:Choice xmlns:v="urn:schemas-microsoft-com:vml" Requires="v">
                <p:oleObj spid="_x0000_s139630" name="Equation" r:id="rId5" imgW="1460160" imgH="393480" progId="Equation.DSMT4">
                  <p:embed/>
                </p:oleObj>
              </mc:Choice>
              <mc:Fallback>
                <p:oleObj name="Equation" r:id="rId5" imgW="1460160" imgH="393480" progId="Equation.DSMT4">
                  <p:embed/>
                  <p:pic>
                    <p:nvPicPr>
                      <p:cNvPr id="0" name=""/>
                      <p:cNvPicPr/>
                      <p:nvPr/>
                    </p:nvPicPr>
                    <p:blipFill>
                      <a:blip r:embed="rId6"/>
                      <a:stretch>
                        <a:fillRect/>
                      </a:stretch>
                    </p:blipFill>
                    <p:spPr>
                      <a:xfrm>
                        <a:off x="4679950" y="1228725"/>
                        <a:ext cx="1639888" cy="441325"/>
                      </a:xfrm>
                      <a:prstGeom prst="rect">
                        <a:avLst/>
                      </a:prstGeom>
                    </p:spPr>
                  </p:pic>
                </p:oleObj>
              </mc:Fallback>
            </mc:AlternateContent>
          </a:graphicData>
        </a:graphic>
      </p:graphicFrame>
      <p:sp>
        <p:nvSpPr>
          <p:cNvPr id="9" name="TextBox 8"/>
          <p:cNvSpPr txBox="1"/>
          <p:nvPr/>
        </p:nvSpPr>
        <p:spPr>
          <a:xfrm>
            <a:off x="345634" y="5443922"/>
            <a:ext cx="3659976" cy="369332"/>
          </a:xfrm>
          <a:prstGeom prst="rect">
            <a:avLst/>
          </a:prstGeom>
          <a:noFill/>
        </p:spPr>
        <p:txBody>
          <a:bodyPr wrap="none" rtlCol="0">
            <a:spAutoFit/>
          </a:bodyPr>
          <a:lstStyle/>
          <a:p>
            <a:r>
              <a:rPr lang="en-US" dirty="0" smtClean="0"/>
              <a:t>Consider fused Silica optical fiber </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107643583"/>
              </p:ext>
            </p:extLst>
          </p:nvPr>
        </p:nvGraphicFramePr>
        <p:xfrm>
          <a:off x="4521371" y="5230920"/>
          <a:ext cx="1701800" cy="914400"/>
        </p:xfrm>
        <a:graphic>
          <a:graphicData uri="http://schemas.openxmlformats.org/presentationml/2006/ole">
            <mc:AlternateContent xmlns:mc="http://schemas.openxmlformats.org/markup-compatibility/2006">
              <mc:Choice xmlns:v="urn:schemas-microsoft-com:vml" Requires="v">
                <p:oleObj spid="_x0000_s139631" name="Equation" r:id="rId7" imgW="1701720" imgH="914400" progId="Equation.DSMT4">
                  <p:embed/>
                </p:oleObj>
              </mc:Choice>
              <mc:Fallback>
                <p:oleObj name="Equation" r:id="rId7" imgW="1701720" imgH="914400" progId="Equation.DSMT4">
                  <p:embed/>
                  <p:pic>
                    <p:nvPicPr>
                      <p:cNvPr id="0" name=""/>
                      <p:cNvPicPr/>
                      <p:nvPr/>
                    </p:nvPicPr>
                    <p:blipFill>
                      <a:blip r:embed="rId8"/>
                      <a:stretch>
                        <a:fillRect/>
                      </a:stretch>
                    </p:blipFill>
                    <p:spPr>
                      <a:xfrm>
                        <a:off x="4521371" y="5230920"/>
                        <a:ext cx="1701800" cy="914400"/>
                      </a:xfrm>
                      <a:prstGeom prst="rect">
                        <a:avLst/>
                      </a:prstGeom>
                    </p:spPr>
                  </p:pic>
                </p:oleObj>
              </mc:Fallback>
            </mc:AlternateContent>
          </a:graphicData>
        </a:graphic>
      </p:graphicFrame>
      <p:sp>
        <p:nvSpPr>
          <p:cNvPr id="11" name="TextBox 10"/>
          <p:cNvSpPr txBox="1"/>
          <p:nvPr/>
        </p:nvSpPr>
        <p:spPr>
          <a:xfrm>
            <a:off x="241606" y="6145320"/>
            <a:ext cx="3608680" cy="369332"/>
          </a:xfrm>
          <a:prstGeom prst="rect">
            <a:avLst/>
          </a:prstGeom>
          <a:noFill/>
        </p:spPr>
        <p:txBody>
          <a:bodyPr wrap="none" rtlCol="0">
            <a:spAutoFit/>
          </a:bodyPr>
          <a:lstStyle/>
          <a:p>
            <a:r>
              <a:rPr lang="en-US" dirty="0" smtClean="0"/>
              <a:t>But coherence length is 800m so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4114042472"/>
              </p:ext>
            </p:extLst>
          </p:nvPr>
        </p:nvGraphicFramePr>
        <p:xfrm>
          <a:off x="4573093" y="6335322"/>
          <a:ext cx="1257300" cy="228600"/>
        </p:xfrm>
        <a:graphic>
          <a:graphicData uri="http://schemas.openxmlformats.org/presentationml/2006/ole">
            <mc:AlternateContent xmlns:mc="http://schemas.openxmlformats.org/markup-compatibility/2006">
              <mc:Choice xmlns:v="urn:schemas-microsoft-com:vml" Requires="v">
                <p:oleObj spid="_x0000_s139632" name="Equation" r:id="rId9" imgW="1257120" imgH="228600" progId="Equation.DSMT4">
                  <p:embed/>
                </p:oleObj>
              </mc:Choice>
              <mc:Fallback>
                <p:oleObj name="Equation" r:id="rId9" imgW="1257120" imgH="228600" progId="Equation.DSMT4">
                  <p:embed/>
                  <p:pic>
                    <p:nvPicPr>
                      <p:cNvPr id="0" name=""/>
                      <p:cNvPicPr/>
                      <p:nvPr/>
                    </p:nvPicPr>
                    <p:blipFill>
                      <a:blip r:embed="rId10"/>
                      <a:stretch>
                        <a:fillRect/>
                      </a:stretch>
                    </p:blipFill>
                    <p:spPr>
                      <a:xfrm>
                        <a:off x="4573093" y="6335322"/>
                        <a:ext cx="1257300" cy="228600"/>
                      </a:xfrm>
                      <a:prstGeom prst="rect">
                        <a:avLst/>
                      </a:prstGeom>
                    </p:spPr>
                  </p:pic>
                </p:oleObj>
              </mc:Fallback>
            </mc:AlternateContent>
          </a:graphicData>
        </a:graphic>
      </p:graphicFrame>
      <p:sp>
        <p:nvSpPr>
          <p:cNvPr id="13" name="TextBox 12"/>
          <p:cNvSpPr txBox="1"/>
          <p:nvPr/>
        </p:nvSpPr>
        <p:spPr>
          <a:xfrm>
            <a:off x="331830" y="2073101"/>
            <a:ext cx="1836251" cy="1169551"/>
          </a:xfrm>
          <a:prstGeom prst="rect">
            <a:avLst/>
          </a:prstGeom>
          <a:noFill/>
        </p:spPr>
        <p:txBody>
          <a:bodyPr wrap="square" rtlCol="0">
            <a:spAutoFit/>
          </a:bodyPr>
          <a:lstStyle/>
          <a:p>
            <a:r>
              <a:rPr lang="en-US" sz="1400" dirty="0" smtClean="0"/>
              <a:t>Solution</a:t>
            </a:r>
          </a:p>
          <a:p>
            <a:r>
              <a:rPr lang="en-US" sz="1400" dirty="0" smtClean="0"/>
              <a:t>The same as for</a:t>
            </a:r>
          </a:p>
          <a:p>
            <a:r>
              <a:rPr lang="en-US" sz="1400" dirty="0"/>
              <a:t>t</a:t>
            </a:r>
            <a:r>
              <a:rPr lang="en-US" sz="1400" dirty="0" smtClean="0"/>
              <a:t>he second order parametric amplification </a:t>
            </a:r>
            <a:endParaRPr lang="en-US" sz="1400" dirty="0"/>
          </a:p>
        </p:txBody>
      </p:sp>
      <p:graphicFrame>
        <p:nvGraphicFramePr>
          <p:cNvPr id="15" name="Object 14"/>
          <p:cNvGraphicFramePr>
            <a:graphicFrameLocks noChangeAspect="1"/>
          </p:cNvGraphicFramePr>
          <p:nvPr>
            <p:extLst>
              <p:ext uri="{D42A27DB-BD31-4B8C-83A1-F6EECF244321}">
                <p14:modId xmlns:p14="http://schemas.microsoft.com/office/powerpoint/2010/main" val="107848877"/>
              </p:ext>
            </p:extLst>
          </p:nvPr>
        </p:nvGraphicFramePr>
        <p:xfrm>
          <a:off x="2265846" y="2243193"/>
          <a:ext cx="1384300" cy="812800"/>
        </p:xfrm>
        <a:graphic>
          <a:graphicData uri="http://schemas.openxmlformats.org/presentationml/2006/ole">
            <mc:AlternateContent xmlns:mc="http://schemas.openxmlformats.org/markup-compatibility/2006">
              <mc:Choice xmlns:v="urn:schemas-microsoft-com:vml" Requires="v">
                <p:oleObj spid="_x0000_s139633" name="Equation" r:id="rId11" imgW="1384200" imgH="812520" progId="Equation.DSMT4">
                  <p:embed/>
                </p:oleObj>
              </mc:Choice>
              <mc:Fallback>
                <p:oleObj name="Equation" r:id="rId11" imgW="1384200" imgH="812520" progId="Equation.DSMT4">
                  <p:embed/>
                  <p:pic>
                    <p:nvPicPr>
                      <p:cNvPr id="0" name=""/>
                      <p:cNvPicPr/>
                      <p:nvPr/>
                    </p:nvPicPr>
                    <p:blipFill>
                      <a:blip r:embed="rId12"/>
                      <a:stretch>
                        <a:fillRect/>
                      </a:stretch>
                    </p:blipFill>
                    <p:spPr>
                      <a:xfrm>
                        <a:off x="2265846" y="2243193"/>
                        <a:ext cx="1384300" cy="8128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535460596"/>
              </p:ext>
            </p:extLst>
          </p:nvPr>
        </p:nvGraphicFramePr>
        <p:xfrm>
          <a:off x="4221246" y="2190252"/>
          <a:ext cx="1422400" cy="812800"/>
        </p:xfrm>
        <a:graphic>
          <a:graphicData uri="http://schemas.openxmlformats.org/presentationml/2006/ole">
            <mc:AlternateContent xmlns:mc="http://schemas.openxmlformats.org/markup-compatibility/2006">
              <mc:Choice xmlns:v="urn:schemas-microsoft-com:vml" Requires="v">
                <p:oleObj spid="_x0000_s139634" name="Equation" r:id="rId13" imgW="1422360" imgH="812520" progId="Equation.DSMT4">
                  <p:embed/>
                </p:oleObj>
              </mc:Choice>
              <mc:Fallback>
                <p:oleObj name="Equation" r:id="rId13" imgW="1422360" imgH="812520" progId="Equation.DSMT4">
                  <p:embed/>
                  <p:pic>
                    <p:nvPicPr>
                      <p:cNvPr id="0" name=""/>
                      <p:cNvPicPr/>
                      <p:nvPr/>
                    </p:nvPicPr>
                    <p:blipFill>
                      <a:blip r:embed="rId14"/>
                      <a:stretch>
                        <a:fillRect/>
                      </a:stretch>
                    </p:blipFill>
                    <p:spPr>
                      <a:xfrm>
                        <a:off x="4221246" y="2190252"/>
                        <a:ext cx="1422400" cy="812800"/>
                      </a:xfrm>
                      <a:prstGeom prst="rect">
                        <a:avLst/>
                      </a:prstGeom>
                    </p:spPr>
                  </p:pic>
                </p:oleObj>
              </mc:Fallback>
            </mc:AlternateContent>
          </a:graphicData>
        </a:graphic>
      </p:graphicFrame>
      <p:grpSp>
        <p:nvGrpSpPr>
          <p:cNvPr id="5" name="Group 4"/>
          <p:cNvGrpSpPr/>
          <p:nvPr/>
        </p:nvGrpSpPr>
        <p:grpSpPr>
          <a:xfrm>
            <a:off x="1959626" y="3214342"/>
            <a:ext cx="4252338" cy="2053186"/>
            <a:chOff x="1959626" y="3214342"/>
            <a:chExt cx="4252338" cy="2053186"/>
          </a:xfrm>
        </p:grpSpPr>
        <p:pic>
          <p:nvPicPr>
            <p:cNvPr id="17" name="Picture 16"/>
            <p:cNvPicPr>
              <a:picLocks noChangeAspect="1"/>
            </p:cNvPicPr>
            <p:nvPr/>
          </p:nvPicPr>
          <p:blipFill>
            <a:blip r:embed="rId15"/>
            <a:stretch>
              <a:fillRect/>
            </a:stretch>
          </p:blipFill>
          <p:spPr>
            <a:xfrm>
              <a:off x="1959626" y="3214342"/>
              <a:ext cx="4252338" cy="2053186"/>
            </a:xfrm>
            <a:prstGeom prst="rect">
              <a:avLst/>
            </a:prstGeom>
          </p:spPr>
        </p:pic>
        <p:sp>
          <p:nvSpPr>
            <p:cNvPr id="18" name="TextBox 17"/>
            <p:cNvSpPr txBox="1"/>
            <p:nvPr/>
          </p:nvSpPr>
          <p:spPr>
            <a:xfrm>
              <a:off x="3984962" y="3861990"/>
              <a:ext cx="787395" cy="369332"/>
            </a:xfrm>
            <a:prstGeom prst="rect">
              <a:avLst/>
            </a:prstGeom>
            <a:noFill/>
          </p:spPr>
          <p:txBody>
            <a:bodyPr wrap="none" rtlCol="0">
              <a:spAutoFit/>
            </a:bodyPr>
            <a:lstStyle/>
            <a:p>
              <a:r>
                <a:rPr lang="en-US" dirty="0" smtClean="0"/>
                <a:t>signal</a:t>
              </a:r>
              <a:endParaRPr lang="en-US" dirty="0"/>
            </a:p>
          </p:txBody>
        </p:sp>
        <p:sp>
          <p:nvSpPr>
            <p:cNvPr id="19" name="TextBox 18"/>
            <p:cNvSpPr txBox="1"/>
            <p:nvPr/>
          </p:nvSpPr>
          <p:spPr>
            <a:xfrm>
              <a:off x="4741469" y="4336069"/>
              <a:ext cx="620683" cy="369332"/>
            </a:xfrm>
            <a:prstGeom prst="rect">
              <a:avLst/>
            </a:prstGeom>
            <a:noFill/>
          </p:spPr>
          <p:txBody>
            <a:bodyPr wrap="none" rtlCol="0">
              <a:spAutoFit/>
            </a:bodyPr>
            <a:lstStyle/>
            <a:p>
              <a:r>
                <a:rPr lang="en-US" dirty="0" smtClean="0"/>
                <a:t>idler</a:t>
              </a:r>
              <a:endParaRPr lang="en-US" dirty="0"/>
            </a:p>
          </p:txBody>
        </p:sp>
      </p:grpSp>
    </p:spTree>
    <p:extLst>
      <p:ext uri="{BB962C8B-B14F-4D97-AF65-F5344CB8AC3E}">
        <p14:creationId xmlns:p14="http://schemas.microsoft.com/office/powerpoint/2010/main" val="241613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62"/>
            <a:ext cx="8229600" cy="1143000"/>
          </a:xfrm>
        </p:spPr>
        <p:txBody>
          <a:bodyPr/>
          <a:lstStyle/>
          <a:p>
            <a:r>
              <a:rPr lang="en-US" sz="3200" dirty="0" smtClean="0"/>
              <a:t>Wavelength conversion via FWM</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24</a:t>
            </a:fld>
            <a:endParaRPr lang="en-US"/>
          </a:p>
        </p:txBody>
      </p:sp>
      <p:grpSp>
        <p:nvGrpSpPr>
          <p:cNvPr id="5" name="Group 4"/>
          <p:cNvGrpSpPr/>
          <p:nvPr/>
        </p:nvGrpSpPr>
        <p:grpSpPr>
          <a:xfrm>
            <a:off x="4251418" y="1018408"/>
            <a:ext cx="3655712" cy="2399170"/>
            <a:chOff x="4251418" y="996781"/>
            <a:chExt cx="3655712" cy="2399170"/>
          </a:xfrm>
        </p:grpSpPr>
        <p:pic>
          <p:nvPicPr>
            <p:cNvPr id="4" name="Picture 3"/>
            <p:cNvPicPr>
              <a:picLocks noChangeAspect="1"/>
            </p:cNvPicPr>
            <p:nvPr/>
          </p:nvPicPr>
          <p:blipFill>
            <a:blip r:embed="rId2"/>
            <a:stretch>
              <a:fillRect/>
            </a:stretch>
          </p:blipFill>
          <p:spPr>
            <a:xfrm>
              <a:off x="4251418" y="996781"/>
              <a:ext cx="3655712" cy="2399170"/>
            </a:xfrm>
            <a:prstGeom prst="rect">
              <a:avLst/>
            </a:prstGeom>
          </p:spPr>
        </p:pic>
        <p:sp>
          <p:nvSpPr>
            <p:cNvPr id="6" name="TextBox 5"/>
            <p:cNvSpPr txBox="1"/>
            <p:nvPr/>
          </p:nvSpPr>
          <p:spPr>
            <a:xfrm>
              <a:off x="5863378" y="2397178"/>
              <a:ext cx="787395" cy="369332"/>
            </a:xfrm>
            <a:prstGeom prst="rect">
              <a:avLst/>
            </a:prstGeom>
            <a:noFill/>
          </p:spPr>
          <p:txBody>
            <a:bodyPr wrap="none" rtlCol="0">
              <a:spAutoFit/>
            </a:bodyPr>
            <a:lstStyle/>
            <a:p>
              <a:r>
                <a:rPr lang="en-US" dirty="0" smtClean="0"/>
                <a:t>Pump</a:t>
              </a:r>
              <a:endParaRPr lang="en-US" dirty="0"/>
            </a:p>
          </p:txBody>
        </p:sp>
        <p:sp>
          <p:nvSpPr>
            <p:cNvPr id="7" name="TextBox 6"/>
            <p:cNvSpPr txBox="1"/>
            <p:nvPr/>
          </p:nvSpPr>
          <p:spPr>
            <a:xfrm>
              <a:off x="6853642" y="2472943"/>
              <a:ext cx="825867" cy="369332"/>
            </a:xfrm>
            <a:prstGeom prst="rect">
              <a:avLst/>
            </a:prstGeom>
            <a:noFill/>
          </p:spPr>
          <p:txBody>
            <a:bodyPr wrap="none" rtlCol="0">
              <a:spAutoFit/>
            </a:bodyPr>
            <a:lstStyle/>
            <a:p>
              <a:r>
                <a:rPr lang="en-US" dirty="0" smtClean="0"/>
                <a:t>Signal</a:t>
              </a:r>
              <a:endParaRPr lang="en-US" dirty="0"/>
            </a:p>
          </p:txBody>
        </p:sp>
        <p:sp>
          <p:nvSpPr>
            <p:cNvPr id="8" name="TextBox 7"/>
            <p:cNvSpPr txBox="1"/>
            <p:nvPr/>
          </p:nvSpPr>
          <p:spPr>
            <a:xfrm>
              <a:off x="4930608" y="2617285"/>
              <a:ext cx="633507" cy="369332"/>
            </a:xfrm>
            <a:prstGeom prst="rect">
              <a:avLst/>
            </a:prstGeom>
            <a:noFill/>
          </p:spPr>
          <p:txBody>
            <a:bodyPr wrap="none" rtlCol="0">
              <a:spAutoFit/>
            </a:bodyPr>
            <a:lstStyle/>
            <a:p>
              <a:r>
                <a:rPr lang="en-US" dirty="0" smtClean="0"/>
                <a:t>Idler</a:t>
              </a:r>
              <a:endParaRPr lang="en-US" dirty="0"/>
            </a:p>
          </p:txBody>
        </p:sp>
      </p:grpSp>
      <p:grpSp>
        <p:nvGrpSpPr>
          <p:cNvPr id="15" name="Group 14"/>
          <p:cNvGrpSpPr/>
          <p:nvPr/>
        </p:nvGrpSpPr>
        <p:grpSpPr>
          <a:xfrm>
            <a:off x="457200" y="1628706"/>
            <a:ext cx="3911567" cy="1275409"/>
            <a:chOff x="398526" y="1759473"/>
            <a:chExt cx="3911567" cy="1275409"/>
          </a:xfrm>
        </p:grpSpPr>
        <p:pic>
          <p:nvPicPr>
            <p:cNvPr id="9" name="Picture 8"/>
            <p:cNvPicPr>
              <a:picLocks noChangeAspect="1"/>
            </p:cNvPicPr>
            <p:nvPr/>
          </p:nvPicPr>
          <p:blipFill>
            <a:blip r:embed="rId3"/>
            <a:stretch>
              <a:fillRect/>
            </a:stretch>
          </p:blipFill>
          <p:spPr>
            <a:xfrm>
              <a:off x="398526" y="1759473"/>
              <a:ext cx="3911567" cy="1275409"/>
            </a:xfrm>
            <a:prstGeom prst="rect">
              <a:avLst/>
            </a:prstGeom>
          </p:spPr>
        </p:pic>
        <p:sp>
          <p:nvSpPr>
            <p:cNvPr id="10" name="TextBox 9"/>
            <p:cNvSpPr txBox="1"/>
            <p:nvPr/>
          </p:nvSpPr>
          <p:spPr>
            <a:xfrm>
              <a:off x="2250899" y="1852796"/>
              <a:ext cx="1011815" cy="369332"/>
            </a:xfrm>
            <a:prstGeom prst="rect">
              <a:avLst/>
            </a:prstGeom>
            <a:noFill/>
          </p:spPr>
          <p:txBody>
            <a:bodyPr wrap="none" rtlCol="0">
              <a:spAutoFit/>
            </a:bodyPr>
            <a:lstStyle/>
            <a:p>
              <a:r>
                <a:rPr lang="en-US" dirty="0" smtClean="0"/>
                <a:t>L=10km</a:t>
              </a:r>
              <a:endParaRPr lang="en-US" dirty="0"/>
            </a:p>
          </p:txBody>
        </p:sp>
      </p:grpSp>
      <p:pic>
        <p:nvPicPr>
          <p:cNvPr id="12" name="Picture 11"/>
          <p:cNvPicPr>
            <a:picLocks noChangeAspect="1"/>
          </p:cNvPicPr>
          <p:nvPr/>
        </p:nvPicPr>
        <p:blipFill>
          <a:blip r:embed="rId4"/>
          <a:stretch>
            <a:fillRect/>
          </a:stretch>
        </p:blipFill>
        <p:spPr>
          <a:xfrm>
            <a:off x="4664073" y="3347832"/>
            <a:ext cx="3081247" cy="1831795"/>
          </a:xfrm>
          <a:prstGeom prst="rect">
            <a:avLst/>
          </a:prstGeom>
        </p:spPr>
      </p:pic>
      <p:pic>
        <p:nvPicPr>
          <p:cNvPr id="13" name="Picture 12"/>
          <p:cNvPicPr>
            <a:picLocks noChangeAspect="1"/>
          </p:cNvPicPr>
          <p:nvPr/>
        </p:nvPicPr>
        <p:blipFill>
          <a:blip r:embed="rId5"/>
          <a:stretch>
            <a:fillRect/>
          </a:stretch>
        </p:blipFill>
        <p:spPr>
          <a:xfrm>
            <a:off x="4789393" y="5091568"/>
            <a:ext cx="2955927" cy="1762838"/>
          </a:xfrm>
          <a:prstGeom prst="rect">
            <a:avLst/>
          </a:prstGeom>
        </p:spPr>
      </p:pic>
      <p:grpSp>
        <p:nvGrpSpPr>
          <p:cNvPr id="16" name="Group 15"/>
          <p:cNvGrpSpPr/>
          <p:nvPr/>
        </p:nvGrpSpPr>
        <p:grpSpPr>
          <a:xfrm>
            <a:off x="592203" y="3299060"/>
            <a:ext cx="3317392" cy="2967792"/>
            <a:chOff x="592203" y="3277433"/>
            <a:chExt cx="3317392" cy="2967792"/>
          </a:xfrm>
        </p:grpSpPr>
        <p:pic>
          <p:nvPicPr>
            <p:cNvPr id="11" name="Picture 10"/>
            <p:cNvPicPr>
              <a:picLocks noChangeAspect="1"/>
            </p:cNvPicPr>
            <p:nvPr/>
          </p:nvPicPr>
          <p:blipFill>
            <a:blip r:embed="rId6"/>
            <a:stretch>
              <a:fillRect/>
            </a:stretch>
          </p:blipFill>
          <p:spPr>
            <a:xfrm>
              <a:off x="592203" y="3326205"/>
              <a:ext cx="3317392" cy="2919020"/>
            </a:xfrm>
            <a:prstGeom prst="rect">
              <a:avLst/>
            </a:prstGeom>
          </p:spPr>
        </p:pic>
        <p:sp>
          <p:nvSpPr>
            <p:cNvPr id="14" name="TextBox 13"/>
            <p:cNvSpPr txBox="1"/>
            <p:nvPr/>
          </p:nvSpPr>
          <p:spPr>
            <a:xfrm>
              <a:off x="2724746" y="3277433"/>
              <a:ext cx="1075936" cy="369332"/>
            </a:xfrm>
            <a:prstGeom prst="rect">
              <a:avLst/>
            </a:prstGeom>
            <a:noFill/>
          </p:spPr>
          <p:txBody>
            <a:bodyPr wrap="none" rtlCol="0">
              <a:spAutoFit/>
            </a:bodyPr>
            <a:lstStyle/>
            <a:p>
              <a:r>
                <a:rPr lang="en-US" dirty="0" smtClean="0"/>
                <a:t>L=1.5cm</a:t>
              </a:r>
              <a:endParaRPr lang="en-US" dirty="0"/>
            </a:p>
          </p:txBody>
        </p:sp>
      </p:grpSp>
    </p:spTree>
    <p:extLst>
      <p:ext uri="{BB962C8B-B14F-4D97-AF65-F5344CB8AC3E}">
        <p14:creationId xmlns:p14="http://schemas.microsoft.com/office/powerpoint/2010/main" val="308660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Wavelength conversion via </a:t>
            </a:r>
            <a:r>
              <a:rPr lang="en-US" sz="3200" dirty="0" smtClean="0"/>
              <a:t>Cross Phase modulation (XPM)</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25</a:t>
            </a:fld>
            <a:endParaRPr lang="en-US"/>
          </a:p>
        </p:txBody>
      </p:sp>
      <p:pic>
        <p:nvPicPr>
          <p:cNvPr id="4" name="Picture 3"/>
          <p:cNvPicPr>
            <a:picLocks noChangeAspect="1"/>
          </p:cNvPicPr>
          <p:nvPr/>
        </p:nvPicPr>
        <p:blipFill>
          <a:blip r:embed="rId2"/>
          <a:stretch>
            <a:fillRect/>
          </a:stretch>
        </p:blipFill>
        <p:spPr>
          <a:xfrm>
            <a:off x="67901" y="1836712"/>
            <a:ext cx="4816078" cy="2539663"/>
          </a:xfrm>
          <a:prstGeom prst="rect">
            <a:avLst/>
          </a:prstGeom>
        </p:spPr>
      </p:pic>
      <p:pic>
        <p:nvPicPr>
          <p:cNvPr id="5" name="Picture 4"/>
          <p:cNvPicPr>
            <a:picLocks noChangeAspect="1"/>
          </p:cNvPicPr>
          <p:nvPr/>
        </p:nvPicPr>
        <p:blipFill>
          <a:blip r:embed="rId3"/>
          <a:stretch>
            <a:fillRect/>
          </a:stretch>
        </p:blipFill>
        <p:spPr>
          <a:xfrm>
            <a:off x="4816809" y="1659048"/>
            <a:ext cx="4327191" cy="3082703"/>
          </a:xfrm>
          <a:prstGeom prst="rect">
            <a:avLst/>
          </a:prstGeom>
        </p:spPr>
      </p:pic>
    </p:spTree>
    <p:extLst>
      <p:ext uri="{BB962C8B-B14F-4D97-AF65-F5344CB8AC3E}">
        <p14:creationId xmlns:p14="http://schemas.microsoft.com/office/powerpoint/2010/main" val="3620756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200" dirty="0" smtClean="0"/>
              <a:t>Phase conjugation with degenerate FWM</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26</a:t>
            </a:fld>
            <a:endParaRPr lang="en-US" dirty="0"/>
          </a:p>
        </p:txBody>
      </p:sp>
      <p:sp>
        <p:nvSpPr>
          <p:cNvPr id="25" name="TextBox 24"/>
          <p:cNvSpPr txBox="1"/>
          <p:nvPr/>
        </p:nvSpPr>
        <p:spPr>
          <a:xfrm>
            <a:off x="4927488" y="1025082"/>
            <a:ext cx="3480505" cy="369332"/>
          </a:xfrm>
          <a:prstGeom prst="rect">
            <a:avLst/>
          </a:prstGeom>
          <a:noFill/>
        </p:spPr>
        <p:txBody>
          <a:bodyPr wrap="none" rtlCol="0">
            <a:spAutoFit/>
          </a:bodyPr>
          <a:lstStyle/>
          <a:p>
            <a:r>
              <a:rPr lang="en-US" dirty="0" smtClean="0"/>
              <a:t>Two counter propagating pumps</a:t>
            </a:r>
            <a:endParaRPr lang="en-US" dirty="0"/>
          </a:p>
        </p:txBody>
      </p:sp>
      <p:graphicFrame>
        <p:nvGraphicFramePr>
          <p:cNvPr id="26" name="Object 25"/>
          <p:cNvGraphicFramePr>
            <a:graphicFrameLocks noChangeAspect="1"/>
          </p:cNvGraphicFramePr>
          <p:nvPr>
            <p:extLst>
              <p:ext uri="{D42A27DB-BD31-4B8C-83A1-F6EECF244321}">
                <p14:modId xmlns:p14="http://schemas.microsoft.com/office/powerpoint/2010/main" val="2810503575"/>
              </p:ext>
            </p:extLst>
          </p:nvPr>
        </p:nvGraphicFramePr>
        <p:xfrm>
          <a:off x="5294847" y="1330648"/>
          <a:ext cx="2261436" cy="588593"/>
        </p:xfrm>
        <a:graphic>
          <a:graphicData uri="http://schemas.openxmlformats.org/presentationml/2006/ole">
            <mc:AlternateContent xmlns:mc="http://schemas.openxmlformats.org/markup-compatibility/2006">
              <mc:Choice xmlns:v="urn:schemas-microsoft-com:vml" Requires="v">
                <p:oleObj spid="_x0000_s151689" name="Equation" r:id="rId3" imgW="1854000" imgH="482400" progId="Equation.DSMT4">
                  <p:embed/>
                </p:oleObj>
              </mc:Choice>
              <mc:Fallback>
                <p:oleObj name="Equation" r:id="rId3" imgW="1854000" imgH="482400" progId="Equation.DSMT4">
                  <p:embed/>
                  <p:pic>
                    <p:nvPicPr>
                      <p:cNvPr id="0" name=""/>
                      <p:cNvPicPr/>
                      <p:nvPr/>
                    </p:nvPicPr>
                    <p:blipFill>
                      <a:blip r:embed="rId4"/>
                      <a:stretch>
                        <a:fillRect/>
                      </a:stretch>
                    </p:blipFill>
                    <p:spPr>
                      <a:xfrm>
                        <a:off x="5294847" y="1330648"/>
                        <a:ext cx="2261436" cy="588593"/>
                      </a:xfrm>
                      <a:prstGeom prst="rect">
                        <a:avLst/>
                      </a:prstGeom>
                    </p:spPr>
                  </p:pic>
                </p:oleObj>
              </mc:Fallback>
            </mc:AlternateContent>
          </a:graphicData>
        </a:graphic>
      </p:graphicFrame>
      <p:sp>
        <p:nvSpPr>
          <p:cNvPr id="27" name="TextBox 26"/>
          <p:cNvSpPr txBox="1"/>
          <p:nvPr/>
        </p:nvSpPr>
        <p:spPr>
          <a:xfrm>
            <a:off x="4664786" y="1964603"/>
            <a:ext cx="1056764" cy="369332"/>
          </a:xfrm>
          <a:prstGeom prst="rect">
            <a:avLst/>
          </a:prstGeom>
          <a:noFill/>
        </p:spPr>
        <p:txBody>
          <a:bodyPr wrap="none" rtlCol="0">
            <a:spAutoFit/>
          </a:bodyPr>
          <a:lstStyle/>
          <a:p>
            <a:r>
              <a:rPr lang="en-US" dirty="0" smtClean="0"/>
              <a:t>A signal </a:t>
            </a:r>
            <a:endParaRPr lang="en-US" dirty="0"/>
          </a:p>
        </p:txBody>
      </p:sp>
      <p:graphicFrame>
        <p:nvGraphicFramePr>
          <p:cNvPr id="29" name="Object 28"/>
          <p:cNvGraphicFramePr>
            <a:graphicFrameLocks noChangeAspect="1"/>
          </p:cNvGraphicFramePr>
          <p:nvPr>
            <p:extLst>
              <p:ext uri="{D42A27DB-BD31-4B8C-83A1-F6EECF244321}">
                <p14:modId xmlns:p14="http://schemas.microsoft.com/office/powerpoint/2010/main" val="1412709549"/>
              </p:ext>
            </p:extLst>
          </p:nvPr>
        </p:nvGraphicFramePr>
        <p:xfrm>
          <a:off x="5616456" y="1946022"/>
          <a:ext cx="2667000" cy="366712"/>
        </p:xfrm>
        <a:graphic>
          <a:graphicData uri="http://schemas.openxmlformats.org/presentationml/2006/ole">
            <mc:AlternateContent xmlns:mc="http://schemas.openxmlformats.org/markup-compatibility/2006">
              <mc:Choice xmlns:v="urn:schemas-microsoft-com:vml" Requires="v">
                <p:oleObj spid="_x0000_s151690" name="Equation" r:id="rId5" imgW="1752480" imgH="241200" progId="Equation.DSMT4">
                  <p:embed/>
                </p:oleObj>
              </mc:Choice>
              <mc:Fallback>
                <p:oleObj name="Equation" r:id="rId5" imgW="1752480" imgH="241200" progId="Equation.DSMT4">
                  <p:embed/>
                  <p:pic>
                    <p:nvPicPr>
                      <p:cNvPr id="0" name=""/>
                      <p:cNvPicPr/>
                      <p:nvPr/>
                    </p:nvPicPr>
                    <p:blipFill>
                      <a:blip r:embed="rId6"/>
                      <a:stretch>
                        <a:fillRect/>
                      </a:stretch>
                    </p:blipFill>
                    <p:spPr>
                      <a:xfrm>
                        <a:off x="5616456" y="1946022"/>
                        <a:ext cx="2667000" cy="366712"/>
                      </a:xfrm>
                      <a:prstGeom prst="rect">
                        <a:avLst/>
                      </a:prstGeom>
                    </p:spPr>
                  </p:pic>
                </p:oleObj>
              </mc:Fallback>
            </mc:AlternateContent>
          </a:graphicData>
        </a:graphic>
      </p:graphicFrame>
      <p:grpSp>
        <p:nvGrpSpPr>
          <p:cNvPr id="5" name="Group 4"/>
          <p:cNvGrpSpPr/>
          <p:nvPr/>
        </p:nvGrpSpPr>
        <p:grpSpPr>
          <a:xfrm>
            <a:off x="3804908" y="2500451"/>
            <a:ext cx="4788490" cy="646331"/>
            <a:chOff x="3804908" y="2500451"/>
            <a:chExt cx="4788490" cy="646331"/>
          </a:xfrm>
        </p:grpSpPr>
        <p:sp>
          <p:nvSpPr>
            <p:cNvPr id="31" name="TextBox 30"/>
            <p:cNvSpPr txBox="1"/>
            <p:nvPr/>
          </p:nvSpPr>
          <p:spPr>
            <a:xfrm>
              <a:off x="3804908" y="2500451"/>
              <a:ext cx="4788490" cy="646331"/>
            </a:xfrm>
            <a:prstGeom prst="rect">
              <a:avLst/>
            </a:prstGeom>
            <a:noFill/>
          </p:spPr>
          <p:txBody>
            <a:bodyPr wrap="none" rtlCol="0">
              <a:spAutoFit/>
            </a:bodyPr>
            <a:lstStyle/>
            <a:p>
              <a:r>
                <a:rPr lang="en-US" dirty="0" smtClean="0"/>
                <a:t>Nonlinear polarization                                     </a:t>
              </a:r>
            </a:p>
            <a:p>
              <a:r>
                <a:rPr lang="en-US" dirty="0" smtClean="0"/>
                <a:t>will include the term </a:t>
              </a:r>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2227655690"/>
                </p:ext>
              </p:extLst>
            </p:nvPr>
          </p:nvGraphicFramePr>
          <p:xfrm>
            <a:off x="6313488" y="2565400"/>
            <a:ext cx="2063750" cy="247650"/>
          </p:xfrm>
          <a:graphic>
            <a:graphicData uri="http://schemas.openxmlformats.org/presentationml/2006/ole">
              <mc:AlternateContent xmlns:mc="http://schemas.openxmlformats.org/markup-compatibility/2006">
                <mc:Choice xmlns:v="urn:schemas-microsoft-com:vml" Requires="v">
                  <p:oleObj spid="_x0000_s151691" name="Equation" r:id="rId7" imgW="2006280" imgH="241200" progId="Equation.DSMT4">
                    <p:embed/>
                  </p:oleObj>
                </mc:Choice>
                <mc:Fallback>
                  <p:oleObj name="Equation" r:id="rId7" imgW="2006280" imgH="241200" progId="Equation.DSMT4">
                    <p:embed/>
                    <p:pic>
                      <p:nvPicPr>
                        <p:cNvPr id="0" name=""/>
                        <p:cNvPicPr/>
                        <p:nvPr/>
                      </p:nvPicPr>
                      <p:blipFill>
                        <a:blip r:embed="rId8"/>
                        <a:stretch>
                          <a:fillRect/>
                        </a:stretch>
                      </p:blipFill>
                      <p:spPr>
                        <a:xfrm>
                          <a:off x="6313488" y="2565400"/>
                          <a:ext cx="2063750" cy="247650"/>
                        </a:xfrm>
                        <a:prstGeom prst="rect">
                          <a:avLst/>
                        </a:prstGeom>
                      </p:spPr>
                    </p:pic>
                  </p:oleObj>
                </mc:Fallback>
              </mc:AlternateContent>
            </a:graphicData>
          </a:graphic>
        </p:graphicFrame>
      </p:grpSp>
      <p:graphicFrame>
        <p:nvGraphicFramePr>
          <p:cNvPr id="34" name="Object 33"/>
          <p:cNvGraphicFramePr>
            <a:graphicFrameLocks noChangeAspect="1"/>
          </p:cNvGraphicFramePr>
          <p:nvPr>
            <p:extLst>
              <p:ext uri="{D42A27DB-BD31-4B8C-83A1-F6EECF244321}">
                <p14:modId xmlns:p14="http://schemas.microsoft.com/office/powerpoint/2010/main" val="1270572209"/>
              </p:ext>
            </p:extLst>
          </p:nvPr>
        </p:nvGraphicFramePr>
        <p:xfrm>
          <a:off x="3033593" y="3407655"/>
          <a:ext cx="5165725" cy="247650"/>
        </p:xfrm>
        <a:graphic>
          <a:graphicData uri="http://schemas.openxmlformats.org/presentationml/2006/ole">
            <mc:AlternateContent xmlns:mc="http://schemas.openxmlformats.org/markup-compatibility/2006">
              <mc:Choice xmlns:v="urn:schemas-microsoft-com:vml" Requires="v">
                <p:oleObj spid="_x0000_s151692" name="Equation" r:id="rId9" imgW="5016240" imgH="241200" progId="Equation.DSMT4">
                  <p:embed/>
                </p:oleObj>
              </mc:Choice>
              <mc:Fallback>
                <p:oleObj name="Equation" r:id="rId9" imgW="5016240" imgH="241200" progId="Equation.DSMT4">
                  <p:embed/>
                  <p:pic>
                    <p:nvPicPr>
                      <p:cNvPr id="0" name=""/>
                      <p:cNvPicPr/>
                      <p:nvPr/>
                    </p:nvPicPr>
                    <p:blipFill>
                      <a:blip r:embed="rId10"/>
                      <a:stretch>
                        <a:fillRect/>
                      </a:stretch>
                    </p:blipFill>
                    <p:spPr>
                      <a:xfrm>
                        <a:off x="3033593" y="3407655"/>
                        <a:ext cx="5165725" cy="247650"/>
                      </a:xfrm>
                      <a:prstGeom prst="rect">
                        <a:avLst/>
                      </a:prstGeom>
                    </p:spPr>
                  </p:pic>
                </p:oleObj>
              </mc:Fallback>
            </mc:AlternateContent>
          </a:graphicData>
        </a:graphic>
      </p:graphicFrame>
      <p:grpSp>
        <p:nvGrpSpPr>
          <p:cNvPr id="50" name="Group 49"/>
          <p:cNvGrpSpPr/>
          <p:nvPr/>
        </p:nvGrpSpPr>
        <p:grpSpPr>
          <a:xfrm>
            <a:off x="629405" y="3792613"/>
            <a:ext cx="7159800" cy="357721"/>
            <a:chOff x="629405" y="3792613"/>
            <a:chExt cx="7159800" cy="357721"/>
          </a:xfrm>
        </p:grpSpPr>
        <p:sp>
          <p:nvSpPr>
            <p:cNvPr id="35" name="TextBox 34"/>
            <p:cNvSpPr txBox="1"/>
            <p:nvPr/>
          </p:nvSpPr>
          <p:spPr>
            <a:xfrm>
              <a:off x="629405" y="3792613"/>
              <a:ext cx="5985934" cy="338554"/>
            </a:xfrm>
            <a:prstGeom prst="rect">
              <a:avLst/>
            </a:prstGeom>
            <a:noFill/>
          </p:spPr>
          <p:txBody>
            <a:bodyPr wrap="none" rtlCol="0">
              <a:spAutoFit/>
            </a:bodyPr>
            <a:lstStyle/>
            <a:p>
              <a:r>
                <a:rPr lang="en-US" sz="1600" dirty="0" smtClean="0"/>
                <a:t>Since                 and assuming undepleted equal power pumps  </a:t>
              </a:r>
              <a:endParaRPr lang="en-US" sz="1600" dirty="0"/>
            </a:p>
          </p:txBody>
        </p:sp>
        <p:graphicFrame>
          <p:nvGraphicFramePr>
            <p:cNvPr id="36" name="Object 35"/>
            <p:cNvGraphicFramePr>
              <a:graphicFrameLocks noChangeAspect="1"/>
            </p:cNvGraphicFramePr>
            <p:nvPr>
              <p:extLst>
                <p:ext uri="{D42A27DB-BD31-4B8C-83A1-F6EECF244321}">
                  <p14:modId xmlns:p14="http://schemas.microsoft.com/office/powerpoint/2010/main" val="2118366263"/>
                </p:ext>
              </p:extLst>
            </p:nvPr>
          </p:nvGraphicFramePr>
          <p:xfrm>
            <a:off x="1399262" y="3860407"/>
            <a:ext cx="782139" cy="240658"/>
          </p:xfrm>
          <a:graphic>
            <a:graphicData uri="http://schemas.openxmlformats.org/presentationml/2006/ole">
              <mc:AlternateContent xmlns:mc="http://schemas.openxmlformats.org/markup-compatibility/2006">
                <mc:Choice xmlns:v="urn:schemas-microsoft-com:vml" Requires="v">
                  <p:oleObj spid="_x0000_s151693" name="Equation" r:id="rId11" imgW="660240" imgH="203040" progId="Equation.DSMT4">
                    <p:embed/>
                  </p:oleObj>
                </mc:Choice>
                <mc:Fallback>
                  <p:oleObj name="Equation" r:id="rId11" imgW="660240" imgH="203040" progId="Equation.DSMT4">
                    <p:embed/>
                    <p:pic>
                      <p:nvPicPr>
                        <p:cNvPr id="0" name=""/>
                        <p:cNvPicPr/>
                        <p:nvPr/>
                      </p:nvPicPr>
                      <p:blipFill>
                        <a:blip r:embed="rId12"/>
                        <a:stretch>
                          <a:fillRect/>
                        </a:stretch>
                      </p:blipFill>
                      <p:spPr>
                        <a:xfrm>
                          <a:off x="1399262" y="3860407"/>
                          <a:ext cx="782139" cy="240658"/>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1519197878"/>
                </p:ext>
              </p:extLst>
            </p:nvPr>
          </p:nvGraphicFramePr>
          <p:xfrm>
            <a:off x="6553200" y="3860407"/>
            <a:ext cx="1236005" cy="289927"/>
          </p:xfrm>
          <a:graphic>
            <a:graphicData uri="http://schemas.openxmlformats.org/presentationml/2006/ole">
              <mc:AlternateContent xmlns:mc="http://schemas.openxmlformats.org/markup-compatibility/2006">
                <mc:Choice xmlns:v="urn:schemas-microsoft-com:vml" Requires="v">
                  <p:oleObj spid="_x0000_s151694" name="Equation" r:id="rId13" imgW="1028520" imgH="241200" progId="Equation.DSMT4">
                    <p:embed/>
                  </p:oleObj>
                </mc:Choice>
                <mc:Fallback>
                  <p:oleObj name="Equation" r:id="rId13" imgW="1028520" imgH="241200" progId="Equation.DSMT4">
                    <p:embed/>
                    <p:pic>
                      <p:nvPicPr>
                        <p:cNvPr id="0" name=""/>
                        <p:cNvPicPr/>
                        <p:nvPr/>
                      </p:nvPicPr>
                      <p:blipFill>
                        <a:blip r:embed="rId14"/>
                        <a:stretch>
                          <a:fillRect/>
                        </a:stretch>
                      </p:blipFill>
                      <p:spPr>
                        <a:xfrm>
                          <a:off x="6553200" y="3860407"/>
                          <a:ext cx="1236005" cy="289927"/>
                        </a:xfrm>
                        <a:prstGeom prst="rect">
                          <a:avLst/>
                        </a:prstGeom>
                      </p:spPr>
                    </p:pic>
                  </p:oleObj>
                </mc:Fallback>
              </mc:AlternateContent>
            </a:graphicData>
          </a:graphic>
        </p:graphicFrame>
      </p:grpSp>
      <p:graphicFrame>
        <p:nvGraphicFramePr>
          <p:cNvPr id="38" name="Object 37"/>
          <p:cNvGraphicFramePr>
            <a:graphicFrameLocks noChangeAspect="1"/>
          </p:cNvGraphicFramePr>
          <p:nvPr>
            <p:extLst>
              <p:ext uri="{D42A27DB-BD31-4B8C-83A1-F6EECF244321}">
                <p14:modId xmlns:p14="http://schemas.microsoft.com/office/powerpoint/2010/main" val="2169596796"/>
              </p:ext>
            </p:extLst>
          </p:nvPr>
        </p:nvGraphicFramePr>
        <p:xfrm>
          <a:off x="2803516" y="4252819"/>
          <a:ext cx="3848100" cy="290512"/>
        </p:xfrm>
        <a:graphic>
          <a:graphicData uri="http://schemas.openxmlformats.org/presentationml/2006/ole">
            <mc:AlternateContent xmlns:mc="http://schemas.openxmlformats.org/markup-compatibility/2006">
              <mc:Choice xmlns:v="urn:schemas-microsoft-com:vml" Requires="v">
                <p:oleObj spid="_x0000_s151695" name="Equation" r:id="rId15" imgW="3352680" imgH="253800" progId="Equation.DSMT4">
                  <p:embed/>
                </p:oleObj>
              </mc:Choice>
              <mc:Fallback>
                <p:oleObj name="Equation" r:id="rId15" imgW="3352680" imgH="253800" progId="Equation.DSMT4">
                  <p:embed/>
                  <p:pic>
                    <p:nvPicPr>
                      <p:cNvPr id="0" name=""/>
                      <p:cNvPicPr/>
                      <p:nvPr/>
                    </p:nvPicPr>
                    <p:blipFill>
                      <a:blip r:embed="rId16"/>
                      <a:stretch>
                        <a:fillRect/>
                      </a:stretch>
                    </p:blipFill>
                    <p:spPr>
                      <a:xfrm>
                        <a:off x="2803516" y="4252819"/>
                        <a:ext cx="3848100" cy="290512"/>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1636003430"/>
              </p:ext>
            </p:extLst>
          </p:nvPr>
        </p:nvGraphicFramePr>
        <p:xfrm>
          <a:off x="693608" y="4904640"/>
          <a:ext cx="2303640" cy="314886"/>
        </p:xfrm>
        <a:graphic>
          <a:graphicData uri="http://schemas.openxmlformats.org/presentationml/2006/ole">
            <mc:AlternateContent xmlns:mc="http://schemas.openxmlformats.org/markup-compatibility/2006">
              <mc:Choice xmlns:v="urn:schemas-microsoft-com:vml" Requires="v">
                <p:oleObj spid="_x0000_s151696" name="Equation" r:id="rId17" imgW="1765080" imgH="241200" progId="Equation.DSMT4">
                  <p:embed/>
                </p:oleObj>
              </mc:Choice>
              <mc:Fallback>
                <p:oleObj name="Equation" r:id="rId17" imgW="1765080" imgH="241200" progId="Equation.DSMT4">
                  <p:embed/>
                  <p:pic>
                    <p:nvPicPr>
                      <p:cNvPr id="0" name=""/>
                      <p:cNvPicPr/>
                      <p:nvPr/>
                    </p:nvPicPr>
                    <p:blipFill>
                      <a:blip r:embed="rId18"/>
                      <a:stretch>
                        <a:fillRect/>
                      </a:stretch>
                    </p:blipFill>
                    <p:spPr>
                      <a:xfrm>
                        <a:off x="693608" y="4904640"/>
                        <a:ext cx="2303640" cy="314886"/>
                      </a:xfrm>
                      <a:prstGeom prst="rect">
                        <a:avLst/>
                      </a:prstGeom>
                    </p:spPr>
                  </p:pic>
                </p:oleObj>
              </mc:Fallback>
            </mc:AlternateContent>
          </a:graphicData>
        </a:graphic>
      </p:graphicFrame>
      <p:grpSp>
        <p:nvGrpSpPr>
          <p:cNvPr id="56" name="Group 55"/>
          <p:cNvGrpSpPr/>
          <p:nvPr/>
        </p:nvGrpSpPr>
        <p:grpSpPr>
          <a:xfrm>
            <a:off x="321509" y="1088105"/>
            <a:ext cx="4250491" cy="2323241"/>
            <a:chOff x="321509" y="1088105"/>
            <a:chExt cx="4250491" cy="2323241"/>
          </a:xfrm>
        </p:grpSpPr>
        <p:grpSp>
          <p:nvGrpSpPr>
            <p:cNvPr id="28" name="Group 27"/>
            <p:cNvGrpSpPr/>
            <p:nvPr/>
          </p:nvGrpSpPr>
          <p:grpSpPr>
            <a:xfrm>
              <a:off x="321509" y="1088105"/>
              <a:ext cx="4250491" cy="2323241"/>
              <a:chOff x="442912" y="1797064"/>
              <a:chExt cx="4250491" cy="2323241"/>
            </a:xfrm>
          </p:grpSpPr>
          <p:sp>
            <p:nvSpPr>
              <p:cNvPr id="4" name="Rectangle 3"/>
              <p:cNvSpPr/>
              <p:nvPr/>
            </p:nvSpPr>
            <p:spPr bwMode="auto">
              <a:xfrm>
                <a:off x="1149790" y="2082297"/>
                <a:ext cx="2516863" cy="162057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3" name="Group 12"/>
              <p:cNvGrpSpPr/>
              <p:nvPr/>
            </p:nvGrpSpPr>
            <p:grpSpPr>
              <a:xfrm>
                <a:off x="574895" y="1931037"/>
                <a:ext cx="3870356" cy="1581709"/>
                <a:chOff x="574895" y="1931037"/>
                <a:chExt cx="3870356" cy="1581709"/>
              </a:xfrm>
            </p:grpSpPr>
            <p:cxnSp>
              <p:nvCxnSpPr>
                <p:cNvPr id="6" name="Straight Arrow Connector 5"/>
                <p:cNvCxnSpPr/>
                <p:nvPr/>
              </p:nvCxnSpPr>
              <p:spPr bwMode="auto">
                <a:xfrm flipV="1">
                  <a:off x="574895" y="3069125"/>
                  <a:ext cx="1149790" cy="443621"/>
                </a:xfrm>
                <a:prstGeom prst="straightConnector1">
                  <a:avLst/>
                </a:prstGeom>
                <a:solidFill>
                  <a:schemeClr val="accent1"/>
                </a:solidFill>
                <a:ln w="44450" cap="flat" cmpd="sng" algn="ctr">
                  <a:solidFill>
                    <a:srgbClr val="660033"/>
                  </a:solidFill>
                  <a:prstDash val="solid"/>
                  <a:round/>
                  <a:headEnd type="none" w="med" len="med"/>
                  <a:tailEnd type="triangle"/>
                </a:ln>
                <a:effectLst/>
              </p:spPr>
            </p:cxnSp>
            <p:cxnSp>
              <p:nvCxnSpPr>
                <p:cNvPr id="9" name="Straight Arrow Connector 8"/>
                <p:cNvCxnSpPr/>
                <p:nvPr/>
              </p:nvCxnSpPr>
              <p:spPr bwMode="auto">
                <a:xfrm flipH="1">
                  <a:off x="3268300" y="1931037"/>
                  <a:ext cx="1176951" cy="506994"/>
                </a:xfrm>
                <a:prstGeom prst="straightConnector1">
                  <a:avLst/>
                </a:prstGeom>
                <a:solidFill>
                  <a:schemeClr val="accent1"/>
                </a:solidFill>
                <a:ln w="44450" cap="flat" cmpd="sng" algn="ctr">
                  <a:solidFill>
                    <a:srgbClr val="660033"/>
                  </a:solidFill>
                  <a:prstDash val="solid"/>
                  <a:round/>
                  <a:headEnd type="none" w="med" len="med"/>
                  <a:tailEnd type="triangle"/>
                </a:ln>
                <a:effectLst/>
              </p:spPr>
            </p:cxnSp>
          </p:grpSp>
          <p:cxnSp>
            <p:nvCxnSpPr>
              <p:cNvPr id="11" name="Straight Arrow Connector 10"/>
              <p:cNvCxnSpPr/>
              <p:nvPr/>
            </p:nvCxnSpPr>
            <p:spPr bwMode="auto">
              <a:xfrm>
                <a:off x="457200" y="2788467"/>
                <a:ext cx="1181477" cy="0"/>
              </a:xfrm>
              <a:prstGeom prst="straightConnector1">
                <a:avLst/>
              </a:prstGeom>
              <a:solidFill>
                <a:schemeClr val="accent1"/>
              </a:solidFill>
              <a:ln w="31750" cap="flat" cmpd="sng" algn="ctr">
                <a:solidFill>
                  <a:srgbClr val="660033"/>
                </a:solidFill>
                <a:prstDash val="solid"/>
                <a:round/>
                <a:headEnd type="none" w="med" len="med"/>
                <a:tailEnd type="triangle"/>
              </a:ln>
              <a:effectLst/>
            </p:spPr>
          </p:cxnSp>
          <p:cxnSp>
            <p:nvCxnSpPr>
              <p:cNvPr id="12" name="Straight Arrow Connector 11"/>
              <p:cNvCxnSpPr/>
              <p:nvPr/>
            </p:nvCxnSpPr>
            <p:spPr bwMode="auto">
              <a:xfrm flipH="1">
                <a:off x="2485176" y="2768851"/>
                <a:ext cx="1181477" cy="0"/>
              </a:xfrm>
              <a:prstGeom prst="straightConnector1">
                <a:avLst/>
              </a:prstGeom>
              <a:solidFill>
                <a:schemeClr val="accent1"/>
              </a:solidFill>
              <a:ln w="31750" cap="flat" cmpd="sng" algn="ctr">
                <a:solidFill>
                  <a:srgbClr val="C00000">
                    <a:alpha val="98000"/>
                  </a:srgbClr>
                </a:solidFill>
                <a:prstDash val="solid"/>
                <a:round/>
                <a:headEnd type="none" w="med" len="med"/>
                <a:tailEnd type="triangle"/>
              </a:ln>
              <a:effectLst/>
            </p:spPr>
          </p:cxnSp>
          <p:graphicFrame>
            <p:nvGraphicFramePr>
              <p:cNvPr id="15" name="Object 14"/>
              <p:cNvGraphicFramePr>
                <a:graphicFrameLocks noChangeAspect="1"/>
              </p:cNvGraphicFramePr>
              <p:nvPr>
                <p:extLst>
                  <p:ext uri="{D42A27DB-BD31-4B8C-83A1-F6EECF244321}">
                    <p14:modId xmlns:p14="http://schemas.microsoft.com/office/powerpoint/2010/main" val="1029698057"/>
                  </p:ext>
                </p:extLst>
              </p:nvPr>
            </p:nvGraphicFramePr>
            <p:xfrm>
              <a:off x="574895" y="3040590"/>
              <a:ext cx="315237" cy="405305"/>
            </p:xfrm>
            <a:graphic>
              <a:graphicData uri="http://schemas.openxmlformats.org/presentationml/2006/ole">
                <mc:AlternateContent xmlns:mc="http://schemas.openxmlformats.org/markup-compatibility/2006">
                  <mc:Choice xmlns:v="urn:schemas-microsoft-com:vml" Requires="v">
                    <p:oleObj spid="_x0000_s151697" name="Equation" r:id="rId19" imgW="177480" imgH="228600" progId="Equation.DSMT4">
                      <p:embed/>
                    </p:oleObj>
                  </mc:Choice>
                  <mc:Fallback>
                    <p:oleObj name="Equation" r:id="rId19" imgW="177480" imgH="228600" progId="Equation.DSMT4">
                      <p:embed/>
                      <p:pic>
                        <p:nvPicPr>
                          <p:cNvPr id="0" name=""/>
                          <p:cNvPicPr/>
                          <p:nvPr/>
                        </p:nvPicPr>
                        <p:blipFill>
                          <a:blip r:embed="rId20"/>
                          <a:stretch>
                            <a:fillRect/>
                          </a:stretch>
                        </p:blipFill>
                        <p:spPr>
                          <a:xfrm>
                            <a:off x="574895" y="3040590"/>
                            <a:ext cx="315237" cy="405305"/>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615720711"/>
                  </p:ext>
                </p:extLst>
              </p:nvPr>
            </p:nvGraphicFramePr>
            <p:xfrm>
              <a:off x="3573570" y="1797064"/>
              <a:ext cx="321588" cy="385906"/>
            </p:xfrm>
            <a:graphic>
              <a:graphicData uri="http://schemas.openxmlformats.org/presentationml/2006/ole">
                <mc:AlternateContent xmlns:mc="http://schemas.openxmlformats.org/markup-compatibility/2006">
                  <mc:Choice xmlns:v="urn:schemas-microsoft-com:vml" Requires="v">
                    <p:oleObj spid="_x0000_s151698" name="Equation" r:id="rId21" imgW="190440" imgH="228600" progId="Equation.DSMT4">
                      <p:embed/>
                    </p:oleObj>
                  </mc:Choice>
                  <mc:Fallback>
                    <p:oleObj name="Equation" r:id="rId21" imgW="190440" imgH="228600" progId="Equation.DSMT4">
                      <p:embed/>
                      <p:pic>
                        <p:nvPicPr>
                          <p:cNvPr id="0" name=""/>
                          <p:cNvPicPr/>
                          <p:nvPr/>
                        </p:nvPicPr>
                        <p:blipFill>
                          <a:blip r:embed="rId22"/>
                          <a:stretch>
                            <a:fillRect/>
                          </a:stretch>
                        </p:blipFill>
                        <p:spPr>
                          <a:xfrm>
                            <a:off x="3573570" y="1797064"/>
                            <a:ext cx="321588" cy="385906"/>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48762003"/>
                  </p:ext>
                </p:extLst>
              </p:nvPr>
            </p:nvGraphicFramePr>
            <p:xfrm>
              <a:off x="750808" y="2415498"/>
              <a:ext cx="297130" cy="382024"/>
            </p:xfrm>
            <a:graphic>
              <a:graphicData uri="http://schemas.openxmlformats.org/presentationml/2006/ole">
                <mc:AlternateContent xmlns:mc="http://schemas.openxmlformats.org/markup-compatibility/2006">
                  <mc:Choice xmlns:v="urn:schemas-microsoft-com:vml" Requires="v">
                    <p:oleObj spid="_x0000_s151699" name="Equation" r:id="rId23" imgW="177480" imgH="228600" progId="Equation.DSMT4">
                      <p:embed/>
                    </p:oleObj>
                  </mc:Choice>
                  <mc:Fallback>
                    <p:oleObj name="Equation" r:id="rId23" imgW="177480" imgH="228600" progId="Equation.DSMT4">
                      <p:embed/>
                      <p:pic>
                        <p:nvPicPr>
                          <p:cNvPr id="0" name=""/>
                          <p:cNvPicPr/>
                          <p:nvPr/>
                        </p:nvPicPr>
                        <p:blipFill>
                          <a:blip r:embed="rId24"/>
                          <a:stretch>
                            <a:fillRect/>
                          </a:stretch>
                        </p:blipFill>
                        <p:spPr>
                          <a:xfrm>
                            <a:off x="750808" y="2415498"/>
                            <a:ext cx="297130" cy="382024"/>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051977950"/>
                  </p:ext>
                </p:extLst>
              </p:nvPr>
            </p:nvGraphicFramePr>
            <p:xfrm>
              <a:off x="3075914" y="2440680"/>
              <a:ext cx="312533" cy="375040"/>
            </p:xfrm>
            <a:graphic>
              <a:graphicData uri="http://schemas.openxmlformats.org/presentationml/2006/ole">
                <mc:AlternateContent xmlns:mc="http://schemas.openxmlformats.org/markup-compatibility/2006">
                  <mc:Choice xmlns:v="urn:schemas-microsoft-com:vml" Requires="v">
                    <p:oleObj spid="_x0000_s151700" name="Equation" r:id="rId25" imgW="190440" imgH="228600" progId="Equation.DSMT4">
                      <p:embed/>
                    </p:oleObj>
                  </mc:Choice>
                  <mc:Fallback>
                    <p:oleObj name="Equation" r:id="rId25" imgW="190440" imgH="228600" progId="Equation.DSMT4">
                      <p:embed/>
                      <p:pic>
                        <p:nvPicPr>
                          <p:cNvPr id="0" name=""/>
                          <p:cNvPicPr/>
                          <p:nvPr/>
                        </p:nvPicPr>
                        <p:blipFill>
                          <a:blip r:embed="rId26"/>
                          <a:stretch>
                            <a:fillRect/>
                          </a:stretch>
                        </p:blipFill>
                        <p:spPr>
                          <a:xfrm>
                            <a:off x="3075914" y="2440680"/>
                            <a:ext cx="312533" cy="37504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223921190"/>
                  </p:ext>
                </p:extLst>
              </p:nvPr>
            </p:nvGraphicFramePr>
            <p:xfrm>
              <a:off x="519945" y="3687996"/>
              <a:ext cx="297130" cy="382024"/>
            </p:xfrm>
            <a:graphic>
              <a:graphicData uri="http://schemas.openxmlformats.org/presentationml/2006/ole">
                <mc:AlternateContent xmlns:mc="http://schemas.openxmlformats.org/markup-compatibility/2006">
                  <mc:Choice xmlns:v="urn:schemas-microsoft-com:vml" Requires="v">
                    <p:oleObj spid="_x0000_s151701" name="Equation" r:id="rId27" imgW="177480" imgH="228600" progId="Equation.DSMT4">
                      <p:embed/>
                    </p:oleObj>
                  </mc:Choice>
                  <mc:Fallback>
                    <p:oleObj name="Equation" r:id="rId27" imgW="177480" imgH="228600" progId="Equation.DSMT4">
                      <p:embed/>
                      <p:pic>
                        <p:nvPicPr>
                          <p:cNvPr id="0" name=""/>
                          <p:cNvPicPr/>
                          <p:nvPr/>
                        </p:nvPicPr>
                        <p:blipFill>
                          <a:blip r:embed="rId28"/>
                          <a:stretch>
                            <a:fillRect/>
                          </a:stretch>
                        </p:blipFill>
                        <p:spPr>
                          <a:xfrm>
                            <a:off x="519945" y="3687996"/>
                            <a:ext cx="297130" cy="382024"/>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351011657"/>
                  </p:ext>
                </p:extLst>
              </p:nvPr>
            </p:nvGraphicFramePr>
            <p:xfrm>
              <a:off x="4348366" y="1972154"/>
              <a:ext cx="345037" cy="388167"/>
            </p:xfrm>
            <a:graphic>
              <a:graphicData uri="http://schemas.openxmlformats.org/presentationml/2006/ole">
                <mc:AlternateContent xmlns:mc="http://schemas.openxmlformats.org/markup-compatibility/2006">
                  <mc:Choice xmlns:v="urn:schemas-microsoft-com:vml" Requires="v">
                    <p:oleObj spid="_x0000_s151702" name="Equation" r:id="rId29" imgW="203040" imgH="228600" progId="Equation.DSMT4">
                      <p:embed/>
                    </p:oleObj>
                  </mc:Choice>
                  <mc:Fallback>
                    <p:oleObj name="Equation" r:id="rId29" imgW="203040" imgH="228600" progId="Equation.DSMT4">
                      <p:embed/>
                      <p:pic>
                        <p:nvPicPr>
                          <p:cNvPr id="0" name=""/>
                          <p:cNvPicPr/>
                          <p:nvPr/>
                        </p:nvPicPr>
                        <p:blipFill>
                          <a:blip r:embed="rId30"/>
                          <a:stretch>
                            <a:fillRect/>
                          </a:stretch>
                        </p:blipFill>
                        <p:spPr>
                          <a:xfrm>
                            <a:off x="4348366" y="1972154"/>
                            <a:ext cx="345037" cy="388167"/>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4209602423"/>
                  </p:ext>
                </p:extLst>
              </p:nvPr>
            </p:nvGraphicFramePr>
            <p:xfrm>
              <a:off x="3833812" y="2722562"/>
              <a:ext cx="324619" cy="365196"/>
            </p:xfrm>
            <a:graphic>
              <a:graphicData uri="http://schemas.openxmlformats.org/presentationml/2006/ole">
                <mc:AlternateContent xmlns:mc="http://schemas.openxmlformats.org/markup-compatibility/2006">
                  <mc:Choice xmlns:v="urn:schemas-microsoft-com:vml" Requires="v">
                    <p:oleObj spid="_x0000_s151703" name="Equation" r:id="rId31" imgW="203040" imgH="228600" progId="Equation.DSMT4">
                      <p:embed/>
                    </p:oleObj>
                  </mc:Choice>
                  <mc:Fallback>
                    <p:oleObj name="Equation" r:id="rId31" imgW="203040" imgH="228600" progId="Equation.DSMT4">
                      <p:embed/>
                      <p:pic>
                        <p:nvPicPr>
                          <p:cNvPr id="0" name=""/>
                          <p:cNvPicPr/>
                          <p:nvPr/>
                        </p:nvPicPr>
                        <p:blipFill>
                          <a:blip r:embed="rId32"/>
                          <a:stretch>
                            <a:fillRect/>
                          </a:stretch>
                        </p:blipFill>
                        <p:spPr>
                          <a:xfrm>
                            <a:off x="3833812" y="2722562"/>
                            <a:ext cx="324619" cy="365196"/>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426894641"/>
                  </p:ext>
                </p:extLst>
              </p:nvPr>
            </p:nvGraphicFramePr>
            <p:xfrm>
              <a:off x="442912" y="2271371"/>
              <a:ext cx="372099" cy="444843"/>
            </p:xfrm>
            <a:graphic>
              <a:graphicData uri="http://schemas.openxmlformats.org/presentationml/2006/ole">
                <mc:AlternateContent xmlns:mc="http://schemas.openxmlformats.org/markup-compatibility/2006">
                  <mc:Choice xmlns:v="urn:schemas-microsoft-com:vml" Requires="v">
                    <p:oleObj spid="_x0000_s151704" name="Equation" r:id="rId33" imgW="190440" imgH="228600" progId="Equation.DSMT4">
                      <p:embed/>
                    </p:oleObj>
                  </mc:Choice>
                  <mc:Fallback>
                    <p:oleObj name="Equation" r:id="rId33" imgW="190440" imgH="228600" progId="Equation.DSMT4">
                      <p:embed/>
                      <p:pic>
                        <p:nvPicPr>
                          <p:cNvPr id="0" name=""/>
                          <p:cNvPicPr/>
                          <p:nvPr/>
                        </p:nvPicPr>
                        <p:blipFill>
                          <a:blip r:embed="rId34"/>
                          <a:stretch>
                            <a:fillRect/>
                          </a:stretch>
                        </p:blipFill>
                        <p:spPr>
                          <a:xfrm>
                            <a:off x="442912" y="2271371"/>
                            <a:ext cx="372099" cy="444843"/>
                          </a:xfrm>
                          <a:prstGeom prst="rect">
                            <a:avLst/>
                          </a:prstGeom>
                        </p:spPr>
                      </p:pic>
                    </p:oleObj>
                  </mc:Fallback>
                </mc:AlternateContent>
              </a:graphicData>
            </a:graphic>
          </p:graphicFrame>
          <p:sp>
            <p:nvSpPr>
              <p:cNvPr id="23" name="TextBox 22"/>
              <p:cNvSpPr txBox="1"/>
              <p:nvPr/>
            </p:nvSpPr>
            <p:spPr>
              <a:xfrm>
                <a:off x="993337" y="3702867"/>
                <a:ext cx="312906" cy="369332"/>
              </a:xfrm>
              <a:prstGeom prst="rect">
                <a:avLst/>
              </a:prstGeom>
              <a:noFill/>
            </p:spPr>
            <p:txBody>
              <a:bodyPr wrap="none" rtlCol="0">
                <a:spAutoFit/>
              </a:bodyPr>
              <a:lstStyle/>
              <a:p>
                <a:r>
                  <a:rPr lang="en-US" dirty="0" smtClean="0"/>
                  <a:t>0</a:t>
                </a:r>
                <a:endParaRPr lang="en-US" dirty="0"/>
              </a:p>
            </p:txBody>
          </p:sp>
          <p:sp>
            <p:nvSpPr>
              <p:cNvPr id="24" name="TextBox 23"/>
              <p:cNvSpPr txBox="1"/>
              <p:nvPr/>
            </p:nvSpPr>
            <p:spPr>
              <a:xfrm>
                <a:off x="3582252" y="3750973"/>
                <a:ext cx="312906" cy="369332"/>
              </a:xfrm>
              <a:prstGeom prst="rect">
                <a:avLst/>
              </a:prstGeom>
              <a:noFill/>
            </p:spPr>
            <p:txBody>
              <a:bodyPr wrap="none" rtlCol="0">
                <a:spAutoFit/>
              </a:bodyPr>
              <a:lstStyle/>
              <a:p>
                <a:r>
                  <a:rPr lang="en-US" dirty="0"/>
                  <a:t>L</a:t>
                </a:r>
              </a:p>
            </p:txBody>
          </p:sp>
        </p:grpSp>
        <p:cxnSp>
          <p:nvCxnSpPr>
            <p:cNvPr id="44" name="Straight Arrow Connector 43"/>
            <p:cNvCxnSpPr/>
            <p:nvPr/>
          </p:nvCxnSpPr>
          <p:spPr bwMode="auto">
            <a:xfrm>
              <a:off x="1828800" y="3226680"/>
              <a:ext cx="1281977"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5" name="TextBox 44"/>
            <p:cNvSpPr txBox="1"/>
            <p:nvPr/>
          </p:nvSpPr>
          <p:spPr>
            <a:xfrm>
              <a:off x="2351837" y="2885529"/>
              <a:ext cx="300082" cy="369332"/>
            </a:xfrm>
            <a:prstGeom prst="rect">
              <a:avLst/>
            </a:prstGeom>
            <a:noFill/>
          </p:spPr>
          <p:txBody>
            <a:bodyPr wrap="none" rtlCol="0">
              <a:spAutoFit/>
            </a:bodyPr>
            <a:lstStyle/>
            <a:p>
              <a:r>
                <a:rPr lang="en-US" dirty="0" smtClean="0"/>
                <a:t>z</a:t>
              </a:r>
              <a:endParaRPr lang="en-US" dirty="0"/>
            </a:p>
          </p:txBody>
        </p:sp>
      </p:grpSp>
      <p:grpSp>
        <p:nvGrpSpPr>
          <p:cNvPr id="49" name="Group 48"/>
          <p:cNvGrpSpPr/>
          <p:nvPr/>
        </p:nvGrpSpPr>
        <p:grpSpPr>
          <a:xfrm>
            <a:off x="571210" y="4515653"/>
            <a:ext cx="8215762" cy="338554"/>
            <a:chOff x="571210" y="4515653"/>
            <a:chExt cx="8215762" cy="338554"/>
          </a:xfrm>
        </p:grpSpPr>
        <p:sp>
          <p:nvSpPr>
            <p:cNvPr id="39" name="TextBox 38"/>
            <p:cNvSpPr txBox="1"/>
            <p:nvPr/>
          </p:nvSpPr>
          <p:spPr>
            <a:xfrm>
              <a:off x="571210" y="4515653"/>
              <a:ext cx="7503977" cy="338554"/>
            </a:xfrm>
            <a:prstGeom prst="rect">
              <a:avLst/>
            </a:prstGeom>
            <a:noFill/>
          </p:spPr>
          <p:txBody>
            <a:bodyPr wrap="none" rtlCol="0">
              <a:spAutoFit/>
            </a:bodyPr>
            <a:lstStyle/>
            <a:p>
              <a:r>
                <a:rPr lang="en-US" sz="1600" dirty="0" smtClean="0"/>
                <a:t>This polarization engenders a new wave, propagating in the reverse direction –z,</a:t>
              </a:r>
              <a:endParaRPr lang="en-US" sz="1600" dirty="0"/>
            </a:p>
          </p:txBody>
        </p:sp>
        <p:graphicFrame>
          <p:nvGraphicFramePr>
            <p:cNvPr id="46" name="Object 45"/>
            <p:cNvGraphicFramePr>
              <a:graphicFrameLocks noChangeAspect="1"/>
            </p:cNvGraphicFramePr>
            <p:nvPr>
              <p:extLst>
                <p:ext uri="{D42A27DB-BD31-4B8C-83A1-F6EECF244321}">
                  <p14:modId xmlns:p14="http://schemas.microsoft.com/office/powerpoint/2010/main" val="28147222"/>
                </p:ext>
              </p:extLst>
            </p:nvPr>
          </p:nvGraphicFramePr>
          <p:xfrm>
            <a:off x="8093049" y="4549162"/>
            <a:ext cx="693923" cy="271535"/>
          </p:xfrm>
          <a:graphic>
            <a:graphicData uri="http://schemas.openxmlformats.org/presentationml/2006/ole">
              <mc:AlternateContent xmlns:mc="http://schemas.openxmlformats.org/markup-compatibility/2006">
                <mc:Choice xmlns:v="urn:schemas-microsoft-com:vml" Requires="v">
                  <p:oleObj spid="_x0000_s151705" name="Equation" r:id="rId35" imgW="583920" imgH="228600" progId="Equation.DSMT4">
                    <p:embed/>
                  </p:oleObj>
                </mc:Choice>
                <mc:Fallback>
                  <p:oleObj name="Equation" r:id="rId35" imgW="583920" imgH="228600" progId="Equation.DSMT4">
                    <p:embed/>
                    <p:pic>
                      <p:nvPicPr>
                        <p:cNvPr id="0" name=""/>
                        <p:cNvPicPr/>
                        <p:nvPr/>
                      </p:nvPicPr>
                      <p:blipFill>
                        <a:blip r:embed="rId36"/>
                        <a:stretch>
                          <a:fillRect/>
                        </a:stretch>
                      </p:blipFill>
                      <p:spPr>
                        <a:xfrm>
                          <a:off x="8093049" y="4549162"/>
                          <a:ext cx="693923" cy="271535"/>
                        </a:xfrm>
                        <a:prstGeom prst="rect">
                          <a:avLst/>
                        </a:prstGeom>
                      </p:spPr>
                    </p:pic>
                  </p:oleObj>
                </mc:Fallback>
              </mc:AlternateContent>
            </a:graphicData>
          </a:graphic>
        </p:graphicFrame>
      </p:grpSp>
      <p:sp>
        <p:nvSpPr>
          <p:cNvPr id="47" name="TextBox 46"/>
          <p:cNvSpPr txBox="1"/>
          <p:nvPr/>
        </p:nvSpPr>
        <p:spPr>
          <a:xfrm>
            <a:off x="3085975" y="4890274"/>
            <a:ext cx="3241593" cy="338554"/>
          </a:xfrm>
          <a:prstGeom prst="rect">
            <a:avLst/>
          </a:prstGeom>
          <a:noFill/>
        </p:spPr>
        <p:txBody>
          <a:bodyPr wrap="none" rtlCol="0">
            <a:spAutoFit/>
          </a:bodyPr>
          <a:lstStyle/>
          <a:p>
            <a:r>
              <a:rPr lang="en-US" sz="1600" dirty="0" smtClean="0"/>
              <a:t>The propagation equation for it is </a:t>
            </a:r>
            <a:endParaRPr lang="en-US" sz="1600" dirty="0"/>
          </a:p>
        </p:txBody>
      </p:sp>
      <p:graphicFrame>
        <p:nvGraphicFramePr>
          <p:cNvPr id="48" name="Object 47"/>
          <p:cNvGraphicFramePr>
            <a:graphicFrameLocks noChangeAspect="1"/>
          </p:cNvGraphicFramePr>
          <p:nvPr>
            <p:extLst>
              <p:ext uri="{D42A27DB-BD31-4B8C-83A1-F6EECF244321}">
                <p14:modId xmlns:p14="http://schemas.microsoft.com/office/powerpoint/2010/main" val="515683505"/>
              </p:ext>
            </p:extLst>
          </p:nvPr>
        </p:nvGraphicFramePr>
        <p:xfrm>
          <a:off x="6553200" y="4853642"/>
          <a:ext cx="1231900" cy="393700"/>
        </p:xfrm>
        <a:graphic>
          <a:graphicData uri="http://schemas.openxmlformats.org/presentationml/2006/ole">
            <mc:AlternateContent xmlns:mc="http://schemas.openxmlformats.org/markup-compatibility/2006">
              <mc:Choice xmlns:v="urn:schemas-microsoft-com:vml" Requires="v">
                <p:oleObj spid="_x0000_s151706" name="Equation" r:id="rId37" imgW="1231560" imgH="393480" progId="Equation.DSMT4">
                  <p:embed/>
                </p:oleObj>
              </mc:Choice>
              <mc:Fallback>
                <p:oleObj name="Equation" r:id="rId37" imgW="1231560" imgH="393480" progId="Equation.DSMT4">
                  <p:embed/>
                  <p:pic>
                    <p:nvPicPr>
                      <p:cNvPr id="0" name=""/>
                      <p:cNvPicPr/>
                      <p:nvPr/>
                    </p:nvPicPr>
                    <p:blipFill>
                      <a:blip r:embed="rId38"/>
                      <a:stretch>
                        <a:fillRect/>
                      </a:stretch>
                    </p:blipFill>
                    <p:spPr>
                      <a:xfrm>
                        <a:off x="6553200" y="4853642"/>
                        <a:ext cx="1231900" cy="393700"/>
                      </a:xfrm>
                      <a:prstGeom prst="rect">
                        <a:avLst/>
                      </a:prstGeom>
                    </p:spPr>
                  </p:pic>
                </p:oleObj>
              </mc:Fallback>
            </mc:AlternateContent>
          </a:graphicData>
        </a:graphic>
      </p:graphicFrame>
      <p:sp>
        <p:nvSpPr>
          <p:cNvPr id="51" name="TextBox 50"/>
          <p:cNvSpPr txBox="1"/>
          <p:nvPr/>
        </p:nvSpPr>
        <p:spPr>
          <a:xfrm>
            <a:off x="553898" y="5365050"/>
            <a:ext cx="4196983" cy="338554"/>
          </a:xfrm>
          <a:prstGeom prst="rect">
            <a:avLst/>
          </a:prstGeom>
          <a:noFill/>
        </p:spPr>
        <p:txBody>
          <a:bodyPr wrap="none" rtlCol="0">
            <a:spAutoFit/>
          </a:bodyPr>
          <a:lstStyle/>
          <a:p>
            <a:r>
              <a:rPr lang="en-US" sz="1600" dirty="0" smtClean="0"/>
              <a:t>Obviously wave 4 couples back into wave 3 </a:t>
            </a:r>
            <a:endParaRPr lang="en-US" sz="1600" dirty="0"/>
          </a:p>
        </p:txBody>
      </p:sp>
      <p:graphicFrame>
        <p:nvGraphicFramePr>
          <p:cNvPr id="53" name="Object 52"/>
          <p:cNvGraphicFramePr>
            <a:graphicFrameLocks noChangeAspect="1"/>
          </p:cNvGraphicFramePr>
          <p:nvPr>
            <p:extLst>
              <p:ext uri="{D42A27DB-BD31-4B8C-83A1-F6EECF244321}">
                <p14:modId xmlns:p14="http://schemas.microsoft.com/office/powerpoint/2010/main" val="2485271346"/>
              </p:ext>
            </p:extLst>
          </p:nvPr>
        </p:nvGraphicFramePr>
        <p:xfrm>
          <a:off x="2378005" y="5801946"/>
          <a:ext cx="1790700" cy="838200"/>
        </p:xfrm>
        <a:graphic>
          <a:graphicData uri="http://schemas.openxmlformats.org/presentationml/2006/ole">
            <mc:AlternateContent xmlns:mc="http://schemas.openxmlformats.org/markup-compatibility/2006">
              <mc:Choice xmlns:v="urn:schemas-microsoft-com:vml" Requires="v">
                <p:oleObj spid="_x0000_s151707" name="Equation" r:id="rId39" imgW="1790640" imgH="838080" progId="Equation.DSMT4">
                  <p:embed/>
                </p:oleObj>
              </mc:Choice>
              <mc:Fallback>
                <p:oleObj name="Equation" r:id="rId39" imgW="1790640" imgH="838080" progId="Equation.DSMT4">
                  <p:embed/>
                  <p:pic>
                    <p:nvPicPr>
                      <p:cNvPr id="0" name=""/>
                      <p:cNvPicPr/>
                      <p:nvPr/>
                    </p:nvPicPr>
                    <p:blipFill>
                      <a:blip r:embed="rId40"/>
                      <a:stretch>
                        <a:fillRect/>
                      </a:stretch>
                    </p:blipFill>
                    <p:spPr>
                      <a:xfrm>
                        <a:off x="2378005" y="5801946"/>
                        <a:ext cx="1790700" cy="838200"/>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3087096938"/>
              </p:ext>
            </p:extLst>
          </p:nvPr>
        </p:nvGraphicFramePr>
        <p:xfrm>
          <a:off x="4904854" y="5324777"/>
          <a:ext cx="1168400" cy="419100"/>
        </p:xfrm>
        <a:graphic>
          <a:graphicData uri="http://schemas.openxmlformats.org/presentationml/2006/ole">
            <mc:AlternateContent xmlns:mc="http://schemas.openxmlformats.org/markup-compatibility/2006">
              <mc:Choice xmlns:v="urn:schemas-microsoft-com:vml" Requires="v">
                <p:oleObj spid="_x0000_s151708" name="Equation" r:id="rId41" imgW="1168200" imgH="419040" progId="Equation.DSMT4">
                  <p:embed/>
                </p:oleObj>
              </mc:Choice>
              <mc:Fallback>
                <p:oleObj name="Equation" r:id="rId41" imgW="1168200" imgH="419040" progId="Equation.DSMT4">
                  <p:embed/>
                  <p:pic>
                    <p:nvPicPr>
                      <p:cNvPr id="0" name=""/>
                      <p:cNvPicPr/>
                      <p:nvPr/>
                    </p:nvPicPr>
                    <p:blipFill>
                      <a:blip r:embed="rId42"/>
                      <a:stretch>
                        <a:fillRect/>
                      </a:stretch>
                    </p:blipFill>
                    <p:spPr>
                      <a:xfrm>
                        <a:off x="4904854" y="5324777"/>
                        <a:ext cx="1168400" cy="419100"/>
                      </a:xfrm>
                      <a:prstGeom prst="rect">
                        <a:avLst/>
                      </a:prstGeom>
                    </p:spPr>
                  </p:pic>
                </p:oleObj>
              </mc:Fallback>
            </mc:AlternateContent>
          </a:graphicData>
        </a:graphic>
      </p:graphicFrame>
      <p:sp>
        <p:nvSpPr>
          <p:cNvPr id="55" name="TextBox 54"/>
          <p:cNvSpPr txBox="1"/>
          <p:nvPr/>
        </p:nvSpPr>
        <p:spPr>
          <a:xfrm>
            <a:off x="236314" y="5911197"/>
            <a:ext cx="1668686" cy="523220"/>
          </a:xfrm>
          <a:prstGeom prst="rect">
            <a:avLst/>
          </a:prstGeom>
          <a:noFill/>
        </p:spPr>
        <p:txBody>
          <a:bodyPr wrap="square" rtlCol="0">
            <a:spAutoFit/>
          </a:bodyPr>
          <a:lstStyle/>
          <a:p>
            <a:r>
              <a:rPr lang="en-US" sz="1400" dirty="0" smtClean="0"/>
              <a:t>So the coupled equations are </a:t>
            </a:r>
            <a:endParaRPr lang="en-US" sz="1400" dirty="0"/>
          </a:p>
        </p:txBody>
      </p:sp>
    </p:spTree>
    <p:extLst>
      <p:ext uri="{BB962C8B-B14F-4D97-AF65-F5344CB8AC3E}">
        <p14:creationId xmlns:p14="http://schemas.microsoft.com/office/powerpoint/2010/main" val="120070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47" grpId="0"/>
      <p:bldP spid="51"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95" y="0"/>
            <a:ext cx="8229600" cy="1143000"/>
          </a:xfrm>
        </p:spPr>
        <p:txBody>
          <a:bodyPr/>
          <a:lstStyle/>
          <a:p>
            <a:r>
              <a:rPr lang="en-US" sz="3200" dirty="0" smtClean="0"/>
              <a:t>Phase conjugation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27</a:t>
            </a:fld>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04147580"/>
              </p:ext>
            </p:extLst>
          </p:nvPr>
        </p:nvGraphicFramePr>
        <p:xfrm>
          <a:off x="3523794" y="1010823"/>
          <a:ext cx="990600" cy="960582"/>
        </p:xfrm>
        <a:graphic>
          <a:graphicData uri="http://schemas.openxmlformats.org/presentationml/2006/ole">
            <mc:AlternateContent xmlns:mc="http://schemas.openxmlformats.org/markup-compatibility/2006">
              <mc:Choice xmlns:v="urn:schemas-microsoft-com:vml" Requires="v">
                <p:oleObj spid="_x0000_s143158" name="Equation" r:id="rId3" imgW="838080" imgH="812520" progId="Equation.DSMT4">
                  <p:embed/>
                </p:oleObj>
              </mc:Choice>
              <mc:Fallback>
                <p:oleObj name="Equation" r:id="rId3" imgW="838080" imgH="812520" progId="Equation.DSMT4">
                  <p:embed/>
                  <p:pic>
                    <p:nvPicPr>
                      <p:cNvPr id="0" name=""/>
                      <p:cNvPicPr/>
                      <p:nvPr/>
                    </p:nvPicPr>
                    <p:blipFill>
                      <a:blip r:embed="rId4"/>
                      <a:stretch>
                        <a:fillRect/>
                      </a:stretch>
                    </p:blipFill>
                    <p:spPr>
                      <a:xfrm>
                        <a:off x="3523794" y="1010823"/>
                        <a:ext cx="990600" cy="960582"/>
                      </a:xfrm>
                      <a:prstGeom prst="rect">
                        <a:avLst/>
                      </a:prstGeom>
                    </p:spPr>
                  </p:pic>
                </p:oleObj>
              </mc:Fallback>
            </mc:AlternateContent>
          </a:graphicData>
        </a:graphic>
      </p:graphicFrame>
      <p:sp>
        <p:nvSpPr>
          <p:cNvPr id="5" name="TextBox 4"/>
          <p:cNvSpPr txBox="1"/>
          <p:nvPr/>
        </p:nvSpPr>
        <p:spPr>
          <a:xfrm>
            <a:off x="5826784" y="792554"/>
            <a:ext cx="979755" cy="369332"/>
          </a:xfrm>
          <a:prstGeom prst="rect">
            <a:avLst/>
          </a:prstGeom>
          <a:noFill/>
        </p:spPr>
        <p:txBody>
          <a:bodyPr wrap="none" rtlCol="0">
            <a:spAutoFit/>
          </a:bodyPr>
          <a:lstStyle/>
          <a:p>
            <a:r>
              <a:rPr lang="en-US" dirty="0" smtClean="0"/>
              <a:t>solution</a:t>
            </a:r>
            <a:endParaRPr lang="en-US" dirty="0"/>
          </a:p>
        </p:txBody>
      </p:sp>
      <p:graphicFrame>
        <p:nvGraphicFramePr>
          <p:cNvPr id="26" name="Object 25"/>
          <p:cNvGraphicFramePr>
            <a:graphicFrameLocks noChangeAspect="1"/>
          </p:cNvGraphicFramePr>
          <p:nvPr>
            <p:extLst>
              <p:ext uri="{D42A27DB-BD31-4B8C-83A1-F6EECF244321}">
                <p14:modId xmlns:p14="http://schemas.microsoft.com/office/powerpoint/2010/main" val="2177878850"/>
              </p:ext>
            </p:extLst>
          </p:nvPr>
        </p:nvGraphicFramePr>
        <p:xfrm>
          <a:off x="5105400" y="1127883"/>
          <a:ext cx="2628900" cy="685800"/>
        </p:xfrm>
        <a:graphic>
          <a:graphicData uri="http://schemas.openxmlformats.org/presentationml/2006/ole">
            <mc:AlternateContent xmlns:mc="http://schemas.openxmlformats.org/markup-compatibility/2006">
              <mc:Choice xmlns:v="urn:schemas-microsoft-com:vml" Requires="v">
                <p:oleObj spid="_x0000_s143159" name="Equation" r:id="rId5" imgW="2628720" imgH="685800" progId="Equation.DSMT4">
                  <p:embed/>
                </p:oleObj>
              </mc:Choice>
              <mc:Fallback>
                <p:oleObj name="Equation" r:id="rId5" imgW="2628720" imgH="685800" progId="Equation.DSMT4">
                  <p:embed/>
                  <p:pic>
                    <p:nvPicPr>
                      <p:cNvPr id="0" name=""/>
                      <p:cNvPicPr/>
                      <p:nvPr/>
                    </p:nvPicPr>
                    <p:blipFill>
                      <a:blip r:embed="rId6"/>
                      <a:stretch>
                        <a:fillRect/>
                      </a:stretch>
                    </p:blipFill>
                    <p:spPr>
                      <a:xfrm>
                        <a:off x="5105400" y="1127883"/>
                        <a:ext cx="2628900" cy="685800"/>
                      </a:xfrm>
                      <a:prstGeom prst="rect">
                        <a:avLst/>
                      </a:prstGeom>
                    </p:spPr>
                  </p:pic>
                </p:oleObj>
              </mc:Fallback>
            </mc:AlternateContent>
          </a:graphicData>
        </a:graphic>
      </p:graphicFrame>
      <p:sp>
        <p:nvSpPr>
          <p:cNvPr id="27" name="TextBox 26"/>
          <p:cNvSpPr txBox="1"/>
          <p:nvPr/>
        </p:nvSpPr>
        <p:spPr>
          <a:xfrm>
            <a:off x="373787" y="2290268"/>
            <a:ext cx="2274982" cy="369332"/>
          </a:xfrm>
          <a:prstGeom prst="rect">
            <a:avLst/>
          </a:prstGeom>
          <a:noFill/>
        </p:spPr>
        <p:txBody>
          <a:bodyPr wrap="none" rtlCol="0">
            <a:spAutoFit/>
          </a:bodyPr>
          <a:lstStyle/>
          <a:p>
            <a:r>
              <a:rPr lang="en-US" dirty="0" smtClean="0"/>
              <a:t>Boundary conditions</a:t>
            </a:r>
            <a:endParaRPr lang="en-US" dirty="0"/>
          </a:p>
        </p:txBody>
      </p:sp>
      <p:graphicFrame>
        <p:nvGraphicFramePr>
          <p:cNvPr id="28" name="Object 27"/>
          <p:cNvGraphicFramePr>
            <a:graphicFrameLocks noChangeAspect="1"/>
          </p:cNvGraphicFramePr>
          <p:nvPr>
            <p:extLst>
              <p:ext uri="{D42A27DB-BD31-4B8C-83A1-F6EECF244321}">
                <p14:modId xmlns:p14="http://schemas.microsoft.com/office/powerpoint/2010/main" val="3435922817"/>
              </p:ext>
            </p:extLst>
          </p:nvPr>
        </p:nvGraphicFramePr>
        <p:xfrm>
          <a:off x="2834264" y="2392348"/>
          <a:ext cx="1409700" cy="254000"/>
        </p:xfrm>
        <a:graphic>
          <a:graphicData uri="http://schemas.openxmlformats.org/presentationml/2006/ole">
            <mc:AlternateContent xmlns:mc="http://schemas.openxmlformats.org/markup-compatibility/2006">
              <mc:Choice xmlns:v="urn:schemas-microsoft-com:vml" Requires="v">
                <p:oleObj spid="_x0000_s143160" name="Equation" r:id="rId7" imgW="1409400" imgH="253800" progId="Equation.DSMT4">
                  <p:embed/>
                </p:oleObj>
              </mc:Choice>
              <mc:Fallback>
                <p:oleObj name="Equation" r:id="rId7" imgW="1409400" imgH="253800" progId="Equation.DSMT4">
                  <p:embed/>
                  <p:pic>
                    <p:nvPicPr>
                      <p:cNvPr id="0" name=""/>
                      <p:cNvPicPr/>
                      <p:nvPr/>
                    </p:nvPicPr>
                    <p:blipFill>
                      <a:blip r:embed="rId8"/>
                      <a:stretch>
                        <a:fillRect/>
                      </a:stretch>
                    </p:blipFill>
                    <p:spPr>
                      <a:xfrm>
                        <a:off x="2834264" y="2392348"/>
                        <a:ext cx="1409700" cy="25400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4099867176"/>
              </p:ext>
            </p:extLst>
          </p:nvPr>
        </p:nvGraphicFramePr>
        <p:xfrm>
          <a:off x="4429459" y="2132169"/>
          <a:ext cx="1752600" cy="685800"/>
        </p:xfrm>
        <a:graphic>
          <a:graphicData uri="http://schemas.openxmlformats.org/presentationml/2006/ole">
            <mc:AlternateContent xmlns:mc="http://schemas.openxmlformats.org/markup-compatibility/2006">
              <mc:Choice xmlns:v="urn:schemas-microsoft-com:vml" Requires="v">
                <p:oleObj spid="_x0000_s143161" name="Equation" r:id="rId9" imgW="1752480" imgH="685800" progId="Equation.DSMT4">
                  <p:embed/>
                </p:oleObj>
              </mc:Choice>
              <mc:Fallback>
                <p:oleObj name="Equation" r:id="rId9" imgW="1752480" imgH="685800" progId="Equation.DSMT4">
                  <p:embed/>
                  <p:pic>
                    <p:nvPicPr>
                      <p:cNvPr id="0" name=""/>
                      <p:cNvPicPr/>
                      <p:nvPr/>
                    </p:nvPicPr>
                    <p:blipFill>
                      <a:blip r:embed="rId10"/>
                      <a:stretch>
                        <a:fillRect/>
                      </a:stretch>
                    </p:blipFill>
                    <p:spPr>
                      <a:xfrm>
                        <a:off x="4429459" y="2132169"/>
                        <a:ext cx="1752600" cy="6858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452291000"/>
              </p:ext>
            </p:extLst>
          </p:nvPr>
        </p:nvGraphicFramePr>
        <p:xfrm>
          <a:off x="6553200" y="1935554"/>
          <a:ext cx="1346200" cy="914400"/>
        </p:xfrm>
        <a:graphic>
          <a:graphicData uri="http://schemas.openxmlformats.org/presentationml/2006/ole">
            <mc:AlternateContent xmlns:mc="http://schemas.openxmlformats.org/markup-compatibility/2006">
              <mc:Choice xmlns:v="urn:schemas-microsoft-com:vml" Requires="v">
                <p:oleObj spid="_x0000_s143162" name="Equation" r:id="rId11" imgW="1346040" imgH="914400" progId="Equation.DSMT4">
                  <p:embed/>
                </p:oleObj>
              </mc:Choice>
              <mc:Fallback>
                <p:oleObj name="Equation" r:id="rId11" imgW="1346040" imgH="914400" progId="Equation.DSMT4">
                  <p:embed/>
                  <p:pic>
                    <p:nvPicPr>
                      <p:cNvPr id="0" name=""/>
                      <p:cNvPicPr/>
                      <p:nvPr/>
                    </p:nvPicPr>
                    <p:blipFill>
                      <a:blip r:embed="rId12"/>
                      <a:stretch>
                        <a:fillRect/>
                      </a:stretch>
                    </p:blipFill>
                    <p:spPr>
                      <a:xfrm>
                        <a:off x="6553200" y="1935554"/>
                        <a:ext cx="1346200" cy="914400"/>
                      </a:xfrm>
                      <a:prstGeom prst="rect">
                        <a:avLst/>
                      </a:prstGeom>
                    </p:spPr>
                  </p:pic>
                </p:oleObj>
              </mc:Fallback>
            </mc:AlternateContent>
          </a:graphicData>
        </a:graphic>
      </p:graphicFrame>
      <p:sp>
        <p:nvSpPr>
          <p:cNvPr id="32" name="TextBox 31"/>
          <p:cNvSpPr txBox="1"/>
          <p:nvPr/>
        </p:nvSpPr>
        <p:spPr>
          <a:xfrm>
            <a:off x="482126" y="3016761"/>
            <a:ext cx="2309287" cy="369332"/>
          </a:xfrm>
          <a:prstGeom prst="rect">
            <a:avLst/>
          </a:prstGeom>
          <a:noFill/>
        </p:spPr>
        <p:txBody>
          <a:bodyPr wrap="none" rtlCol="0">
            <a:spAutoFit/>
          </a:bodyPr>
          <a:lstStyle/>
          <a:p>
            <a:r>
              <a:rPr lang="en-US" dirty="0" smtClean="0"/>
              <a:t>We are interested in </a:t>
            </a:r>
            <a:endParaRPr lang="en-US" dirty="0"/>
          </a:p>
        </p:txBody>
      </p:sp>
      <p:graphicFrame>
        <p:nvGraphicFramePr>
          <p:cNvPr id="33" name="Object 32"/>
          <p:cNvGraphicFramePr>
            <a:graphicFrameLocks noChangeAspect="1"/>
          </p:cNvGraphicFramePr>
          <p:nvPr>
            <p:extLst>
              <p:ext uri="{D42A27DB-BD31-4B8C-83A1-F6EECF244321}">
                <p14:modId xmlns:p14="http://schemas.microsoft.com/office/powerpoint/2010/main" val="1808895944"/>
              </p:ext>
            </p:extLst>
          </p:nvPr>
        </p:nvGraphicFramePr>
        <p:xfrm>
          <a:off x="2834264" y="2788499"/>
          <a:ext cx="3505200" cy="939800"/>
        </p:xfrm>
        <a:graphic>
          <a:graphicData uri="http://schemas.openxmlformats.org/presentationml/2006/ole">
            <mc:AlternateContent xmlns:mc="http://schemas.openxmlformats.org/markup-compatibility/2006">
              <mc:Choice xmlns:v="urn:schemas-microsoft-com:vml" Requires="v">
                <p:oleObj spid="_x0000_s143163" name="Equation" r:id="rId13" imgW="3504960" imgH="939600" progId="Equation.DSMT4">
                  <p:embed/>
                </p:oleObj>
              </mc:Choice>
              <mc:Fallback>
                <p:oleObj name="Equation" r:id="rId13" imgW="3504960" imgH="939600" progId="Equation.DSMT4">
                  <p:embed/>
                  <p:pic>
                    <p:nvPicPr>
                      <p:cNvPr id="0" name=""/>
                      <p:cNvPicPr/>
                      <p:nvPr/>
                    </p:nvPicPr>
                    <p:blipFill>
                      <a:blip r:embed="rId14"/>
                      <a:stretch>
                        <a:fillRect/>
                      </a:stretch>
                    </p:blipFill>
                    <p:spPr>
                      <a:xfrm>
                        <a:off x="2834264" y="2788499"/>
                        <a:ext cx="3505200" cy="939800"/>
                      </a:xfrm>
                      <a:prstGeom prst="rect">
                        <a:avLst/>
                      </a:prstGeom>
                    </p:spPr>
                  </p:pic>
                </p:oleObj>
              </mc:Fallback>
            </mc:AlternateContent>
          </a:graphicData>
        </a:graphic>
      </p:graphicFrame>
      <p:grpSp>
        <p:nvGrpSpPr>
          <p:cNvPr id="108" name="Group 107"/>
          <p:cNvGrpSpPr/>
          <p:nvPr/>
        </p:nvGrpSpPr>
        <p:grpSpPr>
          <a:xfrm>
            <a:off x="163683" y="3701173"/>
            <a:ext cx="8701421" cy="338554"/>
            <a:chOff x="163683" y="3701173"/>
            <a:chExt cx="8701421" cy="338554"/>
          </a:xfrm>
        </p:grpSpPr>
        <p:sp>
          <p:nvSpPr>
            <p:cNvPr id="31" name="TextBox 30"/>
            <p:cNvSpPr txBox="1"/>
            <p:nvPr/>
          </p:nvSpPr>
          <p:spPr>
            <a:xfrm>
              <a:off x="163683" y="3701173"/>
              <a:ext cx="8701421" cy="338554"/>
            </a:xfrm>
            <a:prstGeom prst="rect">
              <a:avLst/>
            </a:prstGeom>
            <a:noFill/>
          </p:spPr>
          <p:txBody>
            <a:bodyPr wrap="none" rtlCol="0">
              <a:spAutoFit/>
            </a:bodyPr>
            <a:lstStyle/>
            <a:p>
              <a:r>
                <a:rPr lang="en-US" sz="1600" dirty="0" smtClean="0"/>
                <a:t>Both signal and phase conjugate signal get amplified and if                  oscillation may occur .. </a:t>
              </a:r>
              <a:endParaRPr lang="en-US" sz="1600" dirty="0"/>
            </a:p>
          </p:txBody>
        </p:sp>
        <p:graphicFrame>
          <p:nvGraphicFramePr>
            <p:cNvPr id="34" name="Object 33"/>
            <p:cNvGraphicFramePr>
              <a:graphicFrameLocks noChangeAspect="1"/>
            </p:cNvGraphicFramePr>
            <p:nvPr>
              <p:extLst>
                <p:ext uri="{D42A27DB-BD31-4B8C-83A1-F6EECF244321}">
                  <p14:modId xmlns:p14="http://schemas.microsoft.com/office/powerpoint/2010/main" val="2344662308"/>
                </p:ext>
              </p:extLst>
            </p:nvPr>
          </p:nvGraphicFramePr>
          <p:xfrm>
            <a:off x="5695900" y="3746929"/>
            <a:ext cx="723900" cy="254000"/>
          </p:xfrm>
          <a:graphic>
            <a:graphicData uri="http://schemas.openxmlformats.org/presentationml/2006/ole">
              <mc:AlternateContent xmlns:mc="http://schemas.openxmlformats.org/markup-compatibility/2006">
                <mc:Choice xmlns:v="urn:schemas-microsoft-com:vml" Requires="v">
                  <p:oleObj spid="_x0000_s143164" name="Equation" r:id="rId15" imgW="723600" imgH="253800" progId="Equation.DSMT4">
                    <p:embed/>
                  </p:oleObj>
                </mc:Choice>
                <mc:Fallback>
                  <p:oleObj name="Equation" r:id="rId15" imgW="723600" imgH="253800" progId="Equation.DSMT4">
                    <p:embed/>
                    <p:pic>
                      <p:nvPicPr>
                        <p:cNvPr id="0" name=""/>
                        <p:cNvPicPr/>
                        <p:nvPr/>
                      </p:nvPicPr>
                      <p:blipFill>
                        <a:blip r:embed="rId16"/>
                        <a:stretch>
                          <a:fillRect/>
                        </a:stretch>
                      </p:blipFill>
                      <p:spPr>
                        <a:xfrm>
                          <a:off x="5695900" y="3746929"/>
                          <a:ext cx="723900" cy="254000"/>
                        </a:xfrm>
                        <a:prstGeom prst="rect">
                          <a:avLst/>
                        </a:prstGeom>
                      </p:spPr>
                    </p:pic>
                  </p:oleObj>
                </mc:Fallback>
              </mc:AlternateContent>
            </a:graphicData>
          </a:graphic>
        </p:graphicFrame>
      </p:grpSp>
      <p:sp>
        <p:nvSpPr>
          <p:cNvPr id="36" name="TextBox 35"/>
          <p:cNvSpPr txBox="1"/>
          <p:nvPr/>
        </p:nvSpPr>
        <p:spPr>
          <a:xfrm>
            <a:off x="194553" y="4206839"/>
            <a:ext cx="5840060" cy="338554"/>
          </a:xfrm>
          <a:prstGeom prst="rect">
            <a:avLst/>
          </a:prstGeom>
          <a:noFill/>
        </p:spPr>
        <p:txBody>
          <a:bodyPr wrap="none" rtlCol="0">
            <a:spAutoFit/>
          </a:bodyPr>
          <a:lstStyle/>
          <a:p>
            <a:r>
              <a:rPr lang="en-US" sz="1600" dirty="0" smtClean="0"/>
              <a:t>Consider light propagating through the medium with index n(z)</a:t>
            </a:r>
            <a:endParaRPr lang="en-US" sz="1600" dirty="0"/>
          </a:p>
        </p:txBody>
      </p:sp>
      <p:pic>
        <p:nvPicPr>
          <p:cNvPr id="79" name="Picture 78"/>
          <p:cNvPicPr>
            <a:picLocks noChangeAspect="1"/>
          </p:cNvPicPr>
          <p:nvPr/>
        </p:nvPicPr>
        <p:blipFill>
          <a:blip r:embed="rId17"/>
          <a:stretch>
            <a:fillRect/>
          </a:stretch>
        </p:blipFill>
        <p:spPr>
          <a:xfrm>
            <a:off x="546730" y="860892"/>
            <a:ext cx="2698004" cy="1528776"/>
          </a:xfrm>
          <a:prstGeom prst="rect">
            <a:avLst/>
          </a:prstGeom>
        </p:spPr>
      </p:pic>
      <p:grpSp>
        <p:nvGrpSpPr>
          <p:cNvPr id="109" name="Group 108"/>
          <p:cNvGrpSpPr/>
          <p:nvPr/>
        </p:nvGrpSpPr>
        <p:grpSpPr>
          <a:xfrm>
            <a:off x="-55651" y="5993104"/>
            <a:ext cx="1380362" cy="307777"/>
            <a:chOff x="-55651" y="5993104"/>
            <a:chExt cx="1380362" cy="307777"/>
          </a:xfrm>
        </p:grpSpPr>
        <p:sp>
          <p:nvSpPr>
            <p:cNvPr id="84" name="TextBox 83"/>
            <p:cNvSpPr txBox="1"/>
            <p:nvPr/>
          </p:nvSpPr>
          <p:spPr>
            <a:xfrm>
              <a:off x="-55651" y="5993104"/>
              <a:ext cx="1031051" cy="307777"/>
            </a:xfrm>
            <a:prstGeom prst="rect">
              <a:avLst/>
            </a:prstGeom>
            <a:noFill/>
          </p:spPr>
          <p:txBody>
            <a:bodyPr wrap="none" rtlCol="0">
              <a:spAutoFit/>
            </a:bodyPr>
            <a:lstStyle/>
            <a:p>
              <a:r>
                <a:rPr lang="en-US" sz="1400" dirty="0" smtClean="0"/>
                <a:t>Signal at 0</a:t>
              </a:r>
              <a:endParaRPr lang="en-US" sz="1400" dirty="0"/>
            </a:p>
          </p:txBody>
        </p:sp>
        <p:graphicFrame>
          <p:nvGraphicFramePr>
            <p:cNvPr id="85" name="Object 84"/>
            <p:cNvGraphicFramePr>
              <a:graphicFrameLocks noChangeAspect="1"/>
            </p:cNvGraphicFramePr>
            <p:nvPr>
              <p:extLst>
                <p:ext uri="{D42A27DB-BD31-4B8C-83A1-F6EECF244321}">
                  <p14:modId xmlns:p14="http://schemas.microsoft.com/office/powerpoint/2010/main" val="339147517"/>
                </p:ext>
              </p:extLst>
            </p:nvPr>
          </p:nvGraphicFramePr>
          <p:xfrm>
            <a:off x="867511" y="6026561"/>
            <a:ext cx="457200" cy="274320"/>
          </p:xfrm>
          <a:graphic>
            <a:graphicData uri="http://schemas.openxmlformats.org/presentationml/2006/ole">
              <mc:AlternateContent xmlns:mc="http://schemas.openxmlformats.org/markup-compatibility/2006">
                <mc:Choice xmlns:v="urn:schemas-microsoft-com:vml" Requires="v">
                  <p:oleObj spid="_x0000_s143165" name="Equation" r:id="rId18" imgW="380880" imgH="228600" progId="Equation.DSMT4">
                    <p:embed/>
                  </p:oleObj>
                </mc:Choice>
                <mc:Fallback>
                  <p:oleObj name="Equation" r:id="rId18" imgW="380880" imgH="228600" progId="Equation.DSMT4">
                    <p:embed/>
                    <p:pic>
                      <p:nvPicPr>
                        <p:cNvPr id="0" name=""/>
                        <p:cNvPicPr/>
                        <p:nvPr/>
                      </p:nvPicPr>
                      <p:blipFill>
                        <a:blip r:embed="rId19"/>
                        <a:stretch>
                          <a:fillRect/>
                        </a:stretch>
                      </p:blipFill>
                      <p:spPr>
                        <a:xfrm>
                          <a:off x="867511" y="6026561"/>
                          <a:ext cx="457200" cy="274320"/>
                        </a:xfrm>
                        <a:prstGeom prst="rect">
                          <a:avLst/>
                        </a:prstGeom>
                      </p:spPr>
                    </p:pic>
                  </p:oleObj>
                </mc:Fallback>
              </mc:AlternateContent>
            </a:graphicData>
          </a:graphic>
        </p:graphicFrame>
      </p:grpSp>
      <p:grpSp>
        <p:nvGrpSpPr>
          <p:cNvPr id="91" name="Group 90"/>
          <p:cNvGrpSpPr/>
          <p:nvPr/>
        </p:nvGrpSpPr>
        <p:grpSpPr>
          <a:xfrm>
            <a:off x="11999" y="4668133"/>
            <a:ext cx="6327465" cy="1334152"/>
            <a:chOff x="11999" y="4668133"/>
            <a:chExt cx="6327465" cy="1334152"/>
          </a:xfrm>
        </p:grpSpPr>
        <p:sp>
          <p:nvSpPr>
            <p:cNvPr id="82" name="Rectangle 81"/>
            <p:cNvSpPr/>
            <p:nvPr/>
          </p:nvSpPr>
          <p:spPr bwMode="auto">
            <a:xfrm>
              <a:off x="11999" y="4668133"/>
              <a:ext cx="6327465" cy="1063625"/>
            </a:xfrm>
            <a:prstGeom prst="rect">
              <a:avLst/>
            </a:prstGeom>
            <a:solidFill>
              <a:srgbClr val="92D050">
                <a:alpha val="13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n</a:t>
              </a:r>
              <a:r>
                <a:rPr kumimoji="0" lang="en-US" sz="1800" b="0" i="0" u="none" strike="noStrike" cap="none" normalizeH="0" baseline="0" dirty="0" smtClean="0">
                  <a:ln>
                    <a:noFill/>
                  </a:ln>
                  <a:solidFill>
                    <a:schemeClr val="tx1"/>
                  </a:solidFill>
                  <a:effectLst/>
                  <a:latin typeface="Arial" pitchFamily="34" charset="0"/>
                </a:rPr>
                <a:t>(z)</a:t>
              </a:r>
            </a:p>
          </p:txBody>
        </p:sp>
        <p:cxnSp>
          <p:nvCxnSpPr>
            <p:cNvPr id="88" name="Straight Arrow Connector 87"/>
            <p:cNvCxnSpPr/>
            <p:nvPr/>
          </p:nvCxnSpPr>
          <p:spPr bwMode="auto">
            <a:xfrm>
              <a:off x="304800" y="5854498"/>
              <a:ext cx="4282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9" name="TextBox 88"/>
            <p:cNvSpPr txBox="1"/>
            <p:nvPr/>
          </p:nvSpPr>
          <p:spPr>
            <a:xfrm>
              <a:off x="177515" y="5557885"/>
              <a:ext cx="312906" cy="369332"/>
            </a:xfrm>
            <a:prstGeom prst="rect">
              <a:avLst/>
            </a:prstGeom>
            <a:noFill/>
          </p:spPr>
          <p:txBody>
            <a:bodyPr wrap="none" rtlCol="0">
              <a:spAutoFit/>
            </a:bodyPr>
            <a:lstStyle/>
            <a:p>
              <a:r>
                <a:rPr lang="en-US" dirty="0" smtClean="0"/>
                <a:t>0</a:t>
              </a:r>
              <a:endParaRPr lang="en-US" dirty="0"/>
            </a:p>
          </p:txBody>
        </p:sp>
        <p:sp>
          <p:nvSpPr>
            <p:cNvPr id="90" name="TextBox 89"/>
            <p:cNvSpPr txBox="1"/>
            <p:nvPr/>
          </p:nvSpPr>
          <p:spPr>
            <a:xfrm>
              <a:off x="4263689" y="5632953"/>
              <a:ext cx="184731" cy="369332"/>
            </a:xfrm>
            <a:prstGeom prst="rect">
              <a:avLst/>
            </a:prstGeom>
            <a:noFill/>
          </p:spPr>
          <p:txBody>
            <a:bodyPr wrap="none" rtlCol="0">
              <a:spAutoFit/>
            </a:bodyPr>
            <a:lstStyle/>
            <a:p>
              <a:endParaRPr lang="en-US" dirty="0"/>
            </a:p>
          </p:txBody>
        </p:sp>
      </p:grpSp>
      <p:grpSp>
        <p:nvGrpSpPr>
          <p:cNvPr id="110" name="Group 109"/>
          <p:cNvGrpSpPr/>
          <p:nvPr/>
        </p:nvGrpSpPr>
        <p:grpSpPr>
          <a:xfrm>
            <a:off x="429489" y="4929479"/>
            <a:ext cx="4084904" cy="219075"/>
            <a:chOff x="429489" y="4929479"/>
            <a:chExt cx="4084904" cy="219075"/>
          </a:xfrm>
        </p:grpSpPr>
        <p:graphicFrame>
          <p:nvGraphicFramePr>
            <p:cNvPr id="92" name="Object 91"/>
            <p:cNvGraphicFramePr>
              <a:graphicFrameLocks noChangeAspect="1"/>
            </p:cNvGraphicFramePr>
            <p:nvPr>
              <p:extLst>
                <p:ext uri="{D42A27DB-BD31-4B8C-83A1-F6EECF244321}">
                  <p14:modId xmlns:p14="http://schemas.microsoft.com/office/powerpoint/2010/main" val="3180631139"/>
                </p:ext>
              </p:extLst>
            </p:nvPr>
          </p:nvGraphicFramePr>
          <p:xfrm>
            <a:off x="429489" y="4929479"/>
            <a:ext cx="371475" cy="219075"/>
          </p:xfrm>
          <a:graphic>
            <a:graphicData uri="http://schemas.openxmlformats.org/presentationml/2006/ole">
              <mc:AlternateContent xmlns:mc="http://schemas.openxmlformats.org/markup-compatibility/2006">
                <mc:Choice xmlns:v="urn:schemas-microsoft-com:vml" Requires="v">
                  <p:oleObj spid="_x0000_s143166" name="Equation" r:id="rId20" imgW="371571" imgH="219211" progId="Equation.DSMT4">
                    <p:embed/>
                  </p:oleObj>
                </mc:Choice>
                <mc:Fallback>
                  <p:oleObj name="Equation" r:id="rId20" imgW="371571" imgH="219211" progId="Equation.DSMT4">
                    <p:embed/>
                    <p:pic>
                      <p:nvPicPr>
                        <p:cNvPr id="0" name=""/>
                        <p:cNvPicPr/>
                        <p:nvPr/>
                      </p:nvPicPr>
                      <p:blipFill>
                        <a:blip r:embed="rId21"/>
                        <a:stretch>
                          <a:fillRect/>
                        </a:stretch>
                      </p:blipFill>
                      <p:spPr>
                        <a:xfrm>
                          <a:off x="429489" y="4929479"/>
                          <a:ext cx="371475" cy="219075"/>
                        </a:xfrm>
                        <a:prstGeom prst="rect">
                          <a:avLst/>
                        </a:prstGeom>
                      </p:spPr>
                    </p:pic>
                  </p:oleObj>
                </mc:Fallback>
              </mc:AlternateContent>
            </a:graphicData>
          </a:graphic>
        </p:graphicFrame>
        <p:cxnSp>
          <p:nvCxnSpPr>
            <p:cNvPr id="94" name="Straight Arrow Connector 93"/>
            <p:cNvCxnSpPr/>
            <p:nvPr/>
          </p:nvCxnSpPr>
          <p:spPr bwMode="auto">
            <a:xfrm>
              <a:off x="762000" y="5036753"/>
              <a:ext cx="3752393" cy="0"/>
            </a:xfrm>
            <a:prstGeom prst="straightConnector1">
              <a:avLst/>
            </a:prstGeom>
            <a:solidFill>
              <a:schemeClr val="accent1"/>
            </a:solidFill>
            <a:ln w="34925" cap="flat" cmpd="sng" algn="ctr">
              <a:solidFill>
                <a:srgbClr val="0070C0"/>
              </a:solidFill>
              <a:prstDash val="solid"/>
              <a:round/>
              <a:headEnd type="none" w="med" len="med"/>
              <a:tailEnd type="triangle"/>
            </a:ln>
            <a:effectLst/>
          </p:spPr>
        </p:cxnSp>
      </p:grpSp>
      <p:graphicFrame>
        <p:nvGraphicFramePr>
          <p:cNvPr id="97" name="Object 96"/>
          <p:cNvGraphicFramePr>
            <a:graphicFrameLocks noChangeAspect="1"/>
          </p:cNvGraphicFramePr>
          <p:nvPr>
            <p:extLst>
              <p:ext uri="{D42A27DB-BD31-4B8C-83A1-F6EECF244321}">
                <p14:modId xmlns:p14="http://schemas.microsoft.com/office/powerpoint/2010/main" val="1908619543"/>
              </p:ext>
            </p:extLst>
          </p:nvPr>
        </p:nvGraphicFramePr>
        <p:xfrm>
          <a:off x="4199427" y="4771410"/>
          <a:ext cx="393700" cy="228600"/>
        </p:xfrm>
        <a:graphic>
          <a:graphicData uri="http://schemas.openxmlformats.org/presentationml/2006/ole">
            <mc:AlternateContent xmlns:mc="http://schemas.openxmlformats.org/markup-compatibility/2006">
              <mc:Choice xmlns:v="urn:schemas-microsoft-com:vml" Requires="v">
                <p:oleObj spid="_x0000_s143167" name="Equation" r:id="rId22" imgW="393480" imgH="228600" progId="Equation.DSMT4">
                  <p:embed/>
                </p:oleObj>
              </mc:Choice>
              <mc:Fallback>
                <p:oleObj name="Equation" r:id="rId22" imgW="393480" imgH="228600" progId="Equation.DSMT4">
                  <p:embed/>
                  <p:pic>
                    <p:nvPicPr>
                      <p:cNvPr id="0" name=""/>
                      <p:cNvPicPr/>
                      <p:nvPr/>
                    </p:nvPicPr>
                    <p:blipFill>
                      <a:blip r:embed="rId23"/>
                      <a:stretch>
                        <a:fillRect/>
                      </a:stretch>
                    </p:blipFill>
                    <p:spPr>
                      <a:xfrm>
                        <a:off x="4199427" y="4771410"/>
                        <a:ext cx="393700" cy="228600"/>
                      </a:xfrm>
                      <a:prstGeom prst="rect">
                        <a:avLst/>
                      </a:prstGeom>
                    </p:spPr>
                  </p:pic>
                </p:oleObj>
              </mc:Fallback>
            </mc:AlternateContent>
          </a:graphicData>
        </a:graphic>
      </p:graphicFrame>
      <p:grpSp>
        <p:nvGrpSpPr>
          <p:cNvPr id="111" name="Group 110"/>
          <p:cNvGrpSpPr/>
          <p:nvPr/>
        </p:nvGrpSpPr>
        <p:grpSpPr>
          <a:xfrm>
            <a:off x="1853025" y="5927217"/>
            <a:ext cx="4357225" cy="393700"/>
            <a:chOff x="1853025" y="5927217"/>
            <a:chExt cx="4357225" cy="393700"/>
          </a:xfrm>
        </p:grpSpPr>
        <p:sp>
          <p:nvSpPr>
            <p:cNvPr id="95" name="TextBox 94"/>
            <p:cNvSpPr txBox="1"/>
            <p:nvPr/>
          </p:nvSpPr>
          <p:spPr>
            <a:xfrm>
              <a:off x="1853025" y="6000840"/>
              <a:ext cx="1031051" cy="307777"/>
            </a:xfrm>
            <a:prstGeom prst="rect">
              <a:avLst/>
            </a:prstGeom>
            <a:noFill/>
          </p:spPr>
          <p:txBody>
            <a:bodyPr wrap="none" rtlCol="0">
              <a:spAutoFit/>
            </a:bodyPr>
            <a:lstStyle/>
            <a:p>
              <a:r>
                <a:rPr lang="en-US" sz="1400" dirty="0" smtClean="0"/>
                <a:t>Signal at L</a:t>
              </a:r>
              <a:endParaRPr lang="en-US" sz="1400" dirty="0"/>
            </a:p>
          </p:txBody>
        </p:sp>
        <p:graphicFrame>
          <p:nvGraphicFramePr>
            <p:cNvPr id="96" name="Object 95"/>
            <p:cNvGraphicFramePr>
              <a:graphicFrameLocks noChangeAspect="1"/>
            </p:cNvGraphicFramePr>
            <p:nvPr>
              <p:extLst>
                <p:ext uri="{D42A27DB-BD31-4B8C-83A1-F6EECF244321}">
                  <p14:modId xmlns:p14="http://schemas.microsoft.com/office/powerpoint/2010/main" val="2695559851"/>
                </p:ext>
              </p:extLst>
            </p:nvPr>
          </p:nvGraphicFramePr>
          <p:xfrm>
            <a:off x="2940867" y="5991476"/>
            <a:ext cx="2012950" cy="288925"/>
          </p:xfrm>
          <a:graphic>
            <a:graphicData uri="http://schemas.openxmlformats.org/presentationml/2006/ole">
              <mc:AlternateContent xmlns:mc="http://schemas.openxmlformats.org/markup-compatibility/2006">
                <mc:Choice xmlns:v="urn:schemas-microsoft-com:vml" Requires="v">
                  <p:oleObj spid="_x0000_s143168" name="Equation" r:id="rId24" imgW="1676160" imgH="241200" progId="Equation.DSMT4">
                    <p:embed/>
                  </p:oleObj>
                </mc:Choice>
                <mc:Fallback>
                  <p:oleObj name="Equation" r:id="rId24" imgW="1676160" imgH="241200" progId="Equation.DSMT4">
                    <p:embed/>
                    <p:pic>
                      <p:nvPicPr>
                        <p:cNvPr id="85" name="Object 84"/>
                        <p:cNvPicPr/>
                        <p:nvPr/>
                      </p:nvPicPr>
                      <p:blipFill>
                        <a:blip r:embed="rId25"/>
                        <a:stretch>
                          <a:fillRect/>
                        </a:stretch>
                      </p:blipFill>
                      <p:spPr>
                        <a:xfrm>
                          <a:off x="2940867" y="5991476"/>
                          <a:ext cx="2012950" cy="288925"/>
                        </a:xfrm>
                        <a:prstGeom prst="rect">
                          <a:avLst/>
                        </a:prstGeom>
                      </p:spPr>
                    </p:pic>
                  </p:oleObj>
                </mc:Fallback>
              </mc:AlternateContent>
            </a:graphicData>
          </a:graphic>
        </p:graphicFrame>
        <p:graphicFrame>
          <p:nvGraphicFramePr>
            <p:cNvPr id="98" name="Object 97"/>
            <p:cNvGraphicFramePr>
              <a:graphicFrameLocks noChangeAspect="1"/>
            </p:cNvGraphicFramePr>
            <p:nvPr>
              <p:extLst>
                <p:ext uri="{D42A27DB-BD31-4B8C-83A1-F6EECF244321}">
                  <p14:modId xmlns:p14="http://schemas.microsoft.com/office/powerpoint/2010/main" val="2810206590"/>
                </p:ext>
              </p:extLst>
            </p:nvPr>
          </p:nvGraphicFramePr>
          <p:xfrm>
            <a:off x="5181550" y="5927217"/>
            <a:ext cx="1028700" cy="393700"/>
          </p:xfrm>
          <a:graphic>
            <a:graphicData uri="http://schemas.openxmlformats.org/presentationml/2006/ole">
              <mc:AlternateContent xmlns:mc="http://schemas.openxmlformats.org/markup-compatibility/2006">
                <mc:Choice xmlns:v="urn:schemas-microsoft-com:vml" Requires="v">
                  <p:oleObj spid="_x0000_s143169" name="Equation" r:id="rId26" imgW="1028520" imgH="393480" progId="Equation.DSMT4">
                    <p:embed/>
                  </p:oleObj>
                </mc:Choice>
                <mc:Fallback>
                  <p:oleObj name="Equation" r:id="rId26" imgW="1028520" imgH="393480" progId="Equation.DSMT4">
                    <p:embed/>
                    <p:pic>
                      <p:nvPicPr>
                        <p:cNvPr id="0" name=""/>
                        <p:cNvPicPr/>
                        <p:nvPr/>
                      </p:nvPicPr>
                      <p:blipFill>
                        <a:blip r:embed="rId27"/>
                        <a:stretch>
                          <a:fillRect/>
                        </a:stretch>
                      </p:blipFill>
                      <p:spPr>
                        <a:xfrm>
                          <a:off x="5181550" y="5927217"/>
                          <a:ext cx="1028700" cy="393700"/>
                        </a:xfrm>
                        <a:prstGeom prst="rect">
                          <a:avLst/>
                        </a:prstGeom>
                      </p:spPr>
                    </p:pic>
                  </p:oleObj>
                </mc:Fallback>
              </mc:AlternateContent>
            </a:graphicData>
          </a:graphic>
        </p:graphicFrame>
      </p:grpSp>
      <p:cxnSp>
        <p:nvCxnSpPr>
          <p:cNvPr id="100" name="Straight Arrow Connector 99"/>
          <p:cNvCxnSpPr/>
          <p:nvPr/>
        </p:nvCxnSpPr>
        <p:spPr bwMode="auto">
          <a:xfrm flipH="1">
            <a:off x="772572" y="5334000"/>
            <a:ext cx="3752393" cy="0"/>
          </a:xfrm>
          <a:prstGeom prst="straightConnector1">
            <a:avLst/>
          </a:prstGeom>
          <a:solidFill>
            <a:schemeClr val="accent1"/>
          </a:solidFill>
          <a:ln w="34925" cap="flat" cmpd="sng" algn="ctr">
            <a:solidFill>
              <a:srgbClr val="0070C0"/>
            </a:solidFill>
            <a:prstDash val="solid"/>
            <a:round/>
            <a:headEnd type="none" w="med" len="med"/>
            <a:tailEnd type="triangle"/>
          </a:ln>
          <a:effectLst/>
        </p:spPr>
      </p:cxnSp>
      <p:pic>
        <p:nvPicPr>
          <p:cNvPr id="101" name="Picture 100"/>
          <p:cNvPicPr>
            <a:picLocks noChangeAspect="1"/>
          </p:cNvPicPr>
          <p:nvPr/>
        </p:nvPicPr>
        <p:blipFill>
          <a:blip r:embed="rId28"/>
          <a:stretch>
            <a:fillRect/>
          </a:stretch>
        </p:blipFill>
        <p:spPr>
          <a:xfrm>
            <a:off x="4326132" y="4763884"/>
            <a:ext cx="2122860" cy="1078116"/>
          </a:xfrm>
          <a:prstGeom prst="rect">
            <a:avLst/>
          </a:prstGeom>
        </p:spPr>
      </p:pic>
      <p:grpSp>
        <p:nvGrpSpPr>
          <p:cNvPr id="112" name="Group 111"/>
          <p:cNvGrpSpPr/>
          <p:nvPr/>
        </p:nvGrpSpPr>
        <p:grpSpPr>
          <a:xfrm>
            <a:off x="-51416" y="6405454"/>
            <a:ext cx="3674348" cy="307777"/>
            <a:chOff x="-51416" y="6405454"/>
            <a:chExt cx="3674348" cy="307777"/>
          </a:xfrm>
        </p:grpSpPr>
        <p:sp>
          <p:nvSpPr>
            <p:cNvPr id="99" name="TextBox 98"/>
            <p:cNvSpPr txBox="1"/>
            <p:nvPr/>
          </p:nvSpPr>
          <p:spPr>
            <a:xfrm>
              <a:off x="-51416" y="6405454"/>
              <a:ext cx="1866217" cy="307777"/>
            </a:xfrm>
            <a:prstGeom prst="rect">
              <a:avLst/>
            </a:prstGeom>
            <a:noFill/>
          </p:spPr>
          <p:txBody>
            <a:bodyPr wrap="none" rtlCol="0">
              <a:spAutoFit/>
            </a:bodyPr>
            <a:lstStyle/>
            <a:p>
              <a:r>
                <a:rPr lang="en-US" sz="1400" dirty="0" smtClean="0"/>
                <a:t>Conjugate signal at L</a:t>
              </a:r>
              <a:endParaRPr lang="en-US" sz="1400" dirty="0"/>
            </a:p>
          </p:txBody>
        </p:sp>
        <p:graphicFrame>
          <p:nvGraphicFramePr>
            <p:cNvPr id="102" name="Object 101"/>
            <p:cNvGraphicFramePr>
              <a:graphicFrameLocks noChangeAspect="1"/>
            </p:cNvGraphicFramePr>
            <p:nvPr>
              <p:extLst>
                <p:ext uri="{D42A27DB-BD31-4B8C-83A1-F6EECF244321}">
                  <p14:modId xmlns:p14="http://schemas.microsoft.com/office/powerpoint/2010/main" val="778216530"/>
                </p:ext>
              </p:extLst>
            </p:nvPr>
          </p:nvGraphicFramePr>
          <p:xfrm>
            <a:off x="1895732" y="6438692"/>
            <a:ext cx="1727200" cy="241300"/>
          </p:xfrm>
          <a:graphic>
            <a:graphicData uri="http://schemas.openxmlformats.org/presentationml/2006/ole">
              <mc:AlternateContent xmlns:mc="http://schemas.openxmlformats.org/markup-compatibility/2006">
                <mc:Choice xmlns:v="urn:schemas-microsoft-com:vml" Requires="v">
                  <p:oleObj spid="_x0000_s143170" name="Equation" r:id="rId29" imgW="1726920" imgH="241200" progId="Equation.DSMT4">
                    <p:embed/>
                  </p:oleObj>
                </mc:Choice>
                <mc:Fallback>
                  <p:oleObj name="Equation" r:id="rId29" imgW="1726920" imgH="241200" progId="Equation.DSMT4">
                    <p:embed/>
                    <p:pic>
                      <p:nvPicPr>
                        <p:cNvPr id="0" name=""/>
                        <p:cNvPicPr/>
                        <p:nvPr/>
                      </p:nvPicPr>
                      <p:blipFill>
                        <a:blip r:embed="rId30"/>
                        <a:stretch>
                          <a:fillRect/>
                        </a:stretch>
                      </p:blipFill>
                      <p:spPr>
                        <a:xfrm>
                          <a:off x="1895732" y="6438692"/>
                          <a:ext cx="1727200" cy="241300"/>
                        </a:xfrm>
                        <a:prstGeom prst="rect">
                          <a:avLst/>
                        </a:prstGeom>
                      </p:spPr>
                    </p:pic>
                  </p:oleObj>
                </mc:Fallback>
              </mc:AlternateContent>
            </a:graphicData>
          </a:graphic>
        </p:graphicFrame>
      </p:grpSp>
      <p:graphicFrame>
        <p:nvGraphicFramePr>
          <p:cNvPr id="103" name="Object 102"/>
          <p:cNvGraphicFramePr>
            <a:graphicFrameLocks noChangeAspect="1"/>
          </p:cNvGraphicFramePr>
          <p:nvPr>
            <p:extLst>
              <p:ext uri="{D42A27DB-BD31-4B8C-83A1-F6EECF244321}">
                <p14:modId xmlns:p14="http://schemas.microsoft.com/office/powerpoint/2010/main" val="2635510887"/>
              </p:ext>
            </p:extLst>
          </p:nvPr>
        </p:nvGraphicFramePr>
        <p:xfrm>
          <a:off x="4118565" y="5307818"/>
          <a:ext cx="406400" cy="228600"/>
        </p:xfrm>
        <a:graphic>
          <a:graphicData uri="http://schemas.openxmlformats.org/presentationml/2006/ole">
            <mc:AlternateContent xmlns:mc="http://schemas.openxmlformats.org/markup-compatibility/2006">
              <mc:Choice xmlns:v="urn:schemas-microsoft-com:vml" Requires="v">
                <p:oleObj spid="_x0000_s143171" name="Equation" r:id="rId31" imgW="406080" imgH="228600" progId="Equation.DSMT4">
                  <p:embed/>
                </p:oleObj>
              </mc:Choice>
              <mc:Fallback>
                <p:oleObj name="Equation" r:id="rId31" imgW="406080" imgH="228600" progId="Equation.DSMT4">
                  <p:embed/>
                  <p:pic>
                    <p:nvPicPr>
                      <p:cNvPr id="0" name=""/>
                      <p:cNvPicPr/>
                      <p:nvPr/>
                    </p:nvPicPr>
                    <p:blipFill>
                      <a:blip r:embed="rId32"/>
                      <a:stretch>
                        <a:fillRect/>
                      </a:stretch>
                    </p:blipFill>
                    <p:spPr>
                      <a:xfrm>
                        <a:off x="4118565" y="5307818"/>
                        <a:ext cx="406400" cy="228600"/>
                      </a:xfrm>
                      <a:prstGeom prst="rect">
                        <a:avLst/>
                      </a:prstGeom>
                    </p:spPr>
                  </p:pic>
                </p:oleObj>
              </mc:Fallback>
            </mc:AlternateContent>
          </a:graphicData>
        </a:graphic>
      </p:graphicFrame>
      <p:graphicFrame>
        <p:nvGraphicFramePr>
          <p:cNvPr id="104" name="Object 103"/>
          <p:cNvGraphicFramePr>
            <a:graphicFrameLocks noChangeAspect="1"/>
          </p:cNvGraphicFramePr>
          <p:nvPr>
            <p:extLst>
              <p:ext uri="{D42A27DB-BD31-4B8C-83A1-F6EECF244321}">
                <p14:modId xmlns:p14="http://schemas.microsoft.com/office/powerpoint/2010/main" val="201359593"/>
              </p:ext>
            </p:extLst>
          </p:nvPr>
        </p:nvGraphicFramePr>
        <p:xfrm>
          <a:off x="431800" y="5249863"/>
          <a:ext cx="381000" cy="228600"/>
        </p:xfrm>
        <a:graphic>
          <a:graphicData uri="http://schemas.openxmlformats.org/presentationml/2006/ole">
            <mc:AlternateContent xmlns:mc="http://schemas.openxmlformats.org/markup-compatibility/2006">
              <mc:Choice xmlns:v="urn:schemas-microsoft-com:vml" Requires="v">
                <p:oleObj spid="_x0000_s143172" name="Equation" r:id="rId33" imgW="380880" imgH="228600" progId="Equation.DSMT4">
                  <p:embed/>
                </p:oleObj>
              </mc:Choice>
              <mc:Fallback>
                <p:oleObj name="Equation" r:id="rId33" imgW="380880" imgH="228600" progId="Equation.DSMT4">
                  <p:embed/>
                  <p:pic>
                    <p:nvPicPr>
                      <p:cNvPr id="0" name=""/>
                      <p:cNvPicPr/>
                      <p:nvPr/>
                    </p:nvPicPr>
                    <p:blipFill>
                      <a:blip r:embed="rId34"/>
                      <a:stretch>
                        <a:fillRect/>
                      </a:stretch>
                    </p:blipFill>
                    <p:spPr>
                      <a:xfrm>
                        <a:off x="431800" y="5249863"/>
                        <a:ext cx="381000" cy="228600"/>
                      </a:xfrm>
                      <a:prstGeom prst="rect">
                        <a:avLst/>
                      </a:prstGeom>
                    </p:spPr>
                  </p:pic>
                </p:oleObj>
              </mc:Fallback>
            </mc:AlternateContent>
          </a:graphicData>
        </a:graphic>
      </p:graphicFrame>
      <p:grpSp>
        <p:nvGrpSpPr>
          <p:cNvPr id="113" name="Group 112"/>
          <p:cNvGrpSpPr/>
          <p:nvPr/>
        </p:nvGrpSpPr>
        <p:grpSpPr>
          <a:xfrm>
            <a:off x="3653755" y="6424613"/>
            <a:ext cx="3969420" cy="307794"/>
            <a:chOff x="3653755" y="6424613"/>
            <a:chExt cx="3969420" cy="307794"/>
          </a:xfrm>
        </p:grpSpPr>
        <p:sp>
          <p:nvSpPr>
            <p:cNvPr id="105" name="TextBox 104"/>
            <p:cNvSpPr txBox="1"/>
            <p:nvPr/>
          </p:nvSpPr>
          <p:spPr>
            <a:xfrm>
              <a:off x="3653755" y="6424630"/>
              <a:ext cx="1866217" cy="307777"/>
            </a:xfrm>
            <a:prstGeom prst="rect">
              <a:avLst/>
            </a:prstGeom>
            <a:noFill/>
          </p:spPr>
          <p:txBody>
            <a:bodyPr wrap="none" rtlCol="0">
              <a:spAutoFit/>
            </a:bodyPr>
            <a:lstStyle/>
            <a:p>
              <a:r>
                <a:rPr lang="en-US" sz="1400" dirty="0" smtClean="0"/>
                <a:t>Conjugate signal at 0</a:t>
              </a:r>
              <a:endParaRPr lang="en-US" sz="1400" dirty="0"/>
            </a:p>
          </p:txBody>
        </p:sp>
        <p:graphicFrame>
          <p:nvGraphicFramePr>
            <p:cNvPr id="106" name="Object 105"/>
            <p:cNvGraphicFramePr>
              <a:graphicFrameLocks noChangeAspect="1"/>
            </p:cNvGraphicFramePr>
            <p:nvPr>
              <p:extLst>
                <p:ext uri="{D42A27DB-BD31-4B8C-83A1-F6EECF244321}">
                  <p14:modId xmlns:p14="http://schemas.microsoft.com/office/powerpoint/2010/main" val="3952963611"/>
                </p:ext>
              </p:extLst>
            </p:nvPr>
          </p:nvGraphicFramePr>
          <p:xfrm>
            <a:off x="5451475" y="6424613"/>
            <a:ext cx="2171700" cy="241300"/>
          </p:xfrm>
          <a:graphic>
            <a:graphicData uri="http://schemas.openxmlformats.org/presentationml/2006/ole">
              <mc:AlternateContent xmlns:mc="http://schemas.openxmlformats.org/markup-compatibility/2006">
                <mc:Choice xmlns:v="urn:schemas-microsoft-com:vml" Requires="v">
                  <p:oleObj spid="_x0000_s143173" name="Equation" r:id="rId35" imgW="2171520" imgH="241200" progId="Equation.DSMT4">
                    <p:embed/>
                  </p:oleObj>
                </mc:Choice>
                <mc:Fallback>
                  <p:oleObj name="Equation" r:id="rId35" imgW="2171520" imgH="241200" progId="Equation.DSMT4">
                    <p:embed/>
                    <p:pic>
                      <p:nvPicPr>
                        <p:cNvPr id="0" name=""/>
                        <p:cNvPicPr/>
                        <p:nvPr/>
                      </p:nvPicPr>
                      <p:blipFill>
                        <a:blip r:embed="rId36"/>
                        <a:stretch>
                          <a:fillRect/>
                        </a:stretch>
                      </p:blipFill>
                      <p:spPr>
                        <a:xfrm>
                          <a:off x="5451475" y="6424613"/>
                          <a:ext cx="2171700" cy="241300"/>
                        </a:xfrm>
                        <a:prstGeom prst="rect">
                          <a:avLst/>
                        </a:prstGeom>
                      </p:spPr>
                    </p:pic>
                  </p:oleObj>
                </mc:Fallback>
              </mc:AlternateContent>
            </a:graphicData>
          </a:graphic>
        </p:graphicFrame>
      </p:grpSp>
      <p:sp>
        <p:nvSpPr>
          <p:cNvPr id="107" name="TextBox 106"/>
          <p:cNvSpPr txBox="1"/>
          <p:nvPr/>
        </p:nvSpPr>
        <p:spPr>
          <a:xfrm>
            <a:off x="6410169" y="4885710"/>
            <a:ext cx="2571800" cy="954107"/>
          </a:xfrm>
          <a:prstGeom prst="rect">
            <a:avLst/>
          </a:prstGeom>
          <a:noFill/>
        </p:spPr>
        <p:txBody>
          <a:bodyPr wrap="square" rtlCol="0">
            <a:spAutoFit/>
          </a:bodyPr>
          <a:lstStyle/>
          <a:p>
            <a:r>
              <a:rPr lang="en-US" sz="1400" dirty="0" smtClean="0"/>
              <a:t>Complete time reversal</a:t>
            </a:r>
          </a:p>
          <a:p>
            <a:r>
              <a:rPr lang="en-US" sz="1400" dirty="0" smtClean="0"/>
              <a:t>All the perturbations of index are removed. Dispersion is compensated</a:t>
            </a:r>
            <a:endParaRPr lang="en-US" sz="1400" dirty="0"/>
          </a:p>
        </p:txBody>
      </p:sp>
    </p:spTree>
    <p:extLst>
      <p:ext uri="{BB962C8B-B14F-4D97-AF65-F5344CB8AC3E}">
        <p14:creationId xmlns:p14="http://schemas.microsoft.com/office/powerpoint/2010/main" val="17860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P spid="32" grpId="0"/>
      <p:bldP spid="36" grpId="0"/>
      <p:bldP spid="10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93"/>
            <a:ext cx="8229600" cy="1143000"/>
          </a:xfrm>
        </p:spPr>
        <p:txBody>
          <a:bodyPr/>
          <a:lstStyle/>
          <a:p>
            <a:r>
              <a:rPr lang="en-US" sz="3200" dirty="0" smtClean="0"/>
              <a:t>Phase conjugation-applications</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28</a:t>
            </a:fld>
            <a:endParaRPr lang="en-US"/>
          </a:p>
        </p:txBody>
      </p:sp>
      <p:grpSp>
        <p:nvGrpSpPr>
          <p:cNvPr id="12" name="Group 11"/>
          <p:cNvGrpSpPr/>
          <p:nvPr/>
        </p:nvGrpSpPr>
        <p:grpSpPr>
          <a:xfrm>
            <a:off x="762000" y="1124942"/>
            <a:ext cx="1383712" cy="1222177"/>
            <a:chOff x="762000" y="1124942"/>
            <a:chExt cx="1383712" cy="1222177"/>
          </a:xfrm>
        </p:grpSpPr>
        <p:sp>
          <p:nvSpPr>
            <p:cNvPr id="4" name="TextBox 3"/>
            <p:cNvSpPr txBox="1"/>
            <p:nvPr/>
          </p:nvSpPr>
          <p:spPr>
            <a:xfrm>
              <a:off x="762000" y="1124942"/>
              <a:ext cx="1383712" cy="307777"/>
            </a:xfrm>
            <a:prstGeom prst="rect">
              <a:avLst/>
            </a:prstGeom>
            <a:noFill/>
          </p:spPr>
          <p:txBody>
            <a:bodyPr wrap="none" rtlCol="0">
              <a:spAutoFit/>
            </a:bodyPr>
            <a:lstStyle/>
            <a:p>
              <a:r>
                <a:rPr lang="en-US" sz="1400" b="1" dirty="0" smtClean="0"/>
                <a:t>Normal mirror</a:t>
              </a:r>
              <a:endParaRPr lang="en-US" sz="1400" b="1" dirty="0"/>
            </a:p>
          </p:txBody>
        </p:sp>
        <p:cxnSp>
          <p:nvCxnSpPr>
            <p:cNvPr id="6" name="Straight Connector 5"/>
            <p:cNvCxnSpPr/>
            <p:nvPr/>
          </p:nvCxnSpPr>
          <p:spPr bwMode="auto">
            <a:xfrm>
              <a:off x="1981200" y="1432719"/>
              <a:ext cx="0" cy="914400"/>
            </a:xfrm>
            <a:prstGeom prst="line">
              <a:avLst/>
            </a:prstGeom>
            <a:solidFill>
              <a:schemeClr val="accent1"/>
            </a:solidFill>
            <a:ln w="34925" cap="flat" cmpd="sng" algn="ctr">
              <a:solidFill>
                <a:schemeClr val="tx1"/>
              </a:solidFill>
              <a:prstDash val="solid"/>
              <a:round/>
              <a:headEnd type="none" w="med" len="med"/>
              <a:tailEnd type="none" w="med" len="med"/>
            </a:ln>
            <a:effectLst/>
          </p:spPr>
        </p:cxnSp>
      </p:grpSp>
      <p:grpSp>
        <p:nvGrpSpPr>
          <p:cNvPr id="15" name="Group 14"/>
          <p:cNvGrpSpPr/>
          <p:nvPr/>
        </p:nvGrpSpPr>
        <p:grpSpPr>
          <a:xfrm>
            <a:off x="190086" y="1417638"/>
            <a:ext cx="1517678" cy="967979"/>
            <a:chOff x="190086" y="1417638"/>
            <a:chExt cx="1517678" cy="967979"/>
          </a:xfrm>
        </p:grpSpPr>
        <p:sp>
          <p:nvSpPr>
            <p:cNvPr id="11" name="Freeform 10"/>
            <p:cNvSpPr/>
            <p:nvPr/>
          </p:nvSpPr>
          <p:spPr bwMode="auto">
            <a:xfrm>
              <a:off x="1098164" y="1446715"/>
              <a:ext cx="273436" cy="900404"/>
            </a:xfrm>
            <a:custGeom>
              <a:avLst/>
              <a:gdLst>
                <a:gd name="connsiteX0" fmla="*/ 44836 w 380934"/>
                <a:gd name="connsiteY0" fmla="*/ 0 h 2080726"/>
                <a:gd name="connsiteX1" fmla="*/ 44836 w 380934"/>
                <a:gd name="connsiteY1" fmla="*/ 335902 h 2080726"/>
                <a:gd name="connsiteX2" fmla="*/ 250109 w 380934"/>
                <a:gd name="connsiteY2" fmla="*/ 662473 h 2080726"/>
                <a:gd name="connsiteX3" fmla="*/ 380738 w 380934"/>
                <a:gd name="connsiteY3" fmla="*/ 1045028 h 2080726"/>
                <a:gd name="connsiteX4" fmla="*/ 222118 w 380934"/>
                <a:gd name="connsiteY4" fmla="*/ 1558212 h 2080726"/>
                <a:gd name="connsiteX5" fmla="*/ 26175 w 380934"/>
                <a:gd name="connsiteY5" fmla="*/ 1782147 h 2080726"/>
                <a:gd name="connsiteX6" fmla="*/ 7514 w 380934"/>
                <a:gd name="connsiteY6" fmla="*/ 2080726 h 208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934" h="2080726">
                  <a:moveTo>
                    <a:pt x="44836" y="0"/>
                  </a:moveTo>
                  <a:cubicBezTo>
                    <a:pt x="27730" y="112745"/>
                    <a:pt x="10624" y="225490"/>
                    <a:pt x="44836" y="335902"/>
                  </a:cubicBezTo>
                  <a:cubicBezTo>
                    <a:pt x="79048" y="446314"/>
                    <a:pt x="194125" y="544285"/>
                    <a:pt x="250109" y="662473"/>
                  </a:cubicBezTo>
                  <a:cubicBezTo>
                    <a:pt x="306093" y="780661"/>
                    <a:pt x="385403" y="895738"/>
                    <a:pt x="380738" y="1045028"/>
                  </a:cubicBezTo>
                  <a:cubicBezTo>
                    <a:pt x="376073" y="1194318"/>
                    <a:pt x="281212" y="1435359"/>
                    <a:pt x="222118" y="1558212"/>
                  </a:cubicBezTo>
                  <a:cubicBezTo>
                    <a:pt x="163024" y="1681065"/>
                    <a:pt x="61942" y="1695061"/>
                    <a:pt x="26175" y="1782147"/>
                  </a:cubicBezTo>
                  <a:cubicBezTo>
                    <a:pt x="-9592" y="1869233"/>
                    <a:pt x="-1039" y="1974979"/>
                    <a:pt x="7514" y="2080726"/>
                  </a:cubicBezTo>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Right Arrow 12"/>
            <p:cNvSpPr/>
            <p:nvPr/>
          </p:nvSpPr>
          <p:spPr bwMode="auto">
            <a:xfrm>
              <a:off x="1098164" y="1417638"/>
              <a:ext cx="609600" cy="1524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 name="TextBox 13"/>
            <p:cNvSpPr txBox="1"/>
            <p:nvPr/>
          </p:nvSpPr>
          <p:spPr>
            <a:xfrm>
              <a:off x="190086" y="1862397"/>
              <a:ext cx="1102931" cy="523220"/>
            </a:xfrm>
            <a:prstGeom prst="rect">
              <a:avLst/>
            </a:prstGeom>
            <a:noFill/>
          </p:spPr>
          <p:txBody>
            <a:bodyPr wrap="none" rtlCol="0">
              <a:spAutoFit/>
            </a:bodyPr>
            <a:lstStyle/>
            <a:p>
              <a:r>
                <a:rPr lang="en-US" sz="1400" b="1" dirty="0" smtClean="0"/>
                <a:t>Wave front</a:t>
              </a:r>
            </a:p>
            <a:p>
              <a:r>
                <a:rPr lang="en-US" sz="1400" b="1" dirty="0" smtClean="0"/>
                <a:t>diverging</a:t>
              </a:r>
              <a:endParaRPr lang="en-US" sz="1400" b="1" dirty="0"/>
            </a:p>
          </p:txBody>
        </p:sp>
      </p:grpSp>
      <p:cxnSp>
        <p:nvCxnSpPr>
          <p:cNvPr id="18" name="Straight Connector 17"/>
          <p:cNvCxnSpPr/>
          <p:nvPr/>
        </p:nvCxnSpPr>
        <p:spPr bwMode="auto">
          <a:xfrm>
            <a:off x="1982755" y="2569162"/>
            <a:ext cx="0" cy="914400"/>
          </a:xfrm>
          <a:prstGeom prst="line">
            <a:avLst/>
          </a:prstGeom>
          <a:solidFill>
            <a:schemeClr val="accent1"/>
          </a:solidFill>
          <a:ln w="34925" cap="flat" cmpd="sng" algn="ctr">
            <a:solidFill>
              <a:schemeClr val="tx1"/>
            </a:solidFill>
            <a:prstDash val="solid"/>
            <a:round/>
            <a:headEnd type="none" w="med" len="med"/>
            <a:tailEnd type="none" w="med" len="med"/>
          </a:ln>
          <a:effectLst/>
        </p:spPr>
      </p:cxnSp>
      <p:grpSp>
        <p:nvGrpSpPr>
          <p:cNvPr id="23" name="Group 22"/>
          <p:cNvGrpSpPr/>
          <p:nvPr/>
        </p:nvGrpSpPr>
        <p:grpSpPr>
          <a:xfrm>
            <a:off x="234021" y="2463772"/>
            <a:ext cx="1286818" cy="1024209"/>
            <a:chOff x="84782" y="1430212"/>
            <a:chExt cx="1286818" cy="1024209"/>
          </a:xfrm>
        </p:grpSpPr>
        <p:sp>
          <p:nvSpPr>
            <p:cNvPr id="24" name="Freeform 23"/>
            <p:cNvSpPr/>
            <p:nvPr/>
          </p:nvSpPr>
          <p:spPr bwMode="auto">
            <a:xfrm flipH="1">
              <a:off x="1098164" y="1446715"/>
              <a:ext cx="273436" cy="900404"/>
            </a:xfrm>
            <a:custGeom>
              <a:avLst/>
              <a:gdLst>
                <a:gd name="connsiteX0" fmla="*/ 44836 w 380934"/>
                <a:gd name="connsiteY0" fmla="*/ 0 h 2080726"/>
                <a:gd name="connsiteX1" fmla="*/ 44836 w 380934"/>
                <a:gd name="connsiteY1" fmla="*/ 335902 h 2080726"/>
                <a:gd name="connsiteX2" fmla="*/ 250109 w 380934"/>
                <a:gd name="connsiteY2" fmla="*/ 662473 h 2080726"/>
                <a:gd name="connsiteX3" fmla="*/ 380738 w 380934"/>
                <a:gd name="connsiteY3" fmla="*/ 1045028 h 2080726"/>
                <a:gd name="connsiteX4" fmla="*/ 222118 w 380934"/>
                <a:gd name="connsiteY4" fmla="*/ 1558212 h 2080726"/>
                <a:gd name="connsiteX5" fmla="*/ 26175 w 380934"/>
                <a:gd name="connsiteY5" fmla="*/ 1782147 h 2080726"/>
                <a:gd name="connsiteX6" fmla="*/ 7514 w 380934"/>
                <a:gd name="connsiteY6" fmla="*/ 2080726 h 208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934" h="2080726">
                  <a:moveTo>
                    <a:pt x="44836" y="0"/>
                  </a:moveTo>
                  <a:cubicBezTo>
                    <a:pt x="27730" y="112745"/>
                    <a:pt x="10624" y="225490"/>
                    <a:pt x="44836" y="335902"/>
                  </a:cubicBezTo>
                  <a:cubicBezTo>
                    <a:pt x="79048" y="446314"/>
                    <a:pt x="194125" y="544285"/>
                    <a:pt x="250109" y="662473"/>
                  </a:cubicBezTo>
                  <a:cubicBezTo>
                    <a:pt x="306093" y="780661"/>
                    <a:pt x="385403" y="895738"/>
                    <a:pt x="380738" y="1045028"/>
                  </a:cubicBezTo>
                  <a:cubicBezTo>
                    <a:pt x="376073" y="1194318"/>
                    <a:pt x="281212" y="1435359"/>
                    <a:pt x="222118" y="1558212"/>
                  </a:cubicBezTo>
                  <a:cubicBezTo>
                    <a:pt x="163024" y="1681065"/>
                    <a:pt x="61942" y="1695061"/>
                    <a:pt x="26175" y="1782147"/>
                  </a:cubicBezTo>
                  <a:cubicBezTo>
                    <a:pt x="-9592" y="1869233"/>
                    <a:pt x="-1039" y="1974979"/>
                    <a:pt x="7514" y="2080726"/>
                  </a:cubicBezTo>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Right Arrow 24"/>
            <p:cNvSpPr/>
            <p:nvPr/>
          </p:nvSpPr>
          <p:spPr bwMode="auto">
            <a:xfrm flipH="1">
              <a:off x="612761" y="1430212"/>
              <a:ext cx="609600" cy="1524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6" name="TextBox 25"/>
            <p:cNvSpPr txBox="1"/>
            <p:nvPr/>
          </p:nvSpPr>
          <p:spPr>
            <a:xfrm>
              <a:off x="84782" y="1931201"/>
              <a:ext cx="1102931" cy="523220"/>
            </a:xfrm>
            <a:prstGeom prst="rect">
              <a:avLst/>
            </a:prstGeom>
            <a:noFill/>
          </p:spPr>
          <p:txBody>
            <a:bodyPr wrap="none" rtlCol="0">
              <a:spAutoFit/>
            </a:bodyPr>
            <a:lstStyle/>
            <a:p>
              <a:r>
                <a:rPr lang="en-US" sz="1400" b="1" dirty="0" smtClean="0"/>
                <a:t>Wave front</a:t>
              </a:r>
            </a:p>
            <a:p>
              <a:r>
                <a:rPr lang="en-US" sz="1400" b="1" dirty="0" smtClean="0"/>
                <a:t>diverging</a:t>
              </a:r>
              <a:endParaRPr lang="en-US" sz="1400" b="1" dirty="0"/>
            </a:p>
          </p:txBody>
        </p:sp>
      </p:grpSp>
      <p:grpSp>
        <p:nvGrpSpPr>
          <p:cNvPr id="30" name="Group 29"/>
          <p:cNvGrpSpPr/>
          <p:nvPr/>
        </p:nvGrpSpPr>
        <p:grpSpPr>
          <a:xfrm>
            <a:off x="2834951" y="875264"/>
            <a:ext cx="2494182" cy="1433565"/>
            <a:chOff x="4191000" y="1091266"/>
            <a:chExt cx="2494182" cy="1433565"/>
          </a:xfrm>
        </p:grpSpPr>
        <p:grpSp>
          <p:nvGrpSpPr>
            <p:cNvPr id="19" name="Group 18"/>
            <p:cNvGrpSpPr/>
            <p:nvPr/>
          </p:nvGrpSpPr>
          <p:grpSpPr>
            <a:xfrm>
              <a:off x="4191000" y="1432719"/>
              <a:ext cx="1517678" cy="967979"/>
              <a:chOff x="190086" y="1417638"/>
              <a:chExt cx="1517678" cy="967979"/>
            </a:xfrm>
          </p:grpSpPr>
          <p:sp>
            <p:nvSpPr>
              <p:cNvPr id="20" name="Freeform 19"/>
              <p:cNvSpPr/>
              <p:nvPr/>
            </p:nvSpPr>
            <p:spPr bwMode="auto">
              <a:xfrm>
                <a:off x="1098164" y="1446715"/>
                <a:ext cx="273436" cy="900404"/>
              </a:xfrm>
              <a:custGeom>
                <a:avLst/>
                <a:gdLst>
                  <a:gd name="connsiteX0" fmla="*/ 44836 w 380934"/>
                  <a:gd name="connsiteY0" fmla="*/ 0 h 2080726"/>
                  <a:gd name="connsiteX1" fmla="*/ 44836 w 380934"/>
                  <a:gd name="connsiteY1" fmla="*/ 335902 h 2080726"/>
                  <a:gd name="connsiteX2" fmla="*/ 250109 w 380934"/>
                  <a:gd name="connsiteY2" fmla="*/ 662473 h 2080726"/>
                  <a:gd name="connsiteX3" fmla="*/ 380738 w 380934"/>
                  <a:gd name="connsiteY3" fmla="*/ 1045028 h 2080726"/>
                  <a:gd name="connsiteX4" fmla="*/ 222118 w 380934"/>
                  <a:gd name="connsiteY4" fmla="*/ 1558212 h 2080726"/>
                  <a:gd name="connsiteX5" fmla="*/ 26175 w 380934"/>
                  <a:gd name="connsiteY5" fmla="*/ 1782147 h 2080726"/>
                  <a:gd name="connsiteX6" fmla="*/ 7514 w 380934"/>
                  <a:gd name="connsiteY6" fmla="*/ 2080726 h 208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934" h="2080726">
                    <a:moveTo>
                      <a:pt x="44836" y="0"/>
                    </a:moveTo>
                    <a:cubicBezTo>
                      <a:pt x="27730" y="112745"/>
                      <a:pt x="10624" y="225490"/>
                      <a:pt x="44836" y="335902"/>
                    </a:cubicBezTo>
                    <a:cubicBezTo>
                      <a:pt x="79048" y="446314"/>
                      <a:pt x="194125" y="544285"/>
                      <a:pt x="250109" y="662473"/>
                    </a:cubicBezTo>
                    <a:cubicBezTo>
                      <a:pt x="306093" y="780661"/>
                      <a:pt x="385403" y="895738"/>
                      <a:pt x="380738" y="1045028"/>
                    </a:cubicBezTo>
                    <a:cubicBezTo>
                      <a:pt x="376073" y="1194318"/>
                      <a:pt x="281212" y="1435359"/>
                      <a:pt x="222118" y="1558212"/>
                    </a:cubicBezTo>
                    <a:cubicBezTo>
                      <a:pt x="163024" y="1681065"/>
                      <a:pt x="61942" y="1695061"/>
                      <a:pt x="26175" y="1782147"/>
                    </a:cubicBezTo>
                    <a:cubicBezTo>
                      <a:pt x="-9592" y="1869233"/>
                      <a:pt x="-1039" y="1974979"/>
                      <a:pt x="7514" y="2080726"/>
                    </a:cubicBezTo>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 name="Right Arrow 20"/>
              <p:cNvSpPr/>
              <p:nvPr/>
            </p:nvSpPr>
            <p:spPr bwMode="auto">
              <a:xfrm>
                <a:off x="1098164" y="1417638"/>
                <a:ext cx="609600" cy="1524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 name="TextBox 21"/>
              <p:cNvSpPr txBox="1"/>
              <p:nvPr/>
            </p:nvSpPr>
            <p:spPr>
              <a:xfrm>
                <a:off x="190086" y="1862397"/>
                <a:ext cx="1102931" cy="523220"/>
              </a:xfrm>
              <a:prstGeom prst="rect">
                <a:avLst/>
              </a:prstGeom>
              <a:noFill/>
            </p:spPr>
            <p:txBody>
              <a:bodyPr wrap="none" rtlCol="0">
                <a:spAutoFit/>
              </a:bodyPr>
              <a:lstStyle/>
              <a:p>
                <a:r>
                  <a:rPr lang="en-US" sz="1400" b="1" dirty="0" smtClean="0"/>
                  <a:t>Wave front</a:t>
                </a:r>
              </a:p>
              <a:p>
                <a:r>
                  <a:rPr lang="en-US" sz="1400" b="1" dirty="0" smtClean="0"/>
                  <a:t>diverging</a:t>
                </a:r>
                <a:endParaRPr lang="en-US" sz="1400" b="1" dirty="0"/>
              </a:p>
            </p:txBody>
          </p:sp>
        </p:grpSp>
        <p:pic>
          <p:nvPicPr>
            <p:cNvPr id="28" name="Picture 27"/>
            <p:cNvPicPr>
              <a:picLocks noChangeAspect="1"/>
            </p:cNvPicPr>
            <p:nvPr/>
          </p:nvPicPr>
          <p:blipFill>
            <a:blip r:embed="rId2"/>
            <a:stretch>
              <a:fillRect/>
            </a:stretch>
          </p:blipFill>
          <p:spPr>
            <a:xfrm>
              <a:off x="5638800" y="1446715"/>
              <a:ext cx="1046382" cy="1078116"/>
            </a:xfrm>
            <a:prstGeom prst="rect">
              <a:avLst/>
            </a:prstGeom>
          </p:spPr>
        </p:pic>
        <p:sp>
          <p:nvSpPr>
            <p:cNvPr id="29" name="TextBox 28"/>
            <p:cNvSpPr txBox="1"/>
            <p:nvPr/>
          </p:nvSpPr>
          <p:spPr>
            <a:xfrm>
              <a:off x="5538179" y="1091266"/>
              <a:ext cx="1015021" cy="307777"/>
            </a:xfrm>
            <a:prstGeom prst="rect">
              <a:avLst/>
            </a:prstGeom>
            <a:noFill/>
          </p:spPr>
          <p:txBody>
            <a:bodyPr wrap="none" rtlCol="0">
              <a:spAutoFit/>
            </a:bodyPr>
            <a:lstStyle/>
            <a:p>
              <a:r>
                <a:rPr lang="en-US" sz="1400" b="1" dirty="0" smtClean="0"/>
                <a:t>PC mirror</a:t>
              </a:r>
              <a:endParaRPr lang="en-US" sz="1400" b="1" dirty="0"/>
            </a:p>
          </p:txBody>
        </p:sp>
      </p:grpSp>
      <p:grpSp>
        <p:nvGrpSpPr>
          <p:cNvPr id="31" name="Group 30"/>
          <p:cNvGrpSpPr/>
          <p:nvPr/>
        </p:nvGrpSpPr>
        <p:grpSpPr>
          <a:xfrm>
            <a:off x="2819400" y="2247978"/>
            <a:ext cx="2494182" cy="1433565"/>
            <a:chOff x="4191000" y="1091266"/>
            <a:chExt cx="2494182" cy="1433565"/>
          </a:xfrm>
        </p:grpSpPr>
        <p:grpSp>
          <p:nvGrpSpPr>
            <p:cNvPr id="32" name="Group 31"/>
            <p:cNvGrpSpPr/>
            <p:nvPr/>
          </p:nvGrpSpPr>
          <p:grpSpPr>
            <a:xfrm>
              <a:off x="4191000" y="1347894"/>
              <a:ext cx="1181514" cy="1052804"/>
              <a:chOff x="190086" y="1332813"/>
              <a:chExt cx="1181514" cy="1052804"/>
            </a:xfrm>
          </p:grpSpPr>
          <p:sp>
            <p:nvSpPr>
              <p:cNvPr id="35" name="Freeform 34"/>
              <p:cNvSpPr/>
              <p:nvPr/>
            </p:nvSpPr>
            <p:spPr bwMode="auto">
              <a:xfrm>
                <a:off x="1098164" y="1446715"/>
                <a:ext cx="273436" cy="900404"/>
              </a:xfrm>
              <a:custGeom>
                <a:avLst/>
                <a:gdLst>
                  <a:gd name="connsiteX0" fmla="*/ 44836 w 380934"/>
                  <a:gd name="connsiteY0" fmla="*/ 0 h 2080726"/>
                  <a:gd name="connsiteX1" fmla="*/ 44836 w 380934"/>
                  <a:gd name="connsiteY1" fmla="*/ 335902 h 2080726"/>
                  <a:gd name="connsiteX2" fmla="*/ 250109 w 380934"/>
                  <a:gd name="connsiteY2" fmla="*/ 662473 h 2080726"/>
                  <a:gd name="connsiteX3" fmla="*/ 380738 w 380934"/>
                  <a:gd name="connsiteY3" fmla="*/ 1045028 h 2080726"/>
                  <a:gd name="connsiteX4" fmla="*/ 222118 w 380934"/>
                  <a:gd name="connsiteY4" fmla="*/ 1558212 h 2080726"/>
                  <a:gd name="connsiteX5" fmla="*/ 26175 w 380934"/>
                  <a:gd name="connsiteY5" fmla="*/ 1782147 h 2080726"/>
                  <a:gd name="connsiteX6" fmla="*/ 7514 w 380934"/>
                  <a:gd name="connsiteY6" fmla="*/ 2080726 h 208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934" h="2080726">
                    <a:moveTo>
                      <a:pt x="44836" y="0"/>
                    </a:moveTo>
                    <a:cubicBezTo>
                      <a:pt x="27730" y="112745"/>
                      <a:pt x="10624" y="225490"/>
                      <a:pt x="44836" y="335902"/>
                    </a:cubicBezTo>
                    <a:cubicBezTo>
                      <a:pt x="79048" y="446314"/>
                      <a:pt x="194125" y="544285"/>
                      <a:pt x="250109" y="662473"/>
                    </a:cubicBezTo>
                    <a:cubicBezTo>
                      <a:pt x="306093" y="780661"/>
                      <a:pt x="385403" y="895738"/>
                      <a:pt x="380738" y="1045028"/>
                    </a:cubicBezTo>
                    <a:cubicBezTo>
                      <a:pt x="376073" y="1194318"/>
                      <a:pt x="281212" y="1435359"/>
                      <a:pt x="222118" y="1558212"/>
                    </a:cubicBezTo>
                    <a:cubicBezTo>
                      <a:pt x="163024" y="1681065"/>
                      <a:pt x="61942" y="1695061"/>
                      <a:pt x="26175" y="1782147"/>
                    </a:cubicBezTo>
                    <a:cubicBezTo>
                      <a:pt x="-9592" y="1869233"/>
                      <a:pt x="-1039" y="1974979"/>
                      <a:pt x="7514" y="2080726"/>
                    </a:cubicBezTo>
                  </a:path>
                </a:pathLst>
              </a:cu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6" name="Right Arrow 35"/>
              <p:cNvSpPr/>
              <p:nvPr/>
            </p:nvSpPr>
            <p:spPr bwMode="auto">
              <a:xfrm flipH="1">
                <a:off x="504115" y="1332813"/>
                <a:ext cx="609600" cy="152400"/>
              </a:xfrm>
              <a:prstGeom prs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190086" y="1862397"/>
                <a:ext cx="1148071" cy="523220"/>
              </a:xfrm>
              <a:prstGeom prst="rect">
                <a:avLst/>
              </a:prstGeom>
              <a:noFill/>
            </p:spPr>
            <p:txBody>
              <a:bodyPr wrap="none" rtlCol="0">
                <a:spAutoFit/>
              </a:bodyPr>
              <a:lstStyle/>
              <a:p>
                <a:r>
                  <a:rPr lang="en-US" sz="1400" b="1" dirty="0" smtClean="0"/>
                  <a:t>Wave front</a:t>
                </a:r>
              </a:p>
              <a:p>
                <a:r>
                  <a:rPr lang="en-US" sz="1400" b="1" dirty="0" smtClean="0"/>
                  <a:t>converging</a:t>
                </a:r>
                <a:endParaRPr lang="en-US" sz="1400" b="1" dirty="0"/>
              </a:p>
            </p:txBody>
          </p:sp>
        </p:grpSp>
        <p:pic>
          <p:nvPicPr>
            <p:cNvPr id="33" name="Picture 32"/>
            <p:cNvPicPr>
              <a:picLocks noChangeAspect="1"/>
            </p:cNvPicPr>
            <p:nvPr/>
          </p:nvPicPr>
          <p:blipFill>
            <a:blip r:embed="rId2"/>
            <a:stretch>
              <a:fillRect/>
            </a:stretch>
          </p:blipFill>
          <p:spPr>
            <a:xfrm>
              <a:off x="5638800" y="1446715"/>
              <a:ext cx="1046382" cy="1078116"/>
            </a:xfrm>
            <a:prstGeom prst="rect">
              <a:avLst/>
            </a:prstGeom>
          </p:spPr>
        </p:pic>
        <p:sp>
          <p:nvSpPr>
            <p:cNvPr id="34" name="TextBox 33"/>
            <p:cNvSpPr txBox="1"/>
            <p:nvPr/>
          </p:nvSpPr>
          <p:spPr>
            <a:xfrm>
              <a:off x="5538179" y="1091266"/>
              <a:ext cx="1015021" cy="307777"/>
            </a:xfrm>
            <a:prstGeom prst="rect">
              <a:avLst/>
            </a:prstGeom>
            <a:noFill/>
          </p:spPr>
          <p:txBody>
            <a:bodyPr wrap="none" rtlCol="0">
              <a:spAutoFit/>
            </a:bodyPr>
            <a:lstStyle/>
            <a:p>
              <a:r>
                <a:rPr lang="en-US" sz="1400" b="1" dirty="0" smtClean="0"/>
                <a:t>PC mirror</a:t>
              </a:r>
              <a:endParaRPr lang="en-US" sz="1400" b="1" dirty="0"/>
            </a:p>
          </p:txBody>
        </p:sp>
      </p:grpSp>
      <p:sp>
        <p:nvSpPr>
          <p:cNvPr id="38" name="TextBox 37"/>
          <p:cNvSpPr txBox="1"/>
          <p:nvPr/>
        </p:nvSpPr>
        <p:spPr>
          <a:xfrm>
            <a:off x="5550472" y="1769771"/>
            <a:ext cx="3200400" cy="954107"/>
          </a:xfrm>
          <a:prstGeom prst="rect">
            <a:avLst/>
          </a:prstGeom>
          <a:noFill/>
        </p:spPr>
        <p:txBody>
          <a:bodyPr wrap="square" rtlCol="0">
            <a:spAutoFit/>
          </a:bodyPr>
          <a:lstStyle/>
          <a:p>
            <a:r>
              <a:rPr lang="en-US" sz="1400" dirty="0" smtClean="0"/>
              <a:t>The PC light will travel back and converge light at the source thus cancelling all the aberrations and index changes due to turbulence </a:t>
            </a:r>
            <a:endParaRPr lang="en-US" sz="1400" dirty="0"/>
          </a:p>
        </p:txBody>
      </p:sp>
      <p:pic>
        <p:nvPicPr>
          <p:cNvPr id="39" name="Picture 38"/>
          <p:cNvPicPr>
            <a:picLocks noChangeAspect="1"/>
          </p:cNvPicPr>
          <p:nvPr/>
        </p:nvPicPr>
        <p:blipFill>
          <a:blip r:embed="rId3"/>
          <a:stretch>
            <a:fillRect/>
          </a:stretch>
        </p:blipFill>
        <p:spPr>
          <a:xfrm>
            <a:off x="1336952" y="3949767"/>
            <a:ext cx="6631549" cy="2374712"/>
          </a:xfrm>
          <a:prstGeom prst="rect">
            <a:avLst/>
          </a:prstGeom>
        </p:spPr>
      </p:pic>
    </p:spTree>
    <p:extLst>
      <p:ext uri="{BB962C8B-B14F-4D97-AF65-F5344CB8AC3E}">
        <p14:creationId xmlns:p14="http://schemas.microsoft.com/office/powerpoint/2010/main" val="210457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634"/>
            <a:ext cx="8229600" cy="1143000"/>
          </a:xfrm>
        </p:spPr>
        <p:txBody>
          <a:bodyPr/>
          <a:lstStyle/>
          <a:p>
            <a:r>
              <a:rPr lang="en-US" sz="3200" dirty="0" smtClean="0"/>
              <a:t>Digital phase conjugation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29</a:t>
            </a:fld>
            <a:endParaRPr lang="en-US"/>
          </a:p>
        </p:txBody>
      </p:sp>
      <p:pic>
        <p:nvPicPr>
          <p:cNvPr id="144386" name="Picture 2" descr="https://www.osapublishing.org/getImage.cfm?img=M3cubGFyZ2Usb3B0aWNhLTItOC03MjgtZzAwM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03431"/>
            <a:ext cx="6477000" cy="28110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81000" y="3981253"/>
            <a:ext cx="3825300" cy="3227410"/>
          </a:xfrm>
          <a:prstGeom prst="rect">
            <a:avLst/>
          </a:prstGeom>
        </p:spPr>
      </p:pic>
    </p:spTree>
    <p:extLst>
      <p:ext uri="{BB962C8B-B14F-4D97-AF65-F5344CB8AC3E}">
        <p14:creationId xmlns:p14="http://schemas.microsoft.com/office/powerpoint/2010/main" val="1357105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53" y="83807"/>
            <a:ext cx="8229600" cy="792162"/>
          </a:xfrm>
        </p:spPr>
        <p:txBody>
          <a:bodyPr/>
          <a:lstStyle/>
          <a:p>
            <a:r>
              <a:rPr lang="en-US" sz="2800" dirty="0" smtClean="0"/>
              <a:t>Three tone field</a:t>
            </a:r>
            <a:endParaRPr lang="en-US" sz="2800" dirty="0"/>
          </a:p>
        </p:txBody>
      </p:sp>
      <p:graphicFrame>
        <p:nvGraphicFramePr>
          <p:cNvPr id="155650" name="Object 2"/>
          <p:cNvGraphicFramePr>
            <a:graphicFrameLocks noChangeAspect="1"/>
          </p:cNvGraphicFramePr>
          <p:nvPr>
            <p:extLst>
              <p:ext uri="{D42A27DB-BD31-4B8C-83A1-F6EECF244321}">
                <p14:modId xmlns:p14="http://schemas.microsoft.com/office/powerpoint/2010/main" val="1836382930"/>
              </p:ext>
            </p:extLst>
          </p:nvPr>
        </p:nvGraphicFramePr>
        <p:xfrm>
          <a:off x="4959350" y="742950"/>
          <a:ext cx="2930525" cy="590550"/>
        </p:xfrm>
        <a:graphic>
          <a:graphicData uri="http://schemas.openxmlformats.org/presentationml/2006/ole">
            <mc:AlternateContent xmlns:mc="http://schemas.openxmlformats.org/markup-compatibility/2006">
              <mc:Choice xmlns:v="urn:schemas-microsoft-com:vml" Requires="v">
                <p:oleObj spid="_x0000_s95049" name="Equation" r:id="rId3" imgW="2082600" imgH="419040" progId="Equation.DSMT4">
                  <p:embed/>
                </p:oleObj>
              </mc:Choice>
              <mc:Fallback>
                <p:oleObj name="Equation" r:id="rId3" imgW="2082600" imgH="419040" progId="Equation.DSMT4">
                  <p:embed/>
                  <p:pic>
                    <p:nvPicPr>
                      <p:cNvPr id="155650" name="Object 2"/>
                      <p:cNvPicPr>
                        <a:picLocks noChangeAspect="1" noChangeArrowheads="1"/>
                      </p:cNvPicPr>
                      <p:nvPr/>
                    </p:nvPicPr>
                    <p:blipFill>
                      <a:blip r:embed="rId4"/>
                      <a:srcRect/>
                      <a:stretch>
                        <a:fillRect/>
                      </a:stretch>
                    </p:blipFill>
                    <p:spPr bwMode="auto">
                      <a:xfrm>
                        <a:off x="4959350" y="742950"/>
                        <a:ext cx="2930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 name="TextBox 82"/>
          <p:cNvSpPr txBox="1"/>
          <p:nvPr/>
        </p:nvSpPr>
        <p:spPr>
          <a:xfrm>
            <a:off x="4444806" y="1828185"/>
            <a:ext cx="4408913" cy="646331"/>
          </a:xfrm>
          <a:prstGeom prst="rect">
            <a:avLst/>
          </a:prstGeom>
          <a:noFill/>
        </p:spPr>
        <p:txBody>
          <a:bodyPr wrap="square" rtlCol="0">
            <a:spAutoFit/>
          </a:bodyPr>
          <a:lstStyle/>
          <a:p>
            <a:r>
              <a:rPr lang="en-US" dirty="0" smtClean="0"/>
              <a:t>Let us solve equation of motion in the presence of three AC fields</a:t>
            </a:r>
            <a:endParaRPr lang="en-US" dirty="0"/>
          </a:p>
        </p:txBody>
      </p:sp>
      <p:graphicFrame>
        <p:nvGraphicFramePr>
          <p:cNvPr id="155651" name="Object 3"/>
          <p:cNvGraphicFramePr>
            <a:graphicFrameLocks noChangeAspect="1"/>
          </p:cNvGraphicFramePr>
          <p:nvPr>
            <p:extLst>
              <p:ext uri="{D42A27DB-BD31-4B8C-83A1-F6EECF244321}">
                <p14:modId xmlns:p14="http://schemas.microsoft.com/office/powerpoint/2010/main" val="1382490441"/>
              </p:ext>
            </p:extLst>
          </p:nvPr>
        </p:nvGraphicFramePr>
        <p:xfrm>
          <a:off x="4435753" y="2396398"/>
          <a:ext cx="3976688" cy="400050"/>
        </p:xfrm>
        <a:graphic>
          <a:graphicData uri="http://schemas.openxmlformats.org/presentationml/2006/ole">
            <mc:AlternateContent xmlns:mc="http://schemas.openxmlformats.org/markup-compatibility/2006">
              <mc:Choice xmlns:v="urn:schemas-microsoft-com:vml" Requires="v">
                <p:oleObj spid="_x0000_s95050" name="Equation" r:id="rId5" imgW="2387520" imgH="241200" progId="Equation.DSMT4">
                  <p:embed/>
                </p:oleObj>
              </mc:Choice>
              <mc:Fallback>
                <p:oleObj name="Equation" r:id="rId5" imgW="2387520" imgH="241200" progId="Equation.DSMT4">
                  <p:embed/>
                  <p:pic>
                    <p:nvPicPr>
                      <p:cNvPr id="155651" name="Object 3"/>
                      <p:cNvPicPr>
                        <a:picLocks noChangeAspect="1" noChangeArrowheads="1"/>
                      </p:cNvPicPr>
                      <p:nvPr/>
                    </p:nvPicPr>
                    <p:blipFill>
                      <a:blip r:embed="rId6"/>
                      <a:srcRect/>
                      <a:stretch>
                        <a:fillRect/>
                      </a:stretch>
                    </p:blipFill>
                    <p:spPr bwMode="auto">
                      <a:xfrm>
                        <a:off x="4435753" y="2396398"/>
                        <a:ext cx="39766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 name="TextBox 87"/>
          <p:cNvSpPr txBox="1"/>
          <p:nvPr/>
        </p:nvSpPr>
        <p:spPr>
          <a:xfrm>
            <a:off x="117812" y="3149042"/>
            <a:ext cx="1633311" cy="646331"/>
          </a:xfrm>
          <a:prstGeom prst="rect">
            <a:avLst/>
          </a:prstGeom>
          <a:noFill/>
        </p:spPr>
        <p:txBody>
          <a:bodyPr wrap="square" rtlCol="0">
            <a:spAutoFit/>
          </a:bodyPr>
          <a:lstStyle/>
          <a:p>
            <a:r>
              <a:rPr lang="en-US" dirty="0" smtClean="0"/>
              <a:t>We shall look for a solution </a:t>
            </a:r>
            <a:endParaRPr lang="en-US" dirty="0"/>
          </a:p>
        </p:txBody>
      </p:sp>
      <p:graphicFrame>
        <p:nvGraphicFramePr>
          <p:cNvPr id="155652" name="Object 4"/>
          <p:cNvGraphicFramePr>
            <a:graphicFrameLocks noChangeAspect="1"/>
          </p:cNvGraphicFramePr>
          <p:nvPr>
            <p:extLst>
              <p:ext uri="{D42A27DB-BD31-4B8C-83A1-F6EECF244321}">
                <p14:modId xmlns:p14="http://schemas.microsoft.com/office/powerpoint/2010/main" val="3298498460"/>
              </p:ext>
            </p:extLst>
          </p:nvPr>
        </p:nvGraphicFramePr>
        <p:xfrm>
          <a:off x="3162300" y="2998788"/>
          <a:ext cx="5848350" cy="1816100"/>
        </p:xfrm>
        <a:graphic>
          <a:graphicData uri="http://schemas.openxmlformats.org/presentationml/2006/ole">
            <mc:AlternateContent xmlns:mc="http://schemas.openxmlformats.org/markup-compatibility/2006">
              <mc:Choice xmlns:v="urn:schemas-microsoft-com:vml" Requires="v">
                <p:oleObj spid="_x0000_s95051" name="Equation" r:id="rId7" imgW="4254480" imgH="1320480" progId="Equation.DSMT4">
                  <p:embed/>
                </p:oleObj>
              </mc:Choice>
              <mc:Fallback>
                <p:oleObj name="Equation" r:id="rId7" imgW="4254480" imgH="1320480" progId="Equation.DSMT4">
                  <p:embed/>
                  <p:pic>
                    <p:nvPicPr>
                      <p:cNvPr id="155652" name="Object 4"/>
                      <p:cNvPicPr>
                        <a:picLocks noChangeAspect="1" noChangeArrowheads="1"/>
                      </p:cNvPicPr>
                      <p:nvPr/>
                    </p:nvPicPr>
                    <p:blipFill>
                      <a:blip r:embed="rId8"/>
                      <a:srcRect/>
                      <a:stretch>
                        <a:fillRect/>
                      </a:stretch>
                    </p:blipFill>
                    <p:spPr bwMode="auto">
                      <a:xfrm>
                        <a:off x="3162300" y="2998788"/>
                        <a:ext cx="5848350" cy="1816100"/>
                      </a:xfrm>
                      <a:prstGeom prst="rect">
                        <a:avLst/>
                      </a:prstGeom>
                      <a:noFill/>
                      <a:ln>
                        <a:noFill/>
                      </a:ln>
                      <a:effectLst/>
                      <a:extLst/>
                    </p:spPr>
                  </p:pic>
                </p:oleObj>
              </mc:Fallback>
            </mc:AlternateContent>
          </a:graphicData>
        </a:graphic>
      </p:graphicFrame>
      <p:sp>
        <p:nvSpPr>
          <p:cNvPr id="75" name="TextBox 74"/>
          <p:cNvSpPr txBox="1"/>
          <p:nvPr/>
        </p:nvSpPr>
        <p:spPr>
          <a:xfrm>
            <a:off x="2054923" y="3083969"/>
            <a:ext cx="684803" cy="338554"/>
          </a:xfrm>
          <a:prstGeom prst="rect">
            <a:avLst/>
          </a:prstGeom>
          <a:noFill/>
        </p:spPr>
        <p:txBody>
          <a:bodyPr wrap="none" rtlCol="0">
            <a:spAutoFit/>
          </a:bodyPr>
          <a:lstStyle/>
          <a:p>
            <a:r>
              <a:rPr lang="en-US" sz="1600" dirty="0" smtClean="0"/>
              <a:t>linear</a:t>
            </a:r>
            <a:endParaRPr lang="en-US" sz="1600" dirty="0"/>
          </a:p>
        </p:txBody>
      </p:sp>
      <p:sp>
        <p:nvSpPr>
          <p:cNvPr id="104" name="TextBox 103"/>
          <p:cNvSpPr txBox="1"/>
          <p:nvPr/>
        </p:nvSpPr>
        <p:spPr>
          <a:xfrm>
            <a:off x="1884643" y="4432942"/>
            <a:ext cx="1087157" cy="338554"/>
          </a:xfrm>
          <a:prstGeom prst="rect">
            <a:avLst/>
          </a:prstGeom>
          <a:noFill/>
        </p:spPr>
        <p:txBody>
          <a:bodyPr wrap="none" rtlCol="0">
            <a:spAutoFit/>
          </a:bodyPr>
          <a:lstStyle/>
          <a:p>
            <a:r>
              <a:rPr lang="en-US" sz="1600" dirty="0" smtClean="0"/>
              <a:t>3-rd order</a:t>
            </a:r>
            <a:endParaRPr lang="en-US" sz="1600" dirty="0"/>
          </a:p>
        </p:txBody>
      </p:sp>
      <p:graphicFrame>
        <p:nvGraphicFramePr>
          <p:cNvPr id="78" name="Object 77"/>
          <p:cNvGraphicFramePr>
            <a:graphicFrameLocks noChangeAspect="1"/>
          </p:cNvGraphicFramePr>
          <p:nvPr>
            <p:extLst>
              <p:ext uri="{D42A27DB-BD31-4B8C-83A1-F6EECF244321}">
                <p14:modId xmlns:p14="http://schemas.microsoft.com/office/powerpoint/2010/main" val="3813425912"/>
              </p:ext>
            </p:extLst>
          </p:nvPr>
        </p:nvGraphicFramePr>
        <p:xfrm>
          <a:off x="1200150" y="4784725"/>
          <a:ext cx="7437438" cy="2001838"/>
        </p:xfrm>
        <a:graphic>
          <a:graphicData uri="http://schemas.openxmlformats.org/presentationml/2006/ole">
            <mc:AlternateContent xmlns:mc="http://schemas.openxmlformats.org/markup-compatibility/2006">
              <mc:Choice xmlns:v="urn:schemas-microsoft-com:vml" Requires="v">
                <p:oleObj spid="_x0000_s95052" name="Equation" r:id="rId9" imgW="5092560" imgH="1371600" progId="Equation.DSMT4">
                  <p:embed/>
                </p:oleObj>
              </mc:Choice>
              <mc:Fallback>
                <p:oleObj name="Equation" r:id="rId9" imgW="5092560" imgH="1371600" progId="Equation.DSMT4">
                  <p:embed/>
                  <p:pic>
                    <p:nvPicPr>
                      <p:cNvPr id="0" name=""/>
                      <p:cNvPicPr/>
                      <p:nvPr/>
                    </p:nvPicPr>
                    <p:blipFill>
                      <a:blip r:embed="rId10"/>
                      <a:stretch>
                        <a:fillRect/>
                      </a:stretch>
                    </p:blipFill>
                    <p:spPr>
                      <a:xfrm>
                        <a:off x="1200150" y="4784725"/>
                        <a:ext cx="7437438" cy="2001838"/>
                      </a:xfrm>
                      <a:prstGeom prst="rect">
                        <a:avLst/>
                      </a:prstGeom>
                    </p:spPr>
                  </p:pic>
                </p:oleObj>
              </mc:Fallback>
            </mc:AlternateContent>
          </a:graphicData>
        </a:graphic>
      </p:graphicFrame>
      <p:pic>
        <p:nvPicPr>
          <p:cNvPr id="4" name="Picture 3"/>
          <p:cNvPicPr>
            <a:picLocks noChangeAspect="1"/>
          </p:cNvPicPr>
          <p:nvPr/>
        </p:nvPicPr>
        <p:blipFill>
          <a:blip r:embed="rId11"/>
          <a:stretch>
            <a:fillRect/>
          </a:stretch>
        </p:blipFill>
        <p:spPr>
          <a:xfrm>
            <a:off x="457200" y="815916"/>
            <a:ext cx="4241194" cy="2303186"/>
          </a:xfrm>
          <a:prstGeom prst="rect">
            <a:avLst/>
          </a:prstGeom>
        </p:spPr>
      </p:pic>
      <p:sp>
        <p:nvSpPr>
          <p:cNvPr id="89" name="TextBox 88"/>
          <p:cNvSpPr txBox="1"/>
          <p:nvPr/>
        </p:nvSpPr>
        <p:spPr>
          <a:xfrm>
            <a:off x="1890691" y="3705839"/>
            <a:ext cx="1132041" cy="338554"/>
          </a:xfrm>
          <a:prstGeom prst="rect">
            <a:avLst/>
          </a:prstGeom>
          <a:noFill/>
        </p:spPr>
        <p:txBody>
          <a:bodyPr wrap="none" rtlCol="0">
            <a:spAutoFit/>
          </a:bodyPr>
          <a:lstStyle/>
          <a:p>
            <a:r>
              <a:rPr lang="en-US" sz="1600" dirty="0" smtClean="0"/>
              <a:t>2-nd order</a:t>
            </a:r>
            <a:endParaRPr lang="en-US" sz="1600" dirty="0"/>
          </a:p>
        </p:txBody>
      </p:sp>
      <p:sp>
        <p:nvSpPr>
          <p:cNvPr id="90" name="TextBox 89"/>
          <p:cNvSpPr txBox="1"/>
          <p:nvPr/>
        </p:nvSpPr>
        <p:spPr>
          <a:xfrm>
            <a:off x="53774" y="5032067"/>
            <a:ext cx="1132041" cy="338554"/>
          </a:xfrm>
          <a:prstGeom prst="rect">
            <a:avLst/>
          </a:prstGeom>
          <a:noFill/>
        </p:spPr>
        <p:txBody>
          <a:bodyPr wrap="none" rtlCol="0">
            <a:spAutoFit/>
          </a:bodyPr>
          <a:lstStyle/>
          <a:p>
            <a:r>
              <a:rPr lang="en-US" sz="1600" dirty="0" smtClean="0"/>
              <a:t>2-nd order</a:t>
            </a:r>
            <a:endParaRPr lang="en-US" sz="1600" dirty="0"/>
          </a:p>
        </p:txBody>
      </p:sp>
      <p:sp>
        <p:nvSpPr>
          <p:cNvPr id="91" name="TextBox 90"/>
          <p:cNvSpPr txBox="1"/>
          <p:nvPr/>
        </p:nvSpPr>
        <p:spPr>
          <a:xfrm>
            <a:off x="146932" y="6359973"/>
            <a:ext cx="1087157" cy="338554"/>
          </a:xfrm>
          <a:prstGeom prst="rect">
            <a:avLst/>
          </a:prstGeom>
          <a:noFill/>
        </p:spPr>
        <p:txBody>
          <a:bodyPr wrap="none" rtlCol="0">
            <a:spAutoFit/>
          </a:bodyPr>
          <a:lstStyle/>
          <a:p>
            <a:r>
              <a:rPr lang="en-US" sz="1600" dirty="0" smtClean="0"/>
              <a:t>3-rd order</a:t>
            </a:r>
            <a:endParaRPr lang="en-US" sz="1600" dirty="0"/>
          </a:p>
        </p:txBody>
      </p:sp>
      <p:grpSp>
        <p:nvGrpSpPr>
          <p:cNvPr id="77" name="Group 76"/>
          <p:cNvGrpSpPr/>
          <p:nvPr/>
        </p:nvGrpSpPr>
        <p:grpSpPr>
          <a:xfrm>
            <a:off x="5334000" y="6128728"/>
            <a:ext cx="1505890" cy="793129"/>
            <a:chOff x="5334000" y="6128728"/>
            <a:chExt cx="1505890" cy="793129"/>
          </a:xfrm>
        </p:grpSpPr>
        <p:sp>
          <p:nvSpPr>
            <p:cNvPr id="74" name="Oval 73"/>
            <p:cNvSpPr/>
            <p:nvPr/>
          </p:nvSpPr>
          <p:spPr bwMode="auto">
            <a:xfrm>
              <a:off x="5334000" y="6128728"/>
              <a:ext cx="533400" cy="703329"/>
            </a:xfrm>
            <a:prstGeom prst="ellipse">
              <a:avLst/>
            </a:prstGeom>
            <a:solidFill>
              <a:srgbClr val="FFFF00">
                <a:alpha val="4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6" name="TextBox 75"/>
            <p:cNvSpPr txBox="1"/>
            <p:nvPr/>
          </p:nvSpPr>
          <p:spPr>
            <a:xfrm>
              <a:off x="5829677" y="6614080"/>
              <a:ext cx="1010213" cy="307777"/>
            </a:xfrm>
            <a:prstGeom prst="rect">
              <a:avLst/>
            </a:prstGeom>
            <a:noFill/>
          </p:spPr>
          <p:txBody>
            <a:bodyPr wrap="none" rtlCol="0">
              <a:spAutoFit/>
            </a:bodyPr>
            <a:lstStyle/>
            <a:p>
              <a:r>
                <a:rPr lang="en-US" sz="1400" b="1" dirty="0" smtClean="0"/>
                <a:t>important</a:t>
              </a:r>
              <a:endParaRPr lang="en-US" sz="1400" b="1" dirty="0"/>
            </a:p>
          </p:txBody>
        </p:sp>
      </p:grpSp>
      <p:grpSp>
        <p:nvGrpSpPr>
          <p:cNvPr id="84" name="Group 83"/>
          <p:cNvGrpSpPr/>
          <p:nvPr/>
        </p:nvGrpSpPr>
        <p:grpSpPr>
          <a:xfrm>
            <a:off x="4698394" y="1346207"/>
            <a:ext cx="4139220" cy="338554"/>
            <a:chOff x="4698394" y="1346207"/>
            <a:chExt cx="4139220" cy="338554"/>
          </a:xfrm>
        </p:grpSpPr>
        <p:sp>
          <p:nvSpPr>
            <p:cNvPr id="79" name="TextBox 78"/>
            <p:cNvSpPr txBox="1"/>
            <p:nvPr/>
          </p:nvSpPr>
          <p:spPr>
            <a:xfrm>
              <a:off x="4698394" y="1346207"/>
              <a:ext cx="3493264" cy="338554"/>
            </a:xfrm>
            <a:prstGeom prst="rect">
              <a:avLst/>
            </a:prstGeom>
            <a:noFill/>
          </p:spPr>
          <p:txBody>
            <a:bodyPr wrap="none" rtlCol="0">
              <a:spAutoFit/>
            </a:bodyPr>
            <a:lstStyle/>
            <a:p>
              <a:r>
                <a:rPr lang="en-US" sz="1600" dirty="0" smtClean="0"/>
                <a:t>Here </a:t>
              </a:r>
              <a:r>
                <a:rPr lang="en-US" sz="1600" i="1" dirty="0" smtClean="0">
                  <a:latin typeface="Times New Roman" panose="02020603050405020304" pitchFamily="18" charset="0"/>
                  <a:cs typeface="Times New Roman" panose="02020603050405020304" pitchFamily="18" charset="0"/>
                </a:rPr>
                <a:t>r(l) </a:t>
              </a:r>
              <a:r>
                <a:rPr lang="en-US" sz="1600" dirty="0" smtClean="0"/>
                <a:t>is the right (left) entity and  </a:t>
              </a:r>
              <a:endParaRPr lang="en-US" sz="1600" dirty="0"/>
            </a:p>
          </p:txBody>
        </p:sp>
        <p:graphicFrame>
          <p:nvGraphicFramePr>
            <p:cNvPr id="81" name="Object 80"/>
            <p:cNvGraphicFramePr>
              <a:graphicFrameLocks noChangeAspect="1"/>
            </p:cNvGraphicFramePr>
            <p:nvPr>
              <p:extLst>
                <p:ext uri="{D42A27DB-BD31-4B8C-83A1-F6EECF244321}">
                  <p14:modId xmlns:p14="http://schemas.microsoft.com/office/powerpoint/2010/main" val="2304274320"/>
                </p:ext>
              </p:extLst>
            </p:nvPr>
          </p:nvGraphicFramePr>
          <p:xfrm>
            <a:off x="8086516" y="1370347"/>
            <a:ext cx="751098" cy="314413"/>
          </p:xfrm>
          <a:graphic>
            <a:graphicData uri="http://schemas.openxmlformats.org/presentationml/2006/ole">
              <mc:AlternateContent xmlns:mc="http://schemas.openxmlformats.org/markup-compatibility/2006">
                <mc:Choice xmlns:v="urn:schemas-microsoft-com:vml" Requires="v">
                  <p:oleObj spid="_x0000_s95053" name="Equation" r:id="rId12" imgW="545760" imgH="228600" progId="Equation.DSMT4">
                    <p:embed/>
                  </p:oleObj>
                </mc:Choice>
                <mc:Fallback>
                  <p:oleObj name="Equation" r:id="rId12" imgW="545760" imgH="228600" progId="Equation.DSMT4">
                    <p:embed/>
                    <p:pic>
                      <p:nvPicPr>
                        <p:cNvPr id="0" name=""/>
                        <p:cNvPicPr/>
                        <p:nvPr/>
                      </p:nvPicPr>
                      <p:blipFill>
                        <a:blip r:embed="rId13"/>
                        <a:stretch>
                          <a:fillRect/>
                        </a:stretch>
                      </p:blipFill>
                      <p:spPr>
                        <a:xfrm>
                          <a:off x="8086516" y="1370347"/>
                          <a:ext cx="751098" cy="314413"/>
                        </a:xfrm>
                        <a:prstGeom prst="rect">
                          <a:avLst/>
                        </a:prstGeom>
                      </p:spPr>
                    </p:pic>
                  </p:oleObj>
                </mc:Fallback>
              </mc:AlternateContent>
            </a:graphicData>
          </a:graphic>
        </p:graphicFrame>
      </p:grpSp>
    </p:spTree>
    <p:extLst>
      <p:ext uri="{BB962C8B-B14F-4D97-AF65-F5344CB8AC3E}">
        <p14:creationId xmlns:p14="http://schemas.microsoft.com/office/powerpoint/2010/main" val="12239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ox(in)">
                                      <p:cBhvr>
                                        <p:cTn id="7" dur="500"/>
                                        <p:tgtEl>
                                          <p:spTgt spid="1556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box(in)">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55651"/>
                                        </p:tgtEl>
                                        <p:attrNameLst>
                                          <p:attrName>style.visibility</p:attrName>
                                        </p:attrNameLst>
                                      </p:cBhvr>
                                      <p:to>
                                        <p:strVal val="visible"/>
                                      </p:to>
                                    </p:set>
                                    <p:animEffect transition="in" filter="box(in)">
                                      <p:cBhvr>
                                        <p:cTn id="21" dur="500"/>
                                        <p:tgtEl>
                                          <p:spTgt spid="15565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box(in)">
                                      <p:cBhvr>
                                        <p:cTn id="26" dur="500"/>
                                        <p:tgtEl>
                                          <p:spTgt spid="88"/>
                                        </p:tgtEl>
                                      </p:cBhvr>
                                    </p:animEffect>
                                  </p:childTnLst>
                                </p:cTn>
                              </p:par>
                              <p:par>
                                <p:cTn id="27" presetID="4" presetClass="entr" presetSubtype="16" fill="hold" nodeType="withEffect">
                                  <p:stCondLst>
                                    <p:cond delay="0"/>
                                  </p:stCondLst>
                                  <p:childTnLst>
                                    <p:set>
                                      <p:cBhvr>
                                        <p:cTn id="28" dur="1" fill="hold">
                                          <p:stCondLst>
                                            <p:cond delay="0"/>
                                          </p:stCondLst>
                                        </p:cTn>
                                        <p:tgtEl>
                                          <p:spTgt spid="155652"/>
                                        </p:tgtEl>
                                        <p:attrNameLst>
                                          <p:attrName>style.visibility</p:attrName>
                                        </p:attrNameLst>
                                      </p:cBhvr>
                                      <p:to>
                                        <p:strVal val="visible"/>
                                      </p:to>
                                    </p:set>
                                    <p:animEffect transition="in" filter="box(in)">
                                      <p:cBhvr>
                                        <p:cTn id="29" dur="500"/>
                                        <p:tgtEl>
                                          <p:spTgt spid="15565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8" grpId="0"/>
      <p:bldP spid="75" grpId="0"/>
      <p:bldP spid="104" grpId="0"/>
      <p:bldP spid="89" grpId="0"/>
      <p:bldP spid="90" grpId="0"/>
      <p:bldP spid="9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37" y="-141240"/>
            <a:ext cx="8229600" cy="1143000"/>
          </a:xfrm>
        </p:spPr>
        <p:txBody>
          <a:bodyPr/>
          <a:lstStyle/>
          <a:p>
            <a:r>
              <a:rPr lang="en-US" sz="3200" dirty="0" smtClean="0"/>
              <a:t>Self-focusing</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30</a:t>
            </a:fld>
            <a:endParaRPr lang="en-US"/>
          </a:p>
        </p:txBody>
      </p:sp>
      <p:grpSp>
        <p:nvGrpSpPr>
          <p:cNvPr id="77" name="Group 76"/>
          <p:cNvGrpSpPr/>
          <p:nvPr/>
        </p:nvGrpSpPr>
        <p:grpSpPr>
          <a:xfrm>
            <a:off x="913101" y="1231946"/>
            <a:ext cx="2744499" cy="4928586"/>
            <a:chOff x="913101" y="1231946"/>
            <a:chExt cx="2744499" cy="4928586"/>
          </a:xfrm>
        </p:grpSpPr>
        <p:grpSp>
          <p:nvGrpSpPr>
            <p:cNvPr id="50" name="Group 49"/>
            <p:cNvGrpSpPr/>
            <p:nvPr/>
          </p:nvGrpSpPr>
          <p:grpSpPr>
            <a:xfrm>
              <a:off x="913101" y="1231946"/>
              <a:ext cx="2744499" cy="4928586"/>
              <a:chOff x="913101" y="1231946"/>
              <a:chExt cx="2744499" cy="4928586"/>
            </a:xfrm>
          </p:grpSpPr>
          <p:grpSp>
            <p:nvGrpSpPr>
              <p:cNvPr id="30" name="Group 29"/>
              <p:cNvGrpSpPr/>
              <p:nvPr/>
            </p:nvGrpSpPr>
            <p:grpSpPr>
              <a:xfrm>
                <a:off x="938986" y="3977660"/>
                <a:ext cx="2134257" cy="1720806"/>
                <a:chOff x="5842010" y="1059916"/>
                <a:chExt cx="2134257" cy="1720806"/>
              </a:xfrm>
            </p:grpSpPr>
            <p:grpSp>
              <p:nvGrpSpPr>
                <p:cNvPr id="11" name="Group 77"/>
                <p:cNvGrpSpPr/>
                <p:nvPr/>
              </p:nvGrpSpPr>
              <p:grpSpPr>
                <a:xfrm>
                  <a:off x="5842010" y="1059916"/>
                  <a:ext cx="2134257" cy="1720806"/>
                  <a:chOff x="2673351" y="1800225"/>
                  <a:chExt cx="3965575" cy="3114676"/>
                </a:xfrm>
              </p:grpSpPr>
              <p:sp>
                <p:nvSpPr>
                  <p:cNvPr id="22" name="Freeform 72"/>
                  <p:cNvSpPr>
                    <a:spLocks/>
                  </p:cNvSpPr>
                  <p:nvPr/>
                </p:nvSpPr>
                <p:spPr bwMode="auto">
                  <a:xfrm>
                    <a:off x="2673351" y="4597400"/>
                    <a:ext cx="977900" cy="315913"/>
                  </a:xfrm>
                  <a:custGeom>
                    <a:avLst/>
                    <a:gdLst/>
                    <a:ahLst/>
                    <a:cxnLst>
                      <a:cxn ang="0">
                        <a:pos x="10" y="199"/>
                      </a:cxn>
                      <a:cxn ang="0">
                        <a:pos x="25" y="199"/>
                      </a:cxn>
                      <a:cxn ang="0">
                        <a:pos x="40" y="199"/>
                      </a:cxn>
                      <a:cxn ang="0">
                        <a:pos x="55" y="199"/>
                      </a:cxn>
                      <a:cxn ang="0">
                        <a:pos x="70" y="199"/>
                      </a:cxn>
                      <a:cxn ang="0">
                        <a:pos x="85" y="199"/>
                      </a:cxn>
                      <a:cxn ang="0">
                        <a:pos x="99" y="199"/>
                      </a:cxn>
                      <a:cxn ang="0">
                        <a:pos x="114" y="199"/>
                      </a:cxn>
                      <a:cxn ang="0">
                        <a:pos x="129" y="199"/>
                      </a:cxn>
                      <a:cxn ang="0">
                        <a:pos x="144" y="199"/>
                      </a:cxn>
                      <a:cxn ang="0">
                        <a:pos x="159" y="199"/>
                      </a:cxn>
                      <a:cxn ang="0">
                        <a:pos x="174" y="199"/>
                      </a:cxn>
                      <a:cxn ang="0">
                        <a:pos x="189" y="199"/>
                      </a:cxn>
                      <a:cxn ang="0">
                        <a:pos x="204" y="199"/>
                      </a:cxn>
                      <a:cxn ang="0">
                        <a:pos x="219" y="199"/>
                      </a:cxn>
                      <a:cxn ang="0">
                        <a:pos x="234" y="194"/>
                      </a:cxn>
                      <a:cxn ang="0">
                        <a:pos x="248" y="194"/>
                      </a:cxn>
                      <a:cxn ang="0">
                        <a:pos x="263" y="194"/>
                      </a:cxn>
                      <a:cxn ang="0">
                        <a:pos x="278" y="194"/>
                      </a:cxn>
                      <a:cxn ang="0">
                        <a:pos x="293" y="189"/>
                      </a:cxn>
                      <a:cxn ang="0">
                        <a:pos x="308" y="189"/>
                      </a:cxn>
                      <a:cxn ang="0">
                        <a:pos x="323" y="189"/>
                      </a:cxn>
                      <a:cxn ang="0">
                        <a:pos x="338" y="184"/>
                      </a:cxn>
                      <a:cxn ang="0">
                        <a:pos x="353" y="184"/>
                      </a:cxn>
                      <a:cxn ang="0">
                        <a:pos x="368" y="179"/>
                      </a:cxn>
                      <a:cxn ang="0">
                        <a:pos x="383" y="174"/>
                      </a:cxn>
                      <a:cxn ang="0">
                        <a:pos x="397" y="169"/>
                      </a:cxn>
                      <a:cxn ang="0">
                        <a:pos x="412" y="164"/>
                      </a:cxn>
                      <a:cxn ang="0">
                        <a:pos x="427" y="159"/>
                      </a:cxn>
                      <a:cxn ang="0">
                        <a:pos x="442" y="154"/>
                      </a:cxn>
                      <a:cxn ang="0">
                        <a:pos x="457" y="149"/>
                      </a:cxn>
                      <a:cxn ang="0">
                        <a:pos x="472" y="139"/>
                      </a:cxn>
                      <a:cxn ang="0">
                        <a:pos x="487" y="129"/>
                      </a:cxn>
                      <a:cxn ang="0">
                        <a:pos x="502" y="119"/>
                      </a:cxn>
                      <a:cxn ang="0">
                        <a:pos x="517" y="110"/>
                      </a:cxn>
                      <a:cxn ang="0">
                        <a:pos x="532" y="100"/>
                      </a:cxn>
                      <a:cxn ang="0">
                        <a:pos x="541" y="90"/>
                      </a:cxn>
                      <a:cxn ang="0">
                        <a:pos x="556" y="75"/>
                      </a:cxn>
                      <a:cxn ang="0">
                        <a:pos x="571" y="60"/>
                      </a:cxn>
                      <a:cxn ang="0">
                        <a:pos x="586" y="45"/>
                      </a:cxn>
                      <a:cxn ang="0">
                        <a:pos x="596" y="30"/>
                      </a:cxn>
                      <a:cxn ang="0">
                        <a:pos x="611" y="10"/>
                      </a:cxn>
                    </a:cxnLst>
                    <a:rect l="0" t="0" r="r" b="b"/>
                    <a:pathLst>
                      <a:path w="616" h="199">
                        <a:moveTo>
                          <a:pt x="0" y="199"/>
                        </a:moveTo>
                        <a:lnTo>
                          <a:pt x="5" y="199"/>
                        </a:lnTo>
                        <a:lnTo>
                          <a:pt x="10" y="199"/>
                        </a:lnTo>
                        <a:lnTo>
                          <a:pt x="15" y="199"/>
                        </a:lnTo>
                        <a:lnTo>
                          <a:pt x="20" y="199"/>
                        </a:lnTo>
                        <a:lnTo>
                          <a:pt x="25" y="199"/>
                        </a:lnTo>
                        <a:lnTo>
                          <a:pt x="30" y="199"/>
                        </a:lnTo>
                        <a:lnTo>
                          <a:pt x="35" y="199"/>
                        </a:lnTo>
                        <a:lnTo>
                          <a:pt x="40" y="199"/>
                        </a:lnTo>
                        <a:lnTo>
                          <a:pt x="45" y="199"/>
                        </a:lnTo>
                        <a:lnTo>
                          <a:pt x="50" y="199"/>
                        </a:lnTo>
                        <a:lnTo>
                          <a:pt x="55" y="199"/>
                        </a:lnTo>
                        <a:lnTo>
                          <a:pt x="60" y="199"/>
                        </a:lnTo>
                        <a:lnTo>
                          <a:pt x="65" y="199"/>
                        </a:lnTo>
                        <a:lnTo>
                          <a:pt x="70" y="199"/>
                        </a:lnTo>
                        <a:lnTo>
                          <a:pt x="75" y="199"/>
                        </a:lnTo>
                        <a:lnTo>
                          <a:pt x="80" y="199"/>
                        </a:lnTo>
                        <a:lnTo>
                          <a:pt x="85" y="199"/>
                        </a:lnTo>
                        <a:lnTo>
                          <a:pt x="90" y="199"/>
                        </a:lnTo>
                        <a:lnTo>
                          <a:pt x="95" y="199"/>
                        </a:lnTo>
                        <a:lnTo>
                          <a:pt x="99" y="199"/>
                        </a:lnTo>
                        <a:lnTo>
                          <a:pt x="104" y="199"/>
                        </a:lnTo>
                        <a:lnTo>
                          <a:pt x="109" y="199"/>
                        </a:lnTo>
                        <a:lnTo>
                          <a:pt x="114" y="199"/>
                        </a:lnTo>
                        <a:lnTo>
                          <a:pt x="119" y="199"/>
                        </a:lnTo>
                        <a:lnTo>
                          <a:pt x="124" y="199"/>
                        </a:lnTo>
                        <a:lnTo>
                          <a:pt x="129" y="199"/>
                        </a:lnTo>
                        <a:lnTo>
                          <a:pt x="134" y="199"/>
                        </a:lnTo>
                        <a:lnTo>
                          <a:pt x="139" y="199"/>
                        </a:lnTo>
                        <a:lnTo>
                          <a:pt x="144" y="199"/>
                        </a:lnTo>
                        <a:lnTo>
                          <a:pt x="149" y="199"/>
                        </a:lnTo>
                        <a:lnTo>
                          <a:pt x="154" y="199"/>
                        </a:lnTo>
                        <a:lnTo>
                          <a:pt x="159" y="199"/>
                        </a:lnTo>
                        <a:lnTo>
                          <a:pt x="164" y="199"/>
                        </a:lnTo>
                        <a:lnTo>
                          <a:pt x="169" y="199"/>
                        </a:lnTo>
                        <a:lnTo>
                          <a:pt x="174" y="199"/>
                        </a:lnTo>
                        <a:lnTo>
                          <a:pt x="179" y="199"/>
                        </a:lnTo>
                        <a:lnTo>
                          <a:pt x="184" y="199"/>
                        </a:lnTo>
                        <a:lnTo>
                          <a:pt x="189" y="199"/>
                        </a:lnTo>
                        <a:lnTo>
                          <a:pt x="194" y="199"/>
                        </a:lnTo>
                        <a:lnTo>
                          <a:pt x="199" y="199"/>
                        </a:lnTo>
                        <a:lnTo>
                          <a:pt x="204" y="199"/>
                        </a:lnTo>
                        <a:lnTo>
                          <a:pt x="209" y="199"/>
                        </a:lnTo>
                        <a:lnTo>
                          <a:pt x="214" y="199"/>
                        </a:lnTo>
                        <a:lnTo>
                          <a:pt x="219" y="199"/>
                        </a:lnTo>
                        <a:lnTo>
                          <a:pt x="224" y="199"/>
                        </a:lnTo>
                        <a:lnTo>
                          <a:pt x="229" y="194"/>
                        </a:lnTo>
                        <a:lnTo>
                          <a:pt x="234" y="194"/>
                        </a:lnTo>
                        <a:lnTo>
                          <a:pt x="239" y="194"/>
                        </a:lnTo>
                        <a:lnTo>
                          <a:pt x="243" y="194"/>
                        </a:lnTo>
                        <a:lnTo>
                          <a:pt x="248" y="194"/>
                        </a:lnTo>
                        <a:lnTo>
                          <a:pt x="253" y="194"/>
                        </a:lnTo>
                        <a:lnTo>
                          <a:pt x="258" y="194"/>
                        </a:lnTo>
                        <a:lnTo>
                          <a:pt x="263" y="194"/>
                        </a:lnTo>
                        <a:lnTo>
                          <a:pt x="268" y="194"/>
                        </a:lnTo>
                        <a:lnTo>
                          <a:pt x="273" y="194"/>
                        </a:lnTo>
                        <a:lnTo>
                          <a:pt x="278" y="194"/>
                        </a:lnTo>
                        <a:lnTo>
                          <a:pt x="283" y="194"/>
                        </a:lnTo>
                        <a:lnTo>
                          <a:pt x="288" y="194"/>
                        </a:lnTo>
                        <a:lnTo>
                          <a:pt x="293" y="189"/>
                        </a:lnTo>
                        <a:lnTo>
                          <a:pt x="298" y="189"/>
                        </a:lnTo>
                        <a:lnTo>
                          <a:pt x="303" y="189"/>
                        </a:lnTo>
                        <a:lnTo>
                          <a:pt x="308" y="189"/>
                        </a:lnTo>
                        <a:lnTo>
                          <a:pt x="313" y="189"/>
                        </a:lnTo>
                        <a:lnTo>
                          <a:pt x="318" y="189"/>
                        </a:lnTo>
                        <a:lnTo>
                          <a:pt x="323" y="189"/>
                        </a:lnTo>
                        <a:lnTo>
                          <a:pt x="328" y="189"/>
                        </a:lnTo>
                        <a:lnTo>
                          <a:pt x="333" y="184"/>
                        </a:lnTo>
                        <a:lnTo>
                          <a:pt x="338" y="184"/>
                        </a:lnTo>
                        <a:lnTo>
                          <a:pt x="343" y="184"/>
                        </a:lnTo>
                        <a:lnTo>
                          <a:pt x="348" y="184"/>
                        </a:lnTo>
                        <a:lnTo>
                          <a:pt x="353" y="184"/>
                        </a:lnTo>
                        <a:lnTo>
                          <a:pt x="358" y="179"/>
                        </a:lnTo>
                        <a:lnTo>
                          <a:pt x="363" y="179"/>
                        </a:lnTo>
                        <a:lnTo>
                          <a:pt x="368" y="179"/>
                        </a:lnTo>
                        <a:lnTo>
                          <a:pt x="373" y="179"/>
                        </a:lnTo>
                        <a:lnTo>
                          <a:pt x="378" y="174"/>
                        </a:lnTo>
                        <a:lnTo>
                          <a:pt x="383" y="174"/>
                        </a:lnTo>
                        <a:lnTo>
                          <a:pt x="388" y="174"/>
                        </a:lnTo>
                        <a:lnTo>
                          <a:pt x="392" y="174"/>
                        </a:lnTo>
                        <a:lnTo>
                          <a:pt x="397" y="169"/>
                        </a:lnTo>
                        <a:lnTo>
                          <a:pt x="402" y="169"/>
                        </a:lnTo>
                        <a:lnTo>
                          <a:pt x="407" y="169"/>
                        </a:lnTo>
                        <a:lnTo>
                          <a:pt x="412" y="164"/>
                        </a:lnTo>
                        <a:lnTo>
                          <a:pt x="417" y="164"/>
                        </a:lnTo>
                        <a:lnTo>
                          <a:pt x="422" y="164"/>
                        </a:lnTo>
                        <a:lnTo>
                          <a:pt x="427" y="159"/>
                        </a:lnTo>
                        <a:lnTo>
                          <a:pt x="432" y="159"/>
                        </a:lnTo>
                        <a:lnTo>
                          <a:pt x="437" y="154"/>
                        </a:lnTo>
                        <a:lnTo>
                          <a:pt x="442" y="154"/>
                        </a:lnTo>
                        <a:lnTo>
                          <a:pt x="447" y="154"/>
                        </a:lnTo>
                        <a:lnTo>
                          <a:pt x="452" y="149"/>
                        </a:lnTo>
                        <a:lnTo>
                          <a:pt x="457" y="149"/>
                        </a:lnTo>
                        <a:lnTo>
                          <a:pt x="462" y="144"/>
                        </a:lnTo>
                        <a:lnTo>
                          <a:pt x="467" y="144"/>
                        </a:lnTo>
                        <a:lnTo>
                          <a:pt x="472" y="139"/>
                        </a:lnTo>
                        <a:lnTo>
                          <a:pt x="477" y="139"/>
                        </a:lnTo>
                        <a:lnTo>
                          <a:pt x="482" y="134"/>
                        </a:lnTo>
                        <a:lnTo>
                          <a:pt x="487" y="129"/>
                        </a:lnTo>
                        <a:lnTo>
                          <a:pt x="492" y="129"/>
                        </a:lnTo>
                        <a:lnTo>
                          <a:pt x="497" y="124"/>
                        </a:lnTo>
                        <a:lnTo>
                          <a:pt x="502" y="119"/>
                        </a:lnTo>
                        <a:lnTo>
                          <a:pt x="507" y="119"/>
                        </a:lnTo>
                        <a:lnTo>
                          <a:pt x="512" y="115"/>
                        </a:lnTo>
                        <a:lnTo>
                          <a:pt x="517" y="110"/>
                        </a:lnTo>
                        <a:lnTo>
                          <a:pt x="522" y="105"/>
                        </a:lnTo>
                        <a:lnTo>
                          <a:pt x="527" y="105"/>
                        </a:lnTo>
                        <a:lnTo>
                          <a:pt x="532" y="100"/>
                        </a:lnTo>
                        <a:lnTo>
                          <a:pt x="541" y="90"/>
                        </a:lnTo>
                        <a:lnTo>
                          <a:pt x="536" y="90"/>
                        </a:lnTo>
                        <a:lnTo>
                          <a:pt x="541" y="90"/>
                        </a:lnTo>
                        <a:lnTo>
                          <a:pt x="546" y="85"/>
                        </a:lnTo>
                        <a:lnTo>
                          <a:pt x="551" y="80"/>
                        </a:lnTo>
                        <a:lnTo>
                          <a:pt x="556" y="75"/>
                        </a:lnTo>
                        <a:lnTo>
                          <a:pt x="561" y="70"/>
                        </a:lnTo>
                        <a:lnTo>
                          <a:pt x="566" y="65"/>
                        </a:lnTo>
                        <a:lnTo>
                          <a:pt x="571" y="60"/>
                        </a:lnTo>
                        <a:lnTo>
                          <a:pt x="576" y="55"/>
                        </a:lnTo>
                        <a:lnTo>
                          <a:pt x="581" y="50"/>
                        </a:lnTo>
                        <a:lnTo>
                          <a:pt x="586" y="45"/>
                        </a:lnTo>
                        <a:lnTo>
                          <a:pt x="591" y="40"/>
                        </a:lnTo>
                        <a:lnTo>
                          <a:pt x="591" y="35"/>
                        </a:lnTo>
                        <a:lnTo>
                          <a:pt x="596" y="30"/>
                        </a:lnTo>
                        <a:lnTo>
                          <a:pt x="601" y="25"/>
                        </a:lnTo>
                        <a:lnTo>
                          <a:pt x="606" y="20"/>
                        </a:lnTo>
                        <a:lnTo>
                          <a:pt x="611" y="10"/>
                        </a:lnTo>
                        <a:lnTo>
                          <a:pt x="616" y="5"/>
                        </a:lnTo>
                        <a:lnTo>
                          <a:pt x="616" y="0"/>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3" name="Group 76"/>
                  <p:cNvGrpSpPr/>
                  <p:nvPr/>
                </p:nvGrpSpPr>
                <p:grpSpPr>
                  <a:xfrm>
                    <a:off x="3651251" y="1800225"/>
                    <a:ext cx="2633663" cy="3113088"/>
                    <a:chOff x="3651251" y="1800225"/>
                    <a:chExt cx="2633663" cy="3113088"/>
                  </a:xfrm>
                </p:grpSpPr>
                <p:sp>
                  <p:nvSpPr>
                    <p:cNvPr id="25" name="Freeform 73"/>
                    <p:cNvSpPr>
                      <a:spLocks/>
                    </p:cNvSpPr>
                    <p:nvPr/>
                  </p:nvSpPr>
                  <p:spPr bwMode="auto">
                    <a:xfrm>
                      <a:off x="3651251" y="1973263"/>
                      <a:ext cx="842963" cy="2624138"/>
                    </a:xfrm>
                    <a:custGeom>
                      <a:avLst/>
                      <a:gdLst/>
                      <a:ahLst/>
                      <a:cxnLst>
                        <a:cxn ang="0">
                          <a:pos x="10" y="1638"/>
                        </a:cxn>
                        <a:cxn ang="0">
                          <a:pos x="25" y="1624"/>
                        </a:cxn>
                        <a:cxn ang="0">
                          <a:pos x="35" y="1599"/>
                        </a:cxn>
                        <a:cxn ang="0">
                          <a:pos x="50" y="1579"/>
                        </a:cxn>
                        <a:cxn ang="0">
                          <a:pos x="60" y="1554"/>
                        </a:cxn>
                        <a:cxn ang="0">
                          <a:pos x="74" y="1529"/>
                        </a:cxn>
                        <a:cxn ang="0">
                          <a:pos x="84" y="1499"/>
                        </a:cxn>
                        <a:cxn ang="0">
                          <a:pos x="99" y="1475"/>
                        </a:cxn>
                        <a:cxn ang="0">
                          <a:pos x="109" y="1440"/>
                        </a:cxn>
                        <a:cxn ang="0">
                          <a:pos x="124" y="1410"/>
                        </a:cxn>
                        <a:cxn ang="0">
                          <a:pos x="134" y="1375"/>
                        </a:cxn>
                        <a:cxn ang="0">
                          <a:pos x="149" y="1341"/>
                        </a:cxn>
                        <a:cxn ang="0">
                          <a:pos x="159" y="1306"/>
                        </a:cxn>
                        <a:cxn ang="0">
                          <a:pos x="174" y="1266"/>
                        </a:cxn>
                        <a:cxn ang="0">
                          <a:pos x="184" y="1226"/>
                        </a:cxn>
                        <a:cxn ang="0">
                          <a:pos x="199" y="1187"/>
                        </a:cxn>
                        <a:cxn ang="0">
                          <a:pos x="209" y="1147"/>
                        </a:cxn>
                        <a:cxn ang="0">
                          <a:pos x="223" y="1102"/>
                        </a:cxn>
                        <a:cxn ang="0">
                          <a:pos x="233" y="1058"/>
                        </a:cxn>
                        <a:cxn ang="0">
                          <a:pos x="248" y="1013"/>
                        </a:cxn>
                        <a:cxn ang="0">
                          <a:pos x="258" y="963"/>
                        </a:cxn>
                        <a:cxn ang="0">
                          <a:pos x="273" y="914"/>
                        </a:cxn>
                        <a:cxn ang="0">
                          <a:pos x="283" y="869"/>
                        </a:cxn>
                        <a:cxn ang="0">
                          <a:pos x="298" y="819"/>
                        </a:cxn>
                        <a:cxn ang="0">
                          <a:pos x="308" y="770"/>
                        </a:cxn>
                        <a:cxn ang="0">
                          <a:pos x="323" y="715"/>
                        </a:cxn>
                        <a:cxn ang="0">
                          <a:pos x="333" y="665"/>
                        </a:cxn>
                        <a:cxn ang="0">
                          <a:pos x="348" y="616"/>
                        </a:cxn>
                        <a:cxn ang="0">
                          <a:pos x="362" y="566"/>
                        </a:cxn>
                        <a:cxn ang="0">
                          <a:pos x="372" y="516"/>
                        </a:cxn>
                        <a:cxn ang="0">
                          <a:pos x="387" y="467"/>
                        </a:cxn>
                        <a:cxn ang="0">
                          <a:pos x="397" y="417"/>
                        </a:cxn>
                        <a:cxn ang="0">
                          <a:pos x="412" y="367"/>
                        </a:cxn>
                        <a:cxn ang="0">
                          <a:pos x="422" y="323"/>
                        </a:cxn>
                        <a:cxn ang="0">
                          <a:pos x="437" y="278"/>
                        </a:cxn>
                        <a:cxn ang="0">
                          <a:pos x="447" y="233"/>
                        </a:cxn>
                        <a:cxn ang="0">
                          <a:pos x="462" y="194"/>
                        </a:cxn>
                        <a:cxn ang="0">
                          <a:pos x="472" y="154"/>
                        </a:cxn>
                        <a:cxn ang="0">
                          <a:pos x="487" y="114"/>
                        </a:cxn>
                        <a:cxn ang="0">
                          <a:pos x="497" y="79"/>
                        </a:cxn>
                        <a:cxn ang="0">
                          <a:pos x="511" y="45"/>
                        </a:cxn>
                        <a:cxn ang="0">
                          <a:pos x="521" y="15"/>
                        </a:cxn>
                      </a:cxnLst>
                      <a:rect l="0" t="0" r="r" b="b"/>
                      <a:pathLst>
                        <a:path w="531" h="1653">
                          <a:moveTo>
                            <a:pt x="0" y="1653"/>
                          </a:moveTo>
                          <a:lnTo>
                            <a:pt x="5" y="1648"/>
                          </a:lnTo>
                          <a:lnTo>
                            <a:pt x="10" y="1638"/>
                          </a:lnTo>
                          <a:lnTo>
                            <a:pt x="15" y="1633"/>
                          </a:lnTo>
                          <a:lnTo>
                            <a:pt x="20" y="1628"/>
                          </a:lnTo>
                          <a:lnTo>
                            <a:pt x="25" y="1624"/>
                          </a:lnTo>
                          <a:lnTo>
                            <a:pt x="25" y="1614"/>
                          </a:lnTo>
                          <a:lnTo>
                            <a:pt x="30" y="1609"/>
                          </a:lnTo>
                          <a:lnTo>
                            <a:pt x="35" y="1599"/>
                          </a:lnTo>
                          <a:lnTo>
                            <a:pt x="40" y="1594"/>
                          </a:lnTo>
                          <a:lnTo>
                            <a:pt x="45" y="1584"/>
                          </a:lnTo>
                          <a:lnTo>
                            <a:pt x="50" y="1579"/>
                          </a:lnTo>
                          <a:lnTo>
                            <a:pt x="50" y="1569"/>
                          </a:lnTo>
                          <a:lnTo>
                            <a:pt x="55" y="1564"/>
                          </a:lnTo>
                          <a:lnTo>
                            <a:pt x="60" y="1554"/>
                          </a:lnTo>
                          <a:lnTo>
                            <a:pt x="65" y="1544"/>
                          </a:lnTo>
                          <a:lnTo>
                            <a:pt x="69" y="1534"/>
                          </a:lnTo>
                          <a:lnTo>
                            <a:pt x="74" y="1529"/>
                          </a:lnTo>
                          <a:lnTo>
                            <a:pt x="79" y="1519"/>
                          </a:lnTo>
                          <a:lnTo>
                            <a:pt x="79" y="1509"/>
                          </a:lnTo>
                          <a:lnTo>
                            <a:pt x="84" y="1499"/>
                          </a:lnTo>
                          <a:lnTo>
                            <a:pt x="89" y="1489"/>
                          </a:lnTo>
                          <a:lnTo>
                            <a:pt x="94" y="1485"/>
                          </a:lnTo>
                          <a:lnTo>
                            <a:pt x="99" y="1475"/>
                          </a:lnTo>
                          <a:lnTo>
                            <a:pt x="104" y="1465"/>
                          </a:lnTo>
                          <a:lnTo>
                            <a:pt x="104" y="1455"/>
                          </a:lnTo>
                          <a:lnTo>
                            <a:pt x="109" y="1440"/>
                          </a:lnTo>
                          <a:lnTo>
                            <a:pt x="114" y="1430"/>
                          </a:lnTo>
                          <a:lnTo>
                            <a:pt x="119" y="1420"/>
                          </a:lnTo>
                          <a:lnTo>
                            <a:pt x="124" y="1410"/>
                          </a:lnTo>
                          <a:lnTo>
                            <a:pt x="129" y="1400"/>
                          </a:lnTo>
                          <a:lnTo>
                            <a:pt x="129" y="1390"/>
                          </a:lnTo>
                          <a:lnTo>
                            <a:pt x="134" y="1375"/>
                          </a:lnTo>
                          <a:lnTo>
                            <a:pt x="139" y="1365"/>
                          </a:lnTo>
                          <a:lnTo>
                            <a:pt x="144" y="1355"/>
                          </a:lnTo>
                          <a:lnTo>
                            <a:pt x="149" y="1341"/>
                          </a:lnTo>
                          <a:lnTo>
                            <a:pt x="154" y="1331"/>
                          </a:lnTo>
                          <a:lnTo>
                            <a:pt x="154" y="1321"/>
                          </a:lnTo>
                          <a:lnTo>
                            <a:pt x="159" y="1306"/>
                          </a:lnTo>
                          <a:lnTo>
                            <a:pt x="164" y="1296"/>
                          </a:lnTo>
                          <a:lnTo>
                            <a:pt x="169" y="1281"/>
                          </a:lnTo>
                          <a:lnTo>
                            <a:pt x="174" y="1266"/>
                          </a:lnTo>
                          <a:lnTo>
                            <a:pt x="179" y="1256"/>
                          </a:lnTo>
                          <a:lnTo>
                            <a:pt x="179" y="1241"/>
                          </a:lnTo>
                          <a:lnTo>
                            <a:pt x="184" y="1226"/>
                          </a:lnTo>
                          <a:lnTo>
                            <a:pt x="189" y="1216"/>
                          </a:lnTo>
                          <a:lnTo>
                            <a:pt x="194" y="1201"/>
                          </a:lnTo>
                          <a:lnTo>
                            <a:pt x="199" y="1187"/>
                          </a:lnTo>
                          <a:lnTo>
                            <a:pt x="204" y="1172"/>
                          </a:lnTo>
                          <a:lnTo>
                            <a:pt x="204" y="1162"/>
                          </a:lnTo>
                          <a:lnTo>
                            <a:pt x="209" y="1147"/>
                          </a:lnTo>
                          <a:lnTo>
                            <a:pt x="213" y="1132"/>
                          </a:lnTo>
                          <a:lnTo>
                            <a:pt x="218" y="1117"/>
                          </a:lnTo>
                          <a:lnTo>
                            <a:pt x="223" y="1102"/>
                          </a:lnTo>
                          <a:lnTo>
                            <a:pt x="228" y="1087"/>
                          </a:lnTo>
                          <a:lnTo>
                            <a:pt x="233" y="1072"/>
                          </a:lnTo>
                          <a:lnTo>
                            <a:pt x="233" y="1058"/>
                          </a:lnTo>
                          <a:lnTo>
                            <a:pt x="238" y="1043"/>
                          </a:lnTo>
                          <a:lnTo>
                            <a:pt x="243" y="1028"/>
                          </a:lnTo>
                          <a:lnTo>
                            <a:pt x="248" y="1013"/>
                          </a:lnTo>
                          <a:lnTo>
                            <a:pt x="253" y="993"/>
                          </a:lnTo>
                          <a:lnTo>
                            <a:pt x="258" y="978"/>
                          </a:lnTo>
                          <a:lnTo>
                            <a:pt x="258" y="963"/>
                          </a:lnTo>
                          <a:lnTo>
                            <a:pt x="263" y="948"/>
                          </a:lnTo>
                          <a:lnTo>
                            <a:pt x="268" y="933"/>
                          </a:lnTo>
                          <a:lnTo>
                            <a:pt x="273" y="914"/>
                          </a:lnTo>
                          <a:lnTo>
                            <a:pt x="278" y="899"/>
                          </a:lnTo>
                          <a:lnTo>
                            <a:pt x="283" y="884"/>
                          </a:lnTo>
                          <a:lnTo>
                            <a:pt x="283" y="869"/>
                          </a:lnTo>
                          <a:lnTo>
                            <a:pt x="288" y="849"/>
                          </a:lnTo>
                          <a:lnTo>
                            <a:pt x="293" y="834"/>
                          </a:lnTo>
                          <a:lnTo>
                            <a:pt x="298" y="819"/>
                          </a:lnTo>
                          <a:lnTo>
                            <a:pt x="303" y="799"/>
                          </a:lnTo>
                          <a:lnTo>
                            <a:pt x="308" y="784"/>
                          </a:lnTo>
                          <a:lnTo>
                            <a:pt x="308" y="770"/>
                          </a:lnTo>
                          <a:lnTo>
                            <a:pt x="313" y="750"/>
                          </a:lnTo>
                          <a:lnTo>
                            <a:pt x="318" y="735"/>
                          </a:lnTo>
                          <a:lnTo>
                            <a:pt x="323" y="715"/>
                          </a:lnTo>
                          <a:lnTo>
                            <a:pt x="328" y="700"/>
                          </a:lnTo>
                          <a:lnTo>
                            <a:pt x="333" y="685"/>
                          </a:lnTo>
                          <a:lnTo>
                            <a:pt x="333" y="665"/>
                          </a:lnTo>
                          <a:lnTo>
                            <a:pt x="338" y="650"/>
                          </a:lnTo>
                          <a:lnTo>
                            <a:pt x="343" y="635"/>
                          </a:lnTo>
                          <a:lnTo>
                            <a:pt x="348" y="616"/>
                          </a:lnTo>
                          <a:lnTo>
                            <a:pt x="353" y="601"/>
                          </a:lnTo>
                          <a:lnTo>
                            <a:pt x="358" y="581"/>
                          </a:lnTo>
                          <a:lnTo>
                            <a:pt x="362" y="566"/>
                          </a:lnTo>
                          <a:lnTo>
                            <a:pt x="362" y="551"/>
                          </a:lnTo>
                          <a:lnTo>
                            <a:pt x="367" y="531"/>
                          </a:lnTo>
                          <a:lnTo>
                            <a:pt x="372" y="516"/>
                          </a:lnTo>
                          <a:lnTo>
                            <a:pt x="377" y="501"/>
                          </a:lnTo>
                          <a:lnTo>
                            <a:pt x="382" y="482"/>
                          </a:lnTo>
                          <a:lnTo>
                            <a:pt x="387" y="467"/>
                          </a:lnTo>
                          <a:lnTo>
                            <a:pt x="387" y="452"/>
                          </a:lnTo>
                          <a:lnTo>
                            <a:pt x="392" y="432"/>
                          </a:lnTo>
                          <a:lnTo>
                            <a:pt x="397" y="417"/>
                          </a:lnTo>
                          <a:lnTo>
                            <a:pt x="402" y="402"/>
                          </a:lnTo>
                          <a:lnTo>
                            <a:pt x="407" y="387"/>
                          </a:lnTo>
                          <a:lnTo>
                            <a:pt x="412" y="367"/>
                          </a:lnTo>
                          <a:lnTo>
                            <a:pt x="412" y="352"/>
                          </a:lnTo>
                          <a:lnTo>
                            <a:pt x="417" y="338"/>
                          </a:lnTo>
                          <a:lnTo>
                            <a:pt x="422" y="323"/>
                          </a:lnTo>
                          <a:lnTo>
                            <a:pt x="427" y="308"/>
                          </a:lnTo>
                          <a:lnTo>
                            <a:pt x="432" y="293"/>
                          </a:lnTo>
                          <a:lnTo>
                            <a:pt x="437" y="278"/>
                          </a:lnTo>
                          <a:lnTo>
                            <a:pt x="437" y="263"/>
                          </a:lnTo>
                          <a:lnTo>
                            <a:pt x="442" y="248"/>
                          </a:lnTo>
                          <a:lnTo>
                            <a:pt x="447" y="233"/>
                          </a:lnTo>
                          <a:lnTo>
                            <a:pt x="452" y="218"/>
                          </a:lnTo>
                          <a:lnTo>
                            <a:pt x="457" y="208"/>
                          </a:lnTo>
                          <a:lnTo>
                            <a:pt x="462" y="194"/>
                          </a:lnTo>
                          <a:lnTo>
                            <a:pt x="462" y="179"/>
                          </a:lnTo>
                          <a:lnTo>
                            <a:pt x="467" y="164"/>
                          </a:lnTo>
                          <a:lnTo>
                            <a:pt x="472" y="154"/>
                          </a:lnTo>
                          <a:lnTo>
                            <a:pt x="477" y="139"/>
                          </a:lnTo>
                          <a:lnTo>
                            <a:pt x="482" y="129"/>
                          </a:lnTo>
                          <a:lnTo>
                            <a:pt x="487" y="114"/>
                          </a:lnTo>
                          <a:lnTo>
                            <a:pt x="487" y="104"/>
                          </a:lnTo>
                          <a:lnTo>
                            <a:pt x="492" y="89"/>
                          </a:lnTo>
                          <a:lnTo>
                            <a:pt x="497" y="79"/>
                          </a:lnTo>
                          <a:lnTo>
                            <a:pt x="502" y="69"/>
                          </a:lnTo>
                          <a:lnTo>
                            <a:pt x="507" y="60"/>
                          </a:lnTo>
                          <a:lnTo>
                            <a:pt x="511" y="45"/>
                          </a:lnTo>
                          <a:lnTo>
                            <a:pt x="516" y="35"/>
                          </a:lnTo>
                          <a:lnTo>
                            <a:pt x="516" y="25"/>
                          </a:lnTo>
                          <a:lnTo>
                            <a:pt x="521" y="15"/>
                          </a:lnTo>
                          <a:lnTo>
                            <a:pt x="526" y="5"/>
                          </a:lnTo>
                          <a:lnTo>
                            <a:pt x="531" y="0"/>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74"/>
                    <p:cNvSpPr>
                      <a:spLocks/>
                    </p:cNvSpPr>
                    <p:nvPr/>
                  </p:nvSpPr>
                  <p:spPr bwMode="auto">
                    <a:xfrm>
                      <a:off x="4494213" y="1800225"/>
                      <a:ext cx="868363" cy="2119313"/>
                    </a:xfrm>
                    <a:custGeom>
                      <a:avLst/>
                      <a:gdLst/>
                      <a:ahLst/>
                      <a:cxnLst>
                        <a:cxn ang="0">
                          <a:pos x="10" y="89"/>
                        </a:cxn>
                        <a:cxn ang="0">
                          <a:pos x="20" y="69"/>
                        </a:cxn>
                        <a:cxn ang="0">
                          <a:pos x="35" y="49"/>
                        </a:cxn>
                        <a:cxn ang="0">
                          <a:pos x="45" y="29"/>
                        </a:cxn>
                        <a:cxn ang="0">
                          <a:pos x="60" y="15"/>
                        </a:cxn>
                        <a:cxn ang="0">
                          <a:pos x="75" y="5"/>
                        </a:cxn>
                        <a:cxn ang="0">
                          <a:pos x="90" y="0"/>
                        </a:cxn>
                        <a:cxn ang="0">
                          <a:pos x="105" y="0"/>
                        </a:cxn>
                        <a:cxn ang="0">
                          <a:pos x="120" y="0"/>
                        </a:cxn>
                        <a:cxn ang="0">
                          <a:pos x="134" y="10"/>
                        </a:cxn>
                        <a:cxn ang="0">
                          <a:pos x="149" y="25"/>
                        </a:cxn>
                        <a:cxn ang="0">
                          <a:pos x="164" y="39"/>
                        </a:cxn>
                        <a:cxn ang="0">
                          <a:pos x="174" y="59"/>
                        </a:cxn>
                        <a:cxn ang="0">
                          <a:pos x="189" y="84"/>
                        </a:cxn>
                        <a:cxn ang="0">
                          <a:pos x="199" y="109"/>
                        </a:cxn>
                        <a:cxn ang="0">
                          <a:pos x="214" y="134"/>
                        </a:cxn>
                        <a:cxn ang="0">
                          <a:pos x="224" y="169"/>
                        </a:cxn>
                        <a:cxn ang="0">
                          <a:pos x="239" y="198"/>
                        </a:cxn>
                        <a:cxn ang="0">
                          <a:pos x="249" y="238"/>
                        </a:cxn>
                        <a:cxn ang="0">
                          <a:pos x="264" y="273"/>
                        </a:cxn>
                        <a:cxn ang="0">
                          <a:pos x="273" y="317"/>
                        </a:cxn>
                        <a:cxn ang="0">
                          <a:pos x="288" y="357"/>
                        </a:cxn>
                        <a:cxn ang="0">
                          <a:pos x="298" y="402"/>
                        </a:cxn>
                        <a:cxn ang="0">
                          <a:pos x="313" y="447"/>
                        </a:cxn>
                        <a:cxn ang="0">
                          <a:pos x="323" y="496"/>
                        </a:cxn>
                        <a:cxn ang="0">
                          <a:pos x="338" y="541"/>
                        </a:cxn>
                        <a:cxn ang="0">
                          <a:pos x="348" y="591"/>
                        </a:cxn>
                        <a:cxn ang="0">
                          <a:pos x="363" y="640"/>
                        </a:cxn>
                        <a:cxn ang="0">
                          <a:pos x="373" y="690"/>
                        </a:cxn>
                        <a:cxn ang="0">
                          <a:pos x="388" y="744"/>
                        </a:cxn>
                        <a:cxn ang="0">
                          <a:pos x="398" y="794"/>
                        </a:cxn>
                        <a:cxn ang="0">
                          <a:pos x="413" y="844"/>
                        </a:cxn>
                        <a:cxn ang="0">
                          <a:pos x="422" y="893"/>
                        </a:cxn>
                        <a:cxn ang="0">
                          <a:pos x="437" y="943"/>
                        </a:cxn>
                        <a:cxn ang="0">
                          <a:pos x="447" y="993"/>
                        </a:cxn>
                        <a:cxn ang="0">
                          <a:pos x="462" y="1042"/>
                        </a:cxn>
                        <a:cxn ang="0">
                          <a:pos x="472" y="1087"/>
                        </a:cxn>
                        <a:cxn ang="0">
                          <a:pos x="487" y="1137"/>
                        </a:cxn>
                        <a:cxn ang="0">
                          <a:pos x="497" y="1181"/>
                        </a:cxn>
                        <a:cxn ang="0">
                          <a:pos x="512" y="1226"/>
                        </a:cxn>
                        <a:cxn ang="0">
                          <a:pos x="527" y="1271"/>
                        </a:cxn>
                        <a:cxn ang="0">
                          <a:pos x="537" y="1310"/>
                        </a:cxn>
                      </a:cxnLst>
                      <a:rect l="0" t="0" r="r" b="b"/>
                      <a:pathLst>
                        <a:path w="547" h="1335">
                          <a:moveTo>
                            <a:pt x="0" y="109"/>
                          </a:moveTo>
                          <a:lnTo>
                            <a:pt x="5" y="99"/>
                          </a:lnTo>
                          <a:lnTo>
                            <a:pt x="10" y="89"/>
                          </a:lnTo>
                          <a:lnTo>
                            <a:pt x="10" y="84"/>
                          </a:lnTo>
                          <a:lnTo>
                            <a:pt x="15" y="74"/>
                          </a:lnTo>
                          <a:lnTo>
                            <a:pt x="20" y="69"/>
                          </a:lnTo>
                          <a:lnTo>
                            <a:pt x="25" y="59"/>
                          </a:lnTo>
                          <a:lnTo>
                            <a:pt x="30" y="54"/>
                          </a:lnTo>
                          <a:lnTo>
                            <a:pt x="35" y="49"/>
                          </a:lnTo>
                          <a:lnTo>
                            <a:pt x="35" y="39"/>
                          </a:lnTo>
                          <a:lnTo>
                            <a:pt x="40" y="34"/>
                          </a:lnTo>
                          <a:lnTo>
                            <a:pt x="45" y="29"/>
                          </a:lnTo>
                          <a:lnTo>
                            <a:pt x="50" y="25"/>
                          </a:lnTo>
                          <a:lnTo>
                            <a:pt x="55" y="20"/>
                          </a:lnTo>
                          <a:lnTo>
                            <a:pt x="60" y="15"/>
                          </a:lnTo>
                          <a:lnTo>
                            <a:pt x="65" y="10"/>
                          </a:lnTo>
                          <a:lnTo>
                            <a:pt x="70" y="5"/>
                          </a:lnTo>
                          <a:lnTo>
                            <a:pt x="75" y="5"/>
                          </a:lnTo>
                          <a:lnTo>
                            <a:pt x="80" y="0"/>
                          </a:lnTo>
                          <a:lnTo>
                            <a:pt x="85" y="0"/>
                          </a:lnTo>
                          <a:lnTo>
                            <a:pt x="90" y="0"/>
                          </a:lnTo>
                          <a:lnTo>
                            <a:pt x="95" y="0"/>
                          </a:lnTo>
                          <a:lnTo>
                            <a:pt x="100" y="0"/>
                          </a:lnTo>
                          <a:lnTo>
                            <a:pt x="105" y="0"/>
                          </a:lnTo>
                          <a:lnTo>
                            <a:pt x="110" y="0"/>
                          </a:lnTo>
                          <a:lnTo>
                            <a:pt x="115" y="0"/>
                          </a:lnTo>
                          <a:lnTo>
                            <a:pt x="120" y="0"/>
                          </a:lnTo>
                          <a:lnTo>
                            <a:pt x="124" y="5"/>
                          </a:lnTo>
                          <a:lnTo>
                            <a:pt x="129" y="5"/>
                          </a:lnTo>
                          <a:lnTo>
                            <a:pt x="134" y="10"/>
                          </a:lnTo>
                          <a:lnTo>
                            <a:pt x="139" y="15"/>
                          </a:lnTo>
                          <a:lnTo>
                            <a:pt x="144" y="20"/>
                          </a:lnTo>
                          <a:lnTo>
                            <a:pt x="149" y="25"/>
                          </a:lnTo>
                          <a:lnTo>
                            <a:pt x="154" y="29"/>
                          </a:lnTo>
                          <a:lnTo>
                            <a:pt x="159" y="34"/>
                          </a:lnTo>
                          <a:lnTo>
                            <a:pt x="164" y="39"/>
                          </a:lnTo>
                          <a:lnTo>
                            <a:pt x="164" y="49"/>
                          </a:lnTo>
                          <a:lnTo>
                            <a:pt x="169" y="54"/>
                          </a:lnTo>
                          <a:lnTo>
                            <a:pt x="174" y="59"/>
                          </a:lnTo>
                          <a:lnTo>
                            <a:pt x="179" y="69"/>
                          </a:lnTo>
                          <a:lnTo>
                            <a:pt x="184" y="74"/>
                          </a:lnTo>
                          <a:lnTo>
                            <a:pt x="189" y="84"/>
                          </a:lnTo>
                          <a:lnTo>
                            <a:pt x="189" y="89"/>
                          </a:lnTo>
                          <a:lnTo>
                            <a:pt x="194" y="99"/>
                          </a:lnTo>
                          <a:lnTo>
                            <a:pt x="199" y="109"/>
                          </a:lnTo>
                          <a:lnTo>
                            <a:pt x="204" y="114"/>
                          </a:lnTo>
                          <a:lnTo>
                            <a:pt x="209" y="124"/>
                          </a:lnTo>
                          <a:lnTo>
                            <a:pt x="214" y="134"/>
                          </a:lnTo>
                          <a:lnTo>
                            <a:pt x="214" y="144"/>
                          </a:lnTo>
                          <a:lnTo>
                            <a:pt x="219" y="154"/>
                          </a:lnTo>
                          <a:lnTo>
                            <a:pt x="224" y="169"/>
                          </a:lnTo>
                          <a:lnTo>
                            <a:pt x="229" y="178"/>
                          </a:lnTo>
                          <a:lnTo>
                            <a:pt x="234" y="188"/>
                          </a:lnTo>
                          <a:lnTo>
                            <a:pt x="239" y="198"/>
                          </a:lnTo>
                          <a:lnTo>
                            <a:pt x="244" y="213"/>
                          </a:lnTo>
                          <a:lnTo>
                            <a:pt x="244" y="223"/>
                          </a:lnTo>
                          <a:lnTo>
                            <a:pt x="249" y="238"/>
                          </a:lnTo>
                          <a:lnTo>
                            <a:pt x="254" y="248"/>
                          </a:lnTo>
                          <a:lnTo>
                            <a:pt x="259" y="263"/>
                          </a:lnTo>
                          <a:lnTo>
                            <a:pt x="264" y="273"/>
                          </a:lnTo>
                          <a:lnTo>
                            <a:pt x="269" y="288"/>
                          </a:lnTo>
                          <a:lnTo>
                            <a:pt x="269" y="303"/>
                          </a:lnTo>
                          <a:lnTo>
                            <a:pt x="273" y="317"/>
                          </a:lnTo>
                          <a:lnTo>
                            <a:pt x="278" y="327"/>
                          </a:lnTo>
                          <a:lnTo>
                            <a:pt x="283" y="342"/>
                          </a:lnTo>
                          <a:lnTo>
                            <a:pt x="288" y="357"/>
                          </a:lnTo>
                          <a:lnTo>
                            <a:pt x="293" y="372"/>
                          </a:lnTo>
                          <a:lnTo>
                            <a:pt x="293" y="387"/>
                          </a:lnTo>
                          <a:lnTo>
                            <a:pt x="298" y="402"/>
                          </a:lnTo>
                          <a:lnTo>
                            <a:pt x="303" y="417"/>
                          </a:lnTo>
                          <a:lnTo>
                            <a:pt x="308" y="432"/>
                          </a:lnTo>
                          <a:lnTo>
                            <a:pt x="313" y="447"/>
                          </a:lnTo>
                          <a:lnTo>
                            <a:pt x="318" y="461"/>
                          </a:lnTo>
                          <a:lnTo>
                            <a:pt x="318" y="476"/>
                          </a:lnTo>
                          <a:lnTo>
                            <a:pt x="323" y="496"/>
                          </a:lnTo>
                          <a:lnTo>
                            <a:pt x="328" y="511"/>
                          </a:lnTo>
                          <a:lnTo>
                            <a:pt x="333" y="526"/>
                          </a:lnTo>
                          <a:lnTo>
                            <a:pt x="338" y="541"/>
                          </a:lnTo>
                          <a:lnTo>
                            <a:pt x="343" y="561"/>
                          </a:lnTo>
                          <a:lnTo>
                            <a:pt x="343" y="576"/>
                          </a:lnTo>
                          <a:lnTo>
                            <a:pt x="348" y="591"/>
                          </a:lnTo>
                          <a:lnTo>
                            <a:pt x="353" y="610"/>
                          </a:lnTo>
                          <a:lnTo>
                            <a:pt x="358" y="625"/>
                          </a:lnTo>
                          <a:lnTo>
                            <a:pt x="363" y="640"/>
                          </a:lnTo>
                          <a:lnTo>
                            <a:pt x="368" y="660"/>
                          </a:lnTo>
                          <a:lnTo>
                            <a:pt x="368" y="675"/>
                          </a:lnTo>
                          <a:lnTo>
                            <a:pt x="373" y="690"/>
                          </a:lnTo>
                          <a:lnTo>
                            <a:pt x="378" y="710"/>
                          </a:lnTo>
                          <a:lnTo>
                            <a:pt x="383" y="725"/>
                          </a:lnTo>
                          <a:lnTo>
                            <a:pt x="388" y="744"/>
                          </a:lnTo>
                          <a:lnTo>
                            <a:pt x="393" y="759"/>
                          </a:lnTo>
                          <a:lnTo>
                            <a:pt x="398" y="774"/>
                          </a:lnTo>
                          <a:lnTo>
                            <a:pt x="398" y="794"/>
                          </a:lnTo>
                          <a:lnTo>
                            <a:pt x="403" y="809"/>
                          </a:lnTo>
                          <a:lnTo>
                            <a:pt x="408" y="824"/>
                          </a:lnTo>
                          <a:lnTo>
                            <a:pt x="413" y="844"/>
                          </a:lnTo>
                          <a:lnTo>
                            <a:pt x="417" y="859"/>
                          </a:lnTo>
                          <a:lnTo>
                            <a:pt x="422" y="879"/>
                          </a:lnTo>
                          <a:lnTo>
                            <a:pt x="422" y="893"/>
                          </a:lnTo>
                          <a:lnTo>
                            <a:pt x="427" y="908"/>
                          </a:lnTo>
                          <a:lnTo>
                            <a:pt x="432" y="928"/>
                          </a:lnTo>
                          <a:lnTo>
                            <a:pt x="437" y="943"/>
                          </a:lnTo>
                          <a:lnTo>
                            <a:pt x="442" y="958"/>
                          </a:lnTo>
                          <a:lnTo>
                            <a:pt x="447" y="978"/>
                          </a:lnTo>
                          <a:lnTo>
                            <a:pt x="447" y="993"/>
                          </a:lnTo>
                          <a:lnTo>
                            <a:pt x="452" y="1008"/>
                          </a:lnTo>
                          <a:lnTo>
                            <a:pt x="457" y="1023"/>
                          </a:lnTo>
                          <a:lnTo>
                            <a:pt x="462" y="1042"/>
                          </a:lnTo>
                          <a:lnTo>
                            <a:pt x="467" y="1057"/>
                          </a:lnTo>
                          <a:lnTo>
                            <a:pt x="472" y="1072"/>
                          </a:lnTo>
                          <a:lnTo>
                            <a:pt x="472" y="1087"/>
                          </a:lnTo>
                          <a:lnTo>
                            <a:pt x="477" y="1102"/>
                          </a:lnTo>
                          <a:lnTo>
                            <a:pt x="482" y="1122"/>
                          </a:lnTo>
                          <a:lnTo>
                            <a:pt x="487" y="1137"/>
                          </a:lnTo>
                          <a:lnTo>
                            <a:pt x="492" y="1152"/>
                          </a:lnTo>
                          <a:lnTo>
                            <a:pt x="497" y="1167"/>
                          </a:lnTo>
                          <a:lnTo>
                            <a:pt x="497" y="1181"/>
                          </a:lnTo>
                          <a:lnTo>
                            <a:pt x="502" y="1196"/>
                          </a:lnTo>
                          <a:lnTo>
                            <a:pt x="507" y="1211"/>
                          </a:lnTo>
                          <a:lnTo>
                            <a:pt x="512" y="1226"/>
                          </a:lnTo>
                          <a:lnTo>
                            <a:pt x="517" y="1241"/>
                          </a:lnTo>
                          <a:lnTo>
                            <a:pt x="522" y="1256"/>
                          </a:lnTo>
                          <a:lnTo>
                            <a:pt x="527" y="1271"/>
                          </a:lnTo>
                          <a:lnTo>
                            <a:pt x="527" y="1281"/>
                          </a:lnTo>
                          <a:lnTo>
                            <a:pt x="532" y="1296"/>
                          </a:lnTo>
                          <a:lnTo>
                            <a:pt x="537" y="1310"/>
                          </a:lnTo>
                          <a:lnTo>
                            <a:pt x="542" y="1325"/>
                          </a:lnTo>
                          <a:lnTo>
                            <a:pt x="547" y="1335"/>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75"/>
                    <p:cNvSpPr>
                      <a:spLocks/>
                    </p:cNvSpPr>
                    <p:nvPr/>
                  </p:nvSpPr>
                  <p:spPr bwMode="auto">
                    <a:xfrm>
                      <a:off x="5362576" y="3919538"/>
                      <a:ext cx="922338" cy="993775"/>
                    </a:xfrm>
                    <a:custGeom>
                      <a:avLst/>
                      <a:gdLst/>
                      <a:ahLst/>
                      <a:cxnLst>
                        <a:cxn ang="0">
                          <a:pos x="5" y="30"/>
                        </a:cxn>
                        <a:cxn ang="0">
                          <a:pos x="19" y="70"/>
                        </a:cxn>
                        <a:cxn ang="0">
                          <a:pos x="29" y="105"/>
                        </a:cxn>
                        <a:cxn ang="0">
                          <a:pos x="44" y="139"/>
                        </a:cxn>
                        <a:cxn ang="0">
                          <a:pos x="54" y="174"/>
                        </a:cxn>
                        <a:cxn ang="0">
                          <a:pos x="69" y="204"/>
                        </a:cxn>
                        <a:cxn ang="0">
                          <a:pos x="79" y="239"/>
                        </a:cxn>
                        <a:cxn ang="0">
                          <a:pos x="94" y="263"/>
                        </a:cxn>
                        <a:cxn ang="0">
                          <a:pos x="104" y="293"/>
                        </a:cxn>
                        <a:cxn ang="0">
                          <a:pos x="119" y="318"/>
                        </a:cxn>
                        <a:cxn ang="0">
                          <a:pos x="134" y="343"/>
                        </a:cxn>
                        <a:cxn ang="0">
                          <a:pos x="144" y="368"/>
                        </a:cxn>
                        <a:cxn ang="0">
                          <a:pos x="159" y="388"/>
                        </a:cxn>
                        <a:cxn ang="0">
                          <a:pos x="168" y="407"/>
                        </a:cxn>
                        <a:cxn ang="0">
                          <a:pos x="183" y="427"/>
                        </a:cxn>
                        <a:cxn ang="0">
                          <a:pos x="193" y="447"/>
                        </a:cxn>
                        <a:cxn ang="0">
                          <a:pos x="208" y="462"/>
                        </a:cxn>
                        <a:cxn ang="0">
                          <a:pos x="218" y="477"/>
                        </a:cxn>
                        <a:cxn ang="0">
                          <a:pos x="238" y="497"/>
                        </a:cxn>
                        <a:cxn ang="0">
                          <a:pos x="243" y="502"/>
                        </a:cxn>
                        <a:cxn ang="0">
                          <a:pos x="258" y="517"/>
                        </a:cxn>
                        <a:cxn ang="0">
                          <a:pos x="273" y="532"/>
                        </a:cxn>
                        <a:cxn ang="0">
                          <a:pos x="288" y="542"/>
                        </a:cxn>
                        <a:cxn ang="0">
                          <a:pos x="303" y="551"/>
                        </a:cxn>
                        <a:cxn ang="0">
                          <a:pos x="317" y="561"/>
                        </a:cxn>
                        <a:cxn ang="0">
                          <a:pos x="332" y="571"/>
                        </a:cxn>
                        <a:cxn ang="0">
                          <a:pos x="347" y="576"/>
                        </a:cxn>
                        <a:cxn ang="0">
                          <a:pos x="362" y="586"/>
                        </a:cxn>
                        <a:cxn ang="0">
                          <a:pos x="377" y="591"/>
                        </a:cxn>
                        <a:cxn ang="0">
                          <a:pos x="392" y="596"/>
                        </a:cxn>
                        <a:cxn ang="0">
                          <a:pos x="407" y="601"/>
                        </a:cxn>
                        <a:cxn ang="0">
                          <a:pos x="422" y="601"/>
                        </a:cxn>
                        <a:cxn ang="0">
                          <a:pos x="437" y="606"/>
                        </a:cxn>
                        <a:cxn ang="0">
                          <a:pos x="452" y="611"/>
                        </a:cxn>
                        <a:cxn ang="0">
                          <a:pos x="466" y="611"/>
                        </a:cxn>
                        <a:cxn ang="0">
                          <a:pos x="481" y="616"/>
                        </a:cxn>
                        <a:cxn ang="0">
                          <a:pos x="496" y="616"/>
                        </a:cxn>
                        <a:cxn ang="0">
                          <a:pos x="511" y="621"/>
                        </a:cxn>
                        <a:cxn ang="0">
                          <a:pos x="526" y="621"/>
                        </a:cxn>
                        <a:cxn ang="0">
                          <a:pos x="541" y="621"/>
                        </a:cxn>
                        <a:cxn ang="0">
                          <a:pos x="556" y="621"/>
                        </a:cxn>
                        <a:cxn ang="0">
                          <a:pos x="571" y="626"/>
                        </a:cxn>
                      </a:cxnLst>
                      <a:rect l="0" t="0" r="r" b="b"/>
                      <a:pathLst>
                        <a:path w="581" h="626">
                          <a:moveTo>
                            <a:pt x="0" y="0"/>
                          </a:moveTo>
                          <a:lnTo>
                            <a:pt x="5" y="15"/>
                          </a:lnTo>
                          <a:lnTo>
                            <a:pt x="5" y="30"/>
                          </a:lnTo>
                          <a:lnTo>
                            <a:pt x="10" y="40"/>
                          </a:lnTo>
                          <a:lnTo>
                            <a:pt x="15" y="55"/>
                          </a:lnTo>
                          <a:lnTo>
                            <a:pt x="19" y="70"/>
                          </a:lnTo>
                          <a:lnTo>
                            <a:pt x="24" y="80"/>
                          </a:lnTo>
                          <a:lnTo>
                            <a:pt x="29" y="95"/>
                          </a:lnTo>
                          <a:lnTo>
                            <a:pt x="29" y="105"/>
                          </a:lnTo>
                          <a:lnTo>
                            <a:pt x="34" y="115"/>
                          </a:lnTo>
                          <a:lnTo>
                            <a:pt x="39" y="129"/>
                          </a:lnTo>
                          <a:lnTo>
                            <a:pt x="44" y="139"/>
                          </a:lnTo>
                          <a:lnTo>
                            <a:pt x="49" y="149"/>
                          </a:lnTo>
                          <a:lnTo>
                            <a:pt x="54" y="164"/>
                          </a:lnTo>
                          <a:lnTo>
                            <a:pt x="54" y="174"/>
                          </a:lnTo>
                          <a:lnTo>
                            <a:pt x="59" y="184"/>
                          </a:lnTo>
                          <a:lnTo>
                            <a:pt x="64" y="194"/>
                          </a:lnTo>
                          <a:lnTo>
                            <a:pt x="69" y="204"/>
                          </a:lnTo>
                          <a:lnTo>
                            <a:pt x="74" y="214"/>
                          </a:lnTo>
                          <a:lnTo>
                            <a:pt x="79" y="229"/>
                          </a:lnTo>
                          <a:lnTo>
                            <a:pt x="79" y="239"/>
                          </a:lnTo>
                          <a:lnTo>
                            <a:pt x="84" y="249"/>
                          </a:lnTo>
                          <a:lnTo>
                            <a:pt x="89" y="259"/>
                          </a:lnTo>
                          <a:lnTo>
                            <a:pt x="94" y="263"/>
                          </a:lnTo>
                          <a:lnTo>
                            <a:pt x="99" y="273"/>
                          </a:lnTo>
                          <a:lnTo>
                            <a:pt x="104" y="283"/>
                          </a:lnTo>
                          <a:lnTo>
                            <a:pt x="104" y="293"/>
                          </a:lnTo>
                          <a:lnTo>
                            <a:pt x="109" y="303"/>
                          </a:lnTo>
                          <a:lnTo>
                            <a:pt x="114" y="308"/>
                          </a:lnTo>
                          <a:lnTo>
                            <a:pt x="119" y="318"/>
                          </a:lnTo>
                          <a:lnTo>
                            <a:pt x="124" y="328"/>
                          </a:lnTo>
                          <a:lnTo>
                            <a:pt x="129" y="338"/>
                          </a:lnTo>
                          <a:lnTo>
                            <a:pt x="134" y="343"/>
                          </a:lnTo>
                          <a:lnTo>
                            <a:pt x="134" y="353"/>
                          </a:lnTo>
                          <a:lnTo>
                            <a:pt x="139" y="358"/>
                          </a:lnTo>
                          <a:lnTo>
                            <a:pt x="144" y="368"/>
                          </a:lnTo>
                          <a:lnTo>
                            <a:pt x="149" y="373"/>
                          </a:lnTo>
                          <a:lnTo>
                            <a:pt x="154" y="383"/>
                          </a:lnTo>
                          <a:lnTo>
                            <a:pt x="159" y="388"/>
                          </a:lnTo>
                          <a:lnTo>
                            <a:pt x="159" y="398"/>
                          </a:lnTo>
                          <a:lnTo>
                            <a:pt x="163" y="402"/>
                          </a:lnTo>
                          <a:lnTo>
                            <a:pt x="168" y="407"/>
                          </a:lnTo>
                          <a:lnTo>
                            <a:pt x="173" y="412"/>
                          </a:lnTo>
                          <a:lnTo>
                            <a:pt x="178" y="422"/>
                          </a:lnTo>
                          <a:lnTo>
                            <a:pt x="183" y="427"/>
                          </a:lnTo>
                          <a:lnTo>
                            <a:pt x="183" y="432"/>
                          </a:lnTo>
                          <a:lnTo>
                            <a:pt x="188" y="437"/>
                          </a:lnTo>
                          <a:lnTo>
                            <a:pt x="193" y="447"/>
                          </a:lnTo>
                          <a:lnTo>
                            <a:pt x="198" y="452"/>
                          </a:lnTo>
                          <a:lnTo>
                            <a:pt x="203" y="457"/>
                          </a:lnTo>
                          <a:lnTo>
                            <a:pt x="208" y="462"/>
                          </a:lnTo>
                          <a:lnTo>
                            <a:pt x="208" y="467"/>
                          </a:lnTo>
                          <a:lnTo>
                            <a:pt x="213" y="472"/>
                          </a:lnTo>
                          <a:lnTo>
                            <a:pt x="218" y="477"/>
                          </a:lnTo>
                          <a:lnTo>
                            <a:pt x="223" y="482"/>
                          </a:lnTo>
                          <a:lnTo>
                            <a:pt x="228" y="487"/>
                          </a:lnTo>
                          <a:lnTo>
                            <a:pt x="238" y="497"/>
                          </a:lnTo>
                          <a:lnTo>
                            <a:pt x="233" y="497"/>
                          </a:lnTo>
                          <a:lnTo>
                            <a:pt x="238" y="497"/>
                          </a:lnTo>
                          <a:lnTo>
                            <a:pt x="243" y="502"/>
                          </a:lnTo>
                          <a:lnTo>
                            <a:pt x="248" y="507"/>
                          </a:lnTo>
                          <a:lnTo>
                            <a:pt x="253" y="512"/>
                          </a:lnTo>
                          <a:lnTo>
                            <a:pt x="258" y="517"/>
                          </a:lnTo>
                          <a:lnTo>
                            <a:pt x="263" y="522"/>
                          </a:lnTo>
                          <a:lnTo>
                            <a:pt x="268" y="527"/>
                          </a:lnTo>
                          <a:lnTo>
                            <a:pt x="273" y="532"/>
                          </a:lnTo>
                          <a:lnTo>
                            <a:pt x="278" y="532"/>
                          </a:lnTo>
                          <a:lnTo>
                            <a:pt x="283" y="537"/>
                          </a:lnTo>
                          <a:lnTo>
                            <a:pt x="288" y="542"/>
                          </a:lnTo>
                          <a:lnTo>
                            <a:pt x="293" y="546"/>
                          </a:lnTo>
                          <a:lnTo>
                            <a:pt x="298" y="546"/>
                          </a:lnTo>
                          <a:lnTo>
                            <a:pt x="303" y="551"/>
                          </a:lnTo>
                          <a:lnTo>
                            <a:pt x="308" y="556"/>
                          </a:lnTo>
                          <a:lnTo>
                            <a:pt x="312" y="561"/>
                          </a:lnTo>
                          <a:lnTo>
                            <a:pt x="317" y="561"/>
                          </a:lnTo>
                          <a:lnTo>
                            <a:pt x="322" y="566"/>
                          </a:lnTo>
                          <a:lnTo>
                            <a:pt x="327" y="566"/>
                          </a:lnTo>
                          <a:lnTo>
                            <a:pt x="332" y="571"/>
                          </a:lnTo>
                          <a:lnTo>
                            <a:pt x="337" y="571"/>
                          </a:lnTo>
                          <a:lnTo>
                            <a:pt x="342" y="576"/>
                          </a:lnTo>
                          <a:lnTo>
                            <a:pt x="347" y="576"/>
                          </a:lnTo>
                          <a:lnTo>
                            <a:pt x="352" y="581"/>
                          </a:lnTo>
                          <a:lnTo>
                            <a:pt x="357" y="581"/>
                          </a:lnTo>
                          <a:lnTo>
                            <a:pt x="362" y="586"/>
                          </a:lnTo>
                          <a:lnTo>
                            <a:pt x="367" y="586"/>
                          </a:lnTo>
                          <a:lnTo>
                            <a:pt x="372" y="586"/>
                          </a:lnTo>
                          <a:lnTo>
                            <a:pt x="377" y="591"/>
                          </a:lnTo>
                          <a:lnTo>
                            <a:pt x="382" y="591"/>
                          </a:lnTo>
                          <a:lnTo>
                            <a:pt x="387" y="591"/>
                          </a:lnTo>
                          <a:lnTo>
                            <a:pt x="392" y="596"/>
                          </a:lnTo>
                          <a:lnTo>
                            <a:pt x="397" y="596"/>
                          </a:lnTo>
                          <a:lnTo>
                            <a:pt x="402" y="596"/>
                          </a:lnTo>
                          <a:lnTo>
                            <a:pt x="407" y="601"/>
                          </a:lnTo>
                          <a:lnTo>
                            <a:pt x="412" y="601"/>
                          </a:lnTo>
                          <a:lnTo>
                            <a:pt x="417" y="601"/>
                          </a:lnTo>
                          <a:lnTo>
                            <a:pt x="422" y="601"/>
                          </a:lnTo>
                          <a:lnTo>
                            <a:pt x="427" y="606"/>
                          </a:lnTo>
                          <a:lnTo>
                            <a:pt x="432" y="606"/>
                          </a:lnTo>
                          <a:lnTo>
                            <a:pt x="437" y="606"/>
                          </a:lnTo>
                          <a:lnTo>
                            <a:pt x="442" y="606"/>
                          </a:lnTo>
                          <a:lnTo>
                            <a:pt x="447" y="611"/>
                          </a:lnTo>
                          <a:lnTo>
                            <a:pt x="452" y="611"/>
                          </a:lnTo>
                          <a:lnTo>
                            <a:pt x="456" y="611"/>
                          </a:lnTo>
                          <a:lnTo>
                            <a:pt x="461" y="611"/>
                          </a:lnTo>
                          <a:lnTo>
                            <a:pt x="466" y="611"/>
                          </a:lnTo>
                          <a:lnTo>
                            <a:pt x="471" y="616"/>
                          </a:lnTo>
                          <a:lnTo>
                            <a:pt x="476" y="616"/>
                          </a:lnTo>
                          <a:lnTo>
                            <a:pt x="481" y="616"/>
                          </a:lnTo>
                          <a:lnTo>
                            <a:pt x="486" y="616"/>
                          </a:lnTo>
                          <a:lnTo>
                            <a:pt x="491" y="616"/>
                          </a:lnTo>
                          <a:lnTo>
                            <a:pt x="496" y="616"/>
                          </a:lnTo>
                          <a:lnTo>
                            <a:pt x="501" y="616"/>
                          </a:lnTo>
                          <a:lnTo>
                            <a:pt x="506" y="616"/>
                          </a:lnTo>
                          <a:lnTo>
                            <a:pt x="511" y="621"/>
                          </a:lnTo>
                          <a:lnTo>
                            <a:pt x="516" y="621"/>
                          </a:lnTo>
                          <a:lnTo>
                            <a:pt x="521" y="621"/>
                          </a:lnTo>
                          <a:lnTo>
                            <a:pt x="526" y="621"/>
                          </a:lnTo>
                          <a:lnTo>
                            <a:pt x="531" y="621"/>
                          </a:lnTo>
                          <a:lnTo>
                            <a:pt x="536" y="621"/>
                          </a:lnTo>
                          <a:lnTo>
                            <a:pt x="541" y="621"/>
                          </a:lnTo>
                          <a:lnTo>
                            <a:pt x="546" y="621"/>
                          </a:lnTo>
                          <a:lnTo>
                            <a:pt x="551" y="621"/>
                          </a:lnTo>
                          <a:lnTo>
                            <a:pt x="556" y="621"/>
                          </a:lnTo>
                          <a:lnTo>
                            <a:pt x="561" y="621"/>
                          </a:lnTo>
                          <a:lnTo>
                            <a:pt x="566" y="621"/>
                          </a:lnTo>
                          <a:lnTo>
                            <a:pt x="571" y="626"/>
                          </a:lnTo>
                          <a:lnTo>
                            <a:pt x="576" y="626"/>
                          </a:lnTo>
                          <a:lnTo>
                            <a:pt x="581" y="626"/>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Freeform 76"/>
                  <p:cNvSpPr>
                    <a:spLocks/>
                  </p:cNvSpPr>
                  <p:nvPr/>
                </p:nvSpPr>
                <p:spPr bwMode="auto">
                  <a:xfrm>
                    <a:off x="6284913" y="4913313"/>
                    <a:ext cx="354013" cy="1588"/>
                  </a:xfrm>
                  <a:custGeom>
                    <a:avLst/>
                    <a:gdLst/>
                    <a:ahLst/>
                    <a:cxnLst>
                      <a:cxn ang="0">
                        <a:pos x="0" y="0"/>
                      </a:cxn>
                      <a:cxn ang="0">
                        <a:pos x="5" y="0"/>
                      </a:cxn>
                      <a:cxn ang="0">
                        <a:pos x="10" y="0"/>
                      </a:cxn>
                      <a:cxn ang="0">
                        <a:pos x="15" y="0"/>
                      </a:cxn>
                      <a:cxn ang="0">
                        <a:pos x="20" y="0"/>
                      </a:cxn>
                      <a:cxn ang="0">
                        <a:pos x="24" y="0"/>
                      </a:cxn>
                      <a:cxn ang="0">
                        <a:pos x="29" y="0"/>
                      </a:cxn>
                      <a:cxn ang="0">
                        <a:pos x="34" y="0"/>
                      </a:cxn>
                      <a:cxn ang="0">
                        <a:pos x="39" y="0"/>
                      </a:cxn>
                      <a:cxn ang="0">
                        <a:pos x="44" y="0"/>
                      </a:cxn>
                      <a:cxn ang="0">
                        <a:pos x="49" y="0"/>
                      </a:cxn>
                      <a:cxn ang="0">
                        <a:pos x="54" y="0"/>
                      </a:cxn>
                      <a:cxn ang="0">
                        <a:pos x="59" y="0"/>
                      </a:cxn>
                      <a:cxn ang="0">
                        <a:pos x="64" y="0"/>
                      </a:cxn>
                      <a:cxn ang="0">
                        <a:pos x="69" y="0"/>
                      </a:cxn>
                      <a:cxn ang="0">
                        <a:pos x="74" y="0"/>
                      </a:cxn>
                      <a:cxn ang="0">
                        <a:pos x="79" y="0"/>
                      </a:cxn>
                      <a:cxn ang="0">
                        <a:pos x="84" y="0"/>
                      </a:cxn>
                      <a:cxn ang="0">
                        <a:pos x="89" y="0"/>
                      </a:cxn>
                      <a:cxn ang="0">
                        <a:pos x="94" y="0"/>
                      </a:cxn>
                      <a:cxn ang="0">
                        <a:pos x="99" y="0"/>
                      </a:cxn>
                      <a:cxn ang="0">
                        <a:pos x="104" y="0"/>
                      </a:cxn>
                      <a:cxn ang="0">
                        <a:pos x="109" y="0"/>
                      </a:cxn>
                      <a:cxn ang="0">
                        <a:pos x="114" y="0"/>
                      </a:cxn>
                      <a:cxn ang="0">
                        <a:pos x="119" y="0"/>
                      </a:cxn>
                      <a:cxn ang="0">
                        <a:pos x="124" y="0"/>
                      </a:cxn>
                      <a:cxn ang="0">
                        <a:pos x="129" y="0"/>
                      </a:cxn>
                      <a:cxn ang="0">
                        <a:pos x="134" y="0"/>
                      </a:cxn>
                      <a:cxn ang="0">
                        <a:pos x="139" y="0"/>
                      </a:cxn>
                      <a:cxn ang="0">
                        <a:pos x="144" y="0"/>
                      </a:cxn>
                      <a:cxn ang="0">
                        <a:pos x="149" y="0"/>
                      </a:cxn>
                      <a:cxn ang="0">
                        <a:pos x="154" y="0"/>
                      </a:cxn>
                      <a:cxn ang="0">
                        <a:pos x="159" y="0"/>
                      </a:cxn>
                      <a:cxn ang="0">
                        <a:pos x="164" y="0"/>
                      </a:cxn>
                      <a:cxn ang="0">
                        <a:pos x="168" y="0"/>
                      </a:cxn>
                      <a:cxn ang="0">
                        <a:pos x="173" y="0"/>
                      </a:cxn>
                      <a:cxn ang="0">
                        <a:pos x="178" y="0"/>
                      </a:cxn>
                      <a:cxn ang="0">
                        <a:pos x="183" y="0"/>
                      </a:cxn>
                      <a:cxn ang="0">
                        <a:pos x="188" y="0"/>
                      </a:cxn>
                      <a:cxn ang="0">
                        <a:pos x="193" y="0"/>
                      </a:cxn>
                      <a:cxn ang="0">
                        <a:pos x="198" y="0"/>
                      </a:cxn>
                      <a:cxn ang="0">
                        <a:pos x="203" y="0"/>
                      </a:cxn>
                      <a:cxn ang="0">
                        <a:pos x="208" y="0"/>
                      </a:cxn>
                      <a:cxn ang="0">
                        <a:pos x="213" y="0"/>
                      </a:cxn>
                      <a:cxn ang="0">
                        <a:pos x="218" y="0"/>
                      </a:cxn>
                      <a:cxn ang="0">
                        <a:pos x="223" y="0"/>
                      </a:cxn>
                    </a:cxnLst>
                    <a:rect l="0" t="0" r="r" b="b"/>
                    <a:pathLst>
                      <a:path w="223">
                        <a:moveTo>
                          <a:pt x="0" y="0"/>
                        </a:moveTo>
                        <a:lnTo>
                          <a:pt x="5" y="0"/>
                        </a:lnTo>
                        <a:lnTo>
                          <a:pt x="10" y="0"/>
                        </a:lnTo>
                        <a:lnTo>
                          <a:pt x="15" y="0"/>
                        </a:lnTo>
                        <a:lnTo>
                          <a:pt x="20" y="0"/>
                        </a:lnTo>
                        <a:lnTo>
                          <a:pt x="24" y="0"/>
                        </a:lnTo>
                        <a:lnTo>
                          <a:pt x="29" y="0"/>
                        </a:lnTo>
                        <a:lnTo>
                          <a:pt x="34" y="0"/>
                        </a:lnTo>
                        <a:lnTo>
                          <a:pt x="39" y="0"/>
                        </a:lnTo>
                        <a:lnTo>
                          <a:pt x="44" y="0"/>
                        </a:lnTo>
                        <a:lnTo>
                          <a:pt x="49" y="0"/>
                        </a:lnTo>
                        <a:lnTo>
                          <a:pt x="54" y="0"/>
                        </a:lnTo>
                        <a:lnTo>
                          <a:pt x="59" y="0"/>
                        </a:lnTo>
                        <a:lnTo>
                          <a:pt x="64" y="0"/>
                        </a:lnTo>
                        <a:lnTo>
                          <a:pt x="69" y="0"/>
                        </a:lnTo>
                        <a:lnTo>
                          <a:pt x="74" y="0"/>
                        </a:lnTo>
                        <a:lnTo>
                          <a:pt x="79" y="0"/>
                        </a:lnTo>
                        <a:lnTo>
                          <a:pt x="84" y="0"/>
                        </a:lnTo>
                        <a:lnTo>
                          <a:pt x="89" y="0"/>
                        </a:lnTo>
                        <a:lnTo>
                          <a:pt x="94" y="0"/>
                        </a:lnTo>
                        <a:lnTo>
                          <a:pt x="99" y="0"/>
                        </a:lnTo>
                        <a:lnTo>
                          <a:pt x="104" y="0"/>
                        </a:lnTo>
                        <a:lnTo>
                          <a:pt x="109" y="0"/>
                        </a:lnTo>
                        <a:lnTo>
                          <a:pt x="114" y="0"/>
                        </a:lnTo>
                        <a:lnTo>
                          <a:pt x="119" y="0"/>
                        </a:lnTo>
                        <a:lnTo>
                          <a:pt x="124" y="0"/>
                        </a:lnTo>
                        <a:lnTo>
                          <a:pt x="129" y="0"/>
                        </a:lnTo>
                        <a:lnTo>
                          <a:pt x="134" y="0"/>
                        </a:lnTo>
                        <a:lnTo>
                          <a:pt x="139" y="0"/>
                        </a:lnTo>
                        <a:lnTo>
                          <a:pt x="144" y="0"/>
                        </a:lnTo>
                        <a:lnTo>
                          <a:pt x="149" y="0"/>
                        </a:lnTo>
                        <a:lnTo>
                          <a:pt x="154" y="0"/>
                        </a:lnTo>
                        <a:lnTo>
                          <a:pt x="159" y="0"/>
                        </a:lnTo>
                        <a:lnTo>
                          <a:pt x="164" y="0"/>
                        </a:lnTo>
                        <a:lnTo>
                          <a:pt x="168" y="0"/>
                        </a:lnTo>
                        <a:lnTo>
                          <a:pt x="173" y="0"/>
                        </a:lnTo>
                        <a:lnTo>
                          <a:pt x="178" y="0"/>
                        </a:lnTo>
                        <a:lnTo>
                          <a:pt x="183" y="0"/>
                        </a:lnTo>
                        <a:lnTo>
                          <a:pt x="188" y="0"/>
                        </a:lnTo>
                        <a:lnTo>
                          <a:pt x="193" y="0"/>
                        </a:lnTo>
                        <a:lnTo>
                          <a:pt x="198" y="0"/>
                        </a:lnTo>
                        <a:lnTo>
                          <a:pt x="203" y="0"/>
                        </a:lnTo>
                        <a:lnTo>
                          <a:pt x="208" y="0"/>
                        </a:lnTo>
                        <a:lnTo>
                          <a:pt x="213" y="0"/>
                        </a:lnTo>
                        <a:lnTo>
                          <a:pt x="218" y="0"/>
                        </a:lnTo>
                        <a:lnTo>
                          <a:pt x="223" y="0"/>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a:off x="6616918" y="1981200"/>
                  <a:ext cx="645060"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34982" y="1579029"/>
                  <a:ext cx="608933"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2</a:t>
                  </a:r>
                  <a:r>
                    <a:rPr lang="en-US" sz="1600" b="1" i="1" dirty="0" smtClean="0">
                      <a:latin typeface="Arial" panose="020B0604020202020204" pitchFamily="34" charset="0"/>
                      <a:cs typeface="Arial" panose="020B0604020202020204" pitchFamily="34" charset="0"/>
                    </a:rPr>
                    <a:t>w</a:t>
                  </a:r>
                  <a:r>
                    <a:rPr lang="en-US" sz="1600" b="1" baseline="-25000" dirty="0" smtClean="0">
                      <a:latin typeface="Arial" panose="020B0604020202020204" pitchFamily="34" charset="0"/>
                      <a:cs typeface="Arial" panose="020B0604020202020204" pitchFamily="34" charset="0"/>
                    </a:rPr>
                    <a:t>0</a:t>
                  </a:r>
                  <a:endParaRPr lang="en-US" sz="1600" b="1" dirty="0">
                    <a:latin typeface="Arial" panose="020B0604020202020204" pitchFamily="34" charset="0"/>
                    <a:cs typeface="Arial" panose="020B0604020202020204" pitchFamily="34" charset="0"/>
                  </a:endParaRPr>
                </a:p>
              </p:txBody>
            </p:sp>
          </p:grpSp>
          <p:sp>
            <p:nvSpPr>
              <p:cNvPr id="31" name="TextBox 30"/>
              <p:cNvSpPr txBox="1"/>
              <p:nvPr/>
            </p:nvSpPr>
            <p:spPr>
              <a:xfrm>
                <a:off x="1420564" y="4445532"/>
                <a:ext cx="338554" cy="369332"/>
              </a:xfrm>
              <a:prstGeom prst="rect">
                <a:avLst/>
              </a:prstGeom>
              <a:noFill/>
            </p:spPr>
            <p:txBody>
              <a:bodyPr wrap="none" rtlCol="0">
                <a:spAutoFit/>
              </a:bodyPr>
              <a:lstStyle/>
              <a:p>
                <a:r>
                  <a:rPr lang="en-US" dirty="0" smtClean="0"/>
                  <a:t>S</a:t>
                </a:r>
                <a:endParaRPr lang="en-US" dirty="0"/>
              </a:p>
            </p:txBody>
          </p:sp>
          <p:grpSp>
            <p:nvGrpSpPr>
              <p:cNvPr id="32" name="Group 31"/>
              <p:cNvGrpSpPr/>
              <p:nvPr/>
            </p:nvGrpSpPr>
            <p:grpSpPr>
              <a:xfrm>
                <a:off x="965492" y="1859345"/>
                <a:ext cx="2134257" cy="543496"/>
                <a:chOff x="5842010" y="1059916"/>
                <a:chExt cx="2134257" cy="1720806"/>
              </a:xfrm>
            </p:grpSpPr>
            <p:grpSp>
              <p:nvGrpSpPr>
                <p:cNvPr id="33" name="Group 77"/>
                <p:cNvGrpSpPr/>
                <p:nvPr/>
              </p:nvGrpSpPr>
              <p:grpSpPr>
                <a:xfrm>
                  <a:off x="5842010" y="1059916"/>
                  <a:ext cx="2134257" cy="1720806"/>
                  <a:chOff x="2673351" y="1800225"/>
                  <a:chExt cx="3965575" cy="3114676"/>
                </a:xfrm>
              </p:grpSpPr>
              <p:sp>
                <p:nvSpPr>
                  <p:cNvPr id="36" name="Freeform 72"/>
                  <p:cNvSpPr>
                    <a:spLocks/>
                  </p:cNvSpPr>
                  <p:nvPr/>
                </p:nvSpPr>
                <p:spPr bwMode="auto">
                  <a:xfrm>
                    <a:off x="2673351" y="4597400"/>
                    <a:ext cx="977900" cy="315913"/>
                  </a:xfrm>
                  <a:custGeom>
                    <a:avLst/>
                    <a:gdLst/>
                    <a:ahLst/>
                    <a:cxnLst>
                      <a:cxn ang="0">
                        <a:pos x="10" y="199"/>
                      </a:cxn>
                      <a:cxn ang="0">
                        <a:pos x="25" y="199"/>
                      </a:cxn>
                      <a:cxn ang="0">
                        <a:pos x="40" y="199"/>
                      </a:cxn>
                      <a:cxn ang="0">
                        <a:pos x="55" y="199"/>
                      </a:cxn>
                      <a:cxn ang="0">
                        <a:pos x="70" y="199"/>
                      </a:cxn>
                      <a:cxn ang="0">
                        <a:pos x="85" y="199"/>
                      </a:cxn>
                      <a:cxn ang="0">
                        <a:pos x="99" y="199"/>
                      </a:cxn>
                      <a:cxn ang="0">
                        <a:pos x="114" y="199"/>
                      </a:cxn>
                      <a:cxn ang="0">
                        <a:pos x="129" y="199"/>
                      </a:cxn>
                      <a:cxn ang="0">
                        <a:pos x="144" y="199"/>
                      </a:cxn>
                      <a:cxn ang="0">
                        <a:pos x="159" y="199"/>
                      </a:cxn>
                      <a:cxn ang="0">
                        <a:pos x="174" y="199"/>
                      </a:cxn>
                      <a:cxn ang="0">
                        <a:pos x="189" y="199"/>
                      </a:cxn>
                      <a:cxn ang="0">
                        <a:pos x="204" y="199"/>
                      </a:cxn>
                      <a:cxn ang="0">
                        <a:pos x="219" y="199"/>
                      </a:cxn>
                      <a:cxn ang="0">
                        <a:pos x="234" y="194"/>
                      </a:cxn>
                      <a:cxn ang="0">
                        <a:pos x="248" y="194"/>
                      </a:cxn>
                      <a:cxn ang="0">
                        <a:pos x="263" y="194"/>
                      </a:cxn>
                      <a:cxn ang="0">
                        <a:pos x="278" y="194"/>
                      </a:cxn>
                      <a:cxn ang="0">
                        <a:pos x="293" y="189"/>
                      </a:cxn>
                      <a:cxn ang="0">
                        <a:pos x="308" y="189"/>
                      </a:cxn>
                      <a:cxn ang="0">
                        <a:pos x="323" y="189"/>
                      </a:cxn>
                      <a:cxn ang="0">
                        <a:pos x="338" y="184"/>
                      </a:cxn>
                      <a:cxn ang="0">
                        <a:pos x="353" y="184"/>
                      </a:cxn>
                      <a:cxn ang="0">
                        <a:pos x="368" y="179"/>
                      </a:cxn>
                      <a:cxn ang="0">
                        <a:pos x="383" y="174"/>
                      </a:cxn>
                      <a:cxn ang="0">
                        <a:pos x="397" y="169"/>
                      </a:cxn>
                      <a:cxn ang="0">
                        <a:pos x="412" y="164"/>
                      </a:cxn>
                      <a:cxn ang="0">
                        <a:pos x="427" y="159"/>
                      </a:cxn>
                      <a:cxn ang="0">
                        <a:pos x="442" y="154"/>
                      </a:cxn>
                      <a:cxn ang="0">
                        <a:pos x="457" y="149"/>
                      </a:cxn>
                      <a:cxn ang="0">
                        <a:pos x="472" y="139"/>
                      </a:cxn>
                      <a:cxn ang="0">
                        <a:pos x="487" y="129"/>
                      </a:cxn>
                      <a:cxn ang="0">
                        <a:pos x="502" y="119"/>
                      </a:cxn>
                      <a:cxn ang="0">
                        <a:pos x="517" y="110"/>
                      </a:cxn>
                      <a:cxn ang="0">
                        <a:pos x="532" y="100"/>
                      </a:cxn>
                      <a:cxn ang="0">
                        <a:pos x="541" y="90"/>
                      </a:cxn>
                      <a:cxn ang="0">
                        <a:pos x="556" y="75"/>
                      </a:cxn>
                      <a:cxn ang="0">
                        <a:pos x="571" y="60"/>
                      </a:cxn>
                      <a:cxn ang="0">
                        <a:pos x="586" y="45"/>
                      </a:cxn>
                      <a:cxn ang="0">
                        <a:pos x="596" y="30"/>
                      </a:cxn>
                      <a:cxn ang="0">
                        <a:pos x="611" y="10"/>
                      </a:cxn>
                    </a:cxnLst>
                    <a:rect l="0" t="0" r="r" b="b"/>
                    <a:pathLst>
                      <a:path w="616" h="199">
                        <a:moveTo>
                          <a:pt x="0" y="199"/>
                        </a:moveTo>
                        <a:lnTo>
                          <a:pt x="5" y="199"/>
                        </a:lnTo>
                        <a:lnTo>
                          <a:pt x="10" y="199"/>
                        </a:lnTo>
                        <a:lnTo>
                          <a:pt x="15" y="199"/>
                        </a:lnTo>
                        <a:lnTo>
                          <a:pt x="20" y="199"/>
                        </a:lnTo>
                        <a:lnTo>
                          <a:pt x="25" y="199"/>
                        </a:lnTo>
                        <a:lnTo>
                          <a:pt x="30" y="199"/>
                        </a:lnTo>
                        <a:lnTo>
                          <a:pt x="35" y="199"/>
                        </a:lnTo>
                        <a:lnTo>
                          <a:pt x="40" y="199"/>
                        </a:lnTo>
                        <a:lnTo>
                          <a:pt x="45" y="199"/>
                        </a:lnTo>
                        <a:lnTo>
                          <a:pt x="50" y="199"/>
                        </a:lnTo>
                        <a:lnTo>
                          <a:pt x="55" y="199"/>
                        </a:lnTo>
                        <a:lnTo>
                          <a:pt x="60" y="199"/>
                        </a:lnTo>
                        <a:lnTo>
                          <a:pt x="65" y="199"/>
                        </a:lnTo>
                        <a:lnTo>
                          <a:pt x="70" y="199"/>
                        </a:lnTo>
                        <a:lnTo>
                          <a:pt x="75" y="199"/>
                        </a:lnTo>
                        <a:lnTo>
                          <a:pt x="80" y="199"/>
                        </a:lnTo>
                        <a:lnTo>
                          <a:pt x="85" y="199"/>
                        </a:lnTo>
                        <a:lnTo>
                          <a:pt x="90" y="199"/>
                        </a:lnTo>
                        <a:lnTo>
                          <a:pt x="95" y="199"/>
                        </a:lnTo>
                        <a:lnTo>
                          <a:pt x="99" y="199"/>
                        </a:lnTo>
                        <a:lnTo>
                          <a:pt x="104" y="199"/>
                        </a:lnTo>
                        <a:lnTo>
                          <a:pt x="109" y="199"/>
                        </a:lnTo>
                        <a:lnTo>
                          <a:pt x="114" y="199"/>
                        </a:lnTo>
                        <a:lnTo>
                          <a:pt x="119" y="199"/>
                        </a:lnTo>
                        <a:lnTo>
                          <a:pt x="124" y="199"/>
                        </a:lnTo>
                        <a:lnTo>
                          <a:pt x="129" y="199"/>
                        </a:lnTo>
                        <a:lnTo>
                          <a:pt x="134" y="199"/>
                        </a:lnTo>
                        <a:lnTo>
                          <a:pt x="139" y="199"/>
                        </a:lnTo>
                        <a:lnTo>
                          <a:pt x="144" y="199"/>
                        </a:lnTo>
                        <a:lnTo>
                          <a:pt x="149" y="199"/>
                        </a:lnTo>
                        <a:lnTo>
                          <a:pt x="154" y="199"/>
                        </a:lnTo>
                        <a:lnTo>
                          <a:pt x="159" y="199"/>
                        </a:lnTo>
                        <a:lnTo>
                          <a:pt x="164" y="199"/>
                        </a:lnTo>
                        <a:lnTo>
                          <a:pt x="169" y="199"/>
                        </a:lnTo>
                        <a:lnTo>
                          <a:pt x="174" y="199"/>
                        </a:lnTo>
                        <a:lnTo>
                          <a:pt x="179" y="199"/>
                        </a:lnTo>
                        <a:lnTo>
                          <a:pt x="184" y="199"/>
                        </a:lnTo>
                        <a:lnTo>
                          <a:pt x="189" y="199"/>
                        </a:lnTo>
                        <a:lnTo>
                          <a:pt x="194" y="199"/>
                        </a:lnTo>
                        <a:lnTo>
                          <a:pt x="199" y="199"/>
                        </a:lnTo>
                        <a:lnTo>
                          <a:pt x="204" y="199"/>
                        </a:lnTo>
                        <a:lnTo>
                          <a:pt x="209" y="199"/>
                        </a:lnTo>
                        <a:lnTo>
                          <a:pt x="214" y="199"/>
                        </a:lnTo>
                        <a:lnTo>
                          <a:pt x="219" y="199"/>
                        </a:lnTo>
                        <a:lnTo>
                          <a:pt x="224" y="199"/>
                        </a:lnTo>
                        <a:lnTo>
                          <a:pt x="229" y="194"/>
                        </a:lnTo>
                        <a:lnTo>
                          <a:pt x="234" y="194"/>
                        </a:lnTo>
                        <a:lnTo>
                          <a:pt x="239" y="194"/>
                        </a:lnTo>
                        <a:lnTo>
                          <a:pt x="243" y="194"/>
                        </a:lnTo>
                        <a:lnTo>
                          <a:pt x="248" y="194"/>
                        </a:lnTo>
                        <a:lnTo>
                          <a:pt x="253" y="194"/>
                        </a:lnTo>
                        <a:lnTo>
                          <a:pt x="258" y="194"/>
                        </a:lnTo>
                        <a:lnTo>
                          <a:pt x="263" y="194"/>
                        </a:lnTo>
                        <a:lnTo>
                          <a:pt x="268" y="194"/>
                        </a:lnTo>
                        <a:lnTo>
                          <a:pt x="273" y="194"/>
                        </a:lnTo>
                        <a:lnTo>
                          <a:pt x="278" y="194"/>
                        </a:lnTo>
                        <a:lnTo>
                          <a:pt x="283" y="194"/>
                        </a:lnTo>
                        <a:lnTo>
                          <a:pt x="288" y="194"/>
                        </a:lnTo>
                        <a:lnTo>
                          <a:pt x="293" y="189"/>
                        </a:lnTo>
                        <a:lnTo>
                          <a:pt x="298" y="189"/>
                        </a:lnTo>
                        <a:lnTo>
                          <a:pt x="303" y="189"/>
                        </a:lnTo>
                        <a:lnTo>
                          <a:pt x="308" y="189"/>
                        </a:lnTo>
                        <a:lnTo>
                          <a:pt x="313" y="189"/>
                        </a:lnTo>
                        <a:lnTo>
                          <a:pt x="318" y="189"/>
                        </a:lnTo>
                        <a:lnTo>
                          <a:pt x="323" y="189"/>
                        </a:lnTo>
                        <a:lnTo>
                          <a:pt x="328" y="189"/>
                        </a:lnTo>
                        <a:lnTo>
                          <a:pt x="333" y="184"/>
                        </a:lnTo>
                        <a:lnTo>
                          <a:pt x="338" y="184"/>
                        </a:lnTo>
                        <a:lnTo>
                          <a:pt x="343" y="184"/>
                        </a:lnTo>
                        <a:lnTo>
                          <a:pt x="348" y="184"/>
                        </a:lnTo>
                        <a:lnTo>
                          <a:pt x="353" y="184"/>
                        </a:lnTo>
                        <a:lnTo>
                          <a:pt x="358" y="179"/>
                        </a:lnTo>
                        <a:lnTo>
                          <a:pt x="363" y="179"/>
                        </a:lnTo>
                        <a:lnTo>
                          <a:pt x="368" y="179"/>
                        </a:lnTo>
                        <a:lnTo>
                          <a:pt x="373" y="179"/>
                        </a:lnTo>
                        <a:lnTo>
                          <a:pt x="378" y="174"/>
                        </a:lnTo>
                        <a:lnTo>
                          <a:pt x="383" y="174"/>
                        </a:lnTo>
                        <a:lnTo>
                          <a:pt x="388" y="174"/>
                        </a:lnTo>
                        <a:lnTo>
                          <a:pt x="392" y="174"/>
                        </a:lnTo>
                        <a:lnTo>
                          <a:pt x="397" y="169"/>
                        </a:lnTo>
                        <a:lnTo>
                          <a:pt x="402" y="169"/>
                        </a:lnTo>
                        <a:lnTo>
                          <a:pt x="407" y="169"/>
                        </a:lnTo>
                        <a:lnTo>
                          <a:pt x="412" y="164"/>
                        </a:lnTo>
                        <a:lnTo>
                          <a:pt x="417" y="164"/>
                        </a:lnTo>
                        <a:lnTo>
                          <a:pt x="422" y="164"/>
                        </a:lnTo>
                        <a:lnTo>
                          <a:pt x="427" y="159"/>
                        </a:lnTo>
                        <a:lnTo>
                          <a:pt x="432" y="159"/>
                        </a:lnTo>
                        <a:lnTo>
                          <a:pt x="437" y="154"/>
                        </a:lnTo>
                        <a:lnTo>
                          <a:pt x="442" y="154"/>
                        </a:lnTo>
                        <a:lnTo>
                          <a:pt x="447" y="154"/>
                        </a:lnTo>
                        <a:lnTo>
                          <a:pt x="452" y="149"/>
                        </a:lnTo>
                        <a:lnTo>
                          <a:pt x="457" y="149"/>
                        </a:lnTo>
                        <a:lnTo>
                          <a:pt x="462" y="144"/>
                        </a:lnTo>
                        <a:lnTo>
                          <a:pt x="467" y="144"/>
                        </a:lnTo>
                        <a:lnTo>
                          <a:pt x="472" y="139"/>
                        </a:lnTo>
                        <a:lnTo>
                          <a:pt x="477" y="139"/>
                        </a:lnTo>
                        <a:lnTo>
                          <a:pt x="482" y="134"/>
                        </a:lnTo>
                        <a:lnTo>
                          <a:pt x="487" y="129"/>
                        </a:lnTo>
                        <a:lnTo>
                          <a:pt x="492" y="129"/>
                        </a:lnTo>
                        <a:lnTo>
                          <a:pt x="497" y="124"/>
                        </a:lnTo>
                        <a:lnTo>
                          <a:pt x="502" y="119"/>
                        </a:lnTo>
                        <a:lnTo>
                          <a:pt x="507" y="119"/>
                        </a:lnTo>
                        <a:lnTo>
                          <a:pt x="512" y="115"/>
                        </a:lnTo>
                        <a:lnTo>
                          <a:pt x="517" y="110"/>
                        </a:lnTo>
                        <a:lnTo>
                          <a:pt x="522" y="105"/>
                        </a:lnTo>
                        <a:lnTo>
                          <a:pt x="527" y="105"/>
                        </a:lnTo>
                        <a:lnTo>
                          <a:pt x="532" y="100"/>
                        </a:lnTo>
                        <a:lnTo>
                          <a:pt x="541" y="90"/>
                        </a:lnTo>
                        <a:lnTo>
                          <a:pt x="536" y="90"/>
                        </a:lnTo>
                        <a:lnTo>
                          <a:pt x="541" y="90"/>
                        </a:lnTo>
                        <a:lnTo>
                          <a:pt x="546" y="85"/>
                        </a:lnTo>
                        <a:lnTo>
                          <a:pt x="551" y="80"/>
                        </a:lnTo>
                        <a:lnTo>
                          <a:pt x="556" y="75"/>
                        </a:lnTo>
                        <a:lnTo>
                          <a:pt x="561" y="70"/>
                        </a:lnTo>
                        <a:lnTo>
                          <a:pt x="566" y="65"/>
                        </a:lnTo>
                        <a:lnTo>
                          <a:pt x="571" y="60"/>
                        </a:lnTo>
                        <a:lnTo>
                          <a:pt x="576" y="55"/>
                        </a:lnTo>
                        <a:lnTo>
                          <a:pt x="581" y="50"/>
                        </a:lnTo>
                        <a:lnTo>
                          <a:pt x="586" y="45"/>
                        </a:lnTo>
                        <a:lnTo>
                          <a:pt x="591" y="40"/>
                        </a:lnTo>
                        <a:lnTo>
                          <a:pt x="591" y="35"/>
                        </a:lnTo>
                        <a:lnTo>
                          <a:pt x="596" y="30"/>
                        </a:lnTo>
                        <a:lnTo>
                          <a:pt x="601" y="25"/>
                        </a:lnTo>
                        <a:lnTo>
                          <a:pt x="606" y="20"/>
                        </a:lnTo>
                        <a:lnTo>
                          <a:pt x="611" y="10"/>
                        </a:lnTo>
                        <a:lnTo>
                          <a:pt x="616" y="5"/>
                        </a:lnTo>
                        <a:lnTo>
                          <a:pt x="616" y="0"/>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7" name="Group 76"/>
                  <p:cNvGrpSpPr/>
                  <p:nvPr/>
                </p:nvGrpSpPr>
                <p:grpSpPr>
                  <a:xfrm>
                    <a:off x="3651251" y="1800225"/>
                    <a:ext cx="2633663" cy="3113088"/>
                    <a:chOff x="3651251" y="1800225"/>
                    <a:chExt cx="2633663" cy="3113088"/>
                  </a:xfrm>
                </p:grpSpPr>
                <p:sp>
                  <p:nvSpPr>
                    <p:cNvPr id="39" name="Freeform 73"/>
                    <p:cNvSpPr>
                      <a:spLocks/>
                    </p:cNvSpPr>
                    <p:nvPr/>
                  </p:nvSpPr>
                  <p:spPr bwMode="auto">
                    <a:xfrm>
                      <a:off x="3651251" y="1973263"/>
                      <a:ext cx="842963" cy="2624138"/>
                    </a:xfrm>
                    <a:custGeom>
                      <a:avLst/>
                      <a:gdLst/>
                      <a:ahLst/>
                      <a:cxnLst>
                        <a:cxn ang="0">
                          <a:pos x="10" y="1638"/>
                        </a:cxn>
                        <a:cxn ang="0">
                          <a:pos x="25" y="1624"/>
                        </a:cxn>
                        <a:cxn ang="0">
                          <a:pos x="35" y="1599"/>
                        </a:cxn>
                        <a:cxn ang="0">
                          <a:pos x="50" y="1579"/>
                        </a:cxn>
                        <a:cxn ang="0">
                          <a:pos x="60" y="1554"/>
                        </a:cxn>
                        <a:cxn ang="0">
                          <a:pos x="74" y="1529"/>
                        </a:cxn>
                        <a:cxn ang="0">
                          <a:pos x="84" y="1499"/>
                        </a:cxn>
                        <a:cxn ang="0">
                          <a:pos x="99" y="1475"/>
                        </a:cxn>
                        <a:cxn ang="0">
                          <a:pos x="109" y="1440"/>
                        </a:cxn>
                        <a:cxn ang="0">
                          <a:pos x="124" y="1410"/>
                        </a:cxn>
                        <a:cxn ang="0">
                          <a:pos x="134" y="1375"/>
                        </a:cxn>
                        <a:cxn ang="0">
                          <a:pos x="149" y="1341"/>
                        </a:cxn>
                        <a:cxn ang="0">
                          <a:pos x="159" y="1306"/>
                        </a:cxn>
                        <a:cxn ang="0">
                          <a:pos x="174" y="1266"/>
                        </a:cxn>
                        <a:cxn ang="0">
                          <a:pos x="184" y="1226"/>
                        </a:cxn>
                        <a:cxn ang="0">
                          <a:pos x="199" y="1187"/>
                        </a:cxn>
                        <a:cxn ang="0">
                          <a:pos x="209" y="1147"/>
                        </a:cxn>
                        <a:cxn ang="0">
                          <a:pos x="223" y="1102"/>
                        </a:cxn>
                        <a:cxn ang="0">
                          <a:pos x="233" y="1058"/>
                        </a:cxn>
                        <a:cxn ang="0">
                          <a:pos x="248" y="1013"/>
                        </a:cxn>
                        <a:cxn ang="0">
                          <a:pos x="258" y="963"/>
                        </a:cxn>
                        <a:cxn ang="0">
                          <a:pos x="273" y="914"/>
                        </a:cxn>
                        <a:cxn ang="0">
                          <a:pos x="283" y="869"/>
                        </a:cxn>
                        <a:cxn ang="0">
                          <a:pos x="298" y="819"/>
                        </a:cxn>
                        <a:cxn ang="0">
                          <a:pos x="308" y="770"/>
                        </a:cxn>
                        <a:cxn ang="0">
                          <a:pos x="323" y="715"/>
                        </a:cxn>
                        <a:cxn ang="0">
                          <a:pos x="333" y="665"/>
                        </a:cxn>
                        <a:cxn ang="0">
                          <a:pos x="348" y="616"/>
                        </a:cxn>
                        <a:cxn ang="0">
                          <a:pos x="362" y="566"/>
                        </a:cxn>
                        <a:cxn ang="0">
                          <a:pos x="372" y="516"/>
                        </a:cxn>
                        <a:cxn ang="0">
                          <a:pos x="387" y="467"/>
                        </a:cxn>
                        <a:cxn ang="0">
                          <a:pos x="397" y="417"/>
                        </a:cxn>
                        <a:cxn ang="0">
                          <a:pos x="412" y="367"/>
                        </a:cxn>
                        <a:cxn ang="0">
                          <a:pos x="422" y="323"/>
                        </a:cxn>
                        <a:cxn ang="0">
                          <a:pos x="437" y="278"/>
                        </a:cxn>
                        <a:cxn ang="0">
                          <a:pos x="447" y="233"/>
                        </a:cxn>
                        <a:cxn ang="0">
                          <a:pos x="462" y="194"/>
                        </a:cxn>
                        <a:cxn ang="0">
                          <a:pos x="472" y="154"/>
                        </a:cxn>
                        <a:cxn ang="0">
                          <a:pos x="487" y="114"/>
                        </a:cxn>
                        <a:cxn ang="0">
                          <a:pos x="497" y="79"/>
                        </a:cxn>
                        <a:cxn ang="0">
                          <a:pos x="511" y="45"/>
                        </a:cxn>
                        <a:cxn ang="0">
                          <a:pos x="521" y="15"/>
                        </a:cxn>
                      </a:cxnLst>
                      <a:rect l="0" t="0" r="r" b="b"/>
                      <a:pathLst>
                        <a:path w="531" h="1653">
                          <a:moveTo>
                            <a:pt x="0" y="1653"/>
                          </a:moveTo>
                          <a:lnTo>
                            <a:pt x="5" y="1648"/>
                          </a:lnTo>
                          <a:lnTo>
                            <a:pt x="10" y="1638"/>
                          </a:lnTo>
                          <a:lnTo>
                            <a:pt x="15" y="1633"/>
                          </a:lnTo>
                          <a:lnTo>
                            <a:pt x="20" y="1628"/>
                          </a:lnTo>
                          <a:lnTo>
                            <a:pt x="25" y="1624"/>
                          </a:lnTo>
                          <a:lnTo>
                            <a:pt x="25" y="1614"/>
                          </a:lnTo>
                          <a:lnTo>
                            <a:pt x="30" y="1609"/>
                          </a:lnTo>
                          <a:lnTo>
                            <a:pt x="35" y="1599"/>
                          </a:lnTo>
                          <a:lnTo>
                            <a:pt x="40" y="1594"/>
                          </a:lnTo>
                          <a:lnTo>
                            <a:pt x="45" y="1584"/>
                          </a:lnTo>
                          <a:lnTo>
                            <a:pt x="50" y="1579"/>
                          </a:lnTo>
                          <a:lnTo>
                            <a:pt x="50" y="1569"/>
                          </a:lnTo>
                          <a:lnTo>
                            <a:pt x="55" y="1564"/>
                          </a:lnTo>
                          <a:lnTo>
                            <a:pt x="60" y="1554"/>
                          </a:lnTo>
                          <a:lnTo>
                            <a:pt x="65" y="1544"/>
                          </a:lnTo>
                          <a:lnTo>
                            <a:pt x="69" y="1534"/>
                          </a:lnTo>
                          <a:lnTo>
                            <a:pt x="74" y="1529"/>
                          </a:lnTo>
                          <a:lnTo>
                            <a:pt x="79" y="1519"/>
                          </a:lnTo>
                          <a:lnTo>
                            <a:pt x="79" y="1509"/>
                          </a:lnTo>
                          <a:lnTo>
                            <a:pt x="84" y="1499"/>
                          </a:lnTo>
                          <a:lnTo>
                            <a:pt x="89" y="1489"/>
                          </a:lnTo>
                          <a:lnTo>
                            <a:pt x="94" y="1485"/>
                          </a:lnTo>
                          <a:lnTo>
                            <a:pt x="99" y="1475"/>
                          </a:lnTo>
                          <a:lnTo>
                            <a:pt x="104" y="1465"/>
                          </a:lnTo>
                          <a:lnTo>
                            <a:pt x="104" y="1455"/>
                          </a:lnTo>
                          <a:lnTo>
                            <a:pt x="109" y="1440"/>
                          </a:lnTo>
                          <a:lnTo>
                            <a:pt x="114" y="1430"/>
                          </a:lnTo>
                          <a:lnTo>
                            <a:pt x="119" y="1420"/>
                          </a:lnTo>
                          <a:lnTo>
                            <a:pt x="124" y="1410"/>
                          </a:lnTo>
                          <a:lnTo>
                            <a:pt x="129" y="1400"/>
                          </a:lnTo>
                          <a:lnTo>
                            <a:pt x="129" y="1390"/>
                          </a:lnTo>
                          <a:lnTo>
                            <a:pt x="134" y="1375"/>
                          </a:lnTo>
                          <a:lnTo>
                            <a:pt x="139" y="1365"/>
                          </a:lnTo>
                          <a:lnTo>
                            <a:pt x="144" y="1355"/>
                          </a:lnTo>
                          <a:lnTo>
                            <a:pt x="149" y="1341"/>
                          </a:lnTo>
                          <a:lnTo>
                            <a:pt x="154" y="1331"/>
                          </a:lnTo>
                          <a:lnTo>
                            <a:pt x="154" y="1321"/>
                          </a:lnTo>
                          <a:lnTo>
                            <a:pt x="159" y="1306"/>
                          </a:lnTo>
                          <a:lnTo>
                            <a:pt x="164" y="1296"/>
                          </a:lnTo>
                          <a:lnTo>
                            <a:pt x="169" y="1281"/>
                          </a:lnTo>
                          <a:lnTo>
                            <a:pt x="174" y="1266"/>
                          </a:lnTo>
                          <a:lnTo>
                            <a:pt x="179" y="1256"/>
                          </a:lnTo>
                          <a:lnTo>
                            <a:pt x="179" y="1241"/>
                          </a:lnTo>
                          <a:lnTo>
                            <a:pt x="184" y="1226"/>
                          </a:lnTo>
                          <a:lnTo>
                            <a:pt x="189" y="1216"/>
                          </a:lnTo>
                          <a:lnTo>
                            <a:pt x="194" y="1201"/>
                          </a:lnTo>
                          <a:lnTo>
                            <a:pt x="199" y="1187"/>
                          </a:lnTo>
                          <a:lnTo>
                            <a:pt x="204" y="1172"/>
                          </a:lnTo>
                          <a:lnTo>
                            <a:pt x="204" y="1162"/>
                          </a:lnTo>
                          <a:lnTo>
                            <a:pt x="209" y="1147"/>
                          </a:lnTo>
                          <a:lnTo>
                            <a:pt x="213" y="1132"/>
                          </a:lnTo>
                          <a:lnTo>
                            <a:pt x="218" y="1117"/>
                          </a:lnTo>
                          <a:lnTo>
                            <a:pt x="223" y="1102"/>
                          </a:lnTo>
                          <a:lnTo>
                            <a:pt x="228" y="1087"/>
                          </a:lnTo>
                          <a:lnTo>
                            <a:pt x="233" y="1072"/>
                          </a:lnTo>
                          <a:lnTo>
                            <a:pt x="233" y="1058"/>
                          </a:lnTo>
                          <a:lnTo>
                            <a:pt x="238" y="1043"/>
                          </a:lnTo>
                          <a:lnTo>
                            <a:pt x="243" y="1028"/>
                          </a:lnTo>
                          <a:lnTo>
                            <a:pt x="248" y="1013"/>
                          </a:lnTo>
                          <a:lnTo>
                            <a:pt x="253" y="993"/>
                          </a:lnTo>
                          <a:lnTo>
                            <a:pt x="258" y="978"/>
                          </a:lnTo>
                          <a:lnTo>
                            <a:pt x="258" y="963"/>
                          </a:lnTo>
                          <a:lnTo>
                            <a:pt x="263" y="948"/>
                          </a:lnTo>
                          <a:lnTo>
                            <a:pt x="268" y="933"/>
                          </a:lnTo>
                          <a:lnTo>
                            <a:pt x="273" y="914"/>
                          </a:lnTo>
                          <a:lnTo>
                            <a:pt x="278" y="899"/>
                          </a:lnTo>
                          <a:lnTo>
                            <a:pt x="283" y="884"/>
                          </a:lnTo>
                          <a:lnTo>
                            <a:pt x="283" y="869"/>
                          </a:lnTo>
                          <a:lnTo>
                            <a:pt x="288" y="849"/>
                          </a:lnTo>
                          <a:lnTo>
                            <a:pt x="293" y="834"/>
                          </a:lnTo>
                          <a:lnTo>
                            <a:pt x="298" y="819"/>
                          </a:lnTo>
                          <a:lnTo>
                            <a:pt x="303" y="799"/>
                          </a:lnTo>
                          <a:lnTo>
                            <a:pt x="308" y="784"/>
                          </a:lnTo>
                          <a:lnTo>
                            <a:pt x="308" y="770"/>
                          </a:lnTo>
                          <a:lnTo>
                            <a:pt x="313" y="750"/>
                          </a:lnTo>
                          <a:lnTo>
                            <a:pt x="318" y="735"/>
                          </a:lnTo>
                          <a:lnTo>
                            <a:pt x="323" y="715"/>
                          </a:lnTo>
                          <a:lnTo>
                            <a:pt x="328" y="700"/>
                          </a:lnTo>
                          <a:lnTo>
                            <a:pt x="333" y="685"/>
                          </a:lnTo>
                          <a:lnTo>
                            <a:pt x="333" y="665"/>
                          </a:lnTo>
                          <a:lnTo>
                            <a:pt x="338" y="650"/>
                          </a:lnTo>
                          <a:lnTo>
                            <a:pt x="343" y="635"/>
                          </a:lnTo>
                          <a:lnTo>
                            <a:pt x="348" y="616"/>
                          </a:lnTo>
                          <a:lnTo>
                            <a:pt x="353" y="601"/>
                          </a:lnTo>
                          <a:lnTo>
                            <a:pt x="358" y="581"/>
                          </a:lnTo>
                          <a:lnTo>
                            <a:pt x="362" y="566"/>
                          </a:lnTo>
                          <a:lnTo>
                            <a:pt x="362" y="551"/>
                          </a:lnTo>
                          <a:lnTo>
                            <a:pt x="367" y="531"/>
                          </a:lnTo>
                          <a:lnTo>
                            <a:pt x="372" y="516"/>
                          </a:lnTo>
                          <a:lnTo>
                            <a:pt x="377" y="501"/>
                          </a:lnTo>
                          <a:lnTo>
                            <a:pt x="382" y="482"/>
                          </a:lnTo>
                          <a:lnTo>
                            <a:pt x="387" y="467"/>
                          </a:lnTo>
                          <a:lnTo>
                            <a:pt x="387" y="452"/>
                          </a:lnTo>
                          <a:lnTo>
                            <a:pt x="392" y="432"/>
                          </a:lnTo>
                          <a:lnTo>
                            <a:pt x="397" y="417"/>
                          </a:lnTo>
                          <a:lnTo>
                            <a:pt x="402" y="402"/>
                          </a:lnTo>
                          <a:lnTo>
                            <a:pt x="407" y="387"/>
                          </a:lnTo>
                          <a:lnTo>
                            <a:pt x="412" y="367"/>
                          </a:lnTo>
                          <a:lnTo>
                            <a:pt x="412" y="352"/>
                          </a:lnTo>
                          <a:lnTo>
                            <a:pt x="417" y="338"/>
                          </a:lnTo>
                          <a:lnTo>
                            <a:pt x="422" y="323"/>
                          </a:lnTo>
                          <a:lnTo>
                            <a:pt x="427" y="308"/>
                          </a:lnTo>
                          <a:lnTo>
                            <a:pt x="432" y="293"/>
                          </a:lnTo>
                          <a:lnTo>
                            <a:pt x="437" y="278"/>
                          </a:lnTo>
                          <a:lnTo>
                            <a:pt x="437" y="263"/>
                          </a:lnTo>
                          <a:lnTo>
                            <a:pt x="442" y="248"/>
                          </a:lnTo>
                          <a:lnTo>
                            <a:pt x="447" y="233"/>
                          </a:lnTo>
                          <a:lnTo>
                            <a:pt x="452" y="218"/>
                          </a:lnTo>
                          <a:lnTo>
                            <a:pt x="457" y="208"/>
                          </a:lnTo>
                          <a:lnTo>
                            <a:pt x="462" y="194"/>
                          </a:lnTo>
                          <a:lnTo>
                            <a:pt x="462" y="179"/>
                          </a:lnTo>
                          <a:lnTo>
                            <a:pt x="467" y="164"/>
                          </a:lnTo>
                          <a:lnTo>
                            <a:pt x="472" y="154"/>
                          </a:lnTo>
                          <a:lnTo>
                            <a:pt x="477" y="139"/>
                          </a:lnTo>
                          <a:lnTo>
                            <a:pt x="482" y="129"/>
                          </a:lnTo>
                          <a:lnTo>
                            <a:pt x="487" y="114"/>
                          </a:lnTo>
                          <a:lnTo>
                            <a:pt x="487" y="104"/>
                          </a:lnTo>
                          <a:lnTo>
                            <a:pt x="492" y="89"/>
                          </a:lnTo>
                          <a:lnTo>
                            <a:pt x="497" y="79"/>
                          </a:lnTo>
                          <a:lnTo>
                            <a:pt x="502" y="69"/>
                          </a:lnTo>
                          <a:lnTo>
                            <a:pt x="507" y="60"/>
                          </a:lnTo>
                          <a:lnTo>
                            <a:pt x="511" y="45"/>
                          </a:lnTo>
                          <a:lnTo>
                            <a:pt x="516" y="35"/>
                          </a:lnTo>
                          <a:lnTo>
                            <a:pt x="516" y="25"/>
                          </a:lnTo>
                          <a:lnTo>
                            <a:pt x="521" y="15"/>
                          </a:lnTo>
                          <a:lnTo>
                            <a:pt x="526" y="5"/>
                          </a:lnTo>
                          <a:lnTo>
                            <a:pt x="531" y="0"/>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74"/>
                    <p:cNvSpPr>
                      <a:spLocks/>
                    </p:cNvSpPr>
                    <p:nvPr/>
                  </p:nvSpPr>
                  <p:spPr bwMode="auto">
                    <a:xfrm>
                      <a:off x="4494213" y="1800225"/>
                      <a:ext cx="868363" cy="2119313"/>
                    </a:xfrm>
                    <a:custGeom>
                      <a:avLst/>
                      <a:gdLst/>
                      <a:ahLst/>
                      <a:cxnLst>
                        <a:cxn ang="0">
                          <a:pos x="10" y="89"/>
                        </a:cxn>
                        <a:cxn ang="0">
                          <a:pos x="20" y="69"/>
                        </a:cxn>
                        <a:cxn ang="0">
                          <a:pos x="35" y="49"/>
                        </a:cxn>
                        <a:cxn ang="0">
                          <a:pos x="45" y="29"/>
                        </a:cxn>
                        <a:cxn ang="0">
                          <a:pos x="60" y="15"/>
                        </a:cxn>
                        <a:cxn ang="0">
                          <a:pos x="75" y="5"/>
                        </a:cxn>
                        <a:cxn ang="0">
                          <a:pos x="90" y="0"/>
                        </a:cxn>
                        <a:cxn ang="0">
                          <a:pos x="105" y="0"/>
                        </a:cxn>
                        <a:cxn ang="0">
                          <a:pos x="120" y="0"/>
                        </a:cxn>
                        <a:cxn ang="0">
                          <a:pos x="134" y="10"/>
                        </a:cxn>
                        <a:cxn ang="0">
                          <a:pos x="149" y="25"/>
                        </a:cxn>
                        <a:cxn ang="0">
                          <a:pos x="164" y="39"/>
                        </a:cxn>
                        <a:cxn ang="0">
                          <a:pos x="174" y="59"/>
                        </a:cxn>
                        <a:cxn ang="0">
                          <a:pos x="189" y="84"/>
                        </a:cxn>
                        <a:cxn ang="0">
                          <a:pos x="199" y="109"/>
                        </a:cxn>
                        <a:cxn ang="0">
                          <a:pos x="214" y="134"/>
                        </a:cxn>
                        <a:cxn ang="0">
                          <a:pos x="224" y="169"/>
                        </a:cxn>
                        <a:cxn ang="0">
                          <a:pos x="239" y="198"/>
                        </a:cxn>
                        <a:cxn ang="0">
                          <a:pos x="249" y="238"/>
                        </a:cxn>
                        <a:cxn ang="0">
                          <a:pos x="264" y="273"/>
                        </a:cxn>
                        <a:cxn ang="0">
                          <a:pos x="273" y="317"/>
                        </a:cxn>
                        <a:cxn ang="0">
                          <a:pos x="288" y="357"/>
                        </a:cxn>
                        <a:cxn ang="0">
                          <a:pos x="298" y="402"/>
                        </a:cxn>
                        <a:cxn ang="0">
                          <a:pos x="313" y="447"/>
                        </a:cxn>
                        <a:cxn ang="0">
                          <a:pos x="323" y="496"/>
                        </a:cxn>
                        <a:cxn ang="0">
                          <a:pos x="338" y="541"/>
                        </a:cxn>
                        <a:cxn ang="0">
                          <a:pos x="348" y="591"/>
                        </a:cxn>
                        <a:cxn ang="0">
                          <a:pos x="363" y="640"/>
                        </a:cxn>
                        <a:cxn ang="0">
                          <a:pos x="373" y="690"/>
                        </a:cxn>
                        <a:cxn ang="0">
                          <a:pos x="388" y="744"/>
                        </a:cxn>
                        <a:cxn ang="0">
                          <a:pos x="398" y="794"/>
                        </a:cxn>
                        <a:cxn ang="0">
                          <a:pos x="413" y="844"/>
                        </a:cxn>
                        <a:cxn ang="0">
                          <a:pos x="422" y="893"/>
                        </a:cxn>
                        <a:cxn ang="0">
                          <a:pos x="437" y="943"/>
                        </a:cxn>
                        <a:cxn ang="0">
                          <a:pos x="447" y="993"/>
                        </a:cxn>
                        <a:cxn ang="0">
                          <a:pos x="462" y="1042"/>
                        </a:cxn>
                        <a:cxn ang="0">
                          <a:pos x="472" y="1087"/>
                        </a:cxn>
                        <a:cxn ang="0">
                          <a:pos x="487" y="1137"/>
                        </a:cxn>
                        <a:cxn ang="0">
                          <a:pos x="497" y="1181"/>
                        </a:cxn>
                        <a:cxn ang="0">
                          <a:pos x="512" y="1226"/>
                        </a:cxn>
                        <a:cxn ang="0">
                          <a:pos x="527" y="1271"/>
                        </a:cxn>
                        <a:cxn ang="0">
                          <a:pos x="537" y="1310"/>
                        </a:cxn>
                      </a:cxnLst>
                      <a:rect l="0" t="0" r="r" b="b"/>
                      <a:pathLst>
                        <a:path w="547" h="1335">
                          <a:moveTo>
                            <a:pt x="0" y="109"/>
                          </a:moveTo>
                          <a:lnTo>
                            <a:pt x="5" y="99"/>
                          </a:lnTo>
                          <a:lnTo>
                            <a:pt x="10" y="89"/>
                          </a:lnTo>
                          <a:lnTo>
                            <a:pt x="10" y="84"/>
                          </a:lnTo>
                          <a:lnTo>
                            <a:pt x="15" y="74"/>
                          </a:lnTo>
                          <a:lnTo>
                            <a:pt x="20" y="69"/>
                          </a:lnTo>
                          <a:lnTo>
                            <a:pt x="25" y="59"/>
                          </a:lnTo>
                          <a:lnTo>
                            <a:pt x="30" y="54"/>
                          </a:lnTo>
                          <a:lnTo>
                            <a:pt x="35" y="49"/>
                          </a:lnTo>
                          <a:lnTo>
                            <a:pt x="35" y="39"/>
                          </a:lnTo>
                          <a:lnTo>
                            <a:pt x="40" y="34"/>
                          </a:lnTo>
                          <a:lnTo>
                            <a:pt x="45" y="29"/>
                          </a:lnTo>
                          <a:lnTo>
                            <a:pt x="50" y="25"/>
                          </a:lnTo>
                          <a:lnTo>
                            <a:pt x="55" y="20"/>
                          </a:lnTo>
                          <a:lnTo>
                            <a:pt x="60" y="15"/>
                          </a:lnTo>
                          <a:lnTo>
                            <a:pt x="65" y="10"/>
                          </a:lnTo>
                          <a:lnTo>
                            <a:pt x="70" y="5"/>
                          </a:lnTo>
                          <a:lnTo>
                            <a:pt x="75" y="5"/>
                          </a:lnTo>
                          <a:lnTo>
                            <a:pt x="80" y="0"/>
                          </a:lnTo>
                          <a:lnTo>
                            <a:pt x="85" y="0"/>
                          </a:lnTo>
                          <a:lnTo>
                            <a:pt x="90" y="0"/>
                          </a:lnTo>
                          <a:lnTo>
                            <a:pt x="95" y="0"/>
                          </a:lnTo>
                          <a:lnTo>
                            <a:pt x="100" y="0"/>
                          </a:lnTo>
                          <a:lnTo>
                            <a:pt x="105" y="0"/>
                          </a:lnTo>
                          <a:lnTo>
                            <a:pt x="110" y="0"/>
                          </a:lnTo>
                          <a:lnTo>
                            <a:pt x="115" y="0"/>
                          </a:lnTo>
                          <a:lnTo>
                            <a:pt x="120" y="0"/>
                          </a:lnTo>
                          <a:lnTo>
                            <a:pt x="124" y="5"/>
                          </a:lnTo>
                          <a:lnTo>
                            <a:pt x="129" y="5"/>
                          </a:lnTo>
                          <a:lnTo>
                            <a:pt x="134" y="10"/>
                          </a:lnTo>
                          <a:lnTo>
                            <a:pt x="139" y="15"/>
                          </a:lnTo>
                          <a:lnTo>
                            <a:pt x="144" y="20"/>
                          </a:lnTo>
                          <a:lnTo>
                            <a:pt x="149" y="25"/>
                          </a:lnTo>
                          <a:lnTo>
                            <a:pt x="154" y="29"/>
                          </a:lnTo>
                          <a:lnTo>
                            <a:pt x="159" y="34"/>
                          </a:lnTo>
                          <a:lnTo>
                            <a:pt x="164" y="39"/>
                          </a:lnTo>
                          <a:lnTo>
                            <a:pt x="164" y="49"/>
                          </a:lnTo>
                          <a:lnTo>
                            <a:pt x="169" y="54"/>
                          </a:lnTo>
                          <a:lnTo>
                            <a:pt x="174" y="59"/>
                          </a:lnTo>
                          <a:lnTo>
                            <a:pt x="179" y="69"/>
                          </a:lnTo>
                          <a:lnTo>
                            <a:pt x="184" y="74"/>
                          </a:lnTo>
                          <a:lnTo>
                            <a:pt x="189" y="84"/>
                          </a:lnTo>
                          <a:lnTo>
                            <a:pt x="189" y="89"/>
                          </a:lnTo>
                          <a:lnTo>
                            <a:pt x="194" y="99"/>
                          </a:lnTo>
                          <a:lnTo>
                            <a:pt x="199" y="109"/>
                          </a:lnTo>
                          <a:lnTo>
                            <a:pt x="204" y="114"/>
                          </a:lnTo>
                          <a:lnTo>
                            <a:pt x="209" y="124"/>
                          </a:lnTo>
                          <a:lnTo>
                            <a:pt x="214" y="134"/>
                          </a:lnTo>
                          <a:lnTo>
                            <a:pt x="214" y="144"/>
                          </a:lnTo>
                          <a:lnTo>
                            <a:pt x="219" y="154"/>
                          </a:lnTo>
                          <a:lnTo>
                            <a:pt x="224" y="169"/>
                          </a:lnTo>
                          <a:lnTo>
                            <a:pt x="229" y="178"/>
                          </a:lnTo>
                          <a:lnTo>
                            <a:pt x="234" y="188"/>
                          </a:lnTo>
                          <a:lnTo>
                            <a:pt x="239" y="198"/>
                          </a:lnTo>
                          <a:lnTo>
                            <a:pt x="244" y="213"/>
                          </a:lnTo>
                          <a:lnTo>
                            <a:pt x="244" y="223"/>
                          </a:lnTo>
                          <a:lnTo>
                            <a:pt x="249" y="238"/>
                          </a:lnTo>
                          <a:lnTo>
                            <a:pt x="254" y="248"/>
                          </a:lnTo>
                          <a:lnTo>
                            <a:pt x="259" y="263"/>
                          </a:lnTo>
                          <a:lnTo>
                            <a:pt x="264" y="273"/>
                          </a:lnTo>
                          <a:lnTo>
                            <a:pt x="269" y="288"/>
                          </a:lnTo>
                          <a:lnTo>
                            <a:pt x="269" y="303"/>
                          </a:lnTo>
                          <a:lnTo>
                            <a:pt x="273" y="317"/>
                          </a:lnTo>
                          <a:lnTo>
                            <a:pt x="278" y="327"/>
                          </a:lnTo>
                          <a:lnTo>
                            <a:pt x="283" y="342"/>
                          </a:lnTo>
                          <a:lnTo>
                            <a:pt x="288" y="357"/>
                          </a:lnTo>
                          <a:lnTo>
                            <a:pt x="293" y="372"/>
                          </a:lnTo>
                          <a:lnTo>
                            <a:pt x="293" y="387"/>
                          </a:lnTo>
                          <a:lnTo>
                            <a:pt x="298" y="402"/>
                          </a:lnTo>
                          <a:lnTo>
                            <a:pt x="303" y="417"/>
                          </a:lnTo>
                          <a:lnTo>
                            <a:pt x="308" y="432"/>
                          </a:lnTo>
                          <a:lnTo>
                            <a:pt x="313" y="447"/>
                          </a:lnTo>
                          <a:lnTo>
                            <a:pt x="318" y="461"/>
                          </a:lnTo>
                          <a:lnTo>
                            <a:pt x="318" y="476"/>
                          </a:lnTo>
                          <a:lnTo>
                            <a:pt x="323" y="496"/>
                          </a:lnTo>
                          <a:lnTo>
                            <a:pt x="328" y="511"/>
                          </a:lnTo>
                          <a:lnTo>
                            <a:pt x="333" y="526"/>
                          </a:lnTo>
                          <a:lnTo>
                            <a:pt x="338" y="541"/>
                          </a:lnTo>
                          <a:lnTo>
                            <a:pt x="343" y="561"/>
                          </a:lnTo>
                          <a:lnTo>
                            <a:pt x="343" y="576"/>
                          </a:lnTo>
                          <a:lnTo>
                            <a:pt x="348" y="591"/>
                          </a:lnTo>
                          <a:lnTo>
                            <a:pt x="353" y="610"/>
                          </a:lnTo>
                          <a:lnTo>
                            <a:pt x="358" y="625"/>
                          </a:lnTo>
                          <a:lnTo>
                            <a:pt x="363" y="640"/>
                          </a:lnTo>
                          <a:lnTo>
                            <a:pt x="368" y="660"/>
                          </a:lnTo>
                          <a:lnTo>
                            <a:pt x="368" y="675"/>
                          </a:lnTo>
                          <a:lnTo>
                            <a:pt x="373" y="690"/>
                          </a:lnTo>
                          <a:lnTo>
                            <a:pt x="378" y="710"/>
                          </a:lnTo>
                          <a:lnTo>
                            <a:pt x="383" y="725"/>
                          </a:lnTo>
                          <a:lnTo>
                            <a:pt x="388" y="744"/>
                          </a:lnTo>
                          <a:lnTo>
                            <a:pt x="393" y="759"/>
                          </a:lnTo>
                          <a:lnTo>
                            <a:pt x="398" y="774"/>
                          </a:lnTo>
                          <a:lnTo>
                            <a:pt x="398" y="794"/>
                          </a:lnTo>
                          <a:lnTo>
                            <a:pt x="403" y="809"/>
                          </a:lnTo>
                          <a:lnTo>
                            <a:pt x="408" y="824"/>
                          </a:lnTo>
                          <a:lnTo>
                            <a:pt x="413" y="844"/>
                          </a:lnTo>
                          <a:lnTo>
                            <a:pt x="417" y="859"/>
                          </a:lnTo>
                          <a:lnTo>
                            <a:pt x="422" y="879"/>
                          </a:lnTo>
                          <a:lnTo>
                            <a:pt x="422" y="893"/>
                          </a:lnTo>
                          <a:lnTo>
                            <a:pt x="427" y="908"/>
                          </a:lnTo>
                          <a:lnTo>
                            <a:pt x="432" y="928"/>
                          </a:lnTo>
                          <a:lnTo>
                            <a:pt x="437" y="943"/>
                          </a:lnTo>
                          <a:lnTo>
                            <a:pt x="442" y="958"/>
                          </a:lnTo>
                          <a:lnTo>
                            <a:pt x="447" y="978"/>
                          </a:lnTo>
                          <a:lnTo>
                            <a:pt x="447" y="993"/>
                          </a:lnTo>
                          <a:lnTo>
                            <a:pt x="452" y="1008"/>
                          </a:lnTo>
                          <a:lnTo>
                            <a:pt x="457" y="1023"/>
                          </a:lnTo>
                          <a:lnTo>
                            <a:pt x="462" y="1042"/>
                          </a:lnTo>
                          <a:lnTo>
                            <a:pt x="467" y="1057"/>
                          </a:lnTo>
                          <a:lnTo>
                            <a:pt x="472" y="1072"/>
                          </a:lnTo>
                          <a:lnTo>
                            <a:pt x="472" y="1087"/>
                          </a:lnTo>
                          <a:lnTo>
                            <a:pt x="477" y="1102"/>
                          </a:lnTo>
                          <a:lnTo>
                            <a:pt x="482" y="1122"/>
                          </a:lnTo>
                          <a:lnTo>
                            <a:pt x="487" y="1137"/>
                          </a:lnTo>
                          <a:lnTo>
                            <a:pt x="492" y="1152"/>
                          </a:lnTo>
                          <a:lnTo>
                            <a:pt x="497" y="1167"/>
                          </a:lnTo>
                          <a:lnTo>
                            <a:pt x="497" y="1181"/>
                          </a:lnTo>
                          <a:lnTo>
                            <a:pt x="502" y="1196"/>
                          </a:lnTo>
                          <a:lnTo>
                            <a:pt x="507" y="1211"/>
                          </a:lnTo>
                          <a:lnTo>
                            <a:pt x="512" y="1226"/>
                          </a:lnTo>
                          <a:lnTo>
                            <a:pt x="517" y="1241"/>
                          </a:lnTo>
                          <a:lnTo>
                            <a:pt x="522" y="1256"/>
                          </a:lnTo>
                          <a:lnTo>
                            <a:pt x="527" y="1271"/>
                          </a:lnTo>
                          <a:lnTo>
                            <a:pt x="527" y="1281"/>
                          </a:lnTo>
                          <a:lnTo>
                            <a:pt x="532" y="1296"/>
                          </a:lnTo>
                          <a:lnTo>
                            <a:pt x="537" y="1310"/>
                          </a:lnTo>
                          <a:lnTo>
                            <a:pt x="542" y="1325"/>
                          </a:lnTo>
                          <a:lnTo>
                            <a:pt x="547" y="1335"/>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75"/>
                    <p:cNvSpPr>
                      <a:spLocks/>
                    </p:cNvSpPr>
                    <p:nvPr/>
                  </p:nvSpPr>
                  <p:spPr bwMode="auto">
                    <a:xfrm>
                      <a:off x="5362576" y="3919538"/>
                      <a:ext cx="922338" cy="993775"/>
                    </a:xfrm>
                    <a:custGeom>
                      <a:avLst/>
                      <a:gdLst/>
                      <a:ahLst/>
                      <a:cxnLst>
                        <a:cxn ang="0">
                          <a:pos x="5" y="30"/>
                        </a:cxn>
                        <a:cxn ang="0">
                          <a:pos x="19" y="70"/>
                        </a:cxn>
                        <a:cxn ang="0">
                          <a:pos x="29" y="105"/>
                        </a:cxn>
                        <a:cxn ang="0">
                          <a:pos x="44" y="139"/>
                        </a:cxn>
                        <a:cxn ang="0">
                          <a:pos x="54" y="174"/>
                        </a:cxn>
                        <a:cxn ang="0">
                          <a:pos x="69" y="204"/>
                        </a:cxn>
                        <a:cxn ang="0">
                          <a:pos x="79" y="239"/>
                        </a:cxn>
                        <a:cxn ang="0">
                          <a:pos x="94" y="263"/>
                        </a:cxn>
                        <a:cxn ang="0">
                          <a:pos x="104" y="293"/>
                        </a:cxn>
                        <a:cxn ang="0">
                          <a:pos x="119" y="318"/>
                        </a:cxn>
                        <a:cxn ang="0">
                          <a:pos x="134" y="343"/>
                        </a:cxn>
                        <a:cxn ang="0">
                          <a:pos x="144" y="368"/>
                        </a:cxn>
                        <a:cxn ang="0">
                          <a:pos x="159" y="388"/>
                        </a:cxn>
                        <a:cxn ang="0">
                          <a:pos x="168" y="407"/>
                        </a:cxn>
                        <a:cxn ang="0">
                          <a:pos x="183" y="427"/>
                        </a:cxn>
                        <a:cxn ang="0">
                          <a:pos x="193" y="447"/>
                        </a:cxn>
                        <a:cxn ang="0">
                          <a:pos x="208" y="462"/>
                        </a:cxn>
                        <a:cxn ang="0">
                          <a:pos x="218" y="477"/>
                        </a:cxn>
                        <a:cxn ang="0">
                          <a:pos x="238" y="497"/>
                        </a:cxn>
                        <a:cxn ang="0">
                          <a:pos x="243" y="502"/>
                        </a:cxn>
                        <a:cxn ang="0">
                          <a:pos x="258" y="517"/>
                        </a:cxn>
                        <a:cxn ang="0">
                          <a:pos x="273" y="532"/>
                        </a:cxn>
                        <a:cxn ang="0">
                          <a:pos x="288" y="542"/>
                        </a:cxn>
                        <a:cxn ang="0">
                          <a:pos x="303" y="551"/>
                        </a:cxn>
                        <a:cxn ang="0">
                          <a:pos x="317" y="561"/>
                        </a:cxn>
                        <a:cxn ang="0">
                          <a:pos x="332" y="571"/>
                        </a:cxn>
                        <a:cxn ang="0">
                          <a:pos x="347" y="576"/>
                        </a:cxn>
                        <a:cxn ang="0">
                          <a:pos x="362" y="586"/>
                        </a:cxn>
                        <a:cxn ang="0">
                          <a:pos x="377" y="591"/>
                        </a:cxn>
                        <a:cxn ang="0">
                          <a:pos x="392" y="596"/>
                        </a:cxn>
                        <a:cxn ang="0">
                          <a:pos x="407" y="601"/>
                        </a:cxn>
                        <a:cxn ang="0">
                          <a:pos x="422" y="601"/>
                        </a:cxn>
                        <a:cxn ang="0">
                          <a:pos x="437" y="606"/>
                        </a:cxn>
                        <a:cxn ang="0">
                          <a:pos x="452" y="611"/>
                        </a:cxn>
                        <a:cxn ang="0">
                          <a:pos x="466" y="611"/>
                        </a:cxn>
                        <a:cxn ang="0">
                          <a:pos x="481" y="616"/>
                        </a:cxn>
                        <a:cxn ang="0">
                          <a:pos x="496" y="616"/>
                        </a:cxn>
                        <a:cxn ang="0">
                          <a:pos x="511" y="621"/>
                        </a:cxn>
                        <a:cxn ang="0">
                          <a:pos x="526" y="621"/>
                        </a:cxn>
                        <a:cxn ang="0">
                          <a:pos x="541" y="621"/>
                        </a:cxn>
                        <a:cxn ang="0">
                          <a:pos x="556" y="621"/>
                        </a:cxn>
                        <a:cxn ang="0">
                          <a:pos x="571" y="626"/>
                        </a:cxn>
                      </a:cxnLst>
                      <a:rect l="0" t="0" r="r" b="b"/>
                      <a:pathLst>
                        <a:path w="581" h="626">
                          <a:moveTo>
                            <a:pt x="0" y="0"/>
                          </a:moveTo>
                          <a:lnTo>
                            <a:pt x="5" y="15"/>
                          </a:lnTo>
                          <a:lnTo>
                            <a:pt x="5" y="30"/>
                          </a:lnTo>
                          <a:lnTo>
                            <a:pt x="10" y="40"/>
                          </a:lnTo>
                          <a:lnTo>
                            <a:pt x="15" y="55"/>
                          </a:lnTo>
                          <a:lnTo>
                            <a:pt x="19" y="70"/>
                          </a:lnTo>
                          <a:lnTo>
                            <a:pt x="24" y="80"/>
                          </a:lnTo>
                          <a:lnTo>
                            <a:pt x="29" y="95"/>
                          </a:lnTo>
                          <a:lnTo>
                            <a:pt x="29" y="105"/>
                          </a:lnTo>
                          <a:lnTo>
                            <a:pt x="34" y="115"/>
                          </a:lnTo>
                          <a:lnTo>
                            <a:pt x="39" y="129"/>
                          </a:lnTo>
                          <a:lnTo>
                            <a:pt x="44" y="139"/>
                          </a:lnTo>
                          <a:lnTo>
                            <a:pt x="49" y="149"/>
                          </a:lnTo>
                          <a:lnTo>
                            <a:pt x="54" y="164"/>
                          </a:lnTo>
                          <a:lnTo>
                            <a:pt x="54" y="174"/>
                          </a:lnTo>
                          <a:lnTo>
                            <a:pt x="59" y="184"/>
                          </a:lnTo>
                          <a:lnTo>
                            <a:pt x="64" y="194"/>
                          </a:lnTo>
                          <a:lnTo>
                            <a:pt x="69" y="204"/>
                          </a:lnTo>
                          <a:lnTo>
                            <a:pt x="74" y="214"/>
                          </a:lnTo>
                          <a:lnTo>
                            <a:pt x="79" y="229"/>
                          </a:lnTo>
                          <a:lnTo>
                            <a:pt x="79" y="239"/>
                          </a:lnTo>
                          <a:lnTo>
                            <a:pt x="84" y="249"/>
                          </a:lnTo>
                          <a:lnTo>
                            <a:pt x="89" y="259"/>
                          </a:lnTo>
                          <a:lnTo>
                            <a:pt x="94" y="263"/>
                          </a:lnTo>
                          <a:lnTo>
                            <a:pt x="99" y="273"/>
                          </a:lnTo>
                          <a:lnTo>
                            <a:pt x="104" y="283"/>
                          </a:lnTo>
                          <a:lnTo>
                            <a:pt x="104" y="293"/>
                          </a:lnTo>
                          <a:lnTo>
                            <a:pt x="109" y="303"/>
                          </a:lnTo>
                          <a:lnTo>
                            <a:pt x="114" y="308"/>
                          </a:lnTo>
                          <a:lnTo>
                            <a:pt x="119" y="318"/>
                          </a:lnTo>
                          <a:lnTo>
                            <a:pt x="124" y="328"/>
                          </a:lnTo>
                          <a:lnTo>
                            <a:pt x="129" y="338"/>
                          </a:lnTo>
                          <a:lnTo>
                            <a:pt x="134" y="343"/>
                          </a:lnTo>
                          <a:lnTo>
                            <a:pt x="134" y="353"/>
                          </a:lnTo>
                          <a:lnTo>
                            <a:pt x="139" y="358"/>
                          </a:lnTo>
                          <a:lnTo>
                            <a:pt x="144" y="368"/>
                          </a:lnTo>
                          <a:lnTo>
                            <a:pt x="149" y="373"/>
                          </a:lnTo>
                          <a:lnTo>
                            <a:pt x="154" y="383"/>
                          </a:lnTo>
                          <a:lnTo>
                            <a:pt x="159" y="388"/>
                          </a:lnTo>
                          <a:lnTo>
                            <a:pt x="159" y="398"/>
                          </a:lnTo>
                          <a:lnTo>
                            <a:pt x="163" y="402"/>
                          </a:lnTo>
                          <a:lnTo>
                            <a:pt x="168" y="407"/>
                          </a:lnTo>
                          <a:lnTo>
                            <a:pt x="173" y="412"/>
                          </a:lnTo>
                          <a:lnTo>
                            <a:pt x="178" y="422"/>
                          </a:lnTo>
                          <a:lnTo>
                            <a:pt x="183" y="427"/>
                          </a:lnTo>
                          <a:lnTo>
                            <a:pt x="183" y="432"/>
                          </a:lnTo>
                          <a:lnTo>
                            <a:pt x="188" y="437"/>
                          </a:lnTo>
                          <a:lnTo>
                            <a:pt x="193" y="447"/>
                          </a:lnTo>
                          <a:lnTo>
                            <a:pt x="198" y="452"/>
                          </a:lnTo>
                          <a:lnTo>
                            <a:pt x="203" y="457"/>
                          </a:lnTo>
                          <a:lnTo>
                            <a:pt x="208" y="462"/>
                          </a:lnTo>
                          <a:lnTo>
                            <a:pt x="208" y="467"/>
                          </a:lnTo>
                          <a:lnTo>
                            <a:pt x="213" y="472"/>
                          </a:lnTo>
                          <a:lnTo>
                            <a:pt x="218" y="477"/>
                          </a:lnTo>
                          <a:lnTo>
                            <a:pt x="223" y="482"/>
                          </a:lnTo>
                          <a:lnTo>
                            <a:pt x="228" y="487"/>
                          </a:lnTo>
                          <a:lnTo>
                            <a:pt x="238" y="497"/>
                          </a:lnTo>
                          <a:lnTo>
                            <a:pt x="233" y="497"/>
                          </a:lnTo>
                          <a:lnTo>
                            <a:pt x="238" y="497"/>
                          </a:lnTo>
                          <a:lnTo>
                            <a:pt x="243" y="502"/>
                          </a:lnTo>
                          <a:lnTo>
                            <a:pt x="248" y="507"/>
                          </a:lnTo>
                          <a:lnTo>
                            <a:pt x="253" y="512"/>
                          </a:lnTo>
                          <a:lnTo>
                            <a:pt x="258" y="517"/>
                          </a:lnTo>
                          <a:lnTo>
                            <a:pt x="263" y="522"/>
                          </a:lnTo>
                          <a:lnTo>
                            <a:pt x="268" y="527"/>
                          </a:lnTo>
                          <a:lnTo>
                            <a:pt x="273" y="532"/>
                          </a:lnTo>
                          <a:lnTo>
                            <a:pt x="278" y="532"/>
                          </a:lnTo>
                          <a:lnTo>
                            <a:pt x="283" y="537"/>
                          </a:lnTo>
                          <a:lnTo>
                            <a:pt x="288" y="542"/>
                          </a:lnTo>
                          <a:lnTo>
                            <a:pt x="293" y="546"/>
                          </a:lnTo>
                          <a:lnTo>
                            <a:pt x="298" y="546"/>
                          </a:lnTo>
                          <a:lnTo>
                            <a:pt x="303" y="551"/>
                          </a:lnTo>
                          <a:lnTo>
                            <a:pt x="308" y="556"/>
                          </a:lnTo>
                          <a:lnTo>
                            <a:pt x="312" y="561"/>
                          </a:lnTo>
                          <a:lnTo>
                            <a:pt x="317" y="561"/>
                          </a:lnTo>
                          <a:lnTo>
                            <a:pt x="322" y="566"/>
                          </a:lnTo>
                          <a:lnTo>
                            <a:pt x="327" y="566"/>
                          </a:lnTo>
                          <a:lnTo>
                            <a:pt x="332" y="571"/>
                          </a:lnTo>
                          <a:lnTo>
                            <a:pt x="337" y="571"/>
                          </a:lnTo>
                          <a:lnTo>
                            <a:pt x="342" y="576"/>
                          </a:lnTo>
                          <a:lnTo>
                            <a:pt x="347" y="576"/>
                          </a:lnTo>
                          <a:lnTo>
                            <a:pt x="352" y="581"/>
                          </a:lnTo>
                          <a:lnTo>
                            <a:pt x="357" y="581"/>
                          </a:lnTo>
                          <a:lnTo>
                            <a:pt x="362" y="586"/>
                          </a:lnTo>
                          <a:lnTo>
                            <a:pt x="367" y="586"/>
                          </a:lnTo>
                          <a:lnTo>
                            <a:pt x="372" y="586"/>
                          </a:lnTo>
                          <a:lnTo>
                            <a:pt x="377" y="591"/>
                          </a:lnTo>
                          <a:lnTo>
                            <a:pt x="382" y="591"/>
                          </a:lnTo>
                          <a:lnTo>
                            <a:pt x="387" y="591"/>
                          </a:lnTo>
                          <a:lnTo>
                            <a:pt x="392" y="596"/>
                          </a:lnTo>
                          <a:lnTo>
                            <a:pt x="397" y="596"/>
                          </a:lnTo>
                          <a:lnTo>
                            <a:pt x="402" y="596"/>
                          </a:lnTo>
                          <a:lnTo>
                            <a:pt x="407" y="601"/>
                          </a:lnTo>
                          <a:lnTo>
                            <a:pt x="412" y="601"/>
                          </a:lnTo>
                          <a:lnTo>
                            <a:pt x="417" y="601"/>
                          </a:lnTo>
                          <a:lnTo>
                            <a:pt x="422" y="601"/>
                          </a:lnTo>
                          <a:lnTo>
                            <a:pt x="427" y="606"/>
                          </a:lnTo>
                          <a:lnTo>
                            <a:pt x="432" y="606"/>
                          </a:lnTo>
                          <a:lnTo>
                            <a:pt x="437" y="606"/>
                          </a:lnTo>
                          <a:lnTo>
                            <a:pt x="442" y="606"/>
                          </a:lnTo>
                          <a:lnTo>
                            <a:pt x="447" y="611"/>
                          </a:lnTo>
                          <a:lnTo>
                            <a:pt x="452" y="611"/>
                          </a:lnTo>
                          <a:lnTo>
                            <a:pt x="456" y="611"/>
                          </a:lnTo>
                          <a:lnTo>
                            <a:pt x="461" y="611"/>
                          </a:lnTo>
                          <a:lnTo>
                            <a:pt x="466" y="611"/>
                          </a:lnTo>
                          <a:lnTo>
                            <a:pt x="471" y="616"/>
                          </a:lnTo>
                          <a:lnTo>
                            <a:pt x="476" y="616"/>
                          </a:lnTo>
                          <a:lnTo>
                            <a:pt x="481" y="616"/>
                          </a:lnTo>
                          <a:lnTo>
                            <a:pt x="486" y="616"/>
                          </a:lnTo>
                          <a:lnTo>
                            <a:pt x="491" y="616"/>
                          </a:lnTo>
                          <a:lnTo>
                            <a:pt x="496" y="616"/>
                          </a:lnTo>
                          <a:lnTo>
                            <a:pt x="501" y="616"/>
                          </a:lnTo>
                          <a:lnTo>
                            <a:pt x="506" y="616"/>
                          </a:lnTo>
                          <a:lnTo>
                            <a:pt x="511" y="621"/>
                          </a:lnTo>
                          <a:lnTo>
                            <a:pt x="516" y="621"/>
                          </a:lnTo>
                          <a:lnTo>
                            <a:pt x="521" y="621"/>
                          </a:lnTo>
                          <a:lnTo>
                            <a:pt x="526" y="621"/>
                          </a:lnTo>
                          <a:lnTo>
                            <a:pt x="531" y="621"/>
                          </a:lnTo>
                          <a:lnTo>
                            <a:pt x="536" y="621"/>
                          </a:lnTo>
                          <a:lnTo>
                            <a:pt x="541" y="621"/>
                          </a:lnTo>
                          <a:lnTo>
                            <a:pt x="546" y="621"/>
                          </a:lnTo>
                          <a:lnTo>
                            <a:pt x="551" y="621"/>
                          </a:lnTo>
                          <a:lnTo>
                            <a:pt x="556" y="621"/>
                          </a:lnTo>
                          <a:lnTo>
                            <a:pt x="561" y="621"/>
                          </a:lnTo>
                          <a:lnTo>
                            <a:pt x="566" y="621"/>
                          </a:lnTo>
                          <a:lnTo>
                            <a:pt x="571" y="626"/>
                          </a:lnTo>
                          <a:lnTo>
                            <a:pt x="576" y="626"/>
                          </a:lnTo>
                          <a:lnTo>
                            <a:pt x="581" y="626"/>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Freeform 76"/>
                  <p:cNvSpPr>
                    <a:spLocks/>
                  </p:cNvSpPr>
                  <p:nvPr/>
                </p:nvSpPr>
                <p:spPr bwMode="auto">
                  <a:xfrm>
                    <a:off x="6284913" y="4913313"/>
                    <a:ext cx="354013" cy="1588"/>
                  </a:xfrm>
                  <a:custGeom>
                    <a:avLst/>
                    <a:gdLst/>
                    <a:ahLst/>
                    <a:cxnLst>
                      <a:cxn ang="0">
                        <a:pos x="0" y="0"/>
                      </a:cxn>
                      <a:cxn ang="0">
                        <a:pos x="5" y="0"/>
                      </a:cxn>
                      <a:cxn ang="0">
                        <a:pos x="10" y="0"/>
                      </a:cxn>
                      <a:cxn ang="0">
                        <a:pos x="15" y="0"/>
                      </a:cxn>
                      <a:cxn ang="0">
                        <a:pos x="20" y="0"/>
                      </a:cxn>
                      <a:cxn ang="0">
                        <a:pos x="24" y="0"/>
                      </a:cxn>
                      <a:cxn ang="0">
                        <a:pos x="29" y="0"/>
                      </a:cxn>
                      <a:cxn ang="0">
                        <a:pos x="34" y="0"/>
                      </a:cxn>
                      <a:cxn ang="0">
                        <a:pos x="39" y="0"/>
                      </a:cxn>
                      <a:cxn ang="0">
                        <a:pos x="44" y="0"/>
                      </a:cxn>
                      <a:cxn ang="0">
                        <a:pos x="49" y="0"/>
                      </a:cxn>
                      <a:cxn ang="0">
                        <a:pos x="54" y="0"/>
                      </a:cxn>
                      <a:cxn ang="0">
                        <a:pos x="59" y="0"/>
                      </a:cxn>
                      <a:cxn ang="0">
                        <a:pos x="64" y="0"/>
                      </a:cxn>
                      <a:cxn ang="0">
                        <a:pos x="69" y="0"/>
                      </a:cxn>
                      <a:cxn ang="0">
                        <a:pos x="74" y="0"/>
                      </a:cxn>
                      <a:cxn ang="0">
                        <a:pos x="79" y="0"/>
                      </a:cxn>
                      <a:cxn ang="0">
                        <a:pos x="84" y="0"/>
                      </a:cxn>
                      <a:cxn ang="0">
                        <a:pos x="89" y="0"/>
                      </a:cxn>
                      <a:cxn ang="0">
                        <a:pos x="94" y="0"/>
                      </a:cxn>
                      <a:cxn ang="0">
                        <a:pos x="99" y="0"/>
                      </a:cxn>
                      <a:cxn ang="0">
                        <a:pos x="104" y="0"/>
                      </a:cxn>
                      <a:cxn ang="0">
                        <a:pos x="109" y="0"/>
                      </a:cxn>
                      <a:cxn ang="0">
                        <a:pos x="114" y="0"/>
                      </a:cxn>
                      <a:cxn ang="0">
                        <a:pos x="119" y="0"/>
                      </a:cxn>
                      <a:cxn ang="0">
                        <a:pos x="124" y="0"/>
                      </a:cxn>
                      <a:cxn ang="0">
                        <a:pos x="129" y="0"/>
                      </a:cxn>
                      <a:cxn ang="0">
                        <a:pos x="134" y="0"/>
                      </a:cxn>
                      <a:cxn ang="0">
                        <a:pos x="139" y="0"/>
                      </a:cxn>
                      <a:cxn ang="0">
                        <a:pos x="144" y="0"/>
                      </a:cxn>
                      <a:cxn ang="0">
                        <a:pos x="149" y="0"/>
                      </a:cxn>
                      <a:cxn ang="0">
                        <a:pos x="154" y="0"/>
                      </a:cxn>
                      <a:cxn ang="0">
                        <a:pos x="159" y="0"/>
                      </a:cxn>
                      <a:cxn ang="0">
                        <a:pos x="164" y="0"/>
                      </a:cxn>
                      <a:cxn ang="0">
                        <a:pos x="168" y="0"/>
                      </a:cxn>
                      <a:cxn ang="0">
                        <a:pos x="173" y="0"/>
                      </a:cxn>
                      <a:cxn ang="0">
                        <a:pos x="178" y="0"/>
                      </a:cxn>
                      <a:cxn ang="0">
                        <a:pos x="183" y="0"/>
                      </a:cxn>
                      <a:cxn ang="0">
                        <a:pos x="188" y="0"/>
                      </a:cxn>
                      <a:cxn ang="0">
                        <a:pos x="193" y="0"/>
                      </a:cxn>
                      <a:cxn ang="0">
                        <a:pos x="198" y="0"/>
                      </a:cxn>
                      <a:cxn ang="0">
                        <a:pos x="203" y="0"/>
                      </a:cxn>
                      <a:cxn ang="0">
                        <a:pos x="208" y="0"/>
                      </a:cxn>
                      <a:cxn ang="0">
                        <a:pos x="213" y="0"/>
                      </a:cxn>
                      <a:cxn ang="0">
                        <a:pos x="218" y="0"/>
                      </a:cxn>
                      <a:cxn ang="0">
                        <a:pos x="223" y="0"/>
                      </a:cxn>
                    </a:cxnLst>
                    <a:rect l="0" t="0" r="r" b="b"/>
                    <a:pathLst>
                      <a:path w="223">
                        <a:moveTo>
                          <a:pt x="0" y="0"/>
                        </a:moveTo>
                        <a:lnTo>
                          <a:pt x="5" y="0"/>
                        </a:lnTo>
                        <a:lnTo>
                          <a:pt x="10" y="0"/>
                        </a:lnTo>
                        <a:lnTo>
                          <a:pt x="15" y="0"/>
                        </a:lnTo>
                        <a:lnTo>
                          <a:pt x="20" y="0"/>
                        </a:lnTo>
                        <a:lnTo>
                          <a:pt x="24" y="0"/>
                        </a:lnTo>
                        <a:lnTo>
                          <a:pt x="29" y="0"/>
                        </a:lnTo>
                        <a:lnTo>
                          <a:pt x="34" y="0"/>
                        </a:lnTo>
                        <a:lnTo>
                          <a:pt x="39" y="0"/>
                        </a:lnTo>
                        <a:lnTo>
                          <a:pt x="44" y="0"/>
                        </a:lnTo>
                        <a:lnTo>
                          <a:pt x="49" y="0"/>
                        </a:lnTo>
                        <a:lnTo>
                          <a:pt x="54" y="0"/>
                        </a:lnTo>
                        <a:lnTo>
                          <a:pt x="59" y="0"/>
                        </a:lnTo>
                        <a:lnTo>
                          <a:pt x="64" y="0"/>
                        </a:lnTo>
                        <a:lnTo>
                          <a:pt x="69" y="0"/>
                        </a:lnTo>
                        <a:lnTo>
                          <a:pt x="74" y="0"/>
                        </a:lnTo>
                        <a:lnTo>
                          <a:pt x="79" y="0"/>
                        </a:lnTo>
                        <a:lnTo>
                          <a:pt x="84" y="0"/>
                        </a:lnTo>
                        <a:lnTo>
                          <a:pt x="89" y="0"/>
                        </a:lnTo>
                        <a:lnTo>
                          <a:pt x="94" y="0"/>
                        </a:lnTo>
                        <a:lnTo>
                          <a:pt x="99" y="0"/>
                        </a:lnTo>
                        <a:lnTo>
                          <a:pt x="104" y="0"/>
                        </a:lnTo>
                        <a:lnTo>
                          <a:pt x="109" y="0"/>
                        </a:lnTo>
                        <a:lnTo>
                          <a:pt x="114" y="0"/>
                        </a:lnTo>
                        <a:lnTo>
                          <a:pt x="119" y="0"/>
                        </a:lnTo>
                        <a:lnTo>
                          <a:pt x="124" y="0"/>
                        </a:lnTo>
                        <a:lnTo>
                          <a:pt x="129" y="0"/>
                        </a:lnTo>
                        <a:lnTo>
                          <a:pt x="134" y="0"/>
                        </a:lnTo>
                        <a:lnTo>
                          <a:pt x="139" y="0"/>
                        </a:lnTo>
                        <a:lnTo>
                          <a:pt x="144" y="0"/>
                        </a:lnTo>
                        <a:lnTo>
                          <a:pt x="149" y="0"/>
                        </a:lnTo>
                        <a:lnTo>
                          <a:pt x="154" y="0"/>
                        </a:lnTo>
                        <a:lnTo>
                          <a:pt x="159" y="0"/>
                        </a:lnTo>
                        <a:lnTo>
                          <a:pt x="164" y="0"/>
                        </a:lnTo>
                        <a:lnTo>
                          <a:pt x="168" y="0"/>
                        </a:lnTo>
                        <a:lnTo>
                          <a:pt x="173" y="0"/>
                        </a:lnTo>
                        <a:lnTo>
                          <a:pt x="178" y="0"/>
                        </a:lnTo>
                        <a:lnTo>
                          <a:pt x="183" y="0"/>
                        </a:lnTo>
                        <a:lnTo>
                          <a:pt x="188" y="0"/>
                        </a:lnTo>
                        <a:lnTo>
                          <a:pt x="193" y="0"/>
                        </a:lnTo>
                        <a:lnTo>
                          <a:pt x="198" y="0"/>
                        </a:lnTo>
                        <a:lnTo>
                          <a:pt x="203" y="0"/>
                        </a:lnTo>
                        <a:lnTo>
                          <a:pt x="208" y="0"/>
                        </a:lnTo>
                        <a:lnTo>
                          <a:pt x="213" y="0"/>
                        </a:lnTo>
                        <a:lnTo>
                          <a:pt x="218" y="0"/>
                        </a:lnTo>
                        <a:lnTo>
                          <a:pt x="223" y="0"/>
                        </a:lnTo>
                      </a:path>
                    </a:pathLst>
                  </a:custGeom>
                  <a:noFill/>
                  <a:ln w="2540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4" name="Straight Arrow Connector 33"/>
                <p:cNvCxnSpPr/>
                <p:nvPr/>
              </p:nvCxnSpPr>
              <p:spPr>
                <a:xfrm>
                  <a:off x="6616918" y="1981200"/>
                  <a:ext cx="645060"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634982" y="1579029"/>
                  <a:ext cx="608933"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2</a:t>
                  </a:r>
                  <a:r>
                    <a:rPr lang="en-US" sz="1600" b="1" i="1" dirty="0" smtClean="0">
                      <a:latin typeface="Arial" panose="020B0604020202020204" pitchFamily="34" charset="0"/>
                      <a:cs typeface="Arial" panose="020B0604020202020204" pitchFamily="34" charset="0"/>
                    </a:rPr>
                    <a:t>w</a:t>
                  </a:r>
                  <a:r>
                    <a:rPr lang="en-US" sz="1600" b="1" baseline="-25000" dirty="0" smtClean="0">
                      <a:latin typeface="Arial" panose="020B0604020202020204" pitchFamily="34" charset="0"/>
                      <a:cs typeface="Arial" panose="020B0604020202020204" pitchFamily="34" charset="0"/>
                    </a:rPr>
                    <a:t>0</a:t>
                  </a:r>
                  <a:endParaRPr lang="en-US" sz="1600" b="1" dirty="0">
                    <a:latin typeface="Arial" panose="020B0604020202020204" pitchFamily="34" charset="0"/>
                    <a:cs typeface="Arial" panose="020B0604020202020204" pitchFamily="34" charset="0"/>
                  </a:endParaRPr>
                </a:p>
              </p:txBody>
            </p:sp>
          </p:grpSp>
          <p:sp>
            <p:nvSpPr>
              <p:cNvPr id="42" name="TextBox 41"/>
              <p:cNvSpPr txBox="1"/>
              <p:nvPr/>
            </p:nvSpPr>
            <p:spPr>
              <a:xfrm>
                <a:off x="1589841" y="1231946"/>
                <a:ext cx="833883" cy="369332"/>
              </a:xfrm>
              <a:prstGeom prst="rect">
                <a:avLst/>
              </a:prstGeom>
              <a:noFill/>
            </p:spPr>
            <p:txBody>
              <a:bodyPr wrap="none" rtlCol="0">
                <a:spAutoFit/>
              </a:bodyPr>
              <a:lstStyle/>
              <a:p>
                <a:r>
                  <a:rPr lang="en-US" dirty="0" smtClean="0"/>
                  <a:t>n(r)-n</a:t>
                </a:r>
                <a:r>
                  <a:rPr lang="en-US" baseline="-25000" dirty="0" smtClean="0"/>
                  <a:t>0</a:t>
                </a:r>
                <a:endParaRPr lang="en-US" dirty="0"/>
              </a:p>
            </p:txBody>
          </p:sp>
          <p:cxnSp>
            <p:nvCxnSpPr>
              <p:cNvPr id="44" name="Straight Arrow Connector 43"/>
              <p:cNvCxnSpPr/>
              <p:nvPr/>
            </p:nvCxnSpPr>
            <p:spPr bwMode="auto">
              <a:xfrm>
                <a:off x="1945473" y="5791200"/>
                <a:ext cx="171212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TextBox 44"/>
              <p:cNvSpPr txBox="1"/>
              <p:nvPr/>
            </p:nvSpPr>
            <p:spPr>
              <a:xfrm>
                <a:off x="3037009" y="5791200"/>
                <a:ext cx="274434" cy="369332"/>
              </a:xfrm>
              <a:prstGeom prst="rect">
                <a:avLst/>
              </a:prstGeom>
              <a:noFill/>
            </p:spPr>
            <p:txBody>
              <a:bodyPr wrap="none" rtlCol="0">
                <a:spAutoFit/>
              </a:bodyPr>
              <a:lstStyle/>
              <a:p>
                <a:r>
                  <a:rPr lang="en-US" b="1" dirty="0" smtClean="0"/>
                  <a:t>r</a:t>
                </a:r>
                <a:endParaRPr lang="en-US" b="1" dirty="0"/>
              </a:p>
            </p:txBody>
          </p:sp>
          <p:grpSp>
            <p:nvGrpSpPr>
              <p:cNvPr id="48" name="Group 47"/>
              <p:cNvGrpSpPr/>
              <p:nvPr/>
            </p:nvGrpSpPr>
            <p:grpSpPr>
              <a:xfrm rot="16200000">
                <a:off x="1319538" y="2305508"/>
                <a:ext cx="1245826" cy="2058699"/>
                <a:chOff x="4038600" y="2150322"/>
                <a:chExt cx="2559499" cy="2647836"/>
              </a:xfrm>
            </p:grpSpPr>
            <p:sp>
              <p:nvSpPr>
                <p:cNvPr id="46" name="Rectangle 45"/>
                <p:cNvSpPr/>
                <p:nvPr/>
              </p:nvSpPr>
              <p:spPr bwMode="auto">
                <a:xfrm flipV="1">
                  <a:off x="4040455" y="3469627"/>
                  <a:ext cx="2557644" cy="1328531"/>
                </a:xfrm>
                <a:prstGeom prst="rect">
                  <a:avLst/>
                </a:prstGeom>
                <a:gradFill flip="none" rotWithShape="1">
                  <a:gsLst>
                    <a:gs pos="0">
                      <a:srgbClr val="FFC000"/>
                    </a:gs>
                    <a:gs pos="59000">
                      <a:srgbClr val="FFC000">
                        <a:alpha val="32000"/>
                      </a:srgbClr>
                    </a:gs>
                    <a:gs pos="100000">
                      <a:srgbClr val="FFC000">
                        <a:alpha val="5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Rectangle 46"/>
                <p:cNvSpPr/>
                <p:nvPr/>
              </p:nvSpPr>
              <p:spPr bwMode="auto">
                <a:xfrm flipH="1">
                  <a:off x="4038600" y="2150322"/>
                  <a:ext cx="2557644" cy="1328531"/>
                </a:xfrm>
                <a:prstGeom prst="rect">
                  <a:avLst/>
                </a:prstGeom>
                <a:gradFill flip="none" rotWithShape="1">
                  <a:gsLst>
                    <a:gs pos="0">
                      <a:srgbClr val="FFC000"/>
                    </a:gs>
                    <a:gs pos="59000">
                      <a:srgbClr val="FFC000">
                        <a:alpha val="32000"/>
                      </a:srgbClr>
                    </a:gs>
                    <a:gs pos="100000">
                      <a:srgbClr val="FFC000">
                        <a:alpha val="500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49" name="TextBox 48"/>
              <p:cNvSpPr txBox="1"/>
              <p:nvPr/>
            </p:nvSpPr>
            <p:spPr>
              <a:xfrm>
                <a:off x="965492" y="2711944"/>
                <a:ext cx="397866" cy="369332"/>
              </a:xfrm>
              <a:prstGeom prst="rect">
                <a:avLst/>
              </a:prstGeom>
              <a:noFill/>
            </p:spPr>
            <p:txBody>
              <a:bodyPr wrap="none" rtlCol="0">
                <a:spAutoFit/>
              </a:bodyPr>
              <a:lstStyle/>
              <a:p>
                <a:r>
                  <a:rPr lang="en-US" dirty="0" smtClean="0"/>
                  <a:t>n</a:t>
                </a:r>
                <a:r>
                  <a:rPr lang="en-US" baseline="-25000" dirty="0" smtClean="0"/>
                  <a:t>2</a:t>
                </a:r>
                <a:endParaRPr lang="en-US" dirty="0"/>
              </a:p>
            </p:txBody>
          </p:sp>
        </p:grpSp>
        <p:cxnSp>
          <p:nvCxnSpPr>
            <p:cNvPr id="52" name="Straight Connector 51"/>
            <p:cNvCxnSpPr/>
            <p:nvPr/>
          </p:nvCxnSpPr>
          <p:spPr bwMode="auto">
            <a:xfrm>
              <a:off x="2971800" y="2711944"/>
              <a:ext cx="20242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2909221" y="3956868"/>
              <a:ext cx="26500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Arrow Connector 55"/>
            <p:cNvCxnSpPr/>
            <p:nvPr/>
          </p:nvCxnSpPr>
          <p:spPr bwMode="auto">
            <a:xfrm>
              <a:off x="3174226" y="2711944"/>
              <a:ext cx="0" cy="1244924"/>
            </a:xfrm>
            <a:prstGeom prst="straightConnector1">
              <a:avLst/>
            </a:prstGeom>
            <a:solidFill>
              <a:schemeClr val="accent1"/>
            </a:solidFill>
            <a:ln w="9525" cap="flat" cmpd="sng" algn="ctr">
              <a:solidFill>
                <a:schemeClr val="tx1"/>
              </a:solidFill>
              <a:prstDash val="solid"/>
              <a:round/>
              <a:headEnd type="triangle" w="med" len="med"/>
              <a:tailEnd type="triangle"/>
            </a:ln>
            <a:effectLst/>
          </p:spPr>
        </p:cxnSp>
        <p:sp>
          <p:nvSpPr>
            <p:cNvPr id="57" name="TextBox 56"/>
            <p:cNvSpPr txBox="1"/>
            <p:nvPr/>
          </p:nvSpPr>
          <p:spPr>
            <a:xfrm>
              <a:off x="3311443" y="3200400"/>
              <a:ext cx="312906" cy="369332"/>
            </a:xfrm>
            <a:prstGeom prst="rect">
              <a:avLst/>
            </a:prstGeom>
            <a:noFill/>
          </p:spPr>
          <p:txBody>
            <a:bodyPr wrap="none" rtlCol="0">
              <a:spAutoFit/>
            </a:bodyPr>
            <a:lstStyle/>
            <a:p>
              <a:r>
                <a:rPr lang="en-US" dirty="0" smtClean="0"/>
                <a:t>L</a:t>
              </a:r>
              <a:endParaRPr lang="en-US" dirty="0"/>
            </a:p>
          </p:txBody>
        </p:sp>
      </p:grpSp>
      <p:grpSp>
        <p:nvGrpSpPr>
          <p:cNvPr id="78" name="Group 77"/>
          <p:cNvGrpSpPr/>
          <p:nvPr/>
        </p:nvGrpSpPr>
        <p:grpSpPr>
          <a:xfrm>
            <a:off x="3624349" y="1119898"/>
            <a:ext cx="4032199" cy="550862"/>
            <a:chOff x="3624349" y="1119898"/>
            <a:chExt cx="4032199" cy="550862"/>
          </a:xfrm>
        </p:grpSpPr>
        <p:sp>
          <p:nvSpPr>
            <p:cNvPr id="59" name="TextBox 58"/>
            <p:cNvSpPr txBox="1"/>
            <p:nvPr/>
          </p:nvSpPr>
          <p:spPr>
            <a:xfrm>
              <a:off x="3624349" y="1162745"/>
              <a:ext cx="1800493" cy="369332"/>
            </a:xfrm>
            <a:prstGeom prst="rect">
              <a:avLst/>
            </a:prstGeom>
            <a:noFill/>
          </p:spPr>
          <p:txBody>
            <a:bodyPr wrap="none" rtlCol="0">
              <a:spAutoFit/>
            </a:bodyPr>
            <a:lstStyle/>
            <a:p>
              <a:r>
                <a:rPr lang="en-US" dirty="0" smtClean="0"/>
                <a:t>Gaussian beam</a:t>
              </a:r>
              <a:endParaRPr lang="en-US" dirty="0"/>
            </a:p>
          </p:txBody>
        </p:sp>
        <p:graphicFrame>
          <p:nvGraphicFramePr>
            <p:cNvPr id="60" name="Object 59"/>
            <p:cNvGraphicFramePr>
              <a:graphicFrameLocks noChangeAspect="1"/>
            </p:cNvGraphicFramePr>
            <p:nvPr>
              <p:extLst>
                <p:ext uri="{D42A27DB-BD31-4B8C-83A1-F6EECF244321}">
                  <p14:modId xmlns:p14="http://schemas.microsoft.com/office/powerpoint/2010/main" val="3303318516"/>
                </p:ext>
              </p:extLst>
            </p:nvPr>
          </p:nvGraphicFramePr>
          <p:xfrm>
            <a:off x="5594386" y="1119898"/>
            <a:ext cx="2062162" cy="550862"/>
          </p:xfrm>
          <a:graphic>
            <a:graphicData uri="http://schemas.openxmlformats.org/presentationml/2006/ole">
              <mc:AlternateContent xmlns:mc="http://schemas.openxmlformats.org/markup-compatibility/2006">
                <mc:Choice xmlns:v="urn:schemas-microsoft-com:vml" Requires="v">
                  <p:oleObj spid="_x0000_s146686" name="Equation" r:id="rId3" imgW="1612800" imgH="431640" progId="Equation.DSMT4">
                    <p:embed/>
                  </p:oleObj>
                </mc:Choice>
                <mc:Fallback>
                  <p:oleObj name="Equation" r:id="rId3" imgW="1612800" imgH="431640" progId="Equation.DSMT4">
                    <p:embed/>
                    <p:pic>
                      <p:nvPicPr>
                        <p:cNvPr id="0" name=""/>
                        <p:cNvPicPr/>
                        <p:nvPr/>
                      </p:nvPicPr>
                      <p:blipFill>
                        <a:blip r:embed="rId4"/>
                        <a:stretch>
                          <a:fillRect/>
                        </a:stretch>
                      </p:blipFill>
                      <p:spPr>
                        <a:xfrm>
                          <a:off x="5594386" y="1119898"/>
                          <a:ext cx="2062162" cy="550862"/>
                        </a:xfrm>
                        <a:prstGeom prst="rect">
                          <a:avLst/>
                        </a:prstGeom>
                      </p:spPr>
                    </p:pic>
                  </p:oleObj>
                </mc:Fallback>
              </mc:AlternateContent>
            </a:graphicData>
          </a:graphic>
        </p:graphicFrame>
      </p:grpSp>
      <p:graphicFrame>
        <p:nvGraphicFramePr>
          <p:cNvPr id="62" name="Object 61"/>
          <p:cNvGraphicFramePr>
            <a:graphicFrameLocks noChangeAspect="1"/>
          </p:cNvGraphicFramePr>
          <p:nvPr>
            <p:extLst>
              <p:ext uri="{D42A27DB-BD31-4B8C-83A1-F6EECF244321}">
                <p14:modId xmlns:p14="http://schemas.microsoft.com/office/powerpoint/2010/main" val="2734945687"/>
              </p:ext>
            </p:extLst>
          </p:nvPr>
        </p:nvGraphicFramePr>
        <p:xfrm>
          <a:off x="4333875" y="1806575"/>
          <a:ext cx="3079750" cy="296863"/>
        </p:xfrm>
        <a:graphic>
          <a:graphicData uri="http://schemas.openxmlformats.org/presentationml/2006/ole">
            <mc:AlternateContent xmlns:mc="http://schemas.openxmlformats.org/markup-compatibility/2006">
              <mc:Choice xmlns:v="urn:schemas-microsoft-com:vml" Requires="v">
                <p:oleObj spid="_x0000_s146687" name="Equation" r:id="rId5" imgW="2755800" imgH="266400" progId="Equation.DSMT4">
                  <p:embed/>
                </p:oleObj>
              </mc:Choice>
              <mc:Fallback>
                <p:oleObj name="Equation" r:id="rId5" imgW="2755800" imgH="266400" progId="Equation.DSMT4">
                  <p:embed/>
                  <p:pic>
                    <p:nvPicPr>
                      <p:cNvPr id="0" name=""/>
                      <p:cNvPicPr/>
                      <p:nvPr/>
                    </p:nvPicPr>
                    <p:blipFill>
                      <a:blip r:embed="rId6"/>
                      <a:stretch>
                        <a:fillRect/>
                      </a:stretch>
                    </p:blipFill>
                    <p:spPr>
                      <a:xfrm>
                        <a:off x="4333875" y="1806575"/>
                        <a:ext cx="3079750" cy="296863"/>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742375380"/>
              </p:ext>
            </p:extLst>
          </p:nvPr>
        </p:nvGraphicFramePr>
        <p:xfrm>
          <a:off x="4068763" y="2317750"/>
          <a:ext cx="3476625" cy="342900"/>
        </p:xfrm>
        <a:graphic>
          <a:graphicData uri="http://schemas.openxmlformats.org/presentationml/2006/ole">
            <mc:AlternateContent xmlns:mc="http://schemas.openxmlformats.org/markup-compatibility/2006">
              <mc:Choice xmlns:v="urn:schemas-microsoft-com:vml" Requires="v">
                <p:oleObj spid="_x0000_s146688" name="Equation" r:id="rId7" imgW="2590560" imgH="253800" progId="Equation.DSMT4">
                  <p:embed/>
                </p:oleObj>
              </mc:Choice>
              <mc:Fallback>
                <p:oleObj name="Equation" r:id="rId7" imgW="2590560" imgH="253800" progId="Equation.DSMT4">
                  <p:embed/>
                  <p:pic>
                    <p:nvPicPr>
                      <p:cNvPr id="0" name=""/>
                      <p:cNvPicPr/>
                      <p:nvPr/>
                    </p:nvPicPr>
                    <p:blipFill>
                      <a:blip r:embed="rId8"/>
                      <a:stretch>
                        <a:fillRect/>
                      </a:stretch>
                    </p:blipFill>
                    <p:spPr>
                      <a:xfrm>
                        <a:off x="4068763" y="2317750"/>
                        <a:ext cx="3476625" cy="342900"/>
                      </a:xfrm>
                      <a:prstGeom prst="rect">
                        <a:avLst/>
                      </a:prstGeom>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1477589489"/>
              </p:ext>
            </p:extLst>
          </p:nvPr>
        </p:nvGraphicFramePr>
        <p:xfrm>
          <a:off x="4665539" y="3052685"/>
          <a:ext cx="1133475" cy="647700"/>
        </p:xfrm>
        <a:graphic>
          <a:graphicData uri="http://schemas.openxmlformats.org/presentationml/2006/ole">
            <mc:AlternateContent xmlns:mc="http://schemas.openxmlformats.org/markup-compatibility/2006">
              <mc:Choice xmlns:v="urn:schemas-microsoft-com:vml" Requires="v">
                <p:oleObj spid="_x0000_s146689" name="Equation" r:id="rId9" imgW="1133367" imgH="647836" progId="Equation.DSMT4">
                  <p:embed/>
                </p:oleObj>
              </mc:Choice>
              <mc:Fallback>
                <p:oleObj name="Equation" r:id="rId9" imgW="1133367" imgH="647836" progId="Equation.DSMT4">
                  <p:embed/>
                  <p:pic>
                    <p:nvPicPr>
                      <p:cNvPr id="0" name=""/>
                      <p:cNvPicPr/>
                      <p:nvPr/>
                    </p:nvPicPr>
                    <p:blipFill>
                      <a:blip r:embed="rId10"/>
                      <a:stretch>
                        <a:fillRect/>
                      </a:stretch>
                    </p:blipFill>
                    <p:spPr>
                      <a:xfrm>
                        <a:off x="4665539" y="3052685"/>
                        <a:ext cx="1133475" cy="647700"/>
                      </a:xfrm>
                      <a:prstGeom prst="rect">
                        <a:avLst/>
                      </a:prstGeom>
                    </p:spPr>
                  </p:pic>
                </p:oleObj>
              </mc:Fallback>
            </mc:AlternateContent>
          </a:graphicData>
        </a:graphic>
      </p:graphicFrame>
      <p:sp>
        <p:nvSpPr>
          <p:cNvPr id="65" name="TextBox 64"/>
          <p:cNvSpPr txBox="1"/>
          <p:nvPr/>
        </p:nvSpPr>
        <p:spPr>
          <a:xfrm>
            <a:off x="4550860" y="2702779"/>
            <a:ext cx="2074607" cy="307777"/>
          </a:xfrm>
          <a:prstGeom prst="rect">
            <a:avLst/>
          </a:prstGeom>
          <a:noFill/>
        </p:spPr>
        <p:txBody>
          <a:bodyPr wrap="none" rtlCol="0">
            <a:spAutoFit/>
          </a:bodyPr>
          <a:lstStyle/>
          <a:p>
            <a:r>
              <a:rPr lang="en-US" sz="1400" dirty="0" smtClean="0"/>
              <a:t>Ray trajectory equation </a:t>
            </a:r>
            <a:endParaRPr lang="en-US" sz="1400" dirty="0"/>
          </a:p>
        </p:txBody>
      </p:sp>
      <p:graphicFrame>
        <p:nvGraphicFramePr>
          <p:cNvPr id="66" name="Object 65"/>
          <p:cNvGraphicFramePr>
            <a:graphicFrameLocks noChangeAspect="1"/>
          </p:cNvGraphicFramePr>
          <p:nvPr>
            <p:extLst>
              <p:ext uri="{D42A27DB-BD31-4B8C-83A1-F6EECF244321}">
                <p14:modId xmlns:p14="http://schemas.microsoft.com/office/powerpoint/2010/main" val="91564707"/>
              </p:ext>
            </p:extLst>
          </p:nvPr>
        </p:nvGraphicFramePr>
        <p:xfrm>
          <a:off x="4883150" y="3748135"/>
          <a:ext cx="1223220" cy="269828"/>
        </p:xfrm>
        <a:graphic>
          <a:graphicData uri="http://schemas.openxmlformats.org/presentationml/2006/ole">
            <mc:AlternateContent xmlns:mc="http://schemas.openxmlformats.org/markup-compatibility/2006">
              <mc:Choice xmlns:v="urn:schemas-microsoft-com:vml" Requires="v">
                <p:oleObj spid="_x0000_s146690" name="Equation" r:id="rId11" imgW="863280" imgH="190440" progId="Equation.DSMT4">
                  <p:embed/>
                </p:oleObj>
              </mc:Choice>
              <mc:Fallback>
                <p:oleObj name="Equation" r:id="rId11" imgW="863280" imgH="190440" progId="Equation.DSMT4">
                  <p:embed/>
                  <p:pic>
                    <p:nvPicPr>
                      <p:cNvPr id="0" name=""/>
                      <p:cNvPicPr/>
                      <p:nvPr/>
                    </p:nvPicPr>
                    <p:blipFill>
                      <a:blip r:embed="rId12"/>
                      <a:stretch>
                        <a:fillRect/>
                      </a:stretch>
                    </p:blipFill>
                    <p:spPr>
                      <a:xfrm>
                        <a:off x="4883150" y="3748135"/>
                        <a:ext cx="1223220" cy="269828"/>
                      </a:xfrm>
                      <a:prstGeom prst="rect">
                        <a:avLst/>
                      </a:prstGeom>
                    </p:spPr>
                  </p:pic>
                </p:oleObj>
              </mc:Fallback>
            </mc:AlternateContent>
          </a:graphicData>
        </a:graphic>
      </p:graphicFrame>
      <p:pic>
        <p:nvPicPr>
          <p:cNvPr id="146470" name="Picture 38" descr="Image result for self focusi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8442" y="4835327"/>
            <a:ext cx="335280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65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6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2302"/>
            <a:ext cx="8229600" cy="1143000"/>
          </a:xfrm>
        </p:spPr>
        <p:txBody>
          <a:bodyPr/>
          <a:lstStyle/>
          <a:p>
            <a:r>
              <a:rPr lang="en-US" sz="3200" dirty="0" smtClean="0"/>
              <a:t>Self trapping</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31</a:t>
            </a:fld>
            <a:endParaRPr lang="en-US"/>
          </a:p>
        </p:txBody>
      </p:sp>
      <p:grpSp>
        <p:nvGrpSpPr>
          <p:cNvPr id="18" name="Group 17"/>
          <p:cNvGrpSpPr/>
          <p:nvPr/>
        </p:nvGrpSpPr>
        <p:grpSpPr>
          <a:xfrm>
            <a:off x="1447800" y="1524000"/>
            <a:ext cx="5227807" cy="2073243"/>
            <a:chOff x="860079" y="2426329"/>
            <a:chExt cx="5227807" cy="2073243"/>
          </a:xfrm>
        </p:grpSpPr>
        <p:grpSp>
          <p:nvGrpSpPr>
            <p:cNvPr id="5" name="Group 4"/>
            <p:cNvGrpSpPr/>
            <p:nvPr/>
          </p:nvGrpSpPr>
          <p:grpSpPr>
            <a:xfrm>
              <a:off x="959870" y="2511268"/>
              <a:ext cx="5128016" cy="1867419"/>
              <a:chOff x="1162050" y="1381125"/>
              <a:chExt cx="7904163" cy="2871788"/>
            </a:xfrm>
          </p:grpSpPr>
          <p:sp>
            <p:nvSpPr>
              <p:cNvPr id="15" name="Freeform 132"/>
              <p:cNvSpPr>
                <a:spLocks/>
              </p:cNvSpPr>
              <p:nvPr/>
            </p:nvSpPr>
            <p:spPr bwMode="auto">
              <a:xfrm>
                <a:off x="1162050" y="1381125"/>
                <a:ext cx="7904163" cy="793750"/>
              </a:xfrm>
              <a:custGeom>
                <a:avLst/>
                <a:gdLst>
                  <a:gd name="T0" fmla="*/ 75 w 4979"/>
                  <a:gd name="T1" fmla="*/ 26 h 500"/>
                  <a:gd name="T2" fmla="*/ 162 w 4979"/>
                  <a:gd name="T3" fmla="*/ 51 h 500"/>
                  <a:gd name="T4" fmla="*/ 250 w 4979"/>
                  <a:gd name="T5" fmla="*/ 76 h 500"/>
                  <a:gd name="T6" fmla="*/ 337 w 4979"/>
                  <a:gd name="T7" fmla="*/ 100 h 500"/>
                  <a:gd name="T8" fmla="*/ 424 w 4979"/>
                  <a:gd name="T9" fmla="*/ 125 h 500"/>
                  <a:gd name="T10" fmla="*/ 512 w 4979"/>
                  <a:gd name="T11" fmla="*/ 148 h 500"/>
                  <a:gd name="T12" fmla="*/ 599 w 4979"/>
                  <a:gd name="T13" fmla="*/ 172 h 500"/>
                  <a:gd name="T14" fmla="*/ 686 w 4979"/>
                  <a:gd name="T15" fmla="*/ 196 h 500"/>
                  <a:gd name="T16" fmla="*/ 774 w 4979"/>
                  <a:gd name="T17" fmla="*/ 219 h 500"/>
                  <a:gd name="T18" fmla="*/ 861 w 4979"/>
                  <a:gd name="T19" fmla="*/ 241 h 500"/>
                  <a:gd name="T20" fmla="*/ 948 w 4979"/>
                  <a:gd name="T21" fmla="*/ 264 h 500"/>
                  <a:gd name="T22" fmla="*/ 1036 w 4979"/>
                  <a:gd name="T23" fmla="*/ 286 h 500"/>
                  <a:gd name="T24" fmla="*/ 1123 w 4979"/>
                  <a:gd name="T25" fmla="*/ 306 h 500"/>
                  <a:gd name="T26" fmla="*/ 1210 w 4979"/>
                  <a:gd name="T27" fmla="*/ 327 h 500"/>
                  <a:gd name="T28" fmla="*/ 1298 w 4979"/>
                  <a:gd name="T29" fmla="*/ 347 h 500"/>
                  <a:gd name="T30" fmla="*/ 1385 w 4979"/>
                  <a:gd name="T31" fmla="*/ 366 h 500"/>
                  <a:gd name="T32" fmla="*/ 1473 w 4979"/>
                  <a:gd name="T33" fmla="*/ 384 h 500"/>
                  <a:gd name="T34" fmla="*/ 1560 w 4979"/>
                  <a:gd name="T35" fmla="*/ 402 h 500"/>
                  <a:gd name="T36" fmla="*/ 1647 w 4979"/>
                  <a:gd name="T37" fmla="*/ 418 h 500"/>
                  <a:gd name="T38" fmla="*/ 1735 w 4979"/>
                  <a:gd name="T39" fmla="*/ 433 h 500"/>
                  <a:gd name="T40" fmla="*/ 1822 w 4979"/>
                  <a:gd name="T41" fmla="*/ 447 h 500"/>
                  <a:gd name="T42" fmla="*/ 1909 w 4979"/>
                  <a:gd name="T43" fmla="*/ 460 h 500"/>
                  <a:gd name="T44" fmla="*/ 1997 w 4979"/>
                  <a:gd name="T45" fmla="*/ 471 h 500"/>
                  <a:gd name="T46" fmla="*/ 2084 w 4979"/>
                  <a:gd name="T47" fmla="*/ 480 h 500"/>
                  <a:gd name="T48" fmla="*/ 2171 w 4979"/>
                  <a:gd name="T49" fmla="*/ 488 h 500"/>
                  <a:gd name="T50" fmla="*/ 2259 w 4979"/>
                  <a:gd name="T51" fmla="*/ 494 h 500"/>
                  <a:gd name="T52" fmla="*/ 2346 w 4979"/>
                  <a:gd name="T53" fmla="*/ 498 h 500"/>
                  <a:gd name="T54" fmla="*/ 2434 w 4979"/>
                  <a:gd name="T55" fmla="*/ 500 h 500"/>
                  <a:gd name="T56" fmla="*/ 2521 w 4979"/>
                  <a:gd name="T57" fmla="*/ 500 h 500"/>
                  <a:gd name="T58" fmla="*/ 2608 w 4979"/>
                  <a:gd name="T59" fmla="*/ 498 h 500"/>
                  <a:gd name="T60" fmla="*/ 2696 w 4979"/>
                  <a:gd name="T61" fmla="*/ 495 h 500"/>
                  <a:gd name="T62" fmla="*/ 2783 w 4979"/>
                  <a:gd name="T63" fmla="*/ 489 h 500"/>
                  <a:gd name="T64" fmla="*/ 2870 w 4979"/>
                  <a:gd name="T65" fmla="*/ 481 h 500"/>
                  <a:gd name="T66" fmla="*/ 2958 w 4979"/>
                  <a:gd name="T67" fmla="*/ 472 h 500"/>
                  <a:gd name="T68" fmla="*/ 3045 w 4979"/>
                  <a:gd name="T69" fmla="*/ 461 h 500"/>
                  <a:gd name="T70" fmla="*/ 3132 w 4979"/>
                  <a:gd name="T71" fmla="*/ 449 h 500"/>
                  <a:gd name="T72" fmla="*/ 3220 w 4979"/>
                  <a:gd name="T73" fmla="*/ 435 h 500"/>
                  <a:gd name="T74" fmla="*/ 3307 w 4979"/>
                  <a:gd name="T75" fmla="*/ 420 h 500"/>
                  <a:gd name="T76" fmla="*/ 3394 w 4979"/>
                  <a:gd name="T77" fmla="*/ 404 h 500"/>
                  <a:gd name="T78" fmla="*/ 3482 w 4979"/>
                  <a:gd name="T79" fmla="*/ 387 h 500"/>
                  <a:gd name="T80" fmla="*/ 3569 w 4979"/>
                  <a:gd name="T81" fmla="*/ 369 h 500"/>
                  <a:gd name="T82" fmla="*/ 3656 w 4979"/>
                  <a:gd name="T83" fmla="*/ 350 h 500"/>
                  <a:gd name="T84" fmla="*/ 3744 w 4979"/>
                  <a:gd name="T85" fmla="*/ 330 h 500"/>
                  <a:gd name="T86" fmla="*/ 3831 w 4979"/>
                  <a:gd name="T87" fmla="*/ 309 h 500"/>
                  <a:gd name="T88" fmla="*/ 3918 w 4979"/>
                  <a:gd name="T89" fmla="*/ 289 h 500"/>
                  <a:gd name="T90" fmla="*/ 4006 w 4979"/>
                  <a:gd name="T91" fmla="*/ 267 h 500"/>
                  <a:gd name="T92" fmla="*/ 4093 w 4979"/>
                  <a:gd name="T93" fmla="*/ 245 h 500"/>
                  <a:gd name="T94" fmla="*/ 4180 w 4979"/>
                  <a:gd name="T95" fmla="*/ 222 h 500"/>
                  <a:gd name="T96" fmla="*/ 4268 w 4979"/>
                  <a:gd name="T97" fmla="*/ 199 h 500"/>
                  <a:gd name="T98" fmla="*/ 4355 w 4979"/>
                  <a:gd name="T99" fmla="*/ 176 h 500"/>
                  <a:gd name="T100" fmla="*/ 4442 w 4979"/>
                  <a:gd name="T101" fmla="*/ 152 h 500"/>
                  <a:gd name="T102" fmla="*/ 4530 w 4979"/>
                  <a:gd name="T103" fmla="*/ 128 h 500"/>
                  <a:gd name="T104" fmla="*/ 4617 w 4979"/>
                  <a:gd name="T105" fmla="*/ 104 h 500"/>
                  <a:gd name="T106" fmla="*/ 4705 w 4979"/>
                  <a:gd name="T107" fmla="*/ 79 h 500"/>
                  <a:gd name="T108" fmla="*/ 4792 w 4979"/>
                  <a:gd name="T109" fmla="*/ 54 h 500"/>
                  <a:gd name="T110" fmla="*/ 4879 w 4979"/>
                  <a:gd name="T111" fmla="*/ 29 h 500"/>
                  <a:gd name="T112" fmla="*/ 4967 w 4979"/>
                  <a:gd name="T113" fmla="*/ 4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79" h="500">
                    <a:moveTo>
                      <a:pt x="0" y="4"/>
                    </a:moveTo>
                    <a:lnTo>
                      <a:pt x="13" y="8"/>
                    </a:lnTo>
                    <a:lnTo>
                      <a:pt x="25" y="11"/>
                    </a:lnTo>
                    <a:lnTo>
                      <a:pt x="37" y="15"/>
                    </a:lnTo>
                    <a:lnTo>
                      <a:pt x="50" y="18"/>
                    </a:lnTo>
                    <a:lnTo>
                      <a:pt x="62" y="22"/>
                    </a:lnTo>
                    <a:lnTo>
                      <a:pt x="75" y="26"/>
                    </a:lnTo>
                    <a:lnTo>
                      <a:pt x="87" y="29"/>
                    </a:lnTo>
                    <a:lnTo>
                      <a:pt x="100" y="33"/>
                    </a:lnTo>
                    <a:lnTo>
                      <a:pt x="112" y="37"/>
                    </a:lnTo>
                    <a:lnTo>
                      <a:pt x="125" y="40"/>
                    </a:lnTo>
                    <a:lnTo>
                      <a:pt x="137" y="44"/>
                    </a:lnTo>
                    <a:lnTo>
                      <a:pt x="150" y="47"/>
                    </a:lnTo>
                    <a:lnTo>
                      <a:pt x="162" y="51"/>
                    </a:lnTo>
                    <a:lnTo>
                      <a:pt x="175" y="54"/>
                    </a:lnTo>
                    <a:lnTo>
                      <a:pt x="187" y="58"/>
                    </a:lnTo>
                    <a:lnTo>
                      <a:pt x="200" y="61"/>
                    </a:lnTo>
                    <a:lnTo>
                      <a:pt x="212" y="65"/>
                    </a:lnTo>
                    <a:lnTo>
                      <a:pt x="225" y="68"/>
                    </a:lnTo>
                    <a:lnTo>
                      <a:pt x="237" y="72"/>
                    </a:lnTo>
                    <a:lnTo>
                      <a:pt x="250" y="76"/>
                    </a:lnTo>
                    <a:lnTo>
                      <a:pt x="262" y="79"/>
                    </a:lnTo>
                    <a:lnTo>
                      <a:pt x="275" y="83"/>
                    </a:lnTo>
                    <a:lnTo>
                      <a:pt x="287" y="86"/>
                    </a:lnTo>
                    <a:lnTo>
                      <a:pt x="299" y="90"/>
                    </a:lnTo>
                    <a:lnTo>
                      <a:pt x="312" y="93"/>
                    </a:lnTo>
                    <a:lnTo>
                      <a:pt x="324" y="97"/>
                    </a:lnTo>
                    <a:lnTo>
                      <a:pt x="337" y="100"/>
                    </a:lnTo>
                    <a:lnTo>
                      <a:pt x="349" y="104"/>
                    </a:lnTo>
                    <a:lnTo>
                      <a:pt x="362" y="107"/>
                    </a:lnTo>
                    <a:lnTo>
                      <a:pt x="374" y="110"/>
                    </a:lnTo>
                    <a:lnTo>
                      <a:pt x="387" y="114"/>
                    </a:lnTo>
                    <a:lnTo>
                      <a:pt x="399" y="118"/>
                    </a:lnTo>
                    <a:lnTo>
                      <a:pt x="412" y="121"/>
                    </a:lnTo>
                    <a:lnTo>
                      <a:pt x="424" y="125"/>
                    </a:lnTo>
                    <a:lnTo>
                      <a:pt x="437" y="128"/>
                    </a:lnTo>
                    <a:lnTo>
                      <a:pt x="449" y="131"/>
                    </a:lnTo>
                    <a:lnTo>
                      <a:pt x="462" y="135"/>
                    </a:lnTo>
                    <a:lnTo>
                      <a:pt x="474" y="138"/>
                    </a:lnTo>
                    <a:lnTo>
                      <a:pt x="487" y="142"/>
                    </a:lnTo>
                    <a:lnTo>
                      <a:pt x="499" y="145"/>
                    </a:lnTo>
                    <a:lnTo>
                      <a:pt x="512" y="148"/>
                    </a:lnTo>
                    <a:lnTo>
                      <a:pt x="524" y="152"/>
                    </a:lnTo>
                    <a:lnTo>
                      <a:pt x="537" y="156"/>
                    </a:lnTo>
                    <a:lnTo>
                      <a:pt x="549" y="159"/>
                    </a:lnTo>
                    <a:lnTo>
                      <a:pt x="562" y="162"/>
                    </a:lnTo>
                    <a:lnTo>
                      <a:pt x="574" y="166"/>
                    </a:lnTo>
                    <a:lnTo>
                      <a:pt x="587" y="169"/>
                    </a:lnTo>
                    <a:lnTo>
                      <a:pt x="599" y="172"/>
                    </a:lnTo>
                    <a:lnTo>
                      <a:pt x="611" y="176"/>
                    </a:lnTo>
                    <a:lnTo>
                      <a:pt x="624" y="179"/>
                    </a:lnTo>
                    <a:lnTo>
                      <a:pt x="636" y="183"/>
                    </a:lnTo>
                    <a:lnTo>
                      <a:pt x="649" y="186"/>
                    </a:lnTo>
                    <a:lnTo>
                      <a:pt x="661" y="189"/>
                    </a:lnTo>
                    <a:lnTo>
                      <a:pt x="674" y="192"/>
                    </a:lnTo>
                    <a:lnTo>
                      <a:pt x="686" y="196"/>
                    </a:lnTo>
                    <a:lnTo>
                      <a:pt x="699" y="199"/>
                    </a:lnTo>
                    <a:lnTo>
                      <a:pt x="711" y="202"/>
                    </a:lnTo>
                    <a:lnTo>
                      <a:pt x="724" y="205"/>
                    </a:lnTo>
                    <a:lnTo>
                      <a:pt x="736" y="209"/>
                    </a:lnTo>
                    <a:lnTo>
                      <a:pt x="749" y="212"/>
                    </a:lnTo>
                    <a:lnTo>
                      <a:pt x="761" y="216"/>
                    </a:lnTo>
                    <a:lnTo>
                      <a:pt x="774" y="219"/>
                    </a:lnTo>
                    <a:lnTo>
                      <a:pt x="786" y="222"/>
                    </a:lnTo>
                    <a:lnTo>
                      <a:pt x="799" y="225"/>
                    </a:lnTo>
                    <a:lnTo>
                      <a:pt x="811" y="228"/>
                    </a:lnTo>
                    <a:lnTo>
                      <a:pt x="824" y="232"/>
                    </a:lnTo>
                    <a:lnTo>
                      <a:pt x="836" y="235"/>
                    </a:lnTo>
                    <a:lnTo>
                      <a:pt x="849" y="238"/>
                    </a:lnTo>
                    <a:lnTo>
                      <a:pt x="861" y="241"/>
                    </a:lnTo>
                    <a:lnTo>
                      <a:pt x="874" y="245"/>
                    </a:lnTo>
                    <a:lnTo>
                      <a:pt x="886" y="248"/>
                    </a:lnTo>
                    <a:lnTo>
                      <a:pt x="899" y="251"/>
                    </a:lnTo>
                    <a:lnTo>
                      <a:pt x="911" y="254"/>
                    </a:lnTo>
                    <a:lnTo>
                      <a:pt x="923" y="257"/>
                    </a:lnTo>
                    <a:lnTo>
                      <a:pt x="936" y="260"/>
                    </a:lnTo>
                    <a:lnTo>
                      <a:pt x="948" y="264"/>
                    </a:lnTo>
                    <a:lnTo>
                      <a:pt x="961" y="267"/>
                    </a:lnTo>
                    <a:lnTo>
                      <a:pt x="973" y="270"/>
                    </a:lnTo>
                    <a:lnTo>
                      <a:pt x="986" y="273"/>
                    </a:lnTo>
                    <a:lnTo>
                      <a:pt x="998" y="276"/>
                    </a:lnTo>
                    <a:lnTo>
                      <a:pt x="1011" y="279"/>
                    </a:lnTo>
                    <a:lnTo>
                      <a:pt x="1023" y="282"/>
                    </a:lnTo>
                    <a:lnTo>
                      <a:pt x="1036" y="286"/>
                    </a:lnTo>
                    <a:lnTo>
                      <a:pt x="1048" y="289"/>
                    </a:lnTo>
                    <a:lnTo>
                      <a:pt x="1061" y="291"/>
                    </a:lnTo>
                    <a:lnTo>
                      <a:pt x="1073" y="294"/>
                    </a:lnTo>
                    <a:lnTo>
                      <a:pt x="1086" y="297"/>
                    </a:lnTo>
                    <a:lnTo>
                      <a:pt x="1098" y="301"/>
                    </a:lnTo>
                    <a:lnTo>
                      <a:pt x="1111" y="304"/>
                    </a:lnTo>
                    <a:lnTo>
                      <a:pt x="1123" y="306"/>
                    </a:lnTo>
                    <a:lnTo>
                      <a:pt x="1136" y="309"/>
                    </a:lnTo>
                    <a:lnTo>
                      <a:pt x="1148" y="312"/>
                    </a:lnTo>
                    <a:lnTo>
                      <a:pt x="1161" y="316"/>
                    </a:lnTo>
                    <a:lnTo>
                      <a:pt x="1173" y="318"/>
                    </a:lnTo>
                    <a:lnTo>
                      <a:pt x="1186" y="321"/>
                    </a:lnTo>
                    <a:lnTo>
                      <a:pt x="1198" y="324"/>
                    </a:lnTo>
                    <a:lnTo>
                      <a:pt x="1210" y="327"/>
                    </a:lnTo>
                    <a:lnTo>
                      <a:pt x="1223" y="330"/>
                    </a:lnTo>
                    <a:lnTo>
                      <a:pt x="1235" y="333"/>
                    </a:lnTo>
                    <a:lnTo>
                      <a:pt x="1248" y="335"/>
                    </a:lnTo>
                    <a:lnTo>
                      <a:pt x="1260" y="339"/>
                    </a:lnTo>
                    <a:lnTo>
                      <a:pt x="1273" y="341"/>
                    </a:lnTo>
                    <a:lnTo>
                      <a:pt x="1285" y="344"/>
                    </a:lnTo>
                    <a:lnTo>
                      <a:pt x="1298" y="347"/>
                    </a:lnTo>
                    <a:lnTo>
                      <a:pt x="1310" y="350"/>
                    </a:lnTo>
                    <a:lnTo>
                      <a:pt x="1323" y="352"/>
                    </a:lnTo>
                    <a:lnTo>
                      <a:pt x="1335" y="355"/>
                    </a:lnTo>
                    <a:lnTo>
                      <a:pt x="1348" y="358"/>
                    </a:lnTo>
                    <a:lnTo>
                      <a:pt x="1360" y="361"/>
                    </a:lnTo>
                    <a:lnTo>
                      <a:pt x="1373" y="363"/>
                    </a:lnTo>
                    <a:lnTo>
                      <a:pt x="1385" y="366"/>
                    </a:lnTo>
                    <a:lnTo>
                      <a:pt x="1398" y="369"/>
                    </a:lnTo>
                    <a:lnTo>
                      <a:pt x="1410" y="371"/>
                    </a:lnTo>
                    <a:lnTo>
                      <a:pt x="1423" y="374"/>
                    </a:lnTo>
                    <a:lnTo>
                      <a:pt x="1435" y="377"/>
                    </a:lnTo>
                    <a:lnTo>
                      <a:pt x="1448" y="379"/>
                    </a:lnTo>
                    <a:lnTo>
                      <a:pt x="1460" y="382"/>
                    </a:lnTo>
                    <a:lnTo>
                      <a:pt x="1473" y="384"/>
                    </a:lnTo>
                    <a:lnTo>
                      <a:pt x="1485" y="387"/>
                    </a:lnTo>
                    <a:lnTo>
                      <a:pt x="1498" y="389"/>
                    </a:lnTo>
                    <a:lnTo>
                      <a:pt x="1510" y="392"/>
                    </a:lnTo>
                    <a:lnTo>
                      <a:pt x="1522" y="394"/>
                    </a:lnTo>
                    <a:lnTo>
                      <a:pt x="1535" y="397"/>
                    </a:lnTo>
                    <a:lnTo>
                      <a:pt x="1547" y="399"/>
                    </a:lnTo>
                    <a:lnTo>
                      <a:pt x="1560" y="402"/>
                    </a:lnTo>
                    <a:lnTo>
                      <a:pt x="1572" y="404"/>
                    </a:lnTo>
                    <a:lnTo>
                      <a:pt x="1585" y="406"/>
                    </a:lnTo>
                    <a:lnTo>
                      <a:pt x="1597" y="409"/>
                    </a:lnTo>
                    <a:lnTo>
                      <a:pt x="1610" y="411"/>
                    </a:lnTo>
                    <a:lnTo>
                      <a:pt x="1622" y="413"/>
                    </a:lnTo>
                    <a:lnTo>
                      <a:pt x="1635" y="415"/>
                    </a:lnTo>
                    <a:lnTo>
                      <a:pt x="1647" y="418"/>
                    </a:lnTo>
                    <a:lnTo>
                      <a:pt x="1660" y="420"/>
                    </a:lnTo>
                    <a:lnTo>
                      <a:pt x="1672" y="423"/>
                    </a:lnTo>
                    <a:lnTo>
                      <a:pt x="1685" y="425"/>
                    </a:lnTo>
                    <a:lnTo>
                      <a:pt x="1697" y="427"/>
                    </a:lnTo>
                    <a:lnTo>
                      <a:pt x="1710" y="429"/>
                    </a:lnTo>
                    <a:lnTo>
                      <a:pt x="1722" y="431"/>
                    </a:lnTo>
                    <a:lnTo>
                      <a:pt x="1735" y="433"/>
                    </a:lnTo>
                    <a:lnTo>
                      <a:pt x="1747" y="435"/>
                    </a:lnTo>
                    <a:lnTo>
                      <a:pt x="1760" y="437"/>
                    </a:lnTo>
                    <a:lnTo>
                      <a:pt x="1772" y="439"/>
                    </a:lnTo>
                    <a:lnTo>
                      <a:pt x="1784" y="441"/>
                    </a:lnTo>
                    <a:lnTo>
                      <a:pt x="1797" y="443"/>
                    </a:lnTo>
                    <a:lnTo>
                      <a:pt x="1810" y="445"/>
                    </a:lnTo>
                    <a:lnTo>
                      <a:pt x="1822" y="447"/>
                    </a:lnTo>
                    <a:lnTo>
                      <a:pt x="1834" y="449"/>
                    </a:lnTo>
                    <a:lnTo>
                      <a:pt x="1847" y="451"/>
                    </a:lnTo>
                    <a:lnTo>
                      <a:pt x="1859" y="453"/>
                    </a:lnTo>
                    <a:lnTo>
                      <a:pt x="1872" y="454"/>
                    </a:lnTo>
                    <a:lnTo>
                      <a:pt x="1884" y="456"/>
                    </a:lnTo>
                    <a:lnTo>
                      <a:pt x="1897" y="458"/>
                    </a:lnTo>
                    <a:lnTo>
                      <a:pt x="1909" y="460"/>
                    </a:lnTo>
                    <a:lnTo>
                      <a:pt x="1922" y="461"/>
                    </a:lnTo>
                    <a:lnTo>
                      <a:pt x="1934" y="463"/>
                    </a:lnTo>
                    <a:lnTo>
                      <a:pt x="1947" y="465"/>
                    </a:lnTo>
                    <a:lnTo>
                      <a:pt x="1959" y="466"/>
                    </a:lnTo>
                    <a:lnTo>
                      <a:pt x="1972" y="468"/>
                    </a:lnTo>
                    <a:lnTo>
                      <a:pt x="1984" y="469"/>
                    </a:lnTo>
                    <a:lnTo>
                      <a:pt x="1997" y="471"/>
                    </a:lnTo>
                    <a:lnTo>
                      <a:pt x="2009" y="472"/>
                    </a:lnTo>
                    <a:lnTo>
                      <a:pt x="2022" y="473"/>
                    </a:lnTo>
                    <a:lnTo>
                      <a:pt x="2034" y="475"/>
                    </a:lnTo>
                    <a:lnTo>
                      <a:pt x="2047" y="476"/>
                    </a:lnTo>
                    <a:lnTo>
                      <a:pt x="2059" y="477"/>
                    </a:lnTo>
                    <a:lnTo>
                      <a:pt x="2072" y="479"/>
                    </a:lnTo>
                    <a:lnTo>
                      <a:pt x="2084" y="480"/>
                    </a:lnTo>
                    <a:lnTo>
                      <a:pt x="2096" y="481"/>
                    </a:lnTo>
                    <a:lnTo>
                      <a:pt x="2109" y="483"/>
                    </a:lnTo>
                    <a:lnTo>
                      <a:pt x="2122" y="484"/>
                    </a:lnTo>
                    <a:lnTo>
                      <a:pt x="2134" y="485"/>
                    </a:lnTo>
                    <a:lnTo>
                      <a:pt x="2146" y="486"/>
                    </a:lnTo>
                    <a:lnTo>
                      <a:pt x="2159" y="487"/>
                    </a:lnTo>
                    <a:lnTo>
                      <a:pt x="2171" y="488"/>
                    </a:lnTo>
                    <a:lnTo>
                      <a:pt x="2184" y="489"/>
                    </a:lnTo>
                    <a:lnTo>
                      <a:pt x="2196" y="490"/>
                    </a:lnTo>
                    <a:lnTo>
                      <a:pt x="2209" y="491"/>
                    </a:lnTo>
                    <a:lnTo>
                      <a:pt x="2221" y="492"/>
                    </a:lnTo>
                    <a:lnTo>
                      <a:pt x="2234" y="492"/>
                    </a:lnTo>
                    <a:lnTo>
                      <a:pt x="2246" y="493"/>
                    </a:lnTo>
                    <a:lnTo>
                      <a:pt x="2259" y="494"/>
                    </a:lnTo>
                    <a:lnTo>
                      <a:pt x="2271" y="495"/>
                    </a:lnTo>
                    <a:lnTo>
                      <a:pt x="2284" y="495"/>
                    </a:lnTo>
                    <a:lnTo>
                      <a:pt x="2296" y="496"/>
                    </a:lnTo>
                    <a:lnTo>
                      <a:pt x="2309" y="496"/>
                    </a:lnTo>
                    <a:lnTo>
                      <a:pt x="2321" y="497"/>
                    </a:lnTo>
                    <a:lnTo>
                      <a:pt x="2334" y="497"/>
                    </a:lnTo>
                    <a:lnTo>
                      <a:pt x="2346" y="498"/>
                    </a:lnTo>
                    <a:lnTo>
                      <a:pt x="2359" y="498"/>
                    </a:lnTo>
                    <a:lnTo>
                      <a:pt x="2371" y="499"/>
                    </a:lnTo>
                    <a:lnTo>
                      <a:pt x="2384" y="499"/>
                    </a:lnTo>
                    <a:lnTo>
                      <a:pt x="2396" y="499"/>
                    </a:lnTo>
                    <a:lnTo>
                      <a:pt x="2408" y="499"/>
                    </a:lnTo>
                    <a:lnTo>
                      <a:pt x="2421" y="500"/>
                    </a:lnTo>
                    <a:lnTo>
                      <a:pt x="2434" y="500"/>
                    </a:lnTo>
                    <a:lnTo>
                      <a:pt x="2446" y="500"/>
                    </a:lnTo>
                    <a:lnTo>
                      <a:pt x="2458" y="500"/>
                    </a:lnTo>
                    <a:lnTo>
                      <a:pt x="2471" y="500"/>
                    </a:lnTo>
                    <a:lnTo>
                      <a:pt x="2483" y="500"/>
                    </a:lnTo>
                    <a:lnTo>
                      <a:pt x="2496" y="500"/>
                    </a:lnTo>
                    <a:lnTo>
                      <a:pt x="2508" y="500"/>
                    </a:lnTo>
                    <a:lnTo>
                      <a:pt x="2521" y="500"/>
                    </a:lnTo>
                    <a:lnTo>
                      <a:pt x="2533" y="500"/>
                    </a:lnTo>
                    <a:lnTo>
                      <a:pt x="2546" y="500"/>
                    </a:lnTo>
                    <a:lnTo>
                      <a:pt x="2558" y="499"/>
                    </a:lnTo>
                    <a:lnTo>
                      <a:pt x="2571" y="499"/>
                    </a:lnTo>
                    <a:lnTo>
                      <a:pt x="2583" y="499"/>
                    </a:lnTo>
                    <a:lnTo>
                      <a:pt x="2596" y="499"/>
                    </a:lnTo>
                    <a:lnTo>
                      <a:pt x="2608" y="498"/>
                    </a:lnTo>
                    <a:lnTo>
                      <a:pt x="2621" y="498"/>
                    </a:lnTo>
                    <a:lnTo>
                      <a:pt x="2633" y="497"/>
                    </a:lnTo>
                    <a:lnTo>
                      <a:pt x="2646" y="497"/>
                    </a:lnTo>
                    <a:lnTo>
                      <a:pt x="2658" y="496"/>
                    </a:lnTo>
                    <a:lnTo>
                      <a:pt x="2670" y="496"/>
                    </a:lnTo>
                    <a:lnTo>
                      <a:pt x="2683" y="495"/>
                    </a:lnTo>
                    <a:lnTo>
                      <a:pt x="2696" y="495"/>
                    </a:lnTo>
                    <a:lnTo>
                      <a:pt x="2708" y="494"/>
                    </a:lnTo>
                    <a:lnTo>
                      <a:pt x="2720" y="493"/>
                    </a:lnTo>
                    <a:lnTo>
                      <a:pt x="2733" y="492"/>
                    </a:lnTo>
                    <a:lnTo>
                      <a:pt x="2746" y="492"/>
                    </a:lnTo>
                    <a:lnTo>
                      <a:pt x="2758" y="491"/>
                    </a:lnTo>
                    <a:lnTo>
                      <a:pt x="2770" y="490"/>
                    </a:lnTo>
                    <a:lnTo>
                      <a:pt x="2783" y="489"/>
                    </a:lnTo>
                    <a:lnTo>
                      <a:pt x="2795" y="488"/>
                    </a:lnTo>
                    <a:lnTo>
                      <a:pt x="2808" y="487"/>
                    </a:lnTo>
                    <a:lnTo>
                      <a:pt x="2820" y="486"/>
                    </a:lnTo>
                    <a:lnTo>
                      <a:pt x="2833" y="485"/>
                    </a:lnTo>
                    <a:lnTo>
                      <a:pt x="2845" y="484"/>
                    </a:lnTo>
                    <a:lnTo>
                      <a:pt x="2858" y="483"/>
                    </a:lnTo>
                    <a:lnTo>
                      <a:pt x="2870" y="481"/>
                    </a:lnTo>
                    <a:lnTo>
                      <a:pt x="2883" y="480"/>
                    </a:lnTo>
                    <a:lnTo>
                      <a:pt x="2895" y="479"/>
                    </a:lnTo>
                    <a:lnTo>
                      <a:pt x="2908" y="477"/>
                    </a:lnTo>
                    <a:lnTo>
                      <a:pt x="2920" y="476"/>
                    </a:lnTo>
                    <a:lnTo>
                      <a:pt x="2933" y="475"/>
                    </a:lnTo>
                    <a:lnTo>
                      <a:pt x="2945" y="473"/>
                    </a:lnTo>
                    <a:lnTo>
                      <a:pt x="2958" y="472"/>
                    </a:lnTo>
                    <a:lnTo>
                      <a:pt x="2970" y="471"/>
                    </a:lnTo>
                    <a:lnTo>
                      <a:pt x="2982" y="469"/>
                    </a:lnTo>
                    <a:lnTo>
                      <a:pt x="2995" y="468"/>
                    </a:lnTo>
                    <a:lnTo>
                      <a:pt x="3008" y="466"/>
                    </a:lnTo>
                    <a:lnTo>
                      <a:pt x="3020" y="465"/>
                    </a:lnTo>
                    <a:lnTo>
                      <a:pt x="3032" y="463"/>
                    </a:lnTo>
                    <a:lnTo>
                      <a:pt x="3045" y="461"/>
                    </a:lnTo>
                    <a:lnTo>
                      <a:pt x="3058" y="460"/>
                    </a:lnTo>
                    <a:lnTo>
                      <a:pt x="3070" y="458"/>
                    </a:lnTo>
                    <a:lnTo>
                      <a:pt x="3082" y="456"/>
                    </a:lnTo>
                    <a:lnTo>
                      <a:pt x="3095" y="454"/>
                    </a:lnTo>
                    <a:lnTo>
                      <a:pt x="3107" y="453"/>
                    </a:lnTo>
                    <a:lnTo>
                      <a:pt x="3120" y="451"/>
                    </a:lnTo>
                    <a:lnTo>
                      <a:pt x="3132" y="449"/>
                    </a:lnTo>
                    <a:lnTo>
                      <a:pt x="3145" y="447"/>
                    </a:lnTo>
                    <a:lnTo>
                      <a:pt x="3157" y="445"/>
                    </a:lnTo>
                    <a:lnTo>
                      <a:pt x="3170" y="443"/>
                    </a:lnTo>
                    <a:lnTo>
                      <a:pt x="3182" y="441"/>
                    </a:lnTo>
                    <a:lnTo>
                      <a:pt x="3195" y="439"/>
                    </a:lnTo>
                    <a:lnTo>
                      <a:pt x="3207" y="437"/>
                    </a:lnTo>
                    <a:lnTo>
                      <a:pt x="3220" y="435"/>
                    </a:lnTo>
                    <a:lnTo>
                      <a:pt x="3232" y="433"/>
                    </a:lnTo>
                    <a:lnTo>
                      <a:pt x="3245" y="431"/>
                    </a:lnTo>
                    <a:lnTo>
                      <a:pt x="3257" y="429"/>
                    </a:lnTo>
                    <a:lnTo>
                      <a:pt x="3270" y="427"/>
                    </a:lnTo>
                    <a:lnTo>
                      <a:pt x="3282" y="425"/>
                    </a:lnTo>
                    <a:lnTo>
                      <a:pt x="3294" y="423"/>
                    </a:lnTo>
                    <a:lnTo>
                      <a:pt x="3307" y="420"/>
                    </a:lnTo>
                    <a:lnTo>
                      <a:pt x="3320" y="418"/>
                    </a:lnTo>
                    <a:lnTo>
                      <a:pt x="3332" y="415"/>
                    </a:lnTo>
                    <a:lnTo>
                      <a:pt x="3344" y="413"/>
                    </a:lnTo>
                    <a:lnTo>
                      <a:pt x="3357" y="411"/>
                    </a:lnTo>
                    <a:lnTo>
                      <a:pt x="3370" y="409"/>
                    </a:lnTo>
                    <a:lnTo>
                      <a:pt x="3382" y="406"/>
                    </a:lnTo>
                    <a:lnTo>
                      <a:pt x="3394" y="404"/>
                    </a:lnTo>
                    <a:lnTo>
                      <a:pt x="3407" y="402"/>
                    </a:lnTo>
                    <a:lnTo>
                      <a:pt x="3419" y="399"/>
                    </a:lnTo>
                    <a:lnTo>
                      <a:pt x="3432" y="397"/>
                    </a:lnTo>
                    <a:lnTo>
                      <a:pt x="3444" y="394"/>
                    </a:lnTo>
                    <a:lnTo>
                      <a:pt x="3457" y="392"/>
                    </a:lnTo>
                    <a:lnTo>
                      <a:pt x="3469" y="389"/>
                    </a:lnTo>
                    <a:lnTo>
                      <a:pt x="3482" y="387"/>
                    </a:lnTo>
                    <a:lnTo>
                      <a:pt x="3494" y="384"/>
                    </a:lnTo>
                    <a:lnTo>
                      <a:pt x="3507" y="382"/>
                    </a:lnTo>
                    <a:lnTo>
                      <a:pt x="3519" y="379"/>
                    </a:lnTo>
                    <a:lnTo>
                      <a:pt x="3532" y="377"/>
                    </a:lnTo>
                    <a:lnTo>
                      <a:pt x="3544" y="374"/>
                    </a:lnTo>
                    <a:lnTo>
                      <a:pt x="3556" y="371"/>
                    </a:lnTo>
                    <a:lnTo>
                      <a:pt x="3569" y="369"/>
                    </a:lnTo>
                    <a:lnTo>
                      <a:pt x="3582" y="366"/>
                    </a:lnTo>
                    <a:lnTo>
                      <a:pt x="3594" y="363"/>
                    </a:lnTo>
                    <a:lnTo>
                      <a:pt x="3606" y="361"/>
                    </a:lnTo>
                    <a:lnTo>
                      <a:pt x="3619" y="358"/>
                    </a:lnTo>
                    <a:lnTo>
                      <a:pt x="3632" y="355"/>
                    </a:lnTo>
                    <a:lnTo>
                      <a:pt x="3644" y="352"/>
                    </a:lnTo>
                    <a:lnTo>
                      <a:pt x="3656" y="350"/>
                    </a:lnTo>
                    <a:lnTo>
                      <a:pt x="3669" y="347"/>
                    </a:lnTo>
                    <a:lnTo>
                      <a:pt x="3682" y="344"/>
                    </a:lnTo>
                    <a:lnTo>
                      <a:pt x="3694" y="341"/>
                    </a:lnTo>
                    <a:lnTo>
                      <a:pt x="3706" y="339"/>
                    </a:lnTo>
                    <a:lnTo>
                      <a:pt x="3719" y="335"/>
                    </a:lnTo>
                    <a:lnTo>
                      <a:pt x="3731" y="333"/>
                    </a:lnTo>
                    <a:lnTo>
                      <a:pt x="3744" y="330"/>
                    </a:lnTo>
                    <a:lnTo>
                      <a:pt x="3756" y="327"/>
                    </a:lnTo>
                    <a:lnTo>
                      <a:pt x="3769" y="324"/>
                    </a:lnTo>
                    <a:lnTo>
                      <a:pt x="3781" y="321"/>
                    </a:lnTo>
                    <a:lnTo>
                      <a:pt x="3794" y="318"/>
                    </a:lnTo>
                    <a:lnTo>
                      <a:pt x="3806" y="316"/>
                    </a:lnTo>
                    <a:lnTo>
                      <a:pt x="3819" y="312"/>
                    </a:lnTo>
                    <a:lnTo>
                      <a:pt x="3831" y="309"/>
                    </a:lnTo>
                    <a:lnTo>
                      <a:pt x="3844" y="306"/>
                    </a:lnTo>
                    <a:lnTo>
                      <a:pt x="3856" y="304"/>
                    </a:lnTo>
                    <a:lnTo>
                      <a:pt x="3868" y="301"/>
                    </a:lnTo>
                    <a:lnTo>
                      <a:pt x="3881" y="297"/>
                    </a:lnTo>
                    <a:lnTo>
                      <a:pt x="3894" y="294"/>
                    </a:lnTo>
                    <a:lnTo>
                      <a:pt x="3906" y="291"/>
                    </a:lnTo>
                    <a:lnTo>
                      <a:pt x="3918" y="289"/>
                    </a:lnTo>
                    <a:lnTo>
                      <a:pt x="3931" y="286"/>
                    </a:lnTo>
                    <a:lnTo>
                      <a:pt x="3944" y="282"/>
                    </a:lnTo>
                    <a:lnTo>
                      <a:pt x="3956" y="279"/>
                    </a:lnTo>
                    <a:lnTo>
                      <a:pt x="3968" y="276"/>
                    </a:lnTo>
                    <a:lnTo>
                      <a:pt x="3981" y="273"/>
                    </a:lnTo>
                    <a:lnTo>
                      <a:pt x="3994" y="270"/>
                    </a:lnTo>
                    <a:lnTo>
                      <a:pt x="4006" y="267"/>
                    </a:lnTo>
                    <a:lnTo>
                      <a:pt x="4018" y="264"/>
                    </a:lnTo>
                    <a:lnTo>
                      <a:pt x="4031" y="260"/>
                    </a:lnTo>
                    <a:lnTo>
                      <a:pt x="4043" y="257"/>
                    </a:lnTo>
                    <a:lnTo>
                      <a:pt x="4056" y="254"/>
                    </a:lnTo>
                    <a:lnTo>
                      <a:pt x="4068" y="251"/>
                    </a:lnTo>
                    <a:lnTo>
                      <a:pt x="4081" y="248"/>
                    </a:lnTo>
                    <a:lnTo>
                      <a:pt x="4093" y="245"/>
                    </a:lnTo>
                    <a:lnTo>
                      <a:pt x="4106" y="241"/>
                    </a:lnTo>
                    <a:lnTo>
                      <a:pt x="4118" y="238"/>
                    </a:lnTo>
                    <a:lnTo>
                      <a:pt x="4130" y="235"/>
                    </a:lnTo>
                    <a:lnTo>
                      <a:pt x="4143" y="232"/>
                    </a:lnTo>
                    <a:lnTo>
                      <a:pt x="4156" y="228"/>
                    </a:lnTo>
                    <a:lnTo>
                      <a:pt x="4168" y="225"/>
                    </a:lnTo>
                    <a:lnTo>
                      <a:pt x="4180" y="222"/>
                    </a:lnTo>
                    <a:lnTo>
                      <a:pt x="4193" y="219"/>
                    </a:lnTo>
                    <a:lnTo>
                      <a:pt x="4206" y="216"/>
                    </a:lnTo>
                    <a:lnTo>
                      <a:pt x="4218" y="212"/>
                    </a:lnTo>
                    <a:lnTo>
                      <a:pt x="4230" y="209"/>
                    </a:lnTo>
                    <a:lnTo>
                      <a:pt x="4243" y="205"/>
                    </a:lnTo>
                    <a:lnTo>
                      <a:pt x="4256" y="202"/>
                    </a:lnTo>
                    <a:lnTo>
                      <a:pt x="4268" y="199"/>
                    </a:lnTo>
                    <a:lnTo>
                      <a:pt x="4280" y="196"/>
                    </a:lnTo>
                    <a:lnTo>
                      <a:pt x="4293" y="192"/>
                    </a:lnTo>
                    <a:lnTo>
                      <a:pt x="4305" y="189"/>
                    </a:lnTo>
                    <a:lnTo>
                      <a:pt x="4318" y="186"/>
                    </a:lnTo>
                    <a:lnTo>
                      <a:pt x="4330" y="183"/>
                    </a:lnTo>
                    <a:lnTo>
                      <a:pt x="4343" y="179"/>
                    </a:lnTo>
                    <a:lnTo>
                      <a:pt x="4355" y="176"/>
                    </a:lnTo>
                    <a:lnTo>
                      <a:pt x="4368" y="172"/>
                    </a:lnTo>
                    <a:lnTo>
                      <a:pt x="4380" y="169"/>
                    </a:lnTo>
                    <a:lnTo>
                      <a:pt x="4393" y="166"/>
                    </a:lnTo>
                    <a:lnTo>
                      <a:pt x="4405" y="162"/>
                    </a:lnTo>
                    <a:lnTo>
                      <a:pt x="4418" y="159"/>
                    </a:lnTo>
                    <a:lnTo>
                      <a:pt x="4430" y="156"/>
                    </a:lnTo>
                    <a:lnTo>
                      <a:pt x="4442" y="152"/>
                    </a:lnTo>
                    <a:lnTo>
                      <a:pt x="4455" y="148"/>
                    </a:lnTo>
                    <a:lnTo>
                      <a:pt x="4468" y="145"/>
                    </a:lnTo>
                    <a:lnTo>
                      <a:pt x="4480" y="142"/>
                    </a:lnTo>
                    <a:lnTo>
                      <a:pt x="4492" y="138"/>
                    </a:lnTo>
                    <a:lnTo>
                      <a:pt x="4505" y="135"/>
                    </a:lnTo>
                    <a:lnTo>
                      <a:pt x="4518" y="131"/>
                    </a:lnTo>
                    <a:lnTo>
                      <a:pt x="4530" y="128"/>
                    </a:lnTo>
                    <a:lnTo>
                      <a:pt x="4542" y="125"/>
                    </a:lnTo>
                    <a:lnTo>
                      <a:pt x="4555" y="121"/>
                    </a:lnTo>
                    <a:lnTo>
                      <a:pt x="4568" y="118"/>
                    </a:lnTo>
                    <a:lnTo>
                      <a:pt x="4580" y="114"/>
                    </a:lnTo>
                    <a:lnTo>
                      <a:pt x="4592" y="110"/>
                    </a:lnTo>
                    <a:lnTo>
                      <a:pt x="4605" y="107"/>
                    </a:lnTo>
                    <a:lnTo>
                      <a:pt x="4617" y="104"/>
                    </a:lnTo>
                    <a:lnTo>
                      <a:pt x="4630" y="100"/>
                    </a:lnTo>
                    <a:lnTo>
                      <a:pt x="4642" y="97"/>
                    </a:lnTo>
                    <a:lnTo>
                      <a:pt x="4655" y="93"/>
                    </a:lnTo>
                    <a:lnTo>
                      <a:pt x="4667" y="90"/>
                    </a:lnTo>
                    <a:lnTo>
                      <a:pt x="4680" y="86"/>
                    </a:lnTo>
                    <a:lnTo>
                      <a:pt x="4692" y="83"/>
                    </a:lnTo>
                    <a:lnTo>
                      <a:pt x="4705" y="79"/>
                    </a:lnTo>
                    <a:lnTo>
                      <a:pt x="4717" y="76"/>
                    </a:lnTo>
                    <a:lnTo>
                      <a:pt x="4730" y="72"/>
                    </a:lnTo>
                    <a:lnTo>
                      <a:pt x="4742" y="68"/>
                    </a:lnTo>
                    <a:lnTo>
                      <a:pt x="4754" y="65"/>
                    </a:lnTo>
                    <a:lnTo>
                      <a:pt x="4767" y="61"/>
                    </a:lnTo>
                    <a:lnTo>
                      <a:pt x="4780" y="58"/>
                    </a:lnTo>
                    <a:lnTo>
                      <a:pt x="4792" y="54"/>
                    </a:lnTo>
                    <a:lnTo>
                      <a:pt x="4804" y="51"/>
                    </a:lnTo>
                    <a:lnTo>
                      <a:pt x="4817" y="47"/>
                    </a:lnTo>
                    <a:lnTo>
                      <a:pt x="4830" y="44"/>
                    </a:lnTo>
                    <a:lnTo>
                      <a:pt x="4842" y="40"/>
                    </a:lnTo>
                    <a:lnTo>
                      <a:pt x="4854" y="37"/>
                    </a:lnTo>
                    <a:lnTo>
                      <a:pt x="4867" y="33"/>
                    </a:lnTo>
                    <a:lnTo>
                      <a:pt x="4879" y="29"/>
                    </a:lnTo>
                    <a:lnTo>
                      <a:pt x="4892" y="26"/>
                    </a:lnTo>
                    <a:lnTo>
                      <a:pt x="4904" y="22"/>
                    </a:lnTo>
                    <a:lnTo>
                      <a:pt x="4917" y="18"/>
                    </a:lnTo>
                    <a:lnTo>
                      <a:pt x="4929" y="15"/>
                    </a:lnTo>
                    <a:lnTo>
                      <a:pt x="4942" y="11"/>
                    </a:lnTo>
                    <a:lnTo>
                      <a:pt x="4954" y="8"/>
                    </a:lnTo>
                    <a:lnTo>
                      <a:pt x="4967" y="4"/>
                    </a:lnTo>
                    <a:lnTo>
                      <a:pt x="4979" y="0"/>
                    </a:lnTo>
                  </a:path>
                </a:pathLst>
              </a:custGeom>
              <a:noFill/>
              <a:ln w="53975" cap="flat">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16" name="Freeform 133"/>
              <p:cNvSpPr>
                <a:spLocks/>
              </p:cNvSpPr>
              <p:nvPr/>
            </p:nvSpPr>
            <p:spPr bwMode="auto">
              <a:xfrm>
                <a:off x="1162050" y="3459163"/>
                <a:ext cx="7904163" cy="793750"/>
              </a:xfrm>
              <a:custGeom>
                <a:avLst/>
                <a:gdLst>
                  <a:gd name="T0" fmla="*/ 75 w 4979"/>
                  <a:gd name="T1" fmla="*/ 475 h 500"/>
                  <a:gd name="T2" fmla="*/ 162 w 4979"/>
                  <a:gd name="T3" fmla="*/ 450 h 500"/>
                  <a:gd name="T4" fmla="*/ 250 w 4979"/>
                  <a:gd name="T5" fmla="*/ 425 h 500"/>
                  <a:gd name="T6" fmla="*/ 337 w 4979"/>
                  <a:gd name="T7" fmla="*/ 400 h 500"/>
                  <a:gd name="T8" fmla="*/ 424 w 4979"/>
                  <a:gd name="T9" fmla="*/ 376 h 500"/>
                  <a:gd name="T10" fmla="*/ 512 w 4979"/>
                  <a:gd name="T11" fmla="*/ 352 h 500"/>
                  <a:gd name="T12" fmla="*/ 599 w 4979"/>
                  <a:gd name="T13" fmla="*/ 328 h 500"/>
                  <a:gd name="T14" fmla="*/ 686 w 4979"/>
                  <a:gd name="T15" fmla="*/ 305 h 500"/>
                  <a:gd name="T16" fmla="*/ 774 w 4979"/>
                  <a:gd name="T17" fmla="*/ 282 h 500"/>
                  <a:gd name="T18" fmla="*/ 861 w 4979"/>
                  <a:gd name="T19" fmla="*/ 259 h 500"/>
                  <a:gd name="T20" fmla="*/ 948 w 4979"/>
                  <a:gd name="T21" fmla="*/ 237 h 500"/>
                  <a:gd name="T22" fmla="*/ 1036 w 4979"/>
                  <a:gd name="T23" fmla="*/ 215 h 500"/>
                  <a:gd name="T24" fmla="*/ 1123 w 4979"/>
                  <a:gd name="T25" fmla="*/ 194 h 500"/>
                  <a:gd name="T26" fmla="*/ 1210 w 4979"/>
                  <a:gd name="T27" fmla="*/ 173 h 500"/>
                  <a:gd name="T28" fmla="*/ 1298 w 4979"/>
                  <a:gd name="T29" fmla="*/ 153 h 500"/>
                  <a:gd name="T30" fmla="*/ 1385 w 4979"/>
                  <a:gd name="T31" fmla="*/ 134 h 500"/>
                  <a:gd name="T32" fmla="*/ 1473 w 4979"/>
                  <a:gd name="T33" fmla="*/ 116 h 500"/>
                  <a:gd name="T34" fmla="*/ 1560 w 4979"/>
                  <a:gd name="T35" fmla="*/ 99 h 500"/>
                  <a:gd name="T36" fmla="*/ 1647 w 4979"/>
                  <a:gd name="T37" fmla="*/ 82 h 500"/>
                  <a:gd name="T38" fmla="*/ 1735 w 4979"/>
                  <a:gd name="T39" fmla="*/ 67 h 500"/>
                  <a:gd name="T40" fmla="*/ 1822 w 4979"/>
                  <a:gd name="T41" fmla="*/ 53 h 500"/>
                  <a:gd name="T42" fmla="*/ 1909 w 4979"/>
                  <a:gd name="T43" fmla="*/ 41 h 500"/>
                  <a:gd name="T44" fmla="*/ 1997 w 4979"/>
                  <a:gd name="T45" fmla="*/ 30 h 500"/>
                  <a:gd name="T46" fmla="*/ 2084 w 4979"/>
                  <a:gd name="T47" fmla="*/ 20 h 500"/>
                  <a:gd name="T48" fmla="*/ 2171 w 4979"/>
                  <a:gd name="T49" fmla="*/ 12 h 500"/>
                  <a:gd name="T50" fmla="*/ 2259 w 4979"/>
                  <a:gd name="T51" fmla="*/ 7 h 500"/>
                  <a:gd name="T52" fmla="*/ 2346 w 4979"/>
                  <a:gd name="T53" fmla="*/ 3 h 500"/>
                  <a:gd name="T54" fmla="*/ 2434 w 4979"/>
                  <a:gd name="T55" fmla="*/ 0 h 500"/>
                  <a:gd name="T56" fmla="*/ 2521 w 4979"/>
                  <a:gd name="T57" fmla="*/ 0 h 500"/>
                  <a:gd name="T58" fmla="*/ 2608 w 4979"/>
                  <a:gd name="T59" fmla="*/ 2 h 500"/>
                  <a:gd name="T60" fmla="*/ 2696 w 4979"/>
                  <a:gd name="T61" fmla="*/ 6 h 500"/>
                  <a:gd name="T62" fmla="*/ 2783 w 4979"/>
                  <a:gd name="T63" fmla="*/ 11 h 500"/>
                  <a:gd name="T64" fmla="*/ 2870 w 4979"/>
                  <a:gd name="T65" fmla="*/ 19 h 500"/>
                  <a:gd name="T66" fmla="*/ 2958 w 4979"/>
                  <a:gd name="T67" fmla="*/ 28 h 500"/>
                  <a:gd name="T68" fmla="*/ 3045 w 4979"/>
                  <a:gd name="T69" fmla="*/ 39 h 500"/>
                  <a:gd name="T70" fmla="*/ 3132 w 4979"/>
                  <a:gd name="T71" fmla="*/ 51 h 500"/>
                  <a:gd name="T72" fmla="*/ 3220 w 4979"/>
                  <a:gd name="T73" fmla="*/ 65 h 500"/>
                  <a:gd name="T74" fmla="*/ 3307 w 4979"/>
                  <a:gd name="T75" fmla="*/ 80 h 500"/>
                  <a:gd name="T76" fmla="*/ 3394 w 4979"/>
                  <a:gd name="T77" fmla="*/ 96 h 500"/>
                  <a:gd name="T78" fmla="*/ 3482 w 4979"/>
                  <a:gd name="T79" fmla="*/ 114 h 500"/>
                  <a:gd name="T80" fmla="*/ 3569 w 4979"/>
                  <a:gd name="T81" fmla="*/ 132 h 500"/>
                  <a:gd name="T82" fmla="*/ 3656 w 4979"/>
                  <a:gd name="T83" fmla="*/ 151 h 500"/>
                  <a:gd name="T84" fmla="*/ 3744 w 4979"/>
                  <a:gd name="T85" fmla="*/ 170 h 500"/>
                  <a:gd name="T86" fmla="*/ 3831 w 4979"/>
                  <a:gd name="T87" fmla="*/ 191 h 500"/>
                  <a:gd name="T88" fmla="*/ 3918 w 4979"/>
                  <a:gd name="T89" fmla="*/ 212 h 500"/>
                  <a:gd name="T90" fmla="*/ 4006 w 4979"/>
                  <a:gd name="T91" fmla="*/ 233 h 500"/>
                  <a:gd name="T92" fmla="*/ 4093 w 4979"/>
                  <a:gd name="T93" fmla="*/ 256 h 500"/>
                  <a:gd name="T94" fmla="*/ 4180 w 4979"/>
                  <a:gd name="T95" fmla="*/ 278 h 500"/>
                  <a:gd name="T96" fmla="*/ 4268 w 4979"/>
                  <a:gd name="T97" fmla="*/ 302 h 500"/>
                  <a:gd name="T98" fmla="*/ 4355 w 4979"/>
                  <a:gd name="T99" fmla="*/ 325 h 500"/>
                  <a:gd name="T100" fmla="*/ 4442 w 4979"/>
                  <a:gd name="T101" fmla="*/ 348 h 500"/>
                  <a:gd name="T102" fmla="*/ 4530 w 4979"/>
                  <a:gd name="T103" fmla="*/ 372 h 500"/>
                  <a:gd name="T104" fmla="*/ 4617 w 4979"/>
                  <a:gd name="T105" fmla="*/ 397 h 500"/>
                  <a:gd name="T106" fmla="*/ 4705 w 4979"/>
                  <a:gd name="T107" fmla="*/ 421 h 500"/>
                  <a:gd name="T108" fmla="*/ 4792 w 4979"/>
                  <a:gd name="T109" fmla="*/ 446 h 500"/>
                  <a:gd name="T110" fmla="*/ 4879 w 4979"/>
                  <a:gd name="T111" fmla="*/ 471 h 500"/>
                  <a:gd name="T112" fmla="*/ 4967 w 4979"/>
                  <a:gd name="T113" fmla="*/ 496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79" h="500">
                    <a:moveTo>
                      <a:pt x="0" y="496"/>
                    </a:moveTo>
                    <a:lnTo>
                      <a:pt x="13" y="493"/>
                    </a:lnTo>
                    <a:lnTo>
                      <a:pt x="25" y="489"/>
                    </a:lnTo>
                    <a:lnTo>
                      <a:pt x="37" y="485"/>
                    </a:lnTo>
                    <a:lnTo>
                      <a:pt x="50" y="482"/>
                    </a:lnTo>
                    <a:lnTo>
                      <a:pt x="62" y="478"/>
                    </a:lnTo>
                    <a:lnTo>
                      <a:pt x="75" y="475"/>
                    </a:lnTo>
                    <a:lnTo>
                      <a:pt x="87" y="471"/>
                    </a:lnTo>
                    <a:lnTo>
                      <a:pt x="100" y="467"/>
                    </a:lnTo>
                    <a:lnTo>
                      <a:pt x="112" y="464"/>
                    </a:lnTo>
                    <a:lnTo>
                      <a:pt x="125" y="460"/>
                    </a:lnTo>
                    <a:lnTo>
                      <a:pt x="137" y="457"/>
                    </a:lnTo>
                    <a:lnTo>
                      <a:pt x="150" y="453"/>
                    </a:lnTo>
                    <a:lnTo>
                      <a:pt x="162" y="450"/>
                    </a:lnTo>
                    <a:lnTo>
                      <a:pt x="175" y="446"/>
                    </a:lnTo>
                    <a:lnTo>
                      <a:pt x="187" y="443"/>
                    </a:lnTo>
                    <a:lnTo>
                      <a:pt x="200" y="439"/>
                    </a:lnTo>
                    <a:lnTo>
                      <a:pt x="212" y="435"/>
                    </a:lnTo>
                    <a:lnTo>
                      <a:pt x="225" y="432"/>
                    </a:lnTo>
                    <a:lnTo>
                      <a:pt x="237" y="428"/>
                    </a:lnTo>
                    <a:lnTo>
                      <a:pt x="250" y="425"/>
                    </a:lnTo>
                    <a:lnTo>
                      <a:pt x="262" y="421"/>
                    </a:lnTo>
                    <a:lnTo>
                      <a:pt x="275" y="418"/>
                    </a:lnTo>
                    <a:lnTo>
                      <a:pt x="287" y="414"/>
                    </a:lnTo>
                    <a:lnTo>
                      <a:pt x="299" y="411"/>
                    </a:lnTo>
                    <a:lnTo>
                      <a:pt x="312" y="407"/>
                    </a:lnTo>
                    <a:lnTo>
                      <a:pt x="324" y="404"/>
                    </a:lnTo>
                    <a:lnTo>
                      <a:pt x="337" y="400"/>
                    </a:lnTo>
                    <a:lnTo>
                      <a:pt x="349" y="397"/>
                    </a:lnTo>
                    <a:lnTo>
                      <a:pt x="362" y="393"/>
                    </a:lnTo>
                    <a:lnTo>
                      <a:pt x="374" y="390"/>
                    </a:lnTo>
                    <a:lnTo>
                      <a:pt x="387" y="386"/>
                    </a:lnTo>
                    <a:lnTo>
                      <a:pt x="399" y="383"/>
                    </a:lnTo>
                    <a:lnTo>
                      <a:pt x="412" y="379"/>
                    </a:lnTo>
                    <a:lnTo>
                      <a:pt x="424" y="376"/>
                    </a:lnTo>
                    <a:lnTo>
                      <a:pt x="437" y="372"/>
                    </a:lnTo>
                    <a:lnTo>
                      <a:pt x="449" y="369"/>
                    </a:lnTo>
                    <a:lnTo>
                      <a:pt x="462" y="366"/>
                    </a:lnTo>
                    <a:lnTo>
                      <a:pt x="474" y="362"/>
                    </a:lnTo>
                    <a:lnTo>
                      <a:pt x="487" y="359"/>
                    </a:lnTo>
                    <a:lnTo>
                      <a:pt x="499" y="355"/>
                    </a:lnTo>
                    <a:lnTo>
                      <a:pt x="512" y="352"/>
                    </a:lnTo>
                    <a:lnTo>
                      <a:pt x="524" y="348"/>
                    </a:lnTo>
                    <a:lnTo>
                      <a:pt x="537" y="345"/>
                    </a:lnTo>
                    <a:lnTo>
                      <a:pt x="549" y="342"/>
                    </a:lnTo>
                    <a:lnTo>
                      <a:pt x="562" y="338"/>
                    </a:lnTo>
                    <a:lnTo>
                      <a:pt x="574" y="335"/>
                    </a:lnTo>
                    <a:lnTo>
                      <a:pt x="587" y="332"/>
                    </a:lnTo>
                    <a:lnTo>
                      <a:pt x="599" y="328"/>
                    </a:lnTo>
                    <a:lnTo>
                      <a:pt x="611" y="325"/>
                    </a:lnTo>
                    <a:lnTo>
                      <a:pt x="624" y="321"/>
                    </a:lnTo>
                    <a:lnTo>
                      <a:pt x="636" y="318"/>
                    </a:lnTo>
                    <a:lnTo>
                      <a:pt x="649" y="315"/>
                    </a:lnTo>
                    <a:lnTo>
                      <a:pt x="661" y="311"/>
                    </a:lnTo>
                    <a:lnTo>
                      <a:pt x="674" y="308"/>
                    </a:lnTo>
                    <a:lnTo>
                      <a:pt x="686" y="305"/>
                    </a:lnTo>
                    <a:lnTo>
                      <a:pt x="699" y="302"/>
                    </a:lnTo>
                    <a:lnTo>
                      <a:pt x="711" y="298"/>
                    </a:lnTo>
                    <a:lnTo>
                      <a:pt x="724" y="295"/>
                    </a:lnTo>
                    <a:lnTo>
                      <a:pt x="736" y="291"/>
                    </a:lnTo>
                    <a:lnTo>
                      <a:pt x="749" y="288"/>
                    </a:lnTo>
                    <a:lnTo>
                      <a:pt x="761" y="285"/>
                    </a:lnTo>
                    <a:lnTo>
                      <a:pt x="774" y="282"/>
                    </a:lnTo>
                    <a:lnTo>
                      <a:pt x="786" y="278"/>
                    </a:lnTo>
                    <a:lnTo>
                      <a:pt x="799" y="275"/>
                    </a:lnTo>
                    <a:lnTo>
                      <a:pt x="811" y="272"/>
                    </a:lnTo>
                    <a:lnTo>
                      <a:pt x="824" y="268"/>
                    </a:lnTo>
                    <a:lnTo>
                      <a:pt x="836" y="265"/>
                    </a:lnTo>
                    <a:lnTo>
                      <a:pt x="849" y="262"/>
                    </a:lnTo>
                    <a:lnTo>
                      <a:pt x="861" y="259"/>
                    </a:lnTo>
                    <a:lnTo>
                      <a:pt x="874" y="256"/>
                    </a:lnTo>
                    <a:lnTo>
                      <a:pt x="886" y="252"/>
                    </a:lnTo>
                    <a:lnTo>
                      <a:pt x="899" y="249"/>
                    </a:lnTo>
                    <a:lnTo>
                      <a:pt x="911" y="246"/>
                    </a:lnTo>
                    <a:lnTo>
                      <a:pt x="923" y="243"/>
                    </a:lnTo>
                    <a:lnTo>
                      <a:pt x="936" y="240"/>
                    </a:lnTo>
                    <a:lnTo>
                      <a:pt x="948" y="237"/>
                    </a:lnTo>
                    <a:lnTo>
                      <a:pt x="961" y="233"/>
                    </a:lnTo>
                    <a:lnTo>
                      <a:pt x="973" y="230"/>
                    </a:lnTo>
                    <a:lnTo>
                      <a:pt x="986" y="227"/>
                    </a:lnTo>
                    <a:lnTo>
                      <a:pt x="998" y="224"/>
                    </a:lnTo>
                    <a:lnTo>
                      <a:pt x="1011" y="221"/>
                    </a:lnTo>
                    <a:lnTo>
                      <a:pt x="1023" y="218"/>
                    </a:lnTo>
                    <a:lnTo>
                      <a:pt x="1036" y="215"/>
                    </a:lnTo>
                    <a:lnTo>
                      <a:pt x="1048" y="212"/>
                    </a:lnTo>
                    <a:lnTo>
                      <a:pt x="1061" y="209"/>
                    </a:lnTo>
                    <a:lnTo>
                      <a:pt x="1073" y="206"/>
                    </a:lnTo>
                    <a:lnTo>
                      <a:pt x="1086" y="203"/>
                    </a:lnTo>
                    <a:lnTo>
                      <a:pt x="1098" y="200"/>
                    </a:lnTo>
                    <a:lnTo>
                      <a:pt x="1111" y="197"/>
                    </a:lnTo>
                    <a:lnTo>
                      <a:pt x="1123" y="194"/>
                    </a:lnTo>
                    <a:lnTo>
                      <a:pt x="1136" y="191"/>
                    </a:lnTo>
                    <a:lnTo>
                      <a:pt x="1148" y="188"/>
                    </a:lnTo>
                    <a:lnTo>
                      <a:pt x="1161" y="185"/>
                    </a:lnTo>
                    <a:lnTo>
                      <a:pt x="1173" y="182"/>
                    </a:lnTo>
                    <a:lnTo>
                      <a:pt x="1186" y="179"/>
                    </a:lnTo>
                    <a:lnTo>
                      <a:pt x="1198" y="176"/>
                    </a:lnTo>
                    <a:lnTo>
                      <a:pt x="1210" y="173"/>
                    </a:lnTo>
                    <a:lnTo>
                      <a:pt x="1223" y="170"/>
                    </a:lnTo>
                    <a:lnTo>
                      <a:pt x="1235" y="168"/>
                    </a:lnTo>
                    <a:lnTo>
                      <a:pt x="1248" y="165"/>
                    </a:lnTo>
                    <a:lnTo>
                      <a:pt x="1260" y="162"/>
                    </a:lnTo>
                    <a:lnTo>
                      <a:pt x="1273" y="159"/>
                    </a:lnTo>
                    <a:lnTo>
                      <a:pt x="1285" y="156"/>
                    </a:lnTo>
                    <a:lnTo>
                      <a:pt x="1298" y="153"/>
                    </a:lnTo>
                    <a:lnTo>
                      <a:pt x="1310" y="151"/>
                    </a:lnTo>
                    <a:lnTo>
                      <a:pt x="1323" y="148"/>
                    </a:lnTo>
                    <a:lnTo>
                      <a:pt x="1335" y="145"/>
                    </a:lnTo>
                    <a:lnTo>
                      <a:pt x="1348" y="142"/>
                    </a:lnTo>
                    <a:lnTo>
                      <a:pt x="1360" y="140"/>
                    </a:lnTo>
                    <a:lnTo>
                      <a:pt x="1373" y="137"/>
                    </a:lnTo>
                    <a:lnTo>
                      <a:pt x="1385" y="134"/>
                    </a:lnTo>
                    <a:lnTo>
                      <a:pt x="1398" y="132"/>
                    </a:lnTo>
                    <a:lnTo>
                      <a:pt x="1410" y="129"/>
                    </a:lnTo>
                    <a:lnTo>
                      <a:pt x="1423" y="126"/>
                    </a:lnTo>
                    <a:lnTo>
                      <a:pt x="1435" y="124"/>
                    </a:lnTo>
                    <a:lnTo>
                      <a:pt x="1448" y="121"/>
                    </a:lnTo>
                    <a:lnTo>
                      <a:pt x="1460" y="118"/>
                    </a:lnTo>
                    <a:lnTo>
                      <a:pt x="1473" y="116"/>
                    </a:lnTo>
                    <a:lnTo>
                      <a:pt x="1485" y="114"/>
                    </a:lnTo>
                    <a:lnTo>
                      <a:pt x="1498" y="111"/>
                    </a:lnTo>
                    <a:lnTo>
                      <a:pt x="1510" y="108"/>
                    </a:lnTo>
                    <a:lnTo>
                      <a:pt x="1522" y="106"/>
                    </a:lnTo>
                    <a:lnTo>
                      <a:pt x="1535" y="103"/>
                    </a:lnTo>
                    <a:lnTo>
                      <a:pt x="1547" y="101"/>
                    </a:lnTo>
                    <a:lnTo>
                      <a:pt x="1560" y="99"/>
                    </a:lnTo>
                    <a:lnTo>
                      <a:pt x="1572" y="96"/>
                    </a:lnTo>
                    <a:lnTo>
                      <a:pt x="1585" y="94"/>
                    </a:lnTo>
                    <a:lnTo>
                      <a:pt x="1597" y="92"/>
                    </a:lnTo>
                    <a:lnTo>
                      <a:pt x="1610" y="89"/>
                    </a:lnTo>
                    <a:lnTo>
                      <a:pt x="1622" y="87"/>
                    </a:lnTo>
                    <a:lnTo>
                      <a:pt x="1635" y="85"/>
                    </a:lnTo>
                    <a:lnTo>
                      <a:pt x="1647" y="82"/>
                    </a:lnTo>
                    <a:lnTo>
                      <a:pt x="1660" y="80"/>
                    </a:lnTo>
                    <a:lnTo>
                      <a:pt x="1672" y="78"/>
                    </a:lnTo>
                    <a:lnTo>
                      <a:pt x="1685" y="76"/>
                    </a:lnTo>
                    <a:lnTo>
                      <a:pt x="1697" y="74"/>
                    </a:lnTo>
                    <a:lnTo>
                      <a:pt x="1710" y="72"/>
                    </a:lnTo>
                    <a:lnTo>
                      <a:pt x="1722" y="69"/>
                    </a:lnTo>
                    <a:lnTo>
                      <a:pt x="1735" y="67"/>
                    </a:lnTo>
                    <a:lnTo>
                      <a:pt x="1747" y="65"/>
                    </a:lnTo>
                    <a:lnTo>
                      <a:pt x="1760" y="63"/>
                    </a:lnTo>
                    <a:lnTo>
                      <a:pt x="1772" y="61"/>
                    </a:lnTo>
                    <a:lnTo>
                      <a:pt x="1784" y="59"/>
                    </a:lnTo>
                    <a:lnTo>
                      <a:pt x="1797" y="57"/>
                    </a:lnTo>
                    <a:lnTo>
                      <a:pt x="1810" y="55"/>
                    </a:lnTo>
                    <a:lnTo>
                      <a:pt x="1822" y="53"/>
                    </a:lnTo>
                    <a:lnTo>
                      <a:pt x="1834" y="51"/>
                    </a:lnTo>
                    <a:lnTo>
                      <a:pt x="1847" y="50"/>
                    </a:lnTo>
                    <a:lnTo>
                      <a:pt x="1859" y="48"/>
                    </a:lnTo>
                    <a:lnTo>
                      <a:pt x="1872" y="46"/>
                    </a:lnTo>
                    <a:lnTo>
                      <a:pt x="1884" y="44"/>
                    </a:lnTo>
                    <a:lnTo>
                      <a:pt x="1897" y="42"/>
                    </a:lnTo>
                    <a:lnTo>
                      <a:pt x="1909" y="41"/>
                    </a:lnTo>
                    <a:lnTo>
                      <a:pt x="1922" y="39"/>
                    </a:lnTo>
                    <a:lnTo>
                      <a:pt x="1934" y="38"/>
                    </a:lnTo>
                    <a:lnTo>
                      <a:pt x="1947" y="36"/>
                    </a:lnTo>
                    <a:lnTo>
                      <a:pt x="1959" y="34"/>
                    </a:lnTo>
                    <a:lnTo>
                      <a:pt x="1972" y="33"/>
                    </a:lnTo>
                    <a:lnTo>
                      <a:pt x="1984" y="31"/>
                    </a:lnTo>
                    <a:lnTo>
                      <a:pt x="1997" y="30"/>
                    </a:lnTo>
                    <a:lnTo>
                      <a:pt x="2009" y="28"/>
                    </a:lnTo>
                    <a:lnTo>
                      <a:pt x="2022" y="27"/>
                    </a:lnTo>
                    <a:lnTo>
                      <a:pt x="2034" y="26"/>
                    </a:lnTo>
                    <a:lnTo>
                      <a:pt x="2047" y="24"/>
                    </a:lnTo>
                    <a:lnTo>
                      <a:pt x="2059" y="23"/>
                    </a:lnTo>
                    <a:lnTo>
                      <a:pt x="2072" y="22"/>
                    </a:lnTo>
                    <a:lnTo>
                      <a:pt x="2084" y="20"/>
                    </a:lnTo>
                    <a:lnTo>
                      <a:pt x="2096" y="19"/>
                    </a:lnTo>
                    <a:lnTo>
                      <a:pt x="2109" y="18"/>
                    </a:lnTo>
                    <a:lnTo>
                      <a:pt x="2122" y="17"/>
                    </a:lnTo>
                    <a:lnTo>
                      <a:pt x="2134" y="15"/>
                    </a:lnTo>
                    <a:lnTo>
                      <a:pt x="2146" y="15"/>
                    </a:lnTo>
                    <a:lnTo>
                      <a:pt x="2159" y="14"/>
                    </a:lnTo>
                    <a:lnTo>
                      <a:pt x="2171" y="12"/>
                    </a:lnTo>
                    <a:lnTo>
                      <a:pt x="2184" y="11"/>
                    </a:lnTo>
                    <a:lnTo>
                      <a:pt x="2196" y="11"/>
                    </a:lnTo>
                    <a:lnTo>
                      <a:pt x="2209" y="10"/>
                    </a:lnTo>
                    <a:lnTo>
                      <a:pt x="2221" y="9"/>
                    </a:lnTo>
                    <a:lnTo>
                      <a:pt x="2234" y="8"/>
                    </a:lnTo>
                    <a:lnTo>
                      <a:pt x="2246" y="7"/>
                    </a:lnTo>
                    <a:lnTo>
                      <a:pt x="2259" y="7"/>
                    </a:lnTo>
                    <a:lnTo>
                      <a:pt x="2271" y="6"/>
                    </a:lnTo>
                    <a:lnTo>
                      <a:pt x="2284" y="5"/>
                    </a:lnTo>
                    <a:lnTo>
                      <a:pt x="2296" y="4"/>
                    </a:lnTo>
                    <a:lnTo>
                      <a:pt x="2309" y="4"/>
                    </a:lnTo>
                    <a:lnTo>
                      <a:pt x="2321" y="4"/>
                    </a:lnTo>
                    <a:lnTo>
                      <a:pt x="2334" y="3"/>
                    </a:lnTo>
                    <a:lnTo>
                      <a:pt x="2346" y="3"/>
                    </a:lnTo>
                    <a:lnTo>
                      <a:pt x="2359" y="2"/>
                    </a:lnTo>
                    <a:lnTo>
                      <a:pt x="2371" y="2"/>
                    </a:lnTo>
                    <a:lnTo>
                      <a:pt x="2384" y="1"/>
                    </a:lnTo>
                    <a:lnTo>
                      <a:pt x="2396" y="1"/>
                    </a:lnTo>
                    <a:lnTo>
                      <a:pt x="2408" y="1"/>
                    </a:lnTo>
                    <a:lnTo>
                      <a:pt x="2421" y="0"/>
                    </a:lnTo>
                    <a:lnTo>
                      <a:pt x="2434" y="0"/>
                    </a:lnTo>
                    <a:lnTo>
                      <a:pt x="2446" y="0"/>
                    </a:lnTo>
                    <a:lnTo>
                      <a:pt x="2458" y="0"/>
                    </a:lnTo>
                    <a:lnTo>
                      <a:pt x="2471" y="0"/>
                    </a:lnTo>
                    <a:lnTo>
                      <a:pt x="2483" y="0"/>
                    </a:lnTo>
                    <a:lnTo>
                      <a:pt x="2496" y="0"/>
                    </a:lnTo>
                    <a:lnTo>
                      <a:pt x="2508" y="0"/>
                    </a:lnTo>
                    <a:lnTo>
                      <a:pt x="2521" y="0"/>
                    </a:lnTo>
                    <a:lnTo>
                      <a:pt x="2533" y="0"/>
                    </a:lnTo>
                    <a:lnTo>
                      <a:pt x="2546" y="0"/>
                    </a:lnTo>
                    <a:lnTo>
                      <a:pt x="2558" y="1"/>
                    </a:lnTo>
                    <a:lnTo>
                      <a:pt x="2571" y="1"/>
                    </a:lnTo>
                    <a:lnTo>
                      <a:pt x="2583" y="1"/>
                    </a:lnTo>
                    <a:lnTo>
                      <a:pt x="2596" y="2"/>
                    </a:lnTo>
                    <a:lnTo>
                      <a:pt x="2608" y="2"/>
                    </a:lnTo>
                    <a:lnTo>
                      <a:pt x="2621" y="3"/>
                    </a:lnTo>
                    <a:lnTo>
                      <a:pt x="2633" y="3"/>
                    </a:lnTo>
                    <a:lnTo>
                      <a:pt x="2646" y="4"/>
                    </a:lnTo>
                    <a:lnTo>
                      <a:pt x="2658" y="4"/>
                    </a:lnTo>
                    <a:lnTo>
                      <a:pt x="2670" y="4"/>
                    </a:lnTo>
                    <a:lnTo>
                      <a:pt x="2683" y="5"/>
                    </a:lnTo>
                    <a:lnTo>
                      <a:pt x="2696" y="6"/>
                    </a:lnTo>
                    <a:lnTo>
                      <a:pt x="2708" y="7"/>
                    </a:lnTo>
                    <a:lnTo>
                      <a:pt x="2720" y="7"/>
                    </a:lnTo>
                    <a:lnTo>
                      <a:pt x="2733" y="8"/>
                    </a:lnTo>
                    <a:lnTo>
                      <a:pt x="2746" y="9"/>
                    </a:lnTo>
                    <a:lnTo>
                      <a:pt x="2758" y="10"/>
                    </a:lnTo>
                    <a:lnTo>
                      <a:pt x="2770" y="11"/>
                    </a:lnTo>
                    <a:lnTo>
                      <a:pt x="2783" y="11"/>
                    </a:lnTo>
                    <a:lnTo>
                      <a:pt x="2795" y="12"/>
                    </a:lnTo>
                    <a:lnTo>
                      <a:pt x="2808" y="14"/>
                    </a:lnTo>
                    <a:lnTo>
                      <a:pt x="2820" y="15"/>
                    </a:lnTo>
                    <a:lnTo>
                      <a:pt x="2833" y="15"/>
                    </a:lnTo>
                    <a:lnTo>
                      <a:pt x="2845" y="17"/>
                    </a:lnTo>
                    <a:lnTo>
                      <a:pt x="2858" y="18"/>
                    </a:lnTo>
                    <a:lnTo>
                      <a:pt x="2870" y="19"/>
                    </a:lnTo>
                    <a:lnTo>
                      <a:pt x="2883" y="20"/>
                    </a:lnTo>
                    <a:lnTo>
                      <a:pt x="2895" y="22"/>
                    </a:lnTo>
                    <a:lnTo>
                      <a:pt x="2908" y="23"/>
                    </a:lnTo>
                    <a:lnTo>
                      <a:pt x="2920" y="24"/>
                    </a:lnTo>
                    <a:lnTo>
                      <a:pt x="2933" y="26"/>
                    </a:lnTo>
                    <a:lnTo>
                      <a:pt x="2945" y="27"/>
                    </a:lnTo>
                    <a:lnTo>
                      <a:pt x="2958" y="28"/>
                    </a:lnTo>
                    <a:lnTo>
                      <a:pt x="2970" y="30"/>
                    </a:lnTo>
                    <a:lnTo>
                      <a:pt x="2982" y="31"/>
                    </a:lnTo>
                    <a:lnTo>
                      <a:pt x="2995" y="33"/>
                    </a:lnTo>
                    <a:lnTo>
                      <a:pt x="3008" y="34"/>
                    </a:lnTo>
                    <a:lnTo>
                      <a:pt x="3020" y="36"/>
                    </a:lnTo>
                    <a:lnTo>
                      <a:pt x="3032" y="38"/>
                    </a:lnTo>
                    <a:lnTo>
                      <a:pt x="3045" y="39"/>
                    </a:lnTo>
                    <a:lnTo>
                      <a:pt x="3058" y="41"/>
                    </a:lnTo>
                    <a:lnTo>
                      <a:pt x="3070" y="42"/>
                    </a:lnTo>
                    <a:lnTo>
                      <a:pt x="3082" y="44"/>
                    </a:lnTo>
                    <a:lnTo>
                      <a:pt x="3095" y="46"/>
                    </a:lnTo>
                    <a:lnTo>
                      <a:pt x="3107" y="48"/>
                    </a:lnTo>
                    <a:lnTo>
                      <a:pt x="3120" y="50"/>
                    </a:lnTo>
                    <a:lnTo>
                      <a:pt x="3132" y="51"/>
                    </a:lnTo>
                    <a:lnTo>
                      <a:pt x="3145" y="53"/>
                    </a:lnTo>
                    <a:lnTo>
                      <a:pt x="3157" y="55"/>
                    </a:lnTo>
                    <a:lnTo>
                      <a:pt x="3170" y="57"/>
                    </a:lnTo>
                    <a:lnTo>
                      <a:pt x="3182" y="59"/>
                    </a:lnTo>
                    <a:lnTo>
                      <a:pt x="3195" y="61"/>
                    </a:lnTo>
                    <a:lnTo>
                      <a:pt x="3207" y="63"/>
                    </a:lnTo>
                    <a:lnTo>
                      <a:pt x="3220" y="65"/>
                    </a:lnTo>
                    <a:lnTo>
                      <a:pt x="3232" y="67"/>
                    </a:lnTo>
                    <a:lnTo>
                      <a:pt x="3245" y="69"/>
                    </a:lnTo>
                    <a:lnTo>
                      <a:pt x="3257" y="72"/>
                    </a:lnTo>
                    <a:lnTo>
                      <a:pt x="3270" y="74"/>
                    </a:lnTo>
                    <a:lnTo>
                      <a:pt x="3282" y="76"/>
                    </a:lnTo>
                    <a:lnTo>
                      <a:pt x="3294" y="78"/>
                    </a:lnTo>
                    <a:lnTo>
                      <a:pt x="3307" y="80"/>
                    </a:lnTo>
                    <a:lnTo>
                      <a:pt x="3320" y="82"/>
                    </a:lnTo>
                    <a:lnTo>
                      <a:pt x="3332" y="85"/>
                    </a:lnTo>
                    <a:lnTo>
                      <a:pt x="3344" y="87"/>
                    </a:lnTo>
                    <a:lnTo>
                      <a:pt x="3357" y="89"/>
                    </a:lnTo>
                    <a:lnTo>
                      <a:pt x="3370" y="92"/>
                    </a:lnTo>
                    <a:lnTo>
                      <a:pt x="3382" y="94"/>
                    </a:lnTo>
                    <a:lnTo>
                      <a:pt x="3394" y="96"/>
                    </a:lnTo>
                    <a:lnTo>
                      <a:pt x="3407" y="99"/>
                    </a:lnTo>
                    <a:lnTo>
                      <a:pt x="3419" y="101"/>
                    </a:lnTo>
                    <a:lnTo>
                      <a:pt x="3432" y="103"/>
                    </a:lnTo>
                    <a:lnTo>
                      <a:pt x="3444" y="106"/>
                    </a:lnTo>
                    <a:lnTo>
                      <a:pt x="3457" y="108"/>
                    </a:lnTo>
                    <a:lnTo>
                      <a:pt x="3469" y="111"/>
                    </a:lnTo>
                    <a:lnTo>
                      <a:pt x="3482" y="114"/>
                    </a:lnTo>
                    <a:lnTo>
                      <a:pt x="3494" y="116"/>
                    </a:lnTo>
                    <a:lnTo>
                      <a:pt x="3507" y="118"/>
                    </a:lnTo>
                    <a:lnTo>
                      <a:pt x="3519" y="121"/>
                    </a:lnTo>
                    <a:lnTo>
                      <a:pt x="3532" y="124"/>
                    </a:lnTo>
                    <a:lnTo>
                      <a:pt x="3544" y="126"/>
                    </a:lnTo>
                    <a:lnTo>
                      <a:pt x="3556" y="129"/>
                    </a:lnTo>
                    <a:lnTo>
                      <a:pt x="3569" y="132"/>
                    </a:lnTo>
                    <a:lnTo>
                      <a:pt x="3582" y="134"/>
                    </a:lnTo>
                    <a:lnTo>
                      <a:pt x="3594" y="137"/>
                    </a:lnTo>
                    <a:lnTo>
                      <a:pt x="3606" y="140"/>
                    </a:lnTo>
                    <a:lnTo>
                      <a:pt x="3619" y="142"/>
                    </a:lnTo>
                    <a:lnTo>
                      <a:pt x="3632" y="145"/>
                    </a:lnTo>
                    <a:lnTo>
                      <a:pt x="3644" y="148"/>
                    </a:lnTo>
                    <a:lnTo>
                      <a:pt x="3656" y="151"/>
                    </a:lnTo>
                    <a:lnTo>
                      <a:pt x="3669" y="153"/>
                    </a:lnTo>
                    <a:lnTo>
                      <a:pt x="3682" y="156"/>
                    </a:lnTo>
                    <a:lnTo>
                      <a:pt x="3694" y="159"/>
                    </a:lnTo>
                    <a:lnTo>
                      <a:pt x="3706" y="162"/>
                    </a:lnTo>
                    <a:lnTo>
                      <a:pt x="3719" y="165"/>
                    </a:lnTo>
                    <a:lnTo>
                      <a:pt x="3731" y="168"/>
                    </a:lnTo>
                    <a:lnTo>
                      <a:pt x="3744" y="170"/>
                    </a:lnTo>
                    <a:lnTo>
                      <a:pt x="3756" y="173"/>
                    </a:lnTo>
                    <a:lnTo>
                      <a:pt x="3769" y="176"/>
                    </a:lnTo>
                    <a:lnTo>
                      <a:pt x="3781" y="179"/>
                    </a:lnTo>
                    <a:lnTo>
                      <a:pt x="3794" y="182"/>
                    </a:lnTo>
                    <a:lnTo>
                      <a:pt x="3806" y="185"/>
                    </a:lnTo>
                    <a:lnTo>
                      <a:pt x="3819" y="188"/>
                    </a:lnTo>
                    <a:lnTo>
                      <a:pt x="3831" y="191"/>
                    </a:lnTo>
                    <a:lnTo>
                      <a:pt x="3844" y="194"/>
                    </a:lnTo>
                    <a:lnTo>
                      <a:pt x="3856" y="197"/>
                    </a:lnTo>
                    <a:lnTo>
                      <a:pt x="3868" y="200"/>
                    </a:lnTo>
                    <a:lnTo>
                      <a:pt x="3881" y="203"/>
                    </a:lnTo>
                    <a:lnTo>
                      <a:pt x="3894" y="206"/>
                    </a:lnTo>
                    <a:lnTo>
                      <a:pt x="3906" y="209"/>
                    </a:lnTo>
                    <a:lnTo>
                      <a:pt x="3918" y="212"/>
                    </a:lnTo>
                    <a:lnTo>
                      <a:pt x="3931" y="215"/>
                    </a:lnTo>
                    <a:lnTo>
                      <a:pt x="3944" y="218"/>
                    </a:lnTo>
                    <a:lnTo>
                      <a:pt x="3956" y="221"/>
                    </a:lnTo>
                    <a:lnTo>
                      <a:pt x="3968" y="224"/>
                    </a:lnTo>
                    <a:lnTo>
                      <a:pt x="3981" y="227"/>
                    </a:lnTo>
                    <a:lnTo>
                      <a:pt x="3994" y="230"/>
                    </a:lnTo>
                    <a:lnTo>
                      <a:pt x="4006" y="233"/>
                    </a:lnTo>
                    <a:lnTo>
                      <a:pt x="4018" y="237"/>
                    </a:lnTo>
                    <a:lnTo>
                      <a:pt x="4031" y="240"/>
                    </a:lnTo>
                    <a:lnTo>
                      <a:pt x="4043" y="243"/>
                    </a:lnTo>
                    <a:lnTo>
                      <a:pt x="4056" y="246"/>
                    </a:lnTo>
                    <a:lnTo>
                      <a:pt x="4068" y="249"/>
                    </a:lnTo>
                    <a:lnTo>
                      <a:pt x="4081" y="252"/>
                    </a:lnTo>
                    <a:lnTo>
                      <a:pt x="4093" y="256"/>
                    </a:lnTo>
                    <a:lnTo>
                      <a:pt x="4106" y="259"/>
                    </a:lnTo>
                    <a:lnTo>
                      <a:pt x="4118" y="262"/>
                    </a:lnTo>
                    <a:lnTo>
                      <a:pt x="4130" y="265"/>
                    </a:lnTo>
                    <a:lnTo>
                      <a:pt x="4143" y="268"/>
                    </a:lnTo>
                    <a:lnTo>
                      <a:pt x="4156" y="272"/>
                    </a:lnTo>
                    <a:lnTo>
                      <a:pt x="4168" y="275"/>
                    </a:lnTo>
                    <a:lnTo>
                      <a:pt x="4180" y="278"/>
                    </a:lnTo>
                    <a:lnTo>
                      <a:pt x="4193" y="282"/>
                    </a:lnTo>
                    <a:lnTo>
                      <a:pt x="4206" y="285"/>
                    </a:lnTo>
                    <a:lnTo>
                      <a:pt x="4218" y="288"/>
                    </a:lnTo>
                    <a:lnTo>
                      <a:pt x="4230" y="291"/>
                    </a:lnTo>
                    <a:lnTo>
                      <a:pt x="4243" y="295"/>
                    </a:lnTo>
                    <a:lnTo>
                      <a:pt x="4256" y="298"/>
                    </a:lnTo>
                    <a:lnTo>
                      <a:pt x="4268" y="302"/>
                    </a:lnTo>
                    <a:lnTo>
                      <a:pt x="4280" y="305"/>
                    </a:lnTo>
                    <a:lnTo>
                      <a:pt x="4293" y="308"/>
                    </a:lnTo>
                    <a:lnTo>
                      <a:pt x="4305" y="311"/>
                    </a:lnTo>
                    <a:lnTo>
                      <a:pt x="4318" y="315"/>
                    </a:lnTo>
                    <a:lnTo>
                      <a:pt x="4330" y="318"/>
                    </a:lnTo>
                    <a:lnTo>
                      <a:pt x="4343" y="321"/>
                    </a:lnTo>
                    <a:lnTo>
                      <a:pt x="4355" y="325"/>
                    </a:lnTo>
                    <a:lnTo>
                      <a:pt x="4368" y="328"/>
                    </a:lnTo>
                    <a:lnTo>
                      <a:pt x="4380" y="332"/>
                    </a:lnTo>
                    <a:lnTo>
                      <a:pt x="4393" y="335"/>
                    </a:lnTo>
                    <a:lnTo>
                      <a:pt x="4405" y="338"/>
                    </a:lnTo>
                    <a:lnTo>
                      <a:pt x="4418" y="342"/>
                    </a:lnTo>
                    <a:lnTo>
                      <a:pt x="4430" y="345"/>
                    </a:lnTo>
                    <a:lnTo>
                      <a:pt x="4442" y="348"/>
                    </a:lnTo>
                    <a:lnTo>
                      <a:pt x="4455" y="352"/>
                    </a:lnTo>
                    <a:lnTo>
                      <a:pt x="4468" y="355"/>
                    </a:lnTo>
                    <a:lnTo>
                      <a:pt x="4480" y="359"/>
                    </a:lnTo>
                    <a:lnTo>
                      <a:pt x="4492" y="362"/>
                    </a:lnTo>
                    <a:lnTo>
                      <a:pt x="4505" y="366"/>
                    </a:lnTo>
                    <a:lnTo>
                      <a:pt x="4518" y="369"/>
                    </a:lnTo>
                    <a:lnTo>
                      <a:pt x="4530" y="372"/>
                    </a:lnTo>
                    <a:lnTo>
                      <a:pt x="4542" y="376"/>
                    </a:lnTo>
                    <a:lnTo>
                      <a:pt x="4555" y="379"/>
                    </a:lnTo>
                    <a:lnTo>
                      <a:pt x="4568" y="383"/>
                    </a:lnTo>
                    <a:lnTo>
                      <a:pt x="4580" y="386"/>
                    </a:lnTo>
                    <a:lnTo>
                      <a:pt x="4592" y="390"/>
                    </a:lnTo>
                    <a:lnTo>
                      <a:pt x="4605" y="393"/>
                    </a:lnTo>
                    <a:lnTo>
                      <a:pt x="4617" y="397"/>
                    </a:lnTo>
                    <a:lnTo>
                      <a:pt x="4630" y="400"/>
                    </a:lnTo>
                    <a:lnTo>
                      <a:pt x="4642" y="404"/>
                    </a:lnTo>
                    <a:lnTo>
                      <a:pt x="4655" y="407"/>
                    </a:lnTo>
                    <a:lnTo>
                      <a:pt x="4667" y="411"/>
                    </a:lnTo>
                    <a:lnTo>
                      <a:pt x="4680" y="414"/>
                    </a:lnTo>
                    <a:lnTo>
                      <a:pt x="4692" y="418"/>
                    </a:lnTo>
                    <a:lnTo>
                      <a:pt x="4705" y="421"/>
                    </a:lnTo>
                    <a:lnTo>
                      <a:pt x="4717" y="425"/>
                    </a:lnTo>
                    <a:lnTo>
                      <a:pt x="4730" y="428"/>
                    </a:lnTo>
                    <a:lnTo>
                      <a:pt x="4742" y="432"/>
                    </a:lnTo>
                    <a:lnTo>
                      <a:pt x="4754" y="435"/>
                    </a:lnTo>
                    <a:lnTo>
                      <a:pt x="4767" y="439"/>
                    </a:lnTo>
                    <a:lnTo>
                      <a:pt x="4780" y="443"/>
                    </a:lnTo>
                    <a:lnTo>
                      <a:pt x="4792" y="446"/>
                    </a:lnTo>
                    <a:lnTo>
                      <a:pt x="4804" y="450"/>
                    </a:lnTo>
                    <a:lnTo>
                      <a:pt x="4817" y="453"/>
                    </a:lnTo>
                    <a:lnTo>
                      <a:pt x="4830" y="457"/>
                    </a:lnTo>
                    <a:lnTo>
                      <a:pt x="4842" y="460"/>
                    </a:lnTo>
                    <a:lnTo>
                      <a:pt x="4854" y="464"/>
                    </a:lnTo>
                    <a:lnTo>
                      <a:pt x="4867" y="467"/>
                    </a:lnTo>
                    <a:lnTo>
                      <a:pt x="4879" y="471"/>
                    </a:lnTo>
                    <a:lnTo>
                      <a:pt x="4892" y="475"/>
                    </a:lnTo>
                    <a:lnTo>
                      <a:pt x="4904" y="478"/>
                    </a:lnTo>
                    <a:lnTo>
                      <a:pt x="4917" y="482"/>
                    </a:lnTo>
                    <a:lnTo>
                      <a:pt x="4929" y="485"/>
                    </a:lnTo>
                    <a:lnTo>
                      <a:pt x="4942" y="489"/>
                    </a:lnTo>
                    <a:lnTo>
                      <a:pt x="4954" y="493"/>
                    </a:lnTo>
                    <a:lnTo>
                      <a:pt x="4967" y="496"/>
                    </a:lnTo>
                    <a:lnTo>
                      <a:pt x="4979" y="500"/>
                    </a:lnTo>
                  </a:path>
                </a:pathLst>
              </a:custGeom>
              <a:noFill/>
              <a:ln w="53975" cap="flat">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a:p>
            </p:txBody>
          </p:sp>
        </p:grpSp>
        <p:sp>
          <p:nvSpPr>
            <p:cNvPr id="17" name="Rectangle 16"/>
            <p:cNvSpPr/>
            <p:nvPr/>
          </p:nvSpPr>
          <p:spPr bwMode="auto">
            <a:xfrm>
              <a:off x="860079" y="2426329"/>
              <a:ext cx="2770361" cy="207324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49" name="Group 48"/>
          <p:cNvGrpSpPr/>
          <p:nvPr/>
        </p:nvGrpSpPr>
        <p:grpSpPr>
          <a:xfrm>
            <a:off x="4240217" y="2152157"/>
            <a:ext cx="2941165" cy="779566"/>
            <a:chOff x="4229884" y="2159860"/>
            <a:chExt cx="2941165" cy="779566"/>
          </a:xfrm>
        </p:grpSpPr>
        <p:grpSp>
          <p:nvGrpSpPr>
            <p:cNvPr id="30" name="Group 29"/>
            <p:cNvGrpSpPr/>
            <p:nvPr/>
          </p:nvGrpSpPr>
          <p:grpSpPr>
            <a:xfrm>
              <a:off x="4229884" y="2159860"/>
              <a:ext cx="2679506" cy="779566"/>
              <a:chOff x="3642163" y="3062189"/>
              <a:chExt cx="2679506" cy="779566"/>
            </a:xfrm>
          </p:grpSpPr>
          <p:sp>
            <p:nvSpPr>
              <p:cNvPr id="24" name="Freeform 23"/>
              <p:cNvSpPr/>
              <p:nvPr/>
            </p:nvSpPr>
            <p:spPr bwMode="auto">
              <a:xfrm>
                <a:off x="3692769" y="3062189"/>
                <a:ext cx="2628900" cy="305265"/>
              </a:xfrm>
              <a:custGeom>
                <a:avLst/>
                <a:gdLst>
                  <a:gd name="connsiteX0" fmla="*/ 0 w 2628900"/>
                  <a:gd name="connsiteY0" fmla="*/ 15119 h 305265"/>
                  <a:gd name="connsiteX1" fmla="*/ 931985 w 2628900"/>
                  <a:gd name="connsiteY1" fmla="*/ 32703 h 305265"/>
                  <a:gd name="connsiteX2" fmla="*/ 2628900 w 2628900"/>
                  <a:gd name="connsiteY2" fmla="*/ 305265 h 305265"/>
                </a:gdLst>
                <a:ahLst/>
                <a:cxnLst>
                  <a:cxn ang="0">
                    <a:pos x="connsiteX0" y="connsiteY0"/>
                  </a:cxn>
                  <a:cxn ang="0">
                    <a:pos x="connsiteX1" y="connsiteY1"/>
                  </a:cxn>
                  <a:cxn ang="0">
                    <a:pos x="connsiteX2" y="connsiteY2"/>
                  </a:cxn>
                </a:cxnLst>
                <a:rect l="l" t="t" r="r" b="b"/>
                <a:pathLst>
                  <a:path w="2628900" h="305265">
                    <a:moveTo>
                      <a:pt x="0" y="15119"/>
                    </a:moveTo>
                    <a:cubicBezTo>
                      <a:pt x="246917" y="-268"/>
                      <a:pt x="493835" y="-15655"/>
                      <a:pt x="931985" y="32703"/>
                    </a:cubicBezTo>
                    <a:cubicBezTo>
                      <a:pt x="1370135" y="81061"/>
                      <a:pt x="1999517" y="193163"/>
                      <a:pt x="2628900" y="305265"/>
                    </a:cubicBezTo>
                  </a:path>
                </a:pathLst>
              </a:custGeom>
              <a:noFill/>
              <a:ln w="317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4"/>
              <p:cNvSpPr/>
              <p:nvPr/>
            </p:nvSpPr>
            <p:spPr bwMode="auto">
              <a:xfrm flipV="1">
                <a:off x="3642163" y="3536490"/>
                <a:ext cx="2628900" cy="305265"/>
              </a:xfrm>
              <a:custGeom>
                <a:avLst/>
                <a:gdLst>
                  <a:gd name="connsiteX0" fmla="*/ 0 w 2628900"/>
                  <a:gd name="connsiteY0" fmla="*/ 15119 h 305265"/>
                  <a:gd name="connsiteX1" fmla="*/ 931985 w 2628900"/>
                  <a:gd name="connsiteY1" fmla="*/ 32703 h 305265"/>
                  <a:gd name="connsiteX2" fmla="*/ 2628900 w 2628900"/>
                  <a:gd name="connsiteY2" fmla="*/ 305265 h 305265"/>
                </a:gdLst>
                <a:ahLst/>
                <a:cxnLst>
                  <a:cxn ang="0">
                    <a:pos x="connsiteX0" y="connsiteY0"/>
                  </a:cxn>
                  <a:cxn ang="0">
                    <a:pos x="connsiteX1" y="connsiteY1"/>
                  </a:cxn>
                  <a:cxn ang="0">
                    <a:pos x="connsiteX2" y="connsiteY2"/>
                  </a:cxn>
                </a:cxnLst>
                <a:rect l="l" t="t" r="r" b="b"/>
                <a:pathLst>
                  <a:path w="2628900" h="305265">
                    <a:moveTo>
                      <a:pt x="0" y="15119"/>
                    </a:moveTo>
                    <a:cubicBezTo>
                      <a:pt x="246917" y="-268"/>
                      <a:pt x="493835" y="-15655"/>
                      <a:pt x="931985" y="32703"/>
                    </a:cubicBezTo>
                    <a:cubicBezTo>
                      <a:pt x="1370135" y="81061"/>
                      <a:pt x="1999517" y="193163"/>
                      <a:pt x="2628900" y="305265"/>
                    </a:cubicBezTo>
                  </a:path>
                </a:pathLst>
              </a:custGeom>
              <a:noFill/>
              <a:ln w="317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26" name="TextBox 25"/>
            <p:cNvSpPr txBox="1"/>
            <p:nvPr/>
          </p:nvSpPr>
          <p:spPr>
            <a:xfrm>
              <a:off x="6750741" y="2528973"/>
              <a:ext cx="420308" cy="369332"/>
            </a:xfrm>
            <a:prstGeom prst="rect">
              <a:avLst/>
            </a:prstGeom>
            <a:noFill/>
          </p:spPr>
          <p:txBody>
            <a:bodyPr wrap="none" rtlCol="0">
              <a:spAutoFit/>
            </a:bodyPr>
            <a:lstStyle/>
            <a:p>
              <a:r>
                <a:rPr lang="en-US" dirty="0" err="1" smtClean="0"/>
                <a:t>z</a:t>
              </a:r>
              <a:r>
                <a:rPr lang="en-US" baseline="-25000" dirty="0" err="1" smtClean="0"/>
                <a:t>sf</a:t>
              </a:r>
              <a:endParaRPr lang="en-US" dirty="0"/>
            </a:p>
          </p:txBody>
        </p:sp>
      </p:grpSp>
      <p:grpSp>
        <p:nvGrpSpPr>
          <p:cNvPr id="41" name="Group 40"/>
          <p:cNvGrpSpPr/>
          <p:nvPr/>
        </p:nvGrpSpPr>
        <p:grpSpPr>
          <a:xfrm>
            <a:off x="3550639" y="2125086"/>
            <a:ext cx="4593576" cy="764447"/>
            <a:chOff x="3559521" y="2152157"/>
            <a:chExt cx="4593576" cy="764447"/>
          </a:xfrm>
        </p:grpSpPr>
        <p:cxnSp>
          <p:nvCxnSpPr>
            <p:cNvPr id="22" name="Straight Arrow Connector 21"/>
            <p:cNvCxnSpPr/>
            <p:nvPr/>
          </p:nvCxnSpPr>
          <p:spPr bwMode="auto">
            <a:xfrm>
              <a:off x="3559521" y="2560621"/>
              <a:ext cx="44196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3" name="TextBox 22"/>
            <p:cNvSpPr txBox="1"/>
            <p:nvPr/>
          </p:nvSpPr>
          <p:spPr>
            <a:xfrm>
              <a:off x="7853015" y="2375955"/>
              <a:ext cx="300082" cy="369332"/>
            </a:xfrm>
            <a:prstGeom prst="rect">
              <a:avLst/>
            </a:prstGeom>
            <a:noFill/>
          </p:spPr>
          <p:txBody>
            <a:bodyPr wrap="none" rtlCol="0">
              <a:spAutoFit/>
            </a:bodyPr>
            <a:lstStyle/>
            <a:p>
              <a:r>
                <a:rPr lang="en-US" dirty="0" smtClean="0"/>
                <a:t>z</a:t>
              </a:r>
              <a:endParaRPr lang="en-US" dirty="0"/>
            </a:p>
          </p:txBody>
        </p:sp>
        <p:cxnSp>
          <p:nvCxnSpPr>
            <p:cNvPr id="28" name="Straight Arrow Connector 27"/>
            <p:cNvCxnSpPr>
              <a:endCxn id="25" idx="0"/>
            </p:cNvCxnSpPr>
            <p:nvPr/>
          </p:nvCxnSpPr>
          <p:spPr bwMode="auto">
            <a:xfrm>
              <a:off x="4240217" y="2152157"/>
              <a:ext cx="0" cy="764447"/>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29" name="TextBox 28"/>
            <p:cNvSpPr txBox="1"/>
            <p:nvPr/>
          </p:nvSpPr>
          <p:spPr>
            <a:xfrm>
              <a:off x="3733497" y="2191289"/>
              <a:ext cx="564578" cy="369332"/>
            </a:xfrm>
            <a:prstGeom prst="rect">
              <a:avLst/>
            </a:prstGeom>
            <a:noFill/>
          </p:spPr>
          <p:txBody>
            <a:bodyPr wrap="none" rtlCol="0">
              <a:spAutoFit/>
            </a:bodyPr>
            <a:lstStyle/>
            <a:p>
              <a:r>
                <a:rPr lang="en-US" dirty="0" smtClean="0"/>
                <a:t>2w</a:t>
              </a:r>
              <a:r>
                <a:rPr lang="en-US" baseline="-25000" dirty="0" smtClean="0"/>
                <a:t>0</a:t>
              </a:r>
              <a:endParaRPr lang="en-US" dirty="0"/>
            </a:p>
          </p:txBody>
        </p:sp>
      </p:grpSp>
      <p:grpSp>
        <p:nvGrpSpPr>
          <p:cNvPr id="31" name="Group 30"/>
          <p:cNvGrpSpPr/>
          <p:nvPr/>
        </p:nvGrpSpPr>
        <p:grpSpPr>
          <a:xfrm>
            <a:off x="4200576" y="2134993"/>
            <a:ext cx="4816037" cy="779566"/>
            <a:chOff x="3642163" y="3062189"/>
            <a:chExt cx="2679506" cy="779566"/>
          </a:xfrm>
        </p:grpSpPr>
        <p:sp>
          <p:nvSpPr>
            <p:cNvPr id="32" name="Freeform 31"/>
            <p:cNvSpPr/>
            <p:nvPr/>
          </p:nvSpPr>
          <p:spPr bwMode="auto">
            <a:xfrm>
              <a:off x="3692769" y="3062189"/>
              <a:ext cx="2628900" cy="305265"/>
            </a:xfrm>
            <a:custGeom>
              <a:avLst/>
              <a:gdLst>
                <a:gd name="connsiteX0" fmla="*/ 0 w 2628900"/>
                <a:gd name="connsiteY0" fmla="*/ 15119 h 305265"/>
                <a:gd name="connsiteX1" fmla="*/ 931985 w 2628900"/>
                <a:gd name="connsiteY1" fmla="*/ 32703 h 305265"/>
                <a:gd name="connsiteX2" fmla="*/ 2628900 w 2628900"/>
                <a:gd name="connsiteY2" fmla="*/ 305265 h 305265"/>
              </a:gdLst>
              <a:ahLst/>
              <a:cxnLst>
                <a:cxn ang="0">
                  <a:pos x="connsiteX0" y="connsiteY0"/>
                </a:cxn>
                <a:cxn ang="0">
                  <a:pos x="connsiteX1" y="connsiteY1"/>
                </a:cxn>
                <a:cxn ang="0">
                  <a:pos x="connsiteX2" y="connsiteY2"/>
                </a:cxn>
              </a:cxnLst>
              <a:rect l="l" t="t" r="r" b="b"/>
              <a:pathLst>
                <a:path w="2628900" h="305265">
                  <a:moveTo>
                    <a:pt x="0" y="15119"/>
                  </a:moveTo>
                  <a:cubicBezTo>
                    <a:pt x="246917" y="-268"/>
                    <a:pt x="493835" y="-15655"/>
                    <a:pt x="931985" y="32703"/>
                  </a:cubicBezTo>
                  <a:cubicBezTo>
                    <a:pt x="1370135" y="81061"/>
                    <a:pt x="1999517" y="193163"/>
                    <a:pt x="2628900" y="305265"/>
                  </a:cubicBezTo>
                </a:path>
              </a:pathLst>
            </a:custGeom>
            <a:noFill/>
            <a:ln w="3175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3" name="Freeform 32"/>
            <p:cNvSpPr/>
            <p:nvPr/>
          </p:nvSpPr>
          <p:spPr bwMode="auto">
            <a:xfrm flipV="1">
              <a:off x="3642163" y="3536490"/>
              <a:ext cx="2628900" cy="305265"/>
            </a:xfrm>
            <a:custGeom>
              <a:avLst/>
              <a:gdLst>
                <a:gd name="connsiteX0" fmla="*/ 0 w 2628900"/>
                <a:gd name="connsiteY0" fmla="*/ 15119 h 305265"/>
                <a:gd name="connsiteX1" fmla="*/ 931985 w 2628900"/>
                <a:gd name="connsiteY1" fmla="*/ 32703 h 305265"/>
                <a:gd name="connsiteX2" fmla="*/ 2628900 w 2628900"/>
                <a:gd name="connsiteY2" fmla="*/ 305265 h 305265"/>
              </a:gdLst>
              <a:ahLst/>
              <a:cxnLst>
                <a:cxn ang="0">
                  <a:pos x="connsiteX0" y="connsiteY0"/>
                </a:cxn>
                <a:cxn ang="0">
                  <a:pos x="connsiteX1" y="connsiteY1"/>
                </a:cxn>
                <a:cxn ang="0">
                  <a:pos x="connsiteX2" y="connsiteY2"/>
                </a:cxn>
              </a:cxnLst>
              <a:rect l="l" t="t" r="r" b="b"/>
              <a:pathLst>
                <a:path w="2628900" h="305265">
                  <a:moveTo>
                    <a:pt x="0" y="15119"/>
                  </a:moveTo>
                  <a:cubicBezTo>
                    <a:pt x="246917" y="-268"/>
                    <a:pt x="493835" y="-15655"/>
                    <a:pt x="931985" y="32703"/>
                  </a:cubicBezTo>
                  <a:cubicBezTo>
                    <a:pt x="1370135" y="81061"/>
                    <a:pt x="1999517" y="193163"/>
                    <a:pt x="2628900" y="305265"/>
                  </a:cubicBezTo>
                </a:path>
              </a:pathLst>
            </a:custGeom>
            <a:noFill/>
            <a:ln w="3175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40" name="Group 39"/>
          <p:cNvGrpSpPr/>
          <p:nvPr/>
        </p:nvGrpSpPr>
        <p:grpSpPr>
          <a:xfrm>
            <a:off x="132242" y="1438260"/>
            <a:ext cx="4439758" cy="474108"/>
            <a:chOff x="132242" y="1438260"/>
            <a:chExt cx="4439758" cy="474108"/>
          </a:xfrm>
        </p:grpSpPr>
        <p:sp>
          <p:nvSpPr>
            <p:cNvPr id="34" name="TextBox 33"/>
            <p:cNvSpPr txBox="1"/>
            <p:nvPr/>
          </p:nvSpPr>
          <p:spPr>
            <a:xfrm>
              <a:off x="132242" y="1471569"/>
              <a:ext cx="1757212" cy="307777"/>
            </a:xfrm>
            <a:prstGeom prst="rect">
              <a:avLst/>
            </a:prstGeom>
            <a:noFill/>
          </p:spPr>
          <p:txBody>
            <a:bodyPr wrap="none" rtlCol="0">
              <a:spAutoFit/>
            </a:bodyPr>
            <a:lstStyle/>
            <a:p>
              <a:r>
                <a:rPr lang="en-US" sz="1400" dirty="0" smtClean="0"/>
                <a:t>Self-focusing length</a:t>
              </a:r>
              <a:endParaRPr lang="en-US" sz="1400" dirty="0"/>
            </a:p>
          </p:txBody>
        </p:sp>
        <p:graphicFrame>
          <p:nvGraphicFramePr>
            <p:cNvPr id="35" name="Object 34"/>
            <p:cNvGraphicFramePr>
              <a:graphicFrameLocks noChangeAspect="1"/>
            </p:cNvGraphicFramePr>
            <p:nvPr>
              <p:extLst>
                <p:ext uri="{D42A27DB-BD31-4B8C-83A1-F6EECF244321}">
                  <p14:modId xmlns:p14="http://schemas.microsoft.com/office/powerpoint/2010/main" val="1655583568"/>
                </p:ext>
              </p:extLst>
            </p:nvPr>
          </p:nvGraphicFramePr>
          <p:xfrm>
            <a:off x="2243293" y="1438260"/>
            <a:ext cx="2328707" cy="474108"/>
          </p:xfrm>
          <a:graphic>
            <a:graphicData uri="http://schemas.openxmlformats.org/presentationml/2006/ole">
              <mc:AlternateContent xmlns:mc="http://schemas.openxmlformats.org/markup-compatibility/2006">
                <mc:Choice xmlns:v="urn:schemas-microsoft-com:vml" Requires="v">
                  <p:oleObj spid="_x0000_s147677" name="Equation" r:id="rId3" imgW="2120760" imgH="431640" progId="Equation.DSMT4">
                    <p:embed/>
                  </p:oleObj>
                </mc:Choice>
                <mc:Fallback>
                  <p:oleObj name="Equation" r:id="rId3" imgW="2120760" imgH="431640" progId="Equation.DSMT4">
                    <p:embed/>
                    <p:pic>
                      <p:nvPicPr>
                        <p:cNvPr id="68" name="Object 67"/>
                        <p:cNvPicPr/>
                        <p:nvPr/>
                      </p:nvPicPr>
                      <p:blipFill>
                        <a:blip r:embed="rId4"/>
                        <a:stretch>
                          <a:fillRect/>
                        </a:stretch>
                      </p:blipFill>
                      <p:spPr>
                        <a:xfrm>
                          <a:off x="2243293" y="1438260"/>
                          <a:ext cx="2328707" cy="474108"/>
                        </a:xfrm>
                        <a:prstGeom prst="rect">
                          <a:avLst/>
                        </a:prstGeom>
                      </p:spPr>
                    </p:pic>
                  </p:oleObj>
                </mc:Fallback>
              </mc:AlternateContent>
            </a:graphicData>
          </a:graphic>
        </p:graphicFrame>
      </p:grpSp>
      <p:grpSp>
        <p:nvGrpSpPr>
          <p:cNvPr id="42" name="Group 41"/>
          <p:cNvGrpSpPr/>
          <p:nvPr/>
        </p:nvGrpSpPr>
        <p:grpSpPr>
          <a:xfrm>
            <a:off x="197308" y="2252763"/>
            <a:ext cx="3279959" cy="450880"/>
            <a:chOff x="197308" y="2252763"/>
            <a:chExt cx="3279959" cy="450880"/>
          </a:xfrm>
        </p:grpSpPr>
        <p:sp>
          <p:nvSpPr>
            <p:cNvPr id="36" name="TextBox 35"/>
            <p:cNvSpPr txBox="1"/>
            <p:nvPr/>
          </p:nvSpPr>
          <p:spPr>
            <a:xfrm>
              <a:off x="197308" y="2326384"/>
              <a:ext cx="1757212" cy="307777"/>
            </a:xfrm>
            <a:prstGeom prst="rect">
              <a:avLst/>
            </a:prstGeom>
            <a:noFill/>
          </p:spPr>
          <p:txBody>
            <a:bodyPr wrap="none" rtlCol="0">
              <a:spAutoFit/>
            </a:bodyPr>
            <a:lstStyle/>
            <a:p>
              <a:r>
                <a:rPr lang="en-US" sz="1400" dirty="0" smtClean="0"/>
                <a:t>Self-focusing angle </a:t>
              </a:r>
              <a:endParaRPr lang="en-US" sz="1400" dirty="0"/>
            </a:p>
          </p:txBody>
        </p:sp>
        <p:graphicFrame>
          <p:nvGraphicFramePr>
            <p:cNvPr id="37" name="Object 36"/>
            <p:cNvGraphicFramePr>
              <a:graphicFrameLocks noChangeAspect="1"/>
            </p:cNvGraphicFramePr>
            <p:nvPr>
              <p:extLst>
                <p:ext uri="{D42A27DB-BD31-4B8C-83A1-F6EECF244321}">
                  <p14:modId xmlns:p14="http://schemas.microsoft.com/office/powerpoint/2010/main" val="1803107776"/>
                </p:ext>
              </p:extLst>
            </p:nvPr>
          </p:nvGraphicFramePr>
          <p:xfrm>
            <a:off x="1950092" y="2252763"/>
            <a:ext cx="1527175" cy="450880"/>
          </p:xfrm>
          <a:graphic>
            <a:graphicData uri="http://schemas.openxmlformats.org/presentationml/2006/ole">
              <mc:AlternateContent xmlns:mc="http://schemas.openxmlformats.org/markup-compatibility/2006">
                <mc:Choice xmlns:v="urn:schemas-microsoft-com:vml" Requires="v">
                  <p:oleObj spid="_x0000_s147678" name="Equation" r:id="rId5" imgW="1333440" imgH="393480" progId="Equation.DSMT4">
                    <p:embed/>
                  </p:oleObj>
                </mc:Choice>
                <mc:Fallback>
                  <p:oleObj name="Equation" r:id="rId5" imgW="1333440" imgH="393480" progId="Equation.DSMT4">
                    <p:embed/>
                    <p:pic>
                      <p:nvPicPr>
                        <p:cNvPr id="70" name="Object 69"/>
                        <p:cNvPicPr/>
                        <p:nvPr/>
                      </p:nvPicPr>
                      <p:blipFill>
                        <a:blip r:embed="rId6"/>
                        <a:stretch>
                          <a:fillRect/>
                        </a:stretch>
                      </p:blipFill>
                      <p:spPr>
                        <a:xfrm>
                          <a:off x="1950092" y="2252763"/>
                          <a:ext cx="1527175" cy="450880"/>
                        </a:xfrm>
                        <a:prstGeom prst="rect">
                          <a:avLst/>
                        </a:prstGeom>
                      </p:spPr>
                    </p:pic>
                  </p:oleObj>
                </mc:Fallback>
              </mc:AlternateContent>
            </a:graphicData>
          </a:graphic>
        </p:graphicFrame>
      </p:grpSp>
      <p:grpSp>
        <p:nvGrpSpPr>
          <p:cNvPr id="43" name="Group 42"/>
          <p:cNvGrpSpPr/>
          <p:nvPr/>
        </p:nvGrpSpPr>
        <p:grpSpPr>
          <a:xfrm>
            <a:off x="84394" y="3239783"/>
            <a:ext cx="4207139" cy="350718"/>
            <a:chOff x="84394" y="3239783"/>
            <a:chExt cx="4207139" cy="350718"/>
          </a:xfrm>
        </p:grpSpPr>
        <p:sp>
          <p:nvSpPr>
            <p:cNvPr id="38" name="TextBox 37"/>
            <p:cNvSpPr txBox="1"/>
            <p:nvPr/>
          </p:nvSpPr>
          <p:spPr>
            <a:xfrm>
              <a:off x="84394" y="3239783"/>
              <a:ext cx="2568267" cy="307777"/>
            </a:xfrm>
            <a:prstGeom prst="rect">
              <a:avLst/>
            </a:prstGeom>
            <a:noFill/>
          </p:spPr>
          <p:txBody>
            <a:bodyPr wrap="none" rtlCol="0">
              <a:spAutoFit/>
            </a:bodyPr>
            <a:lstStyle/>
            <a:p>
              <a:r>
                <a:rPr lang="en-US" sz="1400" dirty="0" smtClean="0"/>
                <a:t>Diffraction (divergence)  angle</a:t>
              </a:r>
              <a:endParaRPr lang="en-US" sz="1400" dirty="0"/>
            </a:p>
          </p:txBody>
        </p:sp>
        <p:graphicFrame>
          <p:nvGraphicFramePr>
            <p:cNvPr id="39" name="Object 38"/>
            <p:cNvGraphicFramePr>
              <a:graphicFrameLocks noChangeAspect="1"/>
            </p:cNvGraphicFramePr>
            <p:nvPr>
              <p:extLst>
                <p:ext uri="{D42A27DB-BD31-4B8C-83A1-F6EECF244321}">
                  <p14:modId xmlns:p14="http://schemas.microsoft.com/office/powerpoint/2010/main" val="2232262876"/>
                </p:ext>
              </p:extLst>
            </p:nvPr>
          </p:nvGraphicFramePr>
          <p:xfrm>
            <a:off x="2864370" y="3293639"/>
            <a:ext cx="1427163" cy="296862"/>
          </p:xfrm>
          <a:graphic>
            <a:graphicData uri="http://schemas.openxmlformats.org/presentationml/2006/ole">
              <mc:AlternateContent xmlns:mc="http://schemas.openxmlformats.org/markup-compatibility/2006">
                <mc:Choice xmlns:v="urn:schemas-microsoft-com:vml" Requires="v">
                  <p:oleObj spid="_x0000_s147679" name="Equation" r:id="rId7" imgW="1218960" imgH="253800" progId="Equation.DSMT4">
                    <p:embed/>
                  </p:oleObj>
                </mc:Choice>
                <mc:Fallback>
                  <p:oleObj name="Equation" r:id="rId7" imgW="1218960" imgH="253800" progId="Equation.DSMT4">
                    <p:embed/>
                    <p:pic>
                      <p:nvPicPr>
                        <p:cNvPr id="72" name="Object 71"/>
                        <p:cNvPicPr/>
                        <p:nvPr/>
                      </p:nvPicPr>
                      <p:blipFill>
                        <a:blip r:embed="rId8"/>
                        <a:stretch>
                          <a:fillRect/>
                        </a:stretch>
                      </p:blipFill>
                      <p:spPr>
                        <a:xfrm>
                          <a:off x="2864370" y="3293639"/>
                          <a:ext cx="1427163" cy="296862"/>
                        </a:xfrm>
                        <a:prstGeom prst="rect">
                          <a:avLst/>
                        </a:prstGeom>
                      </p:spPr>
                    </p:pic>
                  </p:oleObj>
                </mc:Fallback>
              </mc:AlternateContent>
            </a:graphicData>
          </a:graphic>
        </p:graphicFrame>
      </p:grpSp>
      <p:sp>
        <p:nvSpPr>
          <p:cNvPr id="44" name="TextBox 43"/>
          <p:cNvSpPr txBox="1"/>
          <p:nvPr/>
        </p:nvSpPr>
        <p:spPr>
          <a:xfrm>
            <a:off x="894322" y="3930671"/>
            <a:ext cx="2925224" cy="307777"/>
          </a:xfrm>
          <a:prstGeom prst="rect">
            <a:avLst/>
          </a:prstGeom>
          <a:noFill/>
        </p:spPr>
        <p:txBody>
          <a:bodyPr wrap="none" rtlCol="0">
            <a:spAutoFit/>
          </a:bodyPr>
          <a:lstStyle/>
          <a:p>
            <a:r>
              <a:rPr lang="en-US" sz="1400" dirty="0" smtClean="0"/>
              <a:t>Effectively,  convergence angle is  </a:t>
            </a:r>
            <a:endParaRPr lang="en-US" sz="1400" dirty="0"/>
          </a:p>
        </p:txBody>
      </p:sp>
      <p:graphicFrame>
        <p:nvGraphicFramePr>
          <p:cNvPr id="45" name="Object 44"/>
          <p:cNvGraphicFramePr>
            <a:graphicFrameLocks noChangeAspect="1"/>
          </p:cNvGraphicFramePr>
          <p:nvPr>
            <p:extLst>
              <p:ext uri="{D42A27DB-BD31-4B8C-83A1-F6EECF244321}">
                <p14:modId xmlns:p14="http://schemas.microsoft.com/office/powerpoint/2010/main" val="605753549"/>
              </p:ext>
            </p:extLst>
          </p:nvPr>
        </p:nvGraphicFramePr>
        <p:xfrm>
          <a:off x="197308" y="4399863"/>
          <a:ext cx="4660900" cy="431800"/>
        </p:xfrm>
        <a:graphic>
          <a:graphicData uri="http://schemas.openxmlformats.org/presentationml/2006/ole">
            <mc:AlternateContent xmlns:mc="http://schemas.openxmlformats.org/markup-compatibility/2006">
              <mc:Choice xmlns:v="urn:schemas-microsoft-com:vml" Requires="v">
                <p:oleObj spid="_x0000_s147680" name="Equation" r:id="rId9" imgW="4660560" imgH="431640" progId="Equation.DSMT4">
                  <p:embed/>
                </p:oleObj>
              </mc:Choice>
              <mc:Fallback>
                <p:oleObj name="Equation" r:id="rId9" imgW="4660560" imgH="431640" progId="Equation.DSMT4">
                  <p:embed/>
                  <p:pic>
                    <p:nvPicPr>
                      <p:cNvPr id="74" name="Object 73"/>
                      <p:cNvPicPr/>
                      <p:nvPr/>
                    </p:nvPicPr>
                    <p:blipFill>
                      <a:blip r:embed="rId10"/>
                      <a:stretch>
                        <a:fillRect/>
                      </a:stretch>
                    </p:blipFill>
                    <p:spPr>
                      <a:xfrm>
                        <a:off x="197308" y="4399863"/>
                        <a:ext cx="4660900" cy="431800"/>
                      </a:xfrm>
                      <a:prstGeom prst="rect">
                        <a:avLst/>
                      </a:prstGeom>
                    </p:spPr>
                  </p:pic>
                </p:oleObj>
              </mc:Fallback>
            </mc:AlternateContent>
          </a:graphicData>
        </a:graphic>
      </p:graphicFrame>
      <p:sp>
        <p:nvSpPr>
          <p:cNvPr id="46" name="TextBox 45"/>
          <p:cNvSpPr txBox="1"/>
          <p:nvPr/>
        </p:nvSpPr>
        <p:spPr>
          <a:xfrm>
            <a:off x="200290" y="4950045"/>
            <a:ext cx="4371710" cy="307777"/>
          </a:xfrm>
          <a:prstGeom prst="rect">
            <a:avLst/>
          </a:prstGeom>
          <a:noFill/>
        </p:spPr>
        <p:txBody>
          <a:bodyPr wrap="none" rtlCol="0">
            <a:spAutoFit/>
          </a:bodyPr>
          <a:lstStyle/>
          <a:p>
            <a:r>
              <a:rPr lang="en-US" sz="1400" dirty="0" smtClean="0"/>
              <a:t>Critical power for convergence and </a:t>
            </a:r>
            <a:r>
              <a:rPr lang="en-US" sz="1400" dirty="0" smtClean="0"/>
              <a:t>eventual trapping</a:t>
            </a:r>
            <a:endParaRPr lang="en-US" sz="1400" dirty="0"/>
          </a:p>
        </p:txBody>
      </p:sp>
      <p:graphicFrame>
        <p:nvGraphicFramePr>
          <p:cNvPr id="47" name="Object 46"/>
          <p:cNvGraphicFramePr>
            <a:graphicFrameLocks noChangeAspect="1"/>
          </p:cNvGraphicFramePr>
          <p:nvPr>
            <p:extLst>
              <p:ext uri="{D42A27DB-BD31-4B8C-83A1-F6EECF244321}">
                <p14:modId xmlns:p14="http://schemas.microsoft.com/office/powerpoint/2010/main" val="90101237"/>
              </p:ext>
            </p:extLst>
          </p:nvPr>
        </p:nvGraphicFramePr>
        <p:xfrm>
          <a:off x="895244" y="5567403"/>
          <a:ext cx="2771220" cy="369496"/>
        </p:xfrm>
        <a:graphic>
          <a:graphicData uri="http://schemas.openxmlformats.org/presentationml/2006/ole">
            <mc:AlternateContent xmlns:mc="http://schemas.openxmlformats.org/markup-compatibility/2006">
              <mc:Choice xmlns:v="urn:schemas-microsoft-com:vml" Requires="v">
                <p:oleObj spid="_x0000_s147681" name="Equation" r:id="rId11" imgW="1523880" imgH="203040" progId="Equation.DSMT4">
                  <p:embed/>
                </p:oleObj>
              </mc:Choice>
              <mc:Fallback>
                <p:oleObj name="Equation" r:id="rId11" imgW="1523880" imgH="203040" progId="Equation.DSMT4">
                  <p:embed/>
                  <p:pic>
                    <p:nvPicPr>
                      <p:cNvPr id="76" name="Object 75"/>
                      <p:cNvPicPr/>
                      <p:nvPr/>
                    </p:nvPicPr>
                    <p:blipFill>
                      <a:blip r:embed="rId12"/>
                      <a:stretch>
                        <a:fillRect/>
                      </a:stretch>
                    </p:blipFill>
                    <p:spPr>
                      <a:xfrm>
                        <a:off x="895244" y="5567403"/>
                        <a:ext cx="2771220" cy="369496"/>
                      </a:xfrm>
                      <a:prstGeom prst="rect">
                        <a:avLst/>
                      </a:prstGeom>
                    </p:spPr>
                  </p:pic>
                </p:oleObj>
              </mc:Fallback>
            </mc:AlternateContent>
          </a:graphicData>
        </a:graphic>
      </p:graphicFrame>
      <p:pic>
        <p:nvPicPr>
          <p:cNvPr id="48" name="Picture 47"/>
          <p:cNvPicPr>
            <a:picLocks noChangeAspect="1"/>
          </p:cNvPicPr>
          <p:nvPr/>
        </p:nvPicPr>
        <p:blipFill>
          <a:blip r:embed="rId13"/>
          <a:stretch>
            <a:fillRect/>
          </a:stretch>
        </p:blipFill>
        <p:spPr>
          <a:xfrm>
            <a:off x="4520635" y="4943908"/>
            <a:ext cx="4192542" cy="1914092"/>
          </a:xfrm>
          <a:prstGeom prst="rect">
            <a:avLst/>
          </a:prstGeom>
        </p:spPr>
      </p:pic>
    </p:spTree>
    <p:extLst>
      <p:ext uri="{BB962C8B-B14F-4D97-AF65-F5344CB8AC3E}">
        <p14:creationId xmlns:p14="http://schemas.microsoft.com/office/powerpoint/2010/main" val="273454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Measurement of n</a:t>
            </a:r>
            <a:r>
              <a:rPr lang="en-US" sz="3200" baseline="-25000" dirty="0" smtClean="0"/>
              <a:t>2</a:t>
            </a:r>
            <a:r>
              <a:rPr lang="en-US" sz="3200" dirty="0" smtClean="0"/>
              <a:t> Z-scan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32</a:t>
            </a:fld>
            <a:endParaRPr lang="en-US"/>
          </a:p>
        </p:txBody>
      </p:sp>
      <p:pic>
        <p:nvPicPr>
          <p:cNvPr id="148482" name="Picture 2" descr="Image result for z-scan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3162300" cy="1754324"/>
          </a:xfrm>
          <a:prstGeom prst="rect">
            <a:avLst/>
          </a:prstGeom>
          <a:noFill/>
          <a:extLst>
            <a:ext uri="{909E8E84-426E-40DD-AFC4-6F175D3DCCD1}">
              <a14:hiddenFill xmlns:a14="http://schemas.microsoft.com/office/drawing/2010/main">
                <a:solidFill>
                  <a:srgbClr val="FFFFFF"/>
                </a:solidFill>
              </a14:hiddenFill>
            </a:ext>
          </a:extLst>
        </p:spPr>
      </p:pic>
      <p:pic>
        <p:nvPicPr>
          <p:cNvPr id="148484" name="Picture 4" descr="http://cleanenergywiki.org/images/thumb/4/4c/Selffocus.jpg/300px-Selffoc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692" y="2368549"/>
            <a:ext cx="28575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2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4781236" y="6000246"/>
            <a:ext cx="4423315" cy="338554"/>
            <a:chOff x="4154404" y="3729346"/>
            <a:chExt cx="4423315" cy="338554"/>
          </a:xfrm>
        </p:grpSpPr>
        <p:sp>
          <p:nvSpPr>
            <p:cNvPr id="45" name="Rectangle 44"/>
            <p:cNvSpPr/>
            <p:nvPr/>
          </p:nvSpPr>
          <p:spPr bwMode="auto">
            <a:xfrm>
              <a:off x="4154404" y="3840170"/>
              <a:ext cx="884237" cy="225729"/>
            </a:xfrm>
            <a:prstGeom prst="rect">
              <a:avLst/>
            </a:prstGeom>
            <a:solidFill>
              <a:srgbClr val="92D050">
                <a:alpha val="3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46" name="Group 45"/>
            <p:cNvGrpSpPr/>
            <p:nvPr/>
          </p:nvGrpSpPr>
          <p:grpSpPr>
            <a:xfrm>
              <a:off x="6450251" y="3729346"/>
              <a:ext cx="2127468" cy="338554"/>
              <a:chOff x="6450251" y="3729346"/>
              <a:chExt cx="2127468" cy="338554"/>
            </a:xfrm>
          </p:grpSpPr>
          <p:sp>
            <p:nvSpPr>
              <p:cNvPr id="47" name="Rectangle 46"/>
              <p:cNvSpPr/>
              <p:nvPr/>
            </p:nvSpPr>
            <p:spPr bwMode="auto">
              <a:xfrm>
                <a:off x="6450251" y="3834987"/>
                <a:ext cx="498475" cy="203200"/>
              </a:xfrm>
              <a:prstGeom prst="rect">
                <a:avLst/>
              </a:prstGeom>
              <a:solidFill>
                <a:srgbClr val="92D050">
                  <a:alpha val="3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8" name="TextBox 47"/>
              <p:cNvSpPr txBox="1"/>
              <p:nvPr/>
            </p:nvSpPr>
            <p:spPr>
              <a:xfrm>
                <a:off x="7012867" y="3729346"/>
                <a:ext cx="1564852" cy="338554"/>
              </a:xfrm>
              <a:prstGeom prst="rect">
                <a:avLst/>
              </a:prstGeom>
              <a:noFill/>
            </p:spPr>
            <p:txBody>
              <a:bodyPr wrap="none" rtlCol="0">
                <a:spAutoFit/>
              </a:bodyPr>
              <a:lstStyle/>
              <a:p>
                <a:r>
                  <a:rPr lang="en-US" sz="1600" dirty="0" smtClean="0"/>
                  <a:t>Beat frequency</a:t>
                </a:r>
                <a:endParaRPr lang="en-US" sz="1600" dirty="0"/>
              </a:p>
            </p:txBody>
          </p:sp>
        </p:grpSp>
      </p:grpSp>
      <p:sp>
        <p:nvSpPr>
          <p:cNvPr id="43" name="Rectangle 42"/>
          <p:cNvSpPr/>
          <p:nvPr/>
        </p:nvSpPr>
        <p:spPr bwMode="auto">
          <a:xfrm>
            <a:off x="4759325" y="5562600"/>
            <a:ext cx="955675" cy="217886"/>
          </a:xfrm>
          <a:prstGeom prst="rect">
            <a:avLst/>
          </a:prstGeom>
          <a:solidFill>
            <a:schemeClr val="accent5">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38" name="Group 37"/>
          <p:cNvGrpSpPr/>
          <p:nvPr/>
        </p:nvGrpSpPr>
        <p:grpSpPr>
          <a:xfrm>
            <a:off x="6090333" y="4625560"/>
            <a:ext cx="3105166" cy="759768"/>
            <a:chOff x="6038834" y="3661049"/>
            <a:chExt cx="3105166" cy="759768"/>
          </a:xfrm>
        </p:grpSpPr>
        <p:sp>
          <p:nvSpPr>
            <p:cNvPr id="39" name="Rectangle 38"/>
            <p:cNvSpPr/>
            <p:nvPr/>
          </p:nvSpPr>
          <p:spPr bwMode="auto">
            <a:xfrm>
              <a:off x="6038834" y="3661049"/>
              <a:ext cx="583321" cy="225729"/>
            </a:xfrm>
            <a:prstGeom prst="rect">
              <a:avLst/>
            </a:prstGeom>
            <a:solidFill>
              <a:srgbClr val="FF0000">
                <a:alpha val="3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40" name="Group 39"/>
            <p:cNvGrpSpPr/>
            <p:nvPr/>
          </p:nvGrpSpPr>
          <p:grpSpPr>
            <a:xfrm>
              <a:off x="6702691" y="4082263"/>
              <a:ext cx="2441309" cy="338554"/>
              <a:chOff x="6702691" y="4082263"/>
              <a:chExt cx="2441309" cy="338554"/>
            </a:xfrm>
          </p:grpSpPr>
          <p:sp>
            <p:nvSpPr>
              <p:cNvPr id="41" name="Rectangle 40"/>
              <p:cNvSpPr/>
              <p:nvPr/>
            </p:nvSpPr>
            <p:spPr bwMode="auto">
              <a:xfrm>
                <a:off x="6702691" y="4133850"/>
                <a:ext cx="498475" cy="203200"/>
              </a:xfrm>
              <a:prstGeom prst="rect">
                <a:avLst/>
              </a:prstGeom>
              <a:solidFill>
                <a:srgbClr val="FF0000">
                  <a:alpha val="3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2" name="TextBox 41"/>
              <p:cNvSpPr txBox="1"/>
              <p:nvPr/>
            </p:nvSpPr>
            <p:spPr>
              <a:xfrm>
                <a:off x="7135117" y="4082263"/>
                <a:ext cx="2008883" cy="338554"/>
              </a:xfrm>
              <a:prstGeom prst="rect">
                <a:avLst/>
              </a:prstGeom>
              <a:noFill/>
            </p:spPr>
            <p:txBody>
              <a:bodyPr wrap="none" rtlCol="0">
                <a:spAutoFit/>
              </a:bodyPr>
              <a:lstStyle/>
              <a:p>
                <a:r>
                  <a:rPr lang="en-US" sz="1600" dirty="0" smtClean="0"/>
                  <a:t>3-photon resonance</a:t>
                </a:r>
                <a:endParaRPr lang="en-US" sz="1600" dirty="0"/>
              </a:p>
            </p:txBody>
          </p:sp>
        </p:grpSp>
      </p:grpSp>
      <p:grpSp>
        <p:nvGrpSpPr>
          <p:cNvPr id="29" name="Group 28"/>
          <p:cNvGrpSpPr/>
          <p:nvPr/>
        </p:nvGrpSpPr>
        <p:grpSpPr>
          <a:xfrm>
            <a:off x="4495799" y="4561303"/>
            <a:ext cx="4708752" cy="338554"/>
            <a:chOff x="4435248" y="4082263"/>
            <a:chExt cx="4708752" cy="338554"/>
          </a:xfrm>
        </p:grpSpPr>
        <p:sp>
          <p:nvSpPr>
            <p:cNvPr id="30" name="Rectangle 29"/>
            <p:cNvSpPr/>
            <p:nvPr/>
          </p:nvSpPr>
          <p:spPr bwMode="auto">
            <a:xfrm>
              <a:off x="4435248" y="4161849"/>
              <a:ext cx="974795" cy="230393"/>
            </a:xfrm>
            <a:prstGeom prst="rect">
              <a:avLst/>
            </a:prstGeom>
            <a:solidFill>
              <a:schemeClr val="accent5">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33" name="Group 32"/>
            <p:cNvGrpSpPr/>
            <p:nvPr/>
          </p:nvGrpSpPr>
          <p:grpSpPr>
            <a:xfrm>
              <a:off x="6702691" y="4082263"/>
              <a:ext cx="2441309" cy="338554"/>
              <a:chOff x="6702691" y="4082263"/>
              <a:chExt cx="2441309" cy="338554"/>
            </a:xfrm>
          </p:grpSpPr>
          <p:sp>
            <p:nvSpPr>
              <p:cNvPr id="34" name="Rectangle 33"/>
              <p:cNvSpPr/>
              <p:nvPr/>
            </p:nvSpPr>
            <p:spPr bwMode="auto">
              <a:xfrm>
                <a:off x="6702691" y="4133850"/>
                <a:ext cx="498475" cy="203200"/>
              </a:xfrm>
              <a:prstGeom prst="rect">
                <a:avLst/>
              </a:prstGeom>
              <a:solidFill>
                <a:schemeClr val="accent5">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5" name="TextBox 34"/>
              <p:cNvSpPr txBox="1"/>
              <p:nvPr/>
            </p:nvSpPr>
            <p:spPr>
              <a:xfrm>
                <a:off x="7135117" y="4082263"/>
                <a:ext cx="2008883" cy="338554"/>
              </a:xfrm>
              <a:prstGeom prst="rect">
                <a:avLst/>
              </a:prstGeom>
              <a:noFill/>
            </p:spPr>
            <p:txBody>
              <a:bodyPr wrap="none" rtlCol="0">
                <a:spAutoFit/>
              </a:bodyPr>
              <a:lstStyle/>
              <a:p>
                <a:r>
                  <a:rPr lang="en-US" sz="1600" dirty="0"/>
                  <a:t>2</a:t>
                </a:r>
                <a:r>
                  <a:rPr lang="en-US" sz="1600" dirty="0" smtClean="0"/>
                  <a:t>-photon resonance</a:t>
                </a:r>
                <a:endParaRPr lang="en-US" sz="1600" dirty="0"/>
              </a:p>
            </p:txBody>
          </p:sp>
        </p:grpSp>
      </p:grpSp>
      <p:grpSp>
        <p:nvGrpSpPr>
          <p:cNvPr id="36" name="Group 35"/>
          <p:cNvGrpSpPr/>
          <p:nvPr/>
        </p:nvGrpSpPr>
        <p:grpSpPr>
          <a:xfrm>
            <a:off x="3280712" y="4082263"/>
            <a:ext cx="5863288" cy="789019"/>
            <a:chOff x="3280712" y="4082263"/>
            <a:chExt cx="5863288" cy="789019"/>
          </a:xfrm>
        </p:grpSpPr>
        <p:sp>
          <p:nvSpPr>
            <p:cNvPr id="23" name="Rectangle 22"/>
            <p:cNvSpPr/>
            <p:nvPr/>
          </p:nvSpPr>
          <p:spPr bwMode="auto">
            <a:xfrm>
              <a:off x="5562600" y="4631089"/>
              <a:ext cx="498475"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p:nvPr/>
          </p:nvSpPr>
          <p:spPr bwMode="auto">
            <a:xfrm>
              <a:off x="3862023" y="4668082"/>
              <a:ext cx="498475"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4"/>
            <p:cNvSpPr/>
            <p:nvPr/>
          </p:nvSpPr>
          <p:spPr bwMode="auto">
            <a:xfrm>
              <a:off x="3280712" y="4631932"/>
              <a:ext cx="498475"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7" name="Group 26"/>
            <p:cNvGrpSpPr/>
            <p:nvPr/>
          </p:nvGrpSpPr>
          <p:grpSpPr>
            <a:xfrm>
              <a:off x="6702691" y="4082263"/>
              <a:ext cx="2441309" cy="338554"/>
              <a:chOff x="6702691" y="4082263"/>
              <a:chExt cx="2441309" cy="338554"/>
            </a:xfrm>
          </p:grpSpPr>
          <p:sp>
            <p:nvSpPr>
              <p:cNvPr id="13" name="Rectangle 12"/>
              <p:cNvSpPr/>
              <p:nvPr/>
            </p:nvSpPr>
            <p:spPr bwMode="auto">
              <a:xfrm>
                <a:off x="6702691" y="4133850"/>
                <a:ext cx="498475"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6" name="TextBox 25"/>
              <p:cNvSpPr txBox="1"/>
              <p:nvPr/>
            </p:nvSpPr>
            <p:spPr>
              <a:xfrm>
                <a:off x="7135117" y="4082263"/>
                <a:ext cx="2008883" cy="338554"/>
              </a:xfrm>
              <a:prstGeom prst="rect">
                <a:avLst/>
              </a:prstGeom>
              <a:noFill/>
            </p:spPr>
            <p:txBody>
              <a:bodyPr wrap="none" rtlCol="0">
                <a:spAutoFit/>
              </a:bodyPr>
              <a:lstStyle/>
              <a:p>
                <a:r>
                  <a:rPr lang="en-US" sz="1600" dirty="0" smtClean="0"/>
                  <a:t>1-photon resonance</a:t>
                </a:r>
                <a:endParaRPr lang="en-US" sz="1600" dirty="0"/>
              </a:p>
            </p:txBody>
          </p:sp>
        </p:grpSp>
      </p:grpSp>
      <p:sp>
        <p:nvSpPr>
          <p:cNvPr id="2" name="Title 1"/>
          <p:cNvSpPr>
            <a:spLocks noGrp="1"/>
          </p:cNvSpPr>
          <p:nvPr>
            <p:ph type="title"/>
          </p:nvPr>
        </p:nvSpPr>
        <p:spPr>
          <a:xfrm>
            <a:off x="381000" y="-76200"/>
            <a:ext cx="8229600" cy="1143000"/>
          </a:xfrm>
        </p:spPr>
        <p:txBody>
          <a:bodyPr/>
          <a:lstStyle/>
          <a:p>
            <a:r>
              <a:rPr lang="en-US" sz="3200" dirty="0" smtClean="0"/>
              <a:t>Third order susceptibilities I</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4</a:t>
            </a:fld>
            <a:endParaRPr lang="en-US" dirty="0"/>
          </a:p>
        </p:txBody>
      </p:sp>
      <p:sp>
        <p:nvSpPr>
          <p:cNvPr id="5" name="TextBox 4"/>
          <p:cNvSpPr txBox="1"/>
          <p:nvPr/>
        </p:nvSpPr>
        <p:spPr>
          <a:xfrm>
            <a:off x="99969" y="1183695"/>
            <a:ext cx="4386778" cy="369332"/>
          </a:xfrm>
          <a:prstGeom prst="rect">
            <a:avLst/>
          </a:prstGeom>
          <a:noFill/>
        </p:spPr>
        <p:txBody>
          <a:bodyPr wrap="none" rtlCol="0">
            <a:spAutoFit/>
          </a:bodyPr>
          <a:lstStyle/>
          <a:p>
            <a:r>
              <a:rPr lang="en-US" dirty="0" smtClean="0"/>
              <a:t>We already know the first order response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182877187"/>
              </p:ext>
            </p:extLst>
          </p:nvPr>
        </p:nvGraphicFramePr>
        <p:xfrm>
          <a:off x="4581878" y="1183695"/>
          <a:ext cx="1295400" cy="449424"/>
        </p:xfrm>
        <a:graphic>
          <a:graphicData uri="http://schemas.openxmlformats.org/presentationml/2006/ole">
            <mc:AlternateContent xmlns:mc="http://schemas.openxmlformats.org/markup-compatibility/2006">
              <mc:Choice xmlns:v="urn:schemas-microsoft-com:vml" Requires="v">
                <p:oleObj spid="_x0000_s121705" name="Equation" r:id="rId3" imgW="1244520" imgH="431640" progId="Equation.DSMT4">
                  <p:embed/>
                </p:oleObj>
              </mc:Choice>
              <mc:Fallback>
                <p:oleObj name="Equation" r:id="rId3" imgW="1244520" imgH="431640" progId="Equation.DSMT4">
                  <p:embed/>
                  <p:pic>
                    <p:nvPicPr>
                      <p:cNvPr id="0" name=""/>
                      <p:cNvPicPr/>
                      <p:nvPr/>
                    </p:nvPicPr>
                    <p:blipFill>
                      <a:blip r:embed="rId4"/>
                      <a:stretch>
                        <a:fillRect/>
                      </a:stretch>
                    </p:blipFill>
                    <p:spPr>
                      <a:xfrm>
                        <a:off x="4581878" y="1183695"/>
                        <a:ext cx="1295400" cy="449424"/>
                      </a:xfrm>
                      <a:prstGeom prst="rect">
                        <a:avLst/>
                      </a:prstGeom>
                    </p:spPr>
                  </p:pic>
                </p:oleObj>
              </mc:Fallback>
            </mc:AlternateContent>
          </a:graphicData>
        </a:graphic>
      </p:graphicFrame>
      <p:sp>
        <p:nvSpPr>
          <p:cNvPr id="7" name="TextBox 6"/>
          <p:cNvSpPr txBox="1"/>
          <p:nvPr/>
        </p:nvSpPr>
        <p:spPr>
          <a:xfrm>
            <a:off x="110306" y="1772025"/>
            <a:ext cx="3018775" cy="369332"/>
          </a:xfrm>
          <a:prstGeom prst="rect">
            <a:avLst/>
          </a:prstGeom>
          <a:noFill/>
        </p:spPr>
        <p:txBody>
          <a:bodyPr wrap="none" rtlCol="0">
            <a:spAutoFit/>
          </a:bodyPr>
          <a:lstStyle/>
          <a:p>
            <a:r>
              <a:rPr lang="en-US" dirty="0" smtClean="0"/>
              <a:t>And second order response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289894778"/>
              </p:ext>
            </p:extLst>
          </p:nvPr>
        </p:nvGraphicFramePr>
        <p:xfrm>
          <a:off x="3351213" y="1678775"/>
          <a:ext cx="2806700" cy="508000"/>
        </p:xfrm>
        <a:graphic>
          <a:graphicData uri="http://schemas.openxmlformats.org/presentationml/2006/ole">
            <mc:AlternateContent xmlns:mc="http://schemas.openxmlformats.org/markup-compatibility/2006">
              <mc:Choice xmlns:v="urn:schemas-microsoft-com:vml" Requires="v">
                <p:oleObj spid="_x0000_s121706" name="Equation" r:id="rId5" imgW="2806560" imgH="507960" progId="Equation.DSMT4">
                  <p:embed/>
                </p:oleObj>
              </mc:Choice>
              <mc:Fallback>
                <p:oleObj name="Equation" r:id="rId5" imgW="2806560" imgH="507960" progId="Equation.DSMT4">
                  <p:embed/>
                  <p:pic>
                    <p:nvPicPr>
                      <p:cNvPr id="0" name=""/>
                      <p:cNvPicPr/>
                      <p:nvPr/>
                    </p:nvPicPr>
                    <p:blipFill>
                      <a:blip r:embed="rId6"/>
                      <a:stretch>
                        <a:fillRect/>
                      </a:stretch>
                    </p:blipFill>
                    <p:spPr>
                      <a:xfrm>
                        <a:off x="3351213" y="1678775"/>
                        <a:ext cx="2806700" cy="5080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14923775"/>
              </p:ext>
            </p:extLst>
          </p:nvPr>
        </p:nvGraphicFramePr>
        <p:xfrm>
          <a:off x="5186363" y="803275"/>
          <a:ext cx="1943100" cy="457200"/>
        </p:xfrm>
        <a:graphic>
          <a:graphicData uri="http://schemas.openxmlformats.org/presentationml/2006/ole">
            <mc:AlternateContent xmlns:mc="http://schemas.openxmlformats.org/markup-compatibility/2006">
              <mc:Choice xmlns:v="urn:schemas-microsoft-com:vml" Requires="v">
                <p:oleObj spid="_x0000_s121707" name="Equation" r:id="rId7" imgW="1942920" imgH="457200" progId="Equation.DSMT4">
                  <p:embed/>
                </p:oleObj>
              </mc:Choice>
              <mc:Fallback>
                <p:oleObj name="Equation" r:id="rId7" imgW="1942920" imgH="457200" progId="Equation.DSMT4">
                  <p:embed/>
                  <p:pic>
                    <p:nvPicPr>
                      <p:cNvPr id="0" name=""/>
                      <p:cNvPicPr/>
                      <p:nvPr/>
                    </p:nvPicPr>
                    <p:blipFill>
                      <a:blip r:embed="rId8"/>
                      <a:stretch>
                        <a:fillRect/>
                      </a:stretch>
                    </p:blipFill>
                    <p:spPr>
                      <a:xfrm>
                        <a:off x="5186363" y="803275"/>
                        <a:ext cx="1943100" cy="457200"/>
                      </a:xfrm>
                      <a:prstGeom prst="rect">
                        <a:avLst/>
                      </a:prstGeom>
                    </p:spPr>
                  </p:pic>
                </p:oleObj>
              </mc:Fallback>
            </mc:AlternateContent>
          </a:graphicData>
        </a:graphic>
      </p:graphicFrame>
      <p:grpSp>
        <p:nvGrpSpPr>
          <p:cNvPr id="12" name="Group 11"/>
          <p:cNvGrpSpPr/>
          <p:nvPr/>
        </p:nvGrpSpPr>
        <p:grpSpPr>
          <a:xfrm>
            <a:off x="6436259" y="1537860"/>
            <a:ext cx="2707741" cy="830997"/>
            <a:chOff x="4683658" y="3094325"/>
            <a:chExt cx="2237179" cy="830997"/>
          </a:xfrm>
        </p:grpSpPr>
        <p:sp>
          <p:nvSpPr>
            <p:cNvPr id="10" name="TextBox 9"/>
            <p:cNvSpPr txBox="1"/>
            <p:nvPr/>
          </p:nvSpPr>
          <p:spPr>
            <a:xfrm>
              <a:off x="4683658" y="3094325"/>
              <a:ext cx="2237179" cy="830997"/>
            </a:xfrm>
            <a:prstGeom prst="rect">
              <a:avLst/>
            </a:prstGeom>
            <a:noFill/>
          </p:spPr>
          <p:txBody>
            <a:bodyPr wrap="square" rtlCol="0">
              <a:spAutoFit/>
            </a:bodyPr>
            <a:lstStyle/>
            <a:p>
              <a:r>
                <a:rPr lang="en-US" sz="1600" dirty="0" smtClean="0"/>
                <a:t>(easy to see that second order polarizations will cancel as                 )</a:t>
              </a:r>
              <a:endParaRPr lang="en-US" sz="1600" dirty="0"/>
            </a:p>
          </p:txBody>
        </p:sp>
        <p:graphicFrame>
          <p:nvGraphicFramePr>
            <p:cNvPr id="11" name="Object 10"/>
            <p:cNvGraphicFramePr>
              <a:graphicFrameLocks noChangeAspect="1"/>
            </p:cNvGraphicFramePr>
            <p:nvPr>
              <p:extLst>
                <p:ext uri="{D42A27DB-BD31-4B8C-83A1-F6EECF244321}">
                  <p14:modId xmlns:p14="http://schemas.microsoft.com/office/powerpoint/2010/main" val="1381308357"/>
                </p:ext>
              </p:extLst>
            </p:nvPr>
          </p:nvGraphicFramePr>
          <p:xfrm>
            <a:off x="5535768" y="3633810"/>
            <a:ext cx="647700" cy="266020"/>
          </p:xfrm>
          <a:graphic>
            <a:graphicData uri="http://schemas.openxmlformats.org/presentationml/2006/ole">
              <mc:AlternateContent xmlns:mc="http://schemas.openxmlformats.org/markup-compatibility/2006">
                <mc:Choice xmlns:v="urn:schemas-microsoft-com:vml" Requires="v">
                  <p:oleObj spid="_x0000_s121708" name="Equation" r:id="rId9" imgW="533349" imgH="219211" progId="Equation.DSMT4">
                    <p:embed/>
                  </p:oleObj>
                </mc:Choice>
                <mc:Fallback>
                  <p:oleObj name="Equation" r:id="rId9" imgW="533349" imgH="219211" progId="Equation.DSMT4">
                    <p:embed/>
                    <p:pic>
                      <p:nvPicPr>
                        <p:cNvPr id="0" name=""/>
                        <p:cNvPicPr/>
                        <p:nvPr/>
                      </p:nvPicPr>
                      <p:blipFill>
                        <a:blip r:embed="rId10"/>
                        <a:stretch>
                          <a:fillRect/>
                        </a:stretch>
                      </p:blipFill>
                      <p:spPr>
                        <a:xfrm>
                          <a:off x="5535768" y="3633810"/>
                          <a:ext cx="647700" cy="266020"/>
                        </a:xfrm>
                        <a:prstGeom prst="rect">
                          <a:avLst/>
                        </a:prstGeom>
                      </p:spPr>
                    </p:pic>
                  </p:oleObj>
                </mc:Fallback>
              </mc:AlternateContent>
            </a:graphicData>
          </a:graphic>
        </p:graphicFrame>
      </p:grpSp>
      <p:graphicFrame>
        <p:nvGraphicFramePr>
          <p:cNvPr id="14" name="Object 13"/>
          <p:cNvGraphicFramePr>
            <a:graphicFrameLocks noChangeAspect="1"/>
          </p:cNvGraphicFramePr>
          <p:nvPr>
            <p:extLst>
              <p:ext uri="{D42A27DB-BD31-4B8C-83A1-F6EECF244321}">
                <p14:modId xmlns:p14="http://schemas.microsoft.com/office/powerpoint/2010/main" val="3950988875"/>
              </p:ext>
            </p:extLst>
          </p:nvPr>
        </p:nvGraphicFramePr>
        <p:xfrm>
          <a:off x="1036904" y="2254894"/>
          <a:ext cx="5915025" cy="1040606"/>
        </p:xfrm>
        <a:graphic>
          <a:graphicData uri="http://schemas.openxmlformats.org/presentationml/2006/ole">
            <mc:AlternateContent xmlns:mc="http://schemas.openxmlformats.org/markup-compatibility/2006">
              <mc:Choice xmlns:v="urn:schemas-microsoft-com:vml" Requires="v">
                <p:oleObj spid="_x0000_s121709" name="Equation" r:id="rId11" imgW="5486400" imgH="965160" progId="Equation.DSMT4">
                  <p:embed/>
                </p:oleObj>
              </mc:Choice>
              <mc:Fallback>
                <p:oleObj name="Equation" r:id="rId11" imgW="5486400" imgH="965160" progId="Equation.DSMT4">
                  <p:embed/>
                  <p:pic>
                    <p:nvPicPr>
                      <p:cNvPr id="0" name=""/>
                      <p:cNvPicPr/>
                      <p:nvPr/>
                    </p:nvPicPr>
                    <p:blipFill>
                      <a:blip r:embed="rId12"/>
                      <a:stretch>
                        <a:fillRect/>
                      </a:stretch>
                    </p:blipFill>
                    <p:spPr>
                      <a:xfrm>
                        <a:off x="1036904" y="2254894"/>
                        <a:ext cx="5915025" cy="1040606"/>
                      </a:xfrm>
                      <a:prstGeom prst="rect">
                        <a:avLst/>
                      </a:prstGeom>
                    </p:spPr>
                  </p:pic>
                </p:oleObj>
              </mc:Fallback>
            </mc:AlternateContent>
          </a:graphicData>
        </a:graphic>
      </p:graphicFrame>
      <p:sp>
        <p:nvSpPr>
          <p:cNvPr id="15" name="TextBox 14"/>
          <p:cNvSpPr txBox="1"/>
          <p:nvPr/>
        </p:nvSpPr>
        <p:spPr>
          <a:xfrm>
            <a:off x="324413" y="3377672"/>
            <a:ext cx="7295587" cy="338554"/>
          </a:xfrm>
          <a:prstGeom prst="rect">
            <a:avLst/>
          </a:prstGeom>
          <a:noFill/>
        </p:spPr>
        <p:txBody>
          <a:bodyPr wrap="none" rtlCol="0">
            <a:spAutoFit/>
          </a:bodyPr>
          <a:lstStyle/>
          <a:p>
            <a:r>
              <a:rPr lang="en-US" sz="1600" dirty="0" smtClean="0"/>
              <a:t>Therefore, in the response of the media we have 3-rd order polarization terms </a:t>
            </a:r>
            <a:endParaRPr lang="en-US" sz="1600" dirty="0"/>
          </a:p>
        </p:txBody>
      </p:sp>
      <p:graphicFrame>
        <p:nvGraphicFramePr>
          <p:cNvPr id="16" name="Object 15"/>
          <p:cNvGraphicFramePr>
            <a:graphicFrameLocks noChangeAspect="1"/>
          </p:cNvGraphicFramePr>
          <p:nvPr>
            <p:extLst>
              <p:ext uri="{D42A27DB-BD31-4B8C-83A1-F6EECF244321}">
                <p14:modId xmlns:p14="http://schemas.microsoft.com/office/powerpoint/2010/main" val="2899628356"/>
              </p:ext>
            </p:extLst>
          </p:nvPr>
        </p:nvGraphicFramePr>
        <p:xfrm>
          <a:off x="621920" y="3698917"/>
          <a:ext cx="7194216" cy="298450"/>
        </p:xfrm>
        <a:graphic>
          <a:graphicData uri="http://schemas.openxmlformats.org/presentationml/2006/ole">
            <mc:AlternateContent xmlns:mc="http://schemas.openxmlformats.org/markup-compatibility/2006">
              <mc:Choice xmlns:v="urn:schemas-microsoft-com:vml" Requires="v">
                <p:oleObj spid="_x0000_s121710" name="Equation" r:id="rId13" imgW="5816520" imgH="241200" progId="Equation.DSMT4">
                  <p:embed/>
                </p:oleObj>
              </mc:Choice>
              <mc:Fallback>
                <p:oleObj name="Equation" r:id="rId13" imgW="5816520" imgH="241200" progId="Equation.DSMT4">
                  <p:embed/>
                  <p:pic>
                    <p:nvPicPr>
                      <p:cNvPr id="0" name=""/>
                      <p:cNvPicPr/>
                      <p:nvPr/>
                    </p:nvPicPr>
                    <p:blipFill>
                      <a:blip r:embed="rId14"/>
                      <a:stretch>
                        <a:fillRect/>
                      </a:stretch>
                    </p:blipFill>
                    <p:spPr>
                      <a:xfrm>
                        <a:off x="621920" y="3698917"/>
                        <a:ext cx="7194216" cy="298450"/>
                      </a:xfrm>
                      <a:prstGeom prst="rect">
                        <a:avLst/>
                      </a:prstGeom>
                    </p:spPr>
                  </p:pic>
                </p:oleObj>
              </mc:Fallback>
            </mc:AlternateContent>
          </a:graphicData>
        </a:graphic>
      </p:graphicFrame>
      <p:sp>
        <p:nvSpPr>
          <p:cNvPr id="17" name="TextBox 16"/>
          <p:cNvSpPr txBox="1"/>
          <p:nvPr/>
        </p:nvSpPr>
        <p:spPr>
          <a:xfrm>
            <a:off x="433523" y="4037471"/>
            <a:ext cx="2929007" cy="369332"/>
          </a:xfrm>
          <a:prstGeom prst="rect">
            <a:avLst/>
          </a:prstGeom>
          <a:noFill/>
        </p:spPr>
        <p:txBody>
          <a:bodyPr wrap="none" rtlCol="0">
            <a:spAutoFit/>
          </a:bodyPr>
          <a:lstStyle/>
          <a:p>
            <a:r>
              <a:rPr lang="en-US" dirty="0" smtClean="0"/>
              <a:t>Third order susceptibilities </a:t>
            </a:r>
            <a:endParaRPr lang="en-US" dirty="0"/>
          </a:p>
        </p:txBody>
      </p:sp>
      <p:graphicFrame>
        <p:nvGraphicFramePr>
          <p:cNvPr id="18" name="Object 17"/>
          <p:cNvGraphicFramePr>
            <a:graphicFrameLocks noChangeAspect="1"/>
          </p:cNvGraphicFramePr>
          <p:nvPr>
            <p:extLst>
              <p:ext uri="{D42A27DB-BD31-4B8C-83A1-F6EECF244321}">
                <p14:modId xmlns:p14="http://schemas.microsoft.com/office/powerpoint/2010/main" val="1037222848"/>
              </p:ext>
            </p:extLst>
          </p:nvPr>
        </p:nvGraphicFramePr>
        <p:xfrm>
          <a:off x="1697038" y="4368800"/>
          <a:ext cx="5029200" cy="711200"/>
        </p:xfrm>
        <a:graphic>
          <a:graphicData uri="http://schemas.openxmlformats.org/presentationml/2006/ole">
            <mc:AlternateContent xmlns:mc="http://schemas.openxmlformats.org/markup-compatibility/2006">
              <mc:Choice xmlns:v="urn:schemas-microsoft-com:vml" Requires="v">
                <p:oleObj spid="_x0000_s121711" name="Equation" r:id="rId15" imgW="5029200" imgH="711000" progId="Equation.DSMT4">
                  <p:embed/>
                </p:oleObj>
              </mc:Choice>
              <mc:Fallback>
                <p:oleObj name="Equation" r:id="rId15" imgW="5029200" imgH="711000" progId="Equation.DSMT4">
                  <p:embed/>
                  <p:pic>
                    <p:nvPicPr>
                      <p:cNvPr id="0" name=""/>
                      <p:cNvPicPr/>
                      <p:nvPr/>
                    </p:nvPicPr>
                    <p:blipFill>
                      <a:blip r:embed="rId16"/>
                      <a:stretch>
                        <a:fillRect/>
                      </a:stretch>
                    </p:blipFill>
                    <p:spPr>
                      <a:xfrm>
                        <a:off x="1697038" y="4368800"/>
                        <a:ext cx="5029200" cy="7112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65283684"/>
              </p:ext>
            </p:extLst>
          </p:nvPr>
        </p:nvGraphicFramePr>
        <p:xfrm>
          <a:off x="1936750" y="5321300"/>
          <a:ext cx="5118100" cy="1041400"/>
        </p:xfrm>
        <a:graphic>
          <a:graphicData uri="http://schemas.openxmlformats.org/presentationml/2006/ole">
            <mc:AlternateContent xmlns:mc="http://schemas.openxmlformats.org/markup-compatibility/2006">
              <mc:Choice xmlns:v="urn:schemas-microsoft-com:vml" Requires="v">
                <p:oleObj spid="_x0000_s121712" name="Equation" r:id="rId17" imgW="5117760" imgH="1041120" progId="Equation.DSMT4">
                  <p:embed/>
                </p:oleObj>
              </mc:Choice>
              <mc:Fallback>
                <p:oleObj name="Equation" r:id="rId17" imgW="5117760" imgH="1041120" progId="Equation.DSMT4">
                  <p:embed/>
                  <p:pic>
                    <p:nvPicPr>
                      <p:cNvPr id="0" name=""/>
                      <p:cNvPicPr/>
                      <p:nvPr/>
                    </p:nvPicPr>
                    <p:blipFill>
                      <a:blip r:embed="rId18"/>
                      <a:stretch>
                        <a:fillRect/>
                      </a:stretch>
                    </p:blipFill>
                    <p:spPr>
                      <a:xfrm>
                        <a:off x="1936750" y="5321300"/>
                        <a:ext cx="5118100" cy="1041400"/>
                      </a:xfrm>
                      <a:prstGeom prst="rect">
                        <a:avLst/>
                      </a:prstGeom>
                    </p:spPr>
                  </p:pic>
                </p:oleObj>
              </mc:Fallback>
            </mc:AlternateContent>
          </a:graphicData>
        </a:graphic>
      </p:graphicFrame>
      <p:grpSp>
        <p:nvGrpSpPr>
          <p:cNvPr id="4" name="Group 3"/>
          <p:cNvGrpSpPr/>
          <p:nvPr/>
        </p:nvGrpSpPr>
        <p:grpSpPr>
          <a:xfrm>
            <a:off x="1025477" y="6536809"/>
            <a:ext cx="5465152" cy="369332"/>
            <a:chOff x="1114454" y="6298684"/>
            <a:chExt cx="5465152" cy="369332"/>
          </a:xfrm>
        </p:grpSpPr>
        <p:sp>
          <p:nvSpPr>
            <p:cNvPr id="20" name="TextBox 19"/>
            <p:cNvSpPr txBox="1"/>
            <p:nvPr/>
          </p:nvSpPr>
          <p:spPr>
            <a:xfrm>
              <a:off x="1114454" y="6298684"/>
              <a:ext cx="5264583" cy="369332"/>
            </a:xfrm>
            <a:prstGeom prst="rect">
              <a:avLst/>
            </a:prstGeom>
            <a:noFill/>
          </p:spPr>
          <p:txBody>
            <a:bodyPr wrap="none" rtlCol="0">
              <a:spAutoFit/>
            </a:bodyPr>
            <a:lstStyle/>
            <a:p>
              <a:r>
                <a:rPr lang="en-US" dirty="0" smtClean="0"/>
                <a:t>Note that            and at least at low frequencies </a:t>
              </a:r>
              <a:r>
                <a:rPr lang="en-US" baseline="30000" dirty="0" smtClean="0"/>
                <a:t>   </a:t>
              </a:r>
              <a:r>
                <a:rPr lang="en-US" dirty="0" smtClean="0"/>
                <a:t> </a:t>
              </a:r>
              <a:endParaRPr lang="en-US" dirty="0"/>
            </a:p>
          </p:txBody>
        </p:sp>
        <p:graphicFrame>
          <p:nvGraphicFramePr>
            <p:cNvPr id="21" name="Object 20"/>
            <p:cNvGraphicFramePr>
              <a:graphicFrameLocks noChangeAspect="1"/>
            </p:cNvGraphicFramePr>
            <p:nvPr>
              <p:extLst>
                <p:ext uri="{D42A27DB-BD31-4B8C-83A1-F6EECF244321}">
                  <p14:modId xmlns:p14="http://schemas.microsoft.com/office/powerpoint/2010/main" val="1338825987"/>
                </p:ext>
              </p:extLst>
            </p:nvPr>
          </p:nvGraphicFramePr>
          <p:xfrm>
            <a:off x="2233008" y="6381971"/>
            <a:ext cx="586392" cy="286045"/>
          </p:xfrm>
          <a:graphic>
            <a:graphicData uri="http://schemas.openxmlformats.org/presentationml/2006/ole">
              <mc:AlternateContent xmlns:mc="http://schemas.openxmlformats.org/markup-compatibility/2006">
                <mc:Choice xmlns:v="urn:schemas-microsoft-com:vml" Requires="v">
                  <p:oleObj spid="_x0000_s121713" name="Equation" r:id="rId19" imgW="520560" imgH="253800" progId="Equation.DSMT4">
                    <p:embed/>
                  </p:oleObj>
                </mc:Choice>
                <mc:Fallback>
                  <p:oleObj name="Equation" r:id="rId19" imgW="520560" imgH="253800" progId="Equation.DSMT4">
                    <p:embed/>
                    <p:pic>
                      <p:nvPicPr>
                        <p:cNvPr id="0" name=""/>
                        <p:cNvPicPr/>
                        <p:nvPr/>
                      </p:nvPicPr>
                      <p:blipFill>
                        <a:blip r:embed="rId20"/>
                        <a:stretch>
                          <a:fillRect/>
                        </a:stretch>
                      </p:blipFill>
                      <p:spPr>
                        <a:xfrm>
                          <a:off x="2233008" y="6381971"/>
                          <a:ext cx="586392" cy="286045"/>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590494924"/>
                </p:ext>
              </p:extLst>
            </p:nvPr>
          </p:nvGraphicFramePr>
          <p:xfrm>
            <a:off x="6071606" y="6361336"/>
            <a:ext cx="508000" cy="228600"/>
          </p:xfrm>
          <a:graphic>
            <a:graphicData uri="http://schemas.openxmlformats.org/presentationml/2006/ole">
              <mc:AlternateContent xmlns:mc="http://schemas.openxmlformats.org/markup-compatibility/2006">
                <mc:Choice xmlns:v="urn:schemas-microsoft-com:vml" Requires="v">
                  <p:oleObj spid="_x0000_s121714" name="Equation" r:id="rId21" imgW="507960" imgH="228600" progId="Equation.DSMT4">
                    <p:embed/>
                  </p:oleObj>
                </mc:Choice>
                <mc:Fallback>
                  <p:oleObj name="Equation" r:id="rId21" imgW="507960" imgH="228600" progId="Equation.DSMT4">
                    <p:embed/>
                    <p:pic>
                      <p:nvPicPr>
                        <p:cNvPr id="0" name=""/>
                        <p:cNvPicPr/>
                        <p:nvPr/>
                      </p:nvPicPr>
                      <p:blipFill>
                        <a:blip r:embed="rId22"/>
                        <a:stretch>
                          <a:fillRect/>
                        </a:stretch>
                      </p:blipFill>
                      <p:spPr>
                        <a:xfrm>
                          <a:off x="6071606" y="6361336"/>
                          <a:ext cx="508000" cy="228600"/>
                        </a:xfrm>
                        <a:prstGeom prst="rect">
                          <a:avLst/>
                        </a:prstGeom>
                      </p:spPr>
                    </p:pic>
                  </p:oleObj>
                </mc:Fallback>
              </mc:AlternateContent>
            </a:graphicData>
          </a:graphic>
        </p:graphicFrame>
      </p:grpSp>
      <p:sp>
        <p:nvSpPr>
          <p:cNvPr id="28" name="TextBox 27"/>
          <p:cNvSpPr txBox="1"/>
          <p:nvPr/>
        </p:nvSpPr>
        <p:spPr>
          <a:xfrm>
            <a:off x="2182115" y="6283441"/>
            <a:ext cx="3194144" cy="369332"/>
          </a:xfrm>
          <a:prstGeom prst="rect">
            <a:avLst/>
          </a:prstGeom>
          <a:noFill/>
        </p:spPr>
        <p:txBody>
          <a:bodyPr wrap="none" rtlCol="0">
            <a:spAutoFit/>
          </a:bodyPr>
          <a:lstStyle/>
          <a:p>
            <a:r>
              <a:rPr lang="en-US" dirty="0" smtClean="0"/>
              <a:t>The order makes a difference</a:t>
            </a:r>
            <a:endParaRPr lang="en-US" dirty="0"/>
          </a:p>
        </p:txBody>
      </p:sp>
    </p:spTree>
    <p:extLst>
      <p:ext uri="{BB962C8B-B14F-4D97-AF65-F5344CB8AC3E}">
        <p14:creationId xmlns:p14="http://schemas.microsoft.com/office/powerpoint/2010/main" val="79048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7" grpId="0"/>
      <p:bldP spid="15" grpId="0"/>
      <p:bldP spid="1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2823512" y="4646867"/>
            <a:ext cx="5863288" cy="763333"/>
            <a:chOff x="3280712" y="4082263"/>
            <a:chExt cx="5863288" cy="763333"/>
          </a:xfrm>
        </p:grpSpPr>
        <p:sp>
          <p:nvSpPr>
            <p:cNvPr id="30" name="Rectangle 29"/>
            <p:cNvSpPr/>
            <p:nvPr/>
          </p:nvSpPr>
          <p:spPr bwMode="auto">
            <a:xfrm>
              <a:off x="4648200" y="4642396"/>
              <a:ext cx="498475"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30"/>
            <p:cNvSpPr/>
            <p:nvPr/>
          </p:nvSpPr>
          <p:spPr bwMode="auto">
            <a:xfrm>
              <a:off x="3962400" y="4625796"/>
              <a:ext cx="498475"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31"/>
            <p:cNvSpPr/>
            <p:nvPr/>
          </p:nvSpPr>
          <p:spPr bwMode="auto">
            <a:xfrm>
              <a:off x="3280712" y="4631932"/>
              <a:ext cx="498475"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33" name="Group 32"/>
            <p:cNvGrpSpPr/>
            <p:nvPr/>
          </p:nvGrpSpPr>
          <p:grpSpPr>
            <a:xfrm>
              <a:off x="6702691" y="4082263"/>
              <a:ext cx="2441309" cy="338554"/>
              <a:chOff x="6702691" y="4082263"/>
              <a:chExt cx="2441309" cy="338554"/>
            </a:xfrm>
          </p:grpSpPr>
          <p:sp>
            <p:nvSpPr>
              <p:cNvPr id="34" name="Rectangle 33"/>
              <p:cNvSpPr/>
              <p:nvPr/>
            </p:nvSpPr>
            <p:spPr bwMode="auto">
              <a:xfrm>
                <a:off x="6702691" y="4133850"/>
                <a:ext cx="498475" cy="2032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5" name="TextBox 34"/>
              <p:cNvSpPr txBox="1"/>
              <p:nvPr/>
            </p:nvSpPr>
            <p:spPr>
              <a:xfrm>
                <a:off x="7135117" y="4082263"/>
                <a:ext cx="2008883" cy="338554"/>
              </a:xfrm>
              <a:prstGeom prst="rect">
                <a:avLst/>
              </a:prstGeom>
              <a:noFill/>
            </p:spPr>
            <p:txBody>
              <a:bodyPr wrap="none" rtlCol="0">
                <a:spAutoFit/>
              </a:bodyPr>
              <a:lstStyle/>
              <a:p>
                <a:r>
                  <a:rPr lang="en-US" sz="1600" dirty="0" smtClean="0"/>
                  <a:t>1-photon resonance</a:t>
                </a:r>
                <a:endParaRPr lang="en-US" sz="1600" dirty="0"/>
              </a:p>
            </p:txBody>
          </p:sp>
        </p:grpSp>
      </p:grpSp>
      <p:sp>
        <p:nvSpPr>
          <p:cNvPr id="2" name="Title 1"/>
          <p:cNvSpPr>
            <a:spLocks noGrp="1"/>
          </p:cNvSpPr>
          <p:nvPr>
            <p:ph type="title"/>
          </p:nvPr>
        </p:nvSpPr>
        <p:spPr>
          <a:xfrm>
            <a:off x="457200" y="-125994"/>
            <a:ext cx="8229600" cy="1143000"/>
          </a:xfrm>
        </p:spPr>
        <p:txBody>
          <a:bodyPr/>
          <a:lstStyle/>
          <a:p>
            <a:r>
              <a:rPr lang="en-US" sz="3200" dirty="0" smtClean="0"/>
              <a:t>Third </a:t>
            </a:r>
            <a:r>
              <a:rPr lang="en-US" sz="3200" dirty="0"/>
              <a:t>order susceptibilities </a:t>
            </a:r>
            <a:r>
              <a:rPr lang="en-US" sz="3200" dirty="0" smtClean="0"/>
              <a:t>II</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5</a:t>
            </a:fld>
            <a:endParaRPr lang="en-US"/>
          </a:p>
        </p:txBody>
      </p:sp>
      <p:pic>
        <p:nvPicPr>
          <p:cNvPr id="19" name="Picture 18"/>
          <p:cNvPicPr>
            <a:picLocks noChangeAspect="1"/>
          </p:cNvPicPr>
          <p:nvPr/>
        </p:nvPicPr>
        <p:blipFill>
          <a:blip r:embed="rId3"/>
          <a:stretch>
            <a:fillRect/>
          </a:stretch>
        </p:blipFill>
        <p:spPr>
          <a:xfrm>
            <a:off x="-114491" y="938333"/>
            <a:ext cx="2749932" cy="2513262"/>
          </a:xfrm>
          <a:prstGeom prst="rect">
            <a:avLst/>
          </a:prstGeom>
        </p:spPr>
      </p:pic>
      <p:graphicFrame>
        <p:nvGraphicFramePr>
          <p:cNvPr id="20" name="Object 2"/>
          <p:cNvGraphicFramePr>
            <a:graphicFrameLocks noChangeAspect="1"/>
          </p:cNvGraphicFramePr>
          <p:nvPr>
            <p:extLst>
              <p:ext uri="{D42A27DB-BD31-4B8C-83A1-F6EECF244321}">
                <p14:modId xmlns:p14="http://schemas.microsoft.com/office/powerpoint/2010/main" val="283589492"/>
              </p:ext>
            </p:extLst>
          </p:nvPr>
        </p:nvGraphicFramePr>
        <p:xfrm>
          <a:off x="3703638" y="722313"/>
          <a:ext cx="2768600" cy="590550"/>
        </p:xfrm>
        <a:graphic>
          <a:graphicData uri="http://schemas.openxmlformats.org/presentationml/2006/ole">
            <mc:AlternateContent xmlns:mc="http://schemas.openxmlformats.org/markup-compatibility/2006">
              <mc:Choice xmlns:v="urn:schemas-microsoft-com:vml" Requires="v">
                <p:oleObj spid="_x0000_s124577" name="Equation" r:id="rId4" imgW="1968480" imgH="419040" progId="Equation.DSMT4">
                  <p:embed/>
                </p:oleObj>
              </mc:Choice>
              <mc:Fallback>
                <p:oleObj name="Equation" r:id="rId4" imgW="1968480" imgH="419040" progId="Equation.DSMT4">
                  <p:embed/>
                  <p:pic>
                    <p:nvPicPr>
                      <p:cNvPr id="155650" name="Object 2"/>
                      <p:cNvPicPr>
                        <a:picLocks noChangeAspect="1" noChangeArrowheads="1"/>
                      </p:cNvPicPr>
                      <p:nvPr/>
                    </p:nvPicPr>
                    <p:blipFill>
                      <a:blip r:embed="rId5"/>
                      <a:srcRect/>
                      <a:stretch>
                        <a:fillRect/>
                      </a:stretch>
                    </p:blipFill>
                    <p:spPr bwMode="auto">
                      <a:xfrm>
                        <a:off x="3703638" y="722313"/>
                        <a:ext cx="27686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Box 20"/>
          <p:cNvSpPr txBox="1"/>
          <p:nvPr/>
        </p:nvSpPr>
        <p:spPr>
          <a:xfrm>
            <a:off x="2819401" y="1197689"/>
            <a:ext cx="6096000" cy="338554"/>
          </a:xfrm>
          <a:prstGeom prst="rect">
            <a:avLst/>
          </a:prstGeom>
          <a:noFill/>
        </p:spPr>
        <p:txBody>
          <a:bodyPr wrap="square" rtlCol="0">
            <a:spAutoFit/>
          </a:bodyPr>
          <a:lstStyle/>
          <a:p>
            <a:r>
              <a:rPr lang="en-US" sz="1600" dirty="0" smtClean="0"/>
              <a:t>Let us solve equation of motion in the presence of three AC fields</a:t>
            </a:r>
            <a:endParaRPr lang="en-US" sz="1600" dirty="0"/>
          </a:p>
        </p:txBody>
      </p:sp>
      <p:graphicFrame>
        <p:nvGraphicFramePr>
          <p:cNvPr id="22" name="Object 3"/>
          <p:cNvGraphicFramePr>
            <a:graphicFrameLocks noChangeAspect="1"/>
          </p:cNvGraphicFramePr>
          <p:nvPr>
            <p:extLst>
              <p:ext uri="{D42A27DB-BD31-4B8C-83A1-F6EECF244321}">
                <p14:modId xmlns:p14="http://schemas.microsoft.com/office/powerpoint/2010/main" val="2741365570"/>
              </p:ext>
            </p:extLst>
          </p:nvPr>
        </p:nvGraphicFramePr>
        <p:xfrm>
          <a:off x="3629732" y="1653569"/>
          <a:ext cx="3976688" cy="400050"/>
        </p:xfrm>
        <a:graphic>
          <a:graphicData uri="http://schemas.openxmlformats.org/presentationml/2006/ole">
            <mc:AlternateContent xmlns:mc="http://schemas.openxmlformats.org/markup-compatibility/2006">
              <mc:Choice xmlns:v="urn:schemas-microsoft-com:vml" Requires="v">
                <p:oleObj spid="_x0000_s124578" name="Equation" r:id="rId6" imgW="2387520" imgH="241200" progId="Equation.DSMT4">
                  <p:embed/>
                </p:oleObj>
              </mc:Choice>
              <mc:Fallback>
                <p:oleObj name="Equation" r:id="rId6" imgW="2387520" imgH="241200" progId="Equation.DSMT4">
                  <p:embed/>
                  <p:pic>
                    <p:nvPicPr>
                      <p:cNvPr id="155651" name="Object 3"/>
                      <p:cNvPicPr>
                        <a:picLocks noChangeAspect="1" noChangeArrowheads="1"/>
                      </p:cNvPicPr>
                      <p:nvPr/>
                    </p:nvPicPr>
                    <p:blipFill>
                      <a:blip r:embed="rId7"/>
                      <a:srcRect/>
                      <a:stretch>
                        <a:fillRect/>
                      </a:stretch>
                    </p:blipFill>
                    <p:spPr bwMode="auto">
                      <a:xfrm>
                        <a:off x="3629732" y="1653569"/>
                        <a:ext cx="39766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Box 22"/>
          <p:cNvSpPr txBox="1"/>
          <p:nvPr/>
        </p:nvSpPr>
        <p:spPr>
          <a:xfrm>
            <a:off x="3814374" y="2674804"/>
            <a:ext cx="3166251" cy="338554"/>
          </a:xfrm>
          <a:prstGeom prst="rect">
            <a:avLst/>
          </a:prstGeom>
          <a:noFill/>
        </p:spPr>
        <p:txBody>
          <a:bodyPr wrap="none" rtlCol="0">
            <a:spAutoFit/>
          </a:bodyPr>
          <a:lstStyle/>
          <a:p>
            <a:r>
              <a:rPr lang="en-US" sz="1600" dirty="0" smtClean="0"/>
              <a:t>Looking for the  third order terms</a:t>
            </a:r>
            <a:endParaRPr lang="en-US" sz="1600" dirty="0"/>
          </a:p>
        </p:txBody>
      </p:sp>
      <p:graphicFrame>
        <p:nvGraphicFramePr>
          <p:cNvPr id="24" name="Object 23"/>
          <p:cNvGraphicFramePr>
            <a:graphicFrameLocks noChangeAspect="1"/>
          </p:cNvGraphicFramePr>
          <p:nvPr>
            <p:extLst>
              <p:ext uri="{D42A27DB-BD31-4B8C-83A1-F6EECF244321}">
                <p14:modId xmlns:p14="http://schemas.microsoft.com/office/powerpoint/2010/main" val="2678207334"/>
              </p:ext>
            </p:extLst>
          </p:nvPr>
        </p:nvGraphicFramePr>
        <p:xfrm>
          <a:off x="1981200" y="2185325"/>
          <a:ext cx="6832600" cy="527050"/>
        </p:xfrm>
        <a:graphic>
          <a:graphicData uri="http://schemas.openxmlformats.org/presentationml/2006/ole">
            <mc:AlternateContent xmlns:mc="http://schemas.openxmlformats.org/markup-compatibility/2006">
              <mc:Choice xmlns:v="urn:schemas-microsoft-com:vml" Requires="v">
                <p:oleObj spid="_x0000_s124579" name="Equation" r:id="rId8" imgW="5600520" imgH="431640" progId="Equation.DSMT4">
                  <p:embed/>
                </p:oleObj>
              </mc:Choice>
              <mc:Fallback>
                <p:oleObj name="Equation" r:id="rId8" imgW="5600520" imgH="431640" progId="Equation.DSMT4">
                  <p:embed/>
                  <p:pic>
                    <p:nvPicPr>
                      <p:cNvPr id="0" name=""/>
                      <p:cNvPicPr/>
                      <p:nvPr/>
                    </p:nvPicPr>
                    <p:blipFill>
                      <a:blip r:embed="rId9"/>
                      <a:stretch>
                        <a:fillRect/>
                      </a:stretch>
                    </p:blipFill>
                    <p:spPr>
                      <a:xfrm>
                        <a:off x="1981200" y="2185325"/>
                        <a:ext cx="6832600" cy="52705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583681132"/>
              </p:ext>
            </p:extLst>
          </p:nvPr>
        </p:nvGraphicFramePr>
        <p:xfrm>
          <a:off x="2445499" y="3056422"/>
          <a:ext cx="6558243" cy="526879"/>
        </p:xfrm>
        <a:graphic>
          <a:graphicData uri="http://schemas.openxmlformats.org/presentationml/2006/ole">
            <mc:AlternateContent xmlns:mc="http://schemas.openxmlformats.org/markup-compatibility/2006">
              <mc:Choice xmlns:v="urn:schemas-microsoft-com:vml" Requires="v">
                <p:oleObj spid="_x0000_s124580" name="Equation" r:id="rId10" imgW="6006960" imgH="482400" progId="Equation.DSMT4">
                  <p:embed/>
                </p:oleObj>
              </mc:Choice>
              <mc:Fallback>
                <p:oleObj name="Equation" r:id="rId10" imgW="6006960" imgH="482400" progId="Equation.DSMT4">
                  <p:embed/>
                  <p:pic>
                    <p:nvPicPr>
                      <p:cNvPr id="0" name=""/>
                      <p:cNvPicPr/>
                      <p:nvPr/>
                    </p:nvPicPr>
                    <p:blipFill>
                      <a:blip r:embed="rId11"/>
                      <a:stretch>
                        <a:fillRect/>
                      </a:stretch>
                    </p:blipFill>
                    <p:spPr>
                      <a:xfrm>
                        <a:off x="2445499" y="3056422"/>
                        <a:ext cx="6558243" cy="526879"/>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501441549"/>
              </p:ext>
            </p:extLst>
          </p:nvPr>
        </p:nvGraphicFramePr>
        <p:xfrm>
          <a:off x="2425700" y="3516313"/>
          <a:ext cx="4927600" cy="889000"/>
        </p:xfrm>
        <a:graphic>
          <a:graphicData uri="http://schemas.openxmlformats.org/presentationml/2006/ole">
            <mc:AlternateContent xmlns:mc="http://schemas.openxmlformats.org/markup-compatibility/2006">
              <mc:Choice xmlns:v="urn:schemas-microsoft-com:vml" Requires="v">
                <p:oleObj spid="_x0000_s124581" name="Equation" r:id="rId12" imgW="4927320" imgH="888840" progId="Equation.DSMT4">
                  <p:embed/>
                </p:oleObj>
              </mc:Choice>
              <mc:Fallback>
                <p:oleObj name="Equation" r:id="rId12" imgW="4927320" imgH="888840" progId="Equation.DSMT4">
                  <p:embed/>
                  <p:pic>
                    <p:nvPicPr>
                      <p:cNvPr id="0" name=""/>
                      <p:cNvPicPr/>
                      <p:nvPr/>
                    </p:nvPicPr>
                    <p:blipFill>
                      <a:blip r:embed="rId13"/>
                      <a:stretch>
                        <a:fillRect/>
                      </a:stretch>
                    </p:blipFill>
                    <p:spPr>
                      <a:xfrm>
                        <a:off x="2425700" y="3516313"/>
                        <a:ext cx="4927600" cy="889000"/>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075980436"/>
              </p:ext>
            </p:extLst>
          </p:nvPr>
        </p:nvGraphicFramePr>
        <p:xfrm>
          <a:off x="914400" y="4368284"/>
          <a:ext cx="7191375" cy="295275"/>
        </p:xfrm>
        <a:graphic>
          <a:graphicData uri="http://schemas.openxmlformats.org/presentationml/2006/ole">
            <mc:AlternateContent xmlns:mc="http://schemas.openxmlformats.org/markup-compatibility/2006">
              <mc:Choice xmlns:v="urn:schemas-microsoft-com:vml" Requires="v">
                <p:oleObj spid="_x0000_s124582" name="Equation" r:id="rId14" imgW="7191343" imgH="295139" progId="Equation.DSMT4">
                  <p:embed/>
                </p:oleObj>
              </mc:Choice>
              <mc:Fallback>
                <p:oleObj name="Equation" r:id="rId14" imgW="7191343" imgH="295139" progId="Equation.DSMT4">
                  <p:embed/>
                  <p:pic>
                    <p:nvPicPr>
                      <p:cNvPr id="0" name=""/>
                      <p:cNvPicPr/>
                      <p:nvPr/>
                    </p:nvPicPr>
                    <p:blipFill>
                      <a:blip r:embed="rId15"/>
                      <a:stretch>
                        <a:fillRect/>
                      </a:stretch>
                    </p:blipFill>
                    <p:spPr>
                      <a:xfrm>
                        <a:off x="914400" y="4368284"/>
                        <a:ext cx="7191375" cy="295275"/>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073502584"/>
              </p:ext>
            </p:extLst>
          </p:nvPr>
        </p:nvGraphicFramePr>
        <p:xfrm>
          <a:off x="745024" y="4924460"/>
          <a:ext cx="4675109" cy="735080"/>
        </p:xfrm>
        <a:graphic>
          <a:graphicData uri="http://schemas.openxmlformats.org/presentationml/2006/ole">
            <mc:AlternateContent xmlns:mc="http://schemas.openxmlformats.org/markup-compatibility/2006">
              <mc:Choice xmlns:v="urn:schemas-microsoft-com:vml" Requires="v">
                <p:oleObj spid="_x0000_s124583" name="Equation" r:id="rId16" imgW="4038480" imgH="634680" progId="Equation.DSMT4">
                  <p:embed/>
                </p:oleObj>
              </mc:Choice>
              <mc:Fallback>
                <p:oleObj name="Equation" r:id="rId16" imgW="4038480" imgH="634680" progId="Equation.DSMT4">
                  <p:embed/>
                  <p:pic>
                    <p:nvPicPr>
                      <p:cNvPr id="0" name=""/>
                      <p:cNvPicPr/>
                      <p:nvPr/>
                    </p:nvPicPr>
                    <p:blipFill>
                      <a:blip r:embed="rId17"/>
                      <a:stretch>
                        <a:fillRect/>
                      </a:stretch>
                    </p:blipFill>
                    <p:spPr>
                      <a:xfrm>
                        <a:off x="745024" y="4924460"/>
                        <a:ext cx="4675109" cy="735080"/>
                      </a:xfrm>
                      <a:prstGeom prst="rect">
                        <a:avLst/>
                      </a:prstGeom>
                    </p:spPr>
                  </p:pic>
                </p:oleObj>
              </mc:Fallback>
            </mc:AlternateContent>
          </a:graphicData>
        </a:graphic>
      </p:graphicFrame>
      <p:grpSp>
        <p:nvGrpSpPr>
          <p:cNvPr id="36" name="Group 35"/>
          <p:cNvGrpSpPr/>
          <p:nvPr/>
        </p:nvGrpSpPr>
        <p:grpSpPr>
          <a:xfrm>
            <a:off x="4736754" y="5020316"/>
            <a:ext cx="4000169" cy="399587"/>
            <a:chOff x="6038834" y="3487191"/>
            <a:chExt cx="4000169" cy="399587"/>
          </a:xfrm>
        </p:grpSpPr>
        <p:sp>
          <p:nvSpPr>
            <p:cNvPr id="37" name="Rectangle 36"/>
            <p:cNvSpPr/>
            <p:nvPr/>
          </p:nvSpPr>
          <p:spPr bwMode="auto">
            <a:xfrm>
              <a:off x="6038834" y="3661049"/>
              <a:ext cx="583321" cy="225729"/>
            </a:xfrm>
            <a:prstGeom prst="rect">
              <a:avLst/>
            </a:prstGeom>
            <a:solidFill>
              <a:srgbClr val="FF0000">
                <a:alpha val="3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38" name="Group 37"/>
            <p:cNvGrpSpPr/>
            <p:nvPr/>
          </p:nvGrpSpPr>
          <p:grpSpPr>
            <a:xfrm>
              <a:off x="7547570" y="3487191"/>
              <a:ext cx="2491433" cy="338554"/>
              <a:chOff x="7547570" y="3487191"/>
              <a:chExt cx="2491433" cy="338554"/>
            </a:xfrm>
          </p:grpSpPr>
          <p:sp>
            <p:nvSpPr>
              <p:cNvPr id="39" name="Rectangle 38"/>
              <p:cNvSpPr/>
              <p:nvPr/>
            </p:nvSpPr>
            <p:spPr bwMode="auto">
              <a:xfrm>
                <a:off x="7547570" y="3520959"/>
                <a:ext cx="498475" cy="203200"/>
              </a:xfrm>
              <a:prstGeom prst="rect">
                <a:avLst/>
              </a:prstGeom>
              <a:solidFill>
                <a:srgbClr val="FF0000">
                  <a:alpha val="37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TextBox 39"/>
              <p:cNvSpPr txBox="1"/>
              <p:nvPr/>
            </p:nvSpPr>
            <p:spPr>
              <a:xfrm>
                <a:off x="8030120" y="3487191"/>
                <a:ext cx="2008883" cy="338554"/>
              </a:xfrm>
              <a:prstGeom prst="rect">
                <a:avLst/>
              </a:prstGeom>
              <a:noFill/>
            </p:spPr>
            <p:txBody>
              <a:bodyPr wrap="none" rtlCol="0">
                <a:spAutoFit/>
              </a:bodyPr>
              <a:lstStyle/>
              <a:p>
                <a:r>
                  <a:rPr lang="en-US" sz="1600" dirty="0" smtClean="0"/>
                  <a:t>3-photon resonance</a:t>
                </a:r>
                <a:endParaRPr lang="en-US" sz="1600" dirty="0"/>
              </a:p>
            </p:txBody>
          </p:sp>
        </p:grpSp>
      </p:grpSp>
      <p:sp>
        <p:nvSpPr>
          <p:cNvPr id="41" name="TextBox 40"/>
          <p:cNvSpPr txBox="1"/>
          <p:nvPr/>
        </p:nvSpPr>
        <p:spPr>
          <a:xfrm>
            <a:off x="88334" y="5580248"/>
            <a:ext cx="8725465" cy="584775"/>
          </a:xfrm>
          <a:prstGeom prst="rect">
            <a:avLst/>
          </a:prstGeom>
          <a:noFill/>
        </p:spPr>
        <p:txBody>
          <a:bodyPr wrap="square" rtlCol="0">
            <a:spAutoFit/>
          </a:bodyPr>
          <a:lstStyle/>
          <a:p>
            <a:r>
              <a:rPr lang="en-US" sz="1600" dirty="0" smtClean="0"/>
              <a:t>Both two photon resonance and also beat frequency are absent – but they represent the most important effects – two photon absorption, absorption saturation and nonlinear index. </a:t>
            </a:r>
            <a:endParaRPr lang="en-US" sz="1600" dirty="0"/>
          </a:p>
        </p:txBody>
      </p:sp>
    </p:spTree>
    <p:extLst>
      <p:ext uri="{BB962C8B-B14F-4D97-AF65-F5344CB8AC3E}">
        <p14:creationId xmlns:p14="http://schemas.microsoft.com/office/powerpoint/2010/main" val="190021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ox(in)">
                                      <p:cBhvr>
                                        <p:cTn id="11" dur="500"/>
                                        <p:tgtEl>
                                          <p:spTgt spid="21"/>
                                        </p:tgtEl>
                                      </p:cBhvr>
                                    </p:animEffect>
                                  </p:childTnLst>
                                </p:cTn>
                              </p:par>
                              <p:par>
                                <p:cTn id="12" presetID="4" presetClass="entr" presetSubtype="16"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ox(in)">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770"/>
            <a:ext cx="8229600" cy="1143000"/>
          </a:xfrm>
        </p:spPr>
        <p:txBody>
          <a:bodyPr/>
          <a:lstStyle/>
          <a:p>
            <a:r>
              <a:rPr lang="en-US" sz="3200" dirty="0" smtClean="0"/>
              <a:t>Order of magnitude</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6</a:t>
            </a:fld>
            <a:endParaRPr lang="en-US"/>
          </a:p>
        </p:txBody>
      </p:sp>
      <p:grpSp>
        <p:nvGrpSpPr>
          <p:cNvPr id="82" name="Group 81"/>
          <p:cNvGrpSpPr/>
          <p:nvPr/>
        </p:nvGrpSpPr>
        <p:grpSpPr>
          <a:xfrm>
            <a:off x="76200" y="152400"/>
            <a:ext cx="3967098" cy="3304944"/>
            <a:chOff x="3759068" y="2000305"/>
            <a:chExt cx="3967098" cy="3304944"/>
          </a:xfrm>
        </p:grpSpPr>
        <p:sp>
          <p:nvSpPr>
            <p:cNvPr id="48" name="Freeform 66"/>
            <p:cNvSpPr>
              <a:spLocks/>
            </p:cNvSpPr>
            <p:nvPr/>
          </p:nvSpPr>
          <p:spPr bwMode="auto">
            <a:xfrm>
              <a:off x="3759068" y="3293870"/>
              <a:ext cx="2883298" cy="1649412"/>
            </a:xfrm>
            <a:custGeom>
              <a:avLst/>
              <a:gdLst/>
              <a:ahLst/>
              <a:cxnLst>
                <a:cxn ang="0">
                  <a:pos x="34" y="621"/>
                </a:cxn>
                <a:cxn ang="0">
                  <a:pos x="109" y="636"/>
                </a:cxn>
                <a:cxn ang="0">
                  <a:pos x="183" y="656"/>
                </a:cxn>
                <a:cxn ang="0">
                  <a:pos x="258" y="680"/>
                </a:cxn>
                <a:cxn ang="0">
                  <a:pos x="332" y="710"/>
                </a:cxn>
                <a:cxn ang="0">
                  <a:pos x="407" y="740"/>
                </a:cxn>
                <a:cxn ang="0">
                  <a:pos x="481" y="780"/>
                </a:cxn>
                <a:cxn ang="0">
                  <a:pos x="556" y="819"/>
                </a:cxn>
                <a:cxn ang="0">
                  <a:pos x="625" y="869"/>
                </a:cxn>
                <a:cxn ang="0">
                  <a:pos x="700" y="924"/>
                </a:cxn>
                <a:cxn ang="0">
                  <a:pos x="774" y="978"/>
                </a:cxn>
                <a:cxn ang="0">
                  <a:pos x="849" y="1048"/>
                </a:cxn>
                <a:cxn ang="0">
                  <a:pos x="923" y="1117"/>
                </a:cxn>
                <a:cxn ang="0">
                  <a:pos x="998" y="1197"/>
                </a:cxn>
                <a:cxn ang="0">
                  <a:pos x="1072" y="1281"/>
                </a:cxn>
                <a:cxn ang="0">
                  <a:pos x="1147" y="1371"/>
                </a:cxn>
                <a:cxn ang="0">
                  <a:pos x="1221" y="1470"/>
                </a:cxn>
                <a:cxn ang="0">
                  <a:pos x="1296" y="1569"/>
                </a:cxn>
                <a:cxn ang="0">
                  <a:pos x="1370" y="1673"/>
                </a:cxn>
                <a:cxn ang="0">
                  <a:pos x="1445" y="1778"/>
                </a:cxn>
                <a:cxn ang="0">
                  <a:pos x="1519" y="1877"/>
                </a:cxn>
                <a:cxn ang="0">
                  <a:pos x="1594" y="1966"/>
                </a:cxn>
                <a:cxn ang="0">
                  <a:pos x="1668" y="2046"/>
                </a:cxn>
                <a:cxn ang="0">
                  <a:pos x="1743" y="2100"/>
                </a:cxn>
                <a:cxn ang="0">
                  <a:pos x="1817" y="2130"/>
                </a:cxn>
                <a:cxn ang="0">
                  <a:pos x="1887" y="2130"/>
                </a:cxn>
                <a:cxn ang="0">
                  <a:pos x="1961" y="2095"/>
                </a:cxn>
                <a:cxn ang="0">
                  <a:pos x="2036" y="2031"/>
                </a:cxn>
                <a:cxn ang="0">
                  <a:pos x="2110" y="1941"/>
                </a:cxn>
                <a:cxn ang="0">
                  <a:pos x="2185" y="1822"/>
                </a:cxn>
                <a:cxn ang="0">
                  <a:pos x="2259" y="1688"/>
                </a:cxn>
                <a:cxn ang="0">
                  <a:pos x="2334" y="1544"/>
                </a:cxn>
                <a:cxn ang="0">
                  <a:pos x="2408" y="1395"/>
                </a:cxn>
                <a:cxn ang="0">
                  <a:pos x="2483" y="1251"/>
                </a:cxn>
                <a:cxn ang="0">
                  <a:pos x="2557" y="1107"/>
                </a:cxn>
                <a:cxn ang="0">
                  <a:pos x="2632" y="978"/>
                </a:cxn>
                <a:cxn ang="0">
                  <a:pos x="2706" y="854"/>
                </a:cxn>
                <a:cxn ang="0">
                  <a:pos x="2781" y="740"/>
                </a:cxn>
                <a:cxn ang="0">
                  <a:pos x="2855" y="636"/>
                </a:cxn>
                <a:cxn ang="0">
                  <a:pos x="2930" y="541"/>
                </a:cxn>
                <a:cxn ang="0">
                  <a:pos x="3004" y="462"/>
                </a:cxn>
                <a:cxn ang="0">
                  <a:pos x="3079" y="387"/>
                </a:cxn>
                <a:cxn ang="0">
                  <a:pos x="3148" y="318"/>
                </a:cxn>
                <a:cxn ang="0">
                  <a:pos x="3223" y="258"/>
                </a:cxn>
                <a:cxn ang="0">
                  <a:pos x="3297" y="204"/>
                </a:cxn>
                <a:cxn ang="0">
                  <a:pos x="3372" y="159"/>
                </a:cxn>
                <a:cxn ang="0">
                  <a:pos x="3446" y="114"/>
                </a:cxn>
                <a:cxn ang="0">
                  <a:pos x="3520" y="80"/>
                </a:cxn>
                <a:cxn ang="0">
                  <a:pos x="3595" y="45"/>
                </a:cxn>
                <a:cxn ang="0">
                  <a:pos x="3669" y="15"/>
                </a:cxn>
              </a:cxnLst>
              <a:rect l="0" t="0" r="r" b="b"/>
              <a:pathLst>
                <a:path w="3709" h="2135">
                  <a:moveTo>
                    <a:pt x="0" y="616"/>
                  </a:moveTo>
                  <a:lnTo>
                    <a:pt x="34" y="621"/>
                  </a:lnTo>
                  <a:lnTo>
                    <a:pt x="69" y="631"/>
                  </a:lnTo>
                  <a:lnTo>
                    <a:pt x="109" y="636"/>
                  </a:lnTo>
                  <a:lnTo>
                    <a:pt x="144" y="646"/>
                  </a:lnTo>
                  <a:lnTo>
                    <a:pt x="183" y="656"/>
                  </a:lnTo>
                  <a:lnTo>
                    <a:pt x="218" y="670"/>
                  </a:lnTo>
                  <a:lnTo>
                    <a:pt x="258" y="680"/>
                  </a:lnTo>
                  <a:lnTo>
                    <a:pt x="293" y="695"/>
                  </a:lnTo>
                  <a:lnTo>
                    <a:pt x="332" y="710"/>
                  </a:lnTo>
                  <a:lnTo>
                    <a:pt x="367" y="725"/>
                  </a:lnTo>
                  <a:lnTo>
                    <a:pt x="407" y="740"/>
                  </a:lnTo>
                  <a:lnTo>
                    <a:pt x="442" y="760"/>
                  </a:lnTo>
                  <a:lnTo>
                    <a:pt x="481" y="780"/>
                  </a:lnTo>
                  <a:lnTo>
                    <a:pt x="516" y="800"/>
                  </a:lnTo>
                  <a:lnTo>
                    <a:pt x="556" y="819"/>
                  </a:lnTo>
                  <a:lnTo>
                    <a:pt x="591" y="844"/>
                  </a:lnTo>
                  <a:lnTo>
                    <a:pt x="625" y="869"/>
                  </a:lnTo>
                  <a:lnTo>
                    <a:pt x="665" y="894"/>
                  </a:lnTo>
                  <a:lnTo>
                    <a:pt x="700" y="924"/>
                  </a:lnTo>
                  <a:lnTo>
                    <a:pt x="740" y="949"/>
                  </a:lnTo>
                  <a:lnTo>
                    <a:pt x="774" y="978"/>
                  </a:lnTo>
                  <a:lnTo>
                    <a:pt x="814" y="1013"/>
                  </a:lnTo>
                  <a:lnTo>
                    <a:pt x="849" y="1048"/>
                  </a:lnTo>
                  <a:lnTo>
                    <a:pt x="889" y="1083"/>
                  </a:lnTo>
                  <a:lnTo>
                    <a:pt x="923" y="1117"/>
                  </a:lnTo>
                  <a:lnTo>
                    <a:pt x="963" y="1157"/>
                  </a:lnTo>
                  <a:lnTo>
                    <a:pt x="998" y="1197"/>
                  </a:lnTo>
                  <a:lnTo>
                    <a:pt x="1038" y="1236"/>
                  </a:lnTo>
                  <a:lnTo>
                    <a:pt x="1072" y="1281"/>
                  </a:lnTo>
                  <a:lnTo>
                    <a:pt x="1112" y="1326"/>
                  </a:lnTo>
                  <a:lnTo>
                    <a:pt x="1147" y="1371"/>
                  </a:lnTo>
                  <a:lnTo>
                    <a:pt x="1187" y="1420"/>
                  </a:lnTo>
                  <a:lnTo>
                    <a:pt x="1221" y="1470"/>
                  </a:lnTo>
                  <a:lnTo>
                    <a:pt x="1256" y="1519"/>
                  </a:lnTo>
                  <a:lnTo>
                    <a:pt x="1296" y="1569"/>
                  </a:lnTo>
                  <a:lnTo>
                    <a:pt x="1331" y="1624"/>
                  </a:lnTo>
                  <a:lnTo>
                    <a:pt x="1370" y="1673"/>
                  </a:lnTo>
                  <a:lnTo>
                    <a:pt x="1405" y="1728"/>
                  </a:lnTo>
                  <a:lnTo>
                    <a:pt x="1445" y="1778"/>
                  </a:lnTo>
                  <a:lnTo>
                    <a:pt x="1480" y="1827"/>
                  </a:lnTo>
                  <a:lnTo>
                    <a:pt x="1519" y="1877"/>
                  </a:lnTo>
                  <a:lnTo>
                    <a:pt x="1554" y="1922"/>
                  </a:lnTo>
                  <a:lnTo>
                    <a:pt x="1594" y="1966"/>
                  </a:lnTo>
                  <a:lnTo>
                    <a:pt x="1629" y="2006"/>
                  </a:lnTo>
                  <a:lnTo>
                    <a:pt x="1668" y="2046"/>
                  </a:lnTo>
                  <a:lnTo>
                    <a:pt x="1703" y="2076"/>
                  </a:lnTo>
                  <a:lnTo>
                    <a:pt x="1743" y="2100"/>
                  </a:lnTo>
                  <a:lnTo>
                    <a:pt x="1777" y="2115"/>
                  </a:lnTo>
                  <a:lnTo>
                    <a:pt x="1817" y="2130"/>
                  </a:lnTo>
                  <a:lnTo>
                    <a:pt x="1852" y="2135"/>
                  </a:lnTo>
                  <a:lnTo>
                    <a:pt x="1887" y="2130"/>
                  </a:lnTo>
                  <a:lnTo>
                    <a:pt x="1926" y="2115"/>
                  </a:lnTo>
                  <a:lnTo>
                    <a:pt x="1961" y="2095"/>
                  </a:lnTo>
                  <a:lnTo>
                    <a:pt x="2001" y="2071"/>
                  </a:lnTo>
                  <a:lnTo>
                    <a:pt x="2036" y="2031"/>
                  </a:lnTo>
                  <a:lnTo>
                    <a:pt x="2075" y="1991"/>
                  </a:lnTo>
                  <a:lnTo>
                    <a:pt x="2110" y="1941"/>
                  </a:lnTo>
                  <a:lnTo>
                    <a:pt x="2150" y="1882"/>
                  </a:lnTo>
                  <a:lnTo>
                    <a:pt x="2185" y="1822"/>
                  </a:lnTo>
                  <a:lnTo>
                    <a:pt x="2224" y="1758"/>
                  </a:lnTo>
                  <a:lnTo>
                    <a:pt x="2259" y="1688"/>
                  </a:lnTo>
                  <a:lnTo>
                    <a:pt x="2299" y="1619"/>
                  </a:lnTo>
                  <a:lnTo>
                    <a:pt x="2334" y="1544"/>
                  </a:lnTo>
                  <a:lnTo>
                    <a:pt x="2373" y="1470"/>
                  </a:lnTo>
                  <a:lnTo>
                    <a:pt x="2408" y="1395"/>
                  </a:lnTo>
                  <a:lnTo>
                    <a:pt x="2448" y="1326"/>
                  </a:lnTo>
                  <a:lnTo>
                    <a:pt x="2483" y="1251"/>
                  </a:lnTo>
                  <a:lnTo>
                    <a:pt x="2517" y="1177"/>
                  </a:lnTo>
                  <a:lnTo>
                    <a:pt x="2557" y="1107"/>
                  </a:lnTo>
                  <a:lnTo>
                    <a:pt x="2592" y="1043"/>
                  </a:lnTo>
                  <a:lnTo>
                    <a:pt x="2632" y="978"/>
                  </a:lnTo>
                  <a:lnTo>
                    <a:pt x="2666" y="914"/>
                  </a:lnTo>
                  <a:lnTo>
                    <a:pt x="2706" y="854"/>
                  </a:lnTo>
                  <a:lnTo>
                    <a:pt x="2741" y="795"/>
                  </a:lnTo>
                  <a:lnTo>
                    <a:pt x="2781" y="740"/>
                  </a:lnTo>
                  <a:lnTo>
                    <a:pt x="2815" y="685"/>
                  </a:lnTo>
                  <a:lnTo>
                    <a:pt x="2855" y="636"/>
                  </a:lnTo>
                  <a:lnTo>
                    <a:pt x="2890" y="586"/>
                  </a:lnTo>
                  <a:lnTo>
                    <a:pt x="2930" y="541"/>
                  </a:lnTo>
                  <a:lnTo>
                    <a:pt x="2964" y="502"/>
                  </a:lnTo>
                  <a:lnTo>
                    <a:pt x="3004" y="462"/>
                  </a:lnTo>
                  <a:lnTo>
                    <a:pt x="3039" y="422"/>
                  </a:lnTo>
                  <a:lnTo>
                    <a:pt x="3079" y="387"/>
                  </a:lnTo>
                  <a:lnTo>
                    <a:pt x="3113" y="353"/>
                  </a:lnTo>
                  <a:lnTo>
                    <a:pt x="3148" y="318"/>
                  </a:lnTo>
                  <a:lnTo>
                    <a:pt x="3188" y="288"/>
                  </a:lnTo>
                  <a:lnTo>
                    <a:pt x="3223" y="258"/>
                  </a:lnTo>
                  <a:lnTo>
                    <a:pt x="3262" y="234"/>
                  </a:lnTo>
                  <a:lnTo>
                    <a:pt x="3297" y="204"/>
                  </a:lnTo>
                  <a:lnTo>
                    <a:pt x="3337" y="184"/>
                  </a:lnTo>
                  <a:lnTo>
                    <a:pt x="3372" y="159"/>
                  </a:lnTo>
                  <a:lnTo>
                    <a:pt x="3411" y="139"/>
                  </a:lnTo>
                  <a:lnTo>
                    <a:pt x="3446" y="114"/>
                  </a:lnTo>
                  <a:lnTo>
                    <a:pt x="3486" y="95"/>
                  </a:lnTo>
                  <a:lnTo>
                    <a:pt x="3520" y="80"/>
                  </a:lnTo>
                  <a:lnTo>
                    <a:pt x="3560" y="60"/>
                  </a:lnTo>
                  <a:lnTo>
                    <a:pt x="3595" y="45"/>
                  </a:lnTo>
                  <a:lnTo>
                    <a:pt x="3635" y="30"/>
                  </a:lnTo>
                  <a:lnTo>
                    <a:pt x="3669" y="15"/>
                  </a:lnTo>
                  <a:lnTo>
                    <a:pt x="3709" y="0"/>
                  </a:lnTo>
                </a:path>
              </a:pathLst>
            </a:custGeom>
            <a:noFill/>
            <a:ln w="4445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p:cNvGrpSpPr/>
            <p:nvPr/>
          </p:nvGrpSpPr>
          <p:grpSpPr>
            <a:xfrm>
              <a:off x="3824973" y="2438400"/>
              <a:ext cx="3124200" cy="2866849"/>
              <a:chOff x="533400" y="3429000"/>
              <a:chExt cx="4338682" cy="3777468"/>
            </a:xfrm>
          </p:grpSpPr>
          <p:grpSp>
            <p:nvGrpSpPr>
              <p:cNvPr id="65" name="Group 64"/>
              <p:cNvGrpSpPr/>
              <p:nvPr/>
            </p:nvGrpSpPr>
            <p:grpSpPr>
              <a:xfrm>
                <a:off x="533400" y="3429000"/>
                <a:ext cx="4338682" cy="3777468"/>
                <a:chOff x="1600200" y="381000"/>
                <a:chExt cx="4338682" cy="3777468"/>
              </a:xfrm>
            </p:grpSpPr>
            <p:sp>
              <p:nvSpPr>
                <p:cNvPr id="68" name="TextBox 67"/>
                <p:cNvSpPr txBox="1"/>
                <p:nvPr/>
              </p:nvSpPr>
              <p:spPr>
                <a:xfrm>
                  <a:off x="2573152" y="3306838"/>
                  <a:ext cx="770106" cy="851630"/>
                </a:xfrm>
                <a:prstGeom prst="rect">
                  <a:avLst/>
                </a:prstGeom>
                <a:noFill/>
              </p:spPr>
              <p:txBody>
                <a:bodyPr wrap="square" rtlCol="0">
                  <a:spAutoFit/>
                </a:bodyPr>
                <a:lstStyle/>
                <a:p>
                  <a:r>
                    <a:rPr lang="en-US" i="1" dirty="0" smtClean="0">
                      <a:latin typeface="Times New Roman" panose="02020603050405020304" pitchFamily="18" charset="0"/>
                      <a:cs typeface="Times New Roman" panose="02020603050405020304" pitchFamily="18" charset="0"/>
                    </a:rPr>
                    <a:t>-U</a:t>
                  </a:r>
                  <a:r>
                    <a:rPr lang="en-US" i="1" baseline="-25000" dirty="0" smtClean="0">
                      <a:latin typeface="Times New Roman" panose="02020603050405020304" pitchFamily="18" charset="0"/>
                      <a:cs typeface="Times New Roman" panose="02020603050405020304" pitchFamily="18" charset="0"/>
                    </a:rPr>
                    <a:t>0</a:t>
                  </a:r>
                  <a:endParaRPr lang="en-US" i="1" dirty="0" smtClean="0">
                    <a:latin typeface="Times New Roman" panose="02020603050405020304" pitchFamily="18" charset="0"/>
                    <a:cs typeface="Times New Roman" panose="02020603050405020304" pitchFamily="18" charset="0"/>
                  </a:endParaRPr>
                </a:p>
                <a:p>
                  <a:endParaRPr lang="en-US" dirty="0"/>
                </a:p>
              </p:txBody>
            </p:sp>
            <p:grpSp>
              <p:nvGrpSpPr>
                <p:cNvPr id="69" name="Group 82"/>
                <p:cNvGrpSpPr/>
                <p:nvPr/>
              </p:nvGrpSpPr>
              <p:grpSpPr>
                <a:xfrm>
                  <a:off x="1600200" y="381000"/>
                  <a:ext cx="4338682" cy="3313331"/>
                  <a:chOff x="1600200" y="381000"/>
                  <a:chExt cx="4338682" cy="3313331"/>
                </a:xfrm>
              </p:grpSpPr>
              <p:cxnSp>
                <p:nvCxnSpPr>
                  <p:cNvPr id="70" name="Straight Connector 69"/>
                  <p:cNvCxnSpPr/>
                  <p:nvPr/>
                </p:nvCxnSpPr>
                <p:spPr bwMode="auto">
                  <a:xfrm>
                    <a:off x="1600200" y="1237488"/>
                    <a:ext cx="4038600" cy="0"/>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cxnSp>
                <p:nvCxnSpPr>
                  <p:cNvPr id="71" name="Straight Connector 70"/>
                  <p:cNvCxnSpPr/>
                  <p:nvPr/>
                </p:nvCxnSpPr>
                <p:spPr bwMode="auto">
                  <a:xfrm flipH="1" flipV="1">
                    <a:off x="3415301" y="762000"/>
                    <a:ext cx="51798" cy="2932331"/>
                  </a:xfrm>
                  <a:prstGeom prst="line">
                    <a:avLst/>
                  </a:prstGeom>
                  <a:solidFill>
                    <a:schemeClr val="accent1"/>
                  </a:solidFill>
                  <a:ln w="31750" cap="flat" cmpd="sng" algn="ctr">
                    <a:solidFill>
                      <a:schemeClr val="tx1"/>
                    </a:solidFill>
                    <a:prstDash val="solid"/>
                    <a:round/>
                    <a:headEnd type="none" w="med" len="med"/>
                    <a:tailEnd type="triangle" w="med" len="med"/>
                  </a:ln>
                  <a:effectLst/>
                </p:spPr>
              </p:cxnSp>
              <p:sp>
                <p:nvSpPr>
                  <p:cNvPr id="72" name="TextBox 71"/>
                  <p:cNvSpPr txBox="1"/>
                  <p:nvPr/>
                </p:nvSpPr>
                <p:spPr>
                  <a:xfrm>
                    <a:off x="5638800" y="990600"/>
                    <a:ext cx="300082" cy="369332"/>
                  </a:xfrm>
                  <a:prstGeom prst="rect">
                    <a:avLst/>
                  </a:prstGeom>
                  <a:noFill/>
                </p:spPr>
                <p:txBody>
                  <a:bodyPr wrap="none" rtlCol="0">
                    <a:spAutoFit/>
                  </a:bodyPr>
                  <a:lstStyle/>
                  <a:p>
                    <a:r>
                      <a:rPr lang="en-US" dirty="0" smtClean="0"/>
                      <a:t>x</a:t>
                    </a:r>
                    <a:endParaRPr lang="en-US" dirty="0"/>
                  </a:p>
                </p:txBody>
              </p:sp>
              <p:sp>
                <p:nvSpPr>
                  <p:cNvPr id="73" name="TextBox 72"/>
                  <p:cNvSpPr txBox="1"/>
                  <p:nvPr/>
                </p:nvSpPr>
                <p:spPr>
                  <a:xfrm>
                    <a:off x="3200400" y="381000"/>
                    <a:ext cx="620683" cy="369332"/>
                  </a:xfrm>
                  <a:prstGeom prst="rect">
                    <a:avLst/>
                  </a:prstGeom>
                  <a:noFill/>
                </p:spPr>
                <p:txBody>
                  <a:bodyPr wrap="none" rtlCol="0">
                    <a:spAutoFit/>
                  </a:bodyPr>
                  <a:lstStyle/>
                  <a:p>
                    <a:r>
                      <a:rPr lang="en-US" i="1" dirty="0" smtClean="0">
                        <a:latin typeface="Times New Roman" panose="02020603050405020304" pitchFamily="18" charset="0"/>
                        <a:cs typeface="Times New Roman" panose="02020603050405020304" pitchFamily="18" charset="0"/>
                      </a:rPr>
                      <a:t>U(x)</a:t>
                    </a:r>
                    <a:endParaRPr lang="en-US" i="1"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3429000" y="838200"/>
                    <a:ext cx="312906" cy="369332"/>
                  </a:xfrm>
                  <a:prstGeom prst="rect">
                    <a:avLst/>
                  </a:prstGeom>
                  <a:noFill/>
                </p:spPr>
                <p:txBody>
                  <a:bodyPr wrap="none" rtlCol="0">
                    <a:spAutoFit/>
                  </a:bodyPr>
                  <a:lstStyle/>
                  <a:p>
                    <a:r>
                      <a:rPr lang="en-US" dirty="0" smtClean="0"/>
                      <a:t>0</a:t>
                    </a:r>
                    <a:endParaRPr lang="en-US" dirty="0"/>
                  </a:p>
                </p:txBody>
              </p:sp>
            </p:grpSp>
          </p:grpSp>
          <p:sp>
            <p:nvSpPr>
              <p:cNvPr id="66" name="Rectangle 7"/>
              <p:cNvSpPr>
                <a:spLocks noChangeArrowheads="1"/>
              </p:cNvSpPr>
              <p:nvPr/>
            </p:nvSpPr>
            <p:spPr bwMode="auto">
              <a:xfrm>
                <a:off x="609600" y="3886200"/>
                <a:ext cx="3581400" cy="2286000"/>
              </a:xfrm>
              <a:prstGeom prst="rect">
                <a:avLst/>
              </a:prstGeom>
              <a:noFill/>
              <a:ln w="2540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57"/>
              <p:cNvSpPr>
                <a:spLocks/>
              </p:cNvSpPr>
              <p:nvPr/>
            </p:nvSpPr>
            <p:spPr bwMode="auto">
              <a:xfrm>
                <a:off x="1284024" y="4429961"/>
                <a:ext cx="2232553" cy="2240182"/>
              </a:xfrm>
              <a:custGeom>
                <a:avLst/>
                <a:gdLst>
                  <a:gd name="T0" fmla="*/ 27 w 3902"/>
                  <a:gd name="T1" fmla="*/ 88 h 3294"/>
                  <a:gd name="T2" fmla="*/ 100 w 3902"/>
                  <a:gd name="T3" fmla="*/ 330 h 3294"/>
                  <a:gd name="T4" fmla="*/ 175 w 3902"/>
                  <a:gd name="T5" fmla="*/ 562 h 3294"/>
                  <a:gd name="T6" fmla="*/ 249 w 3902"/>
                  <a:gd name="T7" fmla="*/ 785 h 3294"/>
                  <a:gd name="T8" fmla="*/ 323 w 3902"/>
                  <a:gd name="T9" fmla="*/ 998 h 3294"/>
                  <a:gd name="T10" fmla="*/ 397 w 3902"/>
                  <a:gd name="T11" fmla="*/ 1203 h 3294"/>
                  <a:gd name="T12" fmla="*/ 471 w 3902"/>
                  <a:gd name="T13" fmla="*/ 1397 h 3294"/>
                  <a:gd name="T14" fmla="*/ 545 w 3902"/>
                  <a:gd name="T15" fmla="*/ 1582 h 3294"/>
                  <a:gd name="T16" fmla="*/ 619 w 3902"/>
                  <a:gd name="T17" fmla="*/ 1757 h 3294"/>
                  <a:gd name="T18" fmla="*/ 693 w 3902"/>
                  <a:gd name="T19" fmla="*/ 1923 h 3294"/>
                  <a:gd name="T20" fmla="*/ 767 w 3902"/>
                  <a:gd name="T21" fmla="*/ 2080 h 3294"/>
                  <a:gd name="T22" fmla="*/ 841 w 3902"/>
                  <a:gd name="T23" fmla="*/ 2227 h 3294"/>
                  <a:gd name="T24" fmla="*/ 915 w 3902"/>
                  <a:gd name="T25" fmla="*/ 2364 h 3294"/>
                  <a:gd name="T26" fmla="*/ 989 w 3902"/>
                  <a:gd name="T27" fmla="*/ 2492 h 3294"/>
                  <a:gd name="T28" fmla="*/ 1063 w 3902"/>
                  <a:gd name="T29" fmla="*/ 2611 h 3294"/>
                  <a:gd name="T30" fmla="*/ 1137 w 3902"/>
                  <a:gd name="T31" fmla="*/ 2720 h 3294"/>
                  <a:gd name="T32" fmla="*/ 1211 w 3902"/>
                  <a:gd name="T33" fmla="*/ 2820 h 3294"/>
                  <a:gd name="T34" fmla="*/ 1285 w 3902"/>
                  <a:gd name="T35" fmla="*/ 2910 h 3294"/>
                  <a:gd name="T36" fmla="*/ 1359 w 3902"/>
                  <a:gd name="T37" fmla="*/ 2990 h 3294"/>
                  <a:gd name="T38" fmla="*/ 1433 w 3902"/>
                  <a:gd name="T39" fmla="*/ 3062 h 3294"/>
                  <a:gd name="T40" fmla="*/ 1507 w 3902"/>
                  <a:gd name="T41" fmla="*/ 3123 h 3294"/>
                  <a:gd name="T42" fmla="*/ 1581 w 3902"/>
                  <a:gd name="T43" fmla="*/ 3175 h 3294"/>
                  <a:gd name="T44" fmla="*/ 1655 w 3902"/>
                  <a:gd name="T45" fmla="*/ 3218 h 3294"/>
                  <a:gd name="T46" fmla="*/ 1729 w 3902"/>
                  <a:gd name="T47" fmla="*/ 3251 h 3294"/>
                  <a:gd name="T48" fmla="*/ 1803 w 3902"/>
                  <a:gd name="T49" fmla="*/ 3275 h 3294"/>
                  <a:gd name="T50" fmla="*/ 1877 w 3902"/>
                  <a:gd name="T51" fmla="*/ 3289 h 3294"/>
                  <a:gd name="T52" fmla="*/ 1951 w 3902"/>
                  <a:gd name="T53" fmla="*/ 3294 h 3294"/>
                  <a:gd name="T54" fmla="*/ 2025 w 3902"/>
                  <a:gd name="T55" fmla="*/ 3289 h 3294"/>
                  <a:gd name="T56" fmla="*/ 2100 w 3902"/>
                  <a:gd name="T57" fmla="*/ 3275 h 3294"/>
                  <a:gd name="T58" fmla="*/ 2173 w 3902"/>
                  <a:gd name="T59" fmla="*/ 3251 h 3294"/>
                  <a:gd name="T60" fmla="*/ 2248 w 3902"/>
                  <a:gd name="T61" fmla="*/ 3218 h 3294"/>
                  <a:gd name="T62" fmla="*/ 2322 w 3902"/>
                  <a:gd name="T63" fmla="*/ 3175 h 3294"/>
                  <a:gd name="T64" fmla="*/ 2396 w 3902"/>
                  <a:gd name="T65" fmla="*/ 3123 h 3294"/>
                  <a:gd name="T66" fmla="*/ 2470 w 3902"/>
                  <a:gd name="T67" fmla="*/ 3062 h 3294"/>
                  <a:gd name="T68" fmla="*/ 2544 w 3902"/>
                  <a:gd name="T69" fmla="*/ 2990 h 3294"/>
                  <a:gd name="T70" fmla="*/ 2618 w 3902"/>
                  <a:gd name="T71" fmla="*/ 2910 h 3294"/>
                  <a:gd name="T72" fmla="*/ 2692 w 3902"/>
                  <a:gd name="T73" fmla="*/ 2820 h 3294"/>
                  <a:gd name="T74" fmla="*/ 2766 w 3902"/>
                  <a:gd name="T75" fmla="*/ 2720 h 3294"/>
                  <a:gd name="T76" fmla="*/ 2840 w 3902"/>
                  <a:gd name="T77" fmla="*/ 2611 h 3294"/>
                  <a:gd name="T78" fmla="*/ 2914 w 3902"/>
                  <a:gd name="T79" fmla="*/ 2492 h 3294"/>
                  <a:gd name="T80" fmla="*/ 2988 w 3902"/>
                  <a:gd name="T81" fmla="*/ 2364 h 3294"/>
                  <a:gd name="T82" fmla="*/ 3062 w 3902"/>
                  <a:gd name="T83" fmla="*/ 2227 h 3294"/>
                  <a:gd name="T84" fmla="*/ 3136 w 3902"/>
                  <a:gd name="T85" fmla="*/ 2080 h 3294"/>
                  <a:gd name="T86" fmla="*/ 3210 w 3902"/>
                  <a:gd name="T87" fmla="*/ 1923 h 3294"/>
                  <a:gd name="T88" fmla="*/ 3284 w 3902"/>
                  <a:gd name="T89" fmla="*/ 1757 h 3294"/>
                  <a:gd name="T90" fmla="*/ 3358 w 3902"/>
                  <a:gd name="T91" fmla="*/ 1582 h 3294"/>
                  <a:gd name="T92" fmla="*/ 3432 w 3902"/>
                  <a:gd name="T93" fmla="*/ 1397 h 3294"/>
                  <a:gd name="T94" fmla="*/ 3506 w 3902"/>
                  <a:gd name="T95" fmla="*/ 1203 h 3294"/>
                  <a:gd name="T96" fmla="*/ 3580 w 3902"/>
                  <a:gd name="T97" fmla="*/ 998 h 3294"/>
                  <a:gd name="T98" fmla="*/ 3654 w 3902"/>
                  <a:gd name="T99" fmla="*/ 785 h 3294"/>
                  <a:gd name="T100" fmla="*/ 3728 w 3902"/>
                  <a:gd name="T101" fmla="*/ 562 h 3294"/>
                  <a:gd name="T102" fmla="*/ 3802 w 3902"/>
                  <a:gd name="T103" fmla="*/ 330 h 3294"/>
                  <a:gd name="T104" fmla="*/ 3876 w 3902"/>
                  <a:gd name="T105" fmla="*/ 88 h 3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02" h="3294">
                    <a:moveTo>
                      <a:pt x="0" y="0"/>
                    </a:moveTo>
                    <a:lnTo>
                      <a:pt x="2" y="5"/>
                    </a:lnTo>
                    <a:lnTo>
                      <a:pt x="27" y="88"/>
                    </a:lnTo>
                    <a:lnTo>
                      <a:pt x="51" y="169"/>
                    </a:lnTo>
                    <a:lnTo>
                      <a:pt x="76" y="250"/>
                    </a:lnTo>
                    <a:lnTo>
                      <a:pt x="100" y="330"/>
                    </a:lnTo>
                    <a:lnTo>
                      <a:pt x="125" y="408"/>
                    </a:lnTo>
                    <a:lnTo>
                      <a:pt x="150" y="485"/>
                    </a:lnTo>
                    <a:lnTo>
                      <a:pt x="175" y="562"/>
                    </a:lnTo>
                    <a:lnTo>
                      <a:pt x="199" y="637"/>
                    </a:lnTo>
                    <a:lnTo>
                      <a:pt x="224" y="712"/>
                    </a:lnTo>
                    <a:lnTo>
                      <a:pt x="249" y="785"/>
                    </a:lnTo>
                    <a:lnTo>
                      <a:pt x="273" y="857"/>
                    </a:lnTo>
                    <a:lnTo>
                      <a:pt x="298" y="928"/>
                    </a:lnTo>
                    <a:lnTo>
                      <a:pt x="323" y="998"/>
                    </a:lnTo>
                    <a:lnTo>
                      <a:pt x="347" y="1067"/>
                    </a:lnTo>
                    <a:lnTo>
                      <a:pt x="372" y="1135"/>
                    </a:lnTo>
                    <a:lnTo>
                      <a:pt x="397" y="1203"/>
                    </a:lnTo>
                    <a:lnTo>
                      <a:pt x="421" y="1268"/>
                    </a:lnTo>
                    <a:lnTo>
                      <a:pt x="446" y="1333"/>
                    </a:lnTo>
                    <a:lnTo>
                      <a:pt x="471" y="1397"/>
                    </a:lnTo>
                    <a:lnTo>
                      <a:pt x="495" y="1460"/>
                    </a:lnTo>
                    <a:lnTo>
                      <a:pt x="520" y="1521"/>
                    </a:lnTo>
                    <a:lnTo>
                      <a:pt x="545" y="1582"/>
                    </a:lnTo>
                    <a:lnTo>
                      <a:pt x="569" y="1641"/>
                    </a:lnTo>
                    <a:lnTo>
                      <a:pt x="594" y="1700"/>
                    </a:lnTo>
                    <a:lnTo>
                      <a:pt x="619" y="1757"/>
                    </a:lnTo>
                    <a:lnTo>
                      <a:pt x="643" y="1813"/>
                    </a:lnTo>
                    <a:lnTo>
                      <a:pt x="668" y="1869"/>
                    </a:lnTo>
                    <a:lnTo>
                      <a:pt x="693" y="1923"/>
                    </a:lnTo>
                    <a:lnTo>
                      <a:pt x="717" y="1976"/>
                    </a:lnTo>
                    <a:lnTo>
                      <a:pt x="742" y="2029"/>
                    </a:lnTo>
                    <a:lnTo>
                      <a:pt x="767" y="2080"/>
                    </a:lnTo>
                    <a:lnTo>
                      <a:pt x="792" y="2130"/>
                    </a:lnTo>
                    <a:lnTo>
                      <a:pt x="816" y="2179"/>
                    </a:lnTo>
                    <a:lnTo>
                      <a:pt x="841" y="2227"/>
                    </a:lnTo>
                    <a:lnTo>
                      <a:pt x="866" y="2274"/>
                    </a:lnTo>
                    <a:lnTo>
                      <a:pt x="890" y="2320"/>
                    </a:lnTo>
                    <a:lnTo>
                      <a:pt x="915" y="2364"/>
                    </a:lnTo>
                    <a:lnTo>
                      <a:pt x="940" y="2408"/>
                    </a:lnTo>
                    <a:lnTo>
                      <a:pt x="964" y="2451"/>
                    </a:lnTo>
                    <a:lnTo>
                      <a:pt x="989" y="2492"/>
                    </a:lnTo>
                    <a:lnTo>
                      <a:pt x="1014" y="2533"/>
                    </a:lnTo>
                    <a:lnTo>
                      <a:pt x="1038" y="2572"/>
                    </a:lnTo>
                    <a:lnTo>
                      <a:pt x="1063" y="2611"/>
                    </a:lnTo>
                    <a:lnTo>
                      <a:pt x="1088" y="2648"/>
                    </a:lnTo>
                    <a:lnTo>
                      <a:pt x="1112" y="2685"/>
                    </a:lnTo>
                    <a:lnTo>
                      <a:pt x="1137" y="2720"/>
                    </a:lnTo>
                    <a:lnTo>
                      <a:pt x="1162" y="2754"/>
                    </a:lnTo>
                    <a:lnTo>
                      <a:pt x="1186" y="2788"/>
                    </a:lnTo>
                    <a:lnTo>
                      <a:pt x="1211" y="2820"/>
                    </a:lnTo>
                    <a:lnTo>
                      <a:pt x="1236" y="2851"/>
                    </a:lnTo>
                    <a:lnTo>
                      <a:pt x="1260" y="2881"/>
                    </a:lnTo>
                    <a:lnTo>
                      <a:pt x="1285" y="2910"/>
                    </a:lnTo>
                    <a:lnTo>
                      <a:pt x="1310" y="2938"/>
                    </a:lnTo>
                    <a:lnTo>
                      <a:pt x="1334" y="2965"/>
                    </a:lnTo>
                    <a:lnTo>
                      <a:pt x="1359" y="2990"/>
                    </a:lnTo>
                    <a:lnTo>
                      <a:pt x="1384" y="3015"/>
                    </a:lnTo>
                    <a:lnTo>
                      <a:pt x="1408" y="3039"/>
                    </a:lnTo>
                    <a:lnTo>
                      <a:pt x="1433" y="3062"/>
                    </a:lnTo>
                    <a:lnTo>
                      <a:pt x="1458" y="3083"/>
                    </a:lnTo>
                    <a:lnTo>
                      <a:pt x="1483" y="3104"/>
                    </a:lnTo>
                    <a:lnTo>
                      <a:pt x="1507" y="3123"/>
                    </a:lnTo>
                    <a:lnTo>
                      <a:pt x="1532" y="3142"/>
                    </a:lnTo>
                    <a:lnTo>
                      <a:pt x="1557" y="3159"/>
                    </a:lnTo>
                    <a:lnTo>
                      <a:pt x="1581" y="3175"/>
                    </a:lnTo>
                    <a:lnTo>
                      <a:pt x="1606" y="3191"/>
                    </a:lnTo>
                    <a:lnTo>
                      <a:pt x="1631" y="3205"/>
                    </a:lnTo>
                    <a:lnTo>
                      <a:pt x="1655" y="3218"/>
                    </a:lnTo>
                    <a:lnTo>
                      <a:pt x="1680" y="3230"/>
                    </a:lnTo>
                    <a:lnTo>
                      <a:pt x="1705" y="3241"/>
                    </a:lnTo>
                    <a:lnTo>
                      <a:pt x="1729" y="3251"/>
                    </a:lnTo>
                    <a:lnTo>
                      <a:pt x="1754" y="3260"/>
                    </a:lnTo>
                    <a:lnTo>
                      <a:pt x="1779" y="3268"/>
                    </a:lnTo>
                    <a:lnTo>
                      <a:pt x="1803" y="3275"/>
                    </a:lnTo>
                    <a:lnTo>
                      <a:pt x="1828" y="3281"/>
                    </a:lnTo>
                    <a:lnTo>
                      <a:pt x="1853" y="3285"/>
                    </a:lnTo>
                    <a:lnTo>
                      <a:pt x="1877" y="3289"/>
                    </a:lnTo>
                    <a:lnTo>
                      <a:pt x="1902" y="3292"/>
                    </a:lnTo>
                    <a:lnTo>
                      <a:pt x="1927" y="3293"/>
                    </a:lnTo>
                    <a:lnTo>
                      <a:pt x="1951" y="3294"/>
                    </a:lnTo>
                    <a:lnTo>
                      <a:pt x="1976" y="3293"/>
                    </a:lnTo>
                    <a:lnTo>
                      <a:pt x="2001" y="3292"/>
                    </a:lnTo>
                    <a:lnTo>
                      <a:pt x="2025" y="3289"/>
                    </a:lnTo>
                    <a:lnTo>
                      <a:pt x="2050" y="3285"/>
                    </a:lnTo>
                    <a:lnTo>
                      <a:pt x="2075" y="3281"/>
                    </a:lnTo>
                    <a:lnTo>
                      <a:pt x="2100" y="3275"/>
                    </a:lnTo>
                    <a:lnTo>
                      <a:pt x="2124" y="3268"/>
                    </a:lnTo>
                    <a:lnTo>
                      <a:pt x="2149" y="3260"/>
                    </a:lnTo>
                    <a:lnTo>
                      <a:pt x="2173" y="3251"/>
                    </a:lnTo>
                    <a:lnTo>
                      <a:pt x="2198" y="3241"/>
                    </a:lnTo>
                    <a:lnTo>
                      <a:pt x="2223" y="3230"/>
                    </a:lnTo>
                    <a:lnTo>
                      <a:pt x="2248" y="3218"/>
                    </a:lnTo>
                    <a:lnTo>
                      <a:pt x="2272" y="3205"/>
                    </a:lnTo>
                    <a:lnTo>
                      <a:pt x="2297" y="3191"/>
                    </a:lnTo>
                    <a:lnTo>
                      <a:pt x="2322" y="3175"/>
                    </a:lnTo>
                    <a:lnTo>
                      <a:pt x="2346" y="3159"/>
                    </a:lnTo>
                    <a:lnTo>
                      <a:pt x="2371" y="3142"/>
                    </a:lnTo>
                    <a:lnTo>
                      <a:pt x="2396" y="3123"/>
                    </a:lnTo>
                    <a:lnTo>
                      <a:pt x="2420" y="3104"/>
                    </a:lnTo>
                    <a:lnTo>
                      <a:pt x="2445" y="3083"/>
                    </a:lnTo>
                    <a:lnTo>
                      <a:pt x="2470" y="3062"/>
                    </a:lnTo>
                    <a:lnTo>
                      <a:pt x="2494" y="3039"/>
                    </a:lnTo>
                    <a:lnTo>
                      <a:pt x="2519" y="3015"/>
                    </a:lnTo>
                    <a:lnTo>
                      <a:pt x="2544" y="2990"/>
                    </a:lnTo>
                    <a:lnTo>
                      <a:pt x="2568" y="2965"/>
                    </a:lnTo>
                    <a:lnTo>
                      <a:pt x="2593" y="2938"/>
                    </a:lnTo>
                    <a:lnTo>
                      <a:pt x="2618" y="2910"/>
                    </a:lnTo>
                    <a:lnTo>
                      <a:pt x="2642" y="2881"/>
                    </a:lnTo>
                    <a:lnTo>
                      <a:pt x="2667" y="2851"/>
                    </a:lnTo>
                    <a:lnTo>
                      <a:pt x="2692" y="2820"/>
                    </a:lnTo>
                    <a:lnTo>
                      <a:pt x="2717" y="2788"/>
                    </a:lnTo>
                    <a:lnTo>
                      <a:pt x="2741" y="2754"/>
                    </a:lnTo>
                    <a:lnTo>
                      <a:pt x="2766" y="2720"/>
                    </a:lnTo>
                    <a:lnTo>
                      <a:pt x="2790" y="2685"/>
                    </a:lnTo>
                    <a:lnTo>
                      <a:pt x="2815" y="2648"/>
                    </a:lnTo>
                    <a:lnTo>
                      <a:pt x="2840" y="2611"/>
                    </a:lnTo>
                    <a:lnTo>
                      <a:pt x="2865" y="2572"/>
                    </a:lnTo>
                    <a:lnTo>
                      <a:pt x="2889" y="2533"/>
                    </a:lnTo>
                    <a:lnTo>
                      <a:pt x="2914" y="2492"/>
                    </a:lnTo>
                    <a:lnTo>
                      <a:pt x="2939" y="2451"/>
                    </a:lnTo>
                    <a:lnTo>
                      <a:pt x="2963" y="2408"/>
                    </a:lnTo>
                    <a:lnTo>
                      <a:pt x="2988" y="2364"/>
                    </a:lnTo>
                    <a:lnTo>
                      <a:pt x="3013" y="2320"/>
                    </a:lnTo>
                    <a:lnTo>
                      <a:pt x="3037" y="2274"/>
                    </a:lnTo>
                    <a:lnTo>
                      <a:pt x="3062" y="2227"/>
                    </a:lnTo>
                    <a:lnTo>
                      <a:pt x="3087" y="2179"/>
                    </a:lnTo>
                    <a:lnTo>
                      <a:pt x="3111" y="2130"/>
                    </a:lnTo>
                    <a:lnTo>
                      <a:pt x="3136" y="2080"/>
                    </a:lnTo>
                    <a:lnTo>
                      <a:pt x="3161" y="2029"/>
                    </a:lnTo>
                    <a:lnTo>
                      <a:pt x="3185" y="1976"/>
                    </a:lnTo>
                    <a:lnTo>
                      <a:pt x="3210" y="1923"/>
                    </a:lnTo>
                    <a:lnTo>
                      <a:pt x="3235" y="1869"/>
                    </a:lnTo>
                    <a:lnTo>
                      <a:pt x="3259" y="1813"/>
                    </a:lnTo>
                    <a:lnTo>
                      <a:pt x="3284" y="1757"/>
                    </a:lnTo>
                    <a:lnTo>
                      <a:pt x="3309" y="1700"/>
                    </a:lnTo>
                    <a:lnTo>
                      <a:pt x="3334" y="1641"/>
                    </a:lnTo>
                    <a:lnTo>
                      <a:pt x="3358" y="1582"/>
                    </a:lnTo>
                    <a:lnTo>
                      <a:pt x="3383" y="1521"/>
                    </a:lnTo>
                    <a:lnTo>
                      <a:pt x="3407" y="1460"/>
                    </a:lnTo>
                    <a:lnTo>
                      <a:pt x="3432" y="1397"/>
                    </a:lnTo>
                    <a:lnTo>
                      <a:pt x="3457" y="1333"/>
                    </a:lnTo>
                    <a:lnTo>
                      <a:pt x="3482" y="1268"/>
                    </a:lnTo>
                    <a:lnTo>
                      <a:pt x="3506" y="1203"/>
                    </a:lnTo>
                    <a:lnTo>
                      <a:pt x="3531" y="1135"/>
                    </a:lnTo>
                    <a:lnTo>
                      <a:pt x="3555" y="1067"/>
                    </a:lnTo>
                    <a:lnTo>
                      <a:pt x="3580" y="998"/>
                    </a:lnTo>
                    <a:lnTo>
                      <a:pt x="3605" y="928"/>
                    </a:lnTo>
                    <a:lnTo>
                      <a:pt x="3630" y="857"/>
                    </a:lnTo>
                    <a:lnTo>
                      <a:pt x="3654" y="785"/>
                    </a:lnTo>
                    <a:lnTo>
                      <a:pt x="3679" y="712"/>
                    </a:lnTo>
                    <a:lnTo>
                      <a:pt x="3704" y="637"/>
                    </a:lnTo>
                    <a:lnTo>
                      <a:pt x="3728" y="562"/>
                    </a:lnTo>
                    <a:lnTo>
                      <a:pt x="3753" y="485"/>
                    </a:lnTo>
                    <a:lnTo>
                      <a:pt x="3778" y="408"/>
                    </a:lnTo>
                    <a:lnTo>
                      <a:pt x="3802" y="330"/>
                    </a:lnTo>
                    <a:lnTo>
                      <a:pt x="3827" y="250"/>
                    </a:lnTo>
                    <a:lnTo>
                      <a:pt x="3852" y="169"/>
                    </a:lnTo>
                    <a:lnTo>
                      <a:pt x="3876" y="88"/>
                    </a:lnTo>
                    <a:lnTo>
                      <a:pt x="3901" y="5"/>
                    </a:lnTo>
                    <a:lnTo>
                      <a:pt x="3902" y="0"/>
                    </a:lnTo>
                  </a:path>
                </a:pathLst>
              </a:custGeom>
              <a:noFill/>
              <a:ln w="41275" cap="flat">
                <a:solidFill>
                  <a:srgbClr val="0072BD"/>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53" name="Object 52"/>
            <p:cNvGraphicFramePr>
              <a:graphicFrameLocks noChangeAspect="1"/>
            </p:cNvGraphicFramePr>
            <p:nvPr>
              <p:extLst>
                <p:ext uri="{D42A27DB-BD31-4B8C-83A1-F6EECF244321}">
                  <p14:modId xmlns:p14="http://schemas.microsoft.com/office/powerpoint/2010/main" val="351677589"/>
                </p:ext>
              </p:extLst>
            </p:nvPr>
          </p:nvGraphicFramePr>
          <p:xfrm>
            <a:off x="5605266" y="4256882"/>
            <a:ext cx="2120900" cy="419100"/>
          </p:xfrm>
          <a:graphic>
            <a:graphicData uri="http://schemas.openxmlformats.org/presentationml/2006/ole">
              <mc:AlternateContent xmlns:mc="http://schemas.openxmlformats.org/markup-compatibility/2006">
                <mc:Choice xmlns:v="urn:schemas-microsoft-com:vml" Requires="v">
                  <p:oleObj spid="_x0000_s125795" name="Equation" r:id="rId3" imgW="2120760" imgH="419040" progId="Equation.DSMT4">
                    <p:embed/>
                  </p:oleObj>
                </mc:Choice>
                <mc:Fallback>
                  <p:oleObj name="Equation" r:id="rId3" imgW="2120760" imgH="419040" progId="Equation.DSMT4">
                    <p:embed/>
                    <p:pic>
                      <p:nvPicPr>
                        <p:cNvPr id="58" name="Object 57"/>
                        <p:cNvPicPr/>
                        <p:nvPr/>
                      </p:nvPicPr>
                      <p:blipFill>
                        <a:blip r:embed="rId4"/>
                        <a:stretch>
                          <a:fillRect/>
                        </a:stretch>
                      </p:blipFill>
                      <p:spPr>
                        <a:xfrm>
                          <a:off x="5605266" y="4256882"/>
                          <a:ext cx="2120900" cy="419100"/>
                        </a:xfrm>
                        <a:prstGeom prst="rect">
                          <a:avLst/>
                        </a:prstGeom>
                      </p:spPr>
                    </p:pic>
                  </p:oleObj>
                </mc:Fallback>
              </mc:AlternateContent>
            </a:graphicData>
          </a:graphic>
        </p:graphicFrame>
        <p:cxnSp>
          <p:nvCxnSpPr>
            <p:cNvPr id="76" name="Straight Connector 75"/>
            <p:cNvCxnSpPr/>
            <p:nvPr/>
          </p:nvCxnSpPr>
          <p:spPr bwMode="auto">
            <a:xfrm flipV="1">
              <a:off x="4456113" y="2154185"/>
              <a:ext cx="0" cy="18082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flipV="1">
              <a:off x="6019800" y="2154184"/>
              <a:ext cx="0" cy="18082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0" name="Straight Arrow Connector 79"/>
            <p:cNvCxnSpPr/>
            <p:nvPr/>
          </p:nvCxnSpPr>
          <p:spPr bwMode="auto">
            <a:xfrm>
              <a:off x="4456113" y="2362200"/>
              <a:ext cx="1563687" cy="0"/>
            </a:xfrm>
            <a:prstGeom prst="straightConnector1">
              <a:avLst/>
            </a:prstGeom>
            <a:solidFill>
              <a:schemeClr val="accent1"/>
            </a:solidFill>
            <a:ln w="19050" cap="flat" cmpd="sng" algn="ctr">
              <a:solidFill>
                <a:schemeClr val="tx1"/>
              </a:solidFill>
              <a:prstDash val="solid"/>
              <a:round/>
              <a:headEnd type="triangle"/>
              <a:tailEnd type="triangle"/>
            </a:ln>
            <a:effectLst/>
          </p:spPr>
        </p:cxnSp>
        <p:sp>
          <p:nvSpPr>
            <p:cNvPr id="81" name="TextBox 80"/>
            <p:cNvSpPr txBox="1"/>
            <p:nvPr/>
          </p:nvSpPr>
          <p:spPr>
            <a:xfrm>
              <a:off x="5054267" y="2000305"/>
              <a:ext cx="397866" cy="369332"/>
            </a:xfrm>
            <a:prstGeom prst="rect">
              <a:avLst/>
            </a:prstGeom>
            <a:noFill/>
          </p:spPr>
          <p:txBody>
            <a:bodyPr wrap="none" rtlCol="0">
              <a:spAutoFit/>
            </a:bodyPr>
            <a:lstStyle/>
            <a:p>
              <a:r>
                <a:rPr lang="en-US" dirty="0" smtClean="0"/>
                <a:t>a</a:t>
              </a:r>
              <a:r>
                <a:rPr lang="en-US" baseline="-25000" dirty="0" smtClean="0"/>
                <a:t>0</a:t>
              </a:r>
              <a:endParaRPr lang="en-US" dirty="0"/>
            </a:p>
          </p:txBody>
        </p:sp>
      </p:grpSp>
      <p:grpSp>
        <p:nvGrpSpPr>
          <p:cNvPr id="100" name="Group 99"/>
          <p:cNvGrpSpPr/>
          <p:nvPr/>
        </p:nvGrpSpPr>
        <p:grpSpPr>
          <a:xfrm>
            <a:off x="3437890" y="995141"/>
            <a:ext cx="4676776" cy="830997"/>
            <a:chOff x="3476624" y="1002355"/>
            <a:chExt cx="4676776" cy="830997"/>
          </a:xfrm>
        </p:grpSpPr>
        <p:grpSp>
          <p:nvGrpSpPr>
            <p:cNvPr id="85" name="Group 84"/>
            <p:cNvGrpSpPr/>
            <p:nvPr/>
          </p:nvGrpSpPr>
          <p:grpSpPr>
            <a:xfrm>
              <a:off x="3476624" y="1002355"/>
              <a:ext cx="4676776" cy="830997"/>
              <a:chOff x="3417379" y="1235251"/>
              <a:chExt cx="4676776" cy="830997"/>
            </a:xfrm>
          </p:grpSpPr>
          <p:sp>
            <p:nvSpPr>
              <p:cNvPr id="83" name="TextBox 82"/>
              <p:cNvSpPr txBox="1"/>
              <p:nvPr/>
            </p:nvSpPr>
            <p:spPr>
              <a:xfrm>
                <a:off x="3417379" y="1235251"/>
                <a:ext cx="4676776" cy="830997"/>
              </a:xfrm>
              <a:prstGeom prst="rect">
                <a:avLst/>
              </a:prstGeom>
              <a:noFill/>
            </p:spPr>
            <p:txBody>
              <a:bodyPr wrap="square" rtlCol="0">
                <a:spAutoFit/>
              </a:bodyPr>
              <a:lstStyle/>
              <a:p>
                <a:r>
                  <a:rPr lang="en-US" sz="1600" dirty="0" smtClean="0"/>
                  <a:t>The nonlinear terms become comparable to linear terms when the electron is about to ionize –break the bond           </a:t>
                </a:r>
                <a:endParaRPr lang="en-US" sz="1600" dirty="0"/>
              </a:p>
            </p:txBody>
          </p:sp>
          <p:graphicFrame>
            <p:nvGraphicFramePr>
              <p:cNvPr id="84" name="Object 83"/>
              <p:cNvGraphicFramePr>
                <a:graphicFrameLocks noChangeAspect="1"/>
              </p:cNvGraphicFramePr>
              <p:nvPr>
                <p:extLst>
                  <p:ext uri="{D42A27DB-BD31-4B8C-83A1-F6EECF244321}">
                    <p14:modId xmlns:p14="http://schemas.microsoft.com/office/powerpoint/2010/main" val="144465030"/>
                  </p:ext>
                </p:extLst>
              </p:nvPr>
            </p:nvGraphicFramePr>
            <p:xfrm>
              <a:off x="4396732" y="1724632"/>
              <a:ext cx="607317" cy="341616"/>
            </p:xfrm>
            <a:graphic>
              <a:graphicData uri="http://schemas.openxmlformats.org/presentationml/2006/ole">
                <mc:AlternateContent xmlns:mc="http://schemas.openxmlformats.org/markup-compatibility/2006">
                  <mc:Choice xmlns:v="urn:schemas-microsoft-com:vml" Requires="v">
                    <p:oleObj spid="_x0000_s125796" name="Equation" r:id="rId5" imgW="406080" imgH="228600" progId="Equation.DSMT4">
                      <p:embed/>
                    </p:oleObj>
                  </mc:Choice>
                  <mc:Fallback>
                    <p:oleObj name="Equation" r:id="rId5" imgW="406080" imgH="228600" progId="Equation.DSMT4">
                      <p:embed/>
                      <p:pic>
                        <p:nvPicPr>
                          <p:cNvPr id="0" name=""/>
                          <p:cNvPicPr/>
                          <p:nvPr/>
                        </p:nvPicPr>
                        <p:blipFill>
                          <a:blip r:embed="rId6"/>
                          <a:stretch>
                            <a:fillRect/>
                          </a:stretch>
                        </p:blipFill>
                        <p:spPr>
                          <a:xfrm>
                            <a:off x="4396732" y="1724632"/>
                            <a:ext cx="607317" cy="341616"/>
                          </a:xfrm>
                          <a:prstGeom prst="rect">
                            <a:avLst/>
                          </a:prstGeom>
                        </p:spPr>
                      </p:pic>
                    </p:oleObj>
                  </mc:Fallback>
                </mc:AlternateContent>
              </a:graphicData>
            </a:graphic>
          </p:graphicFrame>
        </p:grpSp>
        <p:graphicFrame>
          <p:nvGraphicFramePr>
            <p:cNvPr id="86" name="Object 85"/>
            <p:cNvGraphicFramePr>
              <a:graphicFrameLocks noChangeAspect="1"/>
            </p:cNvGraphicFramePr>
            <p:nvPr>
              <p:extLst>
                <p:ext uri="{D42A27DB-BD31-4B8C-83A1-F6EECF244321}">
                  <p14:modId xmlns:p14="http://schemas.microsoft.com/office/powerpoint/2010/main" val="2914798469"/>
                </p:ext>
              </p:extLst>
            </p:nvPr>
          </p:nvGraphicFramePr>
          <p:xfrm>
            <a:off x="5212132" y="1529960"/>
            <a:ext cx="736575" cy="265167"/>
          </p:xfrm>
          <a:graphic>
            <a:graphicData uri="http://schemas.openxmlformats.org/presentationml/2006/ole">
              <mc:AlternateContent xmlns:mc="http://schemas.openxmlformats.org/markup-compatibility/2006">
                <mc:Choice xmlns:v="urn:schemas-microsoft-com:vml" Requires="v">
                  <p:oleObj spid="_x0000_s125797" name="Equation" r:id="rId7" imgW="634680" imgH="228600" progId="Equation.DSMT4">
                    <p:embed/>
                  </p:oleObj>
                </mc:Choice>
                <mc:Fallback>
                  <p:oleObj name="Equation" r:id="rId7" imgW="634680" imgH="228600" progId="Equation.DSMT4">
                    <p:embed/>
                    <p:pic>
                      <p:nvPicPr>
                        <p:cNvPr id="0" name=""/>
                        <p:cNvPicPr/>
                        <p:nvPr/>
                      </p:nvPicPr>
                      <p:blipFill>
                        <a:blip r:embed="rId8"/>
                        <a:stretch>
                          <a:fillRect/>
                        </a:stretch>
                      </p:blipFill>
                      <p:spPr>
                        <a:xfrm>
                          <a:off x="5212132" y="1529960"/>
                          <a:ext cx="736575" cy="265167"/>
                        </a:xfrm>
                        <a:prstGeom prst="rect">
                          <a:avLst/>
                        </a:prstGeom>
                      </p:spPr>
                    </p:pic>
                  </p:oleObj>
                </mc:Fallback>
              </mc:AlternateContent>
            </a:graphicData>
          </a:graphic>
        </p:graphicFrame>
      </p:grpSp>
      <p:sp>
        <p:nvSpPr>
          <p:cNvPr id="88" name="TextBox 87"/>
          <p:cNvSpPr txBox="1"/>
          <p:nvPr/>
        </p:nvSpPr>
        <p:spPr>
          <a:xfrm>
            <a:off x="4637825" y="1877551"/>
            <a:ext cx="1138453" cy="369332"/>
          </a:xfrm>
          <a:prstGeom prst="rect">
            <a:avLst/>
          </a:prstGeom>
          <a:noFill/>
        </p:spPr>
        <p:txBody>
          <a:bodyPr wrap="none" rtlCol="0">
            <a:spAutoFit/>
          </a:bodyPr>
          <a:lstStyle/>
          <a:p>
            <a:r>
              <a:rPr lang="en-US" sz="1600" dirty="0" smtClean="0"/>
              <a:t>Therefore</a:t>
            </a:r>
            <a:r>
              <a:rPr lang="en-US" dirty="0" smtClean="0"/>
              <a:t> </a:t>
            </a:r>
            <a:endParaRPr lang="en-US" dirty="0"/>
          </a:p>
        </p:txBody>
      </p:sp>
      <p:graphicFrame>
        <p:nvGraphicFramePr>
          <p:cNvPr id="89" name="Object 88"/>
          <p:cNvGraphicFramePr>
            <a:graphicFrameLocks noChangeAspect="1"/>
          </p:cNvGraphicFramePr>
          <p:nvPr>
            <p:extLst>
              <p:ext uri="{D42A27DB-BD31-4B8C-83A1-F6EECF244321}">
                <p14:modId xmlns:p14="http://schemas.microsoft.com/office/powerpoint/2010/main" val="2921582286"/>
              </p:ext>
            </p:extLst>
          </p:nvPr>
        </p:nvGraphicFramePr>
        <p:xfrm>
          <a:off x="5948707" y="1903885"/>
          <a:ext cx="1336365" cy="866434"/>
        </p:xfrm>
        <a:graphic>
          <a:graphicData uri="http://schemas.openxmlformats.org/presentationml/2006/ole">
            <mc:AlternateContent xmlns:mc="http://schemas.openxmlformats.org/markup-compatibility/2006">
              <mc:Choice xmlns:v="urn:schemas-microsoft-com:vml" Requires="v">
                <p:oleObj spid="_x0000_s125798" name="Equation" r:id="rId9" imgW="1155600" imgH="749160" progId="Equation.DSMT4">
                  <p:embed/>
                </p:oleObj>
              </mc:Choice>
              <mc:Fallback>
                <p:oleObj name="Equation" r:id="rId9" imgW="1155600" imgH="749160" progId="Equation.DSMT4">
                  <p:embed/>
                  <p:pic>
                    <p:nvPicPr>
                      <p:cNvPr id="0" name=""/>
                      <p:cNvPicPr/>
                      <p:nvPr/>
                    </p:nvPicPr>
                    <p:blipFill>
                      <a:blip r:embed="rId10"/>
                      <a:stretch>
                        <a:fillRect/>
                      </a:stretch>
                    </p:blipFill>
                    <p:spPr>
                      <a:xfrm>
                        <a:off x="5948707" y="1903885"/>
                        <a:ext cx="1336365" cy="866434"/>
                      </a:xfrm>
                      <a:prstGeom prst="rect">
                        <a:avLst/>
                      </a:prstGeom>
                    </p:spPr>
                  </p:pic>
                </p:oleObj>
              </mc:Fallback>
            </mc:AlternateContent>
          </a:graphicData>
        </a:graphic>
      </p:graphicFrame>
      <p:sp>
        <p:nvSpPr>
          <p:cNvPr id="90" name="TextBox 89"/>
          <p:cNvSpPr txBox="1"/>
          <p:nvPr/>
        </p:nvSpPr>
        <p:spPr>
          <a:xfrm>
            <a:off x="3365949" y="2845831"/>
            <a:ext cx="2582758" cy="338554"/>
          </a:xfrm>
          <a:prstGeom prst="rect">
            <a:avLst/>
          </a:prstGeom>
          <a:noFill/>
        </p:spPr>
        <p:txBody>
          <a:bodyPr wrap="none" rtlCol="0">
            <a:spAutoFit/>
          </a:bodyPr>
          <a:lstStyle/>
          <a:p>
            <a:r>
              <a:rPr lang="en-US" sz="1600" dirty="0" smtClean="0"/>
              <a:t>Far from any resonances, </a:t>
            </a:r>
            <a:endParaRPr lang="en-US" sz="1600" dirty="0"/>
          </a:p>
        </p:txBody>
      </p:sp>
      <p:graphicFrame>
        <p:nvGraphicFramePr>
          <p:cNvPr id="91" name="Object 90"/>
          <p:cNvGraphicFramePr>
            <a:graphicFrameLocks noChangeAspect="1"/>
          </p:cNvGraphicFramePr>
          <p:nvPr>
            <p:extLst>
              <p:ext uri="{D42A27DB-BD31-4B8C-83A1-F6EECF244321}">
                <p14:modId xmlns:p14="http://schemas.microsoft.com/office/powerpoint/2010/main" val="1941821756"/>
              </p:ext>
            </p:extLst>
          </p:nvPr>
        </p:nvGraphicFramePr>
        <p:xfrm>
          <a:off x="5956300" y="2900808"/>
          <a:ext cx="749300" cy="286966"/>
        </p:xfrm>
        <a:graphic>
          <a:graphicData uri="http://schemas.openxmlformats.org/presentationml/2006/ole">
            <mc:AlternateContent xmlns:mc="http://schemas.openxmlformats.org/markup-compatibility/2006">
              <mc:Choice xmlns:v="urn:schemas-microsoft-com:vml" Requires="v">
                <p:oleObj spid="_x0000_s125799" name="Equation" r:id="rId11" imgW="596880" imgH="228600" progId="Equation.DSMT4">
                  <p:embed/>
                </p:oleObj>
              </mc:Choice>
              <mc:Fallback>
                <p:oleObj name="Equation" r:id="rId11" imgW="596880" imgH="228600" progId="Equation.DSMT4">
                  <p:embed/>
                  <p:pic>
                    <p:nvPicPr>
                      <p:cNvPr id="0" name=""/>
                      <p:cNvPicPr/>
                      <p:nvPr/>
                    </p:nvPicPr>
                    <p:blipFill>
                      <a:blip r:embed="rId12"/>
                      <a:stretch>
                        <a:fillRect/>
                      </a:stretch>
                    </p:blipFill>
                    <p:spPr>
                      <a:xfrm>
                        <a:off x="5956300" y="2900808"/>
                        <a:ext cx="749300" cy="286966"/>
                      </a:xfrm>
                      <a:prstGeom prst="rect">
                        <a:avLst/>
                      </a:prstGeom>
                    </p:spPr>
                  </p:pic>
                </p:oleObj>
              </mc:Fallback>
            </mc:AlternateContent>
          </a:graphicData>
        </a:graphic>
      </p:graphicFrame>
      <p:graphicFrame>
        <p:nvGraphicFramePr>
          <p:cNvPr id="92" name="Object 91"/>
          <p:cNvGraphicFramePr>
            <a:graphicFrameLocks noChangeAspect="1"/>
          </p:cNvGraphicFramePr>
          <p:nvPr>
            <p:extLst>
              <p:ext uri="{D42A27DB-BD31-4B8C-83A1-F6EECF244321}">
                <p14:modId xmlns:p14="http://schemas.microsoft.com/office/powerpoint/2010/main" val="3461407953"/>
              </p:ext>
            </p:extLst>
          </p:nvPr>
        </p:nvGraphicFramePr>
        <p:xfrm>
          <a:off x="304800" y="3399014"/>
          <a:ext cx="5029200" cy="1257300"/>
        </p:xfrm>
        <a:graphic>
          <a:graphicData uri="http://schemas.openxmlformats.org/presentationml/2006/ole">
            <mc:AlternateContent xmlns:mc="http://schemas.openxmlformats.org/markup-compatibility/2006">
              <mc:Choice xmlns:v="urn:schemas-microsoft-com:vml" Requires="v">
                <p:oleObj spid="_x0000_s125800" name="Equation" r:id="rId13" imgW="5029200" imgH="1257120" progId="Equation.DSMT4">
                  <p:embed/>
                </p:oleObj>
              </mc:Choice>
              <mc:Fallback>
                <p:oleObj name="Equation" r:id="rId13" imgW="5029200" imgH="1257120" progId="Equation.DSMT4">
                  <p:embed/>
                  <p:pic>
                    <p:nvPicPr>
                      <p:cNvPr id="0" name=""/>
                      <p:cNvPicPr/>
                      <p:nvPr/>
                    </p:nvPicPr>
                    <p:blipFill>
                      <a:blip r:embed="rId14"/>
                      <a:stretch>
                        <a:fillRect/>
                      </a:stretch>
                    </p:blipFill>
                    <p:spPr>
                      <a:xfrm>
                        <a:off x="304800" y="3399014"/>
                        <a:ext cx="5029200" cy="1257300"/>
                      </a:xfrm>
                      <a:prstGeom prst="rect">
                        <a:avLst/>
                      </a:prstGeom>
                    </p:spPr>
                  </p:pic>
                </p:oleObj>
              </mc:Fallback>
            </mc:AlternateContent>
          </a:graphicData>
        </a:graphic>
      </p:graphicFrame>
      <p:sp>
        <p:nvSpPr>
          <p:cNvPr id="93" name="TextBox 92"/>
          <p:cNvSpPr txBox="1"/>
          <p:nvPr/>
        </p:nvSpPr>
        <p:spPr>
          <a:xfrm>
            <a:off x="5550241" y="3410237"/>
            <a:ext cx="3276600" cy="584775"/>
          </a:xfrm>
          <a:prstGeom prst="rect">
            <a:avLst/>
          </a:prstGeom>
          <a:noFill/>
        </p:spPr>
        <p:txBody>
          <a:bodyPr wrap="square" rtlCol="0">
            <a:spAutoFit/>
          </a:bodyPr>
          <a:lstStyle/>
          <a:p>
            <a:r>
              <a:rPr lang="en-US" sz="1600" dirty="0" smtClean="0"/>
              <a:t>“intrinsic” or “atomic” field that binds the electron</a:t>
            </a:r>
            <a:endParaRPr lang="en-US" sz="1600" dirty="0"/>
          </a:p>
        </p:txBody>
      </p:sp>
      <p:graphicFrame>
        <p:nvGraphicFramePr>
          <p:cNvPr id="94" name="Object 93"/>
          <p:cNvGraphicFramePr>
            <a:graphicFrameLocks noChangeAspect="1"/>
          </p:cNvGraphicFramePr>
          <p:nvPr>
            <p:extLst>
              <p:ext uri="{D42A27DB-BD31-4B8C-83A1-F6EECF244321}">
                <p14:modId xmlns:p14="http://schemas.microsoft.com/office/powerpoint/2010/main" val="4143805517"/>
              </p:ext>
            </p:extLst>
          </p:nvPr>
        </p:nvGraphicFramePr>
        <p:xfrm>
          <a:off x="5693701" y="4034199"/>
          <a:ext cx="1879600" cy="241300"/>
        </p:xfrm>
        <a:graphic>
          <a:graphicData uri="http://schemas.openxmlformats.org/presentationml/2006/ole">
            <mc:AlternateContent xmlns:mc="http://schemas.openxmlformats.org/markup-compatibility/2006">
              <mc:Choice xmlns:v="urn:schemas-microsoft-com:vml" Requires="v">
                <p:oleObj spid="_x0000_s125801" name="Equation" r:id="rId15" imgW="1879560" imgH="241200" progId="Equation.DSMT4">
                  <p:embed/>
                </p:oleObj>
              </mc:Choice>
              <mc:Fallback>
                <p:oleObj name="Equation" r:id="rId15" imgW="1879560" imgH="241200" progId="Equation.DSMT4">
                  <p:embed/>
                  <p:pic>
                    <p:nvPicPr>
                      <p:cNvPr id="0" name=""/>
                      <p:cNvPicPr/>
                      <p:nvPr/>
                    </p:nvPicPr>
                    <p:blipFill>
                      <a:blip r:embed="rId16"/>
                      <a:stretch>
                        <a:fillRect/>
                      </a:stretch>
                    </p:blipFill>
                    <p:spPr>
                      <a:xfrm>
                        <a:off x="5693701" y="4034199"/>
                        <a:ext cx="1879600" cy="241300"/>
                      </a:xfrm>
                      <a:prstGeom prst="rect">
                        <a:avLst/>
                      </a:prstGeom>
                    </p:spPr>
                  </p:pic>
                </p:oleObj>
              </mc:Fallback>
            </mc:AlternateContent>
          </a:graphicData>
        </a:graphic>
      </p:graphicFrame>
      <p:graphicFrame>
        <p:nvGraphicFramePr>
          <p:cNvPr id="95" name="Object 94"/>
          <p:cNvGraphicFramePr>
            <a:graphicFrameLocks noChangeAspect="1"/>
          </p:cNvGraphicFramePr>
          <p:nvPr>
            <p:extLst>
              <p:ext uri="{D42A27DB-BD31-4B8C-83A1-F6EECF244321}">
                <p14:modId xmlns:p14="http://schemas.microsoft.com/office/powerpoint/2010/main" val="21406905"/>
              </p:ext>
            </p:extLst>
          </p:nvPr>
        </p:nvGraphicFramePr>
        <p:xfrm>
          <a:off x="5693701" y="4339340"/>
          <a:ext cx="528293" cy="264147"/>
        </p:xfrm>
        <a:graphic>
          <a:graphicData uri="http://schemas.openxmlformats.org/presentationml/2006/ole">
            <mc:AlternateContent xmlns:mc="http://schemas.openxmlformats.org/markup-compatibility/2006">
              <mc:Choice xmlns:v="urn:schemas-microsoft-com:vml" Requires="v">
                <p:oleObj spid="_x0000_s125802" name="Equation" r:id="rId17" imgW="457200" imgH="228600" progId="Equation.DSMT4">
                  <p:embed/>
                </p:oleObj>
              </mc:Choice>
              <mc:Fallback>
                <p:oleObj name="Equation" r:id="rId17" imgW="457200" imgH="228600" progId="Equation.DSMT4">
                  <p:embed/>
                  <p:pic>
                    <p:nvPicPr>
                      <p:cNvPr id="0" name=""/>
                      <p:cNvPicPr/>
                      <p:nvPr/>
                    </p:nvPicPr>
                    <p:blipFill>
                      <a:blip r:embed="rId18"/>
                      <a:stretch>
                        <a:fillRect/>
                      </a:stretch>
                    </p:blipFill>
                    <p:spPr>
                      <a:xfrm>
                        <a:off x="5693701" y="4339340"/>
                        <a:ext cx="528293" cy="264147"/>
                      </a:xfrm>
                      <a:prstGeom prst="rect">
                        <a:avLst/>
                      </a:prstGeom>
                    </p:spPr>
                  </p:pic>
                </p:oleObj>
              </mc:Fallback>
            </mc:AlternateContent>
          </a:graphicData>
        </a:graphic>
      </p:graphicFrame>
      <p:graphicFrame>
        <p:nvGraphicFramePr>
          <p:cNvPr id="96" name="Object 95"/>
          <p:cNvGraphicFramePr>
            <a:graphicFrameLocks noChangeAspect="1"/>
          </p:cNvGraphicFramePr>
          <p:nvPr>
            <p:extLst>
              <p:ext uri="{D42A27DB-BD31-4B8C-83A1-F6EECF244321}">
                <p14:modId xmlns:p14="http://schemas.microsoft.com/office/powerpoint/2010/main" val="839778788"/>
              </p:ext>
            </p:extLst>
          </p:nvPr>
        </p:nvGraphicFramePr>
        <p:xfrm>
          <a:off x="6496390" y="4357113"/>
          <a:ext cx="1587500" cy="228600"/>
        </p:xfrm>
        <a:graphic>
          <a:graphicData uri="http://schemas.openxmlformats.org/presentationml/2006/ole">
            <mc:AlternateContent xmlns:mc="http://schemas.openxmlformats.org/markup-compatibility/2006">
              <mc:Choice xmlns:v="urn:schemas-microsoft-com:vml" Requires="v">
                <p:oleObj spid="_x0000_s125803" name="Equation" r:id="rId19" imgW="1587240" imgH="228600" progId="Equation.DSMT4">
                  <p:embed/>
                </p:oleObj>
              </mc:Choice>
              <mc:Fallback>
                <p:oleObj name="Equation" r:id="rId19" imgW="1587240" imgH="228600" progId="Equation.DSMT4">
                  <p:embed/>
                  <p:pic>
                    <p:nvPicPr>
                      <p:cNvPr id="0" name=""/>
                      <p:cNvPicPr/>
                      <p:nvPr/>
                    </p:nvPicPr>
                    <p:blipFill>
                      <a:blip r:embed="rId20"/>
                      <a:stretch>
                        <a:fillRect/>
                      </a:stretch>
                    </p:blipFill>
                    <p:spPr>
                      <a:xfrm>
                        <a:off x="6496390" y="4357113"/>
                        <a:ext cx="1587500" cy="228600"/>
                      </a:xfrm>
                      <a:prstGeom prst="rect">
                        <a:avLst/>
                      </a:prstGeom>
                    </p:spPr>
                  </p:pic>
                </p:oleObj>
              </mc:Fallback>
            </mc:AlternateContent>
          </a:graphicData>
        </a:graphic>
      </p:graphicFrame>
      <p:graphicFrame>
        <p:nvGraphicFramePr>
          <p:cNvPr id="97" name="Object 96"/>
          <p:cNvGraphicFramePr>
            <a:graphicFrameLocks noChangeAspect="1"/>
          </p:cNvGraphicFramePr>
          <p:nvPr>
            <p:extLst>
              <p:ext uri="{D42A27DB-BD31-4B8C-83A1-F6EECF244321}">
                <p14:modId xmlns:p14="http://schemas.microsoft.com/office/powerpoint/2010/main" val="3980003326"/>
              </p:ext>
            </p:extLst>
          </p:nvPr>
        </p:nvGraphicFramePr>
        <p:xfrm>
          <a:off x="599225" y="4870943"/>
          <a:ext cx="4038600" cy="1168400"/>
        </p:xfrm>
        <a:graphic>
          <a:graphicData uri="http://schemas.openxmlformats.org/presentationml/2006/ole">
            <mc:AlternateContent xmlns:mc="http://schemas.openxmlformats.org/markup-compatibility/2006">
              <mc:Choice xmlns:v="urn:schemas-microsoft-com:vml" Requires="v">
                <p:oleObj spid="_x0000_s125804" name="Equation" r:id="rId21" imgW="4038480" imgH="1168200" progId="Equation.DSMT4">
                  <p:embed/>
                </p:oleObj>
              </mc:Choice>
              <mc:Fallback>
                <p:oleObj name="Equation" r:id="rId21" imgW="4038480" imgH="1168200" progId="Equation.DSMT4">
                  <p:embed/>
                  <p:pic>
                    <p:nvPicPr>
                      <p:cNvPr id="0" name=""/>
                      <p:cNvPicPr/>
                      <p:nvPr/>
                    </p:nvPicPr>
                    <p:blipFill>
                      <a:blip r:embed="rId22"/>
                      <a:stretch>
                        <a:fillRect/>
                      </a:stretch>
                    </p:blipFill>
                    <p:spPr>
                      <a:xfrm>
                        <a:off x="599225" y="4870943"/>
                        <a:ext cx="4038600" cy="1168400"/>
                      </a:xfrm>
                      <a:prstGeom prst="rect">
                        <a:avLst/>
                      </a:prstGeom>
                    </p:spPr>
                  </p:pic>
                </p:oleObj>
              </mc:Fallback>
            </mc:AlternateContent>
          </a:graphicData>
        </a:graphic>
      </p:graphicFrame>
      <p:sp>
        <p:nvSpPr>
          <p:cNvPr id="98" name="TextBox 97"/>
          <p:cNvSpPr txBox="1"/>
          <p:nvPr/>
        </p:nvSpPr>
        <p:spPr>
          <a:xfrm>
            <a:off x="5051224" y="4867291"/>
            <a:ext cx="3775618" cy="1815882"/>
          </a:xfrm>
          <a:prstGeom prst="rect">
            <a:avLst/>
          </a:prstGeom>
          <a:noFill/>
        </p:spPr>
        <p:txBody>
          <a:bodyPr wrap="square" rtlCol="0">
            <a:spAutoFit/>
          </a:bodyPr>
          <a:lstStyle/>
          <a:p>
            <a:pPr algn="just"/>
            <a:r>
              <a:rPr lang="en-US" sz="1600" dirty="0" smtClean="0"/>
              <a:t>Note a very strong dependence on resonance frequency – i.e. on the transparency band width. The materials that are transparent only in IR will have much larger nonlinearity, hence on should avoid comparing apples with oranges</a:t>
            </a:r>
            <a:endParaRPr lang="en-US" sz="1600" dirty="0"/>
          </a:p>
        </p:txBody>
      </p:sp>
      <p:sp>
        <p:nvSpPr>
          <p:cNvPr id="99" name="TextBox 98"/>
          <p:cNvSpPr txBox="1"/>
          <p:nvPr/>
        </p:nvSpPr>
        <p:spPr>
          <a:xfrm>
            <a:off x="185826" y="5775232"/>
            <a:ext cx="3049233" cy="369332"/>
          </a:xfrm>
          <a:prstGeom prst="rect">
            <a:avLst/>
          </a:prstGeom>
          <a:noFill/>
        </p:spPr>
        <p:txBody>
          <a:bodyPr wrap="none" rtlCol="0">
            <a:spAutoFit/>
          </a:bodyPr>
          <a:lstStyle/>
          <a:p>
            <a:r>
              <a:rPr lang="el-GR" b="1" dirty="0" smtClean="0">
                <a:latin typeface="Times New Roman" panose="02020603050405020304" pitchFamily="18" charset="0"/>
                <a:cs typeface="Times New Roman" panose="02020603050405020304" pitchFamily="18" charset="0"/>
              </a:rPr>
              <a:t>χ</a:t>
            </a:r>
            <a:r>
              <a:rPr lang="en-US" b="1" baseline="30000" dirty="0" smtClean="0">
                <a:latin typeface="Times New Roman" panose="02020603050405020304" pitchFamily="18" charset="0"/>
                <a:cs typeface="Times New Roman" panose="02020603050405020304" pitchFamily="18" charset="0"/>
              </a:rPr>
              <a:t>(3)</a:t>
            </a:r>
            <a:r>
              <a:rPr lang="en-US" b="1" dirty="0"/>
              <a:t> </a:t>
            </a:r>
            <a:r>
              <a:rPr lang="en-US" b="1" dirty="0" smtClean="0"/>
              <a:t>is a fourth rank tensor</a:t>
            </a:r>
            <a:r>
              <a:rPr lang="en-US" b="1" baseline="30000"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812553954"/>
              </p:ext>
            </p:extLst>
          </p:nvPr>
        </p:nvGraphicFramePr>
        <p:xfrm>
          <a:off x="773245" y="6136183"/>
          <a:ext cx="2338387" cy="714375"/>
        </p:xfrm>
        <a:graphic>
          <a:graphicData uri="http://schemas.openxmlformats.org/presentationml/2006/ole">
            <mc:AlternateContent xmlns:mc="http://schemas.openxmlformats.org/markup-compatibility/2006">
              <mc:Choice xmlns:v="urn:schemas-microsoft-com:vml" Requires="v">
                <p:oleObj spid="_x0000_s125805" name="Equation" r:id="rId23" imgW="2338405" imgH="714064" progId="Equation.DSMT4">
                  <p:embed/>
                </p:oleObj>
              </mc:Choice>
              <mc:Fallback>
                <p:oleObj name="Equation" r:id="rId23" imgW="2338405" imgH="714064" progId="Equation.DSMT4">
                  <p:embed/>
                  <p:pic>
                    <p:nvPicPr>
                      <p:cNvPr id="0" name=""/>
                      <p:cNvPicPr/>
                      <p:nvPr/>
                    </p:nvPicPr>
                    <p:blipFill>
                      <a:blip r:embed="rId24"/>
                      <a:stretch>
                        <a:fillRect/>
                      </a:stretch>
                    </p:blipFill>
                    <p:spPr>
                      <a:xfrm>
                        <a:off x="773245" y="6136183"/>
                        <a:ext cx="2338387" cy="714375"/>
                      </a:xfrm>
                      <a:prstGeom prst="rect">
                        <a:avLst/>
                      </a:prstGeom>
                    </p:spPr>
                  </p:pic>
                </p:oleObj>
              </mc:Fallback>
            </mc:AlternateContent>
          </a:graphicData>
        </a:graphic>
      </p:graphicFrame>
    </p:spTree>
    <p:extLst>
      <p:ext uri="{BB962C8B-B14F-4D97-AF65-F5344CB8AC3E}">
        <p14:creationId xmlns:p14="http://schemas.microsoft.com/office/powerpoint/2010/main" val="100402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0" grpId="0"/>
      <p:bldP spid="93" grpId="0"/>
      <p:bldP spid="98" grpId="0"/>
      <p:bldP spid="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7782"/>
            <a:ext cx="8229600" cy="1143000"/>
          </a:xfrm>
        </p:spPr>
        <p:txBody>
          <a:bodyPr/>
          <a:lstStyle/>
          <a:p>
            <a:r>
              <a:rPr lang="en-US" sz="3200" dirty="0" smtClean="0"/>
              <a:t>Sum frequency and 3</a:t>
            </a:r>
            <a:r>
              <a:rPr lang="en-US" sz="3200" baseline="30000" dirty="0" smtClean="0"/>
              <a:t>rd</a:t>
            </a:r>
            <a:r>
              <a:rPr lang="en-US" sz="3200" dirty="0" smtClean="0"/>
              <a:t> harmonic generation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7</a:t>
            </a:fld>
            <a:endParaRPr lang="en-US"/>
          </a:p>
        </p:txBody>
      </p:sp>
      <p:grpSp>
        <p:nvGrpSpPr>
          <p:cNvPr id="49" name="Group 48"/>
          <p:cNvGrpSpPr/>
          <p:nvPr/>
        </p:nvGrpSpPr>
        <p:grpSpPr>
          <a:xfrm>
            <a:off x="152400" y="1112113"/>
            <a:ext cx="8318500" cy="361087"/>
            <a:chOff x="152400" y="1112113"/>
            <a:chExt cx="8318500" cy="361087"/>
          </a:xfrm>
        </p:grpSpPr>
        <p:sp>
          <p:nvSpPr>
            <p:cNvPr id="4" name="TextBox 3"/>
            <p:cNvSpPr txBox="1"/>
            <p:nvPr/>
          </p:nvSpPr>
          <p:spPr>
            <a:xfrm>
              <a:off x="152400" y="1112113"/>
              <a:ext cx="3877985" cy="338554"/>
            </a:xfrm>
            <a:prstGeom prst="rect">
              <a:avLst/>
            </a:prstGeom>
            <a:noFill/>
          </p:spPr>
          <p:txBody>
            <a:bodyPr wrap="none" rtlCol="0">
              <a:spAutoFit/>
            </a:bodyPr>
            <a:lstStyle/>
            <a:p>
              <a:r>
                <a:rPr lang="en-US" sz="1600" dirty="0" smtClean="0"/>
                <a:t>Consider the nonlinear polarization term </a:t>
              </a:r>
              <a:endParaRPr lang="en-US" sz="1600" dirty="0"/>
            </a:p>
          </p:txBody>
        </p:sp>
        <p:graphicFrame>
          <p:nvGraphicFramePr>
            <p:cNvPr id="5" name="Object 4"/>
            <p:cNvGraphicFramePr>
              <a:graphicFrameLocks noChangeAspect="1"/>
            </p:cNvGraphicFramePr>
            <p:nvPr>
              <p:extLst>
                <p:ext uri="{D42A27DB-BD31-4B8C-83A1-F6EECF244321}">
                  <p14:modId xmlns:p14="http://schemas.microsoft.com/office/powerpoint/2010/main" val="1757223613"/>
                </p:ext>
              </p:extLst>
            </p:nvPr>
          </p:nvGraphicFramePr>
          <p:xfrm>
            <a:off x="4411663" y="1168400"/>
            <a:ext cx="4059237" cy="304800"/>
          </p:xfrm>
          <a:graphic>
            <a:graphicData uri="http://schemas.openxmlformats.org/presentationml/2006/ole">
              <mc:AlternateContent xmlns:mc="http://schemas.openxmlformats.org/markup-compatibility/2006">
                <mc:Choice xmlns:v="urn:schemas-microsoft-com:vml" Requires="v">
                  <p:oleObj spid="_x0000_s152612" name="Equation" r:id="rId3" imgW="3213000" imgH="241200" progId="Equation.DSMT4">
                    <p:embed/>
                  </p:oleObj>
                </mc:Choice>
                <mc:Fallback>
                  <p:oleObj name="Equation" r:id="rId3" imgW="3213000" imgH="241200" progId="Equation.DSMT4">
                    <p:embed/>
                    <p:pic>
                      <p:nvPicPr>
                        <p:cNvPr id="0" name=""/>
                        <p:cNvPicPr/>
                        <p:nvPr/>
                      </p:nvPicPr>
                      <p:blipFill>
                        <a:blip r:embed="rId4"/>
                        <a:stretch>
                          <a:fillRect/>
                        </a:stretch>
                      </p:blipFill>
                      <p:spPr>
                        <a:xfrm>
                          <a:off x="4411663" y="1168400"/>
                          <a:ext cx="4059237" cy="304800"/>
                        </a:xfrm>
                        <a:prstGeom prst="rect">
                          <a:avLst/>
                        </a:prstGeom>
                      </p:spPr>
                    </p:pic>
                  </p:oleObj>
                </mc:Fallback>
              </mc:AlternateContent>
            </a:graphicData>
          </a:graphic>
        </p:graphicFrame>
      </p:grpSp>
      <p:sp>
        <p:nvSpPr>
          <p:cNvPr id="6" name="TextBox 5"/>
          <p:cNvSpPr txBox="1"/>
          <p:nvPr/>
        </p:nvSpPr>
        <p:spPr>
          <a:xfrm>
            <a:off x="76200" y="1772355"/>
            <a:ext cx="3578993" cy="338554"/>
          </a:xfrm>
          <a:prstGeom prst="rect">
            <a:avLst/>
          </a:prstGeom>
          <a:noFill/>
        </p:spPr>
        <p:txBody>
          <a:bodyPr wrap="none" rtlCol="0">
            <a:spAutoFit/>
          </a:bodyPr>
          <a:lstStyle/>
          <a:p>
            <a:r>
              <a:rPr lang="en-US" sz="1600" dirty="0" smtClean="0"/>
              <a:t>For simplicity, consider 3-rd harmonic</a:t>
            </a:r>
            <a:endParaRPr lang="en-US" sz="1600" dirty="0"/>
          </a:p>
        </p:txBody>
      </p:sp>
      <p:graphicFrame>
        <p:nvGraphicFramePr>
          <p:cNvPr id="7" name="Object 6"/>
          <p:cNvGraphicFramePr>
            <a:graphicFrameLocks noChangeAspect="1"/>
          </p:cNvGraphicFramePr>
          <p:nvPr>
            <p:extLst>
              <p:ext uri="{D42A27DB-BD31-4B8C-83A1-F6EECF244321}">
                <p14:modId xmlns:p14="http://schemas.microsoft.com/office/powerpoint/2010/main" val="1800432040"/>
              </p:ext>
            </p:extLst>
          </p:nvPr>
        </p:nvGraphicFramePr>
        <p:xfrm>
          <a:off x="4114800" y="1823469"/>
          <a:ext cx="1295400" cy="280930"/>
        </p:xfrm>
        <a:graphic>
          <a:graphicData uri="http://schemas.openxmlformats.org/presentationml/2006/ole">
            <mc:AlternateContent xmlns:mc="http://schemas.openxmlformats.org/markup-compatibility/2006">
              <mc:Choice xmlns:v="urn:schemas-microsoft-com:vml" Requires="v">
                <p:oleObj spid="_x0000_s152613" name="Equation" r:id="rId5" imgW="1054080" imgH="228600" progId="Equation.DSMT4">
                  <p:embed/>
                </p:oleObj>
              </mc:Choice>
              <mc:Fallback>
                <p:oleObj name="Equation" r:id="rId5" imgW="1054080" imgH="228600" progId="Equation.DSMT4">
                  <p:embed/>
                  <p:pic>
                    <p:nvPicPr>
                      <p:cNvPr id="0" name=""/>
                      <p:cNvPicPr/>
                      <p:nvPr/>
                    </p:nvPicPr>
                    <p:blipFill>
                      <a:blip r:embed="rId6"/>
                      <a:stretch>
                        <a:fillRect/>
                      </a:stretch>
                    </p:blipFill>
                    <p:spPr>
                      <a:xfrm>
                        <a:off x="4114800" y="1823469"/>
                        <a:ext cx="1295400" cy="28093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43189883"/>
              </p:ext>
            </p:extLst>
          </p:nvPr>
        </p:nvGraphicFramePr>
        <p:xfrm>
          <a:off x="5719763" y="1814513"/>
          <a:ext cx="1924050" cy="296862"/>
        </p:xfrm>
        <a:graphic>
          <a:graphicData uri="http://schemas.openxmlformats.org/presentationml/2006/ole">
            <mc:AlternateContent xmlns:mc="http://schemas.openxmlformats.org/markup-compatibility/2006">
              <mc:Choice xmlns:v="urn:schemas-microsoft-com:vml" Requires="v">
                <p:oleObj spid="_x0000_s152614" name="Equation" r:id="rId7" imgW="1562040" imgH="241200" progId="Equation.DSMT4">
                  <p:embed/>
                </p:oleObj>
              </mc:Choice>
              <mc:Fallback>
                <p:oleObj name="Equation" r:id="rId7" imgW="1562040" imgH="241200" progId="Equation.DSMT4">
                  <p:embed/>
                  <p:pic>
                    <p:nvPicPr>
                      <p:cNvPr id="0" name=""/>
                      <p:cNvPicPr/>
                      <p:nvPr/>
                    </p:nvPicPr>
                    <p:blipFill>
                      <a:blip r:embed="rId8"/>
                      <a:stretch>
                        <a:fillRect/>
                      </a:stretch>
                    </p:blipFill>
                    <p:spPr>
                      <a:xfrm>
                        <a:off x="5719763" y="1814513"/>
                        <a:ext cx="1924050" cy="296862"/>
                      </a:xfrm>
                      <a:prstGeom prst="rect">
                        <a:avLst/>
                      </a:prstGeom>
                    </p:spPr>
                  </p:pic>
                </p:oleObj>
              </mc:Fallback>
            </mc:AlternateContent>
          </a:graphicData>
        </a:graphic>
      </p:graphicFrame>
      <p:sp>
        <p:nvSpPr>
          <p:cNvPr id="9" name="TextBox 8"/>
          <p:cNvSpPr txBox="1"/>
          <p:nvPr/>
        </p:nvSpPr>
        <p:spPr>
          <a:xfrm>
            <a:off x="5638800" y="2117419"/>
            <a:ext cx="2584362" cy="338554"/>
          </a:xfrm>
          <a:prstGeom prst="rect">
            <a:avLst/>
          </a:prstGeom>
          <a:noFill/>
        </p:spPr>
        <p:txBody>
          <a:bodyPr wrap="none" rtlCol="0">
            <a:spAutoFit/>
          </a:bodyPr>
          <a:lstStyle/>
          <a:p>
            <a:r>
              <a:rPr lang="en-US" sz="1600" dirty="0" smtClean="0"/>
              <a:t>No factor of 6 for this case</a:t>
            </a:r>
            <a:endParaRPr lang="en-US" sz="1600" dirty="0"/>
          </a:p>
        </p:txBody>
      </p:sp>
      <p:sp>
        <p:nvSpPr>
          <p:cNvPr id="10" name="TextBox 9"/>
          <p:cNvSpPr txBox="1"/>
          <p:nvPr/>
        </p:nvSpPr>
        <p:spPr>
          <a:xfrm>
            <a:off x="-23810" y="3806734"/>
            <a:ext cx="4403477" cy="584775"/>
          </a:xfrm>
          <a:prstGeom prst="rect">
            <a:avLst/>
          </a:prstGeom>
          <a:noFill/>
        </p:spPr>
        <p:txBody>
          <a:bodyPr wrap="square" rtlCol="0">
            <a:spAutoFit/>
          </a:bodyPr>
          <a:lstStyle/>
          <a:p>
            <a:r>
              <a:rPr lang="en-US" sz="1600" dirty="0" smtClean="0"/>
              <a:t>Introduce slow variable amplitudes for fundamental and 3</a:t>
            </a:r>
            <a:r>
              <a:rPr lang="en-US" sz="1600" baseline="30000" dirty="0" smtClean="0"/>
              <a:t>rd</a:t>
            </a:r>
            <a:r>
              <a:rPr lang="en-US" sz="1600" dirty="0" smtClean="0"/>
              <a:t> harmonic</a:t>
            </a:r>
            <a:endParaRPr lang="en-US" sz="1600" dirty="0"/>
          </a:p>
        </p:txBody>
      </p:sp>
      <p:graphicFrame>
        <p:nvGraphicFramePr>
          <p:cNvPr id="19" name="Object 18"/>
          <p:cNvGraphicFramePr>
            <a:graphicFrameLocks noChangeAspect="1"/>
          </p:cNvGraphicFramePr>
          <p:nvPr>
            <p:extLst>
              <p:ext uri="{D42A27DB-BD31-4B8C-83A1-F6EECF244321}">
                <p14:modId xmlns:p14="http://schemas.microsoft.com/office/powerpoint/2010/main" val="2656951969"/>
              </p:ext>
            </p:extLst>
          </p:nvPr>
        </p:nvGraphicFramePr>
        <p:xfrm>
          <a:off x="3767935" y="3717243"/>
          <a:ext cx="2364332" cy="350928"/>
        </p:xfrm>
        <a:graphic>
          <a:graphicData uri="http://schemas.openxmlformats.org/presentationml/2006/ole">
            <mc:AlternateContent xmlns:mc="http://schemas.openxmlformats.org/markup-compatibility/2006">
              <mc:Choice xmlns:v="urn:schemas-microsoft-com:vml" Requires="v">
                <p:oleObj spid="_x0000_s152615" name="Equation" r:id="rId9" imgW="1625400" imgH="241200" progId="Equation.DSMT4">
                  <p:embed/>
                </p:oleObj>
              </mc:Choice>
              <mc:Fallback>
                <p:oleObj name="Equation" r:id="rId9" imgW="1625400" imgH="241200" progId="Equation.DSMT4">
                  <p:embed/>
                  <p:pic>
                    <p:nvPicPr>
                      <p:cNvPr id="32" name="Object 31"/>
                      <p:cNvPicPr/>
                      <p:nvPr/>
                    </p:nvPicPr>
                    <p:blipFill>
                      <a:blip r:embed="rId10"/>
                      <a:stretch>
                        <a:fillRect/>
                      </a:stretch>
                    </p:blipFill>
                    <p:spPr>
                      <a:xfrm>
                        <a:off x="3767935" y="3717243"/>
                        <a:ext cx="2364332" cy="35092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566527716"/>
              </p:ext>
            </p:extLst>
          </p:nvPr>
        </p:nvGraphicFramePr>
        <p:xfrm>
          <a:off x="3779245" y="4145798"/>
          <a:ext cx="2451095" cy="321178"/>
        </p:xfrm>
        <a:graphic>
          <a:graphicData uri="http://schemas.openxmlformats.org/presentationml/2006/ole">
            <mc:AlternateContent xmlns:mc="http://schemas.openxmlformats.org/markup-compatibility/2006">
              <mc:Choice xmlns:v="urn:schemas-microsoft-com:vml" Requires="v">
                <p:oleObj spid="_x0000_s152616" name="Equation" r:id="rId11" imgW="1841400" imgH="241200" progId="Equation.DSMT4">
                  <p:embed/>
                </p:oleObj>
              </mc:Choice>
              <mc:Fallback>
                <p:oleObj name="Equation" r:id="rId11" imgW="1841400" imgH="241200" progId="Equation.DSMT4">
                  <p:embed/>
                  <p:pic>
                    <p:nvPicPr>
                      <p:cNvPr id="0" name=""/>
                      <p:cNvPicPr/>
                      <p:nvPr/>
                    </p:nvPicPr>
                    <p:blipFill>
                      <a:blip r:embed="rId12"/>
                      <a:stretch>
                        <a:fillRect/>
                      </a:stretch>
                    </p:blipFill>
                    <p:spPr>
                      <a:xfrm>
                        <a:off x="3779245" y="4145798"/>
                        <a:ext cx="2451095" cy="321178"/>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65535024"/>
              </p:ext>
            </p:extLst>
          </p:nvPr>
        </p:nvGraphicFramePr>
        <p:xfrm>
          <a:off x="596655" y="5104437"/>
          <a:ext cx="2095500" cy="560388"/>
        </p:xfrm>
        <a:graphic>
          <a:graphicData uri="http://schemas.openxmlformats.org/presentationml/2006/ole">
            <mc:AlternateContent xmlns:mc="http://schemas.openxmlformats.org/markup-compatibility/2006">
              <mc:Choice xmlns:v="urn:schemas-microsoft-com:vml" Requires="v">
                <p:oleObj spid="_x0000_s152617" name="Equation" r:id="rId13" imgW="1612800" imgH="431640" progId="Equation.DSMT4">
                  <p:embed/>
                </p:oleObj>
              </mc:Choice>
              <mc:Fallback>
                <p:oleObj name="Equation" r:id="rId13" imgW="1612800" imgH="431640" progId="Equation.DSMT4">
                  <p:embed/>
                  <p:pic>
                    <p:nvPicPr>
                      <p:cNvPr id="71" name="Object 70"/>
                      <p:cNvPicPr/>
                      <p:nvPr/>
                    </p:nvPicPr>
                    <p:blipFill>
                      <a:blip r:embed="rId14"/>
                      <a:stretch>
                        <a:fillRect/>
                      </a:stretch>
                    </p:blipFill>
                    <p:spPr>
                      <a:xfrm>
                        <a:off x="596655" y="5104437"/>
                        <a:ext cx="2095500" cy="560388"/>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2315494985"/>
              </p:ext>
            </p:extLst>
          </p:nvPr>
        </p:nvGraphicFramePr>
        <p:xfrm>
          <a:off x="5004792" y="5139362"/>
          <a:ext cx="1992312" cy="414338"/>
        </p:xfrm>
        <a:graphic>
          <a:graphicData uri="http://schemas.openxmlformats.org/presentationml/2006/ole">
            <mc:AlternateContent xmlns:mc="http://schemas.openxmlformats.org/markup-compatibility/2006">
              <mc:Choice xmlns:v="urn:schemas-microsoft-com:vml" Requires="v">
                <p:oleObj spid="_x0000_s152618" name="Equation" r:id="rId15" imgW="1892160" imgH="393480" progId="Equation.DSMT4">
                  <p:embed/>
                </p:oleObj>
              </mc:Choice>
              <mc:Fallback>
                <p:oleObj name="Equation" r:id="rId15" imgW="1892160" imgH="393480" progId="Equation.DSMT4">
                  <p:embed/>
                  <p:pic>
                    <p:nvPicPr>
                      <p:cNvPr id="73" name="Object 72"/>
                      <p:cNvPicPr/>
                      <p:nvPr/>
                    </p:nvPicPr>
                    <p:blipFill>
                      <a:blip r:embed="rId16"/>
                      <a:stretch>
                        <a:fillRect/>
                      </a:stretch>
                    </p:blipFill>
                    <p:spPr>
                      <a:xfrm>
                        <a:off x="5004792" y="5139362"/>
                        <a:ext cx="1992312" cy="414338"/>
                      </a:xfrm>
                      <a:prstGeom prst="rect">
                        <a:avLst/>
                      </a:prstGeom>
                    </p:spPr>
                  </p:pic>
                </p:oleObj>
              </mc:Fallback>
            </mc:AlternateContent>
          </a:graphicData>
        </a:graphic>
      </p:graphicFrame>
      <p:sp>
        <p:nvSpPr>
          <p:cNvPr id="27" name="TextBox 26"/>
          <p:cNvSpPr txBox="1"/>
          <p:nvPr/>
        </p:nvSpPr>
        <p:spPr>
          <a:xfrm>
            <a:off x="67954" y="4535600"/>
            <a:ext cx="9119804" cy="338554"/>
          </a:xfrm>
          <a:prstGeom prst="rect">
            <a:avLst/>
          </a:prstGeom>
          <a:noFill/>
        </p:spPr>
        <p:txBody>
          <a:bodyPr wrap="none" rtlCol="0">
            <a:spAutoFit/>
          </a:bodyPr>
          <a:lstStyle/>
          <a:p>
            <a:r>
              <a:rPr lang="en-US" sz="1600" dirty="0" smtClean="0"/>
              <a:t>Substituting nonlinear polarization into the wave equation and assuming no fundamental depletion </a:t>
            </a:r>
            <a:endParaRPr lang="en-US" sz="16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710793655"/>
              </p:ext>
            </p:extLst>
          </p:nvPr>
        </p:nvGraphicFramePr>
        <p:xfrm>
          <a:off x="2757242" y="5196512"/>
          <a:ext cx="2103438" cy="300038"/>
        </p:xfrm>
        <a:graphic>
          <a:graphicData uri="http://schemas.openxmlformats.org/presentationml/2006/ole">
            <mc:AlternateContent xmlns:mc="http://schemas.openxmlformats.org/markup-compatibility/2006">
              <mc:Choice xmlns:v="urn:schemas-microsoft-com:vml" Requires="v">
                <p:oleObj spid="_x0000_s152619" name="Equation" r:id="rId17" imgW="1777680" imgH="253800" progId="Equation.DSMT4">
                  <p:embed/>
                </p:oleObj>
              </mc:Choice>
              <mc:Fallback>
                <p:oleObj name="Equation" r:id="rId17" imgW="1777680" imgH="253800" progId="Equation.DSMT4">
                  <p:embed/>
                  <p:pic>
                    <p:nvPicPr>
                      <p:cNvPr id="0" name=""/>
                      <p:cNvPicPr/>
                      <p:nvPr/>
                    </p:nvPicPr>
                    <p:blipFill>
                      <a:blip r:embed="rId18"/>
                      <a:stretch>
                        <a:fillRect/>
                      </a:stretch>
                    </p:blipFill>
                    <p:spPr>
                      <a:xfrm>
                        <a:off x="2757242" y="5196512"/>
                        <a:ext cx="2103438" cy="300038"/>
                      </a:xfrm>
                      <a:prstGeom prst="rect">
                        <a:avLst/>
                      </a:prstGeom>
                    </p:spPr>
                  </p:pic>
                </p:oleObj>
              </mc:Fallback>
            </mc:AlternateContent>
          </a:graphicData>
        </a:graphic>
      </p:graphicFrame>
      <p:sp>
        <p:nvSpPr>
          <p:cNvPr id="29" name="TextBox 28"/>
          <p:cNvSpPr txBox="1"/>
          <p:nvPr/>
        </p:nvSpPr>
        <p:spPr>
          <a:xfrm>
            <a:off x="514973" y="5682011"/>
            <a:ext cx="2430474" cy="338554"/>
          </a:xfrm>
          <a:prstGeom prst="rect">
            <a:avLst/>
          </a:prstGeom>
          <a:noFill/>
        </p:spPr>
        <p:txBody>
          <a:bodyPr wrap="none" rtlCol="0">
            <a:spAutoFit/>
          </a:bodyPr>
          <a:lstStyle/>
          <a:p>
            <a:r>
              <a:rPr lang="en-US" sz="1600" dirty="0" smtClean="0"/>
              <a:t>Assume phase matching</a:t>
            </a:r>
            <a:endParaRPr lang="en-US" sz="1600" dirty="0"/>
          </a:p>
        </p:txBody>
      </p:sp>
      <p:graphicFrame>
        <p:nvGraphicFramePr>
          <p:cNvPr id="30" name="Object 29"/>
          <p:cNvGraphicFramePr>
            <a:graphicFrameLocks noChangeAspect="1"/>
          </p:cNvGraphicFramePr>
          <p:nvPr>
            <p:extLst>
              <p:ext uri="{D42A27DB-BD31-4B8C-83A1-F6EECF244321}">
                <p14:modId xmlns:p14="http://schemas.microsoft.com/office/powerpoint/2010/main" val="1227805545"/>
              </p:ext>
            </p:extLst>
          </p:nvPr>
        </p:nvGraphicFramePr>
        <p:xfrm>
          <a:off x="3080312" y="5742940"/>
          <a:ext cx="541738" cy="216695"/>
        </p:xfrm>
        <a:graphic>
          <a:graphicData uri="http://schemas.openxmlformats.org/presentationml/2006/ole">
            <mc:AlternateContent xmlns:mc="http://schemas.openxmlformats.org/markup-compatibility/2006">
              <mc:Choice xmlns:v="urn:schemas-microsoft-com:vml" Requires="v">
                <p:oleObj spid="_x0000_s152620" name="Equation" r:id="rId19" imgW="444240" imgH="177480" progId="Equation.DSMT4">
                  <p:embed/>
                </p:oleObj>
              </mc:Choice>
              <mc:Fallback>
                <p:oleObj name="Equation" r:id="rId19" imgW="444240" imgH="177480" progId="Equation.DSMT4">
                  <p:embed/>
                  <p:pic>
                    <p:nvPicPr>
                      <p:cNvPr id="0" name=""/>
                      <p:cNvPicPr/>
                      <p:nvPr/>
                    </p:nvPicPr>
                    <p:blipFill>
                      <a:blip r:embed="rId20"/>
                      <a:stretch>
                        <a:fillRect/>
                      </a:stretch>
                    </p:blipFill>
                    <p:spPr>
                      <a:xfrm>
                        <a:off x="3080312" y="5742940"/>
                        <a:ext cx="541738" cy="216695"/>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509428849"/>
              </p:ext>
            </p:extLst>
          </p:nvPr>
        </p:nvGraphicFramePr>
        <p:xfrm>
          <a:off x="4216155" y="5594975"/>
          <a:ext cx="2130425" cy="569912"/>
        </p:xfrm>
        <a:graphic>
          <a:graphicData uri="http://schemas.openxmlformats.org/presentationml/2006/ole">
            <mc:AlternateContent xmlns:mc="http://schemas.openxmlformats.org/markup-compatibility/2006">
              <mc:Choice xmlns:v="urn:schemas-microsoft-com:vml" Requires="v">
                <p:oleObj spid="_x0000_s152621" name="Equation" r:id="rId21" imgW="1904760" imgH="507960" progId="Equation.DSMT4">
                  <p:embed/>
                </p:oleObj>
              </mc:Choice>
              <mc:Fallback>
                <p:oleObj name="Equation" r:id="rId21" imgW="1904760" imgH="507960" progId="Equation.DSMT4">
                  <p:embed/>
                  <p:pic>
                    <p:nvPicPr>
                      <p:cNvPr id="0" name=""/>
                      <p:cNvPicPr/>
                      <p:nvPr/>
                    </p:nvPicPr>
                    <p:blipFill>
                      <a:blip r:embed="rId22"/>
                      <a:stretch>
                        <a:fillRect/>
                      </a:stretch>
                    </p:blipFill>
                    <p:spPr>
                      <a:xfrm>
                        <a:off x="4216155" y="5594975"/>
                        <a:ext cx="2130425" cy="569912"/>
                      </a:xfrm>
                      <a:prstGeom prst="rect">
                        <a:avLst/>
                      </a:prstGeom>
                    </p:spPr>
                  </p:pic>
                </p:oleObj>
              </mc:Fallback>
            </mc:AlternateContent>
          </a:graphicData>
        </a:graphic>
      </p:graphicFrame>
      <p:grpSp>
        <p:nvGrpSpPr>
          <p:cNvPr id="50" name="Group 49"/>
          <p:cNvGrpSpPr/>
          <p:nvPr/>
        </p:nvGrpSpPr>
        <p:grpSpPr>
          <a:xfrm>
            <a:off x="762000" y="2411031"/>
            <a:ext cx="3551238" cy="1310556"/>
            <a:chOff x="447675" y="5135563"/>
            <a:chExt cx="3551238" cy="1310556"/>
          </a:xfrm>
        </p:grpSpPr>
        <p:grpSp>
          <p:nvGrpSpPr>
            <p:cNvPr id="32" name="Group 31"/>
            <p:cNvGrpSpPr/>
            <p:nvPr/>
          </p:nvGrpSpPr>
          <p:grpSpPr>
            <a:xfrm>
              <a:off x="447675" y="5135563"/>
              <a:ext cx="3551238" cy="1278552"/>
              <a:chOff x="42739" y="2134377"/>
              <a:chExt cx="3551238" cy="1278552"/>
            </a:xfrm>
          </p:grpSpPr>
          <p:grpSp>
            <p:nvGrpSpPr>
              <p:cNvPr id="33" name="Group 32"/>
              <p:cNvGrpSpPr/>
              <p:nvPr/>
            </p:nvGrpSpPr>
            <p:grpSpPr>
              <a:xfrm>
                <a:off x="42739" y="2134377"/>
                <a:ext cx="3551238" cy="876300"/>
                <a:chOff x="836489" y="2233876"/>
                <a:chExt cx="3551238" cy="876300"/>
              </a:xfrm>
            </p:grpSpPr>
            <p:sp>
              <p:nvSpPr>
                <p:cNvPr id="36" name="Rectangle 35"/>
                <p:cNvSpPr/>
                <p:nvPr/>
              </p:nvSpPr>
              <p:spPr bwMode="auto">
                <a:xfrm>
                  <a:off x="1600200" y="2272051"/>
                  <a:ext cx="1905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Right Arrow 36"/>
                <p:cNvSpPr/>
                <p:nvPr/>
              </p:nvSpPr>
              <p:spPr bwMode="auto">
                <a:xfrm>
                  <a:off x="1219200" y="2589542"/>
                  <a:ext cx="381000" cy="400784"/>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Right Triangle 37"/>
                <p:cNvSpPr/>
                <p:nvPr/>
              </p:nvSpPr>
              <p:spPr bwMode="auto">
                <a:xfrm flipH="1">
                  <a:off x="1612824" y="2465706"/>
                  <a:ext cx="1892373" cy="123836"/>
                </a:xfrm>
                <a:prstGeom prst="rtTriangl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39" name="Group 38"/>
                <p:cNvGrpSpPr/>
                <p:nvPr/>
              </p:nvGrpSpPr>
              <p:grpSpPr>
                <a:xfrm>
                  <a:off x="1612826" y="2641491"/>
                  <a:ext cx="1892373" cy="296886"/>
                  <a:chOff x="4267200" y="4572000"/>
                  <a:chExt cx="1855604" cy="533400"/>
                </a:xfrm>
                <a:solidFill>
                  <a:srgbClr val="FF0000"/>
                </a:solidFill>
              </p:grpSpPr>
              <p:sp>
                <p:nvSpPr>
                  <p:cNvPr id="45" name="Right Triangle 44"/>
                  <p:cNvSpPr/>
                  <p:nvPr/>
                </p:nvSpPr>
                <p:spPr bwMode="auto">
                  <a:xfrm>
                    <a:off x="4267200" y="4572000"/>
                    <a:ext cx="1855604" cy="217576"/>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6" name="Round Single Corner Rectangle 45"/>
                  <p:cNvSpPr/>
                  <p:nvPr/>
                </p:nvSpPr>
                <p:spPr bwMode="auto">
                  <a:xfrm>
                    <a:off x="4267200" y="4789576"/>
                    <a:ext cx="1855604" cy="315824"/>
                  </a:xfrm>
                  <a:prstGeom prst="round1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40" name="Right Arrow 39"/>
                <p:cNvSpPr/>
                <p:nvPr/>
              </p:nvSpPr>
              <p:spPr bwMode="auto">
                <a:xfrm>
                  <a:off x="3581400" y="2693440"/>
                  <a:ext cx="381000" cy="296886"/>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 name="Right Arrow 40"/>
                <p:cNvSpPr/>
                <p:nvPr/>
              </p:nvSpPr>
              <p:spPr bwMode="auto">
                <a:xfrm>
                  <a:off x="3581400" y="2420559"/>
                  <a:ext cx="381000" cy="214130"/>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42" name="Object 41"/>
                <p:cNvGraphicFramePr>
                  <a:graphicFrameLocks noChangeAspect="1"/>
                </p:cNvGraphicFramePr>
                <p:nvPr>
                  <p:extLst>
                    <p:ext uri="{D42A27DB-BD31-4B8C-83A1-F6EECF244321}">
                      <p14:modId xmlns:p14="http://schemas.microsoft.com/office/powerpoint/2010/main" val="4251880293"/>
                    </p:ext>
                  </p:extLst>
                </p:nvPr>
              </p:nvGraphicFramePr>
              <p:xfrm>
                <a:off x="836489" y="2625988"/>
                <a:ext cx="385763" cy="407988"/>
              </p:xfrm>
              <a:graphic>
                <a:graphicData uri="http://schemas.openxmlformats.org/presentationml/2006/ole">
                  <mc:AlternateContent xmlns:mc="http://schemas.openxmlformats.org/markup-compatibility/2006">
                    <mc:Choice xmlns:v="urn:schemas-microsoft-com:vml" Requires="v">
                      <p:oleObj spid="_x0000_s152622" name="Equation" r:id="rId23" imgW="215640" imgH="228600" progId="Equation.DSMT4">
                        <p:embed/>
                      </p:oleObj>
                    </mc:Choice>
                    <mc:Fallback>
                      <p:oleObj name="Equation" r:id="rId23" imgW="215640" imgH="228600" progId="Equation.DSMT4">
                        <p:embed/>
                        <p:pic>
                          <p:nvPicPr>
                            <p:cNvPr id="16" name="Object 15"/>
                            <p:cNvPicPr/>
                            <p:nvPr/>
                          </p:nvPicPr>
                          <p:blipFill>
                            <a:blip r:embed="rId24"/>
                            <a:stretch>
                              <a:fillRect/>
                            </a:stretch>
                          </p:blipFill>
                          <p:spPr>
                            <a:xfrm>
                              <a:off x="836489" y="2625988"/>
                              <a:ext cx="385763" cy="407988"/>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199907768"/>
                    </p:ext>
                  </p:extLst>
                </p:nvPr>
              </p:nvGraphicFramePr>
              <p:xfrm>
                <a:off x="3971802" y="2702188"/>
                <a:ext cx="385762" cy="407988"/>
              </p:xfrm>
              <a:graphic>
                <a:graphicData uri="http://schemas.openxmlformats.org/presentationml/2006/ole">
                  <mc:AlternateContent xmlns:mc="http://schemas.openxmlformats.org/markup-compatibility/2006">
                    <mc:Choice xmlns:v="urn:schemas-microsoft-com:vml" Requires="v">
                      <p:oleObj spid="_x0000_s152623" name="Equation" r:id="rId25" imgW="215640" imgH="228600" progId="Equation.DSMT4">
                        <p:embed/>
                      </p:oleObj>
                    </mc:Choice>
                    <mc:Fallback>
                      <p:oleObj name="Equation" r:id="rId25" imgW="215640" imgH="228600" progId="Equation.DSMT4">
                        <p:embed/>
                        <p:pic>
                          <p:nvPicPr>
                            <p:cNvPr id="17" name="Object 16"/>
                            <p:cNvPicPr/>
                            <p:nvPr/>
                          </p:nvPicPr>
                          <p:blipFill>
                            <a:blip r:embed="rId26"/>
                            <a:stretch>
                              <a:fillRect/>
                            </a:stretch>
                          </p:blipFill>
                          <p:spPr>
                            <a:xfrm>
                              <a:off x="3971802" y="2702188"/>
                              <a:ext cx="385762" cy="407988"/>
                            </a:xfrm>
                            <a:prstGeom prst="rect">
                              <a:avLst/>
                            </a:prstGeom>
                          </p:spPr>
                        </p:pic>
                      </p:oleObj>
                    </mc:Fallback>
                  </mc:AlternateContent>
                </a:graphicData>
              </a:graphic>
            </p:graphicFrame>
            <p:graphicFrame>
              <p:nvGraphicFramePr>
                <p:cNvPr id="44" name="Object 43"/>
                <p:cNvGraphicFramePr>
                  <a:graphicFrameLocks noChangeAspect="1"/>
                </p:cNvGraphicFramePr>
                <p:nvPr>
                  <p:extLst>
                    <p:ext uri="{D42A27DB-BD31-4B8C-83A1-F6EECF244321}">
                      <p14:modId xmlns:p14="http://schemas.microsoft.com/office/powerpoint/2010/main" val="2794740208"/>
                    </p:ext>
                  </p:extLst>
                </p:nvPr>
              </p:nvGraphicFramePr>
              <p:xfrm>
                <a:off x="3954339" y="2233876"/>
                <a:ext cx="433388" cy="388937"/>
              </p:xfrm>
              <a:graphic>
                <a:graphicData uri="http://schemas.openxmlformats.org/presentationml/2006/ole">
                  <mc:AlternateContent xmlns:mc="http://schemas.openxmlformats.org/markup-compatibility/2006">
                    <mc:Choice xmlns:v="urn:schemas-microsoft-com:vml" Requires="v">
                      <p:oleObj spid="_x0000_s152624" name="Equation" r:id="rId27" imgW="253800" imgH="228600" progId="Equation.DSMT4">
                        <p:embed/>
                      </p:oleObj>
                    </mc:Choice>
                    <mc:Fallback>
                      <p:oleObj name="Equation" r:id="rId27" imgW="253800" imgH="228600" progId="Equation.DSMT4">
                        <p:embed/>
                        <p:pic>
                          <p:nvPicPr>
                            <p:cNvPr id="18" name="Object 17"/>
                            <p:cNvPicPr/>
                            <p:nvPr/>
                          </p:nvPicPr>
                          <p:blipFill>
                            <a:blip r:embed="rId28"/>
                            <a:stretch>
                              <a:fillRect/>
                            </a:stretch>
                          </p:blipFill>
                          <p:spPr>
                            <a:xfrm>
                              <a:off x="3954339" y="2233876"/>
                              <a:ext cx="433388" cy="388937"/>
                            </a:xfrm>
                            <a:prstGeom prst="rect">
                              <a:avLst/>
                            </a:prstGeom>
                          </p:spPr>
                        </p:pic>
                      </p:oleObj>
                    </mc:Fallback>
                  </mc:AlternateContent>
                </a:graphicData>
              </a:graphic>
            </p:graphicFrame>
          </p:grpSp>
          <p:cxnSp>
            <p:nvCxnSpPr>
              <p:cNvPr id="34" name="Straight Arrow Connector 33"/>
              <p:cNvCxnSpPr/>
              <p:nvPr/>
            </p:nvCxnSpPr>
            <p:spPr bwMode="auto">
              <a:xfrm>
                <a:off x="685800" y="3124200"/>
                <a:ext cx="2144519"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35" name="TextBox 34"/>
              <p:cNvSpPr txBox="1"/>
              <p:nvPr/>
            </p:nvSpPr>
            <p:spPr>
              <a:xfrm>
                <a:off x="2637609" y="3043597"/>
                <a:ext cx="312906" cy="369332"/>
              </a:xfrm>
              <a:prstGeom prst="rect">
                <a:avLst/>
              </a:prstGeom>
              <a:noFill/>
            </p:spPr>
            <p:txBody>
              <a:bodyPr wrap="none" rtlCol="0">
                <a:spAutoFit/>
              </a:bodyPr>
              <a:lstStyle/>
              <a:p>
                <a:r>
                  <a:rPr lang="en-US" dirty="0"/>
                  <a:t>L</a:t>
                </a:r>
              </a:p>
            </p:txBody>
          </p:sp>
        </p:grpSp>
        <p:sp>
          <p:nvSpPr>
            <p:cNvPr id="47" name="TextBox 46"/>
            <p:cNvSpPr txBox="1"/>
            <p:nvPr/>
          </p:nvSpPr>
          <p:spPr>
            <a:xfrm>
              <a:off x="970540" y="6076787"/>
              <a:ext cx="312906" cy="369332"/>
            </a:xfrm>
            <a:prstGeom prst="rect">
              <a:avLst/>
            </a:prstGeom>
            <a:noFill/>
          </p:spPr>
          <p:txBody>
            <a:bodyPr wrap="none" rtlCol="0">
              <a:spAutoFit/>
            </a:bodyPr>
            <a:lstStyle/>
            <a:p>
              <a:r>
                <a:rPr lang="en-US" dirty="0"/>
                <a:t>0</a:t>
              </a:r>
            </a:p>
          </p:txBody>
        </p:sp>
      </p:grpSp>
    </p:spTree>
    <p:extLst>
      <p:ext uri="{BB962C8B-B14F-4D97-AF65-F5344CB8AC3E}">
        <p14:creationId xmlns:p14="http://schemas.microsoft.com/office/powerpoint/2010/main" val="19903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27"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200" dirty="0" smtClean="0"/>
              <a:t>What if we cascade </a:t>
            </a:r>
            <a:r>
              <a:rPr lang="el-GR" sz="3200" i="1" dirty="0" smtClean="0">
                <a:latin typeface="Times New Roman" panose="02020603050405020304" pitchFamily="18" charset="0"/>
                <a:cs typeface="Times New Roman" panose="02020603050405020304" pitchFamily="18" charset="0"/>
              </a:rPr>
              <a:t>χ</a:t>
            </a:r>
            <a:r>
              <a:rPr lang="en-US" sz="3200" baseline="30000" dirty="0" smtClean="0">
                <a:latin typeface="Times New Roman" panose="02020603050405020304" pitchFamily="18" charset="0"/>
                <a:cs typeface="Times New Roman" panose="02020603050405020304" pitchFamily="18" charset="0"/>
              </a:rPr>
              <a:t>(2</a:t>
            </a:r>
            <a:r>
              <a:rPr lang="en-US" sz="3200" baseline="30000" dirty="0" smtClean="0">
                <a:latin typeface="Arial" panose="020B0604020202020204" pitchFamily="34" charset="0"/>
                <a:cs typeface="Arial" panose="020B0604020202020204" pitchFamily="34" charset="0"/>
              </a:rPr>
              <a:t>) </a:t>
            </a:r>
            <a:r>
              <a:rPr lang="en-US" sz="3200" dirty="0" smtClean="0"/>
              <a:t>instead?</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8</a:t>
            </a:fld>
            <a:endParaRPr lang="en-US"/>
          </a:p>
        </p:txBody>
      </p:sp>
      <p:grpSp>
        <p:nvGrpSpPr>
          <p:cNvPr id="42" name="Group 41"/>
          <p:cNvGrpSpPr/>
          <p:nvPr/>
        </p:nvGrpSpPr>
        <p:grpSpPr>
          <a:xfrm>
            <a:off x="460972" y="1047781"/>
            <a:ext cx="3562350" cy="1336869"/>
            <a:chOff x="457200" y="1497687"/>
            <a:chExt cx="3562350" cy="1336869"/>
          </a:xfrm>
        </p:grpSpPr>
        <p:grpSp>
          <p:nvGrpSpPr>
            <p:cNvPr id="4" name="Group 3"/>
            <p:cNvGrpSpPr/>
            <p:nvPr/>
          </p:nvGrpSpPr>
          <p:grpSpPr>
            <a:xfrm>
              <a:off x="457200" y="1524000"/>
              <a:ext cx="3562350" cy="1278552"/>
              <a:chOff x="42739" y="2134377"/>
              <a:chExt cx="3562350" cy="1278552"/>
            </a:xfrm>
          </p:grpSpPr>
          <p:grpSp>
            <p:nvGrpSpPr>
              <p:cNvPr id="5" name="Group 4"/>
              <p:cNvGrpSpPr/>
              <p:nvPr/>
            </p:nvGrpSpPr>
            <p:grpSpPr>
              <a:xfrm>
                <a:off x="42739" y="2134377"/>
                <a:ext cx="3562350" cy="876300"/>
                <a:chOff x="836489" y="2233876"/>
                <a:chExt cx="3562350" cy="876300"/>
              </a:xfrm>
            </p:grpSpPr>
            <p:sp>
              <p:nvSpPr>
                <p:cNvPr id="8" name="Rectangle 7"/>
                <p:cNvSpPr/>
                <p:nvPr/>
              </p:nvSpPr>
              <p:spPr bwMode="auto">
                <a:xfrm>
                  <a:off x="1600200" y="2272051"/>
                  <a:ext cx="1905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ight Arrow 8"/>
                <p:cNvSpPr/>
                <p:nvPr/>
              </p:nvSpPr>
              <p:spPr bwMode="auto">
                <a:xfrm>
                  <a:off x="1219200" y="2589542"/>
                  <a:ext cx="381000" cy="400784"/>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Right Triangle 9"/>
                <p:cNvSpPr/>
                <p:nvPr/>
              </p:nvSpPr>
              <p:spPr bwMode="auto">
                <a:xfrm flipH="1">
                  <a:off x="1612824" y="2465706"/>
                  <a:ext cx="1892373" cy="123836"/>
                </a:xfrm>
                <a:prstGeom prst="rtTriangl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1" name="Group 10"/>
                <p:cNvGrpSpPr/>
                <p:nvPr/>
              </p:nvGrpSpPr>
              <p:grpSpPr>
                <a:xfrm>
                  <a:off x="1612826" y="2641491"/>
                  <a:ext cx="1892373" cy="296886"/>
                  <a:chOff x="4267200" y="4572000"/>
                  <a:chExt cx="1855604" cy="533400"/>
                </a:xfrm>
                <a:solidFill>
                  <a:srgbClr val="FF0000"/>
                </a:solidFill>
              </p:grpSpPr>
              <p:sp>
                <p:nvSpPr>
                  <p:cNvPr id="17" name="Right Triangle 16"/>
                  <p:cNvSpPr/>
                  <p:nvPr/>
                </p:nvSpPr>
                <p:spPr bwMode="auto">
                  <a:xfrm>
                    <a:off x="4267200" y="4572000"/>
                    <a:ext cx="1855604" cy="217576"/>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Round Single Corner Rectangle 17"/>
                  <p:cNvSpPr/>
                  <p:nvPr/>
                </p:nvSpPr>
                <p:spPr bwMode="auto">
                  <a:xfrm>
                    <a:off x="4267200" y="4789576"/>
                    <a:ext cx="1855604" cy="315824"/>
                  </a:xfrm>
                  <a:prstGeom prst="round1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12" name="Right Arrow 11"/>
                <p:cNvSpPr/>
                <p:nvPr/>
              </p:nvSpPr>
              <p:spPr bwMode="auto">
                <a:xfrm>
                  <a:off x="3581400" y="2693440"/>
                  <a:ext cx="381000" cy="296886"/>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Right Arrow 12"/>
                <p:cNvSpPr/>
                <p:nvPr/>
              </p:nvSpPr>
              <p:spPr bwMode="auto">
                <a:xfrm>
                  <a:off x="3581400" y="2420559"/>
                  <a:ext cx="381000" cy="214130"/>
                </a:xfrm>
                <a:prstGeom prst="rightArrow">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3332131318"/>
                    </p:ext>
                  </p:extLst>
                </p:nvPr>
              </p:nvGraphicFramePr>
              <p:xfrm>
                <a:off x="836489" y="2625988"/>
                <a:ext cx="385763" cy="407988"/>
              </p:xfrm>
              <a:graphic>
                <a:graphicData uri="http://schemas.openxmlformats.org/presentationml/2006/ole">
                  <mc:AlternateContent xmlns:mc="http://schemas.openxmlformats.org/markup-compatibility/2006">
                    <mc:Choice xmlns:v="urn:schemas-microsoft-com:vml" Requires="v">
                      <p:oleObj spid="_x0000_s149561" name="Equation" r:id="rId3" imgW="215640" imgH="228600" progId="Equation.DSMT4">
                        <p:embed/>
                      </p:oleObj>
                    </mc:Choice>
                    <mc:Fallback>
                      <p:oleObj name="Equation" r:id="rId3" imgW="215640" imgH="228600" progId="Equation.DSMT4">
                        <p:embed/>
                        <p:pic>
                          <p:nvPicPr>
                            <p:cNvPr id="42" name="Object 41"/>
                            <p:cNvPicPr/>
                            <p:nvPr/>
                          </p:nvPicPr>
                          <p:blipFill>
                            <a:blip r:embed="rId4"/>
                            <a:stretch>
                              <a:fillRect/>
                            </a:stretch>
                          </p:blipFill>
                          <p:spPr>
                            <a:xfrm>
                              <a:off x="836489" y="2625988"/>
                              <a:ext cx="385763" cy="407988"/>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227554356"/>
                    </p:ext>
                  </p:extLst>
                </p:nvPr>
              </p:nvGraphicFramePr>
              <p:xfrm>
                <a:off x="3971802" y="2702188"/>
                <a:ext cx="385762" cy="407988"/>
              </p:xfrm>
              <a:graphic>
                <a:graphicData uri="http://schemas.openxmlformats.org/presentationml/2006/ole">
                  <mc:AlternateContent xmlns:mc="http://schemas.openxmlformats.org/markup-compatibility/2006">
                    <mc:Choice xmlns:v="urn:schemas-microsoft-com:vml" Requires="v">
                      <p:oleObj spid="_x0000_s149562" name="Equation" r:id="rId5" imgW="215640" imgH="228600" progId="Equation.DSMT4">
                        <p:embed/>
                      </p:oleObj>
                    </mc:Choice>
                    <mc:Fallback>
                      <p:oleObj name="Equation" r:id="rId5" imgW="215640" imgH="228600" progId="Equation.DSMT4">
                        <p:embed/>
                        <p:pic>
                          <p:nvPicPr>
                            <p:cNvPr id="43" name="Object 42"/>
                            <p:cNvPicPr/>
                            <p:nvPr/>
                          </p:nvPicPr>
                          <p:blipFill>
                            <a:blip r:embed="rId6"/>
                            <a:stretch>
                              <a:fillRect/>
                            </a:stretch>
                          </p:blipFill>
                          <p:spPr>
                            <a:xfrm>
                              <a:off x="3971802" y="2702188"/>
                              <a:ext cx="385762" cy="407988"/>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26528161"/>
                    </p:ext>
                  </p:extLst>
                </p:nvPr>
              </p:nvGraphicFramePr>
              <p:xfrm>
                <a:off x="3944814" y="2233876"/>
                <a:ext cx="454025" cy="388938"/>
              </p:xfrm>
              <a:graphic>
                <a:graphicData uri="http://schemas.openxmlformats.org/presentationml/2006/ole">
                  <mc:AlternateContent xmlns:mc="http://schemas.openxmlformats.org/markup-compatibility/2006">
                    <mc:Choice xmlns:v="urn:schemas-microsoft-com:vml" Requires="v">
                      <p:oleObj spid="_x0000_s149563" name="Equation" r:id="rId7" imgW="266400" imgH="228600" progId="Equation.DSMT4">
                        <p:embed/>
                      </p:oleObj>
                    </mc:Choice>
                    <mc:Fallback>
                      <p:oleObj name="Equation" r:id="rId7" imgW="266400" imgH="228600" progId="Equation.DSMT4">
                        <p:embed/>
                        <p:pic>
                          <p:nvPicPr>
                            <p:cNvPr id="44" name="Object 43"/>
                            <p:cNvPicPr/>
                            <p:nvPr/>
                          </p:nvPicPr>
                          <p:blipFill>
                            <a:blip r:embed="rId8"/>
                            <a:stretch>
                              <a:fillRect/>
                            </a:stretch>
                          </p:blipFill>
                          <p:spPr>
                            <a:xfrm>
                              <a:off x="3944814" y="2233876"/>
                              <a:ext cx="454025" cy="388938"/>
                            </a:xfrm>
                            <a:prstGeom prst="rect">
                              <a:avLst/>
                            </a:prstGeom>
                          </p:spPr>
                        </p:pic>
                      </p:oleObj>
                    </mc:Fallback>
                  </mc:AlternateContent>
                </a:graphicData>
              </a:graphic>
            </p:graphicFrame>
          </p:grpSp>
          <p:cxnSp>
            <p:nvCxnSpPr>
              <p:cNvPr id="6" name="Straight Arrow Connector 5"/>
              <p:cNvCxnSpPr/>
              <p:nvPr/>
            </p:nvCxnSpPr>
            <p:spPr bwMode="auto">
              <a:xfrm>
                <a:off x="685800" y="3124200"/>
                <a:ext cx="2144519"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7" name="TextBox 6"/>
              <p:cNvSpPr txBox="1"/>
              <p:nvPr/>
            </p:nvSpPr>
            <p:spPr>
              <a:xfrm>
                <a:off x="2637609" y="3043597"/>
                <a:ext cx="397866" cy="369332"/>
              </a:xfrm>
              <a:prstGeom prst="rect">
                <a:avLst/>
              </a:prstGeom>
              <a:noFill/>
            </p:spPr>
            <p:txBody>
              <a:bodyPr wrap="none" rtlCol="0">
                <a:spAutoFit/>
              </a:bodyPr>
              <a:lstStyle/>
              <a:p>
                <a:r>
                  <a:rPr lang="en-US" dirty="0" smtClean="0"/>
                  <a:t>L</a:t>
                </a:r>
                <a:r>
                  <a:rPr lang="en-US" baseline="-25000" dirty="0" smtClean="0"/>
                  <a:t>1</a:t>
                </a:r>
                <a:endParaRPr lang="en-US" dirty="0"/>
              </a:p>
            </p:txBody>
          </p:sp>
        </p:grpSp>
        <p:sp>
          <p:nvSpPr>
            <p:cNvPr id="19" name="TextBox 18"/>
            <p:cNvSpPr txBox="1"/>
            <p:nvPr/>
          </p:nvSpPr>
          <p:spPr>
            <a:xfrm>
              <a:off x="980065" y="2465224"/>
              <a:ext cx="312906" cy="369332"/>
            </a:xfrm>
            <a:prstGeom prst="rect">
              <a:avLst/>
            </a:prstGeom>
            <a:noFill/>
          </p:spPr>
          <p:txBody>
            <a:bodyPr wrap="none" rtlCol="0">
              <a:spAutoFit/>
            </a:bodyPr>
            <a:lstStyle/>
            <a:p>
              <a:r>
                <a:rPr lang="en-US" dirty="0"/>
                <a:t>0</a:t>
              </a:r>
            </a:p>
          </p:txBody>
        </p:sp>
        <p:sp>
          <p:nvSpPr>
            <p:cNvPr id="20" name="Rectangle 19"/>
            <p:cNvSpPr/>
            <p:nvPr/>
          </p:nvSpPr>
          <p:spPr>
            <a:xfrm>
              <a:off x="2199190" y="1497687"/>
              <a:ext cx="508473" cy="369332"/>
            </a:xfrm>
            <a:prstGeom prst="rect">
              <a:avLst/>
            </a:prstGeom>
          </p:spPr>
          <p:txBody>
            <a:bodyPr wrap="none">
              <a:spAutoFit/>
            </a:bodyPr>
            <a:lstStyle/>
            <a:p>
              <a:r>
                <a:rPr lang="el-GR" i="1" dirty="0">
                  <a:latin typeface="Times New Roman" panose="02020603050405020304" pitchFamily="18" charset="0"/>
                  <a:cs typeface="Times New Roman" panose="02020603050405020304" pitchFamily="18" charset="0"/>
                </a:rPr>
                <a:t>χ</a:t>
              </a:r>
              <a:r>
                <a:rPr lang="en-US" baseline="30000" dirty="0" smtClean="0">
                  <a:latin typeface="Times New Roman" panose="02020603050405020304" pitchFamily="18" charset="0"/>
                  <a:cs typeface="Times New Roman" panose="02020603050405020304" pitchFamily="18" charset="0"/>
                </a:rPr>
                <a:t>(2</a:t>
              </a:r>
              <a:r>
                <a:rPr lang="en-US" baseline="30000" dirty="0" smtClean="0">
                  <a:cs typeface="Arial" panose="020B0604020202020204" pitchFamily="34" charset="0"/>
                </a:rPr>
                <a:t>) </a:t>
              </a:r>
              <a:endParaRPr lang="en-US" dirty="0"/>
            </a:p>
          </p:txBody>
        </p:sp>
      </p:grpSp>
      <p:grpSp>
        <p:nvGrpSpPr>
          <p:cNvPr id="43" name="Group 42"/>
          <p:cNvGrpSpPr/>
          <p:nvPr/>
        </p:nvGrpSpPr>
        <p:grpSpPr>
          <a:xfrm>
            <a:off x="3677090" y="838200"/>
            <a:ext cx="3156295" cy="1514446"/>
            <a:chOff x="4029738" y="3269306"/>
            <a:chExt cx="3156295" cy="1514446"/>
          </a:xfrm>
        </p:grpSpPr>
        <p:grpSp>
          <p:nvGrpSpPr>
            <p:cNvPr id="21" name="Group 20"/>
            <p:cNvGrpSpPr/>
            <p:nvPr/>
          </p:nvGrpSpPr>
          <p:grpSpPr>
            <a:xfrm>
              <a:off x="4235574" y="3269306"/>
              <a:ext cx="2881251" cy="1514446"/>
              <a:chOff x="685800" y="1898483"/>
              <a:chExt cx="2881251" cy="1514446"/>
            </a:xfrm>
          </p:grpSpPr>
          <p:grpSp>
            <p:nvGrpSpPr>
              <p:cNvPr id="22" name="Group 21"/>
              <p:cNvGrpSpPr/>
              <p:nvPr/>
            </p:nvGrpSpPr>
            <p:grpSpPr>
              <a:xfrm>
                <a:off x="799660" y="1898483"/>
                <a:ext cx="2767391" cy="1112194"/>
                <a:chOff x="1593410" y="1997982"/>
                <a:chExt cx="2767391" cy="1112194"/>
              </a:xfrm>
            </p:grpSpPr>
            <p:sp>
              <p:nvSpPr>
                <p:cNvPr id="25" name="Rectangle 24"/>
                <p:cNvSpPr/>
                <p:nvPr/>
              </p:nvSpPr>
              <p:spPr bwMode="auto">
                <a:xfrm>
                  <a:off x="1600200" y="2272051"/>
                  <a:ext cx="19050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Right Triangle 26"/>
                <p:cNvSpPr/>
                <p:nvPr/>
              </p:nvSpPr>
              <p:spPr bwMode="auto">
                <a:xfrm flipH="1">
                  <a:off x="1593410" y="2306961"/>
                  <a:ext cx="1892373" cy="123836"/>
                </a:xfrm>
                <a:prstGeom prst="rtTriangl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8" name="Group 27"/>
                <p:cNvGrpSpPr/>
                <p:nvPr/>
              </p:nvGrpSpPr>
              <p:grpSpPr>
                <a:xfrm>
                  <a:off x="1612826" y="2641490"/>
                  <a:ext cx="1892373" cy="244672"/>
                  <a:chOff x="4267200" y="4572000"/>
                  <a:chExt cx="1855604" cy="439590"/>
                </a:xfrm>
                <a:solidFill>
                  <a:srgbClr val="FF0000"/>
                </a:solidFill>
              </p:grpSpPr>
              <p:sp>
                <p:nvSpPr>
                  <p:cNvPr id="34" name="Right Triangle 33"/>
                  <p:cNvSpPr/>
                  <p:nvPr/>
                </p:nvSpPr>
                <p:spPr bwMode="auto">
                  <a:xfrm>
                    <a:off x="4267200" y="4572000"/>
                    <a:ext cx="1855604" cy="217576"/>
                  </a:xfrm>
                  <a:prstGeom prst="rtTriangle">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5" name="Round Single Corner Rectangle 34"/>
                  <p:cNvSpPr/>
                  <p:nvPr/>
                </p:nvSpPr>
                <p:spPr bwMode="auto">
                  <a:xfrm>
                    <a:off x="4267200" y="4789578"/>
                    <a:ext cx="1855604" cy="222012"/>
                  </a:xfrm>
                  <a:prstGeom prst="round1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pSp>
            <p:sp>
              <p:nvSpPr>
                <p:cNvPr id="29" name="Right Arrow 28"/>
                <p:cNvSpPr/>
                <p:nvPr/>
              </p:nvSpPr>
              <p:spPr bwMode="auto">
                <a:xfrm>
                  <a:off x="3581400" y="2693440"/>
                  <a:ext cx="381000" cy="296886"/>
                </a:xfrm>
                <a:prstGeom prst="rightArrow">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0" name="Right Arrow 29"/>
                <p:cNvSpPr/>
                <p:nvPr/>
              </p:nvSpPr>
              <p:spPr bwMode="auto">
                <a:xfrm>
                  <a:off x="3563814" y="2252052"/>
                  <a:ext cx="381000" cy="214130"/>
                </a:xfrm>
                <a:prstGeom prst="right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32" name="Object 31"/>
                <p:cNvGraphicFramePr>
                  <a:graphicFrameLocks noChangeAspect="1"/>
                </p:cNvGraphicFramePr>
                <p:nvPr>
                  <p:extLst>
                    <p:ext uri="{D42A27DB-BD31-4B8C-83A1-F6EECF244321}">
                      <p14:modId xmlns:p14="http://schemas.microsoft.com/office/powerpoint/2010/main" val="1796750147"/>
                    </p:ext>
                  </p:extLst>
                </p:nvPr>
              </p:nvGraphicFramePr>
              <p:xfrm>
                <a:off x="3971802" y="2702188"/>
                <a:ext cx="385762" cy="407988"/>
              </p:xfrm>
              <a:graphic>
                <a:graphicData uri="http://schemas.openxmlformats.org/presentationml/2006/ole">
                  <mc:AlternateContent xmlns:mc="http://schemas.openxmlformats.org/markup-compatibility/2006">
                    <mc:Choice xmlns:v="urn:schemas-microsoft-com:vml" Requires="v">
                      <p:oleObj spid="_x0000_s149564" name="Equation" r:id="rId9" imgW="215640" imgH="228600" progId="Equation.DSMT4">
                        <p:embed/>
                      </p:oleObj>
                    </mc:Choice>
                    <mc:Fallback>
                      <p:oleObj name="Equation" r:id="rId9" imgW="215640" imgH="228600" progId="Equation.DSMT4">
                        <p:embed/>
                        <p:pic>
                          <p:nvPicPr>
                            <p:cNvPr id="15" name="Object 14"/>
                            <p:cNvPicPr/>
                            <p:nvPr/>
                          </p:nvPicPr>
                          <p:blipFill>
                            <a:blip r:embed="rId6"/>
                            <a:stretch>
                              <a:fillRect/>
                            </a:stretch>
                          </p:blipFill>
                          <p:spPr>
                            <a:xfrm>
                              <a:off x="3971802" y="2702188"/>
                              <a:ext cx="385762" cy="407988"/>
                            </a:xfrm>
                            <a:prstGeom prst="rect">
                              <a:avLst/>
                            </a:prstGeom>
                          </p:spPr>
                        </p:pic>
                      </p:oleObj>
                    </mc:Fallback>
                  </mc:AlternateContent>
                </a:graphicData>
              </a:graphic>
            </p:graphicFrame>
            <p:graphicFrame>
              <p:nvGraphicFramePr>
                <p:cNvPr id="33" name="Object 32"/>
                <p:cNvGraphicFramePr>
                  <a:graphicFrameLocks noChangeAspect="1"/>
                </p:cNvGraphicFramePr>
                <p:nvPr>
                  <p:extLst>
                    <p:ext uri="{D42A27DB-BD31-4B8C-83A1-F6EECF244321}">
                      <p14:modId xmlns:p14="http://schemas.microsoft.com/office/powerpoint/2010/main" val="2986183470"/>
                    </p:ext>
                  </p:extLst>
                </p:nvPr>
              </p:nvGraphicFramePr>
              <p:xfrm>
                <a:off x="3929001" y="1997982"/>
                <a:ext cx="431800" cy="388938"/>
              </p:xfrm>
              <a:graphic>
                <a:graphicData uri="http://schemas.openxmlformats.org/presentationml/2006/ole">
                  <mc:AlternateContent xmlns:mc="http://schemas.openxmlformats.org/markup-compatibility/2006">
                    <mc:Choice xmlns:v="urn:schemas-microsoft-com:vml" Requires="v">
                      <p:oleObj spid="_x0000_s149565" name="Equation" r:id="rId10" imgW="253800" imgH="228600" progId="Equation.DSMT4">
                        <p:embed/>
                      </p:oleObj>
                    </mc:Choice>
                    <mc:Fallback>
                      <p:oleObj name="Equation" r:id="rId10" imgW="253800" imgH="228600" progId="Equation.DSMT4">
                        <p:embed/>
                        <p:pic>
                          <p:nvPicPr>
                            <p:cNvPr id="16" name="Object 15"/>
                            <p:cNvPicPr/>
                            <p:nvPr/>
                          </p:nvPicPr>
                          <p:blipFill>
                            <a:blip r:embed="rId11"/>
                            <a:stretch>
                              <a:fillRect/>
                            </a:stretch>
                          </p:blipFill>
                          <p:spPr>
                            <a:xfrm>
                              <a:off x="3929001" y="1997982"/>
                              <a:ext cx="431800" cy="388938"/>
                            </a:xfrm>
                            <a:prstGeom prst="rect">
                              <a:avLst/>
                            </a:prstGeom>
                          </p:spPr>
                        </p:pic>
                      </p:oleObj>
                    </mc:Fallback>
                  </mc:AlternateContent>
                </a:graphicData>
              </a:graphic>
            </p:graphicFrame>
          </p:grpSp>
          <p:cxnSp>
            <p:nvCxnSpPr>
              <p:cNvPr id="23" name="Straight Arrow Connector 22"/>
              <p:cNvCxnSpPr/>
              <p:nvPr/>
            </p:nvCxnSpPr>
            <p:spPr bwMode="auto">
              <a:xfrm>
                <a:off x="685800" y="3124200"/>
                <a:ext cx="2144519" cy="0"/>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
            <p:nvSpPr>
              <p:cNvPr id="24" name="TextBox 23"/>
              <p:cNvSpPr txBox="1"/>
              <p:nvPr/>
            </p:nvSpPr>
            <p:spPr>
              <a:xfrm>
                <a:off x="2637609" y="3043597"/>
                <a:ext cx="397866" cy="369332"/>
              </a:xfrm>
              <a:prstGeom prst="rect">
                <a:avLst/>
              </a:prstGeom>
              <a:noFill/>
            </p:spPr>
            <p:txBody>
              <a:bodyPr wrap="none" rtlCol="0">
                <a:spAutoFit/>
              </a:bodyPr>
              <a:lstStyle/>
              <a:p>
                <a:r>
                  <a:rPr lang="en-US" dirty="0" smtClean="0"/>
                  <a:t>L</a:t>
                </a:r>
                <a:r>
                  <a:rPr lang="en-US" baseline="-25000" dirty="0" smtClean="0"/>
                  <a:t>2</a:t>
                </a:r>
                <a:endParaRPr lang="en-US" dirty="0"/>
              </a:p>
            </p:txBody>
          </p:sp>
        </p:grpSp>
        <p:sp>
          <p:nvSpPr>
            <p:cNvPr id="36" name="Right Triangle 35"/>
            <p:cNvSpPr/>
            <p:nvPr/>
          </p:nvSpPr>
          <p:spPr bwMode="auto">
            <a:xfrm>
              <a:off x="4368849" y="3711969"/>
              <a:ext cx="1892373" cy="123836"/>
            </a:xfrm>
            <a:prstGeom prst="rtTriangl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6"/>
            <p:cNvSpPr/>
            <p:nvPr/>
          </p:nvSpPr>
          <p:spPr bwMode="auto">
            <a:xfrm flipV="1">
              <a:off x="4363014" y="3840498"/>
              <a:ext cx="1956824" cy="4571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Right Arrow 37"/>
            <p:cNvSpPr/>
            <p:nvPr/>
          </p:nvSpPr>
          <p:spPr bwMode="auto">
            <a:xfrm>
              <a:off x="6304025" y="3744925"/>
              <a:ext cx="381000" cy="214130"/>
            </a:xfrm>
            <a:prstGeom prst="rightArrow">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39" name="Object 38"/>
            <p:cNvGraphicFramePr>
              <a:graphicFrameLocks noChangeAspect="1"/>
            </p:cNvGraphicFramePr>
            <p:nvPr>
              <p:extLst>
                <p:ext uri="{D42A27DB-BD31-4B8C-83A1-F6EECF244321}">
                  <p14:modId xmlns:p14="http://schemas.microsoft.com/office/powerpoint/2010/main" val="50746800"/>
                </p:ext>
              </p:extLst>
            </p:nvPr>
          </p:nvGraphicFramePr>
          <p:xfrm>
            <a:off x="6738358" y="3672647"/>
            <a:ext cx="447675" cy="381000"/>
          </p:xfrm>
          <a:graphic>
            <a:graphicData uri="http://schemas.openxmlformats.org/presentationml/2006/ole">
              <mc:AlternateContent xmlns:mc="http://schemas.openxmlformats.org/markup-compatibility/2006">
                <mc:Choice xmlns:v="urn:schemas-microsoft-com:vml" Requires="v">
                  <p:oleObj spid="_x0000_s149566" name="Equation" r:id="rId12" imgW="447720" imgH="380864" progId="Equation.DSMT4">
                    <p:embed/>
                  </p:oleObj>
                </mc:Choice>
                <mc:Fallback>
                  <p:oleObj name="Equation" r:id="rId12" imgW="447720" imgH="380864" progId="Equation.DSMT4">
                    <p:embed/>
                    <p:pic>
                      <p:nvPicPr>
                        <p:cNvPr id="0" name=""/>
                        <p:cNvPicPr/>
                        <p:nvPr/>
                      </p:nvPicPr>
                      <p:blipFill>
                        <a:blip r:embed="rId13"/>
                        <a:stretch>
                          <a:fillRect/>
                        </a:stretch>
                      </p:blipFill>
                      <p:spPr>
                        <a:xfrm>
                          <a:off x="6738358" y="3672647"/>
                          <a:ext cx="447675" cy="381000"/>
                        </a:xfrm>
                        <a:prstGeom prst="rect">
                          <a:avLst/>
                        </a:prstGeom>
                      </p:spPr>
                    </p:pic>
                  </p:oleObj>
                </mc:Fallback>
              </mc:AlternateContent>
            </a:graphicData>
          </a:graphic>
        </p:graphicFrame>
        <p:sp>
          <p:nvSpPr>
            <p:cNvPr id="40" name="TextBox 39"/>
            <p:cNvSpPr txBox="1"/>
            <p:nvPr/>
          </p:nvSpPr>
          <p:spPr>
            <a:xfrm>
              <a:off x="4029738" y="4310357"/>
              <a:ext cx="312906" cy="369332"/>
            </a:xfrm>
            <a:prstGeom prst="rect">
              <a:avLst/>
            </a:prstGeom>
            <a:noFill/>
          </p:spPr>
          <p:txBody>
            <a:bodyPr wrap="none" rtlCol="0">
              <a:spAutoFit/>
            </a:bodyPr>
            <a:lstStyle/>
            <a:p>
              <a:r>
                <a:rPr lang="en-US" dirty="0"/>
                <a:t>0</a:t>
              </a:r>
            </a:p>
          </p:txBody>
        </p:sp>
        <p:sp>
          <p:nvSpPr>
            <p:cNvPr id="41" name="Rectangle 40"/>
            <p:cNvSpPr/>
            <p:nvPr/>
          </p:nvSpPr>
          <p:spPr>
            <a:xfrm>
              <a:off x="4572000" y="3443006"/>
              <a:ext cx="508473" cy="369332"/>
            </a:xfrm>
            <a:prstGeom prst="rect">
              <a:avLst/>
            </a:prstGeom>
          </p:spPr>
          <p:txBody>
            <a:bodyPr wrap="none">
              <a:spAutoFit/>
            </a:bodyPr>
            <a:lstStyle/>
            <a:p>
              <a:r>
                <a:rPr lang="el-GR" i="1" dirty="0">
                  <a:latin typeface="Times New Roman" panose="02020603050405020304" pitchFamily="18" charset="0"/>
                  <a:cs typeface="Times New Roman" panose="02020603050405020304" pitchFamily="18" charset="0"/>
                </a:rPr>
                <a:t>χ</a:t>
              </a:r>
              <a:r>
                <a:rPr lang="en-US" baseline="30000" dirty="0" smtClean="0">
                  <a:latin typeface="Times New Roman" panose="02020603050405020304" pitchFamily="18" charset="0"/>
                  <a:cs typeface="Times New Roman" panose="02020603050405020304" pitchFamily="18" charset="0"/>
                </a:rPr>
                <a:t>(2</a:t>
              </a:r>
              <a:r>
                <a:rPr lang="en-US" baseline="30000" dirty="0" smtClean="0">
                  <a:cs typeface="Arial" panose="020B0604020202020204" pitchFamily="34" charset="0"/>
                </a:rPr>
                <a:t>) </a:t>
              </a:r>
              <a:endParaRPr lang="en-US" dirty="0"/>
            </a:p>
          </p:txBody>
        </p:sp>
      </p:grpSp>
      <p:sp>
        <p:nvSpPr>
          <p:cNvPr id="44" name="TextBox 43"/>
          <p:cNvSpPr txBox="1"/>
          <p:nvPr/>
        </p:nvSpPr>
        <p:spPr>
          <a:xfrm>
            <a:off x="186391" y="2444421"/>
            <a:ext cx="3647152" cy="369332"/>
          </a:xfrm>
          <a:prstGeom prst="rect">
            <a:avLst/>
          </a:prstGeom>
          <a:noFill/>
        </p:spPr>
        <p:txBody>
          <a:bodyPr wrap="none" rtlCol="0">
            <a:spAutoFit/>
          </a:bodyPr>
          <a:lstStyle/>
          <a:p>
            <a:r>
              <a:rPr lang="en-US" dirty="0" smtClean="0"/>
              <a:t>In the first crystal we generate SH</a:t>
            </a:r>
            <a:endParaRPr lang="en-US" dirty="0"/>
          </a:p>
        </p:txBody>
      </p:sp>
      <p:graphicFrame>
        <p:nvGraphicFramePr>
          <p:cNvPr id="45" name="Object 44"/>
          <p:cNvGraphicFramePr>
            <a:graphicFrameLocks noChangeAspect="1"/>
          </p:cNvGraphicFramePr>
          <p:nvPr>
            <p:extLst>
              <p:ext uri="{D42A27DB-BD31-4B8C-83A1-F6EECF244321}">
                <p14:modId xmlns:p14="http://schemas.microsoft.com/office/powerpoint/2010/main" val="3910334667"/>
              </p:ext>
            </p:extLst>
          </p:nvPr>
        </p:nvGraphicFramePr>
        <p:xfrm>
          <a:off x="4568825" y="2312988"/>
          <a:ext cx="2344738" cy="593725"/>
        </p:xfrm>
        <a:graphic>
          <a:graphicData uri="http://schemas.openxmlformats.org/presentationml/2006/ole">
            <mc:AlternateContent xmlns:mc="http://schemas.openxmlformats.org/markup-compatibility/2006">
              <mc:Choice xmlns:v="urn:schemas-microsoft-com:vml" Requires="v">
                <p:oleObj spid="_x0000_s149567" name="Equation" r:id="rId14" imgW="2006280" imgH="507960" progId="Equation.DSMT4">
                  <p:embed/>
                </p:oleObj>
              </mc:Choice>
              <mc:Fallback>
                <p:oleObj name="Equation" r:id="rId14" imgW="2006280" imgH="507960" progId="Equation.DSMT4">
                  <p:embed/>
                  <p:pic>
                    <p:nvPicPr>
                      <p:cNvPr id="0" name=""/>
                      <p:cNvPicPr/>
                      <p:nvPr/>
                    </p:nvPicPr>
                    <p:blipFill>
                      <a:blip r:embed="rId15"/>
                      <a:stretch>
                        <a:fillRect/>
                      </a:stretch>
                    </p:blipFill>
                    <p:spPr>
                      <a:xfrm>
                        <a:off x="4568825" y="2312988"/>
                        <a:ext cx="2344738" cy="593725"/>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256013138"/>
              </p:ext>
            </p:extLst>
          </p:nvPr>
        </p:nvGraphicFramePr>
        <p:xfrm>
          <a:off x="2548218" y="3163542"/>
          <a:ext cx="1240948" cy="275766"/>
        </p:xfrm>
        <a:graphic>
          <a:graphicData uri="http://schemas.openxmlformats.org/presentationml/2006/ole">
            <mc:AlternateContent xmlns:mc="http://schemas.openxmlformats.org/markup-compatibility/2006">
              <mc:Choice xmlns:v="urn:schemas-microsoft-com:vml" Requires="v">
                <p:oleObj spid="_x0000_s149568" name="Equation" r:id="rId16" imgW="799920" imgH="177480" progId="Equation.DSMT4">
                  <p:embed/>
                </p:oleObj>
              </mc:Choice>
              <mc:Fallback>
                <p:oleObj name="Equation" r:id="rId16" imgW="799920" imgH="177480" progId="Equation.DSMT4">
                  <p:embed/>
                  <p:pic>
                    <p:nvPicPr>
                      <p:cNvPr id="0" name=""/>
                      <p:cNvPicPr/>
                      <p:nvPr/>
                    </p:nvPicPr>
                    <p:blipFill>
                      <a:blip r:embed="rId17"/>
                      <a:stretch>
                        <a:fillRect/>
                      </a:stretch>
                    </p:blipFill>
                    <p:spPr>
                      <a:xfrm>
                        <a:off x="2548218" y="3163542"/>
                        <a:ext cx="1240948" cy="275766"/>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4144633430"/>
              </p:ext>
            </p:extLst>
          </p:nvPr>
        </p:nvGraphicFramePr>
        <p:xfrm>
          <a:off x="4076329" y="2998950"/>
          <a:ext cx="4800600" cy="558800"/>
        </p:xfrm>
        <a:graphic>
          <a:graphicData uri="http://schemas.openxmlformats.org/presentationml/2006/ole">
            <mc:AlternateContent xmlns:mc="http://schemas.openxmlformats.org/markup-compatibility/2006">
              <mc:Choice xmlns:v="urn:schemas-microsoft-com:vml" Requires="v">
                <p:oleObj spid="_x0000_s149569" name="Equation" r:id="rId18" imgW="4800600" imgH="558720" progId="Equation.DSMT4">
                  <p:embed/>
                </p:oleObj>
              </mc:Choice>
              <mc:Fallback>
                <p:oleObj name="Equation" r:id="rId18" imgW="4800600" imgH="558720" progId="Equation.DSMT4">
                  <p:embed/>
                  <p:pic>
                    <p:nvPicPr>
                      <p:cNvPr id="0" name=""/>
                      <p:cNvPicPr/>
                      <p:nvPr/>
                    </p:nvPicPr>
                    <p:blipFill>
                      <a:blip r:embed="rId19"/>
                      <a:stretch>
                        <a:fillRect/>
                      </a:stretch>
                    </p:blipFill>
                    <p:spPr>
                      <a:xfrm>
                        <a:off x="4076329" y="2998950"/>
                        <a:ext cx="4800600" cy="558800"/>
                      </a:xfrm>
                      <a:prstGeom prst="rect">
                        <a:avLst/>
                      </a:prstGeom>
                    </p:spPr>
                  </p:pic>
                </p:oleObj>
              </mc:Fallback>
            </mc:AlternateContent>
          </a:graphicData>
        </a:graphic>
      </p:graphicFrame>
      <p:grpSp>
        <p:nvGrpSpPr>
          <p:cNvPr id="56" name="Group 55"/>
          <p:cNvGrpSpPr/>
          <p:nvPr/>
        </p:nvGrpSpPr>
        <p:grpSpPr>
          <a:xfrm>
            <a:off x="39183" y="3672691"/>
            <a:ext cx="8431040" cy="508000"/>
            <a:chOff x="39183" y="3672691"/>
            <a:chExt cx="8431040" cy="508000"/>
          </a:xfrm>
        </p:grpSpPr>
        <p:sp>
          <p:nvSpPr>
            <p:cNvPr id="49" name="TextBox 48"/>
            <p:cNvSpPr txBox="1"/>
            <p:nvPr/>
          </p:nvSpPr>
          <p:spPr>
            <a:xfrm>
              <a:off x="39183" y="3764175"/>
              <a:ext cx="6981398" cy="369332"/>
            </a:xfrm>
            <a:prstGeom prst="rect">
              <a:avLst/>
            </a:prstGeom>
            <a:noFill/>
          </p:spPr>
          <p:txBody>
            <a:bodyPr wrap="none" rtlCol="0">
              <a:spAutoFit/>
            </a:bodyPr>
            <a:lstStyle/>
            <a:p>
              <a:r>
                <a:rPr lang="en-US" dirty="0" smtClean="0"/>
                <a:t>Compare it with direct process                                      and assume </a:t>
              </a:r>
              <a:endParaRPr lang="en-US" dirty="0"/>
            </a:p>
          </p:txBody>
        </p:sp>
        <p:graphicFrame>
          <p:nvGraphicFramePr>
            <p:cNvPr id="50" name="Object 49"/>
            <p:cNvGraphicFramePr>
              <a:graphicFrameLocks noChangeAspect="1"/>
            </p:cNvGraphicFramePr>
            <p:nvPr>
              <p:extLst>
                <p:ext uri="{D42A27DB-BD31-4B8C-83A1-F6EECF244321}">
                  <p14:modId xmlns:p14="http://schemas.microsoft.com/office/powerpoint/2010/main" val="169702818"/>
                </p:ext>
              </p:extLst>
            </p:nvPr>
          </p:nvGraphicFramePr>
          <p:xfrm>
            <a:off x="3418798" y="3672691"/>
            <a:ext cx="2070100" cy="508000"/>
          </p:xfrm>
          <a:graphic>
            <a:graphicData uri="http://schemas.openxmlformats.org/presentationml/2006/ole">
              <mc:AlternateContent xmlns:mc="http://schemas.openxmlformats.org/markup-compatibility/2006">
                <mc:Choice xmlns:v="urn:schemas-microsoft-com:vml" Requires="v">
                  <p:oleObj spid="_x0000_s149570" name="Equation" r:id="rId20" imgW="2070000" imgH="507960" progId="Equation.DSMT4">
                    <p:embed/>
                  </p:oleObj>
                </mc:Choice>
                <mc:Fallback>
                  <p:oleObj name="Equation" r:id="rId20" imgW="2070000" imgH="507960" progId="Equation.DSMT4">
                    <p:embed/>
                    <p:pic>
                      <p:nvPicPr>
                        <p:cNvPr id="0" name=""/>
                        <p:cNvPicPr/>
                        <p:nvPr/>
                      </p:nvPicPr>
                      <p:blipFill>
                        <a:blip r:embed="rId21"/>
                        <a:stretch>
                          <a:fillRect/>
                        </a:stretch>
                      </p:blipFill>
                      <p:spPr>
                        <a:xfrm>
                          <a:off x="3418798" y="3672691"/>
                          <a:ext cx="2070100" cy="508000"/>
                        </a:xfrm>
                        <a:prstGeom prst="rect">
                          <a:avLst/>
                        </a:prstGeom>
                      </p:spPr>
                    </p:pic>
                  </p:oleObj>
                </mc:Fallback>
              </mc:AlternateContent>
            </a:graphicData>
          </a:graphic>
        </p:graphicFrame>
        <p:graphicFrame>
          <p:nvGraphicFramePr>
            <p:cNvPr id="51" name="Object 50"/>
            <p:cNvGraphicFramePr>
              <a:graphicFrameLocks noChangeAspect="1"/>
            </p:cNvGraphicFramePr>
            <p:nvPr>
              <p:extLst>
                <p:ext uri="{D42A27DB-BD31-4B8C-83A1-F6EECF244321}">
                  <p14:modId xmlns:p14="http://schemas.microsoft.com/office/powerpoint/2010/main" val="2556162484"/>
                </p:ext>
              </p:extLst>
            </p:nvPr>
          </p:nvGraphicFramePr>
          <p:xfrm>
            <a:off x="7056243" y="3798977"/>
            <a:ext cx="1413980" cy="279996"/>
          </p:xfrm>
          <a:graphic>
            <a:graphicData uri="http://schemas.openxmlformats.org/presentationml/2006/ole">
              <mc:AlternateContent xmlns:mc="http://schemas.openxmlformats.org/markup-compatibility/2006">
                <mc:Choice xmlns:v="urn:schemas-microsoft-com:vml" Requires="v">
                  <p:oleObj spid="_x0000_s149571" name="Equation" r:id="rId22" imgW="1282680" imgH="253800" progId="Equation.DSMT4">
                    <p:embed/>
                  </p:oleObj>
                </mc:Choice>
                <mc:Fallback>
                  <p:oleObj name="Equation" r:id="rId22" imgW="1282680" imgH="253800" progId="Equation.DSMT4">
                    <p:embed/>
                    <p:pic>
                      <p:nvPicPr>
                        <p:cNvPr id="0" name=""/>
                        <p:cNvPicPr/>
                        <p:nvPr/>
                      </p:nvPicPr>
                      <p:blipFill>
                        <a:blip r:embed="rId23"/>
                        <a:stretch>
                          <a:fillRect/>
                        </a:stretch>
                      </p:blipFill>
                      <p:spPr>
                        <a:xfrm>
                          <a:off x="7056243" y="3798977"/>
                          <a:ext cx="1413980" cy="279996"/>
                        </a:xfrm>
                        <a:prstGeom prst="rect">
                          <a:avLst/>
                        </a:prstGeom>
                      </p:spPr>
                    </p:pic>
                  </p:oleObj>
                </mc:Fallback>
              </mc:AlternateContent>
            </a:graphicData>
          </a:graphic>
        </p:graphicFrame>
      </p:grpSp>
      <p:graphicFrame>
        <p:nvGraphicFramePr>
          <p:cNvPr id="52" name="Object 51"/>
          <p:cNvGraphicFramePr>
            <a:graphicFrameLocks noChangeAspect="1"/>
          </p:cNvGraphicFramePr>
          <p:nvPr>
            <p:extLst>
              <p:ext uri="{D42A27DB-BD31-4B8C-83A1-F6EECF244321}">
                <p14:modId xmlns:p14="http://schemas.microsoft.com/office/powerpoint/2010/main" val="2482086480"/>
              </p:ext>
            </p:extLst>
          </p:nvPr>
        </p:nvGraphicFramePr>
        <p:xfrm>
          <a:off x="259084" y="4112332"/>
          <a:ext cx="1854200" cy="609600"/>
        </p:xfrm>
        <a:graphic>
          <a:graphicData uri="http://schemas.openxmlformats.org/presentationml/2006/ole">
            <mc:AlternateContent xmlns:mc="http://schemas.openxmlformats.org/markup-compatibility/2006">
              <mc:Choice xmlns:v="urn:schemas-microsoft-com:vml" Requires="v">
                <p:oleObj spid="_x0000_s149572" name="Equation" r:id="rId24" imgW="1854000" imgH="609480" progId="Equation.DSMT4">
                  <p:embed/>
                </p:oleObj>
              </mc:Choice>
              <mc:Fallback>
                <p:oleObj name="Equation" r:id="rId24" imgW="1854000" imgH="609480" progId="Equation.DSMT4">
                  <p:embed/>
                  <p:pic>
                    <p:nvPicPr>
                      <p:cNvPr id="0" name=""/>
                      <p:cNvPicPr/>
                      <p:nvPr/>
                    </p:nvPicPr>
                    <p:blipFill>
                      <a:blip r:embed="rId25"/>
                      <a:stretch>
                        <a:fillRect/>
                      </a:stretch>
                    </p:blipFill>
                    <p:spPr>
                      <a:xfrm>
                        <a:off x="259084" y="4112332"/>
                        <a:ext cx="1854200" cy="609600"/>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4048973130"/>
              </p:ext>
            </p:extLst>
          </p:nvPr>
        </p:nvGraphicFramePr>
        <p:xfrm>
          <a:off x="2737290" y="4084828"/>
          <a:ext cx="1879600" cy="609600"/>
        </p:xfrm>
        <a:graphic>
          <a:graphicData uri="http://schemas.openxmlformats.org/presentationml/2006/ole">
            <mc:AlternateContent xmlns:mc="http://schemas.openxmlformats.org/markup-compatibility/2006">
              <mc:Choice xmlns:v="urn:schemas-microsoft-com:vml" Requires="v">
                <p:oleObj spid="_x0000_s149573" name="Equation" r:id="rId26" imgW="1879560" imgH="609480" progId="Equation.DSMT4">
                  <p:embed/>
                </p:oleObj>
              </mc:Choice>
              <mc:Fallback>
                <p:oleObj name="Equation" r:id="rId26" imgW="1879560" imgH="609480" progId="Equation.DSMT4">
                  <p:embed/>
                  <p:pic>
                    <p:nvPicPr>
                      <p:cNvPr id="0" name=""/>
                      <p:cNvPicPr/>
                      <p:nvPr/>
                    </p:nvPicPr>
                    <p:blipFill>
                      <a:blip r:embed="rId27"/>
                      <a:stretch>
                        <a:fillRect/>
                      </a:stretch>
                    </p:blipFill>
                    <p:spPr>
                      <a:xfrm>
                        <a:off x="2737290" y="4084828"/>
                        <a:ext cx="1879600" cy="609600"/>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149385251"/>
              </p:ext>
            </p:extLst>
          </p:nvPr>
        </p:nvGraphicFramePr>
        <p:xfrm>
          <a:off x="5511006" y="4166393"/>
          <a:ext cx="1981594" cy="577965"/>
        </p:xfrm>
        <a:graphic>
          <a:graphicData uri="http://schemas.openxmlformats.org/presentationml/2006/ole">
            <mc:AlternateContent xmlns:mc="http://schemas.openxmlformats.org/markup-compatibility/2006">
              <mc:Choice xmlns:v="urn:schemas-microsoft-com:vml" Requires="v">
                <p:oleObj spid="_x0000_s149574" name="Equation" r:id="rId28" imgW="1828800" imgH="533160" progId="Equation.DSMT4">
                  <p:embed/>
                </p:oleObj>
              </mc:Choice>
              <mc:Fallback>
                <p:oleObj name="Equation" r:id="rId28" imgW="1828800" imgH="533160" progId="Equation.DSMT4">
                  <p:embed/>
                  <p:pic>
                    <p:nvPicPr>
                      <p:cNvPr id="0" name=""/>
                      <p:cNvPicPr/>
                      <p:nvPr/>
                    </p:nvPicPr>
                    <p:blipFill>
                      <a:blip r:embed="rId29"/>
                      <a:stretch>
                        <a:fillRect/>
                      </a:stretch>
                    </p:blipFill>
                    <p:spPr>
                      <a:xfrm>
                        <a:off x="5511006" y="4166393"/>
                        <a:ext cx="1981594" cy="577965"/>
                      </a:xfrm>
                      <a:prstGeom prst="rect">
                        <a:avLst/>
                      </a:prstGeom>
                    </p:spPr>
                  </p:pic>
                </p:oleObj>
              </mc:Fallback>
            </mc:AlternateContent>
          </a:graphicData>
        </a:graphic>
      </p:graphicFrame>
      <p:sp>
        <p:nvSpPr>
          <p:cNvPr id="55" name="TextBox 54"/>
          <p:cNvSpPr txBox="1"/>
          <p:nvPr/>
        </p:nvSpPr>
        <p:spPr>
          <a:xfrm>
            <a:off x="6365776" y="4908761"/>
            <a:ext cx="2339269" cy="1077218"/>
          </a:xfrm>
          <a:prstGeom prst="rect">
            <a:avLst/>
          </a:prstGeom>
          <a:noFill/>
        </p:spPr>
        <p:txBody>
          <a:bodyPr wrap="square" rtlCol="0">
            <a:spAutoFit/>
          </a:bodyPr>
          <a:lstStyle/>
          <a:p>
            <a:r>
              <a:rPr lang="en-US" sz="1600" dirty="0" smtClean="0"/>
              <a:t>Cascaded (sequential) process is always far more efficient than direct process</a:t>
            </a:r>
            <a:endParaRPr lang="en-US" sz="1600" dirty="0"/>
          </a:p>
        </p:txBody>
      </p:sp>
      <p:pic>
        <p:nvPicPr>
          <p:cNvPr id="127048" name="Picture 72" descr="Image result for frequency tripling"/>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6450" y="4730703"/>
            <a:ext cx="5006460" cy="213668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05168" y="3115651"/>
            <a:ext cx="2659702" cy="369332"/>
          </a:xfrm>
          <a:prstGeom prst="rect">
            <a:avLst/>
          </a:prstGeom>
          <a:noFill/>
        </p:spPr>
        <p:txBody>
          <a:bodyPr wrap="none" rtlCol="0">
            <a:spAutoFit/>
          </a:bodyPr>
          <a:lstStyle/>
          <a:p>
            <a:r>
              <a:rPr lang="en-US" dirty="0" smtClean="0"/>
              <a:t>In the second crystal SF</a:t>
            </a:r>
            <a:endParaRPr lang="en-US" dirty="0"/>
          </a:p>
        </p:txBody>
      </p:sp>
    </p:spTree>
    <p:extLst>
      <p:ext uri="{BB962C8B-B14F-4D97-AF65-F5344CB8AC3E}">
        <p14:creationId xmlns:p14="http://schemas.microsoft.com/office/powerpoint/2010/main" val="360427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70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46" y="96921"/>
            <a:ext cx="8229600" cy="1143000"/>
          </a:xfrm>
        </p:spPr>
        <p:txBody>
          <a:bodyPr/>
          <a:lstStyle/>
          <a:p>
            <a:r>
              <a:rPr lang="en-US" sz="3200" dirty="0" smtClean="0"/>
              <a:t>Two photon absorption</a:t>
            </a:r>
            <a:endParaRPr lang="en-US" sz="3200" dirty="0"/>
          </a:p>
        </p:txBody>
      </p:sp>
      <p:sp>
        <p:nvSpPr>
          <p:cNvPr id="3" name="Slide Number Placeholder 2"/>
          <p:cNvSpPr>
            <a:spLocks noGrp="1"/>
          </p:cNvSpPr>
          <p:nvPr>
            <p:ph type="sldNum" sz="quarter" idx="12"/>
          </p:nvPr>
        </p:nvSpPr>
        <p:spPr/>
        <p:txBody>
          <a:bodyPr/>
          <a:lstStyle/>
          <a:p>
            <a:pPr>
              <a:defRPr/>
            </a:pPr>
            <a:fld id="{A733CBAA-5A9F-454A-AF19-39ABCF14556A}" type="slidenum">
              <a:rPr lang="en-US" smtClean="0"/>
              <a:pPr>
                <a:defRPr/>
              </a:pPr>
              <a:t>9</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597171780"/>
              </p:ext>
            </p:extLst>
          </p:nvPr>
        </p:nvGraphicFramePr>
        <p:xfrm>
          <a:off x="88900" y="1047750"/>
          <a:ext cx="5956300" cy="508000"/>
        </p:xfrm>
        <a:graphic>
          <a:graphicData uri="http://schemas.openxmlformats.org/presentationml/2006/ole">
            <mc:AlternateContent xmlns:mc="http://schemas.openxmlformats.org/markup-compatibility/2006">
              <mc:Choice xmlns:v="urn:schemas-microsoft-com:vml" Requires="v">
                <p:oleObj spid="_x0000_s148999" name="Equation" r:id="rId3" imgW="5956200" imgH="507960" progId="Equation.DSMT4">
                  <p:embed/>
                </p:oleObj>
              </mc:Choice>
              <mc:Fallback>
                <p:oleObj name="Equation" r:id="rId3" imgW="5956200" imgH="507960" progId="Equation.DSMT4">
                  <p:embed/>
                  <p:pic>
                    <p:nvPicPr>
                      <p:cNvPr id="0" name=""/>
                      <p:cNvPicPr/>
                      <p:nvPr/>
                    </p:nvPicPr>
                    <p:blipFill>
                      <a:blip r:embed="rId4"/>
                      <a:stretch>
                        <a:fillRect/>
                      </a:stretch>
                    </p:blipFill>
                    <p:spPr>
                      <a:xfrm>
                        <a:off x="88900" y="1047750"/>
                        <a:ext cx="5956300" cy="508000"/>
                      </a:xfrm>
                      <a:prstGeom prst="rect">
                        <a:avLst/>
                      </a:prstGeom>
                    </p:spPr>
                  </p:pic>
                </p:oleObj>
              </mc:Fallback>
            </mc:AlternateContent>
          </a:graphicData>
        </a:graphic>
      </p:graphicFrame>
      <p:grpSp>
        <p:nvGrpSpPr>
          <p:cNvPr id="10" name="Group 9"/>
          <p:cNvGrpSpPr/>
          <p:nvPr/>
        </p:nvGrpSpPr>
        <p:grpSpPr>
          <a:xfrm>
            <a:off x="497609" y="1739196"/>
            <a:ext cx="7810023" cy="338554"/>
            <a:chOff x="685800" y="2667000"/>
            <a:chExt cx="7810023" cy="338554"/>
          </a:xfrm>
        </p:grpSpPr>
        <p:sp>
          <p:nvSpPr>
            <p:cNvPr id="5" name="TextBox 4"/>
            <p:cNvSpPr txBox="1"/>
            <p:nvPr/>
          </p:nvSpPr>
          <p:spPr>
            <a:xfrm>
              <a:off x="685800" y="2667000"/>
              <a:ext cx="7810023" cy="338554"/>
            </a:xfrm>
            <a:prstGeom prst="rect">
              <a:avLst/>
            </a:prstGeom>
            <a:noFill/>
          </p:spPr>
          <p:txBody>
            <a:bodyPr wrap="none" rtlCol="0">
              <a:spAutoFit/>
            </a:bodyPr>
            <a:lstStyle/>
            <a:p>
              <a:r>
                <a:rPr lang="en-US" sz="1600" dirty="0" smtClean="0"/>
                <a:t>Consider                and           . Also assume                   - need to include damping   </a:t>
              </a:r>
              <a:endParaRPr lang="en-US" sz="1600" dirty="0"/>
            </a:p>
          </p:txBody>
        </p:sp>
        <p:graphicFrame>
          <p:nvGraphicFramePr>
            <p:cNvPr id="7" name="Object 6"/>
            <p:cNvGraphicFramePr>
              <a:graphicFrameLocks noChangeAspect="1"/>
            </p:cNvGraphicFramePr>
            <p:nvPr>
              <p:extLst>
                <p:ext uri="{D42A27DB-BD31-4B8C-83A1-F6EECF244321}">
                  <p14:modId xmlns:p14="http://schemas.microsoft.com/office/powerpoint/2010/main" val="2621142312"/>
                </p:ext>
              </p:extLst>
            </p:nvPr>
          </p:nvGraphicFramePr>
          <p:xfrm>
            <a:off x="1745800" y="2721977"/>
            <a:ext cx="495300" cy="228600"/>
          </p:xfrm>
          <a:graphic>
            <a:graphicData uri="http://schemas.openxmlformats.org/presentationml/2006/ole">
              <mc:AlternateContent xmlns:mc="http://schemas.openxmlformats.org/markup-compatibility/2006">
                <mc:Choice xmlns:v="urn:schemas-microsoft-com:vml" Requires="v">
                  <p:oleObj spid="_x0000_s149000" name="Equation" r:id="rId5" imgW="495000" imgH="228600" progId="Equation.DSMT4">
                    <p:embed/>
                  </p:oleObj>
                </mc:Choice>
                <mc:Fallback>
                  <p:oleObj name="Equation" r:id="rId5" imgW="495000" imgH="228600" progId="Equation.DSMT4">
                    <p:embed/>
                    <p:pic>
                      <p:nvPicPr>
                        <p:cNvPr id="0" name=""/>
                        <p:cNvPicPr/>
                        <p:nvPr/>
                      </p:nvPicPr>
                      <p:blipFill>
                        <a:blip r:embed="rId6"/>
                        <a:stretch>
                          <a:fillRect/>
                        </a:stretch>
                      </p:blipFill>
                      <p:spPr>
                        <a:xfrm>
                          <a:off x="1745800" y="2721977"/>
                          <a:ext cx="495300" cy="2286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26076705"/>
                </p:ext>
              </p:extLst>
            </p:nvPr>
          </p:nvGraphicFramePr>
          <p:xfrm>
            <a:off x="2937741" y="2726442"/>
            <a:ext cx="538163" cy="254000"/>
          </p:xfrm>
          <a:graphic>
            <a:graphicData uri="http://schemas.openxmlformats.org/presentationml/2006/ole">
              <mc:AlternateContent xmlns:mc="http://schemas.openxmlformats.org/markup-compatibility/2006">
                <mc:Choice xmlns:v="urn:schemas-microsoft-com:vml" Requires="v">
                  <p:oleObj spid="_x0000_s149001" name="Equation" r:id="rId7" imgW="482400" imgH="228600" progId="Equation.DSMT4">
                    <p:embed/>
                  </p:oleObj>
                </mc:Choice>
                <mc:Fallback>
                  <p:oleObj name="Equation" r:id="rId7" imgW="482400" imgH="228600" progId="Equation.DSMT4">
                    <p:embed/>
                    <p:pic>
                      <p:nvPicPr>
                        <p:cNvPr id="0" name=""/>
                        <p:cNvPicPr/>
                        <p:nvPr/>
                      </p:nvPicPr>
                      <p:blipFill>
                        <a:blip r:embed="rId8"/>
                        <a:stretch>
                          <a:fillRect/>
                        </a:stretch>
                      </p:blipFill>
                      <p:spPr>
                        <a:xfrm>
                          <a:off x="2937741" y="2726442"/>
                          <a:ext cx="538163" cy="2540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59566516"/>
                </p:ext>
              </p:extLst>
            </p:nvPr>
          </p:nvGraphicFramePr>
          <p:xfrm>
            <a:off x="4886226" y="2728612"/>
            <a:ext cx="855099" cy="252324"/>
          </p:xfrm>
          <a:graphic>
            <a:graphicData uri="http://schemas.openxmlformats.org/presentationml/2006/ole">
              <mc:AlternateContent xmlns:mc="http://schemas.openxmlformats.org/markup-compatibility/2006">
                <mc:Choice xmlns:v="urn:schemas-microsoft-com:vml" Requires="v">
                  <p:oleObj spid="_x0000_s149002" name="Equation" r:id="rId9" imgW="774360" imgH="228600" progId="Equation.DSMT4">
                    <p:embed/>
                  </p:oleObj>
                </mc:Choice>
                <mc:Fallback>
                  <p:oleObj name="Equation" r:id="rId9" imgW="774360" imgH="228600" progId="Equation.DSMT4">
                    <p:embed/>
                    <p:pic>
                      <p:nvPicPr>
                        <p:cNvPr id="0" name=""/>
                        <p:cNvPicPr/>
                        <p:nvPr/>
                      </p:nvPicPr>
                      <p:blipFill>
                        <a:blip r:embed="rId10"/>
                        <a:stretch>
                          <a:fillRect/>
                        </a:stretch>
                      </p:blipFill>
                      <p:spPr>
                        <a:xfrm>
                          <a:off x="4886226" y="2728612"/>
                          <a:ext cx="855099" cy="252324"/>
                        </a:xfrm>
                        <a:prstGeom prst="rect">
                          <a:avLst/>
                        </a:prstGeom>
                      </p:spPr>
                    </p:pic>
                  </p:oleObj>
                </mc:Fallback>
              </mc:AlternateContent>
            </a:graphicData>
          </a:graphic>
        </p:graphicFrame>
      </p:grpSp>
      <p:graphicFrame>
        <p:nvGraphicFramePr>
          <p:cNvPr id="11" name="Object 10"/>
          <p:cNvGraphicFramePr>
            <a:graphicFrameLocks noChangeAspect="1"/>
          </p:cNvGraphicFramePr>
          <p:nvPr>
            <p:extLst>
              <p:ext uri="{D42A27DB-BD31-4B8C-83A1-F6EECF244321}">
                <p14:modId xmlns:p14="http://schemas.microsoft.com/office/powerpoint/2010/main" val="2605275021"/>
              </p:ext>
            </p:extLst>
          </p:nvPr>
        </p:nvGraphicFramePr>
        <p:xfrm>
          <a:off x="1295400" y="2150223"/>
          <a:ext cx="5626100" cy="508000"/>
        </p:xfrm>
        <a:graphic>
          <a:graphicData uri="http://schemas.openxmlformats.org/presentationml/2006/ole">
            <mc:AlternateContent xmlns:mc="http://schemas.openxmlformats.org/markup-compatibility/2006">
              <mc:Choice xmlns:v="urn:schemas-microsoft-com:vml" Requires="v">
                <p:oleObj spid="_x0000_s149003" name="Equation" r:id="rId11" imgW="5626080" imgH="507960" progId="Equation.DSMT4">
                  <p:embed/>
                </p:oleObj>
              </mc:Choice>
              <mc:Fallback>
                <p:oleObj name="Equation" r:id="rId11" imgW="5626080" imgH="507960" progId="Equation.DSMT4">
                  <p:embed/>
                  <p:pic>
                    <p:nvPicPr>
                      <p:cNvPr id="0" name=""/>
                      <p:cNvPicPr/>
                      <p:nvPr/>
                    </p:nvPicPr>
                    <p:blipFill>
                      <a:blip r:embed="rId12"/>
                      <a:stretch>
                        <a:fillRect/>
                      </a:stretch>
                    </p:blipFill>
                    <p:spPr>
                      <a:xfrm>
                        <a:off x="1295400" y="2150223"/>
                        <a:ext cx="5626100" cy="508000"/>
                      </a:xfrm>
                      <a:prstGeom prst="rect">
                        <a:avLst/>
                      </a:prstGeom>
                    </p:spPr>
                  </p:pic>
                </p:oleObj>
              </mc:Fallback>
            </mc:AlternateContent>
          </a:graphicData>
        </a:graphic>
      </p:graphicFrame>
      <p:sp>
        <p:nvSpPr>
          <p:cNvPr id="12" name="TextBox 11"/>
          <p:cNvSpPr txBox="1"/>
          <p:nvPr/>
        </p:nvSpPr>
        <p:spPr>
          <a:xfrm>
            <a:off x="228600" y="2930962"/>
            <a:ext cx="2704587" cy="338554"/>
          </a:xfrm>
          <a:prstGeom prst="rect">
            <a:avLst/>
          </a:prstGeom>
          <a:noFill/>
        </p:spPr>
        <p:txBody>
          <a:bodyPr wrap="none" rtlCol="0">
            <a:spAutoFit/>
          </a:bodyPr>
          <a:lstStyle/>
          <a:p>
            <a:r>
              <a:rPr lang="en-US" sz="1600" dirty="0" smtClean="0"/>
              <a:t>Consider the imaginary part</a:t>
            </a:r>
            <a:endParaRPr lang="en-US" sz="16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322864326"/>
              </p:ext>
            </p:extLst>
          </p:nvPr>
        </p:nvGraphicFramePr>
        <p:xfrm>
          <a:off x="3071534" y="2925969"/>
          <a:ext cx="3289300" cy="533400"/>
        </p:xfrm>
        <a:graphic>
          <a:graphicData uri="http://schemas.openxmlformats.org/presentationml/2006/ole">
            <mc:AlternateContent xmlns:mc="http://schemas.openxmlformats.org/markup-compatibility/2006">
              <mc:Choice xmlns:v="urn:schemas-microsoft-com:vml" Requires="v">
                <p:oleObj spid="_x0000_s149004" name="Equation" r:id="rId13" imgW="3288960" imgH="533160" progId="Equation.DSMT4">
                  <p:embed/>
                </p:oleObj>
              </mc:Choice>
              <mc:Fallback>
                <p:oleObj name="Equation" r:id="rId13" imgW="3288960" imgH="533160" progId="Equation.DSMT4">
                  <p:embed/>
                  <p:pic>
                    <p:nvPicPr>
                      <p:cNvPr id="0" name=""/>
                      <p:cNvPicPr/>
                      <p:nvPr/>
                    </p:nvPicPr>
                    <p:blipFill>
                      <a:blip r:embed="rId14"/>
                      <a:stretch>
                        <a:fillRect/>
                      </a:stretch>
                    </p:blipFill>
                    <p:spPr>
                      <a:xfrm>
                        <a:off x="3071534" y="2925969"/>
                        <a:ext cx="3289300" cy="533400"/>
                      </a:xfrm>
                      <a:prstGeom prst="rect">
                        <a:avLst/>
                      </a:prstGeom>
                    </p:spPr>
                  </p:pic>
                </p:oleObj>
              </mc:Fallback>
            </mc:AlternateContent>
          </a:graphicData>
        </a:graphic>
      </p:graphicFrame>
      <p:sp>
        <p:nvSpPr>
          <p:cNvPr id="14" name="TextBox 13"/>
          <p:cNvSpPr txBox="1"/>
          <p:nvPr/>
        </p:nvSpPr>
        <p:spPr>
          <a:xfrm>
            <a:off x="6705600" y="2985104"/>
            <a:ext cx="1141659" cy="338554"/>
          </a:xfrm>
          <a:prstGeom prst="rect">
            <a:avLst/>
          </a:prstGeom>
          <a:noFill/>
        </p:spPr>
        <p:txBody>
          <a:bodyPr wrap="none" rtlCol="0">
            <a:spAutoFit/>
          </a:bodyPr>
          <a:lstStyle/>
          <a:p>
            <a:r>
              <a:rPr lang="en-US" sz="1600" dirty="0" smtClean="0"/>
              <a:t>Lorentzian</a:t>
            </a:r>
            <a:endParaRPr lang="en-US" sz="1600" dirty="0"/>
          </a:p>
        </p:txBody>
      </p:sp>
      <p:grpSp>
        <p:nvGrpSpPr>
          <p:cNvPr id="44" name="Group 43"/>
          <p:cNvGrpSpPr/>
          <p:nvPr/>
        </p:nvGrpSpPr>
        <p:grpSpPr>
          <a:xfrm>
            <a:off x="337746" y="3498850"/>
            <a:ext cx="6066229" cy="533400"/>
            <a:chOff x="337746" y="3498850"/>
            <a:chExt cx="6066229" cy="533400"/>
          </a:xfrm>
        </p:grpSpPr>
        <p:sp>
          <p:nvSpPr>
            <p:cNvPr id="15" name="TextBox 14"/>
            <p:cNvSpPr txBox="1"/>
            <p:nvPr/>
          </p:nvSpPr>
          <p:spPr>
            <a:xfrm>
              <a:off x="337746" y="3511435"/>
              <a:ext cx="2164375" cy="338554"/>
            </a:xfrm>
            <a:prstGeom prst="rect">
              <a:avLst/>
            </a:prstGeom>
            <a:noFill/>
          </p:spPr>
          <p:txBody>
            <a:bodyPr wrap="none" rtlCol="0">
              <a:spAutoFit/>
            </a:bodyPr>
            <a:lstStyle/>
            <a:p>
              <a:r>
                <a:rPr lang="en-US" sz="1600" dirty="0" smtClean="0"/>
                <a:t>Nonlinear polarization</a:t>
              </a:r>
              <a:endParaRPr lang="en-US" sz="1600" dirty="0"/>
            </a:p>
          </p:txBody>
        </p:sp>
        <p:graphicFrame>
          <p:nvGraphicFramePr>
            <p:cNvPr id="16" name="Object 15"/>
            <p:cNvGraphicFramePr>
              <a:graphicFrameLocks noChangeAspect="1"/>
            </p:cNvGraphicFramePr>
            <p:nvPr>
              <p:extLst>
                <p:ext uri="{D42A27DB-BD31-4B8C-83A1-F6EECF244321}">
                  <p14:modId xmlns:p14="http://schemas.microsoft.com/office/powerpoint/2010/main" val="53402925"/>
                </p:ext>
              </p:extLst>
            </p:nvPr>
          </p:nvGraphicFramePr>
          <p:xfrm>
            <a:off x="2606675" y="3498850"/>
            <a:ext cx="3797300" cy="533400"/>
          </p:xfrm>
          <a:graphic>
            <a:graphicData uri="http://schemas.openxmlformats.org/presentationml/2006/ole">
              <mc:AlternateContent xmlns:mc="http://schemas.openxmlformats.org/markup-compatibility/2006">
                <mc:Choice xmlns:v="urn:schemas-microsoft-com:vml" Requires="v">
                  <p:oleObj spid="_x0000_s149005" name="Equation" r:id="rId15" imgW="3797280" imgH="533160" progId="Equation.DSMT4">
                    <p:embed/>
                  </p:oleObj>
                </mc:Choice>
                <mc:Fallback>
                  <p:oleObj name="Equation" r:id="rId15" imgW="3797280" imgH="533160" progId="Equation.DSMT4">
                    <p:embed/>
                    <p:pic>
                      <p:nvPicPr>
                        <p:cNvPr id="0" name=""/>
                        <p:cNvPicPr/>
                        <p:nvPr/>
                      </p:nvPicPr>
                      <p:blipFill>
                        <a:blip r:embed="rId16"/>
                        <a:stretch>
                          <a:fillRect/>
                        </a:stretch>
                      </p:blipFill>
                      <p:spPr>
                        <a:xfrm>
                          <a:off x="2606675" y="3498850"/>
                          <a:ext cx="3797300" cy="533400"/>
                        </a:xfrm>
                        <a:prstGeom prst="rect">
                          <a:avLst/>
                        </a:prstGeom>
                      </p:spPr>
                    </p:pic>
                  </p:oleObj>
                </mc:Fallback>
              </mc:AlternateContent>
            </a:graphicData>
          </a:graphic>
        </p:graphicFrame>
      </p:grpSp>
      <p:sp>
        <p:nvSpPr>
          <p:cNvPr id="17" name="TextBox 16"/>
          <p:cNvSpPr txBox="1"/>
          <p:nvPr/>
        </p:nvSpPr>
        <p:spPr>
          <a:xfrm>
            <a:off x="181729" y="4163249"/>
            <a:ext cx="5123518" cy="338554"/>
          </a:xfrm>
          <a:prstGeom prst="rect">
            <a:avLst/>
          </a:prstGeom>
          <a:noFill/>
        </p:spPr>
        <p:txBody>
          <a:bodyPr wrap="none" rtlCol="0">
            <a:spAutoFit/>
          </a:bodyPr>
          <a:lstStyle/>
          <a:p>
            <a:r>
              <a:rPr lang="en-US" sz="1600" dirty="0" smtClean="0"/>
              <a:t>Substitute it into the wave question for slow amplitude </a:t>
            </a:r>
            <a:endParaRPr lang="en-US" sz="1600" dirty="0"/>
          </a:p>
        </p:txBody>
      </p:sp>
      <p:grpSp>
        <p:nvGrpSpPr>
          <p:cNvPr id="34" name="Group 33"/>
          <p:cNvGrpSpPr/>
          <p:nvPr/>
        </p:nvGrpSpPr>
        <p:grpSpPr>
          <a:xfrm>
            <a:off x="3473315" y="3459369"/>
            <a:ext cx="2013085" cy="768091"/>
            <a:chOff x="3473315" y="3459369"/>
            <a:chExt cx="2013085" cy="768091"/>
          </a:xfrm>
        </p:grpSpPr>
        <p:sp>
          <p:nvSpPr>
            <p:cNvPr id="18" name="Rounded Rectangle 17"/>
            <p:cNvSpPr/>
            <p:nvPr/>
          </p:nvSpPr>
          <p:spPr bwMode="auto">
            <a:xfrm>
              <a:off x="3962400" y="3459369"/>
              <a:ext cx="1524000" cy="655431"/>
            </a:xfrm>
            <a:prstGeom prst="roundRect">
              <a:avLst/>
            </a:prstGeom>
            <a:solidFill>
              <a:srgbClr val="92D05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1" name="Straight Arrow Connector 20"/>
            <p:cNvCxnSpPr/>
            <p:nvPr/>
          </p:nvCxnSpPr>
          <p:spPr bwMode="auto">
            <a:xfrm flipV="1">
              <a:off x="3776281" y="3962652"/>
              <a:ext cx="186119" cy="1150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2" name="Object 21"/>
            <p:cNvGraphicFramePr>
              <a:graphicFrameLocks noChangeAspect="1"/>
            </p:cNvGraphicFramePr>
            <p:nvPr>
              <p:extLst>
                <p:ext uri="{D42A27DB-BD31-4B8C-83A1-F6EECF244321}">
                  <p14:modId xmlns:p14="http://schemas.microsoft.com/office/powerpoint/2010/main" val="738583241"/>
                </p:ext>
              </p:extLst>
            </p:nvPr>
          </p:nvGraphicFramePr>
          <p:xfrm>
            <a:off x="3473315" y="3878211"/>
            <a:ext cx="261937" cy="349249"/>
          </p:xfrm>
          <a:graphic>
            <a:graphicData uri="http://schemas.openxmlformats.org/presentationml/2006/ole">
              <mc:AlternateContent xmlns:mc="http://schemas.openxmlformats.org/markup-compatibility/2006">
                <mc:Choice xmlns:v="urn:schemas-microsoft-com:vml" Requires="v">
                  <p:oleObj spid="_x0000_s149006" name="Equation" r:id="rId17" imgW="152280" imgH="203040" progId="Equation.DSMT4">
                    <p:embed/>
                  </p:oleObj>
                </mc:Choice>
                <mc:Fallback>
                  <p:oleObj name="Equation" r:id="rId17" imgW="152280" imgH="203040" progId="Equation.DSMT4">
                    <p:embed/>
                    <p:pic>
                      <p:nvPicPr>
                        <p:cNvPr id="0" name=""/>
                        <p:cNvPicPr/>
                        <p:nvPr/>
                      </p:nvPicPr>
                      <p:blipFill>
                        <a:blip r:embed="rId18"/>
                        <a:stretch>
                          <a:fillRect/>
                        </a:stretch>
                      </p:blipFill>
                      <p:spPr>
                        <a:xfrm>
                          <a:off x="3473315" y="3878211"/>
                          <a:ext cx="261937" cy="349249"/>
                        </a:xfrm>
                        <a:prstGeom prst="rect">
                          <a:avLst/>
                        </a:prstGeom>
                      </p:spPr>
                    </p:pic>
                  </p:oleObj>
                </mc:Fallback>
              </mc:AlternateContent>
            </a:graphicData>
          </a:graphic>
        </p:graphicFrame>
      </p:grpSp>
      <p:graphicFrame>
        <p:nvGraphicFramePr>
          <p:cNvPr id="23" name="Object 22"/>
          <p:cNvGraphicFramePr>
            <a:graphicFrameLocks noChangeAspect="1"/>
          </p:cNvGraphicFramePr>
          <p:nvPr>
            <p:extLst>
              <p:ext uri="{D42A27DB-BD31-4B8C-83A1-F6EECF244321}">
                <p14:modId xmlns:p14="http://schemas.microsoft.com/office/powerpoint/2010/main" val="2571626931"/>
              </p:ext>
            </p:extLst>
          </p:nvPr>
        </p:nvGraphicFramePr>
        <p:xfrm>
          <a:off x="74613" y="4502150"/>
          <a:ext cx="2895600" cy="431800"/>
        </p:xfrm>
        <a:graphic>
          <a:graphicData uri="http://schemas.openxmlformats.org/presentationml/2006/ole">
            <mc:AlternateContent xmlns:mc="http://schemas.openxmlformats.org/markup-compatibility/2006">
              <mc:Choice xmlns:v="urn:schemas-microsoft-com:vml" Requires="v">
                <p:oleObj spid="_x0000_s149007" name="Equation" r:id="rId19" imgW="2895480" imgH="431640" progId="Equation.DSMT4">
                  <p:embed/>
                </p:oleObj>
              </mc:Choice>
              <mc:Fallback>
                <p:oleObj name="Equation" r:id="rId19" imgW="2895480" imgH="431640" progId="Equation.DSMT4">
                  <p:embed/>
                  <p:pic>
                    <p:nvPicPr>
                      <p:cNvPr id="0" name=""/>
                      <p:cNvPicPr/>
                      <p:nvPr/>
                    </p:nvPicPr>
                    <p:blipFill>
                      <a:blip r:embed="rId20"/>
                      <a:stretch>
                        <a:fillRect/>
                      </a:stretch>
                    </p:blipFill>
                    <p:spPr>
                      <a:xfrm>
                        <a:off x="74613" y="4502150"/>
                        <a:ext cx="2895600" cy="43180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148225952"/>
              </p:ext>
            </p:extLst>
          </p:nvPr>
        </p:nvGraphicFramePr>
        <p:xfrm>
          <a:off x="2984500" y="4600575"/>
          <a:ext cx="1295400" cy="254000"/>
        </p:xfrm>
        <a:graphic>
          <a:graphicData uri="http://schemas.openxmlformats.org/presentationml/2006/ole">
            <mc:AlternateContent xmlns:mc="http://schemas.openxmlformats.org/markup-compatibility/2006">
              <mc:Choice xmlns:v="urn:schemas-microsoft-com:vml" Requires="v">
                <p:oleObj spid="_x0000_s149008" name="Equation" r:id="rId21" imgW="1295280" imgH="253800" progId="Equation.DSMT4">
                  <p:embed/>
                </p:oleObj>
              </mc:Choice>
              <mc:Fallback>
                <p:oleObj name="Equation" r:id="rId21" imgW="1295280" imgH="253800" progId="Equation.DSMT4">
                  <p:embed/>
                  <p:pic>
                    <p:nvPicPr>
                      <p:cNvPr id="0" name=""/>
                      <p:cNvPicPr/>
                      <p:nvPr/>
                    </p:nvPicPr>
                    <p:blipFill>
                      <a:blip r:embed="rId22"/>
                      <a:stretch>
                        <a:fillRect/>
                      </a:stretch>
                    </p:blipFill>
                    <p:spPr>
                      <a:xfrm>
                        <a:off x="2984500" y="4600575"/>
                        <a:ext cx="1295400" cy="2540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4249653773"/>
              </p:ext>
            </p:extLst>
          </p:nvPr>
        </p:nvGraphicFramePr>
        <p:xfrm>
          <a:off x="103188" y="4999038"/>
          <a:ext cx="2527300" cy="431800"/>
        </p:xfrm>
        <a:graphic>
          <a:graphicData uri="http://schemas.openxmlformats.org/presentationml/2006/ole">
            <mc:AlternateContent xmlns:mc="http://schemas.openxmlformats.org/markup-compatibility/2006">
              <mc:Choice xmlns:v="urn:schemas-microsoft-com:vml" Requires="v">
                <p:oleObj spid="_x0000_s149009" name="Equation" r:id="rId23" imgW="2527200" imgH="431640" progId="Equation.DSMT4">
                  <p:embed/>
                </p:oleObj>
              </mc:Choice>
              <mc:Fallback>
                <p:oleObj name="Equation" r:id="rId23" imgW="2527200" imgH="431640" progId="Equation.DSMT4">
                  <p:embed/>
                  <p:pic>
                    <p:nvPicPr>
                      <p:cNvPr id="0" name=""/>
                      <p:cNvPicPr/>
                      <p:nvPr/>
                    </p:nvPicPr>
                    <p:blipFill>
                      <a:blip r:embed="rId24"/>
                      <a:stretch>
                        <a:fillRect/>
                      </a:stretch>
                    </p:blipFill>
                    <p:spPr>
                      <a:xfrm>
                        <a:off x="103188" y="4999038"/>
                        <a:ext cx="2527300" cy="431800"/>
                      </a:xfrm>
                      <a:prstGeom prst="rect">
                        <a:avLst/>
                      </a:prstGeom>
                    </p:spPr>
                  </p:pic>
                </p:oleObj>
              </mc:Fallback>
            </mc:AlternateContent>
          </a:graphicData>
        </a:graphic>
      </p:graphicFrame>
      <p:sp>
        <p:nvSpPr>
          <p:cNvPr id="27" name="TextBox 26"/>
          <p:cNvSpPr txBox="1"/>
          <p:nvPr/>
        </p:nvSpPr>
        <p:spPr>
          <a:xfrm>
            <a:off x="395431" y="5395536"/>
            <a:ext cx="3236142" cy="338554"/>
          </a:xfrm>
          <a:prstGeom prst="rect">
            <a:avLst/>
          </a:prstGeom>
          <a:noFill/>
        </p:spPr>
        <p:txBody>
          <a:bodyPr wrap="none" rtlCol="0">
            <a:spAutoFit/>
          </a:bodyPr>
          <a:lstStyle/>
          <a:p>
            <a:r>
              <a:rPr lang="en-US" sz="1600" dirty="0" smtClean="0"/>
              <a:t>Two photon absorption coefficient</a:t>
            </a:r>
            <a:endParaRPr lang="en-US" sz="1600" dirty="0"/>
          </a:p>
        </p:txBody>
      </p:sp>
      <p:graphicFrame>
        <p:nvGraphicFramePr>
          <p:cNvPr id="28" name="Object 27"/>
          <p:cNvGraphicFramePr>
            <a:graphicFrameLocks noChangeAspect="1"/>
          </p:cNvGraphicFramePr>
          <p:nvPr>
            <p:extLst>
              <p:ext uri="{D42A27DB-BD31-4B8C-83A1-F6EECF244321}">
                <p14:modId xmlns:p14="http://schemas.microsoft.com/office/powerpoint/2010/main" val="87749522"/>
              </p:ext>
            </p:extLst>
          </p:nvPr>
        </p:nvGraphicFramePr>
        <p:xfrm>
          <a:off x="3604284" y="5357836"/>
          <a:ext cx="1860524" cy="448637"/>
        </p:xfrm>
        <a:graphic>
          <a:graphicData uri="http://schemas.openxmlformats.org/presentationml/2006/ole">
            <mc:AlternateContent xmlns:mc="http://schemas.openxmlformats.org/markup-compatibility/2006">
              <mc:Choice xmlns:v="urn:schemas-microsoft-com:vml" Requires="v">
                <p:oleObj spid="_x0000_s149010" name="Equation" r:id="rId25" imgW="1790640" imgH="431640" progId="Equation.DSMT4">
                  <p:embed/>
                </p:oleObj>
              </mc:Choice>
              <mc:Fallback>
                <p:oleObj name="Equation" r:id="rId25" imgW="1790640" imgH="431640" progId="Equation.DSMT4">
                  <p:embed/>
                  <p:pic>
                    <p:nvPicPr>
                      <p:cNvPr id="0" name=""/>
                      <p:cNvPicPr/>
                      <p:nvPr/>
                    </p:nvPicPr>
                    <p:blipFill>
                      <a:blip r:embed="rId26"/>
                      <a:stretch>
                        <a:fillRect/>
                      </a:stretch>
                    </p:blipFill>
                    <p:spPr>
                      <a:xfrm>
                        <a:off x="3604284" y="5357836"/>
                        <a:ext cx="1860524" cy="448637"/>
                      </a:xfrm>
                      <a:prstGeom prst="rect">
                        <a:avLst/>
                      </a:prstGeom>
                    </p:spPr>
                  </p:pic>
                </p:oleObj>
              </mc:Fallback>
            </mc:AlternateContent>
          </a:graphicData>
        </a:graphic>
      </p:graphicFrame>
      <p:sp>
        <p:nvSpPr>
          <p:cNvPr id="29" name="TextBox 28"/>
          <p:cNvSpPr txBox="1"/>
          <p:nvPr/>
        </p:nvSpPr>
        <p:spPr>
          <a:xfrm>
            <a:off x="520700" y="6014986"/>
            <a:ext cx="1745991" cy="338554"/>
          </a:xfrm>
          <a:prstGeom prst="rect">
            <a:avLst/>
          </a:prstGeom>
          <a:noFill/>
        </p:spPr>
        <p:txBody>
          <a:bodyPr wrap="none" rtlCol="0">
            <a:spAutoFit/>
          </a:bodyPr>
          <a:lstStyle/>
          <a:p>
            <a:r>
              <a:rPr lang="en-US" sz="1600" dirty="0" smtClean="0"/>
              <a:t>Degenerate case</a:t>
            </a:r>
            <a:endParaRPr lang="en-US" sz="1600" dirty="0"/>
          </a:p>
        </p:txBody>
      </p:sp>
      <p:graphicFrame>
        <p:nvGraphicFramePr>
          <p:cNvPr id="30" name="Object 29"/>
          <p:cNvGraphicFramePr>
            <a:graphicFrameLocks noChangeAspect="1"/>
          </p:cNvGraphicFramePr>
          <p:nvPr>
            <p:extLst>
              <p:ext uri="{D42A27DB-BD31-4B8C-83A1-F6EECF244321}">
                <p14:modId xmlns:p14="http://schemas.microsoft.com/office/powerpoint/2010/main" val="2027701673"/>
              </p:ext>
            </p:extLst>
          </p:nvPr>
        </p:nvGraphicFramePr>
        <p:xfrm>
          <a:off x="2545837" y="5959840"/>
          <a:ext cx="774700" cy="393700"/>
        </p:xfrm>
        <a:graphic>
          <a:graphicData uri="http://schemas.openxmlformats.org/presentationml/2006/ole">
            <mc:AlternateContent xmlns:mc="http://schemas.openxmlformats.org/markup-compatibility/2006">
              <mc:Choice xmlns:v="urn:schemas-microsoft-com:vml" Requires="v">
                <p:oleObj spid="_x0000_s149011" name="Equation" r:id="rId27" imgW="774360" imgH="393480" progId="Equation.DSMT4">
                  <p:embed/>
                </p:oleObj>
              </mc:Choice>
              <mc:Fallback>
                <p:oleObj name="Equation" r:id="rId27" imgW="774360" imgH="393480" progId="Equation.DSMT4">
                  <p:embed/>
                  <p:pic>
                    <p:nvPicPr>
                      <p:cNvPr id="0" name=""/>
                      <p:cNvPicPr/>
                      <p:nvPr/>
                    </p:nvPicPr>
                    <p:blipFill>
                      <a:blip r:embed="rId28"/>
                      <a:stretch>
                        <a:fillRect/>
                      </a:stretch>
                    </p:blipFill>
                    <p:spPr>
                      <a:xfrm>
                        <a:off x="2545837" y="5959840"/>
                        <a:ext cx="774700" cy="393700"/>
                      </a:xfrm>
                      <a:prstGeom prst="rect">
                        <a:avLst/>
                      </a:prstGeom>
                    </p:spPr>
                  </p:pic>
                </p:oleObj>
              </mc:Fallback>
            </mc:AlternateContent>
          </a:graphicData>
        </a:graphic>
      </p:graphicFrame>
      <p:sp>
        <p:nvSpPr>
          <p:cNvPr id="31" name="TextBox 30"/>
          <p:cNvSpPr txBox="1"/>
          <p:nvPr/>
        </p:nvSpPr>
        <p:spPr>
          <a:xfrm>
            <a:off x="3374901" y="5968384"/>
            <a:ext cx="923651" cy="338554"/>
          </a:xfrm>
          <a:prstGeom prst="rect">
            <a:avLst/>
          </a:prstGeom>
          <a:noFill/>
        </p:spPr>
        <p:txBody>
          <a:bodyPr wrap="none" rtlCol="0">
            <a:spAutoFit/>
          </a:bodyPr>
          <a:lstStyle/>
          <a:p>
            <a:r>
              <a:rPr lang="en-US" sz="1600" dirty="0" smtClean="0"/>
              <a:t>Solution</a:t>
            </a:r>
            <a:endParaRPr lang="en-US" sz="1600" dirty="0"/>
          </a:p>
        </p:txBody>
      </p:sp>
      <p:graphicFrame>
        <p:nvGraphicFramePr>
          <p:cNvPr id="32" name="Object 31"/>
          <p:cNvGraphicFramePr>
            <a:graphicFrameLocks noChangeAspect="1"/>
          </p:cNvGraphicFramePr>
          <p:nvPr>
            <p:extLst>
              <p:ext uri="{D42A27DB-BD31-4B8C-83A1-F6EECF244321}">
                <p14:modId xmlns:p14="http://schemas.microsoft.com/office/powerpoint/2010/main" val="218069813"/>
              </p:ext>
            </p:extLst>
          </p:nvPr>
        </p:nvGraphicFramePr>
        <p:xfrm>
          <a:off x="4390521" y="5947140"/>
          <a:ext cx="1130300" cy="419100"/>
        </p:xfrm>
        <a:graphic>
          <a:graphicData uri="http://schemas.openxmlformats.org/presentationml/2006/ole">
            <mc:AlternateContent xmlns:mc="http://schemas.openxmlformats.org/markup-compatibility/2006">
              <mc:Choice xmlns:v="urn:schemas-microsoft-com:vml" Requires="v">
                <p:oleObj spid="_x0000_s149012" name="Equation" r:id="rId29" imgW="1130040" imgH="419040" progId="Equation.DSMT4">
                  <p:embed/>
                </p:oleObj>
              </mc:Choice>
              <mc:Fallback>
                <p:oleObj name="Equation" r:id="rId29" imgW="1130040" imgH="419040" progId="Equation.DSMT4">
                  <p:embed/>
                  <p:pic>
                    <p:nvPicPr>
                      <p:cNvPr id="0" name=""/>
                      <p:cNvPicPr/>
                      <p:nvPr/>
                    </p:nvPicPr>
                    <p:blipFill>
                      <a:blip r:embed="rId30"/>
                      <a:stretch>
                        <a:fillRect/>
                      </a:stretch>
                    </p:blipFill>
                    <p:spPr>
                      <a:xfrm>
                        <a:off x="4390521" y="5947140"/>
                        <a:ext cx="1130300" cy="419100"/>
                      </a:xfrm>
                      <a:prstGeom prst="rect">
                        <a:avLst/>
                      </a:prstGeom>
                    </p:spPr>
                  </p:pic>
                </p:oleObj>
              </mc:Fallback>
            </mc:AlternateContent>
          </a:graphicData>
        </a:graphic>
      </p:graphicFrame>
      <p:pic>
        <p:nvPicPr>
          <p:cNvPr id="42" name="Picture 41"/>
          <p:cNvPicPr>
            <a:picLocks noChangeAspect="1"/>
          </p:cNvPicPr>
          <p:nvPr/>
        </p:nvPicPr>
        <p:blipFill>
          <a:blip r:embed="rId31"/>
          <a:stretch>
            <a:fillRect/>
          </a:stretch>
        </p:blipFill>
        <p:spPr>
          <a:xfrm>
            <a:off x="5620109" y="3950267"/>
            <a:ext cx="3567114" cy="2960263"/>
          </a:xfrm>
          <a:prstGeom prst="rect">
            <a:avLst/>
          </a:prstGeom>
        </p:spPr>
      </p:pic>
    </p:spTree>
    <p:extLst>
      <p:ext uri="{BB962C8B-B14F-4D97-AF65-F5344CB8AC3E}">
        <p14:creationId xmlns:p14="http://schemas.microsoft.com/office/powerpoint/2010/main" val="71979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P spid="27" grpId="0"/>
      <p:bldP spid="29" grpId="0"/>
      <p:bldP spid="31"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14556</TotalTime>
  <Words>1592</Words>
  <Application>Microsoft Office PowerPoint</Application>
  <PresentationFormat>On-screen Show (4:3)</PresentationFormat>
  <Paragraphs>347</Paragraphs>
  <Slides>32</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7" baseType="lpstr">
      <vt:lpstr>Arial</vt:lpstr>
      <vt:lpstr>Times New Roman</vt:lpstr>
      <vt:lpstr>Default Design</vt:lpstr>
      <vt:lpstr>Equation</vt:lpstr>
      <vt:lpstr>MathType 7.0 Equation</vt:lpstr>
      <vt:lpstr>Lecture 28</vt:lpstr>
      <vt:lpstr>Third order effects</vt:lpstr>
      <vt:lpstr>Three tone field</vt:lpstr>
      <vt:lpstr>Third order susceptibilities I</vt:lpstr>
      <vt:lpstr>Third order susceptibilities II</vt:lpstr>
      <vt:lpstr>Order of magnitude</vt:lpstr>
      <vt:lpstr>Sum frequency and 3rd harmonic generation</vt:lpstr>
      <vt:lpstr>What if we cascade χ(2) instead?</vt:lpstr>
      <vt:lpstr>Two photon absorption</vt:lpstr>
      <vt:lpstr>Why is it TPA?</vt:lpstr>
      <vt:lpstr>Order of magnitude </vt:lpstr>
      <vt:lpstr>Optical limiting</vt:lpstr>
      <vt:lpstr>Nonlinear phase shift</vt:lpstr>
      <vt:lpstr>Nonlinear refractive index </vt:lpstr>
      <vt:lpstr>The “other χ(3) ”</vt:lpstr>
      <vt:lpstr>Nonlinear index due to saturation</vt:lpstr>
      <vt:lpstr>Dispersion of nonlinear index</vt:lpstr>
      <vt:lpstr>Dispersion of nonlinear index</vt:lpstr>
      <vt:lpstr>Table of nonlinear indices</vt:lpstr>
      <vt:lpstr>Typical ranges of values of n2</vt:lpstr>
      <vt:lpstr>Four wave mixing</vt:lpstr>
      <vt:lpstr>Phase matching in FWM</vt:lpstr>
      <vt:lpstr>Coupled wave equations</vt:lpstr>
      <vt:lpstr>Wavelength conversion via FWM</vt:lpstr>
      <vt:lpstr>Wavelength conversion via Cross Phase modulation (XPM)</vt:lpstr>
      <vt:lpstr>Phase conjugation with degenerate FWM</vt:lpstr>
      <vt:lpstr>Phase conjugation</vt:lpstr>
      <vt:lpstr>Phase conjugation-applications</vt:lpstr>
      <vt:lpstr>Digital phase conjugation</vt:lpstr>
      <vt:lpstr>Self-focusing</vt:lpstr>
      <vt:lpstr>Self trapping</vt:lpstr>
      <vt:lpstr>Measurement of n2 Z-scan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dc:creator>
  <cp:lastModifiedBy>jacob khurgin</cp:lastModifiedBy>
  <cp:revision>702</cp:revision>
  <cp:lastPrinted>1601-01-01T00:00:00Z</cp:lastPrinted>
  <dcterms:created xsi:type="dcterms:W3CDTF">1601-01-01T00:00:00Z</dcterms:created>
  <dcterms:modified xsi:type="dcterms:W3CDTF">2021-06-02T14:43:28Z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