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66FF"/>
    <a:srgbClr val="660033"/>
    <a:srgbClr val="0033CC"/>
    <a:srgbClr val="FF0066"/>
    <a:srgbClr val="666633"/>
    <a:srgbClr val="00808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5091" autoAdjust="0"/>
  </p:normalViewPr>
  <p:slideViewPr>
    <p:cSldViewPr snapToGrid="0">
      <p:cViewPr varScale="1">
        <p:scale>
          <a:sx n="106" d="100"/>
          <a:sy n="106" d="100"/>
        </p:scale>
        <p:origin x="894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e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image" Target="../media/image177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12" Type="http://schemas.openxmlformats.org/officeDocument/2006/relationships/image" Target="../media/image176.wmf"/><Relationship Id="rId2" Type="http://schemas.openxmlformats.org/officeDocument/2006/relationships/image" Target="../media/image166.wmf"/><Relationship Id="rId16" Type="http://schemas.openxmlformats.org/officeDocument/2006/relationships/image" Target="../media/image180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5" Type="http://schemas.openxmlformats.org/officeDocument/2006/relationships/image" Target="../media/image17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Relationship Id="rId14" Type="http://schemas.openxmlformats.org/officeDocument/2006/relationships/image" Target="../media/image17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10" Type="http://schemas.openxmlformats.org/officeDocument/2006/relationships/image" Target="../media/image190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203.wmf"/><Relationship Id="rId18" Type="http://schemas.openxmlformats.org/officeDocument/2006/relationships/image" Target="../media/image20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12" Type="http://schemas.openxmlformats.org/officeDocument/2006/relationships/image" Target="../media/image202.wmf"/><Relationship Id="rId17" Type="http://schemas.openxmlformats.org/officeDocument/2006/relationships/image" Target="../media/image207.wmf"/><Relationship Id="rId2" Type="http://schemas.openxmlformats.org/officeDocument/2006/relationships/image" Target="../media/image192.wmf"/><Relationship Id="rId16" Type="http://schemas.openxmlformats.org/officeDocument/2006/relationships/image" Target="../media/image206.wmf"/><Relationship Id="rId20" Type="http://schemas.openxmlformats.org/officeDocument/2006/relationships/image" Target="../media/image210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11" Type="http://schemas.openxmlformats.org/officeDocument/2006/relationships/image" Target="../media/image201.wmf"/><Relationship Id="rId5" Type="http://schemas.openxmlformats.org/officeDocument/2006/relationships/image" Target="../media/image195.wmf"/><Relationship Id="rId15" Type="http://schemas.openxmlformats.org/officeDocument/2006/relationships/image" Target="../media/image205.wmf"/><Relationship Id="rId10" Type="http://schemas.openxmlformats.org/officeDocument/2006/relationships/image" Target="../media/image200.wmf"/><Relationship Id="rId19" Type="http://schemas.openxmlformats.org/officeDocument/2006/relationships/image" Target="../media/image209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Relationship Id="rId14" Type="http://schemas.openxmlformats.org/officeDocument/2006/relationships/image" Target="../media/image20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image" Target="../media/image222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12" Type="http://schemas.openxmlformats.org/officeDocument/2006/relationships/image" Target="../media/image221.wmf"/><Relationship Id="rId17" Type="http://schemas.openxmlformats.org/officeDocument/2006/relationships/image" Target="../media/image226.wmf"/><Relationship Id="rId2" Type="http://schemas.openxmlformats.org/officeDocument/2006/relationships/image" Target="../media/image195.wmf"/><Relationship Id="rId16" Type="http://schemas.openxmlformats.org/officeDocument/2006/relationships/image" Target="../media/image225.wmf"/><Relationship Id="rId1" Type="http://schemas.openxmlformats.org/officeDocument/2006/relationships/image" Target="../media/image211.wmf"/><Relationship Id="rId6" Type="http://schemas.openxmlformats.org/officeDocument/2006/relationships/image" Target="../media/image215.wmf"/><Relationship Id="rId11" Type="http://schemas.openxmlformats.org/officeDocument/2006/relationships/image" Target="../media/image220.wmf"/><Relationship Id="rId5" Type="http://schemas.openxmlformats.org/officeDocument/2006/relationships/image" Target="../media/image214.wmf"/><Relationship Id="rId15" Type="http://schemas.openxmlformats.org/officeDocument/2006/relationships/image" Target="../media/image224.wmf"/><Relationship Id="rId10" Type="http://schemas.openxmlformats.org/officeDocument/2006/relationships/image" Target="../media/image219.wmf"/><Relationship Id="rId4" Type="http://schemas.openxmlformats.org/officeDocument/2006/relationships/image" Target="../media/image213.wmf"/><Relationship Id="rId9" Type="http://schemas.openxmlformats.org/officeDocument/2006/relationships/image" Target="../media/image218.wmf"/><Relationship Id="rId14" Type="http://schemas.openxmlformats.org/officeDocument/2006/relationships/image" Target="../media/image22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emf"/><Relationship Id="rId3" Type="http://schemas.openxmlformats.org/officeDocument/2006/relationships/image" Target="../media/image51.wmf"/><Relationship Id="rId7" Type="http://schemas.openxmlformats.org/officeDocument/2006/relationships/image" Target="../media/image55.emf"/><Relationship Id="rId12" Type="http://schemas.openxmlformats.org/officeDocument/2006/relationships/image" Target="../media/image60.wmf"/><Relationship Id="rId17" Type="http://schemas.openxmlformats.org/officeDocument/2006/relationships/image" Target="../media/image65.wmf"/><Relationship Id="rId2" Type="http://schemas.openxmlformats.org/officeDocument/2006/relationships/image" Target="../media/image50.wmf"/><Relationship Id="rId16" Type="http://schemas.openxmlformats.org/officeDocument/2006/relationships/image" Target="../media/image64.e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5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17" Type="http://schemas.openxmlformats.org/officeDocument/2006/relationships/image" Target="../media/image149.emf"/><Relationship Id="rId2" Type="http://schemas.openxmlformats.org/officeDocument/2006/relationships/image" Target="../media/image134.wmf"/><Relationship Id="rId16" Type="http://schemas.openxmlformats.org/officeDocument/2006/relationships/image" Target="../media/image148.e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5" Type="http://schemas.openxmlformats.org/officeDocument/2006/relationships/image" Target="../media/image14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Relationship Id="rId14" Type="http://schemas.openxmlformats.org/officeDocument/2006/relationships/image" Target="../media/image1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D8EA46-2114-4D29-B35A-08201C601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C32E9-E7D2-4994-AC0F-7F8C6612DAA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099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20A2A8-A59A-4375-B7B0-35D5623EB69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48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AD53-548E-4DDB-B786-2EA63D49F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51B4-5A98-4641-8359-E108AB4DD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BE36-7E36-4047-B221-FE498DDFC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A4677-A278-47C8-9278-C375BD43E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54713-128B-4D9E-9056-173521B5C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59F1-D70D-4E04-9C0E-9C8D7EE25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F7307-02A3-48C8-AE8D-7BB407967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60777-97FC-4BFA-AFBF-4EDADF88D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C8F28-77E1-4B15-A17A-47B4C7F96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53608-F462-4477-A649-75AC8B339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2A62-5407-4CD9-BCDB-B04249D50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FC8564D-C4D2-4861-B39B-98382A0B1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95.wmf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76.bin"/><Relationship Id="rId31" Type="http://schemas.openxmlformats.org/officeDocument/2006/relationships/image" Target="../media/image27.e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9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7" Type="http://schemas.openxmlformats.org/officeDocument/2006/relationships/image" Target="../media/image109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jpg"/><Relationship Id="rId5" Type="http://schemas.openxmlformats.org/officeDocument/2006/relationships/image" Target="../media/image107.jpg"/><Relationship Id="rId4" Type="http://schemas.openxmlformats.org/officeDocument/2006/relationships/image" Target="../media/image10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7" Type="http://schemas.openxmlformats.org/officeDocument/2006/relationships/image" Target="../media/image115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jpg"/><Relationship Id="rId5" Type="http://schemas.openxmlformats.org/officeDocument/2006/relationships/image" Target="../media/image113.jpg"/><Relationship Id="rId4" Type="http://schemas.openxmlformats.org/officeDocument/2006/relationships/image" Target="../media/image1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7" Type="http://schemas.openxmlformats.org/officeDocument/2006/relationships/image" Target="../media/image124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jpg"/><Relationship Id="rId5" Type="http://schemas.openxmlformats.org/officeDocument/2006/relationships/image" Target="../media/image122.jpg"/><Relationship Id="rId4" Type="http://schemas.openxmlformats.org/officeDocument/2006/relationships/image" Target="../media/image1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7" Type="http://schemas.openxmlformats.org/officeDocument/2006/relationships/image" Target="../media/image130.jp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jpg"/><Relationship Id="rId5" Type="http://schemas.openxmlformats.org/officeDocument/2006/relationships/image" Target="../media/image128.jpg"/><Relationship Id="rId4" Type="http://schemas.openxmlformats.org/officeDocument/2006/relationships/image" Target="../media/image12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0.wmf"/><Relationship Id="rId5" Type="http://schemas.openxmlformats.org/officeDocument/2006/relationships/image" Target="../media/image1.w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8.bin"/><Relationship Id="rId18" Type="http://schemas.openxmlformats.org/officeDocument/2006/relationships/image" Target="../media/image140.wmf"/><Relationship Id="rId26" Type="http://schemas.openxmlformats.org/officeDocument/2006/relationships/image" Target="../media/image144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148.e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143.wmf"/><Relationship Id="rId32" Type="http://schemas.openxmlformats.org/officeDocument/2006/relationships/image" Target="../media/image147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145.wmf"/><Relationship Id="rId36" Type="http://schemas.openxmlformats.org/officeDocument/2006/relationships/image" Target="../media/image149.emf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146.wmf"/><Relationship Id="rId35" Type="http://schemas.openxmlformats.org/officeDocument/2006/relationships/oleObject" Target="../embeddings/oleObject99.bin"/><Relationship Id="rId8" Type="http://schemas.openxmlformats.org/officeDocument/2006/relationships/image" Target="../media/image13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60.wmf"/><Relationship Id="rId32" Type="http://schemas.openxmlformats.org/officeDocument/2006/relationships/image" Target="../media/image164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62.e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63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72.wmf"/><Relationship Id="rId26" Type="http://schemas.openxmlformats.org/officeDocument/2006/relationships/image" Target="../media/image176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34" Type="http://schemas.openxmlformats.org/officeDocument/2006/relationships/image" Target="../media/image180.wmf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3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29" Type="http://schemas.openxmlformats.org/officeDocument/2006/relationships/oleObject" Target="../embeddings/oleObject12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75.wmf"/><Relationship Id="rId32" Type="http://schemas.openxmlformats.org/officeDocument/2006/relationships/image" Target="../media/image179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77.wmf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29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78.wmf"/><Relationship Id="rId8" Type="http://schemas.openxmlformats.org/officeDocument/2006/relationships/image" Target="../media/image1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88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86.wmf"/><Relationship Id="rId22" Type="http://schemas.openxmlformats.org/officeDocument/2006/relationships/image" Target="../media/image190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98.wmf"/><Relationship Id="rId26" Type="http://schemas.openxmlformats.org/officeDocument/2006/relationships/image" Target="../media/image202.wmf"/><Relationship Id="rId39" Type="http://schemas.openxmlformats.org/officeDocument/2006/relationships/oleObject" Target="../embeddings/oleObject159.bin"/><Relationship Id="rId21" Type="http://schemas.openxmlformats.org/officeDocument/2006/relationships/oleObject" Target="../embeddings/oleObject150.bin"/><Relationship Id="rId34" Type="http://schemas.openxmlformats.org/officeDocument/2006/relationships/image" Target="../media/image206.wmf"/><Relationship Id="rId42" Type="http://schemas.openxmlformats.org/officeDocument/2006/relationships/image" Target="../media/image210.wmf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7.wmf"/><Relationship Id="rId20" Type="http://schemas.openxmlformats.org/officeDocument/2006/relationships/image" Target="../media/image199.wmf"/><Relationship Id="rId29" Type="http://schemas.openxmlformats.org/officeDocument/2006/relationships/oleObject" Target="../embeddings/oleObject154.bin"/><Relationship Id="rId41" Type="http://schemas.openxmlformats.org/officeDocument/2006/relationships/oleObject" Target="../embeddings/oleObject16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201.wmf"/><Relationship Id="rId32" Type="http://schemas.openxmlformats.org/officeDocument/2006/relationships/image" Target="../media/image205.wmf"/><Relationship Id="rId37" Type="http://schemas.openxmlformats.org/officeDocument/2006/relationships/oleObject" Target="../embeddings/oleObject158.bin"/><Relationship Id="rId40" Type="http://schemas.openxmlformats.org/officeDocument/2006/relationships/image" Target="../media/image209.wmf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28" Type="http://schemas.openxmlformats.org/officeDocument/2006/relationships/image" Target="../media/image203.wmf"/><Relationship Id="rId36" Type="http://schemas.openxmlformats.org/officeDocument/2006/relationships/image" Target="../media/image207.wmf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149.bin"/><Relationship Id="rId31" Type="http://schemas.openxmlformats.org/officeDocument/2006/relationships/oleObject" Target="../embeddings/oleObject155.bin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96.wmf"/><Relationship Id="rId22" Type="http://schemas.openxmlformats.org/officeDocument/2006/relationships/image" Target="../media/image200.wmf"/><Relationship Id="rId27" Type="http://schemas.openxmlformats.org/officeDocument/2006/relationships/oleObject" Target="../embeddings/oleObject153.bin"/><Relationship Id="rId30" Type="http://schemas.openxmlformats.org/officeDocument/2006/relationships/image" Target="../media/image204.wmf"/><Relationship Id="rId35" Type="http://schemas.openxmlformats.org/officeDocument/2006/relationships/oleObject" Target="../embeddings/oleObject157.bin"/><Relationship Id="rId8" Type="http://schemas.openxmlformats.org/officeDocument/2006/relationships/image" Target="../media/image193.wmf"/><Relationship Id="rId3" Type="http://schemas.openxmlformats.org/officeDocument/2006/relationships/oleObject" Target="../embeddings/oleObject141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2.bin"/><Relationship Id="rId33" Type="http://schemas.openxmlformats.org/officeDocument/2006/relationships/oleObject" Target="../embeddings/oleObject156.bin"/><Relationship Id="rId38" Type="http://schemas.openxmlformats.org/officeDocument/2006/relationships/image" Target="../media/image208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217.wmf"/><Relationship Id="rId26" Type="http://schemas.openxmlformats.org/officeDocument/2006/relationships/image" Target="../media/image221.wmf"/><Relationship Id="rId21" Type="http://schemas.openxmlformats.org/officeDocument/2006/relationships/oleObject" Target="../embeddings/oleObject170.bin"/><Relationship Id="rId34" Type="http://schemas.openxmlformats.org/officeDocument/2006/relationships/oleObject" Target="../embeddings/oleObject176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2.bin"/><Relationship Id="rId33" Type="http://schemas.openxmlformats.org/officeDocument/2006/relationships/image" Target="../media/image22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6.wmf"/><Relationship Id="rId20" Type="http://schemas.openxmlformats.org/officeDocument/2006/relationships/image" Target="../media/image218.wmf"/><Relationship Id="rId29" Type="http://schemas.openxmlformats.org/officeDocument/2006/relationships/oleObject" Target="../embeddings/oleObject17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220.wmf"/><Relationship Id="rId32" Type="http://schemas.openxmlformats.org/officeDocument/2006/relationships/image" Target="../media/image224.wmf"/><Relationship Id="rId37" Type="http://schemas.openxmlformats.org/officeDocument/2006/relationships/image" Target="../media/image226.w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28" Type="http://schemas.openxmlformats.org/officeDocument/2006/relationships/image" Target="../media/image222.wmf"/><Relationship Id="rId36" Type="http://schemas.openxmlformats.org/officeDocument/2006/relationships/oleObject" Target="../embeddings/oleObject177.bin"/><Relationship Id="rId10" Type="http://schemas.openxmlformats.org/officeDocument/2006/relationships/image" Target="../media/image213.wmf"/><Relationship Id="rId19" Type="http://schemas.openxmlformats.org/officeDocument/2006/relationships/oleObject" Target="../embeddings/oleObject169.bin"/><Relationship Id="rId31" Type="http://schemas.openxmlformats.org/officeDocument/2006/relationships/oleObject" Target="../embeddings/oleObject175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215.wmf"/><Relationship Id="rId22" Type="http://schemas.openxmlformats.org/officeDocument/2006/relationships/image" Target="../media/image219.wmf"/><Relationship Id="rId27" Type="http://schemas.openxmlformats.org/officeDocument/2006/relationships/oleObject" Target="../embeddings/oleObject173.bin"/><Relationship Id="rId30" Type="http://schemas.openxmlformats.org/officeDocument/2006/relationships/image" Target="../media/image223.wmf"/><Relationship Id="rId35" Type="http://schemas.openxmlformats.org/officeDocument/2006/relationships/image" Target="../media/image225.wmf"/><Relationship Id="rId8" Type="http://schemas.openxmlformats.org/officeDocument/2006/relationships/image" Target="../media/image212.wmf"/><Relationship Id="rId3" Type="http://schemas.openxmlformats.org/officeDocument/2006/relationships/oleObject" Target="../embeddings/oleObject161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" Type="http://schemas.openxmlformats.org/officeDocument/2006/relationships/image" Target="../media/image27.emf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33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5.bin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23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9.wmf"/><Relationship Id="rId31" Type="http://schemas.openxmlformats.org/officeDocument/2006/relationships/image" Target="../media/image2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24.bin"/><Relationship Id="rId8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7.bin"/><Relationship Id="rId21" Type="http://schemas.openxmlformats.org/officeDocument/2006/relationships/image" Target="../media/image36.wmf"/><Relationship Id="rId34" Type="http://schemas.openxmlformats.org/officeDocument/2006/relationships/oleObject" Target="../embeddings/oleObject4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33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40.bin"/><Relationship Id="rId37" Type="http://schemas.openxmlformats.org/officeDocument/2006/relationships/image" Target="../media/image44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38.bin"/><Relationship Id="rId36" Type="http://schemas.openxmlformats.org/officeDocument/2006/relationships/oleObject" Target="../embeddings/oleObject42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5.wmf"/><Relationship Id="rId31" Type="http://schemas.openxmlformats.org/officeDocument/2006/relationships/image" Target="../media/image41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39.wmf"/><Relationship Id="rId30" Type="http://schemas.openxmlformats.org/officeDocument/2006/relationships/oleObject" Target="../embeddings/oleObject39.bin"/><Relationship Id="rId35" Type="http://schemas.openxmlformats.org/officeDocument/2006/relationships/image" Target="../media/image43.wmf"/><Relationship Id="rId8" Type="http://schemas.openxmlformats.org/officeDocument/2006/relationships/oleObject" Target="../embeddings/oleObject28.bin"/><Relationship Id="rId3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21" Type="http://schemas.openxmlformats.org/officeDocument/2006/relationships/image" Target="../media/image57.wmf"/><Relationship Id="rId34" Type="http://schemas.openxmlformats.org/officeDocument/2006/relationships/oleObject" Target="../embeddings/oleObject58.bin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5.emf"/><Relationship Id="rId25" Type="http://schemas.openxmlformats.org/officeDocument/2006/relationships/image" Target="../media/image59.wmf"/><Relationship Id="rId33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61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53.bin"/><Relationship Id="rId32" Type="http://schemas.openxmlformats.org/officeDocument/2006/relationships/oleObject" Target="../embeddings/oleObject57.bin"/><Relationship Id="rId37" Type="http://schemas.openxmlformats.org/officeDocument/2006/relationships/image" Target="../media/image65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55.bin"/><Relationship Id="rId36" Type="http://schemas.openxmlformats.org/officeDocument/2006/relationships/oleObject" Target="../embeddings/oleObject59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6.wmf"/><Relationship Id="rId31" Type="http://schemas.openxmlformats.org/officeDocument/2006/relationships/image" Target="../media/image62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56.bin"/><Relationship Id="rId35" Type="http://schemas.openxmlformats.org/officeDocument/2006/relationships/image" Target="../media/image64.emf"/><Relationship Id="rId8" Type="http://schemas.openxmlformats.org/officeDocument/2006/relationships/oleObject" Target="../embeddings/oleObject45.bin"/><Relationship Id="rId3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1.wmf"/><Relationship Id="rId11" Type="http://schemas.openxmlformats.org/officeDocument/2006/relationships/image" Target="../media/image75.e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4.emf"/><Relationship Id="rId4" Type="http://schemas.openxmlformats.org/officeDocument/2006/relationships/image" Target="../media/image70.wmf"/><Relationship Id="rId9" Type="http://schemas.openxmlformats.org/officeDocument/2006/relationships/image" Target="../media/image7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82.emf"/><Relationship Id="rId4" Type="http://schemas.openxmlformats.org/officeDocument/2006/relationships/image" Target="../media/image76.wmf"/><Relationship Id="rId9" Type="http://schemas.openxmlformats.org/officeDocument/2006/relationships/image" Target="../media/image81.emf"/><Relationship Id="rId14" Type="http://schemas.openxmlformats.org/officeDocument/2006/relationships/image" Target="../media/image8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86689-822A-4042-83BD-F011132A3E9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29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Planar and Channel waveguides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35" y="30996"/>
            <a:ext cx="8229600" cy="945090"/>
          </a:xfrm>
        </p:spPr>
        <p:txBody>
          <a:bodyPr/>
          <a:lstStyle/>
          <a:p>
            <a:r>
              <a:rPr lang="en-US" sz="3200" dirty="0" smtClean="0"/>
              <a:t>Power flow and effective thickness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657" y="960438"/>
            <a:ext cx="1912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Consider TE wave </a:t>
            </a:r>
            <a:endParaRPr lang="en-US" sz="1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151583"/>
              </p:ext>
            </p:extLst>
          </p:nvPr>
        </p:nvGraphicFramePr>
        <p:xfrm>
          <a:off x="2330447" y="990600"/>
          <a:ext cx="240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2" name="Equation" r:id="rId3" imgW="2400120" imgH="393480" progId="Equation.DSMT4">
                  <p:embed/>
                </p:oleObj>
              </mc:Choice>
              <mc:Fallback>
                <p:oleObj name="Equation" r:id="rId3" imgW="2400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0447" y="990600"/>
                        <a:ext cx="2400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13925"/>
              </p:ext>
            </p:extLst>
          </p:nvPr>
        </p:nvGraphicFramePr>
        <p:xfrm>
          <a:off x="49213" y="1563688"/>
          <a:ext cx="252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3" name="Equation" r:id="rId5" imgW="2527200" imgH="444240" progId="Equation.DSMT4">
                  <p:embed/>
                </p:oleObj>
              </mc:Choice>
              <mc:Fallback>
                <p:oleObj name="Equation" r:id="rId5" imgW="2527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13" y="1563688"/>
                        <a:ext cx="2527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028855"/>
              </p:ext>
            </p:extLst>
          </p:nvPr>
        </p:nvGraphicFramePr>
        <p:xfrm>
          <a:off x="2701434" y="1503607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4" name="Equation" r:id="rId7" imgW="1295280" imgH="647640" progId="Equation.DSMT4">
                  <p:embed/>
                </p:oleObj>
              </mc:Choice>
              <mc:Fallback>
                <p:oleObj name="Equation" r:id="rId7" imgW="129528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1434" y="1503607"/>
                        <a:ext cx="1295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32784"/>
              </p:ext>
            </p:extLst>
          </p:nvPr>
        </p:nvGraphicFramePr>
        <p:xfrm>
          <a:off x="4267200" y="1503363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5" name="Equation" r:id="rId9" imgW="1828800" imgH="457200" progId="Equation.DSMT4">
                  <p:embed/>
                </p:oleObj>
              </mc:Choice>
              <mc:Fallback>
                <p:oleObj name="Equation" r:id="rId9" imgW="1828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7200" y="1503363"/>
                        <a:ext cx="1828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970" y="2272884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Power density</a:t>
            </a:r>
            <a:endParaRPr lang="en-US" sz="16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42164"/>
              </p:ext>
            </p:extLst>
          </p:nvPr>
        </p:nvGraphicFramePr>
        <p:xfrm>
          <a:off x="1568447" y="2289003"/>
          <a:ext cx="762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6" name="Equation" r:id="rId11" imgW="761760" imgH="253800" progId="Equation.DSMT4">
                  <p:embed/>
                </p:oleObj>
              </mc:Choice>
              <mc:Fallback>
                <p:oleObj name="Equation" r:id="rId11" imgW="761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8447" y="2289003"/>
                        <a:ext cx="762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95670" y="2246726"/>
            <a:ext cx="2866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 averaged power density</a:t>
            </a:r>
            <a:endParaRPr lang="en-US" sz="16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924517"/>
              </p:ext>
            </p:extLst>
          </p:nvPr>
        </p:nvGraphicFramePr>
        <p:xfrm>
          <a:off x="5784630" y="2170526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7" name="Equation" r:id="rId13" imgW="1244520" imgH="457200" progId="Equation.DSMT4">
                  <p:embed/>
                </p:oleObj>
              </mc:Choice>
              <mc:Fallback>
                <p:oleObj name="Equation" r:id="rId13" imgW="1244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84630" y="2170526"/>
                        <a:ext cx="124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08558" y="2627726"/>
            <a:ext cx="5597168" cy="444500"/>
            <a:chOff x="194005" y="3068638"/>
            <a:chExt cx="5597168" cy="4445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121716"/>
                </p:ext>
              </p:extLst>
            </p:nvPr>
          </p:nvGraphicFramePr>
          <p:xfrm>
            <a:off x="947737" y="3068638"/>
            <a:ext cx="8763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8" name="Equation" r:id="rId15" imgW="876240" imgH="444240" progId="Equation.DSMT4">
                    <p:embed/>
                  </p:oleObj>
                </mc:Choice>
                <mc:Fallback>
                  <p:oleObj name="Equation" r:id="rId15" imgW="8762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47737" y="3068638"/>
                          <a:ext cx="876300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94005" y="3143003"/>
              <a:ext cx="4806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Since                    is 90 degrees out of phase with  </a:t>
              </a:r>
              <a:endParaRPr lang="en-US" sz="1600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5035089"/>
                </p:ext>
              </p:extLst>
            </p:nvPr>
          </p:nvGraphicFramePr>
          <p:xfrm>
            <a:off x="4833965" y="3219031"/>
            <a:ext cx="2032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9" name="Equation" r:id="rId17" imgW="203040" imgH="241200" progId="Equation.DSMT4">
                    <p:embed/>
                  </p:oleObj>
                </mc:Choice>
                <mc:Fallback>
                  <p:oleObj name="Equation" r:id="rId17" imgW="203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833965" y="3219031"/>
                          <a:ext cx="2032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304664"/>
                </p:ext>
              </p:extLst>
            </p:nvPr>
          </p:nvGraphicFramePr>
          <p:xfrm>
            <a:off x="5181573" y="3170238"/>
            <a:ext cx="609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0" name="Equation" r:id="rId19" imgW="609480" imgH="241200" progId="Equation.DSMT4">
                    <p:embed/>
                  </p:oleObj>
                </mc:Choice>
                <mc:Fallback>
                  <p:oleObj name="Equation" r:id="rId19" imgW="609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181573" y="3170238"/>
                          <a:ext cx="6096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0" y="3395427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ower density per unit width  </a:t>
            </a:r>
            <a:endParaRPr lang="en-US" sz="16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654151"/>
              </p:ext>
            </p:extLst>
          </p:nvPr>
        </p:nvGraphicFramePr>
        <p:xfrm>
          <a:off x="3051426" y="3296284"/>
          <a:ext cx="204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1" name="Equation" r:id="rId21" imgW="2044440" imgH="457200" progId="Equation.DSMT4">
                  <p:embed/>
                </p:oleObj>
              </mc:Choice>
              <mc:Fallback>
                <p:oleObj name="Equation" r:id="rId21" imgW="2044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51426" y="3296284"/>
                        <a:ext cx="2044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87310" y="3863975"/>
            <a:ext cx="6514412" cy="457200"/>
            <a:chOff x="87310" y="3863975"/>
            <a:chExt cx="6514412" cy="457200"/>
          </a:xfrm>
        </p:grpSpPr>
        <p:sp>
          <p:nvSpPr>
            <p:cNvPr id="21" name="TextBox 20"/>
            <p:cNvSpPr txBox="1"/>
            <p:nvPr/>
          </p:nvSpPr>
          <p:spPr>
            <a:xfrm>
              <a:off x="87310" y="3930242"/>
              <a:ext cx="6514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Introduce the effective thickness                             then                       </a:t>
              </a:r>
              <a:endParaRPr lang="en-US" sz="1600" dirty="0"/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1835363"/>
                </p:ext>
              </p:extLst>
            </p:nvPr>
          </p:nvGraphicFramePr>
          <p:xfrm>
            <a:off x="5470525" y="3863975"/>
            <a:ext cx="1003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2" name="Equation" r:id="rId23" imgW="1002960" imgH="457200" progId="Equation.DSMT4">
                    <p:embed/>
                  </p:oleObj>
                </mc:Choice>
                <mc:Fallback>
                  <p:oleObj name="Equation" r:id="rId23" imgW="10029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470525" y="3863975"/>
                          <a:ext cx="10033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5015075"/>
                </p:ext>
              </p:extLst>
            </p:nvPr>
          </p:nvGraphicFramePr>
          <p:xfrm>
            <a:off x="3289300" y="3959225"/>
            <a:ext cx="14351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3" name="Equation" r:id="rId25" imgW="1434960" imgH="279360" progId="Equation.DSMT4">
                    <p:embed/>
                  </p:oleObj>
                </mc:Choice>
                <mc:Fallback>
                  <p:oleObj name="Equation" r:id="rId25" imgW="143496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289300" y="3959225"/>
                          <a:ext cx="14351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108558" y="4514631"/>
            <a:ext cx="328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Also introduce confinement factor </a:t>
            </a:r>
            <a:endParaRPr lang="en-US" sz="16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393325"/>
              </p:ext>
            </p:extLst>
          </p:nvPr>
        </p:nvGraphicFramePr>
        <p:xfrm>
          <a:off x="3499999" y="4321941"/>
          <a:ext cx="303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4" name="Equation" r:id="rId27" imgW="3035160" imgH="914400" progId="Equation.DSMT4">
                  <p:embed/>
                </p:oleObj>
              </mc:Choice>
              <mc:Fallback>
                <p:oleObj name="Equation" r:id="rId27" imgW="30351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99999" y="4321941"/>
                        <a:ext cx="3035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382035" y="4721434"/>
            <a:ext cx="2589213" cy="2101850"/>
            <a:chOff x="5203123" y="471488"/>
            <a:chExt cx="2589213" cy="2101850"/>
          </a:xfrm>
        </p:grpSpPr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5203123" y="852488"/>
              <a:ext cx="2589213" cy="1330325"/>
            </a:xfrm>
            <a:custGeom>
              <a:avLst/>
              <a:gdLst>
                <a:gd name="T0" fmla="*/ 25 w 1631"/>
                <a:gd name="T1" fmla="*/ 835 h 838"/>
                <a:gd name="T2" fmla="*/ 51 w 1631"/>
                <a:gd name="T3" fmla="*/ 831 h 838"/>
                <a:gd name="T4" fmla="*/ 77 w 1631"/>
                <a:gd name="T5" fmla="*/ 826 h 838"/>
                <a:gd name="T6" fmla="*/ 103 w 1631"/>
                <a:gd name="T7" fmla="*/ 820 h 838"/>
                <a:gd name="T8" fmla="*/ 129 w 1631"/>
                <a:gd name="T9" fmla="*/ 813 h 838"/>
                <a:gd name="T10" fmla="*/ 155 w 1631"/>
                <a:gd name="T11" fmla="*/ 805 h 838"/>
                <a:gd name="T12" fmla="*/ 182 w 1631"/>
                <a:gd name="T13" fmla="*/ 796 h 838"/>
                <a:gd name="T14" fmla="*/ 208 w 1631"/>
                <a:gd name="T15" fmla="*/ 786 h 838"/>
                <a:gd name="T16" fmla="*/ 234 w 1631"/>
                <a:gd name="T17" fmla="*/ 773 h 838"/>
                <a:gd name="T18" fmla="*/ 260 w 1631"/>
                <a:gd name="T19" fmla="*/ 758 h 838"/>
                <a:gd name="T20" fmla="*/ 286 w 1631"/>
                <a:gd name="T21" fmla="*/ 741 h 838"/>
                <a:gd name="T22" fmla="*/ 312 w 1631"/>
                <a:gd name="T23" fmla="*/ 720 h 838"/>
                <a:gd name="T24" fmla="*/ 338 w 1631"/>
                <a:gd name="T25" fmla="*/ 696 h 838"/>
                <a:gd name="T26" fmla="*/ 364 w 1631"/>
                <a:gd name="T27" fmla="*/ 669 h 838"/>
                <a:gd name="T28" fmla="*/ 390 w 1631"/>
                <a:gd name="T29" fmla="*/ 636 h 838"/>
                <a:gd name="T30" fmla="*/ 416 w 1631"/>
                <a:gd name="T31" fmla="*/ 597 h 838"/>
                <a:gd name="T32" fmla="*/ 442 w 1631"/>
                <a:gd name="T33" fmla="*/ 552 h 838"/>
                <a:gd name="T34" fmla="*/ 468 w 1631"/>
                <a:gd name="T35" fmla="*/ 500 h 838"/>
                <a:gd name="T36" fmla="*/ 494 w 1631"/>
                <a:gd name="T37" fmla="*/ 438 h 838"/>
                <a:gd name="T38" fmla="*/ 521 w 1631"/>
                <a:gd name="T39" fmla="*/ 375 h 838"/>
                <a:gd name="T40" fmla="*/ 547 w 1631"/>
                <a:gd name="T41" fmla="*/ 316 h 838"/>
                <a:gd name="T42" fmla="*/ 573 w 1631"/>
                <a:gd name="T43" fmla="*/ 261 h 838"/>
                <a:gd name="T44" fmla="*/ 599 w 1631"/>
                <a:gd name="T45" fmla="*/ 210 h 838"/>
                <a:gd name="T46" fmla="*/ 625 w 1631"/>
                <a:gd name="T47" fmla="*/ 164 h 838"/>
                <a:gd name="T48" fmla="*/ 651 w 1631"/>
                <a:gd name="T49" fmla="*/ 124 h 838"/>
                <a:gd name="T50" fmla="*/ 677 w 1631"/>
                <a:gd name="T51" fmla="*/ 88 h 838"/>
                <a:gd name="T52" fmla="*/ 703 w 1631"/>
                <a:gd name="T53" fmla="*/ 59 h 838"/>
                <a:gd name="T54" fmla="*/ 729 w 1631"/>
                <a:gd name="T55" fmla="*/ 35 h 838"/>
                <a:gd name="T56" fmla="*/ 755 w 1631"/>
                <a:gd name="T57" fmla="*/ 17 h 838"/>
                <a:gd name="T58" fmla="*/ 781 w 1631"/>
                <a:gd name="T59" fmla="*/ 6 h 838"/>
                <a:gd name="T60" fmla="*/ 807 w 1631"/>
                <a:gd name="T61" fmla="*/ 0 h 838"/>
                <a:gd name="T62" fmla="*/ 834 w 1631"/>
                <a:gd name="T63" fmla="*/ 2 h 838"/>
                <a:gd name="T64" fmla="*/ 860 w 1631"/>
                <a:gd name="T65" fmla="*/ 9 h 838"/>
                <a:gd name="T66" fmla="*/ 886 w 1631"/>
                <a:gd name="T67" fmla="*/ 23 h 838"/>
                <a:gd name="T68" fmla="*/ 912 w 1631"/>
                <a:gd name="T69" fmla="*/ 43 h 838"/>
                <a:gd name="T70" fmla="*/ 938 w 1631"/>
                <a:gd name="T71" fmla="*/ 69 h 838"/>
                <a:gd name="T72" fmla="*/ 964 w 1631"/>
                <a:gd name="T73" fmla="*/ 101 h 838"/>
                <a:gd name="T74" fmla="*/ 990 w 1631"/>
                <a:gd name="T75" fmla="*/ 138 h 838"/>
                <a:gd name="T76" fmla="*/ 1016 w 1631"/>
                <a:gd name="T77" fmla="*/ 181 h 838"/>
                <a:gd name="T78" fmla="*/ 1042 w 1631"/>
                <a:gd name="T79" fmla="*/ 229 h 838"/>
                <a:gd name="T80" fmla="*/ 1068 w 1631"/>
                <a:gd name="T81" fmla="*/ 281 h 838"/>
                <a:gd name="T82" fmla="*/ 1094 w 1631"/>
                <a:gd name="T83" fmla="*/ 338 h 838"/>
                <a:gd name="T84" fmla="*/ 1121 w 1631"/>
                <a:gd name="T85" fmla="*/ 398 h 838"/>
                <a:gd name="T86" fmla="*/ 1147 w 1631"/>
                <a:gd name="T87" fmla="*/ 462 h 838"/>
                <a:gd name="T88" fmla="*/ 1173 w 1631"/>
                <a:gd name="T89" fmla="*/ 520 h 838"/>
                <a:gd name="T90" fmla="*/ 1199 w 1631"/>
                <a:gd name="T91" fmla="*/ 570 h 838"/>
                <a:gd name="T92" fmla="*/ 1225 w 1631"/>
                <a:gd name="T93" fmla="*/ 613 h 838"/>
                <a:gd name="T94" fmla="*/ 1251 w 1631"/>
                <a:gd name="T95" fmla="*/ 649 h 838"/>
                <a:gd name="T96" fmla="*/ 1277 w 1631"/>
                <a:gd name="T97" fmla="*/ 680 h 838"/>
                <a:gd name="T98" fmla="*/ 1303 w 1631"/>
                <a:gd name="T99" fmla="*/ 706 h 838"/>
                <a:gd name="T100" fmla="*/ 1329 w 1631"/>
                <a:gd name="T101" fmla="*/ 728 h 838"/>
                <a:gd name="T102" fmla="*/ 1355 w 1631"/>
                <a:gd name="T103" fmla="*/ 748 h 838"/>
                <a:gd name="T104" fmla="*/ 1381 w 1631"/>
                <a:gd name="T105" fmla="*/ 764 h 838"/>
                <a:gd name="T106" fmla="*/ 1407 w 1631"/>
                <a:gd name="T107" fmla="*/ 778 h 838"/>
                <a:gd name="T108" fmla="*/ 1433 w 1631"/>
                <a:gd name="T109" fmla="*/ 790 h 838"/>
                <a:gd name="T110" fmla="*/ 1460 w 1631"/>
                <a:gd name="T111" fmla="*/ 800 h 838"/>
                <a:gd name="T112" fmla="*/ 1486 w 1631"/>
                <a:gd name="T113" fmla="*/ 809 h 838"/>
                <a:gd name="T114" fmla="*/ 1512 w 1631"/>
                <a:gd name="T115" fmla="*/ 816 h 838"/>
                <a:gd name="T116" fmla="*/ 1538 w 1631"/>
                <a:gd name="T117" fmla="*/ 822 h 838"/>
                <a:gd name="T118" fmla="*/ 1564 w 1631"/>
                <a:gd name="T119" fmla="*/ 828 h 838"/>
                <a:gd name="T120" fmla="*/ 1590 w 1631"/>
                <a:gd name="T121" fmla="*/ 832 h 838"/>
                <a:gd name="T122" fmla="*/ 1616 w 1631"/>
                <a:gd name="T123" fmla="*/ 836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1" h="838">
                  <a:moveTo>
                    <a:pt x="0" y="838"/>
                  </a:moveTo>
                  <a:lnTo>
                    <a:pt x="2" y="838"/>
                  </a:lnTo>
                  <a:lnTo>
                    <a:pt x="4" y="838"/>
                  </a:lnTo>
                  <a:lnTo>
                    <a:pt x="5" y="837"/>
                  </a:lnTo>
                  <a:lnTo>
                    <a:pt x="7" y="837"/>
                  </a:lnTo>
                  <a:lnTo>
                    <a:pt x="9" y="837"/>
                  </a:lnTo>
                  <a:lnTo>
                    <a:pt x="10" y="837"/>
                  </a:lnTo>
                  <a:lnTo>
                    <a:pt x="12" y="837"/>
                  </a:lnTo>
                  <a:lnTo>
                    <a:pt x="14" y="836"/>
                  </a:lnTo>
                  <a:lnTo>
                    <a:pt x="15" y="836"/>
                  </a:lnTo>
                  <a:lnTo>
                    <a:pt x="17" y="836"/>
                  </a:lnTo>
                  <a:lnTo>
                    <a:pt x="19" y="836"/>
                  </a:lnTo>
                  <a:lnTo>
                    <a:pt x="20" y="835"/>
                  </a:lnTo>
                  <a:lnTo>
                    <a:pt x="22" y="835"/>
                  </a:lnTo>
                  <a:lnTo>
                    <a:pt x="23" y="835"/>
                  </a:lnTo>
                  <a:lnTo>
                    <a:pt x="25" y="835"/>
                  </a:lnTo>
                  <a:lnTo>
                    <a:pt x="27" y="834"/>
                  </a:lnTo>
                  <a:lnTo>
                    <a:pt x="28" y="834"/>
                  </a:lnTo>
                  <a:lnTo>
                    <a:pt x="30" y="834"/>
                  </a:lnTo>
                  <a:lnTo>
                    <a:pt x="32" y="834"/>
                  </a:lnTo>
                  <a:lnTo>
                    <a:pt x="33" y="834"/>
                  </a:lnTo>
                  <a:lnTo>
                    <a:pt x="35" y="833"/>
                  </a:lnTo>
                  <a:lnTo>
                    <a:pt x="36" y="833"/>
                  </a:lnTo>
                  <a:lnTo>
                    <a:pt x="38" y="833"/>
                  </a:lnTo>
                  <a:lnTo>
                    <a:pt x="40" y="832"/>
                  </a:lnTo>
                  <a:lnTo>
                    <a:pt x="41" y="832"/>
                  </a:lnTo>
                  <a:lnTo>
                    <a:pt x="43" y="832"/>
                  </a:lnTo>
                  <a:lnTo>
                    <a:pt x="45" y="832"/>
                  </a:lnTo>
                  <a:lnTo>
                    <a:pt x="46" y="831"/>
                  </a:lnTo>
                  <a:lnTo>
                    <a:pt x="48" y="831"/>
                  </a:lnTo>
                  <a:lnTo>
                    <a:pt x="49" y="831"/>
                  </a:lnTo>
                  <a:lnTo>
                    <a:pt x="51" y="831"/>
                  </a:lnTo>
                  <a:lnTo>
                    <a:pt x="53" y="830"/>
                  </a:lnTo>
                  <a:lnTo>
                    <a:pt x="54" y="830"/>
                  </a:lnTo>
                  <a:lnTo>
                    <a:pt x="56" y="830"/>
                  </a:lnTo>
                  <a:lnTo>
                    <a:pt x="58" y="829"/>
                  </a:lnTo>
                  <a:lnTo>
                    <a:pt x="59" y="829"/>
                  </a:lnTo>
                  <a:lnTo>
                    <a:pt x="61" y="829"/>
                  </a:lnTo>
                  <a:lnTo>
                    <a:pt x="63" y="829"/>
                  </a:lnTo>
                  <a:lnTo>
                    <a:pt x="64" y="828"/>
                  </a:lnTo>
                  <a:lnTo>
                    <a:pt x="66" y="828"/>
                  </a:lnTo>
                  <a:lnTo>
                    <a:pt x="67" y="828"/>
                  </a:lnTo>
                  <a:lnTo>
                    <a:pt x="69" y="827"/>
                  </a:lnTo>
                  <a:lnTo>
                    <a:pt x="71" y="827"/>
                  </a:lnTo>
                  <a:lnTo>
                    <a:pt x="72" y="827"/>
                  </a:lnTo>
                  <a:lnTo>
                    <a:pt x="74" y="826"/>
                  </a:lnTo>
                  <a:lnTo>
                    <a:pt x="75" y="826"/>
                  </a:lnTo>
                  <a:lnTo>
                    <a:pt x="77" y="826"/>
                  </a:lnTo>
                  <a:lnTo>
                    <a:pt x="79" y="825"/>
                  </a:lnTo>
                  <a:lnTo>
                    <a:pt x="80" y="825"/>
                  </a:lnTo>
                  <a:lnTo>
                    <a:pt x="82" y="825"/>
                  </a:lnTo>
                  <a:lnTo>
                    <a:pt x="84" y="824"/>
                  </a:lnTo>
                  <a:lnTo>
                    <a:pt x="85" y="824"/>
                  </a:lnTo>
                  <a:lnTo>
                    <a:pt x="87" y="824"/>
                  </a:lnTo>
                  <a:lnTo>
                    <a:pt x="89" y="823"/>
                  </a:lnTo>
                  <a:lnTo>
                    <a:pt x="90" y="823"/>
                  </a:lnTo>
                  <a:lnTo>
                    <a:pt x="92" y="823"/>
                  </a:lnTo>
                  <a:lnTo>
                    <a:pt x="93" y="822"/>
                  </a:lnTo>
                  <a:lnTo>
                    <a:pt x="95" y="822"/>
                  </a:lnTo>
                  <a:lnTo>
                    <a:pt x="97" y="822"/>
                  </a:lnTo>
                  <a:lnTo>
                    <a:pt x="98" y="821"/>
                  </a:lnTo>
                  <a:lnTo>
                    <a:pt x="100" y="821"/>
                  </a:lnTo>
                  <a:lnTo>
                    <a:pt x="102" y="820"/>
                  </a:lnTo>
                  <a:lnTo>
                    <a:pt x="103" y="820"/>
                  </a:lnTo>
                  <a:lnTo>
                    <a:pt x="105" y="820"/>
                  </a:lnTo>
                  <a:lnTo>
                    <a:pt x="107" y="819"/>
                  </a:lnTo>
                  <a:lnTo>
                    <a:pt x="108" y="819"/>
                  </a:lnTo>
                  <a:lnTo>
                    <a:pt x="110" y="819"/>
                  </a:lnTo>
                  <a:lnTo>
                    <a:pt x="111" y="818"/>
                  </a:lnTo>
                  <a:lnTo>
                    <a:pt x="113" y="818"/>
                  </a:lnTo>
                  <a:lnTo>
                    <a:pt x="115" y="817"/>
                  </a:lnTo>
                  <a:lnTo>
                    <a:pt x="116" y="817"/>
                  </a:lnTo>
                  <a:lnTo>
                    <a:pt x="118" y="816"/>
                  </a:lnTo>
                  <a:lnTo>
                    <a:pt x="120" y="816"/>
                  </a:lnTo>
                  <a:lnTo>
                    <a:pt x="121" y="816"/>
                  </a:lnTo>
                  <a:lnTo>
                    <a:pt x="123" y="815"/>
                  </a:lnTo>
                  <a:lnTo>
                    <a:pt x="124" y="815"/>
                  </a:lnTo>
                  <a:lnTo>
                    <a:pt x="126" y="814"/>
                  </a:lnTo>
                  <a:lnTo>
                    <a:pt x="128" y="814"/>
                  </a:lnTo>
                  <a:lnTo>
                    <a:pt x="129" y="813"/>
                  </a:lnTo>
                  <a:lnTo>
                    <a:pt x="131" y="813"/>
                  </a:lnTo>
                  <a:lnTo>
                    <a:pt x="133" y="812"/>
                  </a:lnTo>
                  <a:lnTo>
                    <a:pt x="134" y="812"/>
                  </a:lnTo>
                  <a:lnTo>
                    <a:pt x="136" y="812"/>
                  </a:lnTo>
                  <a:lnTo>
                    <a:pt x="138" y="811"/>
                  </a:lnTo>
                  <a:lnTo>
                    <a:pt x="139" y="811"/>
                  </a:lnTo>
                  <a:lnTo>
                    <a:pt x="141" y="810"/>
                  </a:lnTo>
                  <a:lnTo>
                    <a:pt x="142" y="810"/>
                  </a:lnTo>
                  <a:lnTo>
                    <a:pt x="144" y="809"/>
                  </a:lnTo>
                  <a:lnTo>
                    <a:pt x="146" y="809"/>
                  </a:lnTo>
                  <a:lnTo>
                    <a:pt x="147" y="808"/>
                  </a:lnTo>
                  <a:lnTo>
                    <a:pt x="149" y="808"/>
                  </a:lnTo>
                  <a:lnTo>
                    <a:pt x="150" y="807"/>
                  </a:lnTo>
                  <a:lnTo>
                    <a:pt x="152" y="807"/>
                  </a:lnTo>
                  <a:lnTo>
                    <a:pt x="154" y="806"/>
                  </a:lnTo>
                  <a:lnTo>
                    <a:pt x="155" y="805"/>
                  </a:lnTo>
                  <a:lnTo>
                    <a:pt x="157" y="805"/>
                  </a:lnTo>
                  <a:lnTo>
                    <a:pt x="159" y="804"/>
                  </a:lnTo>
                  <a:lnTo>
                    <a:pt x="160" y="804"/>
                  </a:lnTo>
                  <a:lnTo>
                    <a:pt x="162" y="803"/>
                  </a:lnTo>
                  <a:lnTo>
                    <a:pt x="164" y="803"/>
                  </a:lnTo>
                  <a:lnTo>
                    <a:pt x="165" y="802"/>
                  </a:lnTo>
                  <a:lnTo>
                    <a:pt x="167" y="802"/>
                  </a:lnTo>
                  <a:lnTo>
                    <a:pt x="168" y="801"/>
                  </a:lnTo>
                  <a:lnTo>
                    <a:pt x="170" y="800"/>
                  </a:lnTo>
                  <a:lnTo>
                    <a:pt x="172" y="800"/>
                  </a:lnTo>
                  <a:lnTo>
                    <a:pt x="173" y="799"/>
                  </a:lnTo>
                  <a:lnTo>
                    <a:pt x="175" y="799"/>
                  </a:lnTo>
                  <a:lnTo>
                    <a:pt x="177" y="798"/>
                  </a:lnTo>
                  <a:lnTo>
                    <a:pt x="178" y="797"/>
                  </a:lnTo>
                  <a:lnTo>
                    <a:pt x="180" y="797"/>
                  </a:lnTo>
                  <a:lnTo>
                    <a:pt x="182" y="796"/>
                  </a:lnTo>
                  <a:lnTo>
                    <a:pt x="183" y="796"/>
                  </a:lnTo>
                  <a:lnTo>
                    <a:pt x="185" y="795"/>
                  </a:lnTo>
                  <a:lnTo>
                    <a:pt x="186" y="794"/>
                  </a:lnTo>
                  <a:lnTo>
                    <a:pt x="188" y="794"/>
                  </a:lnTo>
                  <a:lnTo>
                    <a:pt x="190" y="793"/>
                  </a:lnTo>
                  <a:lnTo>
                    <a:pt x="191" y="793"/>
                  </a:lnTo>
                  <a:lnTo>
                    <a:pt x="193" y="792"/>
                  </a:lnTo>
                  <a:lnTo>
                    <a:pt x="195" y="791"/>
                  </a:lnTo>
                  <a:lnTo>
                    <a:pt x="196" y="791"/>
                  </a:lnTo>
                  <a:lnTo>
                    <a:pt x="198" y="790"/>
                  </a:lnTo>
                  <a:lnTo>
                    <a:pt x="199" y="789"/>
                  </a:lnTo>
                  <a:lnTo>
                    <a:pt x="201" y="788"/>
                  </a:lnTo>
                  <a:lnTo>
                    <a:pt x="203" y="788"/>
                  </a:lnTo>
                  <a:lnTo>
                    <a:pt x="204" y="787"/>
                  </a:lnTo>
                  <a:lnTo>
                    <a:pt x="206" y="786"/>
                  </a:lnTo>
                  <a:lnTo>
                    <a:pt x="208" y="786"/>
                  </a:lnTo>
                  <a:lnTo>
                    <a:pt x="209" y="785"/>
                  </a:lnTo>
                  <a:lnTo>
                    <a:pt x="211" y="784"/>
                  </a:lnTo>
                  <a:lnTo>
                    <a:pt x="213" y="783"/>
                  </a:lnTo>
                  <a:lnTo>
                    <a:pt x="214" y="783"/>
                  </a:lnTo>
                  <a:lnTo>
                    <a:pt x="216" y="782"/>
                  </a:lnTo>
                  <a:lnTo>
                    <a:pt x="217" y="781"/>
                  </a:lnTo>
                  <a:lnTo>
                    <a:pt x="219" y="780"/>
                  </a:lnTo>
                  <a:lnTo>
                    <a:pt x="221" y="779"/>
                  </a:lnTo>
                  <a:lnTo>
                    <a:pt x="222" y="779"/>
                  </a:lnTo>
                  <a:lnTo>
                    <a:pt x="224" y="778"/>
                  </a:lnTo>
                  <a:lnTo>
                    <a:pt x="225" y="777"/>
                  </a:lnTo>
                  <a:lnTo>
                    <a:pt x="227" y="776"/>
                  </a:lnTo>
                  <a:lnTo>
                    <a:pt x="229" y="775"/>
                  </a:lnTo>
                  <a:lnTo>
                    <a:pt x="230" y="775"/>
                  </a:lnTo>
                  <a:lnTo>
                    <a:pt x="232" y="774"/>
                  </a:lnTo>
                  <a:lnTo>
                    <a:pt x="234" y="773"/>
                  </a:lnTo>
                  <a:lnTo>
                    <a:pt x="235" y="772"/>
                  </a:lnTo>
                  <a:lnTo>
                    <a:pt x="237" y="771"/>
                  </a:lnTo>
                  <a:lnTo>
                    <a:pt x="239" y="770"/>
                  </a:lnTo>
                  <a:lnTo>
                    <a:pt x="240" y="769"/>
                  </a:lnTo>
                  <a:lnTo>
                    <a:pt x="242" y="768"/>
                  </a:lnTo>
                  <a:lnTo>
                    <a:pt x="243" y="768"/>
                  </a:lnTo>
                  <a:lnTo>
                    <a:pt x="245" y="767"/>
                  </a:lnTo>
                  <a:lnTo>
                    <a:pt x="247" y="766"/>
                  </a:lnTo>
                  <a:lnTo>
                    <a:pt x="248" y="765"/>
                  </a:lnTo>
                  <a:lnTo>
                    <a:pt x="250" y="764"/>
                  </a:lnTo>
                  <a:lnTo>
                    <a:pt x="252" y="763"/>
                  </a:lnTo>
                  <a:lnTo>
                    <a:pt x="253" y="762"/>
                  </a:lnTo>
                  <a:lnTo>
                    <a:pt x="255" y="761"/>
                  </a:lnTo>
                  <a:lnTo>
                    <a:pt x="257" y="760"/>
                  </a:lnTo>
                  <a:lnTo>
                    <a:pt x="258" y="759"/>
                  </a:lnTo>
                  <a:lnTo>
                    <a:pt x="260" y="758"/>
                  </a:lnTo>
                  <a:lnTo>
                    <a:pt x="261" y="757"/>
                  </a:lnTo>
                  <a:lnTo>
                    <a:pt x="263" y="756"/>
                  </a:lnTo>
                  <a:lnTo>
                    <a:pt x="265" y="755"/>
                  </a:lnTo>
                  <a:lnTo>
                    <a:pt x="266" y="754"/>
                  </a:lnTo>
                  <a:lnTo>
                    <a:pt x="268" y="753"/>
                  </a:lnTo>
                  <a:lnTo>
                    <a:pt x="269" y="752"/>
                  </a:lnTo>
                  <a:lnTo>
                    <a:pt x="271" y="751"/>
                  </a:lnTo>
                  <a:lnTo>
                    <a:pt x="273" y="750"/>
                  </a:lnTo>
                  <a:lnTo>
                    <a:pt x="274" y="749"/>
                  </a:lnTo>
                  <a:lnTo>
                    <a:pt x="276" y="748"/>
                  </a:lnTo>
                  <a:lnTo>
                    <a:pt x="278" y="746"/>
                  </a:lnTo>
                  <a:lnTo>
                    <a:pt x="279" y="745"/>
                  </a:lnTo>
                  <a:lnTo>
                    <a:pt x="281" y="744"/>
                  </a:lnTo>
                  <a:lnTo>
                    <a:pt x="283" y="743"/>
                  </a:lnTo>
                  <a:lnTo>
                    <a:pt x="284" y="742"/>
                  </a:lnTo>
                  <a:lnTo>
                    <a:pt x="286" y="741"/>
                  </a:lnTo>
                  <a:lnTo>
                    <a:pt x="287" y="740"/>
                  </a:lnTo>
                  <a:lnTo>
                    <a:pt x="289" y="738"/>
                  </a:lnTo>
                  <a:lnTo>
                    <a:pt x="291" y="737"/>
                  </a:lnTo>
                  <a:lnTo>
                    <a:pt x="292" y="736"/>
                  </a:lnTo>
                  <a:lnTo>
                    <a:pt x="294" y="735"/>
                  </a:lnTo>
                  <a:lnTo>
                    <a:pt x="296" y="733"/>
                  </a:lnTo>
                  <a:lnTo>
                    <a:pt x="297" y="732"/>
                  </a:lnTo>
                  <a:lnTo>
                    <a:pt x="299" y="731"/>
                  </a:lnTo>
                  <a:lnTo>
                    <a:pt x="300" y="730"/>
                  </a:lnTo>
                  <a:lnTo>
                    <a:pt x="302" y="728"/>
                  </a:lnTo>
                  <a:lnTo>
                    <a:pt x="304" y="727"/>
                  </a:lnTo>
                  <a:lnTo>
                    <a:pt x="305" y="726"/>
                  </a:lnTo>
                  <a:lnTo>
                    <a:pt x="307" y="724"/>
                  </a:lnTo>
                  <a:lnTo>
                    <a:pt x="309" y="723"/>
                  </a:lnTo>
                  <a:lnTo>
                    <a:pt x="310" y="722"/>
                  </a:lnTo>
                  <a:lnTo>
                    <a:pt x="312" y="720"/>
                  </a:lnTo>
                  <a:lnTo>
                    <a:pt x="314" y="719"/>
                  </a:lnTo>
                  <a:lnTo>
                    <a:pt x="315" y="718"/>
                  </a:lnTo>
                  <a:lnTo>
                    <a:pt x="317" y="716"/>
                  </a:lnTo>
                  <a:lnTo>
                    <a:pt x="318" y="715"/>
                  </a:lnTo>
                  <a:lnTo>
                    <a:pt x="320" y="713"/>
                  </a:lnTo>
                  <a:lnTo>
                    <a:pt x="322" y="712"/>
                  </a:lnTo>
                  <a:lnTo>
                    <a:pt x="323" y="710"/>
                  </a:lnTo>
                  <a:lnTo>
                    <a:pt x="325" y="709"/>
                  </a:lnTo>
                  <a:lnTo>
                    <a:pt x="327" y="707"/>
                  </a:lnTo>
                  <a:lnTo>
                    <a:pt x="328" y="706"/>
                  </a:lnTo>
                  <a:lnTo>
                    <a:pt x="330" y="704"/>
                  </a:lnTo>
                  <a:lnTo>
                    <a:pt x="332" y="703"/>
                  </a:lnTo>
                  <a:lnTo>
                    <a:pt x="333" y="701"/>
                  </a:lnTo>
                  <a:lnTo>
                    <a:pt x="335" y="700"/>
                  </a:lnTo>
                  <a:lnTo>
                    <a:pt x="336" y="698"/>
                  </a:lnTo>
                  <a:lnTo>
                    <a:pt x="338" y="696"/>
                  </a:lnTo>
                  <a:lnTo>
                    <a:pt x="340" y="695"/>
                  </a:lnTo>
                  <a:lnTo>
                    <a:pt x="341" y="693"/>
                  </a:lnTo>
                  <a:lnTo>
                    <a:pt x="343" y="692"/>
                  </a:lnTo>
                  <a:lnTo>
                    <a:pt x="344" y="690"/>
                  </a:lnTo>
                  <a:lnTo>
                    <a:pt x="346" y="688"/>
                  </a:lnTo>
                  <a:lnTo>
                    <a:pt x="348" y="687"/>
                  </a:lnTo>
                  <a:lnTo>
                    <a:pt x="349" y="685"/>
                  </a:lnTo>
                  <a:lnTo>
                    <a:pt x="351" y="683"/>
                  </a:lnTo>
                  <a:lnTo>
                    <a:pt x="353" y="681"/>
                  </a:lnTo>
                  <a:lnTo>
                    <a:pt x="354" y="680"/>
                  </a:lnTo>
                  <a:lnTo>
                    <a:pt x="356" y="678"/>
                  </a:lnTo>
                  <a:lnTo>
                    <a:pt x="358" y="676"/>
                  </a:lnTo>
                  <a:lnTo>
                    <a:pt x="359" y="674"/>
                  </a:lnTo>
                  <a:lnTo>
                    <a:pt x="361" y="672"/>
                  </a:lnTo>
                  <a:lnTo>
                    <a:pt x="362" y="670"/>
                  </a:lnTo>
                  <a:lnTo>
                    <a:pt x="364" y="669"/>
                  </a:lnTo>
                  <a:lnTo>
                    <a:pt x="366" y="667"/>
                  </a:lnTo>
                  <a:lnTo>
                    <a:pt x="367" y="665"/>
                  </a:lnTo>
                  <a:lnTo>
                    <a:pt x="369" y="663"/>
                  </a:lnTo>
                  <a:lnTo>
                    <a:pt x="371" y="661"/>
                  </a:lnTo>
                  <a:lnTo>
                    <a:pt x="372" y="659"/>
                  </a:lnTo>
                  <a:lnTo>
                    <a:pt x="374" y="657"/>
                  </a:lnTo>
                  <a:lnTo>
                    <a:pt x="375" y="655"/>
                  </a:lnTo>
                  <a:lnTo>
                    <a:pt x="377" y="653"/>
                  </a:lnTo>
                  <a:lnTo>
                    <a:pt x="379" y="651"/>
                  </a:lnTo>
                  <a:lnTo>
                    <a:pt x="380" y="649"/>
                  </a:lnTo>
                  <a:lnTo>
                    <a:pt x="382" y="647"/>
                  </a:lnTo>
                  <a:lnTo>
                    <a:pt x="384" y="644"/>
                  </a:lnTo>
                  <a:lnTo>
                    <a:pt x="385" y="642"/>
                  </a:lnTo>
                  <a:lnTo>
                    <a:pt x="387" y="640"/>
                  </a:lnTo>
                  <a:lnTo>
                    <a:pt x="389" y="638"/>
                  </a:lnTo>
                  <a:lnTo>
                    <a:pt x="390" y="636"/>
                  </a:lnTo>
                  <a:lnTo>
                    <a:pt x="392" y="634"/>
                  </a:lnTo>
                  <a:lnTo>
                    <a:pt x="393" y="631"/>
                  </a:lnTo>
                  <a:lnTo>
                    <a:pt x="395" y="629"/>
                  </a:lnTo>
                  <a:lnTo>
                    <a:pt x="397" y="627"/>
                  </a:lnTo>
                  <a:lnTo>
                    <a:pt x="398" y="624"/>
                  </a:lnTo>
                  <a:lnTo>
                    <a:pt x="400" y="622"/>
                  </a:lnTo>
                  <a:lnTo>
                    <a:pt x="402" y="620"/>
                  </a:lnTo>
                  <a:lnTo>
                    <a:pt x="403" y="617"/>
                  </a:lnTo>
                  <a:lnTo>
                    <a:pt x="405" y="615"/>
                  </a:lnTo>
                  <a:lnTo>
                    <a:pt x="407" y="613"/>
                  </a:lnTo>
                  <a:lnTo>
                    <a:pt x="408" y="610"/>
                  </a:lnTo>
                  <a:lnTo>
                    <a:pt x="410" y="608"/>
                  </a:lnTo>
                  <a:lnTo>
                    <a:pt x="411" y="605"/>
                  </a:lnTo>
                  <a:lnTo>
                    <a:pt x="413" y="603"/>
                  </a:lnTo>
                  <a:lnTo>
                    <a:pt x="415" y="600"/>
                  </a:lnTo>
                  <a:lnTo>
                    <a:pt x="416" y="597"/>
                  </a:lnTo>
                  <a:lnTo>
                    <a:pt x="418" y="595"/>
                  </a:lnTo>
                  <a:lnTo>
                    <a:pt x="419" y="592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4"/>
                  </a:lnTo>
                  <a:lnTo>
                    <a:pt x="426" y="581"/>
                  </a:lnTo>
                  <a:lnTo>
                    <a:pt x="428" y="579"/>
                  </a:lnTo>
                  <a:lnTo>
                    <a:pt x="429" y="576"/>
                  </a:lnTo>
                  <a:lnTo>
                    <a:pt x="431" y="573"/>
                  </a:lnTo>
                  <a:lnTo>
                    <a:pt x="433" y="570"/>
                  </a:lnTo>
                  <a:lnTo>
                    <a:pt x="434" y="567"/>
                  </a:lnTo>
                  <a:lnTo>
                    <a:pt x="436" y="564"/>
                  </a:lnTo>
                  <a:lnTo>
                    <a:pt x="437" y="561"/>
                  </a:lnTo>
                  <a:lnTo>
                    <a:pt x="439" y="558"/>
                  </a:lnTo>
                  <a:lnTo>
                    <a:pt x="441" y="555"/>
                  </a:lnTo>
                  <a:lnTo>
                    <a:pt x="442" y="552"/>
                  </a:lnTo>
                  <a:lnTo>
                    <a:pt x="444" y="549"/>
                  </a:lnTo>
                  <a:lnTo>
                    <a:pt x="446" y="546"/>
                  </a:lnTo>
                  <a:lnTo>
                    <a:pt x="447" y="543"/>
                  </a:lnTo>
                  <a:lnTo>
                    <a:pt x="449" y="540"/>
                  </a:lnTo>
                  <a:lnTo>
                    <a:pt x="450" y="537"/>
                  </a:lnTo>
                  <a:lnTo>
                    <a:pt x="452" y="534"/>
                  </a:lnTo>
                  <a:lnTo>
                    <a:pt x="454" y="530"/>
                  </a:lnTo>
                  <a:lnTo>
                    <a:pt x="455" y="527"/>
                  </a:lnTo>
                  <a:lnTo>
                    <a:pt x="457" y="524"/>
                  </a:lnTo>
                  <a:lnTo>
                    <a:pt x="459" y="520"/>
                  </a:lnTo>
                  <a:lnTo>
                    <a:pt x="460" y="517"/>
                  </a:lnTo>
                  <a:lnTo>
                    <a:pt x="462" y="514"/>
                  </a:lnTo>
                  <a:lnTo>
                    <a:pt x="463" y="510"/>
                  </a:lnTo>
                  <a:lnTo>
                    <a:pt x="465" y="507"/>
                  </a:lnTo>
                  <a:lnTo>
                    <a:pt x="467" y="503"/>
                  </a:lnTo>
                  <a:lnTo>
                    <a:pt x="468" y="500"/>
                  </a:lnTo>
                  <a:lnTo>
                    <a:pt x="470" y="496"/>
                  </a:lnTo>
                  <a:lnTo>
                    <a:pt x="472" y="492"/>
                  </a:lnTo>
                  <a:lnTo>
                    <a:pt x="473" y="489"/>
                  </a:lnTo>
                  <a:lnTo>
                    <a:pt x="475" y="485"/>
                  </a:lnTo>
                  <a:lnTo>
                    <a:pt x="477" y="481"/>
                  </a:lnTo>
                  <a:lnTo>
                    <a:pt x="478" y="478"/>
                  </a:lnTo>
                  <a:lnTo>
                    <a:pt x="480" y="474"/>
                  </a:lnTo>
                  <a:lnTo>
                    <a:pt x="482" y="470"/>
                  </a:lnTo>
                  <a:lnTo>
                    <a:pt x="483" y="466"/>
                  </a:lnTo>
                  <a:lnTo>
                    <a:pt x="485" y="462"/>
                  </a:lnTo>
                  <a:lnTo>
                    <a:pt x="486" y="458"/>
                  </a:lnTo>
                  <a:lnTo>
                    <a:pt x="488" y="454"/>
                  </a:lnTo>
                  <a:lnTo>
                    <a:pt x="490" y="450"/>
                  </a:lnTo>
                  <a:lnTo>
                    <a:pt x="491" y="446"/>
                  </a:lnTo>
                  <a:lnTo>
                    <a:pt x="493" y="442"/>
                  </a:lnTo>
                  <a:lnTo>
                    <a:pt x="494" y="438"/>
                  </a:lnTo>
                  <a:lnTo>
                    <a:pt x="496" y="434"/>
                  </a:lnTo>
                  <a:lnTo>
                    <a:pt x="498" y="430"/>
                  </a:lnTo>
                  <a:lnTo>
                    <a:pt x="499" y="426"/>
                  </a:lnTo>
                  <a:lnTo>
                    <a:pt x="501" y="422"/>
                  </a:lnTo>
                  <a:lnTo>
                    <a:pt x="503" y="418"/>
                  </a:lnTo>
                  <a:lnTo>
                    <a:pt x="504" y="414"/>
                  </a:lnTo>
                  <a:lnTo>
                    <a:pt x="506" y="410"/>
                  </a:lnTo>
                  <a:lnTo>
                    <a:pt x="508" y="406"/>
                  </a:lnTo>
                  <a:lnTo>
                    <a:pt x="509" y="402"/>
                  </a:lnTo>
                  <a:lnTo>
                    <a:pt x="511" y="398"/>
                  </a:lnTo>
                  <a:lnTo>
                    <a:pt x="512" y="395"/>
                  </a:lnTo>
                  <a:lnTo>
                    <a:pt x="514" y="391"/>
                  </a:lnTo>
                  <a:lnTo>
                    <a:pt x="516" y="387"/>
                  </a:lnTo>
                  <a:lnTo>
                    <a:pt x="517" y="383"/>
                  </a:lnTo>
                  <a:lnTo>
                    <a:pt x="519" y="379"/>
                  </a:lnTo>
                  <a:lnTo>
                    <a:pt x="521" y="375"/>
                  </a:lnTo>
                  <a:lnTo>
                    <a:pt x="522" y="372"/>
                  </a:lnTo>
                  <a:lnTo>
                    <a:pt x="524" y="368"/>
                  </a:lnTo>
                  <a:lnTo>
                    <a:pt x="525" y="364"/>
                  </a:lnTo>
                  <a:lnTo>
                    <a:pt x="527" y="360"/>
                  </a:lnTo>
                  <a:lnTo>
                    <a:pt x="529" y="356"/>
                  </a:lnTo>
                  <a:lnTo>
                    <a:pt x="530" y="353"/>
                  </a:lnTo>
                  <a:lnTo>
                    <a:pt x="532" y="349"/>
                  </a:lnTo>
                  <a:lnTo>
                    <a:pt x="534" y="345"/>
                  </a:lnTo>
                  <a:lnTo>
                    <a:pt x="535" y="342"/>
                  </a:lnTo>
                  <a:lnTo>
                    <a:pt x="537" y="338"/>
                  </a:lnTo>
                  <a:lnTo>
                    <a:pt x="538" y="334"/>
                  </a:lnTo>
                  <a:lnTo>
                    <a:pt x="540" y="331"/>
                  </a:lnTo>
                  <a:lnTo>
                    <a:pt x="542" y="327"/>
                  </a:lnTo>
                  <a:lnTo>
                    <a:pt x="543" y="323"/>
                  </a:lnTo>
                  <a:lnTo>
                    <a:pt x="545" y="320"/>
                  </a:lnTo>
                  <a:lnTo>
                    <a:pt x="547" y="316"/>
                  </a:lnTo>
                  <a:lnTo>
                    <a:pt x="548" y="313"/>
                  </a:lnTo>
                  <a:lnTo>
                    <a:pt x="550" y="309"/>
                  </a:lnTo>
                  <a:lnTo>
                    <a:pt x="552" y="306"/>
                  </a:lnTo>
                  <a:lnTo>
                    <a:pt x="553" y="302"/>
                  </a:lnTo>
                  <a:lnTo>
                    <a:pt x="555" y="299"/>
                  </a:lnTo>
                  <a:lnTo>
                    <a:pt x="556" y="295"/>
                  </a:lnTo>
                  <a:lnTo>
                    <a:pt x="558" y="292"/>
                  </a:lnTo>
                  <a:lnTo>
                    <a:pt x="560" y="288"/>
                  </a:lnTo>
                  <a:lnTo>
                    <a:pt x="561" y="285"/>
                  </a:lnTo>
                  <a:lnTo>
                    <a:pt x="563" y="281"/>
                  </a:lnTo>
                  <a:lnTo>
                    <a:pt x="565" y="278"/>
                  </a:lnTo>
                  <a:lnTo>
                    <a:pt x="566" y="274"/>
                  </a:lnTo>
                  <a:lnTo>
                    <a:pt x="568" y="271"/>
                  </a:lnTo>
                  <a:lnTo>
                    <a:pt x="569" y="268"/>
                  </a:lnTo>
                  <a:lnTo>
                    <a:pt x="571" y="264"/>
                  </a:lnTo>
                  <a:lnTo>
                    <a:pt x="573" y="261"/>
                  </a:lnTo>
                  <a:lnTo>
                    <a:pt x="574" y="258"/>
                  </a:lnTo>
                  <a:lnTo>
                    <a:pt x="576" y="254"/>
                  </a:lnTo>
                  <a:lnTo>
                    <a:pt x="578" y="251"/>
                  </a:lnTo>
                  <a:lnTo>
                    <a:pt x="579" y="248"/>
                  </a:lnTo>
                  <a:lnTo>
                    <a:pt x="581" y="245"/>
                  </a:lnTo>
                  <a:lnTo>
                    <a:pt x="583" y="241"/>
                  </a:lnTo>
                  <a:lnTo>
                    <a:pt x="584" y="238"/>
                  </a:lnTo>
                  <a:lnTo>
                    <a:pt x="586" y="235"/>
                  </a:lnTo>
                  <a:lnTo>
                    <a:pt x="587" y="232"/>
                  </a:lnTo>
                  <a:lnTo>
                    <a:pt x="589" y="229"/>
                  </a:lnTo>
                  <a:lnTo>
                    <a:pt x="591" y="226"/>
                  </a:lnTo>
                  <a:lnTo>
                    <a:pt x="592" y="223"/>
                  </a:lnTo>
                  <a:lnTo>
                    <a:pt x="594" y="219"/>
                  </a:lnTo>
                  <a:lnTo>
                    <a:pt x="596" y="216"/>
                  </a:lnTo>
                  <a:lnTo>
                    <a:pt x="597" y="213"/>
                  </a:lnTo>
                  <a:lnTo>
                    <a:pt x="599" y="210"/>
                  </a:lnTo>
                  <a:lnTo>
                    <a:pt x="600" y="207"/>
                  </a:lnTo>
                  <a:lnTo>
                    <a:pt x="602" y="204"/>
                  </a:lnTo>
                  <a:lnTo>
                    <a:pt x="604" y="201"/>
                  </a:lnTo>
                  <a:lnTo>
                    <a:pt x="605" y="198"/>
                  </a:lnTo>
                  <a:lnTo>
                    <a:pt x="607" y="195"/>
                  </a:lnTo>
                  <a:lnTo>
                    <a:pt x="609" y="193"/>
                  </a:lnTo>
                  <a:lnTo>
                    <a:pt x="610" y="190"/>
                  </a:lnTo>
                  <a:lnTo>
                    <a:pt x="612" y="187"/>
                  </a:lnTo>
                  <a:lnTo>
                    <a:pt x="613" y="184"/>
                  </a:lnTo>
                  <a:lnTo>
                    <a:pt x="615" y="181"/>
                  </a:lnTo>
                  <a:lnTo>
                    <a:pt x="617" y="178"/>
                  </a:lnTo>
                  <a:lnTo>
                    <a:pt x="618" y="175"/>
                  </a:lnTo>
                  <a:lnTo>
                    <a:pt x="620" y="173"/>
                  </a:lnTo>
                  <a:lnTo>
                    <a:pt x="622" y="170"/>
                  </a:lnTo>
                  <a:lnTo>
                    <a:pt x="623" y="167"/>
                  </a:lnTo>
                  <a:lnTo>
                    <a:pt x="625" y="164"/>
                  </a:lnTo>
                  <a:lnTo>
                    <a:pt x="627" y="162"/>
                  </a:lnTo>
                  <a:lnTo>
                    <a:pt x="628" y="159"/>
                  </a:lnTo>
                  <a:lnTo>
                    <a:pt x="630" y="156"/>
                  </a:lnTo>
                  <a:lnTo>
                    <a:pt x="631" y="154"/>
                  </a:lnTo>
                  <a:lnTo>
                    <a:pt x="633" y="151"/>
                  </a:lnTo>
                  <a:lnTo>
                    <a:pt x="635" y="148"/>
                  </a:lnTo>
                  <a:lnTo>
                    <a:pt x="636" y="146"/>
                  </a:lnTo>
                  <a:lnTo>
                    <a:pt x="638" y="143"/>
                  </a:lnTo>
                  <a:lnTo>
                    <a:pt x="639" y="141"/>
                  </a:lnTo>
                  <a:lnTo>
                    <a:pt x="641" y="138"/>
                  </a:lnTo>
                  <a:lnTo>
                    <a:pt x="643" y="136"/>
                  </a:lnTo>
                  <a:lnTo>
                    <a:pt x="644" y="133"/>
                  </a:lnTo>
                  <a:lnTo>
                    <a:pt x="646" y="131"/>
                  </a:lnTo>
                  <a:lnTo>
                    <a:pt x="648" y="128"/>
                  </a:lnTo>
                  <a:lnTo>
                    <a:pt x="649" y="126"/>
                  </a:lnTo>
                  <a:lnTo>
                    <a:pt x="651" y="124"/>
                  </a:lnTo>
                  <a:lnTo>
                    <a:pt x="653" y="121"/>
                  </a:lnTo>
                  <a:lnTo>
                    <a:pt x="654" y="119"/>
                  </a:lnTo>
                  <a:lnTo>
                    <a:pt x="656" y="117"/>
                  </a:lnTo>
                  <a:lnTo>
                    <a:pt x="658" y="114"/>
                  </a:lnTo>
                  <a:lnTo>
                    <a:pt x="659" y="112"/>
                  </a:lnTo>
                  <a:lnTo>
                    <a:pt x="661" y="110"/>
                  </a:lnTo>
                  <a:lnTo>
                    <a:pt x="662" y="107"/>
                  </a:lnTo>
                  <a:lnTo>
                    <a:pt x="664" y="105"/>
                  </a:lnTo>
                  <a:lnTo>
                    <a:pt x="666" y="103"/>
                  </a:lnTo>
                  <a:lnTo>
                    <a:pt x="667" y="101"/>
                  </a:lnTo>
                  <a:lnTo>
                    <a:pt x="669" y="99"/>
                  </a:lnTo>
                  <a:lnTo>
                    <a:pt x="671" y="97"/>
                  </a:lnTo>
                  <a:lnTo>
                    <a:pt x="672" y="94"/>
                  </a:lnTo>
                  <a:lnTo>
                    <a:pt x="674" y="92"/>
                  </a:lnTo>
                  <a:lnTo>
                    <a:pt x="675" y="90"/>
                  </a:lnTo>
                  <a:lnTo>
                    <a:pt x="677" y="88"/>
                  </a:lnTo>
                  <a:lnTo>
                    <a:pt x="679" y="86"/>
                  </a:lnTo>
                  <a:lnTo>
                    <a:pt x="680" y="84"/>
                  </a:lnTo>
                  <a:lnTo>
                    <a:pt x="682" y="82"/>
                  </a:lnTo>
                  <a:lnTo>
                    <a:pt x="684" y="80"/>
                  </a:lnTo>
                  <a:lnTo>
                    <a:pt x="685" y="78"/>
                  </a:lnTo>
                  <a:lnTo>
                    <a:pt x="687" y="76"/>
                  </a:lnTo>
                  <a:lnTo>
                    <a:pt x="688" y="74"/>
                  </a:lnTo>
                  <a:lnTo>
                    <a:pt x="690" y="73"/>
                  </a:lnTo>
                  <a:lnTo>
                    <a:pt x="692" y="71"/>
                  </a:lnTo>
                  <a:lnTo>
                    <a:pt x="693" y="69"/>
                  </a:lnTo>
                  <a:lnTo>
                    <a:pt x="695" y="67"/>
                  </a:lnTo>
                  <a:lnTo>
                    <a:pt x="697" y="66"/>
                  </a:lnTo>
                  <a:lnTo>
                    <a:pt x="698" y="64"/>
                  </a:lnTo>
                  <a:lnTo>
                    <a:pt x="700" y="62"/>
                  </a:lnTo>
                  <a:lnTo>
                    <a:pt x="702" y="60"/>
                  </a:lnTo>
                  <a:lnTo>
                    <a:pt x="703" y="59"/>
                  </a:lnTo>
                  <a:lnTo>
                    <a:pt x="705" y="57"/>
                  </a:lnTo>
                  <a:lnTo>
                    <a:pt x="706" y="55"/>
                  </a:lnTo>
                  <a:lnTo>
                    <a:pt x="708" y="54"/>
                  </a:lnTo>
                  <a:lnTo>
                    <a:pt x="710" y="52"/>
                  </a:lnTo>
                  <a:lnTo>
                    <a:pt x="711" y="51"/>
                  </a:lnTo>
                  <a:lnTo>
                    <a:pt x="713" y="49"/>
                  </a:lnTo>
                  <a:lnTo>
                    <a:pt x="714" y="47"/>
                  </a:lnTo>
                  <a:lnTo>
                    <a:pt x="716" y="46"/>
                  </a:lnTo>
                  <a:lnTo>
                    <a:pt x="718" y="44"/>
                  </a:lnTo>
                  <a:lnTo>
                    <a:pt x="719" y="43"/>
                  </a:lnTo>
                  <a:lnTo>
                    <a:pt x="721" y="42"/>
                  </a:lnTo>
                  <a:lnTo>
                    <a:pt x="723" y="40"/>
                  </a:lnTo>
                  <a:lnTo>
                    <a:pt x="724" y="39"/>
                  </a:lnTo>
                  <a:lnTo>
                    <a:pt x="726" y="37"/>
                  </a:lnTo>
                  <a:lnTo>
                    <a:pt x="728" y="36"/>
                  </a:lnTo>
                  <a:lnTo>
                    <a:pt x="729" y="35"/>
                  </a:lnTo>
                  <a:lnTo>
                    <a:pt x="731" y="33"/>
                  </a:lnTo>
                  <a:lnTo>
                    <a:pt x="732" y="32"/>
                  </a:lnTo>
                  <a:lnTo>
                    <a:pt x="734" y="31"/>
                  </a:lnTo>
                  <a:lnTo>
                    <a:pt x="736" y="30"/>
                  </a:lnTo>
                  <a:lnTo>
                    <a:pt x="737" y="29"/>
                  </a:lnTo>
                  <a:lnTo>
                    <a:pt x="739" y="28"/>
                  </a:lnTo>
                  <a:lnTo>
                    <a:pt x="741" y="26"/>
                  </a:lnTo>
                  <a:lnTo>
                    <a:pt x="742" y="25"/>
                  </a:lnTo>
                  <a:lnTo>
                    <a:pt x="744" y="24"/>
                  </a:lnTo>
                  <a:lnTo>
                    <a:pt x="746" y="23"/>
                  </a:lnTo>
                  <a:lnTo>
                    <a:pt x="747" y="22"/>
                  </a:lnTo>
                  <a:lnTo>
                    <a:pt x="749" y="21"/>
                  </a:lnTo>
                  <a:lnTo>
                    <a:pt x="750" y="20"/>
                  </a:lnTo>
                  <a:lnTo>
                    <a:pt x="752" y="19"/>
                  </a:lnTo>
                  <a:lnTo>
                    <a:pt x="754" y="18"/>
                  </a:lnTo>
                  <a:lnTo>
                    <a:pt x="755" y="17"/>
                  </a:lnTo>
                  <a:lnTo>
                    <a:pt x="757" y="16"/>
                  </a:lnTo>
                  <a:lnTo>
                    <a:pt x="759" y="15"/>
                  </a:lnTo>
                  <a:lnTo>
                    <a:pt x="760" y="15"/>
                  </a:lnTo>
                  <a:lnTo>
                    <a:pt x="762" y="14"/>
                  </a:lnTo>
                  <a:lnTo>
                    <a:pt x="763" y="13"/>
                  </a:lnTo>
                  <a:lnTo>
                    <a:pt x="765" y="12"/>
                  </a:lnTo>
                  <a:lnTo>
                    <a:pt x="767" y="11"/>
                  </a:lnTo>
                  <a:lnTo>
                    <a:pt x="768" y="11"/>
                  </a:lnTo>
                  <a:lnTo>
                    <a:pt x="770" y="10"/>
                  </a:lnTo>
                  <a:lnTo>
                    <a:pt x="772" y="9"/>
                  </a:lnTo>
                  <a:lnTo>
                    <a:pt x="773" y="9"/>
                  </a:lnTo>
                  <a:lnTo>
                    <a:pt x="775" y="8"/>
                  </a:lnTo>
                  <a:lnTo>
                    <a:pt x="777" y="7"/>
                  </a:lnTo>
                  <a:lnTo>
                    <a:pt x="778" y="7"/>
                  </a:lnTo>
                  <a:lnTo>
                    <a:pt x="780" y="6"/>
                  </a:lnTo>
                  <a:lnTo>
                    <a:pt x="781" y="6"/>
                  </a:lnTo>
                  <a:lnTo>
                    <a:pt x="783" y="5"/>
                  </a:lnTo>
                  <a:lnTo>
                    <a:pt x="785" y="5"/>
                  </a:lnTo>
                  <a:lnTo>
                    <a:pt x="786" y="4"/>
                  </a:lnTo>
                  <a:lnTo>
                    <a:pt x="788" y="4"/>
                  </a:lnTo>
                  <a:lnTo>
                    <a:pt x="789" y="3"/>
                  </a:lnTo>
                  <a:lnTo>
                    <a:pt x="791" y="3"/>
                  </a:lnTo>
                  <a:lnTo>
                    <a:pt x="793" y="3"/>
                  </a:lnTo>
                  <a:lnTo>
                    <a:pt x="794" y="2"/>
                  </a:lnTo>
                  <a:lnTo>
                    <a:pt x="796" y="2"/>
                  </a:lnTo>
                  <a:lnTo>
                    <a:pt x="798" y="2"/>
                  </a:lnTo>
                  <a:lnTo>
                    <a:pt x="799" y="1"/>
                  </a:lnTo>
                  <a:lnTo>
                    <a:pt x="801" y="1"/>
                  </a:lnTo>
                  <a:lnTo>
                    <a:pt x="803" y="1"/>
                  </a:lnTo>
                  <a:lnTo>
                    <a:pt x="804" y="1"/>
                  </a:lnTo>
                  <a:lnTo>
                    <a:pt x="806" y="1"/>
                  </a:lnTo>
                  <a:lnTo>
                    <a:pt x="807" y="0"/>
                  </a:lnTo>
                  <a:lnTo>
                    <a:pt x="809" y="0"/>
                  </a:lnTo>
                  <a:lnTo>
                    <a:pt x="811" y="0"/>
                  </a:lnTo>
                  <a:lnTo>
                    <a:pt x="812" y="0"/>
                  </a:lnTo>
                  <a:lnTo>
                    <a:pt x="814" y="0"/>
                  </a:lnTo>
                  <a:lnTo>
                    <a:pt x="816" y="0"/>
                  </a:lnTo>
                  <a:lnTo>
                    <a:pt x="817" y="0"/>
                  </a:lnTo>
                  <a:lnTo>
                    <a:pt x="819" y="0"/>
                  </a:lnTo>
                  <a:lnTo>
                    <a:pt x="821" y="0"/>
                  </a:lnTo>
                  <a:lnTo>
                    <a:pt x="822" y="0"/>
                  </a:lnTo>
                  <a:lnTo>
                    <a:pt x="824" y="0"/>
                  </a:lnTo>
                  <a:lnTo>
                    <a:pt x="825" y="1"/>
                  </a:lnTo>
                  <a:lnTo>
                    <a:pt x="827" y="1"/>
                  </a:lnTo>
                  <a:lnTo>
                    <a:pt x="829" y="1"/>
                  </a:lnTo>
                  <a:lnTo>
                    <a:pt x="830" y="1"/>
                  </a:lnTo>
                  <a:lnTo>
                    <a:pt x="832" y="1"/>
                  </a:lnTo>
                  <a:lnTo>
                    <a:pt x="834" y="2"/>
                  </a:lnTo>
                  <a:lnTo>
                    <a:pt x="835" y="2"/>
                  </a:lnTo>
                  <a:lnTo>
                    <a:pt x="837" y="2"/>
                  </a:lnTo>
                  <a:lnTo>
                    <a:pt x="838" y="3"/>
                  </a:lnTo>
                  <a:lnTo>
                    <a:pt x="840" y="3"/>
                  </a:lnTo>
                  <a:lnTo>
                    <a:pt x="842" y="3"/>
                  </a:lnTo>
                  <a:lnTo>
                    <a:pt x="843" y="4"/>
                  </a:lnTo>
                  <a:lnTo>
                    <a:pt x="845" y="4"/>
                  </a:lnTo>
                  <a:lnTo>
                    <a:pt x="847" y="5"/>
                  </a:lnTo>
                  <a:lnTo>
                    <a:pt x="848" y="5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3" y="7"/>
                  </a:lnTo>
                  <a:lnTo>
                    <a:pt x="855" y="7"/>
                  </a:lnTo>
                  <a:lnTo>
                    <a:pt x="856" y="8"/>
                  </a:lnTo>
                  <a:lnTo>
                    <a:pt x="858" y="9"/>
                  </a:lnTo>
                  <a:lnTo>
                    <a:pt x="860" y="9"/>
                  </a:lnTo>
                  <a:lnTo>
                    <a:pt x="861" y="10"/>
                  </a:lnTo>
                  <a:lnTo>
                    <a:pt x="863" y="11"/>
                  </a:lnTo>
                  <a:lnTo>
                    <a:pt x="864" y="11"/>
                  </a:lnTo>
                  <a:lnTo>
                    <a:pt x="866" y="12"/>
                  </a:lnTo>
                  <a:lnTo>
                    <a:pt x="868" y="13"/>
                  </a:lnTo>
                  <a:lnTo>
                    <a:pt x="869" y="14"/>
                  </a:lnTo>
                  <a:lnTo>
                    <a:pt x="871" y="15"/>
                  </a:lnTo>
                  <a:lnTo>
                    <a:pt x="873" y="15"/>
                  </a:lnTo>
                  <a:lnTo>
                    <a:pt x="874" y="16"/>
                  </a:lnTo>
                  <a:lnTo>
                    <a:pt x="876" y="17"/>
                  </a:lnTo>
                  <a:lnTo>
                    <a:pt x="878" y="18"/>
                  </a:lnTo>
                  <a:lnTo>
                    <a:pt x="879" y="19"/>
                  </a:lnTo>
                  <a:lnTo>
                    <a:pt x="881" y="20"/>
                  </a:lnTo>
                  <a:lnTo>
                    <a:pt x="882" y="21"/>
                  </a:lnTo>
                  <a:lnTo>
                    <a:pt x="884" y="22"/>
                  </a:lnTo>
                  <a:lnTo>
                    <a:pt x="886" y="23"/>
                  </a:lnTo>
                  <a:lnTo>
                    <a:pt x="887" y="24"/>
                  </a:lnTo>
                  <a:lnTo>
                    <a:pt x="889" y="25"/>
                  </a:lnTo>
                  <a:lnTo>
                    <a:pt x="891" y="26"/>
                  </a:lnTo>
                  <a:lnTo>
                    <a:pt x="892" y="28"/>
                  </a:lnTo>
                  <a:lnTo>
                    <a:pt x="894" y="29"/>
                  </a:lnTo>
                  <a:lnTo>
                    <a:pt x="896" y="30"/>
                  </a:lnTo>
                  <a:lnTo>
                    <a:pt x="897" y="31"/>
                  </a:lnTo>
                  <a:lnTo>
                    <a:pt x="899" y="32"/>
                  </a:lnTo>
                  <a:lnTo>
                    <a:pt x="900" y="33"/>
                  </a:lnTo>
                  <a:lnTo>
                    <a:pt x="902" y="35"/>
                  </a:lnTo>
                  <a:lnTo>
                    <a:pt x="904" y="36"/>
                  </a:lnTo>
                  <a:lnTo>
                    <a:pt x="905" y="37"/>
                  </a:lnTo>
                  <a:lnTo>
                    <a:pt x="907" y="39"/>
                  </a:lnTo>
                  <a:lnTo>
                    <a:pt x="908" y="40"/>
                  </a:lnTo>
                  <a:lnTo>
                    <a:pt x="910" y="42"/>
                  </a:lnTo>
                  <a:lnTo>
                    <a:pt x="912" y="43"/>
                  </a:lnTo>
                  <a:lnTo>
                    <a:pt x="913" y="44"/>
                  </a:lnTo>
                  <a:lnTo>
                    <a:pt x="915" y="46"/>
                  </a:lnTo>
                  <a:lnTo>
                    <a:pt x="917" y="47"/>
                  </a:lnTo>
                  <a:lnTo>
                    <a:pt x="918" y="49"/>
                  </a:lnTo>
                  <a:lnTo>
                    <a:pt x="920" y="51"/>
                  </a:lnTo>
                  <a:lnTo>
                    <a:pt x="922" y="52"/>
                  </a:lnTo>
                  <a:lnTo>
                    <a:pt x="923" y="54"/>
                  </a:lnTo>
                  <a:lnTo>
                    <a:pt x="925" y="55"/>
                  </a:lnTo>
                  <a:lnTo>
                    <a:pt x="927" y="57"/>
                  </a:lnTo>
                  <a:lnTo>
                    <a:pt x="928" y="59"/>
                  </a:lnTo>
                  <a:lnTo>
                    <a:pt x="930" y="60"/>
                  </a:lnTo>
                  <a:lnTo>
                    <a:pt x="931" y="62"/>
                  </a:lnTo>
                  <a:lnTo>
                    <a:pt x="933" y="64"/>
                  </a:lnTo>
                  <a:lnTo>
                    <a:pt x="935" y="66"/>
                  </a:lnTo>
                  <a:lnTo>
                    <a:pt x="936" y="67"/>
                  </a:lnTo>
                  <a:lnTo>
                    <a:pt x="938" y="69"/>
                  </a:lnTo>
                  <a:lnTo>
                    <a:pt x="939" y="71"/>
                  </a:lnTo>
                  <a:lnTo>
                    <a:pt x="941" y="73"/>
                  </a:lnTo>
                  <a:lnTo>
                    <a:pt x="943" y="74"/>
                  </a:lnTo>
                  <a:lnTo>
                    <a:pt x="944" y="76"/>
                  </a:lnTo>
                  <a:lnTo>
                    <a:pt x="946" y="78"/>
                  </a:lnTo>
                  <a:lnTo>
                    <a:pt x="948" y="80"/>
                  </a:lnTo>
                  <a:lnTo>
                    <a:pt x="949" y="82"/>
                  </a:lnTo>
                  <a:lnTo>
                    <a:pt x="951" y="84"/>
                  </a:lnTo>
                  <a:lnTo>
                    <a:pt x="953" y="86"/>
                  </a:lnTo>
                  <a:lnTo>
                    <a:pt x="954" y="88"/>
                  </a:lnTo>
                  <a:lnTo>
                    <a:pt x="956" y="90"/>
                  </a:lnTo>
                  <a:lnTo>
                    <a:pt x="957" y="92"/>
                  </a:lnTo>
                  <a:lnTo>
                    <a:pt x="959" y="94"/>
                  </a:lnTo>
                  <a:lnTo>
                    <a:pt x="961" y="97"/>
                  </a:lnTo>
                  <a:lnTo>
                    <a:pt x="962" y="99"/>
                  </a:lnTo>
                  <a:lnTo>
                    <a:pt x="964" y="101"/>
                  </a:lnTo>
                  <a:lnTo>
                    <a:pt x="966" y="103"/>
                  </a:lnTo>
                  <a:lnTo>
                    <a:pt x="967" y="105"/>
                  </a:lnTo>
                  <a:lnTo>
                    <a:pt x="969" y="107"/>
                  </a:lnTo>
                  <a:lnTo>
                    <a:pt x="971" y="110"/>
                  </a:lnTo>
                  <a:lnTo>
                    <a:pt x="972" y="112"/>
                  </a:lnTo>
                  <a:lnTo>
                    <a:pt x="974" y="114"/>
                  </a:lnTo>
                  <a:lnTo>
                    <a:pt x="975" y="117"/>
                  </a:lnTo>
                  <a:lnTo>
                    <a:pt x="977" y="119"/>
                  </a:lnTo>
                  <a:lnTo>
                    <a:pt x="979" y="121"/>
                  </a:lnTo>
                  <a:lnTo>
                    <a:pt x="980" y="124"/>
                  </a:lnTo>
                  <a:lnTo>
                    <a:pt x="982" y="126"/>
                  </a:lnTo>
                  <a:lnTo>
                    <a:pt x="983" y="128"/>
                  </a:lnTo>
                  <a:lnTo>
                    <a:pt x="985" y="131"/>
                  </a:lnTo>
                  <a:lnTo>
                    <a:pt x="987" y="133"/>
                  </a:lnTo>
                  <a:lnTo>
                    <a:pt x="988" y="136"/>
                  </a:lnTo>
                  <a:lnTo>
                    <a:pt x="990" y="138"/>
                  </a:lnTo>
                  <a:lnTo>
                    <a:pt x="992" y="141"/>
                  </a:lnTo>
                  <a:lnTo>
                    <a:pt x="993" y="143"/>
                  </a:lnTo>
                  <a:lnTo>
                    <a:pt x="995" y="146"/>
                  </a:lnTo>
                  <a:lnTo>
                    <a:pt x="997" y="148"/>
                  </a:lnTo>
                  <a:lnTo>
                    <a:pt x="998" y="151"/>
                  </a:lnTo>
                  <a:lnTo>
                    <a:pt x="1000" y="154"/>
                  </a:lnTo>
                  <a:lnTo>
                    <a:pt x="1001" y="156"/>
                  </a:lnTo>
                  <a:lnTo>
                    <a:pt x="1003" y="159"/>
                  </a:lnTo>
                  <a:lnTo>
                    <a:pt x="1005" y="162"/>
                  </a:lnTo>
                  <a:lnTo>
                    <a:pt x="1006" y="164"/>
                  </a:lnTo>
                  <a:lnTo>
                    <a:pt x="1008" y="167"/>
                  </a:lnTo>
                  <a:lnTo>
                    <a:pt x="1010" y="170"/>
                  </a:lnTo>
                  <a:lnTo>
                    <a:pt x="1011" y="173"/>
                  </a:lnTo>
                  <a:lnTo>
                    <a:pt x="1013" y="175"/>
                  </a:lnTo>
                  <a:lnTo>
                    <a:pt x="1014" y="178"/>
                  </a:lnTo>
                  <a:lnTo>
                    <a:pt x="1016" y="181"/>
                  </a:lnTo>
                  <a:lnTo>
                    <a:pt x="1018" y="184"/>
                  </a:lnTo>
                  <a:lnTo>
                    <a:pt x="1019" y="187"/>
                  </a:lnTo>
                  <a:lnTo>
                    <a:pt x="1021" y="190"/>
                  </a:lnTo>
                  <a:lnTo>
                    <a:pt x="1023" y="193"/>
                  </a:lnTo>
                  <a:lnTo>
                    <a:pt x="1024" y="195"/>
                  </a:lnTo>
                  <a:lnTo>
                    <a:pt x="1026" y="198"/>
                  </a:lnTo>
                  <a:lnTo>
                    <a:pt x="1028" y="201"/>
                  </a:lnTo>
                  <a:lnTo>
                    <a:pt x="1029" y="204"/>
                  </a:lnTo>
                  <a:lnTo>
                    <a:pt x="1031" y="207"/>
                  </a:lnTo>
                  <a:lnTo>
                    <a:pt x="1032" y="210"/>
                  </a:lnTo>
                  <a:lnTo>
                    <a:pt x="1034" y="213"/>
                  </a:lnTo>
                  <a:lnTo>
                    <a:pt x="1036" y="216"/>
                  </a:lnTo>
                  <a:lnTo>
                    <a:pt x="1037" y="219"/>
                  </a:lnTo>
                  <a:lnTo>
                    <a:pt x="1039" y="223"/>
                  </a:lnTo>
                  <a:lnTo>
                    <a:pt x="1041" y="226"/>
                  </a:lnTo>
                  <a:lnTo>
                    <a:pt x="1042" y="229"/>
                  </a:lnTo>
                  <a:lnTo>
                    <a:pt x="1044" y="232"/>
                  </a:lnTo>
                  <a:lnTo>
                    <a:pt x="1046" y="235"/>
                  </a:lnTo>
                  <a:lnTo>
                    <a:pt x="1047" y="238"/>
                  </a:lnTo>
                  <a:lnTo>
                    <a:pt x="1049" y="241"/>
                  </a:lnTo>
                  <a:lnTo>
                    <a:pt x="1050" y="245"/>
                  </a:lnTo>
                  <a:lnTo>
                    <a:pt x="1052" y="248"/>
                  </a:lnTo>
                  <a:lnTo>
                    <a:pt x="1054" y="251"/>
                  </a:lnTo>
                  <a:lnTo>
                    <a:pt x="1055" y="254"/>
                  </a:lnTo>
                  <a:lnTo>
                    <a:pt x="1057" y="258"/>
                  </a:lnTo>
                  <a:lnTo>
                    <a:pt x="1058" y="261"/>
                  </a:lnTo>
                  <a:lnTo>
                    <a:pt x="1060" y="264"/>
                  </a:lnTo>
                  <a:lnTo>
                    <a:pt x="1062" y="268"/>
                  </a:lnTo>
                  <a:lnTo>
                    <a:pt x="1063" y="271"/>
                  </a:lnTo>
                  <a:lnTo>
                    <a:pt x="1065" y="274"/>
                  </a:lnTo>
                  <a:lnTo>
                    <a:pt x="1067" y="278"/>
                  </a:lnTo>
                  <a:lnTo>
                    <a:pt x="1068" y="281"/>
                  </a:lnTo>
                  <a:lnTo>
                    <a:pt x="1070" y="285"/>
                  </a:lnTo>
                  <a:lnTo>
                    <a:pt x="1072" y="288"/>
                  </a:lnTo>
                  <a:lnTo>
                    <a:pt x="1073" y="292"/>
                  </a:lnTo>
                  <a:lnTo>
                    <a:pt x="1075" y="295"/>
                  </a:lnTo>
                  <a:lnTo>
                    <a:pt x="1076" y="299"/>
                  </a:lnTo>
                  <a:lnTo>
                    <a:pt x="1078" y="302"/>
                  </a:lnTo>
                  <a:lnTo>
                    <a:pt x="1080" y="306"/>
                  </a:lnTo>
                  <a:lnTo>
                    <a:pt x="1081" y="309"/>
                  </a:lnTo>
                  <a:lnTo>
                    <a:pt x="1083" y="313"/>
                  </a:lnTo>
                  <a:lnTo>
                    <a:pt x="1085" y="316"/>
                  </a:lnTo>
                  <a:lnTo>
                    <a:pt x="1086" y="320"/>
                  </a:lnTo>
                  <a:lnTo>
                    <a:pt x="1088" y="323"/>
                  </a:lnTo>
                  <a:lnTo>
                    <a:pt x="1089" y="327"/>
                  </a:lnTo>
                  <a:lnTo>
                    <a:pt x="1091" y="331"/>
                  </a:lnTo>
                  <a:lnTo>
                    <a:pt x="1093" y="334"/>
                  </a:lnTo>
                  <a:lnTo>
                    <a:pt x="1094" y="338"/>
                  </a:lnTo>
                  <a:lnTo>
                    <a:pt x="1096" y="342"/>
                  </a:lnTo>
                  <a:lnTo>
                    <a:pt x="1098" y="345"/>
                  </a:lnTo>
                  <a:lnTo>
                    <a:pt x="1099" y="349"/>
                  </a:lnTo>
                  <a:lnTo>
                    <a:pt x="1101" y="353"/>
                  </a:lnTo>
                  <a:lnTo>
                    <a:pt x="1102" y="356"/>
                  </a:lnTo>
                  <a:lnTo>
                    <a:pt x="1104" y="360"/>
                  </a:lnTo>
                  <a:lnTo>
                    <a:pt x="1106" y="364"/>
                  </a:lnTo>
                  <a:lnTo>
                    <a:pt x="1107" y="368"/>
                  </a:lnTo>
                  <a:lnTo>
                    <a:pt x="1109" y="372"/>
                  </a:lnTo>
                  <a:lnTo>
                    <a:pt x="1111" y="375"/>
                  </a:lnTo>
                  <a:lnTo>
                    <a:pt x="1112" y="379"/>
                  </a:lnTo>
                  <a:lnTo>
                    <a:pt x="1114" y="383"/>
                  </a:lnTo>
                  <a:lnTo>
                    <a:pt x="1116" y="387"/>
                  </a:lnTo>
                  <a:lnTo>
                    <a:pt x="1117" y="391"/>
                  </a:lnTo>
                  <a:lnTo>
                    <a:pt x="1119" y="395"/>
                  </a:lnTo>
                  <a:lnTo>
                    <a:pt x="1121" y="398"/>
                  </a:lnTo>
                  <a:lnTo>
                    <a:pt x="1122" y="402"/>
                  </a:lnTo>
                  <a:lnTo>
                    <a:pt x="1124" y="406"/>
                  </a:lnTo>
                  <a:lnTo>
                    <a:pt x="1125" y="410"/>
                  </a:lnTo>
                  <a:lnTo>
                    <a:pt x="1127" y="414"/>
                  </a:lnTo>
                  <a:lnTo>
                    <a:pt x="1129" y="418"/>
                  </a:lnTo>
                  <a:lnTo>
                    <a:pt x="1130" y="422"/>
                  </a:lnTo>
                  <a:lnTo>
                    <a:pt x="1132" y="426"/>
                  </a:lnTo>
                  <a:lnTo>
                    <a:pt x="1133" y="430"/>
                  </a:lnTo>
                  <a:lnTo>
                    <a:pt x="1135" y="434"/>
                  </a:lnTo>
                  <a:lnTo>
                    <a:pt x="1137" y="438"/>
                  </a:lnTo>
                  <a:lnTo>
                    <a:pt x="1138" y="442"/>
                  </a:lnTo>
                  <a:lnTo>
                    <a:pt x="1140" y="446"/>
                  </a:lnTo>
                  <a:lnTo>
                    <a:pt x="1142" y="450"/>
                  </a:lnTo>
                  <a:lnTo>
                    <a:pt x="1143" y="454"/>
                  </a:lnTo>
                  <a:lnTo>
                    <a:pt x="1145" y="458"/>
                  </a:lnTo>
                  <a:lnTo>
                    <a:pt x="1147" y="462"/>
                  </a:lnTo>
                  <a:lnTo>
                    <a:pt x="1148" y="466"/>
                  </a:lnTo>
                  <a:lnTo>
                    <a:pt x="1150" y="470"/>
                  </a:lnTo>
                  <a:lnTo>
                    <a:pt x="1151" y="474"/>
                  </a:lnTo>
                  <a:lnTo>
                    <a:pt x="1153" y="478"/>
                  </a:lnTo>
                  <a:lnTo>
                    <a:pt x="1155" y="481"/>
                  </a:lnTo>
                  <a:lnTo>
                    <a:pt x="1156" y="485"/>
                  </a:lnTo>
                  <a:lnTo>
                    <a:pt x="1158" y="489"/>
                  </a:lnTo>
                  <a:lnTo>
                    <a:pt x="1160" y="492"/>
                  </a:lnTo>
                  <a:lnTo>
                    <a:pt x="1161" y="496"/>
                  </a:lnTo>
                  <a:lnTo>
                    <a:pt x="1163" y="500"/>
                  </a:lnTo>
                  <a:lnTo>
                    <a:pt x="1164" y="503"/>
                  </a:lnTo>
                  <a:lnTo>
                    <a:pt x="1166" y="507"/>
                  </a:lnTo>
                  <a:lnTo>
                    <a:pt x="1168" y="510"/>
                  </a:lnTo>
                  <a:lnTo>
                    <a:pt x="1169" y="514"/>
                  </a:lnTo>
                  <a:lnTo>
                    <a:pt x="1171" y="517"/>
                  </a:lnTo>
                  <a:lnTo>
                    <a:pt x="1173" y="520"/>
                  </a:lnTo>
                  <a:lnTo>
                    <a:pt x="1174" y="524"/>
                  </a:lnTo>
                  <a:lnTo>
                    <a:pt x="1176" y="527"/>
                  </a:lnTo>
                  <a:lnTo>
                    <a:pt x="1177" y="530"/>
                  </a:lnTo>
                  <a:lnTo>
                    <a:pt x="1179" y="534"/>
                  </a:lnTo>
                  <a:lnTo>
                    <a:pt x="1181" y="537"/>
                  </a:lnTo>
                  <a:lnTo>
                    <a:pt x="1182" y="540"/>
                  </a:lnTo>
                  <a:lnTo>
                    <a:pt x="1184" y="543"/>
                  </a:lnTo>
                  <a:lnTo>
                    <a:pt x="1186" y="546"/>
                  </a:lnTo>
                  <a:lnTo>
                    <a:pt x="1187" y="549"/>
                  </a:lnTo>
                  <a:lnTo>
                    <a:pt x="1189" y="552"/>
                  </a:lnTo>
                  <a:lnTo>
                    <a:pt x="1191" y="555"/>
                  </a:lnTo>
                  <a:lnTo>
                    <a:pt x="1192" y="558"/>
                  </a:lnTo>
                  <a:lnTo>
                    <a:pt x="1194" y="561"/>
                  </a:lnTo>
                  <a:lnTo>
                    <a:pt x="1195" y="564"/>
                  </a:lnTo>
                  <a:lnTo>
                    <a:pt x="1197" y="567"/>
                  </a:lnTo>
                  <a:lnTo>
                    <a:pt x="1199" y="570"/>
                  </a:lnTo>
                  <a:lnTo>
                    <a:pt x="1200" y="573"/>
                  </a:lnTo>
                  <a:lnTo>
                    <a:pt x="1202" y="576"/>
                  </a:lnTo>
                  <a:lnTo>
                    <a:pt x="1204" y="579"/>
                  </a:lnTo>
                  <a:lnTo>
                    <a:pt x="1205" y="581"/>
                  </a:lnTo>
                  <a:lnTo>
                    <a:pt x="1207" y="584"/>
                  </a:lnTo>
                  <a:lnTo>
                    <a:pt x="1208" y="587"/>
                  </a:lnTo>
                  <a:lnTo>
                    <a:pt x="1210" y="589"/>
                  </a:lnTo>
                  <a:lnTo>
                    <a:pt x="1212" y="592"/>
                  </a:lnTo>
                  <a:lnTo>
                    <a:pt x="1213" y="595"/>
                  </a:lnTo>
                  <a:lnTo>
                    <a:pt x="1215" y="597"/>
                  </a:lnTo>
                  <a:lnTo>
                    <a:pt x="1217" y="600"/>
                  </a:lnTo>
                  <a:lnTo>
                    <a:pt x="1218" y="603"/>
                  </a:lnTo>
                  <a:lnTo>
                    <a:pt x="1220" y="605"/>
                  </a:lnTo>
                  <a:lnTo>
                    <a:pt x="1222" y="608"/>
                  </a:lnTo>
                  <a:lnTo>
                    <a:pt x="1223" y="610"/>
                  </a:lnTo>
                  <a:lnTo>
                    <a:pt x="1225" y="613"/>
                  </a:lnTo>
                  <a:lnTo>
                    <a:pt x="1226" y="615"/>
                  </a:lnTo>
                  <a:lnTo>
                    <a:pt x="1228" y="617"/>
                  </a:lnTo>
                  <a:lnTo>
                    <a:pt x="1230" y="620"/>
                  </a:lnTo>
                  <a:lnTo>
                    <a:pt x="1231" y="622"/>
                  </a:lnTo>
                  <a:lnTo>
                    <a:pt x="1233" y="624"/>
                  </a:lnTo>
                  <a:lnTo>
                    <a:pt x="1235" y="627"/>
                  </a:lnTo>
                  <a:lnTo>
                    <a:pt x="1236" y="629"/>
                  </a:lnTo>
                  <a:lnTo>
                    <a:pt x="1238" y="631"/>
                  </a:lnTo>
                  <a:lnTo>
                    <a:pt x="1239" y="634"/>
                  </a:lnTo>
                  <a:lnTo>
                    <a:pt x="1241" y="636"/>
                  </a:lnTo>
                  <a:lnTo>
                    <a:pt x="1243" y="638"/>
                  </a:lnTo>
                  <a:lnTo>
                    <a:pt x="1244" y="640"/>
                  </a:lnTo>
                  <a:lnTo>
                    <a:pt x="1246" y="642"/>
                  </a:lnTo>
                  <a:lnTo>
                    <a:pt x="1248" y="644"/>
                  </a:lnTo>
                  <a:lnTo>
                    <a:pt x="1249" y="647"/>
                  </a:lnTo>
                  <a:lnTo>
                    <a:pt x="1251" y="649"/>
                  </a:lnTo>
                  <a:lnTo>
                    <a:pt x="1252" y="651"/>
                  </a:lnTo>
                  <a:lnTo>
                    <a:pt x="1254" y="653"/>
                  </a:lnTo>
                  <a:lnTo>
                    <a:pt x="1256" y="655"/>
                  </a:lnTo>
                  <a:lnTo>
                    <a:pt x="1257" y="657"/>
                  </a:lnTo>
                  <a:lnTo>
                    <a:pt x="1259" y="659"/>
                  </a:lnTo>
                  <a:lnTo>
                    <a:pt x="1261" y="661"/>
                  </a:lnTo>
                  <a:lnTo>
                    <a:pt x="1262" y="663"/>
                  </a:lnTo>
                  <a:lnTo>
                    <a:pt x="1264" y="665"/>
                  </a:lnTo>
                  <a:lnTo>
                    <a:pt x="1266" y="667"/>
                  </a:lnTo>
                  <a:lnTo>
                    <a:pt x="1267" y="669"/>
                  </a:lnTo>
                  <a:lnTo>
                    <a:pt x="1269" y="670"/>
                  </a:lnTo>
                  <a:lnTo>
                    <a:pt x="1270" y="672"/>
                  </a:lnTo>
                  <a:lnTo>
                    <a:pt x="1272" y="674"/>
                  </a:lnTo>
                  <a:lnTo>
                    <a:pt x="1274" y="676"/>
                  </a:lnTo>
                  <a:lnTo>
                    <a:pt x="1275" y="678"/>
                  </a:lnTo>
                  <a:lnTo>
                    <a:pt x="1277" y="680"/>
                  </a:lnTo>
                  <a:lnTo>
                    <a:pt x="1278" y="681"/>
                  </a:lnTo>
                  <a:lnTo>
                    <a:pt x="1280" y="683"/>
                  </a:lnTo>
                  <a:lnTo>
                    <a:pt x="1282" y="685"/>
                  </a:lnTo>
                  <a:lnTo>
                    <a:pt x="1283" y="687"/>
                  </a:lnTo>
                  <a:lnTo>
                    <a:pt x="1285" y="688"/>
                  </a:lnTo>
                  <a:lnTo>
                    <a:pt x="1287" y="690"/>
                  </a:lnTo>
                  <a:lnTo>
                    <a:pt x="1288" y="692"/>
                  </a:lnTo>
                  <a:lnTo>
                    <a:pt x="1290" y="693"/>
                  </a:lnTo>
                  <a:lnTo>
                    <a:pt x="1292" y="695"/>
                  </a:lnTo>
                  <a:lnTo>
                    <a:pt x="1293" y="696"/>
                  </a:lnTo>
                  <a:lnTo>
                    <a:pt x="1295" y="698"/>
                  </a:lnTo>
                  <a:lnTo>
                    <a:pt x="1297" y="700"/>
                  </a:lnTo>
                  <a:lnTo>
                    <a:pt x="1298" y="701"/>
                  </a:lnTo>
                  <a:lnTo>
                    <a:pt x="1300" y="703"/>
                  </a:lnTo>
                  <a:lnTo>
                    <a:pt x="1301" y="704"/>
                  </a:lnTo>
                  <a:lnTo>
                    <a:pt x="1303" y="706"/>
                  </a:lnTo>
                  <a:lnTo>
                    <a:pt x="1305" y="707"/>
                  </a:lnTo>
                  <a:lnTo>
                    <a:pt x="1306" y="709"/>
                  </a:lnTo>
                  <a:lnTo>
                    <a:pt x="1308" y="710"/>
                  </a:lnTo>
                  <a:lnTo>
                    <a:pt x="1310" y="712"/>
                  </a:lnTo>
                  <a:lnTo>
                    <a:pt x="1311" y="713"/>
                  </a:lnTo>
                  <a:lnTo>
                    <a:pt x="1313" y="715"/>
                  </a:lnTo>
                  <a:lnTo>
                    <a:pt x="1314" y="716"/>
                  </a:lnTo>
                  <a:lnTo>
                    <a:pt x="1316" y="718"/>
                  </a:lnTo>
                  <a:lnTo>
                    <a:pt x="1318" y="719"/>
                  </a:lnTo>
                  <a:lnTo>
                    <a:pt x="1319" y="720"/>
                  </a:lnTo>
                  <a:lnTo>
                    <a:pt x="1321" y="722"/>
                  </a:lnTo>
                  <a:lnTo>
                    <a:pt x="1323" y="723"/>
                  </a:lnTo>
                  <a:lnTo>
                    <a:pt x="1324" y="724"/>
                  </a:lnTo>
                  <a:lnTo>
                    <a:pt x="1326" y="726"/>
                  </a:lnTo>
                  <a:lnTo>
                    <a:pt x="1327" y="727"/>
                  </a:lnTo>
                  <a:lnTo>
                    <a:pt x="1329" y="728"/>
                  </a:lnTo>
                  <a:lnTo>
                    <a:pt x="1331" y="730"/>
                  </a:lnTo>
                  <a:lnTo>
                    <a:pt x="1332" y="731"/>
                  </a:lnTo>
                  <a:lnTo>
                    <a:pt x="1334" y="732"/>
                  </a:lnTo>
                  <a:lnTo>
                    <a:pt x="1336" y="733"/>
                  </a:lnTo>
                  <a:lnTo>
                    <a:pt x="1337" y="735"/>
                  </a:lnTo>
                  <a:lnTo>
                    <a:pt x="1339" y="736"/>
                  </a:lnTo>
                  <a:lnTo>
                    <a:pt x="1341" y="737"/>
                  </a:lnTo>
                  <a:lnTo>
                    <a:pt x="1342" y="738"/>
                  </a:lnTo>
                  <a:lnTo>
                    <a:pt x="1344" y="740"/>
                  </a:lnTo>
                  <a:lnTo>
                    <a:pt x="1345" y="741"/>
                  </a:lnTo>
                  <a:lnTo>
                    <a:pt x="1347" y="742"/>
                  </a:lnTo>
                  <a:lnTo>
                    <a:pt x="1349" y="743"/>
                  </a:lnTo>
                  <a:lnTo>
                    <a:pt x="1350" y="744"/>
                  </a:lnTo>
                  <a:lnTo>
                    <a:pt x="1352" y="745"/>
                  </a:lnTo>
                  <a:lnTo>
                    <a:pt x="1353" y="746"/>
                  </a:lnTo>
                  <a:lnTo>
                    <a:pt x="1355" y="748"/>
                  </a:lnTo>
                  <a:lnTo>
                    <a:pt x="1357" y="749"/>
                  </a:lnTo>
                  <a:lnTo>
                    <a:pt x="1358" y="750"/>
                  </a:lnTo>
                  <a:lnTo>
                    <a:pt x="1360" y="751"/>
                  </a:lnTo>
                  <a:lnTo>
                    <a:pt x="1362" y="752"/>
                  </a:lnTo>
                  <a:lnTo>
                    <a:pt x="1363" y="753"/>
                  </a:lnTo>
                  <a:lnTo>
                    <a:pt x="1365" y="754"/>
                  </a:lnTo>
                  <a:lnTo>
                    <a:pt x="1367" y="755"/>
                  </a:lnTo>
                  <a:lnTo>
                    <a:pt x="1368" y="756"/>
                  </a:lnTo>
                  <a:lnTo>
                    <a:pt x="1370" y="757"/>
                  </a:lnTo>
                  <a:lnTo>
                    <a:pt x="1371" y="758"/>
                  </a:lnTo>
                  <a:lnTo>
                    <a:pt x="1373" y="759"/>
                  </a:lnTo>
                  <a:lnTo>
                    <a:pt x="1375" y="760"/>
                  </a:lnTo>
                  <a:lnTo>
                    <a:pt x="1376" y="761"/>
                  </a:lnTo>
                  <a:lnTo>
                    <a:pt x="1378" y="762"/>
                  </a:lnTo>
                  <a:lnTo>
                    <a:pt x="1380" y="763"/>
                  </a:lnTo>
                  <a:lnTo>
                    <a:pt x="1381" y="764"/>
                  </a:lnTo>
                  <a:lnTo>
                    <a:pt x="1383" y="765"/>
                  </a:lnTo>
                  <a:lnTo>
                    <a:pt x="1385" y="766"/>
                  </a:lnTo>
                  <a:lnTo>
                    <a:pt x="1386" y="767"/>
                  </a:lnTo>
                  <a:lnTo>
                    <a:pt x="1388" y="768"/>
                  </a:lnTo>
                  <a:lnTo>
                    <a:pt x="1389" y="768"/>
                  </a:lnTo>
                  <a:lnTo>
                    <a:pt x="1391" y="769"/>
                  </a:lnTo>
                  <a:lnTo>
                    <a:pt x="1393" y="770"/>
                  </a:lnTo>
                  <a:lnTo>
                    <a:pt x="1394" y="771"/>
                  </a:lnTo>
                  <a:lnTo>
                    <a:pt x="1396" y="772"/>
                  </a:lnTo>
                  <a:lnTo>
                    <a:pt x="1398" y="773"/>
                  </a:lnTo>
                  <a:lnTo>
                    <a:pt x="1399" y="774"/>
                  </a:lnTo>
                  <a:lnTo>
                    <a:pt x="1401" y="775"/>
                  </a:lnTo>
                  <a:lnTo>
                    <a:pt x="1402" y="775"/>
                  </a:lnTo>
                  <a:lnTo>
                    <a:pt x="1404" y="776"/>
                  </a:lnTo>
                  <a:lnTo>
                    <a:pt x="1406" y="777"/>
                  </a:lnTo>
                  <a:lnTo>
                    <a:pt x="1407" y="778"/>
                  </a:lnTo>
                  <a:lnTo>
                    <a:pt x="1409" y="779"/>
                  </a:lnTo>
                  <a:lnTo>
                    <a:pt x="1411" y="779"/>
                  </a:lnTo>
                  <a:lnTo>
                    <a:pt x="1412" y="780"/>
                  </a:lnTo>
                  <a:lnTo>
                    <a:pt x="1414" y="781"/>
                  </a:lnTo>
                  <a:lnTo>
                    <a:pt x="1416" y="782"/>
                  </a:lnTo>
                  <a:lnTo>
                    <a:pt x="1417" y="783"/>
                  </a:lnTo>
                  <a:lnTo>
                    <a:pt x="1419" y="783"/>
                  </a:lnTo>
                  <a:lnTo>
                    <a:pt x="1420" y="784"/>
                  </a:lnTo>
                  <a:lnTo>
                    <a:pt x="1422" y="785"/>
                  </a:lnTo>
                  <a:lnTo>
                    <a:pt x="1424" y="786"/>
                  </a:lnTo>
                  <a:lnTo>
                    <a:pt x="1425" y="786"/>
                  </a:lnTo>
                  <a:lnTo>
                    <a:pt x="1427" y="787"/>
                  </a:lnTo>
                  <a:lnTo>
                    <a:pt x="1428" y="788"/>
                  </a:lnTo>
                  <a:lnTo>
                    <a:pt x="1430" y="788"/>
                  </a:lnTo>
                  <a:lnTo>
                    <a:pt x="1432" y="789"/>
                  </a:lnTo>
                  <a:lnTo>
                    <a:pt x="1433" y="790"/>
                  </a:lnTo>
                  <a:lnTo>
                    <a:pt x="1435" y="791"/>
                  </a:lnTo>
                  <a:lnTo>
                    <a:pt x="1437" y="791"/>
                  </a:lnTo>
                  <a:lnTo>
                    <a:pt x="1438" y="792"/>
                  </a:lnTo>
                  <a:lnTo>
                    <a:pt x="1440" y="793"/>
                  </a:lnTo>
                  <a:lnTo>
                    <a:pt x="1442" y="793"/>
                  </a:lnTo>
                  <a:lnTo>
                    <a:pt x="1443" y="794"/>
                  </a:lnTo>
                  <a:lnTo>
                    <a:pt x="1445" y="794"/>
                  </a:lnTo>
                  <a:lnTo>
                    <a:pt x="1446" y="795"/>
                  </a:lnTo>
                  <a:lnTo>
                    <a:pt x="1448" y="796"/>
                  </a:lnTo>
                  <a:lnTo>
                    <a:pt x="1450" y="796"/>
                  </a:lnTo>
                  <a:lnTo>
                    <a:pt x="1451" y="797"/>
                  </a:lnTo>
                  <a:lnTo>
                    <a:pt x="1453" y="797"/>
                  </a:lnTo>
                  <a:lnTo>
                    <a:pt x="1455" y="798"/>
                  </a:lnTo>
                  <a:lnTo>
                    <a:pt x="1456" y="799"/>
                  </a:lnTo>
                  <a:lnTo>
                    <a:pt x="1458" y="799"/>
                  </a:lnTo>
                  <a:lnTo>
                    <a:pt x="1460" y="800"/>
                  </a:lnTo>
                  <a:lnTo>
                    <a:pt x="1461" y="800"/>
                  </a:lnTo>
                  <a:lnTo>
                    <a:pt x="1463" y="801"/>
                  </a:lnTo>
                  <a:lnTo>
                    <a:pt x="1464" y="802"/>
                  </a:lnTo>
                  <a:lnTo>
                    <a:pt x="1466" y="802"/>
                  </a:lnTo>
                  <a:lnTo>
                    <a:pt x="1468" y="803"/>
                  </a:lnTo>
                  <a:lnTo>
                    <a:pt x="1469" y="803"/>
                  </a:lnTo>
                  <a:lnTo>
                    <a:pt x="1471" y="804"/>
                  </a:lnTo>
                  <a:lnTo>
                    <a:pt x="1473" y="804"/>
                  </a:lnTo>
                  <a:lnTo>
                    <a:pt x="1474" y="805"/>
                  </a:lnTo>
                  <a:lnTo>
                    <a:pt x="1476" y="805"/>
                  </a:lnTo>
                  <a:lnTo>
                    <a:pt x="1477" y="806"/>
                  </a:lnTo>
                  <a:lnTo>
                    <a:pt x="1479" y="807"/>
                  </a:lnTo>
                  <a:lnTo>
                    <a:pt x="1481" y="807"/>
                  </a:lnTo>
                  <a:lnTo>
                    <a:pt x="1482" y="808"/>
                  </a:lnTo>
                  <a:lnTo>
                    <a:pt x="1484" y="808"/>
                  </a:lnTo>
                  <a:lnTo>
                    <a:pt x="1486" y="809"/>
                  </a:lnTo>
                  <a:lnTo>
                    <a:pt x="1487" y="809"/>
                  </a:lnTo>
                  <a:lnTo>
                    <a:pt x="1489" y="810"/>
                  </a:lnTo>
                  <a:lnTo>
                    <a:pt x="1491" y="810"/>
                  </a:lnTo>
                  <a:lnTo>
                    <a:pt x="1492" y="811"/>
                  </a:lnTo>
                  <a:lnTo>
                    <a:pt x="1494" y="811"/>
                  </a:lnTo>
                  <a:lnTo>
                    <a:pt x="1495" y="812"/>
                  </a:lnTo>
                  <a:lnTo>
                    <a:pt x="1497" y="812"/>
                  </a:lnTo>
                  <a:lnTo>
                    <a:pt x="1499" y="812"/>
                  </a:lnTo>
                  <a:lnTo>
                    <a:pt x="1500" y="813"/>
                  </a:lnTo>
                  <a:lnTo>
                    <a:pt x="1502" y="813"/>
                  </a:lnTo>
                  <a:lnTo>
                    <a:pt x="1503" y="814"/>
                  </a:lnTo>
                  <a:lnTo>
                    <a:pt x="1505" y="814"/>
                  </a:lnTo>
                  <a:lnTo>
                    <a:pt x="1507" y="815"/>
                  </a:lnTo>
                  <a:lnTo>
                    <a:pt x="1508" y="815"/>
                  </a:lnTo>
                  <a:lnTo>
                    <a:pt x="1510" y="816"/>
                  </a:lnTo>
                  <a:lnTo>
                    <a:pt x="1512" y="816"/>
                  </a:lnTo>
                  <a:lnTo>
                    <a:pt x="1513" y="816"/>
                  </a:lnTo>
                  <a:lnTo>
                    <a:pt x="1515" y="817"/>
                  </a:lnTo>
                  <a:lnTo>
                    <a:pt x="1517" y="817"/>
                  </a:lnTo>
                  <a:lnTo>
                    <a:pt x="1518" y="818"/>
                  </a:lnTo>
                  <a:lnTo>
                    <a:pt x="1520" y="818"/>
                  </a:lnTo>
                  <a:lnTo>
                    <a:pt x="1521" y="819"/>
                  </a:lnTo>
                  <a:lnTo>
                    <a:pt x="1523" y="819"/>
                  </a:lnTo>
                  <a:lnTo>
                    <a:pt x="1525" y="819"/>
                  </a:lnTo>
                  <a:lnTo>
                    <a:pt x="1526" y="820"/>
                  </a:lnTo>
                  <a:lnTo>
                    <a:pt x="1528" y="820"/>
                  </a:lnTo>
                  <a:lnTo>
                    <a:pt x="1530" y="820"/>
                  </a:lnTo>
                  <a:lnTo>
                    <a:pt x="1531" y="821"/>
                  </a:lnTo>
                  <a:lnTo>
                    <a:pt x="1533" y="821"/>
                  </a:lnTo>
                  <a:lnTo>
                    <a:pt x="1535" y="822"/>
                  </a:lnTo>
                  <a:lnTo>
                    <a:pt x="1536" y="822"/>
                  </a:lnTo>
                  <a:lnTo>
                    <a:pt x="1538" y="822"/>
                  </a:lnTo>
                  <a:lnTo>
                    <a:pt x="1539" y="823"/>
                  </a:lnTo>
                  <a:lnTo>
                    <a:pt x="1541" y="823"/>
                  </a:lnTo>
                  <a:lnTo>
                    <a:pt x="1543" y="823"/>
                  </a:lnTo>
                  <a:lnTo>
                    <a:pt x="1544" y="824"/>
                  </a:lnTo>
                  <a:lnTo>
                    <a:pt x="1546" y="824"/>
                  </a:lnTo>
                  <a:lnTo>
                    <a:pt x="1547" y="824"/>
                  </a:lnTo>
                  <a:lnTo>
                    <a:pt x="1549" y="825"/>
                  </a:lnTo>
                  <a:lnTo>
                    <a:pt x="1551" y="825"/>
                  </a:lnTo>
                  <a:lnTo>
                    <a:pt x="1552" y="825"/>
                  </a:lnTo>
                  <a:lnTo>
                    <a:pt x="1554" y="826"/>
                  </a:lnTo>
                  <a:lnTo>
                    <a:pt x="1556" y="826"/>
                  </a:lnTo>
                  <a:lnTo>
                    <a:pt x="1557" y="826"/>
                  </a:lnTo>
                  <a:lnTo>
                    <a:pt x="1559" y="827"/>
                  </a:lnTo>
                  <a:lnTo>
                    <a:pt x="1561" y="827"/>
                  </a:lnTo>
                  <a:lnTo>
                    <a:pt x="1562" y="827"/>
                  </a:lnTo>
                  <a:lnTo>
                    <a:pt x="1564" y="828"/>
                  </a:lnTo>
                  <a:lnTo>
                    <a:pt x="1566" y="828"/>
                  </a:lnTo>
                  <a:lnTo>
                    <a:pt x="1567" y="828"/>
                  </a:lnTo>
                  <a:lnTo>
                    <a:pt x="1569" y="829"/>
                  </a:lnTo>
                  <a:lnTo>
                    <a:pt x="1570" y="829"/>
                  </a:lnTo>
                  <a:lnTo>
                    <a:pt x="1572" y="829"/>
                  </a:lnTo>
                  <a:lnTo>
                    <a:pt x="1574" y="829"/>
                  </a:lnTo>
                  <a:lnTo>
                    <a:pt x="1575" y="830"/>
                  </a:lnTo>
                  <a:lnTo>
                    <a:pt x="1577" y="830"/>
                  </a:lnTo>
                  <a:lnTo>
                    <a:pt x="1578" y="830"/>
                  </a:lnTo>
                  <a:lnTo>
                    <a:pt x="1580" y="831"/>
                  </a:lnTo>
                  <a:lnTo>
                    <a:pt x="1582" y="831"/>
                  </a:lnTo>
                  <a:lnTo>
                    <a:pt x="1583" y="831"/>
                  </a:lnTo>
                  <a:lnTo>
                    <a:pt x="1585" y="831"/>
                  </a:lnTo>
                  <a:lnTo>
                    <a:pt x="1587" y="832"/>
                  </a:lnTo>
                  <a:lnTo>
                    <a:pt x="1588" y="832"/>
                  </a:lnTo>
                  <a:lnTo>
                    <a:pt x="1590" y="832"/>
                  </a:lnTo>
                  <a:lnTo>
                    <a:pt x="1592" y="832"/>
                  </a:lnTo>
                  <a:lnTo>
                    <a:pt x="1593" y="833"/>
                  </a:lnTo>
                  <a:lnTo>
                    <a:pt x="1595" y="833"/>
                  </a:lnTo>
                  <a:lnTo>
                    <a:pt x="1596" y="833"/>
                  </a:lnTo>
                  <a:lnTo>
                    <a:pt x="1598" y="834"/>
                  </a:lnTo>
                  <a:lnTo>
                    <a:pt x="1600" y="834"/>
                  </a:lnTo>
                  <a:lnTo>
                    <a:pt x="1601" y="834"/>
                  </a:lnTo>
                  <a:lnTo>
                    <a:pt x="1603" y="834"/>
                  </a:lnTo>
                  <a:lnTo>
                    <a:pt x="1605" y="834"/>
                  </a:lnTo>
                  <a:lnTo>
                    <a:pt x="1606" y="835"/>
                  </a:lnTo>
                  <a:lnTo>
                    <a:pt x="1608" y="835"/>
                  </a:lnTo>
                  <a:lnTo>
                    <a:pt x="1610" y="835"/>
                  </a:lnTo>
                  <a:lnTo>
                    <a:pt x="1611" y="835"/>
                  </a:lnTo>
                  <a:lnTo>
                    <a:pt x="1613" y="836"/>
                  </a:lnTo>
                  <a:lnTo>
                    <a:pt x="1614" y="836"/>
                  </a:lnTo>
                  <a:lnTo>
                    <a:pt x="1616" y="836"/>
                  </a:lnTo>
                  <a:lnTo>
                    <a:pt x="1618" y="836"/>
                  </a:lnTo>
                  <a:lnTo>
                    <a:pt x="1619" y="837"/>
                  </a:lnTo>
                  <a:lnTo>
                    <a:pt x="1621" y="837"/>
                  </a:lnTo>
                  <a:lnTo>
                    <a:pt x="1622" y="837"/>
                  </a:lnTo>
                  <a:lnTo>
                    <a:pt x="1624" y="837"/>
                  </a:lnTo>
                  <a:lnTo>
                    <a:pt x="1626" y="837"/>
                  </a:lnTo>
                  <a:lnTo>
                    <a:pt x="1627" y="838"/>
                  </a:lnTo>
                  <a:lnTo>
                    <a:pt x="1629" y="838"/>
                  </a:lnTo>
                  <a:lnTo>
                    <a:pt x="1631" y="838"/>
                  </a:lnTo>
                </a:path>
              </a:pathLst>
            </a:custGeom>
            <a:noFill/>
            <a:ln w="3492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78839" y="471488"/>
              <a:ext cx="1037780" cy="210185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4469596"/>
                </p:ext>
              </p:extLst>
            </p:nvPr>
          </p:nvGraphicFramePr>
          <p:xfrm>
            <a:off x="6283176" y="485567"/>
            <a:ext cx="42862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5" name="Equation" r:id="rId29" imgW="291960" imgH="241200" progId="Equation.DSMT4">
                    <p:embed/>
                  </p:oleObj>
                </mc:Choice>
                <mc:Fallback>
                  <p:oleObj name="Equation" r:id="rId29" imgW="291960" imgH="241200" progId="Equation.DSMT4">
                    <p:embed/>
                    <p:pic>
                      <p:nvPicPr>
                        <p:cNvPr id="57" name="Object 5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283176" y="485567"/>
                          <a:ext cx="428625" cy="35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Straight Arrow Connector 32"/>
            <p:cNvCxnSpPr/>
            <p:nvPr/>
          </p:nvCxnSpPr>
          <p:spPr>
            <a:xfrm>
              <a:off x="5978839" y="2422526"/>
              <a:ext cx="10377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44090" y="209424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274912" y="5086786"/>
            <a:ext cx="794660" cy="1379311"/>
            <a:chOff x="6096000" y="836840"/>
            <a:chExt cx="794660" cy="1379311"/>
          </a:xfrm>
        </p:grpSpPr>
        <p:grpSp>
          <p:nvGrpSpPr>
            <p:cNvPr id="36" name="Group 35"/>
            <p:cNvGrpSpPr/>
            <p:nvPr/>
          </p:nvGrpSpPr>
          <p:grpSpPr>
            <a:xfrm>
              <a:off x="6096000" y="836840"/>
              <a:ext cx="794660" cy="1379311"/>
              <a:chOff x="6096000" y="847726"/>
              <a:chExt cx="794660" cy="137931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6096000" y="847726"/>
                <a:ext cx="0" cy="136048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890660" y="866550"/>
                <a:ext cx="0" cy="136048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096000" y="866550"/>
                <a:ext cx="79466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/>
            <p:cNvCxnSpPr/>
            <p:nvPr/>
          </p:nvCxnSpPr>
          <p:spPr>
            <a:xfrm>
              <a:off x="6096000" y="2043113"/>
              <a:ext cx="7946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276348" y="1672710"/>
              <a:ext cx="433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</a:t>
              </a:r>
              <a:r>
                <a:rPr lang="en-US" b="1" baseline="-25000" dirty="0" err="1" smtClean="0"/>
                <a:t>eff</a:t>
              </a:r>
              <a:endParaRPr lang="en-US" b="1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247084" y="844200"/>
            <a:ext cx="2364551" cy="122819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051164" y="911778"/>
            <a:ext cx="1120942" cy="892062"/>
            <a:chOff x="4806534" y="5253762"/>
            <a:chExt cx="1120942" cy="892062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flipH="1">
              <a:off x="4982350" y="5800076"/>
              <a:ext cx="529539" cy="3457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5511889" y="5257800"/>
              <a:ext cx="116744" cy="54227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5511889" y="5257800"/>
              <a:ext cx="0" cy="5422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5511889" y="5800076"/>
              <a:ext cx="1167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4806534" y="577649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63274" y="525376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6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9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01" y="-35969"/>
            <a:ext cx="8229600" cy="1143000"/>
          </a:xfrm>
        </p:spPr>
        <p:txBody>
          <a:bodyPr/>
          <a:lstStyle/>
          <a:p>
            <a:r>
              <a:rPr lang="en-US" sz="3200" dirty="0" smtClean="0"/>
              <a:t>Effective thickness and confinement factor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38" y="1032245"/>
            <a:ext cx="4659436" cy="28891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34" y="3878445"/>
            <a:ext cx="4791320" cy="296188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399164" y="2700552"/>
            <a:ext cx="2811369" cy="723695"/>
            <a:chOff x="709321" y="3059668"/>
            <a:chExt cx="2811369" cy="723695"/>
          </a:xfrm>
        </p:grpSpPr>
        <p:sp>
          <p:nvSpPr>
            <p:cNvPr id="15" name="TextBox 14"/>
            <p:cNvSpPr txBox="1"/>
            <p:nvPr/>
          </p:nvSpPr>
          <p:spPr>
            <a:xfrm>
              <a:off x="1979708" y="30596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15209" y="305966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12265" y="341403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=3.47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2346" y="305966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11467" y="338740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=1.45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9321" y="33934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65613" y="410608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1550nm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2954215" y="4545623"/>
            <a:ext cx="3657856" cy="185517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596651" y="4678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57900" y="55963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44512" y="216735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1550nm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3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60" y="-353130"/>
            <a:ext cx="8229600" cy="1143000"/>
          </a:xfrm>
        </p:spPr>
        <p:txBody>
          <a:bodyPr/>
          <a:lstStyle/>
          <a:p>
            <a:r>
              <a:rPr lang="en-US" sz="3200" dirty="0" smtClean="0"/>
              <a:t>Slab waveguide that </a:t>
            </a:r>
            <a:r>
              <a:rPr lang="en-US" sz="3200" dirty="0"/>
              <a:t>i</a:t>
            </a:r>
            <a:r>
              <a:rPr lang="en-US" sz="3200" dirty="0" smtClean="0"/>
              <a:t>s not symmetric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378" y="765099"/>
            <a:ext cx="3295423" cy="1706684"/>
            <a:chOff x="677007" y="1417639"/>
            <a:chExt cx="3692770" cy="2049461"/>
          </a:xfrm>
        </p:grpSpPr>
        <p:sp>
          <p:nvSpPr>
            <p:cNvPr id="4" name="Rectangle 3"/>
            <p:cNvSpPr/>
            <p:nvPr/>
          </p:nvSpPr>
          <p:spPr bwMode="auto">
            <a:xfrm>
              <a:off x="677008" y="2540977"/>
              <a:ext cx="3692769" cy="92612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substrate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77008" y="1987062"/>
              <a:ext cx="3692769" cy="55391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77007" y="1417639"/>
              <a:ext cx="3692769" cy="569424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r>
                <a:rPr lang="en-US" dirty="0" smtClean="0"/>
                <a:t> &lt;n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cover (often the air)</a:t>
              </a:r>
              <a:r>
                <a:rPr lang="en-US" baseline="-25000" dirty="0" smtClean="0"/>
                <a:t>  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78709" y="2620226"/>
            <a:ext cx="5359736" cy="1924884"/>
            <a:chOff x="381000" y="2490190"/>
            <a:chExt cx="5359736" cy="1924884"/>
          </a:xfrm>
        </p:grpSpPr>
        <p:grpSp>
          <p:nvGrpSpPr>
            <p:cNvPr id="18" name="Group 17"/>
            <p:cNvGrpSpPr/>
            <p:nvPr/>
          </p:nvGrpSpPr>
          <p:grpSpPr>
            <a:xfrm>
              <a:off x="381000" y="2588497"/>
              <a:ext cx="3571142" cy="1826577"/>
              <a:chOff x="677008" y="1421904"/>
              <a:chExt cx="3692769" cy="2045196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677008" y="2816532"/>
                <a:ext cx="3692769" cy="650568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substrate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677008" y="1987062"/>
                <a:ext cx="3692769" cy="794367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77008" y="1421904"/>
                <a:ext cx="3692769" cy="569424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&lt;n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cover </a:t>
                </a:r>
                <a:r>
                  <a:rPr lang="en-US" baseline="-25000" dirty="0" smtClean="0"/>
                  <a:t>  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4058" y="3093243"/>
              <a:ext cx="3225026" cy="1128015"/>
              <a:chOff x="0" y="3034625"/>
              <a:chExt cx="3225026" cy="124945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914400" y="3034625"/>
                <a:ext cx="1528107" cy="830776"/>
                <a:chOff x="685800" y="1926195"/>
                <a:chExt cx="1948784" cy="532292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685800" y="1926195"/>
                  <a:ext cx="914400" cy="512205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1581150" y="1939927"/>
                  <a:ext cx="1053434" cy="51856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V="1">
                <a:off x="0" y="3815236"/>
                <a:ext cx="914400" cy="46493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310626" y="3819144"/>
                <a:ext cx="914400" cy="46493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0690" y="2842775"/>
              <a:ext cx="1300650" cy="157229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069509" y="2490190"/>
              <a:ext cx="1671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Substrate mode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32142" y="366263"/>
            <a:ext cx="5125903" cy="2278531"/>
            <a:chOff x="325437" y="-79053"/>
            <a:chExt cx="5125903" cy="2278531"/>
          </a:xfrm>
        </p:grpSpPr>
        <p:grpSp>
          <p:nvGrpSpPr>
            <p:cNvPr id="31" name="Group 30"/>
            <p:cNvGrpSpPr/>
            <p:nvPr/>
          </p:nvGrpSpPr>
          <p:grpSpPr>
            <a:xfrm>
              <a:off x="325437" y="199890"/>
              <a:ext cx="3571142" cy="1826577"/>
              <a:chOff x="677008" y="1421904"/>
              <a:chExt cx="3692769" cy="2045196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677008" y="2816532"/>
                <a:ext cx="3692769" cy="650568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substrate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677008" y="1987062"/>
                <a:ext cx="3692769" cy="794367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677008" y="1421904"/>
                <a:ext cx="3692769" cy="569424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&lt;n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cover </a:t>
                </a:r>
                <a:r>
                  <a:rPr lang="en-US" baseline="-25000" dirty="0" smtClean="0"/>
                  <a:t>  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5437" y="637090"/>
              <a:ext cx="3529965" cy="848356"/>
              <a:chOff x="685800" y="1894844"/>
              <a:chExt cx="3529965" cy="543556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V="1">
                <a:off x="685800" y="1926195"/>
                <a:ext cx="914400" cy="512205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581150" y="1939927"/>
                <a:ext cx="914400" cy="4572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2406015" y="1894844"/>
                <a:ext cx="914400" cy="512205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3301365" y="1908576"/>
                <a:ext cx="914400" cy="4572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6743" y="304800"/>
              <a:ext cx="1134597" cy="189467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639981" y="-79053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Guided  mode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64254" y="4507855"/>
            <a:ext cx="5405006" cy="2224678"/>
            <a:chOff x="351692" y="4527614"/>
            <a:chExt cx="5405006" cy="2224678"/>
          </a:xfrm>
        </p:grpSpPr>
        <p:grpSp>
          <p:nvGrpSpPr>
            <p:cNvPr id="43" name="Group 42"/>
            <p:cNvGrpSpPr/>
            <p:nvPr/>
          </p:nvGrpSpPr>
          <p:grpSpPr>
            <a:xfrm>
              <a:off x="351692" y="4925715"/>
              <a:ext cx="3571142" cy="1826577"/>
              <a:chOff x="677008" y="1421904"/>
              <a:chExt cx="3692769" cy="2045196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677008" y="2816532"/>
                <a:ext cx="3692769" cy="650568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substrate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677008" y="1987062"/>
                <a:ext cx="3692769" cy="794367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677008" y="1421904"/>
                <a:ext cx="3692769" cy="569424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&lt;n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cover </a:t>
                </a:r>
                <a:r>
                  <a:rPr lang="en-US" baseline="-25000" dirty="0" smtClean="0"/>
                  <a:t>  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044053" y="4841271"/>
              <a:ext cx="1146046" cy="1911021"/>
              <a:chOff x="7159754" y="538229"/>
              <a:chExt cx="2018229" cy="5678400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4583" y="538229"/>
                <a:ext cx="1973400" cy="5678400"/>
              </a:xfrm>
              <a:prstGeom prst="rect">
                <a:avLst/>
              </a:prstGeom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7159754" y="4217730"/>
                <a:ext cx="360484" cy="8427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 flipV="1">
              <a:off x="1239837" y="6145087"/>
              <a:ext cx="716301" cy="52737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935920" y="5465622"/>
              <a:ext cx="426280" cy="64699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354974" y="4981140"/>
              <a:ext cx="716301" cy="52737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96179" y="4527614"/>
              <a:ext cx="16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Radiating mode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7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ight Triangle 38"/>
          <p:cNvSpPr/>
          <p:nvPr/>
        </p:nvSpPr>
        <p:spPr bwMode="auto">
          <a:xfrm flipV="1">
            <a:off x="2438004" y="1981140"/>
            <a:ext cx="1584994" cy="4264083"/>
          </a:xfrm>
          <a:prstGeom prst="rtTriangle">
            <a:avLst/>
          </a:prstGeom>
          <a:solidFill>
            <a:srgbClr val="0070C0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 rot="13192629">
            <a:off x="3399236" y="2270915"/>
            <a:ext cx="853430" cy="4448123"/>
          </a:xfrm>
          <a:prstGeom prst="triangl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Dispersion in planar waveguide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916158" y="1304895"/>
            <a:ext cx="4606012" cy="5267414"/>
            <a:chOff x="1916158" y="1304895"/>
            <a:chExt cx="4606012" cy="5267414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2438400" y="1771650"/>
              <a:ext cx="1658321" cy="436245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457450" y="2762280"/>
              <a:ext cx="3412676" cy="339087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2457450" y="2232038"/>
              <a:ext cx="2671615" cy="390206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Freeform 13"/>
            <p:cNvSpPr/>
            <p:nvPr/>
          </p:nvSpPr>
          <p:spPr bwMode="auto">
            <a:xfrm>
              <a:off x="4001471" y="1741489"/>
              <a:ext cx="381000" cy="2085975"/>
            </a:xfrm>
            <a:custGeom>
              <a:avLst/>
              <a:gdLst>
                <a:gd name="connsiteX0" fmla="*/ 381000 w 381000"/>
                <a:gd name="connsiteY0" fmla="*/ 0 h 2085975"/>
                <a:gd name="connsiteX1" fmla="*/ 285750 w 381000"/>
                <a:gd name="connsiteY1" fmla="*/ 742950 h 2085975"/>
                <a:gd name="connsiteX2" fmla="*/ 200025 w 381000"/>
                <a:gd name="connsiteY2" fmla="*/ 1381125 h 2085975"/>
                <a:gd name="connsiteX3" fmla="*/ 142875 w 381000"/>
                <a:gd name="connsiteY3" fmla="*/ 1847850 h 2085975"/>
                <a:gd name="connsiteX4" fmla="*/ 0 w 381000"/>
                <a:gd name="connsiteY4" fmla="*/ 2085975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2085975">
                  <a:moveTo>
                    <a:pt x="381000" y="0"/>
                  </a:moveTo>
                  <a:cubicBezTo>
                    <a:pt x="348456" y="256381"/>
                    <a:pt x="315912" y="512763"/>
                    <a:pt x="285750" y="742950"/>
                  </a:cubicBezTo>
                  <a:cubicBezTo>
                    <a:pt x="255588" y="973137"/>
                    <a:pt x="223837" y="1196975"/>
                    <a:pt x="200025" y="1381125"/>
                  </a:cubicBezTo>
                  <a:cubicBezTo>
                    <a:pt x="176212" y="1565275"/>
                    <a:pt x="176212" y="1730375"/>
                    <a:pt x="142875" y="1847850"/>
                  </a:cubicBezTo>
                  <a:cubicBezTo>
                    <a:pt x="109537" y="1965325"/>
                    <a:pt x="54768" y="2025650"/>
                    <a:pt x="0" y="2085975"/>
                  </a:cubicBezTo>
                </a:path>
              </a:pathLst>
            </a:custGeom>
            <a:noFill/>
            <a:ln w="317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343275" y="2352675"/>
              <a:ext cx="581025" cy="2419350"/>
            </a:xfrm>
            <a:custGeom>
              <a:avLst/>
              <a:gdLst>
                <a:gd name="connsiteX0" fmla="*/ 581025 w 581025"/>
                <a:gd name="connsiteY0" fmla="*/ 0 h 2419350"/>
                <a:gd name="connsiteX1" fmla="*/ 390525 w 581025"/>
                <a:gd name="connsiteY1" fmla="*/ 628650 h 2419350"/>
                <a:gd name="connsiteX2" fmla="*/ 257175 w 581025"/>
                <a:gd name="connsiteY2" fmla="*/ 1333500 h 2419350"/>
                <a:gd name="connsiteX3" fmla="*/ 171450 w 581025"/>
                <a:gd name="connsiteY3" fmla="*/ 1895475 h 2419350"/>
                <a:gd name="connsiteX4" fmla="*/ 28575 w 581025"/>
                <a:gd name="connsiteY4" fmla="*/ 2324100 h 2419350"/>
                <a:gd name="connsiteX5" fmla="*/ 0 w 581025"/>
                <a:gd name="connsiteY5" fmla="*/ 2419350 h 2419350"/>
                <a:gd name="connsiteX6" fmla="*/ 0 w 581025"/>
                <a:gd name="connsiteY6" fmla="*/ 2419350 h 2419350"/>
                <a:gd name="connsiteX7" fmla="*/ 0 w 581025"/>
                <a:gd name="connsiteY7" fmla="*/ 2419350 h 241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1025" h="2419350">
                  <a:moveTo>
                    <a:pt x="581025" y="0"/>
                  </a:moveTo>
                  <a:cubicBezTo>
                    <a:pt x="512762" y="203200"/>
                    <a:pt x="444500" y="406400"/>
                    <a:pt x="390525" y="628650"/>
                  </a:cubicBezTo>
                  <a:cubicBezTo>
                    <a:pt x="336550" y="850900"/>
                    <a:pt x="293687" y="1122363"/>
                    <a:pt x="257175" y="1333500"/>
                  </a:cubicBezTo>
                  <a:cubicBezTo>
                    <a:pt x="220663" y="1544637"/>
                    <a:pt x="209550" y="1730375"/>
                    <a:pt x="171450" y="1895475"/>
                  </a:cubicBezTo>
                  <a:cubicBezTo>
                    <a:pt x="133350" y="2060575"/>
                    <a:pt x="57150" y="2236788"/>
                    <a:pt x="28575" y="2324100"/>
                  </a:cubicBezTo>
                  <a:cubicBezTo>
                    <a:pt x="0" y="2411412"/>
                    <a:pt x="0" y="2419350"/>
                    <a:pt x="0" y="2419350"/>
                  </a:cubicBezTo>
                  <a:lnTo>
                    <a:pt x="0" y="2419350"/>
                  </a:lnTo>
                  <a:lnTo>
                    <a:pt x="0" y="2419350"/>
                  </a:lnTo>
                </a:path>
              </a:pathLst>
            </a:custGeom>
            <a:noFill/>
            <a:ln w="317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2895600" y="3562350"/>
              <a:ext cx="514350" cy="1895475"/>
            </a:xfrm>
            <a:custGeom>
              <a:avLst/>
              <a:gdLst>
                <a:gd name="connsiteX0" fmla="*/ 514350 w 514350"/>
                <a:gd name="connsiteY0" fmla="*/ 0 h 1895475"/>
                <a:gd name="connsiteX1" fmla="*/ 352425 w 514350"/>
                <a:gd name="connsiteY1" fmla="*/ 476250 h 1895475"/>
                <a:gd name="connsiteX2" fmla="*/ 247650 w 514350"/>
                <a:gd name="connsiteY2" fmla="*/ 1104900 h 1895475"/>
                <a:gd name="connsiteX3" fmla="*/ 152400 w 514350"/>
                <a:gd name="connsiteY3" fmla="*/ 1533525 h 1895475"/>
                <a:gd name="connsiteX4" fmla="*/ 0 w 514350"/>
                <a:gd name="connsiteY4" fmla="*/ 1895475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0" h="1895475">
                  <a:moveTo>
                    <a:pt x="514350" y="0"/>
                  </a:moveTo>
                  <a:cubicBezTo>
                    <a:pt x="455612" y="146050"/>
                    <a:pt x="396875" y="292100"/>
                    <a:pt x="352425" y="476250"/>
                  </a:cubicBezTo>
                  <a:cubicBezTo>
                    <a:pt x="307975" y="660400"/>
                    <a:pt x="280987" y="928688"/>
                    <a:pt x="247650" y="1104900"/>
                  </a:cubicBezTo>
                  <a:cubicBezTo>
                    <a:pt x="214313" y="1281112"/>
                    <a:pt x="193675" y="1401763"/>
                    <a:pt x="152400" y="1533525"/>
                  </a:cubicBezTo>
                  <a:cubicBezTo>
                    <a:pt x="111125" y="1665288"/>
                    <a:pt x="55562" y="1780381"/>
                    <a:pt x="0" y="1895475"/>
                  </a:cubicBezTo>
                </a:path>
              </a:pathLst>
            </a:custGeom>
            <a:noFill/>
            <a:ln w="317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438400" y="1771650"/>
              <a:ext cx="3467100" cy="4381500"/>
              <a:chOff x="2438400" y="1771650"/>
              <a:chExt cx="3467100" cy="4381500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flipV="1">
                <a:off x="2457450" y="6134100"/>
                <a:ext cx="3448050" cy="1905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3" name="Straight Arrow Connector 22"/>
              <p:cNvCxnSpPr/>
              <p:nvPr/>
            </p:nvCxnSpPr>
            <p:spPr bwMode="auto">
              <a:xfrm flipV="1">
                <a:off x="2438400" y="1771650"/>
                <a:ext cx="12278" cy="436245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5" name="TextBox 24"/>
            <p:cNvSpPr txBox="1"/>
            <p:nvPr/>
          </p:nvSpPr>
          <p:spPr>
            <a:xfrm>
              <a:off x="4163396" y="6172199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b="1" dirty="0" smtClean="0">
                  <a:cs typeface="Arial" panose="020B0604020202020204" pitchFamily="34" charset="0"/>
                </a:rPr>
                <a:t>ω</a:t>
              </a:r>
              <a:endParaRPr lang="en-US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16158" y="198114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b="1" dirty="0" smtClean="0">
                  <a:cs typeface="Arial" panose="020B0604020202020204" pitchFamily="34" charset="0"/>
                </a:rPr>
                <a:t>β</a:t>
              </a:r>
              <a:endParaRPr lang="en-US" sz="20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6227" y="2743232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cs typeface="Arial" panose="020B0604020202020204" pitchFamily="34" charset="0"/>
                </a:rPr>
                <a:t>n</a:t>
              </a:r>
              <a:r>
                <a:rPr lang="en-US" sz="2000" b="1" baseline="-25000" dirty="0" smtClean="0">
                  <a:cs typeface="Arial" panose="020B0604020202020204" pitchFamily="34" charset="0"/>
                </a:rPr>
                <a:t>3</a:t>
              </a:r>
              <a:r>
                <a:rPr lang="el-GR" sz="2000" b="1" dirty="0" smtClean="0">
                  <a:cs typeface="Arial" panose="020B0604020202020204" pitchFamily="34" charset="0"/>
                </a:rPr>
                <a:t>ω</a:t>
              </a:r>
              <a:r>
                <a:rPr lang="en-US" sz="2000" b="1" dirty="0" smtClean="0">
                  <a:cs typeface="Arial" panose="020B0604020202020204" pitchFamily="34" charset="0"/>
                </a:rPr>
                <a:t>/c</a:t>
              </a:r>
              <a:endParaRPr 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0639" y="1835184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cs typeface="Arial" panose="020B0604020202020204" pitchFamily="34" charset="0"/>
                </a:rPr>
                <a:t>n</a:t>
              </a:r>
              <a:r>
                <a:rPr lang="en-US" sz="2000" b="1" baseline="-25000" dirty="0">
                  <a:cs typeface="Arial" panose="020B0604020202020204" pitchFamily="34" charset="0"/>
                </a:rPr>
                <a:t>2</a:t>
              </a:r>
              <a:r>
                <a:rPr lang="el-GR" sz="2000" b="1" dirty="0" smtClean="0">
                  <a:cs typeface="Arial" panose="020B0604020202020204" pitchFamily="34" charset="0"/>
                </a:rPr>
                <a:t>ω</a:t>
              </a:r>
              <a:r>
                <a:rPr lang="en-US" sz="2000" b="1" dirty="0" smtClean="0">
                  <a:cs typeface="Arial" panose="020B0604020202020204" pitchFamily="34" charset="0"/>
                </a:rPr>
                <a:t>/c</a:t>
              </a:r>
              <a:endParaRPr 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8503" y="1304895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cs typeface="Arial" panose="020B0604020202020204" pitchFamily="34" charset="0"/>
                </a:rPr>
                <a:t>n</a:t>
              </a:r>
              <a:r>
                <a:rPr lang="en-US" sz="2000" b="1" baseline="-25000" dirty="0">
                  <a:cs typeface="Arial" panose="020B0604020202020204" pitchFamily="34" charset="0"/>
                </a:rPr>
                <a:t>1</a:t>
              </a:r>
              <a:r>
                <a:rPr lang="el-GR" sz="2000" b="1" dirty="0" smtClean="0">
                  <a:cs typeface="Arial" panose="020B0604020202020204" pitchFamily="34" charset="0"/>
                </a:rPr>
                <a:t>ω</a:t>
              </a:r>
              <a:r>
                <a:rPr lang="en-US" sz="2000" b="1" dirty="0" smtClean="0">
                  <a:cs typeface="Arial" panose="020B0604020202020204" pitchFamily="34" charset="0"/>
                </a:rPr>
                <a:t>/c</a:t>
              </a:r>
              <a:endParaRPr 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42180" y="3182940"/>
              <a:ext cx="541144" cy="379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16325" y="4457703"/>
              <a:ext cx="539500" cy="379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49134" y="172458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TE2</a:t>
              </a:r>
              <a:endParaRPr lang="en-US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" y="2644834"/>
            <a:ext cx="2083728" cy="1076212"/>
          </a:xfrm>
          <a:prstGeom prst="rect">
            <a:avLst/>
          </a:prstGeom>
        </p:spPr>
      </p:pic>
      <p:sp>
        <p:nvSpPr>
          <p:cNvPr id="38" name="Right Triangle 37"/>
          <p:cNvSpPr/>
          <p:nvPr/>
        </p:nvSpPr>
        <p:spPr bwMode="auto">
          <a:xfrm flipH="1">
            <a:off x="2479718" y="3001992"/>
            <a:ext cx="3118696" cy="3132109"/>
          </a:xfrm>
          <a:prstGeom prst="rtTriangle">
            <a:avLst/>
          </a:prstGeom>
          <a:solidFill>
            <a:schemeClr val="accent1">
              <a:alpha val="3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43658" y="2238464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Guided</a:t>
            </a:r>
          </a:p>
          <a:p>
            <a:r>
              <a:rPr lang="en-US" b="1" dirty="0" smtClean="0">
                <a:solidFill>
                  <a:srgbClr val="0033CC"/>
                </a:solidFill>
              </a:rPr>
              <a:t>modes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166" y="484496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Radiation </a:t>
            </a:r>
          </a:p>
          <a:p>
            <a:r>
              <a:rPr lang="en-US" b="1" dirty="0" smtClean="0">
                <a:solidFill>
                  <a:srgbClr val="0033CC"/>
                </a:solidFill>
              </a:rPr>
              <a:t>modes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45683" y="2140418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Substrate</a:t>
            </a:r>
          </a:p>
          <a:p>
            <a:r>
              <a:rPr lang="en-US" b="1" dirty="0" smtClean="0">
                <a:solidFill>
                  <a:srgbClr val="0033CC"/>
                </a:solidFill>
              </a:rPr>
              <a:t>modes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2862" y="2171295"/>
            <a:ext cx="135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Forbidden region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04586" y="4244880"/>
            <a:ext cx="282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 the fundamental mode TE0 has a cut-off!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04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Channel waveguides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8434" name="Picture 2" descr="https://ars.els-cdn.com/content/image/1-s2.0-S0956566314001377-gr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1" y="1686291"/>
            <a:ext cx="8412989" cy="356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7077" y="52479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 anti-resonant reflecting optical waveguide  </a:t>
            </a:r>
          </a:p>
        </p:txBody>
      </p:sp>
    </p:spTree>
    <p:extLst>
      <p:ext uri="{BB962C8B-B14F-4D97-AF65-F5344CB8AC3E}">
        <p14:creationId xmlns:p14="http://schemas.microsoft.com/office/powerpoint/2010/main" val="1665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51" y="12383"/>
            <a:ext cx="8229600" cy="1143000"/>
          </a:xfrm>
        </p:spPr>
        <p:txBody>
          <a:bodyPr/>
          <a:lstStyle/>
          <a:p>
            <a:r>
              <a:rPr lang="en-US" sz="3200" dirty="0" smtClean="0"/>
              <a:t>TE Modes in channel waveguides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C9D88-5BFD-4068-9EAF-E70DEBF1C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8" y="2304254"/>
            <a:ext cx="2178205" cy="1958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DDFC9-E03A-4D5F-95B1-648CD9339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211" y="2304254"/>
            <a:ext cx="2178205" cy="1958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490DD-06A3-4592-B439-A7E179105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" y="4317345"/>
            <a:ext cx="3017520" cy="2712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3F51A-9BB9-4069-A55B-2AA355916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43" y="4262438"/>
            <a:ext cx="3017520" cy="2712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4F2B7-306D-492E-8524-5E19478C0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10" y="2244005"/>
            <a:ext cx="2312241" cy="2078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07E97-B9D5-4ADA-B9D9-6A09A09EB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08" y="4317345"/>
            <a:ext cx="2956443" cy="26578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0860" y="19349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5977" y="19220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TE01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69179" y="19651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TE10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834" y="2524125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|E|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34" y="440093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|S|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28719" y="1432306"/>
            <a:ext cx="570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800nm x 500nm ridge waveguide Si </a:t>
            </a:r>
            <a:r>
              <a:rPr lang="it-IT" dirty="0"/>
              <a:t>on </a:t>
            </a:r>
            <a:r>
              <a:rPr lang="it-IT" dirty="0" smtClean="0"/>
              <a:t>SiO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(1.55um)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837" y="881642"/>
            <a:ext cx="8905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Channel waveguides you cannot separate pure “TE” and “TM” modes – there is always a longitudinal component of the field, so “TE” and “TM” simply means “almost horizontal” or “almost vertical” polarization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14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TM Modes in </a:t>
            </a:r>
            <a:r>
              <a:rPr lang="en-US" sz="3200" dirty="0" smtClean="0"/>
              <a:t>channel waveguides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2872" y="2042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5977" y="19220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TM01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69179" y="196517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TM02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834" y="2524125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|E|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34" y="440093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|S|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28719" y="1432306"/>
            <a:ext cx="570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800nm x 500nm ridge waveguide Si </a:t>
            </a:r>
            <a:r>
              <a:rPr lang="it-IT" dirty="0"/>
              <a:t>on </a:t>
            </a:r>
            <a:r>
              <a:rPr lang="it-IT" dirty="0" smtClean="0"/>
              <a:t>SiO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(1.55um)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C081A1-8203-4168-BEF9-AA06D723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0" y="2360276"/>
            <a:ext cx="2458917" cy="2210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907EE8-370B-426D-ABBF-E5F0DC95A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05" y="2411758"/>
            <a:ext cx="2458917" cy="2210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D76FD2-0DFE-4D90-BCCF-15F3045C6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8" y="4570818"/>
            <a:ext cx="2475400" cy="22253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EAE44F-D6B6-4A13-AE00-E22C522F7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12" y="4518133"/>
            <a:ext cx="2450908" cy="2203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4C60BF-62AC-4E3F-BF3D-9528F1ADA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25" y="2411758"/>
            <a:ext cx="2343047" cy="2106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DC1808-38E6-4E59-B886-EC8086B063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94" y="4510933"/>
            <a:ext cx="2458917" cy="22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Effective index and GVD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69DAA3-AEAB-49F4-8FD9-C0454ED3C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2143124"/>
            <a:ext cx="3758804" cy="2505869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245114A5-D87B-44E6-A548-8DA4ED0F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799"/>
            <a:ext cx="3658791" cy="2439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9722" y="291854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 GVD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8719" y="1432306"/>
            <a:ext cx="684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800nm x 500nm ridge waveguide Si </a:t>
            </a:r>
            <a:r>
              <a:rPr lang="it-IT" dirty="0"/>
              <a:t>on </a:t>
            </a:r>
            <a:r>
              <a:rPr lang="it-IT" dirty="0" smtClean="0"/>
              <a:t>SiO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(1.55um</a:t>
            </a:r>
            <a:r>
              <a:rPr lang="it-IT" smtClean="0"/>
              <a:t>) TE0 </a:t>
            </a:r>
            <a:r>
              <a:rPr lang="it-IT" dirty="0" smtClean="0"/>
              <a:t>wave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80494"/>
              </p:ext>
            </p:extLst>
          </p:nvPr>
        </p:nvGraphicFramePr>
        <p:xfrm>
          <a:off x="6060601" y="2235200"/>
          <a:ext cx="952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5" imgW="952200" imgH="241200" progId="Equation.DSMT4">
                  <p:embed/>
                </p:oleObj>
              </mc:Choice>
              <mc:Fallback>
                <p:oleObj name="Equation" r:id="rId5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0601" y="2235200"/>
                        <a:ext cx="952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 flipV="1">
            <a:off x="4954555" y="2836506"/>
            <a:ext cx="3153747" cy="93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6389429" y="2752933"/>
            <a:ext cx="163771" cy="1656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ABC2225-C106-4A50-8A0E-C326C70BB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1364"/>
            <a:ext cx="2319798" cy="2085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40C9DA-A206-4B47-BB2A-35CD7F6F3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10" y="2346022"/>
            <a:ext cx="2198197" cy="19761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4E9FE1-0604-404D-AB89-B3D2E9160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87" y="2236704"/>
            <a:ext cx="2319798" cy="2085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637A19-AD21-416E-90A2-8FDB04035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7" y="4539098"/>
            <a:ext cx="2244993" cy="20182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C7952A-08E4-4CB2-9036-2E87338B0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60" y="4606345"/>
            <a:ext cx="2170190" cy="19509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0EC65F-442C-43F4-9FE6-1A5D76EAE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87" y="4539098"/>
            <a:ext cx="2170190" cy="1950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 Modes </a:t>
            </a:r>
            <a:r>
              <a:rPr lang="en-US" sz="3200" dirty="0" smtClean="0"/>
              <a:t>in channel waveguides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0860" y="19349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5977" y="19220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TE01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69179" y="19651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TE10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834" y="2524125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|E|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34" y="440093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|S|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28719" y="1432306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2000nm x 1000nm ridge waveguide Si</a:t>
            </a:r>
            <a:r>
              <a:rPr lang="it-IT" baseline="-25000" dirty="0" smtClean="0"/>
              <a:t>3</a:t>
            </a:r>
            <a:r>
              <a:rPr lang="it-IT" dirty="0" smtClean="0"/>
              <a:t>N</a:t>
            </a:r>
            <a:r>
              <a:rPr lang="it-IT" baseline="-25000" dirty="0" smtClean="0"/>
              <a:t>4</a:t>
            </a:r>
            <a:r>
              <a:rPr lang="it-IT" dirty="0" smtClean="0"/>
              <a:t> </a:t>
            </a:r>
            <a:r>
              <a:rPr lang="it-IT" dirty="0"/>
              <a:t>on </a:t>
            </a:r>
            <a:r>
              <a:rPr lang="it-IT" dirty="0" smtClean="0"/>
              <a:t>SiO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(1.55um)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138"/>
            <a:ext cx="8229600" cy="1143000"/>
          </a:xfrm>
        </p:spPr>
        <p:txBody>
          <a:bodyPr/>
          <a:lstStyle/>
          <a:p>
            <a:r>
              <a:rPr lang="en-US" sz="3200" dirty="0" smtClean="0"/>
              <a:t>TM Field in channel waveguides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0987" y="1825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5977" y="19220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TM01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69179" y="196517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TM02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834" y="2411758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|E|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34" y="440093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|S|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79249" y="1172381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2000nm x 1000nm ridge waveguide Si</a:t>
            </a:r>
            <a:r>
              <a:rPr lang="it-IT" baseline="-25000" dirty="0"/>
              <a:t>3</a:t>
            </a:r>
            <a:r>
              <a:rPr lang="it-IT" dirty="0"/>
              <a:t>N</a:t>
            </a:r>
            <a:r>
              <a:rPr lang="it-IT" baseline="-25000" dirty="0"/>
              <a:t>4</a:t>
            </a:r>
            <a:r>
              <a:rPr lang="it-IT" dirty="0"/>
              <a:t> on SiO</a:t>
            </a:r>
            <a:r>
              <a:rPr lang="it-IT" baseline="-25000" dirty="0"/>
              <a:t>2</a:t>
            </a:r>
            <a:r>
              <a:rPr lang="it-IT" dirty="0"/>
              <a:t> (1.55um) 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EE4BB1-192E-4690-AB99-6B60FC20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76" y="2251440"/>
            <a:ext cx="2573990" cy="23139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93DB0A-5D86-4E1D-BA89-E078D54BF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40" y="2282004"/>
            <a:ext cx="2573990" cy="23139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17FA83-F9B8-4C43-88A4-D269A30A0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90" y="2282003"/>
            <a:ext cx="2573990" cy="23139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C16BD7-E850-4680-BB52-4A59E817C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76" y="4468007"/>
            <a:ext cx="2488850" cy="22374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792183-A053-4943-92C6-9AE9BEDB5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88" y="4484024"/>
            <a:ext cx="2488850" cy="22374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8ECDD2-8BA7-4450-A4DE-9918A345F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0" y="4484023"/>
            <a:ext cx="2408379" cy="21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 bwMode="auto">
          <a:xfrm>
            <a:off x="4317442" y="4582374"/>
            <a:ext cx="1292566" cy="517991"/>
          </a:xfrm>
          <a:prstGeom prst="roundRect">
            <a:avLst/>
          </a:prstGeom>
          <a:solidFill>
            <a:srgbClr val="00B0F0">
              <a:alpha val="1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4336067" y="3546330"/>
            <a:ext cx="1292566" cy="517991"/>
          </a:xfrm>
          <a:prstGeom prst="roundRect">
            <a:avLst/>
          </a:prstGeom>
          <a:solidFill>
            <a:srgbClr val="00B0F0">
              <a:alpha val="1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6636242" y="4110170"/>
            <a:ext cx="1292566" cy="517991"/>
          </a:xfrm>
          <a:prstGeom prst="roundRect">
            <a:avLst/>
          </a:prstGeom>
          <a:solidFill>
            <a:srgbClr val="00B0F0">
              <a:alpha val="1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655680" y="3606665"/>
            <a:ext cx="1292566" cy="517991"/>
          </a:xfrm>
          <a:prstGeom prst="roundRect">
            <a:avLst/>
          </a:prstGeom>
          <a:solidFill>
            <a:srgbClr val="FFFF0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031874-49DE-44D0-95B4-C6FE1B3AA8B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9289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Planar  waveguide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984186" y="958334"/>
            <a:ext cx="2583573" cy="369332"/>
            <a:chOff x="4984186" y="958334"/>
            <a:chExt cx="2583573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4984186" y="958334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Slab waveguide</a:t>
              </a:r>
              <a:endParaRPr lang="en-US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161969"/>
                </p:ext>
              </p:extLst>
            </p:nvPr>
          </p:nvGraphicFramePr>
          <p:xfrm>
            <a:off x="6967440" y="975919"/>
            <a:ext cx="600319" cy="308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1" name="Equation" r:id="rId4" imgW="444240" imgH="228600" progId="Equation.DSMT4">
                    <p:embed/>
                  </p:oleObj>
                </mc:Choice>
                <mc:Fallback>
                  <p:oleObj name="Equation" r:id="rId4" imgW="4442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967440" y="975919"/>
                          <a:ext cx="600319" cy="308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47"/>
          <p:cNvGrpSpPr/>
          <p:nvPr/>
        </p:nvGrpSpPr>
        <p:grpSpPr>
          <a:xfrm>
            <a:off x="228600" y="1143000"/>
            <a:ext cx="4285489" cy="2224454"/>
            <a:chOff x="228600" y="1143000"/>
            <a:chExt cx="4285489" cy="2224454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600" y="1143000"/>
              <a:ext cx="4285489" cy="2224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949570" y="22860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89390" y="277250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cladding</a:t>
              </a:r>
              <a:endParaRPr lang="en-US" dirty="0"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57598"/>
              </p:ext>
            </p:extLst>
          </p:nvPr>
        </p:nvGraphicFramePr>
        <p:xfrm>
          <a:off x="5265738" y="1524000"/>
          <a:ext cx="26336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2" name="Equation" r:id="rId7" imgW="3149280" imgH="469800" progId="Equation.DSMT4">
                  <p:embed/>
                </p:oleObj>
              </mc:Choice>
              <mc:Fallback>
                <p:oleObj name="Equation" r:id="rId7" imgW="3149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5738" y="1524000"/>
                        <a:ext cx="2633662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70579" y="243149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Maxwell equations</a:t>
            </a:r>
            <a:endParaRPr lang="en-US" dirty="0"/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411294"/>
              </p:ext>
            </p:extLst>
          </p:nvPr>
        </p:nvGraphicFramePr>
        <p:xfrm>
          <a:off x="6426165" y="3035863"/>
          <a:ext cx="1307827" cy="580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3" name="Equation" r:id="rId9" imgW="952200" imgH="393480" progId="Equation.DSMT4">
                  <p:embed/>
                </p:oleObj>
              </mc:Choice>
              <mc:Fallback>
                <p:oleObj name="Equation" r:id="rId9" imgW="952200" imgH="393480" progId="Equation.DSMT4">
                  <p:embed/>
                  <p:pic>
                    <p:nvPicPr>
                      <p:cNvPr id="61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165" y="3035863"/>
                        <a:ext cx="1307827" cy="580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495044"/>
              </p:ext>
            </p:extLst>
          </p:nvPr>
        </p:nvGraphicFramePr>
        <p:xfrm>
          <a:off x="4183556" y="2992682"/>
          <a:ext cx="1573579" cy="61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4" name="Equation" r:id="rId11" imgW="1079280" imgH="393480" progId="Equation.DSMT4">
                  <p:embed/>
                </p:oleObj>
              </mc:Choice>
              <mc:Fallback>
                <p:oleObj name="Equation" r:id="rId11" imgW="1079280" imgH="393480" progId="Equation.DSMT4">
                  <p:embed/>
                  <p:pic>
                    <p:nvPicPr>
                      <p:cNvPr id="61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556" y="2992682"/>
                        <a:ext cx="1573579" cy="6139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782087"/>
              </p:ext>
            </p:extLst>
          </p:nvPr>
        </p:nvGraphicFramePr>
        <p:xfrm>
          <a:off x="7848600" y="2424278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5" name="Equation" r:id="rId13" imgW="838080" imgH="419040" progId="Equation.DSMT4">
                  <p:embed/>
                </p:oleObj>
              </mc:Choice>
              <mc:Fallback>
                <p:oleObj name="Equation" r:id="rId13" imgW="838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48600" y="2424278"/>
                        <a:ext cx="838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96403"/>
              </p:ext>
            </p:extLst>
          </p:nvPr>
        </p:nvGraphicFramePr>
        <p:xfrm>
          <a:off x="6586439" y="2381266"/>
          <a:ext cx="1163997" cy="34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6" name="Equation" r:id="rId15" imgW="761760" imgH="228600" progId="Equation.DSMT4">
                  <p:embed/>
                </p:oleObj>
              </mc:Choice>
              <mc:Fallback>
                <p:oleObj name="Equation" r:id="rId15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86439" y="2381266"/>
                        <a:ext cx="1163997" cy="349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9008" y="3641725"/>
            <a:ext cx="365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One can have two independent modes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37281" y="4061711"/>
            <a:ext cx="1671149" cy="517991"/>
          </a:xfrm>
          <a:prstGeom prst="roundRect">
            <a:avLst/>
          </a:prstGeom>
          <a:solidFill>
            <a:srgbClr val="FFFF0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603515" y="4579702"/>
            <a:ext cx="1292566" cy="517991"/>
          </a:xfrm>
          <a:prstGeom prst="roundRect">
            <a:avLst/>
          </a:prstGeom>
          <a:solidFill>
            <a:srgbClr val="FFFF0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512171"/>
              </p:ext>
            </p:extLst>
          </p:nvPr>
        </p:nvGraphicFramePr>
        <p:xfrm>
          <a:off x="4303713" y="3654425"/>
          <a:ext cx="16827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7" name="Equation" r:id="rId17" imgW="1587240" imgH="1257120" progId="Equation.DSMT4">
                  <p:embed/>
                </p:oleObj>
              </mc:Choice>
              <mc:Fallback>
                <p:oleObj name="Equation" r:id="rId17" imgW="158724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03713" y="3654425"/>
                        <a:ext cx="168275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23319"/>
              </p:ext>
            </p:extLst>
          </p:nvPr>
        </p:nvGraphicFramePr>
        <p:xfrm>
          <a:off x="6589713" y="3641725"/>
          <a:ext cx="142398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Equation" r:id="rId19" imgW="1295280" imgH="1257120" progId="Equation.DSMT4">
                  <p:embed/>
                </p:oleObj>
              </mc:Choice>
              <mc:Fallback>
                <p:oleObj name="Equation" r:id="rId19" imgW="129528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89713" y="3641725"/>
                        <a:ext cx="1423987" cy="138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3927" y="3984336"/>
            <a:ext cx="256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Transverse electric (TE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566783"/>
              </p:ext>
            </p:extLst>
          </p:nvPr>
        </p:nvGraphicFramePr>
        <p:xfrm>
          <a:off x="1423988" y="4314825"/>
          <a:ext cx="1016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9" name="Equation" r:id="rId21" imgW="1015920" imgH="1155600" progId="Equation.DSMT4">
                  <p:embed/>
                </p:oleObj>
              </mc:Choice>
              <mc:Fallback>
                <p:oleObj name="Equation" r:id="rId21" imgW="101592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23988" y="4314825"/>
                        <a:ext cx="10160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72937" y="5492299"/>
            <a:ext cx="2762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Transverse magnetic (TM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875052"/>
              </p:ext>
            </p:extLst>
          </p:nvPr>
        </p:nvGraphicFramePr>
        <p:xfrm>
          <a:off x="3184525" y="5508625"/>
          <a:ext cx="1244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0" name="Equation" r:id="rId23" imgW="1244520" imgH="1168200" progId="Equation.DSMT4">
                  <p:embed/>
                </p:oleObj>
              </mc:Choice>
              <mc:Fallback>
                <p:oleObj name="Equation" r:id="rId23" imgW="124452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84525" y="5508625"/>
                        <a:ext cx="12446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2092301" y="5577346"/>
            <a:ext cx="984836" cy="1335757"/>
            <a:chOff x="5873304" y="5147593"/>
            <a:chExt cx="984836" cy="1335757"/>
          </a:xfrm>
        </p:grpSpPr>
        <p:cxnSp>
          <p:nvCxnSpPr>
            <p:cNvPr id="55" name="Straight Arrow Connector 54"/>
            <p:cNvCxnSpPr/>
            <p:nvPr/>
          </p:nvCxnSpPr>
          <p:spPr bwMode="auto">
            <a:xfrm flipH="1">
              <a:off x="5873304" y="5900894"/>
              <a:ext cx="529539" cy="3457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V="1">
              <a:off x="6402843" y="5358618"/>
              <a:ext cx="116744" cy="54227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6402843" y="5358618"/>
              <a:ext cx="0" cy="5422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6402843" y="5900894"/>
              <a:ext cx="1167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6519586" y="51475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18848" y="61140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8845" y="4392666"/>
            <a:ext cx="1120942" cy="892062"/>
            <a:chOff x="4806534" y="5253762"/>
            <a:chExt cx="1120942" cy="892062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 flipH="1">
              <a:off x="4982350" y="5800076"/>
              <a:ext cx="529539" cy="3457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V="1">
              <a:off x="5511889" y="5257800"/>
              <a:ext cx="116744" cy="54227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5511889" y="5257800"/>
              <a:ext cx="0" cy="5422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5511889" y="5800076"/>
              <a:ext cx="1167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4806534" y="577649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63274" y="525376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18" grpId="0" animBg="1"/>
      <p:bldP spid="9" grpId="0"/>
      <p:bldP spid="17" grpId="0"/>
      <p:bldP spid="35" grpId="0" animBg="1"/>
      <p:bldP spid="36" grpId="0" animBg="1"/>
      <p:bldP spid="20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2061E470-B72F-40BF-8749-6A293AE54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58" y="2206896"/>
            <a:ext cx="4032738" cy="2688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Effective index and GVD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36794" y="355114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Zero GVD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9249" y="1172381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2000nm x 1000nm ridge waveguide Si</a:t>
            </a:r>
            <a:r>
              <a:rPr lang="it-IT" baseline="-25000" dirty="0"/>
              <a:t>3</a:t>
            </a:r>
            <a:r>
              <a:rPr lang="it-IT" dirty="0"/>
              <a:t>N</a:t>
            </a:r>
            <a:r>
              <a:rPr lang="it-IT" baseline="-25000" dirty="0"/>
              <a:t>4</a:t>
            </a:r>
            <a:r>
              <a:rPr lang="it-IT" dirty="0"/>
              <a:t> on SiO</a:t>
            </a:r>
            <a:r>
              <a:rPr lang="it-IT" baseline="-25000" dirty="0"/>
              <a:t>2</a:t>
            </a:r>
            <a:r>
              <a:rPr lang="it-IT" dirty="0"/>
              <a:t> (1.55um)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1D951F-A929-4E30-AA46-B7FD8D2CF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" y="2083777"/>
            <a:ext cx="4067908" cy="27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8151"/>
            <a:ext cx="8229600" cy="1143000"/>
          </a:xfrm>
        </p:spPr>
        <p:txBody>
          <a:bodyPr/>
          <a:lstStyle/>
          <a:p>
            <a:r>
              <a:rPr lang="en-US" sz="3200" dirty="0" smtClean="0"/>
              <a:t>Reciprocity and orthogonality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330110"/>
              </p:ext>
            </p:extLst>
          </p:nvPr>
        </p:nvGraphicFramePr>
        <p:xfrm>
          <a:off x="618724" y="869509"/>
          <a:ext cx="942359" cy="807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5" name="Equation" r:id="rId3" imgW="1015920" imgH="812520" progId="Equation.DSMT4">
                  <p:embed/>
                </p:oleObj>
              </mc:Choice>
              <mc:Fallback>
                <p:oleObj name="Equation" r:id="rId3" imgW="1015920" imgH="81252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24" y="869509"/>
                        <a:ext cx="942359" cy="8070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61266"/>
              </p:ext>
            </p:extLst>
          </p:nvPr>
        </p:nvGraphicFramePr>
        <p:xfrm>
          <a:off x="1880538" y="113665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6" name="Equation" r:id="rId5" imgW="1295280" imgH="457200" progId="Equation.DSMT4">
                  <p:embed/>
                </p:oleObj>
              </mc:Choice>
              <mc:Fallback>
                <p:oleObj name="Equation" r:id="rId5" imgW="1295280" imgH="457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0538" y="1136650"/>
                        <a:ext cx="129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330047" y="1019016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7" name="Equation" r:id="rId7" imgW="1168200" imgH="482400" progId="Equation.DSMT4">
                  <p:embed/>
                </p:oleObj>
              </mc:Choice>
              <mc:Fallback>
                <p:oleObj name="Equation" r:id="rId7" imgW="1168200" imgH="482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0047" y="1019016"/>
                        <a:ext cx="1168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44451"/>
              </p:ext>
            </p:extLst>
          </p:nvPr>
        </p:nvGraphicFramePr>
        <p:xfrm>
          <a:off x="4655976" y="1038517"/>
          <a:ext cx="25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8" name="Equation" r:id="rId9" imgW="253800" imgH="469800" progId="Equation.DSMT4">
                  <p:embed/>
                </p:oleObj>
              </mc:Choice>
              <mc:Fallback>
                <p:oleObj name="Equation" r:id="rId9" imgW="253800" imgH="469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55976" y="1038517"/>
                        <a:ext cx="254000" cy="469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079839" y="1016292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9" name="Equation" r:id="rId11" imgW="1612800" imgH="482400" progId="Equation.DSMT4">
                  <p:embed/>
                </p:oleObj>
              </mc:Choice>
              <mc:Fallback>
                <p:oleObj name="Equation" r:id="rId11" imgW="1612800" imgH="4824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9839" y="1016292"/>
                        <a:ext cx="1612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88341" y="105654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subtract</a:t>
            </a:r>
            <a:endParaRPr lang="en-US" sz="16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165393"/>
              </p:ext>
            </p:extLst>
          </p:nvPr>
        </p:nvGraphicFramePr>
        <p:xfrm>
          <a:off x="1247775" y="1797050"/>
          <a:ext cx="4165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0" name="Equation" r:id="rId13" imgW="4165560" imgH="279360" progId="Equation.DSMT4">
                  <p:embed/>
                </p:oleObj>
              </mc:Choice>
              <mc:Fallback>
                <p:oleObj name="Equation" r:id="rId13" imgW="4165560" imgH="2793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47775" y="1797050"/>
                        <a:ext cx="4165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21636" y="2088584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dd up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390992" y="1733798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Conjugate and switch 1 and 2</a:t>
            </a:r>
            <a:endParaRPr lang="en-US" sz="16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743537"/>
              </p:ext>
            </p:extLst>
          </p:nvPr>
        </p:nvGraphicFramePr>
        <p:xfrm>
          <a:off x="3557588" y="2147888"/>
          <a:ext cx="270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1" name="Equation" r:id="rId15" imgW="2705040" imgH="279360" progId="Equation.DSMT4">
                  <p:embed/>
                </p:oleObj>
              </mc:Choice>
              <mc:Fallback>
                <p:oleObj name="Equation" r:id="rId15" imgW="2705040" imgH="27936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57588" y="2147888"/>
                        <a:ext cx="270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16956"/>
              </p:ext>
            </p:extLst>
          </p:nvPr>
        </p:nvGraphicFramePr>
        <p:xfrm>
          <a:off x="3563776" y="2498134"/>
          <a:ext cx="162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2" name="Equation" r:id="rId17" imgW="1625400" imgH="241200" progId="Equation.DSMT4">
                  <p:embed/>
                </p:oleObj>
              </mc:Choice>
              <mc:Fallback>
                <p:oleObj name="Equation" r:id="rId17" imgW="1625400" imgH="2412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63776" y="2498134"/>
                        <a:ext cx="1625600" cy="241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30506" y="241105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reciprocity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12" y="281830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two modes 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561439" y="3218521"/>
          <a:ext cx="1155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3" name="Equation" r:id="rId19" imgW="1155600" imgH="990360" progId="Equation.DSMT4">
                  <p:embed/>
                </p:oleObj>
              </mc:Choice>
              <mc:Fallback>
                <p:oleObj name="Equation" r:id="rId19" imgW="1155600" imgH="99036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1439" y="3218521"/>
                        <a:ext cx="11557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45239"/>
              </p:ext>
            </p:extLst>
          </p:nvPr>
        </p:nvGraphicFramePr>
        <p:xfrm>
          <a:off x="2073275" y="3086100"/>
          <a:ext cx="485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4" name="Equation" r:id="rId21" imgW="4851360" imgH="393480" progId="Equation.DSMT4">
                  <p:embed/>
                </p:oleObj>
              </mc:Choice>
              <mc:Fallback>
                <p:oleObj name="Equation" r:id="rId21" imgW="4851360" imgH="39348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73275" y="3086100"/>
                        <a:ext cx="4851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358529"/>
              </p:ext>
            </p:extLst>
          </p:nvPr>
        </p:nvGraphicFramePr>
        <p:xfrm>
          <a:off x="7032097" y="3074135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5" name="Equation" r:id="rId23" imgW="1066680" imgH="419040" progId="Equation.DSMT4">
                  <p:embed/>
                </p:oleObj>
              </mc:Choice>
              <mc:Fallback>
                <p:oleObj name="Equation" r:id="rId23" imgW="1066680" imgH="41904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32097" y="3074135"/>
                        <a:ext cx="1066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504584"/>
              </p:ext>
            </p:extLst>
          </p:nvPr>
        </p:nvGraphicFramePr>
        <p:xfrm>
          <a:off x="1952625" y="3584575"/>
          <a:ext cx="5969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6" name="Equation" r:id="rId25" imgW="5968800" imgH="711000" progId="Equation.DSMT4">
                  <p:embed/>
                </p:oleObj>
              </mc:Choice>
              <mc:Fallback>
                <p:oleObj name="Equation" r:id="rId25" imgW="5968800" imgH="7110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52625" y="3584575"/>
                        <a:ext cx="5969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36851"/>
              </p:ext>
            </p:extLst>
          </p:nvPr>
        </p:nvGraphicFramePr>
        <p:xfrm>
          <a:off x="1406363" y="4754496"/>
          <a:ext cx="3822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7" name="Equation" r:id="rId27" imgW="3822480" imgH="253800" progId="Equation.DSMT4">
                  <p:embed/>
                </p:oleObj>
              </mc:Choice>
              <mc:Fallback>
                <p:oleObj name="Equation" r:id="rId27" imgW="382248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06363" y="4754496"/>
                        <a:ext cx="3822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52158" y="4677963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Integrate over </a:t>
            </a:r>
            <a:r>
              <a:rPr lang="en-US" sz="1600" i="1" dirty="0" err="1" smtClean="0"/>
              <a:t>dxdy</a:t>
            </a:r>
            <a:endParaRPr lang="en-US" sz="1600" i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41316"/>
              </p:ext>
            </p:extLst>
          </p:nvPr>
        </p:nvGraphicFramePr>
        <p:xfrm>
          <a:off x="1403188" y="5137084"/>
          <a:ext cx="401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8" name="Equation" r:id="rId29" imgW="4012920" imgH="457200" progId="Equation.DSMT4">
                  <p:embed/>
                </p:oleObj>
              </mc:Choice>
              <mc:Fallback>
                <p:oleObj name="Equation" r:id="rId29" imgW="401292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03188" y="5137084"/>
                        <a:ext cx="4013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80596"/>
              </p:ext>
            </p:extLst>
          </p:nvPr>
        </p:nvGraphicFramePr>
        <p:xfrm>
          <a:off x="5621176" y="5081521"/>
          <a:ext cx="208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9" name="Equation" r:id="rId31" imgW="2082600" imgH="457200" progId="Equation.DSMT4">
                  <p:embed/>
                </p:oleObj>
              </mc:Choice>
              <mc:Fallback>
                <p:oleObj name="Equation" r:id="rId31" imgW="2082600" imgH="45720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21176" y="5081521"/>
                        <a:ext cx="2082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387899"/>
              </p:ext>
            </p:extLst>
          </p:nvPr>
        </p:nvGraphicFramePr>
        <p:xfrm>
          <a:off x="1916485" y="809592"/>
          <a:ext cx="9064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0" name="Equation" r:id="rId33" imgW="906935" imgH="256977" progId="Equation.DSMT4">
                  <p:embed/>
                </p:oleObj>
              </mc:Choice>
              <mc:Fallback>
                <p:oleObj name="Equation" r:id="rId33" imgW="906935" imgH="2569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916485" y="809592"/>
                        <a:ext cx="906463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354531" y="2072352"/>
            <a:ext cx="1995487" cy="443868"/>
            <a:chOff x="354531" y="2072352"/>
            <a:chExt cx="1995487" cy="443868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8026981"/>
                </p:ext>
              </p:extLst>
            </p:nvPr>
          </p:nvGraphicFramePr>
          <p:xfrm>
            <a:off x="354531" y="2316195"/>
            <a:ext cx="1995487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61" name="Equation" r:id="rId35" imgW="1994968" imgH="200111" progId="Equation.DSMT4">
                    <p:embed/>
                  </p:oleObj>
                </mc:Choice>
                <mc:Fallback>
                  <p:oleObj name="Equation" r:id="rId35" imgW="1994968" imgH="20011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54531" y="2316195"/>
                          <a:ext cx="1995487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Arrow Connector 26"/>
            <p:cNvCxnSpPr/>
            <p:nvPr/>
          </p:nvCxnSpPr>
          <p:spPr bwMode="auto">
            <a:xfrm flipV="1">
              <a:off x="1880538" y="2072352"/>
              <a:ext cx="72087" cy="2252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775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7" grpId="0"/>
      <p:bldP spid="18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733"/>
            <a:ext cx="8229600" cy="1143000"/>
          </a:xfrm>
        </p:spPr>
        <p:txBody>
          <a:bodyPr/>
          <a:lstStyle/>
          <a:p>
            <a:r>
              <a:rPr lang="en-US" sz="3200" dirty="0" smtClean="0"/>
              <a:t>Orthogonality and normalization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0944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 </a:t>
            </a:r>
            <a:r>
              <a:rPr lang="en-US" dirty="0" smtClean="0"/>
              <a:t>wave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96595"/>
              </p:ext>
            </p:extLst>
          </p:nvPr>
        </p:nvGraphicFramePr>
        <p:xfrm>
          <a:off x="225425" y="4830763"/>
          <a:ext cx="2374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2" name="Equation" r:id="rId3" imgW="2374560" imgH="863280" progId="Equation.DSMT4">
                  <p:embed/>
                </p:oleObj>
              </mc:Choice>
              <mc:Fallback>
                <p:oleObj name="Equation" r:id="rId3" imgW="2374560" imgH="86328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425" y="4830763"/>
                        <a:ext cx="2374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29467"/>
              </p:ext>
            </p:extLst>
          </p:nvPr>
        </p:nvGraphicFramePr>
        <p:xfrm>
          <a:off x="1039813" y="6430682"/>
          <a:ext cx="647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3" name="Equation" r:id="rId5" imgW="647640" imgH="241200" progId="Equation.DSMT4">
                  <p:embed/>
                </p:oleObj>
              </mc:Choice>
              <mc:Fallback>
                <p:oleObj name="Equation" r:id="rId5" imgW="647640" imgH="24120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6430682"/>
                        <a:ext cx="647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19600" y="404146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 </a:t>
            </a:r>
            <a:r>
              <a:rPr lang="en-US" dirty="0" smtClean="0"/>
              <a:t>wave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446215"/>
              </p:ext>
            </p:extLst>
          </p:nvPr>
        </p:nvGraphicFramePr>
        <p:xfrm>
          <a:off x="3645720" y="4658131"/>
          <a:ext cx="2603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4" name="Equation" r:id="rId7" imgW="2603160" imgH="1346040" progId="Equation.DSMT4">
                  <p:embed/>
                </p:oleObj>
              </mc:Choice>
              <mc:Fallback>
                <p:oleObj name="Equation" r:id="rId7" imgW="2603160" imgH="134604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5720" y="4658131"/>
                        <a:ext cx="2603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945340"/>
              </p:ext>
            </p:extLst>
          </p:nvPr>
        </p:nvGraphicFramePr>
        <p:xfrm>
          <a:off x="5805488" y="5534025"/>
          <a:ext cx="242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5" name="Equation" r:id="rId9" imgW="2425680" imgH="469800" progId="Equation.DSMT4">
                  <p:embed/>
                </p:oleObj>
              </mc:Choice>
              <mc:Fallback>
                <p:oleObj name="Equation" r:id="rId9" imgW="2425680" imgH="4698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5488" y="5534025"/>
                        <a:ext cx="2425700" cy="4699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119009"/>
              </p:ext>
            </p:extLst>
          </p:nvPr>
        </p:nvGraphicFramePr>
        <p:xfrm>
          <a:off x="1811338" y="1020763"/>
          <a:ext cx="187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6" name="Equation" r:id="rId11" imgW="1879560" imgH="863280" progId="Equation.DSMT4">
                  <p:embed/>
                </p:oleObj>
              </mc:Choice>
              <mc:Fallback>
                <p:oleObj name="Equation" r:id="rId11" imgW="18795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11338" y="1020763"/>
                        <a:ext cx="1879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5262" y="1229006"/>
            <a:ext cx="160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Expand fields into the modes</a:t>
            </a:r>
            <a:endParaRPr lang="en-US" sz="16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930469"/>
              </p:ext>
            </p:extLst>
          </p:nvPr>
        </p:nvGraphicFramePr>
        <p:xfrm>
          <a:off x="3964354" y="1409872"/>
          <a:ext cx="246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7" name="Equation" r:id="rId13" imgW="2463480" imgH="457200" progId="Equation.DSMT4">
                  <p:embed/>
                </p:oleObj>
              </mc:Choice>
              <mc:Fallback>
                <p:oleObj name="Equation" r:id="rId13" imgW="2463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4354" y="1409872"/>
                        <a:ext cx="2463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3749"/>
              </p:ext>
            </p:extLst>
          </p:nvPr>
        </p:nvGraphicFramePr>
        <p:xfrm>
          <a:off x="4025974" y="997005"/>
          <a:ext cx="344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8" name="Equation" r:id="rId15" imgW="3441600" imgH="393480" progId="Equation.DSMT4">
                  <p:embed/>
                </p:oleObj>
              </mc:Choice>
              <mc:Fallback>
                <p:oleObj name="Equation" r:id="rId15" imgW="3441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25974" y="997005"/>
                        <a:ext cx="3441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82071" y="361892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simplifications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75" y="2044742"/>
            <a:ext cx="5155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Power along the direction of propagation in each mode</a:t>
            </a:r>
            <a:endParaRPr lang="en-US" sz="16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879287"/>
              </p:ext>
            </p:extLst>
          </p:nvPr>
        </p:nvGraphicFramePr>
        <p:xfrm>
          <a:off x="1905000" y="2505075"/>
          <a:ext cx="4394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9" name="Equation" r:id="rId17" imgW="4394160" imgH="495000" progId="Equation.DSMT4">
                  <p:embed/>
                </p:oleObj>
              </mc:Choice>
              <mc:Fallback>
                <p:oleObj name="Equation" r:id="rId17" imgW="4394160" imgH="4950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5000" y="2505075"/>
                        <a:ext cx="43942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6755" y="3124296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Normalization</a:t>
            </a:r>
            <a:endParaRPr lang="en-US" sz="16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145227"/>
              </p:ext>
            </p:extLst>
          </p:nvPr>
        </p:nvGraphicFramePr>
        <p:xfrm>
          <a:off x="1817357" y="3069307"/>
          <a:ext cx="201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0" name="Equation" r:id="rId19" imgW="2019240" imgH="457200" progId="Equation.DSMT4">
                  <p:embed/>
                </p:oleObj>
              </mc:Choice>
              <mc:Fallback>
                <p:oleObj name="Equation" r:id="rId19" imgW="2019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17357" y="3069307"/>
                        <a:ext cx="2019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771122"/>
              </p:ext>
            </p:extLst>
          </p:nvPr>
        </p:nvGraphicFramePr>
        <p:xfrm>
          <a:off x="4102100" y="3144126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1" name="Equation" r:id="rId21" imgW="634680" imgH="279360" progId="Equation.DSMT4">
                  <p:embed/>
                </p:oleObj>
              </mc:Choice>
              <mc:Fallback>
                <p:oleObj name="Equation" r:id="rId21" imgW="634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02100" y="3144126"/>
                        <a:ext cx="635000" cy="279400"/>
                      </a:xfrm>
                      <a:prstGeom prst="rect">
                        <a:avLst/>
                      </a:prstGeom>
                      <a:solidFill>
                        <a:srgbClr val="CC66FF">
                          <a:alpha val="19000"/>
                        </a:srgbClr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37772"/>
              </p:ext>
            </p:extLst>
          </p:nvPr>
        </p:nvGraphicFramePr>
        <p:xfrm>
          <a:off x="5144320" y="3084887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2" name="Equation" r:id="rId23" imgW="2209680" imgH="457200" progId="Equation.DSMT4">
                  <p:embed/>
                </p:oleObj>
              </mc:Choice>
              <mc:Fallback>
                <p:oleObj name="Equation" r:id="rId23" imgW="2209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44320" y="3084887"/>
                        <a:ext cx="2209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056095"/>
              </p:ext>
            </p:extLst>
          </p:nvPr>
        </p:nvGraphicFramePr>
        <p:xfrm>
          <a:off x="366713" y="5832475"/>
          <a:ext cx="199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3" name="Equation" r:id="rId25" imgW="1993680" imgH="457200" progId="Equation.DSMT4">
                  <p:embed/>
                </p:oleObj>
              </mc:Choice>
              <mc:Fallback>
                <p:oleObj name="Equation" r:id="rId25" imgW="1993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6713" y="5832475"/>
                        <a:ext cx="1993900" cy="4572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4000"/>
                        </a:srgbClr>
                      </a:solidFill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14166"/>
              </p:ext>
            </p:extLst>
          </p:nvPr>
        </p:nvGraphicFramePr>
        <p:xfrm>
          <a:off x="5805488" y="6137364"/>
          <a:ext cx="6381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4" name="Equation" r:id="rId27" imgW="638245" imgH="228702" progId="Equation.DSMT4">
                  <p:embed/>
                </p:oleObj>
              </mc:Choice>
              <mc:Fallback>
                <p:oleObj name="Equation" r:id="rId27" imgW="638245" imgH="22870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05488" y="6137364"/>
                        <a:ext cx="63817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105495" y="6003925"/>
            <a:ext cx="2029723" cy="816976"/>
            <a:chOff x="3105495" y="6003925"/>
            <a:chExt cx="2029723" cy="816976"/>
          </a:xfrm>
        </p:grpSpPr>
        <p:sp>
          <p:nvSpPr>
            <p:cNvPr id="3" name="TextBox 2"/>
            <p:cNvSpPr txBox="1"/>
            <p:nvPr/>
          </p:nvSpPr>
          <p:spPr>
            <a:xfrm>
              <a:off x="3105495" y="6003925"/>
              <a:ext cx="2029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 weak waveguides</a:t>
              </a:r>
              <a:endParaRPr lang="en-US" sz="1600" dirty="0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114146"/>
                </p:ext>
              </p:extLst>
            </p:nvPr>
          </p:nvGraphicFramePr>
          <p:xfrm>
            <a:off x="3448870" y="6363701"/>
            <a:ext cx="1498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95" name="Equation" r:id="rId29" imgW="1498571" imgH="457088" progId="Equation.DSMT4">
                    <p:embed/>
                  </p:oleObj>
                </mc:Choice>
                <mc:Fallback>
                  <p:oleObj name="Equation" r:id="rId29" imgW="1498571" imgH="45708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48870" y="6363701"/>
                          <a:ext cx="14986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6880634" y="3839843"/>
            <a:ext cx="1702051" cy="1491388"/>
            <a:chOff x="6880634" y="3839843"/>
            <a:chExt cx="1702051" cy="1491388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6880634" y="3839843"/>
              <a:ext cx="1702051" cy="1491388"/>
            </a:xfrm>
            <a:prstGeom prst="roundRect">
              <a:avLst/>
            </a:prstGeom>
            <a:solidFill>
              <a:srgbClr val="00B050">
                <a:alpha val="1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08682" y="3920042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Dimensionality</a:t>
              </a:r>
              <a:endParaRPr lang="en-US" sz="1400" dirty="0"/>
            </a:p>
          </p:txBody>
        </p:sp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4747"/>
              </p:ext>
            </p:extLst>
          </p:nvPr>
        </p:nvGraphicFramePr>
        <p:xfrm>
          <a:off x="7181850" y="4315231"/>
          <a:ext cx="1176882" cy="9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6" name="Equation" r:id="rId31" imgW="876240" imgH="685800" progId="Equation.DSMT4">
                  <p:embed/>
                </p:oleObj>
              </mc:Choice>
              <mc:Fallback>
                <p:oleObj name="Equation" r:id="rId31" imgW="8762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181850" y="4315231"/>
                        <a:ext cx="1176882" cy="92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8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18" grpId="0"/>
      <p:bldP spid="20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8151"/>
            <a:ext cx="8229600" cy="1143000"/>
          </a:xfrm>
        </p:spPr>
        <p:txBody>
          <a:bodyPr/>
          <a:lstStyle/>
          <a:p>
            <a:r>
              <a:rPr lang="en-US" sz="3200" dirty="0" smtClean="0"/>
              <a:t>Reciprocity and time reversal</a:t>
            </a:r>
            <a:endParaRPr lang="en-US" sz="3200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70742"/>
              </p:ext>
            </p:extLst>
          </p:nvPr>
        </p:nvGraphicFramePr>
        <p:xfrm>
          <a:off x="630238" y="869950"/>
          <a:ext cx="977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6" name="Equation" r:id="rId3" imgW="1054080" imgH="812520" progId="Equation.DSMT4">
                  <p:embed/>
                </p:oleObj>
              </mc:Choice>
              <mc:Fallback>
                <p:oleObj name="Equation" r:id="rId3" imgW="1054080" imgH="81252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869950"/>
                        <a:ext cx="977900" cy="806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97772"/>
              </p:ext>
            </p:extLst>
          </p:nvPr>
        </p:nvGraphicFramePr>
        <p:xfrm>
          <a:off x="1735138" y="1044575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7" name="Equation" r:id="rId5" imgW="1587240" imgH="457200" progId="Equation.DSMT4">
                  <p:embed/>
                </p:oleObj>
              </mc:Choice>
              <mc:Fallback>
                <p:oleObj name="Equation" r:id="rId5" imgW="1587240" imgH="457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5138" y="1044575"/>
                        <a:ext cx="1587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256494"/>
              </p:ext>
            </p:extLst>
          </p:nvPr>
        </p:nvGraphicFramePr>
        <p:xfrm>
          <a:off x="3436776" y="1056543"/>
          <a:ext cx="25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8" name="Equation" r:id="rId7" imgW="253800" imgH="469800" progId="Equation.DSMT4">
                  <p:embed/>
                </p:oleObj>
              </mc:Choice>
              <mc:Fallback>
                <p:oleObj name="Equation" r:id="rId7" imgW="253800" imgH="469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6776" y="1056543"/>
                        <a:ext cx="2540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558543"/>
              </p:ext>
            </p:extLst>
          </p:nvPr>
        </p:nvGraphicFramePr>
        <p:xfrm>
          <a:off x="4622800" y="996950"/>
          <a:ext cx="228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9" name="Equation" r:id="rId9" imgW="2286000" imgH="482400" progId="Equation.DSMT4">
                  <p:embed/>
                </p:oleObj>
              </mc:Choice>
              <mc:Fallback>
                <p:oleObj name="Equation" r:id="rId9" imgW="2286000" imgH="4824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2800" y="996950"/>
                        <a:ext cx="2286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55643" y="94303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  <a:endParaRPr lang="en-US" sz="16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3134"/>
              </p:ext>
            </p:extLst>
          </p:nvPr>
        </p:nvGraphicFramePr>
        <p:xfrm>
          <a:off x="927100" y="1954213"/>
          <a:ext cx="4648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0" name="Equation" r:id="rId11" imgW="4647960" imgH="279360" progId="Equation.DSMT4">
                  <p:embed/>
                </p:oleObj>
              </mc:Choice>
              <mc:Fallback>
                <p:oleObj name="Equation" r:id="rId11" imgW="4647960" imgH="2793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7100" y="1954213"/>
                        <a:ext cx="4648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98416" y="2262865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Subtract 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6176" y="1924311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switch 1 and 2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03071" y="275273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reciprocity</a:t>
            </a:r>
            <a:endParaRPr lang="en-US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44435"/>
              </p:ext>
            </p:extLst>
          </p:nvPr>
        </p:nvGraphicFramePr>
        <p:xfrm>
          <a:off x="2338388" y="2286000"/>
          <a:ext cx="309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1" name="Equation" r:id="rId13" imgW="3098520" imgH="279360" progId="Equation.DSMT4">
                  <p:embed/>
                </p:oleObj>
              </mc:Choice>
              <mc:Fallback>
                <p:oleObj name="Equation" r:id="rId13" imgW="3098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8388" y="2286000"/>
                        <a:ext cx="3098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26950"/>
              </p:ext>
            </p:extLst>
          </p:nvPr>
        </p:nvGraphicFramePr>
        <p:xfrm>
          <a:off x="2861938" y="2880763"/>
          <a:ext cx="2413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2" name="Equation" r:id="rId15" imgW="2412720" imgH="241200" progId="Equation.DSMT4">
                  <p:embed/>
                </p:oleObj>
              </mc:Choice>
              <mc:Fallback>
                <p:oleObj name="Equation" r:id="rId15" imgW="2412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61938" y="2880763"/>
                        <a:ext cx="2413000" cy="241300"/>
                      </a:xfrm>
                      <a:prstGeom prst="rect">
                        <a:avLst/>
                      </a:prstGeom>
                      <a:solidFill>
                        <a:srgbClr val="92D050">
                          <a:alpha val="2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26478" y="4083901"/>
            <a:ext cx="8843479" cy="860998"/>
            <a:chOff x="230752" y="3090381"/>
            <a:chExt cx="8843479" cy="860998"/>
          </a:xfrm>
        </p:grpSpPr>
        <p:sp>
          <p:nvSpPr>
            <p:cNvPr id="4" name="TextBox 3"/>
            <p:cNvSpPr txBox="1"/>
            <p:nvPr/>
          </p:nvSpPr>
          <p:spPr>
            <a:xfrm>
              <a:off x="230752" y="3090381"/>
              <a:ext cx="1419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Time reversal</a:t>
              </a:r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163" y="3410563"/>
              <a:ext cx="8405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If we change simultaneously              and                 the Maxwell’s equations still hold  </a:t>
              </a:r>
              <a:endParaRPr lang="en-US" sz="1600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9827672"/>
                </p:ext>
              </p:extLst>
            </p:nvPr>
          </p:nvGraphicFramePr>
          <p:xfrm>
            <a:off x="2966212" y="3418223"/>
            <a:ext cx="597564" cy="253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3" name="Equation" r:id="rId17" imgW="419040" imgH="177480" progId="Equation.DSMT4">
                    <p:embed/>
                  </p:oleObj>
                </mc:Choice>
                <mc:Fallback>
                  <p:oleObj name="Equation" r:id="rId17" imgW="4190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66212" y="3418223"/>
                          <a:ext cx="597564" cy="253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458569"/>
                </p:ext>
              </p:extLst>
            </p:nvPr>
          </p:nvGraphicFramePr>
          <p:xfrm>
            <a:off x="4338638" y="3497290"/>
            <a:ext cx="5715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4" name="Equation" r:id="rId19" imgW="571320" imgH="164880" progId="Equation.DSMT4">
                    <p:embed/>
                  </p:oleObj>
                </mc:Choice>
                <mc:Fallback>
                  <p:oleObj name="Equation" r:id="rId19" imgW="5713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38638" y="3497290"/>
                          <a:ext cx="5715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1129577"/>
                </p:ext>
              </p:extLst>
            </p:nvPr>
          </p:nvGraphicFramePr>
          <p:xfrm>
            <a:off x="8020131" y="3138579"/>
            <a:ext cx="10541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5" name="Equation" r:id="rId21" imgW="1054080" imgH="812520" progId="Equation.DSMT4">
                    <p:embed/>
                  </p:oleObj>
                </mc:Choice>
                <mc:Fallback>
                  <p:oleObj name="Equation" r:id="rId21" imgW="1054080" imgH="812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020131" y="3138579"/>
                          <a:ext cx="10541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257381" y="5076750"/>
            <a:ext cx="4145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complex form take complex conjugate of </a:t>
            </a:r>
            <a:endParaRPr lang="en-US" sz="16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590120"/>
              </p:ext>
            </p:extLst>
          </p:nvPr>
        </p:nvGraphicFramePr>
        <p:xfrm>
          <a:off x="4429156" y="5075678"/>
          <a:ext cx="118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6" name="Equation" r:id="rId23" imgW="1180800" imgH="457200" progId="Equation.DSMT4">
                  <p:embed/>
                </p:oleObj>
              </mc:Choice>
              <mc:Fallback>
                <p:oleObj name="Equation" r:id="rId23" imgW="1180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29156" y="5075678"/>
                        <a:ext cx="1181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12195"/>
              </p:ext>
            </p:extLst>
          </p:nvPr>
        </p:nvGraphicFramePr>
        <p:xfrm>
          <a:off x="6043339" y="5059303"/>
          <a:ext cx="1155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7" name="Equation" r:id="rId25" imgW="1155600" imgH="482400" progId="Equation.DSMT4">
                  <p:embed/>
                </p:oleObj>
              </mc:Choice>
              <mc:Fallback>
                <p:oleObj name="Equation" r:id="rId25" imgW="1155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43339" y="5059303"/>
                        <a:ext cx="1155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ight Arrow 22"/>
          <p:cNvSpPr/>
          <p:nvPr/>
        </p:nvSpPr>
        <p:spPr bwMode="auto">
          <a:xfrm flipV="1">
            <a:off x="5636344" y="5101169"/>
            <a:ext cx="338138" cy="375077"/>
          </a:xfrm>
          <a:prstGeom prst="rightArrow">
            <a:avLst/>
          </a:prstGeom>
          <a:solidFill>
            <a:srgbClr val="6600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flipV="1">
            <a:off x="7293984" y="5113064"/>
            <a:ext cx="338138" cy="375077"/>
          </a:xfrm>
          <a:prstGeom prst="rightArrow">
            <a:avLst/>
          </a:prstGeom>
          <a:solidFill>
            <a:srgbClr val="6600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70679"/>
              </p:ext>
            </p:extLst>
          </p:nvPr>
        </p:nvGraphicFramePr>
        <p:xfrm>
          <a:off x="7727067" y="5047407"/>
          <a:ext cx="134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" name="Equation" r:id="rId27" imgW="1346040" imgH="482400" progId="Equation.DSMT4">
                  <p:embed/>
                </p:oleObj>
              </mc:Choice>
              <mc:Fallback>
                <p:oleObj name="Equation" r:id="rId27" imgW="1346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27067" y="5047407"/>
                        <a:ext cx="1346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0732" y="5722878"/>
            <a:ext cx="9002535" cy="584775"/>
            <a:chOff x="94514" y="4573088"/>
            <a:chExt cx="9002535" cy="584775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6460775"/>
                </p:ext>
              </p:extLst>
            </p:nvPr>
          </p:nvGraphicFramePr>
          <p:xfrm>
            <a:off x="3218068" y="4636875"/>
            <a:ext cx="1206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9" name="Equation" r:id="rId29" imgW="1206360" imgH="228600" progId="Equation.DSMT4">
                    <p:embed/>
                  </p:oleObj>
                </mc:Choice>
                <mc:Fallback>
                  <p:oleObj name="Equation" r:id="rId29" imgW="12063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218068" y="4636875"/>
                          <a:ext cx="1206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94514" y="4573088"/>
              <a:ext cx="90025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Therefore, implementing change                       does not change all the equations and reciprocity can also be written as  </a:t>
              </a:r>
              <a:endParaRPr lang="en-US" sz="1600" dirty="0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047150"/>
                </p:ext>
              </p:extLst>
            </p:nvPr>
          </p:nvGraphicFramePr>
          <p:xfrm>
            <a:off x="2195718" y="4891019"/>
            <a:ext cx="1625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0" name="Equation" r:id="rId31" imgW="1625400" imgH="241200" progId="Equation.DSMT4">
                    <p:embed/>
                  </p:oleObj>
                </mc:Choice>
                <mc:Fallback>
                  <p:oleObj name="Equation" r:id="rId31" imgW="16254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195718" y="4891019"/>
                          <a:ext cx="16256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61422" y="3394047"/>
            <a:ext cx="4221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Integrate over the volume and use Gauss theorem 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4252913" y="3349625"/>
            <a:ext cx="3441700" cy="541893"/>
            <a:chOff x="4252913" y="3349625"/>
            <a:chExt cx="3441700" cy="541893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2489702"/>
                </p:ext>
              </p:extLst>
            </p:nvPr>
          </p:nvGraphicFramePr>
          <p:xfrm>
            <a:off x="4252913" y="3349625"/>
            <a:ext cx="3441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1" name="Equation" r:id="rId33" imgW="3441600" imgH="368280" progId="Equation.DSMT4">
                    <p:embed/>
                  </p:oleObj>
                </mc:Choice>
                <mc:Fallback>
                  <p:oleObj name="Equation" r:id="rId33" imgW="344160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252913" y="3349625"/>
                          <a:ext cx="34417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5329810" y="3552964"/>
              <a:ext cx="2316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(fields vanish at infinity)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4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7" grpId="0"/>
      <p:bldP spid="22" grpId="0"/>
      <p:bldP spid="23" grpId="0" animBg="1"/>
      <p:bldP spid="26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Orthogonality –another look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971748"/>
              </p:ext>
            </p:extLst>
          </p:nvPr>
        </p:nvGraphicFramePr>
        <p:xfrm>
          <a:off x="654050" y="1431925"/>
          <a:ext cx="1368425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1" name="Equation" r:id="rId3" imgW="1231560" imgH="241200" progId="Equation.DSMT4">
                  <p:embed/>
                </p:oleObj>
              </mc:Choice>
              <mc:Fallback>
                <p:oleObj name="Equation" r:id="rId3" imgW="1231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050" y="1431925"/>
                        <a:ext cx="1368425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325922" y="1417638"/>
            <a:ext cx="5749691" cy="338554"/>
            <a:chOff x="2325922" y="1417638"/>
            <a:chExt cx="5749691" cy="338554"/>
          </a:xfrm>
        </p:grpSpPr>
        <p:sp>
          <p:nvSpPr>
            <p:cNvPr id="8" name="TextBox 7"/>
            <p:cNvSpPr txBox="1"/>
            <p:nvPr/>
          </p:nvSpPr>
          <p:spPr>
            <a:xfrm>
              <a:off x="2325922" y="1417638"/>
              <a:ext cx="3866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Power along the direction of propagation</a:t>
              </a:r>
              <a:endParaRPr lang="en-US" sz="16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0961559"/>
                </p:ext>
              </p:extLst>
            </p:nvPr>
          </p:nvGraphicFramePr>
          <p:xfrm>
            <a:off x="6183313" y="1419225"/>
            <a:ext cx="18923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2" name="Equation" r:id="rId5" imgW="1892160" imgH="291960" progId="Equation.DSMT4">
                    <p:embed/>
                  </p:oleObj>
                </mc:Choice>
                <mc:Fallback>
                  <p:oleObj name="Equation" r:id="rId5" imgW="189216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83313" y="1419225"/>
                          <a:ext cx="18923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29437"/>
              </p:ext>
            </p:extLst>
          </p:nvPr>
        </p:nvGraphicFramePr>
        <p:xfrm>
          <a:off x="3014663" y="2095500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3" name="Equation" r:id="rId7" imgW="2489040" imgH="393480" progId="Equation.DSMT4">
                  <p:embed/>
                </p:oleObj>
              </mc:Choice>
              <mc:Fallback>
                <p:oleObj name="Equation" r:id="rId7" imgW="248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4663" y="2095500"/>
                        <a:ext cx="2489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2150211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the absence of loss</a:t>
            </a:r>
            <a:endParaRPr lang="en-US" sz="16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231418"/>
              </p:ext>
            </p:extLst>
          </p:nvPr>
        </p:nvGraphicFramePr>
        <p:xfrm>
          <a:off x="5772150" y="1887538"/>
          <a:ext cx="1562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4" name="Equation" r:id="rId9" imgW="1562040" imgH="863280" progId="Equation.DSMT4">
                  <p:embed/>
                </p:oleObj>
              </mc:Choice>
              <mc:Fallback>
                <p:oleObj name="Equation" r:id="rId9" imgW="15620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72150" y="1887538"/>
                        <a:ext cx="1562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782970"/>
              </p:ext>
            </p:extLst>
          </p:nvPr>
        </p:nvGraphicFramePr>
        <p:xfrm>
          <a:off x="722842" y="2854138"/>
          <a:ext cx="2870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5" name="Equation" r:id="rId11" imgW="2869920" imgH="291960" progId="Equation.DSMT4">
                  <p:embed/>
                </p:oleObj>
              </mc:Choice>
              <mc:Fallback>
                <p:oleObj name="Equation" r:id="rId11" imgW="2869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842" y="2854138"/>
                        <a:ext cx="2870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93042" y="2827638"/>
            <a:ext cx="5365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This expression should be true for any combination of A’s</a:t>
            </a:r>
            <a:endParaRPr lang="en-US" sz="16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550477"/>
              </p:ext>
            </p:extLst>
          </p:nvPr>
        </p:nvGraphicFramePr>
        <p:xfrm>
          <a:off x="650875" y="3321050"/>
          <a:ext cx="2082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6" name="Equation" r:id="rId13" imgW="2082600" imgH="291960" progId="Equation.DSMT4">
                  <p:embed/>
                </p:oleObj>
              </mc:Choice>
              <mc:Fallback>
                <p:oleObj name="Equation" r:id="rId13" imgW="2082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0875" y="3321050"/>
                        <a:ext cx="2082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0951" y="3787962"/>
            <a:ext cx="4301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Now, what if the wave propagates backward?</a:t>
            </a:r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384008"/>
              </p:ext>
            </p:extLst>
          </p:nvPr>
        </p:nvGraphicFramePr>
        <p:xfrm>
          <a:off x="7129463" y="3787962"/>
          <a:ext cx="1308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7" name="Equation" r:id="rId15" imgW="1307880" imgH="241200" progId="Equation.DSMT4">
                  <p:embed/>
                </p:oleObj>
              </mc:Choice>
              <mc:Fallback>
                <p:oleObj name="Equation" r:id="rId15" imgW="1307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29463" y="3787962"/>
                        <a:ext cx="1308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09970"/>
              </p:ext>
            </p:extLst>
          </p:nvPr>
        </p:nvGraphicFramePr>
        <p:xfrm>
          <a:off x="4838700" y="3811588"/>
          <a:ext cx="199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8" name="Equation" r:id="rId17" imgW="1993680" imgH="291960" progId="Equation.DSMT4">
                  <p:embed/>
                </p:oleObj>
              </mc:Choice>
              <mc:Fallback>
                <p:oleObj name="Equation" r:id="rId17" imgW="1993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38700" y="3811588"/>
                        <a:ext cx="1993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181840"/>
              </p:ext>
            </p:extLst>
          </p:nvPr>
        </p:nvGraphicFramePr>
        <p:xfrm>
          <a:off x="758825" y="4260850"/>
          <a:ext cx="187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9" name="Equation" r:id="rId19" imgW="1879560" imgH="291960" progId="Equation.DSMT4">
                  <p:embed/>
                </p:oleObj>
              </mc:Choice>
              <mc:Fallback>
                <p:oleObj name="Equation" r:id="rId19" imgW="1879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8825" y="4260850"/>
                        <a:ext cx="1879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2639208" y="3613150"/>
            <a:ext cx="1370775" cy="969588"/>
            <a:chOff x="2639208" y="3613150"/>
            <a:chExt cx="1370775" cy="969588"/>
          </a:xfrm>
        </p:grpSpPr>
        <p:sp>
          <p:nvSpPr>
            <p:cNvPr id="12" name="TextBox 11"/>
            <p:cNvSpPr txBox="1"/>
            <p:nvPr/>
          </p:nvSpPr>
          <p:spPr>
            <a:xfrm>
              <a:off x="3176100" y="4244184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 up</a:t>
              </a:r>
              <a:endParaRPr lang="en-US" sz="1600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 flipV="1">
              <a:off x="2639208" y="3613150"/>
              <a:ext cx="536892" cy="6470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1"/>
            </p:cNvCxnSpPr>
            <p:nvPr/>
          </p:nvCxnSpPr>
          <p:spPr bwMode="auto">
            <a:xfrm flipH="1">
              <a:off x="2790825" y="4413461"/>
              <a:ext cx="3852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77538"/>
              </p:ext>
            </p:extLst>
          </p:nvPr>
        </p:nvGraphicFramePr>
        <p:xfrm>
          <a:off x="4583113" y="4298950"/>
          <a:ext cx="152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0" name="Equation" r:id="rId21" imgW="1523880" imgH="291960" progId="Equation.DSMT4">
                  <p:embed/>
                </p:oleObj>
              </mc:Choice>
              <mc:Fallback>
                <p:oleObj name="Equation" r:id="rId21" imgW="1523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83113" y="4298950"/>
                        <a:ext cx="1524000" cy="292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61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4572000" y="3070810"/>
            <a:ext cx="3524710" cy="625699"/>
          </a:xfrm>
          <a:prstGeom prst="roundRect">
            <a:avLst/>
          </a:prstGeom>
          <a:solidFill>
            <a:srgbClr val="FFFF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-97381"/>
            <a:ext cx="8229600" cy="1143000"/>
          </a:xfrm>
        </p:spPr>
        <p:txBody>
          <a:bodyPr/>
          <a:lstStyle/>
          <a:p>
            <a:r>
              <a:rPr lang="en-US" sz="3200" dirty="0" smtClean="0"/>
              <a:t>Waveguide with perturbation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8290" y="967081"/>
            <a:ext cx="3583501" cy="1824918"/>
            <a:chOff x="444842" y="1430030"/>
            <a:chExt cx="3583501" cy="1824918"/>
          </a:xfrm>
        </p:grpSpPr>
        <p:grpSp>
          <p:nvGrpSpPr>
            <p:cNvPr id="7" name="Group 6"/>
            <p:cNvGrpSpPr/>
            <p:nvPr/>
          </p:nvGrpSpPr>
          <p:grpSpPr>
            <a:xfrm>
              <a:off x="444842" y="1430030"/>
              <a:ext cx="3583501" cy="1824918"/>
              <a:chOff x="664228" y="1423761"/>
              <a:chExt cx="3705549" cy="2043339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677008" y="2540977"/>
                <a:ext cx="3692769" cy="926123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677008" y="1987062"/>
                <a:ext cx="3692769" cy="553915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664228" y="1423761"/>
                <a:ext cx="3692769" cy="569424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3</a:t>
                </a:r>
                <a:endParaRPr lang="en-US" dirty="0"/>
              </a:p>
            </p:txBody>
          </p:sp>
        </p:grp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2385848"/>
                </p:ext>
              </p:extLst>
            </p:nvPr>
          </p:nvGraphicFramePr>
          <p:xfrm>
            <a:off x="2614613" y="2035907"/>
            <a:ext cx="796925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8" name="Equation" r:id="rId3" imgW="533160" imgH="203040" progId="Equation.DSMT4">
                    <p:embed/>
                  </p:oleObj>
                </mc:Choice>
                <mc:Fallback>
                  <p:oleObj name="Equation" r:id="rId3" imgW="533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14613" y="2035907"/>
                          <a:ext cx="796925" cy="303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Freeform 11"/>
            <p:cNvSpPr/>
            <p:nvPr/>
          </p:nvSpPr>
          <p:spPr bwMode="auto">
            <a:xfrm>
              <a:off x="3448354" y="1612331"/>
              <a:ext cx="161233" cy="1222130"/>
            </a:xfrm>
            <a:custGeom>
              <a:avLst/>
              <a:gdLst>
                <a:gd name="connsiteX0" fmla="*/ 117272 w 1225726"/>
                <a:gd name="connsiteY0" fmla="*/ 0 h 2892669"/>
                <a:gd name="connsiteX1" fmla="*/ 275533 w 1225726"/>
                <a:gd name="connsiteY1" fmla="*/ 369277 h 2892669"/>
                <a:gd name="connsiteX2" fmla="*/ 2972 w 1225726"/>
                <a:gd name="connsiteY2" fmla="*/ 905607 h 2892669"/>
                <a:gd name="connsiteX3" fmla="*/ 337080 w 1225726"/>
                <a:gd name="connsiteY3" fmla="*/ 1222130 h 2892669"/>
                <a:gd name="connsiteX4" fmla="*/ 29349 w 1225726"/>
                <a:gd name="connsiteY4" fmla="*/ 1424353 h 2892669"/>
                <a:gd name="connsiteX5" fmla="*/ 1225103 w 1225726"/>
                <a:gd name="connsiteY5" fmla="*/ 1899138 h 2892669"/>
                <a:gd name="connsiteX6" fmla="*/ 196403 w 1225726"/>
                <a:gd name="connsiteY6" fmla="*/ 2145323 h 2892669"/>
                <a:gd name="connsiteX7" fmla="*/ 363456 w 1225726"/>
                <a:gd name="connsiteY7" fmla="*/ 2391507 h 2892669"/>
                <a:gd name="connsiteX8" fmla="*/ 55726 w 1225726"/>
                <a:gd name="connsiteY8" fmla="*/ 2655277 h 2892669"/>
                <a:gd name="connsiteX9" fmla="*/ 108480 w 1225726"/>
                <a:gd name="connsiteY9" fmla="*/ 2892669 h 289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5726" h="2892669">
                  <a:moveTo>
                    <a:pt x="117272" y="0"/>
                  </a:moveTo>
                  <a:cubicBezTo>
                    <a:pt x="205927" y="109171"/>
                    <a:pt x="294583" y="218343"/>
                    <a:pt x="275533" y="369277"/>
                  </a:cubicBezTo>
                  <a:cubicBezTo>
                    <a:pt x="256483" y="520211"/>
                    <a:pt x="-7286" y="763465"/>
                    <a:pt x="2972" y="905607"/>
                  </a:cubicBezTo>
                  <a:cubicBezTo>
                    <a:pt x="13230" y="1047749"/>
                    <a:pt x="332684" y="1135672"/>
                    <a:pt x="337080" y="1222130"/>
                  </a:cubicBezTo>
                  <a:cubicBezTo>
                    <a:pt x="341476" y="1308588"/>
                    <a:pt x="-118655" y="1311518"/>
                    <a:pt x="29349" y="1424353"/>
                  </a:cubicBezTo>
                  <a:cubicBezTo>
                    <a:pt x="177353" y="1537188"/>
                    <a:pt x="1197261" y="1778976"/>
                    <a:pt x="1225103" y="1899138"/>
                  </a:cubicBezTo>
                  <a:cubicBezTo>
                    <a:pt x="1252945" y="2019300"/>
                    <a:pt x="340011" y="2063261"/>
                    <a:pt x="196403" y="2145323"/>
                  </a:cubicBezTo>
                  <a:cubicBezTo>
                    <a:pt x="52795" y="2227385"/>
                    <a:pt x="386902" y="2306515"/>
                    <a:pt x="363456" y="2391507"/>
                  </a:cubicBezTo>
                  <a:cubicBezTo>
                    <a:pt x="340010" y="2476499"/>
                    <a:pt x="98222" y="2571750"/>
                    <a:pt x="55726" y="2655277"/>
                  </a:cubicBezTo>
                  <a:cubicBezTo>
                    <a:pt x="13230" y="2738804"/>
                    <a:pt x="60855" y="2815736"/>
                    <a:pt x="108480" y="2892669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Freeform 52"/>
            <p:cNvSpPr>
              <a:spLocks/>
            </p:cNvSpPr>
            <p:nvPr/>
          </p:nvSpPr>
          <p:spPr bwMode="auto">
            <a:xfrm rot="5400000">
              <a:off x="585469" y="2053579"/>
              <a:ext cx="1389287" cy="339633"/>
            </a:xfrm>
            <a:custGeom>
              <a:avLst/>
              <a:gdLst>
                <a:gd name="T0" fmla="*/ 25 w 1631"/>
                <a:gd name="T1" fmla="*/ 835 h 838"/>
                <a:gd name="T2" fmla="*/ 51 w 1631"/>
                <a:gd name="T3" fmla="*/ 831 h 838"/>
                <a:gd name="T4" fmla="*/ 77 w 1631"/>
                <a:gd name="T5" fmla="*/ 826 h 838"/>
                <a:gd name="T6" fmla="*/ 103 w 1631"/>
                <a:gd name="T7" fmla="*/ 820 h 838"/>
                <a:gd name="T8" fmla="*/ 129 w 1631"/>
                <a:gd name="T9" fmla="*/ 813 h 838"/>
                <a:gd name="T10" fmla="*/ 155 w 1631"/>
                <a:gd name="T11" fmla="*/ 805 h 838"/>
                <a:gd name="T12" fmla="*/ 182 w 1631"/>
                <a:gd name="T13" fmla="*/ 796 h 838"/>
                <a:gd name="T14" fmla="*/ 208 w 1631"/>
                <a:gd name="T15" fmla="*/ 786 h 838"/>
                <a:gd name="T16" fmla="*/ 234 w 1631"/>
                <a:gd name="T17" fmla="*/ 773 h 838"/>
                <a:gd name="T18" fmla="*/ 260 w 1631"/>
                <a:gd name="T19" fmla="*/ 758 h 838"/>
                <a:gd name="T20" fmla="*/ 286 w 1631"/>
                <a:gd name="T21" fmla="*/ 741 h 838"/>
                <a:gd name="T22" fmla="*/ 312 w 1631"/>
                <a:gd name="T23" fmla="*/ 720 h 838"/>
                <a:gd name="T24" fmla="*/ 338 w 1631"/>
                <a:gd name="T25" fmla="*/ 696 h 838"/>
                <a:gd name="T26" fmla="*/ 364 w 1631"/>
                <a:gd name="T27" fmla="*/ 669 h 838"/>
                <a:gd name="T28" fmla="*/ 390 w 1631"/>
                <a:gd name="T29" fmla="*/ 636 h 838"/>
                <a:gd name="T30" fmla="*/ 416 w 1631"/>
                <a:gd name="T31" fmla="*/ 597 h 838"/>
                <a:gd name="T32" fmla="*/ 442 w 1631"/>
                <a:gd name="T33" fmla="*/ 552 h 838"/>
                <a:gd name="T34" fmla="*/ 468 w 1631"/>
                <a:gd name="T35" fmla="*/ 500 h 838"/>
                <a:gd name="T36" fmla="*/ 494 w 1631"/>
                <a:gd name="T37" fmla="*/ 438 h 838"/>
                <a:gd name="T38" fmla="*/ 521 w 1631"/>
                <a:gd name="T39" fmla="*/ 375 h 838"/>
                <a:gd name="T40" fmla="*/ 547 w 1631"/>
                <a:gd name="T41" fmla="*/ 316 h 838"/>
                <a:gd name="T42" fmla="*/ 573 w 1631"/>
                <a:gd name="T43" fmla="*/ 261 h 838"/>
                <a:gd name="T44" fmla="*/ 599 w 1631"/>
                <a:gd name="T45" fmla="*/ 210 h 838"/>
                <a:gd name="T46" fmla="*/ 625 w 1631"/>
                <a:gd name="T47" fmla="*/ 164 h 838"/>
                <a:gd name="T48" fmla="*/ 651 w 1631"/>
                <a:gd name="T49" fmla="*/ 124 h 838"/>
                <a:gd name="T50" fmla="*/ 677 w 1631"/>
                <a:gd name="T51" fmla="*/ 88 h 838"/>
                <a:gd name="T52" fmla="*/ 703 w 1631"/>
                <a:gd name="T53" fmla="*/ 59 h 838"/>
                <a:gd name="T54" fmla="*/ 729 w 1631"/>
                <a:gd name="T55" fmla="*/ 35 h 838"/>
                <a:gd name="T56" fmla="*/ 755 w 1631"/>
                <a:gd name="T57" fmla="*/ 17 h 838"/>
                <a:gd name="T58" fmla="*/ 781 w 1631"/>
                <a:gd name="T59" fmla="*/ 6 h 838"/>
                <a:gd name="T60" fmla="*/ 807 w 1631"/>
                <a:gd name="T61" fmla="*/ 0 h 838"/>
                <a:gd name="T62" fmla="*/ 834 w 1631"/>
                <a:gd name="T63" fmla="*/ 2 h 838"/>
                <a:gd name="T64" fmla="*/ 860 w 1631"/>
                <a:gd name="T65" fmla="*/ 9 h 838"/>
                <a:gd name="T66" fmla="*/ 886 w 1631"/>
                <a:gd name="T67" fmla="*/ 23 h 838"/>
                <a:gd name="T68" fmla="*/ 912 w 1631"/>
                <a:gd name="T69" fmla="*/ 43 h 838"/>
                <a:gd name="T70" fmla="*/ 938 w 1631"/>
                <a:gd name="T71" fmla="*/ 69 h 838"/>
                <a:gd name="T72" fmla="*/ 964 w 1631"/>
                <a:gd name="T73" fmla="*/ 101 h 838"/>
                <a:gd name="T74" fmla="*/ 990 w 1631"/>
                <a:gd name="T75" fmla="*/ 138 h 838"/>
                <a:gd name="T76" fmla="*/ 1016 w 1631"/>
                <a:gd name="T77" fmla="*/ 181 h 838"/>
                <a:gd name="T78" fmla="*/ 1042 w 1631"/>
                <a:gd name="T79" fmla="*/ 229 h 838"/>
                <a:gd name="T80" fmla="*/ 1068 w 1631"/>
                <a:gd name="T81" fmla="*/ 281 h 838"/>
                <a:gd name="T82" fmla="*/ 1094 w 1631"/>
                <a:gd name="T83" fmla="*/ 338 h 838"/>
                <a:gd name="T84" fmla="*/ 1121 w 1631"/>
                <a:gd name="T85" fmla="*/ 398 h 838"/>
                <a:gd name="T86" fmla="*/ 1147 w 1631"/>
                <a:gd name="T87" fmla="*/ 462 h 838"/>
                <a:gd name="T88" fmla="*/ 1173 w 1631"/>
                <a:gd name="T89" fmla="*/ 520 h 838"/>
                <a:gd name="T90" fmla="*/ 1199 w 1631"/>
                <a:gd name="T91" fmla="*/ 570 h 838"/>
                <a:gd name="T92" fmla="*/ 1225 w 1631"/>
                <a:gd name="T93" fmla="*/ 613 h 838"/>
                <a:gd name="T94" fmla="*/ 1251 w 1631"/>
                <a:gd name="T95" fmla="*/ 649 h 838"/>
                <a:gd name="T96" fmla="*/ 1277 w 1631"/>
                <a:gd name="T97" fmla="*/ 680 h 838"/>
                <a:gd name="T98" fmla="*/ 1303 w 1631"/>
                <a:gd name="T99" fmla="*/ 706 h 838"/>
                <a:gd name="T100" fmla="*/ 1329 w 1631"/>
                <a:gd name="T101" fmla="*/ 728 h 838"/>
                <a:gd name="T102" fmla="*/ 1355 w 1631"/>
                <a:gd name="T103" fmla="*/ 748 h 838"/>
                <a:gd name="T104" fmla="*/ 1381 w 1631"/>
                <a:gd name="T105" fmla="*/ 764 h 838"/>
                <a:gd name="T106" fmla="*/ 1407 w 1631"/>
                <a:gd name="T107" fmla="*/ 778 h 838"/>
                <a:gd name="T108" fmla="*/ 1433 w 1631"/>
                <a:gd name="T109" fmla="*/ 790 h 838"/>
                <a:gd name="T110" fmla="*/ 1460 w 1631"/>
                <a:gd name="T111" fmla="*/ 800 h 838"/>
                <a:gd name="T112" fmla="*/ 1486 w 1631"/>
                <a:gd name="T113" fmla="*/ 809 h 838"/>
                <a:gd name="T114" fmla="*/ 1512 w 1631"/>
                <a:gd name="T115" fmla="*/ 816 h 838"/>
                <a:gd name="T116" fmla="*/ 1538 w 1631"/>
                <a:gd name="T117" fmla="*/ 822 h 838"/>
                <a:gd name="T118" fmla="*/ 1564 w 1631"/>
                <a:gd name="T119" fmla="*/ 828 h 838"/>
                <a:gd name="T120" fmla="*/ 1590 w 1631"/>
                <a:gd name="T121" fmla="*/ 832 h 838"/>
                <a:gd name="T122" fmla="*/ 1616 w 1631"/>
                <a:gd name="T123" fmla="*/ 836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1" h="838">
                  <a:moveTo>
                    <a:pt x="0" y="838"/>
                  </a:moveTo>
                  <a:lnTo>
                    <a:pt x="2" y="838"/>
                  </a:lnTo>
                  <a:lnTo>
                    <a:pt x="4" y="838"/>
                  </a:lnTo>
                  <a:lnTo>
                    <a:pt x="5" y="837"/>
                  </a:lnTo>
                  <a:lnTo>
                    <a:pt x="7" y="837"/>
                  </a:lnTo>
                  <a:lnTo>
                    <a:pt x="9" y="837"/>
                  </a:lnTo>
                  <a:lnTo>
                    <a:pt x="10" y="837"/>
                  </a:lnTo>
                  <a:lnTo>
                    <a:pt x="12" y="837"/>
                  </a:lnTo>
                  <a:lnTo>
                    <a:pt x="14" y="836"/>
                  </a:lnTo>
                  <a:lnTo>
                    <a:pt x="15" y="836"/>
                  </a:lnTo>
                  <a:lnTo>
                    <a:pt x="17" y="836"/>
                  </a:lnTo>
                  <a:lnTo>
                    <a:pt x="19" y="836"/>
                  </a:lnTo>
                  <a:lnTo>
                    <a:pt x="20" y="835"/>
                  </a:lnTo>
                  <a:lnTo>
                    <a:pt x="22" y="835"/>
                  </a:lnTo>
                  <a:lnTo>
                    <a:pt x="23" y="835"/>
                  </a:lnTo>
                  <a:lnTo>
                    <a:pt x="25" y="835"/>
                  </a:lnTo>
                  <a:lnTo>
                    <a:pt x="27" y="834"/>
                  </a:lnTo>
                  <a:lnTo>
                    <a:pt x="28" y="834"/>
                  </a:lnTo>
                  <a:lnTo>
                    <a:pt x="30" y="834"/>
                  </a:lnTo>
                  <a:lnTo>
                    <a:pt x="32" y="834"/>
                  </a:lnTo>
                  <a:lnTo>
                    <a:pt x="33" y="834"/>
                  </a:lnTo>
                  <a:lnTo>
                    <a:pt x="35" y="833"/>
                  </a:lnTo>
                  <a:lnTo>
                    <a:pt x="36" y="833"/>
                  </a:lnTo>
                  <a:lnTo>
                    <a:pt x="38" y="833"/>
                  </a:lnTo>
                  <a:lnTo>
                    <a:pt x="40" y="832"/>
                  </a:lnTo>
                  <a:lnTo>
                    <a:pt x="41" y="832"/>
                  </a:lnTo>
                  <a:lnTo>
                    <a:pt x="43" y="832"/>
                  </a:lnTo>
                  <a:lnTo>
                    <a:pt x="45" y="832"/>
                  </a:lnTo>
                  <a:lnTo>
                    <a:pt x="46" y="831"/>
                  </a:lnTo>
                  <a:lnTo>
                    <a:pt x="48" y="831"/>
                  </a:lnTo>
                  <a:lnTo>
                    <a:pt x="49" y="831"/>
                  </a:lnTo>
                  <a:lnTo>
                    <a:pt x="51" y="831"/>
                  </a:lnTo>
                  <a:lnTo>
                    <a:pt x="53" y="830"/>
                  </a:lnTo>
                  <a:lnTo>
                    <a:pt x="54" y="830"/>
                  </a:lnTo>
                  <a:lnTo>
                    <a:pt x="56" y="830"/>
                  </a:lnTo>
                  <a:lnTo>
                    <a:pt x="58" y="829"/>
                  </a:lnTo>
                  <a:lnTo>
                    <a:pt x="59" y="829"/>
                  </a:lnTo>
                  <a:lnTo>
                    <a:pt x="61" y="829"/>
                  </a:lnTo>
                  <a:lnTo>
                    <a:pt x="63" y="829"/>
                  </a:lnTo>
                  <a:lnTo>
                    <a:pt x="64" y="828"/>
                  </a:lnTo>
                  <a:lnTo>
                    <a:pt x="66" y="828"/>
                  </a:lnTo>
                  <a:lnTo>
                    <a:pt x="67" y="828"/>
                  </a:lnTo>
                  <a:lnTo>
                    <a:pt x="69" y="827"/>
                  </a:lnTo>
                  <a:lnTo>
                    <a:pt x="71" y="827"/>
                  </a:lnTo>
                  <a:lnTo>
                    <a:pt x="72" y="827"/>
                  </a:lnTo>
                  <a:lnTo>
                    <a:pt x="74" y="826"/>
                  </a:lnTo>
                  <a:lnTo>
                    <a:pt x="75" y="826"/>
                  </a:lnTo>
                  <a:lnTo>
                    <a:pt x="77" y="826"/>
                  </a:lnTo>
                  <a:lnTo>
                    <a:pt x="79" y="825"/>
                  </a:lnTo>
                  <a:lnTo>
                    <a:pt x="80" y="825"/>
                  </a:lnTo>
                  <a:lnTo>
                    <a:pt x="82" y="825"/>
                  </a:lnTo>
                  <a:lnTo>
                    <a:pt x="84" y="824"/>
                  </a:lnTo>
                  <a:lnTo>
                    <a:pt x="85" y="824"/>
                  </a:lnTo>
                  <a:lnTo>
                    <a:pt x="87" y="824"/>
                  </a:lnTo>
                  <a:lnTo>
                    <a:pt x="89" y="823"/>
                  </a:lnTo>
                  <a:lnTo>
                    <a:pt x="90" y="823"/>
                  </a:lnTo>
                  <a:lnTo>
                    <a:pt x="92" y="823"/>
                  </a:lnTo>
                  <a:lnTo>
                    <a:pt x="93" y="822"/>
                  </a:lnTo>
                  <a:lnTo>
                    <a:pt x="95" y="822"/>
                  </a:lnTo>
                  <a:lnTo>
                    <a:pt x="97" y="822"/>
                  </a:lnTo>
                  <a:lnTo>
                    <a:pt x="98" y="821"/>
                  </a:lnTo>
                  <a:lnTo>
                    <a:pt x="100" y="821"/>
                  </a:lnTo>
                  <a:lnTo>
                    <a:pt x="102" y="820"/>
                  </a:lnTo>
                  <a:lnTo>
                    <a:pt x="103" y="820"/>
                  </a:lnTo>
                  <a:lnTo>
                    <a:pt x="105" y="820"/>
                  </a:lnTo>
                  <a:lnTo>
                    <a:pt x="107" y="819"/>
                  </a:lnTo>
                  <a:lnTo>
                    <a:pt x="108" y="819"/>
                  </a:lnTo>
                  <a:lnTo>
                    <a:pt x="110" y="819"/>
                  </a:lnTo>
                  <a:lnTo>
                    <a:pt x="111" y="818"/>
                  </a:lnTo>
                  <a:lnTo>
                    <a:pt x="113" y="818"/>
                  </a:lnTo>
                  <a:lnTo>
                    <a:pt x="115" y="817"/>
                  </a:lnTo>
                  <a:lnTo>
                    <a:pt x="116" y="817"/>
                  </a:lnTo>
                  <a:lnTo>
                    <a:pt x="118" y="816"/>
                  </a:lnTo>
                  <a:lnTo>
                    <a:pt x="120" y="816"/>
                  </a:lnTo>
                  <a:lnTo>
                    <a:pt x="121" y="816"/>
                  </a:lnTo>
                  <a:lnTo>
                    <a:pt x="123" y="815"/>
                  </a:lnTo>
                  <a:lnTo>
                    <a:pt x="124" y="815"/>
                  </a:lnTo>
                  <a:lnTo>
                    <a:pt x="126" y="814"/>
                  </a:lnTo>
                  <a:lnTo>
                    <a:pt x="128" y="814"/>
                  </a:lnTo>
                  <a:lnTo>
                    <a:pt x="129" y="813"/>
                  </a:lnTo>
                  <a:lnTo>
                    <a:pt x="131" y="813"/>
                  </a:lnTo>
                  <a:lnTo>
                    <a:pt x="133" y="812"/>
                  </a:lnTo>
                  <a:lnTo>
                    <a:pt x="134" y="812"/>
                  </a:lnTo>
                  <a:lnTo>
                    <a:pt x="136" y="812"/>
                  </a:lnTo>
                  <a:lnTo>
                    <a:pt x="138" y="811"/>
                  </a:lnTo>
                  <a:lnTo>
                    <a:pt x="139" y="811"/>
                  </a:lnTo>
                  <a:lnTo>
                    <a:pt x="141" y="810"/>
                  </a:lnTo>
                  <a:lnTo>
                    <a:pt x="142" y="810"/>
                  </a:lnTo>
                  <a:lnTo>
                    <a:pt x="144" y="809"/>
                  </a:lnTo>
                  <a:lnTo>
                    <a:pt x="146" y="809"/>
                  </a:lnTo>
                  <a:lnTo>
                    <a:pt x="147" y="808"/>
                  </a:lnTo>
                  <a:lnTo>
                    <a:pt x="149" y="808"/>
                  </a:lnTo>
                  <a:lnTo>
                    <a:pt x="150" y="807"/>
                  </a:lnTo>
                  <a:lnTo>
                    <a:pt x="152" y="807"/>
                  </a:lnTo>
                  <a:lnTo>
                    <a:pt x="154" y="806"/>
                  </a:lnTo>
                  <a:lnTo>
                    <a:pt x="155" y="805"/>
                  </a:lnTo>
                  <a:lnTo>
                    <a:pt x="157" y="805"/>
                  </a:lnTo>
                  <a:lnTo>
                    <a:pt x="159" y="804"/>
                  </a:lnTo>
                  <a:lnTo>
                    <a:pt x="160" y="804"/>
                  </a:lnTo>
                  <a:lnTo>
                    <a:pt x="162" y="803"/>
                  </a:lnTo>
                  <a:lnTo>
                    <a:pt x="164" y="803"/>
                  </a:lnTo>
                  <a:lnTo>
                    <a:pt x="165" y="802"/>
                  </a:lnTo>
                  <a:lnTo>
                    <a:pt x="167" y="802"/>
                  </a:lnTo>
                  <a:lnTo>
                    <a:pt x="168" y="801"/>
                  </a:lnTo>
                  <a:lnTo>
                    <a:pt x="170" y="800"/>
                  </a:lnTo>
                  <a:lnTo>
                    <a:pt x="172" y="800"/>
                  </a:lnTo>
                  <a:lnTo>
                    <a:pt x="173" y="799"/>
                  </a:lnTo>
                  <a:lnTo>
                    <a:pt x="175" y="799"/>
                  </a:lnTo>
                  <a:lnTo>
                    <a:pt x="177" y="798"/>
                  </a:lnTo>
                  <a:lnTo>
                    <a:pt x="178" y="797"/>
                  </a:lnTo>
                  <a:lnTo>
                    <a:pt x="180" y="797"/>
                  </a:lnTo>
                  <a:lnTo>
                    <a:pt x="182" y="796"/>
                  </a:lnTo>
                  <a:lnTo>
                    <a:pt x="183" y="796"/>
                  </a:lnTo>
                  <a:lnTo>
                    <a:pt x="185" y="795"/>
                  </a:lnTo>
                  <a:lnTo>
                    <a:pt x="186" y="794"/>
                  </a:lnTo>
                  <a:lnTo>
                    <a:pt x="188" y="794"/>
                  </a:lnTo>
                  <a:lnTo>
                    <a:pt x="190" y="793"/>
                  </a:lnTo>
                  <a:lnTo>
                    <a:pt x="191" y="793"/>
                  </a:lnTo>
                  <a:lnTo>
                    <a:pt x="193" y="792"/>
                  </a:lnTo>
                  <a:lnTo>
                    <a:pt x="195" y="791"/>
                  </a:lnTo>
                  <a:lnTo>
                    <a:pt x="196" y="791"/>
                  </a:lnTo>
                  <a:lnTo>
                    <a:pt x="198" y="790"/>
                  </a:lnTo>
                  <a:lnTo>
                    <a:pt x="199" y="789"/>
                  </a:lnTo>
                  <a:lnTo>
                    <a:pt x="201" y="788"/>
                  </a:lnTo>
                  <a:lnTo>
                    <a:pt x="203" y="788"/>
                  </a:lnTo>
                  <a:lnTo>
                    <a:pt x="204" y="787"/>
                  </a:lnTo>
                  <a:lnTo>
                    <a:pt x="206" y="786"/>
                  </a:lnTo>
                  <a:lnTo>
                    <a:pt x="208" y="786"/>
                  </a:lnTo>
                  <a:lnTo>
                    <a:pt x="209" y="785"/>
                  </a:lnTo>
                  <a:lnTo>
                    <a:pt x="211" y="784"/>
                  </a:lnTo>
                  <a:lnTo>
                    <a:pt x="213" y="783"/>
                  </a:lnTo>
                  <a:lnTo>
                    <a:pt x="214" y="783"/>
                  </a:lnTo>
                  <a:lnTo>
                    <a:pt x="216" y="782"/>
                  </a:lnTo>
                  <a:lnTo>
                    <a:pt x="217" y="781"/>
                  </a:lnTo>
                  <a:lnTo>
                    <a:pt x="219" y="780"/>
                  </a:lnTo>
                  <a:lnTo>
                    <a:pt x="221" y="779"/>
                  </a:lnTo>
                  <a:lnTo>
                    <a:pt x="222" y="779"/>
                  </a:lnTo>
                  <a:lnTo>
                    <a:pt x="224" y="778"/>
                  </a:lnTo>
                  <a:lnTo>
                    <a:pt x="225" y="777"/>
                  </a:lnTo>
                  <a:lnTo>
                    <a:pt x="227" y="776"/>
                  </a:lnTo>
                  <a:lnTo>
                    <a:pt x="229" y="775"/>
                  </a:lnTo>
                  <a:lnTo>
                    <a:pt x="230" y="775"/>
                  </a:lnTo>
                  <a:lnTo>
                    <a:pt x="232" y="774"/>
                  </a:lnTo>
                  <a:lnTo>
                    <a:pt x="234" y="773"/>
                  </a:lnTo>
                  <a:lnTo>
                    <a:pt x="235" y="772"/>
                  </a:lnTo>
                  <a:lnTo>
                    <a:pt x="237" y="771"/>
                  </a:lnTo>
                  <a:lnTo>
                    <a:pt x="239" y="770"/>
                  </a:lnTo>
                  <a:lnTo>
                    <a:pt x="240" y="769"/>
                  </a:lnTo>
                  <a:lnTo>
                    <a:pt x="242" y="768"/>
                  </a:lnTo>
                  <a:lnTo>
                    <a:pt x="243" y="768"/>
                  </a:lnTo>
                  <a:lnTo>
                    <a:pt x="245" y="767"/>
                  </a:lnTo>
                  <a:lnTo>
                    <a:pt x="247" y="766"/>
                  </a:lnTo>
                  <a:lnTo>
                    <a:pt x="248" y="765"/>
                  </a:lnTo>
                  <a:lnTo>
                    <a:pt x="250" y="764"/>
                  </a:lnTo>
                  <a:lnTo>
                    <a:pt x="252" y="763"/>
                  </a:lnTo>
                  <a:lnTo>
                    <a:pt x="253" y="762"/>
                  </a:lnTo>
                  <a:lnTo>
                    <a:pt x="255" y="761"/>
                  </a:lnTo>
                  <a:lnTo>
                    <a:pt x="257" y="760"/>
                  </a:lnTo>
                  <a:lnTo>
                    <a:pt x="258" y="759"/>
                  </a:lnTo>
                  <a:lnTo>
                    <a:pt x="260" y="758"/>
                  </a:lnTo>
                  <a:lnTo>
                    <a:pt x="261" y="757"/>
                  </a:lnTo>
                  <a:lnTo>
                    <a:pt x="263" y="756"/>
                  </a:lnTo>
                  <a:lnTo>
                    <a:pt x="265" y="755"/>
                  </a:lnTo>
                  <a:lnTo>
                    <a:pt x="266" y="754"/>
                  </a:lnTo>
                  <a:lnTo>
                    <a:pt x="268" y="753"/>
                  </a:lnTo>
                  <a:lnTo>
                    <a:pt x="269" y="752"/>
                  </a:lnTo>
                  <a:lnTo>
                    <a:pt x="271" y="751"/>
                  </a:lnTo>
                  <a:lnTo>
                    <a:pt x="273" y="750"/>
                  </a:lnTo>
                  <a:lnTo>
                    <a:pt x="274" y="749"/>
                  </a:lnTo>
                  <a:lnTo>
                    <a:pt x="276" y="748"/>
                  </a:lnTo>
                  <a:lnTo>
                    <a:pt x="278" y="746"/>
                  </a:lnTo>
                  <a:lnTo>
                    <a:pt x="279" y="745"/>
                  </a:lnTo>
                  <a:lnTo>
                    <a:pt x="281" y="744"/>
                  </a:lnTo>
                  <a:lnTo>
                    <a:pt x="283" y="743"/>
                  </a:lnTo>
                  <a:lnTo>
                    <a:pt x="284" y="742"/>
                  </a:lnTo>
                  <a:lnTo>
                    <a:pt x="286" y="741"/>
                  </a:lnTo>
                  <a:lnTo>
                    <a:pt x="287" y="740"/>
                  </a:lnTo>
                  <a:lnTo>
                    <a:pt x="289" y="738"/>
                  </a:lnTo>
                  <a:lnTo>
                    <a:pt x="291" y="737"/>
                  </a:lnTo>
                  <a:lnTo>
                    <a:pt x="292" y="736"/>
                  </a:lnTo>
                  <a:lnTo>
                    <a:pt x="294" y="735"/>
                  </a:lnTo>
                  <a:lnTo>
                    <a:pt x="296" y="733"/>
                  </a:lnTo>
                  <a:lnTo>
                    <a:pt x="297" y="732"/>
                  </a:lnTo>
                  <a:lnTo>
                    <a:pt x="299" y="731"/>
                  </a:lnTo>
                  <a:lnTo>
                    <a:pt x="300" y="730"/>
                  </a:lnTo>
                  <a:lnTo>
                    <a:pt x="302" y="728"/>
                  </a:lnTo>
                  <a:lnTo>
                    <a:pt x="304" y="727"/>
                  </a:lnTo>
                  <a:lnTo>
                    <a:pt x="305" y="726"/>
                  </a:lnTo>
                  <a:lnTo>
                    <a:pt x="307" y="724"/>
                  </a:lnTo>
                  <a:lnTo>
                    <a:pt x="309" y="723"/>
                  </a:lnTo>
                  <a:lnTo>
                    <a:pt x="310" y="722"/>
                  </a:lnTo>
                  <a:lnTo>
                    <a:pt x="312" y="720"/>
                  </a:lnTo>
                  <a:lnTo>
                    <a:pt x="314" y="719"/>
                  </a:lnTo>
                  <a:lnTo>
                    <a:pt x="315" y="718"/>
                  </a:lnTo>
                  <a:lnTo>
                    <a:pt x="317" y="716"/>
                  </a:lnTo>
                  <a:lnTo>
                    <a:pt x="318" y="715"/>
                  </a:lnTo>
                  <a:lnTo>
                    <a:pt x="320" y="713"/>
                  </a:lnTo>
                  <a:lnTo>
                    <a:pt x="322" y="712"/>
                  </a:lnTo>
                  <a:lnTo>
                    <a:pt x="323" y="710"/>
                  </a:lnTo>
                  <a:lnTo>
                    <a:pt x="325" y="709"/>
                  </a:lnTo>
                  <a:lnTo>
                    <a:pt x="327" y="707"/>
                  </a:lnTo>
                  <a:lnTo>
                    <a:pt x="328" y="706"/>
                  </a:lnTo>
                  <a:lnTo>
                    <a:pt x="330" y="704"/>
                  </a:lnTo>
                  <a:lnTo>
                    <a:pt x="332" y="703"/>
                  </a:lnTo>
                  <a:lnTo>
                    <a:pt x="333" y="701"/>
                  </a:lnTo>
                  <a:lnTo>
                    <a:pt x="335" y="700"/>
                  </a:lnTo>
                  <a:lnTo>
                    <a:pt x="336" y="698"/>
                  </a:lnTo>
                  <a:lnTo>
                    <a:pt x="338" y="696"/>
                  </a:lnTo>
                  <a:lnTo>
                    <a:pt x="340" y="695"/>
                  </a:lnTo>
                  <a:lnTo>
                    <a:pt x="341" y="693"/>
                  </a:lnTo>
                  <a:lnTo>
                    <a:pt x="343" y="692"/>
                  </a:lnTo>
                  <a:lnTo>
                    <a:pt x="344" y="690"/>
                  </a:lnTo>
                  <a:lnTo>
                    <a:pt x="346" y="688"/>
                  </a:lnTo>
                  <a:lnTo>
                    <a:pt x="348" y="687"/>
                  </a:lnTo>
                  <a:lnTo>
                    <a:pt x="349" y="685"/>
                  </a:lnTo>
                  <a:lnTo>
                    <a:pt x="351" y="683"/>
                  </a:lnTo>
                  <a:lnTo>
                    <a:pt x="353" y="681"/>
                  </a:lnTo>
                  <a:lnTo>
                    <a:pt x="354" y="680"/>
                  </a:lnTo>
                  <a:lnTo>
                    <a:pt x="356" y="678"/>
                  </a:lnTo>
                  <a:lnTo>
                    <a:pt x="358" y="676"/>
                  </a:lnTo>
                  <a:lnTo>
                    <a:pt x="359" y="674"/>
                  </a:lnTo>
                  <a:lnTo>
                    <a:pt x="361" y="672"/>
                  </a:lnTo>
                  <a:lnTo>
                    <a:pt x="362" y="670"/>
                  </a:lnTo>
                  <a:lnTo>
                    <a:pt x="364" y="669"/>
                  </a:lnTo>
                  <a:lnTo>
                    <a:pt x="366" y="667"/>
                  </a:lnTo>
                  <a:lnTo>
                    <a:pt x="367" y="665"/>
                  </a:lnTo>
                  <a:lnTo>
                    <a:pt x="369" y="663"/>
                  </a:lnTo>
                  <a:lnTo>
                    <a:pt x="371" y="661"/>
                  </a:lnTo>
                  <a:lnTo>
                    <a:pt x="372" y="659"/>
                  </a:lnTo>
                  <a:lnTo>
                    <a:pt x="374" y="657"/>
                  </a:lnTo>
                  <a:lnTo>
                    <a:pt x="375" y="655"/>
                  </a:lnTo>
                  <a:lnTo>
                    <a:pt x="377" y="653"/>
                  </a:lnTo>
                  <a:lnTo>
                    <a:pt x="379" y="651"/>
                  </a:lnTo>
                  <a:lnTo>
                    <a:pt x="380" y="649"/>
                  </a:lnTo>
                  <a:lnTo>
                    <a:pt x="382" y="647"/>
                  </a:lnTo>
                  <a:lnTo>
                    <a:pt x="384" y="644"/>
                  </a:lnTo>
                  <a:lnTo>
                    <a:pt x="385" y="642"/>
                  </a:lnTo>
                  <a:lnTo>
                    <a:pt x="387" y="640"/>
                  </a:lnTo>
                  <a:lnTo>
                    <a:pt x="389" y="638"/>
                  </a:lnTo>
                  <a:lnTo>
                    <a:pt x="390" y="636"/>
                  </a:lnTo>
                  <a:lnTo>
                    <a:pt x="392" y="634"/>
                  </a:lnTo>
                  <a:lnTo>
                    <a:pt x="393" y="631"/>
                  </a:lnTo>
                  <a:lnTo>
                    <a:pt x="395" y="629"/>
                  </a:lnTo>
                  <a:lnTo>
                    <a:pt x="397" y="627"/>
                  </a:lnTo>
                  <a:lnTo>
                    <a:pt x="398" y="624"/>
                  </a:lnTo>
                  <a:lnTo>
                    <a:pt x="400" y="622"/>
                  </a:lnTo>
                  <a:lnTo>
                    <a:pt x="402" y="620"/>
                  </a:lnTo>
                  <a:lnTo>
                    <a:pt x="403" y="617"/>
                  </a:lnTo>
                  <a:lnTo>
                    <a:pt x="405" y="615"/>
                  </a:lnTo>
                  <a:lnTo>
                    <a:pt x="407" y="613"/>
                  </a:lnTo>
                  <a:lnTo>
                    <a:pt x="408" y="610"/>
                  </a:lnTo>
                  <a:lnTo>
                    <a:pt x="410" y="608"/>
                  </a:lnTo>
                  <a:lnTo>
                    <a:pt x="411" y="605"/>
                  </a:lnTo>
                  <a:lnTo>
                    <a:pt x="413" y="603"/>
                  </a:lnTo>
                  <a:lnTo>
                    <a:pt x="415" y="600"/>
                  </a:lnTo>
                  <a:lnTo>
                    <a:pt x="416" y="597"/>
                  </a:lnTo>
                  <a:lnTo>
                    <a:pt x="418" y="595"/>
                  </a:lnTo>
                  <a:lnTo>
                    <a:pt x="419" y="592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4"/>
                  </a:lnTo>
                  <a:lnTo>
                    <a:pt x="426" y="581"/>
                  </a:lnTo>
                  <a:lnTo>
                    <a:pt x="428" y="579"/>
                  </a:lnTo>
                  <a:lnTo>
                    <a:pt x="429" y="576"/>
                  </a:lnTo>
                  <a:lnTo>
                    <a:pt x="431" y="573"/>
                  </a:lnTo>
                  <a:lnTo>
                    <a:pt x="433" y="570"/>
                  </a:lnTo>
                  <a:lnTo>
                    <a:pt x="434" y="567"/>
                  </a:lnTo>
                  <a:lnTo>
                    <a:pt x="436" y="564"/>
                  </a:lnTo>
                  <a:lnTo>
                    <a:pt x="437" y="561"/>
                  </a:lnTo>
                  <a:lnTo>
                    <a:pt x="439" y="558"/>
                  </a:lnTo>
                  <a:lnTo>
                    <a:pt x="441" y="555"/>
                  </a:lnTo>
                  <a:lnTo>
                    <a:pt x="442" y="552"/>
                  </a:lnTo>
                  <a:lnTo>
                    <a:pt x="444" y="549"/>
                  </a:lnTo>
                  <a:lnTo>
                    <a:pt x="446" y="546"/>
                  </a:lnTo>
                  <a:lnTo>
                    <a:pt x="447" y="543"/>
                  </a:lnTo>
                  <a:lnTo>
                    <a:pt x="449" y="540"/>
                  </a:lnTo>
                  <a:lnTo>
                    <a:pt x="450" y="537"/>
                  </a:lnTo>
                  <a:lnTo>
                    <a:pt x="452" y="534"/>
                  </a:lnTo>
                  <a:lnTo>
                    <a:pt x="454" y="530"/>
                  </a:lnTo>
                  <a:lnTo>
                    <a:pt x="455" y="527"/>
                  </a:lnTo>
                  <a:lnTo>
                    <a:pt x="457" y="524"/>
                  </a:lnTo>
                  <a:lnTo>
                    <a:pt x="459" y="520"/>
                  </a:lnTo>
                  <a:lnTo>
                    <a:pt x="460" y="517"/>
                  </a:lnTo>
                  <a:lnTo>
                    <a:pt x="462" y="514"/>
                  </a:lnTo>
                  <a:lnTo>
                    <a:pt x="463" y="510"/>
                  </a:lnTo>
                  <a:lnTo>
                    <a:pt x="465" y="507"/>
                  </a:lnTo>
                  <a:lnTo>
                    <a:pt x="467" y="503"/>
                  </a:lnTo>
                  <a:lnTo>
                    <a:pt x="468" y="500"/>
                  </a:lnTo>
                  <a:lnTo>
                    <a:pt x="470" y="496"/>
                  </a:lnTo>
                  <a:lnTo>
                    <a:pt x="472" y="492"/>
                  </a:lnTo>
                  <a:lnTo>
                    <a:pt x="473" y="489"/>
                  </a:lnTo>
                  <a:lnTo>
                    <a:pt x="475" y="485"/>
                  </a:lnTo>
                  <a:lnTo>
                    <a:pt x="477" y="481"/>
                  </a:lnTo>
                  <a:lnTo>
                    <a:pt x="478" y="478"/>
                  </a:lnTo>
                  <a:lnTo>
                    <a:pt x="480" y="474"/>
                  </a:lnTo>
                  <a:lnTo>
                    <a:pt x="482" y="470"/>
                  </a:lnTo>
                  <a:lnTo>
                    <a:pt x="483" y="466"/>
                  </a:lnTo>
                  <a:lnTo>
                    <a:pt x="485" y="462"/>
                  </a:lnTo>
                  <a:lnTo>
                    <a:pt x="486" y="458"/>
                  </a:lnTo>
                  <a:lnTo>
                    <a:pt x="488" y="454"/>
                  </a:lnTo>
                  <a:lnTo>
                    <a:pt x="490" y="450"/>
                  </a:lnTo>
                  <a:lnTo>
                    <a:pt x="491" y="446"/>
                  </a:lnTo>
                  <a:lnTo>
                    <a:pt x="493" y="442"/>
                  </a:lnTo>
                  <a:lnTo>
                    <a:pt x="494" y="438"/>
                  </a:lnTo>
                  <a:lnTo>
                    <a:pt x="496" y="434"/>
                  </a:lnTo>
                  <a:lnTo>
                    <a:pt x="498" y="430"/>
                  </a:lnTo>
                  <a:lnTo>
                    <a:pt x="499" y="426"/>
                  </a:lnTo>
                  <a:lnTo>
                    <a:pt x="501" y="422"/>
                  </a:lnTo>
                  <a:lnTo>
                    <a:pt x="503" y="418"/>
                  </a:lnTo>
                  <a:lnTo>
                    <a:pt x="504" y="414"/>
                  </a:lnTo>
                  <a:lnTo>
                    <a:pt x="506" y="410"/>
                  </a:lnTo>
                  <a:lnTo>
                    <a:pt x="508" y="406"/>
                  </a:lnTo>
                  <a:lnTo>
                    <a:pt x="509" y="402"/>
                  </a:lnTo>
                  <a:lnTo>
                    <a:pt x="511" y="398"/>
                  </a:lnTo>
                  <a:lnTo>
                    <a:pt x="512" y="395"/>
                  </a:lnTo>
                  <a:lnTo>
                    <a:pt x="514" y="391"/>
                  </a:lnTo>
                  <a:lnTo>
                    <a:pt x="516" y="387"/>
                  </a:lnTo>
                  <a:lnTo>
                    <a:pt x="517" y="383"/>
                  </a:lnTo>
                  <a:lnTo>
                    <a:pt x="519" y="379"/>
                  </a:lnTo>
                  <a:lnTo>
                    <a:pt x="521" y="375"/>
                  </a:lnTo>
                  <a:lnTo>
                    <a:pt x="522" y="372"/>
                  </a:lnTo>
                  <a:lnTo>
                    <a:pt x="524" y="368"/>
                  </a:lnTo>
                  <a:lnTo>
                    <a:pt x="525" y="364"/>
                  </a:lnTo>
                  <a:lnTo>
                    <a:pt x="527" y="360"/>
                  </a:lnTo>
                  <a:lnTo>
                    <a:pt x="529" y="356"/>
                  </a:lnTo>
                  <a:lnTo>
                    <a:pt x="530" y="353"/>
                  </a:lnTo>
                  <a:lnTo>
                    <a:pt x="532" y="349"/>
                  </a:lnTo>
                  <a:lnTo>
                    <a:pt x="534" y="345"/>
                  </a:lnTo>
                  <a:lnTo>
                    <a:pt x="535" y="342"/>
                  </a:lnTo>
                  <a:lnTo>
                    <a:pt x="537" y="338"/>
                  </a:lnTo>
                  <a:lnTo>
                    <a:pt x="538" y="334"/>
                  </a:lnTo>
                  <a:lnTo>
                    <a:pt x="540" y="331"/>
                  </a:lnTo>
                  <a:lnTo>
                    <a:pt x="542" y="327"/>
                  </a:lnTo>
                  <a:lnTo>
                    <a:pt x="543" y="323"/>
                  </a:lnTo>
                  <a:lnTo>
                    <a:pt x="545" y="320"/>
                  </a:lnTo>
                  <a:lnTo>
                    <a:pt x="547" y="316"/>
                  </a:lnTo>
                  <a:lnTo>
                    <a:pt x="548" y="313"/>
                  </a:lnTo>
                  <a:lnTo>
                    <a:pt x="550" y="309"/>
                  </a:lnTo>
                  <a:lnTo>
                    <a:pt x="552" y="306"/>
                  </a:lnTo>
                  <a:lnTo>
                    <a:pt x="553" y="302"/>
                  </a:lnTo>
                  <a:lnTo>
                    <a:pt x="555" y="299"/>
                  </a:lnTo>
                  <a:lnTo>
                    <a:pt x="556" y="295"/>
                  </a:lnTo>
                  <a:lnTo>
                    <a:pt x="558" y="292"/>
                  </a:lnTo>
                  <a:lnTo>
                    <a:pt x="560" y="288"/>
                  </a:lnTo>
                  <a:lnTo>
                    <a:pt x="561" y="285"/>
                  </a:lnTo>
                  <a:lnTo>
                    <a:pt x="563" y="281"/>
                  </a:lnTo>
                  <a:lnTo>
                    <a:pt x="565" y="278"/>
                  </a:lnTo>
                  <a:lnTo>
                    <a:pt x="566" y="274"/>
                  </a:lnTo>
                  <a:lnTo>
                    <a:pt x="568" y="271"/>
                  </a:lnTo>
                  <a:lnTo>
                    <a:pt x="569" y="268"/>
                  </a:lnTo>
                  <a:lnTo>
                    <a:pt x="571" y="264"/>
                  </a:lnTo>
                  <a:lnTo>
                    <a:pt x="573" y="261"/>
                  </a:lnTo>
                  <a:lnTo>
                    <a:pt x="574" y="258"/>
                  </a:lnTo>
                  <a:lnTo>
                    <a:pt x="576" y="254"/>
                  </a:lnTo>
                  <a:lnTo>
                    <a:pt x="578" y="251"/>
                  </a:lnTo>
                  <a:lnTo>
                    <a:pt x="579" y="248"/>
                  </a:lnTo>
                  <a:lnTo>
                    <a:pt x="581" y="245"/>
                  </a:lnTo>
                  <a:lnTo>
                    <a:pt x="583" y="241"/>
                  </a:lnTo>
                  <a:lnTo>
                    <a:pt x="584" y="238"/>
                  </a:lnTo>
                  <a:lnTo>
                    <a:pt x="586" y="235"/>
                  </a:lnTo>
                  <a:lnTo>
                    <a:pt x="587" y="232"/>
                  </a:lnTo>
                  <a:lnTo>
                    <a:pt x="589" y="229"/>
                  </a:lnTo>
                  <a:lnTo>
                    <a:pt x="591" y="226"/>
                  </a:lnTo>
                  <a:lnTo>
                    <a:pt x="592" y="223"/>
                  </a:lnTo>
                  <a:lnTo>
                    <a:pt x="594" y="219"/>
                  </a:lnTo>
                  <a:lnTo>
                    <a:pt x="596" y="216"/>
                  </a:lnTo>
                  <a:lnTo>
                    <a:pt x="597" y="213"/>
                  </a:lnTo>
                  <a:lnTo>
                    <a:pt x="599" y="210"/>
                  </a:lnTo>
                  <a:lnTo>
                    <a:pt x="600" y="207"/>
                  </a:lnTo>
                  <a:lnTo>
                    <a:pt x="602" y="204"/>
                  </a:lnTo>
                  <a:lnTo>
                    <a:pt x="604" y="201"/>
                  </a:lnTo>
                  <a:lnTo>
                    <a:pt x="605" y="198"/>
                  </a:lnTo>
                  <a:lnTo>
                    <a:pt x="607" y="195"/>
                  </a:lnTo>
                  <a:lnTo>
                    <a:pt x="609" y="193"/>
                  </a:lnTo>
                  <a:lnTo>
                    <a:pt x="610" y="190"/>
                  </a:lnTo>
                  <a:lnTo>
                    <a:pt x="612" y="187"/>
                  </a:lnTo>
                  <a:lnTo>
                    <a:pt x="613" y="184"/>
                  </a:lnTo>
                  <a:lnTo>
                    <a:pt x="615" y="181"/>
                  </a:lnTo>
                  <a:lnTo>
                    <a:pt x="617" y="178"/>
                  </a:lnTo>
                  <a:lnTo>
                    <a:pt x="618" y="175"/>
                  </a:lnTo>
                  <a:lnTo>
                    <a:pt x="620" y="173"/>
                  </a:lnTo>
                  <a:lnTo>
                    <a:pt x="622" y="170"/>
                  </a:lnTo>
                  <a:lnTo>
                    <a:pt x="623" y="167"/>
                  </a:lnTo>
                  <a:lnTo>
                    <a:pt x="625" y="164"/>
                  </a:lnTo>
                  <a:lnTo>
                    <a:pt x="627" y="162"/>
                  </a:lnTo>
                  <a:lnTo>
                    <a:pt x="628" y="159"/>
                  </a:lnTo>
                  <a:lnTo>
                    <a:pt x="630" y="156"/>
                  </a:lnTo>
                  <a:lnTo>
                    <a:pt x="631" y="154"/>
                  </a:lnTo>
                  <a:lnTo>
                    <a:pt x="633" y="151"/>
                  </a:lnTo>
                  <a:lnTo>
                    <a:pt x="635" y="148"/>
                  </a:lnTo>
                  <a:lnTo>
                    <a:pt x="636" y="146"/>
                  </a:lnTo>
                  <a:lnTo>
                    <a:pt x="638" y="143"/>
                  </a:lnTo>
                  <a:lnTo>
                    <a:pt x="639" y="141"/>
                  </a:lnTo>
                  <a:lnTo>
                    <a:pt x="641" y="138"/>
                  </a:lnTo>
                  <a:lnTo>
                    <a:pt x="643" y="136"/>
                  </a:lnTo>
                  <a:lnTo>
                    <a:pt x="644" y="133"/>
                  </a:lnTo>
                  <a:lnTo>
                    <a:pt x="646" y="131"/>
                  </a:lnTo>
                  <a:lnTo>
                    <a:pt x="648" y="128"/>
                  </a:lnTo>
                  <a:lnTo>
                    <a:pt x="649" y="126"/>
                  </a:lnTo>
                  <a:lnTo>
                    <a:pt x="651" y="124"/>
                  </a:lnTo>
                  <a:lnTo>
                    <a:pt x="653" y="121"/>
                  </a:lnTo>
                  <a:lnTo>
                    <a:pt x="654" y="119"/>
                  </a:lnTo>
                  <a:lnTo>
                    <a:pt x="656" y="117"/>
                  </a:lnTo>
                  <a:lnTo>
                    <a:pt x="658" y="114"/>
                  </a:lnTo>
                  <a:lnTo>
                    <a:pt x="659" y="112"/>
                  </a:lnTo>
                  <a:lnTo>
                    <a:pt x="661" y="110"/>
                  </a:lnTo>
                  <a:lnTo>
                    <a:pt x="662" y="107"/>
                  </a:lnTo>
                  <a:lnTo>
                    <a:pt x="664" y="105"/>
                  </a:lnTo>
                  <a:lnTo>
                    <a:pt x="666" y="103"/>
                  </a:lnTo>
                  <a:lnTo>
                    <a:pt x="667" y="101"/>
                  </a:lnTo>
                  <a:lnTo>
                    <a:pt x="669" y="99"/>
                  </a:lnTo>
                  <a:lnTo>
                    <a:pt x="671" y="97"/>
                  </a:lnTo>
                  <a:lnTo>
                    <a:pt x="672" y="94"/>
                  </a:lnTo>
                  <a:lnTo>
                    <a:pt x="674" y="92"/>
                  </a:lnTo>
                  <a:lnTo>
                    <a:pt x="675" y="90"/>
                  </a:lnTo>
                  <a:lnTo>
                    <a:pt x="677" y="88"/>
                  </a:lnTo>
                  <a:lnTo>
                    <a:pt x="679" y="86"/>
                  </a:lnTo>
                  <a:lnTo>
                    <a:pt x="680" y="84"/>
                  </a:lnTo>
                  <a:lnTo>
                    <a:pt x="682" y="82"/>
                  </a:lnTo>
                  <a:lnTo>
                    <a:pt x="684" y="80"/>
                  </a:lnTo>
                  <a:lnTo>
                    <a:pt x="685" y="78"/>
                  </a:lnTo>
                  <a:lnTo>
                    <a:pt x="687" y="76"/>
                  </a:lnTo>
                  <a:lnTo>
                    <a:pt x="688" y="74"/>
                  </a:lnTo>
                  <a:lnTo>
                    <a:pt x="690" y="73"/>
                  </a:lnTo>
                  <a:lnTo>
                    <a:pt x="692" y="71"/>
                  </a:lnTo>
                  <a:lnTo>
                    <a:pt x="693" y="69"/>
                  </a:lnTo>
                  <a:lnTo>
                    <a:pt x="695" y="67"/>
                  </a:lnTo>
                  <a:lnTo>
                    <a:pt x="697" y="66"/>
                  </a:lnTo>
                  <a:lnTo>
                    <a:pt x="698" y="64"/>
                  </a:lnTo>
                  <a:lnTo>
                    <a:pt x="700" y="62"/>
                  </a:lnTo>
                  <a:lnTo>
                    <a:pt x="702" y="60"/>
                  </a:lnTo>
                  <a:lnTo>
                    <a:pt x="703" y="59"/>
                  </a:lnTo>
                  <a:lnTo>
                    <a:pt x="705" y="57"/>
                  </a:lnTo>
                  <a:lnTo>
                    <a:pt x="706" y="55"/>
                  </a:lnTo>
                  <a:lnTo>
                    <a:pt x="708" y="54"/>
                  </a:lnTo>
                  <a:lnTo>
                    <a:pt x="710" y="52"/>
                  </a:lnTo>
                  <a:lnTo>
                    <a:pt x="711" y="51"/>
                  </a:lnTo>
                  <a:lnTo>
                    <a:pt x="713" y="49"/>
                  </a:lnTo>
                  <a:lnTo>
                    <a:pt x="714" y="47"/>
                  </a:lnTo>
                  <a:lnTo>
                    <a:pt x="716" y="46"/>
                  </a:lnTo>
                  <a:lnTo>
                    <a:pt x="718" y="44"/>
                  </a:lnTo>
                  <a:lnTo>
                    <a:pt x="719" y="43"/>
                  </a:lnTo>
                  <a:lnTo>
                    <a:pt x="721" y="42"/>
                  </a:lnTo>
                  <a:lnTo>
                    <a:pt x="723" y="40"/>
                  </a:lnTo>
                  <a:lnTo>
                    <a:pt x="724" y="39"/>
                  </a:lnTo>
                  <a:lnTo>
                    <a:pt x="726" y="37"/>
                  </a:lnTo>
                  <a:lnTo>
                    <a:pt x="728" y="36"/>
                  </a:lnTo>
                  <a:lnTo>
                    <a:pt x="729" y="35"/>
                  </a:lnTo>
                  <a:lnTo>
                    <a:pt x="731" y="33"/>
                  </a:lnTo>
                  <a:lnTo>
                    <a:pt x="732" y="32"/>
                  </a:lnTo>
                  <a:lnTo>
                    <a:pt x="734" y="31"/>
                  </a:lnTo>
                  <a:lnTo>
                    <a:pt x="736" y="30"/>
                  </a:lnTo>
                  <a:lnTo>
                    <a:pt x="737" y="29"/>
                  </a:lnTo>
                  <a:lnTo>
                    <a:pt x="739" y="28"/>
                  </a:lnTo>
                  <a:lnTo>
                    <a:pt x="741" y="26"/>
                  </a:lnTo>
                  <a:lnTo>
                    <a:pt x="742" y="25"/>
                  </a:lnTo>
                  <a:lnTo>
                    <a:pt x="744" y="24"/>
                  </a:lnTo>
                  <a:lnTo>
                    <a:pt x="746" y="23"/>
                  </a:lnTo>
                  <a:lnTo>
                    <a:pt x="747" y="22"/>
                  </a:lnTo>
                  <a:lnTo>
                    <a:pt x="749" y="21"/>
                  </a:lnTo>
                  <a:lnTo>
                    <a:pt x="750" y="20"/>
                  </a:lnTo>
                  <a:lnTo>
                    <a:pt x="752" y="19"/>
                  </a:lnTo>
                  <a:lnTo>
                    <a:pt x="754" y="18"/>
                  </a:lnTo>
                  <a:lnTo>
                    <a:pt x="755" y="17"/>
                  </a:lnTo>
                  <a:lnTo>
                    <a:pt x="757" y="16"/>
                  </a:lnTo>
                  <a:lnTo>
                    <a:pt x="759" y="15"/>
                  </a:lnTo>
                  <a:lnTo>
                    <a:pt x="760" y="15"/>
                  </a:lnTo>
                  <a:lnTo>
                    <a:pt x="762" y="14"/>
                  </a:lnTo>
                  <a:lnTo>
                    <a:pt x="763" y="13"/>
                  </a:lnTo>
                  <a:lnTo>
                    <a:pt x="765" y="12"/>
                  </a:lnTo>
                  <a:lnTo>
                    <a:pt x="767" y="11"/>
                  </a:lnTo>
                  <a:lnTo>
                    <a:pt x="768" y="11"/>
                  </a:lnTo>
                  <a:lnTo>
                    <a:pt x="770" y="10"/>
                  </a:lnTo>
                  <a:lnTo>
                    <a:pt x="772" y="9"/>
                  </a:lnTo>
                  <a:lnTo>
                    <a:pt x="773" y="9"/>
                  </a:lnTo>
                  <a:lnTo>
                    <a:pt x="775" y="8"/>
                  </a:lnTo>
                  <a:lnTo>
                    <a:pt x="777" y="7"/>
                  </a:lnTo>
                  <a:lnTo>
                    <a:pt x="778" y="7"/>
                  </a:lnTo>
                  <a:lnTo>
                    <a:pt x="780" y="6"/>
                  </a:lnTo>
                  <a:lnTo>
                    <a:pt x="781" y="6"/>
                  </a:lnTo>
                  <a:lnTo>
                    <a:pt x="783" y="5"/>
                  </a:lnTo>
                  <a:lnTo>
                    <a:pt x="785" y="5"/>
                  </a:lnTo>
                  <a:lnTo>
                    <a:pt x="786" y="4"/>
                  </a:lnTo>
                  <a:lnTo>
                    <a:pt x="788" y="4"/>
                  </a:lnTo>
                  <a:lnTo>
                    <a:pt x="789" y="3"/>
                  </a:lnTo>
                  <a:lnTo>
                    <a:pt x="791" y="3"/>
                  </a:lnTo>
                  <a:lnTo>
                    <a:pt x="793" y="3"/>
                  </a:lnTo>
                  <a:lnTo>
                    <a:pt x="794" y="2"/>
                  </a:lnTo>
                  <a:lnTo>
                    <a:pt x="796" y="2"/>
                  </a:lnTo>
                  <a:lnTo>
                    <a:pt x="798" y="2"/>
                  </a:lnTo>
                  <a:lnTo>
                    <a:pt x="799" y="1"/>
                  </a:lnTo>
                  <a:lnTo>
                    <a:pt x="801" y="1"/>
                  </a:lnTo>
                  <a:lnTo>
                    <a:pt x="803" y="1"/>
                  </a:lnTo>
                  <a:lnTo>
                    <a:pt x="804" y="1"/>
                  </a:lnTo>
                  <a:lnTo>
                    <a:pt x="806" y="1"/>
                  </a:lnTo>
                  <a:lnTo>
                    <a:pt x="807" y="0"/>
                  </a:lnTo>
                  <a:lnTo>
                    <a:pt x="809" y="0"/>
                  </a:lnTo>
                  <a:lnTo>
                    <a:pt x="811" y="0"/>
                  </a:lnTo>
                  <a:lnTo>
                    <a:pt x="812" y="0"/>
                  </a:lnTo>
                  <a:lnTo>
                    <a:pt x="814" y="0"/>
                  </a:lnTo>
                  <a:lnTo>
                    <a:pt x="816" y="0"/>
                  </a:lnTo>
                  <a:lnTo>
                    <a:pt x="817" y="0"/>
                  </a:lnTo>
                  <a:lnTo>
                    <a:pt x="819" y="0"/>
                  </a:lnTo>
                  <a:lnTo>
                    <a:pt x="821" y="0"/>
                  </a:lnTo>
                  <a:lnTo>
                    <a:pt x="822" y="0"/>
                  </a:lnTo>
                  <a:lnTo>
                    <a:pt x="824" y="0"/>
                  </a:lnTo>
                  <a:lnTo>
                    <a:pt x="825" y="1"/>
                  </a:lnTo>
                  <a:lnTo>
                    <a:pt x="827" y="1"/>
                  </a:lnTo>
                  <a:lnTo>
                    <a:pt x="829" y="1"/>
                  </a:lnTo>
                  <a:lnTo>
                    <a:pt x="830" y="1"/>
                  </a:lnTo>
                  <a:lnTo>
                    <a:pt x="832" y="1"/>
                  </a:lnTo>
                  <a:lnTo>
                    <a:pt x="834" y="2"/>
                  </a:lnTo>
                  <a:lnTo>
                    <a:pt x="835" y="2"/>
                  </a:lnTo>
                  <a:lnTo>
                    <a:pt x="837" y="2"/>
                  </a:lnTo>
                  <a:lnTo>
                    <a:pt x="838" y="3"/>
                  </a:lnTo>
                  <a:lnTo>
                    <a:pt x="840" y="3"/>
                  </a:lnTo>
                  <a:lnTo>
                    <a:pt x="842" y="3"/>
                  </a:lnTo>
                  <a:lnTo>
                    <a:pt x="843" y="4"/>
                  </a:lnTo>
                  <a:lnTo>
                    <a:pt x="845" y="4"/>
                  </a:lnTo>
                  <a:lnTo>
                    <a:pt x="847" y="5"/>
                  </a:lnTo>
                  <a:lnTo>
                    <a:pt x="848" y="5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3" y="7"/>
                  </a:lnTo>
                  <a:lnTo>
                    <a:pt x="855" y="7"/>
                  </a:lnTo>
                  <a:lnTo>
                    <a:pt x="856" y="8"/>
                  </a:lnTo>
                  <a:lnTo>
                    <a:pt x="858" y="9"/>
                  </a:lnTo>
                  <a:lnTo>
                    <a:pt x="860" y="9"/>
                  </a:lnTo>
                  <a:lnTo>
                    <a:pt x="861" y="10"/>
                  </a:lnTo>
                  <a:lnTo>
                    <a:pt x="863" y="11"/>
                  </a:lnTo>
                  <a:lnTo>
                    <a:pt x="864" y="11"/>
                  </a:lnTo>
                  <a:lnTo>
                    <a:pt x="866" y="12"/>
                  </a:lnTo>
                  <a:lnTo>
                    <a:pt x="868" y="13"/>
                  </a:lnTo>
                  <a:lnTo>
                    <a:pt x="869" y="14"/>
                  </a:lnTo>
                  <a:lnTo>
                    <a:pt x="871" y="15"/>
                  </a:lnTo>
                  <a:lnTo>
                    <a:pt x="873" y="15"/>
                  </a:lnTo>
                  <a:lnTo>
                    <a:pt x="874" y="16"/>
                  </a:lnTo>
                  <a:lnTo>
                    <a:pt x="876" y="17"/>
                  </a:lnTo>
                  <a:lnTo>
                    <a:pt x="878" y="18"/>
                  </a:lnTo>
                  <a:lnTo>
                    <a:pt x="879" y="19"/>
                  </a:lnTo>
                  <a:lnTo>
                    <a:pt x="881" y="20"/>
                  </a:lnTo>
                  <a:lnTo>
                    <a:pt x="882" y="21"/>
                  </a:lnTo>
                  <a:lnTo>
                    <a:pt x="884" y="22"/>
                  </a:lnTo>
                  <a:lnTo>
                    <a:pt x="886" y="23"/>
                  </a:lnTo>
                  <a:lnTo>
                    <a:pt x="887" y="24"/>
                  </a:lnTo>
                  <a:lnTo>
                    <a:pt x="889" y="25"/>
                  </a:lnTo>
                  <a:lnTo>
                    <a:pt x="891" y="26"/>
                  </a:lnTo>
                  <a:lnTo>
                    <a:pt x="892" y="28"/>
                  </a:lnTo>
                  <a:lnTo>
                    <a:pt x="894" y="29"/>
                  </a:lnTo>
                  <a:lnTo>
                    <a:pt x="896" y="30"/>
                  </a:lnTo>
                  <a:lnTo>
                    <a:pt x="897" y="31"/>
                  </a:lnTo>
                  <a:lnTo>
                    <a:pt x="899" y="32"/>
                  </a:lnTo>
                  <a:lnTo>
                    <a:pt x="900" y="33"/>
                  </a:lnTo>
                  <a:lnTo>
                    <a:pt x="902" y="35"/>
                  </a:lnTo>
                  <a:lnTo>
                    <a:pt x="904" y="36"/>
                  </a:lnTo>
                  <a:lnTo>
                    <a:pt x="905" y="37"/>
                  </a:lnTo>
                  <a:lnTo>
                    <a:pt x="907" y="39"/>
                  </a:lnTo>
                  <a:lnTo>
                    <a:pt x="908" y="40"/>
                  </a:lnTo>
                  <a:lnTo>
                    <a:pt x="910" y="42"/>
                  </a:lnTo>
                  <a:lnTo>
                    <a:pt x="912" y="43"/>
                  </a:lnTo>
                  <a:lnTo>
                    <a:pt x="913" y="44"/>
                  </a:lnTo>
                  <a:lnTo>
                    <a:pt x="915" y="46"/>
                  </a:lnTo>
                  <a:lnTo>
                    <a:pt x="917" y="47"/>
                  </a:lnTo>
                  <a:lnTo>
                    <a:pt x="918" y="49"/>
                  </a:lnTo>
                  <a:lnTo>
                    <a:pt x="920" y="51"/>
                  </a:lnTo>
                  <a:lnTo>
                    <a:pt x="922" y="52"/>
                  </a:lnTo>
                  <a:lnTo>
                    <a:pt x="923" y="54"/>
                  </a:lnTo>
                  <a:lnTo>
                    <a:pt x="925" y="55"/>
                  </a:lnTo>
                  <a:lnTo>
                    <a:pt x="927" y="57"/>
                  </a:lnTo>
                  <a:lnTo>
                    <a:pt x="928" y="59"/>
                  </a:lnTo>
                  <a:lnTo>
                    <a:pt x="930" y="60"/>
                  </a:lnTo>
                  <a:lnTo>
                    <a:pt x="931" y="62"/>
                  </a:lnTo>
                  <a:lnTo>
                    <a:pt x="933" y="64"/>
                  </a:lnTo>
                  <a:lnTo>
                    <a:pt x="935" y="66"/>
                  </a:lnTo>
                  <a:lnTo>
                    <a:pt x="936" y="67"/>
                  </a:lnTo>
                  <a:lnTo>
                    <a:pt x="938" y="69"/>
                  </a:lnTo>
                  <a:lnTo>
                    <a:pt x="939" y="71"/>
                  </a:lnTo>
                  <a:lnTo>
                    <a:pt x="941" y="73"/>
                  </a:lnTo>
                  <a:lnTo>
                    <a:pt x="943" y="74"/>
                  </a:lnTo>
                  <a:lnTo>
                    <a:pt x="944" y="76"/>
                  </a:lnTo>
                  <a:lnTo>
                    <a:pt x="946" y="78"/>
                  </a:lnTo>
                  <a:lnTo>
                    <a:pt x="948" y="80"/>
                  </a:lnTo>
                  <a:lnTo>
                    <a:pt x="949" y="82"/>
                  </a:lnTo>
                  <a:lnTo>
                    <a:pt x="951" y="84"/>
                  </a:lnTo>
                  <a:lnTo>
                    <a:pt x="953" y="86"/>
                  </a:lnTo>
                  <a:lnTo>
                    <a:pt x="954" y="88"/>
                  </a:lnTo>
                  <a:lnTo>
                    <a:pt x="956" y="90"/>
                  </a:lnTo>
                  <a:lnTo>
                    <a:pt x="957" y="92"/>
                  </a:lnTo>
                  <a:lnTo>
                    <a:pt x="959" y="94"/>
                  </a:lnTo>
                  <a:lnTo>
                    <a:pt x="961" y="97"/>
                  </a:lnTo>
                  <a:lnTo>
                    <a:pt x="962" y="99"/>
                  </a:lnTo>
                  <a:lnTo>
                    <a:pt x="964" y="101"/>
                  </a:lnTo>
                  <a:lnTo>
                    <a:pt x="966" y="103"/>
                  </a:lnTo>
                  <a:lnTo>
                    <a:pt x="967" y="105"/>
                  </a:lnTo>
                  <a:lnTo>
                    <a:pt x="969" y="107"/>
                  </a:lnTo>
                  <a:lnTo>
                    <a:pt x="971" y="110"/>
                  </a:lnTo>
                  <a:lnTo>
                    <a:pt x="972" y="112"/>
                  </a:lnTo>
                  <a:lnTo>
                    <a:pt x="974" y="114"/>
                  </a:lnTo>
                  <a:lnTo>
                    <a:pt x="975" y="117"/>
                  </a:lnTo>
                  <a:lnTo>
                    <a:pt x="977" y="119"/>
                  </a:lnTo>
                  <a:lnTo>
                    <a:pt x="979" y="121"/>
                  </a:lnTo>
                  <a:lnTo>
                    <a:pt x="980" y="124"/>
                  </a:lnTo>
                  <a:lnTo>
                    <a:pt x="982" y="126"/>
                  </a:lnTo>
                  <a:lnTo>
                    <a:pt x="983" y="128"/>
                  </a:lnTo>
                  <a:lnTo>
                    <a:pt x="985" y="131"/>
                  </a:lnTo>
                  <a:lnTo>
                    <a:pt x="987" y="133"/>
                  </a:lnTo>
                  <a:lnTo>
                    <a:pt x="988" y="136"/>
                  </a:lnTo>
                  <a:lnTo>
                    <a:pt x="990" y="138"/>
                  </a:lnTo>
                  <a:lnTo>
                    <a:pt x="992" y="141"/>
                  </a:lnTo>
                  <a:lnTo>
                    <a:pt x="993" y="143"/>
                  </a:lnTo>
                  <a:lnTo>
                    <a:pt x="995" y="146"/>
                  </a:lnTo>
                  <a:lnTo>
                    <a:pt x="997" y="148"/>
                  </a:lnTo>
                  <a:lnTo>
                    <a:pt x="998" y="151"/>
                  </a:lnTo>
                  <a:lnTo>
                    <a:pt x="1000" y="154"/>
                  </a:lnTo>
                  <a:lnTo>
                    <a:pt x="1001" y="156"/>
                  </a:lnTo>
                  <a:lnTo>
                    <a:pt x="1003" y="159"/>
                  </a:lnTo>
                  <a:lnTo>
                    <a:pt x="1005" y="162"/>
                  </a:lnTo>
                  <a:lnTo>
                    <a:pt x="1006" y="164"/>
                  </a:lnTo>
                  <a:lnTo>
                    <a:pt x="1008" y="167"/>
                  </a:lnTo>
                  <a:lnTo>
                    <a:pt x="1010" y="170"/>
                  </a:lnTo>
                  <a:lnTo>
                    <a:pt x="1011" y="173"/>
                  </a:lnTo>
                  <a:lnTo>
                    <a:pt x="1013" y="175"/>
                  </a:lnTo>
                  <a:lnTo>
                    <a:pt x="1014" y="178"/>
                  </a:lnTo>
                  <a:lnTo>
                    <a:pt x="1016" y="181"/>
                  </a:lnTo>
                  <a:lnTo>
                    <a:pt x="1018" y="184"/>
                  </a:lnTo>
                  <a:lnTo>
                    <a:pt x="1019" y="187"/>
                  </a:lnTo>
                  <a:lnTo>
                    <a:pt x="1021" y="190"/>
                  </a:lnTo>
                  <a:lnTo>
                    <a:pt x="1023" y="193"/>
                  </a:lnTo>
                  <a:lnTo>
                    <a:pt x="1024" y="195"/>
                  </a:lnTo>
                  <a:lnTo>
                    <a:pt x="1026" y="198"/>
                  </a:lnTo>
                  <a:lnTo>
                    <a:pt x="1028" y="201"/>
                  </a:lnTo>
                  <a:lnTo>
                    <a:pt x="1029" y="204"/>
                  </a:lnTo>
                  <a:lnTo>
                    <a:pt x="1031" y="207"/>
                  </a:lnTo>
                  <a:lnTo>
                    <a:pt x="1032" y="210"/>
                  </a:lnTo>
                  <a:lnTo>
                    <a:pt x="1034" y="213"/>
                  </a:lnTo>
                  <a:lnTo>
                    <a:pt x="1036" y="216"/>
                  </a:lnTo>
                  <a:lnTo>
                    <a:pt x="1037" y="219"/>
                  </a:lnTo>
                  <a:lnTo>
                    <a:pt x="1039" y="223"/>
                  </a:lnTo>
                  <a:lnTo>
                    <a:pt x="1041" y="226"/>
                  </a:lnTo>
                  <a:lnTo>
                    <a:pt x="1042" y="229"/>
                  </a:lnTo>
                  <a:lnTo>
                    <a:pt x="1044" y="232"/>
                  </a:lnTo>
                  <a:lnTo>
                    <a:pt x="1046" y="235"/>
                  </a:lnTo>
                  <a:lnTo>
                    <a:pt x="1047" y="238"/>
                  </a:lnTo>
                  <a:lnTo>
                    <a:pt x="1049" y="241"/>
                  </a:lnTo>
                  <a:lnTo>
                    <a:pt x="1050" y="245"/>
                  </a:lnTo>
                  <a:lnTo>
                    <a:pt x="1052" y="248"/>
                  </a:lnTo>
                  <a:lnTo>
                    <a:pt x="1054" y="251"/>
                  </a:lnTo>
                  <a:lnTo>
                    <a:pt x="1055" y="254"/>
                  </a:lnTo>
                  <a:lnTo>
                    <a:pt x="1057" y="258"/>
                  </a:lnTo>
                  <a:lnTo>
                    <a:pt x="1058" y="261"/>
                  </a:lnTo>
                  <a:lnTo>
                    <a:pt x="1060" y="264"/>
                  </a:lnTo>
                  <a:lnTo>
                    <a:pt x="1062" y="268"/>
                  </a:lnTo>
                  <a:lnTo>
                    <a:pt x="1063" y="271"/>
                  </a:lnTo>
                  <a:lnTo>
                    <a:pt x="1065" y="274"/>
                  </a:lnTo>
                  <a:lnTo>
                    <a:pt x="1067" y="278"/>
                  </a:lnTo>
                  <a:lnTo>
                    <a:pt x="1068" y="281"/>
                  </a:lnTo>
                  <a:lnTo>
                    <a:pt x="1070" y="285"/>
                  </a:lnTo>
                  <a:lnTo>
                    <a:pt x="1072" y="288"/>
                  </a:lnTo>
                  <a:lnTo>
                    <a:pt x="1073" y="292"/>
                  </a:lnTo>
                  <a:lnTo>
                    <a:pt x="1075" y="295"/>
                  </a:lnTo>
                  <a:lnTo>
                    <a:pt x="1076" y="299"/>
                  </a:lnTo>
                  <a:lnTo>
                    <a:pt x="1078" y="302"/>
                  </a:lnTo>
                  <a:lnTo>
                    <a:pt x="1080" y="306"/>
                  </a:lnTo>
                  <a:lnTo>
                    <a:pt x="1081" y="309"/>
                  </a:lnTo>
                  <a:lnTo>
                    <a:pt x="1083" y="313"/>
                  </a:lnTo>
                  <a:lnTo>
                    <a:pt x="1085" y="316"/>
                  </a:lnTo>
                  <a:lnTo>
                    <a:pt x="1086" y="320"/>
                  </a:lnTo>
                  <a:lnTo>
                    <a:pt x="1088" y="323"/>
                  </a:lnTo>
                  <a:lnTo>
                    <a:pt x="1089" y="327"/>
                  </a:lnTo>
                  <a:lnTo>
                    <a:pt x="1091" y="331"/>
                  </a:lnTo>
                  <a:lnTo>
                    <a:pt x="1093" y="334"/>
                  </a:lnTo>
                  <a:lnTo>
                    <a:pt x="1094" y="338"/>
                  </a:lnTo>
                  <a:lnTo>
                    <a:pt x="1096" y="342"/>
                  </a:lnTo>
                  <a:lnTo>
                    <a:pt x="1098" y="345"/>
                  </a:lnTo>
                  <a:lnTo>
                    <a:pt x="1099" y="349"/>
                  </a:lnTo>
                  <a:lnTo>
                    <a:pt x="1101" y="353"/>
                  </a:lnTo>
                  <a:lnTo>
                    <a:pt x="1102" y="356"/>
                  </a:lnTo>
                  <a:lnTo>
                    <a:pt x="1104" y="360"/>
                  </a:lnTo>
                  <a:lnTo>
                    <a:pt x="1106" y="364"/>
                  </a:lnTo>
                  <a:lnTo>
                    <a:pt x="1107" y="368"/>
                  </a:lnTo>
                  <a:lnTo>
                    <a:pt x="1109" y="372"/>
                  </a:lnTo>
                  <a:lnTo>
                    <a:pt x="1111" y="375"/>
                  </a:lnTo>
                  <a:lnTo>
                    <a:pt x="1112" y="379"/>
                  </a:lnTo>
                  <a:lnTo>
                    <a:pt x="1114" y="383"/>
                  </a:lnTo>
                  <a:lnTo>
                    <a:pt x="1116" y="387"/>
                  </a:lnTo>
                  <a:lnTo>
                    <a:pt x="1117" y="391"/>
                  </a:lnTo>
                  <a:lnTo>
                    <a:pt x="1119" y="395"/>
                  </a:lnTo>
                  <a:lnTo>
                    <a:pt x="1121" y="398"/>
                  </a:lnTo>
                  <a:lnTo>
                    <a:pt x="1122" y="402"/>
                  </a:lnTo>
                  <a:lnTo>
                    <a:pt x="1124" y="406"/>
                  </a:lnTo>
                  <a:lnTo>
                    <a:pt x="1125" y="410"/>
                  </a:lnTo>
                  <a:lnTo>
                    <a:pt x="1127" y="414"/>
                  </a:lnTo>
                  <a:lnTo>
                    <a:pt x="1129" y="418"/>
                  </a:lnTo>
                  <a:lnTo>
                    <a:pt x="1130" y="422"/>
                  </a:lnTo>
                  <a:lnTo>
                    <a:pt x="1132" y="426"/>
                  </a:lnTo>
                  <a:lnTo>
                    <a:pt x="1133" y="430"/>
                  </a:lnTo>
                  <a:lnTo>
                    <a:pt x="1135" y="434"/>
                  </a:lnTo>
                  <a:lnTo>
                    <a:pt x="1137" y="438"/>
                  </a:lnTo>
                  <a:lnTo>
                    <a:pt x="1138" y="442"/>
                  </a:lnTo>
                  <a:lnTo>
                    <a:pt x="1140" y="446"/>
                  </a:lnTo>
                  <a:lnTo>
                    <a:pt x="1142" y="450"/>
                  </a:lnTo>
                  <a:lnTo>
                    <a:pt x="1143" y="454"/>
                  </a:lnTo>
                  <a:lnTo>
                    <a:pt x="1145" y="458"/>
                  </a:lnTo>
                  <a:lnTo>
                    <a:pt x="1147" y="462"/>
                  </a:lnTo>
                  <a:lnTo>
                    <a:pt x="1148" y="466"/>
                  </a:lnTo>
                  <a:lnTo>
                    <a:pt x="1150" y="470"/>
                  </a:lnTo>
                  <a:lnTo>
                    <a:pt x="1151" y="474"/>
                  </a:lnTo>
                  <a:lnTo>
                    <a:pt x="1153" y="478"/>
                  </a:lnTo>
                  <a:lnTo>
                    <a:pt x="1155" y="481"/>
                  </a:lnTo>
                  <a:lnTo>
                    <a:pt x="1156" y="485"/>
                  </a:lnTo>
                  <a:lnTo>
                    <a:pt x="1158" y="489"/>
                  </a:lnTo>
                  <a:lnTo>
                    <a:pt x="1160" y="492"/>
                  </a:lnTo>
                  <a:lnTo>
                    <a:pt x="1161" y="496"/>
                  </a:lnTo>
                  <a:lnTo>
                    <a:pt x="1163" y="500"/>
                  </a:lnTo>
                  <a:lnTo>
                    <a:pt x="1164" y="503"/>
                  </a:lnTo>
                  <a:lnTo>
                    <a:pt x="1166" y="507"/>
                  </a:lnTo>
                  <a:lnTo>
                    <a:pt x="1168" y="510"/>
                  </a:lnTo>
                  <a:lnTo>
                    <a:pt x="1169" y="514"/>
                  </a:lnTo>
                  <a:lnTo>
                    <a:pt x="1171" y="517"/>
                  </a:lnTo>
                  <a:lnTo>
                    <a:pt x="1173" y="520"/>
                  </a:lnTo>
                  <a:lnTo>
                    <a:pt x="1174" y="524"/>
                  </a:lnTo>
                  <a:lnTo>
                    <a:pt x="1176" y="527"/>
                  </a:lnTo>
                  <a:lnTo>
                    <a:pt x="1177" y="530"/>
                  </a:lnTo>
                  <a:lnTo>
                    <a:pt x="1179" y="534"/>
                  </a:lnTo>
                  <a:lnTo>
                    <a:pt x="1181" y="537"/>
                  </a:lnTo>
                  <a:lnTo>
                    <a:pt x="1182" y="540"/>
                  </a:lnTo>
                  <a:lnTo>
                    <a:pt x="1184" y="543"/>
                  </a:lnTo>
                  <a:lnTo>
                    <a:pt x="1186" y="546"/>
                  </a:lnTo>
                  <a:lnTo>
                    <a:pt x="1187" y="549"/>
                  </a:lnTo>
                  <a:lnTo>
                    <a:pt x="1189" y="552"/>
                  </a:lnTo>
                  <a:lnTo>
                    <a:pt x="1191" y="555"/>
                  </a:lnTo>
                  <a:lnTo>
                    <a:pt x="1192" y="558"/>
                  </a:lnTo>
                  <a:lnTo>
                    <a:pt x="1194" y="561"/>
                  </a:lnTo>
                  <a:lnTo>
                    <a:pt x="1195" y="564"/>
                  </a:lnTo>
                  <a:lnTo>
                    <a:pt x="1197" y="567"/>
                  </a:lnTo>
                  <a:lnTo>
                    <a:pt x="1199" y="570"/>
                  </a:lnTo>
                  <a:lnTo>
                    <a:pt x="1200" y="573"/>
                  </a:lnTo>
                  <a:lnTo>
                    <a:pt x="1202" y="576"/>
                  </a:lnTo>
                  <a:lnTo>
                    <a:pt x="1204" y="579"/>
                  </a:lnTo>
                  <a:lnTo>
                    <a:pt x="1205" y="581"/>
                  </a:lnTo>
                  <a:lnTo>
                    <a:pt x="1207" y="584"/>
                  </a:lnTo>
                  <a:lnTo>
                    <a:pt x="1208" y="587"/>
                  </a:lnTo>
                  <a:lnTo>
                    <a:pt x="1210" y="589"/>
                  </a:lnTo>
                  <a:lnTo>
                    <a:pt x="1212" y="592"/>
                  </a:lnTo>
                  <a:lnTo>
                    <a:pt x="1213" y="595"/>
                  </a:lnTo>
                  <a:lnTo>
                    <a:pt x="1215" y="597"/>
                  </a:lnTo>
                  <a:lnTo>
                    <a:pt x="1217" y="600"/>
                  </a:lnTo>
                  <a:lnTo>
                    <a:pt x="1218" y="603"/>
                  </a:lnTo>
                  <a:lnTo>
                    <a:pt x="1220" y="605"/>
                  </a:lnTo>
                  <a:lnTo>
                    <a:pt x="1222" y="608"/>
                  </a:lnTo>
                  <a:lnTo>
                    <a:pt x="1223" y="610"/>
                  </a:lnTo>
                  <a:lnTo>
                    <a:pt x="1225" y="613"/>
                  </a:lnTo>
                  <a:lnTo>
                    <a:pt x="1226" y="615"/>
                  </a:lnTo>
                  <a:lnTo>
                    <a:pt x="1228" y="617"/>
                  </a:lnTo>
                  <a:lnTo>
                    <a:pt x="1230" y="620"/>
                  </a:lnTo>
                  <a:lnTo>
                    <a:pt x="1231" y="622"/>
                  </a:lnTo>
                  <a:lnTo>
                    <a:pt x="1233" y="624"/>
                  </a:lnTo>
                  <a:lnTo>
                    <a:pt x="1235" y="627"/>
                  </a:lnTo>
                  <a:lnTo>
                    <a:pt x="1236" y="629"/>
                  </a:lnTo>
                  <a:lnTo>
                    <a:pt x="1238" y="631"/>
                  </a:lnTo>
                  <a:lnTo>
                    <a:pt x="1239" y="634"/>
                  </a:lnTo>
                  <a:lnTo>
                    <a:pt x="1241" y="636"/>
                  </a:lnTo>
                  <a:lnTo>
                    <a:pt x="1243" y="638"/>
                  </a:lnTo>
                  <a:lnTo>
                    <a:pt x="1244" y="640"/>
                  </a:lnTo>
                  <a:lnTo>
                    <a:pt x="1246" y="642"/>
                  </a:lnTo>
                  <a:lnTo>
                    <a:pt x="1248" y="644"/>
                  </a:lnTo>
                  <a:lnTo>
                    <a:pt x="1249" y="647"/>
                  </a:lnTo>
                  <a:lnTo>
                    <a:pt x="1251" y="649"/>
                  </a:lnTo>
                  <a:lnTo>
                    <a:pt x="1252" y="651"/>
                  </a:lnTo>
                  <a:lnTo>
                    <a:pt x="1254" y="653"/>
                  </a:lnTo>
                  <a:lnTo>
                    <a:pt x="1256" y="655"/>
                  </a:lnTo>
                  <a:lnTo>
                    <a:pt x="1257" y="657"/>
                  </a:lnTo>
                  <a:lnTo>
                    <a:pt x="1259" y="659"/>
                  </a:lnTo>
                  <a:lnTo>
                    <a:pt x="1261" y="661"/>
                  </a:lnTo>
                  <a:lnTo>
                    <a:pt x="1262" y="663"/>
                  </a:lnTo>
                  <a:lnTo>
                    <a:pt x="1264" y="665"/>
                  </a:lnTo>
                  <a:lnTo>
                    <a:pt x="1266" y="667"/>
                  </a:lnTo>
                  <a:lnTo>
                    <a:pt x="1267" y="669"/>
                  </a:lnTo>
                  <a:lnTo>
                    <a:pt x="1269" y="670"/>
                  </a:lnTo>
                  <a:lnTo>
                    <a:pt x="1270" y="672"/>
                  </a:lnTo>
                  <a:lnTo>
                    <a:pt x="1272" y="674"/>
                  </a:lnTo>
                  <a:lnTo>
                    <a:pt x="1274" y="676"/>
                  </a:lnTo>
                  <a:lnTo>
                    <a:pt x="1275" y="678"/>
                  </a:lnTo>
                  <a:lnTo>
                    <a:pt x="1277" y="680"/>
                  </a:lnTo>
                  <a:lnTo>
                    <a:pt x="1278" y="681"/>
                  </a:lnTo>
                  <a:lnTo>
                    <a:pt x="1280" y="683"/>
                  </a:lnTo>
                  <a:lnTo>
                    <a:pt x="1282" y="685"/>
                  </a:lnTo>
                  <a:lnTo>
                    <a:pt x="1283" y="687"/>
                  </a:lnTo>
                  <a:lnTo>
                    <a:pt x="1285" y="688"/>
                  </a:lnTo>
                  <a:lnTo>
                    <a:pt x="1287" y="690"/>
                  </a:lnTo>
                  <a:lnTo>
                    <a:pt x="1288" y="692"/>
                  </a:lnTo>
                  <a:lnTo>
                    <a:pt x="1290" y="693"/>
                  </a:lnTo>
                  <a:lnTo>
                    <a:pt x="1292" y="695"/>
                  </a:lnTo>
                  <a:lnTo>
                    <a:pt x="1293" y="696"/>
                  </a:lnTo>
                  <a:lnTo>
                    <a:pt x="1295" y="698"/>
                  </a:lnTo>
                  <a:lnTo>
                    <a:pt x="1297" y="700"/>
                  </a:lnTo>
                  <a:lnTo>
                    <a:pt x="1298" y="701"/>
                  </a:lnTo>
                  <a:lnTo>
                    <a:pt x="1300" y="703"/>
                  </a:lnTo>
                  <a:lnTo>
                    <a:pt x="1301" y="704"/>
                  </a:lnTo>
                  <a:lnTo>
                    <a:pt x="1303" y="706"/>
                  </a:lnTo>
                  <a:lnTo>
                    <a:pt x="1305" y="707"/>
                  </a:lnTo>
                  <a:lnTo>
                    <a:pt x="1306" y="709"/>
                  </a:lnTo>
                  <a:lnTo>
                    <a:pt x="1308" y="710"/>
                  </a:lnTo>
                  <a:lnTo>
                    <a:pt x="1310" y="712"/>
                  </a:lnTo>
                  <a:lnTo>
                    <a:pt x="1311" y="713"/>
                  </a:lnTo>
                  <a:lnTo>
                    <a:pt x="1313" y="715"/>
                  </a:lnTo>
                  <a:lnTo>
                    <a:pt x="1314" y="716"/>
                  </a:lnTo>
                  <a:lnTo>
                    <a:pt x="1316" y="718"/>
                  </a:lnTo>
                  <a:lnTo>
                    <a:pt x="1318" y="719"/>
                  </a:lnTo>
                  <a:lnTo>
                    <a:pt x="1319" y="720"/>
                  </a:lnTo>
                  <a:lnTo>
                    <a:pt x="1321" y="722"/>
                  </a:lnTo>
                  <a:lnTo>
                    <a:pt x="1323" y="723"/>
                  </a:lnTo>
                  <a:lnTo>
                    <a:pt x="1324" y="724"/>
                  </a:lnTo>
                  <a:lnTo>
                    <a:pt x="1326" y="726"/>
                  </a:lnTo>
                  <a:lnTo>
                    <a:pt x="1327" y="727"/>
                  </a:lnTo>
                  <a:lnTo>
                    <a:pt x="1329" y="728"/>
                  </a:lnTo>
                  <a:lnTo>
                    <a:pt x="1331" y="730"/>
                  </a:lnTo>
                  <a:lnTo>
                    <a:pt x="1332" y="731"/>
                  </a:lnTo>
                  <a:lnTo>
                    <a:pt x="1334" y="732"/>
                  </a:lnTo>
                  <a:lnTo>
                    <a:pt x="1336" y="733"/>
                  </a:lnTo>
                  <a:lnTo>
                    <a:pt x="1337" y="735"/>
                  </a:lnTo>
                  <a:lnTo>
                    <a:pt x="1339" y="736"/>
                  </a:lnTo>
                  <a:lnTo>
                    <a:pt x="1341" y="737"/>
                  </a:lnTo>
                  <a:lnTo>
                    <a:pt x="1342" y="738"/>
                  </a:lnTo>
                  <a:lnTo>
                    <a:pt x="1344" y="740"/>
                  </a:lnTo>
                  <a:lnTo>
                    <a:pt x="1345" y="741"/>
                  </a:lnTo>
                  <a:lnTo>
                    <a:pt x="1347" y="742"/>
                  </a:lnTo>
                  <a:lnTo>
                    <a:pt x="1349" y="743"/>
                  </a:lnTo>
                  <a:lnTo>
                    <a:pt x="1350" y="744"/>
                  </a:lnTo>
                  <a:lnTo>
                    <a:pt x="1352" y="745"/>
                  </a:lnTo>
                  <a:lnTo>
                    <a:pt x="1353" y="746"/>
                  </a:lnTo>
                  <a:lnTo>
                    <a:pt x="1355" y="748"/>
                  </a:lnTo>
                  <a:lnTo>
                    <a:pt x="1357" y="749"/>
                  </a:lnTo>
                  <a:lnTo>
                    <a:pt x="1358" y="750"/>
                  </a:lnTo>
                  <a:lnTo>
                    <a:pt x="1360" y="751"/>
                  </a:lnTo>
                  <a:lnTo>
                    <a:pt x="1362" y="752"/>
                  </a:lnTo>
                  <a:lnTo>
                    <a:pt x="1363" y="753"/>
                  </a:lnTo>
                  <a:lnTo>
                    <a:pt x="1365" y="754"/>
                  </a:lnTo>
                  <a:lnTo>
                    <a:pt x="1367" y="755"/>
                  </a:lnTo>
                  <a:lnTo>
                    <a:pt x="1368" y="756"/>
                  </a:lnTo>
                  <a:lnTo>
                    <a:pt x="1370" y="757"/>
                  </a:lnTo>
                  <a:lnTo>
                    <a:pt x="1371" y="758"/>
                  </a:lnTo>
                  <a:lnTo>
                    <a:pt x="1373" y="759"/>
                  </a:lnTo>
                  <a:lnTo>
                    <a:pt x="1375" y="760"/>
                  </a:lnTo>
                  <a:lnTo>
                    <a:pt x="1376" y="761"/>
                  </a:lnTo>
                  <a:lnTo>
                    <a:pt x="1378" y="762"/>
                  </a:lnTo>
                  <a:lnTo>
                    <a:pt x="1380" y="763"/>
                  </a:lnTo>
                  <a:lnTo>
                    <a:pt x="1381" y="764"/>
                  </a:lnTo>
                  <a:lnTo>
                    <a:pt x="1383" y="765"/>
                  </a:lnTo>
                  <a:lnTo>
                    <a:pt x="1385" y="766"/>
                  </a:lnTo>
                  <a:lnTo>
                    <a:pt x="1386" y="767"/>
                  </a:lnTo>
                  <a:lnTo>
                    <a:pt x="1388" y="768"/>
                  </a:lnTo>
                  <a:lnTo>
                    <a:pt x="1389" y="768"/>
                  </a:lnTo>
                  <a:lnTo>
                    <a:pt x="1391" y="769"/>
                  </a:lnTo>
                  <a:lnTo>
                    <a:pt x="1393" y="770"/>
                  </a:lnTo>
                  <a:lnTo>
                    <a:pt x="1394" y="771"/>
                  </a:lnTo>
                  <a:lnTo>
                    <a:pt x="1396" y="772"/>
                  </a:lnTo>
                  <a:lnTo>
                    <a:pt x="1398" y="773"/>
                  </a:lnTo>
                  <a:lnTo>
                    <a:pt x="1399" y="774"/>
                  </a:lnTo>
                  <a:lnTo>
                    <a:pt x="1401" y="775"/>
                  </a:lnTo>
                  <a:lnTo>
                    <a:pt x="1402" y="775"/>
                  </a:lnTo>
                  <a:lnTo>
                    <a:pt x="1404" y="776"/>
                  </a:lnTo>
                  <a:lnTo>
                    <a:pt x="1406" y="777"/>
                  </a:lnTo>
                  <a:lnTo>
                    <a:pt x="1407" y="778"/>
                  </a:lnTo>
                  <a:lnTo>
                    <a:pt x="1409" y="779"/>
                  </a:lnTo>
                  <a:lnTo>
                    <a:pt x="1411" y="779"/>
                  </a:lnTo>
                  <a:lnTo>
                    <a:pt x="1412" y="780"/>
                  </a:lnTo>
                  <a:lnTo>
                    <a:pt x="1414" y="781"/>
                  </a:lnTo>
                  <a:lnTo>
                    <a:pt x="1416" y="782"/>
                  </a:lnTo>
                  <a:lnTo>
                    <a:pt x="1417" y="783"/>
                  </a:lnTo>
                  <a:lnTo>
                    <a:pt x="1419" y="783"/>
                  </a:lnTo>
                  <a:lnTo>
                    <a:pt x="1420" y="784"/>
                  </a:lnTo>
                  <a:lnTo>
                    <a:pt x="1422" y="785"/>
                  </a:lnTo>
                  <a:lnTo>
                    <a:pt x="1424" y="786"/>
                  </a:lnTo>
                  <a:lnTo>
                    <a:pt x="1425" y="786"/>
                  </a:lnTo>
                  <a:lnTo>
                    <a:pt x="1427" y="787"/>
                  </a:lnTo>
                  <a:lnTo>
                    <a:pt x="1428" y="788"/>
                  </a:lnTo>
                  <a:lnTo>
                    <a:pt x="1430" y="788"/>
                  </a:lnTo>
                  <a:lnTo>
                    <a:pt x="1432" y="789"/>
                  </a:lnTo>
                  <a:lnTo>
                    <a:pt x="1433" y="790"/>
                  </a:lnTo>
                  <a:lnTo>
                    <a:pt x="1435" y="791"/>
                  </a:lnTo>
                  <a:lnTo>
                    <a:pt x="1437" y="791"/>
                  </a:lnTo>
                  <a:lnTo>
                    <a:pt x="1438" y="792"/>
                  </a:lnTo>
                  <a:lnTo>
                    <a:pt x="1440" y="793"/>
                  </a:lnTo>
                  <a:lnTo>
                    <a:pt x="1442" y="793"/>
                  </a:lnTo>
                  <a:lnTo>
                    <a:pt x="1443" y="794"/>
                  </a:lnTo>
                  <a:lnTo>
                    <a:pt x="1445" y="794"/>
                  </a:lnTo>
                  <a:lnTo>
                    <a:pt x="1446" y="795"/>
                  </a:lnTo>
                  <a:lnTo>
                    <a:pt x="1448" y="796"/>
                  </a:lnTo>
                  <a:lnTo>
                    <a:pt x="1450" y="796"/>
                  </a:lnTo>
                  <a:lnTo>
                    <a:pt x="1451" y="797"/>
                  </a:lnTo>
                  <a:lnTo>
                    <a:pt x="1453" y="797"/>
                  </a:lnTo>
                  <a:lnTo>
                    <a:pt x="1455" y="798"/>
                  </a:lnTo>
                  <a:lnTo>
                    <a:pt x="1456" y="799"/>
                  </a:lnTo>
                  <a:lnTo>
                    <a:pt x="1458" y="799"/>
                  </a:lnTo>
                  <a:lnTo>
                    <a:pt x="1460" y="800"/>
                  </a:lnTo>
                  <a:lnTo>
                    <a:pt x="1461" y="800"/>
                  </a:lnTo>
                  <a:lnTo>
                    <a:pt x="1463" y="801"/>
                  </a:lnTo>
                  <a:lnTo>
                    <a:pt x="1464" y="802"/>
                  </a:lnTo>
                  <a:lnTo>
                    <a:pt x="1466" y="802"/>
                  </a:lnTo>
                  <a:lnTo>
                    <a:pt x="1468" y="803"/>
                  </a:lnTo>
                  <a:lnTo>
                    <a:pt x="1469" y="803"/>
                  </a:lnTo>
                  <a:lnTo>
                    <a:pt x="1471" y="804"/>
                  </a:lnTo>
                  <a:lnTo>
                    <a:pt x="1473" y="804"/>
                  </a:lnTo>
                  <a:lnTo>
                    <a:pt x="1474" y="805"/>
                  </a:lnTo>
                  <a:lnTo>
                    <a:pt x="1476" y="805"/>
                  </a:lnTo>
                  <a:lnTo>
                    <a:pt x="1477" y="806"/>
                  </a:lnTo>
                  <a:lnTo>
                    <a:pt x="1479" y="807"/>
                  </a:lnTo>
                  <a:lnTo>
                    <a:pt x="1481" y="807"/>
                  </a:lnTo>
                  <a:lnTo>
                    <a:pt x="1482" y="808"/>
                  </a:lnTo>
                  <a:lnTo>
                    <a:pt x="1484" y="808"/>
                  </a:lnTo>
                  <a:lnTo>
                    <a:pt x="1486" y="809"/>
                  </a:lnTo>
                  <a:lnTo>
                    <a:pt x="1487" y="809"/>
                  </a:lnTo>
                  <a:lnTo>
                    <a:pt x="1489" y="810"/>
                  </a:lnTo>
                  <a:lnTo>
                    <a:pt x="1491" y="810"/>
                  </a:lnTo>
                  <a:lnTo>
                    <a:pt x="1492" y="811"/>
                  </a:lnTo>
                  <a:lnTo>
                    <a:pt x="1494" y="811"/>
                  </a:lnTo>
                  <a:lnTo>
                    <a:pt x="1495" y="812"/>
                  </a:lnTo>
                  <a:lnTo>
                    <a:pt x="1497" y="812"/>
                  </a:lnTo>
                  <a:lnTo>
                    <a:pt x="1499" y="812"/>
                  </a:lnTo>
                  <a:lnTo>
                    <a:pt x="1500" y="813"/>
                  </a:lnTo>
                  <a:lnTo>
                    <a:pt x="1502" y="813"/>
                  </a:lnTo>
                  <a:lnTo>
                    <a:pt x="1503" y="814"/>
                  </a:lnTo>
                  <a:lnTo>
                    <a:pt x="1505" y="814"/>
                  </a:lnTo>
                  <a:lnTo>
                    <a:pt x="1507" y="815"/>
                  </a:lnTo>
                  <a:lnTo>
                    <a:pt x="1508" y="815"/>
                  </a:lnTo>
                  <a:lnTo>
                    <a:pt x="1510" y="816"/>
                  </a:lnTo>
                  <a:lnTo>
                    <a:pt x="1512" y="816"/>
                  </a:lnTo>
                  <a:lnTo>
                    <a:pt x="1513" y="816"/>
                  </a:lnTo>
                  <a:lnTo>
                    <a:pt x="1515" y="817"/>
                  </a:lnTo>
                  <a:lnTo>
                    <a:pt x="1517" y="817"/>
                  </a:lnTo>
                  <a:lnTo>
                    <a:pt x="1518" y="818"/>
                  </a:lnTo>
                  <a:lnTo>
                    <a:pt x="1520" y="818"/>
                  </a:lnTo>
                  <a:lnTo>
                    <a:pt x="1521" y="819"/>
                  </a:lnTo>
                  <a:lnTo>
                    <a:pt x="1523" y="819"/>
                  </a:lnTo>
                  <a:lnTo>
                    <a:pt x="1525" y="819"/>
                  </a:lnTo>
                  <a:lnTo>
                    <a:pt x="1526" y="820"/>
                  </a:lnTo>
                  <a:lnTo>
                    <a:pt x="1528" y="820"/>
                  </a:lnTo>
                  <a:lnTo>
                    <a:pt x="1530" y="820"/>
                  </a:lnTo>
                  <a:lnTo>
                    <a:pt x="1531" y="821"/>
                  </a:lnTo>
                  <a:lnTo>
                    <a:pt x="1533" y="821"/>
                  </a:lnTo>
                  <a:lnTo>
                    <a:pt x="1535" y="822"/>
                  </a:lnTo>
                  <a:lnTo>
                    <a:pt x="1536" y="822"/>
                  </a:lnTo>
                  <a:lnTo>
                    <a:pt x="1538" y="822"/>
                  </a:lnTo>
                  <a:lnTo>
                    <a:pt x="1539" y="823"/>
                  </a:lnTo>
                  <a:lnTo>
                    <a:pt x="1541" y="823"/>
                  </a:lnTo>
                  <a:lnTo>
                    <a:pt x="1543" y="823"/>
                  </a:lnTo>
                  <a:lnTo>
                    <a:pt x="1544" y="824"/>
                  </a:lnTo>
                  <a:lnTo>
                    <a:pt x="1546" y="824"/>
                  </a:lnTo>
                  <a:lnTo>
                    <a:pt x="1547" y="824"/>
                  </a:lnTo>
                  <a:lnTo>
                    <a:pt x="1549" y="825"/>
                  </a:lnTo>
                  <a:lnTo>
                    <a:pt x="1551" y="825"/>
                  </a:lnTo>
                  <a:lnTo>
                    <a:pt x="1552" y="825"/>
                  </a:lnTo>
                  <a:lnTo>
                    <a:pt x="1554" y="826"/>
                  </a:lnTo>
                  <a:lnTo>
                    <a:pt x="1556" y="826"/>
                  </a:lnTo>
                  <a:lnTo>
                    <a:pt x="1557" y="826"/>
                  </a:lnTo>
                  <a:lnTo>
                    <a:pt x="1559" y="827"/>
                  </a:lnTo>
                  <a:lnTo>
                    <a:pt x="1561" y="827"/>
                  </a:lnTo>
                  <a:lnTo>
                    <a:pt x="1562" y="827"/>
                  </a:lnTo>
                  <a:lnTo>
                    <a:pt x="1564" y="828"/>
                  </a:lnTo>
                  <a:lnTo>
                    <a:pt x="1566" y="828"/>
                  </a:lnTo>
                  <a:lnTo>
                    <a:pt x="1567" y="828"/>
                  </a:lnTo>
                  <a:lnTo>
                    <a:pt x="1569" y="829"/>
                  </a:lnTo>
                  <a:lnTo>
                    <a:pt x="1570" y="829"/>
                  </a:lnTo>
                  <a:lnTo>
                    <a:pt x="1572" y="829"/>
                  </a:lnTo>
                  <a:lnTo>
                    <a:pt x="1574" y="829"/>
                  </a:lnTo>
                  <a:lnTo>
                    <a:pt x="1575" y="830"/>
                  </a:lnTo>
                  <a:lnTo>
                    <a:pt x="1577" y="830"/>
                  </a:lnTo>
                  <a:lnTo>
                    <a:pt x="1578" y="830"/>
                  </a:lnTo>
                  <a:lnTo>
                    <a:pt x="1580" y="831"/>
                  </a:lnTo>
                  <a:lnTo>
                    <a:pt x="1582" y="831"/>
                  </a:lnTo>
                  <a:lnTo>
                    <a:pt x="1583" y="831"/>
                  </a:lnTo>
                  <a:lnTo>
                    <a:pt x="1585" y="831"/>
                  </a:lnTo>
                  <a:lnTo>
                    <a:pt x="1587" y="832"/>
                  </a:lnTo>
                  <a:lnTo>
                    <a:pt x="1588" y="832"/>
                  </a:lnTo>
                  <a:lnTo>
                    <a:pt x="1590" y="832"/>
                  </a:lnTo>
                  <a:lnTo>
                    <a:pt x="1592" y="832"/>
                  </a:lnTo>
                  <a:lnTo>
                    <a:pt x="1593" y="833"/>
                  </a:lnTo>
                  <a:lnTo>
                    <a:pt x="1595" y="833"/>
                  </a:lnTo>
                  <a:lnTo>
                    <a:pt x="1596" y="833"/>
                  </a:lnTo>
                  <a:lnTo>
                    <a:pt x="1598" y="834"/>
                  </a:lnTo>
                  <a:lnTo>
                    <a:pt x="1600" y="834"/>
                  </a:lnTo>
                  <a:lnTo>
                    <a:pt x="1601" y="834"/>
                  </a:lnTo>
                  <a:lnTo>
                    <a:pt x="1603" y="834"/>
                  </a:lnTo>
                  <a:lnTo>
                    <a:pt x="1605" y="834"/>
                  </a:lnTo>
                  <a:lnTo>
                    <a:pt x="1606" y="835"/>
                  </a:lnTo>
                  <a:lnTo>
                    <a:pt x="1608" y="835"/>
                  </a:lnTo>
                  <a:lnTo>
                    <a:pt x="1610" y="835"/>
                  </a:lnTo>
                  <a:lnTo>
                    <a:pt x="1611" y="835"/>
                  </a:lnTo>
                  <a:lnTo>
                    <a:pt x="1613" y="836"/>
                  </a:lnTo>
                  <a:lnTo>
                    <a:pt x="1614" y="836"/>
                  </a:lnTo>
                  <a:lnTo>
                    <a:pt x="1616" y="836"/>
                  </a:lnTo>
                  <a:lnTo>
                    <a:pt x="1618" y="836"/>
                  </a:lnTo>
                  <a:lnTo>
                    <a:pt x="1619" y="837"/>
                  </a:lnTo>
                  <a:lnTo>
                    <a:pt x="1621" y="837"/>
                  </a:lnTo>
                  <a:lnTo>
                    <a:pt x="1622" y="837"/>
                  </a:lnTo>
                  <a:lnTo>
                    <a:pt x="1624" y="837"/>
                  </a:lnTo>
                  <a:lnTo>
                    <a:pt x="1626" y="837"/>
                  </a:lnTo>
                  <a:lnTo>
                    <a:pt x="1627" y="838"/>
                  </a:lnTo>
                  <a:lnTo>
                    <a:pt x="1629" y="838"/>
                  </a:lnTo>
                  <a:lnTo>
                    <a:pt x="1631" y="838"/>
                  </a:lnTo>
                </a:path>
              </a:pathLst>
            </a:custGeom>
            <a:noFill/>
            <a:ln w="3492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2311474"/>
                </p:ext>
              </p:extLst>
            </p:nvPr>
          </p:nvGraphicFramePr>
          <p:xfrm>
            <a:off x="1321863" y="1643247"/>
            <a:ext cx="700943" cy="307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9" name="Equation" r:id="rId5" imgW="520560" imgH="228600" progId="Equation.DSMT4">
                    <p:embed/>
                  </p:oleObj>
                </mc:Choice>
                <mc:Fallback>
                  <p:oleObj name="Equation" r:id="rId5" imgW="520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21863" y="1643247"/>
                          <a:ext cx="700943" cy="3077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347341" y="2303463"/>
            <a:ext cx="1202751" cy="312737"/>
            <a:chOff x="1672334" y="2730310"/>
            <a:chExt cx="1202751" cy="312737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1672334" y="3015762"/>
              <a:ext cx="1202751" cy="879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5091867"/>
                </p:ext>
              </p:extLst>
            </p:nvPr>
          </p:nvGraphicFramePr>
          <p:xfrm>
            <a:off x="1953768" y="2730310"/>
            <a:ext cx="795338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0" name="Equation" r:id="rId7" imgW="583920" imgH="228600" progId="Equation.DSMT4">
                    <p:embed/>
                  </p:oleObj>
                </mc:Choice>
                <mc:Fallback>
                  <p:oleObj name="Equation" r:id="rId7" imgW="5839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53768" y="2730310"/>
                          <a:ext cx="795338" cy="312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13915"/>
              </p:ext>
            </p:extLst>
          </p:nvPr>
        </p:nvGraphicFramePr>
        <p:xfrm>
          <a:off x="4694238" y="947738"/>
          <a:ext cx="1320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Equation" r:id="rId9" imgW="1320480" imgH="812520" progId="Equation.DSMT4">
                  <p:embed/>
                </p:oleObj>
              </mc:Choice>
              <mc:Fallback>
                <p:oleObj name="Equation" r:id="rId9" imgW="13204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4238" y="947738"/>
                        <a:ext cx="13208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619069"/>
              </p:ext>
            </p:extLst>
          </p:nvPr>
        </p:nvGraphicFramePr>
        <p:xfrm>
          <a:off x="6830525" y="1137928"/>
          <a:ext cx="118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11" imgW="1180800" imgH="457200" progId="Equation.DSMT4">
                  <p:embed/>
                </p:oleObj>
              </mc:Choice>
              <mc:Fallback>
                <p:oleObj name="Equation" r:id="rId11" imgW="1180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0525" y="1137928"/>
                        <a:ext cx="1181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Arrow 21"/>
          <p:cNvSpPr/>
          <p:nvPr/>
        </p:nvSpPr>
        <p:spPr bwMode="auto">
          <a:xfrm>
            <a:off x="6301842" y="1285197"/>
            <a:ext cx="378069" cy="189126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76867"/>
              </p:ext>
            </p:extLst>
          </p:nvPr>
        </p:nvGraphicFramePr>
        <p:xfrm>
          <a:off x="4700588" y="1751013"/>
          <a:ext cx="191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13" imgW="1917360" imgH="457200" progId="Equation.DSMT4">
                  <p:embed/>
                </p:oleObj>
              </mc:Choice>
              <mc:Fallback>
                <p:oleObj name="Equation" r:id="rId13" imgW="1917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00588" y="1751013"/>
                        <a:ext cx="1917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269973"/>
              </p:ext>
            </p:extLst>
          </p:nvPr>
        </p:nvGraphicFramePr>
        <p:xfrm>
          <a:off x="3601791" y="2323057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Equation" r:id="rId15" imgW="1993680" imgH="482400" progId="Equation.DSMT4">
                  <p:embed/>
                </p:oleObj>
              </mc:Choice>
              <mc:Fallback>
                <p:oleObj name="Equation" r:id="rId15" imgW="1993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01791" y="2323057"/>
                        <a:ext cx="1993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049950"/>
              </p:ext>
            </p:extLst>
          </p:nvPr>
        </p:nvGraphicFramePr>
        <p:xfrm>
          <a:off x="5677568" y="2394355"/>
          <a:ext cx="22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Equation" r:id="rId17" imgW="228600" imgH="482400" progId="Equation.DSMT4">
                  <p:embed/>
                </p:oleObj>
              </mc:Choice>
              <mc:Fallback>
                <p:oleObj name="Equation" r:id="rId17" imgW="228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77568" y="2394355"/>
                        <a:ext cx="2286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31764"/>
              </p:ext>
            </p:extLst>
          </p:nvPr>
        </p:nvGraphicFramePr>
        <p:xfrm>
          <a:off x="6048114" y="2368955"/>
          <a:ext cx="293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Equation" r:id="rId19" imgW="2933640" imgH="507960" progId="Equation.DSMT4">
                  <p:embed/>
                </p:oleObj>
              </mc:Choice>
              <mc:Fallback>
                <p:oleObj name="Equation" r:id="rId19" imgW="29336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48114" y="2368955"/>
                        <a:ext cx="2933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151769" y="2901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subtract</a:t>
            </a:r>
            <a:endParaRPr lang="en-US" sz="16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053646"/>
              </p:ext>
            </p:extLst>
          </p:nvPr>
        </p:nvGraphicFramePr>
        <p:xfrm>
          <a:off x="4702175" y="3125788"/>
          <a:ext cx="320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Equation" r:id="rId21" imgW="3200400" imgH="533160" progId="Equation.DSMT4">
                  <p:embed/>
                </p:oleObj>
              </mc:Choice>
              <mc:Fallback>
                <p:oleObj name="Equation" r:id="rId21" imgW="32004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02175" y="3125788"/>
                        <a:ext cx="3200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264258" y="3651766"/>
            <a:ext cx="7762142" cy="336745"/>
            <a:chOff x="264258" y="4100173"/>
            <a:chExt cx="7762142" cy="336745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020170"/>
                </p:ext>
              </p:extLst>
            </p:nvPr>
          </p:nvGraphicFramePr>
          <p:xfrm>
            <a:off x="4757738" y="4167188"/>
            <a:ext cx="784225" cy="23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8" name="Equation" r:id="rId23" imgW="787320" imgH="228600" progId="Equation.DSMT4">
                    <p:embed/>
                  </p:oleObj>
                </mc:Choice>
                <mc:Fallback>
                  <p:oleObj name="Equation" r:id="rId23" imgW="78732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7738" y="4167188"/>
                          <a:ext cx="784225" cy="231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1342718"/>
                </p:ext>
              </p:extLst>
            </p:nvPr>
          </p:nvGraphicFramePr>
          <p:xfrm>
            <a:off x="7442200" y="4145695"/>
            <a:ext cx="584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9" name="Equation" r:id="rId25" imgW="583920" imgH="228600" progId="Equation.DSMT4">
                    <p:embed/>
                  </p:oleObj>
                </mc:Choice>
                <mc:Fallback>
                  <p:oleObj name="Equation" r:id="rId25" imgW="58392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2200" y="4145695"/>
                          <a:ext cx="5842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64258" y="4129141"/>
              <a:ext cx="438293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Now consider that dielectric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constant</a:t>
              </a:r>
              <a:r>
                <a:rPr kumimoji="0" lang="en-US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is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perturbed as 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5535622" y="4100173"/>
              <a:ext cx="188545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and it should lead to 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48690"/>
              </p:ext>
            </p:extLst>
          </p:nvPr>
        </p:nvGraphicFramePr>
        <p:xfrm>
          <a:off x="377825" y="4151313"/>
          <a:ext cx="7277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Equation" r:id="rId27" imgW="7277040" imgH="279360" progId="Equation.DSMT4">
                  <p:embed/>
                </p:oleObj>
              </mc:Choice>
              <mc:Fallback>
                <p:oleObj name="Equation" r:id="rId27" imgW="7277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77825" y="4151313"/>
                        <a:ext cx="7277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037492" y="4010793"/>
            <a:ext cx="977046" cy="583836"/>
            <a:chOff x="1037492" y="4459200"/>
            <a:chExt cx="977046" cy="583836"/>
          </a:xfrm>
        </p:grpSpPr>
        <p:cxnSp>
          <p:nvCxnSpPr>
            <p:cNvPr id="38" name="Straight Connector 37"/>
            <p:cNvCxnSpPr/>
            <p:nvPr/>
          </p:nvCxnSpPr>
          <p:spPr bwMode="auto">
            <a:xfrm>
              <a:off x="1037492" y="4606065"/>
              <a:ext cx="977046" cy="3678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1110296" y="4459200"/>
              <a:ext cx="753673" cy="583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3152151" y="3998937"/>
            <a:ext cx="977046" cy="583836"/>
            <a:chOff x="1037492" y="4459200"/>
            <a:chExt cx="977046" cy="583836"/>
          </a:xfrm>
        </p:grpSpPr>
        <p:cxnSp>
          <p:nvCxnSpPr>
            <p:cNvPr id="43" name="Straight Connector 42"/>
            <p:cNvCxnSpPr/>
            <p:nvPr/>
          </p:nvCxnSpPr>
          <p:spPr bwMode="auto">
            <a:xfrm>
              <a:off x="1037492" y="4606065"/>
              <a:ext cx="977046" cy="3678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1110296" y="4459200"/>
              <a:ext cx="753673" cy="583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4700522" y="4004678"/>
            <a:ext cx="977046" cy="583836"/>
            <a:chOff x="1166014" y="4492876"/>
            <a:chExt cx="977046" cy="583836"/>
          </a:xfrm>
        </p:grpSpPr>
        <p:cxnSp>
          <p:nvCxnSpPr>
            <p:cNvPr id="46" name="Straight Connector 45"/>
            <p:cNvCxnSpPr/>
            <p:nvPr/>
          </p:nvCxnSpPr>
          <p:spPr bwMode="auto">
            <a:xfrm>
              <a:off x="1166014" y="4595109"/>
              <a:ext cx="977046" cy="3678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V="1">
              <a:off x="1216384" y="4492876"/>
              <a:ext cx="753673" cy="583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874155"/>
              </p:ext>
            </p:extLst>
          </p:nvPr>
        </p:nvGraphicFramePr>
        <p:xfrm>
          <a:off x="85408" y="4741534"/>
          <a:ext cx="2451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29" imgW="2450880" imgH="279360" progId="Equation.DSMT4">
                  <p:embed/>
                </p:oleObj>
              </mc:Choice>
              <mc:Fallback>
                <p:oleObj name="Equation" r:id="rId29" imgW="2450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5408" y="4741534"/>
                        <a:ext cx="2451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2545492" y="4624291"/>
            <a:ext cx="18979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Integrate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over the area of waveguide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9086"/>
              </p:ext>
            </p:extLst>
          </p:nvPr>
        </p:nvGraphicFramePr>
        <p:xfrm>
          <a:off x="4341325" y="4572035"/>
          <a:ext cx="3670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Equation" r:id="rId31" imgW="3670200" imgH="558720" progId="Equation.DSMT4">
                  <p:embed/>
                </p:oleObj>
              </mc:Choice>
              <mc:Fallback>
                <p:oleObj name="Equation" r:id="rId31" imgW="36702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341325" y="4572035"/>
                        <a:ext cx="3670300" cy="5588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26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43667" y="53234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 </a:t>
            </a:r>
            <a:r>
              <a:rPr lang="en-US" dirty="0" smtClean="0"/>
              <a:t>wave</a:t>
            </a:r>
            <a:endParaRPr lang="en-US" dirty="0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148597"/>
              </p:ext>
            </p:extLst>
          </p:nvPr>
        </p:nvGraphicFramePr>
        <p:xfrm>
          <a:off x="1617841" y="5323436"/>
          <a:ext cx="156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Equation" r:id="rId33" imgW="1562040" imgH="457200" progId="Equation.DSMT4">
                  <p:embed/>
                </p:oleObj>
              </mc:Choice>
              <mc:Fallback>
                <p:oleObj name="Equation" r:id="rId33" imgW="1562040" imgH="4572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617841" y="5323436"/>
                        <a:ext cx="1562100" cy="4572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4000"/>
                        </a:srgbClr>
                      </a:solidFill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09469"/>
              </p:ext>
            </p:extLst>
          </p:nvPr>
        </p:nvGraphicFramePr>
        <p:xfrm>
          <a:off x="48345" y="6007277"/>
          <a:ext cx="3683001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Equation" r:id="rId35" imgW="3682800" imgH="558720" progId="Equation.DSMT4">
                  <p:embed/>
                </p:oleObj>
              </mc:Choice>
              <mc:Fallback>
                <p:oleObj name="Equation" r:id="rId35" imgW="36828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345" y="6007277"/>
                        <a:ext cx="3683001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149747" y="523466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 </a:t>
            </a:r>
            <a:r>
              <a:rPr lang="en-US" dirty="0" smtClean="0"/>
              <a:t>wave</a:t>
            </a:r>
            <a:endParaRPr lang="en-US" dirty="0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825779"/>
              </p:ext>
            </p:extLst>
          </p:nvPr>
        </p:nvGraphicFramePr>
        <p:xfrm>
          <a:off x="6542088" y="5211970"/>
          <a:ext cx="212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Equation" r:id="rId37" imgW="2120760" imgH="469800" progId="Equation.DSMT4">
                  <p:embed/>
                </p:oleObj>
              </mc:Choice>
              <mc:Fallback>
                <p:oleObj name="Equation" r:id="rId37" imgW="2120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542088" y="5211970"/>
                        <a:ext cx="2120900" cy="46990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2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4956"/>
              </p:ext>
            </p:extLst>
          </p:nvPr>
        </p:nvGraphicFramePr>
        <p:xfrm>
          <a:off x="5067300" y="5698159"/>
          <a:ext cx="4076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39" imgW="4076640" imgH="583920" progId="Equation.DSMT4">
                  <p:embed/>
                </p:oleObj>
              </mc:Choice>
              <mc:Fallback>
                <p:oleObj name="Equation" r:id="rId39" imgW="40766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067300" y="5698159"/>
                        <a:ext cx="40767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569156"/>
              </p:ext>
            </p:extLst>
          </p:nvPr>
        </p:nvGraphicFramePr>
        <p:xfrm>
          <a:off x="3868738" y="6218238"/>
          <a:ext cx="1231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Equation" r:id="rId41" imgW="1231560" imgH="647640" progId="Equation.DSMT4">
                  <p:embed/>
                </p:oleObj>
              </mc:Choice>
              <mc:Fallback>
                <p:oleObj name="Equation" r:id="rId41" imgW="12315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868738" y="6218238"/>
                        <a:ext cx="12319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09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7" grpId="0"/>
      <p:bldP spid="52" grpId="0"/>
      <p:bldP spid="55" grpId="0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-97381"/>
            <a:ext cx="8229600" cy="1143000"/>
          </a:xfrm>
        </p:spPr>
        <p:txBody>
          <a:bodyPr/>
          <a:lstStyle/>
          <a:p>
            <a:r>
              <a:rPr lang="en-US" sz="3200" dirty="0" smtClean="0"/>
              <a:t>Waveguide with perturbation (amplitude change)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97384"/>
              </p:ext>
            </p:extLst>
          </p:nvPr>
        </p:nvGraphicFramePr>
        <p:xfrm>
          <a:off x="4495800" y="784225"/>
          <a:ext cx="1498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4" name="Equation" r:id="rId3" imgW="1498320" imgH="812520" progId="Equation.DSMT4">
                  <p:embed/>
                </p:oleObj>
              </mc:Choice>
              <mc:Fallback>
                <p:oleObj name="Equation" r:id="rId3" imgW="1498320" imgH="81252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784225"/>
                        <a:ext cx="1498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45957"/>
              </p:ext>
            </p:extLst>
          </p:nvPr>
        </p:nvGraphicFramePr>
        <p:xfrm>
          <a:off x="6565900" y="967831"/>
          <a:ext cx="118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5" name="Equation" r:id="rId5" imgW="1180800" imgH="457200" progId="Equation.DSMT4">
                  <p:embed/>
                </p:oleObj>
              </mc:Choice>
              <mc:Fallback>
                <p:oleObj name="Equation" r:id="rId5" imgW="1180800" imgH="4572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65900" y="967831"/>
                        <a:ext cx="1181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Arrow 21"/>
          <p:cNvSpPr/>
          <p:nvPr/>
        </p:nvSpPr>
        <p:spPr bwMode="auto">
          <a:xfrm>
            <a:off x="6175131" y="1080943"/>
            <a:ext cx="378069" cy="189126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471917"/>
              </p:ext>
            </p:extLst>
          </p:nvPr>
        </p:nvGraphicFramePr>
        <p:xfrm>
          <a:off x="4540250" y="1508125"/>
          <a:ext cx="2781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6" name="Equation" r:id="rId7" imgW="2781000" imgH="812520" progId="Equation.DSMT4">
                  <p:embed/>
                </p:oleObj>
              </mc:Choice>
              <mc:Fallback>
                <p:oleObj name="Equation" r:id="rId7" imgW="2781000" imgH="81252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40250" y="1508125"/>
                        <a:ext cx="27813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688708"/>
              </p:ext>
            </p:extLst>
          </p:nvPr>
        </p:nvGraphicFramePr>
        <p:xfrm>
          <a:off x="1576059" y="2216257"/>
          <a:ext cx="2603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7" name="Equation" r:id="rId9" imgW="2603160" imgH="812520" progId="Equation.DSMT4">
                  <p:embed/>
                </p:oleObj>
              </mc:Choice>
              <mc:Fallback>
                <p:oleObj name="Equation" r:id="rId9" imgW="2603160" imgH="81252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6059" y="2216257"/>
                        <a:ext cx="26035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030705"/>
              </p:ext>
            </p:extLst>
          </p:nvPr>
        </p:nvGraphicFramePr>
        <p:xfrm>
          <a:off x="4258961" y="2322852"/>
          <a:ext cx="20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8" name="Equation" r:id="rId11" imgW="203040" imgH="457200" progId="Equation.DSMT4">
                  <p:embed/>
                </p:oleObj>
              </mc:Choice>
              <mc:Fallback>
                <p:oleObj name="Equation" r:id="rId11" imgW="203040" imgH="4572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58961" y="2322852"/>
                        <a:ext cx="2032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875654"/>
              </p:ext>
            </p:extLst>
          </p:nvPr>
        </p:nvGraphicFramePr>
        <p:xfrm>
          <a:off x="4962499" y="2279265"/>
          <a:ext cx="3746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" name="Equation" r:id="rId13" imgW="3746160" imgH="812520" progId="Equation.DSMT4">
                  <p:embed/>
                </p:oleObj>
              </mc:Choice>
              <mc:Fallback>
                <p:oleObj name="Equation" r:id="rId13" imgW="3746160" imgH="81252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62499" y="2279265"/>
                        <a:ext cx="37465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61633" y="3134394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subtract</a:t>
            </a:r>
            <a:endParaRPr lang="en-US" sz="16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86814"/>
              </p:ext>
            </p:extLst>
          </p:nvPr>
        </p:nvGraphicFramePr>
        <p:xfrm>
          <a:off x="2171700" y="3170238"/>
          <a:ext cx="572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" name="Equation" r:id="rId15" imgW="5727600" imgH="393480" progId="Equation.DSMT4">
                  <p:embed/>
                </p:oleObj>
              </mc:Choice>
              <mc:Fallback>
                <p:oleObj name="Equation" r:id="rId15" imgW="5727600" imgH="39348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71700" y="3170238"/>
                        <a:ext cx="5727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212971" y="3591770"/>
            <a:ext cx="5277705" cy="307777"/>
            <a:chOff x="264258" y="4129141"/>
            <a:chExt cx="5277705" cy="307777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2978617"/>
                </p:ext>
              </p:extLst>
            </p:nvPr>
          </p:nvGraphicFramePr>
          <p:xfrm>
            <a:off x="4757738" y="4167188"/>
            <a:ext cx="784225" cy="23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1" name="Equation" r:id="rId17" imgW="787320" imgH="228600" progId="Equation.DSMT4">
                    <p:embed/>
                  </p:oleObj>
                </mc:Choice>
                <mc:Fallback>
                  <p:oleObj name="Equation" r:id="rId17" imgW="787320" imgH="228600" progId="Equation.DSMT4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7738" y="4167188"/>
                          <a:ext cx="784225" cy="231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64258" y="4129141"/>
              <a:ext cx="456246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Now consider that dielectric permittivity is perturbed as 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047137"/>
              </p:ext>
            </p:extLst>
          </p:nvPr>
        </p:nvGraphicFramePr>
        <p:xfrm>
          <a:off x="708025" y="4094163"/>
          <a:ext cx="661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" name="Equation" r:id="rId19" imgW="6616440" imgH="393480" progId="Equation.DSMT4">
                  <p:embed/>
                </p:oleObj>
              </mc:Choice>
              <mc:Fallback>
                <p:oleObj name="Equation" r:id="rId19" imgW="6616440" imgH="393480" progId="Equation.DSMT4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8025" y="4094163"/>
                        <a:ext cx="6616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037492" y="4010793"/>
            <a:ext cx="977046" cy="583836"/>
            <a:chOff x="1037492" y="4459200"/>
            <a:chExt cx="977046" cy="583836"/>
          </a:xfrm>
        </p:grpSpPr>
        <p:cxnSp>
          <p:nvCxnSpPr>
            <p:cNvPr id="38" name="Straight Connector 37"/>
            <p:cNvCxnSpPr/>
            <p:nvPr/>
          </p:nvCxnSpPr>
          <p:spPr bwMode="auto">
            <a:xfrm>
              <a:off x="1037492" y="4606065"/>
              <a:ext cx="977046" cy="3678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1110296" y="4459200"/>
              <a:ext cx="753673" cy="583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3179941" y="3982631"/>
            <a:ext cx="977046" cy="583836"/>
            <a:chOff x="1037492" y="4459200"/>
            <a:chExt cx="977046" cy="583836"/>
          </a:xfrm>
        </p:grpSpPr>
        <p:cxnSp>
          <p:nvCxnSpPr>
            <p:cNvPr id="43" name="Straight Connector 42"/>
            <p:cNvCxnSpPr/>
            <p:nvPr/>
          </p:nvCxnSpPr>
          <p:spPr bwMode="auto">
            <a:xfrm>
              <a:off x="1037492" y="4606065"/>
              <a:ext cx="977046" cy="3678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1110296" y="4459200"/>
              <a:ext cx="753673" cy="583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4572000" y="3971002"/>
            <a:ext cx="977046" cy="583836"/>
            <a:chOff x="1037492" y="4459200"/>
            <a:chExt cx="977046" cy="583836"/>
          </a:xfrm>
        </p:grpSpPr>
        <p:cxnSp>
          <p:nvCxnSpPr>
            <p:cNvPr id="46" name="Straight Connector 45"/>
            <p:cNvCxnSpPr/>
            <p:nvPr/>
          </p:nvCxnSpPr>
          <p:spPr bwMode="auto">
            <a:xfrm>
              <a:off x="1037492" y="4606065"/>
              <a:ext cx="977046" cy="3678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V="1">
              <a:off x="1110296" y="4459200"/>
              <a:ext cx="753673" cy="583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703357"/>
              </p:ext>
            </p:extLst>
          </p:nvPr>
        </p:nvGraphicFramePr>
        <p:xfrm>
          <a:off x="261938" y="4660900"/>
          <a:ext cx="245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" name="Equation" r:id="rId21" imgW="2450880" imgH="393480" progId="Equation.DSMT4">
                  <p:embed/>
                </p:oleObj>
              </mc:Choice>
              <mc:Fallback>
                <p:oleObj name="Equation" r:id="rId21" imgW="2450880" imgH="393480" progId="Equation.DSMT4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1938" y="4660900"/>
                        <a:ext cx="2451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2607012" y="4624812"/>
            <a:ext cx="18979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Integrate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over the area of waveguide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73139"/>
              </p:ext>
            </p:extLst>
          </p:nvPr>
        </p:nvGraphicFramePr>
        <p:xfrm>
          <a:off x="4203700" y="4638675"/>
          <a:ext cx="4699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" name="Equation" r:id="rId23" imgW="4698720" imgH="558720" progId="Equation.DSMT4">
                  <p:embed/>
                </p:oleObj>
              </mc:Choice>
              <mc:Fallback>
                <p:oleObj name="Equation" r:id="rId23" imgW="4698720" imgH="558720" progId="Equation.DSMT4">
                  <p:embed/>
                  <p:pic>
                    <p:nvPicPr>
                      <p:cNvPr id="54" name="Object 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03700" y="4638675"/>
                        <a:ext cx="46990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22619" y="574248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 </a:t>
            </a:r>
            <a:r>
              <a:rPr lang="en-US" dirty="0" smtClean="0"/>
              <a:t>wave</a:t>
            </a:r>
            <a:endParaRPr lang="en-US" dirty="0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290416"/>
              </p:ext>
            </p:extLst>
          </p:nvPr>
        </p:nvGraphicFramePr>
        <p:xfrm>
          <a:off x="1292953" y="5699151"/>
          <a:ext cx="156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5" name="Equation" r:id="rId25" imgW="1562040" imgH="457200" progId="Equation.DSMT4">
                  <p:embed/>
                </p:oleObj>
              </mc:Choice>
              <mc:Fallback>
                <p:oleObj name="Equation" r:id="rId25" imgW="1562040" imgH="45720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92953" y="5699151"/>
                        <a:ext cx="1562100" cy="4572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4000"/>
                        </a:srgbClr>
                      </a:solidFill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725483"/>
              </p:ext>
            </p:extLst>
          </p:nvPr>
        </p:nvGraphicFramePr>
        <p:xfrm>
          <a:off x="141288" y="6203950"/>
          <a:ext cx="372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6" name="Equation" r:id="rId27" imgW="3720960" imgH="558720" progId="Equation.DSMT4">
                  <p:embed/>
                </p:oleObj>
              </mc:Choice>
              <mc:Fallback>
                <p:oleObj name="Equation" r:id="rId27" imgW="3720960" imgH="558720" progId="Equation.DSMT4">
                  <p:embed/>
                  <p:pic>
                    <p:nvPicPr>
                      <p:cNvPr id="57" name="Object 5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1288" y="6203950"/>
                        <a:ext cx="3721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227041" y="566551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 </a:t>
            </a:r>
            <a:r>
              <a:rPr lang="en-US" dirty="0" smtClean="0"/>
              <a:t>wave</a:t>
            </a:r>
            <a:endParaRPr lang="en-US" dirty="0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940573"/>
              </p:ext>
            </p:extLst>
          </p:nvPr>
        </p:nvGraphicFramePr>
        <p:xfrm>
          <a:off x="4521200" y="5602288"/>
          <a:ext cx="219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7" name="Equation" r:id="rId29" imgW="2197080" imgH="469800" progId="Equation.DSMT4">
                  <p:embed/>
                </p:oleObj>
              </mc:Choice>
              <mc:Fallback>
                <p:oleObj name="Equation" r:id="rId29" imgW="2197080" imgH="469800" progId="Equation.DSMT4">
                  <p:embed/>
                  <p:pic>
                    <p:nvPicPr>
                      <p:cNvPr id="59" name="Object 5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521200" y="5602288"/>
                        <a:ext cx="21971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982303"/>
              </p:ext>
            </p:extLst>
          </p:nvPr>
        </p:nvGraphicFramePr>
        <p:xfrm>
          <a:off x="4198938" y="6170613"/>
          <a:ext cx="2857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8" name="Equation" r:id="rId31" imgW="2857320" imgH="558720" progId="Equation.DSMT4">
                  <p:embed/>
                </p:oleObj>
              </mc:Choice>
              <mc:Fallback>
                <p:oleObj name="Equation" r:id="rId31" imgW="2857320" imgH="558720" progId="Equation.DSMT4">
                  <p:embed/>
                  <p:pic>
                    <p:nvPicPr>
                      <p:cNvPr id="60" name="Object 5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198938" y="6170613"/>
                        <a:ext cx="28575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91576" y="731862"/>
            <a:ext cx="2768966" cy="142265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60145" y="5058220"/>
            <a:ext cx="2905422" cy="338554"/>
            <a:chOff x="560145" y="5058220"/>
            <a:chExt cx="290542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560145" y="5058220"/>
              <a:ext cx="511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But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9384043"/>
                </p:ext>
              </p:extLst>
            </p:nvPr>
          </p:nvGraphicFramePr>
          <p:xfrm>
            <a:off x="1217667" y="5122488"/>
            <a:ext cx="2247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9" name="Equation" r:id="rId34" imgW="2247840" imgH="241200" progId="Equation.DSMT4">
                    <p:embed/>
                  </p:oleObj>
                </mc:Choice>
                <mc:Fallback>
                  <p:oleObj name="Equation" r:id="rId34" imgW="22478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217667" y="5122488"/>
                          <a:ext cx="2247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6835749" y="5646376"/>
            <a:ext cx="218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Obviously, for, say absorption</a:t>
            </a:r>
            <a:endParaRPr lang="en-US" sz="12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019565"/>
              </p:ext>
            </p:extLst>
          </p:nvPr>
        </p:nvGraphicFramePr>
        <p:xfrm>
          <a:off x="7328851" y="6015542"/>
          <a:ext cx="1092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0" name="Equation" r:id="rId36" imgW="1091880" imgH="241200" progId="Equation.DSMT4">
                  <p:embed/>
                </p:oleObj>
              </mc:Choice>
              <mc:Fallback>
                <p:oleObj name="Equation" r:id="rId36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328851" y="6015542"/>
                        <a:ext cx="1092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3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  <p:bldP spid="52" grpId="0"/>
      <p:bldP spid="55" grpId="0"/>
      <p:bldP spid="5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5162"/>
            <a:ext cx="8229600" cy="1143000"/>
          </a:xfrm>
        </p:spPr>
        <p:txBody>
          <a:bodyPr/>
          <a:lstStyle/>
          <a:p>
            <a:r>
              <a:rPr lang="en-US" sz="3200" dirty="0" smtClean="0"/>
              <a:t>TE Modes in planar waveguide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3" y="1511931"/>
            <a:ext cx="2364551" cy="122819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311925"/>
              </p:ext>
            </p:extLst>
          </p:nvPr>
        </p:nvGraphicFramePr>
        <p:xfrm>
          <a:off x="3898900" y="1285875"/>
          <a:ext cx="240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9" name="Equation" r:id="rId4" imgW="2400120" imgH="393480" progId="Equation.DSMT4">
                  <p:embed/>
                </p:oleObj>
              </mc:Choice>
              <mc:Fallback>
                <p:oleObj name="Equation" r:id="rId4" imgW="2400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8900" y="1285875"/>
                        <a:ext cx="2400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31223" y="1956752"/>
            <a:ext cx="3206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Substitute into the wave equation</a:t>
            </a:r>
            <a:endParaRPr lang="en-US" sz="16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12167"/>
              </p:ext>
            </p:extLst>
          </p:nvPr>
        </p:nvGraphicFramePr>
        <p:xfrm>
          <a:off x="3884613" y="2505075"/>
          <a:ext cx="292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" name="Equation" r:id="rId6" imgW="2920680" imgH="469800" progId="Equation.DSMT4">
                  <p:embed/>
                </p:oleObj>
              </mc:Choice>
              <mc:Fallback>
                <p:oleObj name="Equation" r:id="rId6" imgW="2920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4613" y="2505075"/>
                        <a:ext cx="29210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848372"/>
              </p:ext>
            </p:extLst>
          </p:nvPr>
        </p:nvGraphicFramePr>
        <p:xfrm>
          <a:off x="985960" y="2975077"/>
          <a:ext cx="2476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1" name="Equation" r:id="rId8" imgW="2476440" imgH="583920" progId="Equation.DSMT4">
                  <p:embed/>
                </p:oleObj>
              </mc:Choice>
              <mc:Fallback>
                <p:oleObj name="Equation" r:id="rId8" imgW="24764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5960" y="2975077"/>
                        <a:ext cx="24765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46789"/>
              </p:ext>
            </p:extLst>
          </p:nvPr>
        </p:nvGraphicFramePr>
        <p:xfrm>
          <a:off x="3975100" y="3032125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2" name="Equation" r:id="rId10" imgW="1600200" imgH="469800" progId="Equation.DSMT4">
                  <p:embed/>
                </p:oleObj>
              </mc:Choice>
              <mc:Fallback>
                <p:oleObj name="Equation" r:id="rId10" imgW="1600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75100" y="3032125"/>
                        <a:ext cx="16002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897826"/>
              </p:ext>
            </p:extLst>
          </p:nvPr>
        </p:nvGraphicFramePr>
        <p:xfrm>
          <a:off x="7029450" y="320040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" name="Equation" r:id="rId12" imgW="1396800" imgH="457200" progId="Equation.DSMT4">
                  <p:embed/>
                </p:oleObj>
              </mc:Choice>
              <mc:Fallback>
                <p:oleObj name="Equation" r:id="rId12" imgW="1396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29450" y="3200400"/>
                        <a:ext cx="1397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80761" y="2862950"/>
            <a:ext cx="2355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Transverse wave vector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1629" y="379422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Solution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245816"/>
              </p:ext>
            </p:extLst>
          </p:nvPr>
        </p:nvGraphicFramePr>
        <p:xfrm>
          <a:off x="1807108" y="3794227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4" name="Equation" r:id="rId14" imgW="1295280" imgH="342720" progId="Equation.DSMT4">
                  <p:embed/>
                </p:oleObj>
              </mc:Choice>
              <mc:Fallback>
                <p:oleObj name="Equation" r:id="rId14" imgW="1295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07108" y="3794227"/>
                        <a:ext cx="1295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60681" y="3825005"/>
            <a:ext cx="5418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Solution is confined in the region 1 (core) hence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is real</a:t>
            </a:r>
            <a:endParaRPr lang="en-US" sz="16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053837"/>
              </p:ext>
            </p:extLst>
          </p:nvPr>
        </p:nvGraphicFramePr>
        <p:xfrm>
          <a:off x="624833" y="4297566"/>
          <a:ext cx="271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5" name="Equation" r:id="rId16" imgW="2717640" imgH="457200" progId="Equation.DSMT4">
                  <p:embed/>
                </p:oleObj>
              </mc:Choice>
              <mc:Fallback>
                <p:oleObj name="Equation" r:id="rId16" imgW="2717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4833" y="4297566"/>
                        <a:ext cx="2717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631223" y="4352055"/>
            <a:ext cx="4231591" cy="338554"/>
            <a:chOff x="3631223" y="4352055"/>
            <a:chExt cx="4231591" cy="338554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8130198"/>
                </p:ext>
              </p:extLst>
            </p:nvPr>
          </p:nvGraphicFramePr>
          <p:xfrm>
            <a:off x="5390161" y="4390476"/>
            <a:ext cx="990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6" name="Equation" r:id="rId18" imgW="990360" imgH="228600" progId="Equation.DSMT4">
                    <p:embed/>
                  </p:oleObj>
                </mc:Choice>
                <mc:Fallback>
                  <p:oleObj name="Equation" r:id="rId18" imgW="9903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390161" y="4390476"/>
                          <a:ext cx="9906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2"/>
            <p:cNvGrpSpPr/>
            <p:nvPr/>
          </p:nvGrpSpPr>
          <p:grpSpPr>
            <a:xfrm>
              <a:off x="3631223" y="4352055"/>
              <a:ext cx="4231591" cy="338554"/>
              <a:chOff x="3631223" y="4352055"/>
              <a:chExt cx="4231591" cy="33855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631223" y="4352055"/>
                <a:ext cx="31902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Due to symmetry                     or </a:t>
                </a:r>
                <a:endParaRPr lang="en-US" sz="1600" dirty="0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7587408"/>
                  </p:ext>
                </p:extLst>
              </p:nvPr>
            </p:nvGraphicFramePr>
            <p:xfrm>
              <a:off x="6837550" y="4428092"/>
              <a:ext cx="1025264" cy="2187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57" name="Equation" r:id="rId20" imgW="952200" imgH="203040" progId="Equation.DSMT4">
                      <p:embed/>
                    </p:oleObj>
                  </mc:Choice>
                  <mc:Fallback>
                    <p:oleObj name="Equation" r:id="rId20" imgW="95220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6837550" y="4428092"/>
                            <a:ext cx="1025264" cy="2187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" name="TextBox 24"/>
          <p:cNvSpPr txBox="1"/>
          <p:nvPr/>
        </p:nvSpPr>
        <p:spPr>
          <a:xfrm>
            <a:off x="695439" y="4798244"/>
            <a:ext cx="4814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 there are two possible solutions inside the core </a:t>
            </a:r>
            <a:endParaRPr lang="en-US" sz="1600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40875"/>
              </p:ext>
            </p:extLst>
          </p:nvPr>
        </p:nvGraphicFramePr>
        <p:xfrm>
          <a:off x="5476875" y="4759325"/>
          <a:ext cx="19145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8" name="Equation" r:id="rId22" imgW="2082600" imgH="533160" progId="Equation.DSMT4">
                  <p:embed/>
                </p:oleObj>
              </mc:Choice>
              <mc:Fallback>
                <p:oleObj name="Equation" r:id="rId22" imgW="2082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76875" y="4759325"/>
                        <a:ext cx="191452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55767" y="5551721"/>
            <a:ext cx="431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the cladding  the field decays exponentially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379381"/>
              </p:ext>
            </p:extLst>
          </p:nvPr>
        </p:nvGraphicFramePr>
        <p:xfrm>
          <a:off x="5338968" y="5611813"/>
          <a:ext cx="1874177" cy="29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9" name="Equation" r:id="rId24" imgW="1612800" imgH="253800" progId="Equation.DSMT4">
                  <p:embed/>
                </p:oleObj>
              </mc:Choice>
              <mc:Fallback>
                <p:oleObj name="Equation" r:id="rId24" imgW="1612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338968" y="5611813"/>
                        <a:ext cx="1874177" cy="295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714337"/>
              </p:ext>
            </p:extLst>
          </p:nvPr>
        </p:nvGraphicFramePr>
        <p:xfrm>
          <a:off x="7370763" y="5464175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0" name="Equation" r:id="rId26" imgW="1676160" imgH="457200" progId="Equation.DSMT4">
                  <p:embed/>
                </p:oleObj>
              </mc:Choice>
              <mc:Fallback>
                <p:oleObj name="Equation" r:id="rId26" imgW="1676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370763" y="5464175"/>
                        <a:ext cx="167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5439" y="6245225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In-plane magnetic field</a:t>
            </a:r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26132"/>
              </p:ext>
            </p:extLst>
          </p:nvPr>
        </p:nvGraphicFramePr>
        <p:xfrm>
          <a:off x="3141663" y="6192838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1" name="Equation" r:id="rId28" imgW="977760" imgH="444240" progId="Equation.DSMT4">
                  <p:embed/>
                </p:oleObj>
              </mc:Choice>
              <mc:Fallback>
                <p:oleObj name="Equation" r:id="rId28" imgW="977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141663" y="6192838"/>
                        <a:ext cx="977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04890"/>
              </p:ext>
            </p:extLst>
          </p:nvPr>
        </p:nvGraphicFramePr>
        <p:xfrm>
          <a:off x="4281488" y="5970588"/>
          <a:ext cx="190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2" name="Equation" r:id="rId30" imgW="1904760" imgH="888840" progId="Equation.DSMT4">
                  <p:embed/>
                </p:oleObj>
              </mc:Choice>
              <mc:Fallback>
                <p:oleObj name="Equation" r:id="rId30" imgW="1904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281488" y="5970588"/>
                        <a:ext cx="19050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475536"/>
              </p:ext>
            </p:extLst>
          </p:nvPr>
        </p:nvGraphicFramePr>
        <p:xfrm>
          <a:off x="6324600" y="6192838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3" name="Equation" r:id="rId32" imgW="1777680" imgH="419040" progId="Equation.DSMT4">
                  <p:embed/>
                </p:oleObj>
              </mc:Choice>
              <mc:Fallback>
                <p:oleObj name="Equation" r:id="rId32" imgW="1777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324600" y="6192838"/>
                        <a:ext cx="1778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2428913" y="1579509"/>
            <a:ext cx="1120942" cy="892062"/>
            <a:chOff x="4806534" y="5253762"/>
            <a:chExt cx="1120942" cy="892062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 flipH="1">
              <a:off x="4982350" y="5800076"/>
              <a:ext cx="529539" cy="3457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V="1">
              <a:off x="5511889" y="5257800"/>
              <a:ext cx="116744" cy="54227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V="1">
              <a:off x="5511889" y="5257800"/>
              <a:ext cx="0" cy="5422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11889" y="5800076"/>
              <a:ext cx="1167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4806534" y="577649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3274" y="525376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1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20" grpId="0"/>
      <p:bldP spid="25" grpId="0"/>
      <p:bldP spid="2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1964"/>
            <a:ext cx="8229600" cy="1143000"/>
          </a:xfrm>
        </p:spPr>
        <p:txBody>
          <a:bodyPr/>
          <a:lstStyle/>
          <a:p>
            <a:r>
              <a:rPr lang="en-US" sz="3200" dirty="0" smtClean="0"/>
              <a:t>Eigen modes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93944" y="611038"/>
            <a:ext cx="2098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Boundary conditions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2" y="949592"/>
            <a:ext cx="2364551" cy="1228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9001" y="119435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Continuous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949001" y="1623790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Continuous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661051" y="932948"/>
            <a:ext cx="13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Even modes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43040" y="949592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Odd </a:t>
            </a:r>
            <a:r>
              <a:rPr lang="en-US" sz="1600" dirty="0"/>
              <a:t>modes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84067"/>
              </p:ext>
            </p:extLst>
          </p:nvPr>
        </p:nvGraphicFramePr>
        <p:xfrm>
          <a:off x="4743450" y="1263650"/>
          <a:ext cx="1295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9" name="Equation" r:id="rId4" imgW="1295280" imgH="698400" progId="Equation.DSMT4">
                  <p:embed/>
                </p:oleObj>
              </mc:Choice>
              <mc:Fallback>
                <p:oleObj name="Equation" r:id="rId4" imgW="12952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3450" y="1263650"/>
                        <a:ext cx="1295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69188"/>
              </p:ext>
            </p:extLst>
          </p:nvPr>
        </p:nvGraphicFramePr>
        <p:xfrm>
          <a:off x="7000391" y="1263168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0" name="Equation" r:id="rId6" imgW="1409400" imgH="698400" progId="Equation.DSMT4">
                  <p:embed/>
                </p:oleObj>
              </mc:Choice>
              <mc:Fallback>
                <p:oleObj name="Equation" r:id="rId6" imgW="14094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00391" y="1263168"/>
                        <a:ext cx="14097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01661" y="199312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Divide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20849"/>
              </p:ext>
            </p:extLst>
          </p:nvPr>
        </p:nvGraphicFramePr>
        <p:xfrm>
          <a:off x="4784351" y="2109817"/>
          <a:ext cx="1062037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1" name="Equation" r:id="rId8" imgW="1028520" imgH="203040" progId="Equation.DSMT4">
                  <p:embed/>
                </p:oleObj>
              </mc:Choice>
              <mc:Fallback>
                <p:oleObj name="Equation" r:id="rId8" imgW="1028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4351" y="2109817"/>
                        <a:ext cx="1062037" cy="21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65248"/>
              </p:ext>
            </p:extLst>
          </p:nvPr>
        </p:nvGraphicFramePr>
        <p:xfrm>
          <a:off x="7043040" y="2143166"/>
          <a:ext cx="1117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2" name="Equation" r:id="rId10" imgW="1117440" imgH="203040" progId="Equation.DSMT4">
                  <p:embed/>
                </p:oleObj>
              </mc:Choice>
              <mc:Fallback>
                <p:oleObj name="Equation" r:id="rId10" imgW="1117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43040" y="2143166"/>
                        <a:ext cx="1117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373374" y="2426754"/>
            <a:ext cx="332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Introduce dimensionless variables </a:t>
            </a:r>
            <a:endParaRPr lang="en-US" sz="1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90022"/>
              </p:ext>
            </p:extLst>
          </p:nvPr>
        </p:nvGraphicFramePr>
        <p:xfrm>
          <a:off x="7705241" y="2503731"/>
          <a:ext cx="1282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3" name="Equation" r:id="rId12" imgW="1282680" imgH="203040" progId="Equation.DSMT4">
                  <p:embed/>
                </p:oleObj>
              </mc:Choice>
              <mc:Fallback>
                <p:oleObj name="Equation" r:id="rId12" imgW="1282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05241" y="2503731"/>
                        <a:ext cx="1282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534240"/>
              </p:ext>
            </p:extLst>
          </p:nvPr>
        </p:nvGraphicFramePr>
        <p:xfrm>
          <a:off x="5391301" y="3075605"/>
          <a:ext cx="736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4" name="Equation" r:id="rId14" imgW="736560" imgH="203040" progId="Equation.DSMT4">
                  <p:embed/>
                </p:oleObj>
              </mc:Choice>
              <mc:Fallback>
                <p:oleObj name="Equation" r:id="rId14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91301" y="3075605"/>
                        <a:ext cx="736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94134"/>
              </p:ext>
            </p:extLst>
          </p:nvPr>
        </p:nvGraphicFramePr>
        <p:xfrm>
          <a:off x="6683715" y="3079257"/>
          <a:ext cx="1854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5" name="Equation" r:id="rId16" imgW="1854000" imgH="203040" progId="Equation.DSMT4">
                  <p:embed/>
                </p:oleObj>
              </mc:Choice>
              <mc:Fallback>
                <p:oleObj name="Equation" r:id="rId16" imgW="1854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83715" y="3079257"/>
                        <a:ext cx="1854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79"/>
          <p:cNvSpPr>
            <a:spLocks noChangeArrowheads="1"/>
          </p:cNvSpPr>
          <p:nvPr/>
        </p:nvSpPr>
        <p:spPr bwMode="auto">
          <a:xfrm>
            <a:off x="2438356" y="2624131"/>
            <a:ext cx="9239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104"/>
          <p:cNvSpPr>
            <a:spLocks noChangeArrowheads="1"/>
          </p:cNvSpPr>
          <p:nvPr/>
        </p:nvSpPr>
        <p:spPr bwMode="auto">
          <a:xfrm>
            <a:off x="1221239" y="5858232"/>
            <a:ext cx="95250" cy="87313"/>
          </a:xfrm>
          <a:prstGeom prst="ellipse">
            <a:avLst/>
          </a:prstGeom>
          <a:solidFill>
            <a:srgbClr val="9933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2486477" y="6305907"/>
            <a:ext cx="2190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44"/>
          <p:cNvGrpSpPr>
            <a:grpSpLocks/>
          </p:cNvGrpSpPr>
          <p:nvPr/>
        </p:nvGrpSpPr>
        <p:grpSpPr bwMode="auto">
          <a:xfrm>
            <a:off x="1306964" y="3897670"/>
            <a:ext cx="1958975" cy="2417762"/>
            <a:chOff x="2369" y="1445"/>
            <a:chExt cx="1234" cy="1523"/>
          </a:xfrm>
        </p:grpSpPr>
        <p:sp>
          <p:nvSpPr>
            <p:cNvPr id="24" name="Oval 105"/>
            <p:cNvSpPr>
              <a:spLocks noChangeArrowheads="1"/>
            </p:cNvSpPr>
            <p:nvPr/>
          </p:nvSpPr>
          <p:spPr bwMode="auto">
            <a:xfrm>
              <a:off x="2369" y="1445"/>
              <a:ext cx="60" cy="55"/>
            </a:xfrm>
            <a:prstGeom prst="ellipse">
              <a:avLst/>
            </a:prstGeom>
            <a:solidFill>
              <a:srgbClr val="9933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107"/>
            <p:cNvSpPr>
              <a:spLocks noChangeArrowheads="1"/>
            </p:cNvSpPr>
            <p:nvPr/>
          </p:nvSpPr>
          <p:spPr bwMode="auto">
            <a:xfrm>
              <a:off x="3053" y="1879"/>
              <a:ext cx="60" cy="55"/>
            </a:xfrm>
            <a:prstGeom prst="ellipse">
              <a:avLst/>
            </a:prstGeom>
            <a:solidFill>
              <a:srgbClr val="9933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106"/>
            <p:cNvSpPr>
              <a:spLocks noChangeArrowheads="1"/>
            </p:cNvSpPr>
            <p:nvPr/>
          </p:nvSpPr>
          <p:spPr bwMode="auto">
            <a:xfrm>
              <a:off x="3543" y="2913"/>
              <a:ext cx="60" cy="55"/>
            </a:xfrm>
            <a:prstGeom prst="ellipse">
              <a:avLst/>
            </a:prstGeom>
            <a:solidFill>
              <a:srgbClr val="9933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131"/>
          <p:cNvSpPr>
            <a:spLocks noChangeArrowheads="1"/>
          </p:cNvSpPr>
          <p:nvPr/>
        </p:nvSpPr>
        <p:spPr bwMode="auto">
          <a:xfrm>
            <a:off x="1145039" y="6226532"/>
            <a:ext cx="30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110"/>
          <p:cNvSpPr>
            <a:spLocks noChangeArrowheads="1"/>
          </p:cNvSpPr>
          <p:nvPr/>
        </p:nvSpPr>
        <p:spPr bwMode="auto">
          <a:xfrm>
            <a:off x="1859414" y="4365982"/>
            <a:ext cx="1984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39"/>
          <p:cNvGrpSpPr>
            <a:grpSpLocks/>
          </p:cNvGrpSpPr>
          <p:nvPr/>
        </p:nvGrpSpPr>
        <p:grpSpPr bwMode="auto">
          <a:xfrm>
            <a:off x="289377" y="2422882"/>
            <a:ext cx="4195762" cy="3990975"/>
            <a:chOff x="2688" y="1436"/>
            <a:chExt cx="2643" cy="2514"/>
          </a:xfrm>
        </p:grpSpPr>
        <p:sp>
          <p:nvSpPr>
            <p:cNvPr id="30" name="Rectangle 109"/>
            <p:cNvSpPr>
              <a:spLocks noChangeArrowheads="1"/>
            </p:cNvSpPr>
            <p:nvPr/>
          </p:nvSpPr>
          <p:spPr bwMode="auto">
            <a:xfrm>
              <a:off x="5184" y="3696"/>
              <a:ext cx="1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11"/>
            <p:cNvSpPr>
              <a:spLocks noChangeArrowheads="1"/>
            </p:cNvSpPr>
            <p:nvPr/>
          </p:nvSpPr>
          <p:spPr bwMode="auto">
            <a:xfrm>
              <a:off x="2769" y="1436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Group 152"/>
            <p:cNvGrpSpPr>
              <a:grpSpLocks/>
            </p:cNvGrpSpPr>
            <p:nvPr/>
          </p:nvGrpSpPr>
          <p:grpSpPr bwMode="auto">
            <a:xfrm>
              <a:off x="2688" y="1728"/>
              <a:ext cx="58" cy="2196"/>
              <a:chOff x="1686" y="822"/>
              <a:chExt cx="58" cy="2196"/>
            </a:xfrm>
          </p:grpSpPr>
          <p:sp>
            <p:nvSpPr>
              <p:cNvPr id="36" name="Rectangle 150"/>
              <p:cNvSpPr>
                <a:spLocks noChangeArrowheads="1"/>
              </p:cNvSpPr>
              <p:nvPr/>
            </p:nvSpPr>
            <p:spPr bwMode="auto">
              <a:xfrm>
                <a:off x="1709" y="872"/>
                <a:ext cx="11" cy="2146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Freeform 151"/>
              <p:cNvSpPr>
                <a:spLocks/>
              </p:cNvSpPr>
              <p:nvPr/>
            </p:nvSpPr>
            <p:spPr bwMode="auto">
              <a:xfrm>
                <a:off x="1686" y="822"/>
                <a:ext cx="58" cy="52"/>
              </a:xfrm>
              <a:custGeom>
                <a:avLst/>
                <a:gdLst/>
                <a:ahLst/>
                <a:cxnLst>
                  <a:cxn ang="0">
                    <a:pos x="116" y="105"/>
                  </a:cxn>
                  <a:cxn ang="0">
                    <a:pos x="57" y="0"/>
                  </a:cxn>
                  <a:cxn ang="0">
                    <a:pos x="0" y="105"/>
                  </a:cxn>
                  <a:cxn ang="0">
                    <a:pos x="116" y="105"/>
                  </a:cxn>
                </a:cxnLst>
                <a:rect l="0" t="0" r="r" b="b"/>
                <a:pathLst>
                  <a:path w="116" h="105">
                    <a:moveTo>
                      <a:pt x="116" y="105"/>
                    </a:moveTo>
                    <a:lnTo>
                      <a:pt x="57" y="0"/>
                    </a:lnTo>
                    <a:lnTo>
                      <a:pt x="0" y="105"/>
                    </a:lnTo>
                    <a:lnTo>
                      <a:pt x="116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149"/>
            <p:cNvGrpSpPr>
              <a:grpSpLocks/>
            </p:cNvGrpSpPr>
            <p:nvPr/>
          </p:nvGrpSpPr>
          <p:grpSpPr bwMode="auto">
            <a:xfrm>
              <a:off x="2717" y="3898"/>
              <a:ext cx="2586" cy="52"/>
              <a:chOff x="1715" y="2992"/>
              <a:chExt cx="2586" cy="52"/>
            </a:xfrm>
          </p:grpSpPr>
          <p:sp>
            <p:nvSpPr>
              <p:cNvPr id="34" name="Rectangle 147"/>
              <p:cNvSpPr>
                <a:spLocks noChangeArrowheads="1"/>
              </p:cNvSpPr>
              <p:nvPr/>
            </p:nvSpPr>
            <p:spPr bwMode="auto">
              <a:xfrm>
                <a:off x="1715" y="3013"/>
                <a:ext cx="2531" cy="10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Freeform 148"/>
              <p:cNvSpPr>
                <a:spLocks/>
              </p:cNvSpPr>
              <p:nvPr/>
            </p:nvSpPr>
            <p:spPr bwMode="auto">
              <a:xfrm>
                <a:off x="4244" y="2992"/>
                <a:ext cx="57" cy="52"/>
              </a:xfrm>
              <a:custGeom>
                <a:avLst/>
                <a:gdLst/>
                <a:ahLst/>
                <a:cxnLst>
                  <a:cxn ang="0">
                    <a:pos x="0" y="105"/>
                  </a:cxn>
                  <a:cxn ang="0">
                    <a:pos x="114" y="52"/>
                  </a:cxn>
                  <a:cxn ang="0">
                    <a:pos x="0" y="0"/>
                  </a:cxn>
                  <a:cxn ang="0">
                    <a:pos x="0" y="105"/>
                  </a:cxn>
                </a:cxnLst>
                <a:rect l="0" t="0" r="r" b="b"/>
                <a:pathLst>
                  <a:path w="114" h="105">
                    <a:moveTo>
                      <a:pt x="0" y="105"/>
                    </a:moveTo>
                    <a:lnTo>
                      <a:pt x="114" y="52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8" name="Object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123574"/>
              </p:ext>
            </p:extLst>
          </p:nvPr>
        </p:nvGraphicFramePr>
        <p:xfrm>
          <a:off x="1496968" y="3138845"/>
          <a:ext cx="9144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6" name="Equation" r:id="rId18" imgW="952200" imgH="266400" progId="Equation.DSMT4">
                  <p:embed/>
                </p:oleObj>
              </mc:Choice>
              <mc:Fallback>
                <p:oleObj name="Equation" r:id="rId18" imgW="952200" imgH="266400" progId="Equation.DSMT4">
                  <p:embed/>
                  <p:pic>
                    <p:nvPicPr>
                      <p:cNvPr id="9442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968" y="3138845"/>
                        <a:ext cx="914400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94979"/>
              </p:ext>
            </p:extLst>
          </p:nvPr>
        </p:nvGraphicFramePr>
        <p:xfrm>
          <a:off x="325889" y="5096232"/>
          <a:ext cx="990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7" name="Equation" r:id="rId20" imgW="952200" imgH="266400" progId="Equation.DSMT4">
                  <p:embed/>
                </p:oleObj>
              </mc:Choice>
              <mc:Fallback>
                <p:oleObj name="Equation" r:id="rId20" imgW="952200" imgH="266400" progId="Equation.DSMT4">
                  <p:embed/>
                  <p:pic>
                    <p:nvPicPr>
                      <p:cNvPr id="9443" name="Objec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89" y="5096232"/>
                        <a:ext cx="990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41"/>
          <p:cNvGrpSpPr>
            <a:grpSpLocks/>
          </p:cNvGrpSpPr>
          <p:nvPr/>
        </p:nvGrpSpPr>
        <p:grpSpPr bwMode="auto">
          <a:xfrm>
            <a:off x="1391103" y="2962632"/>
            <a:ext cx="1266825" cy="3875088"/>
            <a:chOff x="2422" y="864"/>
            <a:chExt cx="798" cy="2441"/>
          </a:xfrm>
        </p:grpSpPr>
        <p:grpSp>
          <p:nvGrpSpPr>
            <p:cNvPr id="41" name="Group 97"/>
            <p:cNvGrpSpPr>
              <a:grpSpLocks/>
            </p:cNvGrpSpPr>
            <p:nvPr/>
          </p:nvGrpSpPr>
          <p:grpSpPr bwMode="auto">
            <a:xfrm>
              <a:off x="2422" y="1053"/>
              <a:ext cx="698" cy="1968"/>
              <a:chOff x="2422" y="1053"/>
              <a:chExt cx="698" cy="1968"/>
            </a:xfrm>
          </p:grpSpPr>
          <p:sp>
            <p:nvSpPr>
              <p:cNvPr id="45" name="Freeform 95"/>
              <p:cNvSpPr>
                <a:spLocks/>
              </p:cNvSpPr>
              <p:nvPr/>
            </p:nvSpPr>
            <p:spPr bwMode="auto">
              <a:xfrm>
                <a:off x="2422" y="2940"/>
                <a:ext cx="443" cy="81"/>
              </a:xfrm>
              <a:custGeom>
                <a:avLst/>
                <a:gdLst/>
                <a:ahLst/>
                <a:cxnLst>
                  <a:cxn ang="0">
                    <a:pos x="26" y="161"/>
                  </a:cxn>
                  <a:cxn ang="0">
                    <a:pos x="87" y="161"/>
                  </a:cxn>
                  <a:cxn ang="0">
                    <a:pos x="150" y="161"/>
                  </a:cxn>
                  <a:cxn ang="0">
                    <a:pos x="210" y="161"/>
                  </a:cxn>
                  <a:cxn ang="0">
                    <a:pos x="273" y="161"/>
                  </a:cxn>
                  <a:cxn ang="0">
                    <a:pos x="293" y="150"/>
                  </a:cxn>
                  <a:cxn ang="0">
                    <a:pos x="333" y="151"/>
                  </a:cxn>
                  <a:cxn ang="0">
                    <a:pos x="389" y="151"/>
                  </a:cxn>
                  <a:cxn ang="0">
                    <a:pos x="398" y="142"/>
                  </a:cxn>
                  <a:cxn ang="0">
                    <a:pos x="459" y="142"/>
                  </a:cxn>
                  <a:cxn ang="0">
                    <a:pos x="478" y="131"/>
                  </a:cxn>
                  <a:cxn ang="0">
                    <a:pos x="519" y="132"/>
                  </a:cxn>
                  <a:cxn ang="0">
                    <a:pos x="542" y="122"/>
                  </a:cxn>
                  <a:cxn ang="0">
                    <a:pos x="584" y="122"/>
                  </a:cxn>
                  <a:cxn ang="0">
                    <a:pos x="599" y="108"/>
                  </a:cxn>
                  <a:cxn ang="0">
                    <a:pos x="637" y="111"/>
                  </a:cxn>
                  <a:cxn ang="0">
                    <a:pos x="644" y="102"/>
                  </a:cxn>
                  <a:cxn ang="0">
                    <a:pos x="690" y="89"/>
                  </a:cxn>
                  <a:cxn ang="0">
                    <a:pos x="708" y="93"/>
                  </a:cxn>
                  <a:cxn ang="0">
                    <a:pos x="724" y="80"/>
                  </a:cxn>
                  <a:cxn ang="0">
                    <a:pos x="751" y="80"/>
                  </a:cxn>
                  <a:cxn ang="0">
                    <a:pos x="767" y="75"/>
                  </a:cxn>
                  <a:cxn ang="0">
                    <a:pos x="787" y="61"/>
                  </a:cxn>
                  <a:cxn ang="0">
                    <a:pos x="815" y="50"/>
                  </a:cxn>
                  <a:cxn ang="0">
                    <a:pos x="821" y="56"/>
                  </a:cxn>
                  <a:cxn ang="0">
                    <a:pos x="830" y="46"/>
                  </a:cxn>
                  <a:cxn ang="0">
                    <a:pos x="851" y="37"/>
                  </a:cxn>
                  <a:cxn ang="0">
                    <a:pos x="877" y="31"/>
                  </a:cxn>
                  <a:cxn ang="0">
                    <a:pos x="886" y="0"/>
                  </a:cxn>
                  <a:cxn ang="0">
                    <a:pos x="859" y="11"/>
                  </a:cxn>
                  <a:cxn ang="0">
                    <a:pos x="840" y="15"/>
                  </a:cxn>
                  <a:cxn ang="0">
                    <a:pos x="830" y="19"/>
                  </a:cxn>
                  <a:cxn ang="0">
                    <a:pos x="821" y="29"/>
                  </a:cxn>
                  <a:cxn ang="0">
                    <a:pos x="795" y="38"/>
                  </a:cxn>
                  <a:cxn ang="0">
                    <a:pos x="771" y="39"/>
                  </a:cxn>
                  <a:cxn ang="0">
                    <a:pos x="761" y="48"/>
                  </a:cxn>
                  <a:cxn ang="0">
                    <a:pos x="734" y="58"/>
                  </a:cxn>
                  <a:cxn ang="0">
                    <a:pos x="708" y="58"/>
                  </a:cxn>
                  <a:cxn ang="0">
                    <a:pos x="700" y="66"/>
                  </a:cxn>
                  <a:cxn ang="0">
                    <a:pos x="670" y="75"/>
                  </a:cxn>
                  <a:cxn ang="0">
                    <a:pos x="639" y="75"/>
                  </a:cxn>
                  <a:cxn ang="0">
                    <a:pos x="631" y="99"/>
                  </a:cxn>
                  <a:cxn ang="0">
                    <a:pos x="582" y="86"/>
                  </a:cxn>
                  <a:cxn ang="0">
                    <a:pos x="575" y="94"/>
                  </a:cxn>
                  <a:cxn ang="0">
                    <a:pos x="529" y="101"/>
                  </a:cxn>
                  <a:cxn ang="0">
                    <a:pos x="512" y="105"/>
                  </a:cxn>
                  <a:cxn ang="0">
                    <a:pos x="462" y="109"/>
                  </a:cxn>
                  <a:cxn ang="0">
                    <a:pos x="454" y="115"/>
                  </a:cxn>
                  <a:cxn ang="0">
                    <a:pos x="398" y="115"/>
                  </a:cxn>
                  <a:cxn ang="0">
                    <a:pos x="389" y="124"/>
                  </a:cxn>
                  <a:cxn ang="0">
                    <a:pos x="328" y="124"/>
                  </a:cxn>
                  <a:cxn ang="0">
                    <a:pos x="276" y="128"/>
                  </a:cxn>
                  <a:cxn ang="0">
                    <a:pos x="264" y="134"/>
                  </a:cxn>
                  <a:cxn ang="0">
                    <a:pos x="203" y="134"/>
                  </a:cxn>
                  <a:cxn ang="0">
                    <a:pos x="143" y="134"/>
                  </a:cxn>
                  <a:cxn ang="0">
                    <a:pos x="82" y="134"/>
                  </a:cxn>
                  <a:cxn ang="0">
                    <a:pos x="17" y="134"/>
                  </a:cxn>
                </a:cxnLst>
                <a:rect l="0" t="0" r="r" b="b"/>
                <a:pathLst>
                  <a:path w="886" h="162">
                    <a:moveTo>
                      <a:pt x="0" y="149"/>
                    </a:moveTo>
                    <a:lnTo>
                      <a:pt x="25" y="162"/>
                    </a:lnTo>
                    <a:lnTo>
                      <a:pt x="30" y="154"/>
                    </a:lnTo>
                    <a:lnTo>
                      <a:pt x="17" y="147"/>
                    </a:lnTo>
                    <a:lnTo>
                      <a:pt x="17" y="161"/>
                    </a:lnTo>
                    <a:lnTo>
                      <a:pt x="24" y="160"/>
                    </a:lnTo>
                    <a:lnTo>
                      <a:pt x="27" y="157"/>
                    </a:lnTo>
                    <a:lnTo>
                      <a:pt x="17" y="161"/>
                    </a:lnTo>
                    <a:lnTo>
                      <a:pt x="26" y="161"/>
                    </a:lnTo>
                    <a:lnTo>
                      <a:pt x="31" y="161"/>
                    </a:lnTo>
                    <a:lnTo>
                      <a:pt x="39" y="161"/>
                    </a:lnTo>
                    <a:lnTo>
                      <a:pt x="45" y="161"/>
                    </a:lnTo>
                    <a:lnTo>
                      <a:pt x="55" y="161"/>
                    </a:lnTo>
                    <a:lnTo>
                      <a:pt x="61" y="161"/>
                    </a:lnTo>
                    <a:lnTo>
                      <a:pt x="68" y="161"/>
                    </a:lnTo>
                    <a:lnTo>
                      <a:pt x="73" y="161"/>
                    </a:lnTo>
                    <a:lnTo>
                      <a:pt x="82" y="161"/>
                    </a:lnTo>
                    <a:lnTo>
                      <a:pt x="87" y="161"/>
                    </a:lnTo>
                    <a:lnTo>
                      <a:pt x="96" y="161"/>
                    </a:lnTo>
                    <a:lnTo>
                      <a:pt x="100" y="161"/>
                    </a:lnTo>
                    <a:lnTo>
                      <a:pt x="108" y="161"/>
                    </a:lnTo>
                    <a:lnTo>
                      <a:pt x="113" y="161"/>
                    </a:lnTo>
                    <a:lnTo>
                      <a:pt x="122" y="161"/>
                    </a:lnTo>
                    <a:lnTo>
                      <a:pt x="127" y="161"/>
                    </a:lnTo>
                    <a:lnTo>
                      <a:pt x="138" y="161"/>
                    </a:lnTo>
                    <a:lnTo>
                      <a:pt x="143" y="161"/>
                    </a:lnTo>
                    <a:lnTo>
                      <a:pt x="150" y="161"/>
                    </a:lnTo>
                    <a:lnTo>
                      <a:pt x="156" y="161"/>
                    </a:lnTo>
                    <a:lnTo>
                      <a:pt x="164" y="161"/>
                    </a:lnTo>
                    <a:lnTo>
                      <a:pt x="169" y="161"/>
                    </a:lnTo>
                    <a:lnTo>
                      <a:pt x="177" y="161"/>
                    </a:lnTo>
                    <a:lnTo>
                      <a:pt x="182" y="161"/>
                    </a:lnTo>
                    <a:lnTo>
                      <a:pt x="191" y="161"/>
                    </a:lnTo>
                    <a:lnTo>
                      <a:pt x="196" y="161"/>
                    </a:lnTo>
                    <a:lnTo>
                      <a:pt x="203" y="161"/>
                    </a:lnTo>
                    <a:lnTo>
                      <a:pt x="210" y="161"/>
                    </a:lnTo>
                    <a:lnTo>
                      <a:pt x="219" y="161"/>
                    </a:lnTo>
                    <a:lnTo>
                      <a:pt x="224" y="161"/>
                    </a:lnTo>
                    <a:lnTo>
                      <a:pt x="233" y="161"/>
                    </a:lnTo>
                    <a:lnTo>
                      <a:pt x="238" y="161"/>
                    </a:lnTo>
                    <a:lnTo>
                      <a:pt x="245" y="161"/>
                    </a:lnTo>
                    <a:lnTo>
                      <a:pt x="252" y="161"/>
                    </a:lnTo>
                    <a:lnTo>
                      <a:pt x="259" y="161"/>
                    </a:lnTo>
                    <a:lnTo>
                      <a:pt x="264" y="161"/>
                    </a:lnTo>
                    <a:lnTo>
                      <a:pt x="273" y="161"/>
                    </a:lnTo>
                    <a:lnTo>
                      <a:pt x="278" y="161"/>
                    </a:lnTo>
                    <a:lnTo>
                      <a:pt x="278" y="161"/>
                    </a:lnTo>
                    <a:lnTo>
                      <a:pt x="284" y="160"/>
                    </a:lnTo>
                    <a:lnTo>
                      <a:pt x="288" y="157"/>
                    </a:lnTo>
                    <a:lnTo>
                      <a:pt x="290" y="157"/>
                    </a:lnTo>
                    <a:lnTo>
                      <a:pt x="299" y="146"/>
                    </a:lnTo>
                    <a:lnTo>
                      <a:pt x="286" y="137"/>
                    </a:lnTo>
                    <a:lnTo>
                      <a:pt x="286" y="151"/>
                    </a:lnTo>
                    <a:lnTo>
                      <a:pt x="293" y="150"/>
                    </a:lnTo>
                    <a:lnTo>
                      <a:pt x="296" y="146"/>
                    </a:lnTo>
                    <a:lnTo>
                      <a:pt x="286" y="151"/>
                    </a:lnTo>
                    <a:lnTo>
                      <a:pt x="294" y="151"/>
                    </a:lnTo>
                    <a:lnTo>
                      <a:pt x="302" y="151"/>
                    </a:lnTo>
                    <a:lnTo>
                      <a:pt x="307" y="151"/>
                    </a:lnTo>
                    <a:lnTo>
                      <a:pt x="315" y="151"/>
                    </a:lnTo>
                    <a:lnTo>
                      <a:pt x="321" y="151"/>
                    </a:lnTo>
                    <a:lnTo>
                      <a:pt x="328" y="151"/>
                    </a:lnTo>
                    <a:lnTo>
                      <a:pt x="333" y="151"/>
                    </a:lnTo>
                    <a:lnTo>
                      <a:pt x="342" y="151"/>
                    </a:lnTo>
                    <a:lnTo>
                      <a:pt x="347" y="151"/>
                    </a:lnTo>
                    <a:lnTo>
                      <a:pt x="354" y="151"/>
                    </a:lnTo>
                    <a:lnTo>
                      <a:pt x="361" y="151"/>
                    </a:lnTo>
                    <a:lnTo>
                      <a:pt x="368" y="151"/>
                    </a:lnTo>
                    <a:lnTo>
                      <a:pt x="376" y="151"/>
                    </a:lnTo>
                    <a:lnTo>
                      <a:pt x="384" y="151"/>
                    </a:lnTo>
                    <a:lnTo>
                      <a:pt x="389" y="151"/>
                    </a:lnTo>
                    <a:lnTo>
                      <a:pt x="389" y="151"/>
                    </a:lnTo>
                    <a:lnTo>
                      <a:pt x="395" y="150"/>
                    </a:lnTo>
                    <a:lnTo>
                      <a:pt x="399" y="146"/>
                    </a:lnTo>
                    <a:lnTo>
                      <a:pt x="400" y="146"/>
                    </a:lnTo>
                    <a:lnTo>
                      <a:pt x="409" y="137"/>
                    </a:lnTo>
                    <a:lnTo>
                      <a:pt x="398" y="128"/>
                    </a:lnTo>
                    <a:lnTo>
                      <a:pt x="398" y="142"/>
                    </a:lnTo>
                    <a:lnTo>
                      <a:pt x="404" y="141"/>
                    </a:lnTo>
                    <a:lnTo>
                      <a:pt x="408" y="137"/>
                    </a:lnTo>
                    <a:lnTo>
                      <a:pt x="398" y="142"/>
                    </a:lnTo>
                    <a:lnTo>
                      <a:pt x="403" y="142"/>
                    </a:lnTo>
                    <a:lnTo>
                      <a:pt x="410" y="142"/>
                    </a:lnTo>
                    <a:lnTo>
                      <a:pt x="416" y="142"/>
                    </a:lnTo>
                    <a:lnTo>
                      <a:pt x="424" y="142"/>
                    </a:lnTo>
                    <a:lnTo>
                      <a:pt x="429" y="142"/>
                    </a:lnTo>
                    <a:lnTo>
                      <a:pt x="437" y="142"/>
                    </a:lnTo>
                    <a:lnTo>
                      <a:pt x="442" y="142"/>
                    </a:lnTo>
                    <a:lnTo>
                      <a:pt x="454" y="142"/>
                    </a:lnTo>
                    <a:lnTo>
                      <a:pt x="459" y="142"/>
                    </a:lnTo>
                    <a:lnTo>
                      <a:pt x="466" y="142"/>
                    </a:lnTo>
                    <a:lnTo>
                      <a:pt x="466" y="142"/>
                    </a:lnTo>
                    <a:lnTo>
                      <a:pt x="472" y="141"/>
                    </a:lnTo>
                    <a:lnTo>
                      <a:pt x="476" y="137"/>
                    </a:lnTo>
                    <a:lnTo>
                      <a:pt x="480" y="135"/>
                    </a:lnTo>
                    <a:lnTo>
                      <a:pt x="486" y="125"/>
                    </a:lnTo>
                    <a:lnTo>
                      <a:pt x="472" y="118"/>
                    </a:lnTo>
                    <a:lnTo>
                      <a:pt x="472" y="132"/>
                    </a:lnTo>
                    <a:lnTo>
                      <a:pt x="478" y="131"/>
                    </a:lnTo>
                    <a:lnTo>
                      <a:pt x="482" y="127"/>
                    </a:lnTo>
                    <a:lnTo>
                      <a:pt x="472" y="132"/>
                    </a:lnTo>
                    <a:lnTo>
                      <a:pt x="480" y="132"/>
                    </a:lnTo>
                    <a:lnTo>
                      <a:pt x="485" y="132"/>
                    </a:lnTo>
                    <a:lnTo>
                      <a:pt x="493" y="132"/>
                    </a:lnTo>
                    <a:lnTo>
                      <a:pt x="498" y="132"/>
                    </a:lnTo>
                    <a:lnTo>
                      <a:pt x="506" y="132"/>
                    </a:lnTo>
                    <a:lnTo>
                      <a:pt x="512" y="132"/>
                    </a:lnTo>
                    <a:lnTo>
                      <a:pt x="519" y="132"/>
                    </a:lnTo>
                    <a:lnTo>
                      <a:pt x="524" y="132"/>
                    </a:lnTo>
                    <a:lnTo>
                      <a:pt x="535" y="132"/>
                    </a:lnTo>
                    <a:lnTo>
                      <a:pt x="535" y="132"/>
                    </a:lnTo>
                    <a:lnTo>
                      <a:pt x="542" y="131"/>
                    </a:lnTo>
                    <a:lnTo>
                      <a:pt x="545" y="127"/>
                    </a:lnTo>
                    <a:lnTo>
                      <a:pt x="549" y="125"/>
                    </a:lnTo>
                    <a:lnTo>
                      <a:pt x="555" y="115"/>
                    </a:lnTo>
                    <a:lnTo>
                      <a:pt x="542" y="108"/>
                    </a:lnTo>
                    <a:lnTo>
                      <a:pt x="542" y="122"/>
                    </a:lnTo>
                    <a:lnTo>
                      <a:pt x="548" y="120"/>
                    </a:lnTo>
                    <a:lnTo>
                      <a:pt x="551" y="117"/>
                    </a:lnTo>
                    <a:lnTo>
                      <a:pt x="542" y="122"/>
                    </a:lnTo>
                    <a:lnTo>
                      <a:pt x="549" y="122"/>
                    </a:lnTo>
                    <a:lnTo>
                      <a:pt x="554" y="122"/>
                    </a:lnTo>
                    <a:lnTo>
                      <a:pt x="561" y="122"/>
                    </a:lnTo>
                    <a:lnTo>
                      <a:pt x="570" y="122"/>
                    </a:lnTo>
                    <a:lnTo>
                      <a:pt x="575" y="122"/>
                    </a:lnTo>
                    <a:lnTo>
                      <a:pt x="584" y="122"/>
                    </a:lnTo>
                    <a:lnTo>
                      <a:pt x="584" y="122"/>
                    </a:lnTo>
                    <a:lnTo>
                      <a:pt x="590" y="120"/>
                    </a:lnTo>
                    <a:lnTo>
                      <a:pt x="594" y="117"/>
                    </a:lnTo>
                    <a:lnTo>
                      <a:pt x="597" y="115"/>
                    </a:lnTo>
                    <a:lnTo>
                      <a:pt x="602" y="106"/>
                    </a:lnTo>
                    <a:lnTo>
                      <a:pt x="589" y="99"/>
                    </a:lnTo>
                    <a:lnTo>
                      <a:pt x="589" y="112"/>
                    </a:lnTo>
                    <a:lnTo>
                      <a:pt x="595" y="111"/>
                    </a:lnTo>
                    <a:lnTo>
                      <a:pt x="599" y="108"/>
                    </a:lnTo>
                    <a:lnTo>
                      <a:pt x="589" y="112"/>
                    </a:lnTo>
                    <a:lnTo>
                      <a:pt x="596" y="112"/>
                    </a:lnTo>
                    <a:lnTo>
                      <a:pt x="602" y="112"/>
                    </a:lnTo>
                    <a:lnTo>
                      <a:pt x="612" y="112"/>
                    </a:lnTo>
                    <a:lnTo>
                      <a:pt x="618" y="112"/>
                    </a:lnTo>
                    <a:lnTo>
                      <a:pt x="626" y="112"/>
                    </a:lnTo>
                    <a:lnTo>
                      <a:pt x="631" y="112"/>
                    </a:lnTo>
                    <a:lnTo>
                      <a:pt x="631" y="112"/>
                    </a:lnTo>
                    <a:lnTo>
                      <a:pt x="637" y="111"/>
                    </a:lnTo>
                    <a:lnTo>
                      <a:pt x="641" y="108"/>
                    </a:lnTo>
                    <a:lnTo>
                      <a:pt x="643" y="108"/>
                    </a:lnTo>
                    <a:lnTo>
                      <a:pt x="652" y="98"/>
                    </a:lnTo>
                    <a:lnTo>
                      <a:pt x="639" y="89"/>
                    </a:lnTo>
                    <a:lnTo>
                      <a:pt x="639" y="102"/>
                    </a:lnTo>
                    <a:lnTo>
                      <a:pt x="646" y="101"/>
                    </a:lnTo>
                    <a:lnTo>
                      <a:pt x="649" y="98"/>
                    </a:lnTo>
                    <a:lnTo>
                      <a:pt x="639" y="102"/>
                    </a:lnTo>
                    <a:lnTo>
                      <a:pt x="644" y="102"/>
                    </a:lnTo>
                    <a:lnTo>
                      <a:pt x="652" y="102"/>
                    </a:lnTo>
                    <a:lnTo>
                      <a:pt x="658" y="102"/>
                    </a:lnTo>
                    <a:lnTo>
                      <a:pt x="665" y="102"/>
                    </a:lnTo>
                    <a:lnTo>
                      <a:pt x="670" y="102"/>
                    </a:lnTo>
                    <a:lnTo>
                      <a:pt x="670" y="102"/>
                    </a:lnTo>
                    <a:lnTo>
                      <a:pt x="677" y="101"/>
                    </a:lnTo>
                    <a:lnTo>
                      <a:pt x="680" y="98"/>
                    </a:lnTo>
                    <a:lnTo>
                      <a:pt x="682" y="98"/>
                    </a:lnTo>
                    <a:lnTo>
                      <a:pt x="690" y="89"/>
                    </a:lnTo>
                    <a:lnTo>
                      <a:pt x="679" y="80"/>
                    </a:lnTo>
                    <a:lnTo>
                      <a:pt x="679" y="93"/>
                    </a:lnTo>
                    <a:lnTo>
                      <a:pt x="685" y="92"/>
                    </a:lnTo>
                    <a:lnTo>
                      <a:pt x="689" y="89"/>
                    </a:lnTo>
                    <a:lnTo>
                      <a:pt x="679" y="93"/>
                    </a:lnTo>
                    <a:lnTo>
                      <a:pt x="684" y="93"/>
                    </a:lnTo>
                    <a:lnTo>
                      <a:pt x="695" y="93"/>
                    </a:lnTo>
                    <a:lnTo>
                      <a:pt x="700" y="93"/>
                    </a:lnTo>
                    <a:lnTo>
                      <a:pt x="708" y="93"/>
                    </a:lnTo>
                    <a:lnTo>
                      <a:pt x="708" y="93"/>
                    </a:lnTo>
                    <a:lnTo>
                      <a:pt x="714" y="92"/>
                    </a:lnTo>
                    <a:lnTo>
                      <a:pt x="717" y="89"/>
                    </a:lnTo>
                    <a:lnTo>
                      <a:pt x="720" y="88"/>
                    </a:lnTo>
                    <a:lnTo>
                      <a:pt x="726" y="79"/>
                    </a:lnTo>
                    <a:lnTo>
                      <a:pt x="714" y="71"/>
                    </a:lnTo>
                    <a:lnTo>
                      <a:pt x="714" y="84"/>
                    </a:lnTo>
                    <a:lnTo>
                      <a:pt x="720" y="83"/>
                    </a:lnTo>
                    <a:lnTo>
                      <a:pt x="724" y="80"/>
                    </a:lnTo>
                    <a:lnTo>
                      <a:pt x="714" y="84"/>
                    </a:lnTo>
                    <a:lnTo>
                      <a:pt x="721" y="84"/>
                    </a:lnTo>
                    <a:lnTo>
                      <a:pt x="726" y="84"/>
                    </a:lnTo>
                    <a:lnTo>
                      <a:pt x="735" y="84"/>
                    </a:lnTo>
                    <a:lnTo>
                      <a:pt x="740" y="84"/>
                    </a:lnTo>
                    <a:lnTo>
                      <a:pt x="740" y="84"/>
                    </a:lnTo>
                    <a:lnTo>
                      <a:pt x="746" y="83"/>
                    </a:lnTo>
                    <a:lnTo>
                      <a:pt x="750" y="80"/>
                    </a:lnTo>
                    <a:lnTo>
                      <a:pt x="751" y="80"/>
                    </a:lnTo>
                    <a:lnTo>
                      <a:pt x="760" y="71"/>
                    </a:lnTo>
                    <a:lnTo>
                      <a:pt x="748" y="62"/>
                    </a:lnTo>
                    <a:lnTo>
                      <a:pt x="748" y="75"/>
                    </a:lnTo>
                    <a:lnTo>
                      <a:pt x="755" y="74"/>
                    </a:lnTo>
                    <a:lnTo>
                      <a:pt x="758" y="71"/>
                    </a:lnTo>
                    <a:lnTo>
                      <a:pt x="748" y="75"/>
                    </a:lnTo>
                    <a:lnTo>
                      <a:pt x="753" y="75"/>
                    </a:lnTo>
                    <a:lnTo>
                      <a:pt x="761" y="75"/>
                    </a:lnTo>
                    <a:lnTo>
                      <a:pt x="767" y="75"/>
                    </a:lnTo>
                    <a:lnTo>
                      <a:pt x="767" y="75"/>
                    </a:lnTo>
                    <a:lnTo>
                      <a:pt x="773" y="74"/>
                    </a:lnTo>
                    <a:lnTo>
                      <a:pt x="777" y="71"/>
                    </a:lnTo>
                    <a:lnTo>
                      <a:pt x="778" y="71"/>
                    </a:lnTo>
                    <a:lnTo>
                      <a:pt x="788" y="61"/>
                    </a:lnTo>
                    <a:lnTo>
                      <a:pt x="777" y="51"/>
                    </a:lnTo>
                    <a:lnTo>
                      <a:pt x="777" y="65"/>
                    </a:lnTo>
                    <a:lnTo>
                      <a:pt x="783" y="64"/>
                    </a:lnTo>
                    <a:lnTo>
                      <a:pt x="787" y="61"/>
                    </a:lnTo>
                    <a:lnTo>
                      <a:pt x="777" y="65"/>
                    </a:lnTo>
                    <a:lnTo>
                      <a:pt x="782" y="65"/>
                    </a:lnTo>
                    <a:lnTo>
                      <a:pt x="791" y="65"/>
                    </a:lnTo>
                    <a:lnTo>
                      <a:pt x="795" y="65"/>
                    </a:lnTo>
                    <a:lnTo>
                      <a:pt x="795" y="65"/>
                    </a:lnTo>
                    <a:lnTo>
                      <a:pt x="802" y="64"/>
                    </a:lnTo>
                    <a:lnTo>
                      <a:pt x="805" y="61"/>
                    </a:lnTo>
                    <a:lnTo>
                      <a:pt x="808" y="59"/>
                    </a:lnTo>
                    <a:lnTo>
                      <a:pt x="815" y="50"/>
                    </a:lnTo>
                    <a:lnTo>
                      <a:pt x="803" y="42"/>
                    </a:lnTo>
                    <a:lnTo>
                      <a:pt x="803" y="56"/>
                    </a:lnTo>
                    <a:lnTo>
                      <a:pt x="809" y="55"/>
                    </a:lnTo>
                    <a:lnTo>
                      <a:pt x="813" y="51"/>
                    </a:lnTo>
                    <a:lnTo>
                      <a:pt x="803" y="56"/>
                    </a:lnTo>
                    <a:lnTo>
                      <a:pt x="809" y="56"/>
                    </a:lnTo>
                    <a:lnTo>
                      <a:pt x="817" y="56"/>
                    </a:lnTo>
                    <a:lnTo>
                      <a:pt x="821" y="56"/>
                    </a:lnTo>
                    <a:lnTo>
                      <a:pt x="821" y="56"/>
                    </a:lnTo>
                    <a:lnTo>
                      <a:pt x="828" y="55"/>
                    </a:lnTo>
                    <a:lnTo>
                      <a:pt x="831" y="51"/>
                    </a:lnTo>
                    <a:lnTo>
                      <a:pt x="834" y="51"/>
                    </a:lnTo>
                    <a:lnTo>
                      <a:pt x="843" y="41"/>
                    </a:lnTo>
                    <a:lnTo>
                      <a:pt x="830" y="32"/>
                    </a:lnTo>
                    <a:lnTo>
                      <a:pt x="830" y="46"/>
                    </a:lnTo>
                    <a:lnTo>
                      <a:pt x="836" y="45"/>
                    </a:lnTo>
                    <a:lnTo>
                      <a:pt x="840" y="41"/>
                    </a:lnTo>
                    <a:lnTo>
                      <a:pt x="830" y="46"/>
                    </a:lnTo>
                    <a:lnTo>
                      <a:pt x="835" y="46"/>
                    </a:lnTo>
                    <a:lnTo>
                      <a:pt x="844" y="46"/>
                    </a:lnTo>
                    <a:lnTo>
                      <a:pt x="844" y="46"/>
                    </a:lnTo>
                    <a:lnTo>
                      <a:pt x="850" y="45"/>
                    </a:lnTo>
                    <a:lnTo>
                      <a:pt x="854" y="41"/>
                    </a:lnTo>
                    <a:lnTo>
                      <a:pt x="856" y="40"/>
                    </a:lnTo>
                    <a:lnTo>
                      <a:pt x="864" y="31"/>
                    </a:lnTo>
                    <a:lnTo>
                      <a:pt x="851" y="23"/>
                    </a:lnTo>
                    <a:lnTo>
                      <a:pt x="851" y="37"/>
                    </a:lnTo>
                    <a:lnTo>
                      <a:pt x="857" y="36"/>
                    </a:lnTo>
                    <a:lnTo>
                      <a:pt x="861" y="32"/>
                    </a:lnTo>
                    <a:lnTo>
                      <a:pt x="851" y="37"/>
                    </a:lnTo>
                    <a:lnTo>
                      <a:pt x="859" y="37"/>
                    </a:lnTo>
                    <a:lnTo>
                      <a:pt x="865" y="37"/>
                    </a:lnTo>
                    <a:lnTo>
                      <a:pt x="865" y="37"/>
                    </a:lnTo>
                    <a:lnTo>
                      <a:pt x="871" y="36"/>
                    </a:lnTo>
                    <a:lnTo>
                      <a:pt x="875" y="32"/>
                    </a:lnTo>
                    <a:lnTo>
                      <a:pt x="877" y="31"/>
                    </a:lnTo>
                    <a:lnTo>
                      <a:pt x="885" y="21"/>
                    </a:lnTo>
                    <a:lnTo>
                      <a:pt x="872" y="13"/>
                    </a:lnTo>
                    <a:lnTo>
                      <a:pt x="872" y="27"/>
                    </a:lnTo>
                    <a:lnTo>
                      <a:pt x="878" y="25"/>
                    </a:lnTo>
                    <a:lnTo>
                      <a:pt x="882" y="22"/>
                    </a:lnTo>
                    <a:lnTo>
                      <a:pt x="872" y="27"/>
                    </a:lnTo>
                    <a:lnTo>
                      <a:pt x="878" y="27"/>
                    </a:lnTo>
                    <a:lnTo>
                      <a:pt x="886" y="27"/>
                    </a:lnTo>
                    <a:lnTo>
                      <a:pt x="886" y="0"/>
                    </a:lnTo>
                    <a:lnTo>
                      <a:pt x="878" y="0"/>
                    </a:lnTo>
                    <a:lnTo>
                      <a:pt x="872" y="0"/>
                    </a:lnTo>
                    <a:lnTo>
                      <a:pt x="872" y="0"/>
                    </a:lnTo>
                    <a:lnTo>
                      <a:pt x="866" y="1"/>
                    </a:lnTo>
                    <a:lnTo>
                      <a:pt x="862" y="4"/>
                    </a:lnTo>
                    <a:lnTo>
                      <a:pt x="861" y="6"/>
                    </a:lnTo>
                    <a:lnTo>
                      <a:pt x="854" y="16"/>
                    </a:lnTo>
                    <a:lnTo>
                      <a:pt x="865" y="10"/>
                    </a:lnTo>
                    <a:lnTo>
                      <a:pt x="859" y="11"/>
                    </a:lnTo>
                    <a:lnTo>
                      <a:pt x="855" y="14"/>
                    </a:lnTo>
                    <a:lnTo>
                      <a:pt x="865" y="23"/>
                    </a:lnTo>
                    <a:lnTo>
                      <a:pt x="865" y="10"/>
                    </a:lnTo>
                    <a:lnTo>
                      <a:pt x="859" y="10"/>
                    </a:lnTo>
                    <a:lnTo>
                      <a:pt x="851" y="10"/>
                    </a:lnTo>
                    <a:lnTo>
                      <a:pt x="851" y="10"/>
                    </a:lnTo>
                    <a:lnTo>
                      <a:pt x="845" y="11"/>
                    </a:lnTo>
                    <a:lnTo>
                      <a:pt x="841" y="14"/>
                    </a:lnTo>
                    <a:lnTo>
                      <a:pt x="840" y="15"/>
                    </a:lnTo>
                    <a:lnTo>
                      <a:pt x="833" y="24"/>
                    </a:lnTo>
                    <a:lnTo>
                      <a:pt x="844" y="19"/>
                    </a:lnTo>
                    <a:lnTo>
                      <a:pt x="838" y="20"/>
                    </a:lnTo>
                    <a:lnTo>
                      <a:pt x="834" y="23"/>
                    </a:lnTo>
                    <a:lnTo>
                      <a:pt x="844" y="32"/>
                    </a:lnTo>
                    <a:lnTo>
                      <a:pt x="844" y="19"/>
                    </a:lnTo>
                    <a:lnTo>
                      <a:pt x="835" y="19"/>
                    </a:lnTo>
                    <a:lnTo>
                      <a:pt x="830" y="19"/>
                    </a:lnTo>
                    <a:lnTo>
                      <a:pt x="830" y="19"/>
                    </a:lnTo>
                    <a:lnTo>
                      <a:pt x="824" y="20"/>
                    </a:lnTo>
                    <a:lnTo>
                      <a:pt x="820" y="23"/>
                    </a:lnTo>
                    <a:lnTo>
                      <a:pt x="819" y="24"/>
                    </a:lnTo>
                    <a:lnTo>
                      <a:pt x="810" y="35"/>
                    </a:lnTo>
                    <a:lnTo>
                      <a:pt x="821" y="29"/>
                    </a:lnTo>
                    <a:lnTo>
                      <a:pt x="815" y="30"/>
                    </a:lnTo>
                    <a:lnTo>
                      <a:pt x="812" y="33"/>
                    </a:lnTo>
                    <a:lnTo>
                      <a:pt x="821" y="42"/>
                    </a:lnTo>
                    <a:lnTo>
                      <a:pt x="821" y="29"/>
                    </a:lnTo>
                    <a:lnTo>
                      <a:pt x="817" y="29"/>
                    </a:lnTo>
                    <a:lnTo>
                      <a:pt x="809" y="29"/>
                    </a:lnTo>
                    <a:lnTo>
                      <a:pt x="803" y="29"/>
                    </a:lnTo>
                    <a:lnTo>
                      <a:pt x="803" y="29"/>
                    </a:lnTo>
                    <a:lnTo>
                      <a:pt x="797" y="30"/>
                    </a:lnTo>
                    <a:lnTo>
                      <a:pt x="793" y="33"/>
                    </a:lnTo>
                    <a:lnTo>
                      <a:pt x="792" y="35"/>
                    </a:lnTo>
                    <a:lnTo>
                      <a:pt x="784" y="44"/>
                    </a:lnTo>
                    <a:lnTo>
                      <a:pt x="795" y="38"/>
                    </a:lnTo>
                    <a:lnTo>
                      <a:pt x="789" y="39"/>
                    </a:lnTo>
                    <a:lnTo>
                      <a:pt x="786" y="42"/>
                    </a:lnTo>
                    <a:lnTo>
                      <a:pt x="795" y="51"/>
                    </a:lnTo>
                    <a:lnTo>
                      <a:pt x="795" y="38"/>
                    </a:lnTo>
                    <a:lnTo>
                      <a:pt x="791" y="38"/>
                    </a:lnTo>
                    <a:lnTo>
                      <a:pt x="782" y="38"/>
                    </a:lnTo>
                    <a:lnTo>
                      <a:pt x="777" y="38"/>
                    </a:lnTo>
                    <a:lnTo>
                      <a:pt x="777" y="38"/>
                    </a:lnTo>
                    <a:lnTo>
                      <a:pt x="771" y="39"/>
                    </a:lnTo>
                    <a:lnTo>
                      <a:pt x="767" y="42"/>
                    </a:lnTo>
                    <a:lnTo>
                      <a:pt x="766" y="42"/>
                    </a:lnTo>
                    <a:lnTo>
                      <a:pt x="756" y="53"/>
                    </a:lnTo>
                    <a:lnTo>
                      <a:pt x="767" y="48"/>
                    </a:lnTo>
                    <a:lnTo>
                      <a:pt x="761" y="49"/>
                    </a:lnTo>
                    <a:lnTo>
                      <a:pt x="757" y="53"/>
                    </a:lnTo>
                    <a:lnTo>
                      <a:pt x="767" y="62"/>
                    </a:lnTo>
                    <a:lnTo>
                      <a:pt x="767" y="48"/>
                    </a:lnTo>
                    <a:lnTo>
                      <a:pt x="761" y="48"/>
                    </a:lnTo>
                    <a:lnTo>
                      <a:pt x="753" y="48"/>
                    </a:lnTo>
                    <a:lnTo>
                      <a:pt x="748" y="48"/>
                    </a:lnTo>
                    <a:lnTo>
                      <a:pt x="748" y="48"/>
                    </a:lnTo>
                    <a:lnTo>
                      <a:pt x="742" y="49"/>
                    </a:lnTo>
                    <a:lnTo>
                      <a:pt x="738" y="53"/>
                    </a:lnTo>
                    <a:lnTo>
                      <a:pt x="737" y="53"/>
                    </a:lnTo>
                    <a:lnTo>
                      <a:pt x="729" y="62"/>
                    </a:lnTo>
                    <a:lnTo>
                      <a:pt x="740" y="57"/>
                    </a:lnTo>
                    <a:lnTo>
                      <a:pt x="734" y="58"/>
                    </a:lnTo>
                    <a:lnTo>
                      <a:pt x="730" y="62"/>
                    </a:lnTo>
                    <a:lnTo>
                      <a:pt x="740" y="71"/>
                    </a:lnTo>
                    <a:lnTo>
                      <a:pt x="740" y="57"/>
                    </a:lnTo>
                    <a:lnTo>
                      <a:pt x="735" y="57"/>
                    </a:lnTo>
                    <a:lnTo>
                      <a:pt x="726" y="57"/>
                    </a:lnTo>
                    <a:lnTo>
                      <a:pt x="721" y="57"/>
                    </a:lnTo>
                    <a:lnTo>
                      <a:pt x="714" y="57"/>
                    </a:lnTo>
                    <a:lnTo>
                      <a:pt x="714" y="57"/>
                    </a:lnTo>
                    <a:lnTo>
                      <a:pt x="708" y="58"/>
                    </a:lnTo>
                    <a:lnTo>
                      <a:pt x="704" y="62"/>
                    </a:lnTo>
                    <a:lnTo>
                      <a:pt x="701" y="64"/>
                    </a:lnTo>
                    <a:lnTo>
                      <a:pt x="695" y="73"/>
                    </a:lnTo>
                    <a:lnTo>
                      <a:pt x="708" y="66"/>
                    </a:lnTo>
                    <a:lnTo>
                      <a:pt x="701" y="67"/>
                    </a:lnTo>
                    <a:lnTo>
                      <a:pt x="698" y="71"/>
                    </a:lnTo>
                    <a:lnTo>
                      <a:pt x="708" y="80"/>
                    </a:lnTo>
                    <a:lnTo>
                      <a:pt x="708" y="66"/>
                    </a:lnTo>
                    <a:lnTo>
                      <a:pt x="700" y="66"/>
                    </a:lnTo>
                    <a:lnTo>
                      <a:pt x="695" y="66"/>
                    </a:lnTo>
                    <a:lnTo>
                      <a:pt x="684" y="66"/>
                    </a:lnTo>
                    <a:lnTo>
                      <a:pt x="679" y="66"/>
                    </a:lnTo>
                    <a:lnTo>
                      <a:pt x="679" y="66"/>
                    </a:lnTo>
                    <a:lnTo>
                      <a:pt x="673" y="67"/>
                    </a:lnTo>
                    <a:lnTo>
                      <a:pt x="669" y="71"/>
                    </a:lnTo>
                    <a:lnTo>
                      <a:pt x="668" y="71"/>
                    </a:lnTo>
                    <a:lnTo>
                      <a:pt x="659" y="80"/>
                    </a:lnTo>
                    <a:lnTo>
                      <a:pt x="670" y="75"/>
                    </a:lnTo>
                    <a:lnTo>
                      <a:pt x="664" y="76"/>
                    </a:lnTo>
                    <a:lnTo>
                      <a:pt x="660" y="80"/>
                    </a:lnTo>
                    <a:lnTo>
                      <a:pt x="670" y="89"/>
                    </a:lnTo>
                    <a:lnTo>
                      <a:pt x="670" y="75"/>
                    </a:lnTo>
                    <a:lnTo>
                      <a:pt x="665" y="75"/>
                    </a:lnTo>
                    <a:lnTo>
                      <a:pt x="658" y="75"/>
                    </a:lnTo>
                    <a:lnTo>
                      <a:pt x="652" y="75"/>
                    </a:lnTo>
                    <a:lnTo>
                      <a:pt x="644" y="75"/>
                    </a:lnTo>
                    <a:lnTo>
                      <a:pt x="639" y="75"/>
                    </a:lnTo>
                    <a:lnTo>
                      <a:pt x="639" y="75"/>
                    </a:lnTo>
                    <a:lnTo>
                      <a:pt x="633" y="76"/>
                    </a:lnTo>
                    <a:lnTo>
                      <a:pt x="629" y="80"/>
                    </a:lnTo>
                    <a:lnTo>
                      <a:pt x="628" y="81"/>
                    </a:lnTo>
                    <a:lnTo>
                      <a:pt x="620" y="91"/>
                    </a:lnTo>
                    <a:lnTo>
                      <a:pt x="631" y="85"/>
                    </a:lnTo>
                    <a:lnTo>
                      <a:pt x="625" y="86"/>
                    </a:lnTo>
                    <a:lnTo>
                      <a:pt x="621" y="90"/>
                    </a:lnTo>
                    <a:lnTo>
                      <a:pt x="631" y="99"/>
                    </a:lnTo>
                    <a:lnTo>
                      <a:pt x="631" y="85"/>
                    </a:lnTo>
                    <a:lnTo>
                      <a:pt x="626" y="85"/>
                    </a:lnTo>
                    <a:lnTo>
                      <a:pt x="618" y="85"/>
                    </a:lnTo>
                    <a:lnTo>
                      <a:pt x="612" y="85"/>
                    </a:lnTo>
                    <a:lnTo>
                      <a:pt x="602" y="85"/>
                    </a:lnTo>
                    <a:lnTo>
                      <a:pt x="596" y="85"/>
                    </a:lnTo>
                    <a:lnTo>
                      <a:pt x="589" y="85"/>
                    </a:lnTo>
                    <a:lnTo>
                      <a:pt x="589" y="85"/>
                    </a:lnTo>
                    <a:lnTo>
                      <a:pt x="582" y="86"/>
                    </a:lnTo>
                    <a:lnTo>
                      <a:pt x="579" y="90"/>
                    </a:lnTo>
                    <a:lnTo>
                      <a:pt x="576" y="93"/>
                    </a:lnTo>
                    <a:lnTo>
                      <a:pt x="571" y="102"/>
                    </a:lnTo>
                    <a:lnTo>
                      <a:pt x="584" y="94"/>
                    </a:lnTo>
                    <a:lnTo>
                      <a:pt x="577" y="96"/>
                    </a:lnTo>
                    <a:lnTo>
                      <a:pt x="574" y="99"/>
                    </a:lnTo>
                    <a:lnTo>
                      <a:pt x="584" y="108"/>
                    </a:lnTo>
                    <a:lnTo>
                      <a:pt x="584" y="94"/>
                    </a:lnTo>
                    <a:lnTo>
                      <a:pt x="575" y="94"/>
                    </a:lnTo>
                    <a:lnTo>
                      <a:pt x="570" y="94"/>
                    </a:lnTo>
                    <a:lnTo>
                      <a:pt x="561" y="94"/>
                    </a:lnTo>
                    <a:lnTo>
                      <a:pt x="554" y="94"/>
                    </a:lnTo>
                    <a:lnTo>
                      <a:pt x="549" y="94"/>
                    </a:lnTo>
                    <a:lnTo>
                      <a:pt x="542" y="94"/>
                    </a:lnTo>
                    <a:lnTo>
                      <a:pt x="542" y="94"/>
                    </a:lnTo>
                    <a:lnTo>
                      <a:pt x="535" y="96"/>
                    </a:lnTo>
                    <a:lnTo>
                      <a:pt x="532" y="99"/>
                    </a:lnTo>
                    <a:lnTo>
                      <a:pt x="529" y="101"/>
                    </a:lnTo>
                    <a:lnTo>
                      <a:pt x="523" y="111"/>
                    </a:lnTo>
                    <a:lnTo>
                      <a:pt x="535" y="105"/>
                    </a:lnTo>
                    <a:lnTo>
                      <a:pt x="529" y="106"/>
                    </a:lnTo>
                    <a:lnTo>
                      <a:pt x="525" y="109"/>
                    </a:lnTo>
                    <a:lnTo>
                      <a:pt x="535" y="118"/>
                    </a:lnTo>
                    <a:lnTo>
                      <a:pt x="535" y="105"/>
                    </a:lnTo>
                    <a:lnTo>
                      <a:pt x="524" y="105"/>
                    </a:lnTo>
                    <a:lnTo>
                      <a:pt x="519" y="105"/>
                    </a:lnTo>
                    <a:lnTo>
                      <a:pt x="512" y="105"/>
                    </a:lnTo>
                    <a:lnTo>
                      <a:pt x="506" y="105"/>
                    </a:lnTo>
                    <a:lnTo>
                      <a:pt x="498" y="105"/>
                    </a:lnTo>
                    <a:lnTo>
                      <a:pt x="493" y="105"/>
                    </a:lnTo>
                    <a:lnTo>
                      <a:pt x="485" y="105"/>
                    </a:lnTo>
                    <a:lnTo>
                      <a:pt x="480" y="105"/>
                    </a:lnTo>
                    <a:lnTo>
                      <a:pt x="472" y="105"/>
                    </a:lnTo>
                    <a:lnTo>
                      <a:pt x="472" y="105"/>
                    </a:lnTo>
                    <a:lnTo>
                      <a:pt x="466" y="106"/>
                    </a:lnTo>
                    <a:lnTo>
                      <a:pt x="462" y="109"/>
                    </a:lnTo>
                    <a:lnTo>
                      <a:pt x="460" y="111"/>
                    </a:lnTo>
                    <a:lnTo>
                      <a:pt x="454" y="122"/>
                    </a:lnTo>
                    <a:lnTo>
                      <a:pt x="466" y="115"/>
                    </a:lnTo>
                    <a:lnTo>
                      <a:pt x="460" y="116"/>
                    </a:lnTo>
                    <a:lnTo>
                      <a:pt x="456" y="119"/>
                    </a:lnTo>
                    <a:lnTo>
                      <a:pt x="466" y="128"/>
                    </a:lnTo>
                    <a:lnTo>
                      <a:pt x="466" y="115"/>
                    </a:lnTo>
                    <a:lnTo>
                      <a:pt x="459" y="115"/>
                    </a:lnTo>
                    <a:lnTo>
                      <a:pt x="454" y="115"/>
                    </a:lnTo>
                    <a:lnTo>
                      <a:pt x="442" y="115"/>
                    </a:lnTo>
                    <a:lnTo>
                      <a:pt x="437" y="115"/>
                    </a:lnTo>
                    <a:lnTo>
                      <a:pt x="429" y="115"/>
                    </a:lnTo>
                    <a:lnTo>
                      <a:pt x="424" y="115"/>
                    </a:lnTo>
                    <a:lnTo>
                      <a:pt x="416" y="115"/>
                    </a:lnTo>
                    <a:lnTo>
                      <a:pt x="410" y="115"/>
                    </a:lnTo>
                    <a:lnTo>
                      <a:pt x="403" y="115"/>
                    </a:lnTo>
                    <a:lnTo>
                      <a:pt x="398" y="115"/>
                    </a:lnTo>
                    <a:lnTo>
                      <a:pt x="398" y="115"/>
                    </a:lnTo>
                    <a:lnTo>
                      <a:pt x="392" y="116"/>
                    </a:lnTo>
                    <a:lnTo>
                      <a:pt x="388" y="119"/>
                    </a:lnTo>
                    <a:lnTo>
                      <a:pt x="387" y="119"/>
                    </a:lnTo>
                    <a:lnTo>
                      <a:pt x="378" y="128"/>
                    </a:lnTo>
                    <a:lnTo>
                      <a:pt x="389" y="124"/>
                    </a:lnTo>
                    <a:lnTo>
                      <a:pt x="383" y="125"/>
                    </a:lnTo>
                    <a:lnTo>
                      <a:pt x="379" y="128"/>
                    </a:lnTo>
                    <a:lnTo>
                      <a:pt x="389" y="137"/>
                    </a:lnTo>
                    <a:lnTo>
                      <a:pt x="389" y="124"/>
                    </a:lnTo>
                    <a:lnTo>
                      <a:pt x="384" y="124"/>
                    </a:lnTo>
                    <a:lnTo>
                      <a:pt x="376" y="124"/>
                    </a:lnTo>
                    <a:lnTo>
                      <a:pt x="368" y="124"/>
                    </a:lnTo>
                    <a:lnTo>
                      <a:pt x="361" y="124"/>
                    </a:lnTo>
                    <a:lnTo>
                      <a:pt x="354" y="124"/>
                    </a:lnTo>
                    <a:lnTo>
                      <a:pt x="347" y="124"/>
                    </a:lnTo>
                    <a:lnTo>
                      <a:pt x="342" y="124"/>
                    </a:lnTo>
                    <a:lnTo>
                      <a:pt x="333" y="124"/>
                    </a:lnTo>
                    <a:lnTo>
                      <a:pt x="328" y="124"/>
                    </a:lnTo>
                    <a:lnTo>
                      <a:pt x="321" y="124"/>
                    </a:lnTo>
                    <a:lnTo>
                      <a:pt x="315" y="124"/>
                    </a:lnTo>
                    <a:lnTo>
                      <a:pt x="307" y="124"/>
                    </a:lnTo>
                    <a:lnTo>
                      <a:pt x="302" y="124"/>
                    </a:lnTo>
                    <a:lnTo>
                      <a:pt x="294" y="124"/>
                    </a:lnTo>
                    <a:lnTo>
                      <a:pt x="286" y="124"/>
                    </a:lnTo>
                    <a:lnTo>
                      <a:pt x="286" y="124"/>
                    </a:lnTo>
                    <a:lnTo>
                      <a:pt x="280" y="125"/>
                    </a:lnTo>
                    <a:lnTo>
                      <a:pt x="276" y="128"/>
                    </a:lnTo>
                    <a:lnTo>
                      <a:pt x="275" y="129"/>
                    </a:lnTo>
                    <a:lnTo>
                      <a:pt x="266" y="140"/>
                    </a:lnTo>
                    <a:lnTo>
                      <a:pt x="278" y="134"/>
                    </a:lnTo>
                    <a:lnTo>
                      <a:pt x="271" y="135"/>
                    </a:lnTo>
                    <a:lnTo>
                      <a:pt x="268" y="138"/>
                    </a:lnTo>
                    <a:lnTo>
                      <a:pt x="278" y="147"/>
                    </a:lnTo>
                    <a:lnTo>
                      <a:pt x="278" y="134"/>
                    </a:lnTo>
                    <a:lnTo>
                      <a:pt x="273" y="134"/>
                    </a:lnTo>
                    <a:lnTo>
                      <a:pt x="264" y="134"/>
                    </a:lnTo>
                    <a:lnTo>
                      <a:pt x="259" y="134"/>
                    </a:lnTo>
                    <a:lnTo>
                      <a:pt x="252" y="134"/>
                    </a:lnTo>
                    <a:lnTo>
                      <a:pt x="245" y="134"/>
                    </a:lnTo>
                    <a:lnTo>
                      <a:pt x="238" y="134"/>
                    </a:lnTo>
                    <a:lnTo>
                      <a:pt x="233" y="134"/>
                    </a:lnTo>
                    <a:lnTo>
                      <a:pt x="224" y="134"/>
                    </a:lnTo>
                    <a:lnTo>
                      <a:pt x="219" y="134"/>
                    </a:lnTo>
                    <a:lnTo>
                      <a:pt x="210" y="134"/>
                    </a:lnTo>
                    <a:lnTo>
                      <a:pt x="203" y="134"/>
                    </a:lnTo>
                    <a:lnTo>
                      <a:pt x="196" y="134"/>
                    </a:lnTo>
                    <a:lnTo>
                      <a:pt x="191" y="134"/>
                    </a:lnTo>
                    <a:lnTo>
                      <a:pt x="182" y="134"/>
                    </a:lnTo>
                    <a:lnTo>
                      <a:pt x="177" y="134"/>
                    </a:lnTo>
                    <a:lnTo>
                      <a:pt x="169" y="134"/>
                    </a:lnTo>
                    <a:lnTo>
                      <a:pt x="164" y="134"/>
                    </a:lnTo>
                    <a:lnTo>
                      <a:pt x="156" y="134"/>
                    </a:lnTo>
                    <a:lnTo>
                      <a:pt x="150" y="134"/>
                    </a:lnTo>
                    <a:lnTo>
                      <a:pt x="143" y="134"/>
                    </a:lnTo>
                    <a:lnTo>
                      <a:pt x="138" y="134"/>
                    </a:lnTo>
                    <a:lnTo>
                      <a:pt x="127" y="134"/>
                    </a:lnTo>
                    <a:lnTo>
                      <a:pt x="122" y="134"/>
                    </a:lnTo>
                    <a:lnTo>
                      <a:pt x="113" y="134"/>
                    </a:lnTo>
                    <a:lnTo>
                      <a:pt x="108" y="134"/>
                    </a:lnTo>
                    <a:lnTo>
                      <a:pt x="100" y="134"/>
                    </a:lnTo>
                    <a:lnTo>
                      <a:pt x="96" y="134"/>
                    </a:lnTo>
                    <a:lnTo>
                      <a:pt x="87" y="134"/>
                    </a:lnTo>
                    <a:lnTo>
                      <a:pt x="82" y="134"/>
                    </a:lnTo>
                    <a:lnTo>
                      <a:pt x="73" y="134"/>
                    </a:lnTo>
                    <a:lnTo>
                      <a:pt x="68" y="134"/>
                    </a:lnTo>
                    <a:lnTo>
                      <a:pt x="61" y="134"/>
                    </a:lnTo>
                    <a:lnTo>
                      <a:pt x="55" y="134"/>
                    </a:lnTo>
                    <a:lnTo>
                      <a:pt x="45" y="134"/>
                    </a:lnTo>
                    <a:lnTo>
                      <a:pt x="39" y="134"/>
                    </a:lnTo>
                    <a:lnTo>
                      <a:pt x="31" y="134"/>
                    </a:lnTo>
                    <a:lnTo>
                      <a:pt x="26" y="134"/>
                    </a:lnTo>
                    <a:lnTo>
                      <a:pt x="17" y="134"/>
                    </a:lnTo>
                    <a:lnTo>
                      <a:pt x="17" y="134"/>
                    </a:lnTo>
                    <a:lnTo>
                      <a:pt x="11" y="135"/>
                    </a:lnTo>
                    <a:lnTo>
                      <a:pt x="8" y="138"/>
                    </a:lnTo>
                    <a:lnTo>
                      <a:pt x="5" y="141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reeform 96"/>
              <p:cNvSpPr>
                <a:spLocks/>
              </p:cNvSpPr>
              <p:nvPr/>
            </p:nvSpPr>
            <p:spPr bwMode="auto">
              <a:xfrm>
                <a:off x="2859" y="1053"/>
                <a:ext cx="261" cy="1897"/>
              </a:xfrm>
              <a:custGeom>
                <a:avLst/>
                <a:gdLst/>
                <a:ahLst/>
                <a:cxnLst>
                  <a:cxn ang="0">
                    <a:pos x="17" y="3794"/>
                  </a:cxn>
                  <a:cxn ang="0">
                    <a:pos x="31" y="3784"/>
                  </a:cxn>
                  <a:cxn ang="0">
                    <a:pos x="54" y="3779"/>
                  </a:cxn>
                  <a:cxn ang="0">
                    <a:pos x="60" y="3775"/>
                  </a:cxn>
                  <a:cxn ang="0">
                    <a:pos x="74" y="3763"/>
                  </a:cxn>
                  <a:cxn ang="0">
                    <a:pos x="92" y="3751"/>
                  </a:cxn>
                  <a:cxn ang="0">
                    <a:pos x="92" y="3754"/>
                  </a:cxn>
                  <a:cxn ang="0">
                    <a:pos x="94" y="3745"/>
                  </a:cxn>
                  <a:cxn ang="0">
                    <a:pos x="107" y="3736"/>
                  </a:cxn>
                  <a:cxn ang="0">
                    <a:pos x="126" y="3730"/>
                  </a:cxn>
                  <a:cxn ang="0">
                    <a:pos x="126" y="3727"/>
                  </a:cxn>
                  <a:cxn ang="0">
                    <a:pos x="142" y="3708"/>
                  </a:cxn>
                  <a:cxn ang="0">
                    <a:pos x="164" y="3701"/>
                  </a:cxn>
                  <a:cxn ang="0">
                    <a:pos x="173" y="3684"/>
                  </a:cxn>
                  <a:cxn ang="0">
                    <a:pos x="190" y="3672"/>
                  </a:cxn>
                  <a:cxn ang="0">
                    <a:pos x="195" y="3629"/>
                  </a:cxn>
                  <a:cxn ang="0">
                    <a:pos x="213" y="3638"/>
                  </a:cxn>
                  <a:cxn ang="0">
                    <a:pos x="237" y="3605"/>
                  </a:cxn>
                  <a:cxn ang="0">
                    <a:pos x="260" y="3577"/>
                  </a:cxn>
                  <a:cxn ang="0">
                    <a:pos x="281" y="3540"/>
                  </a:cxn>
                  <a:cxn ang="0">
                    <a:pos x="301" y="3490"/>
                  </a:cxn>
                  <a:cxn ang="0">
                    <a:pos x="302" y="3458"/>
                  </a:cxn>
                  <a:cxn ang="0">
                    <a:pos x="336" y="3416"/>
                  </a:cxn>
                  <a:cxn ang="0">
                    <a:pos x="364" y="3310"/>
                  </a:cxn>
                  <a:cxn ang="0">
                    <a:pos x="367" y="3222"/>
                  </a:cxn>
                  <a:cxn ang="0">
                    <a:pos x="407" y="3119"/>
                  </a:cxn>
                  <a:cxn ang="0">
                    <a:pos x="433" y="2901"/>
                  </a:cxn>
                  <a:cxn ang="0">
                    <a:pos x="460" y="2580"/>
                  </a:cxn>
                  <a:cxn ang="0">
                    <a:pos x="495" y="1777"/>
                  </a:cxn>
                  <a:cxn ang="0">
                    <a:pos x="521" y="0"/>
                  </a:cxn>
                  <a:cxn ang="0">
                    <a:pos x="488" y="1502"/>
                  </a:cxn>
                  <a:cxn ang="0">
                    <a:pos x="436" y="2464"/>
                  </a:cxn>
                  <a:cxn ang="0">
                    <a:pos x="432" y="2759"/>
                  </a:cxn>
                  <a:cxn ang="0">
                    <a:pos x="397" y="2966"/>
                  </a:cxn>
                  <a:cxn ang="0">
                    <a:pos x="369" y="3155"/>
                  </a:cxn>
                  <a:cxn ang="0">
                    <a:pos x="349" y="3248"/>
                  </a:cxn>
                  <a:cxn ang="0">
                    <a:pos x="335" y="3303"/>
                  </a:cxn>
                  <a:cxn ang="0">
                    <a:pos x="309" y="3408"/>
                  </a:cxn>
                  <a:cxn ang="0">
                    <a:pos x="288" y="3454"/>
                  </a:cxn>
                  <a:cxn ang="0">
                    <a:pos x="272" y="3483"/>
                  </a:cxn>
                  <a:cxn ang="0">
                    <a:pos x="267" y="3534"/>
                  </a:cxn>
                  <a:cxn ang="0">
                    <a:pos x="234" y="3566"/>
                  </a:cxn>
                  <a:cxn ang="0">
                    <a:pos x="210" y="3594"/>
                  </a:cxn>
                  <a:cxn ang="0">
                    <a:pos x="203" y="3615"/>
                  </a:cxn>
                  <a:cxn ang="0">
                    <a:pos x="185" y="3620"/>
                  </a:cxn>
                  <a:cxn ang="0">
                    <a:pos x="163" y="3663"/>
                  </a:cxn>
                  <a:cxn ang="0">
                    <a:pos x="169" y="3662"/>
                  </a:cxn>
                  <a:cxn ang="0">
                    <a:pos x="138" y="3689"/>
                  </a:cxn>
                  <a:cxn ang="0">
                    <a:pos x="136" y="3682"/>
                  </a:cxn>
                  <a:cxn ang="0">
                    <a:pos x="120" y="3701"/>
                  </a:cxn>
                  <a:cxn ang="0">
                    <a:pos x="102" y="3715"/>
                  </a:cxn>
                  <a:cxn ang="0">
                    <a:pos x="101" y="3710"/>
                  </a:cxn>
                  <a:cxn ang="0">
                    <a:pos x="100" y="3718"/>
                  </a:cxn>
                  <a:cxn ang="0">
                    <a:pos x="80" y="3729"/>
                  </a:cxn>
                  <a:cxn ang="0">
                    <a:pos x="70" y="3733"/>
                  </a:cxn>
                  <a:cxn ang="0">
                    <a:pos x="68" y="3737"/>
                  </a:cxn>
                  <a:cxn ang="0">
                    <a:pos x="60" y="3761"/>
                  </a:cxn>
                  <a:cxn ang="0">
                    <a:pos x="44" y="3756"/>
                  </a:cxn>
                  <a:cxn ang="0">
                    <a:pos x="24" y="3758"/>
                  </a:cxn>
                  <a:cxn ang="0">
                    <a:pos x="26" y="3767"/>
                  </a:cxn>
                </a:cxnLst>
                <a:rect l="0" t="0" r="r" b="b"/>
                <a:pathLst>
                  <a:path w="521" h="3795">
                    <a:moveTo>
                      <a:pt x="0" y="3781"/>
                    </a:moveTo>
                    <a:lnTo>
                      <a:pt x="24" y="3795"/>
                    </a:lnTo>
                    <a:lnTo>
                      <a:pt x="29" y="3787"/>
                    </a:lnTo>
                    <a:lnTo>
                      <a:pt x="17" y="3780"/>
                    </a:lnTo>
                    <a:lnTo>
                      <a:pt x="17" y="3794"/>
                    </a:lnTo>
                    <a:lnTo>
                      <a:pt x="23" y="3793"/>
                    </a:lnTo>
                    <a:lnTo>
                      <a:pt x="27" y="3789"/>
                    </a:lnTo>
                    <a:lnTo>
                      <a:pt x="17" y="3794"/>
                    </a:lnTo>
                    <a:lnTo>
                      <a:pt x="26" y="3794"/>
                    </a:lnTo>
                    <a:lnTo>
                      <a:pt x="26" y="3794"/>
                    </a:lnTo>
                    <a:lnTo>
                      <a:pt x="32" y="3793"/>
                    </a:lnTo>
                    <a:lnTo>
                      <a:pt x="35" y="3789"/>
                    </a:lnTo>
                    <a:lnTo>
                      <a:pt x="39" y="3786"/>
                    </a:lnTo>
                    <a:lnTo>
                      <a:pt x="44" y="3776"/>
                    </a:lnTo>
                    <a:lnTo>
                      <a:pt x="31" y="3770"/>
                    </a:lnTo>
                    <a:lnTo>
                      <a:pt x="31" y="3784"/>
                    </a:lnTo>
                    <a:lnTo>
                      <a:pt x="37" y="3782"/>
                    </a:lnTo>
                    <a:lnTo>
                      <a:pt x="40" y="3779"/>
                    </a:lnTo>
                    <a:lnTo>
                      <a:pt x="31" y="3784"/>
                    </a:lnTo>
                    <a:lnTo>
                      <a:pt x="38" y="3784"/>
                    </a:lnTo>
                    <a:lnTo>
                      <a:pt x="44" y="3784"/>
                    </a:lnTo>
                    <a:lnTo>
                      <a:pt x="44" y="3784"/>
                    </a:lnTo>
                    <a:lnTo>
                      <a:pt x="50" y="3782"/>
                    </a:lnTo>
                    <a:lnTo>
                      <a:pt x="54" y="3779"/>
                    </a:lnTo>
                    <a:lnTo>
                      <a:pt x="57" y="3778"/>
                    </a:lnTo>
                    <a:lnTo>
                      <a:pt x="64" y="3769"/>
                    </a:lnTo>
                    <a:lnTo>
                      <a:pt x="52" y="3761"/>
                    </a:lnTo>
                    <a:lnTo>
                      <a:pt x="52" y="3775"/>
                    </a:lnTo>
                    <a:lnTo>
                      <a:pt x="58" y="3773"/>
                    </a:lnTo>
                    <a:lnTo>
                      <a:pt x="61" y="3770"/>
                    </a:lnTo>
                    <a:lnTo>
                      <a:pt x="52" y="3775"/>
                    </a:lnTo>
                    <a:lnTo>
                      <a:pt x="60" y="3775"/>
                    </a:lnTo>
                    <a:lnTo>
                      <a:pt x="60" y="3775"/>
                    </a:lnTo>
                    <a:lnTo>
                      <a:pt x="66" y="3773"/>
                    </a:lnTo>
                    <a:lnTo>
                      <a:pt x="70" y="3770"/>
                    </a:lnTo>
                    <a:lnTo>
                      <a:pt x="73" y="3769"/>
                    </a:lnTo>
                    <a:lnTo>
                      <a:pt x="80" y="3759"/>
                    </a:lnTo>
                    <a:lnTo>
                      <a:pt x="68" y="3751"/>
                    </a:lnTo>
                    <a:lnTo>
                      <a:pt x="68" y="3764"/>
                    </a:lnTo>
                    <a:lnTo>
                      <a:pt x="74" y="3763"/>
                    </a:lnTo>
                    <a:lnTo>
                      <a:pt x="78" y="3760"/>
                    </a:lnTo>
                    <a:lnTo>
                      <a:pt x="68" y="3764"/>
                    </a:lnTo>
                    <a:lnTo>
                      <a:pt x="73" y="3764"/>
                    </a:lnTo>
                    <a:lnTo>
                      <a:pt x="73" y="3764"/>
                    </a:lnTo>
                    <a:lnTo>
                      <a:pt x="79" y="3763"/>
                    </a:lnTo>
                    <a:lnTo>
                      <a:pt x="83" y="3760"/>
                    </a:lnTo>
                    <a:lnTo>
                      <a:pt x="84" y="3760"/>
                    </a:lnTo>
                    <a:lnTo>
                      <a:pt x="92" y="3751"/>
                    </a:lnTo>
                    <a:lnTo>
                      <a:pt x="81" y="3742"/>
                    </a:lnTo>
                    <a:lnTo>
                      <a:pt x="81" y="3755"/>
                    </a:lnTo>
                    <a:lnTo>
                      <a:pt x="87" y="3754"/>
                    </a:lnTo>
                    <a:lnTo>
                      <a:pt x="91" y="3751"/>
                    </a:lnTo>
                    <a:lnTo>
                      <a:pt x="81" y="3755"/>
                    </a:lnTo>
                    <a:lnTo>
                      <a:pt x="86" y="3755"/>
                    </a:lnTo>
                    <a:lnTo>
                      <a:pt x="86" y="3755"/>
                    </a:lnTo>
                    <a:lnTo>
                      <a:pt x="92" y="3754"/>
                    </a:lnTo>
                    <a:lnTo>
                      <a:pt x="96" y="3751"/>
                    </a:lnTo>
                    <a:lnTo>
                      <a:pt x="99" y="3750"/>
                    </a:lnTo>
                    <a:lnTo>
                      <a:pt x="106" y="3739"/>
                    </a:lnTo>
                    <a:lnTo>
                      <a:pt x="94" y="3732"/>
                    </a:lnTo>
                    <a:lnTo>
                      <a:pt x="94" y="3745"/>
                    </a:lnTo>
                    <a:lnTo>
                      <a:pt x="100" y="3744"/>
                    </a:lnTo>
                    <a:lnTo>
                      <a:pt x="104" y="3741"/>
                    </a:lnTo>
                    <a:lnTo>
                      <a:pt x="94" y="3745"/>
                    </a:lnTo>
                    <a:lnTo>
                      <a:pt x="100" y="3745"/>
                    </a:lnTo>
                    <a:lnTo>
                      <a:pt x="100" y="3745"/>
                    </a:lnTo>
                    <a:lnTo>
                      <a:pt x="106" y="3744"/>
                    </a:lnTo>
                    <a:lnTo>
                      <a:pt x="110" y="3741"/>
                    </a:lnTo>
                    <a:lnTo>
                      <a:pt x="112" y="3739"/>
                    </a:lnTo>
                    <a:lnTo>
                      <a:pt x="120" y="3730"/>
                    </a:lnTo>
                    <a:lnTo>
                      <a:pt x="107" y="3723"/>
                    </a:lnTo>
                    <a:lnTo>
                      <a:pt x="107" y="3736"/>
                    </a:lnTo>
                    <a:lnTo>
                      <a:pt x="114" y="3735"/>
                    </a:lnTo>
                    <a:lnTo>
                      <a:pt x="117" y="3732"/>
                    </a:lnTo>
                    <a:lnTo>
                      <a:pt x="107" y="3736"/>
                    </a:lnTo>
                    <a:lnTo>
                      <a:pt x="114" y="3736"/>
                    </a:lnTo>
                    <a:lnTo>
                      <a:pt x="114" y="3736"/>
                    </a:lnTo>
                    <a:lnTo>
                      <a:pt x="120" y="3735"/>
                    </a:lnTo>
                    <a:lnTo>
                      <a:pt x="123" y="3732"/>
                    </a:lnTo>
                    <a:lnTo>
                      <a:pt x="126" y="3730"/>
                    </a:lnTo>
                    <a:lnTo>
                      <a:pt x="133" y="3721"/>
                    </a:lnTo>
                    <a:lnTo>
                      <a:pt x="121" y="3714"/>
                    </a:lnTo>
                    <a:lnTo>
                      <a:pt x="121" y="3727"/>
                    </a:lnTo>
                    <a:lnTo>
                      <a:pt x="127" y="3726"/>
                    </a:lnTo>
                    <a:lnTo>
                      <a:pt x="131" y="3723"/>
                    </a:lnTo>
                    <a:lnTo>
                      <a:pt x="121" y="3727"/>
                    </a:lnTo>
                    <a:lnTo>
                      <a:pt x="126" y="3727"/>
                    </a:lnTo>
                    <a:lnTo>
                      <a:pt x="126" y="3727"/>
                    </a:lnTo>
                    <a:lnTo>
                      <a:pt x="132" y="3726"/>
                    </a:lnTo>
                    <a:lnTo>
                      <a:pt x="136" y="3724"/>
                    </a:lnTo>
                    <a:lnTo>
                      <a:pt x="147" y="3715"/>
                    </a:lnTo>
                    <a:lnTo>
                      <a:pt x="147" y="3714"/>
                    </a:lnTo>
                    <a:lnTo>
                      <a:pt x="151" y="3710"/>
                    </a:lnTo>
                    <a:lnTo>
                      <a:pt x="156" y="3700"/>
                    </a:lnTo>
                    <a:lnTo>
                      <a:pt x="142" y="3694"/>
                    </a:lnTo>
                    <a:lnTo>
                      <a:pt x="142" y="3708"/>
                    </a:lnTo>
                    <a:lnTo>
                      <a:pt x="148" y="3707"/>
                    </a:lnTo>
                    <a:lnTo>
                      <a:pt x="152" y="3703"/>
                    </a:lnTo>
                    <a:lnTo>
                      <a:pt x="142" y="3708"/>
                    </a:lnTo>
                    <a:lnTo>
                      <a:pt x="151" y="3708"/>
                    </a:lnTo>
                    <a:lnTo>
                      <a:pt x="151" y="3708"/>
                    </a:lnTo>
                    <a:lnTo>
                      <a:pt x="157" y="3707"/>
                    </a:lnTo>
                    <a:lnTo>
                      <a:pt x="161" y="3703"/>
                    </a:lnTo>
                    <a:lnTo>
                      <a:pt x="164" y="3701"/>
                    </a:lnTo>
                    <a:lnTo>
                      <a:pt x="169" y="3692"/>
                    </a:lnTo>
                    <a:lnTo>
                      <a:pt x="156" y="3685"/>
                    </a:lnTo>
                    <a:lnTo>
                      <a:pt x="168" y="3693"/>
                    </a:lnTo>
                    <a:lnTo>
                      <a:pt x="175" y="3683"/>
                    </a:lnTo>
                    <a:lnTo>
                      <a:pt x="163" y="3675"/>
                    </a:lnTo>
                    <a:lnTo>
                      <a:pt x="163" y="3689"/>
                    </a:lnTo>
                    <a:lnTo>
                      <a:pt x="169" y="3688"/>
                    </a:lnTo>
                    <a:lnTo>
                      <a:pt x="173" y="3684"/>
                    </a:lnTo>
                    <a:lnTo>
                      <a:pt x="163" y="3689"/>
                    </a:lnTo>
                    <a:lnTo>
                      <a:pt x="169" y="3689"/>
                    </a:lnTo>
                    <a:lnTo>
                      <a:pt x="169" y="3689"/>
                    </a:lnTo>
                    <a:lnTo>
                      <a:pt x="175" y="3688"/>
                    </a:lnTo>
                    <a:lnTo>
                      <a:pt x="179" y="3684"/>
                    </a:lnTo>
                    <a:lnTo>
                      <a:pt x="182" y="3683"/>
                    </a:lnTo>
                    <a:lnTo>
                      <a:pt x="189" y="3674"/>
                    </a:lnTo>
                    <a:lnTo>
                      <a:pt x="190" y="3672"/>
                    </a:lnTo>
                    <a:lnTo>
                      <a:pt x="192" y="3669"/>
                    </a:lnTo>
                    <a:lnTo>
                      <a:pt x="197" y="3650"/>
                    </a:lnTo>
                    <a:lnTo>
                      <a:pt x="182" y="3647"/>
                    </a:lnTo>
                    <a:lnTo>
                      <a:pt x="193" y="3656"/>
                    </a:lnTo>
                    <a:lnTo>
                      <a:pt x="201" y="3647"/>
                    </a:lnTo>
                    <a:lnTo>
                      <a:pt x="204" y="3645"/>
                    </a:lnTo>
                    <a:lnTo>
                      <a:pt x="209" y="3636"/>
                    </a:lnTo>
                    <a:lnTo>
                      <a:pt x="195" y="3629"/>
                    </a:lnTo>
                    <a:lnTo>
                      <a:pt x="195" y="3642"/>
                    </a:lnTo>
                    <a:lnTo>
                      <a:pt x="201" y="3641"/>
                    </a:lnTo>
                    <a:lnTo>
                      <a:pt x="205" y="3638"/>
                    </a:lnTo>
                    <a:lnTo>
                      <a:pt x="195" y="3642"/>
                    </a:lnTo>
                    <a:lnTo>
                      <a:pt x="203" y="3642"/>
                    </a:lnTo>
                    <a:lnTo>
                      <a:pt x="203" y="3642"/>
                    </a:lnTo>
                    <a:lnTo>
                      <a:pt x="209" y="3641"/>
                    </a:lnTo>
                    <a:lnTo>
                      <a:pt x="213" y="3638"/>
                    </a:lnTo>
                    <a:lnTo>
                      <a:pt x="216" y="3636"/>
                    </a:lnTo>
                    <a:lnTo>
                      <a:pt x="223" y="3625"/>
                    </a:lnTo>
                    <a:lnTo>
                      <a:pt x="209" y="3619"/>
                    </a:lnTo>
                    <a:lnTo>
                      <a:pt x="220" y="3629"/>
                    </a:lnTo>
                    <a:lnTo>
                      <a:pt x="230" y="3620"/>
                    </a:lnTo>
                    <a:lnTo>
                      <a:pt x="229" y="3619"/>
                    </a:lnTo>
                    <a:lnTo>
                      <a:pt x="232" y="3615"/>
                    </a:lnTo>
                    <a:lnTo>
                      <a:pt x="237" y="3605"/>
                    </a:lnTo>
                    <a:lnTo>
                      <a:pt x="224" y="3599"/>
                    </a:lnTo>
                    <a:lnTo>
                      <a:pt x="235" y="3608"/>
                    </a:lnTo>
                    <a:lnTo>
                      <a:pt x="244" y="3599"/>
                    </a:lnTo>
                    <a:lnTo>
                      <a:pt x="245" y="3599"/>
                    </a:lnTo>
                    <a:lnTo>
                      <a:pt x="253" y="3589"/>
                    </a:lnTo>
                    <a:lnTo>
                      <a:pt x="253" y="3587"/>
                    </a:lnTo>
                    <a:lnTo>
                      <a:pt x="258" y="3579"/>
                    </a:lnTo>
                    <a:lnTo>
                      <a:pt x="260" y="3577"/>
                    </a:lnTo>
                    <a:lnTo>
                      <a:pt x="267" y="3558"/>
                    </a:lnTo>
                    <a:lnTo>
                      <a:pt x="253" y="3553"/>
                    </a:lnTo>
                    <a:lnTo>
                      <a:pt x="267" y="3559"/>
                    </a:lnTo>
                    <a:lnTo>
                      <a:pt x="272" y="3549"/>
                    </a:lnTo>
                    <a:lnTo>
                      <a:pt x="258" y="3543"/>
                    </a:lnTo>
                    <a:lnTo>
                      <a:pt x="270" y="3552"/>
                    </a:lnTo>
                    <a:lnTo>
                      <a:pt x="278" y="3543"/>
                    </a:lnTo>
                    <a:lnTo>
                      <a:pt x="281" y="3540"/>
                    </a:lnTo>
                    <a:lnTo>
                      <a:pt x="282" y="3537"/>
                    </a:lnTo>
                    <a:lnTo>
                      <a:pt x="287" y="3518"/>
                    </a:lnTo>
                    <a:lnTo>
                      <a:pt x="272" y="3515"/>
                    </a:lnTo>
                    <a:lnTo>
                      <a:pt x="284" y="3524"/>
                    </a:lnTo>
                    <a:lnTo>
                      <a:pt x="293" y="3514"/>
                    </a:lnTo>
                    <a:lnTo>
                      <a:pt x="294" y="3510"/>
                    </a:lnTo>
                    <a:lnTo>
                      <a:pt x="296" y="3508"/>
                    </a:lnTo>
                    <a:lnTo>
                      <a:pt x="301" y="3490"/>
                    </a:lnTo>
                    <a:lnTo>
                      <a:pt x="286" y="3486"/>
                    </a:lnTo>
                    <a:lnTo>
                      <a:pt x="297" y="3497"/>
                    </a:lnTo>
                    <a:lnTo>
                      <a:pt x="307" y="3488"/>
                    </a:lnTo>
                    <a:lnTo>
                      <a:pt x="306" y="3486"/>
                    </a:lnTo>
                    <a:lnTo>
                      <a:pt x="309" y="3483"/>
                    </a:lnTo>
                    <a:lnTo>
                      <a:pt x="309" y="3482"/>
                    </a:lnTo>
                    <a:lnTo>
                      <a:pt x="315" y="3463"/>
                    </a:lnTo>
                    <a:lnTo>
                      <a:pt x="302" y="3458"/>
                    </a:lnTo>
                    <a:lnTo>
                      <a:pt x="315" y="3463"/>
                    </a:lnTo>
                    <a:lnTo>
                      <a:pt x="323" y="3444"/>
                    </a:lnTo>
                    <a:lnTo>
                      <a:pt x="309" y="3439"/>
                    </a:lnTo>
                    <a:lnTo>
                      <a:pt x="323" y="3446"/>
                    </a:lnTo>
                    <a:lnTo>
                      <a:pt x="328" y="3437"/>
                    </a:lnTo>
                    <a:lnTo>
                      <a:pt x="328" y="3436"/>
                    </a:lnTo>
                    <a:lnTo>
                      <a:pt x="336" y="3416"/>
                    </a:lnTo>
                    <a:lnTo>
                      <a:pt x="336" y="3416"/>
                    </a:lnTo>
                    <a:lnTo>
                      <a:pt x="338" y="3413"/>
                    </a:lnTo>
                    <a:lnTo>
                      <a:pt x="343" y="3385"/>
                    </a:lnTo>
                    <a:lnTo>
                      <a:pt x="328" y="3383"/>
                    </a:lnTo>
                    <a:lnTo>
                      <a:pt x="343" y="3387"/>
                    </a:lnTo>
                    <a:lnTo>
                      <a:pt x="351" y="3359"/>
                    </a:lnTo>
                    <a:lnTo>
                      <a:pt x="351" y="3358"/>
                    </a:lnTo>
                    <a:lnTo>
                      <a:pt x="356" y="3338"/>
                    </a:lnTo>
                    <a:lnTo>
                      <a:pt x="364" y="3310"/>
                    </a:lnTo>
                    <a:lnTo>
                      <a:pt x="364" y="3310"/>
                    </a:lnTo>
                    <a:lnTo>
                      <a:pt x="370" y="3282"/>
                    </a:lnTo>
                    <a:lnTo>
                      <a:pt x="355" y="3279"/>
                    </a:lnTo>
                    <a:lnTo>
                      <a:pt x="370" y="3282"/>
                    </a:lnTo>
                    <a:lnTo>
                      <a:pt x="377" y="3254"/>
                    </a:lnTo>
                    <a:lnTo>
                      <a:pt x="377" y="3253"/>
                    </a:lnTo>
                    <a:lnTo>
                      <a:pt x="382" y="3224"/>
                    </a:lnTo>
                    <a:lnTo>
                      <a:pt x="367" y="3222"/>
                    </a:lnTo>
                    <a:lnTo>
                      <a:pt x="381" y="3227"/>
                    </a:lnTo>
                    <a:lnTo>
                      <a:pt x="392" y="3198"/>
                    </a:lnTo>
                    <a:lnTo>
                      <a:pt x="393" y="3196"/>
                    </a:lnTo>
                    <a:lnTo>
                      <a:pt x="398" y="3158"/>
                    </a:lnTo>
                    <a:lnTo>
                      <a:pt x="384" y="3155"/>
                    </a:lnTo>
                    <a:lnTo>
                      <a:pt x="398" y="3159"/>
                    </a:lnTo>
                    <a:lnTo>
                      <a:pt x="407" y="3122"/>
                    </a:lnTo>
                    <a:lnTo>
                      <a:pt x="407" y="3119"/>
                    </a:lnTo>
                    <a:lnTo>
                      <a:pt x="412" y="3063"/>
                    </a:lnTo>
                    <a:lnTo>
                      <a:pt x="397" y="3062"/>
                    </a:lnTo>
                    <a:lnTo>
                      <a:pt x="412" y="3064"/>
                    </a:lnTo>
                    <a:lnTo>
                      <a:pt x="420" y="3015"/>
                    </a:lnTo>
                    <a:lnTo>
                      <a:pt x="426" y="2969"/>
                    </a:lnTo>
                    <a:lnTo>
                      <a:pt x="426" y="2969"/>
                    </a:lnTo>
                    <a:lnTo>
                      <a:pt x="433" y="2902"/>
                    </a:lnTo>
                    <a:lnTo>
                      <a:pt x="433" y="2901"/>
                    </a:lnTo>
                    <a:lnTo>
                      <a:pt x="438" y="2845"/>
                    </a:lnTo>
                    <a:lnTo>
                      <a:pt x="447" y="2760"/>
                    </a:lnTo>
                    <a:lnTo>
                      <a:pt x="447" y="2760"/>
                    </a:lnTo>
                    <a:lnTo>
                      <a:pt x="452" y="2674"/>
                    </a:lnTo>
                    <a:lnTo>
                      <a:pt x="437" y="2673"/>
                    </a:lnTo>
                    <a:lnTo>
                      <a:pt x="452" y="2674"/>
                    </a:lnTo>
                    <a:lnTo>
                      <a:pt x="460" y="2580"/>
                    </a:lnTo>
                    <a:lnTo>
                      <a:pt x="460" y="2580"/>
                    </a:lnTo>
                    <a:lnTo>
                      <a:pt x="465" y="2466"/>
                    </a:lnTo>
                    <a:lnTo>
                      <a:pt x="450" y="2465"/>
                    </a:lnTo>
                    <a:lnTo>
                      <a:pt x="465" y="2466"/>
                    </a:lnTo>
                    <a:lnTo>
                      <a:pt x="476" y="2344"/>
                    </a:lnTo>
                    <a:lnTo>
                      <a:pt x="476" y="2344"/>
                    </a:lnTo>
                    <a:lnTo>
                      <a:pt x="481" y="2183"/>
                    </a:lnTo>
                    <a:lnTo>
                      <a:pt x="489" y="2004"/>
                    </a:lnTo>
                    <a:lnTo>
                      <a:pt x="495" y="1777"/>
                    </a:lnTo>
                    <a:lnTo>
                      <a:pt x="503" y="1503"/>
                    </a:lnTo>
                    <a:lnTo>
                      <a:pt x="503" y="1502"/>
                    </a:lnTo>
                    <a:lnTo>
                      <a:pt x="507" y="1142"/>
                    </a:lnTo>
                    <a:lnTo>
                      <a:pt x="493" y="1142"/>
                    </a:lnTo>
                    <a:lnTo>
                      <a:pt x="507" y="1144"/>
                    </a:lnTo>
                    <a:lnTo>
                      <a:pt x="516" y="662"/>
                    </a:lnTo>
                    <a:lnTo>
                      <a:pt x="516" y="661"/>
                    </a:lnTo>
                    <a:lnTo>
                      <a:pt x="521" y="0"/>
                    </a:lnTo>
                    <a:lnTo>
                      <a:pt x="491" y="0"/>
                    </a:lnTo>
                    <a:lnTo>
                      <a:pt x="486" y="661"/>
                    </a:lnTo>
                    <a:lnTo>
                      <a:pt x="501" y="661"/>
                    </a:lnTo>
                    <a:lnTo>
                      <a:pt x="486" y="661"/>
                    </a:lnTo>
                    <a:lnTo>
                      <a:pt x="478" y="1142"/>
                    </a:lnTo>
                    <a:lnTo>
                      <a:pt x="478" y="1142"/>
                    </a:lnTo>
                    <a:lnTo>
                      <a:pt x="473" y="1502"/>
                    </a:lnTo>
                    <a:lnTo>
                      <a:pt x="488" y="1502"/>
                    </a:lnTo>
                    <a:lnTo>
                      <a:pt x="473" y="1502"/>
                    </a:lnTo>
                    <a:lnTo>
                      <a:pt x="465" y="1776"/>
                    </a:lnTo>
                    <a:lnTo>
                      <a:pt x="459" y="2003"/>
                    </a:lnTo>
                    <a:lnTo>
                      <a:pt x="452" y="2182"/>
                    </a:lnTo>
                    <a:lnTo>
                      <a:pt x="447" y="2343"/>
                    </a:lnTo>
                    <a:lnTo>
                      <a:pt x="462" y="2343"/>
                    </a:lnTo>
                    <a:lnTo>
                      <a:pt x="447" y="2342"/>
                    </a:lnTo>
                    <a:lnTo>
                      <a:pt x="436" y="2464"/>
                    </a:lnTo>
                    <a:lnTo>
                      <a:pt x="436" y="2465"/>
                    </a:lnTo>
                    <a:lnTo>
                      <a:pt x="431" y="2579"/>
                    </a:lnTo>
                    <a:lnTo>
                      <a:pt x="446" y="2579"/>
                    </a:lnTo>
                    <a:lnTo>
                      <a:pt x="431" y="2578"/>
                    </a:lnTo>
                    <a:lnTo>
                      <a:pt x="422" y="2672"/>
                    </a:lnTo>
                    <a:lnTo>
                      <a:pt x="422" y="2673"/>
                    </a:lnTo>
                    <a:lnTo>
                      <a:pt x="417" y="2759"/>
                    </a:lnTo>
                    <a:lnTo>
                      <a:pt x="432" y="2759"/>
                    </a:lnTo>
                    <a:lnTo>
                      <a:pt x="417" y="2758"/>
                    </a:lnTo>
                    <a:lnTo>
                      <a:pt x="408" y="2843"/>
                    </a:lnTo>
                    <a:lnTo>
                      <a:pt x="403" y="2899"/>
                    </a:lnTo>
                    <a:lnTo>
                      <a:pt x="418" y="2900"/>
                    </a:lnTo>
                    <a:lnTo>
                      <a:pt x="403" y="2899"/>
                    </a:lnTo>
                    <a:lnTo>
                      <a:pt x="396" y="2966"/>
                    </a:lnTo>
                    <a:lnTo>
                      <a:pt x="411" y="2967"/>
                    </a:lnTo>
                    <a:lnTo>
                      <a:pt x="397" y="2966"/>
                    </a:lnTo>
                    <a:lnTo>
                      <a:pt x="391" y="3012"/>
                    </a:lnTo>
                    <a:lnTo>
                      <a:pt x="384" y="3061"/>
                    </a:lnTo>
                    <a:lnTo>
                      <a:pt x="382" y="3061"/>
                    </a:lnTo>
                    <a:lnTo>
                      <a:pt x="377" y="3117"/>
                    </a:lnTo>
                    <a:lnTo>
                      <a:pt x="392" y="3118"/>
                    </a:lnTo>
                    <a:lnTo>
                      <a:pt x="379" y="3116"/>
                    </a:lnTo>
                    <a:lnTo>
                      <a:pt x="370" y="3153"/>
                    </a:lnTo>
                    <a:lnTo>
                      <a:pt x="369" y="3155"/>
                    </a:lnTo>
                    <a:lnTo>
                      <a:pt x="370" y="3154"/>
                    </a:lnTo>
                    <a:lnTo>
                      <a:pt x="365" y="3193"/>
                    </a:lnTo>
                    <a:lnTo>
                      <a:pt x="379" y="3194"/>
                    </a:lnTo>
                    <a:lnTo>
                      <a:pt x="365" y="3189"/>
                    </a:lnTo>
                    <a:lnTo>
                      <a:pt x="354" y="3218"/>
                    </a:lnTo>
                    <a:lnTo>
                      <a:pt x="353" y="3222"/>
                    </a:lnTo>
                    <a:lnTo>
                      <a:pt x="354" y="3220"/>
                    </a:lnTo>
                    <a:lnTo>
                      <a:pt x="349" y="3248"/>
                    </a:lnTo>
                    <a:lnTo>
                      <a:pt x="363" y="3250"/>
                    </a:lnTo>
                    <a:lnTo>
                      <a:pt x="349" y="3247"/>
                    </a:lnTo>
                    <a:lnTo>
                      <a:pt x="341" y="3275"/>
                    </a:lnTo>
                    <a:lnTo>
                      <a:pt x="340" y="3279"/>
                    </a:lnTo>
                    <a:lnTo>
                      <a:pt x="341" y="3276"/>
                    </a:lnTo>
                    <a:lnTo>
                      <a:pt x="335" y="3305"/>
                    </a:lnTo>
                    <a:lnTo>
                      <a:pt x="349" y="3307"/>
                    </a:lnTo>
                    <a:lnTo>
                      <a:pt x="335" y="3303"/>
                    </a:lnTo>
                    <a:lnTo>
                      <a:pt x="328" y="3332"/>
                    </a:lnTo>
                    <a:lnTo>
                      <a:pt x="323" y="3351"/>
                    </a:lnTo>
                    <a:lnTo>
                      <a:pt x="336" y="3354"/>
                    </a:lnTo>
                    <a:lnTo>
                      <a:pt x="323" y="3351"/>
                    </a:lnTo>
                    <a:lnTo>
                      <a:pt x="314" y="3379"/>
                    </a:lnTo>
                    <a:lnTo>
                      <a:pt x="313" y="3383"/>
                    </a:lnTo>
                    <a:lnTo>
                      <a:pt x="314" y="3380"/>
                    </a:lnTo>
                    <a:lnTo>
                      <a:pt x="309" y="3408"/>
                    </a:lnTo>
                    <a:lnTo>
                      <a:pt x="323" y="3411"/>
                    </a:lnTo>
                    <a:lnTo>
                      <a:pt x="309" y="3406"/>
                    </a:lnTo>
                    <a:lnTo>
                      <a:pt x="301" y="3425"/>
                    </a:lnTo>
                    <a:lnTo>
                      <a:pt x="314" y="3430"/>
                    </a:lnTo>
                    <a:lnTo>
                      <a:pt x="302" y="3424"/>
                    </a:lnTo>
                    <a:lnTo>
                      <a:pt x="297" y="3433"/>
                    </a:lnTo>
                    <a:lnTo>
                      <a:pt x="296" y="3434"/>
                    </a:lnTo>
                    <a:lnTo>
                      <a:pt x="288" y="3454"/>
                    </a:lnTo>
                    <a:lnTo>
                      <a:pt x="288" y="3455"/>
                    </a:lnTo>
                    <a:lnTo>
                      <a:pt x="282" y="3474"/>
                    </a:lnTo>
                    <a:lnTo>
                      <a:pt x="296" y="3477"/>
                    </a:lnTo>
                    <a:lnTo>
                      <a:pt x="286" y="3468"/>
                    </a:lnTo>
                    <a:lnTo>
                      <a:pt x="276" y="3477"/>
                    </a:lnTo>
                    <a:lnTo>
                      <a:pt x="276" y="3477"/>
                    </a:lnTo>
                    <a:lnTo>
                      <a:pt x="272" y="3481"/>
                    </a:lnTo>
                    <a:lnTo>
                      <a:pt x="272" y="3483"/>
                    </a:lnTo>
                    <a:lnTo>
                      <a:pt x="267" y="3501"/>
                    </a:lnTo>
                    <a:lnTo>
                      <a:pt x="281" y="3505"/>
                    </a:lnTo>
                    <a:lnTo>
                      <a:pt x="270" y="3497"/>
                    </a:lnTo>
                    <a:lnTo>
                      <a:pt x="261" y="3507"/>
                    </a:lnTo>
                    <a:lnTo>
                      <a:pt x="258" y="3509"/>
                    </a:lnTo>
                    <a:lnTo>
                      <a:pt x="258" y="3511"/>
                    </a:lnTo>
                    <a:lnTo>
                      <a:pt x="253" y="3531"/>
                    </a:lnTo>
                    <a:lnTo>
                      <a:pt x="267" y="3534"/>
                    </a:lnTo>
                    <a:lnTo>
                      <a:pt x="256" y="3525"/>
                    </a:lnTo>
                    <a:lnTo>
                      <a:pt x="247" y="3534"/>
                    </a:lnTo>
                    <a:lnTo>
                      <a:pt x="245" y="3537"/>
                    </a:lnTo>
                    <a:lnTo>
                      <a:pt x="240" y="3547"/>
                    </a:lnTo>
                    <a:lnTo>
                      <a:pt x="240" y="3549"/>
                    </a:lnTo>
                    <a:lnTo>
                      <a:pt x="232" y="3568"/>
                    </a:lnTo>
                    <a:lnTo>
                      <a:pt x="246" y="3572"/>
                    </a:lnTo>
                    <a:lnTo>
                      <a:pt x="234" y="3566"/>
                    </a:lnTo>
                    <a:lnTo>
                      <a:pt x="229" y="3573"/>
                    </a:lnTo>
                    <a:lnTo>
                      <a:pt x="241" y="3580"/>
                    </a:lnTo>
                    <a:lnTo>
                      <a:pt x="230" y="3572"/>
                    </a:lnTo>
                    <a:lnTo>
                      <a:pt x="221" y="3582"/>
                    </a:lnTo>
                    <a:lnTo>
                      <a:pt x="232" y="3590"/>
                    </a:lnTo>
                    <a:lnTo>
                      <a:pt x="221" y="3581"/>
                    </a:lnTo>
                    <a:lnTo>
                      <a:pt x="213" y="3590"/>
                    </a:lnTo>
                    <a:lnTo>
                      <a:pt x="210" y="3594"/>
                    </a:lnTo>
                    <a:lnTo>
                      <a:pt x="205" y="3604"/>
                    </a:lnTo>
                    <a:lnTo>
                      <a:pt x="219" y="3610"/>
                    </a:lnTo>
                    <a:lnTo>
                      <a:pt x="209" y="3601"/>
                    </a:lnTo>
                    <a:lnTo>
                      <a:pt x="199" y="3610"/>
                    </a:lnTo>
                    <a:lnTo>
                      <a:pt x="199" y="3610"/>
                    </a:lnTo>
                    <a:lnTo>
                      <a:pt x="197" y="3612"/>
                    </a:lnTo>
                    <a:lnTo>
                      <a:pt x="190" y="3622"/>
                    </a:lnTo>
                    <a:lnTo>
                      <a:pt x="203" y="3615"/>
                    </a:lnTo>
                    <a:lnTo>
                      <a:pt x="197" y="3616"/>
                    </a:lnTo>
                    <a:lnTo>
                      <a:pt x="193" y="3620"/>
                    </a:lnTo>
                    <a:lnTo>
                      <a:pt x="203" y="3629"/>
                    </a:lnTo>
                    <a:lnTo>
                      <a:pt x="203" y="3615"/>
                    </a:lnTo>
                    <a:lnTo>
                      <a:pt x="195" y="3615"/>
                    </a:lnTo>
                    <a:lnTo>
                      <a:pt x="195" y="3615"/>
                    </a:lnTo>
                    <a:lnTo>
                      <a:pt x="189" y="3616"/>
                    </a:lnTo>
                    <a:lnTo>
                      <a:pt x="185" y="3620"/>
                    </a:lnTo>
                    <a:lnTo>
                      <a:pt x="183" y="3623"/>
                    </a:lnTo>
                    <a:lnTo>
                      <a:pt x="178" y="3632"/>
                    </a:lnTo>
                    <a:lnTo>
                      <a:pt x="190" y="3638"/>
                    </a:lnTo>
                    <a:lnTo>
                      <a:pt x="179" y="3629"/>
                    </a:lnTo>
                    <a:lnTo>
                      <a:pt x="170" y="3638"/>
                    </a:lnTo>
                    <a:lnTo>
                      <a:pt x="168" y="3641"/>
                    </a:lnTo>
                    <a:lnTo>
                      <a:pt x="168" y="3643"/>
                    </a:lnTo>
                    <a:lnTo>
                      <a:pt x="163" y="3663"/>
                    </a:lnTo>
                    <a:lnTo>
                      <a:pt x="177" y="3666"/>
                    </a:lnTo>
                    <a:lnTo>
                      <a:pt x="166" y="3658"/>
                    </a:lnTo>
                    <a:lnTo>
                      <a:pt x="158" y="3667"/>
                    </a:lnTo>
                    <a:lnTo>
                      <a:pt x="169" y="3662"/>
                    </a:lnTo>
                    <a:lnTo>
                      <a:pt x="163" y="3663"/>
                    </a:lnTo>
                    <a:lnTo>
                      <a:pt x="159" y="3666"/>
                    </a:lnTo>
                    <a:lnTo>
                      <a:pt x="169" y="3675"/>
                    </a:lnTo>
                    <a:lnTo>
                      <a:pt x="169" y="3662"/>
                    </a:lnTo>
                    <a:lnTo>
                      <a:pt x="163" y="3662"/>
                    </a:lnTo>
                    <a:lnTo>
                      <a:pt x="163" y="3662"/>
                    </a:lnTo>
                    <a:lnTo>
                      <a:pt x="157" y="3663"/>
                    </a:lnTo>
                    <a:lnTo>
                      <a:pt x="153" y="3666"/>
                    </a:lnTo>
                    <a:lnTo>
                      <a:pt x="152" y="3668"/>
                    </a:lnTo>
                    <a:lnTo>
                      <a:pt x="144" y="3678"/>
                    </a:lnTo>
                    <a:lnTo>
                      <a:pt x="143" y="3680"/>
                    </a:lnTo>
                    <a:lnTo>
                      <a:pt x="138" y="3689"/>
                    </a:lnTo>
                    <a:lnTo>
                      <a:pt x="151" y="3681"/>
                    </a:lnTo>
                    <a:lnTo>
                      <a:pt x="144" y="3682"/>
                    </a:lnTo>
                    <a:lnTo>
                      <a:pt x="141" y="3685"/>
                    </a:lnTo>
                    <a:lnTo>
                      <a:pt x="151" y="3694"/>
                    </a:lnTo>
                    <a:lnTo>
                      <a:pt x="151" y="3681"/>
                    </a:lnTo>
                    <a:lnTo>
                      <a:pt x="142" y="3681"/>
                    </a:lnTo>
                    <a:lnTo>
                      <a:pt x="142" y="3681"/>
                    </a:lnTo>
                    <a:lnTo>
                      <a:pt x="136" y="3682"/>
                    </a:lnTo>
                    <a:lnTo>
                      <a:pt x="132" y="3685"/>
                    </a:lnTo>
                    <a:lnTo>
                      <a:pt x="128" y="3689"/>
                    </a:lnTo>
                    <a:lnTo>
                      <a:pt x="123" y="3699"/>
                    </a:lnTo>
                    <a:lnTo>
                      <a:pt x="137" y="3704"/>
                    </a:lnTo>
                    <a:lnTo>
                      <a:pt x="127" y="3694"/>
                    </a:lnTo>
                    <a:lnTo>
                      <a:pt x="116" y="3703"/>
                    </a:lnTo>
                    <a:lnTo>
                      <a:pt x="126" y="3700"/>
                    </a:lnTo>
                    <a:lnTo>
                      <a:pt x="120" y="3701"/>
                    </a:lnTo>
                    <a:lnTo>
                      <a:pt x="126" y="3714"/>
                    </a:lnTo>
                    <a:lnTo>
                      <a:pt x="126" y="3700"/>
                    </a:lnTo>
                    <a:lnTo>
                      <a:pt x="121" y="3700"/>
                    </a:lnTo>
                    <a:lnTo>
                      <a:pt x="121" y="3700"/>
                    </a:lnTo>
                    <a:lnTo>
                      <a:pt x="115" y="3701"/>
                    </a:lnTo>
                    <a:lnTo>
                      <a:pt x="111" y="3704"/>
                    </a:lnTo>
                    <a:lnTo>
                      <a:pt x="110" y="3706"/>
                    </a:lnTo>
                    <a:lnTo>
                      <a:pt x="102" y="3715"/>
                    </a:lnTo>
                    <a:lnTo>
                      <a:pt x="114" y="3709"/>
                    </a:lnTo>
                    <a:lnTo>
                      <a:pt x="107" y="3710"/>
                    </a:lnTo>
                    <a:lnTo>
                      <a:pt x="104" y="3714"/>
                    </a:lnTo>
                    <a:lnTo>
                      <a:pt x="114" y="3723"/>
                    </a:lnTo>
                    <a:lnTo>
                      <a:pt x="114" y="3709"/>
                    </a:lnTo>
                    <a:lnTo>
                      <a:pt x="107" y="3709"/>
                    </a:lnTo>
                    <a:lnTo>
                      <a:pt x="107" y="3709"/>
                    </a:lnTo>
                    <a:lnTo>
                      <a:pt x="101" y="3710"/>
                    </a:lnTo>
                    <a:lnTo>
                      <a:pt x="97" y="3714"/>
                    </a:lnTo>
                    <a:lnTo>
                      <a:pt x="96" y="3715"/>
                    </a:lnTo>
                    <a:lnTo>
                      <a:pt x="89" y="3724"/>
                    </a:lnTo>
                    <a:lnTo>
                      <a:pt x="100" y="3718"/>
                    </a:lnTo>
                    <a:lnTo>
                      <a:pt x="94" y="3719"/>
                    </a:lnTo>
                    <a:lnTo>
                      <a:pt x="90" y="3723"/>
                    </a:lnTo>
                    <a:lnTo>
                      <a:pt x="100" y="3732"/>
                    </a:lnTo>
                    <a:lnTo>
                      <a:pt x="100" y="3718"/>
                    </a:lnTo>
                    <a:lnTo>
                      <a:pt x="94" y="3718"/>
                    </a:lnTo>
                    <a:lnTo>
                      <a:pt x="94" y="3718"/>
                    </a:lnTo>
                    <a:lnTo>
                      <a:pt x="87" y="3719"/>
                    </a:lnTo>
                    <a:lnTo>
                      <a:pt x="84" y="3723"/>
                    </a:lnTo>
                    <a:lnTo>
                      <a:pt x="83" y="3725"/>
                    </a:lnTo>
                    <a:lnTo>
                      <a:pt x="75" y="3735"/>
                    </a:lnTo>
                    <a:lnTo>
                      <a:pt x="86" y="3728"/>
                    </a:lnTo>
                    <a:lnTo>
                      <a:pt x="80" y="3729"/>
                    </a:lnTo>
                    <a:lnTo>
                      <a:pt x="76" y="3733"/>
                    </a:lnTo>
                    <a:lnTo>
                      <a:pt x="86" y="3742"/>
                    </a:lnTo>
                    <a:lnTo>
                      <a:pt x="86" y="3728"/>
                    </a:lnTo>
                    <a:lnTo>
                      <a:pt x="81" y="3728"/>
                    </a:lnTo>
                    <a:lnTo>
                      <a:pt x="81" y="3728"/>
                    </a:lnTo>
                    <a:lnTo>
                      <a:pt x="75" y="3729"/>
                    </a:lnTo>
                    <a:lnTo>
                      <a:pt x="71" y="3733"/>
                    </a:lnTo>
                    <a:lnTo>
                      <a:pt x="70" y="3733"/>
                    </a:lnTo>
                    <a:lnTo>
                      <a:pt x="61" y="3742"/>
                    </a:lnTo>
                    <a:lnTo>
                      <a:pt x="73" y="3737"/>
                    </a:lnTo>
                    <a:lnTo>
                      <a:pt x="66" y="3738"/>
                    </a:lnTo>
                    <a:lnTo>
                      <a:pt x="63" y="3742"/>
                    </a:lnTo>
                    <a:lnTo>
                      <a:pt x="73" y="3751"/>
                    </a:lnTo>
                    <a:lnTo>
                      <a:pt x="73" y="3737"/>
                    </a:lnTo>
                    <a:lnTo>
                      <a:pt x="68" y="3737"/>
                    </a:lnTo>
                    <a:lnTo>
                      <a:pt x="68" y="3737"/>
                    </a:lnTo>
                    <a:lnTo>
                      <a:pt x="61" y="3738"/>
                    </a:lnTo>
                    <a:lnTo>
                      <a:pt x="58" y="3742"/>
                    </a:lnTo>
                    <a:lnTo>
                      <a:pt x="57" y="3744"/>
                    </a:lnTo>
                    <a:lnTo>
                      <a:pt x="49" y="3754"/>
                    </a:lnTo>
                    <a:lnTo>
                      <a:pt x="60" y="3747"/>
                    </a:lnTo>
                    <a:lnTo>
                      <a:pt x="54" y="3749"/>
                    </a:lnTo>
                    <a:lnTo>
                      <a:pt x="50" y="3752"/>
                    </a:lnTo>
                    <a:lnTo>
                      <a:pt x="60" y="3761"/>
                    </a:lnTo>
                    <a:lnTo>
                      <a:pt x="60" y="3747"/>
                    </a:lnTo>
                    <a:lnTo>
                      <a:pt x="52" y="3747"/>
                    </a:lnTo>
                    <a:lnTo>
                      <a:pt x="52" y="3747"/>
                    </a:lnTo>
                    <a:lnTo>
                      <a:pt x="45" y="3749"/>
                    </a:lnTo>
                    <a:lnTo>
                      <a:pt x="42" y="3752"/>
                    </a:lnTo>
                    <a:lnTo>
                      <a:pt x="40" y="3753"/>
                    </a:lnTo>
                    <a:lnTo>
                      <a:pt x="33" y="3762"/>
                    </a:lnTo>
                    <a:lnTo>
                      <a:pt x="44" y="3756"/>
                    </a:lnTo>
                    <a:lnTo>
                      <a:pt x="38" y="3758"/>
                    </a:lnTo>
                    <a:lnTo>
                      <a:pt x="34" y="3761"/>
                    </a:lnTo>
                    <a:lnTo>
                      <a:pt x="44" y="3770"/>
                    </a:lnTo>
                    <a:lnTo>
                      <a:pt x="44" y="3756"/>
                    </a:lnTo>
                    <a:lnTo>
                      <a:pt x="38" y="3756"/>
                    </a:lnTo>
                    <a:lnTo>
                      <a:pt x="31" y="3756"/>
                    </a:lnTo>
                    <a:lnTo>
                      <a:pt x="31" y="3756"/>
                    </a:lnTo>
                    <a:lnTo>
                      <a:pt x="24" y="3758"/>
                    </a:lnTo>
                    <a:lnTo>
                      <a:pt x="21" y="3761"/>
                    </a:lnTo>
                    <a:lnTo>
                      <a:pt x="17" y="3764"/>
                    </a:lnTo>
                    <a:lnTo>
                      <a:pt x="12" y="3775"/>
                    </a:lnTo>
                    <a:lnTo>
                      <a:pt x="26" y="3767"/>
                    </a:lnTo>
                    <a:lnTo>
                      <a:pt x="19" y="3768"/>
                    </a:lnTo>
                    <a:lnTo>
                      <a:pt x="16" y="3771"/>
                    </a:lnTo>
                    <a:lnTo>
                      <a:pt x="26" y="3780"/>
                    </a:lnTo>
                    <a:lnTo>
                      <a:pt x="26" y="3767"/>
                    </a:lnTo>
                    <a:lnTo>
                      <a:pt x="17" y="3767"/>
                    </a:lnTo>
                    <a:lnTo>
                      <a:pt x="17" y="3767"/>
                    </a:lnTo>
                    <a:lnTo>
                      <a:pt x="11" y="3768"/>
                    </a:lnTo>
                    <a:lnTo>
                      <a:pt x="7" y="3771"/>
                    </a:lnTo>
                    <a:lnTo>
                      <a:pt x="4" y="3773"/>
                    </a:lnTo>
                    <a:lnTo>
                      <a:pt x="0" y="378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Freeform 155"/>
            <p:cNvSpPr>
              <a:spLocks/>
            </p:cNvSpPr>
            <p:nvPr/>
          </p:nvSpPr>
          <p:spPr bwMode="auto">
            <a:xfrm>
              <a:off x="2859" y="1053"/>
              <a:ext cx="261" cy="1897"/>
            </a:xfrm>
            <a:custGeom>
              <a:avLst/>
              <a:gdLst/>
              <a:ahLst/>
              <a:cxnLst>
                <a:cxn ang="0">
                  <a:pos x="17" y="3794"/>
                </a:cxn>
                <a:cxn ang="0">
                  <a:pos x="31" y="3784"/>
                </a:cxn>
                <a:cxn ang="0">
                  <a:pos x="54" y="3779"/>
                </a:cxn>
                <a:cxn ang="0">
                  <a:pos x="60" y="3775"/>
                </a:cxn>
                <a:cxn ang="0">
                  <a:pos x="74" y="3763"/>
                </a:cxn>
                <a:cxn ang="0">
                  <a:pos x="92" y="3751"/>
                </a:cxn>
                <a:cxn ang="0">
                  <a:pos x="92" y="3754"/>
                </a:cxn>
                <a:cxn ang="0">
                  <a:pos x="94" y="3745"/>
                </a:cxn>
                <a:cxn ang="0">
                  <a:pos x="107" y="3736"/>
                </a:cxn>
                <a:cxn ang="0">
                  <a:pos x="126" y="3730"/>
                </a:cxn>
                <a:cxn ang="0">
                  <a:pos x="126" y="3727"/>
                </a:cxn>
                <a:cxn ang="0">
                  <a:pos x="142" y="3708"/>
                </a:cxn>
                <a:cxn ang="0">
                  <a:pos x="164" y="3701"/>
                </a:cxn>
                <a:cxn ang="0">
                  <a:pos x="173" y="3684"/>
                </a:cxn>
                <a:cxn ang="0">
                  <a:pos x="190" y="3672"/>
                </a:cxn>
                <a:cxn ang="0">
                  <a:pos x="195" y="3629"/>
                </a:cxn>
                <a:cxn ang="0">
                  <a:pos x="213" y="3638"/>
                </a:cxn>
                <a:cxn ang="0">
                  <a:pos x="237" y="3605"/>
                </a:cxn>
                <a:cxn ang="0">
                  <a:pos x="260" y="3577"/>
                </a:cxn>
                <a:cxn ang="0">
                  <a:pos x="281" y="3540"/>
                </a:cxn>
                <a:cxn ang="0">
                  <a:pos x="301" y="3490"/>
                </a:cxn>
                <a:cxn ang="0">
                  <a:pos x="302" y="3458"/>
                </a:cxn>
                <a:cxn ang="0">
                  <a:pos x="336" y="3416"/>
                </a:cxn>
                <a:cxn ang="0">
                  <a:pos x="364" y="3310"/>
                </a:cxn>
                <a:cxn ang="0">
                  <a:pos x="367" y="3222"/>
                </a:cxn>
                <a:cxn ang="0">
                  <a:pos x="407" y="3119"/>
                </a:cxn>
                <a:cxn ang="0">
                  <a:pos x="433" y="2901"/>
                </a:cxn>
                <a:cxn ang="0">
                  <a:pos x="460" y="2580"/>
                </a:cxn>
                <a:cxn ang="0">
                  <a:pos x="495" y="1777"/>
                </a:cxn>
                <a:cxn ang="0">
                  <a:pos x="521" y="0"/>
                </a:cxn>
                <a:cxn ang="0">
                  <a:pos x="488" y="1502"/>
                </a:cxn>
                <a:cxn ang="0">
                  <a:pos x="436" y="2464"/>
                </a:cxn>
                <a:cxn ang="0">
                  <a:pos x="432" y="2759"/>
                </a:cxn>
                <a:cxn ang="0">
                  <a:pos x="397" y="2966"/>
                </a:cxn>
                <a:cxn ang="0">
                  <a:pos x="369" y="3155"/>
                </a:cxn>
                <a:cxn ang="0">
                  <a:pos x="349" y="3248"/>
                </a:cxn>
                <a:cxn ang="0">
                  <a:pos x="335" y="3303"/>
                </a:cxn>
                <a:cxn ang="0">
                  <a:pos x="309" y="3408"/>
                </a:cxn>
                <a:cxn ang="0">
                  <a:pos x="288" y="3454"/>
                </a:cxn>
                <a:cxn ang="0">
                  <a:pos x="272" y="3483"/>
                </a:cxn>
                <a:cxn ang="0">
                  <a:pos x="267" y="3534"/>
                </a:cxn>
                <a:cxn ang="0">
                  <a:pos x="234" y="3566"/>
                </a:cxn>
                <a:cxn ang="0">
                  <a:pos x="210" y="3594"/>
                </a:cxn>
                <a:cxn ang="0">
                  <a:pos x="203" y="3615"/>
                </a:cxn>
                <a:cxn ang="0">
                  <a:pos x="185" y="3620"/>
                </a:cxn>
                <a:cxn ang="0">
                  <a:pos x="163" y="3663"/>
                </a:cxn>
                <a:cxn ang="0">
                  <a:pos x="169" y="3662"/>
                </a:cxn>
                <a:cxn ang="0">
                  <a:pos x="138" y="3689"/>
                </a:cxn>
                <a:cxn ang="0">
                  <a:pos x="136" y="3682"/>
                </a:cxn>
                <a:cxn ang="0">
                  <a:pos x="120" y="3701"/>
                </a:cxn>
                <a:cxn ang="0">
                  <a:pos x="102" y="3715"/>
                </a:cxn>
                <a:cxn ang="0">
                  <a:pos x="101" y="3710"/>
                </a:cxn>
                <a:cxn ang="0">
                  <a:pos x="100" y="3718"/>
                </a:cxn>
                <a:cxn ang="0">
                  <a:pos x="80" y="3729"/>
                </a:cxn>
                <a:cxn ang="0">
                  <a:pos x="70" y="3733"/>
                </a:cxn>
                <a:cxn ang="0">
                  <a:pos x="68" y="3737"/>
                </a:cxn>
                <a:cxn ang="0">
                  <a:pos x="60" y="3761"/>
                </a:cxn>
                <a:cxn ang="0">
                  <a:pos x="44" y="3756"/>
                </a:cxn>
                <a:cxn ang="0">
                  <a:pos x="24" y="3758"/>
                </a:cxn>
                <a:cxn ang="0">
                  <a:pos x="26" y="3767"/>
                </a:cxn>
              </a:cxnLst>
              <a:rect l="0" t="0" r="r" b="b"/>
              <a:pathLst>
                <a:path w="521" h="3795">
                  <a:moveTo>
                    <a:pt x="0" y="3781"/>
                  </a:moveTo>
                  <a:lnTo>
                    <a:pt x="24" y="3795"/>
                  </a:lnTo>
                  <a:lnTo>
                    <a:pt x="29" y="3787"/>
                  </a:lnTo>
                  <a:lnTo>
                    <a:pt x="17" y="3780"/>
                  </a:lnTo>
                  <a:lnTo>
                    <a:pt x="17" y="3794"/>
                  </a:lnTo>
                  <a:lnTo>
                    <a:pt x="23" y="3793"/>
                  </a:lnTo>
                  <a:lnTo>
                    <a:pt x="27" y="3789"/>
                  </a:lnTo>
                  <a:lnTo>
                    <a:pt x="17" y="3794"/>
                  </a:lnTo>
                  <a:lnTo>
                    <a:pt x="26" y="3794"/>
                  </a:lnTo>
                  <a:lnTo>
                    <a:pt x="26" y="3794"/>
                  </a:lnTo>
                  <a:lnTo>
                    <a:pt x="32" y="3793"/>
                  </a:lnTo>
                  <a:lnTo>
                    <a:pt x="35" y="3789"/>
                  </a:lnTo>
                  <a:lnTo>
                    <a:pt x="39" y="3786"/>
                  </a:lnTo>
                  <a:lnTo>
                    <a:pt x="44" y="3776"/>
                  </a:lnTo>
                  <a:lnTo>
                    <a:pt x="31" y="3770"/>
                  </a:lnTo>
                  <a:lnTo>
                    <a:pt x="31" y="3784"/>
                  </a:lnTo>
                  <a:lnTo>
                    <a:pt x="37" y="3782"/>
                  </a:lnTo>
                  <a:lnTo>
                    <a:pt x="40" y="3779"/>
                  </a:lnTo>
                  <a:lnTo>
                    <a:pt x="31" y="3784"/>
                  </a:lnTo>
                  <a:lnTo>
                    <a:pt x="38" y="3784"/>
                  </a:lnTo>
                  <a:lnTo>
                    <a:pt x="44" y="3784"/>
                  </a:lnTo>
                  <a:lnTo>
                    <a:pt x="44" y="3784"/>
                  </a:lnTo>
                  <a:lnTo>
                    <a:pt x="50" y="3782"/>
                  </a:lnTo>
                  <a:lnTo>
                    <a:pt x="54" y="3779"/>
                  </a:lnTo>
                  <a:lnTo>
                    <a:pt x="57" y="3778"/>
                  </a:lnTo>
                  <a:lnTo>
                    <a:pt x="64" y="3769"/>
                  </a:lnTo>
                  <a:lnTo>
                    <a:pt x="52" y="3761"/>
                  </a:lnTo>
                  <a:lnTo>
                    <a:pt x="52" y="3775"/>
                  </a:lnTo>
                  <a:lnTo>
                    <a:pt x="58" y="3773"/>
                  </a:lnTo>
                  <a:lnTo>
                    <a:pt x="61" y="3770"/>
                  </a:lnTo>
                  <a:lnTo>
                    <a:pt x="52" y="3775"/>
                  </a:lnTo>
                  <a:lnTo>
                    <a:pt x="60" y="3775"/>
                  </a:lnTo>
                  <a:lnTo>
                    <a:pt x="60" y="3775"/>
                  </a:lnTo>
                  <a:lnTo>
                    <a:pt x="66" y="3773"/>
                  </a:lnTo>
                  <a:lnTo>
                    <a:pt x="70" y="3770"/>
                  </a:lnTo>
                  <a:lnTo>
                    <a:pt x="73" y="3769"/>
                  </a:lnTo>
                  <a:lnTo>
                    <a:pt x="80" y="3759"/>
                  </a:lnTo>
                  <a:lnTo>
                    <a:pt x="68" y="3751"/>
                  </a:lnTo>
                  <a:lnTo>
                    <a:pt x="68" y="3764"/>
                  </a:lnTo>
                  <a:lnTo>
                    <a:pt x="74" y="3763"/>
                  </a:lnTo>
                  <a:lnTo>
                    <a:pt x="78" y="3760"/>
                  </a:lnTo>
                  <a:lnTo>
                    <a:pt x="68" y="3764"/>
                  </a:lnTo>
                  <a:lnTo>
                    <a:pt x="73" y="3764"/>
                  </a:lnTo>
                  <a:lnTo>
                    <a:pt x="73" y="3764"/>
                  </a:lnTo>
                  <a:lnTo>
                    <a:pt x="79" y="3763"/>
                  </a:lnTo>
                  <a:lnTo>
                    <a:pt x="83" y="3760"/>
                  </a:lnTo>
                  <a:lnTo>
                    <a:pt x="84" y="3760"/>
                  </a:lnTo>
                  <a:lnTo>
                    <a:pt x="92" y="3751"/>
                  </a:lnTo>
                  <a:lnTo>
                    <a:pt x="81" y="3742"/>
                  </a:lnTo>
                  <a:lnTo>
                    <a:pt x="81" y="3755"/>
                  </a:lnTo>
                  <a:lnTo>
                    <a:pt x="87" y="3754"/>
                  </a:lnTo>
                  <a:lnTo>
                    <a:pt x="91" y="3751"/>
                  </a:lnTo>
                  <a:lnTo>
                    <a:pt x="81" y="3755"/>
                  </a:lnTo>
                  <a:lnTo>
                    <a:pt x="86" y="3755"/>
                  </a:lnTo>
                  <a:lnTo>
                    <a:pt x="86" y="3755"/>
                  </a:lnTo>
                  <a:lnTo>
                    <a:pt x="92" y="3754"/>
                  </a:lnTo>
                  <a:lnTo>
                    <a:pt x="96" y="3751"/>
                  </a:lnTo>
                  <a:lnTo>
                    <a:pt x="99" y="3750"/>
                  </a:lnTo>
                  <a:lnTo>
                    <a:pt x="106" y="3739"/>
                  </a:lnTo>
                  <a:lnTo>
                    <a:pt x="94" y="3732"/>
                  </a:lnTo>
                  <a:lnTo>
                    <a:pt x="94" y="3745"/>
                  </a:lnTo>
                  <a:lnTo>
                    <a:pt x="100" y="3744"/>
                  </a:lnTo>
                  <a:lnTo>
                    <a:pt x="104" y="3741"/>
                  </a:lnTo>
                  <a:lnTo>
                    <a:pt x="94" y="3745"/>
                  </a:lnTo>
                  <a:lnTo>
                    <a:pt x="100" y="3745"/>
                  </a:lnTo>
                  <a:lnTo>
                    <a:pt x="100" y="3745"/>
                  </a:lnTo>
                  <a:lnTo>
                    <a:pt x="106" y="3744"/>
                  </a:lnTo>
                  <a:lnTo>
                    <a:pt x="110" y="3741"/>
                  </a:lnTo>
                  <a:lnTo>
                    <a:pt x="112" y="3739"/>
                  </a:lnTo>
                  <a:lnTo>
                    <a:pt x="120" y="3730"/>
                  </a:lnTo>
                  <a:lnTo>
                    <a:pt x="107" y="3723"/>
                  </a:lnTo>
                  <a:lnTo>
                    <a:pt x="107" y="3736"/>
                  </a:lnTo>
                  <a:lnTo>
                    <a:pt x="114" y="3735"/>
                  </a:lnTo>
                  <a:lnTo>
                    <a:pt x="117" y="3732"/>
                  </a:lnTo>
                  <a:lnTo>
                    <a:pt x="107" y="3736"/>
                  </a:lnTo>
                  <a:lnTo>
                    <a:pt x="114" y="3736"/>
                  </a:lnTo>
                  <a:lnTo>
                    <a:pt x="114" y="3736"/>
                  </a:lnTo>
                  <a:lnTo>
                    <a:pt x="120" y="3735"/>
                  </a:lnTo>
                  <a:lnTo>
                    <a:pt x="123" y="3732"/>
                  </a:lnTo>
                  <a:lnTo>
                    <a:pt x="126" y="3730"/>
                  </a:lnTo>
                  <a:lnTo>
                    <a:pt x="133" y="3721"/>
                  </a:lnTo>
                  <a:lnTo>
                    <a:pt x="121" y="3714"/>
                  </a:lnTo>
                  <a:lnTo>
                    <a:pt x="121" y="3727"/>
                  </a:lnTo>
                  <a:lnTo>
                    <a:pt x="127" y="3726"/>
                  </a:lnTo>
                  <a:lnTo>
                    <a:pt x="131" y="3723"/>
                  </a:lnTo>
                  <a:lnTo>
                    <a:pt x="121" y="3727"/>
                  </a:lnTo>
                  <a:lnTo>
                    <a:pt x="126" y="3727"/>
                  </a:lnTo>
                  <a:lnTo>
                    <a:pt x="126" y="3727"/>
                  </a:lnTo>
                  <a:lnTo>
                    <a:pt x="132" y="3726"/>
                  </a:lnTo>
                  <a:lnTo>
                    <a:pt x="136" y="3724"/>
                  </a:lnTo>
                  <a:lnTo>
                    <a:pt x="147" y="3715"/>
                  </a:lnTo>
                  <a:lnTo>
                    <a:pt x="147" y="3714"/>
                  </a:lnTo>
                  <a:lnTo>
                    <a:pt x="151" y="3710"/>
                  </a:lnTo>
                  <a:lnTo>
                    <a:pt x="156" y="3700"/>
                  </a:lnTo>
                  <a:lnTo>
                    <a:pt x="142" y="3694"/>
                  </a:lnTo>
                  <a:lnTo>
                    <a:pt x="142" y="3708"/>
                  </a:lnTo>
                  <a:lnTo>
                    <a:pt x="148" y="3707"/>
                  </a:lnTo>
                  <a:lnTo>
                    <a:pt x="152" y="3703"/>
                  </a:lnTo>
                  <a:lnTo>
                    <a:pt x="142" y="3708"/>
                  </a:lnTo>
                  <a:lnTo>
                    <a:pt x="151" y="3708"/>
                  </a:lnTo>
                  <a:lnTo>
                    <a:pt x="151" y="3708"/>
                  </a:lnTo>
                  <a:lnTo>
                    <a:pt x="157" y="3707"/>
                  </a:lnTo>
                  <a:lnTo>
                    <a:pt x="161" y="3703"/>
                  </a:lnTo>
                  <a:lnTo>
                    <a:pt x="164" y="3701"/>
                  </a:lnTo>
                  <a:lnTo>
                    <a:pt x="169" y="3692"/>
                  </a:lnTo>
                  <a:lnTo>
                    <a:pt x="156" y="3685"/>
                  </a:lnTo>
                  <a:lnTo>
                    <a:pt x="168" y="3693"/>
                  </a:lnTo>
                  <a:lnTo>
                    <a:pt x="175" y="3683"/>
                  </a:lnTo>
                  <a:lnTo>
                    <a:pt x="163" y="3675"/>
                  </a:lnTo>
                  <a:lnTo>
                    <a:pt x="163" y="3689"/>
                  </a:lnTo>
                  <a:lnTo>
                    <a:pt x="169" y="3688"/>
                  </a:lnTo>
                  <a:lnTo>
                    <a:pt x="173" y="3684"/>
                  </a:lnTo>
                  <a:lnTo>
                    <a:pt x="163" y="3689"/>
                  </a:lnTo>
                  <a:lnTo>
                    <a:pt x="169" y="3689"/>
                  </a:lnTo>
                  <a:lnTo>
                    <a:pt x="169" y="3689"/>
                  </a:lnTo>
                  <a:lnTo>
                    <a:pt x="175" y="3688"/>
                  </a:lnTo>
                  <a:lnTo>
                    <a:pt x="179" y="3684"/>
                  </a:lnTo>
                  <a:lnTo>
                    <a:pt x="182" y="3683"/>
                  </a:lnTo>
                  <a:lnTo>
                    <a:pt x="189" y="3674"/>
                  </a:lnTo>
                  <a:lnTo>
                    <a:pt x="190" y="3672"/>
                  </a:lnTo>
                  <a:lnTo>
                    <a:pt x="192" y="3669"/>
                  </a:lnTo>
                  <a:lnTo>
                    <a:pt x="197" y="3650"/>
                  </a:lnTo>
                  <a:lnTo>
                    <a:pt x="182" y="3647"/>
                  </a:lnTo>
                  <a:lnTo>
                    <a:pt x="193" y="3656"/>
                  </a:lnTo>
                  <a:lnTo>
                    <a:pt x="201" y="3647"/>
                  </a:lnTo>
                  <a:lnTo>
                    <a:pt x="204" y="3645"/>
                  </a:lnTo>
                  <a:lnTo>
                    <a:pt x="209" y="3636"/>
                  </a:lnTo>
                  <a:lnTo>
                    <a:pt x="195" y="3629"/>
                  </a:lnTo>
                  <a:lnTo>
                    <a:pt x="195" y="3642"/>
                  </a:lnTo>
                  <a:lnTo>
                    <a:pt x="201" y="3641"/>
                  </a:lnTo>
                  <a:lnTo>
                    <a:pt x="205" y="3638"/>
                  </a:lnTo>
                  <a:lnTo>
                    <a:pt x="195" y="3642"/>
                  </a:lnTo>
                  <a:lnTo>
                    <a:pt x="203" y="3642"/>
                  </a:lnTo>
                  <a:lnTo>
                    <a:pt x="203" y="3642"/>
                  </a:lnTo>
                  <a:lnTo>
                    <a:pt x="209" y="3641"/>
                  </a:lnTo>
                  <a:lnTo>
                    <a:pt x="213" y="3638"/>
                  </a:lnTo>
                  <a:lnTo>
                    <a:pt x="216" y="3636"/>
                  </a:lnTo>
                  <a:lnTo>
                    <a:pt x="223" y="3625"/>
                  </a:lnTo>
                  <a:lnTo>
                    <a:pt x="209" y="3619"/>
                  </a:lnTo>
                  <a:lnTo>
                    <a:pt x="220" y="3629"/>
                  </a:lnTo>
                  <a:lnTo>
                    <a:pt x="230" y="3620"/>
                  </a:lnTo>
                  <a:lnTo>
                    <a:pt x="229" y="3619"/>
                  </a:lnTo>
                  <a:lnTo>
                    <a:pt x="232" y="3615"/>
                  </a:lnTo>
                  <a:lnTo>
                    <a:pt x="237" y="3605"/>
                  </a:lnTo>
                  <a:lnTo>
                    <a:pt x="224" y="3599"/>
                  </a:lnTo>
                  <a:lnTo>
                    <a:pt x="235" y="3608"/>
                  </a:lnTo>
                  <a:lnTo>
                    <a:pt x="244" y="3599"/>
                  </a:lnTo>
                  <a:lnTo>
                    <a:pt x="245" y="3599"/>
                  </a:lnTo>
                  <a:lnTo>
                    <a:pt x="253" y="3589"/>
                  </a:lnTo>
                  <a:lnTo>
                    <a:pt x="253" y="3587"/>
                  </a:lnTo>
                  <a:lnTo>
                    <a:pt x="258" y="3579"/>
                  </a:lnTo>
                  <a:lnTo>
                    <a:pt x="260" y="3577"/>
                  </a:lnTo>
                  <a:lnTo>
                    <a:pt x="267" y="3558"/>
                  </a:lnTo>
                  <a:lnTo>
                    <a:pt x="253" y="3553"/>
                  </a:lnTo>
                  <a:lnTo>
                    <a:pt x="267" y="3559"/>
                  </a:lnTo>
                  <a:lnTo>
                    <a:pt x="272" y="3549"/>
                  </a:lnTo>
                  <a:lnTo>
                    <a:pt x="258" y="3543"/>
                  </a:lnTo>
                  <a:lnTo>
                    <a:pt x="270" y="3552"/>
                  </a:lnTo>
                  <a:lnTo>
                    <a:pt x="278" y="3543"/>
                  </a:lnTo>
                  <a:lnTo>
                    <a:pt x="281" y="3540"/>
                  </a:lnTo>
                  <a:lnTo>
                    <a:pt x="282" y="3537"/>
                  </a:lnTo>
                  <a:lnTo>
                    <a:pt x="287" y="3518"/>
                  </a:lnTo>
                  <a:lnTo>
                    <a:pt x="272" y="3515"/>
                  </a:lnTo>
                  <a:lnTo>
                    <a:pt x="284" y="3524"/>
                  </a:lnTo>
                  <a:lnTo>
                    <a:pt x="293" y="3514"/>
                  </a:lnTo>
                  <a:lnTo>
                    <a:pt x="294" y="3510"/>
                  </a:lnTo>
                  <a:lnTo>
                    <a:pt x="296" y="3508"/>
                  </a:lnTo>
                  <a:lnTo>
                    <a:pt x="301" y="3490"/>
                  </a:lnTo>
                  <a:lnTo>
                    <a:pt x="286" y="3486"/>
                  </a:lnTo>
                  <a:lnTo>
                    <a:pt x="297" y="3497"/>
                  </a:lnTo>
                  <a:lnTo>
                    <a:pt x="307" y="3488"/>
                  </a:lnTo>
                  <a:lnTo>
                    <a:pt x="306" y="3486"/>
                  </a:lnTo>
                  <a:lnTo>
                    <a:pt x="309" y="3483"/>
                  </a:lnTo>
                  <a:lnTo>
                    <a:pt x="309" y="3482"/>
                  </a:lnTo>
                  <a:lnTo>
                    <a:pt x="315" y="3463"/>
                  </a:lnTo>
                  <a:lnTo>
                    <a:pt x="302" y="3458"/>
                  </a:lnTo>
                  <a:lnTo>
                    <a:pt x="315" y="3463"/>
                  </a:lnTo>
                  <a:lnTo>
                    <a:pt x="323" y="3444"/>
                  </a:lnTo>
                  <a:lnTo>
                    <a:pt x="309" y="3439"/>
                  </a:lnTo>
                  <a:lnTo>
                    <a:pt x="323" y="3446"/>
                  </a:lnTo>
                  <a:lnTo>
                    <a:pt x="328" y="3437"/>
                  </a:lnTo>
                  <a:lnTo>
                    <a:pt x="328" y="3436"/>
                  </a:lnTo>
                  <a:lnTo>
                    <a:pt x="336" y="3416"/>
                  </a:lnTo>
                  <a:lnTo>
                    <a:pt x="336" y="3416"/>
                  </a:lnTo>
                  <a:lnTo>
                    <a:pt x="338" y="3413"/>
                  </a:lnTo>
                  <a:lnTo>
                    <a:pt x="343" y="3385"/>
                  </a:lnTo>
                  <a:lnTo>
                    <a:pt x="328" y="3383"/>
                  </a:lnTo>
                  <a:lnTo>
                    <a:pt x="343" y="3387"/>
                  </a:lnTo>
                  <a:lnTo>
                    <a:pt x="351" y="3359"/>
                  </a:lnTo>
                  <a:lnTo>
                    <a:pt x="351" y="3358"/>
                  </a:lnTo>
                  <a:lnTo>
                    <a:pt x="356" y="3338"/>
                  </a:lnTo>
                  <a:lnTo>
                    <a:pt x="364" y="3310"/>
                  </a:lnTo>
                  <a:lnTo>
                    <a:pt x="364" y="3310"/>
                  </a:lnTo>
                  <a:lnTo>
                    <a:pt x="370" y="3282"/>
                  </a:lnTo>
                  <a:lnTo>
                    <a:pt x="355" y="3279"/>
                  </a:lnTo>
                  <a:lnTo>
                    <a:pt x="370" y="3282"/>
                  </a:lnTo>
                  <a:lnTo>
                    <a:pt x="377" y="3254"/>
                  </a:lnTo>
                  <a:lnTo>
                    <a:pt x="377" y="3253"/>
                  </a:lnTo>
                  <a:lnTo>
                    <a:pt x="382" y="3224"/>
                  </a:lnTo>
                  <a:lnTo>
                    <a:pt x="367" y="3222"/>
                  </a:lnTo>
                  <a:lnTo>
                    <a:pt x="381" y="3227"/>
                  </a:lnTo>
                  <a:lnTo>
                    <a:pt x="392" y="3198"/>
                  </a:lnTo>
                  <a:lnTo>
                    <a:pt x="393" y="3196"/>
                  </a:lnTo>
                  <a:lnTo>
                    <a:pt x="398" y="3158"/>
                  </a:lnTo>
                  <a:lnTo>
                    <a:pt x="384" y="3155"/>
                  </a:lnTo>
                  <a:lnTo>
                    <a:pt x="398" y="3159"/>
                  </a:lnTo>
                  <a:lnTo>
                    <a:pt x="407" y="3122"/>
                  </a:lnTo>
                  <a:lnTo>
                    <a:pt x="407" y="3119"/>
                  </a:lnTo>
                  <a:lnTo>
                    <a:pt x="412" y="3063"/>
                  </a:lnTo>
                  <a:lnTo>
                    <a:pt x="397" y="3062"/>
                  </a:lnTo>
                  <a:lnTo>
                    <a:pt x="412" y="3064"/>
                  </a:lnTo>
                  <a:lnTo>
                    <a:pt x="420" y="3015"/>
                  </a:lnTo>
                  <a:lnTo>
                    <a:pt x="426" y="2969"/>
                  </a:lnTo>
                  <a:lnTo>
                    <a:pt x="426" y="2969"/>
                  </a:lnTo>
                  <a:lnTo>
                    <a:pt x="433" y="2902"/>
                  </a:lnTo>
                  <a:lnTo>
                    <a:pt x="433" y="2901"/>
                  </a:lnTo>
                  <a:lnTo>
                    <a:pt x="438" y="2845"/>
                  </a:lnTo>
                  <a:lnTo>
                    <a:pt x="447" y="2760"/>
                  </a:lnTo>
                  <a:lnTo>
                    <a:pt x="447" y="2760"/>
                  </a:lnTo>
                  <a:lnTo>
                    <a:pt x="452" y="2674"/>
                  </a:lnTo>
                  <a:lnTo>
                    <a:pt x="437" y="2673"/>
                  </a:lnTo>
                  <a:lnTo>
                    <a:pt x="452" y="2674"/>
                  </a:lnTo>
                  <a:lnTo>
                    <a:pt x="460" y="2580"/>
                  </a:lnTo>
                  <a:lnTo>
                    <a:pt x="460" y="2580"/>
                  </a:lnTo>
                  <a:lnTo>
                    <a:pt x="465" y="2466"/>
                  </a:lnTo>
                  <a:lnTo>
                    <a:pt x="450" y="2465"/>
                  </a:lnTo>
                  <a:lnTo>
                    <a:pt x="465" y="2466"/>
                  </a:lnTo>
                  <a:lnTo>
                    <a:pt x="476" y="2344"/>
                  </a:lnTo>
                  <a:lnTo>
                    <a:pt x="476" y="2344"/>
                  </a:lnTo>
                  <a:lnTo>
                    <a:pt x="481" y="2183"/>
                  </a:lnTo>
                  <a:lnTo>
                    <a:pt x="489" y="2004"/>
                  </a:lnTo>
                  <a:lnTo>
                    <a:pt x="495" y="1777"/>
                  </a:lnTo>
                  <a:lnTo>
                    <a:pt x="503" y="1503"/>
                  </a:lnTo>
                  <a:lnTo>
                    <a:pt x="503" y="1502"/>
                  </a:lnTo>
                  <a:lnTo>
                    <a:pt x="507" y="1142"/>
                  </a:lnTo>
                  <a:lnTo>
                    <a:pt x="493" y="1142"/>
                  </a:lnTo>
                  <a:lnTo>
                    <a:pt x="507" y="1144"/>
                  </a:lnTo>
                  <a:lnTo>
                    <a:pt x="516" y="662"/>
                  </a:lnTo>
                  <a:lnTo>
                    <a:pt x="516" y="661"/>
                  </a:lnTo>
                  <a:lnTo>
                    <a:pt x="521" y="0"/>
                  </a:lnTo>
                  <a:lnTo>
                    <a:pt x="491" y="0"/>
                  </a:lnTo>
                  <a:lnTo>
                    <a:pt x="486" y="661"/>
                  </a:lnTo>
                  <a:lnTo>
                    <a:pt x="501" y="661"/>
                  </a:lnTo>
                  <a:lnTo>
                    <a:pt x="486" y="661"/>
                  </a:lnTo>
                  <a:lnTo>
                    <a:pt x="478" y="1142"/>
                  </a:lnTo>
                  <a:lnTo>
                    <a:pt x="478" y="1142"/>
                  </a:lnTo>
                  <a:lnTo>
                    <a:pt x="473" y="1502"/>
                  </a:lnTo>
                  <a:lnTo>
                    <a:pt x="488" y="1502"/>
                  </a:lnTo>
                  <a:lnTo>
                    <a:pt x="473" y="1502"/>
                  </a:lnTo>
                  <a:lnTo>
                    <a:pt x="465" y="1776"/>
                  </a:lnTo>
                  <a:lnTo>
                    <a:pt x="459" y="2003"/>
                  </a:lnTo>
                  <a:lnTo>
                    <a:pt x="452" y="2182"/>
                  </a:lnTo>
                  <a:lnTo>
                    <a:pt x="447" y="2343"/>
                  </a:lnTo>
                  <a:lnTo>
                    <a:pt x="462" y="2343"/>
                  </a:lnTo>
                  <a:lnTo>
                    <a:pt x="447" y="2342"/>
                  </a:lnTo>
                  <a:lnTo>
                    <a:pt x="436" y="2464"/>
                  </a:lnTo>
                  <a:lnTo>
                    <a:pt x="436" y="2465"/>
                  </a:lnTo>
                  <a:lnTo>
                    <a:pt x="431" y="2579"/>
                  </a:lnTo>
                  <a:lnTo>
                    <a:pt x="446" y="2579"/>
                  </a:lnTo>
                  <a:lnTo>
                    <a:pt x="431" y="2578"/>
                  </a:lnTo>
                  <a:lnTo>
                    <a:pt x="422" y="2672"/>
                  </a:lnTo>
                  <a:lnTo>
                    <a:pt x="422" y="2673"/>
                  </a:lnTo>
                  <a:lnTo>
                    <a:pt x="417" y="2759"/>
                  </a:lnTo>
                  <a:lnTo>
                    <a:pt x="432" y="2759"/>
                  </a:lnTo>
                  <a:lnTo>
                    <a:pt x="417" y="2758"/>
                  </a:lnTo>
                  <a:lnTo>
                    <a:pt x="408" y="2843"/>
                  </a:lnTo>
                  <a:lnTo>
                    <a:pt x="403" y="2899"/>
                  </a:lnTo>
                  <a:lnTo>
                    <a:pt x="418" y="2900"/>
                  </a:lnTo>
                  <a:lnTo>
                    <a:pt x="403" y="2899"/>
                  </a:lnTo>
                  <a:lnTo>
                    <a:pt x="396" y="2966"/>
                  </a:lnTo>
                  <a:lnTo>
                    <a:pt x="411" y="2967"/>
                  </a:lnTo>
                  <a:lnTo>
                    <a:pt x="397" y="2966"/>
                  </a:lnTo>
                  <a:lnTo>
                    <a:pt x="391" y="3012"/>
                  </a:lnTo>
                  <a:lnTo>
                    <a:pt x="384" y="3061"/>
                  </a:lnTo>
                  <a:lnTo>
                    <a:pt x="382" y="3061"/>
                  </a:lnTo>
                  <a:lnTo>
                    <a:pt x="377" y="3117"/>
                  </a:lnTo>
                  <a:lnTo>
                    <a:pt x="392" y="3118"/>
                  </a:lnTo>
                  <a:lnTo>
                    <a:pt x="379" y="3116"/>
                  </a:lnTo>
                  <a:lnTo>
                    <a:pt x="370" y="3153"/>
                  </a:lnTo>
                  <a:lnTo>
                    <a:pt x="369" y="3155"/>
                  </a:lnTo>
                  <a:lnTo>
                    <a:pt x="370" y="3154"/>
                  </a:lnTo>
                  <a:lnTo>
                    <a:pt x="365" y="3193"/>
                  </a:lnTo>
                  <a:lnTo>
                    <a:pt x="379" y="3194"/>
                  </a:lnTo>
                  <a:lnTo>
                    <a:pt x="365" y="3189"/>
                  </a:lnTo>
                  <a:lnTo>
                    <a:pt x="354" y="3218"/>
                  </a:lnTo>
                  <a:lnTo>
                    <a:pt x="353" y="3222"/>
                  </a:lnTo>
                  <a:lnTo>
                    <a:pt x="354" y="3220"/>
                  </a:lnTo>
                  <a:lnTo>
                    <a:pt x="349" y="3248"/>
                  </a:lnTo>
                  <a:lnTo>
                    <a:pt x="363" y="3250"/>
                  </a:lnTo>
                  <a:lnTo>
                    <a:pt x="349" y="3247"/>
                  </a:lnTo>
                  <a:lnTo>
                    <a:pt x="341" y="3275"/>
                  </a:lnTo>
                  <a:lnTo>
                    <a:pt x="340" y="3279"/>
                  </a:lnTo>
                  <a:lnTo>
                    <a:pt x="341" y="3276"/>
                  </a:lnTo>
                  <a:lnTo>
                    <a:pt x="335" y="3305"/>
                  </a:lnTo>
                  <a:lnTo>
                    <a:pt x="349" y="3307"/>
                  </a:lnTo>
                  <a:lnTo>
                    <a:pt x="335" y="3303"/>
                  </a:lnTo>
                  <a:lnTo>
                    <a:pt x="328" y="3332"/>
                  </a:lnTo>
                  <a:lnTo>
                    <a:pt x="323" y="3351"/>
                  </a:lnTo>
                  <a:lnTo>
                    <a:pt x="336" y="3354"/>
                  </a:lnTo>
                  <a:lnTo>
                    <a:pt x="323" y="3351"/>
                  </a:lnTo>
                  <a:lnTo>
                    <a:pt x="314" y="3379"/>
                  </a:lnTo>
                  <a:lnTo>
                    <a:pt x="313" y="3383"/>
                  </a:lnTo>
                  <a:lnTo>
                    <a:pt x="314" y="3380"/>
                  </a:lnTo>
                  <a:lnTo>
                    <a:pt x="309" y="3408"/>
                  </a:lnTo>
                  <a:lnTo>
                    <a:pt x="323" y="3411"/>
                  </a:lnTo>
                  <a:lnTo>
                    <a:pt x="309" y="3406"/>
                  </a:lnTo>
                  <a:lnTo>
                    <a:pt x="301" y="3425"/>
                  </a:lnTo>
                  <a:lnTo>
                    <a:pt x="314" y="3430"/>
                  </a:lnTo>
                  <a:lnTo>
                    <a:pt x="302" y="3424"/>
                  </a:lnTo>
                  <a:lnTo>
                    <a:pt x="297" y="3433"/>
                  </a:lnTo>
                  <a:lnTo>
                    <a:pt x="296" y="3434"/>
                  </a:lnTo>
                  <a:lnTo>
                    <a:pt x="288" y="3454"/>
                  </a:lnTo>
                  <a:lnTo>
                    <a:pt x="288" y="3455"/>
                  </a:lnTo>
                  <a:lnTo>
                    <a:pt x="282" y="3474"/>
                  </a:lnTo>
                  <a:lnTo>
                    <a:pt x="296" y="3477"/>
                  </a:lnTo>
                  <a:lnTo>
                    <a:pt x="286" y="3468"/>
                  </a:lnTo>
                  <a:lnTo>
                    <a:pt x="276" y="3477"/>
                  </a:lnTo>
                  <a:lnTo>
                    <a:pt x="276" y="3477"/>
                  </a:lnTo>
                  <a:lnTo>
                    <a:pt x="272" y="3481"/>
                  </a:lnTo>
                  <a:lnTo>
                    <a:pt x="272" y="3483"/>
                  </a:lnTo>
                  <a:lnTo>
                    <a:pt x="267" y="3501"/>
                  </a:lnTo>
                  <a:lnTo>
                    <a:pt x="281" y="3505"/>
                  </a:lnTo>
                  <a:lnTo>
                    <a:pt x="270" y="3497"/>
                  </a:lnTo>
                  <a:lnTo>
                    <a:pt x="261" y="3507"/>
                  </a:lnTo>
                  <a:lnTo>
                    <a:pt x="258" y="3509"/>
                  </a:lnTo>
                  <a:lnTo>
                    <a:pt x="258" y="3511"/>
                  </a:lnTo>
                  <a:lnTo>
                    <a:pt x="253" y="3531"/>
                  </a:lnTo>
                  <a:lnTo>
                    <a:pt x="267" y="3534"/>
                  </a:lnTo>
                  <a:lnTo>
                    <a:pt x="256" y="3525"/>
                  </a:lnTo>
                  <a:lnTo>
                    <a:pt x="247" y="3534"/>
                  </a:lnTo>
                  <a:lnTo>
                    <a:pt x="245" y="3537"/>
                  </a:lnTo>
                  <a:lnTo>
                    <a:pt x="240" y="3547"/>
                  </a:lnTo>
                  <a:lnTo>
                    <a:pt x="240" y="3549"/>
                  </a:lnTo>
                  <a:lnTo>
                    <a:pt x="232" y="3568"/>
                  </a:lnTo>
                  <a:lnTo>
                    <a:pt x="246" y="3572"/>
                  </a:lnTo>
                  <a:lnTo>
                    <a:pt x="234" y="3566"/>
                  </a:lnTo>
                  <a:lnTo>
                    <a:pt x="229" y="3573"/>
                  </a:lnTo>
                  <a:lnTo>
                    <a:pt x="241" y="3580"/>
                  </a:lnTo>
                  <a:lnTo>
                    <a:pt x="230" y="3572"/>
                  </a:lnTo>
                  <a:lnTo>
                    <a:pt x="221" y="3582"/>
                  </a:lnTo>
                  <a:lnTo>
                    <a:pt x="232" y="3590"/>
                  </a:lnTo>
                  <a:lnTo>
                    <a:pt x="221" y="3581"/>
                  </a:lnTo>
                  <a:lnTo>
                    <a:pt x="213" y="3590"/>
                  </a:lnTo>
                  <a:lnTo>
                    <a:pt x="210" y="3594"/>
                  </a:lnTo>
                  <a:lnTo>
                    <a:pt x="205" y="3604"/>
                  </a:lnTo>
                  <a:lnTo>
                    <a:pt x="219" y="3610"/>
                  </a:lnTo>
                  <a:lnTo>
                    <a:pt x="209" y="3601"/>
                  </a:lnTo>
                  <a:lnTo>
                    <a:pt x="199" y="3610"/>
                  </a:lnTo>
                  <a:lnTo>
                    <a:pt x="199" y="3610"/>
                  </a:lnTo>
                  <a:lnTo>
                    <a:pt x="197" y="3612"/>
                  </a:lnTo>
                  <a:lnTo>
                    <a:pt x="190" y="3622"/>
                  </a:lnTo>
                  <a:lnTo>
                    <a:pt x="203" y="3615"/>
                  </a:lnTo>
                  <a:lnTo>
                    <a:pt x="197" y="3616"/>
                  </a:lnTo>
                  <a:lnTo>
                    <a:pt x="193" y="3620"/>
                  </a:lnTo>
                  <a:lnTo>
                    <a:pt x="203" y="3629"/>
                  </a:lnTo>
                  <a:lnTo>
                    <a:pt x="203" y="3615"/>
                  </a:lnTo>
                  <a:lnTo>
                    <a:pt x="195" y="3615"/>
                  </a:lnTo>
                  <a:lnTo>
                    <a:pt x="195" y="3615"/>
                  </a:lnTo>
                  <a:lnTo>
                    <a:pt x="189" y="3616"/>
                  </a:lnTo>
                  <a:lnTo>
                    <a:pt x="185" y="3620"/>
                  </a:lnTo>
                  <a:lnTo>
                    <a:pt x="183" y="3623"/>
                  </a:lnTo>
                  <a:lnTo>
                    <a:pt x="178" y="3632"/>
                  </a:lnTo>
                  <a:lnTo>
                    <a:pt x="190" y="3638"/>
                  </a:lnTo>
                  <a:lnTo>
                    <a:pt x="179" y="3629"/>
                  </a:lnTo>
                  <a:lnTo>
                    <a:pt x="170" y="3638"/>
                  </a:lnTo>
                  <a:lnTo>
                    <a:pt x="168" y="3641"/>
                  </a:lnTo>
                  <a:lnTo>
                    <a:pt x="168" y="3643"/>
                  </a:lnTo>
                  <a:lnTo>
                    <a:pt x="163" y="3663"/>
                  </a:lnTo>
                  <a:lnTo>
                    <a:pt x="177" y="3666"/>
                  </a:lnTo>
                  <a:lnTo>
                    <a:pt x="166" y="3658"/>
                  </a:lnTo>
                  <a:lnTo>
                    <a:pt x="158" y="3667"/>
                  </a:lnTo>
                  <a:lnTo>
                    <a:pt x="169" y="3662"/>
                  </a:lnTo>
                  <a:lnTo>
                    <a:pt x="163" y="3663"/>
                  </a:lnTo>
                  <a:lnTo>
                    <a:pt x="159" y="3666"/>
                  </a:lnTo>
                  <a:lnTo>
                    <a:pt x="169" y="3675"/>
                  </a:lnTo>
                  <a:lnTo>
                    <a:pt x="169" y="3662"/>
                  </a:lnTo>
                  <a:lnTo>
                    <a:pt x="163" y="3662"/>
                  </a:lnTo>
                  <a:lnTo>
                    <a:pt x="163" y="3662"/>
                  </a:lnTo>
                  <a:lnTo>
                    <a:pt x="157" y="3663"/>
                  </a:lnTo>
                  <a:lnTo>
                    <a:pt x="153" y="3666"/>
                  </a:lnTo>
                  <a:lnTo>
                    <a:pt x="152" y="3668"/>
                  </a:lnTo>
                  <a:lnTo>
                    <a:pt x="144" y="3678"/>
                  </a:lnTo>
                  <a:lnTo>
                    <a:pt x="143" y="3680"/>
                  </a:lnTo>
                  <a:lnTo>
                    <a:pt x="138" y="3689"/>
                  </a:lnTo>
                  <a:lnTo>
                    <a:pt x="151" y="3681"/>
                  </a:lnTo>
                  <a:lnTo>
                    <a:pt x="144" y="3682"/>
                  </a:lnTo>
                  <a:lnTo>
                    <a:pt x="141" y="3685"/>
                  </a:lnTo>
                  <a:lnTo>
                    <a:pt x="151" y="3694"/>
                  </a:lnTo>
                  <a:lnTo>
                    <a:pt x="151" y="3681"/>
                  </a:lnTo>
                  <a:lnTo>
                    <a:pt x="142" y="3681"/>
                  </a:lnTo>
                  <a:lnTo>
                    <a:pt x="142" y="3681"/>
                  </a:lnTo>
                  <a:lnTo>
                    <a:pt x="136" y="3682"/>
                  </a:lnTo>
                  <a:lnTo>
                    <a:pt x="132" y="3685"/>
                  </a:lnTo>
                  <a:lnTo>
                    <a:pt x="128" y="3689"/>
                  </a:lnTo>
                  <a:lnTo>
                    <a:pt x="123" y="3699"/>
                  </a:lnTo>
                  <a:lnTo>
                    <a:pt x="137" y="3704"/>
                  </a:lnTo>
                  <a:lnTo>
                    <a:pt x="127" y="3694"/>
                  </a:lnTo>
                  <a:lnTo>
                    <a:pt x="116" y="3703"/>
                  </a:lnTo>
                  <a:lnTo>
                    <a:pt x="126" y="3700"/>
                  </a:lnTo>
                  <a:lnTo>
                    <a:pt x="120" y="3701"/>
                  </a:lnTo>
                  <a:lnTo>
                    <a:pt x="126" y="3714"/>
                  </a:lnTo>
                  <a:lnTo>
                    <a:pt x="126" y="3700"/>
                  </a:lnTo>
                  <a:lnTo>
                    <a:pt x="121" y="3700"/>
                  </a:lnTo>
                  <a:lnTo>
                    <a:pt x="121" y="3700"/>
                  </a:lnTo>
                  <a:lnTo>
                    <a:pt x="115" y="3701"/>
                  </a:lnTo>
                  <a:lnTo>
                    <a:pt x="111" y="3704"/>
                  </a:lnTo>
                  <a:lnTo>
                    <a:pt x="110" y="3706"/>
                  </a:lnTo>
                  <a:lnTo>
                    <a:pt x="102" y="3715"/>
                  </a:lnTo>
                  <a:lnTo>
                    <a:pt x="114" y="3709"/>
                  </a:lnTo>
                  <a:lnTo>
                    <a:pt x="107" y="3710"/>
                  </a:lnTo>
                  <a:lnTo>
                    <a:pt x="104" y="3714"/>
                  </a:lnTo>
                  <a:lnTo>
                    <a:pt x="114" y="3723"/>
                  </a:lnTo>
                  <a:lnTo>
                    <a:pt x="114" y="3709"/>
                  </a:lnTo>
                  <a:lnTo>
                    <a:pt x="107" y="3709"/>
                  </a:lnTo>
                  <a:lnTo>
                    <a:pt x="107" y="3709"/>
                  </a:lnTo>
                  <a:lnTo>
                    <a:pt x="101" y="3710"/>
                  </a:lnTo>
                  <a:lnTo>
                    <a:pt x="97" y="3714"/>
                  </a:lnTo>
                  <a:lnTo>
                    <a:pt x="96" y="3715"/>
                  </a:lnTo>
                  <a:lnTo>
                    <a:pt x="89" y="3724"/>
                  </a:lnTo>
                  <a:lnTo>
                    <a:pt x="100" y="3718"/>
                  </a:lnTo>
                  <a:lnTo>
                    <a:pt x="94" y="3719"/>
                  </a:lnTo>
                  <a:lnTo>
                    <a:pt x="90" y="3723"/>
                  </a:lnTo>
                  <a:lnTo>
                    <a:pt x="100" y="3732"/>
                  </a:lnTo>
                  <a:lnTo>
                    <a:pt x="100" y="3718"/>
                  </a:lnTo>
                  <a:lnTo>
                    <a:pt x="94" y="3718"/>
                  </a:lnTo>
                  <a:lnTo>
                    <a:pt x="94" y="3718"/>
                  </a:lnTo>
                  <a:lnTo>
                    <a:pt x="87" y="3719"/>
                  </a:lnTo>
                  <a:lnTo>
                    <a:pt x="84" y="3723"/>
                  </a:lnTo>
                  <a:lnTo>
                    <a:pt x="83" y="3725"/>
                  </a:lnTo>
                  <a:lnTo>
                    <a:pt x="75" y="3735"/>
                  </a:lnTo>
                  <a:lnTo>
                    <a:pt x="86" y="3728"/>
                  </a:lnTo>
                  <a:lnTo>
                    <a:pt x="80" y="3729"/>
                  </a:lnTo>
                  <a:lnTo>
                    <a:pt x="76" y="3733"/>
                  </a:lnTo>
                  <a:lnTo>
                    <a:pt x="86" y="3742"/>
                  </a:lnTo>
                  <a:lnTo>
                    <a:pt x="86" y="3728"/>
                  </a:lnTo>
                  <a:lnTo>
                    <a:pt x="81" y="3728"/>
                  </a:lnTo>
                  <a:lnTo>
                    <a:pt x="81" y="3728"/>
                  </a:lnTo>
                  <a:lnTo>
                    <a:pt x="75" y="3729"/>
                  </a:lnTo>
                  <a:lnTo>
                    <a:pt x="71" y="3733"/>
                  </a:lnTo>
                  <a:lnTo>
                    <a:pt x="70" y="3733"/>
                  </a:lnTo>
                  <a:lnTo>
                    <a:pt x="61" y="3742"/>
                  </a:lnTo>
                  <a:lnTo>
                    <a:pt x="73" y="3737"/>
                  </a:lnTo>
                  <a:lnTo>
                    <a:pt x="66" y="3738"/>
                  </a:lnTo>
                  <a:lnTo>
                    <a:pt x="63" y="3742"/>
                  </a:lnTo>
                  <a:lnTo>
                    <a:pt x="73" y="3751"/>
                  </a:lnTo>
                  <a:lnTo>
                    <a:pt x="73" y="3737"/>
                  </a:lnTo>
                  <a:lnTo>
                    <a:pt x="68" y="3737"/>
                  </a:lnTo>
                  <a:lnTo>
                    <a:pt x="68" y="3737"/>
                  </a:lnTo>
                  <a:lnTo>
                    <a:pt x="61" y="3738"/>
                  </a:lnTo>
                  <a:lnTo>
                    <a:pt x="58" y="3742"/>
                  </a:lnTo>
                  <a:lnTo>
                    <a:pt x="57" y="3744"/>
                  </a:lnTo>
                  <a:lnTo>
                    <a:pt x="49" y="3754"/>
                  </a:lnTo>
                  <a:lnTo>
                    <a:pt x="60" y="3747"/>
                  </a:lnTo>
                  <a:lnTo>
                    <a:pt x="54" y="3749"/>
                  </a:lnTo>
                  <a:lnTo>
                    <a:pt x="50" y="3752"/>
                  </a:lnTo>
                  <a:lnTo>
                    <a:pt x="60" y="3761"/>
                  </a:lnTo>
                  <a:lnTo>
                    <a:pt x="60" y="3747"/>
                  </a:lnTo>
                  <a:lnTo>
                    <a:pt x="52" y="3747"/>
                  </a:lnTo>
                  <a:lnTo>
                    <a:pt x="52" y="3747"/>
                  </a:lnTo>
                  <a:lnTo>
                    <a:pt x="45" y="3749"/>
                  </a:lnTo>
                  <a:lnTo>
                    <a:pt x="42" y="3752"/>
                  </a:lnTo>
                  <a:lnTo>
                    <a:pt x="40" y="3753"/>
                  </a:lnTo>
                  <a:lnTo>
                    <a:pt x="33" y="3762"/>
                  </a:lnTo>
                  <a:lnTo>
                    <a:pt x="44" y="3756"/>
                  </a:lnTo>
                  <a:lnTo>
                    <a:pt x="38" y="3758"/>
                  </a:lnTo>
                  <a:lnTo>
                    <a:pt x="34" y="3761"/>
                  </a:lnTo>
                  <a:lnTo>
                    <a:pt x="44" y="3770"/>
                  </a:lnTo>
                  <a:lnTo>
                    <a:pt x="44" y="3756"/>
                  </a:lnTo>
                  <a:lnTo>
                    <a:pt x="38" y="3756"/>
                  </a:lnTo>
                  <a:lnTo>
                    <a:pt x="31" y="3756"/>
                  </a:lnTo>
                  <a:lnTo>
                    <a:pt x="31" y="3756"/>
                  </a:lnTo>
                  <a:lnTo>
                    <a:pt x="24" y="3758"/>
                  </a:lnTo>
                  <a:lnTo>
                    <a:pt x="21" y="3761"/>
                  </a:lnTo>
                  <a:lnTo>
                    <a:pt x="17" y="3764"/>
                  </a:lnTo>
                  <a:lnTo>
                    <a:pt x="12" y="3775"/>
                  </a:lnTo>
                  <a:lnTo>
                    <a:pt x="26" y="3767"/>
                  </a:lnTo>
                  <a:lnTo>
                    <a:pt x="19" y="3768"/>
                  </a:lnTo>
                  <a:lnTo>
                    <a:pt x="16" y="3771"/>
                  </a:lnTo>
                  <a:lnTo>
                    <a:pt x="26" y="3780"/>
                  </a:lnTo>
                  <a:lnTo>
                    <a:pt x="26" y="3767"/>
                  </a:lnTo>
                  <a:lnTo>
                    <a:pt x="17" y="3767"/>
                  </a:lnTo>
                  <a:lnTo>
                    <a:pt x="17" y="3767"/>
                  </a:lnTo>
                  <a:lnTo>
                    <a:pt x="11" y="3768"/>
                  </a:lnTo>
                  <a:lnTo>
                    <a:pt x="7" y="3771"/>
                  </a:lnTo>
                  <a:lnTo>
                    <a:pt x="4" y="3773"/>
                  </a:lnTo>
                  <a:lnTo>
                    <a:pt x="0" y="378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28"/>
            <p:cNvSpPr>
              <a:spLocks noChangeShapeType="1"/>
            </p:cNvSpPr>
            <p:nvPr/>
          </p:nvSpPr>
          <p:spPr bwMode="auto">
            <a:xfrm>
              <a:off x="3120" y="864"/>
              <a:ext cx="1" cy="2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30"/>
            <p:cNvSpPr txBox="1">
              <a:spLocks noChangeArrowheads="1"/>
            </p:cNvSpPr>
            <p:nvPr/>
          </p:nvSpPr>
          <p:spPr bwMode="auto">
            <a:xfrm>
              <a:off x="3024" y="3072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</a:t>
              </a:r>
            </a:p>
          </p:txBody>
        </p:sp>
      </p:grpSp>
      <p:grpSp>
        <p:nvGrpSpPr>
          <p:cNvPr id="47" name="Group 240"/>
          <p:cNvGrpSpPr>
            <a:grpSpLocks/>
          </p:cNvGrpSpPr>
          <p:nvPr/>
        </p:nvGrpSpPr>
        <p:grpSpPr bwMode="auto">
          <a:xfrm>
            <a:off x="289377" y="2886432"/>
            <a:ext cx="3667125" cy="3951288"/>
            <a:chOff x="1708" y="816"/>
            <a:chExt cx="2310" cy="2489"/>
          </a:xfrm>
        </p:grpSpPr>
        <p:grpSp>
          <p:nvGrpSpPr>
            <p:cNvPr id="48" name="Group 87"/>
            <p:cNvGrpSpPr>
              <a:grpSpLocks/>
            </p:cNvGrpSpPr>
            <p:nvPr/>
          </p:nvGrpSpPr>
          <p:grpSpPr bwMode="auto">
            <a:xfrm>
              <a:off x="1708" y="1053"/>
              <a:ext cx="698" cy="1968"/>
              <a:chOff x="1708" y="1053"/>
              <a:chExt cx="698" cy="1968"/>
            </a:xfrm>
          </p:grpSpPr>
          <p:sp>
            <p:nvSpPr>
              <p:cNvPr id="56" name="Freeform 85"/>
              <p:cNvSpPr>
                <a:spLocks/>
              </p:cNvSpPr>
              <p:nvPr/>
            </p:nvSpPr>
            <p:spPr bwMode="auto">
              <a:xfrm>
                <a:off x="1708" y="2940"/>
                <a:ext cx="443" cy="81"/>
              </a:xfrm>
              <a:custGeom>
                <a:avLst/>
                <a:gdLst/>
                <a:ahLst/>
                <a:cxnLst>
                  <a:cxn ang="0">
                    <a:pos x="26" y="161"/>
                  </a:cxn>
                  <a:cxn ang="0">
                    <a:pos x="87" y="161"/>
                  </a:cxn>
                  <a:cxn ang="0">
                    <a:pos x="150" y="161"/>
                  </a:cxn>
                  <a:cxn ang="0">
                    <a:pos x="209" y="161"/>
                  </a:cxn>
                  <a:cxn ang="0">
                    <a:pos x="273" y="161"/>
                  </a:cxn>
                  <a:cxn ang="0">
                    <a:pos x="292" y="150"/>
                  </a:cxn>
                  <a:cxn ang="0">
                    <a:pos x="333" y="151"/>
                  </a:cxn>
                  <a:cxn ang="0">
                    <a:pos x="389" y="151"/>
                  </a:cxn>
                  <a:cxn ang="0">
                    <a:pos x="398" y="142"/>
                  </a:cxn>
                  <a:cxn ang="0">
                    <a:pos x="458" y="142"/>
                  </a:cxn>
                  <a:cxn ang="0">
                    <a:pos x="478" y="131"/>
                  </a:cxn>
                  <a:cxn ang="0">
                    <a:pos x="519" y="132"/>
                  </a:cxn>
                  <a:cxn ang="0">
                    <a:pos x="541" y="122"/>
                  </a:cxn>
                  <a:cxn ang="0">
                    <a:pos x="583" y="122"/>
                  </a:cxn>
                  <a:cxn ang="0">
                    <a:pos x="598" y="108"/>
                  </a:cxn>
                  <a:cxn ang="0">
                    <a:pos x="637" y="111"/>
                  </a:cxn>
                  <a:cxn ang="0">
                    <a:pos x="644" y="102"/>
                  </a:cxn>
                  <a:cxn ang="0">
                    <a:pos x="690" y="89"/>
                  </a:cxn>
                  <a:cxn ang="0">
                    <a:pos x="707" y="93"/>
                  </a:cxn>
                  <a:cxn ang="0">
                    <a:pos x="723" y="80"/>
                  </a:cxn>
                  <a:cxn ang="0">
                    <a:pos x="751" y="80"/>
                  </a:cxn>
                  <a:cxn ang="0">
                    <a:pos x="767" y="75"/>
                  </a:cxn>
                  <a:cxn ang="0">
                    <a:pos x="787" y="61"/>
                  </a:cxn>
                  <a:cxn ang="0">
                    <a:pos x="815" y="50"/>
                  </a:cxn>
                  <a:cxn ang="0">
                    <a:pos x="821" y="56"/>
                  </a:cxn>
                  <a:cxn ang="0">
                    <a:pos x="830" y="46"/>
                  </a:cxn>
                  <a:cxn ang="0">
                    <a:pos x="851" y="37"/>
                  </a:cxn>
                  <a:cxn ang="0">
                    <a:pos x="877" y="31"/>
                  </a:cxn>
                  <a:cxn ang="0">
                    <a:pos x="886" y="0"/>
                  </a:cxn>
                  <a:cxn ang="0">
                    <a:pos x="859" y="11"/>
                  </a:cxn>
                  <a:cxn ang="0">
                    <a:pos x="840" y="15"/>
                  </a:cxn>
                  <a:cxn ang="0">
                    <a:pos x="830" y="19"/>
                  </a:cxn>
                  <a:cxn ang="0">
                    <a:pos x="821" y="29"/>
                  </a:cxn>
                  <a:cxn ang="0">
                    <a:pos x="795" y="38"/>
                  </a:cxn>
                  <a:cxn ang="0">
                    <a:pos x="771" y="39"/>
                  </a:cxn>
                  <a:cxn ang="0">
                    <a:pos x="761" y="48"/>
                  </a:cxn>
                  <a:cxn ang="0">
                    <a:pos x="733" y="58"/>
                  </a:cxn>
                  <a:cxn ang="0">
                    <a:pos x="707" y="58"/>
                  </a:cxn>
                  <a:cxn ang="0">
                    <a:pos x="700" y="66"/>
                  </a:cxn>
                  <a:cxn ang="0">
                    <a:pos x="670" y="75"/>
                  </a:cxn>
                  <a:cxn ang="0">
                    <a:pos x="639" y="75"/>
                  </a:cxn>
                  <a:cxn ang="0">
                    <a:pos x="631" y="99"/>
                  </a:cxn>
                  <a:cxn ang="0">
                    <a:pos x="582" y="86"/>
                  </a:cxn>
                  <a:cxn ang="0">
                    <a:pos x="575" y="94"/>
                  </a:cxn>
                  <a:cxn ang="0">
                    <a:pos x="529" y="101"/>
                  </a:cxn>
                  <a:cxn ang="0">
                    <a:pos x="512" y="105"/>
                  </a:cxn>
                  <a:cxn ang="0">
                    <a:pos x="462" y="109"/>
                  </a:cxn>
                  <a:cxn ang="0">
                    <a:pos x="453" y="115"/>
                  </a:cxn>
                  <a:cxn ang="0">
                    <a:pos x="398" y="115"/>
                  </a:cxn>
                  <a:cxn ang="0">
                    <a:pos x="389" y="124"/>
                  </a:cxn>
                  <a:cxn ang="0">
                    <a:pos x="328" y="124"/>
                  </a:cxn>
                  <a:cxn ang="0">
                    <a:pos x="276" y="128"/>
                  </a:cxn>
                  <a:cxn ang="0">
                    <a:pos x="264" y="134"/>
                  </a:cxn>
                  <a:cxn ang="0">
                    <a:pos x="203" y="134"/>
                  </a:cxn>
                  <a:cxn ang="0">
                    <a:pos x="142" y="134"/>
                  </a:cxn>
                  <a:cxn ang="0">
                    <a:pos x="82" y="134"/>
                  </a:cxn>
                  <a:cxn ang="0">
                    <a:pos x="17" y="134"/>
                  </a:cxn>
                </a:cxnLst>
                <a:rect l="0" t="0" r="r" b="b"/>
                <a:pathLst>
                  <a:path w="886" h="162">
                    <a:moveTo>
                      <a:pt x="0" y="149"/>
                    </a:moveTo>
                    <a:lnTo>
                      <a:pt x="25" y="162"/>
                    </a:lnTo>
                    <a:lnTo>
                      <a:pt x="30" y="154"/>
                    </a:lnTo>
                    <a:lnTo>
                      <a:pt x="17" y="147"/>
                    </a:lnTo>
                    <a:lnTo>
                      <a:pt x="17" y="161"/>
                    </a:lnTo>
                    <a:lnTo>
                      <a:pt x="24" y="160"/>
                    </a:lnTo>
                    <a:lnTo>
                      <a:pt x="27" y="157"/>
                    </a:lnTo>
                    <a:lnTo>
                      <a:pt x="17" y="161"/>
                    </a:lnTo>
                    <a:lnTo>
                      <a:pt x="26" y="161"/>
                    </a:lnTo>
                    <a:lnTo>
                      <a:pt x="31" y="161"/>
                    </a:lnTo>
                    <a:lnTo>
                      <a:pt x="38" y="161"/>
                    </a:lnTo>
                    <a:lnTo>
                      <a:pt x="45" y="161"/>
                    </a:lnTo>
                    <a:lnTo>
                      <a:pt x="54" y="161"/>
                    </a:lnTo>
                    <a:lnTo>
                      <a:pt x="61" y="161"/>
                    </a:lnTo>
                    <a:lnTo>
                      <a:pt x="68" y="161"/>
                    </a:lnTo>
                    <a:lnTo>
                      <a:pt x="73" y="161"/>
                    </a:lnTo>
                    <a:lnTo>
                      <a:pt x="82" y="161"/>
                    </a:lnTo>
                    <a:lnTo>
                      <a:pt x="87" y="161"/>
                    </a:lnTo>
                    <a:lnTo>
                      <a:pt x="95" y="161"/>
                    </a:lnTo>
                    <a:lnTo>
                      <a:pt x="100" y="161"/>
                    </a:lnTo>
                    <a:lnTo>
                      <a:pt x="108" y="161"/>
                    </a:lnTo>
                    <a:lnTo>
                      <a:pt x="113" y="161"/>
                    </a:lnTo>
                    <a:lnTo>
                      <a:pt x="121" y="161"/>
                    </a:lnTo>
                    <a:lnTo>
                      <a:pt x="126" y="161"/>
                    </a:lnTo>
                    <a:lnTo>
                      <a:pt x="137" y="161"/>
                    </a:lnTo>
                    <a:lnTo>
                      <a:pt x="142" y="161"/>
                    </a:lnTo>
                    <a:lnTo>
                      <a:pt x="150" y="161"/>
                    </a:lnTo>
                    <a:lnTo>
                      <a:pt x="156" y="161"/>
                    </a:lnTo>
                    <a:lnTo>
                      <a:pt x="164" y="161"/>
                    </a:lnTo>
                    <a:lnTo>
                      <a:pt x="168" y="161"/>
                    </a:lnTo>
                    <a:lnTo>
                      <a:pt x="177" y="161"/>
                    </a:lnTo>
                    <a:lnTo>
                      <a:pt x="182" y="161"/>
                    </a:lnTo>
                    <a:lnTo>
                      <a:pt x="191" y="161"/>
                    </a:lnTo>
                    <a:lnTo>
                      <a:pt x="196" y="161"/>
                    </a:lnTo>
                    <a:lnTo>
                      <a:pt x="203" y="161"/>
                    </a:lnTo>
                    <a:lnTo>
                      <a:pt x="209" y="161"/>
                    </a:lnTo>
                    <a:lnTo>
                      <a:pt x="219" y="161"/>
                    </a:lnTo>
                    <a:lnTo>
                      <a:pt x="224" y="161"/>
                    </a:lnTo>
                    <a:lnTo>
                      <a:pt x="233" y="161"/>
                    </a:lnTo>
                    <a:lnTo>
                      <a:pt x="238" y="161"/>
                    </a:lnTo>
                    <a:lnTo>
                      <a:pt x="245" y="161"/>
                    </a:lnTo>
                    <a:lnTo>
                      <a:pt x="251" y="161"/>
                    </a:lnTo>
                    <a:lnTo>
                      <a:pt x="259" y="161"/>
                    </a:lnTo>
                    <a:lnTo>
                      <a:pt x="264" y="161"/>
                    </a:lnTo>
                    <a:lnTo>
                      <a:pt x="273" y="161"/>
                    </a:lnTo>
                    <a:lnTo>
                      <a:pt x="277" y="161"/>
                    </a:lnTo>
                    <a:lnTo>
                      <a:pt x="277" y="161"/>
                    </a:lnTo>
                    <a:lnTo>
                      <a:pt x="284" y="160"/>
                    </a:lnTo>
                    <a:lnTo>
                      <a:pt x="287" y="157"/>
                    </a:lnTo>
                    <a:lnTo>
                      <a:pt x="290" y="157"/>
                    </a:lnTo>
                    <a:lnTo>
                      <a:pt x="299" y="146"/>
                    </a:lnTo>
                    <a:lnTo>
                      <a:pt x="286" y="137"/>
                    </a:lnTo>
                    <a:lnTo>
                      <a:pt x="286" y="151"/>
                    </a:lnTo>
                    <a:lnTo>
                      <a:pt x="292" y="150"/>
                    </a:lnTo>
                    <a:lnTo>
                      <a:pt x="296" y="146"/>
                    </a:lnTo>
                    <a:lnTo>
                      <a:pt x="286" y="151"/>
                    </a:lnTo>
                    <a:lnTo>
                      <a:pt x="294" y="151"/>
                    </a:lnTo>
                    <a:lnTo>
                      <a:pt x="302" y="151"/>
                    </a:lnTo>
                    <a:lnTo>
                      <a:pt x="307" y="151"/>
                    </a:lnTo>
                    <a:lnTo>
                      <a:pt x="315" y="151"/>
                    </a:lnTo>
                    <a:lnTo>
                      <a:pt x="321" y="151"/>
                    </a:lnTo>
                    <a:lnTo>
                      <a:pt x="328" y="151"/>
                    </a:lnTo>
                    <a:lnTo>
                      <a:pt x="333" y="151"/>
                    </a:lnTo>
                    <a:lnTo>
                      <a:pt x="342" y="151"/>
                    </a:lnTo>
                    <a:lnTo>
                      <a:pt x="347" y="151"/>
                    </a:lnTo>
                    <a:lnTo>
                      <a:pt x="354" y="151"/>
                    </a:lnTo>
                    <a:lnTo>
                      <a:pt x="360" y="151"/>
                    </a:lnTo>
                    <a:lnTo>
                      <a:pt x="368" y="151"/>
                    </a:lnTo>
                    <a:lnTo>
                      <a:pt x="375" y="151"/>
                    </a:lnTo>
                    <a:lnTo>
                      <a:pt x="384" y="151"/>
                    </a:lnTo>
                    <a:lnTo>
                      <a:pt x="389" y="151"/>
                    </a:lnTo>
                    <a:lnTo>
                      <a:pt x="389" y="151"/>
                    </a:lnTo>
                    <a:lnTo>
                      <a:pt x="395" y="150"/>
                    </a:lnTo>
                    <a:lnTo>
                      <a:pt x="399" y="146"/>
                    </a:lnTo>
                    <a:lnTo>
                      <a:pt x="400" y="146"/>
                    </a:lnTo>
                    <a:lnTo>
                      <a:pt x="409" y="137"/>
                    </a:lnTo>
                    <a:lnTo>
                      <a:pt x="398" y="128"/>
                    </a:lnTo>
                    <a:lnTo>
                      <a:pt x="398" y="142"/>
                    </a:lnTo>
                    <a:lnTo>
                      <a:pt x="404" y="141"/>
                    </a:lnTo>
                    <a:lnTo>
                      <a:pt x="408" y="137"/>
                    </a:lnTo>
                    <a:lnTo>
                      <a:pt x="398" y="142"/>
                    </a:lnTo>
                    <a:lnTo>
                      <a:pt x="403" y="142"/>
                    </a:lnTo>
                    <a:lnTo>
                      <a:pt x="410" y="142"/>
                    </a:lnTo>
                    <a:lnTo>
                      <a:pt x="416" y="142"/>
                    </a:lnTo>
                    <a:lnTo>
                      <a:pt x="424" y="142"/>
                    </a:lnTo>
                    <a:lnTo>
                      <a:pt x="429" y="142"/>
                    </a:lnTo>
                    <a:lnTo>
                      <a:pt x="437" y="142"/>
                    </a:lnTo>
                    <a:lnTo>
                      <a:pt x="442" y="142"/>
                    </a:lnTo>
                    <a:lnTo>
                      <a:pt x="453" y="142"/>
                    </a:lnTo>
                    <a:lnTo>
                      <a:pt x="458" y="142"/>
                    </a:lnTo>
                    <a:lnTo>
                      <a:pt x="466" y="142"/>
                    </a:lnTo>
                    <a:lnTo>
                      <a:pt x="466" y="142"/>
                    </a:lnTo>
                    <a:lnTo>
                      <a:pt x="472" y="141"/>
                    </a:lnTo>
                    <a:lnTo>
                      <a:pt x="476" y="137"/>
                    </a:lnTo>
                    <a:lnTo>
                      <a:pt x="479" y="135"/>
                    </a:lnTo>
                    <a:lnTo>
                      <a:pt x="486" y="125"/>
                    </a:lnTo>
                    <a:lnTo>
                      <a:pt x="472" y="118"/>
                    </a:lnTo>
                    <a:lnTo>
                      <a:pt x="472" y="132"/>
                    </a:lnTo>
                    <a:lnTo>
                      <a:pt x="478" y="131"/>
                    </a:lnTo>
                    <a:lnTo>
                      <a:pt x="482" y="127"/>
                    </a:lnTo>
                    <a:lnTo>
                      <a:pt x="472" y="132"/>
                    </a:lnTo>
                    <a:lnTo>
                      <a:pt x="479" y="132"/>
                    </a:lnTo>
                    <a:lnTo>
                      <a:pt x="484" y="132"/>
                    </a:lnTo>
                    <a:lnTo>
                      <a:pt x="493" y="132"/>
                    </a:lnTo>
                    <a:lnTo>
                      <a:pt x="498" y="132"/>
                    </a:lnTo>
                    <a:lnTo>
                      <a:pt x="505" y="132"/>
                    </a:lnTo>
                    <a:lnTo>
                      <a:pt x="512" y="132"/>
                    </a:lnTo>
                    <a:lnTo>
                      <a:pt x="519" y="132"/>
                    </a:lnTo>
                    <a:lnTo>
                      <a:pt x="524" y="132"/>
                    </a:lnTo>
                    <a:lnTo>
                      <a:pt x="535" y="132"/>
                    </a:lnTo>
                    <a:lnTo>
                      <a:pt x="535" y="132"/>
                    </a:lnTo>
                    <a:lnTo>
                      <a:pt x="541" y="131"/>
                    </a:lnTo>
                    <a:lnTo>
                      <a:pt x="545" y="127"/>
                    </a:lnTo>
                    <a:lnTo>
                      <a:pt x="549" y="125"/>
                    </a:lnTo>
                    <a:lnTo>
                      <a:pt x="555" y="115"/>
                    </a:lnTo>
                    <a:lnTo>
                      <a:pt x="541" y="108"/>
                    </a:lnTo>
                    <a:lnTo>
                      <a:pt x="541" y="122"/>
                    </a:lnTo>
                    <a:lnTo>
                      <a:pt x="548" y="120"/>
                    </a:lnTo>
                    <a:lnTo>
                      <a:pt x="551" y="117"/>
                    </a:lnTo>
                    <a:lnTo>
                      <a:pt x="541" y="122"/>
                    </a:lnTo>
                    <a:lnTo>
                      <a:pt x="549" y="122"/>
                    </a:lnTo>
                    <a:lnTo>
                      <a:pt x="554" y="122"/>
                    </a:lnTo>
                    <a:lnTo>
                      <a:pt x="561" y="122"/>
                    </a:lnTo>
                    <a:lnTo>
                      <a:pt x="570" y="122"/>
                    </a:lnTo>
                    <a:lnTo>
                      <a:pt x="575" y="122"/>
                    </a:lnTo>
                    <a:lnTo>
                      <a:pt x="583" y="122"/>
                    </a:lnTo>
                    <a:lnTo>
                      <a:pt x="583" y="122"/>
                    </a:lnTo>
                    <a:lnTo>
                      <a:pt x="590" y="120"/>
                    </a:lnTo>
                    <a:lnTo>
                      <a:pt x="593" y="117"/>
                    </a:lnTo>
                    <a:lnTo>
                      <a:pt x="597" y="115"/>
                    </a:lnTo>
                    <a:lnTo>
                      <a:pt x="602" y="106"/>
                    </a:lnTo>
                    <a:lnTo>
                      <a:pt x="588" y="99"/>
                    </a:lnTo>
                    <a:lnTo>
                      <a:pt x="588" y="112"/>
                    </a:lnTo>
                    <a:lnTo>
                      <a:pt x="595" y="111"/>
                    </a:lnTo>
                    <a:lnTo>
                      <a:pt x="598" y="108"/>
                    </a:lnTo>
                    <a:lnTo>
                      <a:pt x="588" y="112"/>
                    </a:lnTo>
                    <a:lnTo>
                      <a:pt x="596" y="112"/>
                    </a:lnTo>
                    <a:lnTo>
                      <a:pt x="602" y="112"/>
                    </a:lnTo>
                    <a:lnTo>
                      <a:pt x="612" y="112"/>
                    </a:lnTo>
                    <a:lnTo>
                      <a:pt x="618" y="112"/>
                    </a:lnTo>
                    <a:lnTo>
                      <a:pt x="626" y="112"/>
                    </a:lnTo>
                    <a:lnTo>
                      <a:pt x="631" y="112"/>
                    </a:lnTo>
                    <a:lnTo>
                      <a:pt x="631" y="112"/>
                    </a:lnTo>
                    <a:lnTo>
                      <a:pt x="637" y="111"/>
                    </a:lnTo>
                    <a:lnTo>
                      <a:pt x="640" y="108"/>
                    </a:lnTo>
                    <a:lnTo>
                      <a:pt x="643" y="108"/>
                    </a:lnTo>
                    <a:lnTo>
                      <a:pt x="652" y="98"/>
                    </a:lnTo>
                    <a:lnTo>
                      <a:pt x="639" y="89"/>
                    </a:lnTo>
                    <a:lnTo>
                      <a:pt x="639" y="102"/>
                    </a:lnTo>
                    <a:lnTo>
                      <a:pt x="645" y="101"/>
                    </a:lnTo>
                    <a:lnTo>
                      <a:pt x="649" y="98"/>
                    </a:lnTo>
                    <a:lnTo>
                      <a:pt x="639" y="102"/>
                    </a:lnTo>
                    <a:lnTo>
                      <a:pt x="644" y="102"/>
                    </a:lnTo>
                    <a:lnTo>
                      <a:pt x="652" y="102"/>
                    </a:lnTo>
                    <a:lnTo>
                      <a:pt x="658" y="102"/>
                    </a:lnTo>
                    <a:lnTo>
                      <a:pt x="665" y="102"/>
                    </a:lnTo>
                    <a:lnTo>
                      <a:pt x="670" y="102"/>
                    </a:lnTo>
                    <a:lnTo>
                      <a:pt x="670" y="102"/>
                    </a:lnTo>
                    <a:lnTo>
                      <a:pt x="676" y="101"/>
                    </a:lnTo>
                    <a:lnTo>
                      <a:pt x="680" y="98"/>
                    </a:lnTo>
                    <a:lnTo>
                      <a:pt x="681" y="98"/>
                    </a:lnTo>
                    <a:lnTo>
                      <a:pt x="690" y="89"/>
                    </a:lnTo>
                    <a:lnTo>
                      <a:pt x="679" y="80"/>
                    </a:lnTo>
                    <a:lnTo>
                      <a:pt x="679" y="93"/>
                    </a:lnTo>
                    <a:lnTo>
                      <a:pt x="685" y="92"/>
                    </a:lnTo>
                    <a:lnTo>
                      <a:pt x="689" y="89"/>
                    </a:lnTo>
                    <a:lnTo>
                      <a:pt x="679" y="93"/>
                    </a:lnTo>
                    <a:lnTo>
                      <a:pt x="684" y="93"/>
                    </a:lnTo>
                    <a:lnTo>
                      <a:pt x="695" y="93"/>
                    </a:lnTo>
                    <a:lnTo>
                      <a:pt x="700" y="93"/>
                    </a:lnTo>
                    <a:lnTo>
                      <a:pt x="707" y="93"/>
                    </a:lnTo>
                    <a:lnTo>
                      <a:pt x="707" y="93"/>
                    </a:lnTo>
                    <a:lnTo>
                      <a:pt x="714" y="92"/>
                    </a:lnTo>
                    <a:lnTo>
                      <a:pt x="717" y="89"/>
                    </a:lnTo>
                    <a:lnTo>
                      <a:pt x="720" y="88"/>
                    </a:lnTo>
                    <a:lnTo>
                      <a:pt x="726" y="79"/>
                    </a:lnTo>
                    <a:lnTo>
                      <a:pt x="714" y="71"/>
                    </a:lnTo>
                    <a:lnTo>
                      <a:pt x="714" y="84"/>
                    </a:lnTo>
                    <a:lnTo>
                      <a:pt x="720" y="83"/>
                    </a:lnTo>
                    <a:lnTo>
                      <a:pt x="723" y="80"/>
                    </a:lnTo>
                    <a:lnTo>
                      <a:pt x="714" y="84"/>
                    </a:lnTo>
                    <a:lnTo>
                      <a:pt x="721" y="84"/>
                    </a:lnTo>
                    <a:lnTo>
                      <a:pt x="726" y="84"/>
                    </a:lnTo>
                    <a:lnTo>
                      <a:pt x="735" y="84"/>
                    </a:lnTo>
                    <a:lnTo>
                      <a:pt x="740" y="84"/>
                    </a:lnTo>
                    <a:lnTo>
                      <a:pt x="740" y="84"/>
                    </a:lnTo>
                    <a:lnTo>
                      <a:pt x="746" y="83"/>
                    </a:lnTo>
                    <a:lnTo>
                      <a:pt x="749" y="80"/>
                    </a:lnTo>
                    <a:lnTo>
                      <a:pt x="751" y="80"/>
                    </a:lnTo>
                    <a:lnTo>
                      <a:pt x="759" y="71"/>
                    </a:lnTo>
                    <a:lnTo>
                      <a:pt x="748" y="62"/>
                    </a:lnTo>
                    <a:lnTo>
                      <a:pt x="748" y="75"/>
                    </a:lnTo>
                    <a:lnTo>
                      <a:pt x="754" y="74"/>
                    </a:lnTo>
                    <a:lnTo>
                      <a:pt x="758" y="71"/>
                    </a:lnTo>
                    <a:lnTo>
                      <a:pt x="748" y="75"/>
                    </a:lnTo>
                    <a:lnTo>
                      <a:pt x="753" y="75"/>
                    </a:lnTo>
                    <a:lnTo>
                      <a:pt x="761" y="75"/>
                    </a:lnTo>
                    <a:lnTo>
                      <a:pt x="767" y="75"/>
                    </a:lnTo>
                    <a:lnTo>
                      <a:pt x="767" y="75"/>
                    </a:lnTo>
                    <a:lnTo>
                      <a:pt x="773" y="74"/>
                    </a:lnTo>
                    <a:lnTo>
                      <a:pt x="777" y="71"/>
                    </a:lnTo>
                    <a:lnTo>
                      <a:pt x="778" y="71"/>
                    </a:lnTo>
                    <a:lnTo>
                      <a:pt x="788" y="61"/>
                    </a:lnTo>
                    <a:lnTo>
                      <a:pt x="777" y="51"/>
                    </a:lnTo>
                    <a:lnTo>
                      <a:pt x="777" y="65"/>
                    </a:lnTo>
                    <a:lnTo>
                      <a:pt x="783" y="64"/>
                    </a:lnTo>
                    <a:lnTo>
                      <a:pt x="787" y="61"/>
                    </a:lnTo>
                    <a:lnTo>
                      <a:pt x="777" y="65"/>
                    </a:lnTo>
                    <a:lnTo>
                      <a:pt x="782" y="65"/>
                    </a:lnTo>
                    <a:lnTo>
                      <a:pt x="790" y="65"/>
                    </a:lnTo>
                    <a:lnTo>
                      <a:pt x="795" y="65"/>
                    </a:lnTo>
                    <a:lnTo>
                      <a:pt x="795" y="65"/>
                    </a:lnTo>
                    <a:lnTo>
                      <a:pt x="802" y="64"/>
                    </a:lnTo>
                    <a:lnTo>
                      <a:pt x="805" y="61"/>
                    </a:lnTo>
                    <a:lnTo>
                      <a:pt x="808" y="59"/>
                    </a:lnTo>
                    <a:lnTo>
                      <a:pt x="815" y="50"/>
                    </a:lnTo>
                    <a:lnTo>
                      <a:pt x="803" y="42"/>
                    </a:lnTo>
                    <a:lnTo>
                      <a:pt x="803" y="56"/>
                    </a:lnTo>
                    <a:lnTo>
                      <a:pt x="809" y="55"/>
                    </a:lnTo>
                    <a:lnTo>
                      <a:pt x="813" y="51"/>
                    </a:lnTo>
                    <a:lnTo>
                      <a:pt x="803" y="56"/>
                    </a:lnTo>
                    <a:lnTo>
                      <a:pt x="809" y="56"/>
                    </a:lnTo>
                    <a:lnTo>
                      <a:pt x="816" y="56"/>
                    </a:lnTo>
                    <a:lnTo>
                      <a:pt x="821" y="56"/>
                    </a:lnTo>
                    <a:lnTo>
                      <a:pt x="821" y="56"/>
                    </a:lnTo>
                    <a:lnTo>
                      <a:pt x="828" y="55"/>
                    </a:lnTo>
                    <a:lnTo>
                      <a:pt x="831" y="51"/>
                    </a:lnTo>
                    <a:lnTo>
                      <a:pt x="834" y="51"/>
                    </a:lnTo>
                    <a:lnTo>
                      <a:pt x="842" y="41"/>
                    </a:lnTo>
                    <a:lnTo>
                      <a:pt x="830" y="32"/>
                    </a:lnTo>
                    <a:lnTo>
                      <a:pt x="830" y="46"/>
                    </a:lnTo>
                    <a:lnTo>
                      <a:pt x="836" y="45"/>
                    </a:lnTo>
                    <a:lnTo>
                      <a:pt x="840" y="41"/>
                    </a:lnTo>
                    <a:lnTo>
                      <a:pt x="830" y="46"/>
                    </a:lnTo>
                    <a:lnTo>
                      <a:pt x="835" y="46"/>
                    </a:lnTo>
                    <a:lnTo>
                      <a:pt x="844" y="46"/>
                    </a:lnTo>
                    <a:lnTo>
                      <a:pt x="844" y="46"/>
                    </a:lnTo>
                    <a:lnTo>
                      <a:pt x="850" y="45"/>
                    </a:lnTo>
                    <a:lnTo>
                      <a:pt x="854" y="41"/>
                    </a:lnTo>
                    <a:lnTo>
                      <a:pt x="856" y="40"/>
                    </a:lnTo>
                    <a:lnTo>
                      <a:pt x="863" y="31"/>
                    </a:lnTo>
                    <a:lnTo>
                      <a:pt x="851" y="23"/>
                    </a:lnTo>
                    <a:lnTo>
                      <a:pt x="851" y="37"/>
                    </a:lnTo>
                    <a:lnTo>
                      <a:pt x="857" y="36"/>
                    </a:lnTo>
                    <a:lnTo>
                      <a:pt x="861" y="32"/>
                    </a:lnTo>
                    <a:lnTo>
                      <a:pt x="851" y="37"/>
                    </a:lnTo>
                    <a:lnTo>
                      <a:pt x="859" y="37"/>
                    </a:lnTo>
                    <a:lnTo>
                      <a:pt x="865" y="37"/>
                    </a:lnTo>
                    <a:lnTo>
                      <a:pt x="865" y="37"/>
                    </a:lnTo>
                    <a:lnTo>
                      <a:pt x="871" y="36"/>
                    </a:lnTo>
                    <a:lnTo>
                      <a:pt x="875" y="32"/>
                    </a:lnTo>
                    <a:lnTo>
                      <a:pt x="877" y="31"/>
                    </a:lnTo>
                    <a:lnTo>
                      <a:pt x="885" y="21"/>
                    </a:lnTo>
                    <a:lnTo>
                      <a:pt x="872" y="13"/>
                    </a:lnTo>
                    <a:lnTo>
                      <a:pt x="872" y="27"/>
                    </a:lnTo>
                    <a:lnTo>
                      <a:pt x="878" y="25"/>
                    </a:lnTo>
                    <a:lnTo>
                      <a:pt x="882" y="22"/>
                    </a:lnTo>
                    <a:lnTo>
                      <a:pt x="872" y="27"/>
                    </a:lnTo>
                    <a:lnTo>
                      <a:pt x="878" y="27"/>
                    </a:lnTo>
                    <a:lnTo>
                      <a:pt x="886" y="27"/>
                    </a:lnTo>
                    <a:lnTo>
                      <a:pt x="886" y="0"/>
                    </a:lnTo>
                    <a:lnTo>
                      <a:pt x="878" y="0"/>
                    </a:lnTo>
                    <a:lnTo>
                      <a:pt x="872" y="0"/>
                    </a:lnTo>
                    <a:lnTo>
                      <a:pt x="872" y="0"/>
                    </a:lnTo>
                    <a:lnTo>
                      <a:pt x="866" y="1"/>
                    </a:lnTo>
                    <a:lnTo>
                      <a:pt x="862" y="4"/>
                    </a:lnTo>
                    <a:lnTo>
                      <a:pt x="861" y="6"/>
                    </a:lnTo>
                    <a:lnTo>
                      <a:pt x="854" y="16"/>
                    </a:lnTo>
                    <a:lnTo>
                      <a:pt x="865" y="10"/>
                    </a:lnTo>
                    <a:lnTo>
                      <a:pt x="859" y="11"/>
                    </a:lnTo>
                    <a:lnTo>
                      <a:pt x="855" y="14"/>
                    </a:lnTo>
                    <a:lnTo>
                      <a:pt x="865" y="23"/>
                    </a:lnTo>
                    <a:lnTo>
                      <a:pt x="865" y="10"/>
                    </a:lnTo>
                    <a:lnTo>
                      <a:pt x="859" y="10"/>
                    </a:lnTo>
                    <a:lnTo>
                      <a:pt x="851" y="10"/>
                    </a:lnTo>
                    <a:lnTo>
                      <a:pt x="851" y="10"/>
                    </a:lnTo>
                    <a:lnTo>
                      <a:pt x="845" y="11"/>
                    </a:lnTo>
                    <a:lnTo>
                      <a:pt x="841" y="14"/>
                    </a:lnTo>
                    <a:lnTo>
                      <a:pt x="840" y="15"/>
                    </a:lnTo>
                    <a:lnTo>
                      <a:pt x="832" y="24"/>
                    </a:lnTo>
                    <a:lnTo>
                      <a:pt x="844" y="19"/>
                    </a:lnTo>
                    <a:lnTo>
                      <a:pt x="837" y="20"/>
                    </a:lnTo>
                    <a:lnTo>
                      <a:pt x="834" y="23"/>
                    </a:lnTo>
                    <a:lnTo>
                      <a:pt x="844" y="32"/>
                    </a:lnTo>
                    <a:lnTo>
                      <a:pt x="844" y="19"/>
                    </a:lnTo>
                    <a:lnTo>
                      <a:pt x="835" y="19"/>
                    </a:lnTo>
                    <a:lnTo>
                      <a:pt x="830" y="19"/>
                    </a:lnTo>
                    <a:lnTo>
                      <a:pt x="830" y="19"/>
                    </a:lnTo>
                    <a:lnTo>
                      <a:pt x="824" y="20"/>
                    </a:lnTo>
                    <a:lnTo>
                      <a:pt x="820" y="23"/>
                    </a:lnTo>
                    <a:lnTo>
                      <a:pt x="819" y="24"/>
                    </a:lnTo>
                    <a:lnTo>
                      <a:pt x="810" y="35"/>
                    </a:lnTo>
                    <a:lnTo>
                      <a:pt x="821" y="29"/>
                    </a:lnTo>
                    <a:lnTo>
                      <a:pt x="815" y="30"/>
                    </a:lnTo>
                    <a:lnTo>
                      <a:pt x="811" y="33"/>
                    </a:lnTo>
                    <a:lnTo>
                      <a:pt x="821" y="42"/>
                    </a:lnTo>
                    <a:lnTo>
                      <a:pt x="821" y="29"/>
                    </a:lnTo>
                    <a:lnTo>
                      <a:pt x="816" y="29"/>
                    </a:lnTo>
                    <a:lnTo>
                      <a:pt x="809" y="29"/>
                    </a:lnTo>
                    <a:lnTo>
                      <a:pt x="803" y="29"/>
                    </a:lnTo>
                    <a:lnTo>
                      <a:pt x="803" y="29"/>
                    </a:lnTo>
                    <a:lnTo>
                      <a:pt x="797" y="30"/>
                    </a:lnTo>
                    <a:lnTo>
                      <a:pt x="793" y="33"/>
                    </a:lnTo>
                    <a:lnTo>
                      <a:pt x="792" y="35"/>
                    </a:lnTo>
                    <a:lnTo>
                      <a:pt x="784" y="44"/>
                    </a:lnTo>
                    <a:lnTo>
                      <a:pt x="795" y="38"/>
                    </a:lnTo>
                    <a:lnTo>
                      <a:pt x="789" y="39"/>
                    </a:lnTo>
                    <a:lnTo>
                      <a:pt x="785" y="42"/>
                    </a:lnTo>
                    <a:lnTo>
                      <a:pt x="795" y="51"/>
                    </a:lnTo>
                    <a:lnTo>
                      <a:pt x="795" y="38"/>
                    </a:lnTo>
                    <a:lnTo>
                      <a:pt x="790" y="38"/>
                    </a:lnTo>
                    <a:lnTo>
                      <a:pt x="782" y="38"/>
                    </a:lnTo>
                    <a:lnTo>
                      <a:pt x="777" y="38"/>
                    </a:lnTo>
                    <a:lnTo>
                      <a:pt x="777" y="38"/>
                    </a:lnTo>
                    <a:lnTo>
                      <a:pt x="771" y="39"/>
                    </a:lnTo>
                    <a:lnTo>
                      <a:pt x="767" y="42"/>
                    </a:lnTo>
                    <a:lnTo>
                      <a:pt x="766" y="42"/>
                    </a:lnTo>
                    <a:lnTo>
                      <a:pt x="756" y="53"/>
                    </a:lnTo>
                    <a:lnTo>
                      <a:pt x="767" y="48"/>
                    </a:lnTo>
                    <a:lnTo>
                      <a:pt x="761" y="49"/>
                    </a:lnTo>
                    <a:lnTo>
                      <a:pt x="757" y="53"/>
                    </a:lnTo>
                    <a:lnTo>
                      <a:pt x="767" y="62"/>
                    </a:lnTo>
                    <a:lnTo>
                      <a:pt x="767" y="48"/>
                    </a:lnTo>
                    <a:lnTo>
                      <a:pt x="761" y="48"/>
                    </a:lnTo>
                    <a:lnTo>
                      <a:pt x="753" y="48"/>
                    </a:lnTo>
                    <a:lnTo>
                      <a:pt x="748" y="48"/>
                    </a:lnTo>
                    <a:lnTo>
                      <a:pt x="748" y="48"/>
                    </a:lnTo>
                    <a:lnTo>
                      <a:pt x="742" y="49"/>
                    </a:lnTo>
                    <a:lnTo>
                      <a:pt x="738" y="53"/>
                    </a:lnTo>
                    <a:lnTo>
                      <a:pt x="737" y="53"/>
                    </a:lnTo>
                    <a:lnTo>
                      <a:pt x="728" y="62"/>
                    </a:lnTo>
                    <a:lnTo>
                      <a:pt x="740" y="57"/>
                    </a:lnTo>
                    <a:lnTo>
                      <a:pt x="733" y="58"/>
                    </a:lnTo>
                    <a:lnTo>
                      <a:pt x="730" y="62"/>
                    </a:lnTo>
                    <a:lnTo>
                      <a:pt x="740" y="71"/>
                    </a:lnTo>
                    <a:lnTo>
                      <a:pt x="740" y="57"/>
                    </a:lnTo>
                    <a:lnTo>
                      <a:pt x="735" y="57"/>
                    </a:lnTo>
                    <a:lnTo>
                      <a:pt x="726" y="57"/>
                    </a:lnTo>
                    <a:lnTo>
                      <a:pt x="721" y="57"/>
                    </a:lnTo>
                    <a:lnTo>
                      <a:pt x="714" y="57"/>
                    </a:lnTo>
                    <a:lnTo>
                      <a:pt x="714" y="57"/>
                    </a:lnTo>
                    <a:lnTo>
                      <a:pt x="707" y="58"/>
                    </a:lnTo>
                    <a:lnTo>
                      <a:pt x="704" y="62"/>
                    </a:lnTo>
                    <a:lnTo>
                      <a:pt x="701" y="64"/>
                    </a:lnTo>
                    <a:lnTo>
                      <a:pt x="695" y="73"/>
                    </a:lnTo>
                    <a:lnTo>
                      <a:pt x="707" y="66"/>
                    </a:lnTo>
                    <a:lnTo>
                      <a:pt x="701" y="67"/>
                    </a:lnTo>
                    <a:lnTo>
                      <a:pt x="697" y="71"/>
                    </a:lnTo>
                    <a:lnTo>
                      <a:pt x="707" y="80"/>
                    </a:lnTo>
                    <a:lnTo>
                      <a:pt x="707" y="66"/>
                    </a:lnTo>
                    <a:lnTo>
                      <a:pt x="700" y="66"/>
                    </a:lnTo>
                    <a:lnTo>
                      <a:pt x="695" y="66"/>
                    </a:lnTo>
                    <a:lnTo>
                      <a:pt x="684" y="66"/>
                    </a:lnTo>
                    <a:lnTo>
                      <a:pt x="679" y="66"/>
                    </a:lnTo>
                    <a:lnTo>
                      <a:pt x="679" y="66"/>
                    </a:lnTo>
                    <a:lnTo>
                      <a:pt x="673" y="67"/>
                    </a:lnTo>
                    <a:lnTo>
                      <a:pt x="669" y="71"/>
                    </a:lnTo>
                    <a:lnTo>
                      <a:pt x="668" y="71"/>
                    </a:lnTo>
                    <a:lnTo>
                      <a:pt x="659" y="80"/>
                    </a:lnTo>
                    <a:lnTo>
                      <a:pt x="670" y="75"/>
                    </a:lnTo>
                    <a:lnTo>
                      <a:pt x="664" y="76"/>
                    </a:lnTo>
                    <a:lnTo>
                      <a:pt x="660" y="80"/>
                    </a:lnTo>
                    <a:lnTo>
                      <a:pt x="670" y="89"/>
                    </a:lnTo>
                    <a:lnTo>
                      <a:pt x="670" y="75"/>
                    </a:lnTo>
                    <a:lnTo>
                      <a:pt x="665" y="75"/>
                    </a:lnTo>
                    <a:lnTo>
                      <a:pt x="658" y="75"/>
                    </a:lnTo>
                    <a:lnTo>
                      <a:pt x="652" y="75"/>
                    </a:lnTo>
                    <a:lnTo>
                      <a:pt x="644" y="75"/>
                    </a:lnTo>
                    <a:lnTo>
                      <a:pt x="639" y="75"/>
                    </a:lnTo>
                    <a:lnTo>
                      <a:pt x="639" y="75"/>
                    </a:lnTo>
                    <a:lnTo>
                      <a:pt x="633" y="76"/>
                    </a:lnTo>
                    <a:lnTo>
                      <a:pt x="629" y="80"/>
                    </a:lnTo>
                    <a:lnTo>
                      <a:pt x="628" y="81"/>
                    </a:lnTo>
                    <a:lnTo>
                      <a:pt x="619" y="91"/>
                    </a:lnTo>
                    <a:lnTo>
                      <a:pt x="631" y="85"/>
                    </a:lnTo>
                    <a:lnTo>
                      <a:pt x="624" y="86"/>
                    </a:lnTo>
                    <a:lnTo>
                      <a:pt x="621" y="90"/>
                    </a:lnTo>
                    <a:lnTo>
                      <a:pt x="631" y="99"/>
                    </a:lnTo>
                    <a:lnTo>
                      <a:pt x="631" y="85"/>
                    </a:lnTo>
                    <a:lnTo>
                      <a:pt x="626" y="85"/>
                    </a:lnTo>
                    <a:lnTo>
                      <a:pt x="618" y="85"/>
                    </a:lnTo>
                    <a:lnTo>
                      <a:pt x="612" y="85"/>
                    </a:lnTo>
                    <a:lnTo>
                      <a:pt x="602" y="85"/>
                    </a:lnTo>
                    <a:lnTo>
                      <a:pt x="596" y="85"/>
                    </a:lnTo>
                    <a:lnTo>
                      <a:pt x="588" y="85"/>
                    </a:lnTo>
                    <a:lnTo>
                      <a:pt x="588" y="85"/>
                    </a:lnTo>
                    <a:lnTo>
                      <a:pt x="582" y="86"/>
                    </a:lnTo>
                    <a:lnTo>
                      <a:pt x="579" y="90"/>
                    </a:lnTo>
                    <a:lnTo>
                      <a:pt x="576" y="93"/>
                    </a:lnTo>
                    <a:lnTo>
                      <a:pt x="571" y="102"/>
                    </a:lnTo>
                    <a:lnTo>
                      <a:pt x="583" y="94"/>
                    </a:lnTo>
                    <a:lnTo>
                      <a:pt x="577" y="96"/>
                    </a:lnTo>
                    <a:lnTo>
                      <a:pt x="574" y="99"/>
                    </a:lnTo>
                    <a:lnTo>
                      <a:pt x="583" y="108"/>
                    </a:lnTo>
                    <a:lnTo>
                      <a:pt x="583" y="94"/>
                    </a:lnTo>
                    <a:lnTo>
                      <a:pt x="575" y="94"/>
                    </a:lnTo>
                    <a:lnTo>
                      <a:pt x="570" y="94"/>
                    </a:lnTo>
                    <a:lnTo>
                      <a:pt x="561" y="94"/>
                    </a:lnTo>
                    <a:lnTo>
                      <a:pt x="554" y="94"/>
                    </a:lnTo>
                    <a:lnTo>
                      <a:pt x="549" y="94"/>
                    </a:lnTo>
                    <a:lnTo>
                      <a:pt x="541" y="94"/>
                    </a:lnTo>
                    <a:lnTo>
                      <a:pt x="541" y="94"/>
                    </a:lnTo>
                    <a:lnTo>
                      <a:pt x="535" y="96"/>
                    </a:lnTo>
                    <a:lnTo>
                      <a:pt x="531" y="99"/>
                    </a:lnTo>
                    <a:lnTo>
                      <a:pt x="529" y="101"/>
                    </a:lnTo>
                    <a:lnTo>
                      <a:pt x="523" y="111"/>
                    </a:lnTo>
                    <a:lnTo>
                      <a:pt x="535" y="105"/>
                    </a:lnTo>
                    <a:lnTo>
                      <a:pt x="529" y="106"/>
                    </a:lnTo>
                    <a:lnTo>
                      <a:pt x="525" y="109"/>
                    </a:lnTo>
                    <a:lnTo>
                      <a:pt x="535" y="118"/>
                    </a:lnTo>
                    <a:lnTo>
                      <a:pt x="535" y="105"/>
                    </a:lnTo>
                    <a:lnTo>
                      <a:pt x="524" y="105"/>
                    </a:lnTo>
                    <a:lnTo>
                      <a:pt x="519" y="105"/>
                    </a:lnTo>
                    <a:lnTo>
                      <a:pt x="512" y="105"/>
                    </a:lnTo>
                    <a:lnTo>
                      <a:pt x="505" y="105"/>
                    </a:lnTo>
                    <a:lnTo>
                      <a:pt x="498" y="105"/>
                    </a:lnTo>
                    <a:lnTo>
                      <a:pt x="493" y="105"/>
                    </a:lnTo>
                    <a:lnTo>
                      <a:pt x="484" y="105"/>
                    </a:lnTo>
                    <a:lnTo>
                      <a:pt x="479" y="105"/>
                    </a:lnTo>
                    <a:lnTo>
                      <a:pt x="472" y="105"/>
                    </a:lnTo>
                    <a:lnTo>
                      <a:pt x="472" y="105"/>
                    </a:lnTo>
                    <a:lnTo>
                      <a:pt x="466" y="106"/>
                    </a:lnTo>
                    <a:lnTo>
                      <a:pt x="462" y="109"/>
                    </a:lnTo>
                    <a:lnTo>
                      <a:pt x="460" y="111"/>
                    </a:lnTo>
                    <a:lnTo>
                      <a:pt x="453" y="122"/>
                    </a:lnTo>
                    <a:lnTo>
                      <a:pt x="466" y="115"/>
                    </a:lnTo>
                    <a:lnTo>
                      <a:pt x="460" y="116"/>
                    </a:lnTo>
                    <a:lnTo>
                      <a:pt x="456" y="119"/>
                    </a:lnTo>
                    <a:lnTo>
                      <a:pt x="466" y="128"/>
                    </a:lnTo>
                    <a:lnTo>
                      <a:pt x="466" y="115"/>
                    </a:lnTo>
                    <a:lnTo>
                      <a:pt x="458" y="115"/>
                    </a:lnTo>
                    <a:lnTo>
                      <a:pt x="453" y="115"/>
                    </a:lnTo>
                    <a:lnTo>
                      <a:pt x="442" y="115"/>
                    </a:lnTo>
                    <a:lnTo>
                      <a:pt x="437" y="115"/>
                    </a:lnTo>
                    <a:lnTo>
                      <a:pt x="429" y="115"/>
                    </a:lnTo>
                    <a:lnTo>
                      <a:pt x="424" y="115"/>
                    </a:lnTo>
                    <a:lnTo>
                      <a:pt x="416" y="115"/>
                    </a:lnTo>
                    <a:lnTo>
                      <a:pt x="410" y="115"/>
                    </a:lnTo>
                    <a:lnTo>
                      <a:pt x="403" y="115"/>
                    </a:lnTo>
                    <a:lnTo>
                      <a:pt x="398" y="115"/>
                    </a:lnTo>
                    <a:lnTo>
                      <a:pt x="398" y="115"/>
                    </a:lnTo>
                    <a:lnTo>
                      <a:pt x="391" y="116"/>
                    </a:lnTo>
                    <a:lnTo>
                      <a:pt x="388" y="119"/>
                    </a:lnTo>
                    <a:lnTo>
                      <a:pt x="387" y="119"/>
                    </a:lnTo>
                    <a:lnTo>
                      <a:pt x="378" y="128"/>
                    </a:lnTo>
                    <a:lnTo>
                      <a:pt x="389" y="124"/>
                    </a:lnTo>
                    <a:lnTo>
                      <a:pt x="383" y="125"/>
                    </a:lnTo>
                    <a:lnTo>
                      <a:pt x="379" y="128"/>
                    </a:lnTo>
                    <a:lnTo>
                      <a:pt x="389" y="137"/>
                    </a:lnTo>
                    <a:lnTo>
                      <a:pt x="389" y="124"/>
                    </a:lnTo>
                    <a:lnTo>
                      <a:pt x="384" y="124"/>
                    </a:lnTo>
                    <a:lnTo>
                      <a:pt x="375" y="124"/>
                    </a:lnTo>
                    <a:lnTo>
                      <a:pt x="368" y="124"/>
                    </a:lnTo>
                    <a:lnTo>
                      <a:pt x="360" y="124"/>
                    </a:lnTo>
                    <a:lnTo>
                      <a:pt x="354" y="124"/>
                    </a:lnTo>
                    <a:lnTo>
                      <a:pt x="347" y="124"/>
                    </a:lnTo>
                    <a:lnTo>
                      <a:pt x="342" y="124"/>
                    </a:lnTo>
                    <a:lnTo>
                      <a:pt x="333" y="124"/>
                    </a:lnTo>
                    <a:lnTo>
                      <a:pt x="328" y="124"/>
                    </a:lnTo>
                    <a:lnTo>
                      <a:pt x="321" y="124"/>
                    </a:lnTo>
                    <a:lnTo>
                      <a:pt x="315" y="124"/>
                    </a:lnTo>
                    <a:lnTo>
                      <a:pt x="307" y="124"/>
                    </a:lnTo>
                    <a:lnTo>
                      <a:pt x="302" y="124"/>
                    </a:lnTo>
                    <a:lnTo>
                      <a:pt x="294" y="124"/>
                    </a:lnTo>
                    <a:lnTo>
                      <a:pt x="286" y="124"/>
                    </a:lnTo>
                    <a:lnTo>
                      <a:pt x="286" y="124"/>
                    </a:lnTo>
                    <a:lnTo>
                      <a:pt x="280" y="125"/>
                    </a:lnTo>
                    <a:lnTo>
                      <a:pt x="276" y="128"/>
                    </a:lnTo>
                    <a:lnTo>
                      <a:pt x="275" y="129"/>
                    </a:lnTo>
                    <a:lnTo>
                      <a:pt x="266" y="140"/>
                    </a:lnTo>
                    <a:lnTo>
                      <a:pt x="277" y="134"/>
                    </a:lnTo>
                    <a:lnTo>
                      <a:pt x="271" y="135"/>
                    </a:lnTo>
                    <a:lnTo>
                      <a:pt x="268" y="138"/>
                    </a:lnTo>
                    <a:lnTo>
                      <a:pt x="277" y="147"/>
                    </a:lnTo>
                    <a:lnTo>
                      <a:pt x="277" y="134"/>
                    </a:lnTo>
                    <a:lnTo>
                      <a:pt x="273" y="134"/>
                    </a:lnTo>
                    <a:lnTo>
                      <a:pt x="264" y="134"/>
                    </a:lnTo>
                    <a:lnTo>
                      <a:pt x="259" y="134"/>
                    </a:lnTo>
                    <a:lnTo>
                      <a:pt x="251" y="134"/>
                    </a:lnTo>
                    <a:lnTo>
                      <a:pt x="245" y="134"/>
                    </a:lnTo>
                    <a:lnTo>
                      <a:pt x="238" y="134"/>
                    </a:lnTo>
                    <a:lnTo>
                      <a:pt x="233" y="134"/>
                    </a:lnTo>
                    <a:lnTo>
                      <a:pt x="224" y="134"/>
                    </a:lnTo>
                    <a:lnTo>
                      <a:pt x="219" y="134"/>
                    </a:lnTo>
                    <a:lnTo>
                      <a:pt x="209" y="134"/>
                    </a:lnTo>
                    <a:lnTo>
                      <a:pt x="203" y="134"/>
                    </a:lnTo>
                    <a:lnTo>
                      <a:pt x="196" y="134"/>
                    </a:lnTo>
                    <a:lnTo>
                      <a:pt x="191" y="134"/>
                    </a:lnTo>
                    <a:lnTo>
                      <a:pt x="182" y="134"/>
                    </a:lnTo>
                    <a:lnTo>
                      <a:pt x="177" y="134"/>
                    </a:lnTo>
                    <a:lnTo>
                      <a:pt x="168" y="134"/>
                    </a:lnTo>
                    <a:lnTo>
                      <a:pt x="164" y="134"/>
                    </a:lnTo>
                    <a:lnTo>
                      <a:pt x="156" y="134"/>
                    </a:lnTo>
                    <a:lnTo>
                      <a:pt x="150" y="134"/>
                    </a:lnTo>
                    <a:lnTo>
                      <a:pt x="142" y="134"/>
                    </a:lnTo>
                    <a:lnTo>
                      <a:pt x="137" y="134"/>
                    </a:lnTo>
                    <a:lnTo>
                      <a:pt x="126" y="134"/>
                    </a:lnTo>
                    <a:lnTo>
                      <a:pt x="121" y="134"/>
                    </a:lnTo>
                    <a:lnTo>
                      <a:pt x="113" y="134"/>
                    </a:lnTo>
                    <a:lnTo>
                      <a:pt x="108" y="134"/>
                    </a:lnTo>
                    <a:lnTo>
                      <a:pt x="100" y="134"/>
                    </a:lnTo>
                    <a:lnTo>
                      <a:pt x="95" y="134"/>
                    </a:lnTo>
                    <a:lnTo>
                      <a:pt x="87" y="134"/>
                    </a:lnTo>
                    <a:lnTo>
                      <a:pt x="82" y="134"/>
                    </a:lnTo>
                    <a:lnTo>
                      <a:pt x="73" y="134"/>
                    </a:lnTo>
                    <a:lnTo>
                      <a:pt x="68" y="134"/>
                    </a:lnTo>
                    <a:lnTo>
                      <a:pt x="61" y="134"/>
                    </a:lnTo>
                    <a:lnTo>
                      <a:pt x="54" y="134"/>
                    </a:lnTo>
                    <a:lnTo>
                      <a:pt x="45" y="134"/>
                    </a:lnTo>
                    <a:lnTo>
                      <a:pt x="38" y="134"/>
                    </a:lnTo>
                    <a:lnTo>
                      <a:pt x="31" y="134"/>
                    </a:lnTo>
                    <a:lnTo>
                      <a:pt x="26" y="134"/>
                    </a:lnTo>
                    <a:lnTo>
                      <a:pt x="17" y="134"/>
                    </a:lnTo>
                    <a:lnTo>
                      <a:pt x="17" y="134"/>
                    </a:lnTo>
                    <a:lnTo>
                      <a:pt x="11" y="135"/>
                    </a:lnTo>
                    <a:lnTo>
                      <a:pt x="7" y="138"/>
                    </a:lnTo>
                    <a:lnTo>
                      <a:pt x="5" y="141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86"/>
              <p:cNvSpPr>
                <a:spLocks/>
              </p:cNvSpPr>
              <p:nvPr/>
            </p:nvSpPr>
            <p:spPr bwMode="auto">
              <a:xfrm>
                <a:off x="2145" y="1053"/>
                <a:ext cx="261" cy="1897"/>
              </a:xfrm>
              <a:custGeom>
                <a:avLst/>
                <a:gdLst/>
                <a:ahLst/>
                <a:cxnLst>
                  <a:cxn ang="0">
                    <a:pos x="18" y="3794"/>
                  </a:cxn>
                  <a:cxn ang="0">
                    <a:pos x="31" y="3784"/>
                  </a:cxn>
                  <a:cxn ang="0">
                    <a:pos x="55" y="3779"/>
                  </a:cxn>
                  <a:cxn ang="0">
                    <a:pos x="61" y="3775"/>
                  </a:cxn>
                  <a:cxn ang="0">
                    <a:pos x="75" y="3763"/>
                  </a:cxn>
                  <a:cxn ang="0">
                    <a:pos x="93" y="3751"/>
                  </a:cxn>
                  <a:cxn ang="0">
                    <a:pos x="93" y="3754"/>
                  </a:cxn>
                  <a:cxn ang="0">
                    <a:pos x="95" y="3745"/>
                  </a:cxn>
                  <a:cxn ang="0">
                    <a:pos x="108" y="3736"/>
                  </a:cxn>
                  <a:cxn ang="0">
                    <a:pos x="127" y="3730"/>
                  </a:cxn>
                  <a:cxn ang="0">
                    <a:pos x="127" y="3727"/>
                  </a:cxn>
                  <a:cxn ang="0">
                    <a:pos x="143" y="3708"/>
                  </a:cxn>
                  <a:cxn ang="0">
                    <a:pos x="165" y="3701"/>
                  </a:cxn>
                  <a:cxn ang="0">
                    <a:pos x="174" y="3684"/>
                  </a:cxn>
                  <a:cxn ang="0">
                    <a:pos x="191" y="3672"/>
                  </a:cxn>
                  <a:cxn ang="0">
                    <a:pos x="196" y="3629"/>
                  </a:cxn>
                  <a:cxn ang="0">
                    <a:pos x="213" y="3638"/>
                  </a:cxn>
                  <a:cxn ang="0">
                    <a:pos x="238" y="3605"/>
                  </a:cxn>
                  <a:cxn ang="0">
                    <a:pos x="261" y="3577"/>
                  </a:cxn>
                  <a:cxn ang="0">
                    <a:pos x="282" y="3540"/>
                  </a:cxn>
                  <a:cxn ang="0">
                    <a:pos x="301" y="3490"/>
                  </a:cxn>
                  <a:cxn ang="0">
                    <a:pos x="303" y="3458"/>
                  </a:cxn>
                  <a:cxn ang="0">
                    <a:pos x="337" y="3416"/>
                  </a:cxn>
                  <a:cxn ang="0">
                    <a:pos x="365" y="3310"/>
                  </a:cxn>
                  <a:cxn ang="0">
                    <a:pos x="368" y="3222"/>
                  </a:cxn>
                  <a:cxn ang="0">
                    <a:pos x="408" y="3119"/>
                  </a:cxn>
                  <a:cxn ang="0">
                    <a:pos x="434" y="2901"/>
                  </a:cxn>
                  <a:cxn ang="0">
                    <a:pos x="461" y="2580"/>
                  </a:cxn>
                  <a:cxn ang="0">
                    <a:pos x="496" y="1777"/>
                  </a:cxn>
                  <a:cxn ang="0">
                    <a:pos x="522" y="0"/>
                  </a:cxn>
                  <a:cxn ang="0">
                    <a:pos x="488" y="1502"/>
                  </a:cxn>
                  <a:cxn ang="0">
                    <a:pos x="436" y="2464"/>
                  </a:cxn>
                  <a:cxn ang="0">
                    <a:pos x="433" y="2759"/>
                  </a:cxn>
                  <a:cxn ang="0">
                    <a:pos x="398" y="2966"/>
                  </a:cxn>
                  <a:cxn ang="0">
                    <a:pos x="370" y="3155"/>
                  </a:cxn>
                  <a:cxn ang="0">
                    <a:pos x="350" y="3248"/>
                  </a:cxn>
                  <a:cxn ang="0">
                    <a:pos x="336" y="3303"/>
                  </a:cxn>
                  <a:cxn ang="0">
                    <a:pos x="310" y="3408"/>
                  </a:cxn>
                  <a:cxn ang="0">
                    <a:pos x="289" y="3454"/>
                  </a:cxn>
                  <a:cxn ang="0">
                    <a:pos x="273" y="3483"/>
                  </a:cxn>
                  <a:cxn ang="0">
                    <a:pos x="268" y="3534"/>
                  </a:cxn>
                  <a:cxn ang="0">
                    <a:pos x="235" y="3566"/>
                  </a:cxn>
                  <a:cxn ang="0">
                    <a:pos x="211" y="3594"/>
                  </a:cxn>
                  <a:cxn ang="0">
                    <a:pos x="204" y="3615"/>
                  </a:cxn>
                  <a:cxn ang="0">
                    <a:pos x="186" y="3620"/>
                  </a:cxn>
                  <a:cxn ang="0">
                    <a:pos x="164" y="3663"/>
                  </a:cxn>
                  <a:cxn ang="0">
                    <a:pos x="170" y="3662"/>
                  </a:cxn>
                  <a:cxn ang="0">
                    <a:pos x="139" y="3689"/>
                  </a:cxn>
                  <a:cxn ang="0">
                    <a:pos x="137" y="3682"/>
                  </a:cxn>
                  <a:cxn ang="0">
                    <a:pos x="121" y="3701"/>
                  </a:cxn>
                  <a:cxn ang="0">
                    <a:pos x="103" y="3715"/>
                  </a:cxn>
                  <a:cxn ang="0">
                    <a:pos x="102" y="3710"/>
                  </a:cxn>
                  <a:cxn ang="0">
                    <a:pos x="101" y="3718"/>
                  </a:cxn>
                  <a:cxn ang="0">
                    <a:pos x="81" y="3729"/>
                  </a:cxn>
                  <a:cxn ang="0">
                    <a:pos x="71" y="3733"/>
                  </a:cxn>
                  <a:cxn ang="0">
                    <a:pos x="69" y="3737"/>
                  </a:cxn>
                  <a:cxn ang="0">
                    <a:pos x="61" y="3761"/>
                  </a:cxn>
                  <a:cxn ang="0">
                    <a:pos x="45" y="3756"/>
                  </a:cxn>
                  <a:cxn ang="0">
                    <a:pos x="25" y="3758"/>
                  </a:cxn>
                  <a:cxn ang="0">
                    <a:pos x="26" y="3767"/>
                  </a:cxn>
                </a:cxnLst>
                <a:rect l="0" t="0" r="r" b="b"/>
                <a:pathLst>
                  <a:path w="522" h="3795">
                    <a:moveTo>
                      <a:pt x="0" y="3781"/>
                    </a:moveTo>
                    <a:lnTo>
                      <a:pt x="25" y="3795"/>
                    </a:lnTo>
                    <a:lnTo>
                      <a:pt x="30" y="3787"/>
                    </a:lnTo>
                    <a:lnTo>
                      <a:pt x="18" y="3780"/>
                    </a:lnTo>
                    <a:lnTo>
                      <a:pt x="18" y="3794"/>
                    </a:lnTo>
                    <a:lnTo>
                      <a:pt x="24" y="3793"/>
                    </a:lnTo>
                    <a:lnTo>
                      <a:pt x="28" y="3789"/>
                    </a:lnTo>
                    <a:lnTo>
                      <a:pt x="18" y="3794"/>
                    </a:lnTo>
                    <a:lnTo>
                      <a:pt x="26" y="3794"/>
                    </a:lnTo>
                    <a:lnTo>
                      <a:pt x="26" y="3794"/>
                    </a:lnTo>
                    <a:lnTo>
                      <a:pt x="33" y="3793"/>
                    </a:lnTo>
                    <a:lnTo>
                      <a:pt x="36" y="3789"/>
                    </a:lnTo>
                    <a:lnTo>
                      <a:pt x="40" y="3786"/>
                    </a:lnTo>
                    <a:lnTo>
                      <a:pt x="45" y="3776"/>
                    </a:lnTo>
                    <a:lnTo>
                      <a:pt x="31" y="3770"/>
                    </a:lnTo>
                    <a:lnTo>
                      <a:pt x="31" y="3784"/>
                    </a:lnTo>
                    <a:lnTo>
                      <a:pt x="38" y="3782"/>
                    </a:lnTo>
                    <a:lnTo>
                      <a:pt x="41" y="3779"/>
                    </a:lnTo>
                    <a:lnTo>
                      <a:pt x="31" y="3784"/>
                    </a:lnTo>
                    <a:lnTo>
                      <a:pt x="39" y="3784"/>
                    </a:lnTo>
                    <a:lnTo>
                      <a:pt x="45" y="3784"/>
                    </a:lnTo>
                    <a:lnTo>
                      <a:pt x="45" y="3784"/>
                    </a:lnTo>
                    <a:lnTo>
                      <a:pt x="51" y="3782"/>
                    </a:lnTo>
                    <a:lnTo>
                      <a:pt x="55" y="3779"/>
                    </a:lnTo>
                    <a:lnTo>
                      <a:pt x="57" y="3778"/>
                    </a:lnTo>
                    <a:lnTo>
                      <a:pt x="65" y="3769"/>
                    </a:lnTo>
                    <a:lnTo>
                      <a:pt x="52" y="3761"/>
                    </a:lnTo>
                    <a:lnTo>
                      <a:pt x="52" y="3775"/>
                    </a:lnTo>
                    <a:lnTo>
                      <a:pt x="59" y="3773"/>
                    </a:lnTo>
                    <a:lnTo>
                      <a:pt x="62" y="3770"/>
                    </a:lnTo>
                    <a:lnTo>
                      <a:pt x="52" y="3775"/>
                    </a:lnTo>
                    <a:lnTo>
                      <a:pt x="61" y="3775"/>
                    </a:lnTo>
                    <a:lnTo>
                      <a:pt x="61" y="3775"/>
                    </a:lnTo>
                    <a:lnTo>
                      <a:pt x="67" y="3773"/>
                    </a:lnTo>
                    <a:lnTo>
                      <a:pt x="71" y="3770"/>
                    </a:lnTo>
                    <a:lnTo>
                      <a:pt x="73" y="3769"/>
                    </a:lnTo>
                    <a:lnTo>
                      <a:pt x="81" y="3759"/>
                    </a:lnTo>
                    <a:lnTo>
                      <a:pt x="69" y="3751"/>
                    </a:lnTo>
                    <a:lnTo>
                      <a:pt x="69" y="3764"/>
                    </a:lnTo>
                    <a:lnTo>
                      <a:pt x="75" y="3763"/>
                    </a:lnTo>
                    <a:lnTo>
                      <a:pt x="78" y="3760"/>
                    </a:lnTo>
                    <a:lnTo>
                      <a:pt x="69" y="3764"/>
                    </a:lnTo>
                    <a:lnTo>
                      <a:pt x="73" y="3764"/>
                    </a:lnTo>
                    <a:lnTo>
                      <a:pt x="73" y="3764"/>
                    </a:lnTo>
                    <a:lnTo>
                      <a:pt x="80" y="3763"/>
                    </a:lnTo>
                    <a:lnTo>
                      <a:pt x="83" y="3760"/>
                    </a:lnTo>
                    <a:lnTo>
                      <a:pt x="85" y="3760"/>
                    </a:lnTo>
                    <a:lnTo>
                      <a:pt x="93" y="3751"/>
                    </a:lnTo>
                    <a:lnTo>
                      <a:pt x="82" y="3742"/>
                    </a:lnTo>
                    <a:lnTo>
                      <a:pt x="82" y="3755"/>
                    </a:lnTo>
                    <a:lnTo>
                      <a:pt x="88" y="3754"/>
                    </a:lnTo>
                    <a:lnTo>
                      <a:pt x="92" y="3751"/>
                    </a:lnTo>
                    <a:lnTo>
                      <a:pt x="82" y="3755"/>
                    </a:lnTo>
                    <a:lnTo>
                      <a:pt x="87" y="3755"/>
                    </a:lnTo>
                    <a:lnTo>
                      <a:pt x="87" y="3755"/>
                    </a:lnTo>
                    <a:lnTo>
                      <a:pt x="93" y="3754"/>
                    </a:lnTo>
                    <a:lnTo>
                      <a:pt x="97" y="3751"/>
                    </a:lnTo>
                    <a:lnTo>
                      <a:pt x="99" y="3750"/>
                    </a:lnTo>
                    <a:lnTo>
                      <a:pt x="107" y="3739"/>
                    </a:lnTo>
                    <a:lnTo>
                      <a:pt x="95" y="3732"/>
                    </a:lnTo>
                    <a:lnTo>
                      <a:pt x="95" y="3745"/>
                    </a:lnTo>
                    <a:lnTo>
                      <a:pt x="101" y="3744"/>
                    </a:lnTo>
                    <a:lnTo>
                      <a:pt x="104" y="3741"/>
                    </a:lnTo>
                    <a:lnTo>
                      <a:pt x="95" y="3745"/>
                    </a:lnTo>
                    <a:lnTo>
                      <a:pt x="101" y="3745"/>
                    </a:lnTo>
                    <a:lnTo>
                      <a:pt x="101" y="3745"/>
                    </a:lnTo>
                    <a:lnTo>
                      <a:pt x="107" y="3744"/>
                    </a:lnTo>
                    <a:lnTo>
                      <a:pt x="111" y="3741"/>
                    </a:lnTo>
                    <a:lnTo>
                      <a:pt x="113" y="3739"/>
                    </a:lnTo>
                    <a:lnTo>
                      <a:pt x="121" y="3730"/>
                    </a:lnTo>
                    <a:lnTo>
                      <a:pt x="108" y="3723"/>
                    </a:lnTo>
                    <a:lnTo>
                      <a:pt x="108" y="3736"/>
                    </a:lnTo>
                    <a:lnTo>
                      <a:pt x="114" y="3735"/>
                    </a:lnTo>
                    <a:lnTo>
                      <a:pt x="118" y="3732"/>
                    </a:lnTo>
                    <a:lnTo>
                      <a:pt x="108" y="3736"/>
                    </a:lnTo>
                    <a:lnTo>
                      <a:pt x="114" y="3736"/>
                    </a:lnTo>
                    <a:lnTo>
                      <a:pt x="114" y="3736"/>
                    </a:lnTo>
                    <a:lnTo>
                      <a:pt x="121" y="3735"/>
                    </a:lnTo>
                    <a:lnTo>
                      <a:pt x="124" y="3732"/>
                    </a:lnTo>
                    <a:lnTo>
                      <a:pt x="127" y="3730"/>
                    </a:lnTo>
                    <a:lnTo>
                      <a:pt x="134" y="3721"/>
                    </a:lnTo>
                    <a:lnTo>
                      <a:pt x="122" y="3714"/>
                    </a:lnTo>
                    <a:lnTo>
                      <a:pt x="122" y="3727"/>
                    </a:lnTo>
                    <a:lnTo>
                      <a:pt x="128" y="3726"/>
                    </a:lnTo>
                    <a:lnTo>
                      <a:pt x="132" y="3723"/>
                    </a:lnTo>
                    <a:lnTo>
                      <a:pt x="122" y="3727"/>
                    </a:lnTo>
                    <a:lnTo>
                      <a:pt x="127" y="3727"/>
                    </a:lnTo>
                    <a:lnTo>
                      <a:pt x="127" y="3727"/>
                    </a:lnTo>
                    <a:lnTo>
                      <a:pt x="133" y="3726"/>
                    </a:lnTo>
                    <a:lnTo>
                      <a:pt x="137" y="3724"/>
                    </a:lnTo>
                    <a:lnTo>
                      <a:pt x="148" y="3715"/>
                    </a:lnTo>
                    <a:lnTo>
                      <a:pt x="148" y="3714"/>
                    </a:lnTo>
                    <a:lnTo>
                      <a:pt x="152" y="3710"/>
                    </a:lnTo>
                    <a:lnTo>
                      <a:pt x="156" y="3700"/>
                    </a:lnTo>
                    <a:lnTo>
                      <a:pt x="143" y="3694"/>
                    </a:lnTo>
                    <a:lnTo>
                      <a:pt x="143" y="3708"/>
                    </a:lnTo>
                    <a:lnTo>
                      <a:pt x="149" y="3707"/>
                    </a:lnTo>
                    <a:lnTo>
                      <a:pt x="153" y="3703"/>
                    </a:lnTo>
                    <a:lnTo>
                      <a:pt x="143" y="3708"/>
                    </a:lnTo>
                    <a:lnTo>
                      <a:pt x="152" y="3708"/>
                    </a:lnTo>
                    <a:lnTo>
                      <a:pt x="152" y="3708"/>
                    </a:lnTo>
                    <a:lnTo>
                      <a:pt x="158" y="3707"/>
                    </a:lnTo>
                    <a:lnTo>
                      <a:pt x="161" y="3703"/>
                    </a:lnTo>
                    <a:lnTo>
                      <a:pt x="165" y="3701"/>
                    </a:lnTo>
                    <a:lnTo>
                      <a:pt x="170" y="3692"/>
                    </a:lnTo>
                    <a:lnTo>
                      <a:pt x="156" y="3685"/>
                    </a:lnTo>
                    <a:lnTo>
                      <a:pt x="169" y="3693"/>
                    </a:lnTo>
                    <a:lnTo>
                      <a:pt x="176" y="3683"/>
                    </a:lnTo>
                    <a:lnTo>
                      <a:pt x="164" y="3675"/>
                    </a:lnTo>
                    <a:lnTo>
                      <a:pt x="164" y="3689"/>
                    </a:lnTo>
                    <a:lnTo>
                      <a:pt x="170" y="3688"/>
                    </a:lnTo>
                    <a:lnTo>
                      <a:pt x="174" y="3684"/>
                    </a:lnTo>
                    <a:lnTo>
                      <a:pt x="164" y="3689"/>
                    </a:lnTo>
                    <a:lnTo>
                      <a:pt x="170" y="3689"/>
                    </a:lnTo>
                    <a:lnTo>
                      <a:pt x="170" y="3689"/>
                    </a:lnTo>
                    <a:lnTo>
                      <a:pt x="176" y="3688"/>
                    </a:lnTo>
                    <a:lnTo>
                      <a:pt x="180" y="3684"/>
                    </a:lnTo>
                    <a:lnTo>
                      <a:pt x="182" y="3683"/>
                    </a:lnTo>
                    <a:lnTo>
                      <a:pt x="190" y="3674"/>
                    </a:lnTo>
                    <a:lnTo>
                      <a:pt x="191" y="3672"/>
                    </a:lnTo>
                    <a:lnTo>
                      <a:pt x="192" y="3669"/>
                    </a:lnTo>
                    <a:lnTo>
                      <a:pt x="197" y="3650"/>
                    </a:lnTo>
                    <a:lnTo>
                      <a:pt x="182" y="3647"/>
                    </a:lnTo>
                    <a:lnTo>
                      <a:pt x="194" y="3656"/>
                    </a:lnTo>
                    <a:lnTo>
                      <a:pt x="202" y="3647"/>
                    </a:lnTo>
                    <a:lnTo>
                      <a:pt x="205" y="3645"/>
                    </a:lnTo>
                    <a:lnTo>
                      <a:pt x="210" y="3636"/>
                    </a:lnTo>
                    <a:lnTo>
                      <a:pt x="196" y="3629"/>
                    </a:lnTo>
                    <a:lnTo>
                      <a:pt x="196" y="3642"/>
                    </a:lnTo>
                    <a:lnTo>
                      <a:pt x="202" y="3641"/>
                    </a:lnTo>
                    <a:lnTo>
                      <a:pt x="206" y="3638"/>
                    </a:lnTo>
                    <a:lnTo>
                      <a:pt x="196" y="3642"/>
                    </a:lnTo>
                    <a:lnTo>
                      <a:pt x="204" y="3642"/>
                    </a:lnTo>
                    <a:lnTo>
                      <a:pt x="204" y="3642"/>
                    </a:lnTo>
                    <a:lnTo>
                      <a:pt x="210" y="3641"/>
                    </a:lnTo>
                    <a:lnTo>
                      <a:pt x="213" y="3638"/>
                    </a:lnTo>
                    <a:lnTo>
                      <a:pt x="217" y="3636"/>
                    </a:lnTo>
                    <a:lnTo>
                      <a:pt x="223" y="3625"/>
                    </a:lnTo>
                    <a:lnTo>
                      <a:pt x="210" y="3619"/>
                    </a:lnTo>
                    <a:lnTo>
                      <a:pt x="221" y="3629"/>
                    </a:lnTo>
                    <a:lnTo>
                      <a:pt x="231" y="3620"/>
                    </a:lnTo>
                    <a:lnTo>
                      <a:pt x="230" y="3619"/>
                    </a:lnTo>
                    <a:lnTo>
                      <a:pt x="233" y="3615"/>
                    </a:lnTo>
                    <a:lnTo>
                      <a:pt x="238" y="3605"/>
                    </a:lnTo>
                    <a:lnTo>
                      <a:pt x="225" y="3599"/>
                    </a:lnTo>
                    <a:lnTo>
                      <a:pt x="236" y="3608"/>
                    </a:lnTo>
                    <a:lnTo>
                      <a:pt x="244" y="3599"/>
                    </a:lnTo>
                    <a:lnTo>
                      <a:pt x="246" y="3599"/>
                    </a:lnTo>
                    <a:lnTo>
                      <a:pt x="254" y="3589"/>
                    </a:lnTo>
                    <a:lnTo>
                      <a:pt x="254" y="3587"/>
                    </a:lnTo>
                    <a:lnTo>
                      <a:pt x="259" y="3579"/>
                    </a:lnTo>
                    <a:lnTo>
                      <a:pt x="261" y="3577"/>
                    </a:lnTo>
                    <a:lnTo>
                      <a:pt x="268" y="3558"/>
                    </a:lnTo>
                    <a:lnTo>
                      <a:pt x="254" y="3553"/>
                    </a:lnTo>
                    <a:lnTo>
                      <a:pt x="268" y="3559"/>
                    </a:lnTo>
                    <a:lnTo>
                      <a:pt x="273" y="3549"/>
                    </a:lnTo>
                    <a:lnTo>
                      <a:pt x="259" y="3543"/>
                    </a:lnTo>
                    <a:lnTo>
                      <a:pt x="270" y="3552"/>
                    </a:lnTo>
                    <a:lnTo>
                      <a:pt x="279" y="3543"/>
                    </a:lnTo>
                    <a:lnTo>
                      <a:pt x="282" y="3540"/>
                    </a:lnTo>
                    <a:lnTo>
                      <a:pt x="283" y="3537"/>
                    </a:lnTo>
                    <a:lnTo>
                      <a:pt x="288" y="3518"/>
                    </a:lnTo>
                    <a:lnTo>
                      <a:pt x="273" y="3515"/>
                    </a:lnTo>
                    <a:lnTo>
                      <a:pt x="285" y="3524"/>
                    </a:lnTo>
                    <a:lnTo>
                      <a:pt x="294" y="3514"/>
                    </a:lnTo>
                    <a:lnTo>
                      <a:pt x="295" y="3510"/>
                    </a:lnTo>
                    <a:lnTo>
                      <a:pt x="296" y="3508"/>
                    </a:lnTo>
                    <a:lnTo>
                      <a:pt x="301" y="3490"/>
                    </a:lnTo>
                    <a:lnTo>
                      <a:pt x="287" y="3486"/>
                    </a:lnTo>
                    <a:lnTo>
                      <a:pt x="298" y="3497"/>
                    </a:lnTo>
                    <a:lnTo>
                      <a:pt x="308" y="3488"/>
                    </a:lnTo>
                    <a:lnTo>
                      <a:pt x="306" y="3486"/>
                    </a:lnTo>
                    <a:lnTo>
                      <a:pt x="310" y="3483"/>
                    </a:lnTo>
                    <a:lnTo>
                      <a:pt x="310" y="3482"/>
                    </a:lnTo>
                    <a:lnTo>
                      <a:pt x="316" y="3463"/>
                    </a:lnTo>
                    <a:lnTo>
                      <a:pt x="303" y="3458"/>
                    </a:lnTo>
                    <a:lnTo>
                      <a:pt x="316" y="3463"/>
                    </a:lnTo>
                    <a:lnTo>
                      <a:pt x="324" y="3444"/>
                    </a:lnTo>
                    <a:lnTo>
                      <a:pt x="310" y="3439"/>
                    </a:lnTo>
                    <a:lnTo>
                      <a:pt x="324" y="3446"/>
                    </a:lnTo>
                    <a:lnTo>
                      <a:pt x="329" y="3437"/>
                    </a:lnTo>
                    <a:lnTo>
                      <a:pt x="329" y="3436"/>
                    </a:lnTo>
                    <a:lnTo>
                      <a:pt x="337" y="3416"/>
                    </a:lnTo>
                    <a:lnTo>
                      <a:pt x="337" y="3416"/>
                    </a:lnTo>
                    <a:lnTo>
                      <a:pt x="339" y="3413"/>
                    </a:lnTo>
                    <a:lnTo>
                      <a:pt x="344" y="3385"/>
                    </a:lnTo>
                    <a:lnTo>
                      <a:pt x="329" y="3383"/>
                    </a:lnTo>
                    <a:lnTo>
                      <a:pt x="344" y="3387"/>
                    </a:lnTo>
                    <a:lnTo>
                      <a:pt x="352" y="3359"/>
                    </a:lnTo>
                    <a:lnTo>
                      <a:pt x="352" y="3358"/>
                    </a:lnTo>
                    <a:lnTo>
                      <a:pt x="357" y="3338"/>
                    </a:lnTo>
                    <a:lnTo>
                      <a:pt x="365" y="3310"/>
                    </a:lnTo>
                    <a:lnTo>
                      <a:pt x="365" y="3310"/>
                    </a:lnTo>
                    <a:lnTo>
                      <a:pt x="371" y="3282"/>
                    </a:lnTo>
                    <a:lnTo>
                      <a:pt x="356" y="3279"/>
                    </a:lnTo>
                    <a:lnTo>
                      <a:pt x="371" y="3282"/>
                    </a:lnTo>
                    <a:lnTo>
                      <a:pt x="378" y="3254"/>
                    </a:lnTo>
                    <a:lnTo>
                      <a:pt x="378" y="3253"/>
                    </a:lnTo>
                    <a:lnTo>
                      <a:pt x="383" y="3224"/>
                    </a:lnTo>
                    <a:lnTo>
                      <a:pt x="368" y="3222"/>
                    </a:lnTo>
                    <a:lnTo>
                      <a:pt x="382" y="3227"/>
                    </a:lnTo>
                    <a:lnTo>
                      <a:pt x="393" y="3198"/>
                    </a:lnTo>
                    <a:lnTo>
                      <a:pt x="394" y="3196"/>
                    </a:lnTo>
                    <a:lnTo>
                      <a:pt x="399" y="3158"/>
                    </a:lnTo>
                    <a:lnTo>
                      <a:pt x="384" y="3155"/>
                    </a:lnTo>
                    <a:lnTo>
                      <a:pt x="399" y="3159"/>
                    </a:lnTo>
                    <a:lnTo>
                      <a:pt x="408" y="3122"/>
                    </a:lnTo>
                    <a:lnTo>
                      <a:pt x="408" y="3119"/>
                    </a:lnTo>
                    <a:lnTo>
                      <a:pt x="413" y="3063"/>
                    </a:lnTo>
                    <a:lnTo>
                      <a:pt x="398" y="3062"/>
                    </a:lnTo>
                    <a:lnTo>
                      <a:pt x="413" y="3064"/>
                    </a:lnTo>
                    <a:lnTo>
                      <a:pt x="420" y="3015"/>
                    </a:lnTo>
                    <a:lnTo>
                      <a:pt x="427" y="2969"/>
                    </a:lnTo>
                    <a:lnTo>
                      <a:pt x="427" y="2969"/>
                    </a:lnTo>
                    <a:lnTo>
                      <a:pt x="434" y="2902"/>
                    </a:lnTo>
                    <a:lnTo>
                      <a:pt x="434" y="2901"/>
                    </a:lnTo>
                    <a:lnTo>
                      <a:pt x="439" y="2845"/>
                    </a:lnTo>
                    <a:lnTo>
                      <a:pt x="448" y="2760"/>
                    </a:lnTo>
                    <a:lnTo>
                      <a:pt x="448" y="2760"/>
                    </a:lnTo>
                    <a:lnTo>
                      <a:pt x="453" y="2674"/>
                    </a:lnTo>
                    <a:lnTo>
                      <a:pt x="438" y="2673"/>
                    </a:lnTo>
                    <a:lnTo>
                      <a:pt x="453" y="2674"/>
                    </a:lnTo>
                    <a:lnTo>
                      <a:pt x="461" y="2580"/>
                    </a:lnTo>
                    <a:lnTo>
                      <a:pt x="461" y="2580"/>
                    </a:lnTo>
                    <a:lnTo>
                      <a:pt x="466" y="2466"/>
                    </a:lnTo>
                    <a:lnTo>
                      <a:pt x="451" y="2465"/>
                    </a:lnTo>
                    <a:lnTo>
                      <a:pt x="466" y="2466"/>
                    </a:lnTo>
                    <a:lnTo>
                      <a:pt x="477" y="2344"/>
                    </a:lnTo>
                    <a:lnTo>
                      <a:pt x="477" y="2344"/>
                    </a:lnTo>
                    <a:lnTo>
                      <a:pt x="482" y="2183"/>
                    </a:lnTo>
                    <a:lnTo>
                      <a:pt x="490" y="2004"/>
                    </a:lnTo>
                    <a:lnTo>
                      <a:pt x="496" y="1777"/>
                    </a:lnTo>
                    <a:lnTo>
                      <a:pt x="503" y="1503"/>
                    </a:lnTo>
                    <a:lnTo>
                      <a:pt x="503" y="1502"/>
                    </a:lnTo>
                    <a:lnTo>
                      <a:pt x="508" y="1142"/>
                    </a:lnTo>
                    <a:lnTo>
                      <a:pt x="493" y="1142"/>
                    </a:lnTo>
                    <a:lnTo>
                      <a:pt x="508" y="1144"/>
                    </a:lnTo>
                    <a:lnTo>
                      <a:pt x="517" y="662"/>
                    </a:lnTo>
                    <a:lnTo>
                      <a:pt x="517" y="661"/>
                    </a:lnTo>
                    <a:lnTo>
                      <a:pt x="522" y="0"/>
                    </a:lnTo>
                    <a:lnTo>
                      <a:pt x="492" y="0"/>
                    </a:lnTo>
                    <a:lnTo>
                      <a:pt x="487" y="661"/>
                    </a:lnTo>
                    <a:lnTo>
                      <a:pt x="502" y="661"/>
                    </a:lnTo>
                    <a:lnTo>
                      <a:pt x="487" y="661"/>
                    </a:lnTo>
                    <a:lnTo>
                      <a:pt x="479" y="1142"/>
                    </a:lnTo>
                    <a:lnTo>
                      <a:pt x="479" y="1142"/>
                    </a:lnTo>
                    <a:lnTo>
                      <a:pt x="474" y="1502"/>
                    </a:lnTo>
                    <a:lnTo>
                      <a:pt x="488" y="1502"/>
                    </a:lnTo>
                    <a:lnTo>
                      <a:pt x="474" y="1502"/>
                    </a:lnTo>
                    <a:lnTo>
                      <a:pt x="466" y="1776"/>
                    </a:lnTo>
                    <a:lnTo>
                      <a:pt x="460" y="2003"/>
                    </a:lnTo>
                    <a:lnTo>
                      <a:pt x="453" y="2182"/>
                    </a:lnTo>
                    <a:lnTo>
                      <a:pt x="448" y="2343"/>
                    </a:lnTo>
                    <a:lnTo>
                      <a:pt x="462" y="2343"/>
                    </a:lnTo>
                    <a:lnTo>
                      <a:pt x="448" y="2342"/>
                    </a:lnTo>
                    <a:lnTo>
                      <a:pt x="436" y="2464"/>
                    </a:lnTo>
                    <a:lnTo>
                      <a:pt x="436" y="2465"/>
                    </a:lnTo>
                    <a:lnTo>
                      <a:pt x="431" y="2579"/>
                    </a:lnTo>
                    <a:lnTo>
                      <a:pt x="446" y="2579"/>
                    </a:lnTo>
                    <a:lnTo>
                      <a:pt x="431" y="2578"/>
                    </a:lnTo>
                    <a:lnTo>
                      <a:pt x="423" y="2672"/>
                    </a:lnTo>
                    <a:lnTo>
                      <a:pt x="423" y="2673"/>
                    </a:lnTo>
                    <a:lnTo>
                      <a:pt x="418" y="2759"/>
                    </a:lnTo>
                    <a:lnTo>
                      <a:pt x="433" y="2759"/>
                    </a:lnTo>
                    <a:lnTo>
                      <a:pt x="418" y="2758"/>
                    </a:lnTo>
                    <a:lnTo>
                      <a:pt x="409" y="2843"/>
                    </a:lnTo>
                    <a:lnTo>
                      <a:pt x="404" y="2899"/>
                    </a:lnTo>
                    <a:lnTo>
                      <a:pt x="419" y="2900"/>
                    </a:lnTo>
                    <a:lnTo>
                      <a:pt x="404" y="2899"/>
                    </a:lnTo>
                    <a:lnTo>
                      <a:pt x="397" y="2966"/>
                    </a:lnTo>
                    <a:lnTo>
                      <a:pt x="412" y="2967"/>
                    </a:lnTo>
                    <a:lnTo>
                      <a:pt x="398" y="2966"/>
                    </a:lnTo>
                    <a:lnTo>
                      <a:pt x="392" y="3012"/>
                    </a:lnTo>
                    <a:lnTo>
                      <a:pt x="384" y="3061"/>
                    </a:lnTo>
                    <a:lnTo>
                      <a:pt x="383" y="3061"/>
                    </a:lnTo>
                    <a:lnTo>
                      <a:pt x="378" y="3117"/>
                    </a:lnTo>
                    <a:lnTo>
                      <a:pt x="393" y="3118"/>
                    </a:lnTo>
                    <a:lnTo>
                      <a:pt x="379" y="3116"/>
                    </a:lnTo>
                    <a:lnTo>
                      <a:pt x="371" y="3153"/>
                    </a:lnTo>
                    <a:lnTo>
                      <a:pt x="370" y="3155"/>
                    </a:lnTo>
                    <a:lnTo>
                      <a:pt x="371" y="3154"/>
                    </a:lnTo>
                    <a:lnTo>
                      <a:pt x="366" y="3193"/>
                    </a:lnTo>
                    <a:lnTo>
                      <a:pt x="379" y="3194"/>
                    </a:lnTo>
                    <a:lnTo>
                      <a:pt x="366" y="3189"/>
                    </a:lnTo>
                    <a:lnTo>
                      <a:pt x="355" y="3218"/>
                    </a:lnTo>
                    <a:lnTo>
                      <a:pt x="353" y="3222"/>
                    </a:lnTo>
                    <a:lnTo>
                      <a:pt x="355" y="3220"/>
                    </a:lnTo>
                    <a:lnTo>
                      <a:pt x="350" y="3248"/>
                    </a:lnTo>
                    <a:lnTo>
                      <a:pt x="363" y="3250"/>
                    </a:lnTo>
                    <a:lnTo>
                      <a:pt x="350" y="3247"/>
                    </a:lnTo>
                    <a:lnTo>
                      <a:pt x="342" y="3275"/>
                    </a:lnTo>
                    <a:lnTo>
                      <a:pt x="341" y="3279"/>
                    </a:lnTo>
                    <a:lnTo>
                      <a:pt x="342" y="3276"/>
                    </a:lnTo>
                    <a:lnTo>
                      <a:pt x="336" y="3305"/>
                    </a:lnTo>
                    <a:lnTo>
                      <a:pt x="350" y="3307"/>
                    </a:lnTo>
                    <a:lnTo>
                      <a:pt x="336" y="3303"/>
                    </a:lnTo>
                    <a:lnTo>
                      <a:pt x="329" y="3332"/>
                    </a:lnTo>
                    <a:lnTo>
                      <a:pt x="324" y="3351"/>
                    </a:lnTo>
                    <a:lnTo>
                      <a:pt x="337" y="3354"/>
                    </a:lnTo>
                    <a:lnTo>
                      <a:pt x="324" y="3351"/>
                    </a:lnTo>
                    <a:lnTo>
                      <a:pt x="315" y="3379"/>
                    </a:lnTo>
                    <a:lnTo>
                      <a:pt x="314" y="3383"/>
                    </a:lnTo>
                    <a:lnTo>
                      <a:pt x="315" y="3380"/>
                    </a:lnTo>
                    <a:lnTo>
                      <a:pt x="310" y="3408"/>
                    </a:lnTo>
                    <a:lnTo>
                      <a:pt x="324" y="3411"/>
                    </a:lnTo>
                    <a:lnTo>
                      <a:pt x="310" y="3406"/>
                    </a:lnTo>
                    <a:lnTo>
                      <a:pt x="301" y="3425"/>
                    </a:lnTo>
                    <a:lnTo>
                      <a:pt x="315" y="3430"/>
                    </a:lnTo>
                    <a:lnTo>
                      <a:pt x="303" y="3424"/>
                    </a:lnTo>
                    <a:lnTo>
                      <a:pt x="298" y="3433"/>
                    </a:lnTo>
                    <a:lnTo>
                      <a:pt x="296" y="3434"/>
                    </a:lnTo>
                    <a:lnTo>
                      <a:pt x="289" y="3454"/>
                    </a:lnTo>
                    <a:lnTo>
                      <a:pt x="289" y="3455"/>
                    </a:lnTo>
                    <a:lnTo>
                      <a:pt x="283" y="3474"/>
                    </a:lnTo>
                    <a:lnTo>
                      <a:pt x="296" y="3477"/>
                    </a:lnTo>
                    <a:lnTo>
                      <a:pt x="287" y="3468"/>
                    </a:lnTo>
                    <a:lnTo>
                      <a:pt x="277" y="3477"/>
                    </a:lnTo>
                    <a:lnTo>
                      <a:pt x="277" y="3477"/>
                    </a:lnTo>
                    <a:lnTo>
                      <a:pt x="273" y="3481"/>
                    </a:lnTo>
                    <a:lnTo>
                      <a:pt x="273" y="3483"/>
                    </a:lnTo>
                    <a:lnTo>
                      <a:pt x="268" y="3501"/>
                    </a:lnTo>
                    <a:lnTo>
                      <a:pt x="282" y="3505"/>
                    </a:lnTo>
                    <a:lnTo>
                      <a:pt x="270" y="3497"/>
                    </a:lnTo>
                    <a:lnTo>
                      <a:pt x="262" y="3507"/>
                    </a:lnTo>
                    <a:lnTo>
                      <a:pt x="259" y="3509"/>
                    </a:lnTo>
                    <a:lnTo>
                      <a:pt x="259" y="3511"/>
                    </a:lnTo>
                    <a:lnTo>
                      <a:pt x="254" y="3531"/>
                    </a:lnTo>
                    <a:lnTo>
                      <a:pt x="268" y="3534"/>
                    </a:lnTo>
                    <a:lnTo>
                      <a:pt x="257" y="3525"/>
                    </a:lnTo>
                    <a:lnTo>
                      <a:pt x="248" y="3534"/>
                    </a:lnTo>
                    <a:lnTo>
                      <a:pt x="246" y="3537"/>
                    </a:lnTo>
                    <a:lnTo>
                      <a:pt x="241" y="3547"/>
                    </a:lnTo>
                    <a:lnTo>
                      <a:pt x="241" y="3549"/>
                    </a:lnTo>
                    <a:lnTo>
                      <a:pt x="233" y="3568"/>
                    </a:lnTo>
                    <a:lnTo>
                      <a:pt x="247" y="3572"/>
                    </a:lnTo>
                    <a:lnTo>
                      <a:pt x="235" y="3566"/>
                    </a:lnTo>
                    <a:lnTo>
                      <a:pt x="230" y="3573"/>
                    </a:lnTo>
                    <a:lnTo>
                      <a:pt x="242" y="3580"/>
                    </a:lnTo>
                    <a:lnTo>
                      <a:pt x="231" y="3572"/>
                    </a:lnTo>
                    <a:lnTo>
                      <a:pt x="222" y="3582"/>
                    </a:lnTo>
                    <a:lnTo>
                      <a:pt x="233" y="3590"/>
                    </a:lnTo>
                    <a:lnTo>
                      <a:pt x="222" y="3581"/>
                    </a:lnTo>
                    <a:lnTo>
                      <a:pt x="213" y="3590"/>
                    </a:lnTo>
                    <a:lnTo>
                      <a:pt x="211" y="3594"/>
                    </a:lnTo>
                    <a:lnTo>
                      <a:pt x="206" y="3604"/>
                    </a:lnTo>
                    <a:lnTo>
                      <a:pt x="220" y="3610"/>
                    </a:lnTo>
                    <a:lnTo>
                      <a:pt x="210" y="3601"/>
                    </a:lnTo>
                    <a:lnTo>
                      <a:pt x="200" y="3610"/>
                    </a:lnTo>
                    <a:lnTo>
                      <a:pt x="200" y="3610"/>
                    </a:lnTo>
                    <a:lnTo>
                      <a:pt x="197" y="3612"/>
                    </a:lnTo>
                    <a:lnTo>
                      <a:pt x="191" y="3622"/>
                    </a:lnTo>
                    <a:lnTo>
                      <a:pt x="204" y="3615"/>
                    </a:lnTo>
                    <a:lnTo>
                      <a:pt x="197" y="3616"/>
                    </a:lnTo>
                    <a:lnTo>
                      <a:pt x="194" y="3620"/>
                    </a:lnTo>
                    <a:lnTo>
                      <a:pt x="204" y="3629"/>
                    </a:lnTo>
                    <a:lnTo>
                      <a:pt x="204" y="3615"/>
                    </a:lnTo>
                    <a:lnTo>
                      <a:pt x="196" y="3615"/>
                    </a:lnTo>
                    <a:lnTo>
                      <a:pt x="196" y="3615"/>
                    </a:lnTo>
                    <a:lnTo>
                      <a:pt x="190" y="3616"/>
                    </a:lnTo>
                    <a:lnTo>
                      <a:pt x="186" y="3620"/>
                    </a:lnTo>
                    <a:lnTo>
                      <a:pt x="184" y="3623"/>
                    </a:lnTo>
                    <a:lnTo>
                      <a:pt x="179" y="3632"/>
                    </a:lnTo>
                    <a:lnTo>
                      <a:pt x="191" y="3638"/>
                    </a:lnTo>
                    <a:lnTo>
                      <a:pt x="180" y="3629"/>
                    </a:lnTo>
                    <a:lnTo>
                      <a:pt x="171" y="3638"/>
                    </a:lnTo>
                    <a:lnTo>
                      <a:pt x="169" y="3641"/>
                    </a:lnTo>
                    <a:lnTo>
                      <a:pt x="169" y="3643"/>
                    </a:lnTo>
                    <a:lnTo>
                      <a:pt x="164" y="3663"/>
                    </a:lnTo>
                    <a:lnTo>
                      <a:pt x="178" y="3666"/>
                    </a:lnTo>
                    <a:lnTo>
                      <a:pt x="166" y="3658"/>
                    </a:lnTo>
                    <a:lnTo>
                      <a:pt x="159" y="3667"/>
                    </a:lnTo>
                    <a:lnTo>
                      <a:pt x="170" y="3662"/>
                    </a:lnTo>
                    <a:lnTo>
                      <a:pt x="164" y="3663"/>
                    </a:lnTo>
                    <a:lnTo>
                      <a:pt x="160" y="3666"/>
                    </a:lnTo>
                    <a:lnTo>
                      <a:pt x="170" y="3675"/>
                    </a:lnTo>
                    <a:lnTo>
                      <a:pt x="170" y="3662"/>
                    </a:lnTo>
                    <a:lnTo>
                      <a:pt x="164" y="3662"/>
                    </a:lnTo>
                    <a:lnTo>
                      <a:pt x="164" y="3662"/>
                    </a:lnTo>
                    <a:lnTo>
                      <a:pt x="158" y="3663"/>
                    </a:lnTo>
                    <a:lnTo>
                      <a:pt x="154" y="3666"/>
                    </a:lnTo>
                    <a:lnTo>
                      <a:pt x="153" y="3668"/>
                    </a:lnTo>
                    <a:lnTo>
                      <a:pt x="145" y="3678"/>
                    </a:lnTo>
                    <a:lnTo>
                      <a:pt x="144" y="3680"/>
                    </a:lnTo>
                    <a:lnTo>
                      <a:pt x="139" y="3689"/>
                    </a:lnTo>
                    <a:lnTo>
                      <a:pt x="152" y="3681"/>
                    </a:lnTo>
                    <a:lnTo>
                      <a:pt x="145" y="3682"/>
                    </a:lnTo>
                    <a:lnTo>
                      <a:pt x="142" y="3685"/>
                    </a:lnTo>
                    <a:lnTo>
                      <a:pt x="152" y="3694"/>
                    </a:lnTo>
                    <a:lnTo>
                      <a:pt x="152" y="3681"/>
                    </a:lnTo>
                    <a:lnTo>
                      <a:pt x="143" y="3681"/>
                    </a:lnTo>
                    <a:lnTo>
                      <a:pt x="143" y="3681"/>
                    </a:lnTo>
                    <a:lnTo>
                      <a:pt x="137" y="3682"/>
                    </a:lnTo>
                    <a:lnTo>
                      <a:pt x="133" y="3685"/>
                    </a:lnTo>
                    <a:lnTo>
                      <a:pt x="129" y="3689"/>
                    </a:lnTo>
                    <a:lnTo>
                      <a:pt x="124" y="3699"/>
                    </a:lnTo>
                    <a:lnTo>
                      <a:pt x="138" y="3704"/>
                    </a:lnTo>
                    <a:lnTo>
                      <a:pt x="128" y="3694"/>
                    </a:lnTo>
                    <a:lnTo>
                      <a:pt x="117" y="3703"/>
                    </a:lnTo>
                    <a:lnTo>
                      <a:pt x="127" y="3700"/>
                    </a:lnTo>
                    <a:lnTo>
                      <a:pt x="121" y="3701"/>
                    </a:lnTo>
                    <a:lnTo>
                      <a:pt x="127" y="3714"/>
                    </a:lnTo>
                    <a:lnTo>
                      <a:pt x="127" y="3700"/>
                    </a:lnTo>
                    <a:lnTo>
                      <a:pt x="122" y="3700"/>
                    </a:lnTo>
                    <a:lnTo>
                      <a:pt x="122" y="3700"/>
                    </a:lnTo>
                    <a:lnTo>
                      <a:pt x="116" y="3701"/>
                    </a:lnTo>
                    <a:lnTo>
                      <a:pt x="112" y="3704"/>
                    </a:lnTo>
                    <a:lnTo>
                      <a:pt x="111" y="3706"/>
                    </a:lnTo>
                    <a:lnTo>
                      <a:pt x="103" y="3715"/>
                    </a:lnTo>
                    <a:lnTo>
                      <a:pt x="114" y="3709"/>
                    </a:lnTo>
                    <a:lnTo>
                      <a:pt x="108" y="3710"/>
                    </a:lnTo>
                    <a:lnTo>
                      <a:pt x="104" y="3714"/>
                    </a:lnTo>
                    <a:lnTo>
                      <a:pt x="114" y="3723"/>
                    </a:lnTo>
                    <a:lnTo>
                      <a:pt x="114" y="3709"/>
                    </a:lnTo>
                    <a:lnTo>
                      <a:pt x="108" y="3709"/>
                    </a:lnTo>
                    <a:lnTo>
                      <a:pt x="108" y="3709"/>
                    </a:lnTo>
                    <a:lnTo>
                      <a:pt x="102" y="3710"/>
                    </a:lnTo>
                    <a:lnTo>
                      <a:pt x="98" y="3714"/>
                    </a:lnTo>
                    <a:lnTo>
                      <a:pt x="97" y="3715"/>
                    </a:lnTo>
                    <a:lnTo>
                      <a:pt x="90" y="3724"/>
                    </a:lnTo>
                    <a:lnTo>
                      <a:pt x="101" y="3718"/>
                    </a:lnTo>
                    <a:lnTo>
                      <a:pt x="95" y="3719"/>
                    </a:lnTo>
                    <a:lnTo>
                      <a:pt x="91" y="3723"/>
                    </a:lnTo>
                    <a:lnTo>
                      <a:pt x="101" y="3732"/>
                    </a:lnTo>
                    <a:lnTo>
                      <a:pt x="101" y="3718"/>
                    </a:lnTo>
                    <a:lnTo>
                      <a:pt x="95" y="3718"/>
                    </a:lnTo>
                    <a:lnTo>
                      <a:pt x="95" y="3718"/>
                    </a:lnTo>
                    <a:lnTo>
                      <a:pt x="88" y="3719"/>
                    </a:lnTo>
                    <a:lnTo>
                      <a:pt x="85" y="3723"/>
                    </a:lnTo>
                    <a:lnTo>
                      <a:pt x="83" y="3725"/>
                    </a:lnTo>
                    <a:lnTo>
                      <a:pt x="76" y="3735"/>
                    </a:lnTo>
                    <a:lnTo>
                      <a:pt x="87" y="3728"/>
                    </a:lnTo>
                    <a:lnTo>
                      <a:pt x="81" y="3729"/>
                    </a:lnTo>
                    <a:lnTo>
                      <a:pt x="77" y="3733"/>
                    </a:lnTo>
                    <a:lnTo>
                      <a:pt x="87" y="3742"/>
                    </a:lnTo>
                    <a:lnTo>
                      <a:pt x="87" y="3728"/>
                    </a:lnTo>
                    <a:lnTo>
                      <a:pt x="82" y="3728"/>
                    </a:lnTo>
                    <a:lnTo>
                      <a:pt x="82" y="3728"/>
                    </a:lnTo>
                    <a:lnTo>
                      <a:pt x="76" y="3729"/>
                    </a:lnTo>
                    <a:lnTo>
                      <a:pt x="72" y="3733"/>
                    </a:lnTo>
                    <a:lnTo>
                      <a:pt x="71" y="3733"/>
                    </a:lnTo>
                    <a:lnTo>
                      <a:pt x="62" y="3742"/>
                    </a:lnTo>
                    <a:lnTo>
                      <a:pt x="73" y="3737"/>
                    </a:lnTo>
                    <a:lnTo>
                      <a:pt x="67" y="3738"/>
                    </a:lnTo>
                    <a:lnTo>
                      <a:pt x="64" y="3742"/>
                    </a:lnTo>
                    <a:lnTo>
                      <a:pt x="73" y="3751"/>
                    </a:lnTo>
                    <a:lnTo>
                      <a:pt x="73" y="3737"/>
                    </a:lnTo>
                    <a:lnTo>
                      <a:pt x="69" y="3737"/>
                    </a:lnTo>
                    <a:lnTo>
                      <a:pt x="69" y="3737"/>
                    </a:lnTo>
                    <a:lnTo>
                      <a:pt x="62" y="3738"/>
                    </a:lnTo>
                    <a:lnTo>
                      <a:pt x="59" y="3742"/>
                    </a:lnTo>
                    <a:lnTo>
                      <a:pt x="57" y="3744"/>
                    </a:lnTo>
                    <a:lnTo>
                      <a:pt x="50" y="3754"/>
                    </a:lnTo>
                    <a:lnTo>
                      <a:pt x="61" y="3747"/>
                    </a:lnTo>
                    <a:lnTo>
                      <a:pt x="55" y="3749"/>
                    </a:lnTo>
                    <a:lnTo>
                      <a:pt x="51" y="3752"/>
                    </a:lnTo>
                    <a:lnTo>
                      <a:pt x="61" y="3761"/>
                    </a:lnTo>
                    <a:lnTo>
                      <a:pt x="61" y="3747"/>
                    </a:lnTo>
                    <a:lnTo>
                      <a:pt x="52" y="3747"/>
                    </a:lnTo>
                    <a:lnTo>
                      <a:pt x="52" y="3747"/>
                    </a:lnTo>
                    <a:lnTo>
                      <a:pt x="46" y="3749"/>
                    </a:lnTo>
                    <a:lnTo>
                      <a:pt x="42" y="3752"/>
                    </a:lnTo>
                    <a:lnTo>
                      <a:pt x="41" y="3753"/>
                    </a:lnTo>
                    <a:lnTo>
                      <a:pt x="34" y="3762"/>
                    </a:lnTo>
                    <a:lnTo>
                      <a:pt x="45" y="3756"/>
                    </a:lnTo>
                    <a:lnTo>
                      <a:pt x="39" y="3758"/>
                    </a:lnTo>
                    <a:lnTo>
                      <a:pt x="35" y="3761"/>
                    </a:lnTo>
                    <a:lnTo>
                      <a:pt x="45" y="3770"/>
                    </a:lnTo>
                    <a:lnTo>
                      <a:pt x="45" y="3756"/>
                    </a:lnTo>
                    <a:lnTo>
                      <a:pt x="39" y="3756"/>
                    </a:lnTo>
                    <a:lnTo>
                      <a:pt x="31" y="3756"/>
                    </a:lnTo>
                    <a:lnTo>
                      <a:pt x="31" y="3756"/>
                    </a:lnTo>
                    <a:lnTo>
                      <a:pt x="25" y="3758"/>
                    </a:lnTo>
                    <a:lnTo>
                      <a:pt x="21" y="3761"/>
                    </a:lnTo>
                    <a:lnTo>
                      <a:pt x="18" y="3764"/>
                    </a:lnTo>
                    <a:lnTo>
                      <a:pt x="13" y="3775"/>
                    </a:lnTo>
                    <a:lnTo>
                      <a:pt x="26" y="3767"/>
                    </a:lnTo>
                    <a:lnTo>
                      <a:pt x="20" y="3768"/>
                    </a:lnTo>
                    <a:lnTo>
                      <a:pt x="16" y="3771"/>
                    </a:lnTo>
                    <a:lnTo>
                      <a:pt x="26" y="3780"/>
                    </a:lnTo>
                    <a:lnTo>
                      <a:pt x="26" y="3767"/>
                    </a:lnTo>
                    <a:lnTo>
                      <a:pt x="18" y="3767"/>
                    </a:lnTo>
                    <a:lnTo>
                      <a:pt x="18" y="3767"/>
                    </a:lnTo>
                    <a:lnTo>
                      <a:pt x="12" y="3768"/>
                    </a:lnTo>
                    <a:lnTo>
                      <a:pt x="8" y="3771"/>
                    </a:lnTo>
                    <a:lnTo>
                      <a:pt x="5" y="3773"/>
                    </a:lnTo>
                    <a:lnTo>
                      <a:pt x="0" y="378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100"/>
            <p:cNvGrpSpPr>
              <a:grpSpLocks/>
            </p:cNvGrpSpPr>
            <p:nvPr/>
          </p:nvGrpSpPr>
          <p:grpSpPr bwMode="auto">
            <a:xfrm>
              <a:off x="3136" y="1053"/>
              <a:ext cx="697" cy="1968"/>
              <a:chOff x="3136" y="1053"/>
              <a:chExt cx="697" cy="1968"/>
            </a:xfrm>
          </p:grpSpPr>
          <p:sp>
            <p:nvSpPr>
              <p:cNvPr id="54" name="Freeform 98"/>
              <p:cNvSpPr>
                <a:spLocks/>
              </p:cNvSpPr>
              <p:nvPr/>
            </p:nvSpPr>
            <p:spPr bwMode="auto">
              <a:xfrm>
                <a:off x="3136" y="2940"/>
                <a:ext cx="443" cy="81"/>
              </a:xfrm>
              <a:custGeom>
                <a:avLst/>
                <a:gdLst/>
                <a:ahLst/>
                <a:cxnLst>
                  <a:cxn ang="0">
                    <a:pos x="26" y="161"/>
                  </a:cxn>
                  <a:cxn ang="0">
                    <a:pos x="87" y="161"/>
                  </a:cxn>
                  <a:cxn ang="0">
                    <a:pos x="150" y="161"/>
                  </a:cxn>
                  <a:cxn ang="0">
                    <a:pos x="210" y="161"/>
                  </a:cxn>
                  <a:cxn ang="0">
                    <a:pos x="273" y="161"/>
                  </a:cxn>
                  <a:cxn ang="0">
                    <a:pos x="293" y="150"/>
                  </a:cxn>
                  <a:cxn ang="0">
                    <a:pos x="334" y="151"/>
                  </a:cxn>
                  <a:cxn ang="0">
                    <a:pos x="389" y="151"/>
                  </a:cxn>
                  <a:cxn ang="0">
                    <a:pos x="398" y="142"/>
                  </a:cxn>
                  <a:cxn ang="0">
                    <a:pos x="459" y="142"/>
                  </a:cxn>
                  <a:cxn ang="0">
                    <a:pos x="478" y="131"/>
                  </a:cxn>
                  <a:cxn ang="0">
                    <a:pos x="519" y="132"/>
                  </a:cxn>
                  <a:cxn ang="0">
                    <a:pos x="542" y="122"/>
                  </a:cxn>
                  <a:cxn ang="0">
                    <a:pos x="584" y="122"/>
                  </a:cxn>
                  <a:cxn ang="0">
                    <a:pos x="599" y="108"/>
                  </a:cxn>
                  <a:cxn ang="0">
                    <a:pos x="637" y="111"/>
                  </a:cxn>
                  <a:cxn ang="0">
                    <a:pos x="644" y="102"/>
                  </a:cxn>
                  <a:cxn ang="0">
                    <a:pos x="690" y="89"/>
                  </a:cxn>
                  <a:cxn ang="0">
                    <a:pos x="708" y="93"/>
                  </a:cxn>
                  <a:cxn ang="0">
                    <a:pos x="724" y="80"/>
                  </a:cxn>
                  <a:cxn ang="0">
                    <a:pos x="751" y="80"/>
                  </a:cxn>
                  <a:cxn ang="0">
                    <a:pos x="767" y="75"/>
                  </a:cxn>
                  <a:cxn ang="0">
                    <a:pos x="787" y="61"/>
                  </a:cxn>
                  <a:cxn ang="0">
                    <a:pos x="815" y="50"/>
                  </a:cxn>
                  <a:cxn ang="0">
                    <a:pos x="822" y="56"/>
                  </a:cxn>
                  <a:cxn ang="0">
                    <a:pos x="830" y="46"/>
                  </a:cxn>
                  <a:cxn ang="0">
                    <a:pos x="851" y="37"/>
                  </a:cxn>
                  <a:cxn ang="0">
                    <a:pos x="877" y="31"/>
                  </a:cxn>
                  <a:cxn ang="0">
                    <a:pos x="886" y="0"/>
                  </a:cxn>
                  <a:cxn ang="0">
                    <a:pos x="859" y="11"/>
                  </a:cxn>
                  <a:cxn ang="0">
                    <a:pos x="840" y="15"/>
                  </a:cxn>
                  <a:cxn ang="0">
                    <a:pos x="830" y="19"/>
                  </a:cxn>
                  <a:cxn ang="0">
                    <a:pos x="822" y="29"/>
                  </a:cxn>
                  <a:cxn ang="0">
                    <a:pos x="796" y="38"/>
                  </a:cxn>
                  <a:cxn ang="0">
                    <a:pos x="771" y="39"/>
                  </a:cxn>
                  <a:cxn ang="0">
                    <a:pos x="761" y="48"/>
                  </a:cxn>
                  <a:cxn ang="0">
                    <a:pos x="734" y="58"/>
                  </a:cxn>
                  <a:cxn ang="0">
                    <a:pos x="708" y="58"/>
                  </a:cxn>
                  <a:cxn ang="0">
                    <a:pos x="700" y="66"/>
                  </a:cxn>
                  <a:cxn ang="0">
                    <a:pos x="671" y="75"/>
                  </a:cxn>
                  <a:cxn ang="0">
                    <a:pos x="640" y="75"/>
                  </a:cxn>
                  <a:cxn ang="0">
                    <a:pos x="631" y="99"/>
                  </a:cxn>
                  <a:cxn ang="0">
                    <a:pos x="583" y="86"/>
                  </a:cxn>
                  <a:cxn ang="0">
                    <a:pos x="575" y="94"/>
                  </a:cxn>
                  <a:cxn ang="0">
                    <a:pos x="529" y="101"/>
                  </a:cxn>
                  <a:cxn ang="0">
                    <a:pos x="512" y="105"/>
                  </a:cxn>
                  <a:cxn ang="0">
                    <a:pos x="462" y="109"/>
                  </a:cxn>
                  <a:cxn ang="0">
                    <a:pos x="454" y="115"/>
                  </a:cxn>
                  <a:cxn ang="0">
                    <a:pos x="398" y="115"/>
                  </a:cxn>
                  <a:cxn ang="0">
                    <a:pos x="389" y="124"/>
                  </a:cxn>
                  <a:cxn ang="0">
                    <a:pos x="329" y="124"/>
                  </a:cxn>
                  <a:cxn ang="0">
                    <a:pos x="277" y="128"/>
                  </a:cxn>
                  <a:cxn ang="0">
                    <a:pos x="264" y="134"/>
                  </a:cxn>
                  <a:cxn ang="0">
                    <a:pos x="203" y="134"/>
                  </a:cxn>
                  <a:cxn ang="0">
                    <a:pos x="143" y="134"/>
                  </a:cxn>
                  <a:cxn ang="0">
                    <a:pos x="82" y="134"/>
                  </a:cxn>
                  <a:cxn ang="0">
                    <a:pos x="18" y="134"/>
                  </a:cxn>
                </a:cxnLst>
                <a:rect l="0" t="0" r="r" b="b"/>
                <a:pathLst>
                  <a:path w="886" h="162">
                    <a:moveTo>
                      <a:pt x="0" y="149"/>
                    </a:moveTo>
                    <a:lnTo>
                      <a:pt x="25" y="162"/>
                    </a:lnTo>
                    <a:lnTo>
                      <a:pt x="30" y="154"/>
                    </a:lnTo>
                    <a:lnTo>
                      <a:pt x="18" y="147"/>
                    </a:lnTo>
                    <a:lnTo>
                      <a:pt x="18" y="161"/>
                    </a:lnTo>
                    <a:lnTo>
                      <a:pt x="24" y="160"/>
                    </a:lnTo>
                    <a:lnTo>
                      <a:pt x="28" y="157"/>
                    </a:lnTo>
                    <a:lnTo>
                      <a:pt x="18" y="161"/>
                    </a:lnTo>
                    <a:lnTo>
                      <a:pt x="26" y="161"/>
                    </a:lnTo>
                    <a:lnTo>
                      <a:pt x="31" y="161"/>
                    </a:lnTo>
                    <a:lnTo>
                      <a:pt x="39" y="161"/>
                    </a:lnTo>
                    <a:lnTo>
                      <a:pt x="45" y="161"/>
                    </a:lnTo>
                    <a:lnTo>
                      <a:pt x="55" y="161"/>
                    </a:lnTo>
                    <a:lnTo>
                      <a:pt x="61" y="161"/>
                    </a:lnTo>
                    <a:lnTo>
                      <a:pt x="68" y="161"/>
                    </a:lnTo>
                    <a:lnTo>
                      <a:pt x="73" y="161"/>
                    </a:lnTo>
                    <a:lnTo>
                      <a:pt x="82" y="161"/>
                    </a:lnTo>
                    <a:lnTo>
                      <a:pt x="87" y="161"/>
                    </a:lnTo>
                    <a:lnTo>
                      <a:pt x="96" y="161"/>
                    </a:lnTo>
                    <a:lnTo>
                      <a:pt x="101" y="161"/>
                    </a:lnTo>
                    <a:lnTo>
                      <a:pt x="108" y="161"/>
                    </a:lnTo>
                    <a:lnTo>
                      <a:pt x="113" y="161"/>
                    </a:lnTo>
                    <a:lnTo>
                      <a:pt x="122" y="161"/>
                    </a:lnTo>
                    <a:lnTo>
                      <a:pt x="127" y="161"/>
                    </a:lnTo>
                    <a:lnTo>
                      <a:pt x="138" y="161"/>
                    </a:lnTo>
                    <a:lnTo>
                      <a:pt x="143" y="161"/>
                    </a:lnTo>
                    <a:lnTo>
                      <a:pt x="150" y="161"/>
                    </a:lnTo>
                    <a:lnTo>
                      <a:pt x="156" y="161"/>
                    </a:lnTo>
                    <a:lnTo>
                      <a:pt x="164" y="161"/>
                    </a:lnTo>
                    <a:lnTo>
                      <a:pt x="169" y="161"/>
                    </a:lnTo>
                    <a:lnTo>
                      <a:pt x="177" y="161"/>
                    </a:lnTo>
                    <a:lnTo>
                      <a:pt x="182" y="161"/>
                    </a:lnTo>
                    <a:lnTo>
                      <a:pt x="191" y="161"/>
                    </a:lnTo>
                    <a:lnTo>
                      <a:pt x="196" y="161"/>
                    </a:lnTo>
                    <a:lnTo>
                      <a:pt x="203" y="161"/>
                    </a:lnTo>
                    <a:lnTo>
                      <a:pt x="210" y="161"/>
                    </a:lnTo>
                    <a:lnTo>
                      <a:pt x="220" y="161"/>
                    </a:lnTo>
                    <a:lnTo>
                      <a:pt x="225" y="161"/>
                    </a:lnTo>
                    <a:lnTo>
                      <a:pt x="233" y="161"/>
                    </a:lnTo>
                    <a:lnTo>
                      <a:pt x="238" y="161"/>
                    </a:lnTo>
                    <a:lnTo>
                      <a:pt x="246" y="161"/>
                    </a:lnTo>
                    <a:lnTo>
                      <a:pt x="252" y="161"/>
                    </a:lnTo>
                    <a:lnTo>
                      <a:pt x="259" y="161"/>
                    </a:lnTo>
                    <a:lnTo>
                      <a:pt x="264" y="161"/>
                    </a:lnTo>
                    <a:lnTo>
                      <a:pt x="273" y="161"/>
                    </a:lnTo>
                    <a:lnTo>
                      <a:pt x="278" y="161"/>
                    </a:lnTo>
                    <a:lnTo>
                      <a:pt x="278" y="161"/>
                    </a:lnTo>
                    <a:lnTo>
                      <a:pt x="284" y="160"/>
                    </a:lnTo>
                    <a:lnTo>
                      <a:pt x="288" y="157"/>
                    </a:lnTo>
                    <a:lnTo>
                      <a:pt x="290" y="157"/>
                    </a:lnTo>
                    <a:lnTo>
                      <a:pt x="299" y="146"/>
                    </a:lnTo>
                    <a:lnTo>
                      <a:pt x="286" y="137"/>
                    </a:lnTo>
                    <a:lnTo>
                      <a:pt x="286" y="151"/>
                    </a:lnTo>
                    <a:lnTo>
                      <a:pt x="293" y="150"/>
                    </a:lnTo>
                    <a:lnTo>
                      <a:pt x="296" y="146"/>
                    </a:lnTo>
                    <a:lnTo>
                      <a:pt x="286" y="151"/>
                    </a:lnTo>
                    <a:lnTo>
                      <a:pt x="294" y="151"/>
                    </a:lnTo>
                    <a:lnTo>
                      <a:pt x="303" y="151"/>
                    </a:lnTo>
                    <a:lnTo>
                      <a:pt x="308" y="151"/>
                    </a:lnTo>
                    <a:lnTo>
                      <a:pt x="315" y="151"/>
                    </a:lnTo>
                    <a:lnTo>
                      <a:pt x="321" y="151"/>
                    </a:lnTo>
                    <a:lnTo>
                      <a:pt x="329" y="151"/>
                    </a:lnTo>
                    <a:lnTo>
                      <a:pt x="334" y="151"/>
                    </a:lnTo>
                    <a:lnTo>
                      <a:pt x="342" y="151"/>
                    </a:lnTo>
                    <a:lnTo>
                      <a:pt x="347" y="151"/>
                    </a:lnTo>
                    <a:lnTo>
                      <a:pt x="355" y="151"/>
                    </a:lnTo>
                    <a:lnTo>
                      <a:pt x="361" y="151"/>
                    </a:lnTo>
                    <a:lnTo>
                      <a:pt x="368" y="151"/>
                    </a:lnTo>
                    <a:lnTo>
                      <a:pt x="376" y="151"/>
                    </a:lnTo>
                    <a:lnTo>
                      <a:pt x="384" y="151"/>
                    </a:lnTo>
                    <a:lnTo>
                      <a:pt x="389" y="151"/>
                    </a:lnTo>
                    <a:lnTo>
                      <a:pt x="389" y="151"/>
                    </a:lnTo>
                    <a:lnTo>
                      <a:pt x="395" y="150"/>
                    </a:lnTo>
                    <a:lnTo>
                      <a:pt x="399" y="146"/>
                    </a:lnTo>
                    <a:lnTo>
                      <a:pt x="400" y="146"/>
                    </a:lnTo>
                    <a:lnTo>
                      <a:pt x="409" y="137"/>
                    </a:lnTo>
                    <a:lnTo>
                      <a:pt x="398" y="128"/>
                    </a:lnTo>
                    <a:lnTo>
                      <a:pt x="398" y="142"/>
                    </a:lnTo>
                    <a:lnTo>
                      <a:pt x="404" y="141"/>
                    </a:lnTo>
                    <a:lnTo>
                      <a:pt x="408" y="137"/>
                    </a:lnTo>
                    <a:lnTo>
                      <a:pt x="398" y="142"/>
                    </a:lnTo>
                    <a:lnTo>
                      <a:pt x="403" y="142"/>
                    </a:lnTo>
                    <a:lnTo>
                      <a:pt x="410" y="142"/>
                    </a:lnTo>
                    <a:lnTo>
                      <a:pt x="417" y="142"/>
                    </a:lnTo>
                    <a:lnTo>
                      <a:pt x="424" y="142"/>
                    </a:lnTo>
                    <a:lnTo>
                      <a:pt x="429" y="142"/>
                    </a:lnTo>
                    <a:lnTo>
                      <a:pt x="438" y="142"/>
                    </a:lnTo>
                    <a:lnTo>
                      <a:pt x="443" y="142"/>
                    </a:lnTo>
                    <a:lnTo>
                      <a:pt x="454" y="142"/>
                    </a:lnTo>
                    <a:lnTo>
                      <a:pt x="459" y="142"/>
                    </a:lnTo>
                    <a:lnTo>
                      <a:pt x="466" y="142"/>
                    </a:lnTo>
                    <a:lnTo>
                      <a:pt x="466" y="142"/>
                    </a:lnTo>
                    <a:lnTo>
                      <a:pt x="472" y="141"/>
                    </a:lnTo>
                    <a:lnTo>
                      <a:pt x="476" y="137"/>
                    </a:lnTo>
                    <a:lnTo>
                      <a:pt x="480" y="135"/>
                    </a:lnTo>
                    <a:lnTo>
                      <a:pt x="486" y="125"/>
                    </a:lnTo>
                    <a:lnTo>
                      <a:pt x="472" y="118"/>
                    </a:lnTo>
                    <a:lnTo>
                      <a:pt x="472" y="132"/>
                    </a:lnTo>
                    <a:lnTo>
                      <a:pt x="478" y="131"/>
                    </a:lnTo>
                    <a:lnTo>
                      <a:pt x="482" y="127"/>
                    </a:lnTo>
                    <a:lnTo>
                      <a:pt x="472" y="132"/>
                    </a:lnTo>
                    <a:lnTo>
                      <a:pt x="480" y="132"/>
                    </a:lnTo>
                    <a:lnTo>
                      <a:pt x="485" y="132"/>
                    </a:lnTo>
                    <a:lnTo>
                      <a:pt x="493" y="132"/>
                    </a:lnTo>
                    <a:lnTo>
                      <a:pt x="498" y="132"/>
                    </a:lnTo>
                    <a:lnTo>
                      <a:pt x="506" y="132"/>
                    </a:lnTo>
                    <a:lnTo>
                      <a:pt x="512" y="132"/>
                    </a:lnTo>
                    <a:lnTo>
                      <a:pt x="519" y="132"/>
                    </a:lnTo>
                    <a:lnTo>
                      <a:pt x="524" y="132"/>
                    </a:lnTo>
                    <a:lnTo>
                      <a:pt x="535" y="132"/>
                    </a:lnTo>
                    <a:lnTo>
                      <a:pt x="535" y="132"/>
                    </a:lnTo>
                    <a:lnTo>
                      <a:pt x="542" y="131"/>
                    </a:lnTo>
                    <a:lnTo>
                      <a:pt x="545" y="127"/>
                    </a:lnTo>
                    <a:lnTo>
                      <a:pt x="549" y="125"/>
                    </a:lnTo>
                    <a:lnTo>
                      <a:pt x="555" y="115"/>
                    </a:lnTo>
                    <a:lnTo>
                      <a:pt x="542" y="108"/>
                    </a:lnTo>
                    <a:lnTo>
                      <a:pt x="542" y="122"/>
                    </a:lnTo>
                    <a:lnTo>
                      <a:pt x="548" y="120"/>
                    </a:lnTo>
                    <a:lnTo>
                      <a:pt x="552" y="117"/>
                    </a:lnTo>
                    <a:lnTo>
                      <a:pt x="542" y="122"/>
                    </a:lnTo>
                    <a:lnTo>
                      <a:pt x="549" y="122"/>
                    </a:lnTo>
                    <a:lnTo>
                      <a:pt x="554" y="122"/>
                    </a:lnTo>
                    <a:lnTo>
                      <a:pt x="561" y="122"/>
                    </a:lnTo>
                    <a:lnTo>
                      <a:pt x="570" y="122"/>
                    </a:lnTo>
                    <a:lnTo>
                      <a:pt x="575" y="122"/>
                    </a:lnTo>
                    <a:lnTo>
                      <a:pt x="584" y="122"/>
                    </a:lnTo>
                    <a:lnTo>
                      <a:pt x="584" y="122"/>
                    </a:lnTo>
                    <a:lnTo>
                      <a:pt x="590" y="120"/>
                    </a:lnTo>
                    <a:lnTo>
                      <a:pt x="594" y="117"/>
                    </a:lnTo>
                    <a:lnTo>
                      <a:pt x="597" y="115"/>
                    </a:lnTo>
                    <a:lnTo>
                      <a:pt x="602" y="106"/>
                    </a:lnTo>
                    <a:lnTo>
                      <a:pt x="589" y="99"/>
                    </a:lnTo>
                    <a:lnTo>
                      <a:pt x="589" y="112"/>
                    </a:lnTo>
                    <a:lnTo>
                      <a:pt x="595" y="111"/>
                    </a:lnTo>
                    <a:lnTo>
                      <a:pt x="599" y="108"/>
                    </a:lnTo>
                    <a:lnTo>
                      <a:pt x="589" y="112"/>
                    </a:lnTo>
                    <a:lnTo>
                      <a:pt x="596" y="112"/>
                    </a:lnTo>
                    <a:lnTo>
                      <a:pt x="602" y="112"/>
                    </a:lnTo>
                    <a:lnTo>
                      <a:pt x="612" y="112"/>
                    </a:lnTo>
                    <a:lnTo>
                      <a:pt x="618" y="112"/>
                    </a:lnTo>
                    <a:lnTo>
                      <a:pt x="626" y="112"/>
                    </a:lnTo>
                    <a:lnTo>
                      <a:pt x="631" y="112"/>
                    </a:lnTo>
                    <a:lnTo>
                      <a:pt x="631" y="112"/>
                    </a:lnTo>
                    <a:lnTo>
                      <a:pt x="637" y="111"/>
                    </a:lnTo>
                    <a:lnTo>
                      <a:pt x="641" y="108"/>
                    </a:lnTo>
                    <a:lnTo>
                      <a:pt x="643" y="108"/>
                    </a:lnTo>
                    <a:lnTo>
                      <a:pt x="652" y="98"/>
                    </a:lnTo>
                    <a:lnTo>
                      <a:pt x="640" y="89"/>
                    </a:lnTo>
                    <a:lnTo>
                      <a:pt x="640" y="102"/>
                    </a:lnTo>
                    <a:lnTo>
                      <a:pt x="646" y="101"/>
                    </a:lnTo>
                    <a:lnTo>
                      <a:pt x="649" y="98"/>
                    </a:lnTo>
                    <a:lnTo>
                      <a:pt x="640" y="102"/>
                    </a:lnTo>
                    <a:lnTo>
                      <a:pt x="644" y="102"/>
                    </a:lnTo>
                    <a:lnTo>
                      <a:pt x="652" y="102"/>
                    </a:lnTo>
                    <a:lnTo>
                      <a:pt x="658" y="102"/>
                    </a:lnTo>
                    <a:lnTo>
                      <a:pt x="666" y="102"/>
                    </a:lnTo>
                    <a:lnTo>
                      <a:pt x="671" y="102"/>
                    </a:lnTo>
                    <a:lnTo>
                      <a:pt x="671" y="102"/>
                    </a:lnTo>
                    <a:lnTo>
                      <a:pt x="677" y="101"/>
                    </a:lnTo>
                    <a:lnTo>
                      <a:pt x="680" y="98"/>
                    </a:lnTo>
                    <a:lnTo>
                      <a:pt x="682" y="98"/>
                    </a:lnTo>
                    <a:lnTo>
                      <a:pt x="690" y="89"/>
                    </a:lnTo>
                    <a:lnTo>
                      <a:pt x="679" y="80"/>
                    </a:lnTo>
                    <a:lnTo>
                      <a:pt x="679" y="93"/>
                    </a:lnTo>
                    <a:lnTo>
                      <a:pt x="685" y="92"/>
                    </a:lnTo>
                    <a:lnTo>
                      <a:pt x="689" y="89"/>
                    </a:lnTo>
                    <a:lnTo>
                      <a:pt x="679" y="93"/>
                    </a:lnTo>
                    <a:lnTo>
                      <a:pt x="684" y="93"/>
                    </a:lnTo>
                    <a:lnTo>
                      <a:pt x="695" y="93"/>
                    </a:lnTo>
                    <a:lnTo>
                      <a:pt x="700" y="93"/>
                    </a:lnTo>
                    <a:lnTo>
                      <a:pt x="708" y="93"/>
                    </a:lnTo>
                    <a:lnTo>
                      <a:pt x="708" y="93"/>
                    </a:lnTo>
                    <a:lnTo>
                      <a:pt x="714" y="92"/>
                    </a:lnTo>
                    <a:lnTo>
                      <a:pt x="718" y="89"/>
                    </a:lnTo>
                    <a:lnTo>
                      <a:pt x="720" y="88"/>
                    </a:lnTo>
                    <a:lnTo>
                      <a:pt x="726" y="79"/>
                    </a:lnTo>
                    <a:lnTo>
                      <a:pt x="714" y="71"/>
                    </a:lnTo>
                    <a:lnTo>
                      <a:pt x="714" y="84"/>
                    </a:lnTo>
                    <a:lnTo>
                      <a:pt x="720" y="83"/>
                    </a:lnTo>
                    <a:lnTo>
                      <a:pt x="724" y="80"/>
                    </a:lnTo>
                    <a:lnTo>
                      <a:pt x="714" y="84"/>
                    </a:lnTo>
                    <a:lnTo>
                      <a:pt x="721" y="84"/>
                    </a:lnTo>
                    <a:lnTo>
                      <a:pt x="726" y="84"/>
                    </a:lnTo>
                    <a:lnTo>
                      <a:pt x="735" y="84"/>
                    </a:lnTo>
                    <a:lnTo>
                      <a:pt x="740" y="84"/>
                    </a:lnTo>
                    <a:lnTo>
                      <a:pt x="740" y="84"/>
                    </a:lnTo>
                    <a:lnTo>
                      <a:pt x="746" y="83"/>
                    </a:lnTo>
                    <a:lnTo>
                      <a:pt x="750" y="80"/>
                    </a:lnTo>
                    <a:lnTo>
                      <a:pt x="751" y="80"/>
                    </a:lnTo>
                    <a:lnTo>
                      <a:pt x="760" y="71"/>
                    </a:lnTo>
                    <a:lnTo>
                      <a:pt x="749" y="62"/>
                    </a:lnTo>
                    <a:lnTo>
                      <a:pt x="749" y="75"/>
                    </a:lnTo>
                    <a:lnTo>
                      <a:pt x="755" y="74"/>
                    </a:lnTo>
                    <a:lnTo>
                      <a:pt x="758" y="71"/>
                    </a:lnTo>
                    <a:lnTo>
                      <a:pt x="749" y="75"/>
                    </a:lnTo>
                    <a:lnTo>
                      <a:pt x="754" y="75"/>
                    </a:lnTo>
                    <a:lnTo>
                      <a:pt x="761" y="75"/>
                    </a:lnTo>
                    <a:lnTo>
                      <a:pt x="767" y="75"/>
                    </a:lnTo>
                    <a:lnTo>
                      <a:pt x="767" y="75"/>
                    </a:lnTo>
                    <a:lnTo>
                      <a:pt x="773" y="74"/>
                    </a:lnTo>
                    <a:lnTo>
                      <a:pt x="777" y="71"/>
                    </a:lnTo>
                    <a:lnTo>
                      <a:pt x="778" y="71"/>
                    </a:lnTo>
                    <a:lnTo>
                      <a:pt x="788" y="61"/>
                    </a:lnTo>
                    <a:lnTo>
                      <a:pt x="777" y="51"/>
                    </a:lnTo>
                    <a:lnTo>
                      <a:pt x="777" y="65"/>
                    </a:lnTo>
                    <a:lnTo>
                      <a:pt x="783" y="64"/>
                    </a:lnTo>
                    <a:lnTo>
                      <a:pt x="787" y="61"/>
                    </a:lnTo>
                    <a:lnTo>
                      <a:pt x="777" y="65"/>
                    </a:lnTo>
                    <a:lnTo>
                      <a:pt x="782" y="65"/>
                    </a:lnTo>
                    <a:lnTo>
                      <a:pt x="791" y="65"/>
                    </a:lnTo>
                    <a:lnTo>
                      <a:pt x="796" y="65"/>
                    </a:lnTo>
                    <a:lnTo>
                      <a:pt x="796" y="65"/>
                    </a:lnTo>
                    <a:lnTo>
                      <a:pt x="802" y="64"/>
                    </a:lnTo>
                    <a:lnTo>
                      <a:pt x="806" y="61"/>
                    </a:lnTo>
                    <a:lnTo>
                      <a:pt x="808" y="59"/>
                    </a:lnTo>
                    <a:lnTo>
                      <a:pt x="815" y="50"/>
                    </a:lnTo>
                    <a:lnTo>
                      <a:pt x="803" y="42"/>
                    </a:lnTo>
                    <a:lnTo>
                      <a:pt x="803" y="56"/>
                    </a:lnTo>
                    <a:lnTo>
                      <a:pt x="809" y="55"/>
                    </a:lnTo>
                    <a:lnTo>
                      <a:pt x="813" y="51"/>
                    </a:lnTo>
                    <a:lnTo>
                      <a:pt x="803" y="56"/>
                    </a:lnTo>
                    <a:lnTo>
                      <a:pt x="809" y="56"/>
                    </a:lnTo>
                    <a:lnTo>
                      <a:pt x="817" y="56"/>
                    </a:lnTo>
                    <a:lnTo>
                      <a:pt x="822" y="56"/>
                    </a:lnTo>
                    <a:lnTo>
                      <a:pt x="822" y="56"/>
                    </a:lnTo>
                    <a:lnTo>
                      <a:pt x="828" y="55"/>
                    </a:lnTo>
                    <a:lnTo>
                      <a:pt x="832" y="51"/>
                    </a:lnTo>
                    <a:lnTo>
                      <a:pt x="834" y="51"/>
                    </a:lnTo>
                    <a:lnTo>
                      <a:pt x="843" y="41"/>
                    </a:lnTo>
                    <a:lnTo>
                      <a:pt x="830" y="32"/>
                    </a:lnTo>
                    <a:lnTo>
                      <a:pt x="830" y="46"/>
                    </a:lnTo>
                    <a:lnTo>
                      <a:pt x="837" y="45"/>
                    </a:lnTo>
                    <a:lnTo>
                      <a:pt x="840" y="41"/>
                    </a:lnTo>
                    <a:lnTo>
                      <a:pt x="830" y="46"/>
                    </a:lnTo>
                    <a:lnTo>
                      <a:pt x="835" y="46"/>
                    </a:lnTo>
                    <a:lnTo>
                      <a:pt x="844" y="46"/>
                    </a:lnTo>
                    <a:lnTo>
                      <a:pt x="844" y="46"/>
                    </a:lnTo>
                    <a:lnTo>
                      <a:pt x="850" y="45"/>
                    </a:lnTo>
                    <a:lnTo>
                      <a:pt x="854" y="41"/>
                    </a:lnTo>
                    <a:lnTo>
                      <a:pt x="856" y="40"/>
                    </a:lnTo>
                    <a:lnTo>
                      <a:pt x="864" y="31"/>
                    </a:lnTo>
                    <a:lnTo>
                      <a:pt x="851" y="23"/>
                    </a:lnTo>
                    <a:lnTo>
                      <a:pt x="851" y="37"/>
                    </a:lnTo>
                    <a:lnTo>
                      <a:pt x="858" y="36"/>
                    </a:lnTo>
                    <a:lnTo>
                      <a:pt x="861" y="32"/>
                    </a:lnTo>
                    <a:lnTo>
                      <a:pt x="851" y="37"/>
                    </a:lnTo>
                    <a:lnTo>
                      <a:pt x="859" y="37"/>
                    </a:lnTo>
                    <a:lnTo>
                      <a:pt x="865" y="37"/>
                    </a:lnTo>
                    <a:lnTo>
                      <a:pt x="865" y="37"/>
                    </a:lnTo>
                    <a:lnTo>
                      <a:pt x="871" y="36"/>
                    </a:lnTo>
                    <a:lnTo>
                      <a:pt x="875" y="32"/>
                    </a:lnTo>
                    <a:lnTo>
                      <a:pt x="877" y="31"/>
                    </a:lnTo>
                    <a:lnTo>
                      <a:pt x="885" y="21"/>
                    </a:lnTo>
                    <a:lnTo>
                      <a:pt x="872" y="13"/>
                    </a:lnTo>
                    <a:lnTo>
                      <a:pt x="872" y="27"/>
                    </a:lnTo>
                    <a:lnTo>
                      <a:pt x="879" y="25"/>
                    </a:lnTo>
                    <a:lnTo>
                      <a:pt x="882" y="22"/>
                    </a:lnTo>
                    <a:lnTo>
                      <a:pt x="872" y="27"/>
                    </a:lnTo>
                    <a:lnTo>
                      <a:pt x="879" y="27"/>
                    </a:lnTo>
                    <a:lnTo>
                      <a:pt x="886" y="27"/>
                    </a:lnTo>
                    <a:lnTo>
                      <a:pt x="886" y="0"/>
                    </a:lnTo>
                    <a:lnTo>
                      <a:pt x="879" y="0"/>
                    </a:lnTo>
                    <a:lnTo>
                      <a:pt x="872" y="0"/>
                    </a:lnTo>
                    <a:lnTo>
                      <a:pt x="872" y="0"/>
                    </a:lnTo>
                    <a:lnTo>
                      <a:pt x="866" y="1"/>
                    </a:lnTo>
                    <a:lnTo>
                      <a:pt x="863" y="4"/>
                    </a:lnTo>
                    <a:lnTo>
                      <a:pt x="861" y="6"/>
                    </a:lnTo>
                    <a:lnTo>
                      <a:pt x="854" y="16"/>
                    </a:lnTo>
                    <a:lnTo>
                      <a:pt x="865" y="10"/>
                    </a:lnTo>
                    <a:lnTo>
                      <a:pt x="859" y="11"/>
                    </a:lnTo>
                    <a:lnTo>
                      <a:pt x="855" y="14"/>
                    </a:lnTo>
                    <a:lnTo>
                      <a:pt x="865" y="23"/>
                    </a:lnTo>
                    <a:lnTo>
                      <a:pt x="865" y="10"/>
                    </a:lnTo>
                    <a:lnTo>
                      <a:pt x="859" y="10"/>
                    </a:lnTo>
                    <a:lnTo>
                      <a:pt x="851" y="10"/>
                    </a:lnTo>
                    <a:lnTo>
                      <a:pt x="851" y="10"/>
                    </a:lnTo>
                    <a:lnTo>
                      <a:pt x="845" y="11"/>
                    </a:lnTo>
                    <a:lnTo>
                      <a:pt x="841" y="14"/>
                    </a:lnTo>
                    <a:lnTo>
                      <a:pt x="840" y="15"/>
                    </a:lnTo>
                    <a:lnTo>
                      <a:pt x="833" y="24"/>
                    </a:lnTo>
                    <a:lnTo>
                      <a:pt x="844" y="19"/>
                    </a:lnTo>
                    <a:lnTo>
                      <a:pt x="838" y="20"/>
                    </a:lnTo>
                    <a:lnTo>
                      <a:pt x="834" y="23"/>
                    </a:lnTo>
                    <a:lnTo>
                      <a:pt x="844" y="32"/>
                    </a:lnTo>
                    <a:lnTo>
                      <a:pt x="844" y="19"/>
                    </a:lnTo>
                    <a:lnTo>
                      <a:pt x="835" y="19"/>
                    </a:lnTo>
                    <a:lnTo>
                      <a:pt x="830" y="19"/>
                    </a:lnTo>
                    <a:lnTo>
                      <a:pt x="830" y="19"/>
                    </a:lnTo>
                    <a:lnTo>
                      <a:pt x="824" y="20"/>
                    </a:lnTo>
                    <a:lnTo>
                      <a:pt x="820" y="23"/>
                    </a:lnTo>
                    <a:lnTo>
                      <a:pt x="819" y="24"/>
                    </a:lnTo>
                    <a:lnTo>
                      <a:pt x="811" y="35"/>
                    </a:lnTo>
                    <a:lnTo>
                      <a:pt x="822" y="29"/>
                    </a:lnTo>
                    <a:lnTo>
                      <a:pt x="815" y="30"/>
                    </a:lnTo>
                    <a:lnTo>
                      <a:pt x="812" y="33"/>
                    </a:lnTo>
                    <a:lnTo>
                      <a:pt x="822" y="42"/>
                    </a:lnTo>
                    <a:lnTo>
                      <a:pt x="822" y="29"/>
                    </a:lnTo>
                    <a:lnTo>
                      <a:pt x="817" y="29"/>
                    </a:lnTo>
                    <a:lnTo>
                      <a:pt x="809" y="29"/>
                    </a:lnTo>
                    <a:lnTo>
                      <a:pt x="803" y="29"/>
                    </a:lnTo>
                    <a:lnTo>
                      <a:pt x="803" y="29"/>
                    </a:lnTo>
                    <a:lnTo>
                      <a:pt x="797" y="30"/>
                    </a:lnTo>
                    <a:lnTo>
                      <a:pt x="793" y="33"/>
                    </a:lnTo>
                    <a:lnTo>
                      <a:pt x="792" y="35"/>
                    </a:lnTo>
                    <a:lnTo>
                      <a:pt x="784" y="44"/>
                    </a:lnTo>
                    <a:lnTo>
                      <a:pt x="796" y="38"/>
                    </a:lnTo>
                    <a:lnTo>
                      <a:pt x="789" y="39"/>
                    </a:lnTo>
                    <a:lnTo>
                      <a:pt x="786" y="42"/>
                    </a:lnTo>
                    <a:lnTo>
                      <a:pt x="796" y="51"/>
                    </a:lnTo>
                    <a:lnTo>
                      <a:pt x="796" y="38"/>
                    </a:lnTo>
                    <a:lnTo>
                      <a:pt x="791" y="38"/>
                    </a:lnTo>
                    <a:lnTo>
                      <a:pt x="782" y="38"/>
                    </a:lnTo>
                    <a:lnTo>
                      <a:pt x="777" y="38"/>
                    </a:lnTo>
                    <a:lnTo>
                      <a:pt x="777" y="38"/>
                    </a:lnTo>
                    <a:lnTo>
                      <a:pt x="771" y="39"/>
                    </a:lnTo>
                    <a:lnTo>
                      <a:pt x="767" y="42"/>
                    </a:lnTo>
                    <a:lnTo>
                      <a:pt x="766" y="42"/>
                    </a:lnTo>
                    <a:lnTo>
                      <a:pt x="756" y="53"/>
                    </a:lnTo>
                    <a:lnTo>
                      <a:pt x="767" y="48"/>
                    </a:lnTo>
                    <a:lnTo>
                      <a:pt x="761" y="49"/>
                    </a:lnTo>
                    <a:lnTo>
                      <a:pt x="757" y="53"/>
                    </a:lnTo>
                    <a:lnTo>
                      <a:pt x="767" y="62"/>
                    </a:lnTo>
                    <a:lnTo>
                      <a:pt x="767" y="48"/>
                    </a:lnTo>
                    <a:lnTo>
                      <a:pt x="761" y="48"/>
                    </a:lnTo>
                    <a:lnTo>
                      <a:pt x="754" y="48"/>
                    </a:lnTo>
                    <a:lnTo>
                      <a:pt x="749" y="48"/>
                    </a:lnTo>
                    <a:lnTo>
                      <a:pt x="749" y="48"/>
                    </a:lnTo>
                    <a:lnTo>
                      <a:pt x="742" y="49"/>
                    </a:lnTo>
                    <a:lnTo>
                      <a:pt x="739" y="53"/>
                    </a:lnTo>
                    <a:lnTo>
                      <a:pt x="737" y="53"/>
                    </a:lnTo>
                    <a:lnTo>
                      <a:pt x="729" y="62"/>
                    </a:lnTo>
                    <a:lnTo>
                      <a:pt x="740" y="57"/>
                    </a:lnTo>
                    <a:lnTo>
                      <a:pt x="734" y="58"/>
                    </a:lnTo>
                    <a:lnTo>
                      <a:pt x="730" y="62"/>
                    </a:lnTo>
                    <a:lnTo>
                      <a:pt x="740" y="71"/>
                    </a:lnTo>
                    <a:lnTo>
                      <a:pt x="740" y="57"/>
                    </a:lnTo>
                    <a:lnTo>
                      <a:pt x="735" y="57"/>
                    </a:lnTo>
                    <a:lnTo>
                      <a:pt x="726" y="57"/>
                    </a:lnTo>
                    <a:lnTo>
                      <a:pt x="721" y="57"/>
                    </a:lnTo>
                    <a:lnTo>
                      <a:pt x="714" y="57"/>
                    </a:lnTo>
                    <a:lnTo>
                      <a:pt x="714" y="57"/>
                    </a:lnTo>
                    <a:lnTo>
                      <a:pt x="708" y="58"/>
                    </a:lnTo>
                    <a:lnTo>
                      <a:pt x="704" y="62"/>
                    </a:lnTo>
                    <a:lnTo>
                      <a:pt x="701" y="64"/>
                    </a:lnTo>
                    <a:lnTo>
                      <a:pt x="695" y="73"/>
                    </a:lnTo>
                    <a:lnTo>
                      <a:pt x="708" y="66"/>
                    </a:lnTo>
                    <a:lnTo>
                      <a:pt x="701" y="67"/>
                    </a:lnTo>
                    <a:lnTo>
                      <a:pt x="698" y="71"/>
                    </a:lnTo>
                    <a:lnTo>
                      <a:pt x="708" y="80"/>
                    </a:lnTo>
                    <a:lnTo>
                      <a:pt x="708" y="66"/>
                    </a:lnTo>
                    <a:lnTo>
                      <a:pt x="700" y="66"/>
                    </a:lnTo>
                    <a:lnTo>
                      <a:pt x="695" y="66"/>
                    </a:lnTo>
                    <a:lnTo>
                      <a:pt x="684" y="66"/>
                    </a:lnTo>
                    <a:lnTo>
                      <a:pt x="679" y="66"/>
                    </a:lnTo>
                    <a:lnTo>
                      <a:pt x="679" y="66"/>
                    </a:lnTo>
                    <a:lnTo>
                      <a:pt x="673" y="67"/>
                    </a:lnTo>
                    <a:lnTo>
                      <a:pt x="669" y="71"/>
                    </a:lnTo>
                    <a:lnTo>
                      <a:pt x="668" y="71"/>
                    </a:lnTo>
                    <a:lnTo>
                      <a:pt x="659" y="80"/>
                    </a:lnTo>
                    <a:lnTo>
                      <a:pt x="671" y="75"/>
                    </a:lnTo>
                    <a:lnTo>
                      <a:pt x="664" y="76"/>
                    </a:lnTo>
                    <a:lnTo>
                      <a:pt x="661" y="80"/>
                    </a:lnTo>
                    <a:lnTo>
                      <a:pt x="671" y="89"/>
                    </a:lnTo>
                    <a:lnTo>
                      <a:pt x="671" y="75"/>
                    </a:lnTo>
                    <a:lnTo>
                      <a:pt x="666" y="75"/>
                    </a:lnTo>
                    <a:lnTo>
                      <a:pt x="658" y="75"/>
                    </a:lnTo>
                    <a:lnTo>
                      <a:pt x="652" y="75"/>
                    </a:lnTo>
                    <a:lnTo>
                      <a:pt x="644" y="75"/>
                    </a:lnTo>
                    <a:lnTo>
                      <a:pt x="640" y="75"/>
                    </a:lnTo>
                    <a:lnTo>
                      <a:pt x="640" y="75"/>
                    </a:lnTo>
                    <a:lnTo>
                      <a:pt x="633" y="76"/>
                    </a:lnTo>
                    <a:lnTo>
                      <a:pt x="630" y="80"/>
                    </a:lnTo>
                    <a:lnTo>
                      <a:pt x="628" y="81"/>
                    </a:lnTo>
                    <a:lnTo>
                      <a:pt x="620" y="91"/>
                    </a:lnTo>
                    <a:lnTo>
                      <a:pt x="631" y="85"/>
                    </a:lnTo>
                    <a:lnTo>
                      <a:pt x="625" y="86"/>
                    </a:lnTo>
                    <a:lnTo>
                      <a:pt x="621" y="90"/>
                    </a:lnTo>
                    <a:lnTo>
                      <a:pt x="631" y="99"/>
                    </a:lnTo>
                    <a:lnTo>
                      <a:pt x="631" y="85"/>
                    </a:lnTo>
                    <a:lnTo>
                      <a:pt x="626" y="85"/>
                    </a:lnTo>
                    <a:lnTo>
                      <a:pt x="618" y="85"/>
                    </a:lnTo>
                    <a:lnTo>
                      <a:pt x="612" y="85"/>
                    </a:lnTo>
                    <a:lnTo>
                      <a:pt x="602" y="85"/>
                    </a:lnTo>
                    <a:lnTo>
                      <a:pt x="596" y="85"/>
                    </a:lnTo>
                    <a:lnTo>
                      <a:pt x="589" y="85"/>
                    </a:lnTo>
                    <a:lnTo>
                      <a:pt x="589" y="85"/>
                    </a:lnTo>
                    <a:lnTo>
                      <a:pt x="583" y="86"/>
                    </a:lnTo>
                    <a:lnTo>
                      <a:pt x="579" y="90"/>
                    </a:lnTo>
                    <a:lnTo>
                      <a:pt x="576" y="93"/>
                    </a:lnTo>
                    <a:lnTo>
                      <a:pt x="571" y="102"/>
                    </a:lnTo>
                    <a:lnTo>
                      <a:pt x="584" y="94"/>
                    </a:lnTo>
                    <a:lnTo>
                      <a:pt x="578" y="96"/>
                    </a:lnTo>
                    <a:lnTo>
                      <a:pt x="574" y="99"/>
                    </a:lnTo>
                    <a:lnTo>
                      <a:pt x="584" y="108"/>
                    </a:lnTo>
                    <a:lnTo>
                      <a:pt x="584" y="94"/>
                    </a:lnTo>
                    <a:lnTo>
                      <a:pt x="575" y="94"/>
                    </a:lnTo>
                    <a:lnTo>
                      <a:pt x="570" y="94"/>
                    </a:lnTo>
                    <a:lnTo>
                      <a:pt x="561" y="94"/>
                    </a:lnTo>
                    <a:lnTo>
                      <a:pt x="554" y="94"/>
                    </a:lnTo>
                    <a:lnTo>
                      <a:pt x="549" y="94"/>
                    </a:lnTo>
                    <a:lnTo>
                      <a:pt x="542" y="94"/>
                    </a:lnTo>
                    <a:lnTo>
                      <a:pt x="542" y="94"/>
                    </a:lnTo>
                    <a:lnTo>
                      <a:pt x="535" y="96"/>
                    </a:lnTo>
                    <a:lnTo>
                      <a:pt x="532" y="99"/>
                    </a:lnTo>
                    <a:lnTo>
                      <a:pt x="529" y="101"/>
                    </a:lnTo>
                    <a:lnTo>
                      <a:pt x="523" y="111"/>
                    </a:lnTo>
                    <a:lnTo>
                      <a:pt x="535" y="105"/>
                    </a:lnTo>
                    <a:lnTo>
                      <a:pt x="529" y="106"/>
                    </a:lnTo>
                    <a:lnTo>
                      <a:pt x="526" y="109"/>
                    </a:lnTo>
                    <a:lnTo>
                      <a:pt x="535" y="118"/>
                    </a:lnTo>
                    <a:lnTo>
                      <a:pt x="535" y="105"/>
                    </a:lnTo>
                    <a:lnTo>
                      <a:pt x="524" y="105"/>
                    </a:lnTo>
                    <a:lnTo>
                      <a:pt x="519" y="105"/>
                    </a:lnTo>
                    <a:lnTo>
                      <a:pt x="512" y="105"/>
                    </a:lnTo>
                    <a:lnTo>
                      <a:pt x="506" y="105"/>
                    </a:lnTo>
                    <a:lnTo>
                      <a:pt x="498" y="105"/>
                    </a:lnTo>
                    <a:lnTo>
                      <a:pt x="493" y="105"/>
                    </a:lnTo>
                    <a:lnTo>
                      <a:pt x="485" y="105"/>
                    </a:lnTo>
                    <a:lnTo>
                      <a:pt x="480" y="105"/>
                    </a:lnTo>
                    <a:lnTo>
                      <a:pt x="472" y="105"/>
                    </a:lnTo>
                    <a:lnTo>
                      <a:pt x="472" y="105"/>
                    </a:lnTo>
                    <a:lnTo>
                      <a:pt x="466" y="106"/>
                    </a:lnTo>
                    <a:lnTo>
                      <a:pt x="462" y="109"/>
                    </a:lnTo>
                    <a:lnTo>
                      <a:pt x="460" y="111"/>
                    </a:lnTo>
                    <a:lnTo>
                      <a:pt x="454" y="122"/>
                    </a:lnTo>
                    <a:lnTo>
                      <a:pt x="466" y="115"/>
                    </a:lnTo>
                    <a:lnTo>
                      <a:pt x="460" y="116"/>
                    </a:lnTo>
                    <a:lnTo>
                      <a:pt x="456" y="119"/>
                    </a:lnTo>
                    <a:lnTo>
                      <a:pt x="466" y="128"/>
                    </a:lnTo>
                    <a:lnTo>
                      <a:pt x="466" y="115"/>
                    </a:lnTo>
                    <a:lnTo>
                      <a:pt x="459" y="115"/>
                    </a:lnTo>
                    <a:lnTo>
                      <a:pt x="454" y="115"/>
                    </a:lnTo>
                    <a:lnTo>
                      <a:pt x="443" y="115"/>
                    </a:lnTo>
                    <a:lnTo>
                      <a:pt x="438" y="115"/>
                    </a:lnTo>
                    <a:lnTo>
                      <a:pt x="429" y="115"/>
                    </a:lnTo>
                    <a:lnTo>
                      <a:pt x="424" y="115"/>
                    </a:lnTo>
                    <a:lnTo>
                      <a:pt x="417" y="115"/>
                    </a:lnTo>
                    <a:lnTo>
                      <a:pt x="410" y="115"/>
                    </a:lnTo>
                    <a:lnTo>
                      <a:pt x="403" y="115"/>
                    </a:lnTo>
                    <a:lnTo>
                      <a:pt x="398" y="115"/>
                    </a:lnTo>
                    <a:lnTo>
                      <a:pt x="398" y="115"/>
                    </a:lnTo>
                    <a:lnTo>
                      <a:pt x="392" y="116"/>
                    </a:lnTo>
                    <a:lnTo>
                      <a:pt x="388" y="119"/>
                    </a:lnTo>
                    <a:lnTo>
                      <a:pt x="387" y="119"/>
                    </a:lnTo>
                    <a:lnTo>
                      <a:pt x="378" y="128"/>
                    </a:lnTo>
                    <a:lnTo>
                      <a:pt x="389" y="124"/>
                    </a:lnTo>
                    <a:lnTo>
                      <a:pt x="383" y="125"/>
                    </a:lnTo>
                    <a:lnTo>
                      <a:pt x="379" y="128"/>
                    </a:lnTo>
                    <a:lnTo>
                      <a:pt x="389" y="137"/>
                    </a:lnTo>
                    <a:lnTo>
                      <a:pt x="389" y="124"/>
                    </a:lnTo>
                    <a:lnTo>
                      <a:pt x="384" y="124"/>
                    </a:lnTo>
                    <a:lnTo>
                      <a:pt x="376" y="124"/>
                    </a:lnTo>
                    <a:lnTo>
                      <a:pt x="368" y="124"/>
                    </a:lnTo>
                    <a:lnTo>
                      <a:pt x="361" y="124"/>
                    </a:lnTo>
                    <a:lnTo>
                      <a:pt x="355" y="124"/>
                    </a:lnTo>
                    <a:lnTo>
                      <a:pt x="347" y="124"/>
                    </a:lnTo>
                    <a:lnTo>
                      <a:pt x="342" y="124"/>
                    </a:lnTo>
                    <a:lnTo>
                      <a:pt x="334" y="124"/>
                    </a:lnTo>
                    <a:lnTo>
                      <a:pt x="329" y="124"/>
                    </a:lnTo>
                    <a:lnTo>
                      <a:pt x="321" y="124"/>
                    </a:lnTo>
                    <a:lnTo>
                      <a:pt x="315" y="124"/>
                    </a:lnTo>
                    <a:lnTo>
                      <a:pt x="308" y="124"/>
                    </a:lnTo>
                    <a:lnTo>
                      <a:pt x="303" y="124"/>
                    </a:lnTo>
                    <a:lnTo>
                      <a:pt x="294" y="124"/>
                    </a:lnTo>
                    <a:lnTo>
                      <a:pt x="286" y="124"/>
                    </a:lnTo>
                    <a:lnTo>
                      <a:pt x="286" y="124"/>
                    </a:lnTo>
                    <a:lnTo>
                      <a:pt x="280" y="125"/>
                    </a:lnTo>
                    <a:lnTo>
                      <a:pt x="277" y="128"/>
                    </a:lnTo>
                    <a:lnTo>
                      <a:pt x="275" y="129"/>
                    </a:lnTo>
                    <a:lnTo>
                      <a:pt x="267" y="140"/>
                    </a:lnTo>
                    <a:lnTo>
                      <a:pt x="278" y="134"/>
                    </a:lnTo>
                    <a:lnTo>
                      <a:pt x="272" y="135"/>
                    </a:lnTo>
                    <a:lnTo>
                      <a:pt x="268" y="138"/>
                    </a:lnTo>
                    <a:lnTo>
                      <a:pt x="278" y="147"/>
                    </a:lnTo>
                    <a:lnTo>
                      <a:pt x="278" y="134"/>
                    </a:lnTo>
                    <a:lnTo>
                      <a:pt x="273" y="134"/>
                    </a:lnTo>
                    <a:lnTo>
                      <a:pt x="264" y="134"/>
                    </a:lnTo>
                    <a:lnTo>
                      <a:pt x="259" y="134"/>
                    </a:lnTo>
                    <a:lnTo>
                      <a:pt x="252" y="134"/>
                    </a:lnTo>
                    <a:lnTo>
                      <a:pt x="246" y="134"/>
                    </a:lnTo>
                    <a:lnTo>
                      <a:pt x="238" y="134"/>
                    </a:lnTo>
                    <a:lnTo>
                      <a:pt x="233" y="134"/>
                    </a:lnTo>
                    <a:lnTo>
                      <a:pt x="225" y="134"/>
                    </a:lnTo>
                    <a:lnTo>
                      <a:pt x="220" y="134"/>
                    </a:lnTo>
                    <a:lnTo>
                      <a:pt x="210" y="134"/>
                    </a:lnTo>
                    <a:lnTo>
                      <a:pt x="203" y="134"/>
                    </a:lnTo>
                    <a:lnTo>
                      <a:pt x="196" y="134"/>
                    </a:lnTo>
                    <a:lnTo>
                      <a:pt x="191" y="134"/>
                    </a:lnTo>
                    <a:lnTo>
                      <a:pt x="182" y="134"/>
                    </a:lnTo>
                    <a:lnTo>
                      <a:pt x="177" y="134"/>
                    </a:lnTo>
                    <a:lnTo>
                      <a:pt x="169" y="134"/>
                    </a:lnTo>
                    <a:lnTo>
                      <a:pt x="164" y="134"/>
                    </a:lnTo>
                    <a:lnTo>
                      <a:pt x="156" y="134"/>
                    </a:lnTo>
                    <a:lnTo>
                      <a:pt x="150" y="134"/>
                    </a:lnTo>
                    <a:lnTo>
                      <a:pt x="143" y="134"/>
                    </a:lnTo>
                    <a:lnTo>
                      <a:pt x="138" y="134"/>
                    </a:lnTo>
                    <a:lnTo>
                      <a:pt x="127" y="134"/>
                    </a:lnTo>
                    <a:lnTo>
                      <a:pt x="122" y="134"/>
                    </a:lnTo>
                    <a:lnTo>
                      <a:pt x="113" y="134"/>
                    </a:lnTo>
                    <a:lnTo>
                      <a:pt x="108" y="134"/>
                    </a:lnTo>
                    <a:lnTo>
                      <a:pt x="101" y="134"/>
                    </a:lnTo>
                    <a:lnTo>
                      <a:pt x="96" y="134"/>
                    </a:lnTo>
                    <a:lnTo>
                      <a:pt x="87" y="134"/>
                    </a:lnTo>
                    <a:lnTo>
                      <a:pt x="82" y="134"/>
                    </a:lnTo>
                    <a:lnTo>
                      <a:pt x="73" y="134"/>
                    </a:lnTo>
                    <a:lnTo>
                      <a:pt x="68" y="134"/>
                    </a:lnTo>
                    <a:lnTo>
                      <a:pt x="61" y="134"/>
                    </a:lnTo>
                    <a:lnTo>
                      <a:pt x="55" y="134"/>
                    </a:lnTo>
                    <a:lnTo>
                      <a:pt x="45" y="134"/>
                    </a:lnTo>
                    <a:lnTo>
                      <a:pt x="39" y="134"/>
                    </a:lnTo>
                    <a:lnTo>
                      <a:pt x="31" y="134"/>
                    </a:lnTo>
                    <a:lnTo>
                      <a:pt x="26" y="134"/>
                    </a:lnTo>
                    <a:lnTo>
                      <a:pt x="18" y="134"/>
                    </a:lnTo>
                    <a:lnTo>
                      <a:pt x="18" y="134"/>
                    </a:lnTo>
                    <a:lnTo>
                      <a:pt x="11" y="135"/>
                    </a:lnTo>
                    <a:lnTo>
                      <a:pt x="8" y="138"/>
                    </a:lnTo>
                    <a:lnTo>
                      <a:pt x="5" y="141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 99"/>
              <p:cNvSpPr>
                <a:spLocks/>
              </p:cNvSpPr>
              <p:nvPr/>
            </p:nvSpPr>
            <p:spPr bwMode="auto">
              <a:xfrm>
                <a:off x="3572" y="1053"/>
                <a:ext cx="261" cy="1897"/>
              </a:xfrm>
              <a:custGeom>
                <a:avLst/>
                <a:gdLst/>
                <a:ahLst/>
                <a:cxnLst>
                  <a:cxn ang="0">
                    <a:pos x="17" y="3794"/>
                  </a:cxn>
                  <a:cxn ang="0">
                    <a:pos x="31" y="3784"/>
                  </a:cxn>
                  <a:cxn ang="0">
                    <a:pos x="54" y="3779"/>
                  </a:cxn>
                  <a:cxn ang="0">
                    <a:pos x="60" y="3775"/>
                  </a:cxn>
                  <a:cxn ang="0">
                    <a:pos x="74" y="3763"/>
                  </a:cxn>
                  <a:cxn ang="0">
                    <a:pos x="93" y="3751"/>
                  </a:cxn>
                  <a:cxn ang="0">
                    <a:pos x="93" y="3754"/>
                  </a:cxn>
                  <a:cxn ang="0">
                    <a:pos x="94" y="3745"/>
                  </a:cxn>
                  <a:cxn ang="0">
                    <a:pos x="107" y="3736"/>
                  </a:cxn>
                  <a:cxn ang="0">
                    <a:pos x="126" y="3730"/>
                  </a:cxn>
                  <a:cxn ang="0">
                    <a:pos x="126" y="3727"/>
                  </a:cxn>
                  <a:cxn ang="0">
                    <a:pos x="142" y="3708"/>
                  </a:cxn>
                  <a:cxn ang="0">
                    <a:pos x="164" y="3701"/>
                  </a:cxn>
                  <a:cxn ang="0">
                    <a:pos x="173" y="3684"/>
                  </a:cxn>
                  <a:cxn ang="0">
                    <a:pos x="190" y="3672"/>
                  </a:cxn>
                  <a:cxn ang="0">
                    <a:pos x="195" y="3629"/>
                  </a:cxn>
                  <a:cxn ang="0">
                    <a:pos x="213" y="3638"/>
                  </a:cxn>
                  <a:cxn ang="0">
                    <a:pos x="238" y="3605"/>
                  </a:cxn>
                  <a:cxn ang="0">
                    <a:pos x="260" y="3577"/>
                  </a:cxn>
                  <a:cxn ang="0">
                    <a:pos x="281" y="3540"/>
                  </a:cxn>
                  <a:cxn ang="0">
                    <a:pos x="301" y="3490"/>
                  </a:cxn>
                  <a:cxn ang="0">
                    <a:pos x="302" y="3458"/>
                  </a:cxn>
                  <a:cxn ang="0">
                    <a:pos x="337" y="3416"/>
                  </a:cxn>
                  <a:cxn ang="0">
                    <a:pos x="364" y="3310"/>
                  </a:cxn>
                  <a:cxn ang="0">
                    <a:pos x="368" y="3222"/>
                  </a:cxn>
                  <a:cxn ang="0">
                    <a:pos x="407" y="3119"/>
                  </a:cxn>
                  <a:cxn ang="0">
                    <a:pos x="433" y="2901"/>
                  </a:cxn>
                  <a:cxn ang="0">
                    <a:pos x="461" y="2580"/>
                  </a:cxn>
                  <a:cxn ang="0">
                    <a:pos x="495" y="1777"/>
                  </a:cxn>
                  <a:cxn ang="0">
                    <a:pos x="521" y="0"/>
                  </a:cxn>
                  <a:cxn ang="0">
                    <a:pos x="488" y="1502"/>
                  </a:cxn>
                  <a:cxn ang="0">
                    <a:pos x="436" y="2464"/>
                  </a:cxn>
                  <a:cxn ang="0">
                    <a:pos x="432" y="2759"/>
                  </a:cxn>
                  <a:cxn ang="0">
                    <a:pos x="397" y="2966"/>
                  </a:cxn>
                  <a:cxn ang="0">
                    <a:pos x="369" y="3155"/>
                  </a:cxn>
                  <a:cxn ang="0">
                    <a:pos x="349" y="3248"/>
                  </a:cxn>
                  <a:cxn ang="0">
                    <a:pos x="335" y="3303"/>
                  </a:cxn>
                  <a:cxn ang="0">
                    <a:pos x="309" y="3408"/>
                  </a:cxn>
                  <a:cxn ang="0">
                    <a:pos x="288" y="3454"/>
                  </a:cxn>
                  <a:cxn ang="0">
                    <a:pos x="272" y="3483"/>
                  </a:cxn>
                  <a:cxn ang="0">
                    <a:pos x="267" y="3534"/>
                  </a:cxn>
                  <a:cxn ang="0">
                    <a:pos x="234" y="3566"/>
                  </a:cxn>
                  <a:cxn ang="0">
                    <a:pos x="210" y="3594"/>
                  </a:cxn>
                  <a:cxn ang="0">
                    <a:pos x="203" y="3615"/>
                  </a:cxn>
                  <a:cxn ang="0">
                    <a:pos x="186" y="3620"/>
                  </a:cxn>
                  <a:cxn ang="0">
                    <a:pos x="163" y="3663"/>
                  </a:cxn>
                  <a:cxn ang="0">
                    <a:pos x="169" y="3662"/>
                  </a:cxn>
                  <a:cxn ang="0">
                    <a:pos x="138" y="3689"/>
                  </a:cxn>
                  <a:cxn ang="0">
                    <a:pos x="136" y="3682"/>
                  </a:cxn>
                  <a:cxn ang="0">
                    <a:pos x="120" y="3701"/>
                  </a:cxn>
                  <a:cxn ang="0">
                    <a:pos x="103" y="3715"/>
                  </a:cxn>
                  <a:cxn ang="0">
                    <a:pos x="101" y="3710"/>
                  </a:cxn>
                  <a:cxn ang="0">
                    <a:pos x="100" y="3718"/>
                  </a:cxn>
                  <a:cxn ang="0">
                    <a:pos x="80" y="3729"/>
                  </a:cxn>
                  <a:cxn ang="0">
                    <a:pos x="70" y="3733"/>
                  </a:cxn>
                  <a:cxn ang="0">
                    <a:pos x="68" y="3737"/>
                  </a:cxn>
                  <a:cxn ang="0">
                    <a:pos x="60" y="3761"/>
                  </a:cxn>
                  <a:cxn ang="0">
                    <a:pos x="44" y="3756"/>
                  </a:cxn>
                  <a:cxn ang="0">
                    <a:pos x="24" y="3758"/>
                  </a:cxn>
                  <a:cxn ang="0">
                    <a:pos x="26" y="3767"/>
                  </a:cxn>
                </a:cxnLst>
                <a:rect l="0" t="0" r="r" b="b"/>
                <a:pathLst>
                  <a:path w="521" h="3795">
                    <a:moveTo>
                      <a:pt x="0" y="3781"/>
                    </a:moveTo>
                    <a:lnTo>
                      <a:pt x="24" y="3795"/>
                    </a:lnTo>
                    <a:lnTo>
                      <a:pt x="29" y="3787"/>
                    </a:lnTo>
                    <a:lnTo>
                      <a:pt x="17" y="3780"/>
                    </a:lnTo>
                    <a:lnTo>
                      <a:pt x="17" y="3794"/>
                    </a:lnTo>
                    <a:lnTo>
                      <a:pt x="23" y="3793"/>
                    </a:lnTo>
                    <a:lnTo>
                      <a:pt x="27" y="3789"/>
                    </a:lnTo>
                    <a:lnTo>
                      <a:pt x="17" y="3794"/>
                    </a:lnTo>
                    <a:lnTo>
                      <a:pt x="26" y="3794"/>
                    </a:lnTo>
                    <a:lnTo>
                      <a:pt x="26" y="3794"/>
                    </a:lnTo>
                    <a:lnTo>
                      <a:pt x="32" y="3793"/>
                    </a:lnTo>
                    <a:lnTo>
                      <a:pt x="36" y="3789"/>
                    </a:lnTo>
                    <a:lnTo>
                      <a:pt x="39" y="3786"/>
                    </a:lnTo>
                    <a:lnTo>
                      <a:pt x="44" y="3776"/>
                    </a:lnTo>
                    <a:lnTo>
                      <a:pt x="31" y="3770"/>
                    </a:lnTo>
                    <a:lnTo>
                      <a:pt x="31" y="3784"/>
                    </a:lnTo>
                    <a:lnTo>
                      <a:pt x="37" y="3782"/>
                    </a:lnTo>
                    <a:lnTo>
                      <a:pt x="41" y="3779"/>
                    </a:lnTo>
                    <a:lnTo>
                      <a:pt x="31" y="3784"/>
                    </a:lnTo>
                    <a:lnTo>
                      <a:pt x="38" y="3784"/>
                    </a:lnTo>
                    <a:lnTo>
                      <a:pt x="44" y="3784"/>
                    </a:lnTo>
                    <a:lnTo>
                      <a:pt x="44" y="3784"/>
                    </a:lnTo>
                    <a:lnTo>
                      <a:pt x="50" y="3782"/>
                    </a:lnTo>
                    <a:lnTo>
                      <a:pt x="54" y="3779"/>
                    </a:lnTo>
                    <a:lnTo>
                      <a:pt x="57" y="3778"/>
                    </a:lnTo>
                    <a:lnTo>
                      <a:pt x="64" y="3769"/>
                    </a:lnTo>
                    <a:lnTo>
                      <a:pt x="52" y="3761"/>
                    </a:lnTo>
                    <a:lnTo>
                      <a:pt x="52" y="3775"/>
                    </a:lnTo>
                    <a:lnTo>
                      <a:pt x="58" y="3773"/>
                    </a:lnTo>
                    <a:lnTo>
                      <a:pt x="62" y="3770"/>
                    </a:lnTo>
                    <a:lnTo>
                      <a:pt x="52" y="3775"/>
                    </a:lnTo>
                    <a:lnTo>
                      <a:pt x="60" y="3775"/>
                    </a:lnTo>
                    <a:lnTo>
                      <a:pt x="60" y="3775"/>
                    </a:lnTo>
                    <a:lnTo>
                      <a:pt x="67" y="3773"/>
                    </a:lnTo>
                    <a:lnTo>
                      <a:pt x="70" y="3770"/>
                    </a:lnTo>
                    <a:lnTo>
                      <a:pt x="73" y="3769"/>
                    </a:lnTo>
                    <a:lnTo>
                      <a:pt x="80" y="3759"/>
                    </a:lnTo>
                    <a:lnTo>
                      <a:pt x="68" y="3751"/>
                    </a:lnTo>
                    <a:lnTo>
                      <a:pt x="68" y="3764"/>
                    </a:lnTo>
                    <a:lnTo>
                      <a:pt x="74" y="3763"/>
                    </a:lnTo>
                    <a:lnTo>
                      <a:pt x="78" y="3760"/>
                    </a:lnTo>
                    <a:lnTo>
                      <a:pt x="68" y="3764"/>
                    </a:lnTo>
                    <a:lnTo>
                      <a:pt x="73" y="3764"/>
                    </a:lnTo>
                    <a:lnTo>
                      <a:pt x="73" y="3764"/>
                    </a:lnTo>
                    <a:lnTo>
                      <a:pt x="79" y="3763"/>
                    </a:lnTo>
                    <a:lnTo>
                      <a:pt x="83" y="3760"/>
                    </a:lnTo>
                    <a:lnTo>
                      <a:pt x="84" y="3760"/>
                    </a:lnTo>
                    <a:lnTo>
                      <a:pt x="93" y="3751"/>
                    </a:lnTo>
                    <a:lnTo>
                      <a:pt x="81" y="3742"/>
                    </a:lnTo>
                    <a:lnTo>
                      <a:pt x="81" y="3755"/>
                    </a:lnTo>
                    <a:lnTo>
                      <a:pt x="88" y="3754"/>
                    </a:lnTo>
                    <a:lnTo>
                      <a:pt x="91" y="3751"/>
                    </a:lnTo>
                    <a:lnTo>
                      <a:pt x="81" y="3755"/>
                    </a:lnTo>
                    <a:lnTo>
                      <a:pt x="86" y="3755"/>
                    </a:lnTo>
                    <a:lnTo>
                      <a:pt x="86" y="3755"/>
                    </a:lnTo>
                    <a:lnTo>
                      <a:pt x="93" y="3754"/>
                    </a:lnTo>
                    <a:lnTo>
                      <a:pt x="96" y="3751"/>
                    </a:lnTo>
                    <a:lnTo>
                      <a:pt x="99" y="3750"/>
                    </a:lnTo>
                    <a:lnTo>
                      <a:pt x="106" y="3739"/>
                    </a:lnTo>
                    <a:lnTo>
                      <a:pt x="94" y="3732"/>
                    </a:lnTo>
                    <a:lnTo>
                      <a:pt x="94" y="3745"/>
                    </a:lnTo>
                    <a:lnTo>
                      <a:pt x="100" y="3744"/>
                    </a:lnTo>
                    <a:lnTo>
                      <a:pt x="104" y="3741"/>
                    </a:lnTo>
                    <a:lnTo>
                      <a:pt x="94" y="3745"/>
                    </a:lnTo>
                    <a:lnTo>
                      <a:pt x="100" y="3745"/>
                    </a:lnTo>
                    <a:lnTo>
                      <a:pt x="100" y="3745"/>
                    </a:lnTo>
                    <a:lnTo>
                      <a:pt x="106" y="3744"/>
                    </a:lnTo>
                    <a:lnTo>
                      <a:pt x="110" y="3741"/>
                    </a:lnTo>
                    <a:lnTo>
                      <a:pt x="112" y="3739"/>
                    </a:lnTo>
                    <a:lnTo>
                      <a:pt x="120" y="3730"/>
                    </a:lnTo>
                    <a:lnTo>
                      <a:pt x="107" y="3723"/>
                    </a:lnTo>
                    <a:lnTo>
                      <a:pt x="107" y="3736"/>
                    </a:lnTo>
                    <a:lnTo>
                      <a:pt x="114" y="3735"/>
                    </a:lnTo>
                    <a:lnTo>
                      <a:pt x="117" y="3732"/>
                    </a:lnTo>
                    <a:lnTo>
                      <a:pt x="107" y="3736"/>
                    </a:lnTo>
                    <a:lnTo>
                      <a:pt x="114" y="3736"/>
                    </a:lnTo>
                    <a:lnTo>
                      <a:pt x="114" y="3736"/>
                    </a:lnTo>
                    <a:lnTo>
                      <a:pt x="120" y="3735"/>
                    </a:lnTo>
                    <a:lnTo>
                      <a:pt x="124" y="3732"/>
                    </a:lnTo>
                    <a:lnTo>
                      <a:pt x="126" y="3730"/>
                    </a:lnTo>
                    <a:lnTo>
                      <a:pt x="133" y="3721"/>
                    </a:lnTo>
                    <a:lnTo>
                      <a:pt x="121" y="3714"/>
                    </a:lnTo>
                    <a:lnTo>
                      <a:pt x="121" y="3727"/>
                    </a:lnTo>
                    <a:lnTo>
                      <a:pt x="127" y="3726"/>
                    </a:lnTo>
                    <a:lnTo>
                      <a:pt x="131" y="3723"/>
                    </a:lnTo>
                    <a:lnTo>
                      <a:pt x="121" y="3727"/>
                    </a:lnTo>
                    <a:lnTo>
                      <a:pt x="126" y="3727"/>
                    </a:lnTo>
                    <a:lnTo>
                      <a:pt x="126" y="3727"/>
                    </a:lnTo>
                    <a:lnTo>
                      <a:pt x="132" y="3726"/>
                    </a:lnTo>
                    <a:lnTo>
                      <a:pt x="136" y="3724"/>
                    </a:lnTo>
                    <a:lnTo>
                      <a:pt x="147" y="3715"/>
                    </a:lnTo>
                    <a:lnTo>
                      <a:pt x="147" y="3714"/>
                    </a:lnTo>
                    <a:lnTo>
                      <a:pt x="151" y="3710"/>
                    </a:lnTo>
                    <a:lnTo>
                      <a:pt x="156" y="3700"/>
                    </a:lnTo>
                    <a:lnTo>
                      <a:pt x="142" y="3694"/>
                    </a:lnTo>
                    <a:lnTo>
                      <a:pt x="142" y="3708"/>
                    </a:lnTo>
                    <a:lnTo>
                      <a:pt x="148" y="3707"/>
                    </a:lnTo>
                    <a:lnTo>
                      <a:pt x="152" y="3703"/>
                    </a:lnTo>
                    <a:lnTo>
                      <a:pt x="142" y="3708"/>
                    </a:lnTo>
                    <a:lnTo>
                      <a:pt x="151" y="3708"/>
                    </a:lnTo>
                    <a:lnTo>
                      <a:pt x="151" y="3708"/>
                    </a:lnTo>
                    <a:lnTo>
                      <a:pt x="157" y="3707"/>
                    </a:lnTo>
                    <a:lnTo>
                      <a:pt x="161" y="3703"/>
                    </a:lnTo>
                    <a:lnTo>
                      <a:pt x="164" y="3701"/>
                    </a:lnTo>
                    <a:lnTo>
                      <a:pt x="169" y="3692"/>
                    </a:lnTo>
                    <a:lnTo>
                      <a:pt x="156" y="3685"/>
                    </a:lnTo>
                    <a:lnTo>
                      <a:pt x="168" y="3693"/>
                    </a:lnTo>
                    <a:lnTo>
                      <a:pt x="176" y="3683"/>
                    </a:lnTo>
                    <a:lnTo>
                      <a:pt x="163" y="3675"/>
                    </a:lnTo>
                    <a:lnTo>
                      <a:pt x="163" y="3689"/>
                    </a:lnTo>
                    <a:lnTo>
                      <a:pt x="169" y="3688"/>
                    </a:lnTo>
                    <a:lnTo>
                      <a:pt x="173" y="3684"/>
                    </a:lnTo>
                    <a:lnTo>
                      <a:pt x="163" y="3689"/>
                    </a:lnTo>
                    <a:lnTo>
                      <a:pt x="169" y="3689"/>
                    </a:lnTo>
                    <a:lnTo>
                      <a:pt x="169" y="3689"/>
                    </a:lnTo>
                    <a:lnTo>
                      <a:pt x="176" y="3688"/>
                    </a:lnTo>
                    <a:lnTo>
                      <a:pt x="179" y="3684"/>
                    </a:lnTo>
                    <a:lnTo>
                      <a:pt x="182" y="3683"/>
                    </a:lnTo>
                    <a:lnTo>
                      <a:pt x="189" y="3674"/>
                    </a:lnTo>
                    <a:lnTo>
                      <a:pt x="190" y="3672"/>
                    </a:lnTo>
                    <a:lnTo>
                      <a:pt x="192" y="3669"/>
                    </a:lnTo>
                    <a:lnTo>
                      <a:pt x="197" y="3650"/>
                    </a:lnTo>
                    <a:lnTo>
                      <a:pt x="182" y="3647"/>
                    </a:lnTo>
                    <a:lnTo>
                      <a:pt x="193" y="3656"/>
                    </a:lnTo>
                    <a:lnTo>
                      <a:pt x="202" y="3647"/>
                    </a:lnTo>
                    <a:lnTo>
                      <a:pt x="204" y="3645"/>
                    </a:lnTo>
                    <a:lnTo>
                      <a:pt x="209" y="3636"/>
                    </a:lnTo>
                    <a:lnTo>
                      <a:pt x="195" y="3629"/>
                    </a:lnTo>
                    <a:lnTo>
                      <a:pt x="195" y="3642"/>
                    </a:lnTo>
                    <a:lnTo>
                      <a:pt x="202" y="3641"/>
                    </a:lnTo>
                    <a:lnTo>
                      <a:pt x="205" y="3638"/>
                    </a:lnTo>
                    <a:lnTo>
                      <a:pt x="195" y="3642"/>
                    </a:lnTo>
                    <a:lnTo>
                      <a:pt x="203" y="3642"/>
                    </a:lnTo>
                    <a:lnTo>
                      <a:pt x="203" y="3642"/>
                    </a:lnTo>
                    <a:lnTo>
                      <a:pt x="209" y="3641"/>
                    </a:lnTo>
                    <a:lnTo>
                      <a:pt x="213" y="3638"/>
                    </a:lnTo>
                    <a:lnTo>
                      <a:pt x="216" y="3636"/>
                    </a:lnTo>
                    <a:lnTo>
                      <a:pt x="223" y="3625"/>
                    </a:lnTo>
                    <a:lnTo>
                      <a:pt x="209" y="3619"/>
                    </a:lnTo>
                    <a:lnTo>
                      <a:pt x="220" y="3629"/>
                    </a:lnTo>
                    <a:lnTo>
                      <a:pt x="230" y="3620"/>
                    </a:lnTo>
                    <a:lnTo>
                      <a:pt x="229" y="3619"/>
                    </a:lnTo>
                    <a:lnTo>
                      <a:pt x="233" y="3615"/>
                    </a:lnTo>
                    <a:lnTo>
                      <a:pt x="238" y="3605"/>
                    </a:lnTo>
                    <a:lnTo>
                      <a:pt x="224" y="3599"/>
                    </a:lnTo>
                    <a:lnTo>
                      <a:pt x="235" y="3608"/>
                    </a:lnTo>
                    <a:lnTo>
                      <a:pt x="244" y="3599"/>
                    </a:lnTo>
                    <a:lnTo>
                      <a:pt x="245" y="3599"/>
                    </a:lnTo>
                    <a:lnTo>
                      <a:pt x="254" y="3589"/>
                    </a:lnTo>
                    <a:lnTo>
                      <a:pt x="254" y="3587"/>
                    </a:lnTo>
                    <a:lnTo>
                      <a:pt x="259" y="3579"/>
                    </a:lnTo>
                    <a:lnTo>
                      <a:pt x="260" y="3577"/>
                    </a:lnTo>
                    <a:lnTo>
                      <a:pt x="267" y="3558"/>
                    </a:lnTo>
                    <a:lnTo>
                      <a:pt x="254" y="3553"/>
                    </a:lnTo>
                    <a:lnTo>
                      <a:pt x="267" y="3559"/>
                    </a:lnTo>
                    <a:lnTo>
                      <a:pt x="272" y="3549"/>
                    </a:lnTo>
                    <a:lnTo>
                      <a:pt x="259" y="3543"/>
                    </a:lnTo>
                    <a:lnTo>
                      <a:pt x="270" y="3552"/>
                    </a:lnTo>
                    <a:lnTo>
                      <a:pt x="278" y="3543"/>
                    </a:lnTo>
                    <a:lnTo>
                      <a:pt x="281" y="3540"/>
                    </a:lnTo>
                    <a:lnTo>
                      <a:pt x="282" y="3537"/>
                    </a:lnTo>
                    <a:lnTo>
                      <a:pt x="287" y="3518"/>
                    </a:lnTo>
                    <a:lnTo>
                      <a:pt x="272" y="3515"/>
                    </a:lnTo>
                    <a:lnTo>
                      <a:pt x="285" y="3524"/>
                    </a:lnTo>
                    <a:lnTo>
                      <a:pt x="293" y="3514"/>
                    </a:lnTo>
                    <a:lnTo>
                      <a:pt x="295" y="3510"/>
                    </a:lnTo>
                    <a:lnTo>
                      <a:pt x="296" y="3508"/>
                    </a:lnTo>
                    <a:lnTo>
                      <a:pt x="301" y="3490"/>
                    </a:lnTo>
                    <a:lnTo>
                      <a:pt x="286" y="3486"/>
                    </a:lnTo>
                    <a:lnTo>
                      <a:pt x="297" y="3497"/>
                    </a:lnTo>
                    <a:lnTo>
                      <a:pt x="307" y="3488"/>
                    </a:lnTo>
                    <a:lnTo>
                      <a:pt x="306" y="3486"/>
                    </a:lnTo>
                    <a:lnTo>
                      <a:pt x="309" y="3483"/>
                    </a:lnTo>
                    <a:lnTo>
                      <a:pt x="309" y="3482"/>
                    </a:lnTo>
                    <a:lnTo>
                      <a:pt x="316" y="3463"/>
                    </a:lnTo>
                    <a:lnTo>
                      <a:pt x="302" y="3458"/>
                    </a:lnTo>
                    <a:lnTo>
                      <a:pt x="316" y="3463"/>
                    </a:lnTo>
                    <a:lnTo>
                      <a:pt x="323" y="3444"/>
                    </a:lnTo>
                    <a:lnTo>
                      <a:pt x="309" y="3439"/>
                    </a:lnTo>
                    <a:lnTo>
                      <a:pt x="323" y="3446"/>
                    </a:lnTo>
                    <a:lnTo>
                      <a:pt x="328" y="3437"/>
                    </a:lnTo>
                    <a:lnTo>
                      <a:pt x="328" y="3436"/>
                    </a:lnTo>
                    <a:lnTo>
                      <a:pt x="337" y="3416"/>
                    </a:lnTo>
                    <a:lnTo>
                      <a:pt x="337" y="3416"/>
                    </a:lnTo>
                    <a:lnTo>
                      <a:pt x="338" y="3413"/>
                    </a:lnTo>
                    <a:lnTo>
                      <a:pt x="343" y="3385"/>
                    </a:lnTo>
                    <a:lnTo>
                      <a:pt x="328" y="3383"/>
                    </a:lnTo>
                    <a:lnTo>
                      <a:pt x="343" y="3387"/>
                    </a:lnTo>
                    <a:lnTo>
                      <a:pt x="352" y="3359"/>
                    </a:lnTo>
                    <a:lnTo>
                      <a:pt x="352" y="3358"/>
                    </a:lnTo>
                    <a:lnTo>
                      <a:pt x="356" y="3338"/>
                    </a:lnTo>
                    <a:lnTo>
                      <a:pt x="364" y="3310"/>
                    </a:lnTo>
                    <a:lnTo>
                      <a:pt x="364" y="3310"/>
                    </a:lnTo>
                    <a:lnTo>
                      <a:pt x="370" y="3282"/>
                    </a:lnTo>
                    <a:lnTo>
                      <a:pt x="355" y="3279"/>
                    </a:lnTo>
                    <a:lnTo>
                      <a:pt x="370" y="3282"/>
                    </a:lnTo>
                    <a:lnTo>
                      <a:pt x="378" y="3254"/>
                    </a:lnTo>
                    <a:lnTo>
                      <a:pt x="378" y="3253"/>
                    </a:lnTo>
                    <a:lnTo>
                      <a:pt x="382" y="3224"/>
                    </a:lnTo>
                    <a:lnTo>
                      <a:pt x="368" y="3222"/>
                    </a:lnTo>
                    <a:lnTo>
                      <a:pt x="381" y="3227"/>
                    </a:lnTo>
                    <a:lnTo>
                      <a:pt x="392" y="3198"/>
                    </a:lnTo>
                    <a:lnTo>
                      <a:pt x="394" y="3196"/>
                    </a:lnTo>
                    <a:lnTo>
                      <a:pt x="399" y="3158"/>
                    </a:lnTo>
                    <a:lnTo>
                      <a:pt x="384" y="3155"/>
                    </a:lnTo>
                    <a:lnTo>
                      <a:pt x="399" y="3159"/>
                    </a:lnTo>
                    <a:lnTo>
                      <a:pt x="407" y="3122"/>
                    </a:lnTo>
                    <a:lnTo>
                      <a:pt x="407" y="3119"/>
                    </a:lnTo>
                    <a:lnTo>
                      <a:pt x="412" y="3063"/>
                    </a:lnTo>
                    <a:lnTo>
                      <a:pt x="397" y="3062"/>
                    </a:lnTo>
                    <a:lnTo>
                      <a:pt x="412" y="3064"/>
                    </a:lnTo>
                    <a:lnTo>
                      <a:pt x="420" y="3015"/>
                    </a:lnTo>
                    <a:lnTo>
                      <a:pt x="426" y="2969"/>
                    </a:lnTo>
                    <a:lnTo>
                      <a:pt x="426" y="2969"/>
                    </a:lnTo>
                    <a:lnTo>
                      <a:pt x="433" y="2902"/>
                    </a:lnTo>
                    <a:lnTo>
                      <a:pt x="433" y="2901"/>
                    </a:lnTo>
                    <a:lnTo>
                      <a:pt x="438" y="2845"/>
                    </a:lnTo>
                    <a:lnTo>
                      <a:pt x="447" y="2760"/>
                    </a:lnTo>
                    <a:lnTo>
                      <a:pt x="447" y="2760"/>
                    </a:lnTo>
                    <a:lnTo>
                      <a:pt x="452" y="2674"/>
                    </a:lnTo>
                    <a:lnTo>
                      <a:pt x="437" y="2673"/>
                    </a:lnTo>
                    <a:lnTo>
                      <a:pt x="452" y="2674"/>
                    </a:lnTo>
                    <a:lnTo>
                      <a:pt x="461" y="2580"/>
                    </a:lnTo>
                    <a:lnTo>
                      <a:pt x="461" y="2580"/>
                    </a:lnTo>
                    <a:lnTo>
                      <a:pt x="465" y="2466"/>
                    </a:lnTo>
                    <a:lnTo>
                      <a:pt x="451" y="2465"/>
                    </a:lnTo>
                    <a:lnTo>
                      <a:pt x="465" y="2466"/>
                    </a:lnTo>
                    <a:lnTo>
                      <a:pt x="477" y="2344"/>
                    </a:lnTo>
                    <a:lnTo>
                      <a:pt x="477" y="2344"/>
                    </a:lnTo>
                    <a:lnTo>
                      <a:pt x="482" y="2183"/>
                    </a:lnTo>
                    <a:lnTo>
                      <a:pt x="489" y="2004"/>
                    </a:lnTo>
                    <a:lnTo>
                      <a:pt x="495" y="1777"/>
                    </a:lnTo>
                    <a:lnTo>
                      <a:pt x="503" y="1503"/>
                    </a:lnTo>
                    <a:lnTo>
                      <a:pt x="503" y="1502"/>
                    </a:lnTo>
                    <a:lnTo>
                      <a:pt x="508" y="1142"/>
                    </a:lnTo>
                    <a:lnTo>
                      <a:pt x="493" y="1142"/>
                    </a:lnTo>
                    <a:lnTo>
                      <a:pt x="508" y="1144"/>
                    </a:lnTo>
                    <a:lnTo>
                      <a:pt x="516" y="662"/>
                    </a:lnTo>
                    <a:lnTo>
                      <a:pt x="516" y="661"/>
                    </a:lnTo>
                    <a:lnTo>
                      <a:pt x="521" y="0"/>
                    </a:lnTo>
                    <a:lnTo>
                      <a:pt x="492" y="0"/>
                    </a:lnTo>
                    <a:lnTo>
                      <a:pt x="487" y="661"/>
                    </a:lnTo>
                    <a:lnTo>
                      <a:pt x="501" y="661"/>
                    </a:lnTo>
                    <a:lnTo>
                      <a:pt x="487" y="661"/>
                    </a:lnTo>
                    <a:lnTo>
                      <a:pt x="478" y="1142"/>
                    </a:lnTo>
                    <a:lnTo>
                      <a:pt x="478" y="1142"/>
                    </a:lnTo>
                    <a:lnTo>
                      <a:pt x="473" y="1502"/>
                    </a:lnTo>
                    <a:lnTo>
                      <a:pt x="488" y="1502"/>
                    </a:lnTo>
                    <a:lnTo>
                      <a:pt x="473" y="1502"/>
                    </a:lnTo>
                    <a:lnTo>
                      <a:pt x="465" y="1776"/>
                    </a:lnTo>
                    <a:lnTo>
                      <a:pt x="459" y="2003"/>
                    </a:lnTo>
                    <a:lnTo>
                      <a:pt x="452" y="2182"/>
                    </a:lnTo>
                    <a:lnTo>
                      <a:pt x="447" y="2343"/>
                    </a:lnTo>
                    <a:lnTo>
                      <a:pt x="462" y="2343"/>
                    </a:lnTo>
                    <a:lnTo>
                      <a:pt x="447" y="2342"/>
                    </a:lnTo>
                    <a:lnTo>
                      <a:pt x="436" y="2464"/>
                    </a:lnTo>
                    <a:lnTo>
                      <a:pt x="436" y="2465"/>
                    </a:lnTo>
                    <a:lnTo>
                      <a:pt x="431" y="2579"/>
                    </a:lnTo>
                    <a:lnTo>
                      <a:pt x="446" y="2579"/>
                    </a:lnTo>
                    <a:lnTo>
                      <a:pt x="431" y="2578"/>
                    </a:lnTo>
                    <a:lnTo>
                      <a:pt x="422" y="2672"/>
                    </a:lnTo>
                    <a:lnTo>
                      <a:pt x="422" y="2673"/>
                    </a:lnTo>
                    <a:lnTo>
                      <a:pt x="417" y="2759"/>
                    </a:lnTo>
                    <a:lnTo>
                      <a:pt x="432" y="2759"/>
                    </a:lnTo>
                    <a:lnTo>
                      <a:pt x="417" y="2758"/>
                    </a:lnTo>
                    <a:lnTo>
                      <a:pt x="409" y="2843"/>
                    </a:lnTo>
                    <a:lnTo>
                      <a:pt x="404" y="2899"/>
                    </a:lnTo>
                    <a:lnTo>
                      <a:pt x="418" y="2900"/>
                    </a:lnTo>
                    <a:lnTo>
                      <a:pt x="404" y="2899"/>
                    </a:lnTo>
                    <a:lnTo>
                      <a:pt x="396" y="2966"/>
                    </a:lnTo>
                    <a:lnTo>
                      <a:pt x="411" y="2967"/>
                    </a:lnTo>
                    <a:lnTo>
                      <a:pt x="397" y="2966"/>
                    </a:lnTo>
                    <a:lnTo>
                      <a:pt x="391" y="3012"/>
                    </a:lnTo>
                    <a:lnTo>
                      <a:pt x="384" y="3061"/>
                    </a:lnTo>
                    <a:lnTo>
                      <a:pt x="382" y="3061"/>
                    </a:lnTo>
                    <a:lnTo>
                      <a:pt x="378" y="3117"/>
                    </a:lnTo>
                    <a:lnTo>
                      <a:pt x="392" y="3118"/>
                    </a:lnTo>
                    <a:lnTo>
                      <a:pt x="379" y="3116"/>
                    </a:lnTo>
                    <a:lnTo>
                      <a:pt x="370" y="3153"/>
                    </a:lnTo>
                    <a:lnTo>
                      <a:pt x="369" y="3155"/>
                    </a:lnTo>
                    <a:lnTo>
                      <a:pt x="370" y="3154"/>
                    </a:lnTo>
                    <a:lnTo>
                      <a:pt x="365" y="3193"/>
                    </a:lnTo>
                    <a:lnTo>
                      <a:pt x="379" y="3194"/>
                    </a:lnTo>
                    <a:lnTo>
                      <a:pt x="365" y="3189"/>
                    </a:lnTo>
                    <a:lnTo>
                      <a:pt x="354" y="3218"/>
                    </a:lnTo>
                    <a:lnTo>
                      <a:pt x="353" y="3222"/>
                    </a:lnTo>
                    <a:lnTo>
                      <a:pt x="354" y="3220"/>
                    </a:lnTo>
                    <a:lnTo>
                      <a:pt x="349" y="3248"/>
                    </a:lnTo>
                    <a:lnTo>
                      <a:pt x="363" y="3250"/>
                    </a:lnTo>
                    <a:lnTo>
                      <a:pt x="349" y="3247"/>
                    </a:lnTo>
                    <a:lnTo>
                      <a:pt x="342" y="3275"/>
                    </a:lnTo>
                    <a:lnTo>
                      <a:pt x="340" y="3279"/>
                    </a:lnTo>
                    <a:lnTo>
                      <a:pt x="342" y="3276"/>
                    </a:lnTo>
                    <a:lnTo>
                      <a:pt x="335" y="3305"/>
                    </a:lnTo>
                    <a:lnTo>
                      <a:pt x="349" y="3307"/>
                    </a:lnTo>
                    <a:lnTo>
                      <a:pt x="335" y="3303"/>
                    </a:lnTo>
                    <a:lnTo>
                      <a:pt x="328" y="3332"/>
                    </a:lnTo>
                    <a:lnTo>
                      <a:pt x="323" y="3351"/>
                    </a:lnTo>
                    <a:lnTo>
                      <a:pt x="337" y="3354"/>
                    </a:lnTo>
                    <a:lnTo>
                      <a:pt x="323" y="3351"/>
                    </a:lnTo>
                    <a:lnTo>
                      <a:pt x="314" y="3379"/>
                    </a:lnTo>
                    <a:lnTo>
                      <a:pt x="313" y="3383"/>
                    </a:lnTo>
                    <a:lnTo>
                      <a:pt x="314" y="3380"/>
                    </a:lnTo>
                    <a:lnTo>
                      <a:pt x="309" y="3408"/>
                    </a:lnTo>
                    <a:lnTo>
                      <a:pt x="323" y="3411"/>
                    </a:lnTo>
                    <a:lnTo>
                      <a:pt x="309" y="3406"/>
                    </a:lnTo>
                    <a:lnTo>
                      <a:pt x="301" y="3425"/>
                    </a:lnTo>
                    <a:lnTo>
                      <a:pt x="314" y="3430"/>
                    </a:lnTo>
                    <a:lnTo>
                      <a:pt x="302" y="3424"/>
                    </a:lnTo>
                    <a:lnTo>
                      <a:pt x="297" y="3433"/>
                    </a:lnTo>
                    <a:lnTo>
                      <a:pt x="296" y="3434"/>
                    </a:lnTo>
                    <a:lnTo>
                      <a:pt x="288" y="3454"/>
                    </a:lnTo>
                    <a:lnTo>
                      <a:pt x="288" y="3455"/>
                    </a:lnTo>
                    <a:lnTo>
                      <a:pt x="282" y="3474"/>
                    </a:lnTo>
                    <a:lnTo>
                      <a:pt x="296" y="3477"/>
                    </a:lnTo>
                    <a:lnTo>
                      <a:pt x="286" y="3468"/>
                    </a:lnTo>
                    <a:lnTo>
                      <a:pt x="276" y="3477"/>
                    </a:lnTo>
                    <a:lnTo>
                      <a:pt x="276" y="3477"/>
                    </a:lnTo>
                    <a:lnTo>
                      <a:pt x="272" y="3481"/>
                    </a:lnTo>
                    <a:lnTo>
                      <a:pt x="272" y="3483"/>
                    </a:lnTo>
                    <a:lnTo>
                      <a:pt x="267" y="3501"/>
                    </a:lnTo>
                    <a:lnTo>
                      <a:pt x="281" y="3505"/>
                    </a:lnTo>
                    <a:lnTo>
                      <a:pt x="270" y="3497"/>
                    </a:lnTo>
                    <a:lnTo>
                      <a:pt x="261" y="3507"/>
                    </a:lnTo>
                    <a:lnTo>
                      <a:pt x="259" y="3509"/>
                    </a:lnTo>
                    <a:lnTo>
                      <a:pt x="259" y="3511"/>
                    </a:lnTo>
                    <a:lnTo>
                      <a:pt x="254" y="3531"/>
                    </a:lnTo>
                    <a:lnTo>
                      <a:pt x="267" y="3534"/>
                    </a:lnTo>
                    <a:lnTo>
                      <a:pt x="256" y="3525"/>
                    </a:lnTo>
                    <a:lnTo>
                      <a:pt x="247" y="3534"/>
                    </a:lnTo>
                    <a:lnTo>
                      <a:pt x="245" y="3537"/>
                    </a:lnTo>
                    <a:lnTo>
                      <a:pt x="240" y="3547"/>
                    </a:lnTo>
                    <a:lnTo>
                      <a:pt x="240" y="3549"/>
                    </a:lnTo>
                    <a:lnTo>
                      <a:pt x="233" y="3568"/>
                    </a:lnTo>
                    <a:lnTo>
                      <a:pt x="246" y="3572"/>
                    </a:lnTo>
                    <a:lnTo>
                      <a:pt x="234" y="3566"/>
                    </a:lnTo>
                    <a:lnTo>
                      <a:pt x="229" y="3573"/>
                    </a:lnTo>
                    <a:lnTo>
                      <a:pt x="241" y="3580"/>
                    </a:lnTo>
                    <a:lnTo>
                      <a:pt x="230" y="3572"/>
                    </a:lnTo>
                    <a:lnTo>
                      <a:pt x="221" y="3582"/>
                    </a:lnTo>
                    <a:lnTo>
                      <a:pt x="233" y="3590"/>
                    </a:lnTo>
                    <a:lnTo>
                      <a:pt x="221" y="3581"/>
                    </a:lnTo>
                    <a:lnTo>
                      <a:pt x="213" y="3590"/>
                    </a:lnTo>
                    <a:lnTo>
                      <a:pt x="210" y="3594"/>
                    </a:lnTo>
                    <a:lnTo>
                      <a:pt x="205" y="3604"/>
                    </a:lnTo>
                    <a:lnTo>
                      <a:pt x="219" y="3610"/>
                    </a:lnTo>
                    <a:lnTo>
                      <a:pt x="209" y="3601"/>
                    </a:lnTo>
                    <a:lnTo>
                      <a:pt x="199" y="3610"/>
                    </a:lnTo>
                    <a:lnTo>
                      <a:pt x="199" y="3610"/>
                    </a:lnTo>
                    <a:lnTo>
                      <a:pt x="197" y="3612"/>
                    </a:lnTo>
                    <a:lnTo>
                      <a:pt x="190" y="3622"/>
                    </a:lnTo>
                    <a:lnTo>
                      <a:pt x="203" y="3615"/>
                    </a:lnTo>
                    <a:lnTo>
                      <a:pt x="197" y="3616"/>
                    </a:lnTo>
                    <a:lnTo>
                      <a:pt x="193" y="3620"/>
                    </a:lnTo>
                    <a:lnTo>
                      <a:pt x="203" y="3629"/>
                    </a:lnTo>
                    <a:lnTo>
                      <a:pt x="203" y="3615"/>
                    </a:lnTo>
                    <a:lnTo>
                      <a:pt x="195" y="3615"/>
                    </a:lnTo>
                    <a:lnTo>
                      <a:pt x="195" y="3615"/>
                    </a:lnTo>
                    <a:lnTo>
                      <a:pt x="189" y="3616"/>
                    </a:lnTo>
                    <a:lnTo>
                      <a:pt x="186" y="3620"/>
                    </a:lnTo>
                    <a:lnTo>
                      <a:pt x="183" y="3623"/>
                    </a:lnTo>
                    <a:lnTo>
                      <a:pt x="178" y="3632"/>
                    </a:lnTo>
                    <a:lnTo>
                      <a:pt x="190" y="3638"/>
                    </a:lnTo>
                    <a:lnTo>
                      <a:pt x="179" y="3629"/>
                    </a:lnTo>
                    <a:lnTo>
                      <a:pt x="171" y="3638"/>
                    </a:lnTo>
                    <a:lnTo>
                      <a:pt x="168" y="3641"/>
                    </a:lnTo>
                    <a:lnTo>
                      <a:pt x="168" y="3643"/>
                    </a:lnTo>
                    <a:lnTo>
                      <a:pt x="163" y="3663"/>
                    </a:lnTo>
                    <a:lnTo>
                      <a:pt x="177" y="3666"/>
                    </a:lnTo>
                    <a:lnTo>
                      <a:pt x="166" y="3658"/>
                    </a:lnTo>
                    <a:lnTo>
                      <a:pt x="158" y="3667"/>
                    </a:lnTo>
                    <a:lnTo>
                      <a:pt x="169" y="3662"/>
                    </a:lnTo>
                    <a:lnTo>
                      <a:pt x="163" y="3663"/>
                    </a:lnTo>
                    <a:lnTo>
                      <a:pt x="159" y="3666"/>
                    </a:lnTo>
                    <a:lnTo>
                      <a:pt x="169" y="3675"/>
                    </a:lnTo>
                    <a:lnTo>
                      <a:pt x="169" y="3662"/>
                    </a:lnTo>
                    <a:lnTo>
                      <a:pt x="163" y="3662"/>
                    </a:lnTo>
                    <a:lnTo>
                      <a:pt x="163" y="3662"/>
                    </a:lnTo>
                    <a:lnTo>
                      <a:pt x="157" y="3663"/>
                    </a:lnTo>
                    <a:lnTo>
                      <a:pt x="153" y="3666"/>
                    </a:lnTo>
                    <a:lnTo>
                      <a:pt x="152" y="3668"/>
                    </a:lnTo>
                    <a:lnTo>
                      <a:pt x="145" y="3678"/>
                    </a:lnTo>
                    <a:lnTo>
                      <a:pt x="143" y="3680"/>
                    </a:lnTo>
                    <a:lnTo>
                      <a:pt x="138" y="3689"/>
                    </a:lnTo>
                    <a:lnTo>
                      <a:pt x="151" y="3681"/>
                    </a:lnTo>
                    <a:lnTo>
                      <a:pt x="145" y="3682"/>
                    </a:lnTo>
                    <a:lnTo>
                      <a:pt x="141" y="3685"/>
                    </a:lnTo>
                    <a:lnTo>
                      <a:pt x="151" y="3694"/>
                    </a:lnTo>
                    <a:lnTo>
                      <a:pt x="151" y="3681"/>
                    </a:lnTo>
                    <a:lnTo>
                      <a:pt x="142" y="3681"/>
                    </a:lnTo>
                    <a:lnTo>
                      <a:pt x="142" y="3681"/>
                    </a:lnTo>
                    <a:lnTo>
                      <a:pt x="136" y="3682"/>
                    </a:lnTo>
                    <a:lnTo>
                      <a:pt x="132" y="3685"/>
                    </a:lnTo>
                    <a:lnTo>
                      <a:pt x="129" y="3689"/>
                    </a:lnTo>
                    <a:lnTo>
                      <a:pt x="124" y="3699"/>
                    </a:lnTo>
                    <a:lnTo>
                      <a:pt x="137" y="3704"/>
                    </a:lnTo>
                    <a:lnTo>
                      <a:pt x="127" y="3694"/>
                    </a:lnTo>
                    <a:lnTo>
                      <a:pt x="116" y="3703"/>
                    </a:lnTo>
                    <a:lnTo>
                      <a:pt x="126" y="3700"/>
                    </a:lnTo>
                    <a:lnTo>
                      <a:pt x="120" y="3701"/>
                    </a:lnTo>
                    <a:lnTo>
                      <a:pt x="126" y="3714"/>
                    </a:lnTo>
                    <a:lnTo>
                      <a:pt x="126" y="3700"/>
                    </a:lnTo>
                    <a:lnTo>
                      <a:pt x="121" y="3700"/>
                    </a:lnTo>
                    <a:lnTo>
                      <a:pt x="121" y="3700"/>
                    </a:lnTo>
                    <a:lnTo>
                      <a:pt x="115" y="3701"/>
                    </a:lnTo>
                    <a:lnTo>
                      <a:pt x="111" y="3704"/>
                    </a:lnTo>
                    <a:lnTo>
                      <a:pt x="110" y="3706"/>
                    </a:lnTo>
                    <a:lnTo>
                      <a:pt x="103" y="3715"/>
                    </a:lnTo>
                    <a:lnTo>
                      <a:pt x="114" y="3709"/>
                    </a:lnTo>
                    <a:lnTo>
                      <a:pt x="107" y="3710"/>
                    </a:lnTo>
                    <a:lnTo>
                      <a:pt x="104" y="3714"/>
                    </a:lnTo>
                    <a:lnTo>
                      <a:pt x="114" y="3723"/>
                    </a:lnTo>
                    <a:lnTo>
                      <a:pt x="114" y="3709"/>
                    </a:lnTo>
                    <a:lnTo>
                      <a:pt x="107" y="3709"/>
                    </a:lnTo>
                    <a:lnTo>
                      <a:pt x="107" y="3709"/>
                    </a:lnTo>
                    <a:lnTo>
                      <a:pt x="101" y="3710"/>
                    </a:lnTo>
                    <a:lnTo>
                      <a:pt x="98" y="3714"/>
                    </a:lnTo>
                    <a:lnTo>
                      <a:pt x="96" y="3715"/>
                    </a:lnTo>
                    <a:lnTo>
                      <a:pt x="89" y="3724"/>
                    </a:lnTo>
                    <a:lnTo>
                      <a:pt x="100" y="3718"/>
                    </a:lnTo>
                    <a:lnTo>
                      <a:pt x="94" y="3719"/>
                    </a:lnTo>
                    <a:lnTo>
                      <a:pt x="90" y="3723"/>
                    </a:lnTo>
                    <a:lnTo>
                      <a:pt x="100" y="3732"/>
                    </a:lnTo>
                    <a:lnTo>
                      <a:pt x="100" y="3718"/>
                    </a:lnTo>
                    <a:lnTo>
                      <a:pt x="94" y="3718"/>
                    </a:lnTo>
                    <a:lnTo>
                      <a:pt x="94" y="3718"/>
                    </a:lnTo>
                    <a:lnTo>
                      <a:pt x="88" y="3719"/>
                    </a:lnTo>
                    <a:lnTo>
                      <a:pt x="84" y="3723"/>
                    </a:lnTo>
                    <a:lnTo>
                      <a:pt x="83" y="3725"/>
                    </a:lnTo>
                    <a:lnTo>
                      <a:pt x="75" y="3735"/>
                    </a:lnTo>
                    <a:lnTo>
                      <a:pt x="86" y="3728"/>
                    </a:lnTo>
                    <a:lnTo>
                      <a:pt x="80" y="3729"/>
                    </a:lnTo>
                    <a:lnTo>
                      <a:pt x="76" y="3733"/>
                    </a:lnTo>
                    <a:lnTo>
                      <a:pt x="86" y="3742"/>
                    </a:lnTo>
                    <a:lnTo>
                      <a:pt x="86" y="3728"/>
                    </a:lnTo>
                    <a:lnTo>
                      <a:pt x="81" y="3728"/>
                    </a:lnTo>
                    <a:lnTo>
                      <a:pt x="81" y="3728"/>
                    </a:lnTo>
                    <a:lnTo>
                      <a:pt x="75" y="3729"/>
                    </a:lnTo>
                    <a:lnTo>
                      <a:pt x="72" y="3733"/>
                    </a:lnTo>
                    <a:lnTo>
                      <a:pt x="70" y="3733"/>
                    </a:lnTo>
                    <a:lnTo>
                      <a:pt x="62" y="3742"/>
                    </a:lnTo>
                    <a:lnTo>
                      <a:pt x="73" y="3737"/>
                    </a:lnTo>
                    <a:lnTo>
                      <a:pt x="67" y="3738"/>
                    </a:lnTo>
                    <a:lnTo>
                      <a:pt x="63" y="3742"/>
                    </a:lnTo>
                    <a:lnTo>
                      <a:pt x="73" y="3751"/>
                    </a:lnTo>
                    <a:lnTo>
                      <a:pt x="73" y="3737"/>
                    </a:lnTo>
                    <a:lnTo>
                      <a:pt x="68" y="3737"/>
                    </a:lnTo>
                    <a:lnTo>
                      <a:pt x="68" y="3737"/>
                    </a:lnTo>
                    <a:lnTo>
                      <a:pt x="62" y="3738"/>
                    </a:lnTo>
                    <a:lnTo>
                      <a:pt x="58" y="3742"/>
                    </a:lnTo>
                    <a:lnTo>
                      <a:pt x="57" y="3744"/>
                    </a:lnTo>
                    <a:lnTo>
                      <a:pt x="49" y="3754"/>
                    </a:lnTo>
                    <a:lnTo>
                      <a:pt x="60" y="3747"/>
                    </a:lnTo>
                    <a:lnTo>
                      <a:pt x="54" y="3749"/>
                    </a:lnTo>
                    <a:lnTo>
                      <a:pt x="50" y="3752"/>
                    </a:lnTo>
                    <a:lnTo>
                      <a:pt x="60" y="3761"/>
                    </a:lnTo>
                    <a:lnTo>
                      <a:pt x="60" y="3747"/>
                    </a:lnTo>
                    <a:lnTo>
                      <a:pt x="52" y="3747"/>
                    </a:lnTo>
                    <a:lnTo>
                      <a:pt x="52" y="3747"/>
                    </a:lnTo>
                    <a:lnTo>
                      <a:pt x="46" y="3749"/>
                    </a:lnTo>
                    <a:lnTo>
                      <a:pt x="42" y="3752"/>
                    </a:lnTo>
                    <a:lnTo>
                      <a:pt x="41" y="3753"/>
                    </a:lnTo>
                    <a:lnTo>
                      <a:pt x="33" y="3762"/>
                    </a:lnTo>
                    <a:lnTo>
                      <a:pt x="44" y="3756"/>
                    </a:lnTo>
                    <a:lnTo>
                      <a:pt x="38" y="3758"/>
                    </a:lnTo>
                    <a:lnTo>
                      <a:pt x="34" y="3761"/>
                    </a:lnTo>
                    <a:lnTo>
                      <a:pt x="44" y="3770"/>
                    </a:lnTo>
                    <a:lnTo>
                      <a:pt x="44" y="3756"/>
                    </a:lnTo>
                    <a:lnTo>
                      <a:pt x="38" y="3756"/>
                    </a:lnTo>
                    <a:lnTo>
                      <a:pt x="31" y="3756"/>
                    </a:lnTo>
                    <a:lnTo>
                      <a:pt x="31" y="3756"/>
                    </a:lnTo>
                    <a:lnTo>
                      <a:pt x="24" y="3758"/>
                    </a:lnTo>
                    <a:lnTo>
                      <a:pt x="21" y="3761"/>
                    </a:lnTo>
                    <a:lnTo>
                      <a:pt x="17" y="3764"/>
                    </a:lnTo>
                    <a:lnTo>
                      <a:pt x="12" y="3775"/>
                    </a:lnTo>
                    <a:lnTo>
                      <a:pt x="26" y="3767"/>
                    </a:lnTo>
                    <a:lnTo>
                      <a:pt x="20" y="3768"/>
                    </a:lnTo>
                    <a:lnTo>
                      <a:pt x="16" y="3771"/>
                    </a:lnTo>
                    <a:lnTo>
                      <a:pt x="26" y="3780"/>
                    </a:lnTo>
                    <a:lnTo>
                      <a:pt x="26" y="3767"/>
                    </a:lnTo>
                    <a:lnTo>
                      <a:pt x="17" y="3767"/>
                    </a:lnTo>
                    <a:lnTo>
                      <a:pt x="17" y="3767"/>
                    </a:lnTo>
                    <a:lnTo>
                      <a:pt x="11" y="3768"/>
                    </a:lnTo>
                    <a:lnTo>
                      <a:pt x="7" y="3771"/>
                    </a:lnTo>
                    <a:lnTo>
                      <a:pt x="5" y="3773"/>
                    </a:lnTo>
                    <a:lnTo>
                      <a:pt x="0" y="378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Line 101"/>
            <p:cNvSpPr>
              <a:spLocks noChangeShapeType="1"/>
            </p:cNvSpPr>
            <p:nvPr/>
          </p:nvSpPr>
          <p:spPr bwMode="auto">
            <a:xfrm>
              <a:off x="3840" y="816"/>
              <a:ext cx="1" cy="2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153"/>
            <p:cNvSpPr>
              <a:spLocks noChangeShapeType="1"/>
            </p:cNvSpPr>
            <p:nvPr/>
          </p:nvSpPr>
          <p:spPr bwMode="auto">
            <a:xfrm>
              <a:off x="2428" y="822"/>
              <a:ext cx="1" cy="2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229"/>
            <p:cNvSpPr txBox="1">
              <a:spLocks noChangeArrowheads="1"/>
            </p:cNvSpPr>
            <p:nvPr/>
          </p:nvSpPr>
          <p:spPr bwMode="auto">
            <a:xfrm>
              <a:off x="2256" y="3072"/>
              <a:ext cx="3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53" name="Text Box 231"/>
            <p:cNvSpPr txBox="1">
              <a:spLocks noChangeArrowheads="1"/>
            </p:cNvSpPr>
            <p:nvPr/>
          </p:nvSpPr>
          <p:spPr bwMode="auto">
            <a:xfrm>
              <a:off x="3600" y="3072"/>
              <a:ext cx="4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3/2 </a:t>
              </a:r>
            </a:p>
          </p:txBody>
        </p:sp>
      </p:grpSp>
      <p:grpSp>
        <p:nvGrpSpPr>
          <p:cNvPr id="58" name="Group 243"/>
          <p:cNvGrpSpPr>
            <a:grpSpLocks/>
          </p:cNvGrpSpPr>
          <p:nvPr/>
        </p:nvGrpSpPr>
        <p:grpSpPr bwMode="auto">
          <a:xfrm>
            <a:off x="268739" y="3724632"/>
            <a:ext cx="2970213" cy="3016250"/>
            <a:chOff x="1715" y="1357"/>
            <a:chExt cx="1871" cy="1900"/>
          </a:xfrm>
        </p:grpSpPr>
        <p:sp>
          <p:nvSpPr>
            <p:cNvPr id="59" name="Freeform 102"/>
            <p:cNvSpPr>
              <a:spLocks/>
            </p:cNvSpPr>
            <p:nvPr/>
          </p:nvSpPr>
          <p:spPr bwMode="auto">
            <a:xfrm>
              <a:off x="1715" y="1357"/>
              <a:ext cx="1871" cy="1661"/>
            </a:xfrm>
            <a:custGeom>
              <a:avLst/>
              <a:gdLst/>
              <a:ahLst/>
              <a:cxnLst>
                <a:cxn ang="0">
                  <a:pos x="97" y="28"/>
                </a:cxn>
                <a:cxn ang="0">
                  <a:pos x="382" y="44"/>
                </a:cxn>
                <a:cxn ang="0">
                  <a:pos x="661" y="79"/>
                </a:cxn>
                <a:cxn ang="0">
                  <a:pos x="746" y="94"/>
                </a:cxn>
                <a:cxn ang="0">
                  <a:pos x="1015" y="152"/>
                </a:cxn>
                <a:cxn ang="0">
                  <a:pos x="1276" y="227"/>
                </a:cxn>
                <a:cxn ang="0">
                  <a:pos x="1529" y="319"/>
                </a:cxn>
                <a:cxn ang="0">
                  <a:pos x="1772" y="426"/>
                </a:cxn>
                <a:cxn ang="0">
                  <a:pos x="2004" y="547"/>
                </a:cxn>
                <a:cxn ang="0">
                  <a:pos x="2074" y="589"/>
                </a:cxn>
                <a:cxn ang="0">
                  <a:pos x="2291" y="729"/>
                </a:cxn>
                <a:cxn ang="0">
                  <a:pos x="2497" y="882"/>
                </a:cxn>
                <a:cxn ang="0">
                  <a:pos x="2689" y="1049"/>
                </a:cxn>
                <a:cxn ang="0">
                  <a:pos x="2867" y="1227"/>
                </a:cxn>
                <a:cxn ang="0">
                  <a:pos x="3029" y="1417"/>
                </a:cxn>
                <a:cxn ang="0">
                  <a:pos x="3141" y="1539"/>
                </a:cxn>
                <a:cxn ang="0">
                  <a:pos x="3220" y="1680"/>
                </a:cxn>
                <a:cxn ang="0">
                  <a:pos x="3347" y="1892"/>
                </a:cxn>
                <a:cxn ang="0">
                  <a:pos x="3456" y="2114"/>
                </a:cxn>
                <a:cxn ang="0">
                  <a:pos x="3547" y="2343"/>
                </a:cxn>
                <a:cxn ang="0">
                  <a:pos x="3619" y="2579"/>
                </a:cxn>
                <a:cxn ang="0">
                  <a:pos x="3638" y="2655"/>
                </a:cxn>
                <a:cxn ang="0">
                  <a:pos x="3683" y="2900"/>
                </a:cxn>
                <a:cxn ang="0">
                  <a:pos x="3708" y="3151"/>
                </a:cxn>
                <a:cxn ang="0">
                  <a:pos x="3743" y="3321"/>
                </a:cxn>
                <a:cxn ang="0">
                  <a:pos x="3732" y="3067"/>
                </a:cxn>
                <a:cxn ang="0">
                  <a:pos x="3700" y="2818"/>
                </a:cxn>
                <a:cxn ang="0">
                  <a:pos x="3666" y="2650"/>
                </a:cxn>
                <a:cxn ang="0">
                  <a:pos x="3600" y="2411"/>
                </a:cxn>
                <a:cxn ang="0">
                  <a:pos x="3516" y="2179"/>
                </a:cxn>
                <a:cxn ang="0">
                  <a:pos x="3412" y="1956"/>
                </a:cxn>
                <a:cxn ang="0">
                  <a:pos x="3292" y="1740"/>
                </a:cxn>
                <a:cxn ang="0">
                  <a:pos x="3154" y="1533"/>
                </a:cxn>
                <a:cxn ang="0">
                  <a:pos x="3050" y="1398"/>
                </a:cxn>
                <a:cxn ang="0">
                  <a:pos x="2888" y="1208"/>
                </a:cxn>
                <a:cxn ang="0">
                  <a:pos x="2710" y="1029"/>
                </a:cxn>
                <a:cxn ang="0">
                  <a:pos x="2518" y="863"/>
                </a:cxn>
                <a:cxn ang="0">
                  <a:pos x="2312" y="710"/>
                </a:cxn>
                <a:cxn ang="0">
                  <a:pos x="2095" y="570"/>
                </a:cxn>
                <a:cxn ang="0">
                  <a:pos x="1939" y="480"/>
                </a:cxn>
                <a:cxn ang="0">
                  <a:pos x="1704" y="363"/>
                </a:cxn>
                <a:cxn ang="0">
                  <a:pos x="1457" y="261"/>
                </a:cxn>
                <a:cxn ang="0">
                  <a:pos x="1202" y="175"/>
                </a:cxn>
                <a:cxn ang="0">
                  <a:pos x="938" y="105"/>
                </a:cxn>
                <a:cxn ang="0">
                  <a:pos x="752" y="68"/>
                </a:cxn>
                <a:cxn ang="0">
                  <a:pos x="475" y="27"/>
                </a:cxn>
                <a:cxn ang="0">
                  <a:pos x="192" y="5"/>
                </a:cxn>
              </a:cxnLst>
              <a:rect l="0" t="0" r="r" b="b"/>
              <a:pathLst>
                <a:path w="3743" h="3321">
                  <a:moveTo>
                    <a:pt x="0" y="0"/>
                  </a:moveTo>
                  <a:lnTo>
                    <a:pt x="0" y="27"/>
                  </a:lnTo>
                  <a:lnTo>
                    <a:pt x="97" y="28"/>
                  </a:lnTo>
                  <a:lnTo>
                    <a:pt x="192" y="32"/>
                  </a:lnTo>
                  <a:lnTo>
                    <a:pt x="288" y="37"/>
                  </a:lnTo>
                  <a:lnTo>
                    <a:pt x="382" y="44"/>
                  </a:lnTo>
                  <a:lnTo>
                    <a:pt x="475" y="54"/>
                  </a:lnTo>
                  <a:lnTo>
                    <a:pt x="568" y="66"/>
                  </a:lnTo>
                  <a:lnTo>
                    <a:pt x="661" y="79"/>
                  </a:lnTo>
                  <a:lnTo>
                    <a:pt x="752" y="95"/>
                  </a:lnTo>
                  <a:lnTo>
                    <a:pt x="752" y="82"/>
                  </a:lnTo>
                  <a:lnTo>
                    <a:pt x="746" y="94"/>
                  </a:lnTo>
                  <a:lnTo>
                    <a:pt x="837" y="111"/>
                  </a:lnTo>
                  <a:lnTo>
                    <a:pt x="927" y="130"/>
                  </a:lnTo>
                  <a:lnTo>
                    <a:pt x="1015" y="152"/>
                  </a:lnTo>
                  <a:lnTo>
                    <a:pt x="1103" y="175"/>
                  </a:lnTo>
                  <a:lnTo>
                    <a:pt x="1191" y="200"/>
                  </a:lnTo>
                  <a:lnTo>
                    <a:pt x="1276" y="227"/>
                  </a:lnTo>
                  <a:lnTo>
                    <a:pt x="1362" y="256"/>
                  </a:lnTo>
                  <a:lnTo>
                    <a:pt x="1446" y="286"/>
                  </a:lnTo>
                  <a:lnTo>
                    <a:pt x="1529" y="319"/>
                  </a:lnTo>
                  <a:lnTo>
                    <a:pt x="1611" y="353"/>
                  </a:lnTo>
                  <a:lnTo>
                    <a:pt x="1693" y="388"/>
                  </a:lnTo>
                  <a:lnTo>
                    <a:pt x="1772" y="426"/>
                  </a:lnTo>
                  <a:lnTo>
                    <a:pt x="1850" y="464"/>
                  </a:lnTo>
                  <a:lnTo>
                    <a:pt x="1928" y="505"/>
                  </a:lnTo>
                  <a:lnTo>
                    <a:pt x="2004" y="547"/>
                  </a:lnTo>
                  <a:lnTo>
                    <a:pt x="2079" y="591"/>
                  </a:lnTo>
                  <a:lnTo>
                    <a:pt x="2085" y="579"/>
                  </a:lnTo>
                  <a:lnTo>
                    <a:pt x="2074" y="589"/>
                  </a:lnTo>
                  <a:lnTo>
                    <a:pt x="2149" y="634"/>
                  </a:lnTo>
                  <a:lnTo>
                    <a:pt x="2220" y="680"/>
                  </a:lnTo>
                  <a:lnTo>
                    <a:pt x="2291" y="729"/>
                  </a:lnTo>
                  <a:lnTo>
                    <a:pt x="2362" y="779"/>
                  </a:lnTo>
                  <a:lnTo>
                    <a:pt x="2430" y="831"/>
                  </a:lnTo>
                  <a:lnTo>
                    <a:pt x="2497" y="882"/>
                  </a:lnTo>
                  <a:lnTo>
                    <a:pt x="2562" y="937"/>
                  </a:lnTo>
                  <a:lnTo>
                    <a:pt x="2625" y="992"/>
                  </a:lnTo>
                  <a:lnTo>
                    <a:pt x="2689" y="1049"/>
                  </a:lnTo>
                  <a:lnTo>
                    <a:pt x="2749" y="1107"/>
                  </a:lnTo>
                  <a:lnTo>
                    <a:pt x="2809" y="1166"/>
                  </a:lnTo>
                  <a:lnTo>
                    <a:pt x="2867" y="1227"/>
                  </a:lnTo>
                  <a:lnTo>
                    <a:pt x="2923" y="1289"/>
                  </a:lnTo>
                  <a:lnTo>
                    <a:pt x="2977" y="1352"/>
                  </a:lnTo>
                  <a:lnTo>
                    <a:pt x="3029" y="1417"/>
                  </a:lnTo>
                  <a:lnTo>
                    <a:pt x="3081" y="1482"/>
                  </a:lnTo>
                  <a:lnTo>
                    <a:pt x="3131" y="1548"/>
                  </a:lnTo>
                  <a:lnTo>
                    <a:pt x="3141" y="1539"/>
                  </a:lnTo>
                  <a:lnTo>
                    <a:pt x="3127" y="1543"/>
                  </a:lnTo>
                  <a:lnTo>
                    <a:pt x="3176" y="1611"/>
                  </a:lnTo>
                  <a:lnTo>
                    <a:pt x="3220" y="1680"/>
                  </a:lnTo>
                  <a:lnTo>
                    <a:pt x="3265" y="1750"/>
                  </a:lnTo>
                  <a:lnTo>
                    <a:pt x="3307" y="1821"/>
                  </a:lnTo>
                  <a:lnTo>
                    <a:pt x="3347" y="1892"/>
                  </a:lnTo>
                  <a:lnTo>
                    <a:pt x="3385" y="1966"/>
                  </a:lnTo>
                  <a:lnTo>
                    <a:pt x="3422" y="2039"/>
                  </a:lnTo>
                  <a:lnTo>
                    <a:pt x="3456" y="2114"/>
                  </a:lnTo>
                  <a:lnTo>
                    <a:pt x="3489" y="2189"/>
                  </a:lnTo>
                  <a:lnTo>
                    <a:pt x="3519" y="2266"/>
                  </a:lnTo>
                  <a:lnTo>
                    <a:pt x="3547" y="2343"/>
                  </a:lnTo>
                  <a:lnTo>
                    <a:pt x="3573" y="2421"/>
                  </a:lnTo>
                  <a:lnTo>
                    <a:pt x="3597" y="2500"/>
                  </a:lnTo>
                  <a:lnTo>
                    <a:pt x="3619" y="2579"/>
                  </a:lnTo>
                  <a:lnTo>
                    <a:pt x="3639" y="2661"/>
                  </a:lnTo>
                  <a:lnTo>
                    <a:pt x="3653" y="2655"/>
                  </a:lnTo>
                  <a:lnTo>
                    <a:pt x="3638" y="2655"/>
                  </a:lnTo>
                  <a:lnTo>
                    <a:pt x="3655" y="2736"/>
                  </a:lnTo>
                  <a:lnTo>
                    <a:pt x="3670" y="2818"/>
                  </a:lnTo>
                  <a:lnTo>
                    <a:pt x="3683" y="2900"/>
                  </a:lnTo>
                  <a:lnTo>
                    <a:pt x="3695" y="2984"/>
                  </a:lnTo>
                  <a:lnTo>
                    <a:pt x="3702" y="3067"/>
                  </a:lnTo>
                  <a:lnTo>
                    <a:pt x="3708" y="3151"/>
                  </a:lnTo>
                  <a:lnTo>
                    <a:pt x="3712" y="3237"/>
                  </a:lnTo>
                  <a:lnTo>
                    <a:pt x="3713" y="3321"/>
                  </a:lnTo>
                  <a:lnTo>
                    <a:pt x="3743" y="3321"/>
                  </a:lnTo>
                  <a:lnTo>
                    <a:pt x="3742" y="3237"/>
                  </a:lnTo>
                  <a:lnTo>
                    <a:pt x="3738" y="3151"/>
                  </a:lnTo>
                  <a:lnTo>
                    <a:pt x="3732" y="3067"/>
                  </a:lnTo>
                  <a:lnTo>
                    <a:pt x="3724" y="2984"/>
                  </a:lnTo>
                  <a:lnTo>
                    <a:pt x="3713" y="2900"/>
                  </a:lnTo>
                  <a:lnTo>
                    <a:pt x="3700" y="2818"/>
                  </a:lnTo>
                  <a:lnTo>
                    <a:pt x="3685" y="2736"/>
                  </a:lnTo>
                  <a:lnTo>
                    <a:pt x="3667" y="2655"/>
                  </a:lnTo>
                  <a:lnTo>
                    <a:pt x="3666" y="2650"/>
                  </a:lnTo>
                  <a:lnTo>
                    <a:pt x="3646" y="2569"/>
                  </a:lnTo>
                  <a:lnTo>
                    <a:pt x="3624" y="2490"/>
                  </a:lnTo>
                  <a:lnTo>
                    <a:pt x="3600" y="2411"/>
                  </a:lnTo>
                  <a:lnTo>
                    <a:pt x="3574" y="2333"/>
                  </a:lnTo>
                  <a:lnTo>
                    <a:pt x="3546" y="2256"/>
                  </a:lnTo>
                  <a:lnTo>
                    <a:pt x="3516" y="2179"/>
                  </a:lnTo>
                  <a:lnTo>
                    <a:pt x="3483" y="2104"/>
                  </a:lnTo>
                  <a:lnTo>
                    <a:pt x="3449" y="2029"/>
                  </a:lnTo>
                  <a:lnTo>
                    <a:pt x="3412" y="1956"/>
                  </a:lnTo>
                  <a:lnTo>
                    <a:pt x="3374" y="1882"/>
                  </a:lnTo>
                  <a:lnTo>
                    <a:pt x="3334" y="1811"/>
                  </a:lnTo>
                  <a:lnTo>
                    <a:pt x="3292" y="1740"/>
                  </a:lnTo>
                  <a:lnTo>
                    <a:pt x="3247" y="1670"/>
                  </a:lnTo>
                  <a:lnTo>
                    <a:pt x="3203" y="1601"/>
                  </a:lnTo>
                  <a:lnTo>
                    <a:pt x="3154" y="1533"/>
                  </a:lnTo>
                  <a:lnTo>
                    <a:pt x="3152" y="1529"/>
                  </a:lnTo>
                  <a:lnTo>
                    <a:pt x="3102" y="1463"/>
                  </a:lnTo>
                  <a:lnTo>
                    <a:pt x="3050" y="1398"/>
                  </a:lnTo>
                  <a:lnTo>
                    <a:pt x="2998" y="1333"/>
                  </a:lnTo>
                  <a:lnTo>
                    <a:pt x="2944" y="1270"/>
                  </a:lnTo>
                  <a:lnTo>
                    <a:pt x="2888" y="1208"/>
                  </a:lnTo>
                  <a:lnTo>
                    <a:pt x="2830" y="1147"/>
                  </a:lnTo>
                  <a:lnTo>
                    <a:pt x="2770" y="1088"/>
                  </a:lnTo>
                  <a:lnTo>
                    <a:pt x="2710" y="1029"/>
                  </a:lnTo>
                  <a:lnTo>
                    <a:pt x="2647" y="973"/>
                  </a:lnTo>
                  <a:lnTo>
                    <a:pt x="2583" y="917"/>
                  </a:lnTo>
                  <a:lnTo>
                    <a:pt x="2518" y="863"/>
                  </a:lnTo>
                  <a:lnTo>
                    <a:pt x="2451" y="811"/>
                  </a:lnTo>
                  <a:lnTo>
                    <a:pt x="2383" y="759"/>
                  </a:lnTo>
                  <a:lnTo>
                    <a:pt x="2312" y="710"/>
                  </a:lnTo>
                  <a:lnTo>
                    <a:pt x="2241" y="661"/>
                  </a:lnTo>
                  <a:lnTo>
                    <a:pt x="2170" y="615"/>
                  </a:lnTo>
                  <a:lnTo>
                    <a:pt x="2095" y="570"/>
                  </a:lnTo>
                  <a:lnTo>
                    <a:pt x="2090" y="566"/>
                  </a:lnTo>
                  <a:lnTo>
                    <a:pt x="2015" y="522"/>
                  </a:lnTo>
                  <a:lnTo>
                    <a:pt x="1939" y="480"/>
                  </a:lnTo>
                  <a:lnTo>
                    <a:pt x="1861" y="440"/>
                  </a:lnTo>
                  <a:lnTo>
                    <a:pt x="1783" y="401"/>
                  </a:lnTo>
                  <a:lnTo>
                    <a:pt x="1704" y="363"/>
                  </a:lnTo>
                  <a:lnTo>
                    <a:pt x="1622" y="328"/>
                  </a:lnTo>
                  <a:lnTo>
                    <a:pt x="1540" y="294"/>
                  </a:lnTo>
                  <a:lnTo>
                    <a:pt x="1457" y="261"/>
                  </a:lnTo>
                  <a:lnTo>
                    <a:pt x="1373" y="231"/>
                  </a:lnTo>
                  <a:lnTo>
                    <a:pt x="1288" y="202"/>
                  </a:lnTo>
                  <a:lnTo>
                    <a:pt x="1202" y="175"/>
                  </a:lnTo>
                  <a:lnTo>
                    <a:pt x="1114" y="150"/>
                  </a:lnTo>
                  <a:lnTo>
                    <a:pt x="1026" y="127"/>
                  </a:lnTo>
                  <a:lnTo>
                    <a:pt x="938" y="105"/>
                  </a:lnTo>
                  <a:lnTo>
                    <a:pt x="848" y="86"/>
                  </a:lnTo>
                  <a:lnTo>
                    <a:pt x="757" y="69"/>
                  </a:lnTo>
                  <a:lnTo>
                    <a:pt x="752" y="68"/>
                  </a:lnTo>
                  <a:lnTo>
                    <a:pt x="661" y="52"/>
                  </a:lnTo>
                  <a:lnTo>
                    <a:pt x="568" y="39"/>
                  </a:lnTo>
                  <a:lnTo>
                    <a:pt x="475" y="27"/>
                  </a:lnTo>
                  <a:lnTo>
                    <a:pt x="382" y="17"/>
                  </a:lnTo>
                  <a:lnTo>
                    <a:pt x="288" y="10"/>
                  </a:lnTo>
                  <a:lnTo>
                    <a:pt x="192" y="5"/>
                  </a:lnTo>
                  <a:lnTo>
                    <a:pt x="9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35"/>
            <p:cNvSpPr txBox="1">
              <a:spLocks noChangeArrowheads="1"/>
            </p:cNvSpPr>
            <p:nvPr/>
          </p:nvSpPr>
          <p:spPr bwMode="auto">
            <a:xfrm>
              <a:off x="3312" y="3024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242"/>
          <p:cNvGrpSpPr>
            <a:grpSpLocks/>
          </p:cNvGrpSpPr>
          <p:nvPr/>
        </p:nvGrpSpPr>
        <p:grpSpPr bwMode="auto">
          <a:xfrm>
            <a:off x="249689" y="5401033"/>
            <a:ext cx="1096963" cy="1414463"/>
            <a:chOff x="1715" y="2462"/>
            <a:chExt cx="691" cy="891"/>
          </a:xfrm>
        </p:grpSpPr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1715" y="2462"/>
              <a:ext cx="691" cy="55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0" y="33"/>
                </a:cxn>
                <a:cxn ang="0">
                  <a:pos x="277" y="50"/>
                </a:cxn>
                <a:cxn ang="0">
                  <a:pos x="270" y="49"/>
                </a:cxn>
                <a:cxn ang="0">
                  <a:pos x="402" y="76"/>
                </a:cxn>
                <a:cxn ang="0">
                  <a:pos x="527" y="112"/>
                </a:cxn>
                <a:cxn ang="0">
                  <a:pos x="647" y="158"/>
                </a:cxn>
                <a:cxn ang="0">
                  <a:pos x="760" y="213"/>
                </a:cxn>
                <a:cxn ang="0">
                  <a:pos x="819" y="232"/>
                </a:cxn>
                <a:cxn ang="0">
                  <a:pos x="860" y="273"/>
                </a:cxn>
                <a:cxn ang="0">
                  <a:pos x="957" y="344"/>
                </a:cxn>
                <a:cxn ang="0">
                  <a:pos x="1046" y="422"/>
                </a:cxn>
                <a:cxn ang="0">
                  <a:pos x="1124" y="507"/>
                </a:cxn>
                <a:cxn ang="0">
                  <a:pos x="1170" y="542"/>
                </a:cxn>
                <a:cxn ang="0">
                  <a:pos x="1190" y="593"/>
                </a:cxn>
                <a:cxn ang="0">
                  <a:pos x="1247" y="689"/>
                </a:cxn>
                <a:cxn ang="0">
                  <a:pos x="1292" y="790"/>
                </a:cxn>
                <a:cxn ang="0">
                  <a:pos x="1327" y="895"/>
                </a:cxn>
                <a:cxn ang="0">
                  <a:pos x="1352" y="943"/>
                </a:cxn>
                <a:cxn ang="0">
                  <a:pos x="1346" y="999"/>
                </a:cxn>
                <a:cxn ang="0">
                  <a:pos x="1353" y="1110"/>
                </a:cxn>
                <a:cxn ang="0">
                  <a:pos x="1382" y="1054"/>
                </a:cxn>
                <a:cxn ang="0">
                  <a:pos x="1367" y="943"/>
                </a:cxn>
                <a:cxn ang="0">
                  <a:pos x="1354" y="884"/>
                </a:cxn>
                <a:cxn ang="0">
                  <a:pos x="1320" y="779"/>
                </a:cxn>
                <a:cxn ang="0">
                  <a:pos x="1274" y="679"/>
                </a:cxn>
                <a:cxn ang="0">
                  <a:pos x="1217" y="583"/>
                </a:cxn>
                <a:cxn ang="0">
                  <a:pos x="1181" y="532"/>
                </a:cxn>
                <a:cxn ang="0">
                  <a:pos x="1107" y="445"/>
                </a:cxn>
                <a:cxn ang="0">
                  <a:pos x="1024" y="364"/>
                </a:cxn>
                <a:cxn ang="0">
                  <a:pos x="931" y="289"/>
                </a:cxn>
                <a:cxn ang="0">
                  <a:pos x="829" y="222"/>
                </a:cxn>
                <a:cxn ang="0">
                  <a:pos x="771" y="189"/>
                </a:cxn>
                <a:cxn ang="0">
                  <a:pos x="658" y="133"/>
                </a:cxn>
                <a:cxn ang="0">
                  <a:pos x="538" y="87"/>
                </a:cxn>
                <a:cxn ang="0">
                  <a:pos x="413" y="51"/>
                </a:cxn>
                <a:cxn ang="0">
                  <a:pos x="282" y="24"/>
                </a:cxn>
                <a:cxn ang="0">
                  <a:pos x="209" y="12"/>
                </a:cxn>
                <a:cxn ang="0">
                  <a:pos x="71" y="1"/>
                </a:cxn>
              </a:cxnLst>
              <a:rect l="0" t="0" r="r" b="b"/>
              <a:pathLst>
                <a:path w="1383" h="1110">
                  <a:moveTo>
                    <a:pt x="0" y="0"/>
                  </a:moveTo>
                  <a:lnTo>
                    <a:pt x="0" y="27"/>
                  </a:lnTo>
                  <a:lnTo>
                    <a:pt x="71" y="28"/>
                  </a:lnTo>
                  <a:lnTo>
                    <a:pt x="140" y="33"/>
                  </a:lnTo>
                  <a:lnTo>
                    <a:pt x="209" y="39"/>
                  </a:lnTo>
                  <a:lnTo>
                    <a:pt x="277" y="50"/>
                  </a:lnTo>
                  <a:lnTo>
                    <a:pt x="277" y="36"/>
                  </a:lnTo>
                  <a:lnTo>
                    <a:pt x="270" y="49"/>
                  </a:lnTo>
                  <a:lnTo>
                    <a:pt x="337" y="61"/>
                  </a:lnTo>
                  <a:lnTo>
                    <a:pt x="402" y="76"/>
                  </a:lnTo>
                  <a:lnTo>
                    <a:pt x="465" y="93"/>
                  </a:lnTo>
                  <a:lnTo>
                    <a:pt x="527" y="112"/>
                  </a:lnTo>
                  <a:lnTo>
                    <a:pt x="588" y="134"/>
                  </a:lnTo>
                  <a:lnTo>
                    <a:pt x="647" y="158"/>
                  </a:lnTo>
                  <a:lnTo>
                    <a:pt x="704" y="185"/>
                  </a:lnTo>
                  <a:lnTo>
                    <a:pt x="760" y="213"/>
                  </a:lnTo>
                  <a:lnTo>
                    <a:pt x="813" y="244"/>
                  </a:lnTo>
                  <a:lnTo>
                    <a:pt x="819" y="232"/>
                  </a:lnTo>
                  <a:lnTo>
                    <a:pt x="808" y="242"/>
                  </a:lnTo>
                  <a:lnTo>
                    <a:pt x="860" y="273"/>
                  </a:lnTo>
                  <a:lnTo>
                    <a:pt x="910" y="308"/>
                  </a:lnTo>
                  <a:lnTo>
                    <a:pt x="957" y="344"/>
                  </a:lnTo>
                  <a:lnTo>
                    <a:pt x="1003" y="383"/>
                  </a:lnTo>
                  <a:lnTo>
                    <a:pt x="1046" y="422"/>
                  </a:lnTo>
                  <a:lnTo>
                    <a:pt x="1086" y="464"/>
                  </a:lnTo>
                  <a:lnTo>
                    <a:pt x="1124" y="507"/>
                  </a:lnTo>
                  <a:lnTo>
                    <a:pt x="1160" y="551"/>
                  </a:lnTo>
                  <a:lnTo>
                    <a:pt x="1170" y="542"/>
                  </a:lnTo>
                  <a:lnTo>
                    <a:pt x="1156" y="547"/>
                  </a:lnTo>
                  <a:lnTo>
                    <a:pt x="1190" y="593"/>
                  </a:lnTo>
                  <a:lnTo>
                    <a:pt x="1219" y="640"/>
                  </a:lnTo>
                  <a:lnTo>
                    <a:pt x="1247" y="689"/>
                  </a:lnTo>
                  <a:lnTo>
                    <a:pt x="1271" y="739"/>
                  </a:lnTo>
                  <a:lnTo>
                    <a:pt x="1292" y="790"/>
                  </a:lnTo>
                  <a:lnTo>
                    <a:pt x="1311" y="842"/>
                  </a:lnTo>
                  <a:lnTo>
                    <a:pt x="1327" y="895"/>
                  </a:lnTo>
                  <a:lnTo>
                    <a:pt x="1338" y="949"/>
                  </a:lnTo>
                  <a:lnTo>
                    <a:pt x="1352" y="943"/>
                  </a:lnTo>
                  <a:lnTo>
                    <a:pt x="1337" y="943"/>
                  </a:lnTo>
                  <a:lnTo>
                    <a:pt x="1346" y="999"/>
                  </a:lnTo>
                  <a:lnTo>
                    <a:pt x="1352" y="1054"/>
                  </a:lnTo>
                  <a:lnTo>
                    <a:pt x="1353" y="1110"/>
                  </a:lnTo>
                  <a:lnTo>
                    <a:pt x="1383" y="1110"/>
                  </a:lnTo>
                  <a:lnTo>
                    <a:pt x="1382" y="1054"/>
                  </a:lnTo>
                  <a:lnTo>
                    <a:pt x="1375" y="999"/>
                  </a:lnTo>
                  <a:lnTo>
                    <a:pt x="1367" y="943"/>
                  </a:lnTo>
                  <a:lnTo>
                    <a:pt x="1366" y="939"/>
                  </a:lnTo>
                  <a:lnTo>
                    <a:pt x="1354" y="884"/>
                  </a:lnTo>
                  <a:lnTo>
                    <a:pt x="1338" y="831"/>
                  </a:lnTo>
                  <a:lnTo>
                    <a:pt x="1320" y="779"/>
                  </a:lnTo>
                  <a:lnTo>
                    <a:pt x="1299" y="729"/>
                  </a:lnTo>
                  <a:lnTo>
                    <a:pt x="1274" y="679"/>
                  </a:lnTo>
                  <a:lnTo>
                    <a:pt x="1247" y="630"/>
                  </a:lnTo>
                  <a:lnTo>
                    <a:pt x="1217" y="583"/>
                  </a:lnTo>
                  <a:lnTo>
                    <a:pt x="1183" y="537"/>
                  </a:lnTo>
                  <a:lnTo>
                    <a:pt x="1181" y="532"/>
                  </a:lnTo>
                  <a:lnTo>
                    <a:pt x="1145" y="488"/>
                  </a:lnTo>
                  <a:lnTo>
                    <a:pt x="1107" y="445"/>
                  </a:lnTo>
                  <a:lnTo>
                    <a:pt x="1067" y="403"/>
                  </a:lnTo>
                  <a:lnTo>
                    <a:pt x="1024" y="364"/>
                  </a:lnTo>
                  <a:lnTo>
                    <a:pt x="978" y="325"/>
                  </a:lnTo>
                  <a:lnTo>
                    <a:pt x="931" y="289"/>
                  </a:lnTo>
                  <a:lnTo>
                    <a:pt x="881" y="254"/>
                  </a:lnTo>
                  <a:lnTo>
                    <a:pt x="829" y="222"/>
                  </a:lnTo>
                  <a:lnTo>
                    <a:pt x="824" y="219"/>
                  </a:lnTo>
                  <a:lnTo>
                    <a:pt x="771" y="189"/>
                  </a:lnTo>
                  <a:lnTo>
                    <a:pt x="715" y="160"/>
                  </a:lnTo>
                  <a:lnTo>
                    <a:pt x="658" y="133"/>
                  </a:lnTo>
                  <a:lnTo>
                    <a:pt x="599" y="110"/>
                  </a:lnTo>
                  <a:lnTo>
                    <a:pt x="538" y="87"/>
                  </a:lnTo>
                  <a:lnTo>
                    <a:pt x="476" y="68"/>
                  </a:lnTo>
                  <a:lnTo>
                    <a:pt x="413" y="51"/>
                  </a:lnTo>
                  <a:lnTo>
                    <a:pt x="348" y="36"/>
                  </a:lnTo>
                  <a:lnTo>
                    <a:pt x="282" y="24"/>
                  </a:lnTo>
                  <a:lnTo>
                    <a:pt x="277" y="23"/>
                  </a:lnTo>
                  <a:lnTo>
                    <a:pt x="209" y="12"/>
                  </a:lnTo>
                  <a:lnTo>
                    <a:pt x="140" y="6"/>
                  </a:lnTo>
                  <a:lnTo>
                    <a:pt x="7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236"/>
            <p:cNvSpPr txBox="1">
              <a:spLocks noChangeArrowheads="1"/>
            </p:cNvSpPr>
            <p:nvPr/>
          </p:nvSpPr>
          <p:spPr bwMode="auto">
            <a:xfrm>
              <a:off x="1872" y="3120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237"/>
            <p:cNvSpPr>
              <a:spLocks noChangeShapeType="1"/>
            </p:cNvSpPr>
            <p:nvPr/>
          </p:nvSpPr>
          <p:spPr bwMode="auto">
            <a:xfrm flipV="1">
              <a:off x="2112" y="302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Group 249"/>
          <p:cNvGrpSpPr>
            <a:grpSpLocks/>
          </p:cNvGrpSpPr>
          <p:nvPr/>
        </p:nvGrpSpPr>
        <p:grpSpPr bwMode="auto">
          <a:xfrm>
            <a:off x="484641" y="4264654"/>
            <a:ext cx="3144284" cy="238125"/>
            <a:chOff x="3072" y="1660"/>
            <a:chExt cx="1925" cy="150"/>
          </a:xfrm>
        </p:grpSpPr>
        <p:graphicFrame>
          <p:nvGraphicFramePr>
            <p:cNvPr id="66" name="Object 2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2794466"/>
                </p:ext>
              </p:extLst>
            </p:nvPr>
          </p:nvGraphicFramePr>
          <p:xfrm>
            <a:off x="3072" y="1669"/>
            <a:ext cx="53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38" name="Equation" r:id="rId22" imgW="660240" imgH="164880" progId="Equation.DSMT4">
                    <p:embed/>
                  </p:oleObj>
                </mc:Choice>
                <mc:Fallback>
                  <p:oleObj name="Equation" r:id="rId22" imgW="660240" imgH="164880" progId="Equation.DSMT4">
                    <p:embed/>
                    <p:pic>
                      <p:nvPicPr>
                        <p:cNvPr id="9462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69"/>
                          <a:ext cx="532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2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8934460"/>
                </p:ext>
              </p:extLst>
            </p:nvPr>
          </p:nvGraphicFramePr>
          <p:xfrm>
            <a:off x="4581" y="1660"/>
            <a:ext cx="41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39" name="Equation" r:id="rId24" imgW="660240" imgH="164880" progId="Equation.DSMT4">
                    <p:embed/>
                  </p:oleObj>
                </mc:Choice>
                <mc:Fallback>
                  <p:oleObj name="Equation" r:id="rId24" imgW="660240" imgH="164880" progId="Equation.DSMT4">
                    <p:embed/>
                    <p:pic>
                      <p:nvPicPr>
                        <p:cNvPr id="9463" name="Object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1660"/>
                          <a:ext cx="416" cy="1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" name="Object 2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853420"/>
              </p:ext>
            </p:extLst>
          </p:nvPr>
        </p:nvGraphicFramePr>
        <p:xfrm>
          <a:off x="2509495" y="3429000"/>
          <a:ext cx="9572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0" name="Equation" r:id="rId26" imgW="749160" imgH="164880" progId="Equation.DSMT4">
                  <p:embed/>
                </p:oleObj>
              </mc:Choice>
              <mc:Fallback>
                <p:oleObj name="Equation" r:id="rId26" imgW="749160" imgH="164880" progId="Equation.DSMT4">
                  <p:embed/>
                  <p:pic>
                    <p:nvPicPr>
                      <p:cNvPr id="9464" name="Object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495" y="3429000"/>
                        <a:ext cx="957263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238082"/>
              </p:ext>
            </p:extLst>
          </p:nvPr>
        </p:nvGraphicFramePr>
        <p:xfrm>
          <a:off x="5946291" y="3589103"/>
          <a:ext cx="105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1" name="Equation" r:id="rId28" imgW="1054080" imgH="457200" progId="Equation.DSMT4">
                  <p:embed/>
                </p:oleObj>
              </mc:Choice>
              <mc:Fallback>
                <p:oleObj name="Equation" r:id="rId28" imgW="1054080" imgH="4572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46291" y="3589103"/>
                        <a:ext cx="1054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713976"/>
              </p:ext>
            </p:extLst>
          </p:nvPr>
        </p:nvGraphicFramePr>
        <p:xfrm>
          <a:off x="4739138" y="3569516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2" name="Equation" r:id="rId30" imgW="1079280" imgH="457200" progId="Equation.DSMT4">
                  <p:embed/>
                </p:oleObj>
              </mc:Choice>
              <mc:Fallback>
                <p:oleObj name="Equation" r:id="rId30" imgW="107928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739138" y="3569516"/>
                        <a:ext cx="1079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82467"/>
              </p:ext>
            </p:extLst>
          </p:nvPr>
        </p:nvGraphicFramePr>
        <p:xfrm>
          <a:off x="5016012" y="4083679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" name="Equation" r:id="rId32" imgW="1384200" imgH="419040" progId="Equation.DSMT4">
                  <p:embed/>
                </p:oleObj>
              </mc:Choice>
              <mc:Fallback>
                <p:oleObj name="Equation" r:id="rId32" imgW="1384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016012" y="4083679"/>
                        <a:ext cx="1384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628084" y="4487886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Introduce normalized thickness</a:t>
            </a:r>
            <a:endParaRPr lang="en-US" sz="1600" dirty="0"/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07136"/>
              </p:ext>
            </p:extLst>
          </p:nvPr>
        </p:nvGraphicFramePr>
        <p:xfrm>
          <a:off x="5545138" y="4864100"/>
          <a:ext cx="209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" name="Equation" r:id="rId34" imgW="2095200" imgH="393480" progId="Equation.DSMT4">
                  <p:embed/>
                </p:oleObj>
              </mc:Choice>
              <mc:Fallback>
                <p:oleObj name="Equation" r:id="rId34" imgW="209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545138" y="4864100"/>
                        <a:ext cx="2095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57255"/>
              </p:ext>
            </p:extLst>
          </p:nvPr>
        </p:nvGraphicFramePr>
        <p:xfrm>
          <a:off x="6019800" y="5626100"/>
          <a:ext cx="762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5" name="Equation" r:id="rId36" imgW="761760" imgH="203040" progId="Equation.DSMT4">
                  <p:embed/>
                </p:oleObj>
              </mc:Choice>
              <mc:Fallback>
                <p:oleObj name="Equation" r:id="rId36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019800" y="5626100"/>
                        <a:ext cx="762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2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  <p:bldP spid="12" grpId="0"/>
      <p:bldP spid="15" grpId="0"/>
      <p:bldP spid="18" grpId="0"/>
      <p:bldP spid="21" grpId="0" animBg="1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305740" y="4486518"/>
            <a:ext cx="3357639" cy="2450433"/>
            <a:chOff x="305740" y="4486518"/>
            <a:chExt cx="3357639" cy="245043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740" y="4486518"/>
              <a:ext cx="3357639" cy="245043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620666" y="4682052"/>
              <a:ext cx="800268" cy="187078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76" y="460740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9000" y="592651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H</a:t>
              </a:r>
              <a:r>
                <a:rPr lang="en-US" b="1" baseline="-25000" dirty="0" err="1" smtClean="0"/>
                <a:t>x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6960" y="562637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r>
                <a:rPr lang="en-US" b="1" baseline="-25000" dirty="0" smtClean="0"/>
                <a:t>z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0364" y="4578644"/>
              <a:ext cx="363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</a:t>
              </a:r>
              <a:r>
                <a:rPr lang="en-US" b="1" baseline="-25000" dirty="0" err="1"/>
                <a:t>y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2577" y="4692778"/>
              <a:ext cx="997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r>
                <a:rPr lang="en-US" baseline="-25000" dirty="0" err="1" smtClean="0"/>
                <a:t>eff</a:t>
              </a:r>
              <a:r>
                <a:rPr lang="en-US" dirty="0" smtClean="0"/>
                <a:t>=2.83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658178" y="4462749"/>
            <a:ext cx="3393116" cy="2443375"/>
            <a:chOff x="4658178" y="4462749"/>
            <a:chExt cx="3393116" cy="24433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8178" y="4462749"/>
              <a:ext cx="3393116" cy="2443375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5908501" y="4627424"/>
              <a:ext cx="1037780" cy="192541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82414" y="4635303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89502" y="4606540"/>
              <a:ext cx="363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</a:t>
              </a:r>
              <a:r>
                <a:rPr lang="en-US" b="1" baseline="-25000" dirty="0" err="1"/>
                <a:t>y</a:t>
              </a:r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98138" y="595441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H</a:t>
              </a:r>
              <a:r>
                <a:rPr lang="en-US" b="1" baseline="-25000" dirty="0" err="1" smtClean="0"/>
                <a:t>x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26475" y="551459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r>
                <a:rPr lang="en-US" b="1" baseline="-25000" dirty="0" smtClean="0"/>
                <a:t>z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61715" y="4720674"/>
              <a:ext cx="997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r>
                <a:rPr lang="en-US" baseline="-25000" dirty="0" err="1" smtClean="0"/>
                <a:t>eff</a:t>
              </a:r>
              <a:r>
                <a:rPr lang="en-US" dirty="0" smtClean="0"/>
                <a:t>=1.57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360"/>
            <a:ext cx="8229600" cy="1143000"/>
          </a:xfrm>
        </p:spPr>
        <p:txBody>
          <a:bodyPr/>
          <a:lstStyle/>
          <a:p>
            <a:r>
              <a:rPr lang="en-US" sz="3200" dirty="0" smtClean="0"/>
              <a:t>TE modes-examples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38982" y="3903729"/>
            <a:ext cx="2811369" cy="723695"/>
            <a:chOff x="709321" y="3059668"/>
            <a:chExt cx="2811369" cy="723695"/>
          </a:xfrm>
        </p:grpSpPr>
        <p:sp>
          <p:nvSpPr>
            <p:cNvPr id="19" name="TextBox 18"/>
            <p:cNvSpPr txBox="1"/>
            <p:nvPr/>
          </p:nvSpPr>
          <p:spPr>
            <a:xfrm>
              <a:off x="1979708" y="30596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5209" y="305966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2265" y="341403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=3.47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2346" y="305966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1467" y="338740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=1.45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9321" y="3393466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=1.45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44539" y="1571847"/>
            <a:ext cx="3280043" cy="2382826"/>
            <a:chOff x="344539" y="1571847"/>
            <a:chExt cx="3280043" cy="23828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539" y="1571847"/>
              <a:ext cx="3280043" cy="238282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20666" y="1739799"/>
              <a:ext cx="800268" cy="187078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9550" y="173979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57581" y="1739799"/>
              <a:ext cx="363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</a:t>
              </a:r>
              <a:r>
                <a:rPr lang="en-US" b="1" baseline="-25000" dirty="0" err="1"/>
                <a:t>y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67348" y="207919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H</a:t>
              </a:r>
              <a:r>
                <a:rPr lang="en-US" b="1" baseline="-25000" dirty="0" err="1" smtClean="0"/>
                <a:t>x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7594" y="2684121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r>
                <a:rPr lang="en-US" b="1" baseline="-25000" dirty="0" smtClean="0"/>
                <a:t>z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2577" y="2161231"/>
              <a:ext cx="997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r>
                <a:rPr lang="en-US" baseline="-25000" dirty="0" err="1" smtClean="0"/>
                <a:t>eff</a:t>
              </a:r>
              <a:r>
                <a:rPr lang="en-US" dirty="0" smtClean="0"/>
                <a:t>=3.31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70835" y="1040002"/>
            <a:ext cx="1189749" cy="682495"/>
            <a:chOff x="1370835" y="1040002"/>
            <a:chExt cx="1189749" cy="682495"/>
          </a:xfrm>
        </p:grpSpPr>
        <p:sp>
          <p:nvSpPr>
            <p:cNvPr id="25" name="TextBox 24"/>
            <p:cNvSpPr txBox="1"/>
            <p:nvPr/>
          </p:nvSpPr>
          <p:spPr>
            <a:xfrm>
              <a:off x="1370835" y="135316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λ</a:t>
              </a:r>
              <a:r>
                <a:rPr lang="en-US" dirty="0" smtClean="0"/>
                <a:t>=1550nm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3207" y="1040002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a=600nm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242084" y="3855934"/>
            <a:ext cx="2811369" cy="749718"/>
            <a:chOff x="5242084" y="3855934"/>
            <a:chExt cx="2811369" cy="749718"/>
          </a:xfrm>
        </p:grpSpPr>
        <p:sp>
          <p:nvSpPr>
            <p:cNvPr id="29" name="TextBox 28"/>
            <p:cNvSpPr txBox="1"/>
            <p:nvPr/>
          </p:nvSpPr>
          <p:spPr>
            <a:xfrm>
              <a:off x="6384001" y="385593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</a:t>
              </a:r>
              <a:r>
                <a:rPr lang="en-US" baseline="-25000" dirty="0" smtClean="0"/>
                <a:t>3</a:t>
              </a:r>
              <a:r>
                <a:rPr lang="en-US" dirty="0" smtClean="0"/>
                <a:t>N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47972" y="388195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45028" y="4236320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=2.01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5109" y="388195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44230" y="4209692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=1.45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42084" y="4215755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=1.45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16707" y="1488875"/>
            <a:ext cx="3334587" cy="2422450"/>
            <a:chOff x="4716707" y="1488875"/>
            <a:chExt cx="3334587" cy="24224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6707" y="1488875"/>
              <a:ext cx="3334587" cy="242245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5908501" y="1686988"/>
              <a:ext cx="1037780" cy="187078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72704" y="161886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TE0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59126" y="1582176"/>
              <a:ext cx="363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</a:t>
              </a:r>
              <a:r>
                <a:rPr lang="en-US" b="1" baseline="-25000" dirty="0" err="1"/>
                <a:t>y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0502" y="195826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H</a:t>
              </a:r>
              <a:r>
                <a:rPr lang="en-US" b="1" baseline="-25000" dirty="0" err="1" smtClean="0"/>
                <a:t>x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30748" y="256318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r>
                <a:rPr lang="en-US" b="1" baseline="-25000" dirty="0" smtClean="0"/>
                <a:t>z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5731" y="2040299"/>
              <a:ext cx="997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r>
                <a:rPr lang="en-US" baseline="-25000" dirty="0" err="1" smtClean="0"/>
                <a:t>eff</a:t>
              </a:r>
              <a:r>
                <a:rPr lang="en-US" dirty="0" smtClean="0"/>
                <a:t>=1.89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16652" y="1097167"/>
            <a:ext cx="1189749" cy="625522"/>
            <a:chOff x="6116652" y="1097167"/>
            <a:chExt cx="1189749" cy="625522"/>
          </a:xfrm>
        </p:grpSpPr>
        <p:sp>
          <p:nvSpPr>
            <p:cNvPr id="47" name="TextBox 46"/>
            <p:cNvSpPr txBox="1"/>
            <p:nvPr/>
          </p:nvSpPr>
          <p:spPr>
            <a:xfrm>
              <a:off x="6116652" y="135335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λ</a:t>
              </a:r>
              <a:r>
                <a:rPr lang="en-US" dirty="0" smtClean="0"/>
                <a:t>=1550nm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06932" y="1097167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a=800nm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539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5162"/>
            <a:ext cx="8229600" cy="1143000"/>
          </a:xfrm>
        </p:spPr>
        <p:txBody>
          <a:bodyPr/>
          <a:lstStyle/>
          <a:p>
            <a:r>
              <a:rPr lang="en-US" sz="3200" dirty="0" smtClean="0"/>
              <a:t>TM Modes in planar waveguide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12" y="1355725"/>
            <a:ext cx="2364551" cy="122819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556227"/>
              </p:ext>
            </p:extLst>
          </p:nvPr>
        </p:nvGraphicFramePr>
        <p:xfrm>
          <a:off x="4324350" y="1355725"/>
          <a:ext cx="17764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5" name="Equation" r:id="rId4" imgW="1549080" imgH="253800" progId="Equation.DSMT4">
                  <p:embed/>
                </p:oleObj>
              </mc:Choice>
              <mc:Fallback>
                <p:oleObj name="Equation" r:id="rId4" imgW="1549080" imgH="253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4350" y="1355725"/>
                        <a:ext cx="1776413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284065"/>
              </p:ext>
            </p:extLst>
          </p:nvPr>
        </p:nvGraphicFramePr>
        <p:xfrm>
          <a:off x="7225393" y="1792908"/>
          <a:ext cx="1159651" cy="50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6" name="Equation" r:id="rId6" imgW="1054080" imgH="457200" progId="Equation.DSMT4">
                  <p:embed/>
                </p:oleObj>
              </mc:Choice>
              <mc:Fallback>
                <p:oleObj name="Equation" r:id="rId6" imgW="1054080" imgH="4572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25393" y="1792908"/>
                        <a:ext cx="1159651" cy="502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303936" y="1912771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nside the core </a:t>
            </a:r>
            <a:endParaRPr lang="en-US" sz="1600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924208"/>
              </p:ext>
            </p:extLst>
          </p:nvPr>
        </p:nvGraphicFramePr>
        <p:xfrm>
          <a:off x="5095438" y="1880760"/>
          <a:ext cx="19145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7" name="Equation" r:id="rId8" imgW="2082600" imgH="533160" progId="Equation.DSMT4">
                  <p:embed/>
                </p:oleObj>
              </mc:Choice>
              <mc:Fallback>
                <p:oleObj name="Equation" r:id="rId8" imgW="2082600" imgH="53316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95438" y="1880760"/>
                        <a:ext cx="191452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193073" y="2493553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the cladding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583905"/>
              </p:ext>
            </p:extLst>
          </p:nvPr>
        </p:nvGraphicFramePr>
        <p:xfrm>
          <a:off x="5116870" y="2536961"/>
          <a:ext cx="1874177" cy="29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8" name="Equation" r:id="rId10" imgW="1612800" imgH="253800" progId="Equation.DSMT4">
                  <p:embed/>
                </p:oleObj>
              </mc:Choice>
              <mc:Fallback>
                <p:oleObj name="Equation" r:id="rId10" imgW="161280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16870" y="2536961"/>
                        <a:ext cx="1874177" cy="295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23445" y="3133474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In-plane electric field</a:t>
            </a:r>
            <a:endParaRPr lang="en-US" sz="16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19813"/>
              </p:ext>
            </p:extLst>
          </p:nvPr>
        </p:nvGraphicFramePr>
        <p:xfrm>
          <a:off x="5224463" y="2782888"/>
          <a:ext cx="203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9" name="Equation" r:id="rId12" imgW="2031840" imgH="914400" progId="Equation.DSMT4">
                  <p:embed/>
                </p:oleObj>
              </mc:Choice>
              <mc:Fallback>
                <p:oleObj name="Equation" r:id="rId12" imgW="2031840" imgH="9144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24463" y="2782888"/>
                        <a:ext cx="20320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94467"/>
              </p:ext>
            </p:extLst>
          </p:nvPr>
        </p:nvGraphicFramePr>
        <p:xfrm>
          <a:off x="5154613" y="3714750"/>
          <a:ext cx="204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0" name="Equation" r:id="rId14" imgW="2044440" imgH="431640" progId="Equation.DSMT4">
                  <p:embed/>
                </p:oleObj>
              </mc:Choice>
              <mc:Fallback>
                <p:oleObj name="Equation" r:id="rId14" imgW="2044440" imgH="43164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54613" y="3714750"/>
                        <a:ext cx="2044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67004"/>
              </p:ext>
            </p:extLst>
          </p:nvPr>
        </p:nvGraphicFramePr>
        <p:xfrm>
          <a:off x="7271818" y="2395418"/>
          <a:ext cx="1066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1" name="Equation" r:id="rId16" imgW="1066698" imgH="447607" progId="Equation.DSMT4">
                  <p:embed/>
                </p:oleObj>
              </mc:Choice>
              <mc:Fallback>
                <p:oleObj name="Equation" r:id="rId16" imgW="1066698" imgH="4476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71818" y="2395418"/>
                        <a:ext cx="10668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2100522" y="1317833"/>
            <a:ext cx="984836" cy="1335757"/>
            <a:chOff x="5873304" y="5147593"/>
            <a:chExt cx="984836" cy="1335757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5873304" y="5900894"/>
              <a:ext cx="529539" cy="3457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6402843" y="5358618"/>
              <a:ext cx="116744" cy="54227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6402843" y="5358618"/>
              <a:ext cx="0" cy="5422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6402843" y="5900894"/>
              <a:ext cx="1167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519586" y="51475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18848" y="61140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593645"/>
              </p:ext>
            </p:extLst>
          </p:nvPr>
        </p:nvGraphicFramePr>
        <p:xfrm>
          <a:off x="3657600" y="3079750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2" name="Equation" r:id="rId18" imgW="1054080" imgH="444240" progId="Equation.DSMT4">
                  <p:embed/>
                </p:oleObj>
              </mc:Choice>
              <mc:Fallback>
                <p:oleObj name="Equation" r:id="rId18" imgW="1054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57600" y="3079750"/>
                        <a:ext cx="105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15884" y="4203399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Continuous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15884" y="4632831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Continuous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1927934" y="3941989"/>
            <a:ext cx="13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Even modes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09923" y="3958633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Odd </a:t>
            </a:r>
            <a:r>
              <a:rPr lang="en-US" sz="1600" dirty="0"/>
              <a:t>modes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139115"/>
              </p:ext>
            </p:extLst>
          </p:nvPr>
        </p:nvGraphicFramePr>
        <p:xfrm>
          <a:off x="1887538" y="4318000"/>
          <a:ext cx="148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3" name="Equation" r:id="rId20" imgW="1485720" imgH="685800" progId="Equation.DSMT4">
                  <p:embed/>
                </p:oleObj>
              </mc:Choice>
              <mc:Fallback>
                <p:oleObj name="Equation" r:id="rId20" imgW="1485720" imgH="6858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87538" y="4318000"/>
                        <a:ext cx="1485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8544" y="50021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Divide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647751"/>
              </p:ext>
            </p:extLst>
          </p:nvPr>
        </p:nvGraphicFramePr>
        <p:xfrm>
          <a:off x="1952625" y="4986338"/>
          <a:ext cx="12588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4" name="Equation" r:id="rId22" imgW="1218960" imgH="457200" progId="Equation.DSMT4">
                  <p:embed/>
                </p:oleObj>
              </mc:Choice>
              <mc:Fallback>
                <p:oleObj name="Equation" r:id="rId22" imgW="1218960" imgH="4572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952625" y="4986338"/>
                        <a:ext cx="1258888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682037"/>
              </p:ext>
            </p:extLst>
          </p:nvPr>
        </p:nvGraphicFramePr>
        <p:xfrm>
          <a:off x="4271963" y="4954588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5" name="Equation" r:id="rId24" imgW="1320480" imgH="457200" progId="Equation.DSMT4">
                  <p:embed/>
                </p:oleObj>
              </mc:Choice>
              <mc:Fallback>
                <p:oleObj name="Equation" r:id="rId24" imgW="1320480" imgH="4572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71963" y="4954588"/>
                        <a:ext cx="1320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1184"/>
              </p:ext>
            </p:extLst>
          </p:nvPr>
        </p:nvGraphicFramePr>
        <p:xfrm>
          <a:off x="4295338" y="4298657"/>
          <a:ext cx="1600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6" name="Equation" r:id="rId26" imgW="1600200" imgH="685800" progId="Equation.DSMT4">
                  <p:embed/>
                </p:oleObj>
              </mc:Choice>
              <mc:Fallback>
                <p:oleObj name="Equation" r:id="rId26" imgW="16002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95338" y="4298657"/>
                        <a:ext cx="1600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827918"/>
              </p:ext>
            </p:extLst>
          </p:nvPr>
        </p:nvGraphicFramePr>
        <p:xfrm>
          <a:off x="6223949" y="4919848"/>
          <a:ext cx="12763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7" name="Equation" r:id="rId28" imgW="1276490" imgH="190432" progId="Equation.DSMT4">
                  <p:embed/>
                </p:oleObj>
              </mc:Choice>
              <mc:Fallback>
                <p:oleObj name="Equation" r:id="rId28" imgW="1276490" imgH="1904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223949" y="4919848"/>
                        <a:ext cx="12763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32419"/>
              </p:ext>
            </p:extLst>
          </p:nvPr>
        </p:nvGraphicFramePr>
        <p:xfrm>
          <a:off x="2158258" y="5411788"/>
          <a:ext cx="92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8" name="Equation" r:id="rId30" imgW="927000" imgH="457200" progId="Equation.DSMT4">
                  <p:embed/>
                </p:oleObj>
              </mc:Choice>
              <mc:Fallback>
                <p:oleObj name="Equation" r:id="rId30" imgW="92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158258" y="5411788"/>
                        <a:ext cx="927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30353"/>
              </p:ext>
            </p:extLst>
          </p:nvPr>
        </p:nvGraphicFramePr>
        <p:xfrm>
          <a:off x="4289825" y="5371495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9" name="Equation" r:id="rId32" imgW="1333440" imgH="457200" progId="Equation.DSMT4">
                  <p:embed/>
                </p:oleObj>
              </mc:Choice>
              <mc:Fallback>
                <p:oleObj name="Equation" r:id="rId32" imgW="133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289825" y="5371495"/>
                        <a:ext cx="1333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564912"/>
              </p:ext>
            </p:extLst>
          </p:nvPr>
        </p:nvGraphicFramePr>
        <p:xfrm>
          <a:off x="6614809" y="5369472"/>
          <a:ext cx="945689" cy="23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0" name="Equation" r:id="rId34" imgW="752622" imgH="190432" progId="Equation.DSMT4">
                  <p:embed/>
                </p:oleObj>
              </mc:Choice>
              <mc:Fallback>
                <p:oleObj name="Equation" r:id="rId34" imgW="752622" imgH="1904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614809" y="5369472"/>
                        <a:ext cx="945689" cy="23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68544" y="6022731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Normal E-field</a:t>
            </a:r>
            <a:endParaRPr lang="en-US" sz="16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692966"/>
              </p:ext>
            </p:extLst>
          </p:nvPr>
        </p:nvGraphicFramePr>
        <p:xfrm>
          <a:off x="2174875" y="6010275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1" name="Equation" r:id="rId36" imgW="2044440" imgH="469800" progId="Equation.DSMT4">
                  <p:embed/>
                </p:oleObj>
              </mc:Choice>
              <mc:Fallback>
                <p:oleObj name="Equation" r:id="rId36" imgW="2044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174875" y="6010275"/>
                        <a:ext cx="2044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47668" y="6053777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Discontinuity at the 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67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6" grpId="0"/>
      <p:bldP spid="29" grpId="0"/>
      <p:bldP spid="30" grpId="0"/>
      <p:bldP spid="31" grpId="0"/>
      <p:bldP spid="32" grpId="0"/>
      <p:bldP spid="35" grpId="0"/>
      <p:bldP spid="1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81"/>
            <a:ext cx="8229600" cy="1143000"/>
          </a:xfrm>
        </p:spPr>
        <p:txBody>
          <a:bodyPr/>
          <a:lstStyle/>
          <a:p>
            <a:r>
              <a:rPr lang="en-US" sz="3200" dirty="0" smtClean="0"/>
              <a:t>TM modes –examples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47515" y="3553377"/>
            <a:ext cx="2811369" cy="749718"/>
            <a:chOff x="5312423" y="3011873"/>
            <a:chExt cx="2811369" cy="749718"/>
          </a:xfrm>
        </p:grpSpPr>
        <p:sp>
          <p:nvSpPr>
            <p:cNvPr id="5" name="TextBox 4"/>
            <p:cNvSpPr txBox="1"/>
            <p:nvPr/>
          </p:nvSpPr>
          <p:spPr>
            <a:xfrm>
              <a:off x="6454340" y="3011873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</a:t>
              </a:r>
              <a:r>
                <a:rPr lang="en-US" baseline="-25000" dirty="0" smtClean="0"/>
                <a:t>3</a:t>
              </a:r>
              <a:r>
                <a:rPr lang="en-US" dirty="0" smtClean="0"/>
                <a:t>N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8311" y="3037896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15367" y="339225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=2.01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25448" y="3037896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14569" y="336563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=1.45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2423" y="3371694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=1.45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07572" y="946259"/>
            <a:ext cx="3448307" cy="2502306"/>
            <a:chOff x="4722140" y="612151"/>
            <a:chExt cx="3448307" cy="250230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2140" y="612151"/>
              <a:ext cx="3448307" cy="250230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978840" y="842927"/>
              <a:ext cx="1037780" cy="187078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3043" y="77480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TM0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9465" y="73811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H</a:t>
              </a:r>
              <a:r>
                <a:rPr lang="en-US" b="1" baseline="-25000" dirty="0" err="1" smtClean="0"/>
                <a:t>y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90841" y="111419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  <a:r>
                <a:rPr lang="en-US" b="1" baseline="-25000" dirty="0" smtClean="0"/>
                <a:t>x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01087" y="17191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</a:t>
              </a:r>
              <a:r>
                <a:rPr lang="en-US" b="1" baseline="-25000" dirty="0" err="1" smtClean="0"/>
                <a:t>z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76070" y="1196238"/>
              <a:ext cx="997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r>
                <a:rPr lang="en-US" baseline="-25000" dirty="0" err="1" smtClean="0"/>
                <a:t>eff</a:t>
              </a:r>
              <a:r>
                <a:rPr lang="en-US" dirty="0" smtClean="0"/>
                <a:t>=1.86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08762" y="4438509"/>
            <a:ext cx="3409792" cy="2341123"/>
            <a:chOff x="4714000" y="3611808"/>
            <a:chExt cx="3409792" cy="234112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000" y="3611808"/>
              <a:ext cx="3409792" cy="234112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935450" y="3762956"/>
              <a:ext cx="1037780" cy="192541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2753" y="3791242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TM1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59841" y="3762479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H</a:t>
              </a:r>
              <a:r>
                <a:rPr lang="en-US" b="1" baseline="-25000" dirty="0" err="1" smtClean="0"/>
                <a:t>y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23433" y="4770127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  <a:r>
                <a:rPr lang="en-US" b="1" baseline="-25000" dirty="0" smtClean="0"/>
                <a:t>x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6814" y="467053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</a:t>
              </a:r>
              <a:r>
                <a:rPr lang="en-US" b="1" baseline="-25000" dirty="0" err="1" smtClean="0"/>
                <a:t>z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7370" y="3817039"/>
              <a:ext cx="997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r>
                <a:rPr lang="en-US" baseline="-25000" dirty="0" err="1" smtClean="0"/>
                <a:t>eff</a:t>
              </a:r>
              <a:r>
                <a:rPr lang="en-US" dirty="0" smtClean="0"/>
                <a:t>=1.52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20023" y="434814"/>
            <a:ext cx="1189749" cy="625522"/>
            <a:chOff x="6034591" y="100706"/>
            <a:chExt cx="1189749" cy="625522"/>
          </a:xfrm>
        </p:grpSpPr>
        <p:sp>
          <p:nvSpPr>
            <p:cNvPr id="28" name="TextBox 27"/>
            <p:cNvSpPr txBox="1"/>
            <p:nvPr/>
          </p:nvSpPr>
          <p:spPr>
            <a:xfrm>
              <a:off x="6034591" y="35689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λ</a:t>
              </a:r>
              <a:r>
                <a:rPr lang="en-US" dirty="0" smtClean="0"/>
                <a:t>=1550nm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24871" y="100706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a=800nm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9647" y="1129687"/>
            <a:ext cx="3481699" cy="2453912"/>
            <a:chOff x="584215" y="795579"/>
            <a:chExt cx="3481699" cy="245391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215" y="795579"/>
              <a:ext cx="3481699" cy="2453912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1045513" y="1010157"/>
              <a:ext cx="2730801" cy="1870787"/>
              <a:chOff x="1045513" y="1010157"/>
              <a:chExt cx="2730801" cy="1870787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045513" y="1191702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TM0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531935" y="1155011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H</a:t>
                </a:r>
                <a:r>
                  <a:rPr lang="en-US" b="1" baseline="-25000" dirty="0" err="1" smtClean="0"/>
                  <a:t>y</a:t>
                </a:r>
                <a:endParaRPr lang="en-US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93311" y="153109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b="1" baseline="-25000" dirty="0" smtClean="0"/>
                  <a:t>x</a:t>
                </a:r>
                <a:endParaRPr lang="en-US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03557" y="213602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E</a:t>
                </a:r>
                <a:r>
                  <a:rPr lang="en-US" b="1" baseline="-25000" dirty="0" err="1" smtClean="0"/>
                  <a:t>z</a:t>
                </a:r>
                <a:endParaRPr lang="en-US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778540" y="1613134"/>
                <a:ext cx="997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eff</a:t>
                </a:r>
                <a:r>
                  <a:rPr lang="en-US" dirty="0" smtClean="0"/>
                  <a:t>=3.24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69559" y="1010157"/>
                <a:ext cx="800268" cy="187078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588306" y="4338098"/>
            <a:ext cx="3450179" cy="2449576"/>
            <a:chOff x="602874" y="4003990"/>
            <a:chExt cx="3450179" cy="244957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874" y="4003990"/>
              <a:ext cx="3450179" cy="2449576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036640" y="4243661"/>
              <a:ext cx="69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TM1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59149" y="4105265"/>
              <a:ext cx="506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H</a:t>
              </a:r>
              <a:r>
                <a:rPr lang="en-US" b="1" baseline="-25000" dirty="0" err="1" smtClean="0"/>
                <a:t>y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97028" y="4727060"/>
              <a:ext cx="51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  <a:r>
                <a:rPr lang="en-US" b="1" baseline="-25000" dirty="0" smtClean="0"/>
                <a:t>x</a:t>
              </a:r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26890" y="5453482"/>
              <a:ext cx="40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E</a:t>
              </a:r>
              <a:r>
                <a:rPr lang="en-US" b="1" baseline="-25000" dirty="0" err="1" smtClean="0"/>
                <a:t>z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74289" y="4315728"/>
              <a:ext cx="1003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</a:t>
              </a:r>
              <a:r>
                <a:rPr lang="en-US" baseline="-25000" dirty="0" err="1" smtClean="0"/>
                <a:t>eff</a:t>
              </a:r>
              <a:r>
                <a:rPr lang="en-US" dirty="0" smtClean="0"/>
                <a:t>=1.49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65411" y="4175195"/>
              <a:ext cx="800268" cy="202901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8265" y="3607063"/>
            <a:ext cx="2811369" cy="723695"/>
            <a:chOff x="709321" y="3059668"/>
            <a:chExt cx="2811369" cy="723695"/>
          </a:xfrm>
        </p:grpSpPr>
        <p:sp>
          <p:nvSpPr>
            <p:cNvPr id="48" name="TextBox 47"/>
            <p:cNvSpPr txBox="1"/>
            <p:nvPr/>
          </p:nvSpPr>
          <p:spPr>
            <a:xfrm>
              <a:off x="1979708" y="30596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15209" y="305966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12265" y="341403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=3.47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2346" y="305966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11467" y="338740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=1.45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9321" y="3393466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=1.45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42010" y="502183"/>
            <a:ext cx="1189749" cy="600876"/>
            <a:chOff x="1471598" y="195941"/>
            <a:chExt cx="1189749" cy="600876"/>
          </a:xfrm>
        </p:grpSpPr>
        <p:sp>
          <p:nvSpPr>
            <p:cNvPr id="55" name="TextBox 54"/>
            <p:cNvSpPr txBox="1"/>
            <p:nvPr/>
          </p:nvSpPr>
          <p:spPr>
            <a:xfrm>
              <a:off x="1471598" y="42748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λ</a:t>
              </a:r>
              <a:r>
                <a:rPr lang="en-US" dirty="0" smtClean="0"/>
                <a:t>=1550nm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43546" y="195941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a=600nm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037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6" y="-57182"/>
            <a:ext cx="8229600" cy="1143000"/>
          </a:xfrm>
        </p:spPr>
        <p:txBody>
          <a:bodyPr/>
          <a:lstStyle/>
          <a:p>
            <a:r>
              <a:rPr lang="en-US" sz="3200" dirty="0" smtClean="0"/>
              <a:t>Effective index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292" y="1292468"/>
            <a:ext cx="27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Introduce effective index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494"/>
              </p:ext>
            </p:extLst>
          </p:nvPr>
        </p:nvGraphicFramePr>
        <p:xfrm>
          <a:off x="6211522" y="1327638"/>
          <a:ext cx="2400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Equation" r:id="rId3" imgW="2400120" imgH="241200" progId="Equation.DSMT4">
                  <p:embed/>
                </p:oleObj>
              </mc:Choice>
              <mc:Fallback>
                <p:oleObj name="Equation" r:id="rId3" imgW="240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1522" y="1327638"/>
                        <a:ext cx="2400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28962"/>
              </p:ext>
            </p:extLst>
          </p:nvPr>
        </p:nvGraphicFramePr>
        <p:xfrm>
          <a:off x="3325595" y="1331599"/>
          <a:ext cx="1270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Equation" r:id="rId5" imgW="1269720" imgH="241200" progId="Equation.DSMT4">
                  <p:embed/>
                </p:oleObj>
              </mc:Choice>
              <mc:Fallback>
                <p:oleObj name="Equation" r:id="rId5" imgW="1269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5595" y="1331599"/>
                        <a:ext cx="1270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33370"/>
              </p:ext>
            </p:extLst>
          </p:nvPr>
        </p:nvGraphicFramePr>
        <p:xfrm>
          <a:off x="4945333" y="1327638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Equation" r:id="rId7" imgW="787320" imgH="241200" progId="Equation.DSMT4">
                  <p:embed/>
                </p:oleObj>
              </mc:Choice>
              <mc:Fallback>
                <p:oleObj name="Equation" r:id="rId7" imgW="787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5333" y="1327638"/>
                        <a:ext cx="787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1916722"/>
            <a:ext cx="3356534" cy="226118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216" y="4177907"/>
            <a:ext cx="3416518" cy="220491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258768" y="3492877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Cut off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87696" y="5754062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Cut off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18152" y="1689751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Dispersion curves </a:t>
            </a:r>
            <a:endParaRPr lang="en-US" sz="14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3718" y="2026365"/>
            <a:ext cx="4635877" cy="29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25"/>
            <a:ext cx="8229600" cy="1143000"/>
          </a:xfrm>
        </p:spPr>
        <p:txBody>
          <a:bodyPr/>
          <a:lstStyle/>
          <a:p>
            <a:r>
              <a:rPr lang="en-US" sz="3200" dirty="0" smtClean="0"/>
              <a:t>Group velocity and group index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572000" y="1197902"/>
            <a:ext cx="2329962" cy="453423"/>
            <a:chOff x="4572000" y="1197902"/>
            <a:chExt cx="2329962" cy="453423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8445070"/>
                </p:ext>
              </p:extLst>
            </p:nvPr>
          </p:nvGraphicFramePr>
          <p:xfrm>
            <a:off x="6297398" y="1197902"/>
            <a:ext cx="604564" cy="453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2" name="Equation" r:id="rId3" imgW="558720" imgH="419040" progId="Equation.DSMT4">
                    <p:embed/>
                  </p:oleObj>
                </mc:Choice>
                <mc:Fallback>
                  <p:oleObj name="Equation" r:id="rId3" imgW="5587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97398" y="1197902"/>
                          <a:ext cx="604564" cy="4534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4572000" y="1247671"/>
              <a:ext cx="149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Group velocity</a:t>
              </a:r>
              <a:endParaRPr lang="en-US" sz="16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08254" y="1926228"/>
            <a:ext cx="2400455" cy="444500"/>
            <a:chOff x="4708254" y="1926228"/>
            <a:chExt cx="2400455" cy="444500"/>
          </a:xfrm>
        </p:grpSpPr>
        <p:sp>
          <p:nvSpPr>
            <p:cNvPr id="31" name="TextBox 30"/>
            <p:cNvSpPr txBox="1"/>
            <p:nvPr/>
          </p:nvSpPr>
          <p:spPr>
            <a:xfrm>
              <a:off x="4708254" y="2006853"/>
              <a:ext cx="1359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Group index </a:t>
              </a:r>
              <a:endParaRPr lang="en-US" sz="1600" dirty="0"/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756624"/>
                </p:ext>
              </p:extLst>
            </p:nvPr>
          </p:nvGraphicFramePr>
          <p:xfrm>
            <a:off x="6143509" y="1926228"/>
            <a:ext cx="9652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3" name="Equation" r:id="rId5" imgW="965160" imgH="444240" progId="Equation.DSMT4">
                    <p:embed/>
                  </p:oleObj>
                </mc:Choice>
                <mc:Fallback>
                  <p:oleObj name="Equation" r:id="rId5" imgW="96516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43509" y="1926228"/>
                          <a:ext cx="965200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42"/>
          <p:cNvGrpSpPr/>
          <p:nvPr/>
        </p:nvGrpSpPr>
        <p:grpSpPr>
          <a:xfrm>
            <a:off x="4625808" y="2600150"/>
            <a:ext cx="1205255" cy="369332"/>
            <a:chOff x="4625808" y="2600150"/>
            <a:chExt cx="120525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4625808" y="260015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Why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7015735"/>
                </p:ext>
              </p:extLst>
            </p:nvPr>
          </p:nvGraphicFramePr>
          <p:xfrm>
            <a:off x="5284963" y="2665359"/>
            <a:ext cx="546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4" name="Equation" r:id="rId7" imgW="545760" imgH="241200" progId="Equation.DSMT4">
                    <p:embed/>
                  </p:oleObj>
                </mc:Choice>
                <mc:Fallback>
                  <p:oleObj name="Equation" r:id="rId7" imgW="5457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84963" y="2665359"/>
                          <a:ext cx="5461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39"/>
          <p:cNvGrpSpPr/>
          <p:nvPr/>
        </p:nvGrpSpPr>
        <p:grpSpPr>
          <a:xfrm>
            <a:off x="-22995" y="3885468"/>
            <a:ext cx="4381881" cy="2914939"/>
            <a:chOff x="-22995" y="3885468"/>
            <a:chExt cx="4381881" cy="2914939"/>
          </a:xfrm>
        </p:grpSpPr>
        <p:grpSp>
          <p:nvGrpSpPr>
            <p:cNvPr id="28" name="Group 27"/>
            <p:cNvGrpSpPr/>
            <p:nvPr/>
          </p:nvGrpSpPr>
          <p:grpSpPr>
            <a:xfrm>
              <a:off x="15486" y="3885468"/>
              <a:ext cx="4343400" cy="2914939"/>
              <a:chOff x="0" y="3847289"/>
              <a:chExt cx="4235566" cy="283751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3847289"/>
                <a:ext cx="4235566" cy="2837513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574171" y="559484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TM0</a:t>
                </a:r>
                <a:endParaRPr lang="en-US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6404" y="4955416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TE1</a:t>
                </a:r>
                <a:endParaRPr 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53922" y="4249410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TM1</a:t>
                </a:r>
                <a:endParaRPr lang="en-US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9856" y="504821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TE0</a:t>
                </a:r>
                <a:endParaRPr lang="en-US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6176" y="4048571"/>
                <a:ext cx="3287269" cy="789172"/>
              </a:xfrm>
              <a:prstGeom prst="rect">
                <a:avLst/>
              </a:prstGeom>
              <a:solidFill>
                <a:srgbClr val="FFFF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74171" y="6016625"/>
                <a:ext cx="3225222" cy="228600"/>
              </a:xfrm>
              <a:prstGeom prst="rect">
                <a:avLst/>
              </a:prstGeom>
              <a:solidFill>
                <a:srgbClr val="FFFF0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-22995" y="4690334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</a:t>
              </a:r>
              <a:r>
                <a:rPr lang="en-US" sz="1600" b="1" baseline="-25000" dirty="0" smtClean="0"/>
                <a:t>1</a:t>
              </a:r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0525" y="5976024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</a:t>
              </a:r>
              <a:r>
                <a:rPr lang="en-US" sz="1600" b="1" baseline="-25000" dirty="0"/>
                <a:t>2</a:t>
              </a:r>
              <a:endParaRPr lang="en-US" sz="16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-79676" y="1047145"/>
            <a:ext cx="4306307" cy="2917550"/>
            <a:chOff x="-79676" y="1047145"/>
            <a:chExt cx="4306307" cy="2917550"/>
          </a:xfrm>
        </p:grpSpPr>
        <p:grpSp>
          <p:nvGrpSpPr>
            <p:cNvPr id="4" name="Group 3"/>
            <p:cNvGrpSpPr/>
            <p:nvPr/>
          </p:nvGrpSpPr>
          <p:grpSpPr>
            <a:xfrm>
              <a:off x="15486" y="1047145"/>
              <a:ext cx="4211145" cy="2917550"/>
              <a:chOff x="1235966" y="611237"/>
              <a:chExt cx="4211145" cy="29175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5966" y="611237"/>
                <a:ext cx="4211145" cy="29175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766657" y="2855167"/>
                <a:ext cx="3225222" cy="228600"/>
              </a:xfrm>
              <a:prstGeom prst="rect">
                <a:avLst/>
              </a:prstGeom>
              <a:solidFill>
                <a:srgbClr val="FFFF0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66657" y="811763"/>
                <a:ext cx="3225222" cy="886408"/>
              </a:xfrm>
              <a:prstGeom prst="rect">
                <a:avLst/>
              </a:prstGeom>
              <a:solidFill>
                <a:srgbClr val="FFFF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46850" y="1343923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TE0</a:t>
                </a:r>
                <a:endParaRPr lang="en-US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304054" y="1991963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TM0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960916" y="2370110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TE1</a:t>
                </a:r>
                <a:endParaRPr lang="en-US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03390" y="2470751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TM1</a:t>
                </a:r>
                <a:endParaRPr lang="en-US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-79676" y="1904706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</a:t>
              </a:r>
              <a:r>
                <a:rPr lang="en-US" sz="1600" b="1" baseline="-25000" dirty="0" smtClean="0"/>
                <a:t>1</a:t>
              </a:r>
              <a:endParaRPr lang="en-US" sz="1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158" y="3121798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</a:t>
              </a:r>
              <a:r>
                <a:rPr lang="en-US" sz="1600" b="1" baseline="-25000" dirty="0"/>
                <a:t>2</a:t>
              </a:r>
              <a:endParaRPr lang="en-US" sz="16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15733" y="3135286"/>
            <a:ext cx="4117259" cy="1295510"/>
            <a:chOff x="4515733" y="3135286"/>
            <a:chExt cx="4117259" cy="129551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569184" y="3460352"/>
              <a:ext cx="4060992" cy="6318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572000" y="4089481"/>
              <a:ext cx="4060992" cy="324257"/>
            </a:xfrm>
            <a:prstGeom prst="rect">
              <a:avLst/>
            </a:prstGeom>
            <a:solidFill>
              <a:schemeClr val="accent5">
                <a:lumMod val="75000"/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572000" y="3135286"/>
              <a:ext cx="4060992" cy="324257"/>
            </a:xfrm>
            <a:prstGeom prst="rect">
              <a:avLst/>
            </a:prstGeom>
            <a:solidFill>
              <a:schemeClr val="accent5">
                <a:lumMod val="75000"/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25808" y="4092242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</a:t>
              </a:r>
              <a:r>
                <a:rPr lang="en-US" sz="1600" b="1" baseline="-25000" dirty="0"/>
                <a:t>2</a:t>
              </a:r>
              <a:endParaRPr lang="en-US" sz="16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15733" y="3376971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</a:t>
              </a:r>
              <a:r>
                <a:rPr lang="en-US" sz="1600" b="1" baseline="-25000" dirty="0" smtClean="0"/>
                <a:t>1</a:t>
              </a:r>
              <a:endParaRPr lang="en-US" sz="1600" b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43843" y="3380072"/>
            <a:ext cx="4113072" cy="700880"/>
            <a:chOff x="4543843" y="3380072"/>
            <a:chExt cx="4113072" cy="700880"/>
          </a:xfrm>
        </p:grpSpPr>
        <p:grpSp>
          <p:nvGrpSpPr>
            <p:cNvPr id="62" name="Group 61"/>
            <p:cNvGrpSpPr/>
            <p:nvPr/>
          </p:nvGrpSpPr>
          <p:grpSpPr>
            <a:xfrm>
              <a:off x="4543843" y="3460352"/>
              <a:ext cx="4113072" cy="620600"/>
              <a:chOff x="4543843" y="3460352"/>
              <a:chExt cx="4113072" cy="620600"/>
            </a:xfrm>
          </p:grpSpPr>
          <p:cxnSp>
            <p:nvCxnSpPr>
              <p:cNvPr id="52" name="Straight Arrow Connector 51"/>
              <p:cNvCxnSpPr/>
              <p:nvPr/>
            </p:nvCxnSpPr>
            <p:spPr bwMode="auto">
              <a:xfrm>
                <a:off x="4543843" y="4020671"/>
                <a:ext cx="168774" cy="3136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3" name="Straight Arrow Connector 52"/>
              <p:cNvCxnSpPr>
                <a:stCxn id="44" idx="0"/>
              </p:cNvCxnSpPr>
              <p:nvPr/>
            </p:nvCxnSpPr>
            <p:spPr bwMode="auto">
              <a:xfrm>
                <a:off x="6599680" y="3460352"/>
                <a:ext cx="1915200" cy="60068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V="1">
                <a:off x="4673770" y="3471743"/>
                <a:ext cx="1915200" cy="60068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 flipV="1">
                <a:off x="8488141" y="3976909"/>
                <a:ext cx="168774" cy="10404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3" name="TextBox 62"/>
            <p:cNvSpPr txBox="1"/>
            <p:nvPr/>
          </p:nvSpPr>
          <p:spPr>
            <a:xfrm>
              <a:off x="7043337" y="338007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TE0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6445" y="3429000"/>
            <a:ext cx="4009072" cy="680872"/>
            <a:chOff x="4646445" y="3429000"/>
            <a:chExt cx="4009072" cy="680872"/>
          </a:xfrm>
        </p:grpSpPr>
        <p:grpSp>
          <p:nvGrpSpPr>
            <p:cNvPr id="79" name="Group 78"/>
            <p:cNvGrpSpPr/>
            <p:nvPr/>
          </p:nvGrpSpPr>
          <p:grpSpPr>
            <a:xfrm>
              <a:off x="4646445" y="3429000"/>
              <a:ext cx="4009072" cy="680872"/>
              <a:chOff x="4646445" y="3429000"/>
              <a:chExt cx="4009072" cy="680872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 flipV="1">
                <a:off x="4646445" y="3459543"/>
                <a:ext cx="364405" cy="4593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5010850" y="3501619"/>
                <a:ext cx="457887" cy="60825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 flipV="1">
                <a:off x="5468737" y="3451424"/>
                <a:ext cx="457887" cy="60825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5937890" y="3479195"/>
                <a:ext cx="457887" cy="60825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1" name="Straight Arrow Connector 70"/>
              <p:cNvCxnSpPr/>
              <p:nvPr/>
            </p:nvCxnSpPr>
            <p:spPr bwMode="auto">
              <a:xfrm flipV="1">
                <a:off x="6395777" y="3429000"/>
                <a:ext cx="457887" cy="60825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>
                <a:off x="6884216" y="3488004"/>
                <a:ext cx="457887" cy="60825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 flipV="1">
                <a:off x="7342103" y="3437809"/>
                <a:ext cx="457887" cy="60825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Straight Arrow Connector 73"/>
              <p:cNvCxnSpPr/>
              <p:nvPr/>
            </p:nvCxnSpPr>
            <p:spPr bwMode="auto">
              <a:xfrm>
                <a:off x="7801310" y="3490574"/>
                <a:ext cx="457887" cy="60825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 flipV="1">
                <a:off x="8259197" y="3519675"/>
                <a:ext cx="396320" cy="52895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80" name="TextBox 79"/>
            <p:cNvSpPr txBox="1"/>
            <p:nvPr/>
          </p:nvSpPr>
          <p:spPr>
            <a:xfrm>
              <a:off x="6684646" y="373312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TE1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21378" y="3711921"/>
            <a:ext cx="339822" cy="418103"/>
            <a:chOff x="5821378" y="3711921"/>
            <a:chExt cx="339822" cy="418103"/>
          </a:xfrm>
        </p:grpSpPr>
        <p:sp>
          <p:nvSpPr>
            <p:cNvPr id="12" name="Freeform 11"/>
            <p:cNvSpPr/>
            <p:nvPr/>
          </p:nvSpPr>
          <p:spPr bwMode="auto">
            <a:xfrm>
              <a:off x="5821378" y="3711921"/>
              <a:ext cx="102197" cy="416459"/>
            </a:xfrm>
            <a:custGeom>
              <a:avLst/>
              <a:gdLst>
                <a:gd name="connsiteX0" fmla="*/ 0 w 102197"/>
                <a:gd name="connsiteY0" fmla="*/ 0 h 416459"/>
                <a:gd name="connsiteX1" fmla="*/ 99588 w 102197"/>
                <a:gd name="connsiteY1" fmla="*/ 181069 h 416459"/>
                <a:gd name="connsiteX2" fmla="*/ 63374 w 102197"/>
                <a:gd name="connsiteY2" fmla="*/ 416459 h 41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97" h="416459">
                  <a:moveTo>
                    <a:pt x="0" y="0"/>
                  </a:moveTo>
                  <a:cubicBezTo>
                    <a:pt x="44513" y="55829"/>
                    <a:pt x="89026" y="111659"/>
                    <a:pt x="99588" y="181069"/>
                  </a:cubicBezTo>
                  <a:cubicBezTo>
                    <a:pt x="110150" y="250479"/>
                    <a:pt x="86762" y="333469"/>
                    <a:pt x="63374" y="416459"/>
                  </a:cubicBezTo>
                </a:path>
              </a:pathLst>
            </a:custGeom>
            <a:noFill/>
            <a:ln w="9525" cap="flat" cmpd="sng" algn="ctr">
              <a:solidFill>
                <a:schemeClr val="tx1">
                  <a:alpha val="96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8294" y="37606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θ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4586139"/>
            <a:ext cx="1678796" cy="1005273"/>
            <a:chOff x="4572000" y="4586139"/>
            <a:chExt cx="1678796" cy="1005273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V="1">
              <a:off x="4572000" y="4697405"/>
              <a:ext cx="1365890" cy="5161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5923575" y="4725733"/>
              <a:ext cx="0" cy="4594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4572000" y="5213537"/>
              <a:ext cx="136589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Group 75"/>
            <p:cNvGrpSpPr/>
            <p:nvPr/>
          </p:nvGrpSpPr>
          <p:grpSpPr>
            <a:xfrm>
              <a:off x="5583753" y="4819836"/>
              <a:ext cx="339822" cy="418103"/>
              <a:chOff x="5821378" y="3711921"/>
              <a:chExt cx="339822" cy="418103"/>
            </a:xfrm>
          </p:grpSpPr>
          <p:sp>
            <p:nvSpPr>
              <p:cNvPr id="77" name="Freeform 76"/>
              <p:cNvSpPr/>
              <p:nvPr/>
            </p:nvSpPr>
            <p:spPr bwMode="auto">
              <a:xfrm>
                <a:off x="5821378" y="3711921"/>
                <a:ext cx="102197" cy="416459"/>
              </a:xfrm>
              <a:custGeom>
                <a:avLst/>
                <a:gdLst>
                  <a:gd name="connsiteX0" fmla="*/ 0 w 102197"/>
                  <a:gd name="connsiteY0" fmla="*/ 0 h 416459"/>
                  <a:gd name="connsiteX1" fmla="*/ 99588 w 102197"/>
                  <a:gd name="connsiteY1" fmla="*/ 181069 h 416459"/>
                  <a:gd name="connsiteX2" fmla="*/ 63374 w 102197"/>
                  <a:gd name="connsiteY2" fmla="*/ 416459 h 41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97" h="416459">
                    <a:moveTo>
                      <a:pt x="0" y="0"/>
                    </a:moveTo>
                    <a:cubicBezTo>
                      <a:pt x="44513" y="55829"/>
                      <a:pt x="89026" y="111659"/>
                      <a:pt x="99588" y="181069"/>
                    </a:cubicBezTo>
                    <a:cubicBezTo>
                      <a:pt x="110150" y="250479"/>
                      <a:pt x="86762" y="333469"/>
                      <a:pt x="63374" y="416459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>
                    <a:alpha val="96000"/>
                  </a:scheme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848294" y="376069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θ</a:t>
                </a:r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224773" y="52220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β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63884" y="458613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r>
                <a:rPr lang="en-US" dirty="0" smtClean="0"/>
                <a:t>k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37890" y="47151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</p:grp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11033"/>
              </p:ext>
            </p:extLst>
          </p:nvPr>
        </p:nvGraphicFramePr>
        <p:xfrm>
          <a:off x="6250796" y="4756101"/>
          <a:ext cx="995159" cy="50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" name="Equation" r:id="rId11" imgW="850680" imgH="431640" progId="Equation.DSMT4">
                  <p:embed/>
                </p:oleObj>
              </mc:Choice>
              <mc:Fallback>
                <p:oleObj name="Equation" r:id="rId11" imgW="850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50796" y="4756101"/>
                        <a:ext cx="995159" cy="505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571862"/>
              </p:ext>
            </p:extLst>
          </p:nvPr>
        </p:nvGraphicFramePr>
        <p:xfrm>
          <a:off x="7459097" y="4756101"/>
          <a:ext cx="80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" name="Equation" r:id="rId13" imgW="799920" imgH="431640" progId="Equation.DSMT4">
                  <p:embed/>
                </p:oleObj>
              </mc:Choice>
              <mc:Fallback>
                <p:oleObj name="Equation" r:id="rId13" imgW="79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59097" y="4756101"/>
                        <a:ext cx="800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8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11072</TotalTime>
  <Words>826</Words>
  <Application>Microsoft Office PowerPoint</Application>
  <PresentationFormat>On-screen Show (4:3)</PresentationFormat>
  <Paragraphs>327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Default Design</vt:lpstr>
      <vt:lpstr>MathType 7.0 Equation</vt:lpstr>
      <vt:lpstr>Equation</vt:lpstr>
      <vt:lpstr>Lecture 29</vt:lpstr>
      <vt:lpstr>Planar  waveguide</vt:lpstr>
      <vt:lpstr>TE Modes in planar waveguide</vt:lpstr>
      <vt:lpstr>Eigen modes</vt:lpstr>
      <vt:lpstr>TE modes-examples</vt:lpstr>
      <vt:lpstr>TM Modes in planar waveguide</vt:lpstr>
      <vt:lpstr>TM modes –examples </vt:lpstr>
      <vt:lpstr>Effective index </vt:lpstr>
      <vt:lpstr>Group velocity and group index </vt:lpstr>
      <vt:lpstr>Power flow and effective thickness</vt:lpstr>
      <vt:lpstr>Effective thickness and confinement factor</vt:lpstr>
      <vt:lpstr>Slab waveguide that is not symmetric</vt:lpstr>
      <vt:lpstr>Dispersion in planar waveguide</vt:lpstr>
      <vt:lpstr>Channel waveguides </vt:lpstr>
      <vt:lpstr>TE Modes in channel waveguides</vt:lpstr>
      <vt:lpstr>TM Modes in channel waveguides</vt:lpstr>
      <vt:lpstr>Effective index and GVD </vt:lpstr>
      <vt:lpstr>TE Modes in channel waveguides</vt:lpstr>
      <vt:lpstr>TM Field in channel waveguides</vt:lpstr>
      <vt:lpstr>Effective index and GVD </vt:lpstr>
      <vt:lpstr>Reciprocity and orthogonality</vt:lpstr>
      <vt:lpstr>Orthogonality and normalization</vt:lpstr>
      <vt:lpstr>Reciprocity and time reversal</vt:lpstr>
      <vt:lpstr>Orthogonality –another look</vt:lpstr>
      <vt:lpstr>Waveguide with perturbation</vt:lpstr>
      <vt:lpstr>Waveguide with perturbation (amplitude change)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 khurgin</cp:lastModifiedBy>
  <cp:revision>327</cp:revision>
  <cp:lastPrinted>1601-01-01T00:00:00Z</cp:lastPrinted>
  <dcterms:created xsi:type="dcterms:W3CDTF">1601-01-01T00:00:00Z</dcterms:created>
  <dcterms:modified xsi:type="dcterms:W3CDTF">2021-06-09T14:57:19Z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