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81" r:id="rId18"/>
    <p:sldId id="282" r:id="rId19"/>
    <p:sldId id="283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66FF"/>
    <a:srgbClr val="660033"/>
    <a:srgbClr val="0033CC"/>
    <a:srgbClr val="FF0066"/>
    <a:srgbClr val="666633"/>
    <a:srgbClr val="00808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091" autoAdjust="0"/>
  </p:normalViewPr>
  <p:slideViewPr>
    <p:cSldViewPr>
      <p:cViewPr varScale="1">
        <p:scale>
          <a:sx n="106" d="100"/>
          <a:sy n="106" d="100"/>
        </p:scale>
        <p:origin x="1716" y="96"/>
      </p:cViewPr>
      <p:guideLst>
        <p:guide orient="horz" pos="13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image" Target="../media/image147.emf"/><Relationship Id="rId3" Type="http://schemas.openxmlformats.org/officeDocument/2006/relationships/image" Target="../media/image137.wmf"/><Relationship Id="rId7" Type="http://schemas.openxmlformats.org/officeDocument/2006/relationships/image" Target="../media/image141.emf"/><Relationship Id="rId12" Type="http://schemas.openxmlformats.org/officeDocument/2006/relationships/image" Target="../media/image146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wmf"/><Relationship Id="rId11" Type="http://schemas.openxmlformats.org/officeDocument/2006/relationships/image" Target="../media/image145.emf"/><Relationship Id="rId5" Type="http://schemas.openxmlformats.org/officeDocument/2006/relationships/image" Target="../media/image139.wmf"/><Relationship Id="rId15" Type="http://schemas.openxmlformats.org/officeDocument/2006/relationships/image" Target="../media/image149.emf"/><Relationship Id="rId10" Type="http://schemas.openxmlformats.org/officeDocument/2006/relationships/image" Target="../media/image144.emf"/><Relationship Id="rId4" Type="http://schemas.openxmlformats.org/officeDocument/2006/relationships/image" Target="../media/image138.wmf"/><Relationship Id="rId9" Type="http://schemas.openxmlformats.org/officeDocument/2006/relationships/image" Target="../media/image143.emf"/><Relationship Id="rId14" Type="http://schemas.openxmlformats.org/officeDocument/2006/relationships/image" Target="../media/image14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6" Type="http://schemas.openxmlformats.org/officeDocument/2006/relationships/image" Target="../media/image35.e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emf"/><Relationship Id="rId9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6" Type="http://schemas.openxmlformats.org/officeDocument/2006/relationships/image" Target="../media/image64.wmf"/><Relationship Id="rId5" Type="http://schemas.openxmlformats.org/officeDocument/2006/relationships/image" Target="../media/image76.wmf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e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D8EA46-2114-4D29-B35A-08201C601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C32E9-E7D2-4994-AC0F-7F8C6612DA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09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AD53-548E-4DDB-B786-2EA63D49F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51B4-5A98-4641-8359-E108AB4DD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BE36-7E36-4047-B221-FE498DDFC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A4677-A278-47C8-9278-C375BD43E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54713-128B-4D9E-9056-173521B5C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59F1-D70D-4E04-9C0E-9C8D7EE25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7307-02A3-48C8-AE8D-7BB407967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60777-97FC-4BFA-AFBF-4EDADF88D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C8F28-77E1-4B15-A17A-47B4C7F96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53608-F462-4477-A649-75AC8B339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2A62-5407-4CD9-BCDB-B04249D50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C8564D-C4D2-4861-B39B-98382A0B1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05.wmf"/><Relationship Id="rId3" Type="http://schemas.openxmlformats.org/officeDocument/2006/relationships/oleObject" Target="../embeddings/oleObject80.bin"/><Relationship Id="rId7" Type="http://schemas.openxmlformats.org/officeDocument/2006/relationships/image" Target="../media/image107.e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3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102.wmf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17.emf"/><Relationship Id="rId26" Type="http://schemas.openxmlformats.org/officeDocument/2006/relationships/image" Target="../media/image120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6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121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1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31.png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134.e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27.wmf"/><Relationship Id="rId17" Type="http://schemas.openxmlformats.org/officeDocument/2006/relationships/image" Target="../media/image13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09.emf"/><Relationship Id="rId10" Type="http://schemas.openxmlformats.org/officeDocument/2006/relationships/image" Target="../media/image126.wmf"/><Relationship Id="rId19" Type="http://schemas.openxmlformats.org/officeDocument/2006/relationships/image" Target="../media/image132.png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28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image" Target="../media/image150.emf"/><Relationship Id="rId21" Type="http://schemas.openxmlformats.org/officeDocument/2006/relationships/image" Target="../media/image143.emf"/><Relationship Id="rId7" Type="http://schemas.openxmlformats.org/officeDocument/2006/relationships/image" Target="../media/image136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47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16.bin"/><Relationship Id="rId32" Type="http://schemas.openxmlformats.org/officeDocument/2006/relationships/oleObject" Target="../embeddings/oleObject120.bin"/><Relationship Id="rId5" Type="http://schemas.openxmlformats.org/officeDocument/2006/relationships/image" Target="../media/image135.emf"/><Relationship Id="rId15" Type="http://schemas.openxmlformats.org/officeDocument/2006/relationships/image" Target="../media/image140.wmf"/><Relationship Id="rId23" Type="http://schemas.openxmlformats.org/officeDocument/2006/relationships/image" Target="../media/image144.e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46.emf"/><Relationship Id="rId30" Type="http://schemas.openxmlformats.org/officeDocument/2006/relationships/oleObject" Target="../embeddings/oleObject119.bin"/><Relationship Id="rId8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28.bin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29.bin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55.wmf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7.bin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8.emf"/><Relationship Id="rId11" Type="http://schemas.openxmlformats.org/officeDocument/2006/relationships/image" Target="../media/image152.emf"/><Relationship Id="rId24" Type="http://schemas.openxmlformats.org/officeDocument/2006/relationships/image" Target="../media/image158.emf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54.emf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60.e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56.emf"/><Relationship Id="rId4" Type="http://schemas.openxmlformats.org/officeDocument/2006/relationships/image" Target="../media/image147.emf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26.bin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6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66.w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68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jpeg"/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4.jpeg"/><Relationship Id="rId4" Type="http://schemas.openxmlformats.org/officeDocument/2006/relationships/image" Target="../media/image17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4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152.bin"/><Relationship Id="rId26" Type="http://schemas.openxmlformats.org/officeDocument/2006/relationships/image" Target="../media/image191.jpeg"/><Relationship Id="rId3" Type="http://schemas.openxmlformats.org/officeDocument/2006/relationships/image" Target="../media/image190.emf"/><Relationship Id="rId21" Type="http://schemas.openxmlformats.org/officeDocument/2006/relationships/image" Target="../media/image187.wmf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85.wmf"/><Relationship Id="rId25" Type="http://schemas.openxmlformats.org/officeDocument/2006/relationships/image" Target="../media/image18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82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79.wmf"/><Relationship Id="rId15" Type="http://schemas.openxmlformats.org/officeDocument/2006/relationships/image" Target="../media/image184.wmf"/><Relationship Id="rId23" Type="http://schemas.openxmlformats.org/officeDocument/2006/relationships/image" Target="../media/image188.w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86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94.jpeg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7.jpeg"/><Relationship Id="rId5" Type="http://schemas.openxmlformats.org/officeDocument/2006/relationships/image" Target="../media/image196.png"/><Relationship Id="rId10" Type="http://schemas.openxmlformats.org/officeDocument/2006/relationships/image" Target="../media/image193.wmf"/><Relationship Id="rId4" Type="http://schemas.openxmlformats.org/officeDocument/2006/relationships/image" Target="../media/image195.jpeg"/><Relationship Id="rId9" Type="http://schemas.openxmlformats.org/officeDocument/2006/relationships/oleObject" Target="../embeddings/oleObject15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jpeg"/><Relationship Id="rId2" Type="http://schemas.openxmlformats.org/officeDocument/2006/relationships/image" Target="../media/image19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1.jpeg"/><Relationship Id="rId4" Type="http://schemas.openxmlformats.org/officeDocument/2006/relationships/image" Target="../media/image20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163.bin"/><Relationship Id="rId18" Type="http://schemas.openxmlformats.org/officeDocument/2006/relationships/oleObject" Target="../embeddings/oleObject165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206.wmf"/><Relationship Id="rId17" Type="http://schemas.openxmlformats.org/officeDocument/2006/relationships/image" Target="../media/image20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4.bin"/><Relationship Id="rId20" Type="http://schemas.openxmlformats.org/officeDocument/2006/relationships/image" Target="../media/image21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210.jpeg"/><Relationship Id="rId10" Type="http://schemas.openxmlformats.org/officeDocument/2006/relationships/image" Target="../media/image205.wmf"/><Relationship Id="rId19" Type="http://schemas.openxmlformats.org/officeDocument/2006/relationships/image" Target="../media/image209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20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jpe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30.wmf"/><Relationship Id="rId3" Type="http://schemas.openxmlformats.org/officeDocument/2006/relationships/image" Target="../media/image36.emf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4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37.png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1.wmf"/><Relationship Id="rId36" Type="http://schemas.openxmlformats.org/officeDocument/2006/relationships/image" Target="../media/image35.e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3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35.bin"/><Relationship Id="rId8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3.jpe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45.emf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59.emf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71.e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wmf"/><Relationship Id="rId20" Type="http://schemas.openxmlformats.org/officeDocument/2006/relationships/image" Target="../media/image70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68.wmf"/><Relationship Id="rId10" Type="http://schemas.openxmlformats.org/officeDocument/2006/relationships/image" Target="../media/image63.emf"/><Relationship Id="rId19" Type="http://schemas.openxmlformats.org/officeDocument/2006/relationships/image" Target="../media/image69.png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5.wmf"/><Relationship Id="rId22" Type="http://schemas.openxmlformats.org/officeDocument/2006/relationships/oleObject" Target="../embeddings/oleObject6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71.emf"/><Relationship Id="rId21" Type="http://schemas.openxmlformats.org/officeDocument/2006/relationships/image" Target="../media/image79.w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64.wmf"/><Relationship Id="rId23" Type="http://schemas.openxmlformats.org/officeDocument/2006/relationships/image" Target="../media/image80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emf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5.wmf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8.bin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90.e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86689-822A-4042-83BD-F011132A3E9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31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Gratings in Integrated and Fiber Optics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Bragg grating fabrication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3297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Sidewall  corrugation</a:t>
            </a:r>
          </a:p>
        </p:txBody>
      </p:sp>
      <p:sp>
        <p:nvSpPr>
          <p:cNvPr id="5" name="AutoShape 2" descr="Fig. 1. - Top view SEM image of a fabricated Bragg grating. The designed square corrugation width is 25 nm with 50% duty cycle. The fabricated grating shape is rounded and the amplitude is reduced to $\sim$20 nm, due to the 193-nm lithography limitation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54317"/>
            <a:ext cx="3027926" cy="2257181"/>
          </a:xfrm>
          <a:prstGeom prst="rect">
            <a:avLst/>
          </a:prstGeom>
        </p:spPr>
      </p:pic>
      <p:sp>
        <p:nvSpPr>
          <p:cNvPr id="7" name="AutoShape 4" descr="Fig. 1. - Schematic diagrams of (a) polymeric waveguide gratings with two phase shift defects, and (b) the corresponding effective refractive index profile along the propagation direction. (c) SEM image of a polymeric grating with a waveguide width W of $1.5 \mu m$, grating period $\Lambda$ of 500nm, and grating depth D of 600n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33800"/>
            <a:ext cx="5238095" cy="1980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2133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4474" y="437078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01"/>
            <a:ext cx="8229600" cy="1143000"/>
          </a:xfrm>
        </p:spPr>
        <p:txBody>
          <a:bodyPr/>
          <a:lstStyle/>
          <a:p>
            <a:r>
              <a:rPr lang="en-US" sz="3200" dirty="0" smtClean="0"/>
              <a:t>Bragg grating fabrication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32972"/>
            <a:ext cx="180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Kappa –narrow spectrum</a:t>
            </a:r>
          </a:p>
        </p:txBody>
      </p:sp>
      <p:sp>
        <p:nvSpPr>
          <p:cNvPr id="5" name="AutoShape 2" descr="Fig. 1. - Top view SEM image of a fabricated Bragg grating. The designed square corrugation width is 25 nm with 50% duty cycle. The fabricated grating shape is rounded and the amplitude is reduced to $\sim$20 nm, due to the 193-nm lithography limitation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Fig. 1. - Schematic diagrams of (a) polymeric waveguide gratings with two phase shift defects, and (b) the corresponding effective refractive index profile along the propagation direction. (c) SEM image of a polymeric grating with a waveguide width W of $1.5 \mu m$, grating period $\Lambda$ of 500nm, and grating depth D of 600n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95499" y="762000"/>
            <a:ext cx="7440526" cy="3231923"/>
            <a:chOff x="914400" y="1981200"/>
            <a:chExt cx="7440526" cy="32319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148757"/>
              <a:ext cx="7440526" cy="306436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1295400" y="1981200"/>
              <a:ext cx="3124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30" y="4161827"/>
            <a:ext cx="4191000" cy="26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47732"/>
            <a:ext cx="8229600" cy="1143000"/>
          </a:xfrm>
        </p:spPr>
        <p:txBody>
          <a:bodyPr/>
          <a:lstStyle/>
          <a:p>
            <a:r>
              <a:rPr lang="en-US" sz="3200" dirty="0" smtClean="0"/>
              <a:t>Fiber Bragg gratings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8918" name="Picture 6" descr="Fiber-Optic Sensing: Leveraging three decades of fiber Bragg grating  sensing technology | Laser Focus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74" y="740991"/>
            <a:ext cx="4191000" cy="221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6245225"/>
            <a:ext cx="710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sensor –the same principle – reflection spectrum shifts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348924" y="3165502"/>
            <a:ext cx="4446149" cy="2959810"/>
            <a:chOff x="2348924" y="3165502"/>
            <a:chExt cx="4446149" cy="2959810"/>
          </a:xfrm>
        </p:grpSpPr>
        <p:sp>
          <p:nvSpPr>
            <p:cNvPr id="6" name="TextBox 5"/>
            <p:cNvSpPr txBox="1"/>
            <p:nvPr/>
          </p:nvSpPr>
          <p:spPr>
            <a:xfrm>
              <a:off x="3421019" y="3165502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Strain sensor with FBG</a:t>
              </a:r>
              <a:endParaRPr lang="en-US" dirty="0"/>
            </a:p>
          </p:txBody>
        </p:sp>
        <p:pic>
          <p:nvPicPr>
            <p:cNvPr id="38920" name="Picture 8" descr="https://fbgs.com/wp-content/uploads/2019/03/FBG_principle_2-1024x56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924" y="3654746"/>
              <a:ext cx="4446149" cy="2470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181600" y="3747428"/>
              <a:ext cx="338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Λ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47028" y="4834138"/>
              <a:ext cx="389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Λ</a:t>
              </a:r>
              <a:r>
                <a:rPr lang="en-US" dirty="0" smtClean="0"/>
                <a:t>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9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82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FBG Add Drop Filter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4034" name="Picture 2" descr="https://www.photonics.com/images/Web/Articles/2003/3/1/FiberBragg_Fig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748137"/>
            <a:ext cx="476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Fiber Bragg Gratings — Sol Photon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3679"/>
            <a:ext cx="2968625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60" y="-78432"/>
            <a:ext cx="8229600" cy="1143000"/>
          </a:xfrm>
        </p:spPr>
        <p:txBody>
          <a:bodyPr/>
          <a:lstStyle/>
          <a:p>
            <a:r>
              <a:rPr lang="en-US" sz="3200" dirty="0" smtClean="0"/>
              <a:t>Phase delay of grating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78064"/>
              </p:ext>
            </p:extLst>
          </p:nvPr>
        </p:nvGraphicFramePr>
        <p:xfrm>
          <a:off x="241300" y="1377950"/>
          <a:ext cx="337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8" name="Equation" r:id="rId3" imgW="3377880" imgH="444240" progId="Equation.DSMT4">
                  <p:embed/>
                </p:oleObj>
              </mc:Choice>
              <mc:Fallback>
                <p:oleObj name="Equation" r:id="rId3" imgW="337788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" y="1377950"/>
                        <a:ext cx="3378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21991"/>
              </p:ext>
            </p:extLst>
          </p:nvPr>
        </p:nvGraphicFramePr>
        <p:xfrm>
          <a:off x="4235450" y="992188"/>
          <a:ext cx="44069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9" name="Equation" r:id="rId5" imgW="4991040" imgH="1650960" progId="Equation.DSMT4">
                  <p:embed/>
                </p:oleObj>
              </mc:Choice>
              <mc:Fallback>
                <p:oleObj name="Equation" r:id="rId5" imgW="4991040" imgH="1650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5450" y="992188"/>
                        <a:ext cx="440690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-93376" y="2497521"/>
            <a:ext cx="2763262" cy="2209800"/>
            <a:chOff x="26407" y="2514601"/>
            <a:chExt cx="2763262" cy="2209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07" y="2514601"/>
              <a:ext cx="2763262" cy="2209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5321" y="2645787"/>
              <a:ext cx="616581" cy="316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L=1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65526" y="2514601"/>
            <a:ext cx="2786520" cy="2228400"/>
            <a:chOff x="2765526" y="2514601"/>
            <a:chExt cx="2786520" cy="222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5526" y="2514601"/>
              <a:ext cx="2786520" cy="2228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076639" y="2654953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L=3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43326" y="2481053"/>
            <a:ext cx="2943474" cy="2353917"/>
            <a:chOff x="5743326" y="2481053"/>
            <a:chExt cx="2943474" cy="23539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3326" y="2481053"/>
              <a:ext cx="2943474" cy="23539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65978" y="266219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L=10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351" y="4847673"/>
            <a:ext cx="2890535" cy="572557"/>
            <a:chOff x="4709613" y="2971800"/>
            <a:chExt cx="2890535" cy="572557"/>
          </a:xfrm>
        </p:grpSpPr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1153780"/>
                </p:ext>
              </p:extLst>
            </p:nvPr>
          </p:nvGraphicFramePr>
          <p:xfrm>
            <a:off x="4876800" y="2971800"/>
            <a:ext cx="1003124" cy="307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0" name="Equation" r:id="rId10" imgW="660240" imgH="203040" progId="Equation.DSMT4">
                    <p:embed/>
                  </p:oleObj>
                </mc:Choice>
                <mc:Fallback>
                  <p:oleObj name="Equation" r:id="rId10" imgW="660240" imgH="203040" progId="Equation.DSMT4">
                    <p:embed/>
                    <p:pic>
                      <p:nvPicPr>
                        <p:cNvPr id="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2971800"/>
                          <a:ext cx="1003124" cy="3077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709613" y="3236580"/>
              <a:ext cx="28905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No phase shift at Bragg frequency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33513"/>
              </p:ext>
            </p:extLst>
          </p:nvPr>
        </p:nvGraphicFramePr>
        <p:xfrm>
          <a:off x="3429000" y="5016691"/>
          <a:ext cx="4917100" cy="52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12" imgW="5968800" imgH="634680" progId="Equation.DSMT4">
                  <p:embed/>
                </p:oleObj>
              </mc:Choice>
              <mc:Fallback>
                <p:oleObj name="Equation" r:id="rId12" imgW="59688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29000" y="5016691"/>
                        <a:ext cx="4917100" cy="523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48365" y="4821433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At the reflection band edge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470" y="568048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high reflectivity grating</a:t>
            </a:r>
            <a:endParaRPr lang="en-US" sz="12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311044"/>
              </p:ext>
            </p:extLst>
          </p:nvPr>
        </p:nvGraphicFramePr>
        <p:xfrm>
          <a:off x="2376912" y="5534136"/>
          <a:ext cx="52959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2" name="Equation" r:id="rId14" imgW="5803560" imgH="634680" progId="Equation.DSMT4">
                  <p:embed/>
                </p:oleObj>
              </mc:Choice>
              <mc:Fallback>
                <p:oleObj name="Equation" r:id="rId14" imgW="58035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76912" y="5534136"/>
                        <a:ext cx="52959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8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85725"/>
            <a:ext cx="8229600" cy="1143000"/>
          </a:xfrm>
        </p:spPr>
        <p:txBody>
          <a:bodyPr/>
          <a:lstStyle/>
          <a:p>
            <a:r>
              <a:rPr lang="en-US" sz="3600" dirty="0" smtClean="0"/>
              <a:t>Group delay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7650" y="990464"/>
            <a:ext cx="3259814" cy="1219336"/>
            <a:chOff x="375220" y="1447470"/>
            <a:chExt cx="3259814" cy="1219336"/>
          </a:xfrm>
        </p:grpSpPr>
        <p:grpSp>
          <p:nvGrpSpPr>
            <p:cNvPr id="4" name="Group 3"/>
            <p:cNvGrpSpPr/>
            <p:nvPr/>
          </p:nvGrpSpPr>
          <p:grpSpPr>
            <a:xfrm>
              <a:off x="380313" y="1447470"/>
              <a:ext cx="3254721" cy="1219336"/>
              <a:chOff x="381000" y="1447664"/>
              <a:chExt cx="3254721" cy="12193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799" y="2133600"/>
                <a:ext cx="170054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066800" y="1752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3"/>
              </p:cNvCxnSpPr>
              <p:nvPr/>
            </p:nvCxnSpPr>
            <p:spPr>
              <a:xfrm flipH="1" flipV="1">
                <a:off x="2743200" y="1676400"/>
                <a:ext cx="24142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066800" y="1828800"/>
                <a:ext cx="1676400" cy="0"/>
              </a:xfrm>
              <a:prstGeom prst="straightConnector1">
                <a:avLst/>
              </a:prstGeom>
              <a:ln w="22225">
                <a:headEnd type="triangl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ight Arrow 8"/>
              <p:cNvSpPr/>
              <p:nvPr/>
            </p:nvSpPr>
            <p:spPr>
              <a:xfrm>
                <a:off x="381000" y="2286000"/>
                <a:ext cx="685800" cy="228600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2743200" y="2286000"/>
                <a:ext cx="685800" cy="228600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668064"/>
                  </p:ext>
                </p:extLst>
              </p:nvPr>
            </p:nvGraphicFramePr>
            <p:xfrm>
              <a:off x="2746972" y="1837925"/>
              <a:ext cx="888749" cy="295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15" name="Equation" r:id="rId3" imgW="609480" imgH="203040" progId="Equation.DSMT4">
                      <p:embed/>
                    </p:oleObj>
                  </mc:Choice>
                  <mc:Fallback>
                    <p:oleObj name="Equation" r:id="rId3" imgW="609480" imgH="203040" progId="Equation.DSMT4">
                      <p:embed/>
                      <p:pic>
                        <p:nvPicPr>
                          <p:cNvPr id="2151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6972" y="1837925"/>
                            <a:ext cx="888749" cy="295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1346574"/>
                  </p:ext>
                </p:extLst>
              </p:nvPr>
            </p:nvGraphicFramePr>
            <p:xfrm>
              <a:off x="1752600" y="1447664"/>
              <a:ext cx="304801" cy="331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16" name="Equation" r:id="rId5" imgW="139680" imgH="152280" progId="Equation.DSMT4">
                      <p:embed/>
                    </p:oleObj>
                  </mc:Choice>
                  <mc:Fallback>
                    <p:oleObj name="Equation" r:id="rId5" imgW="139680" imgH="152280" progId="Equation.DSMT4">
                      <p:embed/>
                      <p:pic>
                        <p:nvPicPr>
                          <p:cNvPr id="2151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600" y="1447664"/>
                            <a:ext cx="304801" cy="3319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0325754"/>
                  </p:ext>
                </p:extLst>
              </p:nvPr>
            </p:nvGraphicFramePr>
            <p:xfrm>
              <a:off x="1217079" y="2101850"/>
              <a:ext cx="1222375" cy="565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17" name="Equation" r:id="rId7" imgW="1041120" imgH="482400" progId="Equation.DSMT4">
                      <p:embed/>
                    </p:oleObj>
                  </mc:Choice>
                  <mc:Fallback>
                    <p:oleObj name="Equation" r:id="rId7" imgW="1041120" imgH="482400" progId="Equation.DSMT4">
                      <p:embed/>
                      <p:pic>
                        <p:nvPicPr>
                          <p:cNvPr id="33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7079" y="2101850"/>
                            <a:ext cx="1222375" cy="565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645162"/>
                </p:ext>
              </p:extLst>
            </p:nvPr>
          </p:nvGraphicFramePr>
          <p:xfrm>
            <a:off x="375220" y="1828606"/>
            <a:ext cx="6619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8" name="Equation" r:id="rId9" imgW="419040" imgH="203040" progId="Equation.DSMT4">
                    <p:embed/>
                  </p:oleObj>
                </mc:Choice>
                <mc:Fallback>
                  <p:oleObj name="Equation" r:id="rId9" imgW="419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5220" y="1828606"/>
                          <a:ext cx="661988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26197"/>
              </p:ext>
            </p:extLst>
          </p:nvPr>
        </p:nvGraphicFramePr>
        <p:xfrm>
          <a:off x="3865563" y="1547813"/>
          <a:ext cx="3416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9" name="Equation" r:id="rId11" imgW="2438280" imgH="253800" progId="Equation.DSMT4">
                  <p:embed/>
                </p:oleObj>
              </mc:Choice>
              <mc:Fallback>
                <p:oleObj name="Equation" r:id="rId11" imgW="243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5563" y="1547813"/>
                        <a:ext cx="3416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10686" y="22098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delay </a:t>
            </a:r>
            <a:endParaRPr lang="en-US" sz="16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910880"/>
              </p:ext>
            </p:extLst>
          </p:nvPr>
        </p:nvGraphicFramePr>
        <p:xfrm>
          <a:off x="5640388" y="2262188"/>
          <a:ext cx="18240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0" name="Equation" r:id="rId13" imgW="1650960" imgH="241200" progId="Equation.DSMT4">
                  <p:embed/>
                </p:oleObj>
              </mc:Choice>
              <mc:Fallback>
                <p:oleObj name="Equation" r:id="rId13" imgW="1650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40388" y="2262188"/>
                        <a:ext cx="1824037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3"/>
          <p:cNvGrpSpPr/>
          <p:nvPr/>
        </p:nvGrpSpPr>
        <p:grpSpPr>
          <a:xfrm>
            <a:off x="3460354" y="2587624"/>
            <a:ext cx="4159646" cy="496687"/>
            <a:chOff x="760840" y="3694252"/>
            <a:chExt cx="3643629" cy="496687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974135"/>
                </p:ext>
              </p:extLst>
            </p:nvPr>
          </p:nvGraphicFramePr>
          <p:xfrm>
            <a:off x="2054413" y="3694252"/>
            <a:ext cx="2350056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1" name="Equation" r:id="rId15" imgW="2006280" imgH="419040" progId="Equation.DSMT4">
                    <p:embed/>
                  </p:oleObj>
                </mc:Choice>
                <mc:Fallback>
                  <p:oleObj name="Equation" r:id="rId15" imgW="2006280" imgH="419040" progId="Equation.DSMT4">
                    <p:embed/>
                    <p:pic>
                      <p:nvPicPr>
                        <p:cNvPr id="1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413" y="3694252"/>
                          <a:ext cx="2350056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760840" y="3852385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Group delay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2743" y="3582971"/>
            <a:ext cx="2784695" cy="959739"/>
            <a:chOff x="630348" y="3352466"/>
            <a:chExt cx="2784695" cy="959739"/>
          </a:xfrm>
        </p:grpSpPr>
        <p:grpSp>
          <p:nvGrpSpPr>
            <p:cNvPr id="35" name="Group 34"/>
            <p:cNvGrpSpPr/>
            <p:nvPr/>
          </p:nvGrpSpPr>
          <p:grpSpPr>
            <a:xfrm>
              <a:off x="976643" y="3657600"/>
              <a:ext cx="2438400" cy="457200"/>
              <a:chOff x="1447800" y="4876800"/>
              <a:chExt cx="2438400" cy="4572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447800" y="4876800"/>
                <a:ext cx="2438400" cy="457200"/>
                <a:chOff x="381000" y="2133600"/>
                <a:chExt cx="2438400" cy="4572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066800" y="2133600"/>
                  <a:ext cx="17526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Arrow 42"/>
                <p:cNvSpPr/>
                <p:nvPr/>
              </p:nvSpPr>
              <p:spPr>
                <a:xfrm>
                  <a:off x="381000" y="2286000"/>
                  <a:ext cx="685800" cy="228600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ight Arrow 43"/>
                <p:cNvSpPr/>
                <p:nvPr/>
              </p:nvSpPr>
              <p:spPr>
                <a:xfrm flipH="1">
                  <a:off x="381000" y="2133600"/>
                  <a:ext cx="685800" cy="152400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133600" y="4876800"/>
                <a:ext cx="228600" cy="457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14600" y="4876800"/>
                <a:ext cx="228600" cy="457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95600" y="4876800"/>
                <a:ext cx="228600" cy="457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276600" y="4876800"/>
                <a:ext cx="228600" cy="457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57600" y="4876800"/>
                <a:ext cx="228600" cy="457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013998"/>
                </p:ext>
              </p:extLst>
            </p:nvPr>
          </p:nvGraphicFramePr>
          <p:xfrm>
            <a:off x="630348" y="3997880"/>
            <a:ext cx="6953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2" name="Equation" r:id="rId17" imgW="695433" imgH="314427" progId="Equation.DSMT4">
                    <p:embed/>
                  </p:oleObj>
                </mc:Choice>
                <mc:Fallback>
                  <p:oleObj name="Equation" r:id="rId17" imgW="695433" imgH="31442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30348" y="3997880"/>
                          <a:ext cx="695325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422583"/>
                </p:ext>
              </p:extLst>
            </p:nvPr>
          </p:nvGraphicFramePr>
          <p:xfrm>
            <a:off x="678192" y="3352466"/>
            <a:ext cx="769607" cy="261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3" name="Equation" r:id="rId19" imgW="596880" imgH="203040" progId="Equation.DSMT4">
                    <p:embed/>
                  </p:oleObj>
                </mc:Choice>
                <mc:Fallback>
                  <p:oleObj name="Equation" r:id="rId19" imgW="596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78192" y="3352466"/>
                          <a:ext cx="769607" cy="2619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13"/>
          <p:cNvGrpSpPr/>
          <p:nvPr/>
        </p:nvGrpSpPr>
        <p:grpSpPr>
          <a:xfrm>
            <a:off x="432681" y="4833938"/>
            <a:ext cx="2070807" cy="461962"/>
            <a:chOff x="760840" y="3844369"/>
            <a:chExt cx="1813917" cy="461962"/>
          </a:xfrm>
        </p:grpSpPr>
        <p:graphicFrame>
          <p:nvGraphicFramePr>
            <p:cNvPr id="5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285384"/>
                </p:ext>
              </p:extLst>
            </p:nvPr>
          </p:nvGraphicFramePr>
          <p:xfrm>
            <a:off x="1815508" y="3844369"/>
            <a:ext cx="759249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4" name="Equation" r:id="rId21" imgW="647640" imgH="393480" progId="Equation.DSMT4">
                    <p:embed/>
                  </p:oleObj>
                </mc:Choice>
                <mc:Fallback>
                  <p:oleObj name="Equation" r:id="rId21" imgW="647640" imgH="393480" progId="Equation.DSMT4">
                    <p:embed/>
                    <p:pic>
                      <p:nvPicPr>
                        <p:cNvPr id="3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508" y="3844369"/>
                          <a:ext cx="759249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760840" y="3852385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Group delay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7371" y="3434198"/>
            <a:ext cx="2143125" cy="1111290"/>
            <a:chOff x="3723238" y="3132539"/>
            <a:chExt cx="2143125" cy="1111290"/>
          </a:xfrm>
        </p:grpSpPr>
        <p:grpSp>
          <p:nvGrpSpPr>
            <p:cNvPr id="67" name="Group 66"/>
            <p:cNvGrpSpPr/>
            <p:nvPr/>
          </p:nvGrpSpPr>
          <p:grpSpPr>
            <a:xfrm>
              <a:off x="4834268" y="3520922"/>
              <a:ext cx="1032095" cy="464690"/>
              <a:chOff x="4755333" y="3581734"/>
              <a:chExt cx="1032095" cy="4646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755333" y="3589224"/>
                <a:ext cx="1032095" cy="457200"/>
              </a:xfrm>
              <a:prstGeom prst="rect">
                <a:avLst/>
              </a:prstGeom>
              <a:solidFill>
                <a:srgbClr val="FFC000">
                  <a:alpha val="96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55333" y="3589224"/>
                <a:ext cx="154991" cy="457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241027" y="3581734"/>
                <a:ext cx="154991" cy="457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71971" y="3589224"/>
                <a:ext cx="154991" cy="457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577797" y="3581734"/>
                <a:ext cx="154991" cy="457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ight Arrow 63"/>
            <p:cNvSpPr/>
            <p:nvPr/>
          </p:nvSpPr>
          <p:spPr>
            <a:xfrm>
              <a:off x="4069533" y="3741624"/>
              <a:ext cx="1796830" cy="22860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 flipH="1">
              <a:off x="4069533" y="3589224"/>
              <a:ext cx="1796830" cy="144577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658169"/>
                </p:ext>
              </p:extLst>
            </p:nvPr>
          </p:nvGraphicFramePr>
          <p:xfrm>
            <a:off x="3723238" y="3929504"/>
            <a:ext cx="6953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5" name="Equation" r:id="rId23" imgW="695433" imgH="314427" progId="Equation.DSMT4">
                    <p:embed/>
                  </p:oleObj>
                </mc:Choice>
                <mc:Fallback>
                  <p:oleObj name="Equation" r:id="rId23" imgW="695433" imgH="314427" progId="Equation.DSMT4">
                    <p:embed/>
                    <p:pic>
                      <p:nvPicPr>
                        <p:cNvPr id="46" name="Object 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23238" y="3929504"/>
                          <a:ext cx="695325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2813284"/>
                </p:ext>
              </p:extLst>
            </p:nvPr>
          </p:nvGraphicFramePr>
          <p:xfrm>
            <a:off x="3771082" y="3284090"/>
            <a:ext cx="769607" cy="261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6" name="Equation" r:id="rId24" imgW="596880" imgH="203040" progId="Equation.DSMT4">
                    <p:embed/>
                  </p:oleObj>
                </mc:Choice>
                <mc:Fallback>
                  <p:oleObj name="Equation" r:id="rId24" imgW="596880" imgH="203040" progId="Equation.DSMT4">
                    <p:embed/>
                    <p:pic>
                      <p:nvPicPr>
                        <p:cNvPr id="48" name="Object 4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771082" y="3284090"/>
                          <a:ext cx="769607" cy="2619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240104"/>
                </p:ext>
              </p:extLst>
            </p:nvPr>
          </p:nvGraphicFramePr>
          <p:xfrm>
            <a:off x="4966070" y="3132539"/>
            <a:ext cx="787924" cy="403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7" name="Equation" r:id="rId25" imgW="1133367" imgH="581093" progId="Equation.DSMT4">
                    <p:embed/>
                  </p:oleObj>
                </mc:Choice>
                <mc:Fallback>
                  <p:oleObj name="Equation" r:id="rId25" imgW="1133367" imgH="58109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966070" y="3132539"/>
                          <a:ext cx="787924" cy="4038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" name="TextBox 69"/>
          <p:cNvSpPr txBox="1"/>
          <p:nvPr/>
        </p:nvSpPr>
        <p:spPr>
          <a:xfrm>
            <a:off x="3311642" y="3414435"/>
            <a:ext cx="198483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Black box approach</a:t>
            </a:r>
          </a:p>
          <a:p>
            <a:pPr algn="ctr"/>
            <a:r>
              <a:rPr lang="en-US" sz="5400" dirty="0" smtClean="0">
                <a:latin typeface="Arial" pitchFamily="34" charset="0"/>
                <a:cs typeface="Arial" pitchFamily="34" charset="0"/>
              </a:rPr>
              <a:t>=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3711741" y="4722256"/>
            <a:ext cx="3458289" cy="552450"/>
            <a:chOff x="760840" y="3768676"/>
            <a:chExt cx="3029278" cy="552450"/>
          </a:xfrm>
        </p:grpSpPr>
        <p:graphicFrame>
          <p:nvGraphicFramePr>
            <p:cNvPr id="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074567"/>
                </p:ext>
              </p:extLst>
            </p:nvPr>
          </p:nvGraphicFramePr>
          <p:xfrm>
            <a:off x="2314727" y="3768676"/>
            <a:ext cx="1475391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8" name="Equation" r:id="rId27" imgW="1257120" imgH="469800" progId="Equation.DSMT4">
                    <p:embed/>
                  </p:oleObj>
                </mc:Choice>
                <mc:Fallback>
                  <p:oleObj name="Equation" r:id="rId27" imgW="1257120" imgH="469800" progId="Equation.DSMT4">
                    <p:embed/>
                    <p:pic>
                      <p:nvPicPr>
                        <p:cNvPr id="5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727" y="3768676"/>
                          <a:ext cx="1475391" cy="552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TextBox 72"/>
            <p:cNvSpPr txBox="1"/>
            <p:nvPr/>
          </p:nvSpPr>
          <p:spPr>
            <a:xfrm>
              <a:off x="760840" y="3852385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Group delay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20"/>
          <p:cNvGrpSpPr/>
          <p:nvPr/>
        </p:nvGrpSpPr>
        <p:grpSpPr>
          <a:xfrm>
            <a:off x="2427838" y="5792789"/>
            <a:ext cx="3509412" cy="644525"/>
            <a:chOff x="-48866" y="5460262"/>
            <a:chExt cx="2743634" cy="631097"/>
          </a:xfrm>
        </p:grpSpPr>
        <p:graphicFrame>
          <p:nvGraphicFramePr>
            <p:cNvPr id="7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5867059"/>
                </p:ext>
              </p:extLst>
            </p:nvPr>
          </p:nvGraphicFramePr>
          <p:xfrm>
            <a:off x="1273713" y="5460262"/>
            <a:ext cx="1421055" cy="63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9" name="Equation" r:id="rId29" imgW="1002960" imgH="444240" progId="Equation.DSMT4">
                    <p:embed/>
                  </p:oleObj>
                </mc:Choice>
                <mc:Fallback>
                  <p:oleObj name="Equation" r:id="rId29" imgW="1002960" imgH="444240" progId="Equation.DSMT4">
                    <p:embed/>
                    <p:pic>
                      <p:nvPicPr>
                        <p:cNvPr id="9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713" y="5460262"/>
                          <a:ext cx="1421055" cy="6310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75"/>
            <p:cNvSpPr txBox="1"/>
            <p:nvPr/>
          </p:nvSpPr>
          <p:spPr>
            <a:xfrm>
              <a:off x="-48866" y="5607050"/>
              <a:ext cx="1224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Effective length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6446"/>
            <a:ext cx="8229600" cy="1143000"/>
          </a:xfrm>
        </p:spPr>
        <p:txBody>
          <a:bodyPr/>
          <a:lstStyle/>
          <a:p>
            <a:r>
              <a:rPr lang="en-US" sz="3200" dirty="0" smtClean="0"/>
              <a:t>Effective length of DBR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53964"/>
              </p:ext>
            </p:extLst>
          </p:nvPr>
        </p:nvGraphicFramePr>
        <p:xfrm>
          <a:off x="3829050" y="1127125"/>
          <a:ext cx="4432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7" name="Equation" r:id="rId3" imgW="4431960" imgH="634680" progId="Equation.DSMT4">
                  <p:embed/>
                </p:oleObj>
              </mc:Choice>
              <mc:Fallback>
                <p:oleObj name="Equation" r:id="rId3" imgW="44319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050" y="1127125"/>
                        <a:ext cx="44323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461955"/>
              </p:ext>
            </p:extLst>
          </p:nvPr>
        </p:nvGraphicFramePr>
        <p:xfrm>
          <a:off x="4159250" y="2182813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8" name="Equation" r:id="rId5" imgW="2209680" imgH="482400" progId="Equation.DSMT4">
                  <p:embed/>
                </p:oleObj>
              </mc:Choice>
              <mc:Fallback>
                <p:oleObj name="Equation" r:id="rId5" imgW="2209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9250" y="2182813"/>
                        <a:ext cx="2209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18854"/>
              </p:ext>
            </p:extLst>
          </p:nvPr>
        </p:nvGraphicFramePr>
        <p:xfrm>
          <a:off x="6082168" y="1808601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9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2168" y="1808601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32740"/>
              </p:ext>
            </p:extLst>
          </p:nvPr>
        </p:nvGraphicFramePr>
        <p:xfrm>
          <a:off x="6807200" y="2230438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0" name="Equation" r:id="rId9" imgW="1854000" imgH="444240" progId="Equation.DSMT4">
                  <p:embed/>
                </p:oleObj>
              </mc:Choice>
              <mc:Fallback>
                <p:oleObj name="Equation" r:id="rId9" imgW="1854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07200" y="2230438"/>
                        <a:ext cx="1854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65601" y="3479548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high reflectivity grating</a:t>
            </a:r>
            <a:endParaRPr lang="en-US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25710"/>
              </p:ext>
            </p:extLst>
          </p:nvPr>
        </p:nvGraphicFramePr>
        <p:xfrm>
          <a:off x="7416800" y="3334989"/>
          <a:ext cx="685800" cy="45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1" name="Equation" r:id="rId11" imgW="596880" imgH="393480" progId="Equation.DSMT4">
                  <p:embed/>
                </p:oleObj>
              </mc:Choice>
              <mc:Fallback>
                <p:oleObj name="Equation" r:id="rId11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6800" y="3334989"/>
                        <a:ext cx="685800" cy="452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14" name="Group 42213"/>
          <p:cNvGrpSpPr/>
          <p:nvPr/>
        </p:nvGrpSpPr>
        <p:grpSpPr>
          <a:xfrm>
            <a:off x="4800600" y="2828775"/>
            <a:ext cx="2933700" cy="407363"/>
            <a:chOff x="4800600" y="2828775"/>
            <a:chExt cx="2933700" cy="407363"/>
          </a:xfrm>
        </p:grpSpPr>
        <p:sp>
          <p:nvSpPr>
            <p:cNvPr id="10" name="TextBox 9"/>
            <p:cNvSpPr txBox="1"/>
            <p:nvPr/>
          </p:nvSpPr>
          <p:spPr>
            <a:xfrm>
              <a:off x="4800600" y="2928361"/>
              <a:ext cx="2214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 low reflectivity grating</a:t>
              </a:r>
              <a:endParaRPr lang="en-US" sz="1400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267967"/>
                </p:ext>
              </p:extLst>
            </p:nvPr>
          </p:nvGraphicFramePr>
          <p:xfrm>
            <a:off x="7213600" y="2828775"/>
            <a:ext cx="520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2" name="Equation" r:id="rId13" imgW="520560" imgH="393480" progId="Equation.DSMT4">
                    <p:embed/>
                  </p:oleObj>
                </mc:Choice>
                <mc:Fallback>
                  <p:oleObj name="Equation" r:id="rId13" imgW="520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13600" y="2828775"/>
                          <a:ext cx="5207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590663" y="1279519"/>
            <a:ext cx="2943474" cy="2353917"/>
            <a:chOff x="5743326" y="2481053"/>
            <a:chExt cx="2943474" cy="235391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43326" y="2481053"/>
              <a:ext cx="2943474" cy="235391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65978" y="266219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L=10</a:t>
              </a:r>
              <a:endParaRPr lang="en-US" sz="1400" dirty="0"/>
            </a:p>
          </p:txBody>
        </p:sp>
      </p:grpSp>
      <p:grpSp>
        <p:nvGrpSpPr>
          <p:cNvPr id="42213" name="Group 42212"/>
          <p:cNvGrpSpPr/>
          <p:nvPr/>
        </p:nvGrpSpPr>
        <p:grpSpPr>
          <a:xfrm>
            <a:off x="493713" y="3847334"/>
            <a:ext cx="4438649" cy="2099753"/>
            <a:chOff x="493713" y="3847334"/>
            <a:chExt cx="4438649" cy="2099753"/>
          </a:xfrm>
        </p:grpSpPr>
        <p:grpSp>
          <p:nvGrpSpPr>
            <p:cNvPr id="16" name="Group 212"/>
            <p:cNvGrpSpPr>
              <a:grpSpLocks noChangeAspect="1"/>
            </p:cNvGrpSpPr>
            <p:nvPr/>
          </p:nvGrpSpPr>
          <p:grpSpPr bwMode="auto">
            <a:xfrm>
              <a:off x="493713" y="4030663"/>
              <a:ext cx="4371975" cy="1685925"/>
              <a:chOff x="311" y="2539"/>
              <a:chExt cx="2754" cy="1062"/>
            </a:xfrm>
          </p:grpSpPr>
          <p:sp>
            <p:nvSpPr>
              <p:cNvPr id="17" name="AutoShape 211"/>
              <p:cNvSpPr>
                <a:spLocks noChangeAspect="1" noChangeArrowheads="1" noTextEdit="1"/>
              </p:cNvSpPr>
              <p:nvPr/>
            </p:nvSpPr>
            <p:spPr bwMode="auto">
              <a:xfrm>
                <a:off x="311" y="2539"/>
                <a:ext cx="2754" cy="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213"/>
              <p:cNvSpPr>
                <a:spLocks noChangeArrowheads="1"/>
              </p:cNvSpPr>
              <p:nvPr/>
            </p:nvSpPr>
            <p:spPr bwMode="auto">
              <a:xfrm>
                <a:off x="306" y="2541"/>
                <a:ext cx="5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214"/>
              <p:cNvSpPr>
                <a:spLocks noChangeArrowheads="1"/>
              </p:cNvSpPr>
              <p:nvPr/>
            </p:nvSpPr>
            <p:spPr bwMode="auto">
              <a:xfrm>
                <a:off x="1770" y="2539"/>
                <a:ext cx="667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15"/>
              <p:cNvSpPr>
                <a:spLocks noChangeArrowheads="1"/>
              </p:cNvSpPr>
              <p:nvPr/>
            </p:nvSpPr>
            <p:spPr bwMode="auto">
              <a:xfrm>
                <a:off x="1816" y="2569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216"/>
              <p:cNvSpPr>
                <a:spLocks noChangeArrowheads="1"/>
              </p:cNvSpPr>
              <p:nvPr/>
            </p:nvSpPr>
            <p:spPr bwMode="auto">
              <a:xfrm>
                <a:off x="1862" y="2602"/>
                <a:ext cx="8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eff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217"/>
              <p:cNvSpPr>
                <a:spLocks noChangeArrowheads="1"/>
              </p:cNvSpPr>
              <p:nvPr/>
            </p:nvSpPr>
            <p:spPr bwMode="auto">
              <a:xfrm>
                <a:off x="1918" y="2569"/>
                <a:ext cx="23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(units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18"/>
              <p:cNvSpPr>
                <a:spLocks noChangeArrowheads="1"/>
              </p:cNvSpPr>
              <p:nvPr/>
            </p:nvSpPr>
            <p:spPr bwMode="auto">
              <a:xfrm>
                <a:off x="2113" y="2569"/>
                <a:ext cx="9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9"/>
              <p:cNvSpPr>
                <a:spLocks noChangeArrowheads="1"/>
              </p:cNvSpPr>
              <p:nvPr/>
            </p:nvSpPr>
            <p:spPr bwMode="auto">
              <a:xfrm>
                <a:off x="2171" y="2569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20"/>
              <p:cNvSpPr>
                <a:spLocks noChangeArrowheads="1"/>
              </p:cNvSpPr>
              <p:nvPr/>
            </p:nvSpPr>
            <p:spPr bwMode="auto">
              <a:xfrm>
                <a:off x="2216" y="2561"/>
                <a:ext cx="9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21"/>
              <p:cNvSpPr>
                <a:spLocks noChangeArrowheads="1"/>
              </p:cNvSpPr>
              <p:nvPr/>
            </p:nvSpPr>
            <p:spPr bwMode="auto">
              <a:xfrm>
                <a:off x="2257" y="2557"/>
                <a:ext cx="4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22"/>
              <p:cNvSpPr>
                <a:spLocks noChangeArrowheads="1"/>
              </p:cNvSpPr>
              <p:nvPr/>
            </p:nvSpPr>
            <p:spPr bwMode="auto">
              <a:xfrm>
                <a:off x="2274" y="2557"/>
                <a:ext cx="5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/>
              <p:cNvSpPr>
                <a:spLocks noChangeArrowheads="1"/>
              </p:cNvSpPr>
              <p:nvPr/>
            </p:nvSpPr>
            <p:spPr bwMode="auto">
              <a:xfrm>
                <a:off x="2300" y="2569"/>
                <a:ext cx="5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/>
              <p:cNvSpPr>
                <a:spLocks noChangeArrowheads="1"/>
              </p:cNvSpPr>
              <p:nvPr/>
            </p:nvSpPr>
            <p:spPr bwMode="auto">
              <a:xfrm>
                <a:off x="2326" y="2569"/>
                <a:ext cx="5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42209" name="Picture 225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0" y="2676"/>
                <a:ext cx="1245" cy="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" name="Group 268"/>
              <p:cNvGrpSpPr>
                <a:grpSpLocks/>
              </p:cNvGrpSpPr>
              <p:nvPr/>
            </p:nvGrpSpPr>
            <p:grpSpPr bwMode="auto">
              <a:xfrm>
                <a:off x="498" y="2847"/>
                <a:ext cx="929" cy="135"/>
                <a:chOff x="498" y="2847"/>
                <a:chExt cx="929" cy="135"/>
              </a:xfrm>
            </p:grpSpPr>
            <p:grpSp>
              <p:nvGrpSpPr>
                <p:cNvPr id="57" name="Group 232"/>
                <p:cNvGrpSpPr>
                  <a:grpSpLocks/>
                </p:cNvGrpSpPr>
                <p:nvPr/>
              </p:nvGrpSpPr>
              <p:grpSpPr bwMode="auto">
                <a:xfrm>
                  <a:off x="498" y="2847"/>
                  <a:ext cx="154" cy="135"/>
                  <a:chOff x="498" y="2847"/>
                  <a:chExt cx="154" cy="135"/>
                </a:xfrm>
              </p:grpSpPr>
              <p:grpSp>
                <p:nvGrpSpPr>
                  <p:cNvPr id="42205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98" y="2847"/>
                    <a:ext cx="80" cy="135"/>
                    <a:chOff x="498" y="2847"/>
                    <a:chExt cx="80" cy="135"/>
                  </a:xfrm>
                </p:grpSpPr>
                <p:sp>
                  <p:nvSpPr>
                    <p:cNvPr id="42210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8" y="2851"/>
                      <a:ext cx="46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11" name="Rectangle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7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206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572" y="2847"/>
                    <a:ext cx="80" cy="135"/>
                    <a:chOff x="572" y="2847"/>
                    <a:chExt cx="80" cy="135"/>
                  </a:xfrm>
                </p:grpSpPr>
                <p:sp>
                  <p:nvSpPr>
                    <p:cNvPr id="42207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2" y="2851"/>
                      <a:ext cx="47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08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847"/>
                      <a:ext cx="40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8" name="Group 239"/>
                <p:cNvGrpSpPr>
                  <a:grpSpLocks/>
                </p:cNvGrpSpPr>
                <p:nvPr/>
              </p:nvGrpSpPr>
              <p:grpSpPr bwMode="auto">
                <a:xfrm>
                  <a:off x="652" y="2847"/>
                  <a:ext cx="155" cy="135"/>
                  <a:chOff x="652" y="2847"/>
                  <a:chExt cx="155" cy="135"/>
                </a:xfrm>
              </p:grpSpPr>
              <p:grpSp>
                <p:nvGrpSpPr>
                  <p:cNvPr id="42199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652" y="2847"/>
                    <a:ext cx="80" cy="135"/>
                    <a:chOff x="652" y="2847"/>
                    <a:chExt cx="80" cy="135"/>
                  </a:xfrm>
                </p:grpSpPr>
                <p:sp>
                  <p:nvSpPr>
                    <p:cNvPr id="42203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" y="2851"/>
                      <a:ext cx="46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04" name="Rectangle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200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726" y="2847"/>
                    <a:ext cx="81" cy="135"/>
                    <a:chOff x="726" y="2847"/>
                    <a:chExt cx="81" cy="135"/>
                  </a:xfrm>
                </p:grpSpPr>
                <p:sp>
                  <p:nvSpPr>
                    <p:cNvPr id="42201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6" y="2851"/>
                      <a:ext cx="47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02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9" name="Group 246"/>
                <p:cNvGrpSpPr>
                  <a:grpSpLocks/>
                </p:cNvGrpSpPr>
                <p:nvPr/>
              </p:nvGrpSpPr>
              <p:grpSpPr bwMode="auto">
                <a:xfrm>
                  <a:off x="807" y="2847"/>
                  <a:ext cx="154" cy="135"/>
                  <a:chOff x="807" y="2847"/>
                  <a:chExt cx="154" cy="135"/>
                </a:xfrm>
              </p:grpSpPr>
              <p:grpSp>
                <p:nvGrpSpPr>
                  <p:cNvPr id="42193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807" y="2847"/>
                    <a:ext cx="79" cy="135"/>
                    <a:chOff x="807" y="2847"/>
                    <a:chExt cx="79" cy="135"/>
                  </a:xfrm>
                </p:grpSpPr>
                <p:sp>
                  <p:nvSpPr>
                    <p:cNvPr id="42197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7" y="2851"/>
                      <a:ext cx="45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98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5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194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881" y="2847"/>
                    <a:ext cx="80" cy="135"/>
                    <a:chOff x="881" y="2847"/>
                    <a:chExt cx="80" cy="135"/>
                  </a:xfrm>
                </p:grpSpPr>
                <p:sp>
                  <p:nvSpPr>
                    <p:cNvPr id="42195" name="Rectangle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1" y="2851"/>
                      <a:ext cx="46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96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0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0" name="Group 253"/>
                <p:cNvGrpSpPr>
                  <a:grpSpLocks/>
                </p:cNvGrpSpPr>
                <p:nvPr/>
              </p:nvGrpSpPr>
              <p:grpSpPr bwMode="auto">
                <a:xfrm>
                  <a:off x="961" y="2847"/>
                  <a:ext cx="154" cy="135"/>
                  <a:chOff x="961" y="2847"/>
                  <a:chExt cx="154" cy="135"/>
                </a:xfrm>
              </p:grpSpPr>
              <p:grpSp>
                <p:nvGrpSpPr>
                  <p:cNvPr id="42187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961" y="2847"/>
                    <a:ext cx="79" cy="135"/>
                    <a:chOff x="961" y="2847"/>
                    <a:chExt cx="79" cy="135"/>
                  </a:xfrm>
                </p:grpSpPr>
                <p:sp>
                  <p:nvSpPr>
                    <p:cNvPr id="42191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1" y="2851"/>
                      <a:ext cx="45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92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9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188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035" y="2847"/>
                    <a:ext cx="80" cy="135"/>
                    <a:chOff x="1035" y="2847"/>
                    <a:chExt cx="80" cy="135"/>
                  </a:xfrm>
                </p:grpSpPr>
                <p:sp>
                  <p:nvSpPr>
                    <p:cNvPr id="42189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35" y="2851"/>
                      <a:ext cx="46" cy="124"/>
                    </a:xfrm>
                    <a:prstGeom prst="rect">
                      <a:avLst/>
                    </a:prstGeom>
                    <a:blipFill dpi="0" rotWithShape="0">
                      <a:blip r:embed="rId17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90" name="Rectangle 2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1" name="Group 260"/>
                <p:cNvGrpSpPr>
                  <a:grpSpLocks/>
                </p:cNvGrpSpPr>
                <p:nvPr/>
              </p:nvGrpSpPr>
              <p:grpSpPr bwMode="auto">
                <a:xfrm>
                  <a:off x="1119" y="2847"/>
                  <a:ext cx="154" cy="135"/>
                  <a:chOff x="1119" y="2847"/>
                  <a:chExt cx="154" cy="135"/>
                </a:xfrm>
              </p:grpSpPr>
              <p:grpSp>
                <p:nvGrpSpPr>
                  <p:cNvPr id="42181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1119" y="2847"/>
                    <a:ext cx="79" cy="135"/>
                    <a:chOff x="1119" y="2847"/>
                    <a:chExt cx="79" cy="135"/>
                  </a:xfrm>
                </p:grpSpPr>
                <p:sp>
                  <p:nvSpPr>
                    <p:cNvPr id="42185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9" y="2851"/>
                      <a:ext cx="45" cy="124"/>
                    </a:xfrm>
                    <a:prstGeom prst="rect">
                      <a:avLst/>
                    </a:prstGeom>
                    <a:blipFill dpi="0" rotWithShape="0">
                      <a:blip r:embed="rId19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86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7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182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1193" y="2847"/>
                    <a:ext cx="80" cy="135"/>
                    <a:chOff x="1193" y="2847"/>
                    <a:chExt cx="80" cy="135"/>
                  </a:xfrm>
                </p:grpSpPr>
                <p:sp>
                  <p:nvSpPr>
                    <p:cNvPr id="42183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3" y="2851"/>
                      <a:ext cx="46" cy="124"/>
                    </a:xfrm>
                    <a:prstGeom prst="rect">
                      <a:avLst/>
                    </a:prstGeom>
                    <a:blipFill dpi="0" rotWithShape="0">
                      <a:blip r:embed="rId19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84" name="Rectangle 2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2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2" name="Group 267"/>
                <p:cNvGrpSpPr>
                  <a:grpSpLocks/>
                </p:cNvGrpSpPr>
                <p:nvPr/>
              </p:nvGrpSpPr>
              <p:grpSpPr bwMode="auto">
                <a:xfrm>
                  <a:off x="1273" y="2847"/>
                  <a:ext cx="154" cy="135"/>
                  <a:chOff x="1273" y="2847"/>
                  <a:chExt cx="154" cy="135"/>
                </a:xfrm>
              </p:grpSpPr>
              <p:grpSp>
                <p:nvGrpSpPr>
                  <p:cNvPr id="63" name="Group 263"/>
                  <p:cNvGrpSpPr>
                    <a:grpSpLocks/>
                  </p:cNvGrpSpPr>
                  <p:nvPr/>
                </p:nvGrpSpPr>
                <p:grpSpPr bwMode="auto">
                  <a:xfrm>
                    <a:off x="1273" y="2847"/>
                    <a:ext cx="79" cy="135"/>
                    <a:chOff x="1273" y="2847"/>
                    <a:chExt cx="79" cy="135"/>
                  </a:xfrm>
                </p:grpSpPr>
                <p:sp>
                  <p:nvSpPr>
                    <p:cNvPr id="42179" name="Rectangl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3" y="2851"/>
                      <a:ext cx="45" cy="124"/>
                    </a:xfrm>
                    <a:prstGeom prst="rect">
                      <a:avLst/>
                    </a:prstGeom>
                    <a:blipFill dpi="0" rotWithShape="0">
                      <a:blip r:embed="rId19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80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1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176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7" y="2847"/>
                    <a:ext cx="80" cy="135"/>
                    <a:chOff x="1347" y="2847"/>
                    <a:chExt cx="80" cy="135"/>
                  </a:xfrm>
                </p:grpSpPr>
                <p:sp>
                  <p:nvSpPr>
                    <p:cNvPr id="42177" name="Rectangle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7" y="2851"/>
                      <a:ext cx="46" cy="124"/>
                    </a:xfrm>
                    <a:prstGeom prst="rect">
                      <a:avLst/>
                    </a:prstGeom>
                    <a:blipFill dpi="0" rotWithShape="0">
                      <a:blip r:embed="rId19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78" name="Rectangl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6" y="2847"/>
                      <a:ext cx="41" cy="135"/>
                    </a:xfrm>
                    <a:prstGeom prst="rect">
                      <a:avLst/>
                    </a:prstGeom>
                    <a:blipFill dpi="0" rotWithShape="0">
                      <a:blip r:embed="rId18"/>
                      <a:srcRect/>
                      <a:tile tx="0" ty="0" sx="100000" sy="100000" flip="none" algn="tl"/>
                    </a:blip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1" name="Group 271"/>
              <p:cNvGrpSpPr>
                <a:grpSpLocks/>
              </p:cNvGrpSpPr>
              <p:nvPr/>
            </p:nvGrpSpPr>
            <p:grpSpPr bwMode="auto">
              <a:xfrm>
                <a:off x="491" y="3133"/>
                <a:ext cx="478" cy="124"/>
                <a:chOff x="491" y="3133"/>
                <a:chExt cx="478" cy="124"/>
              </a:xfrm>
            </p:grpSpPr>
            <p:sp>
              <p:nvSpPr>
                <p:cNvPr id="55" name="Rectangle 269"/>
                <p:cNvSpPr>
                  <a:spLocks noChangeArrowheads="1"/>
                </p:cNvSpPr>
                <p:nvPr/>
              </p:nvSpPr>
              <p:spPr bwMode="auto">
                <a:xfrm>
                  <a:off x="491" y="3133"/>
                  <a:ext cx="477" cy="123"/>
                </a:xfrm>
                <a:prstGeom prst="rect">
                  <a:avLst/>
                </a:prstGeom>
                <a:blipFill dpi="0" rotWithShape="0">
                  <a:blip r:embed="rId20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91" y="3133"/>
                  <a:ext cx="478" cy="124"/>
                </a:xfrm>
                <a:prstGeom prst="rect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Line 272"/>
              <p:cNvSpPr>
                <a:spLocks noChangeShapeType="1"/>
              </p:cNvSpPr>
              <p:nvPr/>
            </p:nvSpPr>
            <p:spPr bwMode="auto">
              <a:xfrm>
                <a:off x="972" y="2593"/>
                <a:ext cx="0" cy="76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3" name="Group 275"/>
              <p:cNvGrpSpPr>
                <a:grpSpLocks/>
              </p:cNvGrpSpPr>
              <p:nvPr/>
            </p:nvGrpSpPr>
            <p:grpSpPr bwMode="auto">
              <a:xfrm>
                <a:off x="510" y="3128"/>
                <a:ext cx="428" cy="87"/>
                <a:chOff x="510" y="3128"/>
                <a:chExt cx="428" cy="87"/>
              </a:xfrm>
            </p:grpSpPr>
            <p:sp>
              <p:nvSpPr>
                <p:cNvPr id="53" name="Rectangle 273"/>
                <p:cNvSpPr>
                  <a:spLocks noChangeArrowheads="1"/>
                </p:cNvSpPr>
                <p:nvPr/>
              </p:nvSpPr>
              <p:spPr bwMode="auto">
                <a:xfrm>
                  <a:off x="510" y="3162"/>
                  <a:ext cx="343" cy="19"/>
                </a:xfrm>
                <a:prstGeom prst="rect">
                  <a:avLst/>
                </a:pr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74"/>
                <p:cNvSpPr>
                  <a:spLocks/>
                </p:cNvSpPr>
                <p:nvPr/>
              </p:nvSpPr>
              <p:spPr bwMode="auto">
                <a:xfrm>
                  <a:off x="851" y="3128"/>
                  <a:ext cx="87" cy="87"/>
                </a:xfrm>
                <a:custGeom>
                  <a:avLst/>
                  <a:gdLst>
                    <a:gd name="T0" fmla="*/ 0 w 174"/>
                    <a:gd name="T1" fmla="*/ 175 h 175"/>
                    <a:gd name="T2" fmla="*/ 174 w 174"/>
                    <a:gd name="T3" fmla="*/ 88 h 175"/>
                    <a:gd name="T4" fmla="*/ 0 w 174"/>
                    <a:gd name="T5" fmla="*/ 0 h 175"/>
                    <a:gd name="T6" fmla="*/ 0 w 174"/>
                    <a:gd name="T7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4" h="175">
                      <a:moveTo>
                        <a:pt x="0" y="175"/>
                      </a:moveTo>
                      <a:lnTo>
                        <a:pt x="174" y="88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278"/>
              <p:cNvGrpSpPr>
                <a:grpSpLocks/>
              </p:cNvGrpSpPr>
              <p:nvPr/>
            </p:nvGrpSpPr>
            <p:grpSpPr bwMode="auto">
              <a:xfrm>
                <a:off x="507" y="3175"/>
                <a:ext cx="427" cy="87"/>
                <a:chOff x="507" y="3175"/>
                <a:chExt cx="427" cy="87"/>
              </a:xfrm>
            </p:grpSpPr>
            <p:sp>
              <p:nvSpPr>
                <p:cNvPr id="51" name="Rectangle 276"/>
                <p:cNvSpPr>
                  <a:spLocks noChangeArrowheads="1"/>
                </p:cNvSpPr>
                <p:nvPr/>
              </p:nvSpPr>
              <p:spPr bwMode="auto">
                <a:xfrm>
                  <a:off x="591" y="3208"/>
                  <a:ext cx="343" cy="20"/>
                </a:xfrm>
                <a:prstGeom prst="rect">
                  <a:avLst/>
                </a:pr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277"/>
                <p:cNvSpPr>
                  <a:spLocks/>
                </p:cNvSpPr>
                <p:nvPr/>
              </p:nvSpPr>
              <p:spPr bwMode="auto">
                <a:xfrm>
                  <a:off x="507" y="3175"/>
                  <a:ext cx="86" cy="87"/>
                </a:xfrm>
                <a:custGeom>
                  <a:avLst/>
                  <a:gdLst>
                    <a:gd name="T0" fmla="*/ 172 w 172"/>
                    <a:gd name="T1" fmla="*/ 0 h 174"/>
                    <a:gd name="T2" fmla="*/ 0 w 172"/>
                    <a:gd name="T3" fmla="*/ 88 h 174"/>
                    <a:gd name="T4" fmla="*/ 172 w 172"/>
                    <a:gd name="T5" fmla="*/ 174 h 174"/>
                    <a:gd name="T6" fmla="*/ 172 w 172"/>
                    <a:gd name="T7" fmla="*/ 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2" h="174">
                      <a:moveTo>
                        <a:pt x="172" y="0"/>
                      </a:moveTo>
                      <a:lnTo>
                        <a:pt x="0" y="88"/>
                      </a:lnTo>
                      <a:lnTo>
                        <a:pt x="172" y="174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Freeform 279"/>
              <p:cNvSpPr>
                <a:spLocks/>
              </p:cNvSpPr>
              <p:nvPr/>
            </p:nvSpPr>
            <p:spPr bwMode="auto">
              <a:xfrm>
                <a:off x="515" y="2567"/>
                <a:ext cx="889" cy="169"/>
              </a:xfrm>
              <a:custGeom>
                <a:avLst/>
                <a:gdLst>
                  <a:gd name="T0" fmla="*/ 10 w 1777"/>
                  <a:gd name="T1" fmla="*/ 0 h 337"/>
                  <a:gd name="T2" fmla="*/ 0 w 1777"/>
                  <a:gd name="T3" fmla="*/ 27 h 337"/>
                  <a:gd name="T4" fmla="*/ 126 w 1777"/>
                  <a:gd name="T5" fmla="*/ 75 h 337"/>
                  <a:gd name="T6" fmla="*/ 254 w 1777"/>
                  <a:gd name="T7" fmla="*/ 123 h 337"/>
                  <a:gd name="T8" fmla="*/ 386 w 1777"/>
                  <a:gd name="T9" fmla="*/ 166 h 337"/>
                  <a:gd name="T10" fmla="*/ 454 w 1777"/>
                  <a:gd name="T11" fmla="*/ 186 h 337"/>
                  <a:gd name="T12" fmla="*/ 525 w 1777"/>
                  <a:gd name="T13" fmla="*/ 205 h 337"/>
                  <a:gd name="T14" fmla="*/ 665 w 1777"/>
                  <a:gd name="T15" fmla="*/ 239 h 337"/>
                  <a:gd name="T16" fmla="*/ 670 w 1777"/>
                  <a:gd name="T17" fmla="*/ 240 h 337"/>
                  <a:gd name="T18" fmla="*/ 817 w 1777"/>
                  <a:gd name="T19" fmla="*/ 269 h 337"/>
                  <a:gd name="T20" fmla="*/ 968 w 1777"/>
                  <a:gd name="T21" fmla="*/ 294 h 337"/>
                  <a:gd name="T22" fmla="*/ 1045 w 1777"/>
                  <a:gd name="T23" fmla="*/ 305 h 337"/>
                  <a:gd name="T24" fmla="*/ 1120 w 1777"/>
                  <a:gd name="T25" fmla="*/ 314 h 337"/>
                  <a:gd name="T26" fmla="*/ 1200 w 1777"/>
                  <a:gd name="T27" fmla="*/ 320 h 337"/>
                  <a:gd name="T28" fmla="*/ 1281 w 1777"/>
                  <a:gd name="T29" fmla="*/ 327 h 337"/>
                  <a:gd name="T30" fmla="*/ 1444 w 1777"/>
                  <a:gd name="T31" fmla="*/ 333 h 337"/>
                  <a:gd name="T32" fmla="*/ 1609 w 1777"/>
                  <a:gd name="T33" fmla="*/ 336 h 337"/>
                  <a:gd name="T34" fmla="*/ 1777 w 1777"/>
                  <a:gd name="T35" fmla="*/ 337 h 337"/>
                  <a:gd name="T36" fmla="*/ 1777 w 1777"/>
                  <a:gd name="T37" fmla="*/ 308 h 337"/>
                  <a:gd name="T38" fmla="*/ 1609 w 1777"/>
                  <a:gd name="T39" fmla="*/ 306 h 337"/>
                  <a:gd name="T40" fmla="*/ 1444 w 1777"/>
                  <a:gd name="T41" fmla="*/ 303 h 337"/>
                  <a:gd name="T42" fmla="*/ 1281 w 1777"/>
                  <a:gd name="T43" fmla="*/ 297 h 337"/>
                  <a:gd name="T44" fmla="*/ 1200 w 1777"/>
                  <a:gd name="T45" fmla="*/ 291 h 337"/>
                  <a:gd name="T46" fmla="*/ 1123 w 1777"/>
                  <a:gd name="T47" fmla="*/ 285 h 337"/>
                  <a:gd name="T48" fmla="*/ 1045 w 1777"/>
                  <a:gd name="T49" fmla="*/ 276 h 337"/>
                  <a:gd name="T50" fmla="*/ 968 w 1777"/>
                  <a:gd name="T51" fmla="*/ 265 h 337"/>
                  <a:gd name="T52" fmla="*/ 817 w 1777"/>
                  <a:gd name="T53" fmla="*/ 240 h 337"/>
                  <a:gd name="T54" fmla="*/ 670 w 1777"/>
                  <a:gd name="T55" fmla="*/ 211 h 337"/>
                  <a:gd name="T56" fmla="*/ 670 w 1777"/>
                  <a:gd name="T57" fmla="*/ 225 h 337"/>
                  <a:gd name="T58" fmla="*/ 676 w 1777"/>
                  <a:gd name="T59" fmla="*/ 211 h 337"/>
                  <a:gd name="T60" fmla="*/ 533 w 1777"/>
                  <a:gd name="T61" fmla="*/ 177 h 337"/>
                  <a:gd name="T62" fmla="*/ 465 w 1777"/>
                  <a:gd name="T63" fmla="*/ 158 h 337"/>
                  <a:gd name="T64" fmla="*/ 397 w 1777"/>
                  <a:gd name="T65" fmla="*/ 138 h 337"/>
                  <a:gd name="T66" fmla="*/ 265 w 1777"/>
                  <a:gd name="T67" fmla="*/ 95 h 337"/>
                  <a:gd name="T68" fmla="*/ 137 w 1777"/>
                  <a:gd name="T69" fmla="*/ 47 h 337"/>
                  <a:gd name="T70" fmla="*/ 10 w 1777"/>
                  <a:gd name="T7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77" h="337">
                    <a:moveTo>
                      <a:pt x="10" y="0"/>
                    </a:moveTo>
                    <a:lnTo>
                      <a:pt x="0" y="27"/>
                    </a:lnTo>
                    <a:lnTo>
                      <a:pt x="126" y="75"/>
                    </a:lnTo>
                    <a:lnTo>
                      <a:pt x="254" y="123"/>
                    </a:lnTo>
                    <a:lnTo>
                      <a:pt x="386" y="166"/>
                    </a:lnTo>
                    <a:lnTo>
                      <a:pt x="454" y="186"/>
                    </a:lnTo>
                    <a:lnTo>
                      <a:pt x="525" y="205"/>
                    </a:lnTo>
                    <a:lnTo>
                      <a:pt x="665" y="239"/>
                    </a:lnTo>
                    <a:lnTo>
                      <a:pt x="670" y="240"/>
                    </a:lnTo>
                    <a:lnTo>
                      <a:pt x="817" y="269"/>
                    </a:lnTo>
                    <a:lnTo>
                      <a:pt x="968" y="294"/>
                    </a:lnTo>
                    <a:lnTo>
                      <a:pt x="1045" y="305"/>
                    </a:lnTo>
                    <a:lnTo>
                      <a:pt x="1120" y="314"/>
                    </a:lnTo>
                    <a:lnTo>
                      <a:pt x="1200" y="320"/>
                    </a:lnTo>
                    <a:lnTo>
                      <a:pt x="1281" y="327"/>
                    </a:lnTo>
                    <a:lnTo>
                      <a:pt x="1444" y="333"/>
                    </a:lnTo>
                    <a:lnTo>
                      <a:pt x="1609" y="336"/>
                    </a:lnTo>
                    <a:lnTo>
                      <a:pt x="1777" y="337"/>
                    </a:lnTo>
                    <a:lnTo>
                      <a:pt x="1777" y="308"/>
                    </a:lnTo>
                    <a:lnTo>
                      <a:pt x="1609" y="306"/>
                    </a:lnTo>
                    <a:lnTo>
                      <a:pt x="1444" y="303"/>
                    </a:lnTo>
                    <a:lnTo>
                      <a:pt x="1281" y="297"/>
                    </a:lnTo>
                    <a:lnTo>
                      <a:pt x="1200" y="291"/>
                    </a:lnTo>
                    <a:lnTo>
                      <a:pt x="1123" y="285"/>
                    </a:lnTo>
                    <a:lnTo>
                      <a:pt x="1045" y="276"/>
                    </a:lnTo>
                    <a:lnTo>
                      <a:pt x="968" y="265"/>
                    </a:lnTo>
                    <a:lnTo>
                      <a:pt x="817" y="240"/>
                    </a:lnTo>
                    <a:lnTo>
                      <a:pt x="670" y="211"/>
                    </a:lnTo>
                    <a:lnTo>
                      <a:pt x="670" y="225"/>
                    </a:lnTo>
                    <a:lnTo>
                      <a:pt x="676" y="211"/>
                    </a:lnTo>
                    <a:lnTo>
                      <a:pt x="533" y="177"/>
                    </a:lnTo>
                    <a:lnTo>
                      <a:pt x="465" y="158"/>
                    </a:lnTo>
                    <a:lnTo>
                      <a:pt x="397" y="138"/>
                    </a:lnTo>
                    <a:lnTo>
                      <a:pt x="265" y="95"/>
                    </a:lnTo>
                    <a:lnTo>
                      <a:pt x="137" y="4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" name="Group 282"/>
              <p:cNvGrpSpPr>
                <a:grpSpLocks/>
              </p:cNvGrpSpPr>
              <p:nvPr/>
            </p:nvGrpSpPr>
            <p:grpSpPr bwMode="auto">
              <a:xfrm>
                <a:off x="641" y="2577"/>
                <a:ext cx="290" cy="87"/>
                <a:chOff x="641" y="2577"/>
                <a:chExt cx="290" cy="87"/>
              </a:xfrm>
            </p:grpSpPr>
            <p:sp>
              <p:nvSpPr>
                <p:cNvPr id="49" name="Rectangle 280"/>
                <p:cNvSpPr>
                  <a:spLocks noChangeArrowheads="1"/>
                </p:cNvSpPr>
                <p:nvPr/>
              </p:nvSpPr>
              <p:spPr bwMode="auto">
                <a:xfrm>
                  <a:off x="641" y="2611"/>
                  <a:ext cx="204" cy="19"/>
                </a:xfrm>
                <a:prstGeom prst="rect">
                  <a:avLst/>
                </a:pr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281"/>
                <p:cNvSpPr>
                  <a:spLocks/>
                </p:cNvSpPr>
                <p:nvPr/>
              </p:nvSpPr>
              <p:spPr bwMode="auto">
                <a:xfrm>
                  <a:off x="844" y="2577"/>
                  <a:ext cx="87" cy="87"/>
                </a:xfrm>
                <a:custGeom>
                  <a:avLst/>
                  <a:gdLst>
                    <a:gd name="T0" fmla="*/ 0 w 174"/>
                    <a:gd name="T1" fmla="*/ 174 h 174"/>
                    <a:gd name="T2" fmla="*/ 174 w 174"/>
                    <a:gd name="T3" fmla="*/ 86 h 174"/>
                    <a:gd name="T4" fmla="*/ 0 w 174"/>
                    <a:gd name="T5" fmla="*/ 0 h 174"/>
                    <a:gd name="T6" fmla="*/ 0 w 174"/>
                    <a:gd name="T7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4" h="174">
                      <a:moveTo>
                        <a:pt x="0" y="174"/>
                      </a:moveTo>
                      <a:lnTo>
                        <a:pt x="174" y="86"/>
                      </a:lnTo>
                      <a:lnTo>
                        <a:pt x="0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285"/>
              <p:cNvGrpSpPr>
                <a:grpSpLocks/>
              </p:cNvGrpSpPr>
              <p:nvPr/>
            </p:nvGrpSpPr>
            <p:grpSpPr bwMode="auto">
              <a:xfrm>
                <a:off x="322" y="2700"/>
                <a:ext cx="269" cy="87"/>
                <a:chOff x="322" y="2700"/>
                <a:chExt cx="269" cy="87"/>
              </a:xfrm>
            </p:grpSpPr>
            <p:sp>
              <p:nvSpPr>
                <p:cNvPr id="47" name="Rectangle 283"/>
                <p:cNvSpPr>
                  <a:spLocks noChangeArrowheads="1"/>
                </p:cNvSpPr>
                <p:nvPr/>
              </p:nvSpPr>
              <p:spPr bwMode="auto">
                <a:xfrm>
                  <a:off x="406" y="2734"/>
                  <a:ext cx="185" cy="19"/>
                </a:xfrm>
                <a:prstGeom prst="rect">
                  <a:avLst/>
                </a:pr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284"/>
                <p:cNvSpPr>
                  <a:spLocks/>
                </p:cNvSpPr>
                <p:nvPr/>
              </p:nvSpPr>
              <p:spPr bwMode="auto">
                <a:xfrm>
                  <a:off x="322" y="2700"/>
                  <a:ext cx="86" cy="87"/>
                </a:xfrm>
                <a:custGeom>
                  <a:avLst/>
                  <a:gdLst>
                    <a:gd name="T0" fmla="*/ 172 w 172"/>
                    <a:gd name="T1" fmla="*/ 0 h 175"/>
                    <a:gd name="T2" fmla="*/ 0 w 172"/>
                    <a:gd name="T3" fmla="*/ 87 h 175"/>
                    <a:gd name="T4" fmla="*/ 172 w 172"/>
                    <a:gd name="T5" fmla="*/ 175 h 175"/>
                    <a:gd name="T6" fmla="*/ 172 w 172"/>
                    <a:gd name="T7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2" h="175">
                      <a:moveTo>
                        <a:pt x="172" y="0"/>
                      </a:moveTo>
                      <a:lnTo>
                        <a:pt x="0" y="87"/>
                      </a:lnTo>
                      <a:lnTo>
                        <a:pt x="172" y="175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33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286"/>
              <p:cNvSpPr>
                <a:spLocks/>
              </p:cNvSpPr>
              <p:nvPr/>
            </p:nvSpPr>
            <p:spPr bwMode="auto">
              <a:xfrm>
                <a:off x="520" y="2644"/>
                <a:ext cx="888" cy="115"/>
              </a:xfrm>
              <a:custGeom>
                <a:avLst/>
                <a:gdLst>
                  <a:gd name="T0" fmla="*/ 7 w 1776"/>
                  <a:gd name="T1" fmla="*/ 0 h 230"/>
                  <a:gd name="T2" fmla="*/ 0 w 1776"/>
                  <a:gd name="T3" fmla="*/ 28 h 230"/>
                  <a:gd name="T4" fmla="*/ 125 w 1776"/>
                  <a:gd name="T5" fmla="*/ 58 h 230"/>
                  <a:gd name="T6" fmla="*/ 253 w 1776"/>
                  <a:gd name="T7" fmla="*/ 89 h 230"/>
                  <a:gd name="T8" fmla="*/ 385 w 1776"/>
                  <a:gd name="T9" fmla="*/ 119 h 230"/>
                  <a:gd name="T10" fmla="*/ 390 w 1776"/>
                  <a:gd name="T11" fmla="*/ 119 h 230"/>
                  <a:gd name="T12" fmla="*/ 458 w 1776"/>
                  <a:gd name="T13" fmla="*/ 132 h 230"/>
                  <a:gd name="T14" fmla="*/ 525 w 1776"/>
                  <a:gd name="T15" fmla="*/ 143 h 230"/>
                  <a:gd name="T16" fmla="*/ 669 w 1776"/>
                  <a:gd name="T17" fmla="*/ 166 h 230"/>
                  <a:gd name="T18" fmla="*/ 815 w 1776"/>
                  <a:gd name="T19" fmla="*/ 185 h 230"/>
                  <a:gd name="T20" fmla="*/ 966 w 1776"/>
                  <a:gd name="T21" fmla="*/ 202 h 230"/>
                  <a:gd name="T22" fmla="*/ 1120 w 1776"/>
                  <a:gd name="T23" fmla="*/ 214 h 230"/>
                  <a:gd name="T24" fmla="*/ 1279 w 1776"/>
                  <a:gd name="T25" fmla="*/ 222 h 230"/>
                  <a:gd name="T26" fmla="*/ 1443 w 1776"/>
                  <a:gd name="T27" fmla="*/ 227 h 230"/>
                  <a:gd name="T28" fmla="*/ 1608 w 1776"/>
                  <a:gd name="T29" fmla="*/ 228 h 230"/>
                  <a:gd name="T30" fmla="*/ 1776 w 1776"/>
                  <a:gd name="T31" fmla="*/ 230 h 230"/>
                  <a:gd name="T32" fmla="*/ 1776 w 1776"/>
                  <a:gd name="T33" fmla="*/ 200 h 230"/>
                  <a:gd name="T34" fmla="*/ 1608 w 1776"/>
                  <a:gd name="T35" fmla="*/ 199 h 230"/>
                  <a:gd name="T36" fmla="*/ 1443 w 1776"/>
                  <a:gd name="T37" fmla="*/ 197 h 230"/>
                  <a:gd name="T38" fmla="*/ 1279 w 1776"/>
                  <a:gd name="T39" fmla="*/ 193 h 230"/>
                  <a:gd name="T40" fmla="*/ 1122 w 1776"/>
                  <a:gd name="T41" fmla="*/ 185 h 230"/>
                  <a:gd name="T42" fmla="*/ 966 w 1776"/>
                  <a:gd name="T43" fmla="*/ 173 h 230"/>
                  <a:gd name="T44" fmla="*/ 815 w 1776"/>
                  <a:gd name="T45" fmla="*/ 156 h 230"/>
                  <a:gd name="T46" fmla="*/ 669 w 1776"/>
                  <a:gd name="T47" fmla="*/ 137 h 230"/>
                  <a:gd name="T48" fmla="*/ 530 w 1776"/>
                  <a:gd name="T49" fmla="*/ 115 h 230"/>
                  <a:gd name="T50" fmla="*/ 458 w 1776"/>
                  <a:gd name="T51" fmla="*/ 103 h 230"/>
                  <a:gd name="T52" fmla="*/ 390 w 1776"/>
                  <a:gd name="T53" fmla="*/ 89 h 230"/>
                  <a:gd name="T54" fmla="*/ 390 w 1776"/>
                  <a:gd name="T55" fmla="*/ 105 h 230"/>
                  <a:gd name="T56" fmla="*/ 396 w 1776"/>
                  <a:gd name="T57" fmla="*/ 91 h 230"/>
                  <a:gd name="T58" fmla="*/ 263 w 1776"/>
                  <a:gd name="T59" fmla="*/ 61 h 230"/>
                  <a:gd name="T60" fmla="*/ 135 w 1776"/>
                  <a:gd name="T61" fmla="*/ 31 h 230"/>
                  <a:gd name="T62" fmla="*/ 7 w 1776"/>
                  <a:gd name="T6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76" h="230">
                    <a:moveTo>
                      <a:pt x="7" y="0"/>
                    </a:moveTo>
                    <a:lnTo>
                      <a:pt x="0" y="28"/>
                    </a:lnTo>
                    <a:lnTo>
                      <a:pt x="125" y="58"/>
                    </a:lnTo>
                    <a:lnTo>
                      <a:pt x="253" y="89"/>
                    </a:lnTo>
                    <a:lnTo>
                      <a:pt x="385" y="119"/>
                    </a:lnTo>
                    <a:lnTo>
                      <a:pt x="390" y="119"/>
                    </a:lnTo>
                    <a:lnTo>
                      <a:pt x="458" y="132"/>
                    </a:lnTo>
                    <a:lnTo>
                      <a:pt x="525" y="143"/>
                    </a:lnTo>
                    <a:lnTo>
                      <a:pt x="669" y="166"/>
                    </a:lnTo>
                    <a:lnTo>
                      <a:pt x="815" y="185"/>
                    </a:lnTo>
                    <a:lnTo>
                      <a:pt x="966" y="202"/>
                    </a:lnTo>
                    <a:lnTo>
                      <a:pt x="1120" y="214"/>
                    </a:lnTo>
                    <a:lnTo>
                      <a:pt x="1279" y="222"/>
                    </a:lnTo>
                    <a:lnTo>
                      <a:pt x="1443" y="227"/>
                    </a:lnTo>
                    <a:lnTo>
                      <a:pt x="1608" y="228"/>
                    </a:lnTo>
                    <a:lnTo>
                      <a:pt x="1776" y="230"/>
                    </a:lnTo>
                    <a:lnTo>
                      <a:pt x="1776" y="200"/>
                    </a:lnTo>
                    <a:lnTo>
                      <a:pt x="1608" y="199"/>
                    </a:lnTo>
                    <a:lnTo>
                      <a:pt x="1443" y="197"/>
                    </a:lnTo>
                    <a:lnTo>
                      <a:pt x="1279" y="193"/>
                    </a:lnTo>
                    <a:lnTo>
                      <a:pt x="1122" y="185"/>
                    </a:lnTo>
                    <a:lnTo>
                      <a:pt x="966" y="173"/>
                    </a:lnTo>
                    <a:lnTo>
                      <a:pt x="815" y="156"/>
                    </a:lnTo>
                    <a:lnTo>
                      <a:pt x="669" y="137"/>
                    </a:lnTo>
                    <a:lnTo>
                      <a:pt x="530" y="115"/>
                    </a:lnTo>
                    <a:lnTo>
                      <a:pt x="458" y="103"/>
                    </a:lnTo>
                    <a:lnTo>
                      <a:pt x="390" y="89"/>
                    </a:lnTo>
                    <a:lnTo>
                      <a:pt x="390" y="105"/>
                    </a:lnTo>
                    <a:lnTo>
                      <a:pt x="396" y="91"/>
                    </a:lnTo>
                    <a:lnTo>
                      <a:pt x="263" y="61"/>
                    </a:lnTo>
                    <a:lnTo>
                      <a:pt x="135" y="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9" name="Group 290"/>
              <p:cNvGrpSpPr>
                <a:grpSpLocks/>
              </p:cNvGrpSpPr>
              <p:nvPr/>
            </p:nvGrpSpPr>
            <p:grpSpPr bwMode="auto">
              <a:xfrm>
                <a:off x="533" y="3363"/>
                <a:ext cx="462" cy="50"/>
                <a:chOff x="533" y="3363"/>
                <a:chExt cx="462" cy="50"/>
              </a:xfrm>
            </p:grpSpPr>
            <p:sp>
              <p:nvSpPr>
                <p:cNvPr id="44" name="Line 287"/>
                <p:cNvSpPr>
                  <a:spLocks noChangeShapeType="1"/>
                </p:cNvSpPr>
                <p:nvPr/>
              </p:nvSpPr>
              <p:spPr bwMode="auto">
                <a:xfrm>
                  <a:off x="582" y="3387"/>
                  <a:ext cx="365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288"/>
                <p:cNvSpPr>
                  <a:spLocks/>
                </p:cNvSpPr>
                <p:nvPr/>
              </p:nvSpPr>
              <p:spPr bwMode="auto">
                <a:xfrm>
                  <a:off x="533" y="3363"/>
                  <a:ext cx="51" cy="50"/>
                </a:xfrm>
                <a:custGeom>
                  <a:avLst/>
                  <a:gdLst>
                    <a:gd name="T0" fmla="*/ 102 w 102"/>
                    <a:gd name="T1" fmla="*/ 0 h 101"/>
                    <a:gd name="T2" fmla="*/ 0 w 102"/>
                    <a:gd name="T3" fmla="*/ 51 h 101"/>
                    <a:gd name="T4" fmla="*/ 102 w 102"/>
                    <a:gd name="T5" fmla="*/ 101 h 101"/>
                    <a:gd name="T6" fmla="*/ 102 w 102"/>
                    <a:gd name="T7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2" h="101">
                      <a:moveTo>
                        <a:pt x="102" y="0"/>
                      </a:moveTo>
                      <a:lnTo>
                        <a:pt x="0" y="51"/>
                      </a:lnTo>
                      <a:lnTo>
                        <a:pt x="102" y="101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289"/>
                <p:cNvSpPr>
                  <a:spLocks/>
                </p:cNvSpPr>
                <p:nvPr/>
              </p:nvSpPr>
              <p:spPr bwMode="auto">
                <a:xfrm>
                  <a:off x="945" y="3363"/>
                  <a:ext cx="50" cy="50"/>
                </a:xfrm>
                <a:custGeom>
                  <a:avLst/>
                  <a:gdLst>
                    <a:gd name="T0" fmla="*/ 0 w 100"/>
                    <a:gd name="T1" fmla="*/ 101 h 101"/>
                    <a:gd name="T2" fmla="*/ 100 w 100"/>
                    <a:gd name="T3" fmla="*/ 51 h 101"/>
                    <a:gd name="T4" fmla="*/ 0 w 100"/>
                    <a:gd name="T5" fmla="*/ 0 h 101"/>
                    <a:gd name="T6" fmla="*/ 0 w 100"/>
                    <a:gd name="T7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01">
                      <a:moveTo>
                        <a:pt x="0" y="101"/>
                      </a:moveTo>
                      <a:lnTo>
                        <a:pt x="100" y="51"/>
                      </a:lnTo>
                      <a:lnTo>
                        <a:pt x="0" y="0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291"/>
              <p:cNvSpPr>
                <a:spLocks noChangeArrowheads="1"/>
              </p:cNvSpPr>
              <p:nvPr/>
            </p:nvSpPr>
            <p:spPr bwMode="auto">
              <a:xfrm>
                <a:off x="595" y="3259"/>
                <a:ext cx="301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292"/>
              <p:cNvSpPr>
                <a:spLocks noChangeArrowheads="1"/>
              </p:cNvSpPr>
              <p:nvPr/>
            </p:nvSpPr>
            <p:spPr bwMode="auto">
              <a:xfrm>
                <a:off x="641" y="3284"/>
                <a:ext cx="8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293"/>
              <p:cNvSpPr>
                <a:spLocks noChangeArrowheads="1"/>
              </p:cNvSpPr>
              <p:nvPr/>
            </p:nvSpPr>
            <p:spPr bwMode="auto">
              <a:xfrm>
                <a:off x="686" y="3317"/>
                <a:ext cx="8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eff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294"/>
              <p:cNvSpPr>
                <a:spLocks noChangeArrowheads="1"/>
              </p:cNvSpPr>
              <p:nvPr/>
            </p:nvSpPr>
            <p:spPr bwMode="auto">
              <a:xfrm>
                <a:off x="743" y="3284"/>
                <a:ext cx="5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2212" name="Picture 4221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637320" y="3847334"/>
              <a:ext cx="2295042" cy="2099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9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22" y="-103280"/>
            <a:ext cx="8229600" cy="1143000"/>
          </a:xfrm>
        </p:spPr>
        <p:txBody>
          <a:bodyPr/>
          <a:lstStyle/>
          <a:p>
            <a:r>
              <a:rPr lang="en-US" sz="3200" dirty="0" smtClean="0"/>
              <a:t>Photonic bandgap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8" y="996996"/>
            <a:ext cx="3219501" cy="401989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897538" y="1486729"/>
            <a:ext cx="1327378" cy="680821"/>
            <a:chOff x="3252079" y="5888740"/>
            <a:chExt cx="1327378" cy="680821"/>
          </a:xfrm>
        </p:grpSpPr>
        <p:sp>
          <p:nvSpPr>
            <p:cNvPr id="38" name="Right Arrow 37"/>
            <p:cNvSpPr/>
            <p:nvPr/>
          </p:nvSpPr>
          <p:spPr bwMode="auto">
            <a:xfrm>
              <a:off x="3252079" y="5939817"/>
              <a:ext cx="914400" cy="32957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ight Arrow 38"/>
            <p:cNvSpPr/>
            <p:nvPr/>
          </p:nvSpPr>
          <p:spPr bwMode="auto">
            <a:xfrm flipH="1">
              <a:off x="3252079" y="6311639"/>
              <a:ext cx="685800" cy="17717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76783" y="588874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99306" y="620022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7022" y="2407846"/>
            <a:ext cx="6622988" cy="745046"/>
            <a:chOff x="223078" y="2416346"/>
            <a:chExt cx="6622988" cy="745046"/>
          </a:xfrm>
        </p:grpSpPr>
        <p:grpSp>
          <p:nvGrpSpPr>
            <p:cNvPr id="44" name="Group 43"/>
            <p:cNvGrpSpPr/>
            <p:nvPr/>
          </p:nvGrpSpPr>
          <p:grpSpPr>
            <a:xfrm>
              <a:off x="223078" y="2416346"/>
              <a:ext cx="6622988" cy="745046"/>
              <a:chOff x="990601" y="1239937"/>
              <a:chExt cx="6622988" cy="745046"/>
            </a:xfrm>
          </p:grpSpPr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0070379"/>
                  </p:ext>
                </p:extLst>
              </p:nvPr>
            </p:nvGraphicFramePr>
            <p:xfrm>
              <a:off x="990601" y="1681822"/>
              <a:ext cx="2819400" cy="303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20" name="Equation" r:id="rId4" imgW="2214306" imgH="237901" progId="Equation.DSMT4">
                      <p:embed/>
                    </p:oleObj>
                  </mc:Choice>
                  <mc:Fallback>
                    <p:oleObj name="Equation" r:id="rId4" imgW="2214306" imgH="237901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90601" y="1681822"/>
                            <a:ext cx="2819400" cy="3031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Box 42"/>
              <p:cNvSpPr txBox="1"/>
              <p:nvPr/>
            </p:nvSpPr>
            <p:spPr>
              <a:xfrm>
                <a:off x="1005690" y="1239937"/>
                <a:ext cx="6607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Look for the solution as a superposition of forward and reflected waves</a:t>
                </a:r>
                <a:endParaRPr lang="en-US" sz="1600" dirty="0"/>
              </a:p>
            </p:txBody>
          </p:sp>
        </p:grp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325242"/>
                </p:ext>
              </p:extLst>
            </p:nvPr>
          </p:nvGraphicFramePr>
          <p:xfrm>
            <a:off x="3584098" y="2876971"/>
            <a:ext cx="1580117" cy="284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1" name="Equation" r:id="rId6" imgW="1269492" imgH="228544" progId="Equation.DSMT4">
                    <p:embed/>
                  </p:oleObj>
                </mc:Choice>
                <mc:Fallback>
                  <p:oleObj name="Equation" r:id="rId6" imgW="1269492" imgH="22854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4098" y="2876971"/>
                          <a:ext cx="1580117" cy="284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3946864" y="996074"/>
            <a:ext cx="3506587" cy="883289"/>
            <a:chOff x="3946864" y="996074"/>
            <a:chExt cx="3506587" cy="883289"/>
          </a:xfrm>
        </p:grpSpPr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274312"/>
                </p:ext>
              </p:extLst>
            </p:nvPr>
          </p:nvGraphicFramePr>
          <p:xfrm>
            <a:off x="3946864" y="996074"/>
            <a:ext cx="1660432" cy="874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2" name="Equation" r:id="rId8" imgW="1422360" imgH="749160" progId="Equation.DSMT4">
                    <p:embed/>
                  </p:oleObj>
                </mc:Choice>
                <mc:Fallback>
                  <p:oleObj name="Equation" r:id="rId8" imgW="1422360" imgH="749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46864" y="996074"/>
                          <a:ext cx="1660432" cy="874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633740"/>
                </p:ext>
              </p:extLst>
            </p:nvPr>
          </p:nvGraphicFramePr>
          <p:xfrm>
            <a:off x="5980251" y="1039720"/>
            <a:ext cx="1473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3" name="Equation" r:id="rId10" imgW="1473120" imgH="393480" progId="Equation.DSMT4">
                    <p:embed/>
                  </p:oleObj>
                </mc:Choice>
                <mc:Fallback>
                  <p:oleObj name="Equation" r:id="rId10" imgW="14731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80251" y="1039720"/>
                          <a:ext cx="14732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6874030"/>
                </p:ext>
              </p:extLst>
            </p:nvPr>
          </p:nvGraphicFramePr>
          <p:xfrm>
            <a:off x="6211179" y="1638063"/>
            <a:ext cx="977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4" name="Equation" r:id="rId12" imgW="977760" imgH="241200" progId="Equation.DSMT4">
                    <p:embed/>
                  </p:oleObj>
                </mc:Choice>
                <mc:Fallback>
                  <p:oleObj name="Equation" r:id="rId12" imgW="9777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211179" y="1638063"/>
                          <a:ext cx="977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54"/>
          <p:cNvGrpSpPr/>
          <p:nvPr/>
        </p:nvGrpSpPr>
        <p:grpSpPr>
          <a:xfrm>
            <a:off x="5842265" y="2767304"/>
            <a:ext cx="1790561" cy="338554"/>
            <a:chOff x="5842265" y="2767304"/>
            <a:chExt cx="1790561" cy="338554"/>
          </a:xfrm>
        </p:grpSpPr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466800"/>
                </p:ext>
              </p:extLst>
            </p:nvPr>
          </p:nvGraphicFramePr>
          <p:xfrm>
            <a:off x="6905305" y="2815327"/>
            <a:ext cx="727521" cy="242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5" name="Equation" r:id="rId14" imgW="609480" imgH="203040" progId="Equation.DSMT4">
                    <p:embed/>
                  </p:oleObj>
                </mc:Choice>
                <mc:Fallback>
                  <p:oleObj name="Equation" r:id="rId14" imgW="609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905305" y="2815327"/>
                          <a:ext cx="727521" cy="2425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5842265" y="2767304"/>
              <a:ext cx="1003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unknown</a:t>
              </a:r>
              <a:endParaRPr lang="en-US" sz="16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64882" y="3307314"/>
            <a:ext cx="1588336" cy="390525"/>
            <a:chOff x="4764882" y="3307314"/>
            <a:chExt cx="1588336" cy="390525"/>
          </a:xfrm>
        </p:grpSpPr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433523"/>
                </p:ext>
              </p:extLst>
            </p:nvPr>
          </p:nvGraphicFramePr>
          <p:xfrm>
            <a:off x="5351505" y="3307314"/>
            <a:ext cx="10017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6" name="Equation" r:id="rId16" imgW="1002174" imgH="390504" progId="Equation.DSMT4">
                    <p:embed/>
                  </p:oleObj>
                </mc:Choice>
                <mc:Fallback>
                  <p:oleObj name="Equation" r:id="rId16" imgW="1002174" imgH="39050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51505" y="3307314"/>
                          <a:ext cx="1001713" cy="390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Right Arrow 57"/>
            <p:cNvSpPr/>
            <p:nvPr/>
          </p:nvSpPr>
          <p:spPr bwMode="auto">
            <a:xfrm flipH="1">
              <a:off x="4764882" y="3402903"/>
              <a:ext cx="409895" cy="199345"/>
            </a:xfrm>
            <a:prstGeom prst="right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01297"/>
              </p:ext>
            </p:extLst>
          </p:nvPr>
        </p:nvGraphicFramePr>
        <p:xfrm>
          <a:off x="238167" y="3968300"/>
          <a:ext cx="4528924" cy="44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7" name="Equation" r:id="rId18" imgW="3579397" imgH="352353" progId="Equation.DSMT4">
                  <p:embed/>
                </p:oleObj>
              </mc:Choice>
              <mc:Fallback>
                <p:oleObj name="Equation" r:id="rId18" imgW="3579397" imgH="3523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8167" y="3968300"/>
                        <a:ext cx="4528924" cy="44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4941610" y="4017225"/>
            <a:ext cx="1535390" cy="261751"/>
            <a:chOff x="4941610" y="4017225"/>
            <a:chExt cx="1535390" cy="261751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852290"/>
                </p:ext>
              </p:extLst>
            </p:nvPr>
          </p:nvGraphicFramePr>
          <p:xfrm>
            <a:off x="5428178" y="4017225"/>
            <a:ext cx="1048822" cy="261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8" name="Equation" r:id="rId20" imgW="916314" imgH="228544" progId="Equation.DSMT4">
                    <p:embed/>
                  </p:oleObj>
                </mc:Choice>
                <mc:Fallback>
                  <p:oleObj name="Equation" r:id="rId20" imgW="916314" imgH="22854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428178" y="4017225"/>
                          <a:ext cx="1048822" cy="2617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ight Arrow 61"/>
            <p:cNvSpPr/>
            <p:nvPr/>
          </p:nvSpPr>
          <p:spPr bwMode="auto">
            <a:xfrm flipH="1">
              <a:off x="4941610" y="4046481"/>
              <a:ext cx="409895" cy="199345"/>
            </a:xfrm>
            <a:prstGeom prst="right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30417"/>
              </p:ext>
            </p:extLst>
          </p:nvPr>
        </p:nvGraphicFramePr>
        <p:xfrm>
          <a:off x="233640" y="4644637"/>
          <a:ext cx="3229072" cy="31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" name="Equation" r:id="rId22" imgW="2405505" imgH="237901" progId="Equation.DSMT4">
                  <p:embed/>
                </p:oleObj>
              </mc:Choice>
              <mc:Fallback>
                <p:oleObj name="Equation" r:id="rId22" imgW="2405505" imgH="2379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3640" y="4644637"/>
                        <a:ext cx="3229072" cy="31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92541"/>
              </p:ext>
            </p:extLst>
          </p:nvPr>
        </p:nvGraphicFramePr>
        <p:xfrm>
          <a:off x="3886082" y="4564778"/>
          <a:ext cx="1429089" cy="39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" name="Equation" r:id="rId24" imgW="1260112" imgH="352353" progId="Equation.DSMT4">
                  <p:embed/>
                </p:oleObj>
              </mc:Choice>
              <mc:Fallback>
                <p:oleObj name="Equation" r:id="rId24" imgW="1260112" imgH="3523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86082" y="4564778"/>
                        <a:ext cx="1429089" cy="39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traight Arrow Connector 66"/>
          <p:cNvCxnSpPr/>
          <p:nvPr/>
        </p:nvCxnSpPr>
        <p:spPr bwMode="auto">
          <a:xfrm flipV="1">
            <a:off x="4764882" y="1879363"/>
            <a:ext cx="0" cy="26854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3219"/>
              </p:ext>
            </p:extLst>
          </p:nvPr>
        </p:nvGraphicFramePr>
        <p:xfrm>
          <a:off x="233640" y="5194821"/>
          <a:ext cx="25288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" name="Equation" r:id="rId26" imgW="2529244" imgH="961683" progId="Equation.DSMT4">
                  <p:embed/>
                </p:oleObj>
              </mc:Choice>
              <mc:Fallback>
                <p:oleObj name="Equation" r:id="rId26" imgW="2529244" imgH="9616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3640" y="5194821"/>
                        <a:ext cx="2528887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3159482" y="5077003"/>
            <a:ext cx="2015295" cy="1114824"/>
            <a:chOff x="2939216" y="5073008"/>
            <a:chExt cx="2015295" cy="1114824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2939216" y="5073008"/>
              <a:ext cx="2015295" cy="1114824"/>
            </a:xfrm>
            <a:prstGeom prst="roundRect">
              <a:avLst/>
            </a:prstGeom>
            <a:solidFill>
              <a:srgbClr val="92D050">
                <a:alpha val="3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69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395691"/>
                </p:ext>
              </p:extLst>
            </p:nvPr>
          </p:nvGraphicFramePr>
          <p:xfrm>
            <a:off x="3212982" y="5190958"/>
            <a:ext cx="1346200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2" name="Equation" r:id="rId28" imgW="1345972" imgH="828516" progId="Equation.DSMT4">
                    <p:embed/>
                  </p:oleObj>
                </mc:Choice>
                <mc:Fallback>
                  <p:oleObj name="Equation" r:id="rId28" imgW="1345972" imgH="82851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212982" y="5190958"/>
                          <a:ext cx="1346200" cy="828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72"/>
          <p:cNvGrpSpPr/>
          <p:nvPr/>
        </p:nvGrpSpPr>
        <p:grpSpPr>
          <a:xfrm>
            <a:off x="5651481" y="5070298"/>
            <a:ext cx="2015295" cy="1114824"/>
            <a:chOff x="5428178" y="5285976"/>
            <a:chExt cx="2015295" cy="1114824"/>
          </a:xfrm>
        </p:grpSpPr>
        <p:sp>
          <p:nvSpPr>
            <p:cNvPr id="72" name="Rounded Rectangle 71"/>
            <p:cNvSpPr/>
            <p:nvPr/>
          </p:nvSpPr>
          <p:spPr bwMode="auto">
            <a:xfrm>
              <a:off x="5428178" y="5285976"/>
              <a:ext cx="2015295" cy="1114824"/>
            </a:xfrm>
            <a:prstGeom prst="roundRect">
              <a:avLst/>
            </a:prstGeom>
            <a:solidFill>
              <a:srgbClr val="92D050">
                <a:alpha val="3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28178" y="5334000"/>
              <a:ext cx="201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Characteristic equation</a:t>
              </a:r>
              <a:endParaRPr lang="en-US" sz="1400" dirty="0"/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865700"/>
                </p:ext>
              </p:extLst>
            </p:nvPr>
          </p:nvGraphicFramePr>
          <p:xfrm>
            <a:off x="5721003" y="5704957"/>
            <a:ext cx="1429643" cy="504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3" name="Equation" r:id="rId30" imgW="1107153" imgH="390504" progId="Equation.DSMT4">
                    <p:embed/>
                  </p:oleObj>
                </mc:Choice>
                <mc:Fallback>
                  <p:oleObj name="Equation" r:id="rId30" imgW="1107153" imgH="39050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721003" y="5704957"/>
                          <a:ext cx="1429643" cy="504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223078" y="2922850"/>
            <a:ext cx="4365076" cy="814976"/>
            <a:chOff x="223078" y="2922850"/>
            <a:chExt cx="4365076" cy="814976"/>
          </a:xfrm>
        </p:grpSpPr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9856191"/>
                </p:ext>
              </p:extLst>
            </p:nvPr>
          </p:nvGraphicFramePr>
          <p:xfrm>
            <a:off x="223078" y="3391866"/>
            <a:ext cx="4365076" cy="345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4" name="Equation" r:id="rId32" imgW="3245340" imgH="256977" progId="Equation.DSMT4">
                    <p:embed/>
                  </p:oleObj>
                </mc:Choice>
                <mc:Fallback>
                  <p:oleObj name="Equation" r:id="rId32" imgW="3245340" imgH="25697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23078" y="3391866"/>
                          <a:ext cx="4365076" cy="3459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Right Arrow 75"/>
            <p:cNvSpPr/>
            <p:nvPr/>
          </p:nvSpPr>
          <p:spPr bwMode="auto">
            <a:xfrm flipH="1">
              <a:off x="3324125" y="2922850"/>
              <a:ext cx="277173" cy="189602"/>
            </a:xfrm>
            <a:prstGeom prst="right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7" name="Right Arrow 76"/>
            <p:cNvSpPr/>
            <p:nvPr/>
          </p:nvSpPr>
          <p:spPr bwMode="auto">
            <a:xfrm rot="16200000" flipH="1">
              <a:off x="1903654" y="3210659"/>
              <a:ext cx="277173" cy="189602"/>
            </a:xfrm>
            <a:prstGeom prst="right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22" y="-103280"/>
            <a:ext cx="8229600" cy="1143000"/>
          </a:xfrm>
        </p:spPr>
        <p:txBody>
          <a:bodyPr/>
          <a:lstStyle/>
          <a:p>
            <a:r>
              <a:rPr lang="en-US" sz="3200" dirty="0" smtClean="0"/>
              <a:t>Photonic bandgap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15818" y="1970236"/>
            <a:ext cx="2015295" cy="1114824"/>
            <a:chOff x="2939216" y="5073008"/>
            <a:chExt cx="2015295" cy="1114824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2939216" y="5073008"/>
              <a:ext cx="2015295" cy="1114824"/>
            </a:xfrm>
            <a:prstGeom prst="roundRect">
              <a:avLst/>
            </a:prstGeom>
            <a:solidFill>
              <a:srgbClr val="92D050">
                <a:alpha val="3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69" name="Object 68"/>
            <p:cNvGraphicFramePr>
              <a:graphicFrameLocks noChangeAspect="1"/>
            </p:cNvGraphicFramePr>
            <p:nvPr/>
          </p:nvGraphicFramePr>
          <p:xfrm>
            <a:off x="3212982" y="5190958"/>
            <a:ext cx="1346200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29" name="Equation" r:id="rId3" imgW="1345972" imgH="828516" progId="Equation.DSMT4">
                    <p:embed/>
                  </p:oleObj>
                </mc:Choice>
                <mc:Fallback>
                  <p:oleObj name="Equation" r:id="rId3" imgW="1345972" imgH="828516" progId="Equation.DSMT4">
                    <p:embed/>
                    <p:pic>
                      <p:nvPicPr>
                        <p:cNvPr id="69" name="Object 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12982" y="5190958"/>
                          <a:ext cx="1346200" cy="828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72"/>
          <p:cNvGrpSpPr/>
          <p:nvPr/>
        </p:nvGrpSpPr>
        <p:grpSpPr>
          <a:xfrm>
            <a:off x="2477719" y="1926527"/>
            <a:ext cx="2029525" cy="1114824"/>
            <a:chOff x="5413948" y="5200918"/>
            <a:chExt cx="2029525" cy="1114824"/>
          </a:xfrm>
        </p:grpSpPr>
        <p:sp>
          <p:nvSpPr>
            <p:cNvPr id="72" name="Rounded Rectangle 71"/>
            <p:cNvSpPr/>
            <p:nvPr/>
          </p:nvSpPr>
          <p:spPr bwMode="auto">
            <a:xfrm>
              <a:off x="5413948" y="5200918"/>
              <a:ext cx="2015295" cy="1114824"/>
            </a:xfrm>
            <a:prstGeom prst="roundRect">
              <a:avLst/>
            </a:prstGeom>
            <a:solidFill>
              <a:srgbClr val="92D050">
                <a:alpha val="3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28178" y="5334000"/>
              <a:ext cx="201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Characteristic equation</a:t>
              </a:r>
              <a:endParaRPr lang="en-US" sz="1400" dirty="0"/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/>
          </p:nvGraphicFramePr>
          <p:xfrm>
            <a:off x="5721003" y="5704957"/>
            <a:ext cx="1429643" cy="504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0" name="Equation" r:id="rId5" imgW="1107153" imgH="390504" progId="Equation.DSMT4">
                    <p:embed/>
                  </p:oleObj>
                </mc:Choice>
                <mc:Fallback>
                  <p:oleObj name="Equation" r:id="rId5" imgW="1107153" imgH="390504" progId="Equation.DSMT4">
                    <p:embed/>
                    <p:pic>
                      <p:nvPicPr>
                        <p:cNvPr id="71" name="Object 7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21003" y="5704957"/>
                          <a:ext cx="1429643" cy="504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232790" y="745053"/>
            <a:ext cx="6577721" cy="1215365"/>
            <a:chOff x="223078" y="952185"/>
            <a:chExt cx="6577721" cy="1215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078" y="996996"/>
              <a:ext cx="3219501" cy="401989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897538" y="1486729"/>
              <a:ext cx="1327378" cy="680821"/>
              <a:chOff x="3252079" y="5888740"/>
              <a:chExt cx="1327378" cy="680821"/>
            </a:xfrm>
          </p:grpSpPr>
          <p:sp>
            <p:nvSpPr>
              <p:cNvPr id="38" name="Right Arrow 37"/>
              <p:cNvSpPr/>
              <p:nvPr/>
            </p:nvSpPr>
            <p:spPr bwMode="auto">
              <a:xfrm>
                <a:off x="3252079" y="5939817"/>
                <a:ext cx="914400" cy="329572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 bwMode="auto">
              <a:xfrm flipH="1">
                <a:off x="3252079" y="6311639"/>
                <a:ext cx="685800" cy="177172"/>
              </a:xfrm>
              <a:prstGeom prst="right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76783" y="588874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β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99306" y="620022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β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09907" y="1332841"/>
              <a:ext cx="1790561" cy="338554"/>
              <a:chOff x="5842265" y="2767304"/>
              <a:chExt cx="1790561" cy="338554"/>
            </a:xfrm>
          </p:grpSpPr>
          <p:graphicFrame>
            <p:nvGraphicFramePr>
              <p:cNvPr id="53" name="Object 52"/>
              <p:cNvGraphicFramePr>
                <a:graphicFrameLocks noChangeAspect="1"/>
              </p:cNvGraphicFramePr>
              <p:nvPr/>
            </p:nvGraphicFramePr>
            <p:xfrm>
              <a:off x="6905305" y="2815327"/>
              <a:ext cx="727521" cy="242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31" name="Equation" r:id="rId8" imgW="609480" imgH="203040" progId="Equation.DSMT4">
                      <p:embed/>
                    </p:oleObj>
                  </mc:Choice>
                  <mc:Fallback>
                    <p:oleObj name="Equation" r:id="rId8" imgW="609480" imgH="203040" progId="Equation.DSMT4">
                      <p:embed/>
                      <p:pic>
                        <p:nvPicPr>
                          <p:cNvPr id="53" name="Object 5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905305" y="2815327"/>
                            <a:ext cx="727521" cy="2425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TextBox 53"/>
              <p:cNvSpPr txBox="1"/>
              <p:nvPr/>
            </p:nvSpPr>
            <p:spPr>
              <a:xfrm>
                <a:off x="5842265" y="2767304"/>
                <a:ext cx="1003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unknown</a:t>
                </a:r>
                <a:endParaRPr lang="en-US" sz="1600" dirty="0"/>
              </a:p>
            </p:txBody>
          </p:sp>
        </p:grp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2276735"/>
                </p:ext>
              </p:extLst>
            </p:nvPr>
          </p:nvGraphicFramePr>
          <p:xfrm>
            <a:off x="3990924" y="952185"/>
            <a:ext cx="2809875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2" name="Equation" r:id="rId10" imgW="2809869" imgH="295139" progId="Equation.DSMT4">
                    <p:embed/>
                  </p:oleObj>
                </mc:Choice>
                <mc:Fallback>
                  <p:oleObj name="Equation" r:id="rId10" imgW="2809869" imgH="29513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90924" y="952185"/>
                          <a:ext cx="2809875" cy="295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4809372" y="1930928"/>
            <a:ext cx="2807396" cy="751928"/>
            <a:chOff x="5272947" y="2120560"/>
            <a:chExt cx="2807396" cy="75192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255308"/>
                </p:ext>
              </p:extLst>
            </p:nvPr>
          </p:nvGraphicFramePr>
          <p:xfrm>
            <a:off x="5272947" y="2120560"/>
            <a:ext cx="13271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3" name="Equation" r:id="rId12" imgW="1326852" imgH="428655" progId="Equation.DSMT4">
                    <p:embed/>
                  </p:oleObj>
                </mc:Choice>
                <mc:Fallback>
                  <p:oleObj name="Equation" r:id="rId12" imgW="1326852" imgH="42865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72947" y="2120560"/>
                          <a:ext cx="1327150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894016"/>
                </p:ext>
              </p:extLst>
            </p:nvPr>
          </p:nvGraphicFramePr>
          <p:xfrm>
            <a:off x="5486400" y="2600305"/>
            <a:ext cx="67786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4" name="Equation" r:id="rId14" imgW="677856" imgH="228544" progId="Equation.DSMT4">
                    <p:embed/>
                  </p:oleObj>
                </mc:Choice>
                <mc:Fallback>
                  <p:oleObj name="Equation" r:id="rId14" imgW="677856" imgH="22854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486400" y="2600305"/>
                          <a:ext cx="677863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6254202" y="2533934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Bragg wavevector</a:t>
              </a:r>
              <a:endParaRPr lang="en-US" sz="1600" dirty="0"/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519913"/>
              </p:ext>
            </p:extLst>
          </p:nvPr>
        </p:nvGraphicFramePr>
        <p:xfrm>
          <a:off x="460354" y="3364551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5" name="Equation" r:id="rId16" imgW="1371600" imgH="419040" progId="Equation.DSMT4">
                  <p:embed/>
                </p:oleObj>
              </mc:Choice>
              <mc:Fallback>
                <p:oleObj name="Equation" r:id="rId16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0354" y="3364551"/>
                        <a:ext cx="1371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83828" y="3624940"/>
            <a:ext cx="2378658" cy="672172"/>
            <a:chOff x="1883828" y="3624940"/>
            <a:chExt cx="2378658" cy="672172"/>
          </a:xfrm>
        </p:grpSpPr>
        <p:sp>
          <p:nvSpPr>
            <p:cNvPr id="79" name="TextBox 78"/>
            <p:cNvSpPr txBox="1"/>
            <p:nvPr/>
          </p:nvSpPr>
          <p:spPr>
            <a:xfrm>
              <a:off x="1883828" y="3624940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or </a:t>
              </a:r>
              <a:endParaRPr lang="en-US" sz="1600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059983"/>
                </p:ext>
              </p:extLst>
            </p:nvPr>
          </p:nvGraphicFramePr>
          <p:xfrm>
            <a:off x="2363836" y="3801812"/>
            <a:ext cx="189865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6" name="Equation" r:id="rId18" imgW="1899368" imgH="495238" progId="Equation.DSMT4">
                    <p:embed/>
                  </p:oleObj>
                </mc:Choice>
                <mc:Fallback>
                  <p:oleObj name="Equation" r:id="rId18" imgW="1899368" imgH="49523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63836" y="3801812"/>
                          <a:ext cx="189865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9416" y="4123729"/>
            <a:ext cx="3701220" cy="284757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968878" y="4123729"/>
            <a:ext cx="2529808" cy="726606"/>
            <a:chOff x="2968878" y="4123729"/>
            <a:chExt cx="2529808" cy="726606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2968878" y="4382046"/>
              <a:ext cx="1547480" cy="4682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63526"/>
                </p:ext>
              </p:extLst>
            </p:nvPr>
          </p:nvGraphicFramePr>
          <p:xfrm>
            <a:off x="4582699" y="4123729"/>
            <a:ext cx="91598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7" name="Equation" r:id="rId21" imgW="916314" imgH="457088" progId="Equation.DSMT4">
                    <p:embed/>
                  </p:oleObj>
                </mc:Choice>
                <mc:Fallback>
                  <p:oleObj name="Equation" r:id="rId21" imgW="916314" imgH="45708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582699" y="4123729"/>
                          <a:ext cx="915987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2150026" y="3215374"/>
            <a:ext cx="4757014" cy="466725"/>
            <a:chOff x="2150026" y="3215374"/>
            <a:chExt cx="4757014" cy="466725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243273"/>
                </p:ext>
              </p:extLst>
            </p:nvPr>
          </p:nvGraphicFramePr>
          <p:xfrm>
            <a:off x="5983020" y="3364551"/>
            <a:ext cx="924020" cy="260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8" name="Equation" r:id="rId23" imgW="811335" imgH="228544" progId="Equation.DSMT4">
                    <p:embed/>
                  </p:oleObj>
                </mc:Choice>
                <mc:Fallback>
                  <p:oleObj name="Equation" r:id="rId23" imgW="811335" imgH="22854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983020" y="3364551"/>
                          <a:ext cx="924020" cy="260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981921"/>
                </p:ext>
              </p:extLst>
            </p:nvPr>
          </p:nvGraphicFramePr>
          <p:xfrm>
            <a:off x="2150026" y="3215374"/>
            <a:ext cx="32258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9" name="Equation" r:id="rId25" imgW="3226220" imgH="466445" progId="Equation.DSMT4">
                    <p:embed/>
                  </p:oleObj>
                </mc:Choice>
                <mc:Fallback>
                  <p:oleObj name="Equation" r:id="rId25" imgW="3226220" imgH="46644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50026" y="3215374"/>
                          <a:ext cx="3225800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2096386" y="4835615"/>
            <a:ext cx="4126076" cy="779117"/>
            <a:chOff x="2096386" y="4835615"/>
            <a:chExt cx="4126076" cy="779117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556879"/>
                </p:ext>
              </p:extLst>
            </p:nvPr>
          </p:nvGraphicFramePr>
          <p:xfrm>
            <a:off x="4246025" y="4835615"/>
            <a:ext cx="197643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0" name="Equation" r:id="rId27" imgW="1975848" imgH="457088" progId="Equation.DSMT4">
                    <p:embed/>
                  </p:oleObj>
                </mc:Choice>
                <mc:Fallback>
                  <p:oleObj name="Equation" r:id="rId27" imgW="1975848" imgH="45708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46025" y="4835615"/>
                          <a:ext cx="1976437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 bwMode="auto">
            <a:xfrm flipH="1">
              <a:off x="2096386" y="5010570"/>
              <a:ext cx="1904250" cy="60416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2231113" y="5024865"/>
              <a:ext cx="1769523" cy="246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000636" y="5455050"/>
            <a:ext cx="4389640" cy="431800"/>
            <a:chOff x="3841548" y="5449888"/>
            <a:chExt cx="4389640" cy="431800"/>
          </a:xfrm>
        </p:grpSpPr>
        <p:sp>
          <p:nvSpPr>
            <p:cNvPr id="28" name="TextBox 27"/>
            <p:cNvSpPr txBox="1"/>
            <p:nvPr/>
          </p:nvSpPr>
          <p:spPr>
            <a:xfrm>
              <a:off x="3841548" y="5469829"/>
              <a:ext cx="2999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Slow wave near the bandedge </a:t>
              </a:r>
              <a:endParaRPr lang="en-US" sz="1600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684674"/>
                </p:ext>
              </p:extLst>
            </p:nvPr>
          </p:nvGraphicFramePr>
          <p:xfrm>
            <a:off x="6681788" y="5449888"/>
            <a:ext cx="1549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1" name="Equation" r:id="rId29" imgW="1549080" imgH="431640" progId="Equation.DSMT4">
                    <p:embed/>
                  </p:oleObj>
                </mc:Choice>
                <mc:Fallback>
                  <p:oleObj name="Equation" r:id="rId29" imgW="15490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681788" y="5449888"/>
                          <a:ext cx="1549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4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-24726"/>
            <a:ext cx="8229600" cy="1143000"/>
          </a:xfrm>
        </p:spPr>
        <p:txBody>
          <a:bodyPr/>
          <a:lstStyle/>
          <a:p>
            <a:r>
              <a:rPr lang="en-US" sz="3200" dirty="0" smtClean="0"/>
              <a:t>Standing waves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01789"/>
              </p:ext>
            </p:extLst>
          </p:nvPr>
        </p:nvGraphicFramePr>
        <p:xfrm>
          <a:off x="609600" y="1208088"/>
          <a:ext cx="1314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Equation" r:id="rId3" imgW="1314412" imgH="419134" progId="Equation.DSMT4">
                  <p:embed/>
                </p:oleObj>
              </mc:Choice>
              <mc:Fallback>
                <p:oleObj name="Equation" r:id="rId3" imgW="1314412" imgH="4191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208088"/>
                        <a:ext cx="13144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533400" y="1905000"/>
            <a:ext cx="3973513" cy="369332"/>
            <a:chOff x="533400" y="1905000"/>
            <a:chExt cx="397351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905000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Bragg resonance</a:t>
              </a:r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82105"/>
                </p:ext>
              </p:extLst>
            </p:nvPr>
          </p:nvGraphicFramePr>
          <p:xfrm>
            <a:off x="2971800" y="1989653"/>
            <a:ext cx="449263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7" name="Equation" r:id="rId5" imgW="448778" imgH="200111" progId="Equation.DSMT4">
                    <p:embed/>
                  </p:oleObj>
                </mc:Choice>
                <mc:Fallback>
                  <p:oleObj name="Equation" r:id="rId5" imgW="448778" imgH="20011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1800" y="1989653"/>
                          <a:ext cx="449263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3235926"/>
                </p:ext>
              </p:extLst>
            </p:nvPr>
          </p:nvGraphicFramePr>
          <p:xfrm>
            <a:off x="3589338" y="1933575"/>
            <a:ext cx="91757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8" name="Equation" r:id="rId7" imgW="596880" imgH="190440" progId="Equation.DSMT4">
                    <p:embed/>
                  </p:oleObj>
                </mc:Choice>
                <mc:Fallback>
                  <p:oleObj name="Equation" r:id="rId7" imgW="5968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9338" y="1933575"/>
                          <a:ext cx="917575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226589"/>
              </p:ext>
            </p:extLst>
          </p:nvPr>
        </p:nvGraphicFramePr>
        <p:xfrm>
          <a:off x="4876800" y="1721365"/>
          <a:ext cx="13335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Equation" r:id="rId9" imgW="1066680" imgH="749160" progId="Equation.DSMT4">
                  <p:embed/>
                </p:oleObj>
              </mc:Choice>
              <mc:Fallback>
                <p:oleObj name="Equation" r:id="rId9" imgW="1066680" imgH="749160" progId="Equation.DSMT4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1721365"/>
                        <a:ext cx="133350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14139"/>
              </p:ext>
            </p:extLst>
          </p:nvPr>
        </p:nvGraphicFramePr>
        <p:xfrm>
          <a:off x="6880697" y="1989653"/>
          <a:ext cx="730250" cy="26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Equation" r:id="rId11" imgW="544016" imgH="200111" progId="Equation.DSMT4">
                  <p:embed/>
                </p:oleObj>
              </mc:Choice>
              <mc:Fallback>
                <p:oleObj name="Equation" r:id="rId11" imgW="544016" imgH="2001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0697" y="1989653"/>
                        <a:ext cx="730250" cy="26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87664"/>
              </p:ext>
            </p:extLst>
          </p:nvPr>
        </p:nvGraphicFramePr>
        <p:xfrm>
          <a:off x="742008" y="2971800"/>
          <a:ext cx="27971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1" name="Equation" r:id="rId13" imgW="2796562" imgH="228544" progId="Equation.DSMT4">
                  <p:embed/>
                </p:oleObj>
              </mc:Choice>
              <mc:Fallback>
                <p:oleObj name="Equation" r:id="rId13" imgW="2796562" imgH="228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2008" y="2971800"/>
                        <a:ext cx="279717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42147"/>
              </p:ext>
            </p:extLst>
          </p:nvPr>
        </p:nvGraphicFramePr>
        <p:xfrm>
          <a:off x="742008" y="3714194"/>
          <a:ext cx="2749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2" name="Equation" r:id="rId15" imgW="2748943" imgH="228544" progId="Equation.DSMT4">
                  <p:embed/>
                </p:oleObj>
              </mc:Choice>
              <mc:Fallback>
                <p:oleObj name="Equation" r:id="rId15" imgW="2748943" imgH="228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2008" y="3714194"/>
                        <a:ext cx="27495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534124" y="4128071"/>
            <a:ext cx="4449485" cy="2518890"/>
            <a:chOff x="565602" y="1194257"/>
            <a:chExt cx="7900717" cy="4402801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538454" y="4381500"/>
              <a:ext cx="5776746" cy="899374"/>
            </a:xfrm>
            <a:custGeom>
              <a:avLst/>
              <a:gdLst>
                <a:gd name="T0" fmla="*/ 56 w 3981"/>
                <a:gd name="T1" fmla="*/ 252 h 3300"/>
                <a:gd name="T2" fmla="*/ 120 w 3981"/>
                <a:gd name="T3" fmla="*/ 1052 h 3300"/>
                <a:gd name="T4" fmla="*/ 184 w 3981"/>
                <a:gd name="T5" fmla="*/ 2089 h 3300"/>
                <a:gd name="T6" fmla="*/ 248 w 3981"/>
                <a:gd name="T7" fmla="*/ 2952 h 3300"/>
                <a:gd name="T8" fmla="*/ 311 w 3981"/>
                <a:gd name="T9" fmla="*/ 3300 h 3300"/>
                <a:gd name="T10" fmla="*/ 375 w 3981"/>
                <a:gd name="T11" fmla="*/ 2995 h 3300"/>
                <a:gd name="T12" fmla="*/ 439 w 3981"/>
                <a:gd name="T13" fmla="*/ 2157 h 3300"/>
                <a:gd name="T14" fmla="*/ 503 w 3981"/>
                <a:gd name="T15" fmla="*/ 1119 h 3300"/>
                <a:gd name="T16" fmla="*/ 567 w 3981"/>
                <a:gd name="T17" fmla="*/ 291 h 3300"/>
                <a:gd name="T18" fmla="*/ 630 w 3981"/>
                <a:gd name="T19" fmla="*/ 1 h 3300"/>
                <a:gd name="T20" fmla="*/ 694 w 3981"/>
                <a:gd name="T21" fmla="*/ 364 h 3300"/>
                <a:gd name="T22" fmla="*/ 758 w 3981"/>
                <a:gd name="T23" fmla="*/ 1236 h 3300"/>
                <a:gd name="T24" fmla="*/ 822 w 3981"/>
                <a:gd name="T25" fmla="*/ 2271 h 3300"/>
                <a:gd name="T26" fmla="*/ 886 w 3981"/>
                <a:gd name="T27" fmla="*/ 3061 h 3300"/>
                <a:gd name="T28" fmla="*/ 949 w 3981"/>
                <a:gd name="T29" fmla="*/ 3293 h 3300"/>
                <a:gd name="T30" fmla="*/ 1014 w 3981"/>
                <a:gd name="T31" fmla="*/ 2874 h 3300"/>
                <a:gd name="T32" fmla="*/ 1077 w 3981"/>
                <a:gd name="T33" fmla="*/ 1970 h 3300"/>
                <a:gd name="T34" fmla="*/ 1141 w 3981"/>
                <a:gd name="T35" fmla="*/ 941 h 3300"/>
                <a:gd name="T36" fmla="*/ 1205 w 3981"/>
                <a:gd name="T37" fmla="*/ 192 h 3300"/>
                <a:gd name="T38" fmla="*/ 1269 w 3981"/>
                <a:gd name="T39" fmla="*/ 19 h 3300"/>
                <a:gd name="T40" fmla="*/ 1332 w 3981"/>
                <a:gd name="T41" fmla="*/ 493 h 3300"/>
                <a:gd name="T42" fmla="*/ 1396 w 3981"/>
                <a:gd name="T43" fmla="*/ 1425 h 3300"/>
                <a:gd name="T44" fmla="*/ 1460 w 3981"/>
                <a:gd name="T45" fmla="*/ 2445 h 3300"/>
                <a:gd name="T46" fmla="*/ 1524 w 3981"/>
                <a:gd name="T47" fmla="*/ 3151 h 3300"/>
                <a:gd name="T48" fmla="*/ 1588 w 3981"/>
                <a:gd name="T49" fmla="*/ 3263 h 3300"/>
                <a:gd name="T50" fmla="*/ 1651 w 3981"/>
                <a:gd name="T51" fmla="*/ 2736 h 3300"/>
                <a:gd name="T52" fmla="*/ 1716 w 3981"/>
                <a:gd name="T53" fmla="*/ 1780 h 3300"/>
                <a:gd name="T54" fmla="*/ 1779 w 3981"/>
                <a:gd name="T55" fmla="*/ 772 h 3300"/>
                <a:gd name="T56" fmla="*/ 1843 w 3981"/>
                <a:gd name="T57" fmla="*/ 112 h 3300"/>
                <a:gd name="T58" fmla="*/ 1907 w 3981"/>
                <a:gd name="T59" fmla="*/ 60 h 3300"/>
                <a:gd name="T60" fmla="*/ 1971 w 3981"/>
                <a:gd name="T61" fmla="*/ 638 h 3300"/>
                <a:gd name="T62" fmla="*/ 2035 w 3981"/>
                <a:gd name="T63" fmla="*/ 1616 h 3300"/>
                <a:gd name="T64" fmla="*/ 2098 w 3981"/>
                <a:gd name="T65" fmla="*/ 2608 h 3300"/>
                <a:gd name="T66" fmla="*/ 2162 w 3981"/>
                <a:gd name="T67" fmla="*/ 3221 h 3300"/>
                <a:gd name="T68" fmla="*/ 2226 w 3981"/>
                <a:gd name="T69" fmla="*/ 3211 h 3300"/>
                <a:gd name="T70" fmla="*/ 2290 w 3981"/>
                <a:gd name="T71" fmla="*/ 2584 h 3300"/>
                <a:gd name="T72" fmla="*/ 2354 w 3981"/>
                <a:gd name="T73" fmla="*/ 1587 h 3300"/>
                <a:gd name="T74" fmla="*/ 2418 w 3981"/>
                <a:gd name="T75" fmla="*/ 615 h 3300"/>
                <a:gd name="T76" fmla="*/ 2481 w 3981"/>
                <a:gd name="T77" fmla="*/ 52 h 3300"/>
                <a:gd name="T78" fmla="*/ 2545 w 3981"/>
                <a:gd name="T79" fmla="*/ 122 h 3300"/>
                <a:gd name="T80" fmla="*/ 2609 w 3981"/>
                <a:gd name="T81" fmla="*/ 797 h 3300"/>
                <a:gd name="T82" fmla="*/ 2673 w 3981"/>
                <a:gd name="T83" fmla="*/ 1809 h 3300"/>
                <a:gd name="T84" fmla="*/ 2737 w 3981"/>
                <a:gd name="T85" fmla="*/ 2758 h 3300"/>
                <a:gd name="T86" fmla="*/ 2800 w 3981"/>
                <a:gd name="T87" fmla="*/ 3269 h 3300"/>
                <a:gd name="T88" fmla="*/ 2864 w 3981"/>
                <a:gd name="T89" fmla="*/ 3139 h 3300"/>
                <a:gd name="T90" fmla="*/ 2928 w 3981"/>
                <a:gd name="T91" fmla="*/ 2420 h 3300"/>
                <a:gd name="T92" fmla="*/ 2992 w 3981"/>
                <a:gd name="T93" fmla="*/ 1395 h 3300"/>
                <a:gd name="T94" fmla="*/ 3056 w 3981"/>
                <a:gd name="T95" fmla="*/ 472 h 3300"/>
                <a:gd name="T96" fmla="*/ 3120 w 3981"/>
                <a:gd name="T97" fmla="*/ 15 h 3300"/>
                <a:gd name="T98" fmla="*/ 3184 w 3981"/>
                <a:gd name="T99" fmla="*/ 205 h 3300"/>
                <a:gd name="T100" fmla="*/ 3247 w 3981"/>
                <a:gd name="T101" fmla="*/ 967 h 3300"/>
                <a:gd name="T102" fmla="*/ 3311 w 3981"/>
                <a:gd name="T103" fmla="*/ 1999 h 3300"/>
                <a:gd name="T104" fmla="*/ 3375 w 3981"/>
                <a:gd name="T105" fmla="*/ 2893 h 3300"/>
                <a:gd name="T106" fmla="*/ 3439 w 3981"/>
                <a:gd name="T107" fmla="*/ 3295 h 3300"/>
                <a:gd name="T108" fmla="*/ 3503 w 3981"/>
                <a:gd name="T109" fmla="*/ 3046 h 3300"/>
                <a:gd name="T110" fmla="*/ 3566 w 3981"/>
                <a:gd name="T111" fmla="*/ 2244 h 3300"/>
                <a:gd name="T112" fmla="*/ 3630 w 3981"/>
                <a:gd name="T113" fmla="*/ 1207 h 3300"/>
                <a:gd name="T114" fmla="*/ 3694 w 3981"/>
                <a:gd name="T115" fmla="*/ 346 h 3300"/>
                <a:gd name="T116" fmla="*/ 3758 w 3981"/>
                <a:gd name="T117" fmla="*/ 0 h 3300"/>
                <a:gd name="T118" fmla="*/ 3822 w 3981"/>
                <a:gd name="T119" fmla="*/ 308 h 3300"/>
                <a:gd name="T120" fmla="*/ 3886 w 3981"/>
                <a:gd name="T121" fmla="*/ 1147 h 3300"/>
                <a:gd name="T122" fmla="*/ 3949 w 3981"/>
                <a:gd name="T123" fmla="*/ 2185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81" h="3300">
                  <a:moveTo>
                    <a:pt x="0" y="0"/>
                  </a:moveTo>
                  <a:lnTo>
                    <a:pt x="8" y="5"/>
                  </a:lnTo>
                  <a:lnTo>
                    <a:pt x="16" y="21"/>
                  </a:lnTo>
                  <a:lnTo>
                    <a:pt x="24" y="48"/>
                  </a:lnTo>
                  <a:lnTo>
                    <a:pt x="32" y="84"/>
                  </a:lnTo>
                  <a:lnTo>
                    <a:pt x="40" y="130"/>
                  </a:lnTo>
                  <a:lnTo>
                    <a:pt x="48" y="187"/>
                  </a:lnTo>
                  <a:lnTo>
                    <a:pt x="56" y="252"/>
                  </a:lnTo>
                  <a:lnTo>
                    <a:pt x="64" y="327"/>
                  </a:lnTo>
                  <a:lnTo>
                    <a:pt x="72" y="410"/>
                  </a:lnTo>
                  <a:lnTo>
                    <a:pt x="80" y="501"/>
                  </a:lnTo>
                  <a:lnTo>
                    <a:pt x="88" y="599"/>
                  </a:lnTo>
                  <a:lnTo>
                    <a:pt x="96" y="704"/>
                  </a:lnTo>
                  <a:lnTo>
                    <a:pt x="104" y="815"/>
                  </a:lnTo>
                  <a:lnTo>
                    <a:pt x="112" y="931"/>
                  </a:lnTo>
                  <a:lnTo>
                    <a:pt x="120" y="1052"/>
                  </a:lnTo>
                  <a:lnTo>
                    <a:pt x="128" y="1177"/>
                  </a:lnTo>
                  <a:lnTo>
                    <a:pt x="136" y="1305"/>
                  </a:lnTo>
                  <a:lnTo>
                    <a:pt x="144" y="1435"/>
                  </a:lnTo>
                  <a:lnTo>
                    <a:pt x="152" y="1566"/>
                  </a:lnTo>
                  <a:lnTo>
                    <a:pt x="160" y="1698"/>
                  </a:lnTo>
                  <a:lnTo>
                    <a:pt x="167" y="1830"/>
                  </a:lnTo>
                  <a:lnTo>
                    <a:pt x="176" y="1960"/>
                  </a:lnTo>
                  <a:lnTo>
                    <a:pt x="184" y="2089"/>
                  </a:lnTo>
                  <a:lnTo>
                    <a:pt x="192" y="2215"/>
                  </a:lnTo>
                  <a:lnTo>
                    <a:pt x="200" y="2337"/>
                  </a:lnTo>
                  <a:lnTo>
                    <a:pt x="208" y="2455"/>
                  </a:lnTo>
                  <a:lnTo>
                    <a:pt x="216" y="2567"/>
                  </a:lnTo>
                  <a:lnTo>
                    <a:pt x="224" y="2674"/>
                  </a:lnTo>
                  <a:lnTo>
                    <a:pt x="232" y="2774"/>
                  </a:lnTo>
                  <a:lnTo>
                    <a:pt x="240" y="2867"/>
                  </a:lnTo>
                  <a:lnTo>
                    <a:pt x="248" y="2952"/>
                  </a:lnTo>
                  <a:lnTo>
                    <a:pt x="255" y="3029"/>
                  </a:lnTo>
                  <a:lnTo>
                    <a:pt x="263" y="3097"/>
                  </a:lnTo>
                  <a:lnTo>
                    <a:pt x="271" y="3155"/>
                  </a:lnTo>
                  <a:lnTo>
                    <a:pt x="279" y="3205"/>
                  </a:lnTo>
                  <a:lnTo>
                    <a:pt x="287" y="3244"/>
                  </a:lnTo>
                  <a:lnTo>
                    <a:pt x="295" y="3273"/>
                  </a:lnTo>
                  <a:lnTo>
                    <a:pt x="303" y="3291"/>
                  </a:lnTo>
                  <a:lnTo>
                    <a:pt x="311" y="3300"/>
                  </a:lnTo>
                  <a:lnTo>
                    <a:pt x="319" y="3297"/>
                  </a:lnTo>
                  <a:lnTo>
                    <a:pt x="327" y="3284"/>
                  </a:lnTo>
                  <a:lnTo>
                    <a:pt x="335" y="3261"/>
                  </a:lnTo>
                  <a:lnTo>
                    <a:pt x="343" y="3227"/>
                  </a:lnTo>
                  <a:lnTo>
                    <a:pt x="351" y="3183"/>
                  </a:lnTo>
                  <a:lnTo>
                    <a:pt x="359" y="3130"/>
                  </a:lnTo>
                  <a:lnTo>
                    <a:pt x="367" y="3067"/>
                  </a:lnTo>
                  <a:lnTo>
                    <a:pt x="375" y="2995"/>
                  </a:lnTo>
                  <a:lnTo>
                    <a:pt x="383" y="2914"/>
                  </a:lnTo>
                  <a:lnTo>
                    <a:pt x="391" y="2825"/>
                  </a:lnTo>
                  <a:lnTo>
                    <a:pt x="399" y="2728"/>
                  </a:lnTo>
                  <a:lnTo>
                    <a:pt x="407" y="2625"/>
                  </a:lnTo>
                  <a:lnTo>
                    <a:pt x="415" y="2516"/>
                  </a:lnTo>
                  <a:lnTo>
                    <a:pt x="423" y="2401"/>
                  </a:lnTo>
                  <a:lnTo>
                    <a:pt x="431" y="2281"/>
                  </a:lnTo>
                  <a:lnTo>
                    <a:pt x="439" y="2157"/>
                  </a:lnTo>
                  <a:lnTo>
                    <a:pt x="447" y="2030"/>
                  </a:lnTo>
                  <a:lnTo>
                    <a:pt x="455" y="1901"/>
                  </a:lnTo>
                  <a:lnTo>
                    <a:pt x="463" y="1770"/>
                  </a:lnTo>
                  <a:lnTo>
                    <a:pt x="471" y="1637"/>
                  </a:lnTo>
                  <a:lnTo>
                    <a:pt x="479" y="1506"/>
                  </a:lnTo>
                  <a:lnTo>
                    <a:pt x="487" y="1375"/>
                  </a:lnTo>
                  <a:lnTo>
                    <a:pt x="495" y="1246"/>
                  </a:lnTo>
                  <a:lnTo>
                    <a:pt x="503" y="1119"/>
                  </a:lnTo>
                  <a:lnTo>
                    <a:pt x="511" y="996"/>
                  </a:lnTo>
                  <a:lnTo>
                    <a:pt x="519" y="877"/>
                  </a:lnTo>
                  <a:lnTo>
                    <a:pt x="527" y="763"/>
                  </a:lnTo>
                  <a:lnTo>
                    <a:pt x="535" y="655"/>
                  </a:lnTo>
                  <a:lnTo>
                    <a:pt x="543" y="553"/>
                  </a:lnTo>
                  <a:lnTo>
                    <a:pt x="551" y="458"/>
                  </a:lnTo>
                  <a:lnTo>
                    <a:pt x="559" y="370"/>
                  </a:lnTo>
                  <a:lnTo>
                    <a:pt x="567" y="291"/>
                  </a:lnTo>
                  <a:lnTo>
                    <a:pt x="575" y="221"/>
                  </a:lnTo>
                  <a:lnTo>
                    <a:pt x="583" y="159"/>
                  </a:lnTo>
                  <a:lnTo>
                    <a:pt x="591" y="108"/>
                  </a:lnTo>
                  <a:lnTo>
                    <a:pt x="599" y="66"/>
                  </a:lnTo>
                  <a:lnTo>
                    <a:pt x="606" y="34"/>
                  </a:lnTo>
                  <a:lnTo>
                    <a:pt x="614" y="13"/>
                  </a:lnTo>
                  <a:lnTo>
                    <a:pt x="622" y="2"/>
                  </a:lnTo>
                  <a:lnTo>
                    <a:pt x="630" y="1"/>
                  </a:lnTo>
                  <a:lnTo>
                    <a:pt x="638" y="11"/>
                  </a:lnTo>
                  <a:lnTo>
                    <a:pt x="646" y="32"/>
                  </a:lnTo>
                  <a:lnTo>
                    <a:pt x="654" y="63"/>
                  </a:lnTo>
                  <a:lnTo>
                    <a:pt x="662" y="104"/>
                  </a:lnTo>
                  <a:lnTo>
                    <a:pt x="671" y="155"/>
                  </a:lnTo>
                  <a:lnTo>
                    <a:pt x="679" y="215"/>
                  </a:lnTo>
                  <a:lnTo>
                    <a:pt x="686" y="285"/>
                  </a:lnTo>
                  <a:lnTo>
                    <a:pt x="694" y="364"/>
                  </a:lnTo>
                  <a:lnTo>
                    <a:pt x="702" y="450"/>
                  </a:lnTo>
                  <a:lnTo>
                    <a:pt x="710" y="545"/>
                  </a:lnTo>
                  <a:lnTo>
                    <a:pt x="718" y="646"/>
                  </a:lnTo>
                  <a:lnTo>
                    <a:pt x="726" y="754"/>
                  </a:lnTo>
                  <a:lnTo>
                    <a:pt x="734" y="868"/>
                  </a:lnTo>
                  <a:lnTo>
                    <a:pt x="742" y="987"/>
                  </a:lnTo>
                  <a:lnTo>
                    <a:pt x="750" y="1109"/>
                  </a:lnTo>
                  <a:lnTo>
                    <a:pt x="758" y="1236"/>
                  </a:lnTo>
                  <a:lnTo>
                    <a:pt x="766" y="1365"/>
                  </a:lnTo>
                  <a:lnTo>
                    <a:pt x="774" y="1495"/>
                  </a:lnTo>
                  <a:lnTo>
                    <a:pt x="782" y="1627"/>
                  </a:lnTo>
                  <a:lnTo>
                    <a:pt x="790" y="1759"/>
                  </a:lnTo>
                  <a:lnTo>
                    <a:pt x="798" y="1890"/>
                  </a:lnTo>
                  <a:lnTo>
                    <a:pt x="806" y="2020"/>
                  </a:lnTo>
                  <a:lnTo>
                    <a:pt x="814" y="2147"/>
                  </a:lnTo>
                  <a:lnTo>
                    <a:pt x="822" y="2271"/>
                  </a:lnTo>
                  <a:lnTo>
                    <a:pt x="830" y="2391"/>
                  </a:lnTo>
                  <a:lnTo>
                    <a:pt x="838" y="2507"/>
                  </a:lnTo>
                  <a:lnTo>
                    <a:pt x="846" y="2617"/>
                  </a:lnTo>
                  <a:lnTo>
                    <a:pt x="854" y="2720"/>
                  </a:lnTo>
                  <a:lnTo>
                    <a:pt x="862" y="2818"/>
                  </a:lnTo>
                  <a:lnTo>
                    <a:pt x="870" y="2907"/>
                  </a:lnTo>
                  <a:lnTo>
                    <a:pt x="878" y="2988"/>
                  </a:lnTo>
                  <a:lnTo>
                    <a:pt x="886" y="3061"/>
                  </a:lnTo>
                  <a:lnTo>
                    <a:pt x="894" y="3125"/>
                  </a:lnTo>
                  <a:lnTo>
                    <a:pt x="902" y="3179"/>
                  </a:lnTo>
                  <a:lnTo>
                    <a:pt x="910" y="3224"/>
                  </a:lnTo>
                  <a:lnTo>
                    <a:pt x="918" y="3258"/>
                  </a:lnTo>
                  <a:lnTo>
                    <a:pt x="926" y="3283"/>
                  </a:lnTo>
                  <a:lnTo>
                    <a:pt x="934" y="3297"/>
                  </a:lnTo>
                  <a:lnTo>
                    <a:pt x="942" y="3300"/>
                  </a:lnTo>
                  <a:lnTo>
                    <a:pt x="949" y="3293"/>
                  </a:lnTo>
                  <a:lnTo>
                    <a:pt x="957" y="3275"/>
                  </a:lnTo>
                  <a:lnTo>
                    <a:pt x="965" y="3246"/>
                  </a:lnTo>
                  <a:lnTo>
                    <a:pt x="973" y="3208"/>
                  </a:lnTo>
                  <a:lnTo>
                    <a:pt x="981" y="3160"/>
                  </a:lnTo>
                  <a:lnTo>
                    <a:pt x="989" y="3102"/>
                  </a:lnTo>
                  <a:lnTo>
                    <a:pt x="997" y="3034"/>
                  </a:lnTo>
                  <a:lnTo>
                    <a:pt x="1006" y="2958"/>
                  </a:lnTo>
                  <a:lnTo>
                    <a:pt x="1014" y="2874"/>
                  </a:lnTo>
                  <a:lnTo>
                    <a:pt x="1022" y="2781"/>
                  </a:lnTo>
                  <a:lnTo>
                    <a:pt x="1030" y="2682"/>
                  </a:lnTo>
                  <a:lnTo>
                    <a:pt x="1037" y="2576"/>
                  </a:lnTo>
                  <a:lnTo>
                    <a:pt x="1045" y="2463"/>
                  </a:lnTo>
                  <a:lnTo>
                    <a:pt x="1053" y="2346"/>
                  </a:lnTo>
                  <a:lnTo>
                    <a:pt x="1061" y="2224"/>
                  </a:lnTo>
                  <a:lnTo>
                    <a:pt x="1069" y="2099"/>
                  </a:lnTo>
                  <a:lnTo>
                    <a:pt x="1077" y="1970"/>
                  </a:lnTo>
                  <a:lnTo>
                    <a:pt x="1085" y="1840"/>
                  </a:lnTo>
                  <a:lnTo>
                    <a:pt x="1093" y="1709"/>
                  </a:lnTo>
                  <a:lnTo>
                    <a:pt x="1101" y="1577"/>
                  </a:lnTo>
                  <a:lnTo>
                    <a:pt x="1109" y="1445"/>
                  </a:lnTo>
                  <a:lnTo>
                    <a:pt x="1117" y="1315"/>
                  </a:lnTo>
                  <a:lnTo>
                    <a:pt x="1125" y="1187"/>
                  </a:lnTo>
                  <a:lnTo>
                    <a:pt x="1133" y="1062"/>
                  </a:lnTo>
                  <a:lnTo>
                    <a:pt x="1141" y="941"/>
                  </a:lnTo>
                  <a:lnTo>
                    <a:pt x="1149" y="824"/>
                  </a:lnTo>
                  <a:lnTo>
                    <a:pt x="1157" y="712"/>
                  </a:lnTo>
                  <a:lnTo>
                    <a:pt x="1165" y="607"/>
                  </a:lnTo>
                  <a:lnTo>
                    <a:pt x="1173" y="508"/>
                  </a:lnTo>
                  <a:lnTo>
                    <a:pt x="1181" y="416"/>
                  </a:lnTo>
                  <a:lnTo>
                    <a:pt x="1189" y="333"/>
                  </a:lnTo>
                  <a:lnTo>
                    <a:pt x="1197" y="258"/>
                  </a:lnTo>
                  <a:lnTo>
                    <a:pt x="1205" y="192"/>
                  </a:lnTo>
                  <a:lnTo>
                    <a:pt x="1213" y="135"/>
                  </a:lnTo>
                  <a:lnTo>
                    <a:pt x="1221" y="87"/>
                  </a:lnTo>
                  <a:lnTo>
                    <a:pt x="1229" y="50"/>
                  </a:lnTo>
                  <a:lnTo>
                    <a:pt x="1237" y="23"/>
                  </a:lnTo>
                  <a:lnTo>
                    <a:pt x="1245" y="6"/>
                  </a:lnTo>
                  <a:lnTo>
                    <a:pt x="1253" y="0"/>
                  </a:lnTo>
                  <a:lnTo>
                    <a:pt x="1261" y="5"/>
                  </a:lnTo>
                  <a:lnTo>
                    <a:pt x="1269" y="19"/>
                  </a:lnTo>
                  <a:lnTo>
                    <a:pt x="1277" y="45"/>
                  </a:lnTo>
                  <a:lnTo>
                    <a:pt x="1285" y="81"/>
                  </a:lnTo>
                  <a:lnTo>
                    <a:pt x="1293" y="126"/>
                  </a:lnTo>
                  <a:lnTo>
                    <a:pt x="1300" y="182"/>
                  </a:lnTo>
                  <a:lnTo>
                    <a:pt x="1308" y="247"/>
                  </a:lnTo>
                  <a:lnTo>
                    <a:pt x="1316" y="321"/>
                  </a:lnTo>
                  <a:lnTo>
                    <a:pt x="1324" y="403"/>
                  </a:lnTo>
                  <a:lnTo>
                    <a:pt x="1332" y="493"/>
                  </a:lnTo>
                  <a:lnTo>
                    <a:pt x="1341" y="591"/>
                  </a:lnTo>
                  <a:lnTo>
                    <a:pt x="1349" y="695"/>
                  </a:lnTo>
                  <a:lnTo>
                    <a:pt x="1357" y="806"/>
                  </a:lnTo>
                  <a:lnTo>
                    <a:pt x="1365" y="922"/>
                  </a:lnTo>
                  <a:lnTo>
                    <a:pt x="1373" y="1043"/>
                  </a:lnTo>
                  <a:lnTo>
                    <a:pt x="1381" y="1167"/>
                  </a:lnTo>
                  <a:lnTo>
                    <a:pt x="1388" y="1294"/>
                  </a:lnTo>
                  <a:lnTo>
                    <a:pt x="1396" y="1425"/>
                  </a:lnTo>
                  <a:lnTo>
                    <a:pt x="1404" y="1556"/>
                  </a:lnTo>
                  <a:lnTo>
                    <a:pt x="1412" y="1688"/>
                  </a:lnTo>
                  <a:lnTo>
                    <a:pt x="1420" y="1819"/>
                  </a:lnTo>
                  <a:lnTo>
                    <a:pt x="1428" y="1950"/>
                  </a:lnTo>
                  <a:lnTo>
                    <a:pt x="1436" y="2079"/>
                  </a:lnTo>
                  <a:lnTo>
                    <a:pt x="1444" y="2205"/>
                  </a:lnTo>
                  <a:lnTo>
                    <a:pt x="1452" y="2327"/>
                  </a:lnTo>
                  <a:lnTo>
                    <a:pt x="1460" y="2445"/>
                  </a:lnTo>
                  <a:lnTo>
                    <a:pt x="1468" y="2558"/>
                  </a:lnTo>
                  <a:lnTo>
                    <a:pt x="1476" y="2665"/>
                  </a:lnTo>
                  <a:lnTo>
                    <a:pt x="1484" y="2766"/>
                  </a:lnTo>
                  <a:lnTo>
                    <a:pt x="1492" y="2860"/>
                  </a:lnTo>
                  <a:lnTo>
                    <a:pt x="1500" y="2946"/>
                  </a:lnTo>
                  <a:lnTo>
                    <a:pt x="1508" y="3023"/>
                  </a:lnTo>
                  <a:lnTo>
                    <a:pt x="1516" y="3092"/>
                  </a:lnTo>
                  <a:lnTo>
                    <a:pt x="1524" y="3151"/>
                  </a:lnTo>
                  <a:lnTo>
                    <a:pt x="1532" y="3201"/>
                  </a:lnTo>
                  <a:lnTo>
                    <a:pt x="1540" y="3241"/>
                  </a:lnTo>
                  <a:lnTo>
                    <a:pt x="1548" y="3271"/>
                  </a:lnTo>
                  <a:lnTo>
                    <a:pt x="1556" y="3291"/>
                  </a:lnTo>
                  <a:lnTo>
                    <a:pt x="1564" y="3299"/>
                  </a:lnTo>
                  <a:lnTo>
                    <a:pt x="1572" y="3298"/>
                  </a:lnTo>
                  <a:lnTo>
                    <a:pt x="1580" y="3286"/>
                  </a:lnTo>
                  <a:lnTo>
                    <a:pt x="1588" y="3263"/>
                  </a:lnTo>
                  <a:lnTo>
                    <a:pt x="1596" y="3230"/>
                  </a:lnTo>
                  <a:lnTo>
                    <a:pt x="1604" y="3187"/>
                  </a:lnTo>
                  <a:lnTo>
                    <a:pt x="1612" y="3134"/>
                  </a:lnTo>
                  <a:lnTo>
                    <a:pt x="1620" y="3072"/>
                  </a:lnTo>
                  <a:lnTo>
                    <a:pt x="1628" y="3000"/>
                  </a:lnTo>
                  <a:lnTo>
                    <a:pt x="1636" y="2920"/>
                  </a:lnTo>
                  <a:lnTo>
                    <a:pt x="1644" y="2832"/>
                  </a:lnTo>
                  <a:lnTo>
                    <a:pt x="1651" y="2736"/>
                  </a:lnTo>
                  <a:lnTo>
                    <a:pt x="1659" y="2634"/>
                  </a:lnTo>
                  <a:lnTo>
                    <a:pt x="1668" y="2525"/>
                  </a:lnTo>
                  <a:lnTo>
                    <a:pt x="1676" y="2410"/>
                  </a:lnTo>
                  <a:lnTo>
                    <a:pt x="1684" y="2291"/>
                  </a:lnTo>
                  <a:lnTo>
                    <a:pt x="1692" y="2167"/>
                  </a:lnTo>
                  <a:lnTo>
                    <a:pt x="1700" y="2040"/>
                  </a:lnTo>
                  <a:lnTo>
                    <a:pt x="1708" y="1911"/>
                  </a:lnTo>
                  <a:lnTo>
                    <a:pt x="1716" y="1780"/>
                  </a:lnTo>
                  <a:lnTo>
                    <a:pt x="1724" y="1648"/>
                  </a:lnTo>
                  <a:lnTo>
                    <a:pt x="1731" y="1516"/>
                  </a:lnTo>
                  <a:lnTo>
                    <a:pt x="1739" y="1385"/>
                  </a:lnTo>
                  <a:lnTo>
                    <a:pt x="1747" y="1256"/>
                  </a:lnTo>
                  <a:lnTo>
                    <a:pt x="1755" y="1129"/>
                  </a:lnTo>
                  <a:lnTo>
                    <a:pt x="1763" y="1005"/>
                  </a:lnTo>
                  <a:lnTo>
                    <a:pt x="1771" y="886"/>
                  </a:lnTo>
                  <a:lnTo>
                    <a:pt x="1779" y="772"/>
                  </a:lnTo>
                  <a:lnTo>
                    <a:pt x="1787" y="663"/>
                  </a:lnTo>
                  <a:lnTo>
                    <a:pt x="1795" y="561"/>
                  </a:lnTo>
                  <a:lnTo>
                    <a:pt x="1803" y="465"/>
                  </a:lnTo>
                  <a:lnTo>
                    <a:pt x="1811" y="377"/>
                  </a:lnTo>
                  <a:lnTo>
                    <a:pt x="1819" y="297"/>
                  </a:lnTo>
                  <a:lnTo>
                    <a:pt x="1827" y="226"/>
                  </a:lnTo>
                  <a:lnTo>
                    <a:pt x="1835" y="164"/>
                  </a:lnTo>
                  <a:lnTo>
                    <a:pt x="1843" y="112"/>
                  </a:lnTo>
                  <a:lnTo>
                    <a:pt x="1851" y="69"/>
                  </a:lnTo>
                  <a:lnTo>
                    <a:pt x="1859" y="36"/>
                  </a:lnTo>
                  <a:lnTo>
                    <a:pt x="1867" y="14"/>
                  </a:lnTo>
                  <a:lnTo>
                    <a:pt x="1875" y="2"/>
                  </a:lnTo>
                  <a:lnTo>
                    <a:pt x="1883" y="1"/>
                  </a:lnTo>
                  <a:lnTo>
                    <a:pt x="1891" y="10"/>
                  </a:lnTo>
                  <a:lnTo>
                    <a:pt x="1899" y="30"/>
                  </a:lnTo>
                  <a:lnTo>
                    <a:pt x="1907" y="60"/>
                  </a:lnTo>
                  <a:lnTo>
                    <a:pt x="1915" y="101"/>
                  </a:lnTo>
                  <a:lnTo>
                    <a:pt x="1923" y="150"/>
                  </a:lnTo>
                  <a:lnTo>
                    <a:pt x="1931" y="211"/>
                  </a:lnTo>
                  <a:lnTo>
                    <a:pt x="1939" y="279"/>
                  </a:lnTo>
                  <a:lnTo>
                    <a:pt x="1947" y="357"/>
                  </a:lnTo>
                  <a:lnTo>
                    <a:pt x="1955" y="443"/>
                  </a:lnTo>
                  <a:lnTo>
                    <a:pt x="1963" y="537"/>
                  </a:lnTo>
                  <a:lnTo>
                    <a:pt x="1971" y="638"/>
                  </a:lnTo>
                  <a:lnTo>
                    <a:pt x="1979" y="745"/>
                  </a:lnTo>
                  <a:lnTo>
                    <a:pt x="1987" y="858"/>
                  </a:lnTo>
                  <a:lnTo>
                    <a:pt x="1995" y="977"/>
                  </a:lnTo>
                  <a:lnTo>
                    <a:pt x="2003" y="1099"/>
                  </a:lnTo>
                  <a:lnTo>
                    <a:pt x="2011" y="1225"/>
                  </a:lnTo>
                  <a:lnTo>
                    <a:pt x="2019" y="1354"/>
                  </a:lnTo>
                  <a:lnTo>
                    <a:pt x="2027" y="1485"/>
                  </a:lnTo>
                  <a:lnTo>
                    <a:pt x="2035" y="1616"/>
                  </a:lnTo>
                  <a:lnTo>
                    <a:pt x="2043" y="1748"/>
                  </a:lnTo>
                  <a:lnTo>
                    <a:pt x="2051" y="1880"/>
                  </a:lnTo>
                  <a:lnTo>
                    <a:pt x="2059" y="2009"/>
                  </a:lnTo>
                  <a:lnTo>
                    <a:pt x="2067" y="2137"/>
                  </a:lnTo>
                  <a:lnTo>
                    <a:pt x="2075" y="2262"/>
                  </a:lnTo>
                  <a:lnTo>
                    <a:pt x="2082" y="2382"/>
                  </a:lnTo>
                  <a:lnTo>
                    <a:pt x="2090" y="2498"/>
                  </a:lnTo>
                  <a:lnTo>
                    <a:pt x="2098" y="2608"/>
                  </a:lnTo>
                  <a:lnTo>
                    <a:pt x="2106" y="2712"/>
                  </a:lnTo>
                  <a:lnTo>
                    <a:pt x="2114" y="2810"/>
                  </a:lnTo>
                  <a:lnTo>
                    <a:pt x="2122" y="2900"/>
                  </a:lnTo>
                  <a:lnTo>
                    <a:pt x="2130" y="2982"/>
                  </a:lnTo>
                  <a:lnTo>
                    <a:pt x="2138" y="3056"/>
                  </a:lnTo>
                  <a:lnTo>
                    <a:pt x="2146" y="3120"/>
                  </a:lnTo>
                  <a:lnTo>
                    <a:pt x="2154" y="3175"/>
                  </a:lnTo>
                  <a:lnTo>
                    <a:pt x="2162" y="3221"/>
                  </a:lnTo>
                  <a:lnTo>
                    <a:pt x="2170" y="3256"/>
                  </a:lnTo>
                  <a:lnTo>
                    <a:pt x="2178" y="3281"/>
                  </a:lnTo>
                  <a:lnTo>
                    <a:pt x="2186" y="3296"/>
                  </a:lnTo>
                  <a:lnTo>
                    <a:pt x="2194" y="3300"/>
                  </a:lnTo>
                  <a:lnTo>
                    <a:pt x="2202" y="3294"/>
                  </a:lnTo>
                  <a:lnTo>
                    <a:pt x="2210" y="3276"/>
                  </a:lnTo>
                  <a:lnTo>
                    <a:pt x="2218" y="3249"/>
                  </a:lnTo>
                  <a:lnTo>
                    <a:pt x="2226" y="3211"/>
                  </a:lnTo>
                  <a:lnTo>
                    <a:pt x="2234" y="3164"/>
                  </a:lnTo>
                  <a:lnTo>
                    <a:pt x="2242" y="3107"/>
                  </a:lnTo>
                  <a:lnTo>
                    <a:pt x="2250" y="3040"/>
                  </a:lnTo>
                  <a:lnTo>
                    <a:pt x="2258" y="2965"/>
                  </a:lnTo>
                  <a:lnTo>
                    <a:pt x="2266" y="2881"/>
                  </a:lnTo>
                  <a:lnTo>
                    <a:pt x="2274" y="2789"/>
                  </a:lnTo>
                  <a:lnTo>
                    <a:pt x="2282" y="2690"/>
                  </a:lnTo>
                  <a:lnTo>
                    <a:pt x="2290" y="2584"/>
                  </a:lnTo>
                  <a:lnTo>
                    <a:pt x="2298" y="2473"/>
                  </a:lnTo>
                  <a:lnTo>
                    <a:pt x="2306" y="2356"/>
                  </a:lnTo>
                  <a:lnTo>
                    <a:pt x="2314" y="2234"/>
                  </a:lnTo>
                  <a:lnTo>
                    <a:pt x="2322" y="2109"/>
                  </a:lnTo>
                  <a:lnTo>
                    <a:pt x="2330" y="1981"/>
                  </a:lnTo>
                  <a:lnTo>
                    <a:pt x="2338" y="1851"/>
                  </a:lnTo>
                  <a:lnTo>
                    <a:pt x="2346" y="1719"/>
                  </a:lnTo>
                  <a:lnTo>
                    <a:pt x="2354" y="1587"/>
                  </a:lnTo>
                  <a:lnTo>
                    <a:pt x="2362" y="1456"/>
                  </a:lnTo>
                  <a:lnTo>
                    <a:pt x="2370" y="1325"/>
                  </a:lnTo>
                  <a:lnTo>
                    <a:pt x="2378" y="1197"/>
                  </a:lnTo>
                  <a:lnTo>
                    <a:pt x="2386" y="1072"/>
                  </a:lnTo>
                  <a:lnTo>
                    <a:pt x="2394" y="950"/>
                  </a:lnTo>
                  <a:lnTo>
                    <a:pt x="2402" y="833"/>
                  </a:lnTo>
                  <a:lnTo>
                    <a:pt x="2410" y="721"/>
                  </a:lnTo>
                  <a:lnTo>
                    <a:pt x="2418" y="615"/>
                  </a:lnTo>
                  <a:lnTo>
                    <a:pt x="2426" y="516"/>
                  </a:lnTo>
                  <a:lnTo>
                    <a:pt x="2433" y="423"/>
                  </a:lnTo>
                  <a:lnTo>
                    <a:pt x="2441" y="340"/>
                  </a:lnTo>
                  <a:lnTo>
                    <a:pt x="2449" y="264"/>
                  </a:lnTo>
                  <a:lnTo>
                    <a:pt x="2457" y="196"/>
                  </a:lnTo>
                  <a:lnTo>
                    <a:pt x="2465" y="139"/>
                  </a:lnTo>
                  <a:lnTo>
                    <a:pt x="2473" y="90"/>
                  </a:lnTo>
                  <a:lnTo>
                    <a:pt x="2481" y="52"/>
                  </a:lnTo>
                  <a:lnTo>
                    <a:pt x="2489" y="25"/>
                  </a:lnTo>
                  <a:lnTo>
                    <a:pt x="2497" y="7"/>
                  </a:lnTo>
                  <a:lnTo>
                    <a:pt x="2506" y="0"/>
                  </a:lnTo>
                  <a:lnTo>
                    <a:pt x="2513" y="4"/>
                  </a:lnTo>
                  <a:lnTo>
                    <a:pt x="2521" y="18"/>
                  </a:lnTo>
                  <a:lnTo>
                    <a:pt x="2529" y="43"/>
                  </a:lnTo>
                  <a:lnTo>
                    <a:pt x="2537" y="77"/>
                  </a:lnTo>
                  <a:lnTo>
                    <a:pt x="2545" y="122"/>
                  </a:lnTo>
                  <a:lnTo>
                    <a:pt x="2553" y="177"/>
                  </a:lnTo>
                  <a:lnTo>
                    <a:pt x="2561" y="241"/>
                  </a:lnTo>
                  <a:lnTo>
                    <a:pt x="2569" y="314"/>
                  </a:lnTo>
                  <a:lnTo>
                    <a:pt x="2577" y="396"/>
                  </a:lnTo>
                  <a:lnTo>
                    <a:pt x="2585" y="486"/>
                  </a:lnTo>
                  <a:lnTo>
                    <a:pt x="2593" y="583"/>
                  </a:lnTo>
                  <a:lnTo>
                    <a:pt x="2601" y="687"/>
                  </a:lnTo>
                  <a:lnTo>
                    <a:pt x="2609" y="797"/>
                  </a:lnTo>
                  <a:lnTo>
                    <a:pt x="2617" y="912"/>
                  </a:lnTo>
                  <a:lnTo>
                    <a:pt x="2625" y="1032"/>
                  </a:lnTo>
                  <a:lnTo>
                    <a:pt x="2633" y="1157"/>
                  </a:lnTo>
                  <a:lnTo>
                    <a:pt x="2641" y="1284"/>
                  </a:lnTo>
                  <a:lnTo>
                    <a:pt x="2649" y="1414"/>
                  </a:lnTo>
                  <a:lnTo>
                    <a:pt x="2657" y="1545"/>
                  </a:lnTo>
                  <a:lnTo>
                    <a:pt x="2665" y="1677"/>
                  </a:lnTo>
                  <a:lnTo>
                    <a:pt x="2673" y="1809"/>
                  </a:lnTo>
                  <a:lnTo>
                    <a:pt x="2681" y="1940"/>
                  </a:lnTo>
                  <a:lnTo>
                    <a:pt x="2689" y="2069"/>
                  </a:lnTo>
                  <a:lnTo>
                    <a:pt x="2697" y="2195"/>
                  </a:lnTo>
                  <a:lnTo>
                    <a:pt x="2705" y="2318"/>
                  </a:lnTo>
                  <a:lnTo>
                    <a:pt x="2713" y="2436"/>
                  </a:lnTo>
                  <a:lnTo>
                    <a:pt x="2721" y="2549"/>
                  </a:lnTo>
                  <a:lnTo>
                    <a:pt x="2729" y="2657"/>
                  </a:lnTo>
                  <a:lnTo>
                    <a:pt x="2737" y="2758"/>
                  </a:lnTo>
                  <a:lnTo>
                    <a:pt x="2745" y="2852"/>
                  </a:lnTo>
                  <a:lnTo>
                    <a:pt x="2753" y="2939"/>
                  </a:lnTo>
                  <a:lnTo>
                    <a:pt x="2761" y="3017"/>
                  </a:lnTo>
                  <a:lnTo>
                    <a:pt x="2769" y="3087"/>
                  </a:lnTo>
                  <a:lnTo>
                    <a:pt x="2777" y="3147"/>
                  </a:lnTo>
                  <a:lnTo>
                    <a:pt x="2784" y="3197"/>
                  </a:lnTo>
                  <a:lnTo>
                    <a:pt x="2792" y="3238"/>
                  </a:lnTo>
                  <a:lnTo>
                    <a:pt x="2800" y="3269"/>
                  </a:lnTo>
                  <a:lnTo>
                    <a:pt x="2808" y="3289"/>
                  </a:lnTo>
                  <a:lnTo>
                    <a:pt x="2816" y="3299"/>
                  </a:lnTo>
                  <a:lnTo>
                    <a:pt x="2824" y="3298"/>
                  </a:lnTo>
                  <a:lnTo>
                    <a:pt x="2833" y="3287"/>
                  </a:lnTo>
                  <a:lnTo>
                    <a:pt x="2841" y="3265"/>
                  </a:lnTo>
                  <a:lnTo>
                    <a:pt x="2849" y="3233"/>
                  </a:lnTo>
                  <a:lnTo>
                    <a:pt x="2857" y="3191"/>
                  </a:lnTo>
                  <a:lnTo>
                    <a:pt x="2864" y="3139"/>
                  </a:lnTo>
                  <a:lnTo>
                    <a:pt x="2872" y="3077"/>
                  </a:lnTo>
                  <a:lnTo>
                    <a:pt x="2880" y="3007"/>
                  </a:lnTo>
                  <a:lnTo>
                    <a:pt x="2888" y="2927"/>
                  </a:lnTo>
                  <a:lnTo>
                    <a:pt x="2896" y="2840"/>
                  </a:lnTo>
                  <a:lnTo>
                    <a:pt x="2904" y="2744"/>
                  </a:lnTo>
                  <a:lnTo>
                    <a:pt x="2912" y="2642"/>
                  </a:lnTo>
                  <a:lnTo>
                    <a:pt x="2920" y="2534"/>
                  </a:lnTo>
                  <a:lnTo>
                    <a:pt x="2928" y="2420"/>
                  </a:lnTo>
                  <a:lnTo>
                    <a:pt x="2936" y="2300"/>
                  </a:lnTo>
                  <a:lnTo>
                    <a:pt x="2944" y="2177"/>
                  </a:lnTo>
                  <a:lnTo>
                    <a:pt x="2952" y="2050"/>
                  </a:lnTo>
                  <a:lnTo>
                    <a:pt x="2960" y="1921"/>
                  </a:lnTo>
                  <a:lnTo>
                    <a:pt x="2968" y="1790"/>
                  </a:lnTo>
                  <a:lnTo>
                    <a:pt x="2976" y="1659"/>
                  </a:lnTo>
                  <a:lnTo>
                    <a:pt x="2984" y="1527"/>
                  </a:lnTo>
                  <a:lnTo>
                    <a:pt x="2992" y="1395"/>
                  </a:lnTo>
                  <a:lnTo>
                    <a:pt x="3000" y="1266"/>
                  </a:lnTo>
                  <a:lnTo>
                    <a:pt x="3008" y="1139"/>
                  </a:lnTo>
                  <a:lnTo>
                    <a:pt x="3016" y="1015"/>
                  </a:lnTo>
                  <a:lnTo>
                    <a:pt x="3024" y="896"/>
                  </a:lnTo>
                  <a:lnTo>
                    <a:pt x="3032" y="781"/>
                  </a:lnTo>
                  <a:lnTo>
                    <a:pt x="3040" y="672"/>
                  </a:lnTo>
                  <a:lnTo>
                    <a:pt x="3048" y="568"/>
                  </a:lnTo>
                  <a:lnTo>
                    <a:pt x="3056" y="472"/>
                  </a:lnTo>
                  <a:lnTo>
                    <a:pt x="3064" y="384"/>
                  </a:lnTo>
                  <a:lnTo>
                    <a:pt x="3072" y="303"/>
                  </a:lnTo>
                  <a:lnTo>
                    <a:pt x="3080" y="231"/>
                  </a:lnTo>
                  <a:lnTo>
                    <a:pt x="3088" y="169"/>
                  </a:lnTo>
                  <a:lnTo>
                    <a:pt x="3096" y="115"/>
                  </a:lnTo>
                  <a:lnTo>
                    <a:pt x="3104" y="72"/>
                  </a:lnTo>
                  <a:lnTo>
                    <a:pt x="3112" y="38"/>
                  </a:lnTo>
                  <a:lnTo>
                    <a:pt x="3120" y="15"/>
                  </a:lnTo>
                  <a:lnTo>
                    <a:pt x="3128" y="3"/>
                  </a:lnTo>
                  <a:lnTo>
                    <a:pt x="3135" y="1"/>
                  </a:lnTo>
                  <a:lnTo>
                    <a:pt x="3143" y="9"/>
                  </a:lnTo>
                  <a:lnTo>
                    <a:pt x="3151" y="28"/>
                  </a:lnTo>
                  <a:lnTo>
                    <a:pt x="3159" y="57"/>
                  </a:lnTo>
                  <a:lnTo>
                    <a:pt x="3168" y="97"/>
                  </a:lnTo>
                  <a:lnTo>
                    <a:pt x="3176" y="146"/>
                  </a:lnTo>
                  <a:lnTo>
                    <a:pt x="3184" y="205"/>
                  </a:lnTo>
                  <a:lnTo>
                    <a:pt x="3192" y="274"/>
                  </a:lnTo>
                  <a:lnTo>
                    <a:pt x="3200" y="351"/>
                  </a:lnTo>
                  <a:lnTo>
                    <a:pt x="3208" y="436"/>
                  </a:lnTo>
                  <a:lnTo>
                    <a:pt x="3215" y="529"/>
                  </a:lnTo>
                  <a:lnTo>
                    <a:pt x="3223" y="630"/>
                  </a:lnTo>
                  <a:lnTo>
                    <a:pt x="3231" y="737"/>
                  </a:lnTo>
                  <a:lnTo>
                    <a:pt x="3239" y="849"/>
                  </a:lnTo>
                  <a:lnTo>
                    <a:pt x="3247" y="967"/>
                  </a:lnTo>
                  <a:lnTo>
                    <a:pt x="3255" y="1089"/>
                  </a:lnTo>
                  <a:lnTo>
                    <a:pt x="3263" y="1215"/>
                  </a:lnTo>
                  <a:lnTo>
                    <a:pt x="3271" y="1344"/>
                  </a:lnTo>
                  <a:lnTo>
                    <a:pt x="3279" y="1475"/>
                  </a:lnTo>
                  <a:lnTo>
                    <a:pt x="3287" y="1606"/>
                  </a:lnTo>
                  <a:lnTo>
                    <a:pt x="3295" y="1738"/>
                  </a:lnTo>
                  <a:lnTo>
                    <a:pt x="3303" y="1869"/>
                  </a:lnTo>
                  <a:lnTo>
                    <a:pt x="3311" y="1999"/>
                  </a:lnTo>
                  <a:lnTo>
                    <a:pt x="3319" y="2127"/>
                  </a:lnTo>
                  <a:lnTo>
                    <a:pt x="3327" y="2252"/>
                  </a:lnTo>
                  <a:lnTo>
                    <a:pt x="3335" y="2373"/>
                  </a:lnTo>
                  <a:lnTo>
                    <a:pt x="3343" y="2489"/>
                  </a:lnTo>
                  <a:lnTo>
                    <a:pt x="3351" y="2600"/>
                  </a:lnTo>
                  <a:lnTo>
                    <a:pt x="3359" y="2704"/>
                  </a:lnTo>
                  <a:lnTo>
                    <a:pt x="3367" y="2803"/>
                  </a:lnTo>
                  <a:lnTo>
                    <a:pt x="3375" y="2893"/>
                  </a:lnTo>
                  <a:lnTo>
                    <a:pt x="3383" y="2976"/>
                  </a:lnTo>
                  <a:lnTo>
                    <a:pt x="3391" y="3050"/>
                  </a:lnTo>
                  <a:lnTo>
                    <a:pt x="3399" y="3116"/>
                  </a:lnTo>
                  <a:lnTo>
                    <a:pt x="3407" y="3171"/>
                  </a:lnTo>
                  <a:lnTo>
                    <a:pt x="3415" y="3218"/>
                  </a:lnTo>
                  <a:lnTo>
                    <a:pt x="3423" y="3254"/>
                  </a:lnTo>
                  <a:lnTo>
                    <a:pt x="3431" y="3280"/>
                  </a:lnTo>
                  <a:lnTo>
                    <a:pt x="3439" y="3295"/>
                  </a:lnTo>
                  <a:lnTo>
                    <a:pt x="3447" y="3300"/>
                  </a:lnTo>
                  <a:lnTo>
                    <a:pt x="3455" y="3295"/>
                  </a:lnTo>
                  <a:lnTo>
                    <a:pt x="3463" y="3278"/>
                  </a:lnTo>
                  <a:lnTo>
                    <a:pt x="3471" y="3252"/>
                  </a:lnTo>
                  <a:lnTo>
                    <a:pt x="3479" y="3215"/>
                  </a:lnTo>
                  <a:lnTo>
                    <a:pt x="3486" y="3168"/>
                  </a:lnTo>
                  <a:lnTo>
                    <a:pt x="3494" y="3112"/>
                  </a:lnTo>
                  <a:lnTo>
                    <a:pt x="3503" y="3046"/>
                  </a:lnTo>
                  <a:lnTo>
                    <a:pt x="3511" y="2971"/>
                  </a:lnTo>
                  <a:lnTo>
                    <a:pt x="3519" y="2888"/>
                  </a:lnTo>
                  <a:lnTo>
                    <a:pt x="3527" y="2797"/>
                  </a:lnTo>
                  <a:lnTo>
                    <a:pt x="3535" y="2698"/>
                  </a:lnTo>
                  <a:lnTo>
                    <a:pt x="3543" y="2593"/>
                  </a:lnTo>
                  <a:lnTo>
                    <a:pt x="3551" y="2482"/>
                  </a:lnTo>
                  <a:lnTo>
                    <a:pt x="3559" y="2365"/>
                  </a:lnTo>
                  <a:lnTo>
                    <a:pt x="3566" y="2244"/>
                  </a:lnTo>
                  <a:lnTo>
                    <a:pt x="3574" y="2119"/>
                  </a:lnTo>
                  <a:lnTo>
                    <a:pt x="3582" y="1991"/>
                  </a:lnTo>
                  <a:lnTo>
                    <a:pt x="3590" y="1861"/>
                  </a:lnTo>
                  <a:lnTo>
                    <a:pt x="3598" y="1730"/>
                  </a:lnTo>
                  <a:lnTo>
                    <a:pt x="3606" y="1598"/>
                  </a:lnTo>
                  <a:lnTo>
                    <a:pt x="3614" y="1466"/>
                  </a:lnTo>
                  <a:lnTo>
                    <a:pt x="3622" y="1336"/>
                  </a:lnTo>
                  <a:lnTo>
                    <a:pt x="3630" y="1207"/>
                  </a:lnTo>
                  <a:lnTo>
                    <a:pt x="3638" y="1081"/>
                  </a:lnTo>
                  <a:lnTo>
                    <a:pt x="3646" y="960"/>
                  </a:lnTo>
                  <a:lnTo>
                    <a:pt x="3654" y="842"/>
                  </a:lnTo>
                  <a:lnTo>
                    <a:pt x="3662" y="730"/>
                  </a:lnTo>
                  <a:lnTo>
                    <a:pt x="3670" y="623"/>
                  </a:lnTo>
                  <a:lnTo>
                    <a:pt x="3678" y="523"/>
                  </a:lnTo>
                  <a:lnTo>
                    <a:pt x="3686" y="430"/>
                  </a:lnTo>
                  <a:lnTo>
                    <a:pt x="3694" y="346"/>
                  </a:lnTo>
                  <a:lnTo>
                    <a:pt x="3702" y="269"/>
                  </a:lnTo>
                  <a:lnTo>
                    <a:pt x="3710" y="201"/>
                  </a:lnTo>
                  <a:lnTo>
                    <a:pt x="3718" y="143"/>
                  </a:lnTo>
                  <a:lnTo>
                    <a:pt x="3726" y="94"/>
                  </a:lnTo>
                  <a:lnTo>
                    <a:pt x="3734" y="55"/>
                  </a:lnTo>
                  <a:lnTo>
                    <a:pt x="3742" y="26"/>
                  </a:lnTo>
                  <a:lnTo>
                    <a:pt x="3750" y="8"/>
                  </a:lnTo>
                  <a:lnTo>
                    <a:pt x="3758" y="0"/>
                  </a:lnTo>
                  <a:lnTo>
                    <a:pt x="3766" y="3"/>
                  </a:lnTo>
                  <a:lnTo>
                    <a:pt x="3774" y="16"/>
                  </a:lnTo>
                  <a:lnTo>
                    <a:pt x="3782" y="40"/>
                  </a:lnTo>
                  <a:lnTo>
                    <a:pt x="3790" y="74"/>
                  </a:lnTo>
                  <a:lnTo>
                    <a:pt x="3798" y="118"/>
                  </a:lnTo>
                  <a:lnTo>
                    <a:pt x="3806" y="172"/>
                  </a:lnTo>
                  <a:lnTo>
                    <a:pt x="3814" y="236"/>
                  </a:lnTo>
                  <a:lnTo>
                    <a:pt x="3822" y="308"/>
                  </a:lnTo>
                  <a:lnTo>
                    <a:pt x="3830" y="389"/>
                  </a:lnTo>
                  <a:lnTo>
                    <a:pt x="3838" y="478"/>
                  </a:lnTo>
                  <a:lnTo>
                    <a:pt x="3846" y="574"/>
                  </a:lnTo>
                  <a:lnTo>
                    <a:pt x="3854" y="678"/>
                  </a:lnTo>
                  <a:lnTo>
                    <a:pt x="3862" y="788"/>
                  </a:lnTo>
                  <a:lnTo>
                    <a:pt x="3870" y="903"/>
                  </a:lnTo>
                  <a:lnTo>
                    <a:pt x="3878" y="1023"/>
                  </a:lnTo>
                  <a:lnTo>
                    <a:pt x="3886" y="1147"/>
                  </a:lnTo>
                  <a:lnTo>
                    <a:pt x="3894" y="1274"/>
                  </a:lnTo>
                  <a:lnTo>
                    <a:pt x="3902" y="1404"/>
                  </a:lnTo>
                  <a:lnTo>
                    <a:pt x="3910" y="1535"/>
                  </a:lnTo>
                  <a:lnTo>
                    <a:pt x="3917" y="1667"/>
                  </a:lnTo>
                  <a:lnTo>
                    <a:pt x="3925" y="1799"/>
                  </a:lnTo>
                  <a:lnTo>
                    <a:pt x="3933" y="1929"/>
                  </a:lnTo>
                  <a:lnTo>
                    <a:pt x="3941" y="2058"/>
                  </a:lnTo>
                  <a:lnTo>
                    <a:pt x="3949" y="2185"/>
                  </a:lnTo>
                  <a:lnTo>
                    <a:pt x="3957" y="2308"/>
                  </a:lnTo>
                  <a:lnTo>
                    <a:pt x="3965" y="2427"/>
                  </a:lnTo>
                  <a:lnTo>
                    <a:pt x="3973" y="2541"/>
                  </a:lnTo>
                  <a:lnTo>
                    <a:pt x="3981" y="2649"/>
                  </a:lnTo>
                </a:path>
              </a:pathLst>
            </a:custGeom>
            <a:noFill/>
            <a:ln w="603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538454" y="1667112"/>
              <a:ext cx="5776746" cy="828438"/>
            </a:xfrm>
            <a:custGeom>
              <a:avLst/>
              <a:gdLst>
                <a:gd name="T0" fmla="*/ 56 w 3981"/>
                <a:gd name="T1" fmla="*/ 3048 h 3300"/>
                <a:gd name="T2" fmla="*/ 120 w 3981"/>
                <a:gd name="T3" fmla="*/ 2248 h 3300"/>
                <a:gd name="T4" fmla="*/ 184 w 3981"/>
                <a:gd name="T5" fmla="*/ 1211 h 3300"/>
                <a:gd name="T6" fmla="*/ 248 w 3981"/>
                <a:gd name="T7" fmla="*/ 348 h 3300"/>
                <a:gd name="T8" fmla="*/ 311 w 3981"/>
                <a:gd name="T9" fmla="*/ 0 h 3300"/>
                <a:gd name="T10" fmla="*/ 375 w 3981"/>
                <a:gd name="T11" fmla="*/ 305 h 3300"/>
                <a:gd name="T12" fmla="*/ 439 w 3981"/>
                <a:gd name="T13" fmla="*/ 1143 h 3300"/>
                <a:gd name="T14" fmla="*/ 503 w 3981"/>
                <a:gd name="T15" fmla="*/ 2181 h 3300"/>
                <a:gd name="T16" fmla="*/ 567 w 3981"/>
                <a:gd name="T17" fmla="*/ 3009 h 3300"/>
                <a:gd name="T18" fmla="*/ 630 w 3981"/>
                <a:gd name="T19" fmla="*/ 3299 h 3300"/>
                <a:gd name="T20" fmla="*/ 694 w 3981"/>
                <a:gd name="T21" fmla="*/ 2936 h 3300"/>
                <a:gd name="T22" fmla="*/ 758 w 3981"/>
                <a:gd name="T23" fmla="*/ 2065 h 3300"/>
                <a:gd name="T24" fmla="*/ 822 w 3981"/>
                <a:gd name="T25" fmla="*/ 1029 h 3300"/>
                <a:gd name="T26" fmla="*/ 886 w 3981"/>
                <a:gd name="T27" fmla="*/ 239 h 3300"/>
                <a:gd name="T28" fmla="*/ 949 w 3981"/>
                <a:gd name="T29" fmla="*/ 7 h 3300"/>
                <a:gd name="T30" fmla="*/ 1014 w 3981"/>
                <a:gd name="T31" fmla="*/ 427 h 3300"/>
                <a:gd name="T32" fmla="*/ 1077 w 3981"/>
                <a:gd name="T33" fmla="*/ 1329 h 3300"/>
                <a:gd name="T34" fmla="*/ 1141 w 3981"/>
                <a:gd name="T35" fmla="*/ 2360 h 3300"/>
                <a:gd name="T36" fmla="*/ 1205 w 3981"/>
                <a:gd name="T37" fmla="*/ 3109 h 3300"/>
                <a:gd name="T38" fmla="*/ 1269 w 3981"/>
                <a:gd name="T39" fmla="*/ 3280 h 3300"/>
                <a:gd name="T40" fmla="*/ 1332 w 3981"/>
                <a:gd name="T41" fmla="*/ 2807 h 3300"/>
                <a:gd name="T42" fmla="*/ 1396 w 3981"/>
                <a:gd name="T43" fmla="*/ 1876 h 3300"/>
                <a:gd name="T44" fmla="*/ 1460 w 3981"/>
                <a:gd name="T45" fmla="*/ 855 h 3300"/>
                <a:gd name="T46" fmla="*/ 1524 w 3981"/>
                <a:gd name="T47" fmla="*/ 149 h 3300"/>
                <a:gd name="T48" fmla="*/ 1588 w 3981"/>
                <a:gd name="T49" fmla="*/ 37 h 3300"/>
                <a:gd name="T50" fmla="*/ 1651 w 3981"/>
                <a:gd name="T51" fmla="*/ 563 h 3300"/>
                <a:gd name="T52" fmla="*/ 1716 w 3981"/>
                <a:gd name="T53" fmla="*/ 1520 h 3300"/>
                <a:gd name="T54" fmla="*/ 1779 w 3981"/>
                <a:gd name="T55" fmla="*/ 2528 h 3300"/>
                <a:gd name="T56" fmla="*/ 1843 w 3981"/>
                <a:gd name="T57" fmla="*/ 3189 h 3300"/>
                <a:gd name="T58" fmla="*/ 1907 w 3981"/>
                <a:gd name="T59" fmla="*/ 3240 h 3300"/>
                <a:gd name="T60" fmla="*/ 1971 w 3981"/>
                <a:gd name="T61" fmla="*/ 2662 h 3300"/>
                <a:gd name="T62" fmla="*/ 2035 w 3981"/>
                <a:gd name="T63" fmla="*/ 1683 h 3300"/>
                <a:gd name="T64" fmla="*/ 2098 w 3981"/>
                <a:gd name="T65" fmla="*/ 692 h 3300"/>
                <a:gd name="T66" fmla="*/ 2162 w 3981"/>
                <a:gd name="T67" fmla="*/ 79 h 3300"/>
                <a:gd name="T68" fmla="*/ 2226 w 3981"/>
                <a:gd name="T69" fmla="*/ 89 h 3300"/>
                <a:gd name="T70" fmla="*/ 2290 w 3981"/>
                <a:gd name="T71" fmla="*/ 716 h 3300"/>
                <a:gd name="T72" fmla="*/ 2354 w 3981"/>
                <a:gd name="T73" fmla="*/ 1713 h 3300"/>
                <a:gd name="T74" fmla="*/ 2418 w 3981"/>
                <a:gd name="T75" fmla="*/ 2685 h 3300"/>
                <a:gd name="T76" fmla="*/ 2481 w 3981"/>
                <a:gd name="T77" fmla="*/ 3248 h 3300"/>
                <a:gd name="T78" fmla="*/ 2545 w 3981"/>
                <a:gd name="T79" fmla="*/ 3178 h 3300"/>
                <a:gd name="T80" fmla="*/ 2609 w 3981"/>
                <a:gd name="T81" fmla="*/ 2504 h 3300"/>
                <a:gd name="T82" fmla="*/ 2673 w 3981"/>
                <a:gd name="T83" fmla="*/ 1491 h 3300"/>
                <a:gd name="T84" fmla="*/ 2737 w 3981"/>
                <a:gd name="T85" fmla="*/ 542 h 3300"/>
                <a:gd name="T86" fmla="*/ 2800 w 3981"/>
                <a:gd name="T87" fmla="*/ 31 h 3300"/>
                <a:gd name="T88" fmla="*/ 2864 w 3981"/>
                <a:gd name="T89" fmla="*/ 161 h 3300"/>
                <a:gd name="T90" fmla="*/ 2928 w 3981"/>
                <a:gd name="T91" fmla="*/ 881 h 3300"/>
                <a:gd name="T92" fmla="*/ 2992 w 3981"/>
                <a:gd name="T93" fmla="*/ 1905 h 3300"/>
                <a:gd name="T94" fmla="*/ 3056 w 3981"/>
                <a:gd name="T95" fmla="*/ 2828 h 3300"/>
                <a:gd name="T96" fmla="*/ 3120 w 3981"/>
                <a:gd name="T97" fmla="*/ 3285 h 3300"/>
                <a:gd name="T98" fmla="*/ 3184 w 3981"/>
                <a:gd name="T99" fmla="*/ 3095 h 3300"/>
                <a:gd name="T100" fmla="*/ 3247 w 3981"/>
                <a:gd name="T101" fmla="*/ 2333 h 3300"/>
                <a:gd name="T102" fmla="*/ 3311 w 3981"/>
                <a:gd name="T103" fmla="*/ 1301 h 3300"/>
                <a:gd name="T104" fmla="*/ 3375 w 3981"/>
                <a:gd name="T105" fmla="*/ 407 h 3300"/>
                <a:gd name="T106" fmla="*/ 3439 w 3981"/>
                <a:gd name="T107" fmla="*/ 5 h 3300"/>
                <a:gd name="T108" fmla="*/ 3503 w 3981"/>
                <a:gd name="T109" fmla="*/ 254 h 3300"/>
                <a:gd name="T110" fmla="*/ 3566 w 3981"/>
                <a:gd name="T111" fmla="*/ 1056 h 3300"/>
                <a:gd name="T112" fmla="*/ 3630 w 3981"/>
                <a:gd name="T113" fmla="*/ 2093 h 3300"/>
                <a:gd name="T114" fmla="*/ 3694 w 3981"/>
                <a:gd name="T115" fmla="*/ 2954 h 3300"/>
                <a:gd name="T116" fmla="*/ 3758 w 3981"/>
                <a:gd name="T117" fmla="*/ 3300 h 3300"/>
                <a:gd name="T118" fmla="*/ 3822 w 3981"/>
                <a:gd name="T119" fmla="*/ 2992 h 3300"/>
                <a:gd name="T120" fmla="*/ 3886 w 3981"/>
                <a:gd name="T121" fmla="*/ 2153 h 3300"/>
                <a:gd name="T122" fmla="*/ 3949 w 3981"/>
                <a:gd name="T123" fmla="*/ 1115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81" h="3300">
                  <a:moveTo>
                    <a:pt x="0" y="3300"/>
                  </a:moveTo>
                  <a:lnTo>
                    <a:pt x="8" y="3295"/>
                  </a:lnTo>
                  <a:lnTo>
                    <a:pt x="16" y="3279"/>
                  </a:lnTo>
                  <a:lnTo>
                    <a:pt x="24" y="3253"/>
                  </a:lnTo>
                  <a:lnTo>
                    <a:pt x="32" y="3216"/>
                  </a:lnTo>
                  <a:lnTo>
                    <a:pt x="40" y="3170"/>
                  </a:lnTo>
                  <a:lnTo>
                    <a:pt x="48" y="3113"/>
                  </a:lnTo>
                  <a:lnTo>
                    <a:pt x="56" y="3048"/>
                  </a:lnTo>
                  <a:lnTo>
                    <a:pt x="64" y="2973"/>
                  </a:lnTo>
                  <a:lnTo>
                    <a:pt x="72" y="2890"/>
                  </a:lnTo>
                  <a:lnTo>
                    <a:pt x="80" y="2799"/>
                  </a:lnTo>
                  <a:lnTo>
                    <a:pt x="88" y="2701"/>
                  </a:lnTo>
                  <a:lnTo>
                    <a:pt x="96" y="2596"/>
                  </a:lnTo>
                  <a:lnTo>
                    <a:pt x="104" y="2485"/>
                  </a:lnTo>
                  <a:lnTo>
                    <a:pt x="112" y="2369"/>
                  </a:lnTo>
                  <a:lnTo>
                    <a:pt x="120" y="2248"/>
                  </a:lnTo>
                  <a:lnTo>
                    <a:pt x="128" y="2123"/>
                  </a:lnTo>
                  <a:lnTo>
                    <a:pt x="136" y="1995"/>
                  </a:lnTo>
                  <a:lnTo>
                    <a:pt x="144" y="1865"/>
                  </a:lnTo>
                  <a:lnTo>
                    <a:pt x="152" y="1734"/>
                  </a:lnTo>
                  <a:lnTo>
                    <a:pt x="160" y="1602"/>
                  </a:lnTo>
                  <a:lnTo>
                    <a:pt x="167" y="1470"/>
                  </a:lnTo>
                  <a:lnTo>
                    <a:pt x="176" y="1340"/>
                  </a:lnTo>
                  <a:lnTo>
                    <a:pt x="184" y="1211"/>
                  </a:lnTo>
                  <a:lnTo>
                    <a:pt x="192" y="1085"/>
                  </a:lnTo>
                  <a:lnTo>
                    <a:pt x="200" y="964"/>
                  </a:lnTo>
                  <a:lnTo>
                    <a:pt x="208" y="846"/>
                  </a:lnTo>
                  <a:lnTo>
                    <a:pt x="216" y="733"/>
                  </a:lnTo>
                  <a:lnTo>
                    <a:pt x="224" y="627"/>
                  </a:lnTo>
                  <a:lnTo>
                    <a:pt x="232" y="526"/>
                  </a:lnTo>
                  <a:lnTo>
                    <a:pt x="240" y="434"/>
                  </a:lnTo>
                  <a:lnTo>
                    <a:pt x="248" y="348"/>
                  </a:lnTo>
                  <a:lnTo>
                    <a:pt x="255" y="271"/>
                  </a:lnTo>
                  <a:lnTo>
                    <a:pt x="263" y="203"/>
                  </a:lnTo>
                  <a:lnTo>
                    <a:pt x="271" y="145"/>
                  </a:lnTo>
                  <a:lnTo>
                    <a:pt x="279" y="95"/>
                  </a:lnTo>
                  <a:lnTo>
                    <a:pt x="287" y="56"/>
                  </a:lnTo>
                  <a:lnTo>
                    <a:pt x="295" y="27"/>
                  </a:lnTo>
                  <a:lnTo>
                    <a:pt x="303" y="9"/>
                  </a:lnTo>
                  <a:lnTo>
                    <a:pt x="311" y="0"/>
                  </a:lnTo>
                  <a:lnTo>
                    <a:pt x="319" y="3"/>
                  </a:lnTo>
                  <a:lnTo>
                    <a:pt x="327" y="16"/>
                  </a:lnTo>
                  <a:lnTo>
                    <a:pt x="335" y="39"/>
                  </a:lnTo>
                  <a:lnTo>
                    <a:pt x="343" y="73"/>
                  </a:lnTo>
                  <a:lnTo>
                    <a:pt x="351" y="117"/>
                  </a:lnTo>
                  <a:lnTo>
                    <a:pt x="359" y="170"/>
                  </a:lnTo>
                  <a:lnTo>
                    <a:pt x="367" y="234"/>
                  </a:lnTo>
                  <a:lnTo>
                    <a:pt x="375" y="305"/>
                  </a:lnTo>
                  <a:lnTo>
                    <a:pt x="383" y="386"/>
                  </a:lnTo>
                  <a:lnTo>
                    <a:pt x="391" y="475"/>
                  </a:lnTo>
                  <a:lnTo>
                    <a:pt x="399" y="571"/>
                  </a:lnTo>
                  <a:lnTo>
                    <a:pt x="407" y="675"/>
                  </a:lnTo>
                  <a:lnTo>
                    <a:pt x="415" y="784"/>
                  </a:lnTo>
                  <a:lnTo>
                    <a:pt x="423" y="900"/>
                  </a:lnTo>
                  <a:lnTo>
                    <a:pt x="431" y="1019"/>
                  </a:lnTo>
                  <a:lnTo>
                    <a:pt x="439" y="1143"/>
                  </a:lnTo>
                  <a:lnTo>
                    <a:pt x="447" y="1270"/>
                  </a:lnTo>
                  <a:lnTo>
                    <a:pt x="455" y="1399"/>
                  </a:lnTo>
                  <a:lnTo>
                    <a:pt x="463" y="1531"/>
                  </a:lnTo>
                  <a:lnTo>
                    <a:pt x="471" y="1663"/>
                  </a:lnTo>
                  <a:lnTo>
                    <a:pt x="479" y="1794"/>
                  </a:lnTo>
                  <a:lnTo>
                    <a:pt x="487" y="1925"/>
                  </a:lnTo>
                  <a:lnTo>
                    <a:pt x="495" y="2054"/>
                  </a:lnTo>
                  <a:lnTo>
                    <a:pt x="503" y="2181"/>
                  </a:lnTo>
                  <a:lnTo>
                    <a:pt x="511" y="2304"/>
                  </a:lnTo>
                  <a:lnTo>
                    <a:pt x="519" y="2423"/>
                  </a:lnTo>
                  <a:lnTo>
                    <a:pt x="527" y="2537"/>
                  </a:lnTo>
                  <a:lnTo>
                    <a:pt x="535" y="2645"/>
                  </a:lnTo>
                  <a:lnTo>
                    <a:pt x="543" y="2747"/>
                  </a:lnTo>
                  <a:lnTo>
                    <a:pt x="551" y="2842"/>
                  </a:lnTo>
                  <a:lnTo>
                    <a:pt x="559" y="2930"/>
                  </a:lnTo>
                  <a:lnTo>
                    <a:pt x="567" y="3009"/>
                  </a:lnTo>
                  <a:lnTo>
                    <a:pt x="575" y="3079"/>
                  </a:lnTo>
                  <a:lnTo>
                    <a:pt x="583" y="3141"/>
                  </a:lnTo>
                  <a:lnTo>
                    <a:pt x="591" y="3193"/>
                  </a:lnTo>
                  <a:lnTo>
                    <a:pt x="599" y="3234"/>
                  </a:lnTo>
                  <a:lnTo>
                    <a:pt x="606" y="3266"/>
                  </a:lnTo>
                  <a:lnTo>
                    <a:pt x="614" y="3287"/>
                  </a:lnTo>
                  <a:lnTo>
                    <a:pt x="622" y="3298"/>
                  </a:lnTo>
                  <a:lnTo>
                    <a:pt x="630" y="3299"/>
                  </a:lnTo>
                  <a:lnTo>
                    <a:pt x="638" y="3289"/>
                  </a:lnTo>
                  <a:lnTo>
                    <a:pt x="646" y="3268"/>
                  </a:lnTo>
                  <a:lnTo>
                    <a:pt x="654" y="3237"/>
                  </a:lnTo>
                  <a:lnTo>
                    <a:pt x="662" y="3196"/>
                  </a:lnTo>
                  <a:lnTo>
                    <a:pt x="671" y="3145"/>
                  </a:lnTo>
                  <a:lnTo>
                    <a:pt x="679" y="3085"/>
                  </a:lnTo>
                  <a:lnTo>
                    <a:pt x="686" y="3015"/>
                  </a:lnTo>
                  <a:lnTo>
                    <a:pt x="694" y="2936"/>
                  </a:lnTo>
                  <a:lnTo>
                    <a:pt x="702" y="2850"/>
                  </a:lnTo>
                  <a:lnTo>
                    <a:pt x="710" y="2755"/>
                  </a:lnTo>
                  <a:lnTo>
                    <a:pt x="718" y="2654"/>
                  </a:lnTo>
                  <a:lnTo>
                    <a:pt x="726" y="2546"/>
                  </a:lnTo>
                  <a:lnTo>
                    <a:pt x="734" y="2432"/>
                  </a:lnTo>
                  <a:lnTo>
                    <a:pt x="742" y="2314"/>
                  </a:lnTo>
                  <a:lnTo>
                    <a:pt x="750" y="2191"/>
                  </a:lnTo>
                  <a:lnTo>
                    <a:pt x="758" y="2065"/>
                  </a:lnTo>
                  <a:lnTo>
                    <a:pt x="766" y="1936"/>
                  </a:lnTo>
                  <a:lnTo>
                    <a:pt x="774" y="1805"/>
                  </a:lnTo>
                  <a:lnTo>
                    <a:pt x="782" y="1673"/>
                  </a:lnTo>
                  <a:lnTo>
                    <a:pt x="790" y="1541"/>
                  </a:lnTo>
                  <a:lnTo>
                    <a:pt x="798" y="1410"/>
                  </a:lnTo>
                  <a:lnTo>
                    <a:pt x="806" y="1280"/>
                  </a:lnTo>
                  <a:lnTo>
                    <a:pt x="814" y="1153"/>
                  </a:lnTo>
                  <a:lnTo>
                    <a:pt x="822" y="1029"/>
                  </a:lnTo>
                  <a:lnTo>
                    <a:pt x="830" y="909"/>
                  </a:lnTo>
                  <a:lnTo>
                    <a:pt x="838" y="793"/>
                  </a:lnTo>
                  <a:lnTo>
                    <a:pt x="846" y="683"/>
                  </a:lnTo>
                  <a:lnTo>
                    <a:pt x="854" y="580"/>
                  </a:lnTo>
                  <a:lnTo>
                    <a:pt x="862" y="483"/>
                  </a:lnTo>
                  <a:lnTo>
                    <a:pt x="870" y="393"/>
                  </a:lnTo>
                  <a:lnTo>
                    <a:pt x="878" y="312"/>
                  </a:lnTo>
                  <a:lnTo>
                    <a:pt x="886" y="239"/>
                  </a:lnTo>
                  <a:lnTo>
                    <a:pt x="894" y="175"/>
                  </a:lnTo>
                  <a:lnTo>
                    <a:pt x="902" y="121"/>
                  </a:lnTo>
                  <a:lnTo>
                    <a:pt x="910" y="76"/>
                  </a:lnTo>
                  <a:lnTo>
                    <a:pt x="918" y="41"/>
                  </a:lnTo>
                  <a:lnTo>
                    <a:pt x="926" y="18"/>
                  </a:lnTo>
                  <a:lnTo>
                    <a:pt x="934" y="3"/>
                  </a:lnTo>
                  <a:lnTo>
                    <a:pt x="942" y="0"/>
                  </a:lnTo>
                  <a:lnTo>
                    <a:pt x="949" y="7"/>
                  </a:lnTo>
                  <a:lnTo>
                    <a:pt x="957" y="25"/>
                  </a:lnTo>
                  <a:lnTo>
                    <a:pt x="965" y="53"/>
                  </a:lnTo>
                  <a:lnTo>
                    <a:pt x="973" y="92"/>
                  </a:lnTo>
                  <a:lnTo>
                    <a:pt x="981" y="140"/>
                  </a:lnTo>
                  <a:lnTo>
                    <a:pt x="989" y="198"/>
                  </a:lnTo>
                  <a:lnTo>
                    <a:pt x="997" y="266"/>
                  </a:lnTo>
                  <a:lnTo>
                    <a:pt x="1006" y="342"/>
                  </a:lnTo>
                  <a:lnTo>
                    <a:pt x="1014" y="427"/>
                  </a:lnTo>
                  <a:lnTo>
                    <a:pt x="1022" y="519"/>
                  </a:lnTo>
                  <a:lnTo>
                    <a:pt x="1030" y="618"/>
                  </a:lnTo>
                  <a:lnTo>
                    <a:pt x="1037" y="725"/>
                  </a:lnTo>
                  <a:lnTo>
                    <a:pt x="1045" y="836"/>
                  </a:lnTo>
                  <a:lnTo>
                    <a:pt x="1053" y="954"/>
                  </a:lnTo>
                  <a:lnTo>
                    <a:pt x="1061" y="1076"/>
                  </a:lnTo>
                  <a:lnTo>
                    <a:pt x="1069" y="1201"/>
                  </a:lnTo>
                  <a:lnTo>
                    <a:pt x="1077" y="1329"/>
                  </a:lnTo>
                  <a:lnTo>
                    <a:pt x="1085" y="1460"/>
                  </a:lnTo>
                  <a:lnTo>
                    <a:pt x="1093" y="1592"/>
                  </a:lnTo>
                  <a:lnTo>
                    <a:pt x="1101" y="1723"/>
                  </a:lnTo>
                  <a:lnTo>
                    <a:pt x="1109" y="1855"/>
                  </a:lnTo>
                  <a:lnTo>
                    <a:pt x="1117" y="1985"/>
                  </a:lnTo>
                  <a:lnTo>
                    <a:pt x="1125" y="2113"/>
                  </a:lnTo>
                  <a:lnTo>
                    <a:pt x="1133" y="2238"/>
                  </a:lnTo>
                  <a:lnTo>
                    <a:pt x="1141" y="2360"/>
                  </a:lnTo>
                  <a:lnTo>
                    <a:pt x="1149" y="2476"/>
                  </a:lnTo>
                  <a:lnTo>
                    <a:pt x="1157" y="2588"/>
                  </a:lnTo>
                  <a:lnTo>
                    <a:pt x="1165" y="2693"/>
                  </a:lnTo>
                  <a:lnTo>
                    <a:pt x="1173" y="2792"/>
                  </a:lnTo>
                  <a:lnTo>
                    <a:pt x="1181" y="2883"/>
                  </a:lnTo>
                  <a:lnTo>
                    <a:pt x="1189" y="2967"/>
                  </a:lnTo>
                  <a:lnTo>
                    <a:pt x="1197" y="3042"/>
                  </a:lnTo>
                  <a:lnTo>
                    <a:pt x="1205" y="3109"/>
                  </a:lnTo>
                  <a:lnTo>
                    <a:pt x="1213" y="3166"/>
                  </a:lnTo>
                  <a:lnTo>
                    <a:pt x="1221" y="3213"/>
                  </a:lnTo>
                  <a:lnTo>
                    <a:pt x="1229" y="3250"/>
                  </a:lnTo>
                  <a:lnTo>
                    <a:pt x="1237" y="3277"/>
                  </a:lnTo>
                  <a:lnTo>
                    <a:pt x="1245" y="3294"/>
                  </a:lnTo>
                  <a:lnTo>
                    <a:pt x="1253" y="3300"/>
                  </a:lnTo>
                  <a:lnTo>
                    <a:pt x="1261" y="3295"/>
                  </a:lnTo>
                  <a:lnTo>
                    <a:pt x="1269" y="3280"/>
                  </a:lnTo>
                  <a:lnTo>
                    <a:pt x="1277" y="3255"/>
                  </a:lnTo>
                  <a:lnTo>
                    <a:pt x="1285" y="3219"/>
                  </a:lnTo>
                  <a:lnTo>
                    <a:pt x="1293" y="3174"/>
                  </a:lnTo>
                  <a:lnTo>
                    <a:pt x="1300" y="3118"/>
                  </a:lnTo>
                  <a:lnTo>
                    <a:pt x="1308" y="3053"/>
                  </a:lnTo>
                  <a:lnTo>
                    <a:pt x="1316" y="2980"/>
                  </a:lnTo>
                  <a:lnTo>
                    <a:pt x="1324" y="2897"/>
                  </a:lnTo>
                  <a:lnTo>
                    <a:pt x="1332" y="2807"/>
                  </a:lnTo>
                  <a:lnTo>
                    <a:pt x="1341" y="2709"/>
                  </a:lnTo>
                  <a:lnTo>
                    <a:pt x="1349" y="2605"/>
                  </a:lnTo>
                  <a:lnTo>
                    <a:pt x="1357" y="2494"/>
                  </a:lnTo>
                  <a:lnTo>
                    <a:pt x="1365" y="2379"/>
                  </a:lnTo>
                  <a:lnTo>
                    <a:pt x="1373" y="2258"/>
                  </a:lnTo>
                  <a:lnTo>
                    <a:pt x="1381" y="2133"/>
                  </a:lnTo>
                  <a:lnTo>
                    <a:pt x="1388" y="2005"/>
                  </a:lnTo>
                  <a:lnTo>
                    <a:pt x="1396" y="1876"/>
                  </a:lnTo>
                  <a:lnTo>
                    <a:pt x="1404" y="1744"/>
                  </a:lnTo>
                  <a:lnTo>
                    <a:pt x="1412" y="1612"/>
                  </a:lnTo>
                  <a:lnTo>
                    <a:pt x="1420" y="1481"/>
                  </a:lnTo>
                  <a:lnTo>
                    <a:pt x="1428" y="1350"/>
                  </a:lnTo>
                  <a:lnTo>
                    <a:pt x="1436" y="1221"/>
                  </a:lnTo>
                  <a:lnTo>
                    <a:pt x="1444" y="1096"/>
                  </a:lnTo>
                  <a:lnTo>
                    <a:pt x="1452" y="973"/>
                  </a:lnTo>
                  <a:lnTo>
                    <a:pt x="1460" y="855"/>
                  </a:lnTo>
                  <a:lnTo>
                    <a:pt x="1468" y="742"/>
                  </a:lnTo>
                  <a:lnTo>
                    <a:pt x="1476" y="635"/>
                  </a:lnTo>
                  <a:lnTo>
                    <a:pt x="1484" y="534"/>
                  </a:lnTo>
                  <a:lnTo>
                    <a:pt x="1492" y="441"/>
                  </a:lnTo>
                  <a:lnTo>
                    <a:pt x="1500" y="355"/>
                  </a:lnTo>
                  <a:lnTo>
                    <a:pt x="1508" y="277"/>
                  </a:lnTo>
                  <a:lnTo>
                    <a:pt x="1516" y="208"/>
                  </a:lnTo>
                  <a:lnTo>
                    <a:pt x="1524" y="149"/>
                  </a:lnTo>
                  <a:lnTo>
                    <a:pt x="1532" y="99"/>
                  </a:lnTo>
                  <a:lnTo>
                    <a:pt x="1540" y="59"/>
                  </a:lnTo>
                  <a:lnTo>
                    <a:pt x="1548" y="29"/>
                  </a:lnTo>
                  <a:lnTo>
                    <a:pt x="1556" y="10"/>
                  </a:lnTo>
                  <a:lnTo>
                    <a:pt x="1564" y="1"/>
                  </a:lnTo>
                  <a:lnTo>
                    <a:pt x="1572" y="3"/>
                  </a:lnTo>
                  <a:lnTo>
                    <a:pt x="1580" y="14"/>
                  </a:lnTo>
                  <a:lnTo>
                    <a:pt x="1588" y="37"/>
                  </a:lnTo>
                  <a:lnTo>
                    <a:pt x="1596" y="70"/>
                  </a:lnTo>
                  <a:lnTo>
                    <a:pt x="1604" y="113"/>
                  </a:lnTo>
                  <a:lnTo>
                    <a:pt x="1612" y="166"/>
                  </a:lnTo>
                  <a:lnTo>
                    <a:pt x="1620" y="228"/>
                  </a:lnTo>
                  <a:lnTo>
                    <a:pt x="1628" y="300"/>
                  </a:lnTo>
                  <a:lnTo>
                    <a:pt x="1636" y="380"/>
                  </a:lnTo>
                  <a:lnTo>
                    <a:pt x="1644" y="468"/>
                  </a:lnTo>
                  <a:lnTo>
                    <a:pt x="1651" y="563"/>
                  </a:lnTo>
                  <a:lnTo>
                    <a:pt x="1659" y="666"/>
                  </a:lnTo>
                  <a:lnTo>
                    <a:pt x="1668" y="775"/>
                  </a:lnTo>
                  <a:lnTo>
                    <a:pt x="1676" y="890"/>
                  </a:lnTo>
                  <a:lnTo>
                    <a:pt x="1684" y="1009"/>
                  </a:lnTo>
                  <a:lnTo>
                    <a:pt x="1692" y="1133"/>
                  </a:lnTo>
                  <a:lnTo>
                    <a:pt x="1700" y="1260"/>
                  </a:lnTo>
                  <a:lnTo>
                    <a:pt x="1708" y="1389"/>
                  </a:lnTo>
                  <a:lnTo>
                    <a:pt x="1716" y="1520"/>
                  </a:lnTo>
                  <a:lnTo>
                    <a:pt x="1724" y="1652"/>
                  </a:lnTo>
                  <a:lnTo>
                    <a:pt x="1731" y="1784"/>
                  </a:lnTo>
                  <a:lnTo>
                    <a:pt x="1739" y="1915"/>
                  </a:lnTo>
                  <a:lnTo>
                    <a:pt x="1747" y="2044"/>
                  </a:lnTo>
                  <a:lnTo>
                    <a:pt x="1755" y="2171"/>
                  </a:lnTo>
                  <a:lnTo>
                    <a:pt x="1763" y="2295"/>
                  </a:lnTo>
                  <a:lnTo>
                    <a:pt x="1771" y="2414"/>
                  </a:lnTo>
                  <a:lnTo>
                    <a:pt x="1779" y="2528"/>
                  </a:lnTo>
                  <a:lnTo>
                    <a:pt x="1787" y="2637"/>
                  </a:lnTo>
                  <a:lnTo>
                    <a:pt x="1795" y="2739"/>
                  </a:lnTo>
                  <a:lnTo>
                    <a:pt x="1803" y="2835"/>
                  </a:lnTo>
                  <a:lnTo>
                    <a:pt x="1811" y="2923"/>
                  </a:lnTo>
                  <a:lnTo>
                    <a:pt x="1819" y="3003"/>
                  </a:lnTo>
                  <a:lnTo>
                    <a:pt x="1827" y="3074"/>
                  </a:lnTo>
                  <a:lnTo>
                    <a:pt x="1835" y="3136"/>
                  </a:lnTo>
                  <a:lnTo>
                    <a:pt x="1843" y="3189"/>
                  </a:lnTo>
                  <a:lnTo>
                    <a:pt x="1851" y="3231"/>
                  </a:lnTo>
                  <a:lnTo>
                    <a:pt x="1859" y="3264"/>
                  </a:lnTo>
                  <a:lnTo>
                    <a:pt x="1867" y="3286"/>
                  </a:lnTo>
                  <a:lnTo>
                    <a:pt x="1875" y="3298"/>
                  </a:lnTo>
                  <a:lnTo>
                    <a:pt x="1883" y="3299"/>
                  </a:lnTo>
                  <a:lnTo>
                    <a:pt x="1891" y="3290"/>
                  </a:lnTo>
                  <a:lnTo>
                    <a:pt x="1899" y="3270"/>
                  </a:lnTo>
                  <a:lnTo>
                    <a:pt x="1907" y="3240"/>
                  </a:lnTo>
                  <a:lnTo>
                    <a:pt x="1915" y="3200"/>
                  </a:lnTo>
                  <a:lnTo>
                    <a:pt x="1923" y="3150"/>
                  </a:lnTo>
                  <a:lnTo>
                    <a:pt x="1931" y="3090"/>
                  </a:lnTo>
                  <a:lnTo>
                    <a:pt x="1939" y="3021"/>
                  </a:lnTo>
                  <a:lnTo>
                    <a:pt x="1947" y="2943"/>
                  </a:lnTo>
                  <a:lnTo>
                    <a:pt x="1955" y="2857"/>
                  </a:lnTo>
                  <a:lnTo>
                    <a:pt x="1963" y="2763"/>
                  </a:lnTo>
                  <a:lnTo>
                    <a:pt x="1971" y="2662"/>
                  </a:lnTo>
                  <a:lnTo>
                    <a:pt x="1979" y="2555"/>
                  </a:lnTo>
                  <a:lnTo>
                    <a:pt x="1987" y="2442"/>
                  </a:lnTo>
                  <a:lnTo>
                    <a:pt x="1995" y="2323"/>
                  </a:lnTo>
                  <a:lnTo>
                    <a:pt x="2003" y="2201"/>
                  </a:lnTo>
                  <a:lnTo>
                    <a:pt x="2011" y="2075"/>
                  </a:lnTo>
                  <a:lnTo>
                    <a:pt x="2019" y="1946"/>
                  </a:lnTo>
                  <a:lnTo>
                    <a:pt x="2027" y="1815"/>
                  </a:lnTo>
                  <a:lnTo>
                    <a:pt x="2035" y="1683"/>
                  </a:lnTo>
                  <a:lnTo>
                    <a:pt x="2043" y="1552"/>
                  </a:lnTo>
                  <a:lnTo>
                    <a:pt x="2051" y="1420"/>
                  </a:lnTo>
                  <a:lnTo>
                    <a:pt x="2059" y="1290"/>
                  </a:lnTo>
                  <a:lnTo>
                    <a:pt x="2067" y="1163"/>
                  </a:lnTo>
                  <a:lnTo>
                    <a:pt x="2075" y="1039"/>
                  </a:lnTo>
                  <a:lnTo>
                    <a:pt x="2082" y="918"/>
                  </a:lnTo>
                  <a:lnTo>
                    <a:pt x="2090" y="802"/>
                  </a:lnTo>
                  <a:lnTo>
                    <a:pt x="2098" y="692"/>
                  </a:lnTo>
                  <a:lnTo>
                    <a:pt x="2106" y="588"/>
                  </a:lnTo>
                  <a:lnTo>
                    <a:pt x="2114" y="490"/>
                  </a:lnTo>
                  <a:lnTo>
                    <a:pt x="2122" y="400"/>
                  </a:lnTo>
                  <a:lnTo>
                    <a:pt x="2130" y="318"/>
                  </a:lnTo>
                  <a:lnTo>
                    <a:pt x="2138" y="245"/>
                  </a:lnTo>
                  <a:lnTo>
                    <a:pt x="2146" y="180"/>
                  </a:lnTo>
                  <a:lnTo>
                    <a:pt x="2154" y="125"/>
                  </a:lnTo>
                  <a:lnTo>
                    <a:pt x="2162" y="79"/>
                  </a:lnTo>
                  <a:lnTo>
                    <a:pt x="2170" y="44"/>
                  </a:lnTo>
                  <a:lnTo>
                    <a:pt x="2178" y="19"/>
                  </a:lnTo>
                  <a:lnTo>
                    <a:pt x="2186" y="4"/>
                  </a:lnTo>
                  <a:lnTo>
                    <a:pt x="2194" y="0"/>
                  </a:lnTo>
                  <a:lnTo>
                    <a:pt x="2202" y="7"/>
                  </a:lnTo>
                  <a:lnTo>
                    <a:pt x="2210" y="24"/>
                  </a:lnTo>
                  <a:lnTo>
                    <a:pt x="2218" y="51"/>
                  </a:lnTo>
                  <a:lnTo>
                    <a:pt x="2226" y="89"/>
                  </a:lnTo>
                  <a:lnTo>
                    <a:pt x="2234" y="136"/>
                  </a:lnTo>
                  <a:lnTo>
                    <a:pt x="2242" y="193"/>
                  </a:lnTo>
                  <a:lnTo>
                    <a:pt x="2250" y="260"/>
                  </a:lnTo>
                  <a:lnTo>
                    <a:pt x="2258" y="336"/>
                  </a:lnTo>
                  <a:lnTo>
                    <a:pt x="2266" y="419"/>
                  </a:lnTo>
                  <a:lnTo>
                    <a:pt x="2274" y="511"/>
                  </a:lnTo>
                  <a:lnTo>
                    <a:pt x="2282" y="610"/>
                  </a:lnTo>
                  <a:lnTo>
                    <a:pt x="2290" y="716"/>
                  </a:lnTo>
                  <a:lnTo>
                    <a:pt x="2298" y="828"/>
                  </a:lnTo>
                  <a:lnTo>
                    <a:pt x="2306" y="945"/>
                  </a:lnTo>
                  <a:lnTo>
                    <a:pt x="2314" y="1066"/>
                  </a:lnTo>
                  <a:lnTo>
                    <a:pt x="2322" y="1191"/>
                  </a:lnTo>
                  <a:lnTo>
                    <a:pt x="2330" y="1319"/>
                  </a:lnTo>
                  <a:lnTo>
                    <a:pt x="2338" y="1449"/>
                  </a:lnTo>
                  <a:lnTo>
                    <a:pt x="2346" y="1581"/>
                  </a:lnTo>
                  <a:lnTo>
                    <a:pt x="2354" y="1713"/>
                  </a:lnTo>
                  <a:lnTo>
                    <a:pt x="2362" y="1844"/>
                  </a:lnTo>
                  <a:lnTo>
                    <a:pt x="2370" y="1975"/>
                  </a:lnTo>
                  <a:lnTo>
                    <a:pt x="2378" y="2103"/>
                  </a:lnTo>
                  <a:lnTo>
                    <a:pt x="2386" y="2228"/>
                  </a:lnTo>
                  <a:lnTo>
                    <a:pt x="2394" y="2350"/>
                  </a:lnTo>
                  <a:lnTo>
                    <a:pt x="2402" y="2467"/>
                  </a:lnTo>
                  <a:lnTo>
                    <a:pt x="2410" y="2579"/>
                  </a:lnTo>
                  <a:lnTo>
                    <a:pt x="2418" y="2685"/>
                  </a:lnTo>
                  <a:lnTo>
                    <a:pt x="2426" y="2784"/>
                  </a:lnTo>
                  <a:lnTo>
                    <a:pt x="2433" y="2877"/>
                  </a:lnTo>
                  <a:lnTo>
                    <a:pt x="2441" y="2961"/>
                  </a:lnTo>
                  <a:lnTo>
                    <a:pt x="2449" y="3037"/>
                  </a:lnTo>
                  <a:lnTo>
                    <a:pt x="2457" y="3104"/>
                  </a:lnTo>
                  <a:lnTo>
                    <a:pt x="2465" y="3162"/>
                  </a:lnTo>
                  <a:lnTo>
                    <a:pt x="2473" y="3210"/>
                  </a:lnTo>
                  <a:lnTo>
                    <a:pt x="2481" y="3248"/>
                  </a:lnTo>
                  <a:lnTo>
                    <a:pt x="2489" y="3276"/>
                  </a:lnTo>
                  <a:lnTo>
                    <a:pt x="2497" y="3293"/>
                  </a:lnTo>
                  <a:lnTo>
                    <a:pt x="2506" y="3300"/>
                  </a:lnTo>
                  <a:lnTo>
                    <a:pt x="2513" y="3296"/>
                  </a:lnTo>
                  <a:lnTo>
                    <a:pt x="2521" y="3282"/>
                  </a:lnTo>
                  <a:lnTo>
                    <a:pt x="2529" y="3257"/>
                  </a:lnTo>
                  <a:lnTo>
                    <a:pt x="2537" y="3223"/>
                  </a:lnTo>
                  <a:lnTo>
                    <a:pt x="2545" y="3178"/>
                  </a:lnTo>
                  <a:lnTo>
                    <a:pt x="2553" y="3123"/>
                  </a:lnTo>
                  <a:lnTo>
                    <a:pt x="2561" y="3059"/>
                  </a:lnTo>
                  <a:lnTo>
                    <a:pt x="2569" y="2986"/>
                  </a:lnTo>
                  <a:lnTo>
                    <a:pt x="2577" y="2904"/>
                  </a:lnTo>
                  <a:lnTo>
                    <a:pt x="2585" y="2814"/>
                  </a:lnTo>
                  <a:lnTo>
                    <a:pt x="2593" y="2717"/>
                  </a:lnTo>
                  <a:lnTo>
                    <a:pt x="2601" y="2614"/>
                  </a:lnTo>
                  <a:lnTo>
                    <a:pt x="2609" y="2504"/>
                  </a:lnTo>
                  <a:lnTo>
                    <a:pt x="2617" y="2388"/>
                  </a:lnTo>
                  <a:lnTo>
                    <a:pt x="2625" y="2267"/>
                  </a:lnTo>
                  <a:lnTo>
                    <a:pt x="2633" y="2143"/>
                  </a:lnTo>
                  <a:lnTo>
                    <a:pt x="2641" y="2016"/>
                  </a:lnTo>
                  <a:lnTo>
                    <a:pt x="2649" y="1886"/>
                  </a:lnTo>
                  <a:lnTo>
                    <a:pt x="2657" y="1755"/>
                  </a:lnTo>
                  <a:lnTo>
                    <a:pt x="2665" y="1623"/>
                  </a:lnTo>
                  <a:lnTo>
                    <a:pt x="2673" y="1491"/>
                  </a:lnTo>
                  <a:lnTo>
                    <a:pt x="2681" y="1361"/>
                  </a:lnTo>
                  <a:lnTo>
                    <a:pt x="2689" y="1232"/>
                  </a:lnTo>
                  <a:lnTo>
                    <a:pt x="2697" y="1105"/>
                  </a:lnTo>
                  <a:lnTo>
                    <a:pt x="2705" y="983"/>
                  </a:lnTo>
                  <a:lnTo>
                    <a:pt x="2713" y="864"/>
                  </a:lnTo>
                  <a:lnTo>
                    <a:pt x="2721" y="751"/>
                  </a:lnTo>
                  <a:lnTo>
                    <a:pt x="2729" y="643"/>
                  </a:lnTo>
                  <a:lnTo>
                    <a:pt x="2737" y="542"/>
                  </a:lnTo>
                  <a:lnTo>
                    <a:pt x="2745" y="448"/>
                  </a:lnTo>
                  <a:lnTo>
                    <a:pt x="2753" y="361"/>
                  </a:lnTo>
                  <a:lnTo>
                    <a:pt x="2761" y="283"/>
                  </a:lnTo>
                  <a:lnTo>
                    <a:pt x="2769" y="214"/>
                  </a:lnTo>
                  <a:lnTo>
                    <a:pt x="2777" y="153"/>
                  </a:lnTo>
                  <a:lnTo>
                    <a:pt x="2784" y="103"/>
                  </a:lnTo>
                  <a:lnTo>
                    <a:pt x="2792" y="62"/>
                  </a:lnTo>
                  <a:lnTo>
                    <a:pt x="2800" y="31"/>
                  </a:lnTo>
                  <a:lnTo>
                    <a:pt x="2808" y="11"/>
                  </a:lnTo>
                  <a:lnTo>
                    <a:pt x="2816" y="1"/>
                  </a:lnTo>
                  <a:lnTo>
                    <a:pt x="2824" y="2"/>
                  </a:lnTo>
                  <a:lnTo>
                    <a:pt x="2833" y="13"/>
                  </a:lnTo>
                  <a:lnTo>
                    <a:pt x="2841" y="35"/>
                  </a:lnTo>
                  <a:lnTo>
                    <a:pt x="2849" y="67"/>
                  </a:lnTo>
                  <a:lnTo>
                    <a:pt x="2857" y="109"/>
                  </a:lnTo>
                  <a:lnTo>
                    <a:pt x="2864" y="161"/>
                  </a:lnTo>
                  <a:lnTo>
                    <a:pt x="2872" y="223"/>
                  </a:lnTo>
                  <a:lnTo>
                    <a:pt x="2880" y="294"/>
                  </a:lnTo>
                  <a:lnTo>
                    <a:pt x="2888" y="373"/>
                  </a:lnTo>
                  <a:lnTo>
                    <a:pt x="2896" y="461"/>
                  </a:lnTo>
                  <a:lnTo>
                    <a:pt x="2904" y="556"/>
                  </a:lnTo>
                  <a:lnTo>
                    <a:pt x="2912" y="658"/>
                  </a:lnTo>
                  <a:lnTo>
                    <a:pt x="2920" y="767"/>
                  </a:lnTo>
                  <a:lnTo>
                    <a:pt x="2928" y="881"/>
                  </a:lnTo>
                  <a:lnTo>
                    <a:pt x="2936" y="1000"/>
                  </a:lnTo>
                  <a:lnTo>
                    <a:pt x="2944" y="1123"/>
                  </a:lnTo>
                  <a:lnTo>
                    <a:pt x="2952" y="1250"/>
                  </a:lnTo>
                  <a:lnTo>
                    <a:pt x="2960" y="1379"/>
                  </a:lnTo>
                  <a:lnTo>
                    <a:pt x="2968" y="1510"/>
                  </a:lnTo>
                  <a:lnTo>
                    <a:pt x="2976" y="1641"/>
                  </a:lnTo>
                  <a:lnTo>
                    <a:pt x="2984" y="1774"/>
                  </a:lnTo>
                  <a:lnTo>
                    <a:pt x="2992" y="1905"/>
                  </a:lnTo>
                  <a:lnTo>
                    <a:pt x="3000" y="2034"/>
                  </a:lnTo>
                  <a:lnTo>
                    <a:pt x="3008" y="2161"/>
                  </a:lnTo>
                  <a:lnTo>
                    <a:pt x="3016" y="2285"/>
                  </a:lnTo>
                  <a:lnTo>
                    <a:pt x="3024" y="2405"/>
                  </a:lnTo>
                  <a:lnTo>
                    <a:pt x="3032" y="2519"/>
                  </a:lnTo>
                  <a:lnTo>
                    <a:pt x="3040" y="2629"/>
                  </a:lnTo>
                  <a:lnTo>
                    <a:pt x="3048" y="2731"/>
                  </a:lnTo>
                  <a:lnTo>
                    <a:pt x="3056" y="2828"/>
                  </a:lnTo>
                  <a:lnTo>
                    <a:pt x="3064" y="2916"/>
                  </a:lnTo>
                  <a:lnTo>
                    <a:pt x="3072" y="2997"/>
                  </a:lnTo>
                  <a:lnTo>
                    <a:pt x="3080" y="3069"/>
                  </a:lnTo>
                  <a:lnTo>
                    <a:pt x="3088" y="3132"/>
                  </a:lnTo>
                  <a:lnTo>
                    <a:pt x="3096" y="3185"/>
                  </a:lnTo>
                  <a:lnTo>
                    <a:pt x="3104" y="3228"/>
                  </a:lnTo>
                  <a:lnTo>
                    <a:pt x="3112" y="3262"/>
                  </a:lnTo>
                  <a:lnTo>
                    <a:pt x="3120" y="3285"/>
                  </a:lnTo>
                  <a:lnTo>
                    <a:pt x="3128" y="3298"/>
                  </a:lnTo>
                  <a:lnTo>
                    <a:pt x="3135" y="3299"/>
                  </a:lnTo>
                  <a:lnTo>
                    <a:pt x="3143" y="3291"/>
                  </a:lnTo>
                  <a:lnTo>
                    <a:pt x="3151" y="3272"/>
                  </a:lnTo>
                  <a:lnTo>
                    <a:pt x="3159" y="3243"/>
                  </a:lnTo>
                  <a:lnTo>
                    <a:pt x="3168" y="3203"/>
                  </a:lnTo>
                  <a:lnTo>
                    <a:pt x="3176" y="3154"/>
                  </a:lnTo>
                  <a:lnTo>
                    <a:pt x="3184" y="3095"/>
                  </a:lnTo>
                  <a:lnTo>
                    <a:pt x="3192" y="3026"/>
                  </a:lnTo>
                  <a:lnTo>
                    <a:pt x="3200" y="2950"/>
                  </a:lnTo>
                  <a:lnTo>
                    <a:pt x="3208" y="2864"/>
                  </a:lnTo>
                  <a:lnTo>
                    <a:pt x="3215" y="2771"/>
                  </a:lnTo>
                  <a:lnTo>
                    <a:pt x="3223" y="2670"/>
                  </a:lnTo>
                  <a:lnTo>
                    <a:pt x="3231" y="2564"/>
                  </a:lnTo>
                  <a:lnTo>
                    <a:pt x="3239" y="2451"/>
                  </a:lnTo>
                  <a:lnTo>
                    <a:pt x="3247" y="2333"/>
                  </a:lnTo>
                  <a:lnTo>
                    <a:pt x="3255" y="2211"/>
                  </a:lnTo>
                  <a:lnTo>
                    <a:pt x="3263" y="2085"/>
                  </a:lnTo>
                  <a:lnTo>
                    <a:pt x="3271" y="1956"/>
                  </a:lnTo>
                  <a:lnTo>
                    <a:pt x="3279" y="1826"/>
                  </a:lnTo>
                  <a:lnTo>
                    <a:pt x="3287" y="1694"/>
                  </a:lnTo>
                  <a:lnTo>
                    <a:pt x="3295" y="1562"/>
                  </a:lnTo>
                  <a:lnTo>
                    <a:pt x="3303" y="1431"/>
                  </a:lnTo>
                  <a:lnTo>
                    <a:pt x="3311" y="1301"/>
                  </a:lnTo>
                  <a:lnTo>
                    <a:pt x="3319" y="1173"/>
                  </a:lnTo>
                  <a:lnTo>
                    <a:pt x="3327" y="1048"/>
                  </a:lnTo>
                  <a:lnTo>
                    <a:pt x="3335" y="927"/>
                  </a:lnTo>
                  <a:lnTo>
                    <a:pt x="3343" y="811"/>
                  </a:lnTo>
                  <a:lnTo>
                    <a:pt x="3351" y="700"/>
                  </a:lnTo>
                  <a:lnTo>
                    <a:pt x="3359" y="596"/>
                  </a:lnTo>
                  <a:lnTo>
                    <a:pt x="3367" y="498"/>
                  </a:lnTo>
                  <a:lnTo>
                    <a:pt x="3375" y="407"/>
                  </a:lnTo>
                  <a:lnTo>
                    <a:pt x="3383" y="324"/>
                  </a:lnTo>
                  <a:lnTo>
                    <a:pt x="3391" y="250"/>
                  </a:lnTo>
                  <a:lnTo>
                    <a:pt x="3399" y="184"/>
                  </a:lnTo>
                  <a:lnTo>
                    <a:pt x="3407" y="129"/>
                  </a:lnTo>
                  <a:lnTo>
                    <a:pt x="3415" y="82"/>
                  </a:lnTo>
                  <a:lnTo>
                    <a:pt x="3423" y="46"/>
                  </a:lnTo>
                  <a:lnTo>
                    <a:pt x="3431" y="21"/>
                  </a:lnTo>
                  <a:lnTo>
                    <a:pt x="3439" y="5"/>
                  </a:lnTo>
                  <a:lnTo>
                    <a:pt x="3447" y="0"/>
                  </a:lnTo>
                  <a:lnTo>
                    <a:pt x="3455" y="6"/>
                  </a:lnTo>
                  <a:lnTo>
                    <a:pt x="3463" y="22"/>
                  </a:lnTo>
                  <a:lnTo>
                    <a:pt x="3471" y="48"/>
                  </a:lnTo>
                  <a:lnTo>
                    <a:pt x="3479" y="85"/>
                  </a:lnTo>
                  <a:lnTo>
                    <a:pt x="3486" y="132"/>
                  </a:lnTo>
                  <a:lnTo>
                    <a:pt x="3494" y="188"/>
                  </a:lnTo>
                  <a:lnTo>
                    <a:pt x="3503" y="254"/>
                  </a:lnTo>
                  <a:lnTo>
                    <a:pt x="3511" y="329"/>
                  </a:lnTo>
                  <a:lnTo>
                    <a:pt x="3519" y="412"/>
                  </a:lnTo>
                  <a:lnTo>
                    <a:pt x="3527" y="503"/>
                  </a:lnTo>
                  <a:lnTo>
                    <a:pt x="3535" y="602"/>
                  </a:lnTo>
                  <a:lnTo>
                    <a:pt x="3543" y="707"/>
                  </a:lnTo>
                  <a:lnTo>
                    <a:pt x="3551" y="818"/>
                  </a:lnTo>
                  <a:lnTo>
                    <a:pt x="3559" y="935"/>
                  </a:lnTo>
                  <a:lnTo>
                    <a:pt x="3566" y="1056"/>
                  </a:lnTo>
                  <a:lnTo>
                    <a:pt x="3574" y="1181"/>
                  </a:lnTo>
                  <a:lnTo>
                    <a:pt x="3582" y="1309"/>
                  </a:lnTo>
                  <a:lnTo>
                    <a:pt x="3590" y="1439"/>
                  </a:lnTo>
                  <a:lnTo>
                    <a:pt x="3598" y="1570"/>
                  </a:lnTo>
                  <a:lnTo>
                    <a:pt x="3606" y="1702"/>
                  </a:lnTo>
                  <a:lnTo>
                    <a:pt x="3614" y="1834"/>
                  </a:lnTo>
                  <a:lnTo>
                    <a:pt x="3622" y="1964"/>
                  </a:lnTo>
                  <a:lnTo>
                    <a:pt x="3630" y="2093"/>
                  </a:lnTo>
                  <a:lnTo>
                    <a:pt x="3638" y="2218"/>
                  </a:lnTo>
                  <a:lnTo>
                    <a:pt x="3646" y="2341"/>
                  </a:lnTo>
                  <a:lnTo>
                    <a:pt x="3654" y="2458"/>
                  </a:lnTo>
                  <a:lnTo>
                    <a:pt x="3662" y="2570"/>
                  </a:lnTo>
                  <a:lnTo>
                    <a:pt x="3670" y="2677"/>
                  </a:lnTo>
                  <a:lnTo>
                    <a:pt x="3678" y="2777"/>
                  </a:lnTo>
                  <a:lnTo>
                    <a:pt x="3686" y="2870"/>
                  </a:lnTo>
                  <a:lnTo>
                    <a:pt x="3694" y="2954"/>
                  </a:lnTo>
                  <a:lnTo>
                    <a:pt x="3702" y="3031"/>
                  </a:lnTo>
                  <a:lnTo>
                    <a:pt x="3710" y="3099"/>
                  </a:lnTo>
                  <a:lnTo>
                    <a:pt x="3718" y="3157"/>
                  </a:lnTo>
                  <a:lnTo>
                    <a:pt x="3726" y="3206"/>
                  </a:lnTo>
                  <a:lnTo>
                    <a:pt x="3734" y="3245"/>
                  </a:lnTo>
                  <a:lnTo>
                    <a:pt x="3742" y="3274"/>
                  </a:lnTo>
                  <a:lnTo>
                    <a:pt x="3750" y="3292"/>
                  </a:lnTo>
                  <a:lnTo>
                    <a:pt x="3758" y="3300"/>
                  </a:lnTo>
                  <a:lnTo>
                    <a:pt x="3766" y="3297"/>
                  </a:lnTo>
                  <a:lnTo>
                    <a:pt x="3774" y="3283"/>
                  </a:lnTo>
                  <a:lnTo>
                    <a:pt x="3782" y="3260"/>
                  </a:lnTo>
                  <a:lnTo>
                    <a:pt x="3790" y="3226"/>
                  </a:lnTo>
                  <a:lnTo>
                    <a:pt x="3798" y="3182"/>
                  </a:lnTo>
                  <a:lnTo>
                    <a:pt x="3806" y="3128"/>
                  </a:lnTo>
                  <a:lnTo>
                    <a:pt x="3814" y="3064"/>
                  </a:lnTo>
                  <a:lnTo>
                    <a:pt x="3822" y="2992"/>
                  </a:lnTo>
                  <a:lnTo>
                    <a:pt x="3830" y="2911"/>
                  </a:lnTo>
                  <a:lnTo>
                    <a:pt x="3838" y="2822"/>
                  </a:lnTo>
                  <a:lnTo>
                    <a:pt x="3846" y="2725"/>
                  </a:lnTo>
                  <a:lnTo>
                    <a:pt x="3854" y="2622"/>
                  </a:lnTo>
                  <a:lnTo>
                    <a:pt x="3862" y="2512"/>
                  </a:lnTo>
                  <a:lnTo>
                    <a:pt x="3870" y="2397"/>
                  </a:lnTo>
                  <a:lnTo>
                    <a:pt x="3878" y="2277"/>
                  </a:lnTo>
                  <a:lnTo>
                    <a:pt x="3886" y="2153"/>
                  </a:lnTo>
                  <a:lnTo>
                    <a:pt x="3894" y="2026"/>
                  </a:lnTo>
                  <a:lnTo>
                    <a:pt x="3902" y="1896"/>
                  </a:lnTo>
                  <a:lnTo>
                    <a:pt x="3910" y="1765"/>
                  </a:lnTo>
                  <a:lnTo>
                    <a:pt x="3917" y="1634"/>
                  </a:lnTo>
                  <a:lnTo>
                    <a:pt x="3925" y="1501"/>
                  </a:lnTo>
                  <a:lnTo>
                    <a:pt x="3933" y="1371"/>
                  </a:lnTo>
                  <a:lnTo>
                    <a:pt x="3941" y="1242"/>
                  </a:lnTo>
                  <a:lnTo>
                    <a:pt x="3949" y="1115"/>
                  </a:lnTo>
                  <a:lnTo>
                    <a:pt x="3957" y="992"/>
                  </a:lnTo>
                  <a:lnTo>
                    <a:pt x="3965" y="873"/>
                  </a:lnTo>
                  <a:lnTo>
                    <a:pt x="3973" y="760"/>
                  </a:lnTo>
                  <a:lnTo>
                    <a:pt x="3981" y="651"/>
                  </a:lnTo>
                </a:path>
              </a:pathLst>
            </a:custGeom>
            <a:noFill/>
            <a:ln w="6032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38454" y="2495550"/>
              <a:ext cx="6319671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538454" y="5305206"/>
              <a:ext cx="639728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71879" y="4381501"/>
              <a:ext cx="414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728984" y="3401462"/>
              <a:ext cx="2286134" cy="498351"/>
              <a:chOff x="1728984" y="3401462"/>
              <a:chExt cx="2286134" cy="49835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728984" y="3401462"/>
                <a:ext cx="457228" cy="485775"/>
                <a:chOff x="1967079" y="1628775"/>
                <a:chExt cx="468970" cy="48577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967079" y="2114550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967079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421928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186209" y="3402439"/>
                <a:ext cx="914455" cy="496337"/>
                <a:chOff x="1498109" y="1618213"/>
                <a:chExt cx="937940" cy="496337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967079" y="2114550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498109" y="1618213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67079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421928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100663" y="3403476"/>
                <a:ext cx="914455" cy="496337"/>
                <a:chOff x="1498109" y="1618213"/>
                <a:chExt cx="937940" cy="496337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967079" y="2114550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498109" y="1618213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67079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421928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4009994" y="3394988"/>
              <a:ext cx="2743364" cy="527963"/>
              <a:chOff x="1541024" y="1603926"/>
              <a:chExt cx="2813820" cy="52796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541024" y="1603926"/>
                <a:ext cx="937940" cy="496337"/>
                <a:chOff x="1498109" y="1618213"/>
                <a:chExt cx="937940" cy="49633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967079" y="2114550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498109" y="1618213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967079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421928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2478964" y="1624990"/>
                <a:ext cx="937940" cy="496337"/>
                <a:chOff x="1498109" y="1618213"/>
                <a:chExt cx="937940" cy="496337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967079" y="2114550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498109" y="1618213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967079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421928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16904" y="1635552"/>
                <a:ext cx="937940" cy="496337"/>
                <a:chOff x="1498109" y="1618213"/>
                <a:chExt cx="937940" cy="496337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967079" y="2114550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498109" y="1618213"/>
                  <a:ext cx="4689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967079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421928" y="1628775"/>
                  <a:ext cx="0" cy="48577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748553" y="3441891"/>
              <a:ext cx="457227" cy="496337"/>
              <a:chOff x="1498109" y="1618213"/>
              <a:chExt cx="468970" cy="496337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98109" y="1618213"/>
                <a:ext cx="46897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967079" y="1628775"/>
                <a:ext cx="0" cy="48577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>
              <a:off x="1271754" y="3912389"/>
              <a:ext cx="666398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538454" y="1352550"/>
              <a:ext cx="0" cy="11430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505283" y="2755776"/>
              <a:ext cx="0" cy="11430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538454" y="4162206"/>
              <a:ext cx="0" cy="11430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05284" y="2657984"/>
              <a:ext cx="1013877" cy="537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 smtClean="0"/>
                <a:t>Δ</a:t>
              </a:r>
              <a:r>
                <a:rPr lang="en-US" sz="1400" b="1" dirty="0" err="1" smtClean="0"/>
                <a:t>n</a:t>
              </a:r>
              <a:r>
                <a:rPr lang="en-US" sz="1400" b="1" baseline="-25000" dirty="0" err="1" smtClean="0"/>
                <a:t>eff</a:t>
              </a:r>
              <a:endParaRPr lang="en-US" sz="1400" b="1" baseline="-250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505283" y="3394988"/>
              <a:ext cx="22370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5602" y="1194257"/>
              <a:ext cx="1050880" cy="59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|E</a:t>
              </a:r>
              <a:r>
                <a:rPr lang="en-US" sz="1600" b="1" baseline="-25000" dirty="0" smtClean="0"/>
                <a:t>+</a:t>
              </a:r>
              <a:r>
                <a:rPr lang="en-US" sz="1600" b="1" dirty="0" smtClean="0"/>
                <a:t>|</a:t>
              </a:r>
              <a:r>
                <a:rPr lang="en-US" sz="1600" b="1" baseline="30000" dirty="0" smtClean="0"/>
                <a:t>2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452" y="4107724"/>
              <a:ext cx="988260" cy="59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|E</a:t>
              </a:r>
              <a:r>
                <a:rPr lang="en-US" sz="1600" b="1" baseline="-25000" dirty="0"/>
                <a:t>-</a:t>
              </a:r>
              <a:r>
                <a:rPr lang="en-US" sz="1600" b="1" dirty="0" smtClean="0"/>
                <a:t>|</a:t>
              </a:r>
              <a:r>
                <a:rPr lang="en-US" sz="1600" b="1" baseline="30000" dirty="0" smtClean="0"/>
                <a:t>2</a:t>
              </a:r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91295" y="2134764"/>
              <a:ext cx="510069" cy="59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6250" y="3613727"/>
              <a:ext cx="510069" cy="59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80029" y="5005295"/>
              <a:ext cx="510069" cy="59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0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014"/>
            <a:ext cx="8229600" cy="1143000"/>
          </a:xfrm>
        </p:spPr>
        <p:txBody>
          <a:bodyPr/>
          <a:lstStyle/>
          <a:p>
            <a:r>
              <a:rPr lang="en-US" sz="3200" dirty="0" smtClean="0"/>
              <a:t>Grating assisted coupler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8334" y="6160988"/>
            <a:ext cx="2133600" cy="476250"/>
          </a:xfrm>
        </p:spPr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214" y="932494"/>
            <a:ext cx="4645163" cy="1479514"/>
            <a:chOff x="428625" y="1017039"/>
            <a:chExt cx="4645163" cy="1479514"/>
          </a:xfrm>
        </p:grpSpPr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428625" y="1062113"/>
              <a:ext cx="4645163" cy="1434440"/>
              <a:chOff x="240" y="528"/>
              <a:chExt cx="3365" cy="1122"/>
            </a:xfrm>
          </p:grpSpPr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240" y="788"/>
                <a:ext cx="1483" cy="451"/>
                <a:chOff x="240" y="1172"/>
                <a:chExt cx="1483" cy="451"/>
              </a:xfrm>
            </p:grpSpPr>
            <p:sp>
              <p:nvSpPr>
                <p:cNvPr id="46" name="Rectangle 3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240" y="1172"/>
                  <a:ext cx="1483" cy="164"/>
                </a:xfrm>
                <a:prstGeom prst="rect">
                  <a:avLst/>
                </a:prstGeom>
                <a:pattFill prst="dk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Rectangle 4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240" y="1500"/>
                  <a:ext cx="1483" cy="123"/>
                </a:xfrm>
                <a:prstGeom prst="rect">
                  <a:avLst/>
                </a:prstGeom>
                <a:pattFill prst="dk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1610" y="624"/>
                <a:ext cx="576" cy="1026"/>
                <a:chOff x="1610" y="1008"/>
                <a:chExt cx="576" cy="1026"/>
              </a:xfrm>
            </p:grpSpPr>
            <p:grpSp>
              <p:nvGrpSpPr>
                <p:cNvPr id="39" name="Group 32"/>
                <p:cNvGrpSpPr>
                  <a:grpSpLocks/>
                </p:cNvGrpSpPr>
                <p:nvPr/>
              </p:nvGrpSpPr>
              <p:grpSpPr bwMode="auto">
                <a:xfrm>
                  <a:off x="2001" y="1008"/>
                  <a:ext cx="185" cy="860"/>
                  <a:chOff x="2001" y="1008"/>
                  <a:chExt cx="185" cy="860"/>
                </a:xfrm>
              </p:grpSpPr>
              <p:sp>
                <p:nvSpPr>
                  <p:cNvPr id="41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2001" y="1008"/>
                    <a:ext cx="0" cy="164"/>
                  </a:xfrm>
                  <a:prstGeom prst="line">
                    <a:avLst/>
                  </a:prstGeom>
                  <a:noFill/>
                  <a:ln w="28575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001" y="1172"/>
                    <a:ext cx="1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01" y="1336"/>
                    <a:ext cx="1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001" y="1336"/>
                    <a:ext cx="0" cy="532"/>
                  </a:xfrm>
                  <a:prstGeom prst="line">
                    <a:avLst/>
                  </a:prstGeom>
                  <a:noFill/>
                  <a:ln w="28575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186" y="1172"/>
                    <a:ext cx="0" cy="164"/>
                  </a:xfrm>
                  <a:prstGeom prst="line">
                    <a:avLst/>
                  </a:prstGeom>
                  <a:noFill/>
                  <a:ln w="28575">
                    <a:solidFill>
                      <a:srgbClr val="808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40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694459"/>
                    </p:ext>
                  </p:extLst>
                </p:nvPr>
              </p:nvGraphicFramePr>
              <p:xfrm>
                <a:off x="1610" y="1807"/>
                <a:ext cx="505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95" name="Equation" r:id="rId3" imgW="533160" imgH="241200" progId="Equation.DSMT4">
                        <p:embed/>
                      </p:oleObj>
                    </mc:Choice>
                    <mc:Fallback>
                      <p:oleObj name="Equation" r:id="rId3" imgW="533160" imgH="241200" progId="Equation.DSMT4">
                        <p:embed/>
                        <p:pic>
                          <p:nvPicPr>
                            <p:cNvPr id="38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0" y="1807"/>
                              <a:ext cx="505" cy="22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" name="Group 41"/>
              <p:cNvGrpSpPr>
                <a:grpSpLocks/>
              </p:cNvGrpSpPr>
              <p:nvPr/>
            </p:nvGrpSpPr>
            <p:grpSpPr bwMode="auto">
              <a:xfrm>
                <a:off x="2448" y="576"/>
                <a:ext cx="449" cy="1060"/>
                <a:chOff x="2087" y="1008"/>
                <a:chExt cx="449" cy="1060"/>
              </a:xfrm>
            </p:grpSpPr>
            <p:grpSp>
              <p:nvGrpSpPr>
                <p:cNvPr id="32" name="Group 33"/>
                <p:cNvGrpSpPr>
                  <a:grpSpLocks/>
                </p:cNvGrpSpPr>
                <p:nvPr/>
              </p:nvGrpSpPr>
              <p:grpSpPr bwMode="auto">
                <a:xfrm>
                  <a:off x="2279" y="1008"/>
                  <a:ext cx="232" cy="819"/>
                  <a:chOff x="2279" y="1008"/>
                  <a:chExt cx="232" cy="819"/>
                </a:xfrm>
              </p:grpSpPr>
              <p:sp>
                <p:nvSpPr>
                  <p:cNvPr id="3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279" y="1623"/>
                    <a:ext cx="2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79" y="1623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1" y="1500"/>
                    <a:ext cx="0" cy="123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79" y="1500"/>
                    <a:ext cx="2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79" y="1008"/>
                    <a:ext cx="0" cy="49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33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10298158"/>
                    </p:ext>
                  </p:extLst>
                </p:nvPr>
              </p:nvGraphicFramePr>
              <p:xfrm>
                <a:off x="2087" y="1864"/>
                <a:ext cx="449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96" name="Equation" r:id="rId5" imgW="533160" imgH="241200" progId="Equation.DSMT4">
                        <p:embed/>
                      </p:oleObj>
                    </mc:Choice>
                    <mc:Fallback>
                      <p:oleObj name="Equation" r:id="rId5" imgW="533160" imgH="241200" progId="Equation.DSMT4">
                        <p:embed/>
                        <p:pic>
                          <p:nvPicPr>
                            <p:cNvPr id="31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7" y="1864"/>
                              <a:ext cx="449" cy="2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42"/>
              <p:cNvGrpSpPr>
                <a:grpSpLocks/>
              </p:cNvGrpSpPr>
              <p:nvPr/>
            </p:nvGrpSpPr>
            <p:grpSpPr bwMode="auto">
              <a:xfrm>
                <a:off x="3067" y="576"/>
                <a:ext cx="538" cy="1008"/>
                <a:chOff x="2491" y="1008"/>
                <a:chExt cx="538" cy="1008"/>
              </a:xfrm>
            </p:grpSpPr>
            <p:grpSp>
              <p:nvGrpSpPr>
                <p:cNvPr id="20" name="Group 29"/>
                <p:cNvGrpSpPr>
                  <a:grpSpLocks/>
                </p:cNvGrpSpPr>
                <p:nvPr/>
              </p:nvGrpSpPr>
              <p:grpSpPr bwMode="auto">
                <a:xfrm>
                  <a:off x="2688" y="1008"/>
                  <a:ext cx="240" cy="819"/>
                  <a:chOff x="2688" y="1008"/>
                  <a:chExt cx="240" cy="819"/>
                </a:xfrm>
              </p:grpSpPr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632"/>
                    <a:ext cx="2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696" y="1623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500"/>
                    <a:ext cx="0" cy="12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6" y="1500"/>
                    <a:ext cx="2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96" y="1377"/>
                    <a:ext cx="0" cy="12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696" y="1008"/>
                    <a:ext cx="0" cy="1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696" y="1172"/>
                    <a:ext cx="18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82" y="1172"/>
                    <a:ext cx="0" cy="1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6" y="1336"/>
                    <a:ext cx="18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696" y="1336"/>
                    <a:ext cx="0" cy="1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21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42556029"/>
                    </p:ext>
                  </p:extLst>
                </p:nvPr>
              </p:nvGraphicFramePr>
              <p:xfrm>
                <a:off x="2491" y="1825"/>
                <a:ext cx="538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97" name="Equation" r:id="rId7" imgW="647640" imgH="228600" progId="Equation.DSMT4">
                        <p:embed/>
                      </p:oleObj>
                    </mc:Choice>
                    <mc:Fallback>
                      <p:oleObj name="Equation" r:id="rId7" imgW="647640" imgH="228600" progId="Equation.DSMT4">
                        <p:embed/>
                        <p:pic>
                          <p:nvPicPr>
                            <p:cNvPr id="19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1" y="1825"/>
                              <a:ext cx="538" cy="1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720" y="528"/>
                <a:ext cx="673" cy="965"/>
                <a:chOff x="720" y="528"/>
                <a:chExt cx="673" cy="965"/>
              </a:xfrm>
            </p:grpSpPr>
            <p:sp>
              <p:nvSpPr>
                <p:cNvPr id="16" name="Line 47"/>
                <p:cNvSpPr>
                  <a:spLocks noChangeShapeType="1"/>
                </p:cNvSpPr>
                <p:nvPr/>
              </p:nvSpPr>
              <p:spPr bwMode="auto">
                <a:xfrm>
                  <a:off x="720" y="624"/>
                  <a:ext cx="384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48"/>
                <p:cNvSpPr>
                  <a:spLocks noChangeShapeType="1"/>
                </p:cNvSpPr>
                <p:nvPr/>
              </p:nvSpPr>
              <p:spPr bwMode="auto">
                <a:xfrm>
                  <a:off x="768" y="1344"/>
                  <a:ext cx="384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8" name="Object 49"/>
                <p:cNvGraphicFramePr>
                  <a:graphicFrameLocks noChangeAspect="1"/>
                </p:cNvGraphicFramePr>
                <p:nvPr/>
              </p:nvGraphicFramePr>
              <p:xfrm>
                <a:off x="1200" y="528"/>
                <a:ext cx="193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98" name="Equation" r:id="rId9" imgW="177480" imgH="228600" progId="Equation.DSMT4">
                        <p:embed/>
                      </p:oleObj>
                    </mc:Choice>
                    <mc:Fallback>
                      <p:oleObj name="Equation" r:id="rId9" imgW="177480" imgH="228600" progId="Equation.DSMT4">
                        <p:embed/>
                        <p:pic>
                          <p:nvPicPr>
                            <p:cNvPr id="16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528"/>
                              <a:ext cx="193" cy="24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Object 50"/>
                <p:cNvGraphicFramePr>
                  <a:graphicFrameLocks noChangeAspect="1"/>
                </p:cNvGraphicFramePr>
                <p:nvPr/>
              </p:nvGraphicFramePr>
              <p:xfrm>
                <a:off x="1145" y="1248"/>
                <a:ext cx="207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99" name="Equation" r:id="rId11" imgW="190440" imgH="228600" progId="Equation.DSMT4">
                        <p:embed/>
                      </p:oleObj>
                    </mc:Choice>
                    <mc:Fallback>
                      <p:oleObj name="Equation" r:id="rId11" imgW="190440" imgH="228600" progId="Equation.DSMT4">
                        <p:embed/>
                        <p:pic>
                          <p:nvPicPr>
                            <p:cNvPr id="17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5" y="1248"/>
                              <a:ext cx="207" cy="24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" name="Freeform 57"/>
              <p:cNvSpPr>
                <a:spLocks/>
              </p:cNvSpPr>
              <p:nvPr/>
            </p:nvSpPr>
            <p:spPr bwMode="auto">
              <a:xfrm rot="5400000">
                <a:off x="1928" y="712"/>
                <a:ext cx="576" cy="400"/>
              </a:xfrm>
              <a:custGeom>
                <a:avLst/>
                <a:gdLst/>
                <a:ahLst/>
                <a:cxnLst>
                  <a:cxn ang="0">
                    <a:pos x="0" y="400"/>
                  </a:cxn>
                  <a:cxn ang="0">
                    <a:pos x="240" y="304"/>
                  </a:cxn>
                  <a:cxn ang="0">
                    <a:pos x="432" y="160"/>
                  </a:cxn>
                  <a:cxn ang="0">
                    <a:pos x="624" y="16"/>
                  </a:cxn>
                  <a:cxn ang="0">
                    <a:pos x="912" y="256"/>
                  </a:cxn>
                  <a:cxn ang="0">
                    <a:pos x="1200" y="400"/>
                  </a:cxn>
                </a:cxnLst>
                <a:rect l="0" t="0" r="r" b="b"/>
                <a:pathLst>
                  <a:path w="1200" h="400">
                    <a:moveTo>
                      <a:pt x="0" y="400"/>
                    </a:moveTo>
                    <a:cubicBezTo>
                      <a:pt x="84" y="372"/>
                      <a:pt x="168" y="344"/>
                      <a:pt x="240" y="304"/>
                    </a:cubicBezTo>
                    <a:cubicBezTo>
                      <a:pt x="312" y="264"/>
                      <a:pt x="368" y="208"/>
                      <a:pt x="432" y="160"/>
                    </a:cubicBezTo>
                    <a:cubicBezTo>
                      <a:pt x="496" y="112"/>
                      <a:pt x="544" y="0"/>
                      <a:pt x="624" y="16"/>
                    </a:cubicBezTo>
                    <a:cubicBezTo>
                      <a:pt x="704" y="32"/>
                      <a:pt x="816" y="192"/>
                      <a:pt x="912" y="256"/>
                    </a:cubicBezTo>
                    <a:cubicBezTo>
                      <a:pt x="1008" y="320"/>
                      <a:pt x="1104" y="360"/>
                      <a:pt x="1200" y="400"/>
                    </a:cubicBezTo>
                  </a:path>
                </a:pathLst>
              </a:custGeom>
              <a:noFill/>
              <a:ln w="28575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58"/>
              <p:cNvSpPr>
                <a:spLocks/>
              </p:cNvSpPr>
              <p:nvPr/>
            </p:nvSpPr>
            <p:spPr bwMode="auto">
              <a:xfrm rot="5400000">
                <a:off x="2648" y="904"/>
                <a:ext cx="480" cy="400"/>
              </a:xfrm>
              <a:custGeom>
                <a:avLst/>
                <a:gdLst/>
                <a:ahLst/>
                <a:cxnLst>
                  <a:cxn ang="0">
                    <a:pos x="0" y="400"/>
                  </a:cxn>
                  <a:cxn ang="0">
                    <a:pos x="240" y="304"/>
                  </a:cxn>
                  <a:cxn ang="0">
                    <a:pos x="432" y="160"/>
                  </a:cxn>
                  <a:cxn ang="0">
                    <a:pos x="624" y="16"/>
                  </a:cxn>
                  <a:cxn ang="0">
                    <a:pos x="912" y="256"/>
                  </a:cxn>
                  <a:cxn ang="0">
                    <a:pos x="1200" y="400"/>
                  </a:cxn>
                </a:cxnLst>
                <a:rect l="0" t="0" r="r" b="b"/>
                <a:pathLst>
                  <a:path w="1200" h="400">
                    <a:moveTo>
                      <a:pt x="0" y="400"/>
                    </a:moveTo>
                    <a:cubicBezTo>
                      <a:pt x="84" y="372"/>
                      <a:pt x="168" y="344"/>
                      <a:pt x="240" y="304"/>
                    </a:cubicBezTo>
                    <a:cubicBezTo>
                      <a:pt x="312" y="264"/>
                      <a:pt x="368" y="208"/>
                      <a:pt x="432" y="160"/>
                    </a:cubicBezTo>
                    <a:cubicBezTo>
                      <a:pt x="496" y="112"/>
                      <a:pt x="544" y="0"/>
                      <a:pt x="624" y="16"/>
                    </a:cubicBezTo>
                    <a:cubicBezTo>
                      <a:pt x="704" y="32"/>
                      <a:pt x="816" y="192"/>
                      <a:pt x="912" y="256"/>
                    </a:cubicBezTo>
                    <a:cubicBezTo>
                      <a:pt x="1008" y="320"/>
                      <a:pt x="1104" y="360"/>
                      <a:pt x="1200" y="40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553857"/>
                </p:ext>
              </p:extLst>
            </p:nvPr>
          </p:nvGraphicFramePr>
          <p:xfrm>
            <a:off x="2866473" y="1017039"/>
            <a:ext cx="47625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0" name="Equation" r:id="rId13" imgW="476161" imgH="219211" progId="Equation.DSMT4">
                    <p:embed/>
                  </p:oleObj>
                </mc:Choice>
                <mc:Fallback>
                  <p:oleObj name="Equation" r:id="rId13" imgW="476161" imgH="219211" progId="Equation.DSMT4">
                    <p:embed/>
                    <p:pic>
                      <p:nvPicPr>
                        <p:cNvPr id="61" name="Object 6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66473" y="1017039"/>
                          <a:ext cx="476250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647038"/>
                </p:ext>
              </p:extLst>
            </p:nvPr>
          </p:nvGraphicFramePr>
          <p:xfrm>
            <a:off x="3745533" y="1280273"/>
            <a:ext cx="49530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1" name="Equation" r:id="rId15" imgW="495427" imgH="219211" progId="Equation.DSMT4">
                    <p:embed/>
                  </p:oleObj>
                </mc:Choice>
                <mc:Fallback>
                  <p:oleObj name="Equation" r:id="rId15" imgW="495427" imgH="219211" progId="Equation.DSMT4">
                    <p:embed/>
                    <p:pic>
                      <p:nvPicPr>
                        <p:cNvPr id="62" name="Object 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45533" y="1280273"/>
                          <a:ext cx="495300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384283"/>
              </p:ext>
            </p:extLst>
          </p:nvPr>
        </p:nvGraphicFramePr>
        <p:xfrm>
          <a:off x="80436" y="2550697"/>
          <a:ext cx="553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2" name="Equation" r:id="rId17" imgW="5537160" imgH="583920" progId="Equation.DSMT4">
                  <p:embed/>
                </p:oleObj>
              </mc:Choice>
              <mc:Fallback>
                <p:oleObj name="Equation" r:id="rId17" imgW="55371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436" y="2550697"/>
                        <a:ext cx="5537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194944" y="1313048"/>
            <a:ext cx="2113445" cy="469178"/>
            <a:chOff x="390220" y="5472571"/>
            <a:chExt cx="7916747" cy="908292"/>
          </a:xfrm>
        </p:grpSpPr>
        <p:grpSp>
          <p:nvGrpSpPr>
            <p:cNvPr id="112" name="Group 111"/>
            <p:cNvGrpSpPr/>
            <p:nvPr/>
          </p:nvGrpSpPr>
          <p:grpSpPr>
            <a:xfrm>
              <a:off x="4345578" y="5485123"/>
              <a:ext cx="3961389" cy="895740"/>
              <a:chOff x="3551978" y="4930140"/>
              <a:chExt cx="3961389" cy="89574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551978" y="4930141"/>
                <a:ext cx="1983710" cy="895739"/>
                <a:chOff x="3551978" y="4930141"/>
                <a:chExt cx="1983710" cy="89573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3551978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69" name="Rectangle 68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543833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02" name="Rectangle 101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5529657" y="4930140"/>
                <a:ext cx="1983710" cy="895739"/>
                <a:chOff x="3551978" y="4930141"/>
                <a:chExt cx="1983710" cy="895739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3551978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10" name="Rectangle 109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4543833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08" name="Rectangle 107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13" name="Group 112"/>
            <p:cNvGrpSpPr/>
            <p:nvPr/>
          </p:nvGrpSpPr>
          <p:grpSpPr>
            <a:xfrm>
              <a:off x="390220" y="5472571"/>
              <a:ext cx="3961389" cy="895740"/>
              <a:chOff x="3551978" y="4930140"/>
              <a:chExt cx="3961389" cy="89574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3551978" y="4930141"/>
                <a:ext cx="1983710" cy="895739"/>
                <a:chOff x="3551978" y="4930141"/>
                <a:chExt cx="1983710" cy="895739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3551978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26" name="Rectangle 125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4543833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24" name="Rectangle 123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529657" y="4930140"/>
                <a:ext cx="1983710" cy="895739"/>
                <a:chOff x="3551978" y="4930141"/>
                <a:chExt cx="1983710" cy="895739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3551978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20" name="Rectangle 119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4543833" y="4930141"/>
                  <a:ext cx="991855" cy="895739"/>
                  <a:chOff x="3551978" y="4930141"/>
                  <a:chExt cx="991855" cy="895739"/>
                </a:xfrm>
              </p:grpSpPr>
              <p:sp>
                <p:nvSpPr>
                  <p:cNvPr id="118" name="Rectangle 117"/>
                  <p:cNvSpPr/>
                  <p:nvPr/>
                </p:nvSpPr>
                <p:spPr bwMode="auto">
                  <a:xfrm flipH="1">
                    <a:off x="3551978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4050921" y="4930141"/>
                    <a:ext cx="492912" cy="8957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alpha val="32000"/>
                        </a:srgbClr>
                      </a:gs>
                      <a:gs pos="24000">
                        <a:srgbClr val="FFFF00">
                          <a:alpha val="72000"/>
                        </a:srgbClr>
                      </a:gs>
                      <a:gs pos="100000">
                        <a:srgbClr val="FF0000">
                          <a:alpha val="37000"/>
                        </a:srgbClr>
                      </a:gs>
                      <a:gs pos="83000">
                        <a:srgbClr val="FF0000">
                          <a:alpha val="28000"/>
                        </a:srgbClr>
                      </a:gs>
                    </a:gsLst>
                    <a:lin ang="0" scaled="0"/>
                    <a:tileRect/>
                  </a:gra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50" name="Group 49"/>
          <p:cNvGrpSpPr/>
          <p:nvPr/>
        </p:nvGrpSpPr>
        <p:grpSpPr>
          <a:xfrm>
            <a:off x="0" y="3216110"/>
            <a:ext cx="3719288" cy="1115840"/>
            <a:chOff x="0" y="3216110"/>
            <a:chExt cx="3719288" cy="1115840"/>
          </a:xfrm>
        </p:grpSpPr>
        <p:sp>
          <p:nvSpPr>
            <p:cNvPr id="135" name="TextBox 134"/>
            <p:cNvSpPr txBox="1"/>
            <p:nvPr/>
          </p:nvSpPr>
          <p:spPr>
            <a:xfrm>
              <a:off x="0" y="3216110"/>
              <a:ext cx="3719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coupled equations for amplitudes  </a:t>
              </a:r>
              <a:endParaRPr lang="en-US" sz="1600" dirty="0"/>
            </a:p>
          </p:txBody>
        </p:sp>
        <p:graphicFrame>
          <p:nvGraphicFramePr>
            <p:cNvPr id="136" name="Object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060507"/>
                </p:ext>
              </p:extLst>
            </p:nvPr>
          </p:nvGraphicFramePr>
          <p:xfrm>
            <a:off x="452232" y="3519150"/>
            <a:ext cx="11430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" name="Equation" r:id="rId19" imgW="1143000" imgH="812520" progId="Equation.DSMT4">
                    <p:embed/>
                  </p:oleObj>
                </mc:Choice>
                <mc:Fallback>
                  <p:oleObj name="Equation" r:id="rId19" imgW="114300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52232" y="3519150"/>
                          <a:ext cx="11430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82912"/>
              </p:ext>
            </p:extLst>
          </p:nvPr>
        </p:nvGraphicFramePr>
        <p:xfrm>
          <a:off x="3684680" y="3228118"/>
          <a:ext cx="4470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4" name="Equation" r:id="rId21" imgW="4470120" imgH="1117440" progId="Equation.DSMT4">
                  <p:embed/>
                </p:oleObj>
              </mc:Choice>
              <mc:Fallback>
                <p:oleObj name="Equation" r:id="rId21" imgW="44701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4680" y="3228118"/>
                        <a:ext cx="4470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0159"/>
              </p:ext>
            </p:extLst>
          </p:nvPr>
        </p:nvGraphicFramePr>
        <p:xfrm>
          <a:off x="297379" y="4524084"/>
          <a:ext cx="2247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5" name="Equation" r:id="rId23" imgW="2247840" imgH="812520" progId="Equation.DSMT4">
                  <p:embed/>
                </p:oleObj>
              </mc:Choice>
              <mc:Fallback>
                <p:oleObj name="Equation" r:id="rId23" imgW="22478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7379" y="4524084"/>
                        <a:ext cx="2247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3090623" y="4483653"/>
            <a:ext cx="4709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Consider periodic index perturbation with period </a:t>
            </a:r>
            <a:r>
              <a:rPr lang="el-GR" sz="1600" dirty="0" smtClean="0"/>
              <a:t>Λ</a:t>
            </a:r>
            <a:endParaRPr lang="en-US" sz="1600" dirty="0"/>
          </a:p>
        </p:txBody>
      </p:sp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08124"/>
              </p:ext>
            </p:extLst>
          </p:nvPr>
        </p:nvGraphicFramePr>
        <p:xfrm>
          <a:off x="3146780" y="4922993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" name="Equation" r:id="rId25" imgW="1930320" imgH="507960" progId="Equation.DSMT4">
                  <p:embed/>
                </p:oleObj>
              </mc:Choice>
              <mc:Fallback>
                <p:oleObj name="Equation" r:id="rId25" imgW="1930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46780" y="4922993"/>
                        <a:ext cx="1930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5111691" y="1000151"/>
            <a:ext cx="3324409" cy="1553048"/>
            <a:chOff x="5111691" y="1000151"/>
            <a:chExt cx="3324409" cy="1553048"/>
          </a:xfrm>
        </p:grpSpPr>
        <p:sp>
          <p:nvSpPr>
            <p:cNvPr id="48" name="TextBox 47"/>
            <p:cNvSpPr txBox="1"/>
            <p:nvPr/>
          </p:nvSpPr>
          <p:spPr>
            <a:xfrm>
              <a:off x="5445531" y="1000151"/>
              <a:ext cx="2954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Additional  index perturbation  </a:t>
              </a:r>
              <a:endParaRPr lang="en-US" sz="16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111691" y="1140578"/>
              <a:ext cx="3324409" cy="1412621"/>
              <a:chOff x="5111691" y="1140578"/>
              <a:chExt cx="3324409" cy="1412621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192019" y="1895258"/>
                <a:ext cx="2244081" cy="657941"/>
                <a:chOff x="6192019" y="1895258"/>
                <a:chExt cx="2244081" cy="65794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192019" y="1895258"/>
                  <a:ext cx="2244081" cy="330298"/>
                  <a:chOff x="1800809" y="4390992"/>
                  <a:chExt cx="3472578" cy="567001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00809" y="4390992"/>
                    <a:ext cx="1732541" cy="567001"/>
                    <a:chOff x="1800809" y="4390992"/>
                    <a:chExt cx="1732541" cy="567001"/>
                  </a:xfrm>
                </p:grpSpPr>
                <p:sp>
                  <p:nvSpPr>
                    <p:cNvPr id="56" name="Freeform 55"/>
                    <p:cNvSpPr/>
                    <p:nvPr/>
                  </p:nvSpPr>
                  <p:spPr bwMode="auto">
                    <a:xfrm>
                      <a:off x="1800809" y="4390993"/>
                      <a:ext cx="869722" cy="567000"/>
                    </a:xfrm>
                    <a:custGeom>
                      <a:avLst/>
                      <a:gdLst>
                        <a:gd name="connsiteX0" fmla="*/ 0 w 4338735"/>
                        <a:gd name="connsiteY0" fmla="*/ 1767212 h 1785873"/>
                        <a:gd name="connsiteX1" fmla="*/ 550506 w 4338735"/>
                        <a:gd name="connsiteY1" fmla="*/ 1692567 h 1785873"/>
                        <a:gd name="connsiteX2" fmla="*/ 1147665 w 4338735"/>
                        <a:gd name="connsiteY2" fmla="*/ 1076747 h 1785873"/>
                        <a:gd name="connsiteX3" fmla="*/ 1464906 w 4338735"/>
                        <a:gd name="connsiteY3" fmla="*/ 535571 h 1785873"/>
                        <a:gd name="connsiteX4" fmla="*/ 1856792 w 4338735"/>
                        <a:gd name="connsiteY4" fmla="*/ 181008 h 1785873"/>
                        <a:gd name="connsiteX5" fmla="*/ 2313992 w 4338735"/>
                        <a:gd name="connsiteY5" fmla="*/ 13057 h 1785873"/>
                        <a:gd name="connsiteX6" fmla="*/ 2929812 w 4338735"/>
                        <a:gd name="connsiteY6" fmla="*/ 516910 h 1785873"/>
                        <a:gd name="connsiteX7" fmla="*/ 3293706 w 4338735"/>
                        <a:gd name="connsiteY7" fmla="*/ 1543277 h 1785873"/>
                        <a:gd name="connsiteX8" fmla="*/ 3760237 w 4338735"/>
                        <a:gd name="connsiteY8" fmla="*/ 1711228 h 1785873"/>
                        <a:gd name="connsiteX9" fmla="*/ 4338735 w 4338735"/>
                        <a:gd name="connsiteY9" fmla="*/ 1785873 h 17858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338735" h="1785873">
                          <a:moveTo>
                            <a:pt x="0" y="1767212"/>
                          </a:moveTo>
                          <a:cubicBezTo>
                            <a:pt x="179614" y="1787428"/>
                            <a:pt x="359229" y="1807645"/>
                            <a:pt x="550506" y="1692567"/>
                          </a:cubicBezTo>
                          <a:cubicBezTo>
                            <a:pt x="741784" y="1577489"/>
                            <a:pt x="995265" y="1269580"/>
                            <a:pt x="1147665" y="1076747"/>
                          </a:cubicBezTo>
                          <a:cubicBezTo>
                            <a:pt x="1300065" y="883914"/>
                            <a:pt x="1346718" y="684861"/>
                            <a:pt x="1464906" y="535571"/>
                          </a:cubicBezTo>
                          <a:cubicBezTo>
                            <a:pt x="1583094" y="386281"/>
                            <a:pt x="1715278" y="268094"/>
                            <a:pt x="1856792" y="181008"/>
                          </a:cubicBezTo>
                          <a:cubicBezTo>
                            <a:pt x="1998306" y="93922"/>
                            <a:pt x="2135155" y="-42927"/>
                            <a:pt x="2313992" y="13057"/>
                          </a:cubicBezTo>
                          <a:cubicBezTo>
                            <a:pt x="2492829" y="69041"/>
                            <a:pt x="2766526" y="261873"/>
                            <a:pt x="2929812" y="516910"/>
                          </a:cubicBezTo>
                          <a:cubicBezTo>
                            <a:pt x="3093098" y="771947"/>
                            <a:pt x="3155302" y="1344224"/>
                            <a:pt x="3293706" y="1543277"/>
                          </a:cubicBezTo>
                          <a:cubicBezTo>
                            <a:pt x="3432110" y="1742330"/>
                            <a:pt x="3586066" y="1670795"/>
                            <a:pt x="3760237" y="1711228"/>
                          </a:cubicBezTo>
                          <a:cubicBezTo>
                            <a:pt x="3934408" y="1751661"/>
                            <a:pt x="4136571" y="1768767"/>
                            <a:pt x="4338735" y="1785873"/>
                          </a:cubicBezTo>
                        </a:path>
                      </a:pathLst>
                    </a:custGeom>
                    <a:noFill/>
                    <a:ln w="412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57" name="Freeform 56"/>
                    <p:cNvSpPr/>
                    <p:nvPr/>
                  </p:nvSpPr>
                  <p:spPr bwMode="auto">
                    <a:xfrm>
                      <a:off x="2663628" y="4390992"/>
                      <a:ext cx="869722" cy="567000"/>
                    </a:xfrm>
                    <a:custGeom>
                      <a:avLst/>
                      <a:gdLst>
                        <a:gd name="connsiteX0" fmla="*/ 0 w 4338735"/>
                        <a:gd name="connsiteY0" fmla="*/ 1767212 h 1785873"/>
                        <a:gd name="connsiteX1" fmla="*/ 550506 w 4338735"/>
                        <a:gd name="connsiteY1" fmla="*/ 1692567 h 1785873"/>
                        <a:gd name="connsiteX2" fmla="*/ 1147665 w 4338735"/>
                        <a:gd name="connsiteY2" fmla="*/ 1076747 h 1785873"/>
                        <a:gd name="connsiteX3" fmla="*/ 1464906 w 4338735"/>
                        <a:gd name="connsiteY3" fmla="*/ 535571 h 1785873"/>
                        <a:gd name="connsiteX4" fmla="*/ 1856792 w 4338735"/>
                        <a:gd name="connsiteY4" fmla="*/ 181008 h 1785873"/>
                        <a:gd name="connsiteX5" fmla="*/ 2313992 w 4338735"/>
                        <a:gd name="connsiteY5" fmla="*/ 13057 h 1785873"/>
                        <a:gd name="connsiteX6" fmla="*/ 2929812 w 4338735"/>
                        <a:gd name="connsiteY6" fmla="*/ 516910 h 1785873"/>
                        <a:gd name="connsiteX7" fmla="*/ 3293706 w 4338735"/>
                        <a:gd name="connsiteY7" fmla="*/ 1543277 h 1785873"/>
                        <a:gd name="connsiteX8" fmla="*/ 3760237 w 4338735"/>
                        <a:gd name="connsiteY8" fmla="*/ 1711228 h 1785873"/>
                        <a:gd name="connsiteX9" fmla="*/ 4338735 w 4338735"/>
                        <a:gd name="connsiteY9" fmla="*/ 1785873 h 17858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338735" h="1785873">
                          <a:moveTo>
                            <a:pt x="0" y="1767212"/>
                          </a:moveTo>
                          <a:cubicBezTo>
                            <a:pt x="179614" y="1787428"/>
                            <a:pt x="359229" y="1807645"/>
                            <a:pt x="550506" y="1692567"/>
                          </a:cubicBezTo>
                          <a:cubicBezTo>
                            <a:pt x="741784" y="1577489"/>
                            <a:pt x="995265" y="1269580"/>
                            <a:pt x="1147665" y="1076747"/>
                          </a:cubicBezTo>
                          <a:cubicBezTo>
                            <a:pt x="1300065" y="883914"/>
                            <a:pt x="1346718" y="684861"/>
                            <a:pt x="1464906" y="535571"/>
                          </a:cubicBezTo>
                          <a:cubicBezTo>
                            <a:pt x="1583094" y="386281"/>
                            <a:pt x="1715278" y="268094"/>
                            <a:pt x="1856792" y="181008"/>
                          </a:cubicBezTo>
                          <a:cubicBezTo>
                            <a:pt x="1998306" y="93922"/>
                            <a:pt x="2135155" y="-42927"/>
                            <a:pt x="2313992" y="13057"/>
                          </a:cubicBezTo>
                          <a:cubicBezTo>
                            <a:pt x="2492829" y="69041"/>
                            <a:pt x="2766526" y="261873"/>
                            <a:pt x="2929812" y="516910"/>
                          </a:cubicBezTo>
                          <a:cubicBezTo>
                            <a:pt x="3093098" y="771947"/>
                            <a:pt x="3155302" y="1344224"/>
                            <a:pt x="3293706" y="1543277"/>
                          </a:cubicBezTo>
                          <a:cubicBezTo>
                            <a:pt x="3432110" y="1742330"/>
                            <a:pt x="3586066" y="1670795"/>
                            <a:pt x="3760237" y="1711228"/>
                          </a:cubicBezTo>
                          <a:cubicBezTo>
                            <a:pt x="3934408" y="1751661"/>
                            <a:pt x="4136571" y="1768767"/>
                            <a:pt x="4338735" y="1785873"/>
                          </a:cubicBezTo>
                        </a:path>
                      </a:pathLst>
                    </a:custGeom>
                    <a:noFill/>
                    <a:ln w="412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3540846" y="4390992"/>
                    <a:ext cx="1732541" cy="567001"/>
                    <a:chOff x="1800809" y="4390992"/>
                    <a:chExt cx="1732541" cy="567001"/>
                  </a:xfrm>
                </p:grpSpPr>
                <p:sp>
                  <p:nvSpPr>
                    <p:cNvPr id="60" name="Freeform 59"/>
                    <p:cNvSpPr/>
                    <p:nvPr/>
                  </p:nvSpPr>
                  <p:spPr bwMode="auto">
                    <a:xfrm>
                      <a:off x="1800809" y="4390993"/>
                      <a:ext cx="869722" cy="567000"/>
                    </a:xfrm>
                    <a:custGeom>
                      <a:avLst/>
                      <a:gdLst>
                        <a:gd name="connsiteX0" fmla="*/ 0 w 4338735"/>
                        <a:gd name="connsiteY0" fmla="*/ 1767212 h 1785873"/>
                        <a:gd name="connsiteX1" fmla="*/ 550506 w 4338735"/>
                        <a:gd name="connsiteY1" fmla="*/ 1692567 h 1785873"/>
                        <a:gd name="connsiteX2" fmla="*/ 1147665 w 4338735"/>
                        <a:gd name="connsiteY2" fmla="*/ 1076747 h 1785873"/>
                        <a:gd name="connsiteX3" fmla="*/ 1464906 w 4338735"/>
                        <a:gd name="connsiteY3" fmla="*/ 535571 h 1785873"/>
                        <a:gd name="connsiteX4" fmla="*/ 1856792 w 4338735"/>
                        <a:gd name="connsiteY4" fmla="*/ 181008 h 1785873"/>
                        <a:gd name="connsiteX5" fmla="*/ 2313992 w 4338735"/>
                        <a:gd name="connsiteY5" fmla="*/ 13057 h 1785873"/>
                        <a:gd name="connsiteX6" fmla="*/ 2929812 w 4338735"/>
                        <a:gd name="connsiteY6" fmla="*/ 516910 h 1785873"/>
                        <a:gd name="connsiteX7" fmla="*/ 3293706 w 4338735"/>
                        <a:gd name="connsiteY7" fmla="*/ 1543277 h 1785873"/>
                        <a:gd name="connsiteX8" fmla="*/ 3760237 w 4338735"/>
                        <a:gd name="connsiteY8" fmla="*/ 1711228 h 1785873"/>
                        <a:gd name="connsiteX9" fmla="*/ 4338735 w 4338735"/>
                        <a:gd name="connsiteY9" fmla="*/ 1785873 h 17858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338735" h="1785873">
                          <a:moveTo>
                            <a:pt x="0" y="1767212"/>
                          </a:moveTo>
                          <a:cubicBezTo>
                            <a:pt x="179614" y="1787428"/>
                            <a:pt x="359229" y="1807645"/>
                            <a:pt x="550506" y="1692567"/>
                          </a:cubicBezTo>
                          <a:cubicBezTo>
                            <a:pt x="741784" y="1577489"/>
                            <a:pt x="995265" y="1269580"/>
                            <a:pt x="1147665" y="1076747"/>
                          </a:cubicBezTo>
                          <a:cubicBezTo>
                            <a:pt x="1300065" y="883914"/>
                            <a:pt x="1346718" y="684861"/>
                            <a:pt x="1464906" y="535571"/>
                          </a:cubicBezTo>
                          <a:cubicBezTo>
                            <a:pt x="1583094" y="386281"/>
                            <a:pt x="1715278" y="268094"/>
                            <a:pt x="1856792" y="181008"/>
                          </a:cubicBezTo>
                          <a:cubicBezTo>
                            <a:pt x="1998306" y="93922"/>
                            <a:pt x="2135155" y="-42927"/>
                            <a:pt x="2313992" y="13057"/>
                          </a:cubicBezTo>
                          <a:cubicBezTo>
                            <a:pt x="2492829" y="69041"/>
                            <a:pt x="2766526" y="261873"/>
                            <a:pt x="2929812" y="516910"/>
                          </a:cubicBezTo>
                          <a:cubicBezTo>
                            <a:pt x="3093098" y="771947"/>
                            <a:pt x="3155302" y="1344224"/>
                            <a:pt x="3293706" y="1543277"/>
                          </a:cubicBezTo>
                          <a:cubicBezTo>
                            <a:pt x="3432110" y="1742330"/>
                            <a:pt x="3586066" y="1670795"/>
                            <a:pt x="3760237" y="1711228"/>
                          </a:cubicBezTo>
                          <a:cubicBezTo>
                            <a:pt x="3934408" y="1751661"/>
                            <a:pt x="4136571" y="1768767"/>
                            <a:pt x="4338735" y="1785873"/>
                          </a:cubicBezTo>
                        </a:path>
                      </a:pathLst>
                    </a:custGeom>
                    <a:noFill/>
                    <a:ln w="412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61" name="Freeform 60"/>
                    <p:cNvSpPr/>
                    <p:nvPr/>
                  </p:nvSpPr>
                  <p:spPr bwMode="auto">
                    <a:xfrm>
                      <a:off x="2663628" y="4390992"/>
                      <a:ext cx="869722" cy="567000"/>
                    </a:xfrm>
                    <a:custGeom>
                      <a:avLst/>
                      <a:gdLst>
                        <a:gd name="connsiteX0" fmla="*/ 0 w 4338735"/>
                        <a:gd name="connsiteY0" fmla="*/ 1767212 h 1785873"/>
                        <a:gd name="connsiteX1" fmla="*/ 550506 w 4338735"/>
                        <a:gd name="connsiteY1" fmla="*/ 1692567 h 1785873"/>
                        <a:gd name="connsiteX2" fmla="*/ 1147665 w 4338735"/>
                        <a:gd name="connsiteY2" fmla="*/ 1076747 h 1785873"/>
                        <a:gd name="connsiteX3" fmla="*/ 1464906 w 4338735"/>
                        <a:gd name="connsiteY3" fmla="*/ 535571 h 1785873"/>
                        <a:gd name="connsiteX4" fmla="*/ 1856792 w 4338735"/>
                        <a:gd name="connsiteY4" fmla="*/ 181008 h 1785873"/>
                        <a:gd name="connsiteX5" fmla="*/ 2313992 w 4338735"/>
                        <a:gd name="connsiteY5" fmla="*/ 13057 h 1785873"/>
                        <a:gd name="connsiteX6" fmla="*/ 2929812 w 4338735"/>
                        <a:gd name="connsiteY6" fmla="*/ 516910 h 1785873"/>
                        <a:gd name="connsiteX7" fmla="*/ 3293706 w 4338735"/>
                        <a:gd name="connsiteY7" fmla="*/ 1543277 h 1785873"/>
                        <a:gd name="connsiteX8" fmla="*/ 3760237 w 4338735"/>
                        <a:gd name="connsiteY8" fmla="*/ 1711228 h 1785873"/>
                        <a:gd name="connsiteX9" fmla="*/ 4338735 w 4338735"/>
                        <a:gd name="connsiteY9" fmla="*/ 1785873 h 17858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338735" h="1785873">
                          <a:moveTo>
                            <a:pt x="0" y="1767212"/>
                          </a:moveTo>
                          <a:cubicBezTo>
                            <a:pt x="179614" y="1787428"/>
                            <a:pt x="359229" y="1807645"/>
                            <a:pt x="550506" y="1692567"/>
                          </a:cubicBezTo>
                          <a:cubicBezTo>
                            <a:pt x="741784" y="1577489"/>
                            <a:pt x="995265" y="1269580"/>
                            <a:pt x="1147665" y="1076747"/>
                          </a:cubicBezTo>
                          <a:cubicBezTo>
                            <a:pt x="1300065" y="883914"/>
                            <a:pt x="1346718" y="684861"/>
                            <a:pt x="1464906" y="535571"/>
                          </a:cubicBezTo>
                          <a:cubicBezTo>
                            <a:pt x="1583094" y="386281"/>
                            <a:pt x="1715278" y="268094"/>
                            <a:pt x="1856792" y="181008"/>
                          </a:cubicBezTo>
                          <a:cubicBezTo>
                            <a:pt x="1998306" y="93922"/>
                            <a:pt x="2135155" y="-42927"/>
                            <a:pt x="2313992" y="13057"/>
                          </a:cubicBezTo>
                          <a:cubicBezTo>
                            <a:pt x="2492829" y="69041"/>
                            <a:pt x="2766526" y="261873"/>
                            <a:pt x="2929812" y="516910"/>
                          </a:cubicBezTo>
                          <a:cubicBezTo>
                            <a:pt x="3093098" y="771947"/>
                            <a:pt x="3155302" y="1344224"/>
                            <a:pt x="3293706" y="1543277"/>
                          </a:cubicBezTo>
                          <a:cubicBezTo>
                            <a:pt x="3432110" y="1742330"/>
                            <a:pt x="3586066" y="1670795"/>
                            <a:pt x="3760237" y="1711228"/>
                          </a:cubicBezTo>
                          <a:cubicBezTo>
                            <a:pt x="3934408" y="1751661"/>
                            <a:pt x="4136571" y="1768767"/>
                            <a:pt x="4338735" y="1785873"/>
                          </a:cubicBezTo>
                        </a:path>
                      </a:pathLst>
                    </a:custGeom>
                    <a:noFill/>
                    <a:ln w="412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2183867"/>
                  <a:ext cx="1548881" cy="369332"/>
                  <a:chOff x="6867331" y="2401860"/>
                  <a:chExt cx="1548881" cy="369332"/>
                </a:xfrm>
              </p:grpSpPr>
              <p:cxnSp>
                <p:nvCxnSpPr>
                  <p:cNvPr id="64" name="Straight Arrow Connector 63"/>
                  <p:cNvCxnSpPr/>
                  <p:nvPr/>
                </p:nvCxnSpPr>
                <p:spPr bwMode="auto">
                  <a:xfrm>
                    <a:off x="6867331" y="2761861"/>
                    <a:ext cx="1548881" cy="933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447460" y="240186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z</a:t>
                    </a:r>
                    <a:endParaRPr lang="en-US" dirty="0"/>
                  </a:p>
                </p:txBody>
              </p:sp>
            </p:grpSp>
          </p:grpSp>
          <p:sp>
            <p:nvSpPr>
              <p:cNvPr id="68" name="Rectangle 67"/>
              <p:cNvSpPr/>
              <p:nvPr/>
            </p:nvSpPr>
            <p:spPr bwMode="auto">
              <a:xfrm>
                <a:off x="5111691" y="1140578"/>
                <a:ext cx="164896" cy="59832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/>
                  </a:gs>
                  <a:gs pos="1000">
                    <a:srgbClr val="FFFF00"/>
                  </a:gs>
                  <a:gs pos="100000">
                    <a:srgbClr val="FF0000"/>
                  </a:gs>
                  <a:gs pos="100000">
                    <a:srgbClr val="FF0000"/>
                  </a:gs>
                </a:gsLst>
                <a:lin ang="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aphicFrame>
            <p:nvGraphicFramePr>
              <p:cNvPr id="129" name="Object 1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244901"/>
                  </p:ext>
                </p:extLst>
              </p:nvPr>
            </p:nvGraphicFramePr>
            <p:xfrm>
              <a:off x="5340088" y="1497181"/>
              <a:ext cx="1098530" cy="340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7" name="Equation" r:id="rId27" imgW="736560" imgH="228600" progId="Equation.DSMT4">
                      <p:embed/>
                    </p:oleObj>
                  </mc:Choice>
                  <mc:Fallback>
                    <p:oleObj name="Equation" r:id="rId27" imgW="73656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340088" y="1497181"/>
                            <a:ext cx="1098530" cy="3409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5958687" y="1928172"/>
                <a:ext cx="233332" cy="1777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 flipH="1">
                <a:off x="5290595" y="1832288"/>
                <a:ext cx="315352" cy="761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7027054" y="1222030"/>
              <a:ext cx="592946" cy="663240"/>
              <a:chOff x="7027054" y="1222030"/>
              <a:chExt cx="592946" cy="663240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 flipV="1">
                <a:off x="7027054" y="1529268"/>
                <a:ext cx="0" cy="34523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V="1">
                <a:off x="7620000" y="1540038"/>
                <a:ext cx="0" cy="34523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7027054" y="1584568"/>
                <a:ext cx="59294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  <p:sp>
            <p:nvSpPr>
              <p:cNvPr id="63" name="TextBox 62"/>
              <p:cNvSpPr txBox="1"/>
              <p:nvPr/>
            </p:nvSpPr>
            <p:spPr>
              <a:xfrm>
                <a:off x="7154250" y="12220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/>
                  <a:t>Λ</a:t>
                </a:r>
                <a:endParaRPr lang="en-US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89715" y="5538566"/>
            <a:ext cx="3850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Periodic function can be expanded into Fourier series </a:t>
            </a:r>
            <a:endParaRPr lang="en-US" sz="1200" dirty="0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17372"/>
              </p:ext>
            </p:extLst>
          </p:nvPr>
        </p:nvGraphicFramePr>
        <p:xfrm>
          <a:off x="4089478" y="5562247"/>
          <a:ext cx="3924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8" name="Equation" r:id="rId29" imgW="3924000" imgH="266400" progId="Equation.DSMT4">
                  <p:embed/>
                </p:oleObj>
              </mc:Choice>
              <mc:Fallback>
                <p:oleObj name="Equation" r:id="rId29" imgW="3924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89478" y="5562247"/>
                        <a:ext cx="3924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94629"/>
              </p:ext>
            </p:extLst>
          </p:nvPr>
        </p:nvGraphicFramePr>
        <p:xfrm>
          <a:off x="452232" y="6003925"/>
          <a:ext cx="774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9" name="Equation" r:id="rId31" imgW="774360" imgH="241200" progId="Equation.DSMT4">
                  <p:embed/>
                </p:oleObj>
              </mc:Choice>
              <mc:Fallback>
                <p:oleObj name="Equation" r:id="rId31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2232" y="6003925"/>
                        <a:ext cx="774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952510"/>
              </p:ext>
            </p:extLst>
          </p:nvPr>
        </p:nvGraphicFramePr>
        <p:xfrm>
          <a:off x="1509865" y="5889625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0" name="Equation" r:id="rId33" imgW="1485720" imgH="469800" progId="Equation.DSMT4">
                  <p:embed/>
                </p:oleObj>
              </mc:Choice>
              <mc:Fallback>
                <p:oleObj name="Equation" r:id="rId33" imgW="1485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09865" y="5889625"/>
                        <a:ext cx="1485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232214" y="6401390"/>
            <a:ext cx="3278657" cy="439738"/>
            <a:chOff x="232214" y="6401390"/>
            <a:chExt cx="3278657" cy="439738"/>
          </a:xfrm>
        </p:grpSpPr>
        <p:sp>
          <p:nvSpPr>
            <p:cNvPr id="75" name="TextBox 74"/>
            <p:cNvSpPr txBox="1"/>
            <p:nvPr/>
          </p:nvSpPr>
          <p:spPr>
            <a:xfrm>
              <a:off x="232214" y="6483350"/>
              <a:ext cx="2231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 “square wave grating”</a:t>
              </a:r>
              <a:endParaRPr lang="en-US" sz="1400" dirty="0"/>
            </a:p>
          </p:txBody>
        </p:sp>
        <p:graphicFrame>
          <p:nvGraphicFramePr>
            <p:cNvPr id="76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760732"/>
                </p:ext>
              </p:extLst>
            </p:nvPr>
          </p:nvGraphicFramePr>
          <p:xfrm>
            <a:off x="2559958" y="6401390"/>
            <a:ext cx="95091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1" name="Equation" r:id="rId35" imgW="850680" imgH="393480" progId="Equation.DSMT4">
                    <p:embed/>
                  </p:oleObj>
                </mc:Choice>
                <mc:Fallback>
                  <p:oleObj name="Equation" r:id="rId35" imgW="85068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559958" y="6401390"/>
                          <a:ext cx="950913" cy="439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" name="Group 131"/>
          <p:cNvGrpSpPr/>
          <p:nvPr/>
        </p:nvGrpSpPr>
        <p:grpSpPr>
          <a:xfrm>
            <a:off x="3865588" y="5629611"/>
            <a:ext cx="4652861" cy="1176498"/>
            <a:chOff x="2696550" y="1795302"/>
            <a:chExt cx="4652861" cy="117649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743200" y="2514600"/>
              <a:ext cx="4606211" cy="457200"/>
              <a:chOff x="2743200" y="2514600"/>
              <a:chExt cx="4606211" cy="4572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2743200" y="2514600"/>
                <a:ext cx="2286000" cy="457200"/>
                <a:chOff x="0" y="2514600"/>
                <a:chExt cx="7315200" cy="1828800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3657600" y="2514600"/>
                  <a:ext cx="3657600" cy="1828800"/>
                  <a:chOff x="3657600" y="2514600"/>
                  <a:chExt cx="3657600" cy="1828800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 bwMode="auto">
                  <a:xfrm>
                    <a:off x="5486400" y="25146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8" name="Straight Connector 167"/>
                  <p:cNvCxnSpPr/>
                  <p:nvPr/>
                </p:nvCxnSpPr>
                <p:spPr bwMode="auto">
                  <a:xfrm>
                    <a:off x="54864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/>
                  <p:cNvCxnSpPr/>
                  <p:nvPr/>
                </p:nvCxnSpPr>
                <p:spPr bwMode="auto">
                  <a:xfrm>
                    <a:off x="3657600" y="43434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0" name="Straight Connector 169"/>
                  <p:cNvCxnSpPr/>
                  <p:nvPr/>
                </p:nvCxnSpPr>
                <p:spPr bwMode="auto">
                  <a:xfrm>
                    <a:off x="36576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0" y="2514600"/>
                  <a:ext cx="3657600" cy="1828800"/>
                  <a:chOff x="3657600" y="2514600"/>
                  <a:chExt cx="3657600" cy="1828800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 bwMode="auto">
                  <a:xfrm>
                    <a:off x="5486400" y="25146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4" name="Straight Connector 163"/>
                  <p:cNvCxnSpPr/>
                  <p:nvPr/>
                </p:nvCxnSpPr>
                <p:spPr bwMode="auto">
                  <a:xfrm>
                    <a:off x="54864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5" name="Straight Connector 164"/>
                  <p:cNvCxnSpPr/>
                  <p:nvPr/>
                </p:nvCxnSpPr>
                <p:spPr bwMode="auto">
                  <a:xfrm>
                    <a:off x="3657600" y="43434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6" name="Straight Connector 165"/>
                  <p:cNvCxnSpPr/>
                  <p:nvPr/>
                </p:nvCxnSpPr>
                <p:spPr bwMode="auto">
                  <a:xfrm>
                    <a:off x="36576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5063411" y="2514600"/>
                <a:ext cx="2286000" cy="457200"/>
                <a:chOff x="0" y="2514600"/>
                <a:chExt cx="7315200" cy="1828800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3657600" y="2514600"/>
                  <a:ext cx="3657600" cy="1828800"/>
                  <a:chOff x="3657600" y="2514600"/>
                  <a:chExt cx="3657600" cy="1828800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 bwMode="auto">
                  <a:xfrm>
                    <a:off x="5486400" y="25146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8" name="Straight Connector 157"/>
                  <p:cNvCxnSpPr/>
                  <p:nvPr/>
                </p:nvCxnSpPr>
                <p:spPr bwMode="auto">
                  <a:xfrm>
                    <a:off x="54864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>
                    <a:off x="3657600" y="43434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" name="Straight Connector 159"/>
                  <p:cNvCxnSpPr/>
                  <p:nvPr/>
                </p:nvCxnSpPr>
                <p:spPr bwMode="auto">
                  <a:xfrm>
                    <a:off x="36576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0" y="2514600"/>
                  <a:ext cx="3657600" cy="1828800"/>
                  <a:chOff x="3657600" y="2514600"/>
                  <a:chExt cx="3657600" cy="18288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 bwMode="auto">
                  <a:xfrm>
                    <a:off x="5486400" y="25146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4" name="Straight Connector 153"/>
                  <p:cNvCxnSpPr/>
                  <p:nvPr/>
                </p:nvCxnSpPr>
                <p:spPr bwMode="auto">
                  <a:xfrm>
                    <a:off x="54864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5" name="Straight Connector 154"/>
                  <p:cNvCxnSpPr/>
                  <p:nvPr/>
                </p:nvCxnSpPr>
                <p:spPr bwMode="auto">
                  <a:xfrm>
                    <a:off x="3657600" y="4343400"/>
                    <a:ext cx="1828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6" name="Straight Connector 155"/>
                  <p:cNvCxnSpPr/>
                  <p:nvPr/>
                </p:nvCxnSpPr>
                <p:spPr bwMode="auto">
                  <a:xfrm>
                    <a:off x="3657600" y="2514600"/>
                    <a:ext cx="0" cy="1828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49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cxnSp>
          <p:nvCxnSpPr>
            <p:cNvPr id="142" name="Straight Connector 141"/>
            <p:cNvCxnSpPr/>
            <p:nvPr/>
          </p:nvCxnSpPr>
          <p:spPr bwMode="auto">
            <a:xfrm flipV="1">
              <a:off x="5634911" y="2057400"/>
              <a:ext cx="0" cy="609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V="1">
              <a:off x="6788795" y="2057400"/>
              <a:ext cx="0" cy="533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>
              <a:off x="5634911" y="2133600"/>
              <a:ext cx="1143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flipH="1">
              <a:off x="3028950" y="2514600"/>
              <a:ext cx="2857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Arrow Connector 145"/>
            <p:cNvCxnSpPr/>
            <p:nvPr/>
          </p:nvCxnSpPr>
          <p:spPr bwMode="auto">
            <a:xfrm>
              <a:off x="302895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graphicFrame>
          <p:nvGraphicFramePr>
            <p:cNvPr id="147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721207"/>
                </p:ext>
              </p:extLst>
            </p:nvPr>
          </p:nvGraphicFramePr>
          <p:xfrm>
            <a:off x="2696550" y="256864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2" name="Equation" r:id="rId37" imgW="291960" imgH="228600" progId="Equation.DSMT4">
                    <p:embed/>
                  </p:oleObj>
                </mc:Choice>
                <mc:Fallback>
                  <p:oleObj name="Equation" r:id="rId37" imgW="29196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96550" y="256864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2075833"/>
                </p:ext>
              </p:extLst>
            </p:nvPr>
          </p:nvGraphicFramePr>
          <p:xfrm>
            <a:off x="6097883" y="1795302"/>
            <a:ext cx="28721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3" name="Equation" r:id="rId39" imgW="152280" imgH="164880" progId="Equation.DSMT4">
                    <p:embed/>
                  </p:oleObj>
                </mc:Choice>
                <mc:Fallback>
                  <p:oleObj name="Equation" r:id="rId39" imgW="152280" imgH="164880" progId="Equation.DSMT4">
                    <p:embed/>
                    <p:pic>
                      <p:nvPicPr>
                        <p:cNvPr id="45" name="Object 44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6097883" y="1795302"/>
                          <a:ext cx="287215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7067599" y="2934523"/>
            <a:ext cx="2286000" cy="951677"/>
            <a:chOff x="7067599" y="2934523"/>
            <a:chExt cx="2286000" cy="951677"/>
          </a:xfrm>
        </p:grpSpPr>
        <p:sp>
          <p:nvSpPr>
            <p:cNvPr id="3" name="TextBox 2"/>
            <p:cNvSpPr txBox="1"/>
            <p:nvPr/>
          </p:nvSpPr>
          <p:spPr>
            <a:xfrm>
              <a:off x="7067599" y="2934523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Important to maximize taking into account orthogonality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flipH="1">
              <a:off x="7492804" y="3385387"/>
              <a:ext cx="609277" cy="5008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93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Phase shifted FBG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2133600" cy="476250"/>
          </a:xfrm>
        </p:spPr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6092" name="Picture 12" descr="Fig. 2. The schematic of a -FBG (a) and its reflection spectrum (b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0049"/>
            <a:ext cx="2454986" cy="2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32460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Essentially a Fabry Perot resonator 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426839" y="2815141"/>
            <a:ext cx="4955729" cy="447195"/>
            <a:chOff x="4281876" y="2244420"/>
            <a:chExt cx="4955729" cy="447195"/>
          </a:xfrm>
        </p:grpSpPr>
        <p:grpSp>
          <p:nvGrpSpPr>
            <p:cNvPr id="55" name="Group 54"/>
            <p:cNvGrpSpPr/>
            <p:nvPr/>
          </p:nvGrpSpPr>
          <p:grpSpPr>
            <a:xfrm>
              <a:off x="6768475" y="2254584"/>
              <a:ext cx="2469130" cy="437031"/>
              <a:chOff x="6968497" y="2235534"/>
              <a:chExt cx="2469130" cy="437031"/>
            </a:xfrm>
          </p:grpSpPr>
          <p:grpSp>
            <p:nvGrpSpPr>
              <p:cNvPr id="103" name="Group 102"/>
              <p:cNvGrpSpPr/>
              <p:nvPr/>
            </p:nvGrpSpPr>
            <p:grpSpPr>
              <a:xfrm flipH="1">
                <a:off x="6968497" y="2257541"/>
                <a:ext cx="813428" cy="415024"/>
                <a:chOff x="7008887" y="753744"/>
                <a:chExt cx="1821214" cy="545773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7008887" y="753744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7912675" y="757861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4" name="Group 103"/>
              <p:cNvGrpSpPr/>
              <p:nvPr/>
            </p:nvGrpSpPr>
            <p:grpSpPr>
              <a:xfrm flipH="1">
                <a:off x="7775833" y="2244943"/>
                <a:ext cx="813428" cy="415024"/>
                <a:chOff x="7008887" y="753744"/>
                <a:chExt cx="1821214" cy="545773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7008887" y="753744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7912675" y="757861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5" name="Group 104"/>
              <p:cNvGrpSpPr/>
              <p:nvPr/>
            </p:nvGrpSpPr>
            <p:grpSpPr>
              <a:xfrm flipH="1">
                <a:off x="8624199" y="2235534"/>
                <a:ext cx="813428" cy="415024"/>
                <a:chOff x="7008887" y="753744"/>
                <a:chExt cx="1821214" cy="545773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7008887" y="753744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912675" y="757861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6" name="Group 55"/>
            <p:cNvGrpSpPr/>
            <p:nvPr/>
          </p:nvGrpSpPr>
          <p:grpSpPr>
            <a:xfrm flipH="1">
              <a:off x="4281876" y="2244420"/>
              <a:ext cx="2469130" cy="437031"/>
              <a:chOff x="6968497" y="2235534"/>
              <a:chExt cx="2469130" cy="437031"/>
            </a:xfrm>
          </p:grpSpPr>
          <p:grpSp>
            <p:nvGrpSpPr>
              <p:cNvPr id="58" name="Group 57"/>
              <p:cNvGrpSpPr/>
              <p:nvPr/>
            </p:nvGrpSpPr>
            <p:grpSpPr>
              <a:xfrm flipH="1">
                <a:off x="6968497" y="2257541"/>
                <a:ext cx="813428" cy="415024"/>
                <a:chOff x="7008887" y="753744"/>
                <a:chExt cx="1821214" cy="545773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7008887" y="753744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7912675" y="757861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9" name="Group 58"/>
              <p:cNvGrpSpPr/>
              <p:nvPr/>
            </p:nvGrpSpPr>
            <p:grpSpPr>
              <a:xfrm flipH="1">
                <a:off x="7775833" y="2244943"/>
                <a:ext cx="813428" cy="415024"/>
                <a:chOff x="7008887" y="753744"/>
                <a:chExt cx="1821214" cy="54577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7008887" y="753744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912675" y="757861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0" name="Group 59"/>
              <p:cNvGrpSpPr/>
              <p:nvPr/>
            </p:nvGrpSpPr>
            <p:grpSpPr>
              <a:xfrm flipH="1">
                <a:off x="8624199" y="2235534"/>
                <a:ext cx="813428" cy="415024"/>
                <a:chOff x="7008887" y="753744"/>
                <a:chExt cx="1821214" cy="54577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7008887" y="753744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912675" y="757861"/>
                  <a:ext cx="917426" cy="541656"/>
                  <a:chOff x="7008887" y="753744"/>
                  <a:chExt cx="917426" cy="541656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7008887" y="762000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7467600" y="753744"/>
                    <a:ext cx="458713" cy="533400"/>
                    <a:chOff x="7008887" y="762000"/>
                    <a:chExt cx="458713" cy="53340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7008887" y="762000"/>
                      <a:ext cx="225729" cy="5334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7241871" y="762000"/>
                      <a:ext cx="225729" cy="5334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57" name="Rectangle 56"/>
            <p:cNvSpPr/>
            <p:nvPr/>
          </p:nvSpPr>
          <p:spPr>
            <a:xfrm>
              <a:off x="6674769" y="2314052"/>
              <a:ext cx="204880" cy="3524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75"/>
          <p:cNvSpPr>
            <a:spLocks/>
          </p:cNvSpPr>
          <p:nvPr/>
        </p:nvSpPr>
        <p:spPr bwMode="auto">
          <a:xfrm>
            <a:off x="3276600" y="1711458"/>
            <a:ext cx="5273675" cy="2346630"/>
          </a:xfrm>
          <a:custGeom>
            <a:avLst/>
            <a:gdLst>
              <a:gd name="T0" fmla="*/ 50 w 3322"/>
              <a:gd name="T1" fmla="*/ 1863 h 3178"/>
              <a:gd name="T2" fmla="*/ 104 w 3322"/>
              <a:gd name="T3" fmla="*/ 1827 h 3178"/>
              <a:gd name="T4" fmla="*/ 157 w 3322"/>
              <a:gd name="T5" fmla="*/ 1791 h 3178"/>
              <a:gd name="T6" fmla="*/ 210 w 3322"/>
              <a:gd name="T7" fmla="*/ 1820 h 3178"/>
              <a:gd name="T8" fmla="*/ 263 w 3322"/>
              <a:gd name="T9" fmla="*/ 1881 h 3178"/>
              <a:gd name="T10" fmla="*/ 316 w 3322"/>
              <a:gd name="T11" fmla="*/ 1877 h 3178"/>
              <a:gd name="T12" fmla="*/ 370 w 3322"/>
              <a:gd name="T13" fmla="*/ 1795 h 3178"/>
              <a:gd name="T14" fmla="*/ 423 w 3322"/>
              <a:gd name="T15" fmla="*/ 1756 h 3178"/>
              <a:gd name="T16" fmla="*/ 476 w 3322"/>
              <a:gd name="T17" fmla="*/ 1842 h 3178"/>
              <a:gd name="T18" fmla="*/ 529 w 3322"/>
              <a:gd name="T19" fmla="*/ 1939 h 3178"/>
              <a:gd name="T20" fmla="*/ 582 w 3322"/>
              <a:gd name="T21" fmla="*/ 1879 h 3178"/>
              <a:gd name="T22" fmla="*/ 636 w 3322"/>
              <a:gd name="T23" fmla="*/ 1720 h 3178"/>
              <a:gd name="T24" fmla="*/ 689 w 3322"/>
              <a:gd name="T25" fmla="*/ 1713 h 3178"/>
              <a:gd name="T26" fmla="*/ 742 w 3322"/>
              <a:gd name="T27" fmla="*/ 1917 h 3178"/>
              <a:gd name="T28" fmla="*/ 795 w 3322"/>
              <a:gd name="T29" fmla="*/ 2036 h 3178"/>
              <a:gd name="T30" fmla="*/ 848 w 3322"/>
              <a:gd name="T31" fmla="*/ 1833 h 3178"/>
              <a:gd name="T32" fmla="*/ 901 w 3322"/>
              <a:gd name="T33" fmla="*/ 1569 h 3178"/>
              <a:gd name="T34" fmla="*/ 955 w 3322"/>
              <a:gd name="T35" fmla="*/ 1692 h 3178"/>
              <a:gd name="T36" fmla="*/ 1008 w 3322"/>
              <a:gd name="T37" fmla="*/ 2103 h 3178"/>
              <a:gd name="T38" fmla="*/ 1061 w 3322"/>
              <a:gd name="T39" fmla="*/ 2163 h 3178"/>
              <a:gd name="T40" fmla="*/ 1114 w 3322"/>
              <a:gd name="T41" fmla="*/ 1658 h 3178"/>
              <a:gd name="T42" fmla="*/ 1167 w 3322"/>
              <a:gd name="T43" fmla="*/ 1310 h 3178"/>
              <a:gd name="T44" fmla="*/ 1220 w 3322"/>
              <a:gd name="T45" fmla="*/ 1780 h 3178"/>
              <a:gd name="T46" fmla="*/ 1274 w 3322"/>
              <a:gd name="T47" fmla="*/ 2489 h 3178"/>
              <a:gd name="T48" fmla="*/ 1327 w 3322"/>
              <a:gd name="T49" fmla="*/ 2255 h 3178"/>
              <a:gd name="T50" fmla="*/ 1380 w 3322"/>
              <a:gd name="T51" fmla="*/ 1205 h 3178"/>
              <a:gd name="T52" fmla="*/ 1434 w 3322"/>
              <a:gd name="T53" fmla="*/ 945 h 3178"/>
              <a:gd name="T54" fmla="*/ 1487 w 3322"/>
              <a:gd name="T55" fmla="*/ 2177 h 3178"/>
              <a:gd name="T56" fmla="*/ 1540 w 3322"/>
              <a:gd name="T57" fmla="*/ 3178 h 3178"/>
              <a:gd name="T58" fmla="*/ 1593 w 3322"/>
              <a:gd name="T59" fmla="*/ 2108 h 3178"/>
              <a:gd name="T60" fmla="*/ 1646 w 3322"/>
              <a:gd name="T61" fmla="*/ 226 h 3178"/>
              <a:gd name="T62" fmla="*/ 1699 w 3322"/>
              <a:gd name="T63" fmla="*/ 816 h 3178"/>
              <a:gd name="T64" fmla="*/ 1753 w 3322"/>
              <a:gd name="T65" fmla="*/ 2753 h 3178"/>
              <a:gd name="T66" fmla="*/ 1806 w 3322"/>
              <a:gd name="T67" fmla="*/ 2992 h 3178"/>
              <a:gd name="T68" fmla="*/ 1859 w 3322"/>
              <a:gd name="T69" fmla="*/ 1606 h 3178"/>
              <a:gd name="T70" fmla="*/ 1912 w 3322"/>
              <a:gd name="T71" fmla="*/ 853 h 3178"/>
              <a:gd name="T72" fmla="*/ 1965 w 3322"/>
              <a:gd name="T73" fmla="*/ 1604 h 3178"/>
              <a:gd name="T74" fmla="*/ 2018 w 3322"/>
              <a:gd name="T75" fmla="*/ 2490 h 3178"/>
              <a:gd name="T76" fmla="*/ 2071 w 3322"/>
              <a:gd name="T77" fmla="*/ 2280 h 3178"/>
              <a:gd name="T78" fmla="*/ 2125 w 3322"/>
              <a:gd name="T79" fmla="*/ 1514 h 3178"/>
              <a:gd name="T80" fmla="*/ 2178 w 3322"/>
              <a:gd name="T81" fmla="*/ 1360 h 3178"/>
              <a:gd name="T82" fmla="*/ 2231 w 3322"/>
              <a:gd name="T83" fmla="*/ 1883 h 3178"/>
              <a:gd name="T84" fmla="*/ 2284 w 3322"/>
              <a:gd name="T85" fmla="*/ 2216 h 3178"/>
              <a:gd name="T86" fmla="*/ 2338 w 3322"/>
              <a:gd name="T87" fmla="*/ 1953 h 3178"/>
              <a:gd name="T88" fmla="*/ 2391 w 3322"/>
              <a:gd name="T89" fmla="*/ 1589 h 3178"/>
              <a:gd name="T90" fmla="*/ 2444 w 3322"/>
              <a:gd name="T91" fmla="*/ 1641 h 3178"/>
              <a:gd name="T92" fmla="*/ 2497 w 3322"/>
              <a:gd name="T93" fmla="*/ 1941 h 3178"/>
              <a:gd name="T94" fmla="*/ 2550 w 3322"/>
              <a:gd name="T95" fmla="*/ 2025 h 3178"/>
              <a:gd name="T96" fmla="*/ 2604 w 3322"/>
              <a:gd name="T97" fmla="*/ 1830 h 3178"/>
              <a:gd name="T98" fmla="*/ 2657 w 3322"/>
              <a:gd name="T99" fmla="*/ 1685 h 3178"/>
              <a:gd name="T100" fmla="*/ 2710 w 3322"/>
              <a:gd name="T101" fmla="*/ 1775 h 3178"/>
              <a:gd name="T102" fmla="*/ 2763 w 3322"/>
              <a:gd name="T103" fmla="*/ 1923 h 3178"/>
              <a:gd name="T104" fmla="*/ 2816 w 3322"/>
              <a:gd name="T105" fmla="*/ 1915 h 3178"/>
              <a:gd name="T106" fmla="*/ 2869 w 3322"/>
              <a:gd name="T107" fmla="*/ 1798 h 3178"/>
              <a:gd name="T108" fmla="*/ 2923 w 3322"/>
              <a:gd name="T109" fmla="*/ 1757 h 3178"/>
              <a:gd name="T110" fmla="*/ 2976 w 3322"/>
              <a:gd name="T111" fmla="*/ 1829 h 3178"/>
              <a:gd name="T112" fmla="*/ 3029 w 3322"/>
              <a:gd name="T113" fmla="*/ 1890 h 3178"/>
              <a:gd name="T114" fmla="*/ 3082 w 3322"/>
              <a:gd name="T115" fmla="*/ 1861 h 3178"/>
              <a:gd name="T116" fmla="*/ 3135 w 3322"/>
              <a:gd name="T117" fmla="*/ 1801 h 3178"/>
              <a:gd name="T118" fmla="*/ 3188 w 3322"/>
              <a:gd name="T119" fmla="*/ 1799 h 3178"/>
              <a:gd name="T120" fmla="*/ 3242 w 3322"/>
              <a:gd name="T121" fmla="*/ 1844 h 3178"/>
              <a:gd name="T122" fmla="*/ 3295 w 3322"/>
              <a:gd name="T123" fmla="*/ 1864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22" h="3178">
                <a:moveTo>
                  <a:pt x="0" y="1853"/>
                </a:moveTo>
                <a:lnTo>
                  <a:pt x="4" y="1854"/>
                </a:lnTo>
                <a:lnTo>
                  <a:pt x="7" y="1856"/>
                </a:lnTo>
                <a:lnTo>
                  <a:pt x="11" y="1858"/>
                </a:lnTo>
                <a:lnTo>
                  <a:pt x="14" y="1859"/>
                </a:lnTo>
                <a:lnTo>
                  <a:pt x="17" y="1861"/>
                </a:lnTo>
                <a:lnTo>
                  <a:pt x="21" y="1862"/>
                </a:lnTo>
                <a:lnTo>
                  <a:pt x="24" y="1863"/>
                </a:lnTo>
                <a:lnTo>
                  <a:pt x="27" y="1864"/>
                </a:lnTo>
                <a:lnTo>
                  <a:pt x="30" y="1864"/>
                </a:lnTo>
                <a:lnTo>
                  <a:pt x="34" y="1864"/>
                </a:lnTo>
                <a:lnTo>
                  <a:pt x="37" y="1864"/>
                </a:lnTo>
                <a:lnTo>
                  <a:pt x="41" y="1864"/>
                </a:lnTo>
                <a:lnTo>
                  <a:pt x="44" y="1864"/>
                </a:lnTo>
                <a:lnTo>
                  <a:pt x="47" y="1864"/>
                </a:lnTo>
                <a:lnTo>
                  <a:pt x="50" y="1863"/>
                </a:lnTo>
                <a:lnTo>
                  <a:pt x="54" y="1862"/>
                </a:lnTo>
                <a:lnTo>
                  <a:pt x="57" y="1861"/>
                </a:lnTo>
                <a:lnTo>
                  <a:pt x="61" y="1859"/>
                </a:lnTo>
                <a:lnTo>
                  <a:pt x="64" y="1857"/>
                </a:lnTo>
                <a:lnTo>
                  <a:pt x="67" y="1856"/>
                </a:lnTo>
                <a:lnTo>
                  <a:pt x="70" y="1854"/>
                </a:lnTo>
                <a:lnTo>
                  <a:pt x="74" y="1852"/>
                </a:lnTo>
                <a:lnTo>
                  <a:pt x="77" y="1849"/>
                </a:lnTo>
                <a:lnTo>
                  <a:pt x="80" y="1847"/>
                </a:lnTo>
                <a:lnTo>
                  <a:pt x="83" y="1844"/>
                </a:lnTo>
                <a:lnTo>
                  <a:pt x="87" y="1842"/>
                </a:lnTo>
                <a:lnTo>
                  <a:pt x="91" y="1838"/>
                </a:lnTo>
                <a:lnTo>
                  <a:pt x="94" y="1836"/>
                </a:lnTo>
                <a:lnTo>
                  <a:pt x="97" y="1833"/>
                </a:lnTo>
                <a:lnTo>
                  <a:pt x="100" y="1830"/>
                </a:lnTo>
                <a:lnTo>
                  <a:pt x="104" y="1827"/>
                </a:lnTo>
                <a:lnTo>
                  <a:pt x="107" y="1823"/>
                </a:lnTo>
                <a:lnTo>
                  <a:pt x="110" y="1820"/>
                </a:lnTo>
                <a:lnTo>
                  <a:pt x="114" y="1817"/>
                </a:lnTo>
                <a:lnTo>
                  <a:pt x="117" y="1815"/>
                </a:lnTo>
                <a:lnTo>
                  <a:pt x="120" y="1811"/>
                </a:lnTo>
                <a:lnTo>
                  <a:pt x="124" y="1809"/>
                </a:lnTo>
                <a:lnTo>
                  <a:pt x="127" y="1806"/>
                </a:lnTo>
                <a:lnTo>
                  <a:pt x="130" y="1804"/>
                </a:lnTo>
                <a:lnTo>
                  <a:pt x="133" y="1801"/>
                </a:lnTo>
                <a:lnTo>
                  <a:pt x="137" y="1799"/>
                </a:lnTo>
                <a:lnTo>
                  <a:pt x="140" y="1797"/>
                </a:lnTo>
                <a:lnTo>
                  <a:pt x="144" y="1796"/>
                </a:lnTo>
                <a:lnTo>
                  <a:pt x="147" y="1794"/>
                </a:lnTo>
                <a:lnTo>
                  <a:pt x="150" y="1793"/>
                </a:lnTo>
                <a:lnTo>
                  <a:pt x="153" y="1792"/>
                </a:lnTo>
                <a:lnTo>
                  <a:pt x="157" y="1791"/>
                </a:lnTo>
                <a:lnTo>
                  <a:pt x="160" y="1791"/>
                </a:lnTo>
                <a:lnTo>
                  <a:pt x="164" y="1791"/>
                </a:lnTo>
                <a:lnTo>
                  <a:pt x="167" y="1791"/>
                </a:lnTo>
                <a:lnTo>
                  <a:pt x="170" y="1792"/>
                </a:lnTo>
                <a:lnTo>
                  <a:pt x="174" y="1793"/>
                </a:lnTo>
                <a:lnTo>
                  <a:pt x="177" y="1793"/>
                </a:lnTo>
                <a:lnTo>
                  <a:pt x="180" y="1795"/>
                </a:lnTo>
                <a:lnTo>
                  <a:pt x="183" y="1796"/>
                </a:lnTo>
                <a:lnTo>
                  <a:pt x="187" y="1799"/>
                </a:lnTo>
                <a:lnTo>
                  <a:pt x="190" y="1801"/>
                </a:lnTo>
                <a:lnTo>
                  <a:pt x="194" y="1804"/>
                </a:lnTo>
                <a:lnTo>
                  <a:pt x="197" y="1806"/>
                </a:lnTo>
                <a:lnTo>
                  <a:pt x="200" y="1809"/>
                </a:lnTo>
                <a:lnTo>
                  <a:pt x="203" y="1813"/>
                </a:lnTo>
                <a:lnTo>
                  <a:pt x="207" y="1816"/>
                </a:lnTo>
                <a:lnTo>
                  <a:pt x="210" y="1820"/>
                </a:lnTo>
                <a:lnTo>
                  <a:pt x="213" y="1823"/>
                </a:lnTo>
                <a:lnTo>
                  <a:pt x="217" y="1827"/>
                </a:lnTo>
                <a:lnTo>
                  <a:pt x="220" y="1831"/>
                </a:lnTo>
                <a:lnTo>
                  <a:pt x="223" y="1836"/>
                </a:lnTo>
                <a:lnTo>
                  <a:pt x="227" y="1840"/>
                </a:lnTo>
                <a:lnTo>
                  <a:pt x="230" y="1844"/>
                </a:lnTo>
                <a:lnTo>
                  <a:pt x="233" y="1848"/>
                </a:lnTo>
                <a:lnTo>
                  <a:pt x="236" y="1853"/>
                </a:lnTo>
                <a:lnTo>
                  <a:pt x="240" y="1857"/>
                </a:lnTo>
                <a:lnTo>
                  <a:pt x="243" y="1861"/>
                </a:lnTo>
                <a:lnTo>
                  <a:pt x="247" y="1864"/>
                </a:lnTo>
                <a:lnTo>
                  <a:pt x="250" y="1868"/>
                </a:lnTo>
                <a:lnTo>
                  <a:pt x="253" y="1872"/>
                </a:lnTo>
                <a:lnTo>
                  <a:pt x="257" y="1875"/>
                </a:lnTo>
                <a:lnTo>
                  <a:pt x="260" y="1878"/>
                </a:lnTo>
                <a:lnTo>
                  <a:pt x="263" y="1881"/>
                </a:lnTo>
                <a:lnTo>
                  <a:pt x="267" y="1883"/>
                </a:lnTo>
                <a:lnTo>
                  <a:pt x="270" y="1886"/>
                </a:lnTo>
                <a:lnTo>
                  <a:pt x="273" y="1887"/>
                </a:lnTo>
                <a:lnTo>
                  <a:pt x="277" y="1889"/>
                </a:lnTo>
                <a:lnTo>
                  <a:pt x="280" y="1890"/>
                </a:lnTo>
                <a:lnTo>
                  <a:pt x="283" y="1891"/>
                </a:lnTo>
                <a:lnTo>
                  <a:pt x="286" y="1891"/>
                </a:lnTo>
                <a:lnTo>
                  <a:pt x="290" y="1891"/>
                </a:lnTo>
                <a:lnTo>
                  <a:pt x="293" y="1891"/>
                </a:lnTo>
                <a:lnTo>
                  <a:pt x="297" y="1890"/>
                </a:lnTo>
                <a:lnTo>
                  <a:pt x="300" y="1889"/>
                </a:lnTo>
                <a:lnTo>
                  <a:pt x="303" y="1887"/>
                </a:lnTo>
                <a:lnTo>
                  <a:pt x="306" y="1885"/>
                </a:lnTo>
                <a:lnTo>
                  <a:pt x="310" y="1883"/>
                </a:lnTo>
                <a:lnTo>
                  <a:pt x="313" y="1880"/>
                </a:lnTo>
                <a:lnTo>
                  <a:pt x="316" y="1877"/>
                </a:lnTo>
                <a:lnTo>
                  <a:pt x="320" y="1873"/>
                </a:lnTo>
                <a:lnTo>
                  <a:pt x="323" y="1869"/>
                </a:lnTo>
                <a:lnTo>
                  <a:pt x="326" y="1865"/>
                </a:lnTo>
                <a:lnTo>
                  <a:pt x="330" y="1861"/>
                </a:lnTo>
                <a:lnTo>
                  <a:pt x="333" y="1856"/>
                </a:lnTo>
                <a:lnTo>
                  <a:pt x="336" y="1850"/>
                </a:lnTo>
                <a:lnTo>
                  <a:pt x="340" y="1845"/>
                </a:lnTo>
                <a:lnTo>
                  <a:pt x="343" y="1840"/>
                </a:lnTo>
                <a:lnTo>
                  <a:pt x="347" y="1834"/>
                </a:lnTo>
                <a:lnTo>
                  <a:pt x="350" y="1829"/>
                </a:lnTo>
                <a:lnTo>
                  <a:pt x="353" y="1823"/>
                </a:lnTo>
                <a:lnTo>
                  <a:pt x="356" y="1817"/>
                </a:lnTo>
                <a:lnTo>
                  <a:pt x="360" y="1811"/>
                </a:lnTo>
                <a:lnTo>
                  <a:pt x="363" y="1806"/>
                </a:lnTo>
                <a:lnTo>
                  <a:pt x="366" y="1800"/>
                </a:lnTo>
                <a:lnTo>
                  <a:pt x="370" y="1795"/>
                </a:lnTo>
                <a:lnTo>
                  <a:pt x="373" y="1789"/>
                </a:lnTo>
                <a:lnTo>
                  <a:pt x="376" y="1785"/>
                </a:lnTo>
                <a:lnTo>
                  <a:pt x="380" y="1780"/>
                </a:lnTo>
                <a:lnTo>
                  <a:pt x="383" y="1775"/>
                </a:lnTo>
                <a:lnTo>
                  <a:pt x="386" y="1771"/>
                </a:lnTo>
                <a:lnTo>
                  <a:pt x="389" y="1767"/>
                </a:lnTo>
                <a:lnTo>
                  <a:pt x="393" y="1764"/>
                </a:lnTo>
                <a:lnTo>
                  <a:pt x="396" y="1761"/>
                </a:lnTo>
                <a:lnTo>
                  <a:pt x="400" y="1758"/>
                </a:lnTo>
                <a:lnTo>
                  <a:pt x="403" y="1757"/>
                </a:lnTo>
                <a:lnTo>
                  <a:pt x="406" y="1755"/>
                </a:lnTo>
                <a:lnTo>
                  <a:pt x="409" y="1754"/>
                </a:lnTo>
                <a:lnTo>
                  <a:pt x="413" y="1754"/>
                </a:lnTo>
                <a:lnTo>
                  <a:pt x="416" y="1754"/>
                </a:lnTo>
                <a:lnTo>
                  <a:pt x="419" y="1755"/>
                </a:lnTo>
                <a:lnTo>
                  <a:pt x="423" y="1756"/>
                </a:lnTo>
                <a:lnTo>
                  <a:pt x="426" y="1758"/>
                </a:lnTo>
                <a:lnTo>
                  <a:pt x="430" y="1760"/>
                </a:lnTo>
                <a:lnTo>
                  <a:pt x="433" y="1763"/>
                </a:lnTo>
                <a:lnTo>
                  <a:pt x="436" y="1767"/>
                </a:lnTo>
                <a:lnTo>
                  <a:pt x="439" y="1771"/>
                </a:lnTo>
                <a:lnTo>
                  <a:pt x="443" y="1775"/>
                </a:lnTo>
                <a:lnTo>
                  <a:pt x="446" y="1781"/>
                </a:lnTo>
                <a:lnTo>
                  <a:pt x="450" y="1786"/>
                </a:lnTo>
                <a:lnTo>
                  <a:pt x="453" y="1792"/>
                </a:lnTo>
                <a:lnTo>
                  <a:pt x="456" y="1798"/>
                </a:lnTo>
                <a:lnTo>
                  <a:pt x="459" y="1805"/>
                </a:lnTo>
                <a:lnTo>
                  <a:pt x="463" y="1812"/>
                </a:lnTo>
                <a:lnTo>
                  <a:pt x="466" y="1819"/>
                </a:lnTo>
                <a:lnTo>
                  <a:pt x="469" y="1827"/>
                </a:lnTo>
                <a:lnTo>
                  <a:pt x="473" y="1834"/>
                </a:lnTo>
                <a:lnTo>
                  <a:pt x="476" y="1842"/>
                </a:lnTo>
                <a:lnTo>
                  <a:pt x="479" y="1850"/>
                </a:lnTo>
                <a:lnTo>
                  <a:pt x="483" y="1858"/>
                </a:lnTo>
                <a:lnTo>
                  <a:pt x="486" y="1866"/>
                </a:lnTo>
                <a:lnTo>
                  <a:pt x="489" y="1874"/>
                </a:lnTo>
                <a:lnTo>
                  <a:pt x="492" y="1881"/>
                </a:lnTo>
                <a:lnTo>
                  <a:pt x="496" y="1888"/>
                </a:lnTo>
                <a:lnTo>
                  <a:pt x="499" y="1896"/>
                </a:lnTo>
                <a:lnTo>
                  <a:pt x="503" y="1902"/>
                </a:lnTo>
                <a:lnTo>
                  <a:pt x="506" y="1909"/>
                </a:lnTo>
                <a:lnTo>
                  <a:pt x="509" y="1915"/>
                </a:lnTo>
                <a:lnTo>
                  <a:pt x="513" y="1920"/>
                </a:lnTo>
                <a:lnTo>
                  <a:pt x="516" y="1925"/>
                </a:lnTo>
                <a:lnTo>
                  <a:pt x="519" y="1930"/>
                </a:lnTo>
                <a:lnTo>
                  <a:pt x="522" y="1933"/>
                </a:lnTo>
                <a:lnTo>
                  <a:pt x="526" y="1937"/>
                </a:lnTo>
                <a:lnTo>
                  <a:pt x="529" y="1939"/>
                </a:lnTo>
                <a:lnTo>
                  <a:pt x="533" y="1941"/>
                </a:lnTo>
                <a:lnTo>
                  <a:pt x="536" y="1942"/>
                </a:lnTo>
                <a:lnTo>
                  <a:pt x="539" y="1942"/>
                </a:lnTo>
                <a:lnTo>
                  <a:pt x="542" y="1942"/>
                </a:lnTo>
                <a:lnTo>
                  <a:pt x="546" y="1941"/>
                </a:lnTo>
                <a:lnTo>
                  <a:pt x="549" y="1939"/>
                </a:lnTo>
                <a:lnTo>
                  <a:pt x="553" y="1936"/>
                </a:lnTo>
                <a:lnTo>
                  <a:pt x="556" y="1933"/>
                </a:lnTo>
                <a:lnTo>
                  <a:pt x="559" y="1928"/>
                </a:lnTo>
                <a:lnTo>
                  <a:pt x="562" y="1923"/>
                </a:lnTo>
                <a:lnTo>
                  <a:pt x="566" y="1917"/>
                </a:lnTo>
                <a:lnTo>
                  <a:pt x="569" y="1911"/>
                </a:lnTo>
                <a:lnTo>
                  <a:pt x="572" y="1904"/>
                </a:lnTo>
                <a:lnTo>
                  <a:pt x="576" y="1896"/>
                </a:lnTo>
                <a:lnTo>
                  <a:pt x="579" y="1887"/>
                </a:lnTo>
                <a:lnTo>
                  <a:pt x="582" y="1879"/>
                </a:lnTo>
                <a:lnTo>
                  <a:pt x="586" y="1869"/>
                </a:lnTo>
                <a:lnTo>
                  <a:pt x="589" y="1860"/>
                </a:lnTo>
                <a:lnTo>
                  <a:pt x="592" y="1849"/>
                </a:lnTo>
                <a:lnTo>
                  <a:pt x="596" y="1839"/>
                </a:lnTo>
                <a:lnTo>
                  <a:pt x="599" y="1829"/>
                </a:lnTo>
                <a:lnTo>
                  <a:pt x="602" y="1818"/>
                </a:lnTo>
                <a:lnTo>
                  <a:pt x="606" y="1807"/>
                </a:lnTo>
                <a:lnTo>
                  <a:pt x="609" y="1796"/>
                </a:lnTo>
                <a:lnTo>
                  <a:pt x="612" y="1786"/>
                </a:lnTo>
                <a:lnTo>
                  <a:pt x="616" y="1775"/>
                </a:lnTo>
                <a:lnTo>
                  <a:pt x="619" y="1765"/>
                </a:lnTo>
                <a:lnTo>
                  <a:pt x="622" y="1755"/>
                </a:lnTo>
                <a:lnTo>
                  <a:pt x="625" y="1745"/>
                </a:lnTo>
                <a:lnTo>
                  <a:pt x="629" y="1736"/>
                </a:lnTo>
                <a:lnTo>
                  <a:pt x="632" y="1728"/>
                </a:lnTo>
                <a:lnTo>
                  <a:pt x="636" y="1720"/>
                </a:lnTo>
                <a:lnTo>
                  <a:pt x="639" y="1712"/>
                </a:lnTo>
                <a:lnTo>
                  <a:pt x="642" y="1705"/>
                </a:lnTo>
                <a:lnTo>
                  <a:pt x="645" y="1700"/>
                </a:lnTo>
                <a:lnTo>
                  <a:pt x="649" y="1695"/>
                </a:lnTo>
                <a:lnTo>
                  <a:pt x="652" y="1691"/>
                </a:lnTo>
                <a:lnTo>
                  <a:pt x="656" y="1688"/>
                </a:lnTo>
                <a:lnTo>
                  <a:pt x="659" y="1686"/>
                </a:lnTo>
                <a:lnTo>
                  <a:pt x="662" y="1684"/>
                </a:lnTo>
                <a:lnTo>
                  <a:pt x="665" y="1684"/>
                </a:lnTo>
                <a:lnTo>
                  <a:pt x="669" y="1685"/>
                </a:lnTo>
                <a:lnTo>
                  <a:pt x="672" y="1687"/>
                </a:lnTo>
                <a:lnTo>
                  <a:pt x="675" y="1690"/>
                </a:lnTo>
                <a:lnTo>
                  <a:pt x="679" y="1694"/>
                </a:lnTo>
                <a:lnTo>
                  <a:pt x="682" y="1700"/>
                </a:lnTo>
                <a:lnTo>
                  <a:pt x="686" y="1706"/>
                </a:lnTo>
                <a:lnTo>
                  <a:pt x="689" y="1713"/>
                </a:lnTo>
                <a:lnTo>
                  <a:pt x="692" y="1721"/>
                </a:lnTo>
                <a:lnTo>
                  <a:pt x="695" y="1730"/>
                </a:lnTo>
                <a:lnTo>
                  <a:pt x="699" y="1740"/>
                </a:lnTo>
                <a:lnTo>
                  <a:pt x="702" y="1751"/>
                </a:lnTo>
                <a:lnTo>
                  <a:pt x="705" y="1763"/>
                </a:lnTo>
                <a:lnTo>
                  <a:pt x="709" y="1775"/>
                </a:lnTo>
                <a:lnTo>
                  <a:pt x="712" y="1788"/>
                </a:lnTo>
                <a:lnTo>
                  <a:pt x="715" y="1801"/>
                </a:lnTo>
                <a:lnTo>
                  <a:pt x="719" y="1815"/>
                </a:lnTo>
                <a:lnTo>
                  <a:pt x="722" y="1830"/>
                </a:lnTo>
                <a:lnTo>
                  <a:pt x="725" y="1844"/>
                </a:lnTo>
                <a:lnTo>
                  <a:pt x="728" y="1859"/>
                </a:lnTo>
                <a:lnTo>
                  <a:pt x="732" y="1874"/>
                </a:lnTo>
                <a:lnTo>
                  <a:pt x="735" y="1888"/>
                </a:lnTo>
                <a:lnTo>
                  <a:pt x="739" y="1903"/>
                </a:lnTo>
                <a:lnTo>
                  <a:pt x="742" y="1917"/>
                </a:lnTo>
                <a:lnTo>
                  <a:pt x="745" y="1931"/>
                </a:lnTo>
                <a:lnTo>
                  <a:pt x="748" y="1945"/>
                </a:lnTo>
                <a:lnTo>
                  <a:pt x="752" y="1958"/>
                </a:lnTo>
                <a:lnTo>
                  <a:pt x="755" y="1970"/>
                </a:lnTo>
                <a:lnTo>
                  <a:pt x="759" y="1982"/>
                </a:lnTo>
                <a:lnTo>
                  <a:pt x="762" y="1993"/>
                </a:lnTo>
                <a:lnTo>
                  <a:pt x="765" y="2002"/>
                </a:lnTo>
                <a:lnTo>
                  <a:pt x="769" y="2011"/>
                </a:lnTo>
                <a:lnTo>
                  <a:pt x="772" y="2019"/>
                </a:lnTo>
                <a:lnTo>
                  <a:pt x="775" y="2025"/>
                </a:lnTo>
                <a:lnTo>
                  <a:pt x="778" y="2030"/>
                </a:lnTo>
                <a:lnTo>
                  <a:pt x="782" y="2034"/>
                </a:lnTo>
                <a:lnTo>
                  <a:pt x="785" y="2037"/>
                </a:lnTo>
                <a:lnTo>
                  <a:pt x="789" y="2038"/>
                </a:lnTo>
                <a:lnTo>
                  <a:pt x="792" y="2037"/>
                </a:lnTo>
                <a:lnTo>
                  <a:pt x="795" y="2036"/>
                </a:lnTo>
                <a:lnTo>
                  <a:pt x="798" y="2032"/>
                </a:lnTo>
                <a:lnTo>
                  <a:pt x="802" y="2028"/>
                </a:lnTo>
                <a:lnTo>
                  <a:pt x="805" y="2022"/>
                </a:lnTo>
                <a:lnTo>
                  <a:pt x="808" y="2014"/>
                </a:lnTo>
                <a:lnTo>
                  <a:pt x="812" y="2005"/>
                </a:lnTo>
                <a:lnTo>
                  <a:pt x="815" y="1995"/>
                </a:lnTo>
                <a:lnTo>
                  <a:pt x="818" y="1983"/>
                </a:lnTo>
                <a:lnTo>
                  <a:pt x="822" y="1970"/>
                </a:lnTo>
                <a:lnTo>
                  <a:pt x="825" y="1956"/>
                </a:lnTo>
                <a:lnTo>
                  <a:pt x="828" y="1941"/>
                </a:lnTo>
                <a:lnTo>
                  <a:pt x="831" y="1925"/>
                </a:lnTo>
                <a:lnTo>
                  <a:pt x="835" y="1908"/>
                </a:lnTo>
                <a:lnTo>
                  <a:pt x="839" y="1890"/>
                </a:lnTo>
                <a:lnTo>
                  <a:pt x="842" y="1872"/>
                </a:lnTo>
                <a:lnTo>
                  <a:pt x="845" y="1852"/>
                </a:lnTo>
                <a:lnTo>
                  <a:pt x="848" y="1833"/>
                </a:lnTo>
                <a:lnTo>
                  <a:pt x="852" y="1812"/>
                </a:lnTo>
                <a:lnTo>
                  <a:pt x="855" y="1793"/>
                </a:lnTo>
                <a:lnTo>
                  <a:pt x="858" y="1772"/>
                </a:lnTo>
                <a:lnTo>
                  <a:pt x="862" y="1752"/>
                </a:lnTo>
                <a:lnTo>
                  <a:pt x="865" y="1732"/>
                </a:lnTo>
                <a:lnTo>
                  <a:pt x="868" y="1713"/>
                </a:lnTo>
                <a:lnTo>
                  <a:pt x="872" y="1694"/>
                </a:lnTo>
                <a:lnTo>
                  <a:pt x="875" y="1675"/>
                </a:lnTo>
                <a:lnTo>
                  <a:pt x="878" y="1658"/>
                </a:lnTo>
                <a:lnTo>
                  <a:pt x="881" y="1641"/>
                </a:lnTo>
                <a:lnTo>
                  <a:pt x="885" y="1626"/>
                </a:lnTo>
                <a:lnTo>
                  <a:pt x="888" y="1611"/>
                </a:lnTo>
                <a:lnTo>
                  <a:pt x="892" y="1599"/>
                </a:lnTo>
                <a:lnTo>
                  <a:pt x="895" y="1587"/>
                </a:lnTo>
                <a:lnTo>
                  <a:pt x="898" y="1577"/>
                </a:lnTo>
                <a:lnTo>
                  <a:pt x="901" y="1569"/>
                </a:lnTo>
                <a:lnTo>
                  <a:pt x="905" y="1562"/>
                </a:lnTo>
                <a:lnTo>
                  <a:pt x="908" y="1558"/>
                </a:lnTo>
                <a:lnTo>
                  <a:pt x="911" y="1554"/>
                </a:lnTo>
                <a:lnTo>
                  <a:pt x="915" y="1554"/>
                </a:lnTo>
                <a:lnTo>
                  <a:pt x="918" y="1554"/>
                </a:lnTo>
                <a:lnTo>
                  <a:pt x="922" y="1558"/>
                </a:lnTo>
                <a:lnTo>
                  <a:pt x="925" y="1562"/>
                </a:lnTo>
                <a:lnTo>
                  <a:pt x="928" y="1569"/>
                </a:lnTo>
                <a:lnTo>
                  <a:pt x="931" y="1578"/>
                </a:lnTo>
                <a:lnTo>
                  <a:pt x="935" y="1589"/>
                </a:lnTo>
                <a:lnTo>
                  <a:pt x="938" y="1602"/>
                </a:lnTo>
                <a:lnTo>
                  <a:pt x="942" y="1617"/>
                </a:lnTo>
                <a:lnTo>
                  <a:pt x="945" y="1633"/>
                </a:lnTo>
                <a:lnTo>
                  <a:pt x="948" y="1652"/>
                </a:lnTo>
                <a:lnTo>
                  <a:pt x="951" y="1671"/>
                </a:lnTo>
                <a:lnTo>
                  <a:pt x="955" y="1692"/>
                </a:lnTo>
                <a:lnTo>
                  <a:pt x="958" y="1715"/>
                </a:lnTo>
                <a:lnTo>
                  <a:pt x="961" y="1739"/>
                </a:lnTo>
                <a:lnTo>
                  <a:pt x="965" y="1763"/>
                </a:lnTo>
                <a:lnTo>
                  <a:pt x="968" y="1789"/>
                </a:lnTo>
                <a:lnTo>
                  <a:pt x="971" y="1816"/>
                </a:lnTo>
                <a:lnTo>
                  <a:pt x="975" y="1843"/>
                </a:lnTo>
                <a:lnTo>
                  <a:pt x="978" y="1870"/>
                </a:lnTo>
                <a:lnTo>
                  <a:pt x="981" y="1898"/>
                </a:lnTo>
                <a:lnTo>
                  <a:pt x="984" y="1925"/>
                </a:lnTo>
                <a:lnTo>
                  <a:pt x="988" y="1953"/>
                </a:lnTo>
                <a:lnTo>
                  <a:pt x="991" y="1980"/>
                </a:lnTo>
                <a:lnTo>
                  <a:pt x="995" y="2007"/>
                </a:lnTo>
                <a:lnTo>
                  <a:pt x="998" y="2032"/>
                </a:lnTo>
                <a:lnTo>
                  <a:pt x="1001" y="2057"/>
                </a:lnTo>
                <a:lnTo>
                  <a:pt x="1005" y="2081"/>
                </a:lnTo>
                <a:lnTo>
                  <a:pt x="1008" y="2103"/>
                </a:lnTo>
                <a:lnTo>
                  <a:pt x="1011" y="2124"/>
                </a:lnTo>
                <a:lnTo>
                  <a:pt x="1014" y="2143"/>
                </a:lnTo>
                <a:lnTo>
                  <a:pt x="1018" y="2160"/>
                </a:lnTo>
                <a:lnTo>
                  <a:pt x="1021" y="2175"/>
                </a:lnTo>
                <a:lnTo>
                  <a:pt x="1025" y="2188"/>
                </a:lnTo>
                <a:lnTo>
                  <a:pt x="1028" y="2198"/>
                </a:lnTo>
                <a:lnTo>
                  <a:pt x="1031" y="2207"/>
                </a:lnTo>
                <a:lnTo>
                  <a:pt x="1034" y="2213"/>
                </a:lnTo>
                <a:lnTo>
                  <a:pt x="1038" y="2216"/>
                </a:lnTo>
                <a:lnTo>
                  <a:pt x="1041" y="2216"/>
                </a:lnTo>
                <a:lnTo>
                  <a:pt x="1045" y="2214"/>
                </a:lnTo>
                <a:lnTo>
                  <a:pt x="1048" y="2209"/>
                </a:lnTo>
                <a:lnTo>
                  <a:pt x="1051" y="2201"/>
                </a:lnTo>
                <a:lnTo>
                  <a:pt x="1054" y="2191"/>
                </a:lnTo>
                <a:lnTo>
                  <a:pt x="1058" y="2178"/>
                </a:lnTo>
                <a:lnTo>
                  <a:pt x="1061" y="2163"/>
                </a:lnTo>
                <a:lnTo>
                  <a:pt x="1064" y="2144"/>
                </a:lnTo>
                <a:lnTo>
                  <a:pt x="1068" y="2123"/>
                </a:lnTo>
                <a:lnTo>
                  <a:pt x="1071" y="2100"/>
                </a:lnTo>
                <a:lnTo>
                  <a:pt x="1074" y="2075"/>
                </a:lnTo>
                <a:lnTo>
                  <a:pt x="1078" y="2047"/>
                </a:lnTo>
                <a:lnTo>
                  <a:pt x="1081" y="2017"/>
                </a:lnTo>
                <a:lnTo>
                  <a:pt x="1084" y="1986"/>
                </a:lnTo>
                <a:lnTo>
                  <a:pt x="1088" y="1953"/>
                </a:lnTo>
                <a:lnTo>
                  <a:pt x="1091" y="1919"/>
                </a:lnTo>
                <a:lnTo>
                  <a:pt x="1094" y="1883"/>
                </a:lnTo>
                <a:lnTo>
                  <a:pt x="1098" y="1846"/>
                </a:lnTo>
                <a:lnTo>
                  <a:pt x="1101" y="1809"/>
                </a:lnTo>
                <a:lnTo>
                  <a:pt x="1104" y="1772"/>
                </a:lnTo>
                <a:lnTo>
                  <a:pt x="1108" y="1734"/>
                </a:lnTo>
                <a:lnTo>
                  <a:pt x="1111" y="1696"/>
                </a:lnTo>
                <a:lnTo>
                  <a:pt x="1114" y="1658"/>
                </a:lnTo>
                <a:lnTo>
                  <a:pt x="1117" y="1622"/>
                </a:lnTo>
                <a:lnTo>
                  <a:pt x="1121" y="1585"/>
                </a:lnTo>
                <a:lnTo>
                  <a:pt x="1124" y="1550"/>
                </a:lnTo>
                <a:lnTo>
                  <a:pt x="1128" y="1517"/>
                </a:lnTo>
                <a:lnTo>
                  <a:pt x="1131" y="1486"/>
                </a:lnTo>
                <a:lnTo>
                  <a:pt x="1134" y="1456"/>
                </a:lnTo>
                <a:lnTo>
                  <a:pt x="1137" y="1428"/>
                </a:lnTo>
                <a:lnTo>
                  <a:pt x="1141" y="1403"/>
                </a:lnTo>
                <a:lnTo>
                  <a:pt x="1144" y="1380"/>
                </a:lnTo>
                <a:lnTo>
                  <a:pt x="1148" y="1360"/>
                </a:lnTo>
                <a:lnTo>
                  <a:pt x="1151" y="1343"/>
                </a:lnTo>
                <a:lnTo>
                  <a:pt x="1154" y="1330"/>
                </a:lnTo>
                <a:lnTo>
                  <a:pt x="1157" y="1320"/>
                </a:lnTo>
                <a:lnTo>
                  <a:pt x="1161" y="1312"/>
                </a:lnTo>
                <a:lnTo>
                  <a:pt x="1164" y="1309"/>
                </a:lnTo>
                <a:lnTo>
                  <a:pt x="1167" y="1310"/>
                </a:lnTo>
                <a:lnTo>
                  <a:pt x="1171" y="1314"/>
                </a:lnTo>
                <a:lnTo>
                  <a:pt x="1174" y="1322"/>
                </a:lnTo>
                <a:lnTo>
                  <a:pt x="1178" y="1333"/>
                </a:lnTo>
                <a:lnTo>
                  <a:pt x="1181" y="1349"/>
                </a:lnTo>
                <a:lnTo>
                  <a:pt x="1184" y="1368"/>
                </a:lnTo>
                <a:lnTo>
                  <a:pt x="1187" y="1390"/>
                </a:lnTo>
                <a:lnTo>
                  <a:pt x="1191" y="1416"/>
                </a:lnTo>
                <a:lnTo>
                  <a:pt x="1194" y="1446"/>
                </a:lnTo>
                <a:lnTo>
                  <a:pt x="1197" y="1478"/>
                </a:lnTo>
                <a:lnTo>
                  <a:pt x="1201" y="1514"/>
                </a:lnTo>
                <a:lnTo>
                  <a:pt x="1204" y="1553"/>
                </a:lnTo>
                <a:lnTo>
                  <a:pt x="1207" y="1594"/>
                </a:lnTo>
                <a:lnTo>
                  <a:pt x="1211" y="1638"/>
                </a:lnTo>
                <a:lnTo>
                  <a:pt x="1214" y="1683"/>
                </a:lnTo>
                <a:lnTo>
                  <a:pt x="1217" y="1731"/>
                </a:lnTo>
                <a:lnTo>
                  <a:pt x="1220" y="1780"/>
                </a:lnTo>
                <a:lnTo>
                  <a:pt x="1224" y="1830"/>
                </a:lnTo>
                <a:lnTo>
                  <a:pt x="1227" y="1882"/>
                </a:lnTo>
                <a:lnTo>
                  <a:pt x="1231" y="1934"/>
                </a:lnTo>
                <a:lnTo>
                  <a:pt x="1234" y="1985"/>
                </a:lnTo>
                <a:lnTo>
                  <a:pt x="1237" y="2037"/>
                </a:lnTo>
                <a:lnTo>
                  <a:pt x="1240" y="2088"/>
                </a:lnTo>
                <a:lnTo>
                  <a:pt x="1244" y="2138"/>
                </a:lnTo>
                <a:lnTo>
                  <a:pt x="1247" y="2187"/>
                </a:lnTo>
                <a:lnTo>
                  <a:pt x="1251" y="2235"/>
                </a:lnTo>
                <a:lnTo>
                  <a:pt x="1254" y="2280"/>
                </a:lnTo>
                <a:lnTo>
                  <a:pt x="1257" y="2322"/>
                </a:lnTo>
                <a:lnTo>
                  <a:pt x="1261" y="2362"/>
                </a:lnTo>
                <a:lnTo>
                  <a:pt x="1264" y="2399"/>
                </a:lnTo>
                <a:lnTo>
                  <a:pt x="1267" y="2433"/>
                </a:lnTo>
                <a:lnTo>
                  <a:pt x="1270" y="2463"/>
                </a:lnTo>
                <a:lnTo>
                  <a:pt x="1274" y="2489"/>
                </a:lnTo>
                <a:lnTo>
                  <a:pt x="1277" y="2510"/>
                </a:lnTo>
                <a:lnTo>
                  <a:pt x="1281" y="2528"/>
                </a:lnTo>
                <a:lnTo>
                  <a:pt x="1284" y="2540"/>
                </a:lnTo>
                <a:lnTo>
                  <a:pt x="1287" y="2548"/>
                </a:lnTo>
                <a:lnTo>
                  <a:pt x="1290" y="2551"/>
                </a:lnTo>
                <a:lnTo>
                  <a:pt x="1294" y="2549"/>
                </a:lnTo>
                <a:lnTo>
                  <a:pt x="1297" y="2542"/>
                </a:lnTo>
                <a:lnTo>
                  <a:pt x="1300" y="2530"/>
                </a:lnTo>
                <a:lnTo>
                  <a:pt x="1304" y="2512"/>
                </a:lnTo>
                <a:lnTo>
                  <a:pt x="1307" y="2490"/>
                </a:lnTo>
                <a:lnTo>
                  <a:pt x="1310" y="2462"/>
                </a:lnTo>
                <a:lnTo>
                  <a:pt x="1314" y="2430"/>
                </a:lnTo>
                <a:lnTo>
                  <a:pt x="1317" y="2393"/>
                </a:lnTo>
                <a:lnTo>
                  <a:pt x="1320" y="2351"/>
                </a:lnTo>
                <a:lnTo>
                  <a:pt x="1323" y="2305"/>
                </a:lnTo>
                <a:lnTo>
                  <a:pt x="1327" y="2255"/>
                </a:lnTo>
                <a:lnTo>
                  <a:pt x="1330" y="2201"/>
                </a:lnTo>
                <a:lnTo>
                  <a:pt x="1334" y="2143"/>
                </a:lnTo>
                <a:lnTo>
                  <a:pt x="1337" y="2083"/>
                </a:lnTo>
                <a:lnTo>
                  <a:pt x="1340" y="2019"/>
                </a:lnTo>
                <a:lnTo>
                  <a:pt x="1344" y="1953"/>
                </a:lnTo>
                <a:lnTo>
                  <a:pt x="1347" y="1885"/>
                </a:lnTo>
                <a:lnTo>
                  <a:pt x="1350" y="1816"/>
                </a:lnTo>
                <a:lnTo>
                  <a:pt x="1354" y="1746"/>
                </a:lnTo>
                <a:lnTo>
                  <a:pt x="1357" y="1675"/>
                </a:lnTo>
                <a:lnTo>
                  <a:pt x="1360" y="1604"/>
                </a:lnTo>
                <a:lnTo>
                  <a:pt x="1364" y="1533"/>
                </a:lnTo>
                <a:lnTo>
                  <a:pt x="1367" y="1463"/>
                </a:lnTo>
                <a:lnTo>
                  <a:pt x="1370" y="1395"/>
                </a:lnTo>
                <a:lnTo>
                  <a:pt x="1373" y="1329"/>
                </a:lnTo>
                <a:lnTo>
                  <a:pt x="1377" y="1265"/>
                </a:lnTo>
                <a:lnTo>
                  <a:pt x="1380" y="1205"/>
                </a:lnTo>
                <a:lnTo>
                  <a:pt x="1384" y="1147"/>
                </a:lnTo>
                <a:lnTo>
                  <a:pt x="1387" y="1093"/>
                </a:lnTo>
                <a:lnTo>
                  <a:pt x="1390" y="1044"/>
                </a:lnTo>
                <a:lnTo>
                  <a:pt x="1393" y="1000"/>
                </a:lnTo>
                <a:lnTo>
                  <a:pt x="1397" y="960"/>
                </a:lnTo>
                <a:lnTo>
                  <a:pt x="1400" y="927"/>
                </a:lnTo>
                <a:lnTo>
                  <a:pt x="1403" y="899"/>
                </a:lnTo>
                <a:lnTo>
                  <a:pt x="1407" y="877"/>
                </a:lnTo>
                <a:lnTo>
                  <a:pt x="1410" y="862"/>
                </a:lnTo>
                <a:lnTo>
                  <a:pt x="1413" y="853"/>
                </a:lnTo>
                <a:lnTo>
                  <a:pt x="1417" y="850"/>
                </a:lnTo>
                <a:lnTo>
                  <a:pt x="1420" y="855"/>
                </a:lnTo>
                <a:lnTo>
                  <a:pt x="1423" y="867"/>
                </a:lnTo>
                <a:lnTo>
                  <a:pt x="1427" y="886"/>
                </a:lnTo>
                <a:lnTo>
                  <a:pt x="1430" y="912"/>
                </a:lnTo>
                <a:lnTo>
                  <a:pt x="1434" y="945"/>
                </a:lnTo>
                <a:lnTo>
                  <a:pt x="1437" y="985"/>
                </a:lnTo>
                <a:lnTo>
                  <a:pt x="1440" y="1031"/>
                </a:lnTo>
                <a:lnTo>
                  <a:pt x="1443" y="1084"/>
                </a:lnTo>
                <a:lnTo>
                  <a:pt x="1447" y="1143"/>
                </a:lnTo>
                <a:lnTo>
                  <a:pt x="1450" y="1208"/>
                </a:lnTo>
                <a:lnTo>
                  <a:pt x="1453" y="1278"/>
                </a:lnTo>
                <a:lnTo>
                  <a:pt x="1457" y="1354"/>
                </a:lnTo>
                <a:lnTo>
                  <a:pt x="1460" y="1433"/>
                </a:lnTo>
                <a:lnTo>
                  <a:pt x="1463" y="1518"/>
                </a:lnTo>
                <a:lnTo>
                  <a:pt x="1467" y="1606"/>
                </a:lnTo>
                <a:lnTo>
                  <a:pt x="1470" y="1697"/>
                </a:lnTo>
                <a:lnTo>
                  <a:pt x="1473" y="1791"/>
                </a:lnTo>
                <a:lnTo>
                  <a:pt x="1476" y="1886"/>
                </a:lnTo>
                <a:lnTo>
                  <a:pt x="1480" y="1982"/>
                </a:lnTo>
                <a:lnTo>
                  <a:pt x="1483" y="2080"/>
                </a:lnTo>
                <a:lnTo>
                  <a:pt x="1487" y="2177"/>
                </a:lnTo>
                <a:lnTo>
                  <a:pt x="1490" y="2273"/>
                </a:lnTo>
                <a:lnTo>
                  <a:pt x="1493" y="2368"/>
                </a:lnTo>
                <a:lnTo>
                  <a:pt x="1496" y="2461"/>
                </a:lnTo>
                <a:lnTo>
                  <a:pt x="1500" y="2550"/>
                </a:lnTo>
                <a:lnTo>
                  <a:pt x="1503" y="2636"/>
                </a:lnTo>
                <a:lnTo>
                  <a:pt x="1506" y="2719"/>
                </a:lnTo>
                <a:lnTo>
                  <a:pt x="1510" y="2796"/>
                </a:lnTo>
                <a:lnTo>
                  <a:pt x="1513" y="2867"/>
                </a:lnTo>
                <a:lnTo>
                  <a:pt x="1517" y="2933"/>
                </a:lnTo>
                <a:lnTo>
                  <a:pt x="1520" y="2992"/>
                </a:lnTo>
                <a:lnTo>
                  <a:pt x="1523" y="3043"/>
                </a:lnTo>
                <a:lnTo>
                  <a:pt x="1526" y="3087"/>
                </a:lnTo>
                <a:lnTo>
                  <a:pt x="1530" y="3123"/>
                </a:lnTo>
                <a:lnTo>
                  <a:pt x="1533" y="3150"/>
                </a:lnTo>
                <a:lnTo>
                  <a:pt x="1537" y="3169"/>
                </a:lnTo>
                <a:lnTo>
                  <a:pt x="1540" y="3178"/>
                </a:lnTo>
                <a:lnTo>
                  <a:pt x="1543" y="3178"/>
                </a:lnTo>
                <a:lnTo>
                  <a:pt x="1546" y="3168"/>
                </a:lnTo>
                <a:lnTo>
                  <a:pt x="1550" y="3149"/>
                </a:lnTo>
                <a:lnTo>
                  <a:pt x="1553" y="3121"/>
                </a:lnTo>
                <a:lnTo>
                  <a:pt x="1556" y="3082"/>
                </a:lnTo>
                <a:lnTo>
                  <a:pt x="1560" y="3034"/>
                </a:lnTo>
                <a:lnTo>
                  <a:pt x="1563" y="2977"/>
                </a:lnTo>
                <a:lnTo>
                  <a:pt x="1566" y="2911"/>
                </a:lnTo>
                <a:lnTo>
                  <a:pt x="1570" y="2836"/>
                </a:lnTo>
                <a:lnTo>
                  <a:pt x="1573" y="2753"/>
                </a:lnTo>
                <a:lnTo>
                  <a:pt x="1576" y="2662"/>
                </a:lnTo>
                <a:lnTo>
                  <a:pt x="1579" y="2563"/>
                </a:lnTo>
                <a:lnTo>
                  <a:pt x="1583" y="2458"/>
                </a:lnTo>
                <a:lnTo>
                  <a:pt x="1586" y="2346"/>
                </a:lnTo>
                <a:lnTo>
                  <a:pt x="1590" y="2229"/>
                </a:lnTo>
                <a:lnTo>
                  <a:pt x="1593" y="2108"/>
                </a:lnTo>
                <a:lnTo>
                  <a:pt x="1596" y="1982"/>
                </a:lnTo>
                <a:lnTo>
                  <a:pt x="1600" y="1853"/>
                </a:lnTo>
                <a:lnTo>
                  <a:pt x="1603" y="1722"/>
                </a:lnTo>
                <a:lnTo>
                  <a:pt x="1606" y="1589"/>
                </a:lnTo>
                <a:lnTo>
                  <a:pt x="1609" y="1456"/>
                </a:lnTo>
                <a:lnTo>
                  <a:pt x="1613" y="1323"/>
                </a:lnTo>
                <a:lnTo>
                  <a:pt x="1616" y="1192"/>
                </a:lnTo>
                <a:lnTo>
                  <a:pt x="1620" y="1063"/>
                </a:lnTo>
                <a:lnTo>
                  <a:pt x="1623" y="937"/>
                </a:lnTo>
                <a:lnTo>
                  <a:pt x="1626" y="816"/>
                </a:lnTo>
                <a:lnTo>
                  <a:pt x="1629" y="699"/>
                </a:lnTo>
                <a:lnTo>
                  <a:pt x="1633" y="589"/>
                </a:lnTo>
                <a:lnTo>
                  <a:pt x="1636" y="486"/>
                </a:lnTo>
                <a:lnTo>
                  <a:pt x="1640" y="390"/>
                </a:lnTo>
                <a:lnTo>
                  <a:pt x="1643" y="303"/>
                </a:lnTo>
                <a:lnTo>
                  <a:pt x="1646" y="226"/>
                </a:lnTo>
                <a:lnTo>
                  <a:pt x="1649" y="158"/>
                </a:lnTo>
                <a:lnTo>
                  <a:pt x="1653" y="101"/>
                </a:lnTo>
                <a:lnTo>
                  <a:pt x="1656" y="56"/>
                </a:lnTo>
                <a:lnTo>
                  <a:pt x="1659" y="22"/>
                </a:lnTo>
                <a:lnTo>
                  <a:pt x="1663" y="0"/>
                </a:lnTo>
                <a:lnTo>
                  <a:pt x="1666" y="22"/>
                </a:lnTo>
                <a:lnTo>
                  <a:pt x="1670" y="56"/>
                </a:lnTo>
                <a:lnTo>
                  <a:pt x="1673" y="101"/>
                </a:lnTo>
                <a:lnTo>
                  <a:pt x="1676" y="158"/>
                </a:lnTo>
                <a:lnTo>
                  <a:pt x="1679" y="226"/>
                </a:lnTo>
                <a:lnTo>
                  <a:pt x="1683" y="303"/>
                </a:lnTo>
                <a:lnTo>
                  <a:pt x="1686" y="390"/>
                </a:lnTo>
                <a:lnTo>
                  <a:pt x="1689" y="486"/>
                </a:lnTo>
                <a:lnTo>
                  <a:pt x="1693" y="589"/>
                </a:lnTo>
                <a:lnTo>
                  <a:pt x="1696" y="699"/>
                </a:lnTo>
                <a:lnTo>
                  <a:pt x="1699" y="816"/>
                </a:lnTo>
                <a:lnTo>
                  <a:pt x="1703" y="937"/>
                </a:lnTo>
                <a:lnTo>
                  <a:pt x="1706" y="1063"/>
                </a:lnTo>
                <a:lnTo>
                  <a:pt x="1709" y="1192"/>
                </a:lnTo>
                <a:lnTo>
                  <a:pt x="1712" y="1323"/>
                </a:lnTo>
                <a:lnTo>
                  <a:pt x="1716" y="1456"/>
                </a:lnTo>
                <a:lnTo>
                  <a:pt x="1719" y="1589"/>
                </a:lnTo>
                <a:lnTo>
                  <a:pt x="1723" y="1722"/>
                </a:lnTo>
                <a:lnTo>
                  <a:pt x="1726" y="1853"/>
                </a:lnTo>
                <a:lnTo>
                  <a:pt x="1729" y="1982"/>
                </a:lnTo>
                <a:lnTo>
                  <a:pt x="1732" y="2108"/>
                </a:lnTo>
                <a:lnTo>
                  <a:pt x="1736" y="2229"/>
                </a:lnTo>
                <a:lnTo>
                  <a:pt x="1739" y="2346"/>
                </a:lnTo>
                <a:lnTo>
                  <a:pt x="1743" y="2458"/>
                </a:lnTo>
                <a:lnTo>
                  <a:pt x="1746" y="2563"/>
                </a:lnTo>
                <a:lnTo>
                  <a:pt x="1749" y="2662"/>
                </a:lnTo>
                <a:lnTo>
                  <a:pt x="1753" y="2753"/>
                </a:lnTo>
                <a:lnTo>
                  <a:pt x="1756" y="2836"/>
                </a:lnTo>
                <a:lnTo>
                  <a:pt x="1759" y="2911"/>
                </a:lnTo>
                <a:lnTo>
                  <a:pt x="1762" y="2977"/>
                </a:lnTo>
                <a:lnTo>
                  <a:pt x="1766" y="3034"/>
                </a:lnTo>
                <a:lnTo>
                  <a:pt x="1769" y="3082"/>
                </a:lnTo>
                <a:lnTo>
                  <a:pt x="1773" y="3121"/>
                </a:lnTo>
                <a:lnTo>
                  <a:pt x="1776" y="3149"/>
                </a:lnTo>
                <a:lnTo>
                  <a:pt x="1779" y="3168"/>
                </a:lnTo>
                <a:lnTo>
                  <a:pt x="1782" y="3178"/>
                </a:lnTo>
                <a:lnTo>
                  <a:pt x="1786" y="3178"/>
                </a:lnTo>
                <a:lnTo>
                  <a:pt x="1789" y="3169"/>
                </a:lnTo>
                <a:lnTo>
                  <a:pt x="1792" y="3150"/>
                </a:lnTo>
                <a:lnTo>
                  <a:pt x="1796" y="3123"/>
                </a:lnTo>
                <a:lnTo>
                  <a:pt x="1799" y="3087"/>
                </a:lnTo>
                <a:lnTo>
                  <a:pt x="1802" y="3043"/>
                </a:lnTo>
                <a:lnTo>
                  <a:pt x="1806" y="2992"/>
                </a:lnTo>
                <a:lnTo>
                  <a:pt x="1809" y="2933"/>
                </a:lnTo>
                <a:lnTo>
                  <a:pt x="1812" y="2867"/>
                </a:lnTo>
                <a:lnTo>
                  <a:pt x="1815" y="2796"/>
                </a:lnTo>
                <a:lnTo>
                  <a:pt x="1819" y="2719"/>
                </a:lnTo>
                <a:lnTo>
                  <a:pt x="1822" y="2636"/>
                </a:lnTo>
                <a:lnTo>
                  <a:pt x="1826" y="2550"/>
                </a:lnTo>
                <a:lnTo>
                  <a:pt x="1829" y="2461"/>
                </a:lnTo>
                <a:lnTo>
                  <a:pt x="1832" y="2368"/>
                </a:lnTo>
                <a:lnTo>
                  <a:pt x="1836" y="2273"/>
                </a:lnTo>
                <a:lnTo>
                  <a:pt x="1839" y="2177"/>
                </a:lnTo>
                <a:lnTo>
                  <a:pt x="1842" y="2080"/>
                </a:lnTo>
                <a:lnTo>
                  <a:pt x="1846" y="1982"/>
                </a:lnTo>
                <a:lnTo>
                  <a:pt x="1849" y="1886"/>
                </a:lnTo>
                <a:lnTo>
                  <a:pt x="1852" y="1791"/>
                </a:lnTo>
                <a:lnTo>
                  <a:pt x="1856" y="1697"/>
                </a:lnTo>
                <a:lnTo>
                  <a:pt x="1859" y="1606"/>
                </a:lnTo>
                <a:lnTo>
                  <a:pt x="1862" y="1518"/>
                </a:lnTo>
                <a:lnTo>
                  <a:pt x="1865" y="1433"/>
                </a:lnTo>
                <a:lnTo>
                  <a:pt x="1869" y="1354"/>
                </a:lnTo>
                <a:lnTo>
                  <a:pt x="1872" y="1278"/>
                </a:lnTo>
                <a:lnTo>
                  <a:pt x="1876" y="1208"/>
                </a:lnTo>
                <a:lnTo>
                  <a:pt x="1879" y="1143"/>
                </a:lnTo>
                <a:lnTo>
                  <a:pt x="1882" y="1084"/>
                </a:lnTo>
                <a:lnTo>
                  <a:pt x="1885" y="1031"/>
                </a:lnTo>
                <a:lnTo>
                  <a:pt x="1889" y="985"/>
                </a:lnTo>
                <a:lnTo>
                  <a:pt x="1892" y="945"/>
                </a:lnTo>
                <a:lnTo>
                  <a:pt x="1895" y="912"/>
                </a:lnTo>
                <a:lnTo>
                  <a:pt x="1899" y="886"/>
                </a:lnTo>
                <a:lnTo>
                  <a:pt x="1902" y="867"/>
                </a:lnTo>
                <a:lnTo>
                  <a:pt x="1905" y="855"/>
                </a:lnTo>
                <a:lnTo>
                  <a:pt x="1909" y="850"/>
                </a:lnTo>
                <a:lnTo>
                  <a:pt x="1912" y="853"/>
                </a:lnTo>
                <a:lnTo>
                  <a:pt x="1915" y="862"/>
                </a:lnTo>
                <a:lnTo>
                  <a:pt x="1919" y="877"/>
                </a:lnTo>
                <a:lnTo>
                  <a:pt x="1922" y="899"/>
                </a:lnTo>
                <a:lnTo>
                  <a:pt x="1926" y="927"/>
                </a:lnTo>
                <a:lnTo>
                  <a:pt x="1929" y="960"/>
                </a:lnTo>
                <a:lnTo>
                  <a:pt x="1932" y="1000"/>
                </a:lnTo>
                <a:lnTo>
                  <a:pt x="1935" y="1044"/>
                </a:lnTo>
                <a:lnTo>
                  <a:pt x="1939" y="1093"/>
                </a:lnTo>
                <a:lnTo>
                  <a:pt x="1942" y="1147"/>
                </a:lnTo>
                <a:lnTo>
                  <a:pt x="1945" y="1205"/>
                </a:lnTo>
                <a:lnTo>
                  <a:pt x="1949" y="1265"/>
                </a:lnTo>
                <a:lnTo>
                  <a:pt x="1952" y="1329"/>
                </a:lnTo>
                <a:lnTo>
                  <a:pt x="1955" y="1395"/>
                </a:lnTo>
                <a:lnTo>
                  <a:pt x="1959" y="1463"/>
                </a:lnTo>
                <a:lnTo>
                  <a:pt x="1962" y="1533"/>
                </a:lnTo>
                <a:lnTo>
                  <a:pt x="1965" y="1604"/>
                </a:lnTo>
                <a:lnTo>
                  <a:pt x="1968" y="1675"/>
                </a:lnTo>
                <a:lnTo>
                  <a:pt x="1972" y="1746"/>
                </a:lnTo>
                <a:lnTo>
                  <a:pt x="1975" y="1816"/>
                </a:lnTo>
                <a:lnTo>
                  <a:pt x="1979" y="1885"/>
                </a:lnTo>
                <a:lnTo>
                  <a:pt x="1982" y="1953"/>
                </a:lnTo>
                <a:lnTo>
                  <a:pt x="1985" y="2019"/>
                </a:lnTo>
                <a:lnTo>
                  <a:pt x="1988" y="2083"/>
                </a:lnTo>
                <a:lnTo>
                  <a:pt x="1992" y="2143"/>
                </a:lnTo>
                <a:lnTo>
                  <a:pt x="1995" y="2201"/>
                </a:lnTo>
                <a:lnTo>
                  <a:pt x="1998" y="2255"/>
                </a:lnTo>
                <a:lnTo>
                  <a:pt x="2002" y="2305"/>
                </a:lnTo>
                <a:lnTo>
                  <a:pt x="2005" y="2351"/>
                </a:lnTo>
                <a:lnTo>
                  <a:pt x="2009" y="2393"/>
                </a:lnTo>
                <a:lnTo>
                  <a:pt x="2012" y="2430"/>
                </a:lnTo>
                <a:lnTo>
                  <a:pt x="2015" y="2462"/>
                </a:lnTo>
                <a:lnTo>
                  <a:pt x="2018" y="2490"/>
                </a:lnTo>
                <a:lnTo>
                  <a:pt x="2022" y="2512"/>
                </a:lnTo>
                <a:lnTo>
                  <a:pt x="2025" y="2530"/>
                </a:lnTo>
                <a:lnTo>
                  <a:pt x="2029" y="2542"/>
                </a:lnTo>
                <a:lnTo>
                  <a:pt x="2032" y="2549"/>
                </a:lnTo>
                <a:lnTo>
                  <a:pt x="2035" y="2551"/>
                </a:lnTo>
                <a:lnTo>
                  <a:pt x="2038" y="2548"/>
                </a:lnTo>
                <a:lnTo>
                  <a:pt x="2042" y="2540"/>
                </a:lnTo>
                <a:lnTo>
                  <a:pt x="2045" y="2528"/>
                </a:lnTo>
                <a:lnTo>
                  <a:pt x="2048" y="2510"/>
                </a:lnTo>
                <a:lnTo>
                  <a:pt x="2052" y="2489"/>
                </a:lnTo>
                <a:lnTo>
                  <a:pt x="2055" y="2463"/>
                </a:lnTo>
                <a:lnTo>
                  <a:pt x="2058" y="2433"/>
                </a:lnTo>
                <a:lnTo>
                  <a:pt x="2062" y="2399"/>
                </a:lnTo>
                <a:lnTo>
                  <a:pt x="2065" y="2362"/>
                </a:lnTo>
                <a:lnTo>
                  <a:pt x="2068" y="2322"/>
                </a:lnTo>
                <a:lnTo>
                  <a:pt x="2071" y="2280"/>
                </a:lnTo>
                <a:lnTo>
                  <a:pt x="2075" y="2235"/>
                </a:lnTo>
                <a:lnTo>
                  <a:pt x="2078" y="2187"/>
                </a:lnTo>
                <a:lnTo>
                  <a:pt x="2082" y="2138"/>
                </a:lnTo>
                <a:lnTo>
                  <a:pt x="2085" y="2088"/>
                </a:lnTo>
                <a:lnTo>
                  <a:pt x="2088" y="2037"/>
                </a:lnTo>
                <a:lnTo>
                  <a:pt x="2092" y="1985"/>
                </a:lnTo>
                <a:lnTo>
                  <a:pt x="2095" y="1934"/>
                </a:lnTo>
                <a:lnTo>
                  <a:pt x="2098" y="1882"/>
                </a:lnTo>
                <a:lnTo>
                  <a:pt x="2101" y="1830"/>
                </a:lnTo>
                <a:lnTo>
                  <a:pt x="2105" y="1780"/>
                </a:lnTo>
                <a:lnTo>
                  <a:pt x="2108" y="1731"/>
                </a:lnTo>
                <a:lnTo>
                  <a:pt x="2112" y="1683"/>
                </a:lnTo>
                <a:lnTo>
                  <a:pt x="2115" y="1638"/>
                </a:lnTo>
                <a:lnTo>
                  <a:pt x="2118" y="1594"/>
                </a:lnTo>
                <a:lnTo>
                  <a:pt x="2121" y="1553"/>
                </a:lnTo>
                <a:lnTo>
                  <a:pt x="2125" y="1514"/>
                </a:lnTo>
                <a:lnTo>
                  <a:pt x="2128" y="1478"/>
                </a:lnTo>
                <a:lnTo>
                  <a:pt x="2132" y="1446"/>
                </a:lnTo>
                <a:lnTo>
                  <a:pt x="2135" y="1416"/>
                </a:lnTo>
                <a:lnTo>
                  <a:pt x="2138" y="1390"/>
                </a:lnTo>
                <a:lnTo>
                  <a:pt x="2141" y="1368"/>
                </a:lnTo>
                <a:lnTo>
                  <a:pt x="2145" y="1349"/>
                </a:lnTo>
                <a:lnTo>
                  <a:pt x="2148" y="1333"/>
                </a:lnTo>
                <a:lnTo>
                  <a:pt x="2151" y="1322"/>
                </a:lnTo>
                <a:lnTo>
                  <a:pt x="2155" y="1314"/>
                </a:lnTo>
                <a:lnTo>
                  <a:pt x="2158" y="1310"/>
                </a:lnTo>
                <a:lnTo>
                  <a:pt x="2161" y="1309"/>
                </a:lnTo>
                <a:lnTo>
                  <a:pt x="2165" y="1312"/>
                </a:lnTo>
                <a:lnTo>
                  <a:pt x="2168" y="1320"/>
                </a:lnTo>
                <a:lnTo>
                  <a:pt x="2171" y="1330"/>
                </a:lnTo>
                <a:lnTo>
                  <a:pt x="2175" y="1343"/>
                </a:lnTo>
                <a:lnTo>
                  <a:pt x="2178" y="1360"/>
                </a:lnTo>
                <a:lnTo>
                  <a:pt x="2181" y="1380"/>
                </a:lnTo>
                <a:lnTo>
                  <a:pt x="2185" y="1403"/>
                </a:lnTo>
                <a:lnTo>
                  <a:pt x="2188" y="1428"/>
                </a:lnTo>
                <a:lnTo>
                  <a:pt x="2191" y="1456"/>
                </a:lnTo>
                <a:lnTo>
                  <a:pt x="2195" y="1486"/>
                </a:lnTo>
                <a:lnTo>
                  <a:pt x="2198" y="1517"/>
                </a:lnTo>
                <a:lnTo>
                  <a:pt x="2201" y="1550"/>
                </a:lnTo>
                <a:lnTo>
                  <a:pt x="2204" y="1585"/>
                </a:lnTo>
                <a:lnTo>
                  <a:pt x="2208" y="1622"/>
                </a:lnTo>
                <a:lnTo>
                  <a:pt x="2211" y="1658"/>
                </a:lnTo>
                <a:lnTo>
                  <a:pt x="2215" y="1696"/>
                </a:lnTo>
                <a:lnTo>
                  <a:pt x="2218" y="1734"/>
                </a:lnTo>
                <a:lnTo>
                  <a:pt x="2221" y="1772"/>
                </a:lnTo>
                <a:lnTo>
                  <a:pt x="2224" y="1809"/>
                </a:lnTo>
                <a:lnTo>
                  <a:pt x="2228" y="1846"/>
                </a:lnTo>
                <a:lnTo>
                  <a:pt x="2231" y="1883"/>
                </a:lnTo>
                <a:lnTo>
                  <a:pt x="2235" y="1919"/>
                </a:lnTo>
                <a:lnTo>
                  <a:pt x="2238" y="1953"/>
                </a:lnTo>
                <a:lnTo>
                  <a:pt x="2241" y="1986"/>
                </a:lnTo>
                <a:lnTo>
                  <a:pt x="2244" y="2017"/>
                </a:lnTo>
                <a:lnTo>
                  <a:pt x="2248" y="2047"/>
                </a:lnTo>
                <a:lnTo>
                  <a:pt x="2251" y="2075"/>
                </a:lnTo>
                <a:lnTo>
                  <a:pt x="2254" y="2100"/>
                </a:lnTo>
                <a:lnTo>
                  <a:pt x="2258" y="2123"/>
                </a:lnTo>
                <a:lnTo>
                  <a:pt x="2261" y="2144"/>
                </a:lnTo>
                <a:lnTo>
                  <a:pt x="2265" y="2163"/>
                </a:lnTo>
                <a:lnTo>
                  <a:pt x="2268" y="2178"/>
                </a:lnTo>
                <a:lnTo>
                  <a:pt x="2271" y="2191"/>
                </a:lnTo>
                <a:lnTo>
                  <a:pt x="2274" y="2201"/>
                </a:lnTo>
                <a:lnTo>
                  <a:pt x="2278" y="2209"/>
                </a:lnTo>
                <a:lnTo>
                  <a:pt x="2281" y="2214"/>
                </a:lnTo>
                <a:lnTo>
                  <a:pt x="2284" y="2216"/>
                </a:lnTo>
                <a:lnTo>
                  <a:pt x="2288" y="2216"/>
                </a:lnTo>
                <a:lnTo>
                  <a:pt x="2291" y="2213"/>
                </a:lnTo>
                <a:lnTo>
                  <a:pt x="2294" y="2207"/>
                </a:lnTo>
                <a:lnTo>
                  <a:pt x="2298" y="2198"/>
                </a:lnTo>
                <a:lnTo>
                  <a:pt x="2301" y="2188"/>
                </a:lnTo>
                <a:lnTo>
                  <a:pt x="2304" y="2175"/>
                </a:lnTo>
                <a:lnTo>
                  <a:pt x="2307" y="2160"/>
                </a:lnTo>
                <a:lnTo>
                  <a:pt x="2311" y="2143"/>
                </a:lnTo>
                <a:lnTo>
                  <a:pt x="2314" y="2124"/>
                </a:lnTo>
                <a:lnTo>
                  <a:pt x="2318" y="2103"/>
                </a:lnTo>
                <a:lnTo>
                  <a:pt x="2321" y="2081"/>
                </a:lnTo>
                <a:lnTo>
                  <a:pt x="2324" y="2057"/>
                </a:lnTo>
                <a:lnTo>
                  <a:pt x="2327" y="2032"/>
                </a:lnTo>
                <a:lnTo>
                  <a:pt x="2331" y="2007"/>
                </a:lnTo>
                <a:lnTo>
                  <a:pt x="2334" y="1980"/>
                </a:lnTo>
                <a:lnTo>
                  <a:pt x="2338" y="1953"/>
                </a:lnTo>
                <a:lnTo>
                  <a:pt x="2341" y="1925"/>
                </a:lnTo>
                <a:lnTo>
                  <a:pt x="2344" y="1898"/>
                </a:lnTo>
                <a:lnTo>
                  <a:pt x="2348" y="1870"/>
                </a:lnTo>
                <a:lnTo>
                  <a:pt x="2351" y="1843"/>
                </a:lnTo>
                <a:lnTo>
                  <a:pt x="2354" y="1816"/>
                </a:lnTo>
                <a:lnTo>
                  <a:pt x="2357" y="1789"/>
                </a:lnTo>
                <a:lnTo>
                  <a:pt x="2361" y="1763"/>
                </a:lnTo>
                <a:lnTo>
                  <a:pt x="2364" y="1739"/>
                </a:lnTo>
                <a:lnTo>
                  <a:pt x="2368" y="1715"/>
                </a:lnTo>
                <a:lnTo>
                  <a:pt x="2371" y="1692"/>
                </a:lnTo>
                <a:lnTo>
                  <a:pt x="2374" y="1671"/>
                </a:lnTo>
                <a:lnTo>
                  <a:pt x="2377" y="1652"/>
                </a:lnTo>
                <a:lnTo>
                  <a:pt x="2381" y="1633"/>
                </a:lnTo>
                <a:lnTo>
                  <a:pt x="2384" y="1617"/>
                </a:lnTo>
                <a:lnTo>
                  <a:pt x="2387" y="1602"/>
                </a:lnTo>
                <a:lnTo>
                  <a:pt x="2391" y="1589"/>
                </a:lnTo>
                <a:lnTo>
                  <a:pt x="2394" y="1578"/>
                </a:lnTo>
                <a:lnTo>
                  <a:pt x="2397" y="1569"/>
                </a:lnTo>
                <a:lnTo>
                  <a:pt x="2401" y="1562"/>
                </a:lnTo>
                <a:lnTo>
                  <a:pt x="2404" y="1558"/>
                </a:lnTo>
                <a:lnTo>
                  <a:pt x="2407" y="1554"/>
                </a:lnTo>
                <a:lnTo>
                  <a:pt x="2410" y="1554"/>
                </a:lnTo>
                <a:lnTo>
                  <a:pt x="2414" y="1554"/>
                </a:lnTo>
                <a:lnTo>
                  <a:pt x="2418" y="1558"/>
                </a:lnTo>
                <a:lnTo>
                  <a:pt x="2421" y="1562"/>
                </a:lnTo>
                <a:lnTo>
                  <a:pt x="2424" y="1569"/>
                </a:lnTo>
                <a:lnTo>
                  <a:pt x="2427" y="1577"/>
                </a:lnTo>
                <a:lnTo>
                  <a:pt x="2431" y="1587"/>
                </a:lnTo>
                <a:lnTo>
                  <a:pt x="2434" y="1599"/>
                </a:lnTo>
                <a:lnTo>
                  <a:pt x="2437" y="1611"/>
                </a:lnTo>
                <a:lnTo>
                  <a:pt x="2441" y="1626"/>
                </a:lnTo>
                <a:lnTo>
                  <a:pt x="2444" y="1641"/>
                </a:lnTo>
                <a:lnTo>
                  <a:pt x="2447" y="1658"/>
                </a:lnTo>
                <a:lnTo>
                  <a:pt x="2451" y="1675"/>
                </a:lnTo>
                <a:lnTo>
                  <a:pt x="2454" y="1694"/>
                </a:lnTo>
                <a:lnTo>
                  <a:pt x="2457" y="1713"/>
                </a:lnTo>
                <a:lnTo>
                  <a:pt x="2460" y="1732"/>
                </a:lnTo>
                <a:lnTo>
                  <a:pt x="2464" y="1752"/>
                </a:lnTo>
                <a:lnTo>
                  <a:pt x="2467" y="1772"/>
                </a:lnTo>
                <a:lnTo>
                  <a:pt x="2471" y="1793"/>
                </a:lnTo>
                <a:lnTo>
                  <a:pt x="2474" y="1812"/>
                </a:lnTo>
                <a:lnTo>
                  <a:pt x="2477" y="1833"/>
                </a:lnTo>
                <a:lnTo>
                  <a:pt x="2480" y="1852"/>
                </a:lnTo>
                <a:lnTo>
                  <a:pt x="2484" y="1872"/>
                </a:lnTo>
                <a:lnTo>
                  <a:pt x="2487" y="1890"/>
                </a:lnTo>
                <a:lnTo>
                  <a:pt x="2490" y="1908"/>
                </a:lnTo>
                <a:lnTo>
                  <a:pt x="2494" y="1925"/>
                </a:lnTo>
                <a:lnTo>
                  <a:pt x="2497" y="1941"/>
                </a:lnTo>
                <a:lnTo>
                  <a:pt x="2501" y="1956"/>
                </a:lnTo>
                <a:lnTo>
                  <a:pt x="2504" y="1970"/>
                </a:lnTo>
                <a:lnTo>
                  <a:pt x="2507" y="1983"/>
                </a:lnTo>
                <a:lnTo>
                  <a:pt x="2510" y="1995"/>
                </a:lnTo>
                <a:lnTo>
                  <a:pt x="2514" y="2005"/>
                </a:lnTo>
                <a:lnTo>
                  <a:pt x="2517" y="2014"/>
                </a:lnTo>
                <a:lnTo>
                  <a:pt x="2521" y="2022"/>
                </a:lnTo>
                <a:lnTo>
                  <a:pt x="2524" y="2028"/>
                </a:lnTo>
                <a:lnTo>
                  <a:pt x="2527" y="2032"/>
                </a:lnTo>
                <a:lnTo>
                  <a:pt x="2530" y="2036"/>
                </a:lnTo>
                <a:lnTo>
                  <a:pt x="2534" y="2037"/>
                </a:lnTo>
                <a:lnTo>
                  <a:pt x="2537" y="2038"/>
                </a:lnTo>
                <a:lnTo>
                  <a:pt x="2540" y="2037"/>
                </a:lnTo>
                <a:lnTo>
                  <a:pt x="2544" y="2034"/>
                </a:lnTo>
                <a:lnTo>
                  <a:pt x="2547" y="2030"/>
                </a:lnTo>
                <a:lnTo>
                  <a:pt x="2550" y="2025"/>
                </a:lnTo>
                <a:lnTo>
                  <a:pt x="2554" y="2019"/>
                </a:lnTo>
                <a:lnTo>
                  <a:pt x="2557" y="2011"/>
                </a:lnTo>
                <a:lnTo>
                  <a:pt x="2560" y="2002"/>
                </a:lnTo>
                <a:lnTo>
                  <a:pt x="2563" y="1993"/>
                </a:lnTo>
                <a:lnTo>
                  <a:pt x="2567" y="1982"/>
                </a:lnTo>
                <a:lnTo>
                  <a:pt x="2570" y="1970"/>
                </a:lnTo>
                <a:lnTo>
                  <a:pt x="2574" y="1958"/>
                </a:lnTo>
                <a:lnTo>
                  <a:pt x="2577" y="1945"/>
                </a:lnTo>
                <a:lnTo>
                  <a:pt x="2580" y="1931"/>
                </a:lnTo>
                <a:lnTo>
                  <a:pt x="2584" y="1917"/>
                </a:lnTo>
                <a:lnTo>
                  <a:pt x="2587" y="1903"/>
                </a:lnTo>
                <a:lnTo>
                  <a:pt x="2590" y="1888"/>
                </a:lnTo>
                <a:lnTo>
                  <a:pt x="2593" y="1874"/>
                </a:lnTo>
                <a:lnTo>
                  <a:pt x="2597" y="1859"/>
                </a:lnTo>
                <a:lnTo>
                  <a:pt x="2600" y="1844"/>
                </a:lnTo>
                <a:lnTo>
                  <a:pt x="2604" y="1830"/>
                </a:lnTo>
                <a:lnTo>
                  <a:pt x="2607" y="1815"/>
                </a:lnTo>
                <a:lnTo>
                  <a:pt x="2610" y="1801"/>
                </a:lnTo>
                <a:lnTo>
                  <a:pt x="2613" y="1788"/>
                </a:lnTo>
                <a:lnTo>
                  <a:pt x="2617" y="1775"/>
                </a:lnTo>
                <a:lnTo>
                  <a:pt x="2620" y="1763"/>
                </a:lnTo>
                <a:lnTo>
                  <a:pt x="2624" y="1751"/>
                </a:lnTo>
                <a:lnTo>
                  <a:pt x="2627" y="1740"/>
                </a:lnTo>
                <a:lnTo>
                  <a:pt x="2630" y="1730"/>
                </a:lnTo>
                <a:lnTo>
                  <a:pt x="2633" y="1721"/>
                </a:lnTo>
                <a:lnTo>
                  <a:pt x="2637" y="1713"/>
                </a:lnTo>
                <a:lnTo>
                  <a:pt x="2640" y="1706"/>
                </a:lnTo>
                <a:lnTo>
                  <a:pt x="2643" y="1700"/>
                </a:lnTo>
                <a:lnTo>
                  <a:pt x="2647" y="1694"/>
                </a:lnTo>
                <a:lnTo>
                  <a:pt x="2650" y="1690"/>
                </a:lnTo>
                <a:lnTo>
                  <a:pt x="2653" y="1687"/>
                </a:lnTo>
                <a:lnTo>
                  <a:pt x="2657" y="1685"/>
                </a:lnTo>
                <a:lnTo>
                  <a:pt x="2660" y="1684"/>
                </a:lnTo>
                <a:lnTo>
                  <a:pt x="2663" y="1684"/>
                </a:lnTo>
                <a:lnTo>
                  <a:pt x="2667" y="1686"/>
                </a:lnTo>
                <a:lnTo>
                  <a:pt x="2670" y="1688"/>
                </a:lnTo>
                <a:lnTo>
                  <a:pt x="2674" y="1691"/>
                </a:lnTo>
                <a:lnTo>
                  <a:pt x="2677" y="1695"/>
                </a:lnTo>
                <a:lnTo>
                  <a:pt x="2680" y="1700"/>
                </a:lnTo>
                <a:lnTo>
                  <a:pt x="2683" y="1705"/>
                </a:lnTo>
                <a:lnTo>
                  <a:pt x="2687" y="1712"/>
                </a:lnTo>
                <a:lnTo>
                  <a:pt x="2690" y="1720"/>
                </a:lnTo>
                <a:lnTo>
                  <a:pt x="2693" y="1728"/>
                </a:lnTo>
                <a:lnTo>
                  <a:pt x="2696" y="1736"/>
                </a:lnTo>
                <a:lnTo>
                  <a:pt x="2700" y="1745"/>
                </a:lnTo>
                <a:lnTo>
                  <a:pt x="2703" y="1755"/>
                </a:lnTo>
                <a:lnTo>
                  <a:pt x="2707" y="1765"/>
                </a:lnTo>
                <a:lnTo>
                  <a:pt x="2710" y="1775"/>
                </a:lnTo>
                <a:lnTo>
                  <a:pt x="2713" y="1786"/>
                </a:lnTo>
                <a:lnTo>
                  <a:pt x="2716" y="1796"/>
                </a:lnTo>
                <a:lnTo>
                  <a:pt x="2720" y="1807"/>
                </a:lnTo>
                <a:lnTo>
                  <a:pt x="2723" y="1818"/>
                </a:lnTo>
                <a:lnTo>
                  <a:pt x="2727" y="1829"/>
                </a:lnTo>
                <a:lnTo>
                  <a:pt x="2730" y="1839"/>
                </a:lnTo>
                <a:lnTo>
                  <a:pt x="2733" y="1849"/>
                </a:lnTo>
                <a:lnTo>
                  <a:pt x="2736" y="1860"/>
                </a:lnTo>
                <a:lnTo>
                  <a:pt x="2740" y="1869"/>
                </a:lnTo>
                <a:lnTo>
                  <a:pt x="2743" y="1879"/>
                </a:lnTo>
                <a:lnTo>
                  <a:pt x="2746" y="1887"/>
                </a:lnTo>
                <a:lnTo>
                  <a:pt x="2750" y="1896"/>
                </a:lnTo>
                <a:lnTo>
                  <a:pt x="2753" y="1904"/>
                </a:lnTo>
                <a:lnTo>
                  <a:pt x="2757" y="1911"/>
                </a:lnTo>
                <a:lnTo>
                  <a:pt x="2760" y="1917"/>
                </a:lnTo>
                <a:lnTo>
                  <a:pt x="2763" y="1923"/>
                </a:lnTo>
                <a:lnTo>
                  <a:pt x="2766" y="1928"/>
                </a:lnTo>
                <a:lnTo>
                  <a:pt x="2770" y="1933"/>
                </a:lnTo>
                <a:lnTo>
                  <a:pt x="2773" y="1936"/>
                </a:lnTo>
                <a:lnTo>
                  <a:pt x="2777" y="1939"/>
                </a:lnTo>
                <a:lnTo>
                  <a:pt x="2780" y="1941"/>
                </a:lnTo>
                <a:lnTo>
                  <a:pt x="2783" y="1942"/>
                </a:lnTo>
                <a:lnTo>
                  <a:pt x="2786" y="1942"/>
                </a:lnTo>
                <a:lnTo>
                  <a:pt x="2790" y="1942"/>
                </a:lnTo>
                <a:lnTo>
                  <a:pt x="2793" y="1941"/>
                </a:lnTo>
                <a:lnTo>
                  <a:pt x="2796" y="1939"/>
                </a:lnTo>
                <a:lnTo>
                  <a:pt x="2799" y="1937"/>
                </a:lnTo>
                <a:lnTo>
                  <a:pt x="2803" y="1933"/>
                </a:lnTo>
                <a:lnTo>
                  <a:pt x="2806" y="1930"/>
                </a:lnTo>
                <a:lnTo>
                  <a:pt x="2810" y="1925"/>
                </a:lnTo>
                <a:lnTo>
                  <a:pt x="2813" y="1920"/>
                </a:lnTo>
                <a:lnTo>
                  <a:pt x="2816" y="1915"/>
                </a:lnTo>
                <a:lnTo>
                  <a:pt x="2819" y="1909"/>
                </a:lnTo>
                <a:lnTo>
                  <a:pt x="2823" y="1902"/>
                </a:lnTo>
                <a:lnTo>
                  <a:pt x="2826" y="1896"/>
                </a:lnTo>
                <a:lnTo>
                  <a:pt x="2830" y="1888"/>
                </a:lnTo>
                <a:lnTo>
                  <a:pt x="2833" y="1881"/>
                </a:lnTo>
                <a:lnTo>
                  <a:pt x="2836" y="1874"/>
                </a:lnTo>
                <a:lnTo>
                  <a:pt x="2840" y="1866"/>
                </a:lnTo>
                <a:lnTo>
                  <a:pt x="2843" y="1858"/>
                </a:lnTo>
                <a:lnTo>
                  <a:pt x="2846" y="1850"/>
                </a:lnTo>
                <a:lnTo>
                  <a:pt x="2849" y="1842"/>
                </a:lnTo>
                <a:lnTo>
                  <a:pt x="2853" y="1834"/>
                </a:lnTo>
                <a:lnTo>
                  <a:pt x="2856" y="1827"/>
                </a:lnTo>
                <a:lnTo>
                  <a:pt x="2860" y="1819"/>
                </a:lnTo>
                <a:lnTo>
                  <a:pt x="2863" y="1812"/>
                </a:lnTo>
                <a:lnTo>
                  <a:pt x="2866" y="1805"/>
                </a:lnTo>
                <a:lnTo>
                  <a:pt x="2869" y="1798"/>
                </a:lnTo>
                <a:lnTo>
                  <a:pt x="2873" y="1792"/>
                </a:lnTo>
                <a:lnTo>
                  <a:pt x="2876" y="1786"/>
                </a:lnTo>
                <a:lnTo>
                  <a:pt x="2880" y="1781"/>
                </a:lnTo>
                <a:lnTo>
                  <a:pt x="2883" y="1775"/>
                </a:lnTo>
                <a:lnTo>
                  <a:pt x="2886" y="1771"/>
                </a:lnTo>
                <a:lnTo>
                  <a:pt x="2889" y="1767"/>
                </a:lnTo>
                <a:lnTo>
                  <a:pt x="2893" y="1763"/>
                </a:lnTo>
                <a:lnTo>
                  <a:pt x="2896" y="1760"/>
                </a:lnTo>
                <a:lnTo>
                  <a:pt x="2899" y="1758"/>
                </a:lnTo>
                <a:lnTo>
                  <a:pt x="2902" y="1756"/>
                </a:lnTo>
                <a:lnTo>
                  <a:pt x="2906" y="1755"/>
                </a:lnTo>
                <a:lnTo>
                  <a:pt x="2909" y="1754"/>
                </a:lnTo>
                <a:lnTo>
                  <a:pt x="2913" y="1754"/>
                </a:lnTo>
                <a:lnTo>
                  <a:pt x="2916" y="1754"/>
                </a:lnTo>
                <a:lnTo>
                  <a:pt x="2919" y="1755"/>
                </a:lnTo>
                <a:lnTo>
                  <a:pt x="2923" y="1757"/>
                </a:lnTo>
                <a:lnTo>
                  <a:pt x="2926" y="1758"/>
                </a:lnTo>
                <a:lnTo>
                  <a:pt x="2929" y="1761"/>
                </a:lnTo>
                <a:lnTo>
                  <a:pt x="2933" y="1764"/>
                </a:lnTo>
                <a:lnTo>
                  <a:pt x="2936" y="1767"/>
                </a:lnTo>
                <a:lnTo>
                  <a:pt x="2939" y="1771"/>
                </a:lnTo>
                <a:lnTo>
                  <a:pt x="2943" y="1775"/>
                </a:lnTo>
                <a:lnTo>
                  <a:pt x="2946" y="1780"/>
                </a:lnTo>
                <a:lnTo>
                  <a:pt x="2949" y="1785"/>
                </a:lnTo>
                <a:lnTo>
                  <a:pt x="2952" y="1789"/>
                </a:lnTo>
                <a:lnTo>
                  <a:pt x="2956" y="1795"/>
                </a:lnTo>
                <a:lnTo>
                  <a:pt x="2959" y="1800"/>
                </a:lnTo>
                <a:lnTo>
                  <a:pt x="2963" y="1806"/>
                </a:lnTo>
                <a:lnTo>
                  <a:pt x="2966" y="1811"/>
                </a:lnTo>
                <a:lnTo>
                  <a:pt x="2969" y="1817"/>
                </a:lnTo>
                <a:lnTo>
                  <a:pt x="2972" y="1823"/>
                </a:lnTo>
                <a:lnTo>
                  <a:pt x="2976" y="1829"/>
                </a:lnTo>
                <a:lnTo>
                  <a:pt x="2979" y="1834"/>
                </a:lnTo>
                <a:lnTo>
                  <a:pt x="2982" y="1840"/>
                </a:lnTo>
                <a:lnTo>
                  <a:pt x="2986" y="1845"/>
                </a:lnTo>
                <a:lnTo>
                  <a:pt x="2989" y="1850"/>
                </a:lnTo>
                <a:lnTo>
                  <a:pt x="2992" y="1856"/>
                </a:lnTo>
                <a:lnTo>
                  <a:pt x="2996" y="1861"/>
                </a:lnTo>
                <a:lnTo>
                  <a:pt x="2999" y="1865"/>
                </a:lnTo>
                <a:lnTo>
                  <a:pt x="3002" y="1869"/>
                </a:lnTo>
                <a:lnTo>
                  <a:pt x="3006" y="1873"/>
                </a:lnTo>
                <a:lnTo>
                  <a:pt x="3009" y="1877"/>
                </a:lnTo>
                <a:lnTo>
                  <a:pt x="3013" y="1880"/>
                </a:lnTo>
                <a:lnTo>
                  <a:pt x="3016" y="1883"/>
                </a:lnTo>
                <a:lnTo>
                  <a:pt x="3019" y="1885"/>
                </a:lnTo>
                <a:lnTo>
                  <a:pt x="3022" y="1887"/>
                </a:lnTo>
                <a:lnTo>
                  <a:pt x="3026" y="1889"/>
                </a:lnTo>
                <a:lnTo>
                  <a:pt x="3029" y="1890"/>
                </a:lnTo>
                <a:lnTo>
                  <a:pt x="3032" y="1891"/>
                </a:lnTo>
                <a:lnTo>
                  <a:pt x="3036" y="1891"/>
                </a:lnTo>
                <a:lnTo>
                  <a:pt x="3039" y="1891"/>
                </a:lnTo>
                <a:lnTo>
                  <a:pt x="3042" y="1891"/>
                </a:lnTo>
                <a:lnTo>
                  <a:pt x="3046" y="1890"/>
                </a:lnTo>
                <a:lnTo>
                  <a:pt x="3049" y="1889"/>
                </a:lnTo>
                <a:lnTo>
                  <a:pt x="3052" y="1887"/>
                </a:lnTo>
                <a:lnTo>
                  <a:pt x="3055" y="1886"/>
                </a:lnTo>
                <a:lnTo>
                  <a:pt x="3059" y="1883"/>
                </a:lnTo>
                <a:lnTo>
                  <a:pt x="3062" y="1881"/>
                </a:lnTo>
                <a:lnTo>
                  <a:pt x="3066" y="1878"/>
                </a:lnTo>
                <a:lnTo>
                  <a:pt x="3069" y="1875"/>
                </a:lnTo>
                <a:lnTo>
                  <a:pt x="3072" y="1872"/>
                </a:lnTo>
                <a:lnTo>
                  <a:pt x="3075" y="1868"/>
                </a:lnTo>
                <a:lnTo>
                  <a:pt x="3079" y="1864"/>
                </a:lnTo>
                <a:lnTo>
                  <a:pt x="3082" y="1861"/>
                </a:lnTo>
                <a:lnTo>
                  <a:pt x="3085" y="1857"/>
                </a:lnTo>
                <a:lnTo>
                  <a:pt x="3089" y="1853"/>
                </a:lnTo>
                <a:lnTo>
                  <a:pt x="3092" y="1848"/>
                </a:lnTo>
                <a:lnTo>
                  <a:pt x="3096" y="1844"/>
                </a:lnTo>
                <a:lnTo>
                  <a:pt x="3099" y="1840"/>
                </a:lnTo>
                <a:lnTo>
                  <a:pt x="3102" y="1836"/>
                </a:lnTo>
                <a:lnTo>
                  <a:pt x="3105" y="1831"/>
                </a:lnTo>
                <a:lnTo>
                  <a:pt x="3109" y="1827"/>
                </a:lnTo>
                <a:lnTo>
                  <a:pt x="3112" y="1823"/>
                </a:lnTo>
                <a:lnTo>
                  <a:pt x="3116" y="1820"/>
                </a:lnTo>
                <a:lnTo>
                  <a:pt x="3119" y="1816"/>
                </a:lnTo>
                <a:lnTo>
                  <a:pt x="3122" y="1813"/>
                </a:lnTo>
                <a:lnTo>
                  <a:pt x="3125" y="1809"/>
                </a:lnTo>
                <a:lnTo>
                  <a:pt x="3129" y="1806"/>
                </a:lnTo>
                <a:lnTo>
                  <a:pt x="3132" y="1804"/>
                </a:lnTo>
                <a:lnTo>
                  <a:pt x="3135" y="1801"/>
                </a:lnTo>
                <a:lnTo>
                  <a:pt x="3139" y="1799"/>
                </a:lnTo>
                <a:lnTo>
                  <a:pt x="3142" y="1796"/>
                </a:lnTo>
                <a:lnTo>
                  <a:pt x="3145" y="1795"/>
                </a:lnTo>
                <a:lnTo>
                  <a:pt x="3149" y="1793"/>
                </a:lnTo>
                <a:lnTo>
                  <a:pt x="3152" y="1793"/>
                </a:lnTo>
                <a:lnTo>
                  <a:pt x="3155" y="1792"/>
                </a:lnTo>
                <a:lnTo>
                  <a:pt x="3158" y="1791"/>
                </a:lnTo>
                <a:lnTo>
                  <a:pt x="3162" y="1791"/>
                </a:lnTo>
                <a:lnTo>
                  <a:pt x="3166" y="1791"/>
                </a:lnTo>
                <a:lnTo>
                  <a:pt x="3169" y="1791"/>
                </a:lnTo>
                <a:lnTo>
                  <a:pt x="3172" y="1792"/>
                </a:lnTo>
                <a:lnTo>
                  <a:pt x="3175" y="1793"/>
                </a:lnTo>
                <a:lnTo>
                  <a:pt x="3179" y="1794"/>
                </a:lnTo>
                <a:lnTo>
                  <a:pt x="3182" y="1796"/>
                </a:lnTo>
                <a:lnTo>
                  <a:pt x="3185" y="1797"/>
                </a:lnTo>
                <a:lnTo>
                  <a:pt x="3188" y="1799"/>
                </a:lnTo>
                <a:lnTo>
                  <a:pt x="3192" y="1801"/>
                </a:lnTo>
                <a:lnTo>
                  <a:pt x="3195" y="1804"/>
                </a:lnTo>
                <a:lnTo>
                  <a:pt x="3199" y="1806"/>
                </a:lnTo>
                <a:lnTo>
                  <a:pt x="3202" y="1809"/>
                </a:lnTo>
                <a:lnTo>
                  <a:pt x="3205" y="1811"/>
                </a:lnTo>
                <a:lnTo>
                  <a:pt x="3208" y="1815"/>
                </a:lnTo>
                <a:lnTo>
                  <a:pt x="3212" y="1817"/>
                </a:lnTo>
                <a:lnTo>
                  <a:pt x="3215" y="1820"/>
                </a:lnTo>
                <a:lnTo>
                  <a:pt x="3219" y="1823"/>
                </a:lnTo>
                <a:lnTo>
                  <a:pt x="3222" y="1827"/>
                </a:lnTo>
                <a:lnTo>
                  <a:pt x="3225" y="1830"/>
                </a:lnTo>
                <a:lnTo>
                  <a:pt x="3228" y="1833"/>
                </a:lnTo>
                <a:lnTo>
                  <a:pt x="3232" y="1836"/>
                </a:lnTo>
                <a:lnTo>
                  <a:pt x="3235" y="1838"/>
                </a:lnTo>
                <a:lnTo>
                  <a:pt x="3238" y="1842"/>
                </a:lnTo>
                <a:lnTo>
                  <a:pt x="3242" y="1844"/>
                </a:lnTo>
                <a:lnTo>
                  <a:pt x="3245" y="1847"/>
                </a:lnTo>
                <a:lnTo>
                  <a:pt x="3249" y="1849"/>
                </a:lnTo>
                <a:lnTo>
                  <a:pt x="3252" y="1852"/>
                </a:lnTo>
                <a:lnTo>
                  <a:pt x="3255" y="1854"/>
                </a:lnTo>
                <a:lnTo>
                  <a:pt x="3258" y="1856"/>
                </a:lnTo>
                <a:lnTo>
                  <a:pt x="3262" y="1857"/>
                </a:lnTo>
                <a:lnTo>
                  <a:pt x="3265" y="1859"/>
                </a:lnTo>
                <a:lnTo>
                  <a:pt x="3269" y="1861"/>
                </a:lnTo>
                <a:lnTo>
                  <a:pt x="3272" y="1862"/>
                </a:lnTo>
                <a:lnTo>
                  <a:pt x="3275" y="1863"/>
                </a:lnTo>
                <a:lnTo>
                  <a:pt x="3278" y="1864"/>
                </a:lnTo>
                <a:lnTo>
                  <a:pt x="3282" y="1864"/>
                </a:lnTo>
                <a:lnTo>
                  <a:pt x="3285" y="1864"/>
                </a:lnTo>
                <a:lnTo>
                  <a:pt x="3288" y="1864"/>
                </a:lnTo>
                <a:lnTo>
                  <a:pt x="3291" y="1864"/>
                </a:lnTo>
                <a:lnTo>
                  <a:pt x="3295" y="1864"/>
                </a:lnTo>
                <a:lnTo>
                  <a:pt x="3298" y="1864"/>
                </a:lnTo>
                <a:lnTo>
                  <a:pt x="3302" y="1863"/>
                </a:lnTo>
                <a:lnTo>
                  <a:pt x="3305" y="1862"/>
                </a:lnTo>
                <a:lnTo>
                  <a:pt x="3308" y="1861"/>
                </a:lnTo>
                <a:lnTo>
                  <a:pt x="3311" y="1859"/>
                </a:lnTo>
                <a:lnTo>
                  <a:pt x="3315" y="1858"/>
                </a:lnTo>
                <a:lnTo>
                  <a:pt x="3318" y="1856"/>
                </a:lnTo>
                <a:lnTo>
                  <a:pt x="3322" y="1854"/>
                </a:lnTo>
              </a:path>
            </a:pathLst>
          </a:custGeom>
          <a:noFill/>
          <a:ln w="444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Chirped FBG dispersion compensator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5058" name="Picture 2" descr="https://www.photonics.com/images/Web/Articles/2004/8/1/Teraxion_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6837"/>
            <a:ext cx="33337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https://www.photonics.com/images/Web/Articles/2003/3/1/FiberBragg_Figur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1288256"/>
            <a:ext cx="33337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 descr="https://www.photonics.com/images/Web/Articles/2004/8/1/Teraxion_Fi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4" y="3687431"/>
            <a:ext cx="47625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https://www.mdpi.com/sensors/sensors-18-02147/article_deploy/html/images/sensors-18-02147-g001-5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04" y="4701446"/>
            <a:ext cx="3210617" cy="18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434340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Chirped FBG sensor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420"/>
            <a:ext cx="8229600" cy="1143000"/>
          </a:xfrm>
        </p:spPr>
        <p:txBody>
          <a:bodyPr/>
          <a:lstStyle/>
          <a:p>
            <a:r>
              <a:rPr lang="en-US" sz="3200" dirty="0" smtClean="0"/>
              <a:t>Sampled Grating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760" y="286943"/>
            <a:ext cx="9122479" cy="1986023"/>
            <a:chOff x="1" y="562967"/>
            <a:chExt cx="9122479" cy="1986023"/>
          </a:xfrm>
        </p:grpSpPr>
        <p:grpSp>
          <p:nvGrpSpPr>
            <p:cNvPr id="5" name="Group 4"/>
            <p:cNvGrpSpPr/>
            <p:nvPr/>
          </p:nvGrpSpPr>
          <p:grpSpPr>
            <a:xfrm>
              <a:off x="1" y="562967"/>
              <a:ext cx="9122479" cy="1986023"/>
              <a:chOff x="1" y="562967"/>
              <a:chExt cx="9122479" cy="198602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" y="562967"/>
                <a:ext cx="9122479" cy="1986023"/>
                <a:chOff x="1" y="562967"/>
                <a:chExt cx="9122479" cy="198602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15757" y="762000"/>
                  <a:ext cx="1917843" cy="1786990"/>
                  <a:chOff x="588623" y="762000"/>
                  <a:chExt cx="3132477" cy="2137728"/>
                </a:xfrm>
              </p:grpSpPr>
              <p:grpSp>
                <p:nvGrpSpPr>
                  <p:cNvPr id="4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15950" y="1416050"/>
                    <a:ext cx="517525" cy="314325"/>
                    <a:chOff x="388" y="892"/>
                    <a:chExt cx="326" cy="198"/>
                  </a:xfrm>
                </p:grpSpPr>
                <p:sp>
                  <p:nvSpPr>
                    <p:cNvPr id="70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" y="892"/>
                      <a:ext cx="326" cy="198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133475" y="1416050"/>
                    <a:ext cx="517525" cy="314325"/>
                    <a:chOff x="714" y="892"/>
                    <a:chExt cx="326" cy="198"/>
                  </a:xfrm>
                </p:grpSpPr>
                <p:sp>
                  <p:nvSpPr>
                    <p:cNvPr id="6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" y="892"/>
                      <a:ext cx="326" cy="198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651000" y="1416050"/>
                    <a:ext cx="517525" cy="314325"/>
                    <a:chOff x="1040" y="892"/>
                    <a:chExt cx="326" cy="198"/>
                  </a:xfrm>
                </p:grpSpPr>
                <p:sp>
                  <p:nvSpPr>
                    <p:cNvPr id="6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0" y="892"/>
                      <a:ext cx="326" cy="198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0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168525" y="1416050"/>
                    <a:ext cx="517525" cy="314325"/>
                    <a:chOff x="1366" y="892"/>
                    <a:chExt cx="326" cy="198"/>
                  </a:xfrm>
                </p:grpSpPr>
                <p:sp>
                  <p:nvSpPr>
                    <p:cNvPr id="6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892"/>
                      <a:ext cx="326" cy="198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686050" y="1416050"/>
                    <a:ext cx="517525" cy="314325"/>
                    <a:chOff x="1692" y="892"/>
                    <a:chExt cx="326" cy="198"/>
                  </a:xfrm>
                </p:grpSpPr>
                <p:sp>
                  <p:nvSpPr>
                    <p:cNvPr id="6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2" y="892"/>
                      <a:ext cx="326" cy="198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2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203575" y="1416050"/>
                    <a:ext cx="517525" cy="315913"/>
                    <a:chOff x="2018" y="892"/>
                    <a:chExt cx="326" cy="199"/>
                  </a:xfrm>
                </p:grpSpPr>
                <p:sp>
                  <p:nvSpPr>
                    <p:cNvPr id="60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892"/>
                      <a:ext cx="326" cy="198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892"/>
                      <a:ext cx="326" cy="199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762000"/>
                    <a:ext cx="98425" cy="209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 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2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8623" y="853154"/>
                    <a:ext cx="20977" cy="2046574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000" y="1416050"/>
                    <a:ext cx="1588" cy="93980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652588" y="1416049"/>
                    <a:ext cx="29818" cy="78552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15950" y="2170113"/>
                    <a:ext cx="1588" cy="17462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000" y="2314575"/>
                    <a:ext cx="1588" cy="3016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633830" y="1979655"/>
                    <a:ext cx="1035050" cy="76200"/>
                  </a:xfrm>
                  <a:custGeom>
                    <a:avLst/>
                    <a:gdLst/>
                    <a:ahLst/>
                    <a:cxnLst>
                      <a:cxn ang="0">
                        <a:pos x="10200" y="467"/>
                      </a:cxn>
                      <a:cxn ang="0">
                        <a:pos x="667" y="467"/>
                      </a:cxn>
                      <a:cxn ang="0">
                        <a:pos x="600" y="400"/>
                      </a:cxn>
                      <a:cxn ang="0">
                        <a:pos x="667" y="334"/>
                      </a:cxn>
                      <a:cxn ang="0">
                        <a:pos x="10200" y="334"/>
                      </a:cxn>
                      <a:cxn ang="0">
                        <a:pos x="10267" y="400"/>
                      </a:cxn>
                      <a:cxn ang="0">
                        <a:pos x="10200" y="467"/>
                      </a:cxn>
                      <a:cxn ang="0">
                        <a:pos x="10067" y="0"/>
                      </a:cxn>
                      <a:cxn ang="0">
                        <a:pos x="10867" y="400"/>
                      </a:cxn>
                      <a:cxn ang="0">
                        <a:pos x="10067" y="800"/>
                      </a:cxn>
                      <a:cxn ang="0">
                        <a:pos x="10067" y="0"/>
                      </a:cxn>
                      <a:cxn ang="0">
                        <a:pos x="800" y="800"/>
                      </a:cxn>
                      <a:cxn ang="0">
                        <a:pos x="0" y="400"/>
                      </a:cxn>
                      <a:cxn ang="0">
                        <a:pos x="800" y="0"/>
                      </a:cxn>
                      <a:cxn ang="0">
                        <a:pos x="800" y="800"/>
                      </a:cxn>
                    </a:cxnLst>
                    <a:rect l="0" t="0" r="r" b="b"/>
                    <a:pathLst>
                      <a:path w="10867" h="800">
                        <a:moveTo>
                          <a:pt x="10200" y="467"/>
                        </a:moveTo>
                        <a:lnTo>
                          <a:pt x="667" y="467"/>
                        </a:lnTo>
                        <a:cubicBezTo>
                          <a:pt x="630" y="467"/>
                          <a:pt x="600" y="437"/>
                          <a:pt x="600" y="400"/>
                        </a:cubicBezTo>
                        <a:cubicBezTo>
                          <a:pt x="600" y="364"/>
                          <a:pt x="630" y="334"/>
                          <a:pt x="667" y="334"/>
                        </a:cubicBezTo>
                        <a:lnTo>
                          <a:pt x="10200" y="334"/>
                        </a:lnTo>
                        <a:cubicBezTo>
                          <a:pt x="10237" y="334"/>
                          <a:pt x="10267" y="364"/>
                          <a:pt x="10267" y="400"/>
                        </a:cubicBezTo>
                        <a:cubicBezTo>
                          <a:pt x="10267" y="437"/>
                          <a:pt x="10237" y="467"/>
                          <a:pt x="10200" y="467"/>
                        </a:cubicBezTo>
                        <a:close/>
                        <a:moveTo>
                          <a:pt x="10067" y="0"/>
                        </a:moveTo>
                        <a:lnTo>
                          <a:pt x="10867" y="400"/>
                        </a:lnTo>
                        <a:lnTo>
                          <a:pt x="10067" y="800"/>
                        </a:lnTo>
                        <a:lnTo>
                          <a:pt x="10067" y="0"/>
                        </a:lnTo>
                        <a:close/>
                        <a:moveTo>
                          <a:pt x="800" y="800"/>
                        </a:moveTo>
                        <a:lnTo>
                          <a:pt x="0" y="400"/>
                        </a:lnTo>
                        <a:lnTo>
                          <a:pt x="800" y="0"/>
                        </a:lnTo>
                        <a:lnTo>
                          <a:pt x="800" y="8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588" cap="flat">
                    <a:solidFill>
                      <a:srgbClr val="000000"/>
                    </a:solidFill>
                    <a:prstDash val="solid"/>
                    <a:bevel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043281" y="1659891"/>
                    <a:ext cx="541020" cy="3681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cs typeface="Arial" pitchFamily="34" charset="0"/>
                      </a:rPr>
                      <a:t>L</a:t>
                    </a: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Symbol" pitchFamily="18" charset="2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046161" y="2284413"/>
                    <a:ext cx="559118" cy="2209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 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2143874" y="1305674"/>
                  <a:ext cx="3003479" cy="266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5158483" y="760288"/>
                  <a:ext cx="1905000" cy="1565810"/>
                  <a:chOff x="609600" y="762000"/>
                  <a:chExt cx="3111500" cy="1873136"/>
                </a:xfrm>
              </p:grpSpPr>
              <p:grpSp>
                <p:nvGrpSpPr>
                  <p:cNvPr id="1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15950" y="1416050"/>
                    <a:ext cx="517525" cy="314325"/>
                    <a:chOff x="388" y="892"/>
                    <a:chExt cx="326" cy="198"/>
                  </a:xfrm>
                </p:grpSpPr>
                <p:sp>
                  <p:nvSpPr>
                    <p:cNvPr id="4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" y="892"/>
                      <a:ext cx="326" cy="198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133475" y="1416050"/>
                    <a:ext cx="517525" cy="314325"/>
                    <a:chOff x="714" y="892"/>
                    <a:chExt cx="326" cy="198"/>
                  </a:xfrm>
                </p:grpSpPr>
                <p:sp>
                  <p:nvSpPr>
                    <p:cNvPr id="4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" y="892"/>
                      <a:ext cx="326" cy="198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651000" y="1416050"/>
                    <a:ext cx="517525" cy="314325"/>
                    <a:chOff x="1040" y="892"/>
                    <a:chExt cx="326" cy="198"/>
                  </a:xfrm>
                </p:grpSpPr>
                <p:sp>
                  <p:nvSpPr>
                    <p:cNvPr id="3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0" y="892"/>
                      <a:ext cx="326" cy="198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0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168525" y="1416050"/>
                    <a:ext cx="517525" cy="314325"/>
                    <a:chOff x="1366" y="892"/>
                    <a:chExt cx="326" cy="198"/>
                  </a:xfrm>
                </p:grpSpPr>
                <p:sp>
                  <p:nvSpPr>
                    <p:cNvPr id="37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892"/>
                      <a:ext cx="326" cy="198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686050" y="1416050"/>
                    <a:ext cx="517525" cy="314325"/>
                    <a:chOff x="1692" y="892"/>
                    <a:chExt cx="326" cy="198"/>
                  </a:xfrm>
                </p:grpSpPr>
                <p:sp>
                  <p:nvSpPr>
                    <p:cNvPr id="3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2" y="892"/>
                      <a:ext cx="326" cy="198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2" y="892"/>
                      <a:ext cx="326" cy="198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203575" y="1416050"/>
                    <a:ext cx="517525" cy="315913"/>
                    <a:chOff x="2018" y="892"/>
                    <a:chExt cx="326" cy="199"/>
                  </a:xfrm>
                </p:grpSpPr>
                <p:sp>
                  <p:nvSpPr>
                    <p:cNvPr id="33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892"/>
                      <a:ext cx="326" cy="198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892"/>
                      <a:ext cx="326" cy="199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762000"/>
                    <a:ext cx="98425" cy="209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 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5949" y="855203"/>
                    <a:ext cx="31407" cy="150064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000" y="1416050"/>
                    <a:ext cx="1588" cy="93980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000" y="1416050"/>
                    <a:ext cx="1588" cy="93980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15950" y="2170113"/>
                    <a:ext cx="1588" cy="174625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1000" y="2314575"/>
                    <a:ext cx="1588" cy="30163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615950" y="2185988"/>
                    <a:ext cx="1035050" cy="76200"/>
                  </a:xfrm>
                  <a:custGeom>
                    <a:avLst/>
                    <a:gdLst/>
                    <a:ahLst/>
                    <a:cxnLst>
                      <a:cxn ang="0">
                        <a:pos x="10200" y="467"/>
                      </a:cxn>
                      <a:cxn ang="0">
                        <a:pos x="667" y="467"/>
                      </a:cxn>
                      <a:cxn ang="0">
                        <a:pos x="600" y="400"/>
                      </a:cxn>
                      <a:cxn ang="0">
                        <a:pos x="667" y="334"/>
                      </a:cxn>
                      <a:cxn ang="0">
                        <a:pos x="10200" y="334"/>
                      </a:cxn>
                      <a:cxn ang="0">
                        <a:pos x="10267" y="400"/>
                      </a:cxn>
                      <a:cxn ang="0">
                        <a:pos x="10200" y="467"/>
                      </a:cxn>
                      <a:cxn ang="0">
                        <a:pos x="10067" y="0"/>
                      </a:cxn>
                      <a:cxn ang="0">
                        <a:pos x="10867" y="400"/>
                      </a:cxn>
                      <a:cxn ang="0">
                        <a:pos x="10067" y="800"/>
                      </a:cxn>
                      <a:cxn ang="0">
                        <a:pos x="10067" y="0"/>
                      </a:cxn>
                      <a:cxn ang="0">
                        <a:pos x="800" y="800"/>
                      </a:cxn>
                      <a:cxn ang="0">
                        <a:pos x="0" y="400"/>
                      </a:cxn>
                      <a:cxn ang="0">
                        <a:pos x="800" y="0"/>
                      </a:cxn>
                      <a:cxn ang="0">
                        <a:pos x="800" y="800"/>
                      </a:cxn>
                    </a:cxnLst>
                    <a:rect l="0" t="0" r="r" b="b"/>
                    <a:pathLst>
                      <a:path w="10867" h="800">
                        <a:moveTo>
                          <a:pt x="10200" y="467"/>
                        </a:moveTo>
                        <a:lnTo>
                          <a:pt x="667" y="467"/>
                        </a:lnTo>
                        <a:cubicBezTo>
                          <a:pt x="630" y="467"/>
                          <a:pt x="600" y="437"/>
                          <a:pt x="600" y="400"/>
                        </a:cubicBezTo>
                        <a:cubicBezTo>
                          <a:pt x="600" y="364"/>
                          <a:pt x="630" y="334"/>
                          <a:pt x="667" y="334"/>
                        </a:cubicBezTo>
                        <a:lnTo>
                          <a:pt x="10200" y="334"/>
                        </a:lnTo>
                        <a:cubicBezTo>
                          <a:pt x="10237" y="334"/>
                          <a:pt x="10267" y="364"/>
                          <a:pt x="10267" y="400"/>
                        </a:cubicBezTo>
                        <a:cubicBezTo>
                          <a:pt x="10267" y="437"/>
                          <a:pt x="10237" y="467"/>
                          <a:pt x="10200" y="467"/>
                        </a:cubicBezTo>
                        <a:close/>
                        <a:moveTo>
                          <a:pt x="10067" y="0"/>
                        </a:moveTo>
                        <a:lnTo>
                          <a:pt x="10867" y="400"/>
                        </a:lnTo>
                        <a:lnTo>
                          <a:pt x="10067" y="800"/>
                        </a:lnTo>
                        <a:lnTo>
                          <a:pt x="10067" y="0"/>
                        </a:lnTo>
                        <a:close/>
                        <a:moveTo>
                          <a:pt x="800" y="800"/>
                        </a:moveTo>
                        <a:lnTo>
                          <a:pt x="0" y="400"/>
                        </a:lnTo>
                        <a:lnTo>
                          <a:pt x="800" y="0"/>
                        </a:lnTo>
                        <a:lnTo>
                          <a:pt x="800" y="8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588" cap="flat">
                    <a:solidFill>
                      <a:srgbClr val="000000"/>
                    </a:solidFill>
                    <a:prstDash val="solid"/>
                    <a:bevel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939800" y="2266951"/>
                    <a:ext cx="288006" cy="3681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ymbol" pitchFamily="18" charset="2"/>
                        <a:cs typeface="Arial" pitchFamily="34" charset="0"/>
                      </a:rPr>
                      <a:t>L</a:t>
                    </a:r>
                    <a:endParaRPr kumimoji="0" lang="en-US" sz="3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046163" y="2284413"/>
                    <a:ext cx="98425" cy="209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rPr>
                      <a:t> 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" name="Rectangle 12"/>
                <p:cNvSpPr/>
                <p:nvPr/>
              </p:nvSpPr>
              <p:spPr>
                <a:xfrm>
                  <a:off x="7062511" y="1295400"/>
                  <a:ext cx="2059969" cy="266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" y="1295400"/>
                  <a:ext cx="228600" cy="2662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8600" y="990600"/>
                  <a:ext cx="4953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204700" y="562967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L</a:t>
                  </a:r>
                  <a:r>
                    <a:rPr lang="en-US" baseline="-25000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667000" y="1219200"/>
                  <a:ext cx="20040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itchFamily="34" charset="0"/>
                      <a:cs typeface="Arial" pitchFamily="34" charset="0"/>
                    </a:rPr>
                    <a:t>No grating here</a:t>
                  </a:r>
                  <a:endParaRPr lang="en-US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238874" y="2083345"/>
                <a:ext cx="1905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Line 27"/>
              <p:cNvSpPr>
                <a:spLocks noChangeShapeType="1"/>
              </p:cNvSpPr>
              <p:nvPr/>
            </p:nvSpPr>
            <p:spPr bwMode="auto">
              <a:xfrm flipV="1">
                <a:off x="2132628" y="1589687"/>
                <a:ext cx="972" cy="785607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141230" y="85996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baseline="-25000" dirty="0" err="1" smtClean="0">
                  <a:latin typeface="Arial" pitchFamily="34" charset="0"/>
                  <a:cs typeface="Arial" pitchFamily="34" charset="0"/>
                </a:rPr>
                <a:t>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27221" y="2864741"/>
            <a:ext cx="6046788" cy="820738"/>
            <a:chOff x="685800" y="2326619"/>
            <a:chExt cx="7001678" cy="775493"/>
          </a:xfrm>
        </p:grpSpPr>
        <p:sp>
          <p:nvSpPr>
            <p:cNvPr id="73" name="TextBox 72"/>
            <p:cNvSpPr txBox="1"/>
            <p:nvPr/>
          </p:nvSpPr>
          <p:spPr>
            <a:xfrm>
              <a:off x="685800" y="2514600"/>
              <a:ext cx="2223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Sampling function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7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941853"/>
                </p:ext>
              </p:extLst>
            </p:nvPr>
          </p:nvGraphicFramePr>
          <p:xfrm>
            <a:off x="3715142" y="2326619"/>
            <a:ext cx="3972336" cy="775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9" name="Equation" r:id="rId3" imgW="2489040" imgH="482400" progId="Equation.DSMT4">
                    <p:embed/>
                  </p:oleObj>
                </mc:Choice>
                <mc:Fallback>
                  <p:oleObj name="Equation" r:id="rId3" imgW="2489040" imgH="482400" progId="Equation.DSMT4">
                    <p:embed/>
                    <p:pic>
                      <p:nvPicPr>
                        <p:cNvPr id="167999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142" y="2326619"/>
                          <a:ext cx="3972336" cy="775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TextBox 75"/>
          <p:cNvSpPr txBox="1"/>
          <p:nvPr/>
        </p:nvSpPr>
        <p:spPr>
          <a:xfrm>
            <a:off x="1244201" y="145263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71797"/>
              </p:ext>
            </p:extLst>
          </p:nvPr>
        </p:nvGraphicFramePr>
        <p:xfrm>
          <a:off x="544513" y="3629025"/>
          <a:ext cx="4019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0" name="Equation" r:id="rId5" imgW="3263760" imgH="304560" progId="Equation.DSMT4">
                  <p:embed/>
                </p:oleObj>
              </mc:Choice>
              <mc:Fallback>
                <p:oleObj name="Equation" r:id="rId5" imgW="3263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513" y="3629025"/>
                        <a:ext cx="4019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14300" y="4265348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un-sampled grating Bragg condition</a:t>
            </a:r>
            <a:endParaRPr lang="en-US" dirty="0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88937"/>
              </p:ext>
            </p:extLst>
          </p:nvPr>
        </p:nvGraphicFramePr>
        <p:xfrm>
          <a:off x="4772025" y="4295775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1" name="Equation" r:id="rId7" imgW="850680" imgH="419040" progId="Equation.DSMT4">
                  <p:embed/>
                </p:oleObj>
              </mc:Choice>
              <mc:Fallback>
                <p:oleObj name="Equation" r:id="rId7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2025" y="4295775"/>
                        <a:ext cx="850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oup 116"/>
          <p:cNvGrpSpPr/>
          <p:nvPr/>
        </p:nvGrpSpPr>
        <p:grpSpPr>
          <a:xfrm>
            <a:off x="-165841" y="1831733"/>
            <a:ext cx="8960715" cy="932028"/>
            <a:chOff x="82254" y="1831605"/>
            <a:chExt cx="8960715" cy="932028"/>
          </a:xfrm>
        </p:grpSpPr>
        <p:grpSp>
          <p:nvGrpSpPr>
            <p:cNvPr id="114" name="Group 113"/>
            <p:cNvGrpSpPr/>
            <p:nvPr/>
          </p:nvGrpSpPr>
          <p:grpSpPr>
            <a:xfrm>
              <a:off x="318069" y="2030888"/>
              <a:ext cx="8724900" cy="726826"/>
              <a:chOff x="318069" y="2030888"/>
              <a:chExt cx="8724900" cy="726826"/>
            </a:xfrm>
          </p:grpSpPr>
          <p:cxnSp>
            <p:nvCxnSpPr>
              <p:cNvPr id="89" name="Straight Connector 88"/>
              <p:cNvCxnSpPr/>
              <p:nvPr/>
            </p:nvCxnSpPr>
            <p:spPr bwMode="auto">
              <a:xfrm>
                <a:off x="318069" y="2755918"/>
                <a:ext cx="8724900" cy="0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 bwMode="auto">
              <a:xfrm flipV="1">
                <a:off x="376473" y="2030888"/>
                <a:ext cx="0" cy="726826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3" name="Group 112"/>
            <p:cNvGrpSpPr/>
            <p:nvPr/>
          </p:nvGrpSpPr>
          <p:grpSpPr>
            <a:xfrm>
              <a:off x="376473" y="2328944"/>
              <a:ext cx="8065419" cy="414256"/>
              <a:chOff x="376473" y="2309856"/>
              <a:chExt cx="8065419" cy="41425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20556" y="2309856"/>
                <a:ext cx="1895010" cy="406173"/>
                <a:chOff x="376473" y="2309856"/>
                <a:chExt cx="2039093" cy="406173"/>
              </a:xfrm>
            </p:grpSpPr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376473" y="2309856"/>
                  <a:ext cx="2039093" cy="0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>
                  <a:off x="2399428" y="2309856"/>
                  <a:ext cx="0" cy="406173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376473" y="2309856"/>
                  <a:ext cx="0" cy="406173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5493412" y="2317939"/>
                <a:ext cx="1873898" cy="406173"/>
                <a:chOff x="376473" y="2309856"/>
                <a:chExt cx="2039093" cy="406173"/>
              </a:xfrm>
            </p:grpSpPr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376473" y="2309856"/>
                  <a:ext cx="2039093" cy="0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2399428" y="2309856"/>
                  <a:ext cx="0" cy="406173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376473" y="2309856"/>
                  <a:ext cx="0" cy="406173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05" name="Straight Connector 104"/>
              <p:cNvCxnSpPr/>
              <p:nvPr/>
            </p:nvCxnSpPr>
            <p:spPr bwMode="auto">
              <a:xfrm flipV="1">
                <a:off x="2355882" y="2716029"/>
                <a:ext cx="3167660" cy="808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7352479" y="2716029"/>
                <a:ext cx="1089413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376473" y="2716029"/>
                <a:ext cx="144083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8702644" y="23943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2254" y="18316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9892" y="5218916"/>
            <a:ext cx="9017521" cy="1639084"/>
            <a:chOff x="59892" y="5218916"/>
            <a:chExt cx="9017521" cy="1639084"/>
          </a:xfrm>
        </p:grpSpPr>
        <p:sp>
          <p:nvSpPr>
            <p:cNvPr id="83" name="TextBox 82"/>
            <p:cNvSpPr txBox="1"/>
            <p:nvPr/>
          </p:nvSpPr>
          <p:spPr>
            <a:xfrm>
              <a:off x="59892" y="5388193"/>
              <a:ext cx="4442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Reflectivity spectrum of long  grating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250892" y="5218916"/>
              <a:ext cx="4826521" cy="1639084"/>
              <a:chOff x="4250892" y="5218916"/>
              <a:chExt cx="4826521" cy="1639084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6151989" y="5334000"/>
                <a:ext cx="470000" cy="911225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4250892" y="6226393"/>
                <a:ext cx="41910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6384492" y="5235793"/>
                <a:ext cx="0" cy="9906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6" name="Object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50986"/>
                  </p:ext>
                </p:extLst>
              </p:nvPr>
            </p:nvGraphicFramePr>
            <p:xfrm>
              <a:off x="5995988" y="6278563"/>
              <a:ext cx="703262" cy="579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42" name="Equation" r:id="rId9" imgW="482400" imgH="393480" progId="Equation.DSMT4">
                      <p:embed/>
                    </p:oleObj>
                  </mc:Choice>
                  <mc:Fallback>
                    <p:oleObj name="Equation" r:id="rId9" imgW="482400" imgH="393480" progId="Equation.DSMT4">
                      <p:embed/>
                      <p:pic>
                        <p:nvPicPr>
                          <p:cNvPr id="168003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95988" y="6278563"/>
                            <a:ext cx="703262" cy="579437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TextBox 86"/>
              <p:cNvSpPr txBox="1"/>
              <p:nvPr/>
            </p:nvSpPr>
            <p:spPr>
              <a:xfrm>
                <a:off x="7922930" y="5611576"/>
                <a:ext cx="1154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ymbol" pitchFamily="18" charset="2"/>
                  </a:rPr>
                  <a:t>b=</a:t>
                </a:r>
                <a:r>
                  <a:rPr lang="en-US" b="1" dirty="0" err="1" smtClean="0">
                    <a:latin typeface="+mj-lt"/>
                  </a:rPr>
                  <a:t>n</a:t>
                </a:r>
                <a:r>
                  <a:rPr lang="en-US" b="1" baseline="-25000" dirty="0" err="1" smtClean="0">
                    <a:latin typeface="+mj-lt"/>
                  </a:rPr>
                  <a:t>eff</a:t>
                </a:r>
                <a:r>
                  <a:rPr lang="el-GR" b="1" dirty="0" smtClean="0">
                    <a:cs typeface="Arial" panose="020B0604020202020204" pitchFamily="34" charset="0"/>
                  </a:rPr>
                  <a:t>ω</a:t>
                </a:r>
                <a:r>
                  <a:rPr lang="en-US" b="1" dirty="0" smtClean="0">
                    <a:cs typeface="Arial" panose="020B0604020202020204" pitchFamily="34" charset="0"/>
                  </a:rPr>
                  <a:t>/c</a:t>
                </a:r>
                <a:endParaRPr lang="en-US" b="1" dirty="0">
                  <a:latin typeface="Symbol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296506" y="5218916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</a:t>
                </a:r>
                <a:endParaRPr lang="en-US" sz="2000" b="1" dirty="0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4287743" y="5218916"/>
                <a:ext cx="0" cy="9906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72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-195868"/>
            <a:ext cx="8229600" cy="1143000"/>
          </a:xfrm>
        </p:spPr>
        <p:txBody>
          <a:bodyPr/>
          <a:lstStyle/>
          <a:p>
            <a:r>
              <a:rPr lang="en-US" sz="3200" dirty="0" smtClean="0"/>
              <a:t>Reflectivity of a sampled grating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382" y="990600"/>
            <a:ext cx="6170299" cy="16764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60724"/>
              </p:ext>
            </p:extLst>
          </p:nvPr>
        </p:nvGraphicFramePr>
        <p:xfrm>
          <a:off x="214313" y="2933700"/>
          <a:ext cx="1544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" name="Equation" r:id="rId4" imgW="1269720" imgH="469800" progId="Equation.DSMT4">
                  <p:embed/>
                </p:oleObj>
              </mc:Choice>
              <mc:Fallback>
                <p:oleObj name="Equation" r:id="rId4" imgW="1269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3" y="2933700"/>
                        <a:ext cx="15446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77328"/>
              </p:ext>
            </p:extLst>
          </p:nvPr>
        </p:nvGraphicFramePr>
        <p:xfrm>
          <a:off x="1854200" y="2992438"/>
          <a:ext cx="621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" name="Equation" r:id="rId6" imgW="6210000" imgH="558720" progId="Equation.DSMT4">
                  <p:embed/>
                </p:oleObj>
              </mc:Choice>
              <mc:Fallback>
                <p:oleObj name="Equation" r:id="rId6" imgW="6210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4200" y="2992438"/>
                        <a:ext cx="6210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94014"/>
              </p:ext>
            </p:extLst>
          </p:nvPr>
        </p:nvGraphicFramePr>
        <p:xfrm>
          <a:off x="357188" y="3619500"/>
          <a:ext cx="4791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" name="Equation" r:id="rId8" imgW="4572000" imgH="495000" progId="Equation.DSMT4">
                  <p:embed/>
                </p:oleObj>
              </mc:Choice>
              <mc:Fallback>
                <p:oleObj name="Equation" r:id="rId8" imgW="4572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188" y="3619500"/>
                        <a:ext cx="47910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850" y="4334200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High reflectivity for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57698"/>
              </p:ext>
            </p:extLst>
          </p:nvPr>
        </p:nvGraphicFramePr>
        <p:xfrm>
          <a:off x="2112963" y="42418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" name="Equation" r:id="rId10" imgW="1676160" imgH="431640" progId="Equation.DSMT4">
                  <p:embed/>
                </p:oleObj>
              </mc:Choice>
              <mc:Fallback>
                <p:oleObj name="Equation" r:id="rId10" imgW="1676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2963" y="4241800"/>
                        <a:ext cx="167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6200" y="5027858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Reflectivity spectrum of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Sampled  grating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32716" y="4967542"/>
            <a:ext cx="5345483" cy="1891967"/>
            <a:chOff x="4267200" y="4657725"/>
            <a:chExt cx="5345483" cy="1891967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4267200" y="5866058"/>
              <a:ext cx="41910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400800" y="4875458"/>
              <a:ext cx="0" cy="990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067373"/>
                </p:ext>
              </p:extLst>
            </p:nvPr>
          </p:nvGraphicFramePr>
          <p:xfrm>
            <a:off x="6280151" y="5800725"/>
            <a:ext cx="260350" cy="31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4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11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0151" y="5800725"/>
                          <a:ext cx="260350" cy="3162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8458200" y="556125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</a:rPr>
                <a:t>b=</a:t>
              </a:r>
              <a:r>
                <a:rPr lang="en-US" b="1" dirty="0" err="1"/>
                <a:t>n</a:t>
              </a:r>
              <a:r>
                <a:rPr lang="en-US" b="1" baseline="-25000" dirty="0" err="1"/>
                <a:t>eff</a:t>
              </a:r>
              <a:r>
                <a:rPr lang="el-GR" b="1" dirty="0">
                  <a:cs typeface="Arial" panose="020B0604020202020204" pitchFamily="34" charset="0"/>
                </a:rPr>
                <a:t>ω</a:t>
              </a:r>
              <a:r>
                <a:rPr lang="en-US" b="1" dirty="0">
                  <a:cs typeface="Arial" panose="020B0604020202020204" pitchFamily="34" charset="0"/>
                </a:rPr>
                <a:t>/c</a:t>
              </a:r>
              <a:endParaRPr lang="en-US" b="1" dirty="0">
                <a:latin typeface="Symbol" pitchFamily="18" charset="2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53200" y="4951658"/>
              <a:ext cx="0" cy="9144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248400" y="4951658"/>
              <a:ext cx="0" cy="9144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495800" y="4951658"/>
              <a:ext cx="3784600" cy="914400"/>
              <a:chOff x="2760663" y="1803400"/>
              <a:chExt cx="3784600" cy="3113088"/>
            </a:xfrm>
          </p:grpSpPr>
          <p:sp>
            <p:nvSpPr>
              <p:cNvPr id="35" name="Freeform 135"/>
              <p:cNvSpPr>
                <a:spLocks/>
              </p:cNvSpPr>
              <p:nvPr/>
            </p:nvSpPr>
            <p:spPr bwMode="auto">
              <a:xfrm>
                <a:off x="2760663" y="1803400"/>
                <a:ext cx="1876425" cy="3113088"/>
              </a:xfrm>
              <a:custGeom>
                <a:avLst/>
                <a:gdLst/>
                <a:ahLst/>
                <a:cxnLst>
                  <a:cxn ang="0">
                    <a:pos x="15" y="1762"/>
                  </a:cxn>
                  <a:cxn ang="0">
                    <a:pos x="40" y="1727"/>
                  </a:cxn>
                  <a:cxn ang="0">
                    <a:pos x="59" y="1693"/>
                  </a:cxn>
                  <a:cxn ang="0">
                    <a:pos x="84" y="1658"/>
                  </a:cxn>
                  <a:cxn ang="0">
                    <a:pos x="109" y="1628"/>
                  </a:cxn>
                  <a:cxn ang="0">
                    <a:pos x="134" y="1603"/>
                  </a:cxn>
                  <a:cxn ang="0">
                    <a:pos x="154" y="1584"/>
                  </a:cxn>
                  <a:cxn ang="0">
                    <a:pos x="179" y="1564"/>
                  </a:cxn>
                  <a:cxn ang="0">
                    <a:pos x="203" y="1549"/>
                  </a:cxn>
                  <a:cxn ang="0">
                    <a:pos x="228" y="1539"/>
                  </a:cxn>
                  <a:cxn ang="0">
                    <a:pos x="253" y="1534"/>
                  </a:cxn>
                  <a:cxn ang="0">
                    <a:pos x="273" y="1539"/>
                  </a:cxn>
                  <a:cxn ang="0">
                    <a:pos x="298" y="1544"/>
                  </a:cxn>
                  <a:cxn ang="0">
                    <a:pos x="323" y="1559"/>
                  </a:cxn>
                  <a:cxn ang="0">
                    <a:pos x="347" y="1579"/>
                  </a:cxn>
                  <a:cxn ang="0">
                    <a:pos x="372" y="1603"/>
                  </a:cxn>
                  <a:cxn ang="0">
                    <a:pos x="392" y="1638"/>
                  </a:cxn>
                  <a:cxn ang="0">
                    <a:pos x="417" y="1678"/>
                  </a:cxn>
                  <a:cxn ang="0">
                    <a:pos x="442" y="1723"/>
                  </a:cxn>
                  <a:cxn ang="0">
                    <a:pos x="467" y="1772"/>
                  </a:cxn>
                  <a:cxn ang="0">
                    <a:pos x="491" y="1832"/>
                  </a:cxn>
                  <a:cxn ang="0">
                    <a:pos x="511" y="1891"/>
                  </a:cxn>
                  <a:cxn ang="0">
                    <a:pos x="536" y="1961"/>
                  </a:cxn>
                  <a:cxn ang="0">
                    <a:pos x="561" y="1891"/>
                  </a:cxn>
                  <a:cxn ang="0">
                    <a:pos x="586" y="1812"/>
                  </a:cxn>
                  <a:cxn ang="0">
                    <a:pos x="611" y="1727"/>
                  </a:cxn>
                  <a:cxn ang="0">
                    <a:pos x="630" y="1643"/>
                  </a:cxn>
                  <a:cxn ang="0">
                    <a:pos x="655" y="1554"/>
                  </a:cxn>
                  <a:cxn ang="0">
                    <a:pos x="680" y="1459"/>
                  </a:cxn>
                  <a:cxn ang="0">
                    <a:pos x="705" y="1365"/>
                  </a:cxn>
                  <a:cxn ang="0">
                    <a:pos x="730" y="1266"/>
                  </a:cxn>
                  <a:cxn ang="0">
                    <a:pos x="750" y="1166"/>
                  </a:cxn>
                  <a:cxn ang="0">
                    <a:pos x="774" y="1072"/>
                  </a:cxn>
                  <a:cxn ang="0">
                    <a:pos x="799" y="973"/>
                  </a:cxn>
                  <a:cxn ang="0">
                    <a:pos x="824" y="878"/>
                  </a:cxn>
                  <a:cxn ang="0">
                    <a:pos x="844" y="784"/>
                  </a:cxn>
                  <a:cxn ang="0">
                    <a:pos x="869" y="690"/>
                  </a:cxn>
                  <a:cxn ang="0">
                    <a:pos x="894" y="600"/>
                  </a:cxn>
                  <a:cxn ang="0">
                    <a:pos x="919" y="516"/>
                  </a:cxn>
                  <a:cxn ang="0">
                    <a:pos x="943" y="437"/>
                  </a:cxn>
                  <a:cxn ang="0">
                    <a:pos x="963" y="362"/>
                  </a:cxn>
                  <a:cxn ang="0">
                    <a:pos x="988" y="293"/>
                  </a:cxn>
                  <a:cxn ang="0">
                    <a:pos x="1013" y="228"/>
                  </a:cxn>
                  <a:cxn ang="0">
                    <a:pos x="1038" y="173"/>
                  </a:cxn>
                  <a:cxn ang="0">
                    <a:pos x="1063" y="124"/>
                  </a:cxn>
                  <a:cxn ang="0">
                    <a:pos x="1082" y="84"/>
                  </a:cxn>
                  <a:cxn ang="0">
                    <a:pos x="1107" y="49"/>
                  </a:cxn>
                  <a:cxn ang="0">
                    <a:pos x="1132" y="25"/>
                  </a:cxn>
                  <a:cxn ang="0">
                    <a:pos x="1157" y="5"/>
                  </a:cxn>
                  <a:cxn ang="0">
                    <a:pos x="1182" y="0"/>
                  </a:cxn>
                </a:cxnLst>
                <a:rect l="0" t="0" r="r" b="b"/>
                <a:pathLst>
                  <a:path w="1182" h="1961">
                    <a:moveTo>
                      <a:pt x="0" y="1777"/>
                    </a:moveTo>
                    <a:lnTo>
                      <a:pt x="15" y="1762"/>
                    </a:lnTo>
                    <a:lnTo>
                      <a:pt x="25" y="1742"/>
                    </a:lnTo>
                    <a:lnTo>
                      <a:pt x="40" y="1727"/>
                    </a:lnTo>
                    <a:lnTo>
                      <a:pt x="49" y="1708"/>
                    </a:lnTo>
                    <a:lnTo>
                      <a:pt x="59" y="1693"/>
                    </a:lnTo>
                    <a:lnTo>
                      <a:pt x="74" y="1673"/>
                    </a:lnTo>
                    <a:lnTo>
                      <a:pt x="84" y="1658"/>
                    </a:lnTo>
                    <a:lnTo>
                      <a:pt x="99" y="1643"/>
                    </a:lnTo>
                    <a:lnTo>
                      <a:pt x="109" y="1628"/>
                    </a:lnTo>
                    <a:lnTo>
                      <a:pt x="119" y="1618"/>
                    </a:lnTo>
                    <a:lnTo>
                      <a:pt x="134" y="1603"/>
                    </a:lnTo>
                    <a:lnTo>
                      <a:pt x="144" y="1593"/>
                    </a:lnTo>
                    <a:lnTo>
                      <a:pt x="154" y="1584"/>
                    </a:lnTo>
                    <a:lnTo>
                      <a:pt x="169" y="1574"/>
                    </a:lnTo>
                    <a:lnTo>
                      <a:pt x="179" y="1564"/>
                    </a:lnTo>
                    <a:lnTo>
                      <a:pt x="193" y="1554"/>
                    </a:lnTo>
                    <a:lnTo>
                      <a:pt x="203" y="1549"/>
                    </a:lnTo>
                    <a:lnTo>
                      <a:pt x="213" y="1544"/>
                    </a:lnTo>
                    <a:lnTo>
                      <a:pt x="228" y="1539"/>
                    </a:lnTo>
                    <a:lnTo>
                      <a:pt x="238" y="1539"/>
                    </a:lnTo>
                    <a:lnTo>
                      <a:pt x="253" y="1534"/>
                    </a:lnTo>
                    <a:lnTo>
                      <a:pt x="263" y="1539"/>
                    </a:lnTo>
                    <a:lnTo>
                      <a:pt x="273" y="1539"/>
                    </a:lnTo>
                    <a:lnTo>
                      <a:pt x="288" y="1539"/>
                    </a:lnTo>
                    <a:lnTo>
                      <a:pt x="298" y="1544"/>
                    </a:lnTo>
                    <a:lnTo>
                      <a:pt x="313" y="1554"/>
                    </a:lnTo>
                    <a:lnTo>
                      <a:pt x="323" y="1559"/>
                    </a:lnTo>
                    <a:lnTo>
                      <a:pt x="333" y="1569"/>
                    </a:lnTo>
                    <a:lnTo>
                      <a:pt x="347" y="1579"/>
                    </a:lnTo>
                    <a:lnTo>
                      <a:pt x="357" y="1588"/>
                    </a:lnTo>
                    <a:lnTo>
                      <a:pt x="372" y="1603"/>
                    </a:lnTo>
                    <a:lnTo>
                      <a:pt x="382" y="1618"/>
                    </a:lnTo>
                    <a:lnTo>
                      <a:pt x="392" y="1638"/>
                    </a:lnTo>
                    <a:lnTo>
                      <a:pt x="407" y="1653"/>
                    </a:lnTo>
                    <a:lnTo>
                      <a:pt x="417" y="1678"/>
                    </a:lnTo>
                    <a:lnTo>
                      <a:pt x="432" y="1698"/>
                    </a:lnTo>
                    <a:lnTo>
                      <a:pt x="442" y="1723"/>
                    </a:lnTo>
                    <a:lnTo>
                      <a:pt x="452" y="1747"/>
                    </a:lnTo>
                    <a:lnTo>
                      <a:pt x="467" y="1772"/>
                    </a:lnTo>
                    <a:lnTo>
                      <a:pt x="477" y="1802"/>
                    </a:lnTo>
                    <a:lnTo>
                      <a:pt x="491" y="1832"/>
                    </a:lnTo>
                    <a:lnTo>
                      <a:pt x="501" y="1862"/>
                    </a:lnTo>
                    <a:lnTo>
                      <a:pt x="511" y="1891"/>
                    </a:lnTo>
                    <a:lnTo>
                      <a:pt x="526" y="1926"/>
                    </a:lnTo>
                    <a:lnTo>
                      <a:pt x="536" y="1961"/>
                    </a:lnTo>
                    <a:lnTo>
                      <a:pt x="551" y="1931"/>
                    </a:lnTo>
                    <a:lnTo>
                      <a:pt x="561" y="1891"/>
                    </a:lnTo>
                    <a:lnTo>
                      <a:pt x="571" y="1852"/>
                    </a:lnTo>
                    <a:lnTo>
                      <a:pt x="586" y="1812"/>
                    </a:lnTo>
                    <a:lnTo>
                      <a:pt x="596" y="1772"/>
                    </a:lnTo>
                    <a:lnTo>
                      <a:pt x="611" y="1727"/>
                    </a:lnTo>
                    <a:lnTo>
                      <a:pt x="621" y="1688"/>
                    </a:lnTo>
                    <a:lnTo>
                      <a:pt x="630" y="1643"/>
                    </a:lnTo>
                    <a:lnTo>
                      <a:pt x="645" y="1598"/>
                    </a:lnTo>
                    <a:lnTo>
                      <a:pt x="655" y="1554"/>
                    </a:lnTo>
                    <a:lnTo>
                      <a:pt x="670" y="1504"/>
                    </a:lnTo>
                    <a:lnTo>
                      <a:pt x="680" y="1459"/>
                    </a:lnTo>
                    <a:lnTo>
                      <a:pt x="690" y="1410"/>
                    </a:lnTo>
                    <a:lnTo>
                      <a:pt x="705" y="1365"/>
                    </a:lnTo>
                    <a:lnTo>
                      <a:pt x="715" y="1315"/>
                    </a:lnTo>
                    <a:lnTo>
                      <a:pt x="730" y="1266"/>
                    </a:lnTo>
                    <a:lnTo>
                      <a:pt x="740" y="1216"/>
                    </a:lnTo>
                    <a:lnTo>
                      <a:pt x="750" y="1166"/>
                    </a:lnTo>
                    <a:lnTo>
                      <a:pt x="765" y="1122"/>
                    </a:lnTo>
                    <a:lnTo>
                      <a:pt x="774" y="1072"/>
                    </a:lnTo>
                    <a:lnTo>
                      <a:pt x="789" y="1022"/>
                    </a:lnTo>
                    <a:lnTo>
                      <a:pt x="799" y="973"/>
                    </a:lnTo>
                    <a:lnTo>
                      <a:pt x="809" y="923"/>
                    </a:lnTo>
                    <a:lnTo>
                      <a:pt x="824" y="878"/>
                    </a:lnTo>
                    <a:lnTo>
                      <a:pt x="834" y="829"/>
                    </a:lnTo>
                    <a:lnTo>
                      <a:pt x="844" y="784"/>
                    </a:lnTo>
                    <a:lnTo>
                      <a:pt x="859" y="735"/>
                    </a:lnTo>
                    <a:lnTo>
                      <a:pt x="869" y="690"/>
                    </a:lnTo>
                    <a:lnTo>
                      <a:pt x="884" y="645"/>
                    </a:lnTo>
                    <a:lnTo>
                      <a:pt x="894" y="600"/>
                    </a:lnTo>
                    <a:lnTo>
                      <a:pt x="904" y="561"/>
                    </a:lnTo>
                    <a:lnTo>
                      <a:pt x="919" y="516"/>
                    </a:lnTo>
                    <a:lnTo>
                      <a:pt x="928" y="476"/>
                    </a:lnTo>
                    <a:lnTo>
                      <a:pt x="943" y="437"/>
                    </a:lnTo>
                    <a:lnTo>
                      <a:pt x="953" y="397"/>
                    </a:lnTo>
                    <a:lnTo>
                      <a:pt x="963" y="362"/>
                    </a:lnTo>
                    <a:lnTo>
                      <a:pt x="978" y="327"/>
                    </a:lnTo>
                    <a:lnTo>
                      <a:pt x="988" y="293"/>
                    </a:lnTo>
                    <a:lnTo>
                      <a:pt x="1003" y="258"/>
                    </a:lnTo>
                    <a:lnTo>
                      <a:pt x="1013" y="228"/>
                    </a:lnTo>
                    <a:lnTo>
                      <a:pt x="1023" y="198"/>
                    </a:lnTo>
                    <a:lnTo>
                      <a:pt x="1038" y="173"/>
                    </a:lnTo>
                    <a:lnTo>
                      <a:pt x="1048" y="149"/>
                    </a:lnTo>
                    <a:lnTo>
                      <a:pt x="1063" y="124"/>
                    </a:lnTo>
                    <a:lnTo>
                      <a:pt x="1072" y="104"/>
                    </a:lnTo>
                    <a:lnTo>
                      <a:pt x="1082" y="84"/>
                    </a:lnTo>
                    <a:lnTo>
                      <a:pt x="1097" y="64"/>
                    </a:lnTo>
                    <a:lnTo>
                      <a:pt x="1107" y="49"/>
                    </a:lnTo>
                    <a:lnTo>
                      <a:pt x="1122" y="34"/>
                    </a:lnTo>
                    <a:lnTo>
                      <a:pt x="1132" y="25"/>
                    </a:lnTo>
                    <a:lnTo>
                      <a:pt x="1142" y="15"/>
                    </a:lnTo>
                    <a:lnTo>
                      <a:pt x="1157" y="5"/>
                    </a:lnTo>
                    <a:lnTo>
                      <a:pt x="1167" y="0"/>
                    </a:lnTo>
                    <a:lnTo>
                      <a:pt x="1182" y="0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4668838" y="1803400"/>
                <a:ext cx="1876425" cy="311308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39" y="15"/>
                  </a:cxn>
                  <a:cxn ang="0">
                    <a:pos x="59" y="34"/>
                  </a:cxn>
                  <a:cxn ang="0">
                    <a:pos x="84" y="64"/>
                  </a:cxn>
                  <a:cxn ang="0">
                    <a:pos x="109" y="104"/>
                  </a:cxn>
                  <a:cxn ang="0">
                    <a:pos x="134" y="149"/>
                  </a:cxn>
                  <a:cxn ang="0">
                    <a:pos x="159" y="198"/>
                  </a:cxn>
                  <a:cxn ang="0">
                    <a:pos x="178" y="258"/>
                  </a:cxn>
                  <a:cxn ang="0">
                    <a:pos x="203" y="327"/>
                  </a:cxn>
                  <a:cxn ang="0">
                    <a:pos x="228" y="397"/>
                  </a:cxn>
                  <a:cxn ang="0">
                    <a:pos x="253" y="476"/>
                  </a:cxn>
                  <a:cxn ang="0">
                    <a:pos x="278" y="561"/>
                  </a:cxn>
                  <a:cxn ang="0">
                    <a:pos x="298" y="645"/>
                  </a:cxn>
                  <a:cxn ang="0">
                    <a:pos x="322" y="735"/>
                  </a:cxn>
                  <a:cxn ang="0">
                    <a:pos x="347" y="829"/>
                  </a:cxn>
                  <a:cxn ang="0">
                    <a:pos x="372" y="923"/>
                  </a:cxn>
                  <a:cxn ang="0">
                    <a:pos x="392" y="1022"/>
                  </a:cxn>
                  <a:cxn ang="0">
                    <a:pos x="417" y="1122"/>
                  </a:cxn>
                  <a:cxn ang="0">
                    <a:pos x="442" y="1216"/>
                  </a:cxn>
                  <a:cxn ang="0">
                    <a:pos x="466" y="1315"/>
                  </a:cxn>
                  <a:cxn ang="0">
                    <a:pos x="491" y="1410"/>
                  </a:cxn>
                  <a:cxn ang="0">
                    <a:pos x="511" y="1504"/>
                  </a:cxn>
                  <a:cxn ang="0">
                    <a:pos x="536" y="1598"/>
                  </a:cxn>
                  <a:cxn ang="0">
                    <a:pos x="561" y="1688"/>
                  </a:cxn>
                  <a:cxn ang="0">
                    <a:pos x="586" y="1772"/>
                  </a:cxn>
                  <a:cxn ang="0">
                    <a:pos x="610" y="1852"/>
                  </a:cxn>
                  <a:cxn ang="0">
                    <a:pos x="630" y="1931"/>
                  </a:cxn>
                  <a:cxn ang="0">
                    <a:pos x="655" y="1926"/>
                  </a:cxn>
                  <a:cxn ang="0">
                    <a:pos x="680" y="1862"/>
                  </a:cxn>
                  <a:cxn ang="0">
                    <a:pos x="705" y="1802"/>
                  </a:cxn>
                  <a:cxn ang="0">
                    <a:pos x="730" y="1747"/>
                  </a:cxn>
                  <a:cxn ang="0">
                    <a:pos x="749" y="1698"/>
                  </a:cxn>
                  <a:cxn ang="0">
                    <a:pos x="774" y="1653"/>
                  </a:cxn>
                  <a:cxn ang="0">
                    <a:pos x="799" y="1618"/>
                  </a:cxn>
                  <a:cxn ang="0">
                    <a:pos x="824" y="1588"/>
                  </a:cxn>
                  <a:cxn ang="0">
                    <a:pos x="849" y="1569"/>
                  </a:cxn>
                  <a:cxn ang="0">
                    <a:pos x="869" y="1554"/>
                  </a:cxn>
                  <a:cxn ang="0">
                    <a:pos x="893" y="1539"/>
                  </a:cxn>
                  <a:cxn ang="0">
                    <a:pos x="918" y="1539"/>
                  </a:cxn>
                  <a:cxn ang="0">
                    <a:pos x="943" y="1539"/>
                  </a:cxn>
                  <a:cxn ang="0">
                    <a:pos x="968" y="1544"/>
                  </a:cxn>
                  <a:cxn ang="0">
                    <a:pos x="988" y="1554"/>
                  </a:cxn>
                  <a:cxn ang="0">
                    <a:pos x="1013" y="1574"/>
                  </a:cxn>
                  <a:cxn ang="0">
                    <a:pos x="1038" y="1593"/>
                  </a:cxn>
                  <a:cxn ang="0">
                    <a:pos x="1062" y="1618"/>
                  </a:cxn>
                  <a:cxn ang="0">
                    <a:pos x="1082" y="1643"/>
                  </a:cxn>
                  <a:cxn ang="0">
                    <a:pos x="1107" y="1673"/>
                  </a:cxn>
                  <a:cxn ang="0">
                    <a:pos x="1132" y="1708"/>
                  </a:cxn>
                  <a:cxn ang="0">
                    <a:pos x="1157" y="1742"/>
                  </a:cxn>
                  <a:cxn ang="0">
                    <a:pos x="1182" y="1777"/>
                  </a:cxn>
                </a:cxnLst>
                <a:rect l="0" t="0" r="r" b="b"/>
                <a:pathLst>
                  <a:path w="1182" h="1961">
                    <a:moveTo>
                      <a:pt x="0" y="0"/>
                    </a:moveTo>
                    <a:lnTo>
                      <a:pt x="14" y="0"/>
                    </a:lnTo>
                    <a:lnTo>
                      <a:pt x="24" y="5"/>
                    </a:lnTo>
                    <a:lnTo>
                      <a:pt x="39" y="15"/>
                    </a:lnTo>
                    <a:lnTo>
                      <a:pt x="49" y="25"/>
                    </a:lnTo>
                    <a:lnTo>
                      <a:pt x="59" y="34"/>
                    </a:lnTo>
                    <a:lnTo>
                      <a:pt x="74" y="49"/>
                    </a:lnTo>
                    <a:lnTo>
                      <a:pt x="84" y="64"/>
                    </a:lnTo>
                    <a:lnTo>
                      <a:pt x="99" y="84"/>
                    </a:lnTo>
                    <a:lnTo>
                      <a:pt x="109" y="104"/>
                    </a:lnTo>
                    <a:lnTo>
                      <a:pt x="119" y="124"/>
                    </a:lnTo>
                    <a:lnTo>
                      <a:pt x="134" y="149"/>
                    </a:lnTo>
                    <a:lnTo>
                      <a:pt x="144" y="173"/>
                    </a:lnTo>
                    <a:lnTo>
                      <a:pt x="159" y="198"/>
                    </a:lnTo>
                    <a:lnTo>
                      <a:pt x="168" y="228"/>
                    </a:lnTo>
                    <a:lnTo>
                      <a:pt x="178" y="258"/>
                    </a:lnTo>
                    <a:lnTo>
                      <a:pt x="193" y="293"/>
                    </a:lnTo>
                    <a:lnTo>
                      <a:pt x="203" y="327"/>
                    </a:lnTo>
                    <a:lnTo>
                      <a:pt x="218" y="362"/>
                    </a:lnTo>
                    <a:lnTo>
                      <a:pt x="228" y="397"/>
                    </a:lnTo>
                    <a:lnTo>
                      <a:pt x="238" y="437"/>
                    </a:lnTo>
                    <a:lnTo>
                      <a:pt x="253" y="476"/>
                    </a:lnTo>
                    <a:lnTo>
                      <a:pt x="263" y="516"/>
                    </a:lnTo>
                    <a:lnTo>
                      <a:pt x="278" y="561"/>
                    </a:lnTo>
                    <a:lnTo>
                      <a:pt x="288" y="600"/>
                    </a:lnTo>
                    <a:lnTo>
                      <a:pt x="298" y="645"/>
                    </a:lnTo>
                    <a:lnTo>
                      <a:pt x="312" y="690"/>
                    </a:lnTo>
                    <a:lnTo>
                      <a:pt x="322" y="735"/>
                    </a:lnTo>
                    <a:lnTo>
                      <a:pt x="337" y="784"/>
                    </a:lnTo>
                    <a:lnTo>
                      <a:pt x="347" y="829"/>
                    </a:lnTo>
                    <a:lnTo>
                      <a:pt x="357" y="878"/>
                    </a:lnTo>
                    <a:lnTo>
                      <a:pt x="372" y="923"/>
                    </a:lnTo>
                    <a:lnTo>
                      <a:pt x="382" y="973"/>
                    </a:lnTo>
                    <a:lnTo>
                      <a:pt x="392" y="1022"/>
                    </a:lnTo>
                    <a:lnTo>
                      <a:pt x="407" y="1072"/>
                    </a:lnTo>
                    <a:lnTo>
                      <a:pt x="417" y="1122"/>
                    </a:lnTo>
                    <a:lnTo>
                      <a:pt x="432" y="1166"/>
                    </a:lnTo>
                    <a:lnTo>
                      <a:pt x="442" y="1216"/>
                    </a:lnTo>
                    <a:lnTo>
                      <a:pt x="452" y="1266"/>
                    </a:lnTo>
                    <a:lnTo>
                      <a:pt x="466" y="1315"/>
                    </a:lnTo>
                    <a:lnTo>
                      <a:pt x="476" y="1365"/>
                    </a:lnTo>
                    <a:lnTo>
                      <a:pt x="491" y="1410"/>
                    </a:lnTo>
                    <a:lnTo>
                      <a:pt x="501" y="1459"/>
                    </a:lnTo>
                    <a:lnTo>
                      <a:pt x="511" y="1504"/>
                    </a:lnTo>
                    <a:lnTo>
                      <a:pt x="526" y="1554"/>
                    </a:lnTo>
                    <a:lnTo>
                      <a:pt x="536" y="1598"/>
                    </a:lnTo>
                    <a:lnTo>
                      <a:pt x="551" y="1643"/>
                    </a:lnTo>
                    <a:lnTo>
                      <a:pt x="561" y="1688"/>
                    </a:lnTo>
                    <a:lnTo>
                      <a:pt x="571" y="1727"/>
                    </a:lnTo>
                    <a:lnTo>
                      <a:pt x="586" y="1772"/>
                    </a:lnTo>
                    <a:lnTo>
                      <a:pt x="596" y="1812"/>
                    </a:lnTo>
                    <a:lnTo>
                      <a:pt x="610" y="1852"/>
                    </a:lnTo>
                    <a:lnTo>
                      <a:pt x="620" y="1891"/>
                    </a:lnTo>
                    <a:lnTo>
                      <a:pt x="630" y="1931"/>
                    </a:lnTo>
                    <a:lnTo>
                      <a:pt x="645" y="1961"/>
                    </a:lnTo>
                    <a:lnTo>
                      <a:pt x="655" y="1926"/>
                    </a:lnTo>
                    <a:lnTo>
                      <a:pt x="670" y="1891"/>
                    </a:lnTo>
                    <a:lnTo>
                      <a:pt x="680" y="1862"/>
                    </a:lnTo>
                    <a:lnTo>
                      <a:pt x="690" y="1832"/>
                    </a:lnTo>
                    <a:lnTo>
                      <a:pt x="705" y="1802"/>
                    </a:lnTo>
                    <a:lnTo>
                      <a:pt x="715" y="1772"/>
                    </a:lnTo>
                    <a:lnTo>
                      <a:pt x="730" y="1747"/>
                    </a:lnTo>
                    <a:lnTo>
                      <a:pt x="740" y="1723"/>
                    </a:lnTo>
                    <a:lnTo>
                      <a:pt x="749" y="1698"/>
                    </a:lnTo>
                    <a:lnTo>
                      <a:pt x="764" y="1678"/>
                    </a:lnTo>
                    <a:lnTo>
                      <a:pt x="774" y="1653"/>
                    </a:lnTo>
                    <a:lnTo>
                      <a:pt x="789" y="1638"/>
                    </a:lnTo>
                    <a:lnTo>
                      <a:pt x="799" y="1618"/>
                    </a:lnTo>
                    <a:lnTo>
                      <a:pt x="809" y="1603"/>
                    </a:lnTo>
                    <a:lnTo>
                      <a:pt x="824" y="1588"/>
                    </a:lnTo>
                    <a:lnTo>
                      <a:pt x="834" y="1579"/>
                    </a:lnTo>
                    <a:lnTo>
                      <a:pt x="849" y="1569"/>
                    </a:lnTo>
                    <a:lnTo>
                      <a:pt x="859" y="1559"/>
                    </a:lnTo>
                    <a:lnTo>
                      <a:pt x="869" y="1554"/>
                    </a:lnTo>
                    <a:lnTo>
                      <a:pt x="884" y="1544"/>
                    </a:lnTo>
                    <a:lnTo>
                      <a:pt x="893" y="1539"/>
                    </a:lnTo>
                    <a:lnTo>
                      <a:pt x="908" y="1539"/>
                    </a:lnTo>
                    <a:lnTo>
                      <a:pt x="918" y="1539"/>
                    </a:lnTo>
                    <a:lnTo>
                      <a:pt x="928" y="1534"/>
                    </a:lnTo>
                    <a:lnTo>
                      <a:pt x="943" y="1539"/>
                    </a:lnTo>
                    <a:lnTo>
                      <a:pt x="953" y="1539"/>
                    </a:lnTo>
                    <a:lnTo>
                      <a:pt x="968" y="1544"/>
                    </a:lnTo>
                    <a:lnTo>
                      <a:pt x="978" y="1549"/>
                    </a:lnTo>
                    <a:lnTo>
                      <a:pt x="988" y="1554"/>
                    </a:lnTo>
                    <a:lnTo>
                      <a:pt x="1003" y="1564"/>
                    </a:lnTo>
                    <a:lnTo>
                      <a:pt x="1013" y="1574"/>
                    </a:lnTo>
                    <a:lnTo>
                      <a:pt x="1028" y="1584"/>
                    </a:lnTo>
                    <a:lnTo>
                      <a:pt x="1038" y="1593"/>
                    </a:lnTo>
                    <a:lnTo>
                      <a:pt x="1047" y="1603"/>
                    </a:lnTo>
                    <a:lnTo>
                      <a:pt x="1062" y="1618"/>
                    </a:lnTo>
                    <a:lnTo>
                      <a:pt x="1072" y="1628"/>
                    </a:lnTo>
                    <a:lnTo>
                      <a:pt x="1082" y="1643"/>
                    </a:lnTo>
                    <a:lnTo>
                      <a:pt x="1097" y="1658"/>
                    </a:lnTo>
                    <a:lnTo>
                      <a:pt x="1107" y="1673"/>
                    </a:lnTo>
                    <a:lnTo>
                      <a:pt x="1122" y="1693"/>
                    </a:lnTo>
                    <a:lnTo>
                      <a:pt x="1132" y="1708"/>
                    </a:lnTo>
                    <a:lnTo>
                      <a:pt x="1142" y="1727"/>
                    </a:lnTo>
                    <a:lnTo>
                      <a:pt x="1157" y="1742"/>
                    </a:lnTo>
                    <a:lnTo>
                      <a:pt x="1167" y="1762"/>
                    </a:lnTo>
                    <a:lnTo>
                      <a:pt x="1182" y="1777"/>
                    </a:lnTo>
                  </a:path>
                </a:pathLst>
              </a:custGeom>
              <a:noFill/>
              <a:ln w="31750">
                <a:solidFill>
                  <a:srgbClr val="0000FF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705600" y="5104058"/>
              <a:ext cx="1295400" cy="838200"/>
              <a:chOff x="6781800" y="5562600"/>
              <a:chExt cx="1295400" cy="83820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6781800" y="5562600"/>
                <a:ext cx="0" cy="762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934200" y="5715000"/>
                <a:ext cx="0" cy="685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086600" y="5867400"/>
                <a:ext cx="0" cy="457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239000" y="6019800"/>
                <a:ext cx="0" cy="304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7620000" y="6172200"/>
                <a:ext cx="0" cy="1524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7772400" y="6172200"/>
                <a:ext cx="0" cy="1524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924800" y="6096000"/>
                <a:ext cx="0" cy="2286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8077200" y="6096000"/>
                <a:ext cx="0" cy="2286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H="1">
              <a:off x="4800600" y="5104058"/>
              <a:ext cx="1295400" cy="838200"/>
              <a:chOff x="6781800" y="5562600"/>
              <a:chExt cx="1295400" cy="8382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6781800" y="5562600"/>
                <a:ext cx="0" cy="762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934200" y="5715000"/>
                <a:ext cx="0" cy="685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086600" y="5867400"/>
                <a:ext cx="0" cy="457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239000" y="6019800"/>
                <a:ext cx="0" cy="304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7620000" y="6172200"/>
                <a:ext cx="0" cy="1524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72400" y="6172200"/>
                <a:ext cx="0" cy="1524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924800" y="6096000"/>
                <a:ext cx="0" cy="2286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8077200" y="6096000"/>
                <a:ext cx="0" cy="2286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6934200" y="5027858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Symbol" pitchFamily="18" charset="2"/>
                </a:rPr>
                <a:t>db</a:t>
              </a:r>
              <a:r>
                <a:rPr lang="en-US" b="1" baseline="-25000" dirty="0" err="1" smtClean="0">
                  <a:latin typeface="+mn-lt"/>
                </a:rPr>
                <a:t>s</a:t>
              </a:r>
              <a:endParaRPr lang="en-US" b="1" dirty="0">
                <a:latin typeface="+mn-lt"/>
              </a:endParaRPr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4349546"/>
                </p:ext>
              </p:extLst>
            </p:nvPr>
          </p:nvGraphicFramePr>
          <p:xfrm>
            <a:off x="6432550" y="4657725"/>
            <a:ext cx="2413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5"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32550" y="4657725"/>
                          <a:ext cx="241300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341801"/>
                </p:ext>
              </p:extLst>
            </p:nvPr>
          </p:nvGraphicFramePr>
          <p:xfrm>
            <a:off x="5995987" y="4657725"/>
            <a:ext cx="304197" cy="304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6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995987" y="4657725"/>
                          <a:ext cx="304197" cy="3041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864135"/>
                </p:ext>
              </p:extLst>
            </p:nvPr>
          </p:nvGraphicFramePr>
          <p:xfrm>
            <a:off x="6559550" y="5861363"/>
            <a:ext cx="241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7" name="Equation" r:id="rId18" imgW="241200" imgH="228600" progId="Equation.DSMT4">
                    <p:embed/>
                  </p:oleObj>
                </mc:Choice>
                <mc:Fallback>
                  <p:oleObj name="Equation" r:id="rId18" imgW="241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559550" y="5861363"/>
                          <a:ext cx="241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465025"/>
                </p:ext>
              </p:extLst>
            </p:nvPr>
          </p:nvGraphicFramePr>
          <p:xfrm>
            <a:off x="5996644" y="5826272"/>
            <a:ext cx="280021" cy="265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8" name="Equation" r:id="rId20" imgW="241200" imgH="228600" progId="Equation.DSMT4">
                    <p:embed/>
                  </p:oleObj>
                </mc:Choice>
                <mc:Fallback>
                  <p:oleObj name="Equation" r:id="rId20" imgW="241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96644" y="5826272"/>
                          <a:ext cx="280021" cy="265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Straight Connector 46"/>
            <p:cNvCxnSpPr/>
            <p:nvPr/>
          </p:nvCxnSpPr>
          <p:spPr bwMode="auto">
            <a:xfrm>
              <a:off x="7391400" y="5861363"/>
              <a:ext cx="0" cy="6219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870916"/>
                </p:ext>
              </p:extLst>
            </p:nvPr>
          </p:nvGraphicFramePr>
          <p:xfrm>
            <a:off x="7239000" y="5865725"/>
            <a:ext cx="2603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9" name="Equation" r:id="rId22" imgW="228600" imgH="228600" progId="Equation.DSMT4">
                    <p:embed/>
                  </p:oleObj>
                </mc:Choice>
                <mc:Fallback>
                  <p:oleObj name="Equation" r:id="rId22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9000" y="5865725"/>
                          <a:ext cx="260350" cy="26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043764"/>
                </p:ext>
              </p:extLst>
            </p:nvPr>
          </p:nvGraphicFramePr>
          <p:xfrm>
            <a:off x="7226908" y="6308392"/>
            <a:ext cx="736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" name="Equation" r:id="rId24" imgW="736560" imgH="241200" progId="Equation.DSMT4">
                    <p:embed/>
                  </p:oleObj>
                </mc:Choice>
                <mc:Fallback>
                  <p:oleObj name="Equation" r:id="rId24" imgW="736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226908" y="6308392"/>
                          <a:ext cx="736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155" name="Picture 27" descr="https://www.osapublishing.org/getImage.cfm?img=dTcqLmxhcmdlLGFvLTQ0LTI3LTU4MjQtZzAwM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85" y="3781444"/>
            <a:ext cx="2931200" cy="223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dirty="0" smtClean="0"/>
              <a:t>Sampled grating in tunable single mode lasers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556" y="1039574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Vernier effect 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6186" y="1390045"/>
            <a:ext cx="2286000" cy="1905000"/>
            <a:chOff x="609600" y="838200"/>
            <a:chExt cx="3018840" cy="2743200"/>
          </a:xfrm>
        </p:grpSpPr>
        <p:pic>
          <p:nvPicPr>
            <p:cNvPr id="6" name="Picture 4" descr="File:Messschiebe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295400"/>
              <a:ext cx="2286000" cy="22860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09600" y="83820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Caliper with a Vernier Scale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796954"/>
            <a:ext cx="2743200" cy="14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 descr="File:Principle verni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95300"/>
            <a:ext cx="1788712" cy="307936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402186" y="3445473"/>
            <a:ext cx="401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Exploiting the Vernier Effect in Lasers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2064" y="3771046"/>
            <a:ext cx="5121731" cy="29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04477"/>
              </p:ext>
            </p:extLst>
          </p:nvPr>
        </p:nvGraphicFramePr>
        <p:xfrm>
          <a:off x="3730907" y="6475046"/>
          <a:ext cx="311150" cy="38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0907" y="6475046"/>
                        <a:ext cx="311150" cy="382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99068"/>
              </p:ext>
            </p:extLst>
          </p:nvPr>
        </p:nvGraphicFramePr>
        <p:xfrm>
          <a:off x="2402186" y="6398941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2186" y="6398941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3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photonicssociety.org/newsletters/feb11/art/Research-Highlights_Semiconductor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019331"/>
            <a:ext cx="5715000" cy="3086101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904875"/>
            <a:ext cx="388171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Laser with </a:t>
            </a:r>
            <a:r>
              <a:rPr lang="en-US" sz="3200" dirty="0"/>
              <a:t>s</a:t>
            </a:r>
            <a:r>
              <a:rPr lang="en-US" sz="3200" dirty="0" smtClean="0"/>
              <a:t>ampled DBR mirrors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838200"/>
            <a:ext cx="43145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288224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Change index in one of the reflectors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526" y="3208934"/>
            <a:ext cx="3344675" cy="218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5540513"/>
            <a:ext cx="19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Tuning is discrete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DBR with gain-DFB laser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3657600"/>
            <a:ext cx="984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33525"/>
              </p:ext>
            </p:extLst>
          </p:nvPr>
        </p:nvGraphicFramePr>
        <p:xfrm>
          <a:off x="503238" y="1400175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0" name="Equation" r:id="rId3" imgW="1815840" imgH="393480" progId="Equation.DSMT4">
                  <p:embed/>
                </p:oleObj>
              </mc:Choice>
              <mc:Fallback>
                <p:oleObj name="Equation" r:id="rId3" imgW="1815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238" y="1400175"/>
                        <a:ext cx="181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3355"/>
              </p:ext>
            </p:extLst>
          </p:nvPr>
        </p:nvGraphicFramePr>
        <p:xfrm>
          <a:off x="2551113" y="14859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" name="Equation" r:id="rId5" imgW="2527200" imgH="393480" progId="Equation.DSMT4">
                  <p:embed/>
                </p:oleObj>
              </mc:Choice>
              <mc:Fallback>
                <p:oleObj name="Equation" r:id="rId5" imgW="252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1113" y="1485900"/>
                        <a:ext cx="2527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3255"/>
              </p:ext>
            </p:extLst>
          </p:nvPr>
        </p:nvGraphicFramePr>
        <p:xfrm>
          <a:off x="5592763" y="1471613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2" name="Equation" r:id="rId7" imgW="2145960" imgH="419040" progId="Equation.DSMT4">
                  <p:embed/>
                </p:oleObj>
              </mc:Choice>
              <mc:Fallback>
                <p:oleObj name="Equation" r:id="rId7" imgW="2145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2763" y="1471613"/>
                        <a:ext cx="2146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27498"/>
              </p:ext>
            </p:extLst>
          </p:nvPr>
        </p:nvGraphicFramePr>
        <p:xfrm>
          <a:off x="757238" y="2265363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3" name="Equation" r:id="rId9" imgW="2425680" imgH="444240" progId="Equation.DSMT4">
                  <p:embed/>
                </p:oleObj>
              </mc:Choice>
              <mc:Fallback>
                <p:oleObj name="Equation" r:id="rId9" imgW="2425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7238" y="2265363"/>
                        <a:ext cx="2425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742477"/>
              </p:ext>
            </p:extLst>
          </p:nvPr>
        </p:nvGraphicFramePr>
        <p:xfrm>
          <a:off x="3581400" y="2328807"/>
          <a:ext cx="673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4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1400" y="2328807"/>
                        <a:ext cx="673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" name="TextBox 49151"/>
          <p:cNvSpPr txBox="1"/>
          <p:nvPr/>
        </p:nvSpPr>
        <p:spPr>
          <a:xfrm>
            <a:off x="4441136" y="220422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amplification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500394" y="277404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graphicFrame>
        <p:nvGraphicFramePr>
          <p:cNvPr id="49153" name="Object 49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81539"/>
              </p:ext>
            </p:extLst>
          </p:nvPr>
        </p:nvGraphicFramePr>
        <p:xfrm>
          <a:off x="1604711" y="2755106"/>
          <a:ext cx="2413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5" name="Equation" r:id="rId13" imgW="2412720" imgH="253800" progId="Equation.DSMT4">
                  <p:embed/>
                </p:oleObj>
              </mc:Choice>
              <mc:Fallback>
                <p:oleObj name="Equation" r:id="rId13" imgW="241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4711" y="2755106"/>
                        <a:ext cx="2413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Picture 79" descr="https://encrypted-tbn3.google.com/images?q=tbn:ANd9GcT46s6NfEVK62u312Ppww_Hip_MWf1FsPIGdM7-HcuDIJbXwU6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50744" y="2056260"/>
            <a:ext cx="2905125" cy="1571626"/>
          </a:xfrm>
          <a:prstGeom prst="rect">
            <a:avLst/>
          </a:prstGeom>
          <a:noFill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43852"/>
              </p:ext>
            </p:extLst>
          </p:nvPr>
        </p:nvGraphicFramePr>
        <p:xfrm>
          <a:off x="955675" y="3195262"/>
          <a:ext cx="2651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6" name="Equation" r:id="rId16" imgW="2654280" imgH="444240" progId="Equation.DSMT4">
                  <p:embed/>
                </p:oleObj>
              </mc:Choice>
              <mc:Fallback>
                <p:oleObj name="Equation" r:id="rId16" imgW="2654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55675" y="3195262"/>
                        <a:ext cx="26511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715000" y="4191483"/>
            <a:ext cx="2535425" cy="1594132"/>
            <a:chOff x="304800" y="4391805"/>
            <a:chExt cx="2535425" cy="1594132"/>
          </a:xfrm>
        </p:grpSpPr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831849" y="5653087"/>
              <a:ext cx="2008375" cy="295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79"/>
            <p:cNvSpPr>
              <a:spLocks noChangeShapeType="1"/>
            </p:cNvSpPr>
            <p:nvPr/>
          </p:nvSpPr>
          <p:spPr bwMode="auto">
            <a:xfrm flipV="1">
              <a:off x="817563" y="5040313"/>
              <a:ext cx="0" cy="6207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>
              <a:off x="768350" y="4946650"/>
              <a:ext cx="98425" cy="98425"/>
            </a:xfrm>
            <a:custGeom>
              <a:avLst/>
              <a:gdLst>
                <a:gd name="T0" fmla="*/ 62 w 62"/>
                <a:gd name="T1" fmla="*/ 62 h 62"/>
                <a:gd name="T2" fmla="*/ 31 w 62"/>
                <a:gd name="T3" fmla="*/ 0 h 62"/>
                <a:gd name="T4" fmla="*/ 0 w 62"/>
                <a:gd name="T5" fmla="*/ 62 h 62"/>
                <a:gd name="T6" fmla="*/ 62 w 62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31" y="0"/>
                  </a:lnTo>
                  <a:lnTo>
                    <a:pt x="0" y="62"/>
                  </a:lnTo>
                  <a:lnTo>
                    <a:pt x="6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82567" y="4391805"/>
              <a:ext cx="2045014" cy="304800"/>
              <a:chOff x="4785408" y="4572000"/>
              <a:chExt cx="5015812" cy="27397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785408" y="4572000"/>
                <a:ext cx="2507906" cy="262754"/>
                <a:chOff x="4785408" y="4572000"/>
                <a:chExt cx="2507906" cy="26275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785408" y="4572000"/>
                  <a:ext cx="1273514" cy="262754"/>
                  <a:chOff x="4766799" y="4560071"/>
                  <a:chExt cx="1273514" cy="26275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476679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83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540660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8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6019800" y="4572000"/>
                  <a:ext cx="1273514" cy="262754"/>
                  <a:chOff x="4766799" y="4560071"/>
                  <a:chExt cx="1273514" cy="262754"/>
                </a:xfrm>
              </p:grpSpPr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76679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9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40660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9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7293314" y="4583225"/>
                <a:ext cx="2507906" cy="262754"/>
                <a:chOff x="4785408" y="4572000"/>
                <a:chExt cx="2507906" cy="262754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4785408" y="4572000"/>
                  <a:ext cx="1273514" cy="262754"/>
                  <a:chOff x="4766799" y="4560071"/>
                  <a:chExt cx="1273514" cy="262754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476679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114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540660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11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019800" y="4572000"/>
                  <a:ext cx="1273514" cy="262754"/>
                  <a:chOff x="4766799" y="4560071"/>
                  <a:chExt cx="1273514" cy="262754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76679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108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9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406609" y="4560071"/>
                    <a:ext cx="633704" cy="262754"/>
                    <a:chOff x="4766799" y="4560071"/>
                    <a:chExt cx="633704" cy="262754"/>
                  </a:xfrm>
                </p:grpSpPr>
                <p:sp>
                  <p:nvSpPr>
                    <p:cNvPr id="106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66799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83651" y="4560071"/>
                      <a:ext cx="316852" cy="26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TextBox 12"/>
            <p:cNvSpPr txBox="1"/>
            <p:nvPr/>
          </p:nvSpPr>
          <p:spPr>
            <a:xfrm>
              <a:off x="304800" y="48768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|E|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40143" y="56166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816149" y="5026382"/>
              <a:ext cx="1874065" cy="313413"/>
            </a:xfrm>
            <a:custGeom>
              <a:avLst/>
              <a:gdLst>
                <a:gd name="connsiteX0" fmla="*/ 0 w 3811509"/>
                <a:gd name="connsiteY0" fmla="*/ 0 h 905346"/>
                <a:gd name="connsiteX1" fmla="*/ 1892174 w 3811509"/>
                <a:gd name="connsiteY1" fmla="*/ 905346 h 905346"/>
                <a:gd name="connsiteX2" fmla="*/ 3811509 w 3811509"/>
                <a:gd name="connsiteY2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1509" h="905346">
                  <a:moveTo>
                    <a:pt x="0" y="0"/>
                  </a:moveTo>
                  <a:cubicBezTo>
                    <a:pt x="628461" y="452673"/>
                    <a:pt x="1256923" y="905346"/>
                    <a:pt x="1892174" y="905346"/>
                  </a:cubicBezTo>
                  <a:cubicBezTo>
                    <a:pt x="2527425" y="905346"/>
                    <a:pt x="3169467" y="452673"/>
                    <a:pt x="3811509" y="0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761938"/>
              </p:ext>
            </p:extLst>
          </p:nvPr>
        </p:nvGraphicFramePr>
        <p:xfrm>
          <a:off x="4140200" y="3308350"/>
          <a:ext cx="863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7" name="Equation" r:id="rId18" imgW="863280" imgH="241200" progId="Equation.DSMT4">
                  <p:embed/>
                </p:oleObj>
              </mc:Choice>
              <mc:Fallback>
                <p:oleObj name="Equation" r:id="rId18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40200" y="3308350"/>
                        <a:ext cx="863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0302" y="3800970"/>
            <a:ext cx="4350562" cy="31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7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" grpId="0"/>
      <p:bldP spid="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Arrayed waveguide grating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AutoShape 2" descr="Compact arrayed waveguide gratings for visible wavelengths based on silicon  nitr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50045"/>
            <a:ext cx="5602176" cy="2638334"/>
          </a:xfrm>
          <a:prstGeom prst="rect">
            <a:avLst/>
          </a:prstGeom>
        </p:spPr>
      </p:pic>
      <p:pic>
        <p:nvPicPr>
          <p:cNvPr id="50180" name="Picture 4" descr="Development of high-resolution arrayed waveguide grating spectrometers for  astronomical applications: first resul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7" y="4498951"/>
            <a:ext cx="4724400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 descr="https://www.vpiphotonics.com/images/apps/PassivePICs_AWG5_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96" y="4567965"/>
            <a:ext cx="3445304" cy="188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51"/>
            <a:ext cx="8229600" cy="1143000"/>
          </a:xfrm>
        </p:spPr>
        <p:txBody>
          <a:bodyPr/>
          <a:lstStyle/>
          <a:p>
            <a:r>
              <a:rPr lang="en-US" sz="3200" dirty="0" smtClean="0"/>
              <a:t>Grating assisted coupling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156094" cy="99353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98328"/>
              </p:ext>
            </p:extLst>
          </p:nvPr>
        </p:nvGraphicFramePr>
        <p:xfrm>
          <a:off x="4070350" y="1004888"/>
          <a:ext cx="496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" name="Equation" r:id="rId4" imgW="4965480" imgH="812520" progId="Equation.DSMT4">
                  <p:embed/>
                </p:oleObj>
              </mc:Choice>
              <mc:Fallback>
                <p:oleObj name="Equation" r:id="rId4" imgW="49654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0350" y="1004888"/>
                        <a:ext cx="49657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650" y="1896395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</a:t>
            </a:r>
            <a:r>
              <a:rPr lang="el-GR" sz="1600" dirty="0" smtClean="0"/>
              <a:t>Δβ</a:t>
            </a:r>
            <a:r>
              <a:rPr lang="en-US" sz="1600" dirty="0" smtClean="0"/>
              <a:t> is large all the terms on the RHS will rapidly oscillate and integrate to zero, unless in one of them </a:t>
            </a:r>
            <a:r>
              <a:rPr lang="el-GR" sz="1600" dirty="0" smtClean="0"/>
              <a:t>Δβ</a:t>
            </a:r>
            <a:r>
              <a:rPr lang="en-US" sz="1600" dirty="0"/>
              <a:t> </a:t>
            </a:r>
            <a:r>
              <a:rPr lang="en-US" sz="1600" dirty="0" smtClean="0"/>
              <a:t>±</a:t>
            </a:r>
            <a:r>
              <a:rPr lang="en-US" sz="1600" dirty="0" err="1" smtClean="0"/>
              <a:t>mK</a:t>
            </a:r>
            <a:r>
              <a:rPr lang="en-US" sz="1600" baseline="-25000" dirty="0" err="1" smtClean="0"/>
              <a:t>g</a:t>
            </a:r>
            <a:r>
              <a:rPr lang="en-US" sz="1600" dirty="0" smtClean="0"/>
              <a:t> is small. For the first order resonance the condition is </a:t>
            </a:r>
            <a:endParaRPr lang="en-US" sz="16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014538" y="2535238"/>
            <a:ext cx="1871662" cy="327025"/>
            <a:chOff x="2014538" y="2535238"/>
            <a:chExt cx="1871662" cy="32702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9436591"/>
                </p:ext>
              </p:extLst>
            </p:nvPr>
          </p:nvGraphicFramePr>
          <p:xfrm>
            <a:off x="2014538" y="2535238"/>
            <a:ext cx="77152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0" name="Equation" r:id="rId6" imgW="571320" imgH="241200" progId="Equation.DSMT4">
                    <p:embed/>
                  </p:oleObj>
                </mc:Choice>
                <mc:Fallback>
                  <p:oleObj name="Equation" r:id="rId6" imgW="571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14538" y="2535238"/>
                          <a:ext cx="771525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9933497"/>
                </p:ext>
              </p:extLst>
            </p:nvPr>
          </p:nvGraphicFramePr>
          <p:xfrm>
            <a:off x="2971800" y="2579779"/>
            <a:ext cx="914400" cy="235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1" name="Equation" r:id="rId8" imgW="787320" imgH="203040" progId="Equation.DSMT4">
                    <p:embed/>
                  </p:oleObj>
                </mc:Choice>
                <mc:Fallback>
                  <p:oleObj name="Equation" r:id="rId8" imgW="787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71800" y="2579779"/>
                          <a:ext cx="914400" cy="2359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7819"/>
              </p:ext>
            </p:extLst>
          </p:nvPr>
        </p:nvGraphicFramePr>
        <p:xfrm>
          <a:off x="523875" y="2921000"/>
          <a:ext cx="149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" name="Equation" r:id="rId10" imgW="1498320" imgH="812520" progId="Equation.DSMT4">
                  <p:embed/>
                </p:oleObj>
              </mc:Choice>
              <mc:Fallback>
                <p:oleObj name="Equation" r:id="rId10" imgW="14983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875" y="2921000"/>
                        <a:ext cx="1498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089498"/>
              </p:ext>
            </p:extLst>
          </p:nvPr>
        </p:nvGraphicFramePr>
        <p:xfrm>
          <a:off x="2302019" y="2997025"/>
          <a:ext cx="1216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3" name="Equation" r:id="rId12" imgW="990360" imgH="482400" progId="Equation.DSMT4">
                  <p:embed/>
                </p:oleObj>
              </mc:Choice>
              <mc:Fallback>
                <p:oleObj name="Equation" r:id="rId12" imgW="990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02019" y="2997025"/>
                        <a:ext cx="12160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48124" y="3124611"/>
            <a:ext cx="395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Solution for 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(0)=A</a:t>
            </a:r>
            <a:r>
              <a:rPr lang="en-US" sz="1600" baseline="-25000" dirty="0"/>
              <a:t>0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(0)=</a:t>
            </a:r>
            <a:r>
              <a:rPr lang="en-US" sz="1600" dirty="0"/>
              <a:t>0</a:t>
            </a:r>
            <a:r>
              <a:rPr lang="en-US" sz="1600" baseline="-25000" dirty="0" smtClean="0"/>
              <a:t> </a:t>
            </a:r>
            <a:endParaRPr lang="en-US" sz="1600" dirty="0"/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16766"/>
              </p:ext>
            </p:extLst>
          </p:nvPr>
        </p:nvGraphicFramePr>
        <p:xfrm>
          <a:off x="1649556" y="3870793"/>
          <a:ext cx="1093644" cy="54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4" name="Equation" r:id="rId14" imgW="977760" imgH="482400" progId="Equation.DSMT4">
                  <p:embed/>
                </p:oleObj>
              </mc:Choice>
              <mc:Fallback>
                <p:oleObj name="Equation" r:id="rId14" imgW="977760" imgH="482400" progId="Equation.DSMT4">
                  <p:embed/>
                  <p:pic>
                    <p:nvPicPr>
                      <p:cNvPr id="10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56" y="3870793"/>
                        <a:ext cx="1093644" cy="5428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877050" y="3777583"/>
            <a:ext cx="1485900" cy="876967"/>
            <a:chOff x="686664" y="5311895"/>
            <a:chExt cx="1485900" cy="876967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53339" y="5311895"/>
              <a:ext cx="12223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808000"/>
                  </a:solidFill>
                </a:rPr>
                <a:t>Beat length</a:t>
              </a: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053157"/>
                </p:ext>
              </p:extLst>
            </p:nvPr>
          </p:nvGraphicFramePr>
          <p:xfrm>
            <a:off x="686664" y="5528462"/>
            <a:ext cx="14859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5" name="Equation" r:id="rId16" imgW="1485720" imgH="660240" progId="Equation.DSMT4">
                    <p:embed/>
                  </p:oleObj>
                </mc:Choice>
                <mc:Fallback>
                  <p:oleObj name="Equation" r:id="rId16" imgW="1485720" imgH="660240" progId="Equation.DSMT4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86664" y="5528462"/>
                          <a:ext cx="1485900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66765"/>
              </p:ext>
            </p:extLst>
          </p:nvPr>
        </p:nvGraphicFramePr>
        <p:xfrm>
          <a:off x="304800" y="3832858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6" name="Equation" r:id="rId18" imgW="1295280" imgH="685800" progId="Equation.DSMT4">
                  <p:embed/>
                </p:oleObj>
              </mc:Choice>
              <mc:Fallback>
                <p:oleObj name="Equation" r:id="rId18" imgW="1295280" imgH="6858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4800" y="3832858"/>
                        <a:ext cx="1295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971800" y="3728848"/>
            <a:ext cx="3323989" cy="1158875"/>
            <a:chOff x="2064" y="720"/>
            <a:chExt cx="3321" cy="1347"/>
          </a:xfrm>
        </p:grpSpPr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2064" y="720"/>
              <a:ext cx="3012" cy="1347"/>
              <a:chOff x="2016" y="11664"/>
              <a:chExt cx="7530" cy="3368"/>
            </a:xfrm>
          </p:grpSpPr>
          <p:pic>
            <p:nvPicPr>
              <p:cNvPr id="22" name="Picture 10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2016" y="11664"/>
                <a:ext cx="7530" cy="3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8682" y="14256"/>
                <a:ext cx="86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i="1"/>
                  <a:t>z</a:t>
                </a:r>
              </a:p>
            </p:txBody>
          </p: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704" y="960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en-US" b="1" i="1"/>
                <a:t>P</a:t>
              </a:r>
              <a:r>
                <a:rPr lang="en-US" b="1" i="1" baseline="-25000"/>
                <a:t>1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800" y="158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/>
              <a:r>
                <a:rPr lang="en-US" b="1" i="1" dirty="0"/>
                <a:t>P</a:t>
              </a:r>
              <a:r>
                <a:rPr lang="en-US" b="1" i="1" baseline="-25000" dirty="0"/>
                <a:t>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9067" y="4950400"/>
            <a:ext cx="404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mismatch is a function of frequency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74441"/>
              </p:ext>
            </p:extLst>
          </p:nvPr>
        </p:nvGraphicFramePr>
        <p:xfrm>
          <a:off x="4546600" y="5018088"/>
          <a:ext cx="181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7" name="Equation" r:id="rId21" imgW="1815840" imgH="241200" progId="Equation.DSMT4">
                  <p:embed/>
                </p:oleObj>
              </mc:Choice>
              <mc:Fallback>
                <p:oleObj name="Equation" r:id="rId21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6600" y="5018088"/>
                        <a:ext cx="181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4800" y="5362097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Assume perfect match at </a:t>
            </a:r>
            <a:r>
              <a:rPr lang="el-GR" sz="1600" dirty="0" smtClean="0">
                <a:cs typeface="Arial" panose="020B0604020202020204" pitchFamily="34" charset="0"/>
              </a:rPr>
              <a:t>ω</a:t>
            </a:r>
            <a:r>
              <a:rPr lang="en-US" sz="1600" baseline="-25000" dirty="0" smtClean="0">
                <a:cs typeface="Arial" panose="020B0604020202020204" pitchFamily="34" charset="0"/>
              </a:rPr>
              <a:t>0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3963"/>
              </p:ext>
            </p:extLst>
          </p:nvPr>
        </p:nvGraphicFramePr>
        <p:xfrm>
          <a:off x="3074988" y="5456238"/>
          <a:ext cx="222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8" name="Equation" r:id="rId23" imgW="2222280" imgH="241200" progId="Equation.DSMT4">
                  <p:embed/>
                </p:oleObj>
              </mc:Choice>
              <mc:Fallback>
                <p:oleObj name="Equation" r:id="rId23" imgW="222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74988" y="5456238"/>
                        <a:ext cx="2222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7577"/>
              </p:ext>
            </p:extLst>
          </p:nvPr>
        </p:nvGraphicFramePr>
        <p:xfrm>
          <a:off x="352425" y="5735638"/>
          <a:ext cx="501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9" name="Equation" r:id="rId25" imgW="5016240" imgH="393480" progId="Equation.DSMT4">
                  <p:embed/>
                </p:oleObj>
              </mc:Choice>
              <mc:Fallback>
                <p:oleObj name="Equation" r:id="rId25" imgW="501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2425" y="5735638"/>
                        <a:ext cx="5016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624345" y="4956388"/>
            <a:ext cx="2062455" cy="567635"/>
            <a:chOff x="6624345" y="4956388"/>
            <a:chExt cx="2062455" cy="567635"/>
          </a:xfrm>
        </p:grpSpPr>
        <p:sp>
          <p:nvSpPr>
            <p:cNvPr id="29" name="TextBox 28"/>
            <p:cNvSpPr txBox="1"/>
            <p:nvPr/>
          </p:nvSpPr>
          <p:spPr>
            <a:xfrm>
              <a:off x="6624345" y="4956388"/>
              <a:ext cx="2062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Let the length be 1/2 beat length at </a:t>
              </a:r>
              <a:r>
                <a:rPr lang="el-GR" sz="1400" dirty="0" smtClean="0">
                  <a:cs typeface="Arial" panose="020B0604020202020204" pitchFamily="34" charset="0"/>
                </a:rPr>
                <a:t>ω</a:t>
              </a:r>
              <a:r>
                <a:rPr lang="en-US" sz="1400" baseline="-25000" dirty="0">
                  <a:cs typeface="Arial" panose="020B0604020202020204" pitchFamily="34" charset="0"/>
                </a:rPr>
                <a:t>0</a:t>
              </a:r>
              <a:r>
                <a:rPr lang="en-US" sz="1400" dirty="0" smtClean="0"/>
                <a:t>  </a:t>
              </a:r>
              <a:endParaRPr lang="en-US" sz="1400" dirty="0"/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792566"/>
                </p:ext>
              </p:extLst>
            </p:nvPr>
          </p:nvGraphicFramePr>
          <p:xfrm>
            <a:off x="8160181" y="5130323"/>
            <a:ext cx="495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0" name="Equation" r:id="rId27" imgW="495000" imgH="393480" progId="Equation.DSMT4">
                    <p:embed/>
                  </p:oleObj>
                </mc:Choice>
                <mc:Fallback>
                  <p:oleObj name="Equation" r:id="rId27" imgW="4950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160181" y="5130323"/>
                          <a:ext cx="4953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4705"/>
              </p:ext>
            </p:extLst>
          </p:nvPr>
        </p:nvGraphicFramePr>
        <p:xfrm>
          <a:off x="171450" y="6196013"/>
          <a:ext cx="473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1" name="Equation" r:id="rId29" imgW="4736880" imgH="558720" progId="Equation.DSMT4">
                  <p:embed/>
                </p:oleObj>
              </mc:Choice>
              <mc:Fallback>
                <p:oleObj name="Equation" r:id="rId29" imgW="47368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1450" y="6196013"/>
                        <a:ext cx="4737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041243"/>
              </p:ext>
            </p:extLst>
          </p:nvPr>
        </p:nvGraphicFramePr>
        <p:xfrm>
          <a:off x="5181600" y="6129338"/>
          <a:ext cx="8826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2" name="Equation" r:id="rId31" imgW="672840" imgH="444240" progId="Equation.DSMT4">
                  <p:embed/>
                </p:oleObj>
              </mc:Choice>
              <mc:Fallback>
                <p:oleObj name="Equation" r:id="rId31" imgW="672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181600" y="6129338"/>
                        <a:ext cx="882650" cy="582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30009"/>
              </p:ext>
            </p:extLst>
          </p:nvPr>
        </p:nvGraphicFramePr>
        <p:xfrm>
          <a:off x="6384258" y="5962139"/>
          <a:ext cx="1338844" cy="79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3" name="Equation" r:id="rId33" imgW="1180800" imgH="698400" progId="Equation.DSMT4">
                  <p:embed/>
                </p:oleObj>
              </mc:Choice>
              <mc:Fallback>
                <p:oleObj name="Equation" r:id="rId33" imgW="11808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384258" y="5962139"/>
                        <a:ext cx="1338844" cy="79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492457" y="5741919"/>
            <a:ext cx="2508543" cy="307777"/>
            <a:chOff x="5492457" y="5741919"/>
            <a:chExt cx="2508543" cy="307777"/>
          </a:xfrm>
        </p:grpSpPr>
        <p:sp>
          <p:nvSpPr>
            <p:cNvPr id="34" name="TextBox 33"/>
            <p:cNvSpPr txBox="1"/>
            <p:nvPr/>
          </p:nvSpPr>
          <p:spPr>
            <a:xfrm>
              <a:off x="5492457" y="5741919"/>
              <a:ext cx="2062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Group index</a:t>
              </a:r>
              <a:endParaRPr lang="en-US" sz="1400" dirty="0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699273"/>
                </p:ext>
              </p:extLst>
            </p:nvPr>
          </p:nvGraphicFramePr>
          <p:xfrm>
            <a:off x="6657975" y="5790609"/>
            <a:ext cx="13430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4" name="Equation" r:id="rId35" imgW="1343159" imgH="238193" progId="Equation.DSMT4">
                    <p:embed/>
                  </p:oleObj>
                </mc:Choice>
                <mc:Fallback>
                  <p:oleObj name="Equation" r:id="rId35" imgW="1343159" imgH="23819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657975" y="5790609"/>
                          <a:ext cx="1343025" cy="238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90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66" y="-78373"/>
            <a:ext cx="8229600" cy="1143000"/>
          </a:xfrm>
        </p:spPr>
        <p:txBody>
          <a:bodyPr/>
          <a:lstStyle/>
          <a:p>
            <a:r>
              <a:rPr lang="en-US" sz="3200" dirty="0" smtClean="0"/>
              <a:t>Grating assisted coupling as a filter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671476"/>
              </p:ext>
            </p:extLst>
          </p:nvPr>
        </p:nvGraphicFramePr>
        <p:xfrm>
          <a:off x="533400" y="1349468"/>
          <a:ext cx="2895600" cy="76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9" name="Equation" r:id="rId3" imgW="2781000" imgH="736560" progId="Equation.DSMT4">
                  <p:embed/>
                </p:oleObj>
              </mc:Choice>
              <mc:Fallback>
                <p:oleObj name="Equation" r:id="rId3" imgW="2781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349468"/>
                        <a:ext cx="2895600" cy="766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71537"/>
              </p:ext>
            </p:extLst>
          </p:nvPr>
        </p:nvGraphicFramePr>
        <p:xfrm>
          <a:off x="3962400" y="1417638"/>
          <a:ext cx="485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0" name="Equation" r:id="rId5" imgW="485641" imgH="380864" progId="Equation.DSMT4">
                  <p:embed/>
                </p:oleObj>
              </mc:Choice>
              <mc:Fallback>
                <p:oleObj name="Equation" r:id="rId5" imgW="485641" imgH="380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1417638"/>
                        <a:ext cx="485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776426"/>
              </p:ext>
            </p:extLst>
          </p:nvPr>
        </p:nvGraphicFramePr>
        <p:xfrm>
          <a:off x="5037138" y="1466850"/>
          <a:ext cx="11652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1" name="Equation" r:id="rId7" imgW="1168200" imgH="444240" progId="Equation.DSMT4">
                  <p:embed/>
                </p:oleObj>
              </mc:Choice>
              <mc:Fallback>
                <p:oleObj name="Equation" r:id="rId7" imgW="1168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7138" y="1466850"/>
                        <a:ext cx="11652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68959" y="1349468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Transit times 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514569"/>
              </p:ext>
            </p:extLst>
          </p:nvPr>
        </p:nvGraphicFramePr>
        <p:xfrm>
          <a:off x="6961188" y="1778000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2" name="Equation" r:id="rId9" imgW="888840" imgH="253800" progId="Equation.DSMT4">
                  <p:embed/>
                </p:oleObj>
              </mc:Choice>
              <mc:Fallback>
                <p:oleObj name="Equation" r:id="rId9" imgW="888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61188" y="1778000"/>
                        <a:ext cx="977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85723"/>
              </p:ext>
            </p:extLst>
          </p:nvPr>
        </p:nvGraphicFramePr>
        <p:xfrm>
          <a:off x="6839893" y="2226206"/>
          <a:ext cx="1219200" cy="26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3" name="Equation" r:id="rId11" imgW="1104840" imgH="241200" progId="Equation.DSMT4">
                  <p:embed/>
                </p:oleObj>
              </mc:Choice>
              <mc:Fallback>
                <p:oleObj name="Equation" r:id="rId11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9893" y="2226206"/>
                        <a:ext cx="1219200" cy="26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34056" y="2492468"/>
            <a:ext cx="237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FSR of MZI – but completely different shape</a:t>
            </a:r>
            <a:endParaRPr lang="en-US" sz="1400" dirty="0"/>
          </a:p>
        </p:txBody>
      </p:sp>
      <p:pic>
        <p:nvPicPr>
          <p:cNvPr id="31752" name="Picture 8" descr="https://ars.els-cdn.com/content/image/1-s2.0-S0030402613009029-gr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74" y="4628223"/>
            <a:ext cx="3538538" cy="16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28366" y="3152935"/>
            <a:ext cx="334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Long period fiber grating – used in sensors, filters, and gain flatteners</a:t>
            </a:r>
            <a:endParaRPr lang="en-US" sz="1400" dirty="0"/>
          </a:p>
        </p:txBody>
      </p:sp>
      <p:pic>
        <p:nvPicPr>
          <p:cNvPr id="31760" name="Picture 16" descr="figur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2" y="3820134"/>
            <a:ext cx="3762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973" y="2346198"/>
            <a:ext cx="4069813" cy="19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4582"/>
            <a:ext cx="8229600" cy="1143000"/>
          </a:xfrm>
        </p:spPr>
        <p:txBody>
          <a:bodyPr/>
          <a:lstStyle/>
          <a:p>
            <a:r>
              <a:rPr lang="en-US" sz="3200" dirty="0" smtClean="0"/>
              <a:t>Coupling of counter propagating waves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079" y="990600"/>
            <a:ext cx="5019675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264859"/>
              </p:ext>
            </p:extLst>
          </p:nvPr>
        </p:nvGraphicFramePr>
        <p:xfrm>
          <a:off x="5121275" y="1516063"/>
          <a:ext cx="15732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5" name="Equation" r:id="rId4" imgW="977760" imgH="482400" progId="Equation.DSMT4">
                  <p:embed/>
                </p:oleObj>
              </mc:Choice>
              <mc:Fallback>
                <p:oleObj name="Equation" r:id="rId4" imgW="977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275" y="1516063"/>
                        <a:ext cx="1573213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2063" y="2815559"/>
            <a:ext cx="2692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Wavevector mismatch is 2</a:t>
            </a:r>
            <a:r>
              <a:rPr lang="el-GR" sz="1600" dirty="0" smtClean="0"/>
              <a:t>β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08531" y="2815559"/>
            <a:ext cx="192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Grating period is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53678"/>
              </p:ext>
            </p:extLst>
          </p:nvPr>
        </p:nvGraphicFramePr>
        <p:xfrm>
          <a:off x="5087120" y="2787986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6" name="Equation" r:id="rId6" imgW="1257120" imgH="393480" progId="Equation.DSMT4">
                  <p:embed/>
                </p:oleObj>
              </mc:Choice>
              <mc:Fallback>
                <p:oleObj name="Equation" r:id="rId6" imgW="1257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7120" y="2787986"/>
                        <a:ext cx="1257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52359"/>
              </p:ext>
            </p:extLst>
          </p:nvPr>
        </p:nvGraphicFramePr>
        <p:xfrm>
          <a:off x="687388" y="3195638"/>
          <a:ext cx="254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7" name="Equation" r:id="rId8" imgW="2539800" imgH="812520" progId="Equation.DSMT4">
                  <p:embed/>
                </p:oleObj>
              </mc:Choice>
              <mc:Fallback>
                <p:oleObj name="Equation" r:id="rId8" imgW="25398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388" y="3195638"/>
                        <a:ext cx="2540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858308"/>
              </p:ext>
            </p:extLst>
          </p:nvPr>
        </p:nvGraphicFramePr>
        <p:xfrm>
          <a:off x="3246438" y="3454944"/>
          <a:ext cx="2159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8" name="Equation" r:id="rId10" imgW="2158920" imgH="266400" progId="Equation.DSMT4">
                  <p:embed/>
                </p:oleObj>
              </mc:Choice>
              <mc:Fallback>
                <p:oleObj name="Equation" r:id="rId10" imgW="2158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6438" y="3454944"/>
                        <a:ext cx="2159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53954"/>
              </p:ext>
            </p:extLst>
          </p:nvPr>
        </p:nvGraphicFramePr>
        <p:xfrm>
          <a:off x="5594350" y="3195638"/>
          <a:ext cx="238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9" name="Equation" r:id="rId12" imgW="2387520" imgH="812520" progId="Equation.DSMT4">
                  <p:embed/>
                </p:oleObj>
              </mc:Choice>
              <mc:Fallback>
                <p:oleObj name="Equation" r:id="rId12" imgW="23875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94350" y="3195638"/>
                        <a:ext cx="2387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20109"/>
              </p:ext>
            </p:extLst>
          </p:nvPr>
        </p:nvGraphicFramePr>
        <p:xfrm>
          <a:off x="450850" y="4160838"/>
          <a:ext cx="14128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0" name="Equation" r:id="rId14" imgW="914400" imgH="482400" progId="Equation.DSMT4">
                  <p:embed/>
                </p:oleObj>
              </mc:Choice>
              <mc:Fallback>
                <p:oleObj name="Equation" r:id="rId14" imgW="914400" imgH="482400" progId="Equation.DSMT4">
                  <p:embed/>
                  <p:pic>
                    <p:nvPicPr>
                      <p:cNvPr id="16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160838"/>
                        <a:ext cx="1412875" cy="747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36533"/>
              </p:ext>
            </p:extLst>
          </p:nvPr>
        </p:nvGraphicFramePr>
        <p:xfrm>
          <a:off x="2284236" y="3994902"/>
          <a:ext cx="1703387" cy="98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1" name="Equation" r:id="rId16" imgW="1447560" imgH="838080" progId="Equation.DSMT4">
                  <p:embed/>
                </p:oleObj>
              </mc:Choice>
              <mc:Fallback>
                <p:oleObj name="Equation" r:id="rId16" imgW="1447560" imgH="838080" progId="Equation.DSMT4">
                  <p:embed/>
                  <p:pic>
                    <p:nvPicPr>
                      <p:cNvPr id="16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236" y="3994902"/>
                        <a:ext cx="1703387" cy="9878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04168" y="4097182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Drop primes</a:t>
            </a:r>
          </a:p>
          <a:p>
            <a:r>
              <a:rPr lang="en-US" sz="1600" dirty="0" smtClean="0"/>
              <a:t>And look for solution</a:t>
            </a:r>
            <a:endParaRPr lang="en-US" sz="1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878277"/>
              </p:ext>
            </p:extLst>
          </p:nvPr>
        </p:nvGraphicFramePr>
        <p:xfrm>
          <a:off x="6204423" y="4275859"/>
          <a:ext cx="96480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2" name="Equation" r:id="rId18" imgW="825480" imgH="253800" progId="Equation.DSMT4">
                  <p:embed/>
                </p:oleObj>
              </mc:Choice>
              <mc:Fallback>
                <p:oleObj name="Equation" r:id="rId1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04423" y="4275859"/>
                        <a:ext cx="964805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49943"/>
              </p:ext>
            </p:extLst>
          </p:nvPr>
        </p:nvGraphicFramePr>
        <p:xfrm>
          <a:off x="428625" y="5064125"/>
          <a:ext cx="1689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3" name="Equation" r:id="rId20" imgW="1688760" imgH="812520" progId="Equation.DSMT4">
                  <p:embed/>
                </p:oleObj>
              </mc:Choice>
              <mc:Fallback>
                <p:oleObj name="Equation" r:id="rId20" imgW="16887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8625" y="5064125"/>
                        <a:ext cx="1689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90801" y="5257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Characteristic equation</a:t>
            </a:r>
            <a:endParaRPr lang="en-US" sz="14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65112"/>
              </p:ext>
            </p:extLst>
          </p:nvPr>
        </p:nvGraphicFramePr>
        <p:xfrm>
          <a:off x="4107940" y="528446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4" name="Equation" r:id="rId22" imgW="3886200" imgH="469800" progId="Equation.DSMT4">
                  <p:embed/>
                </p:oleObj>
              </mc:Choice>
              <mc:Fallback>
                <p:oleObj name="Equation" r:id="rId22" imgW="3886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07940" y="5284460"/>
                        <a:ext cx="3886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38400" y="624522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long as </a:t>
            </a:r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03419"/>
              </p:ext>
            </p:extLst>
          </p:nvPr>
        </p:nvGraphicFramePr>
        <p:xfrm>
          <a:off x="3862365" y="6331033"/>
          <a:ext cx="797411" cy="28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5" name="Equation" r:id="rId24" imgW="571320" imgH="203040" progId="Equation.DSMT4">
                  <p:embed/>
                </p:oleObj>
              </mc:Choice>
              <mc:Fallback>
                <p:oleObj name="Equation" r:id="rId24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62365" y="6331033"/>
                        <a:ext cx="797411" cy="28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52012"/>
              </p:ext>
            </p:extLst>
          </p:nvPr>
        </p:nvGraphicFramePr>
        <p:xfrm>
          <a:off x="4941070" y="6331033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6" name="Equation" r:id="rId26" imgW="774360" imgH="253800" progId="Equation.DSMT4">
                  <p:embed/>
                </p:oleObj>
              </mc:Choice>
              <mc:Fallback>
                <p:oleObj name="Equation" r:id="rId26" imgW="774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1070" y="6331033"/>
                        <a:ext cx="774700" cy="25400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2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72102"/>
              </p:ext>
            </p:extLst>
          </p:nvPr>
        </p:nvGraphicFramePr>
        <p:xfrm>
          <a:off x="6051040" y="6127833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7" name="Equation" r:id="rId28" imgW="977760" imgH="457200" progId="Equation.DSMT4">
                  <p:embed/>
                </p:oleObj>
              </mc:Choice>
              <mc:Fallback>
                <p:oleObj name="Equation" r:id="rId28" imgW="977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51040" y="6127833"/>
                        <a:ext cx="977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7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008"/>
            <a:ext cx="8229600" cy="1143000"/>
          </a:xfrm>
        </p:spPr>
        <p:txBody>
          <a:bodyPr/>
          <a:lstStyle/>
          <a:p>
            <a:r>
              <a:rPr lang="en-US" sz="3200" dirty="0" smtClean="0"/>
              <a:t>Distributed Bragg reflector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45307"/>
              </p:ext>
            </p:extLst>
          </p:nvPr>
        </p:nvGraphicFramePr>
        <p:xfrm>
          <a:off x="4619625" y="1072379"/>
          <a:ext cx="416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4" name="Equation" r:id="rId3" imgW="4165560" imgH="419040" progId="Equation.DSMT4">
                  <p:embed/>
                </p:oleObj>
              </mc:Choice>
              <mc:Fallback>
                <p:oleObj name="Equation" r:id="rId3" imgW="4165560" imgH="4190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25" y="1072379"/>
                        <a:ext cx="4165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74018"/>
              </p:ext>
            </p:extLst>
          </p:nvPr>
        </p:nvGraphicFramePr>
        <p:xfrm>
          <a:off x="2395796" y="1117973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" name="Equation" r:id="rId5" imgW="1676160" imgH="393480" progId="Equation.DSMT4">
                  <p:embed/>
                </p:oleObj>
              </mc:Choice>
              <mc:Fallback>
                <p:oleObj name="Equation" r:id="rId5" imgW="1676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5796" y="1117973"/>
                        <a:ext cx="1676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97694" y="1871740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 Bragg frequency </a:t>
            </a:r>
            <a:r>
              <a:rPr lang="el-GR" sz="1600" dirty="0" smtClean="0">
                <a:cs typeface="Arial" panose="020B0604020202020204" pitchFamily="34" charset="0"/>
              </a:rPr>
              <a:t>ω</a:t>
            </a:r>
            <a:r>
              <a:rPr lang="en-US" sz="1600" baseline="-25000" dirty="0" smtClean="0">
                <a:cs typeface="Arial" panose="020B0604020202020204" pitchFamily="34" charset="0"/>
              </a:rPr>
              <a:t>0</a:t>
            </a:r>
            <a:endParaRPr lang="en-US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881275"/>
              </p:ext>
            </p:extLst>
          </p:nvPr>
        </p:nvGraphicFramePr>
        <p:xfrm>
          <a:off x="4586668" y="1500032"/>
          <a:ext cx="984250" cy="96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6" name="Equation" r:id="rId7" imgW="850680" imgH="838080" progId="Equation.DSMT4">
                  <p:embed/>
                </p:oleObj>
              </mc:Choice>
              <mc:Fallback>
                <p:oleObj name="Equation" r:id="rId7" imgW="8506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6668" y="1500032"/>
                        <a:ext cx="984250" cy="96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81779"/>
              </p:ext>
            </p:extLst>
          </p:nvPr>
        </p:nvGraphicFramePr>
        <p:xfrm>
          <a:off x="251989" y="2513013"/>
          <a:ext cx="3329412" cy="67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7" name="Equation" r:id="rId9" imgW="4943571" imgH="1009718" progId="Equation.DSMT4">
                  <p:embed/>
                </p:oleObj>
              </mc:Choice>
              <mc:Fallback>
                <p:oleObj name="Equation" r:id="rId9" imgW="4943571" imgH="10097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989" y="2513013"/>
                        <a:ext cx="3329412" cy="67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66701"/>
              </p:ext>
            </p:extLst>
          </p:nvPr>
        </p:nvGraphicFramePr>
        <p:xfrm>
          <a:off x="3581401" y="2481827"/>
          <a:ext cx="1593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8" r:id="rId11" imgW="1333500" imgH="228600" progId="">
                  <p:embed/>
                </p:oleObj>
              </mc:Choice>
              <mc:Fallback>
                <p:oleObj r:id="rId11" imgW="1333500" imgH="228600" progId="">
                  <p:embed/>
                  <p:pic>
                    <p:nvPicPr>
                      <p:cNvPr id="17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481827"/>
                        <a:ext cx="1593325" cy="273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07012"/>
              </p:ext>
            </p:extLst>
          </p:nvPr>
        </p:nvGraphicFramePr>
        <p:xfrm>
          <a:off x="3683000" y="2820494"/>
          <a:ext cx="2190947" cy="31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9" r:id="rId13" imgW="1752600" imgH="254000" progId="Equation.DSMT4">
                  <p:embed/>
                </p:oleObj>
              </mc:Choice>
              <mc:Fallback>
                <p:oleObj r:id="rId13" imgW="1752600" imgH="254000" progId="Equation.DSMT4">
                  <p:embed/>
                  <p:pic>
                    <p:nvPicPr>
                      <p:cNvPr id="17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20494"/>
                        <a:ext cx="2190947" cy="313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50954"/>
              </p:ext>
            </p:extLst>
          </p:nvPr>
        </p:nvGraphicFramePr>
        <p:xfrm>
          <a:off x="4700768" y="3673085"/>
          <a:ext cx="181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0" name="Equation" r:id="rId15" imgW="1815840" imgH="241200" progId="Equation.DSMT4">
                  <p:embed/>
                </p:oleObj>
              </mc:Choice>
              <mc:Fallback>
                <p:oleObj name="Equation" r:id="rId15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0768" y="3673085"/>
                        <a:ext cx="181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87232" y="3914615"/>
            <a:ext cx="3864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Constant difference-power  conservation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4499" y="446109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Reflectivity</a:t>
            </a:r>
            <a:endParaRPr lang="en-US" sz="16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33843"/>
              </p:ext>
            </p:extLst>
          </p:nvPr>
        </p:nvGraphicFramePr>
        <p:xfrm>
          <a:off x="1916695" y="4392623"/>
          <a:ext cx="1638394" cy="528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1" name="Equation" r:id="rId17" imgW="2067033" imgH="666818" progId="Equation.DSMT4">
                  <p:embed/>
                </p:oleObj>
              </mc:Choice>
              <mc:Fallback>
                <p:oleObj name="Equation" r:id="rId17" imgW="2067033" imgH="6668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16695" y="4392623"/>
                        <a:ext cx="1638394" cy="528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406900" y="4514596"/>
            <a:ext cx="3429000" cy="2133600"/>
            <a:chOff x="3108" y="10632"/>
            <a:chExt cx="4656" cy="3456"/>
          </a:xfrm>
        </p:grpSpPr>
        <p:pic>
          <p:nvPicPr>
            <p:cNvPr id="18" name="Picture 1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108" y="10632"/>
              <a:ext cx="4656" cy="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380" y="10836"/>
              <a:ext cx="7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 i="1"/>
                <a:t>P</a:t>
              </a:r>
              <a:r>
                <a:rPr lang="en-US" sz="1200" b="1" i="1" baseline="-25000"/>
                <a:t>1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248" y="11988"/>
              <a:ext cx="792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 i="1"/>
                <a:t>P</a:t>
              </a:r>
              <a:r>
                <a:rPr lang="en-US" sz="1200" b="1" i="1" baseline="-25000"/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33307" y="4992914"/>
            <a:ext cx="2819400" cy="1592895"/>
            <a:chOff x="336" y="2378"/>
            <a:chExt cx="2304" cy="1696"/>
          </a:xfrm>
        </p:grpSpPr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336" y="2448"/>
              <a:ext cx="2304" cy="1626"/>
              <a:chOff x="1800" y="7023"/>
              <a:chExt cx="6840" cy="4065"/>
            </a:xfrm>
          </p:grpSpPr>
          <p:pic>
            <p:nvPicPr>
              <p:cNvPr id="25" name="Picture 11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00" y="7023"/>
                <a:ext cx="6840" cy="4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7344" y="10224"/>
                <a:ext cx="1008" cy="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/>
              </a:p>
            </p:txBody>
          </p:sp>
        </p:grp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566" y="237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/>
                <a:t>R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064" y="3552"/>
              <a:ext cx="3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>
                  <a:sym typeface="Symbol" pitchFamily="18" charset="2"/>
                </a:rPr>
                <a:t>L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888" y="1022912"/>
            <a:ext cx="2657866" cy="96725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13803"/>
              </p:ext>
            </p:extLst>
          </p:nvPr>
        </p:nvGraphicFramePr>
        <p:xfrm>
          <a:off x="623675" y="3216829"/>
          <a:ext cx="462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2" name="Equation" r:id="rId22" imgW="4622760" imgH="507960" progId="Equation.DSMT4">
                  <p:embed/>
                </p:oleObj>
              </mc:Choice>
              <mc:Fallback>
                <p:oleObj name="Equation" r:id="rId22" imgW="4622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3675" y="3216829"/>
                        <a:ext cx="4622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8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23" y="-228600"/>
            <a:ext cx="8229600" cy="1143000"/>
          </a:xfrm>
        </p:spPr>
        <p:txBody>
          <a:bodyPr/>
          <a:lstStyle/>
          <a:p>
            <a:r>
              <a:rPr lang="en-US" sz="3200" dirty="0" smtClean="0"/>
              <a:t>DBR Reflectivity spectrum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8" y="1022912"/>
            <a:ext cx="3595312" cy="1308406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3915"/>
              </p:ext>
            </p:extLst>
          </p:nvPr>
        </p:nvGraphicFramePr>
        <p:xfrm>
          <a:off x="3686175" y="1223963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6" name="Equation" r:id="rId4" imgW="1485720" imgH="838080" progId="Equation.DSMT4">
                  <p:embed/>
                </p:oleObj>
              </mc:Choice>
              <mc:Fallback>
                <p:oleObj name="Equation" r:id="rId4" imgW="14857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6175" y="1223963"/>
                        <a:ext cx="1485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12092"/>
              </p:ext>
            </p:extLst>
          </p:nvPr>
        </p:nvGraphicFramePr>
        <p:xfrm>
          <a:off x="7041962" y="2226550"/>
          <a:ext cx="1143000" cy="52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7" name="Equation" r:id="rId6" imgW="971588" imgH="447607" progId="Equation.DSMT4">
                  <p:embed/>
                </p:oleObj>
              </mc:Choice>
              <mc:Fallback>
                <p:oleObj name="Equation" r:id="rId6" imgW="971588" imgH="447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41962" y="2226550"/>
                        <a:ext cx="1143000" cy="52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59761"/>
              </p:ext>
            </p:extLst>
          </p:nvPr>
        </p:nvGraphicFramePr>
        <p:xfrm>
          <a:off x="547971" y="2432051"/>
          <a:ext cx="520700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8" name="Equation" r:id="rId8" imgW="5206680" imgH="660240" progId="Equation.DSMT4">
                  <p:embed/>
                </p:oleObj>
              </mc:Choice>
              <mc:Fallback>
                <p:oleObj name="Equation" r:id="rId8" imgW="52066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971" y="2432051"/>
                        <a:ext cx="5207001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49108"/>
              </p:ext>
            </p:extLst>
          </p:nvPr>
        </p:nvGraphicFramePr>
        <p:xfrm>
          <a:off x="6413500" y="1190625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9" name="Equation" r:id="rId10" imgW="1320480" imgH="838080" progId="Equation.DSMT4">
                  <p:embed/>
                </p:oleObj>
              </mc:Choice>
              <mc:Fallback>
                <p:oleObj name="Equation" r:id="rId10" imgW="13204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13500" y="1190625"/>
                        <a:ext cx="132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71502"/>
              </p:ext>
            </p:extLst>
          </p:nvPr>
        </p:nvGraphicFramePr>
        <p:xfrm>
          <a:off x="5289550" y="1435100"/>
          <a:ext cx="647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0" name="Equation" r:id="rId12" imgW="647640" imgH="241200" progId="Equation.DSMT4">
                  <p:embed/>
                </p:oleObj>
              </mc:Choice>
              <mc:Fallback>
                <p:oleObj name="Equation" r:id="rId12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89550" y="1435100"/>
                        <a:ext cx="647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42338"/>
              </p:ext>
            </p:extLst>
          </p:nvPr>
        </p:nvGraphicFramePr>
        <p:xfrm>
          <a:off x="494923" y="3209817"/>
          <a:ext cx="1593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1" r:id="rId14" imgW="1333500" imgH="228600" progId="">
                  <p:embed/>
                </p:oleObj>
              </mc:Choice>
              <mc:Fallback>
                <p:oleObj r:id="rId14" imgW="1333500" imgH="228600" progId="">
                  <p:embed/>
                  <p:pic>
                    <p:nvPicPr>
                      <p:cNvPr id="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23" y="3209817"/>
                        <a:ext cx="1593325" cy="273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46236"/>
              </p:ext>
            </p:extLst>
          </p:nvPr>
        </p:nvGraphicFramePr>
        <p:xfrm>
          <a:off x="438506" y="3513440"/>
          <a:ext cx="364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2" name="Equation" r:id="rId16" imgW="3644640" imgH="660240" progId="Equation.DSMT4">
                  <p:embed/>
                </p:oleObj>
              </mc:Choice>
              <mc:Fallback>
                <p:oleObj name="Equation" r:id="rId16" imgW="3644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8506" y="3513440"/>
                        <a:ext cx="3644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688606"/>
              </p:ext>
            </p:extLst>
          </p:nvPr>
        </p:nvGraphicFramePr>
        <p:xfrm>
          <a:off x="4399701" y="3546476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3" name="Equation" r:id="rId18" imgW="2374560" imgH="482400" progId="Equation.DSMT4">
                  <p:embed/>
                </p:oleObj>
              </mc:Choice>
              <mc:Fallback>
                <p:oleObj name="Equation" r:id="rId18" imgW="2374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99701" y="3546476"/>
                        <a:ext cx="2374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937787"/>
              </p:ext>
            </p:extLst>
          </p:nvPr>
        </p:nvGraphicFramePr>
        <p:xfrm>
          <a:off x="413301" y="4052889"/>
          <a:ext cx="7162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4" name="Equation" r:id="rId20" imgW="7162560" imgH="1282680" progId="Equation.DSMT4">
                  <p:embed/>
                </p:oleObj>
              </mc:Choice>
              <mc:Fallback>
                <p:oleObj name="Equation" r:id="rId20" imgW="716256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3301" y="4052889"/>
                        <a:ext cx="71628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42196"/>
              </p:ext>
            </p:extLst>
          </p:nvPr>
        </p:nvGraphicFramePr>
        <p:xfrm>
          <a:off x="547971" y="5385302"/>
          <a:ext cx="7048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5" name="Equation" r:id="rId22" imgW="7048440" imgH="1143000" progId="Equation.DSMT4">
                  <p:embed/>
                </p:oleObj>
              </mc:Choice>
              <mc:Fallback>
                <p:oleObj name="Equation" r:id="rId22" imgW="70484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7971" y="5385302"/>
                        <a:ext cx="70485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9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54" y="-104671"/>
            <a:ext cx="8229600" cy="1143000"/>
          </a:xfrm>
        </p:spPr>
        <p:txBody>
          <a:bodyPr/>
          <a:lstStyle/>
          <a:p>
            <a:r>
              <a:rPr lang="en-US" sz="3200" dirty="0" smtClean="0"/>
              <a:t>Reflectivity spectrum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16373"/>
              </p:ext>
            </p:extLst>
          </p:nvPr>
        </p:nvGraphicFramePr>
        <p:xfrm>
          <a:off x="304800" y="1219200"/>
          <a:ext cx="443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1" name="Equation" r:id="rId3" imgW="4431960" imgH="1143000" progId="Equation.DSMT4">
                  <p:embed/>
                </p:oleObj>
              </mc:Choice>
              <mc:Fallback>
                <p:oleObj name="Equation" r:id="rId3" imgW="44319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19200"/>
                        <a:ext cx="44323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67931"/>
              </p:ext>
            </p:extLst>
          </p:nvPr>
        </p:nvGraphicFramePr>
        <p:xfrm>
          <a:off x="4953000" y="1470819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2" name="Equation" r:id="rId5" imgW="1371600" imgH="419040" progId="Equation.DSMT4">
                  <p:embed/>
                </p:oleObj>
              </mc:Choice>
              <mc:Fallback>
                <p:oleObj name="Equation" r:id="rId5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470819"/>
                        <a:ext cx="1371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36478"/>
              </p:ext>
            </p:extLst>
          </p:nvPr>
        </p:nvGraphicFramePr>
        <p:xfrm>
          <a:off x="6553200" y="1417638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3" name="Equation" r:id="rId7" imgW="2006280" imgH="419040" progId="Equation.DSMT4">
                  <p:embed/>
                </p:oleObj>
              </mc:Choice>
              <mc:Fallback>
                <p:oleObj name="Equation" r:id="rId7" imgW="2006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1417638"/>
                        <a:ext cx="2006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908772"/>
              </p:ext>
            </p:extLst>
          </p:nvPr>
        </p:nvGraphicFramePr>
        <p:xfrm>
          <a:off x="5248494" y="1864946"/>
          <a:ext cx="975637" cy="537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4" name="Equation" r:id="rId9" imgW="876240" imgH="482400" progId="Equation.DSMT4">
                  <p:embed/>
                </p:oleObj>
              </mc:Choice>
              <mc:Fallback>
                <p:oleObj name="Equation" r:id="rId9" imgW="876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8494" y="1864946"/>
                        <a:ext cx="975637" cy="537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33010" y="2042352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Reflection bandwidth</a:t>
            </a:r>
            <a:endParaRPr lang="en-US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11796"/>
              </p:ext>
            </p:extLst>
          </p:nvPr>
        </p:nvGraphicFramePr>
        <p:xfrm>
          <a:off x="93663" y="2671763"/>
          <a:ext cx="48545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5" name="Equation" r:id="rId11" imgW="5803560" imgH="1143000" progId="Equation.DSMT4">
                  <p:embed/>
                </p:oleObj>
              </mc:Choice>
              <mc:Fallback>
                <p:oleObj name="Equation" r:id="rId11" imgW="5803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663" y="2671763"/>
                        <a:ext cx="48545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-6667" y="3851797"/>
            <a:ext cx="2516595" cy="1924509"/>
            <a:chOff x="228600" y="3962400"/>
            <a:chExt cx="2973606" cy="23477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8600" y="3962400"/>
              <a:ext cx="2973606" cy="23477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9600" y="4109099"/>
              <a:ext cx="728551" cy="386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L=1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8378" y="3798600"/>
            <a:ext cx="2356926" cy="2025042"/>
            <a:chOff x="2971800" y="3936665"/>
            <a:chExt cx="3038796" cy="23992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71800" y="3936665"/>
              <a:ext cx="3038796" cy="239924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52800" y="4114800"/>
              <a:ext cx="770682" cy="382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L=2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23754" y="3864925"/>
            <a:ext cx="2430091" cy="2007210"/>
            <a:chOff x="5723309" y="3904978"/>
            <a:chExt cx="3101174" cy="24484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23309" y="3904978"/>
              <a:ext cx="3101174" cy="244849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59027" y="4139412"/>
              <a:ext cx="736855" cy="375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L=3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90423" y="2501526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Typically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5980"/>
              </p:ext>
            </p:extLst>
          </p:nvPr>
        </p:nvGraphicFramePr>
        <p:xfrm>
          <a:off x="6053508" y="2634318"/>
          <a:ext cx="927335" cy="24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6" name="Equation" r:id="rId16" imgW="660240" imgH="177480" progId="Equation.DSMT4">
                  <p:embed/>
                </p:oleObj>
              </mc:Choice>
              <mc:Fallback>
                <p:oleObj name="Equation" r:id="rId16" imgW="660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53508" y="2634318"/>
                        <a:ext cx="927335" cy="249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6713909" y="3898386"/>
            <a:ext cx="2430091" cy="1918649"/>
            <a:chOff x="6713909" y="3898386"/>
            <a:chExt cx="2430091" cy="191864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13909" y="3898386"/>
              <a:ext cx="2430091" cy="191864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122490" y="402965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κ</a:t>
              </a:r>
              <a:r>
                <a:rPr lang="en-US" sz="1400" dirty="0" smtClean="0"/>
                <a:t>L=5</a:t>
              </a:r>
              <a:endParaRPr lang="en-US" sz="1400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85024"/>
              </p:ext>
            </p:extLst>
          </p:nvPr>
        </p:nvGraphicFramePr>
        <p:xfrm>
          <a:off x="6867525" y="2657475"/>
          <a:ext cx="17335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7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67525" y="2657475"/>
                        <a:ext cx="17335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666747" y="602776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Back Reflector (DBR)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Bragg grating fabrication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32972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corrugation</a:t>
            </a:r>
          </a:p>
          <a:p>
            <a:r>
              <a:rPr lang="en-US" dirty="0" smtClean="0"/>
              <a:t>(Mid Infrared)</a:t>
            </a:r>
            <a:endParaRPr lang="en-US" dirty="0"/>
          </a:p>
        </p:txBody>
      </p:sp>
      <p:pic>
        <p:nvPicPr>
          <p:cNvPr id="36866" name="Picture 2" descr="https://www.osapublishing.org/getImage.cfm?img=LmxhcmdlLG9lLTI2LTI2LTM0MzY2LWcwM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08061"/>
            <a:ext cx="4762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https://www.osapublishing.org/getImage.cfm?img=cCF6ekAubGFyZ2Usb2UtMjYtMjYtMzQzNjYtZzAw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69911"/>
            <a:ext cx="4762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1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13027</TotalTime>
  <Words>540</Words>
  <Application>Microsoft Office PowerPoint</Application>
  <PresentationFormat>On-screen Show (4:3)</PresentationFormat>
  <Paragraphs>190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Symbol</vt:lpstr>
      <vt:lpstr>Times New Roman</vt:lpstr>
      <vt:lpstr>Default Design</vt:lpstr>
      <vt:lpstr>Equation</vt:lpstr>
      <vt:lpstr>MathType 7.0 Equation</vt:lpstr>
      <vt:lpstr>Lecture 31</vt:lpstr>
      <vt:lpstr>Grating assisted coupler</vt:lpstr>
      <vt:lpstr>Grating assisted coupling</vt:lpstr>
      <vt:lpstr>Grating assisted coupling as a filter </vt:lpstr>
      <vt:lpstr>Coupling of counter propagating waves</vt:lpstr>
      <vt:lpstr>Distributed Bragg reflector </vt:lpstr>
      <vt:lpstr>DBR Reflectivity spectrum </vt:lpstr>
      <vt:lpstr>Reflectivity spectrum </vt:lpstr>
      <vt:lpstr>Bragg grating fabrication</vt:lpstr>
      <vt:lpstr>Bragg grating fabrication</vt:lpstr>
      <vt:lpstr>Bragg grating fabrication</vt:lpstr>
      <vt:lpstr>Fiber Bragg gratings</vt:lpstr>
      <vt:lpstr>FBG Add Drop Filter</vt:lpstr>
      <vt:lpstr>Phase delay of grating</vt:lpstr>
      <vt:lpstr>Group delay</vt:lpstr>
      <vt:lpstr>Effective length of DBR</vt:lpstr>
      <vt:lpstr>Photonic bandgap</vt:lpstr>
      <vt:lpstr>Photonic bandgap</vt:lpstr>
      <vt:lpstr>Standing waves </vt:lpstr>
      <vt:lpstr>Phase shifted FBG </vt:lpstr>
      <vt:lpstr>Chirped FBG dispersion compensator </vt:lpstr>
      <vt:lpstr>Sampled Grating</vt:lpstr>
      <vt:lpstr>Reflectivity of a sampled grating</vt:lpstr>
      <vt:lpstr>Sampled grating in tunable single mode lasers</vt:lpstr>
      <vt:lpstr>Laser with sampled DBR mirrors</vt:lpstr>
      <vt:lpstr>DBR with gain-DFB laser</vt:lpstr>
      <vt:lpstr>Arrayed waveguide grating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409</cp:revision>
  <cp:lastPrinted>1601-01-01T00:00:00Z</cp:lastPrinted>
  <dcterms:created xsi:type="dcterms:W3CDTF">1601-01-01T00:00:00Z</dcterms:created>
  <dcterms:modified xsi:type="dcterms:W3CDTF">2021-12-29T00:06:30Z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