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2"/>
  </p:notesMasterIdLst>
  <p:sldIdLst>
    <p:sldId id="256" r:id="rId2"/>
    <p:sldId id="277" r:id="rId3"/>
    <p:sldId id="274" r:id="rId4"/>
    <p:sldId id="276" r:id="rId5"/>
    <p:sldId id="275" r:id="rId6"/>
    <p:sldId id="278" r:id="rId7"/>
    <p:sldId id="280" r:id="rId8"/>
    <p:sldId id="281" r:id="rId9"/>
    <p:sldId id="282" r:id="rId10"/>
    <p:sldId id="291" r:id="rId11"/>
    <p:sldId id="283" r:id="rId12"/>
    <p:sldId id="284" r:id="rId13"/>
    <p:sldId id="285" r:id="rId14"/>
    <p:sldId id="286" r:id="rId15"/>
    <p:sldId id="287" r:id="rId16"/>
    <p:sldId id="288" r:id="rId17"/>
    <p:sldId id="289" r:id="rId18"/>
    <p:sldId id="290" r:id="rId19"/>
    <p:sldId id="292" r:id="rId20"/>
    <p:sldId id="293"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CC66FF"/>
    <a:srgbClr val="660033"/>
    <a:srgbClr val="0033CC"/>
    <a:srgbClr val="FF0066"/>
    <a:srgbClr val="666633"/>
    <a:srgbClr val="008080"/>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5091" autoAdjust="0"/>
  </p:normalViewPr>
  <p:slideViewPr>
    <p:cSldViewPr>
      <p:cViewPr varScale="1">
        <p:scale>
          <a:sx n="106" d="100"/>
          <a:sy n="106" d="100"/>
        </p:scale>
        <p:origin x="1716" y="162"/>
      </p:cViewPr>
      <p:guideLst>
        <p:guide orient="horz" pos="1344"/>
        <p:guide pos="388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emf"/><Relationship Id="rId12" Type="http://schemas.openxmlformats.org/officeDocument/2006/relationships/image" Target="../media/image1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 Id="rId9" Type="http://schemas.openxmlformats.org/officeDocument/2006/relationships/image" Target="../media/image11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image" Target="../media/image122.wmf"/><Relationship Id="rId7" Type="http://schemas.openxmlformats.org/officeDocument/2006/relationships/image" Target="../media/image126.wmf"/><Relationship Id="rId2" Type="http://schemas.openxmlformats.org/officeDocument/2006/relationships/image" Target="../media/image117.wmf"/><Relationship Id="rId1" Type="http://schemas.openxmlformats.org/officeDocument/2006/relationships/image" Target="../media/image121.wmf"/><Relationship Id="rId6" Type="http://schemas.openxmlformats.org/officeDocument/2006/relationships/image" Target="../media/image125.wmf"/><Relationship Id="rId5" Type="http://schemas.openxmlformats.org/officeDocument/2006/relationships/image" Target="../media/image124.wmf"/><Relationship Id="rId10" Type="http://schemas.openxmlformats.org/officeDocument/2006/relationships/image" Target="../media/image129.wmf"/><Relationship Id="rId4" Type="http://schemas.openxmlformats.org/officeDocument/2006/relationships/image" Target="../media/image123.wmf"/><Relationship Id="rId9" Type="http://schemas.openxmlformats.org/officeDocument/2006/relationships/image" Target="../media/image12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5" Type="http://schemas.openxmlformats.org/officeDocument/2006/relationships/image" Target="../media/image139.wmf"/><Relationship Id="rId4" Type="http://schemas.openxmlformats.org/officeDocument/2006/relationships/image" Target="../media/image138.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image" Target="../media/image152.wmf"/><Relationship Id="rId3" Type="http://schemas.openxmlformats.org/officeDocument/2006/relationships/image" Target="../media/image143.wmf"/><Relationship Id="rId7" Type="http://schemas.openxmlformats.org/officeDocument/2006/relationships/image" Target="../media/image146.wmf"/><Relationship Id="rId12" Type="http://schemas.openxmlformats.org/officeDocument/2006/relationships/image" Target="../media/image151.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45.wmf"/><Relationship Id="rId11" Type="http://schemas.openxmlformats.org/officeDocument/2006/relationships/image" Target="../media/image150.wmf"/><Relationship Id="rId5" Type="http://schemas.openxmlformats.org/officeDocument/2006/relationships/image" Target="../media/image144.wmf"/><Relationship Id="rId10" Type="http://schemas.openxmlformats.org/officeDocument/2006/relationships/image" Target="../media/image149.wmf"/><Relationship Id="rId4" Type="http://schemas.openxmlformats.org/officeDocument/2006/relationships/image" Target="../media/image78.wmf"/><Relationship Id="rId9" Type="http://schemas.openxmlformats.org/officeDocument/2006/relationships/image" Target="../media/image148.wmf"/><Relationship Id="rId14" Type="http://schemas.openxmlformats.org/officeDocument/2006/relationships/image" Target="../media/image153.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image" Target="../media/image167.wmf"/><Relationship Id="rId3" Type="http://schemas.openxmlformats.org/officeDocument/2006/relationships/image" Target="../media/image157.wmf"/><Relationship Id="rId7" Type="http://schemas.openxmlformats.org/officeDocument/2006/relationships/image" Target="../media/image161.wmf"/><Relationship Id="rId12" Type="http://schemas.openxmlformats.org/officeDocument/2006/relationships/image" Target="../media/image166.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11" Type="http://schemas.openxmlformats.org/officeDocument/2006/relationships/image" Target="../media/image165.wmf"/><Relationship Id="rId5" Type="http://schemas.openxmlformats.org/officeDocument/2006/relationships/image" Target="../media/image159.wmf"/><Relationship Id="rId10" Type="http://schemas.openxmlformats.org/officeDocument/2006/relationships/image" Target="../media/image164.wmf"/><Relationship Id="rId4" Type="http://schemas.openxmlformats.org/officeDocument/2006/relationships/image" Target="../media/image158.wmf"/><Relationship Id="rId9" Type="http://schemas.openxmlformats.org/officeDocument/2006/relationships/image" Target="../media/image16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25.wmf"/><Relationship Id="rId3" Type="http://schemas.openxmlformats.org/officeDocument/2006/relationships/image" Target="../media/image15.wmf"/><Relationship Id="rId7" Type="http://schemas.openxmlformats.org/officeDocument/2006/relationships/image" Target="../media/image19.wmf"/><Relationship Id="rId12" Type="http://schemas.openxmlformats.org/officeDocument/2006/relationships/image" Target="../media/image24.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11" Type="http://schemas.openxmlformats.org/officeDocument/2006/relationships/image" Target="../media/image23.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 Id="rId14"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2" Type="http://schemas.openxmlformats.org/officeDocument/2006/relationships/image" Target="../media/image27.wmf"/><Relationship Id="rId1" Type="http://schemas.openxmlformats.org/officeDocument/2006/relationships/image" Target="../media/image21.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3.e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image" Target="../media/image70.wmf"/><Relationship Id="rId3" Type="http://schemas.openxmlformats.org/officeDocument/2006/relationships/image" Target="../media/image60.wmf"/><Relationship Id="rId7" Type="http://schemas.openxmlformats.org/officeDocument/2006/relationships/image" Target="../media/image64.wmf"/><Relationship Id="rId12" Type="http://schemas.openxmlformats.org/officeDocument/2006/relationships/image" Target="../media/image69.e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11" Type="http://schemas.openxmlformats.org/officeDocument/2006/relationships/image" Target="../media/image68.wmf"/><Relationship Id="rId5" Type="http://schemas.openxmlformats.org/officeDocument/2006/relationships/image" Target="../media/image62.wmf"/><Relationship Id="rId10" Type="http://schemas.openxmlformats.org/officeDocument/2006/relationships/image" Target="../media/image67.wmf"/><Relationship Id="rId4" Type="http://schemas.openxmlformats.org/officeDocument/2006/relationships/image" Target="../media/image61.wmf"/><Relationship Id="rId9" Type="http://schemas.openxmlformats.org/officeDocument/2006/relationships/image" Target="../media/image66.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83.wmf"/><Relationship Id="rId3" Type="http://schemas.openxmlformats.org/officeDocument/2006/relationships/image" Target="../media/image73.wmf"/><Relationship Id="rId7" Type="http://schemas.openxmlformats.org/officeDocument/2006/relationships/image" Target="../media/image77.wmf"/><Relationship Id="rId12" Type="http://schemas.openxmlformats.org/officeDocument/2006/relationships/image" Target="../media/image82.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11" Type="http://schemas.openxmlformats.org/officeDocument/2006/relationships/image" Target="../media/image81.wmf"/><Relationship Id="rId5" Type="http://schemas.openxmlformats.org/officeDocument/2006/relationships/image" Target="../media/image75.wmf"/><Relationship Id="rId15" Type="http://schemas.openxmlformats.org/officeDocument/2006/relationships/image" Target="../media/image85.wmf"/><Relationship Id="rId10" Type="http://schemas.openxmlformats.org/officeDocument/2006/relationships/image" Target="../media/image80.wmf"/><Relationship Id="rId4" Type="http://schemas.openxmlformats.org/officeDocument/2006/relationships/image" Target="../media/image74.wmf"/><Relationship Id="rId9" Type="http://schemas.openxmlformats.org/officeDocument/2006/relationships/image" Target="../media/image79.wmf"/><Relationship Id="rId14" Type="http://schemas.openxmlformats.org/officeDocument/2006/relationships/image" Target="../media/image84.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78.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101.emf"/><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7D8EA46-2114-4D29-B35A-08201C601295}" type="slidenum">
              <a:rPr lang="en-US"/>
              <a:pPr>
                <a:defRPr/>
              </a:pPr>
              <a:t>‹#›</a:t>
            </a:fld>
            <a:endParaRPr lang="en-US"/>
          </a:p>
        </p:txBody>
      </p:sp>
    </p:spTree>
    <p:extLst>
      <p:ext uri="{BB962C8B-B14F-4D97-AF65-F5344CB8AC3E}">
        <p14:creationId xmlns:p14="http://schemas.microsoft.com/office/powerpoint/2010/main" val="33423117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F6C32E9-E7D2-4994-AC0F-7F8C6612DAA3}" type="slidenum">
              <a:rPr lang="en-US" smtClean="0"/>
              <a:pPr/>
              <a:t>1</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9099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noChangeArrowheads="1"/>
          </p:cNvSpPr>
          <p:nvPr>
            <p:ph type="sldNum" sz="quarter" idx="5"/>
          </p:nvPr>
        </p:nvSpPr>
        <p:spPr>
          <a:noFill/>
        </p:spPr>
        <p:txBody>
          <a:bodyPr/>
          <a:lstStyle/>
          <a:p>
            <a:fld id="{FF445EAB-BD1A-4B3D-8C9B-B7D520A67B51}" type="slidenum">
              <a:rPr lang="en-US" smtClean="0"/>
              <a:pPr/>
              <a:t>15</a:t>
            </a:fld>
            <a:endParaRPr lang="en-US" smtClean="0"/>
          </a:p>
        </p:txBody>
      </p:sp>
      <p:sp>
        <p:nvSpPr>
          <p:cNvPr id="16691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24F85FF-5281-4E5A-A900-5E7C89BEECEF}" type="slidenum">
              <a:rPr lang="en-US" sz="1200"/>
              <a:pPr algn="r"/>
              <a:t>15</a:t>
            </a:fld>
            <a:endParaRPr lang="en-US" sz="120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98371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p:cNvSpPr>
            <a:spLocks noGrp="1" noChangeArrowheads="1"/>
          </p:cNvSpPr>
          <p:nvPr>
            <p:ph type="sldNum" sz="quarter" idx="5"/>
          </p:nvPr>
        </p:nvSpPr>
        <p:spPr>
          <a:noFill/>
        </p:spPr>
        <p:txBody>
          <a:bodyPr/>
          <a:lstStyle/>
          <a:p>
            <a:fld id="{B0798598-03F9-4EA3-8E5A-01DBD64F8816}" type="slidenum">
              <a:rPr lang="en-US" smtClean="0"/>
              <a:pPr/>
              <a:t>16</a:t>
            </a:fld>
            <a:endParaRPr lang="en-US" smtClean="0"/>
          </a:p>
        </p:txBody>
      </p:sp>
      <p:sp>
        <p:nvSpPr>
          <p:cNvPr id="1710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6ECEF01-5239-44A3-BC72-02D3D9A3CEE0}" type="slidenum">
              <a:rPr lang="en-US" sz="1200"/>
              <a:pPr algn="r"/>
              <a:t>16</a:t>
            </a:fld>
            <a:endParaRPr lang="en-US" sz="120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43504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28F02-62B2-44F8-B1D5-3B99B2871A2F}" type="slidenum">
              <a:rPr lang="en-US" smtClean="0"/>
              <a:pPr/>
              <a:t>18</a:t>
            </a:fld>
            <a:endParaRPr lang="en-US"/>
          </a:p>
        </p:txBody>
      </p:sp>
    </p:spTree>
    <p:extLst>
      <p:ext uri="{BB962C8B-B14F-4D97-AF65-F5344CB8AC3E}">
        <p14:creationId xmlns:p14="http://schemas.microsoft.com/office/powerpoint/2010/main" val="1759007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6EA65D-4FC4-4FD7-9F35-9F0D77F9B226}" type="slidenum">
              <a:rPr lang="en-US" smtClean="0"/>
              <a:pPr/>
              <a:t>20</a:t>
            </a:fld>
            <a:endParaRPr lang="en-US"/>
          </a:p>
        </p:txBody>
      </p:sp>
    </p:spTree>
    <p:extLst>
      <p:ext uri="{BB962C8B-B14F-4D97-AF65-F5344CB8AC3E}">
        <p14:creationId xmlns:p14="http://schemas.microsoft.com/office/powerpoint/2010/main" val="232630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70AD53-548E-4DDB-B786-2EA63D49FE9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BF51B4-5A98-4641-8359-E108AB4DD74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5ABE36-7E36-4047-B221-FE498DDFCE8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1A4677-A278-47C8-9278-C375BD43ED1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054713-128B-4D9E-9056-173521B5C52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98B59F1-D70D-4E04-9C0E-9C8D7EE2599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DAF7307-02A3-48C8-AE8D-7BB40796744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1060777-97FC-4BFA-AFBF-4EDADF88D8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C9C8F28-77E1-4B15-A17A-47B4C7F96E5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4153608-F462-4477-A649-75AC8B3392C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4B52A62-5407-4CD9-BCDB-B04249D50D1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FC8564D-C4D2-4861-B39B-98382A0B1B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85.bin"/><Relationship Id="rId18" Type="http://schemas.openxmlformats.org/officeDocument/2006/relationships/image" Target="../media/image92.wmf"/><Relationship Id="rId3" Type="http://schemas.openxmlformats.org/officeDocument/2006/relationships/oleObject" Target="../embeddings/oleObject73.bin"/><Relationship Id="rId7" Type="http://schemas.openxmlformats.org/officeDocument/2006/relationships/oleObject" Target="../embeddings/oleObject82.bin"/><Relationship Id="rId12" Type="http://schemas.openxmlformats.org/officeDocument/2006/relationships/image" Target="../media/image89.wmf"/><Relationship Id="rId17" Type="http://schemas.openxmlformats.org/officeDocument/2006/relationships/oleObject" Target="../embeddings/oleObject87.bin"/><Relationship Id="rId2" Type="http://schemas.openxmlformats.org/officeDocument/2006/relationships/slideLayout" Target="../slideLayouts/slideLayout2.xml"/><Relationship Id="rId16" Type="http://schemas.openxmlformats.org/officeDocument/2006/relationships/image" Target="../media/image91.wmf"/><Relationship Id="rId1" Type="http://schemas.openxmlformats.org/officeDocument/2006/relationships/vmlDrawing" Target="../drawings/vmlDrawing8.vml"/><Relationship Id="rId6" Type="http://schemas.openxmlformats.org/officeDocument/2006/relationships/image" Target="../media/image86.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88.wmf"/><Relationship Id="rId19" Type="http://schemas.openxmlformats.org/officeDocument/2006/relationships/image" Target="../media/image93.jpeg"/><Relationship Id="rId4" Type="http://schemas.openxmlformats.org/officeDocument/2006/relationships/image" Target="../media/image78.wmf"/><Relationship Id="rId9" Type="http://schemas.openxmlformats.org/officeDocument/2006/relationships/oleObject" Target="../embeddings/oleObject83.bin"/><Relationship Id="rId14" Type="http://schemas.openxmlformats.org/officeDocument/2006/relationships/image" Target="../media/image90.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98.wmf"/><Relationship Id="rId18" Type="http://schemas.openxmlformats.org/officeDocument/2006/relationships/oleObject" Target="../embeddings/oleObject95.bin"/><Relationship Id="rId3" Type="http://schemas.openxmlformats.org/officeDocument/2006/relationships/image" Target="../media/image102.jpeg"/><Relationship Id="rId7" Type="http://schemas.openxmlformats.org/officeDocument/2006/relationships/image" Target="../media/image95.wmf"/><Relationship Id="rId12" Type="http://schemas.openxmlformats.org/officeDocument/2006/relationships/oleObject" Target="../embeddings/oleObject92.bin"/><Relationship Id="rId17" Type="http://schemas.openxmlformats.org/officeDocument/2006/relationships/image" Target="../media/image100.wmf"/><Relationship Id="rId2" Type="http://schemas.openxmlformats.org/officeDocument/2006/relationships/slideLayout" Target="../slideLayouts/slideLayout6.xml"/><Relationship Id="rId16" Type="http://schemas.openxmlformats.org/officeDocument/2006/relationships/oleObject" Target="../embeddings/oleObject94.bin"/><Relationship Id="rId1" Type="http://schemas.openxmlformats.org/officeDocument/2006/relationships/vmlDrawing" Target="../drawings/vmlDrawing9.vml"/><Relationship Id="rId6" Type="http://schemas.openxmlformats.org/officeDocument/2006/relationships/oleObject" Target="../embeddings/oleObject89.bin"/><Relationship Id="rId11" Type="http://schemas.openxmlformats.org/officeDocument/2006/relationships/image" Target="../media/image97.wmf"/><Relationship Id="rId5" Type="http://schemas.openxmlformats.org/officeDocument/2006/relationships/image" Target="../media/image94.wmf"/><Relationship Id="rId15" Type="http://schemas.openxmlformats.org/officeDocument/2006/relationships/image" Target="../media/image99.wmf"/><Relationship Id="rId10" Type="http://schemas.openxmlformats.org/officeDocument/2006/relationships/oleObject" Target="../embeddings/oleObject91.bin"/><Relationship Id="rId19" Type="http://schemas.openxmlformats.org/officeDocument/2006/relationships/image" Target="../media/image101.emf"/><Relationship Id="rId4" Type="http://schemas.openxmlformats.org/officeDocument/2006/relationships/oleObject" Target="../embeddings/oleObject88.bin"/><Relationship Id="rId9" Type="http://schemas.openxmlformats.org/officeDocument/2006/relationships/image" Target="../media/image96.wmf"/><Relationship Id="rId14" Type="http://schemas.openxmlformats.org/officeDocument/2006/relationships/oleObject" Target="../embeddings/oleObject93.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image" Target="../media/image107.wmf"/><Relationship Id="rId18" Type="http://schemas.openxmlformats.org/officeDocument/2006/relationships/oleObject" Target="../embeddings/oleObject103.bin"/><Relationship Id="rId3" Type="http://schemas.openxmlformats.org/officeDocument/2006/relationships/image" Target="../media/image112.jpeg"/><Relationship Id="rId21" Type="http://schemas.openxmlformats.org/officeDocument/2006/relationships/image" Target="../media/image111.wmf"/><Relationship Id="rId7" Type="http://schemas.openxmlformats.org/officeDocument/2006/relationships/image" Target="../media/image104.wmf"/><Relationship Id="rId12" Type="http://schemas.openxmlformats.org/officeDocument/2006/relationships/oleObject" Target="../embeddings/oleObject100.bin"/><Relationship Id="rId17" Type="http://schemas.openxmlformats.org/officeDocument/2006/relationships/image" Target="../media/image109.wmf"/><Relationship Id="rId2" Type="http://schemas.openxmlformats.org/officeDocument/2006/relationships/slideLayout" Target="../slideLayouts/slideLayout6.xml"/><Relationship Id="rId16" Type="http://schemas.openxmlformats.org/officeDocument/2006/relationships/oleObject" Target="../embeddings/oleObject102.bin"/><Relationship Id="rId20" Type="http://schemas.openxmlformats.org/officeDocument/2006/relationships/oleObject" Target="../embeddings/oleObject104.bin"/><Relationship Id="rId1" Type="http://schemas.openxmlformats.org/officeDocument/2006/relationships/vmlDrawing" Target="../drawings/vmlDrawing10.vml"/><Relationship Id="rId6" Type="http://schemas.openxmlformats.org/officeDocument/2006/relationships/oleObject" Target="../embeddings/oleObject97.bin"/><Relationship Id="rId11" Type="http://schemas.openxmlformats.org/officeDocument/2006/relationships/image" Target="../media/image106.wmf"/><Relationship Id="rId5" Type="http://schemas.openxmlformats.org/officeDocument/2006/relationships/image" Target="../media/image103.wmf"/><Relationship Id="rId15" Type="http://schemas.openxmlformats.org/officeDocument/2006/relationships/image" Target="../media/image108.wmf"/><Relationship Id="rId23" Type="http://schemas.openxmlformats.org/officeDocument/2006/relationships/oleObject" Target="../embeddings/oleObject106.bin"/><Relationship Id="rId10" Type="http://schemas.openxmlformats.org/officeDocument/2006/relationships/oleObject" Target="../embeddings/oleObject99.bin"/><Relationship Id="rId19" Type="http://schemas.openxmlformats.org/officeDocument/2006/relationships/image" Target="../media/image110.wmf"/><Relationship Id="rId4" Type="http://schemas.openxmlformats.org/officeDocument/2006/relationships/oleObject" Target="../embeddings/oleObject96.bin"/><Relationship Id="rId9" Type="http://schemas.openxmlformats.org/officeDocument/2006/relationships/image" Target="../media/image105.wmf"/><Relationship Id="rId14" Type="http://schemas.openxmlformats.org/officeDocument/2006/relationships/oleObject" Target="../embeddings/oleObject101.bin"/><Relationship Id="rId22" Type="http://schemas.openxmlformats.org/officeDocument/2006/relationships/oleObject" Target="../embeddings/oleObject105.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image" Target="../media/image117.wmf"/><Relationship Id="rId3" Type="http://schemas.openxmlformats.org/officeDocument/2006/relationships/image" Target="../media/image120.jpeg"/><Relationship Id="rId7" Type="http://schemas.openxmlformats.org/officeDocument/2006/relationships/image" Target="../media/image114.wmf"/><Relationship Id="rId12" Type="http://schemas.openxmlformats.org/officeDocument/2006/relationships/oleObject" Target="../embeddings/oleObject111.bin"/><Relationship Id="rId17" Type="http://schemas.openxmlformats.org/officeDocument/2006/relationships/image" Target="../media/image119.wmf"/><Relationship Id="rId2" Type="http://schemas.openxmlformats.org/officeDocument/2006/relationships/slideLayout" Target="../slideLayouts/slideLayout7.xml"/><Relationship Id="rId16" Type="http://schemas.openxmlformats.org/officeDocument/2006/relationships/oleObject" Target="../embeddings/oleObject113.bin"/><Relationship Id="rId1" Type="http://schemas.openxmlformats.org/officeDocument/2006/relationships/vmlDrawing" Target="../drawings/vmlDrawing11.vml"/><Relationship Id="rId6" Type="http://schemas.openxmlformats.org/officeDocument/2006/relationships/oleObject" Target="../embeddings/oleObject108.bin"/><Relationship Id="rId11" Type="http://schemas.openxmlformats.org/officeDocument/2006/relationships/image" Target="../media/image116.wmf"/><Relationship Id="rId5" Type="http://schemas.openxmlformats.org/officeDocument/2006/relationships/image" Target="../media/image113.wmf"/><Relationship Id="rId15" Type="http://schemas.openxmlformats.org/officeDocument/2006/relationships/image" Target="../media/image118.wmf"/><Relationship Id="rId10" Type="http://schemas.openxmlformats.org/officeDocument/2006/relationships/oleObject" Target="../embeddings/oleObject110.bin"/><Relationship Id="rId4" Type="http://schemas.openxmlformats.org/officeDocument/2006/relationships/oleObject" Target="../embeddings/oleObject107.bin"/><Relationship Id="rId9" Type="http://schemas.openxmlformats.org/officeDocument/2006/relationships/image" Target="../media/image115.wmf"/><Relationship Id="rId14" Type="http://schemas.openxmlformats.org/officeDocument/2006/relationships/oleObject" Target="../embeddings/oleObject112.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124.wmf"/><Relationship Id="rId18" Type="http://schemas.openxmlformats.org/officeDocument/2006/relationships/oleObject" Target="../embeddings/oleObject121.bin"/><Relationship Id="rId3" Type="http://schemas.openxmlformats.org/officeDocument/2006/relationships/image" Target="../media/image112.jpeg"/><Relationship Id="rId21" Type="http://schemas.openxmlformats.org/officeDocument/2006/relationships/image" Target="../media/image128.wmf"/><Relationship Id="rId7" Type="http://schemas.openxmlformats.org/officeDocument/2006/relationships/image" Target="../media/image117.wmf"/><Relationship Id="rId12" Type="http://schemas.openxmlformats.org/officeDocument/2006/relationships/oleObject" Target="../embeddings/oleObject118.bin"/><Relationship Id="rId17" Type="http://schemas.openxmlformats.org/officeDocument/2006/relationships/image" Target="../media/image126.wmf"/><Relationship Id="rId2" Type="http://schemas.openxmlformats.org/officeDocument/2006/relationships/slideLayout" Target="../slideLayouts/slideLayout7.xml"/><Relationship Id="rId16" Type="http://schemas.openxmlformats.org/officeDocument/2006/relationships/oleObject" Target="../embeddings/oleObject120.bin"/><Relationship Id="rId20" Type="http://schemas.openxmlformats.org/officeDocument/2006/relationships/oleObject" Target="../embeddings/oleObject122.bin"/><Relationship Id="rId1" Type="http://schemas.openxmlformats.org/officeDocument/2006/relationships/vmlDrawing" Target="../drawings/vmlDrawing12.vml"/><Relationship Id="rId6" Type="http://schemas.openxmlformats.org/officeDocument/2006/relationships/oleObject" Target="../embeddings/oleObject115.bin"/><Relationship Id="rId11" Type="http://schemas.openxmlformats.org/officeDocument/2006/relationships/image" Target="../media/image123.wmf"/><Relationship Id="rId5" Type="http://schemas.openxmlformats.org/officeDocument/2006/relationships/image" Target="../media/image121.wmf"/><Relationship Id="rId15" Type="http://schemas.openxmlformats.org/officeDocument/2006/relationships/image" Target="../media/image125.wmf"/><Relationship Id="rId23" Type="http://schemas.openxmlformats.org/officeDocument/2006/relationships/image" Target="../media/image129.wmf"/><Relationship Id="rId10" Type="http://schemas.openxmlformats.org/officeDocument/2006/relationships/oleObject" Target="../embeddings/oleObject117.bin"/><Relationship Id="rId19" Type="http://schemas.openxmlformats.org/officeDocument/2006/relationships/image" Target="../media/image127.emf"/><Relationship Id="rId4" Type="http://schemas.openxmlformats.org/officeDocument/2006/relationships/oleObject" Target="../embeddings/oleObject114.bin"/><Relationship Id="rId9" Type="http://schemas.openxmlformats.org/officeDocument/2006/relationships/image" Target="../media/image122.wmf"/><Relationship Id="rId14" Type="http://schemas.openxmlformats.org/officeDocument/2006/relationships/oleObject" Target="../embeddings/oleObject119.bin"/><Relationship Id="rId22" Type="http://schemas.openxmlformats.org/officeDocument/2006/relationships/oleObject" Target="../embeddings/oleObject12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0.emf"/><Relationship Id="rId7" Type="http://schemas.openxmlformats.org/officeDocument/2006/relationships/image" Target="../media/image134.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3.jpeg"/><Relationship Id="rId5" Type="http://schemas.openxmlformats.org/officeDocument/2006/relationships/image" Target="../media/image132.jpeg"/><Relationship Id="rId4" Type="http://schemas.openxmlformats.org/officeDocument/2006/relationships/image" Target="../media/image131.gif"/></Relationships>
</file>

<file path=ppt/slides/_rels/slide17.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image" Target="../media/image140.jpeg"/><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39.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136.wmf"/><Relationship Id="rId11" Type="http://schemas.openxmlformats.org/officeDocument/2006/relationships/oleObject" Target="../embeddings/oleObject128.bin"/><Relationship Id="rId5" Type="http://schemas.openxmlformats.org/officeDocument/2006/relationships/oleObject" Target="../embeddings/oleObject125.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27.bin"/></Relationships>
</file>

<file path=ppt/slides/_rels/slide18.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32.bin"/><Relationship Id="rId18" Type="http://schemas.openxmlformats.org/officeDocument/2006/relationships/image" Target="../media/image146.wmf"/><Relationship Id="rId26" Type="http://schemas.openxmlformats.org/officeDocument/2006/relationships/image" Target="../media/image150.wmf"/><Relationship Id="rId3" Type="http://schemas.openxmlformats.org/officeDocument/2006/relationships/notesSlide" Target="../notesSlides/notesSlide4.xml"/><Relationship Id="rId21" Type="http://schemas.openxmlformats.org/officeDocument/2006/relationships/oleObject" Target="../embeddings/oleObject136.bin"/><Relationship Id="rId7" Type="http://schemas.openxmlformats.org/officeDocument/2006/relationships/oleObject" Target="../embeddings/oleObject130.bin"/><Relationship Id="rId12" Type="http://schemas.openxmlformats.org/officeDocument/2006/relationships/image" Target="../media/image78.wmf"/><Relationship Id="rId17" Type="http://schemas.openxmlformats.org/officeDocument/2006/relationships/oleObject" Target="../embeddings/oleObject134.bin"/><Relationship Id="rId25" Type="http://schemas.openxmlformats.org/officeDocument/2006/relationships/oleObject" Target="../embeddings/oleObject138.bin"/><Relationship Id="rId2" Type="http://schemas.openxmlformats.org/officeDocument/2006/relationships/slideLayout" Target="../slideLayouts/slideLayout6.xml"/><Relationship Id="rId16" Type="http://schemas.openxmlformats.org/officeDocument/2006/relationships/image" Target="../media/image145.wmf"/><Relationship Id="rId20" Type="http://schemas.openxmlformats.org/officeDocument/2006/relationships/image" Target="../media/image147.wmf"/><Relationship Id="rId29" Type="http://schemas.openxmlformats.org/officeDocument/2006/relationships/oleObject" Target="../embeddings/oleObject140.bin"/><Relationship Id="rId1" Type="http://schemas.openxmlformats.org/officeDocument/2006/relationships/vmlDrawing" Target="../drawings/vmlDrawing14.vml"/><Relationship Id="rId6" Type="http://schemas.openxmlformats.org/officeDocument/2006/relationships/image" Target="../media/image141.wmf"/><Relationship Id="rId11" Type="http://schemas.openxmlformats.org/officeDocument/2006/relationships/oleObject" Target="../embeddings/oleObject73.bin"/><Relationship Id="rId24" Type="http://schemas.openxmlformats.org/officeDocument/2006/relationships/image" Target="../media/image149.wmf"/><Relationship Id="rId32" Type="http://schemas.openxmlformats.org/officeDocument/2006/relationships/image" Target="../media/image153.wmf"/><Relationship Id="rId5" Type="http://schemas.openxmlformats.org/officeDocument/2006/relationships/oleObject" Target="../embeddings/oleObject129.bin"/><Relationship Id="rId15" Type="http://schemas.openxmlformats.org/officeDocument/2006/relationships/oleObject" Target="../embeddings/oleObject133.bin"/><Relationship Id="rId23" Type="http://schemas.openxmlformats.org/officeDocument/2006/relationships/oleObject" Target="../embeddings/oleObject137.bin"/><Relationship Id="rId28" Type="http://schemas.openxmlformats.org/officeDocument/2006/relationships/image" Target="../media/image151.wmf"/><Relationship Id="rId10" Type="http://schemas.openxmlformats.org/officeDocument/2006/relationships/image" Target="../media/image143.wmf"/><Relationship Id="rId19" Type="http://schemas.openxmlformats.org/officeDocument/2006/relationships/oleObject" Target="../embeddings/oleObject135.bin"/><Relationship Id="rId31" Type="http://schemas.openxmlformats.org/officeDocument/2006/relationships/oleObject" Target="../embeddings/oleObject141.bin"/><Relationship Id="rId4" Type="http://schemas.openxmlformats.org/officeDocument/2006/relationships/image" Target="../media/image112.jpeg"/><Relationship Id="rId9" Type="http://schemas.openxmlformats.org/officeDocument/2006/relationships/oleObject" Target="../embeddings/oleObject131.bin"/><Relationship Id="rId14" Type="http://schemas.openxmlformats.org/officeDocument/2006/relationships/image" Target="../media/image144.wmf"/><Relationship Id="rId22" Type="http://schemas.openxmlformats.org/officeDocument/2006/relationships/image" Target="../media/image148.wmf"/><Relationship Id="rId27" Type="http://schemas.openxmlformats.org/officeDocument/2006/relationships/oleObject" Target="../embeddings/oleObject139.bin"/><Relationship Id="rId30" Type="http://schemas.openxmlformats.org/officeDocument/2006/relationships/image" Target="../media/image152.wmf"/></Relationships>
</file>

<file path=ppt/slides/_rels/slide19.xml.rels><?xml version="1.0" encoding="UTF-8" standalone="yes"?>
<Relationships xmlns="http://schemas.openxmlformats.org/package/2006/relationships"><Relationship Id="rId2" Type="http://schemas.openxmlformats.org/officeDocument/2006/relationships/image" Target="../media/image154.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26" Type="http://schemas.openxmlformats.org/officeDocument/2006/relationships/image" Target="../media/image12.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7.emf"/><Relationship Id="rId20"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24" Type="http://schemas.openxmlformats.org/officeDocument/2006/relationships/image" Target="../media/image11.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10" Type="http://schemas.openxmlformats.org/officeDocument/2006/relationships/image" Target="../media/image4.wmf"/><Relationship Id="rId19" Type="http://schemas.openxmlformats.org/officeDocument/2006/relationships/oleObject" Target="../embeddings/oleObject9.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 Id="rId22" Type="http://schemas.openxmlformats.org/officeDocument/2006/relationships/image" Target="../media/image10.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44.bin"/><Relationship Id="rId13" Type="http://schemas.openxmlformats.org/officeDocument/2006/relationships/image" Target="../media/image159.wmf"/><Relationship Id="rId18" Type="http://schemas.openxmlformats.org/officeDocument/2006/relationships/oleObject" Target="../embeddings/oleObject149.bin"/><Relationship Id="rId26" Type="http://schemas.openxmlformats.org/officeDocument/2006/relationships/oleObject" Target="../embeddings/oleObject153.bin"/><Relationship Id="rId3" Type="http://schemas.openxmlformats.org/officeDocument/2006/relationships/notesSlide" Target="../notesSlides/notesSlide5.xml"/><Relationship Id="rId21" Type="http://schemas.openxmlformats.org/officeDocument/2006/relationships/image" Target="../media/image163.wmf"/><Relationship Id="rId7" Type="http://schemas.openxmlformats.org/officeDocument/2006/relationships/image" Target="../media/image156.wmf"/><Relationship Id="rId12" Type="http://schemas.openxmlformats.org/officeDocument/2006/relationships/oleObject" Target="../embeddings/oleObject146.bin"/><Relationship Id="rId17" Type="http://schemas.openxmlformats.org/officeDocument/2006/relationships/image" Target="../media/image161.wmf"/><Relationship Id="rId25" Type="http://schemas.openxmlformats.org/officeDocument/2006/relationships/image" Target="../media/image165.wmf"/><Relationship Id="rId2" Type="http://schemas.openxmlformats.org/officeDocument/2006/relationships/slideLayout" Target="../slideLayouts/slideLayout6.xml"/><Relationship Id="rId16" Type="http://schemas.openxmlformats.org/officeDocument/2006/relationships/oleObject" Target="../embeddings/oleObject148.bin"/><Relationship Id="rId20" Type="http://schemas.openxmlformats.org/officeDocument/2006/relationships/oleObject" Target="../embeddings/oleObject150.bin"/><Relationship Id="rId29" Type="http://schemas.openxmlformats.org/officeDocument/2006/relationships/image" Target="../media/image167.wmf"/><Relationship Id="rId1" Type="http://schemas.openxmlformats.org/officeDocument/2006/relationships/vmlDrawing" Target="../drawings/vmlDrawing15.vml"/><Relationship Id="rId6" Type="http://schemas.openxmlformats.org/officeDocument/2006/relationships/oleObject" Target="../embeddings/oleObject143.bin"/><Relationship Id="rId11" Type="http://schemas.openxmlformats.org/officeDocument/2006/relationships/image" Target="../media/image158.wmf"/><Relationship Id="rId24" Type="http://schemas.openxmlformats.org/officeDocument/2006/relationships/oleObject" Target="../embeddings/oleObject152.bin"/><Relationship Id="rId5" Type="http://schemas.openxmlformats.org/officeDocument/2006/relationships/image" Target="../media/image155.wmf"/><Relationship Id="rId15" Type="http://schemas.openxmlformats.org/officeDocument/2006/relationships/image" Target="../media/image160.wmf"/><Relationship Id="rId23" Type="http://schemas.openxmlformats.org/officeDocument/2006/relationships/image" Target="../media/image164.wmf"/><Relationship Id="rId28" Type="http://schemas.openxmlformats.org/officeDocument/2006/relationships/oleObject" Target="../embeddings/oleObject154.bin"/><Relationship Id="rId10" Type="http://schemas.openxmlformats.org/officeDocument/2006/relationships/oleObject" Target="../embeddings/oleObject145.bin"/><Relationship Id="rId19" Type="http://schemas.openxmlformats.org/officeDocument/2006/relationships/image" Target="../media/image162.wmf"/><Relationship Id="rId4" Type="http://schemas.openxmlformats.org/officeDocument/2006/relationships/oleObject" Target="../embeddings/oleObject142.bin"/><Relationship Id="rId9" Type="http://schemas.openxmlformats.org/officeDocument/2006/relationships/image" Target="../media/image157.wmf"/><Relationship Id="rId14" Type="http://schemas.openxmlformats.org/officeDocument/2006/relationships/oleObject" Target="../embeddings/oleObject147.bin"/><Relationship Id="rId22" Type="http://schemas.openxmlformats.org/officeDocument/2006/relationships/oleObject" Target="../embeddings/oleObject151.bin"/><Relationship Id="rId27" Type="http://schemas.openxmlformats.org/officeDocument/2006/relationships/image" Target="../media/image166.wmf"/></Relationships>
</file>

<file path=ppt/slides/_rels/slide3.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8.bin"/><Relationship Id="rId18" Type="http://schemas.openxmlformats.org/officeDocument/2006/relationships/image" Target="../media/image20.wmf"/><Relationship Id="rId26" Type="http://schemas.openxmlformats.org/officeDocument/2006/relationships/image" Target="../media/image24.wmf"/><Relationship Id="rId3" Type="http://schemas.openxmlformats.org/officeDocument/2006/relationships/oleObject" Target="../embeddings/oleObject13.bin"/><Relationship Id="rId21" Type="http://schemas.openxmlformats.org/officeDocument/2006/relationships/oleObject" Target="../embeddings/oleObject22.bin"/><Relationship Id="rId7" Type="http://schemas.openxmlformats.org/officeDocument/2006/relationships/oleObject" Target="../embeddings/oleObject15.bin"/><Relationship Id="rId12" Type="http://schemas.openxmlformats.org/officeDocument/2006/relationships/image" Target="../media/image17.wmf"/><Relationship Id="rId17" Type="http://schemas.openxmlformats.org/officeDocument/2006/relationships/oleObject" Target="../embeddings/oleObject20.bin"/><Relationship Id="rId25" Type="http://schemas.openxmlformats.org/officeDocument/2006/relationships/oleObject" Target="../embeddings/oleObject24.bin"/><Relationship Id="rId2" Type="http://schemas.openxmlformats.org/officeDocument/2006/relationships/slideLayout" Target="../slideLayouts/slideLayout2.xml"/><Relationship Id="rId16" Type="http://schemas.openxmlformats.org/officeDocument/2006/relationships/image" Target="../media/image19.wmf"/><Relationship Id="rId20" Type="http://schemas.openxmlformats.org/officeDocument/2006/relationships/image" Target="../media/image21.wmf"/><Relationship Id="rId29" Type="http://schemas.openxmlformats.org/officeDocument/2006/relationships/oleObject" Target="../embeddings/oleObject26.bin"/><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oleObject" Target="../embeddings/oleObject17.bin"/><Relationship Id="rId24" Type="http://schemas.openxmlformats.org/officeDocument/2006/relationships/image" Target="../media/image23.wmf"/><Relationship Id="rId5" Type="http://schemas.openxmlformats.org/officeDocument/2006/relationships/oleObject" Target="../embeddings/oleObject14.bin"/><Relationship Id="rId15" Type="http://schemas.openxmlformats.org/officeDocument/2006/relationships/oleObject" Target="../embeddings/oleObject19.bin"/><Relationship Id="rId23" Type="http://schemas.openxmlformats.org/officeDocument/2006/relationships/oleObject" Target="../embeddings/oleObject23.bin"/><Relationship Id="rId28" Type="http://schemas.openxmlformats.org/officeDocument/2006/relationships/image" Target="../media/image25.wmf"/><Relationship Id="rId10" Type="http://schemas.openxmlformats.org/officeDocument/2006/relationships/image" Target="../media/image16.wmf"/><Relationship Id="rId19" Type="http://schemas.openxmlformats.org/officeDocument/2006/relationships/oleObject" Target="../embeddings/oleObject21.bin"/><Relationship Id="rId4" Type="http://schemas.openxmlformats.org/officeDocument/2006/relationships/image" Target="../media/image13.wmf"/><Relationship Id="rId9" Type="http://schemas.openxmlformats.org/officeDocument/2006/relationships/oleObject" Target="../embeddings/oleObject16.bin"/><Relationship Id="rId14" Type="http://schemas.openxmlformats.org/officeDocument/2006/relationships/image" Target="../media/image18.wmf"/><Relationship Id="rId22" Type="http://schemas.openxmlformats.org/officeDocument/2006/relationships/image" Target="../media/image22.wmf"/><Relationship Id="rId27" Type="http://schemas.openxmlformats.org/officeDocument/2006/relationships/oleObject" Target="../embeddings/oleObject25.bin"/><Relationship Id="rId30" Type="http://schemas.openxmlformats.org/officeDocument/2006/relationships/image" Target="../media/image26.emf"/></Relationships>
</file>

<file path=ppt/slides/_rels/slide4.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2.bin"/><Relationship Id="rId18" Type="http://schemas.openxmlformats.org/officeDocument/2006/relationships/image" Target="../media/image33.wmf"/><Relationship Id="rId26" Type="http://schemas.openxmlformats.org/officeDocument/2006/relationships/oleObject" Target="../embeddings/oleObject38.bin"/><Relationship Id="rId3" Type="http://schemas.openxmlformats.org/officeDocument/2006/relationships/oleObject" Target="../embeddings/oleObject27.bin"/><Relationship Id="rId21" Type="http://schemas.openxmlformats.org/officeDocument/2006/relationships/image" Target="../media/image34.wmf"/><Relationship Id="rId7" Type="http://schemas.openxmlformats.org/officeDocument/2006/relationships/oleObject" Target="../embeddings/oleObject29.bin"/><Relationship Id="rId12" Type="http://schemas.openxmlformats.org/officeDocument/2006/relationships/image" Target="../media/image30.wmf"/><Relationship Id="rId17" Type="http://schemas.openxmlformats.org/officeDocument/2006/relationships/oleObject" Target="../embeddings/oleObject34.bin"/><Relationship Id="rId25" Type="http://schemas.openxmlformats.org/officeDocument/2006/relationships/image" Target="../media/image36.wmf"/><Relationship Id="rId2" Type="http://schemas.openxmlformats.org/officeDocument/2006/relationships/slideLayout" Target="../slideLayouts/slideLayout2.xml"/><Relationship Id="rId16" Type="http://schemas.openxmlformats.org/officeDocument/2006/relationships/image" Target="../media/image32.wmf"/><Relationship Id="rId20" Type="http://schemas.openxmlformats.org/officeDocument/2006/relationships/oleObject" Target="../embeddings/oleObject35.bin"/><Relationship Id="rId1" Type="http://schemas.openxmlformats.org/officeDocument/2006/relationships/vmlDrawing" Target="../drawings/vmlDrawing3.vml"/><Relationship Id="rId6" Type="http://schemas.openxmlformats.org/officeDocument/2006/relationships/image" Target="../media/image27.wmf"/><Relationship Id="rId11" Type="http://schemas.openxmlformats.org/officeDocument/2006/relationships/oleObject" Target="../embeddings/oleObject31.bin"/><Relationship Id="rId24" Type="http://schemas.openxmlformats.org/officeDocument/2006/relationships/oleObject" Target="../embeddings/oleObject37.bin"/><Relationship Id="rId5" Type="http://schemas.openxmlformats.org/officeDocument/2006/relationships/oleObject" Target="../embeddings/oleObject28.bin"/><Relationship Id="rId15" Type="http://schemas.openxmlformats.org/officeDocument/2006/relationships/oleObject" Target="../embeddings/oleObject33.bin"/><Relationship Id="rId23" Type="http://schemas.openxmlformats.org/officeDocument/2006/relationships/image" Target="../media/image35.wmf"/><Relationship Id="rId10" Type="http://schemas.openxmlformats.org/officeDocument/2006/relationships/image" Target="../media/image29.wmf"/><Relationship Id="rId19" Type="http://schemas.openxmlformats.org/officeDocument/2006/relationships/image" Target="../media/image38.emf"/><Relationship Id="rId4" Type="http://schemas.openxmlformats.org/officeDocument/2006/relationships/image" Target="../media/image21.wmf"/><Relationship Id="rId9" Type="http://schemas.openxmlformats.org/officeDocument/2006/relationships/oleObject" Target="../embeddings/oleObject30.bin"/><Relationship Id="rId14" Type="http://schemas.openxmlformats.org/officeDocument/2006/relationships/image" Target="../media/image31.wmf"/><Relationship Id="rId22" Type="http://schemas.openxmlformats.org/officeDocument/2006/relationships/oleObject" Target="../embeddings/oleObject36.bin"/><Relationship Id="rId27" Type="http://schemas.openxmlformats.org/officeDocument/2006/relationships/image" Target="../media/image37.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3.wmf"/><Relationship Id="rId3" Type="http://schemas.openxmlformats.org/officeDocument/2006/relationships/image" Target="../media/image46.emf"/><Relationship Id="rId7" Type="http://schemas.openxmlformats.org/officeDocument/2006/relationships/image" Target="../media/image40.wmf"/><Relationship Id="rId12" Type="http://schemas.openxmlformats.org/officeDocument/2006/relationships/oleObject" Target="../embeddings/oleObject43.bin"/><Relationship Id="rId17" Type="http://schemas.openxmlformats.org/officeDocument/2006/relationships/image" Target="../media/image45.wmf"/><Relationship Id="rId2" Type="http://schemas.openxmlformats.org/officeDocument/2006/relationships/slideLayout" Target="../slideLayouts/slideLayout2.xml"/><Relationship Id="rId16" Type="http://schemas.openxmlformats.org/officeDocument/2006/relationships/oleObject" Target="../embeddings/oleObject45.bin"/><Relationship Id="rId1" Type="http://schemas.openxmlformats.org/officeDocument/2006/relationships/vmlDrawing" Target="../drawings/vmlDrawing4.vml"/><Relationship Id="rId6" Type="http://schemas.openxmlformats.org/officeDocument/2006/relationships/oleObject" Target="../embeddings/oleObject40.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1.wmf"/><Relationship Id="rId14" Type="http://schemas.openxmlformats.org/officeDocument/2006/relationships/oleObject" Target="../embeddings/oleObject44.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1.wmf"/><Relationship Id="rId18" Type="http://schemas.openxmlformats.org/officeDocument/2006/relationships/oleObject" Target="../embeddings/oleObject52.bin"/><Relationship Id="rId3" Type="http://schemas.openxmlformats.org/officeDocument/2006/relationships/image" Target="../media/image54.jpeg"/><Relationship Id="rId7" Type="http://schemas.openxmlformats.org/officeDocument/2006/relationships/image" Target="../media/image48.wmf"/><Relationship Id="rId12" Type="http://schemas.openxmlformats.org/officeDocument/2006/relationships/oleObject" Target="../embeddings/oleObject50.bin"/><Relationship Id="rId17" Type="http://schemas.openxmlformats.org/officeDocument/2006/relationships/image" Target="../media/image55.png"/><Relationship Id="rId2" Type="http://schemas.openxmlformats.org/officeDocument/2006/relationships/slideLayout" Target="../slideLayouts/slideLayout2.xml"/><Relationship Id="rId16" Type="http://schemas.openxmlformats.org/officeDocument/2006/relationships/image" Target="../media/image46.emf"/><Relationship Id="rId1" Type="http://schemas.openxmlformats.org/officeDocument/2006/relationships/vmlDrawing" Target="../drawings/vmlDrawing5.vml"/><Relationship Id="rId6" Type="http://schemas.openxmlformats.org/officeDocument/2006/relationships/oleObject" Target="../embeddings/oleObject47.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10" Type="http://schemas.openxmlformats.org/officeDocument/2006/relationships/oleObject" Target="../embeddings/oleObject49.bin"/><Relationship Id="rId19" Type="http://schemas.openxmlformats.org/officeDocument/2006/relationships/image" Target="../media/image53.emf"/><Relationship Id="rId4" Type="http://schemas.openxmlformats.org/officeDocument/2006/relationships/oleObject" Target="../embeddings/oleObject46.bin"/><Relationship Id="rId9" Type="http://schemas.openxmlformats.org/officeDocument/2006/relationships/image" Target="../media/image49.wmf"/><Relationship Id="rId14" Type="http://schemas.openxmlformats.org/officeDocument/2006/relationships/oleObject" Target="../embeddings/oleObject51.bin"/></Relationships>
</file>

<file path=ppt/slides/_rels/slide7.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58.bin"/><Relationship Id="rId18" Type="http://schemas.openxmlformats.org/officeDocument/2006/relationships/image" Target="../media/image65.wmf"/><Relationship Id="rId26" Type="http://schemas.openxmlformats.org/officeDocument/2006/relationships/image" Target="../media/image69.emf"/><Relationship Id="rId3" Type="http://schemas.openxmlformats.org/officeDocument/2006/relationships/oleObject" Target="../embeddings/oleObject53.bin"/><Relationship Id="rId21" Type="http://schemas.openxmlformats.org/officeDocument/2006/relationships/oleObject" Target="../embeddings/oleObject62.bin"/><Relationship Id="rId7" Type="http://schemas.openxmlformats.org/officeDocument/2006/relationships/oleObject" Target="../embeddings/oleObject55.bin"/><Relationship Id="rId12" Type="http://schemas.openxmlformats.org/officeDocument/2006/relationships/image" Target="../media/image62.wmf"/><Relationship Id="rId17" Type="http://schemas.openxmlformats.org/officeDocument/2006/relationships/oleObject" Target="../embeddings/oleObject60.bin"/><Relationship Id="rId25" Type="http://schemas.openxmlformats.org/officeDocument/2006/relationships/oleObject" Target="../embeddings/oleObject64.bin"/><Relationship Id="rId2" Type="http://schemas.openxmlformats.org/officeDocument/2006/relationships/slideLayout" Target="../slideLayouts/slideLayout2.xml"/><Relationship Id="rId16" Type="http://schemas.openxmlformats.org/officeDocument/2006/relationships/image" Target="../media/image64.wmf"/><Relationship Id="rId20" Type="http://schemas.openxmlformats.org/officeDocument/2006/relationships/image" Target="../media/image66.wmf"/><Relationship Id="rId1" Type="http://schemas.openxmlformats.org/officeDocument/2006/relationships/vmlDrawing" Target="../drawings/vmlDrawing6.vml"/><Relationship Id="rId6" Type="http://schemas.openxmlformats.org/officeDocument/2006/relationships/image" Target="../media/image59.wmf"/><Relationship Id="rId11" Type="http://schemas.openxmlformats.org/officeDocument/2006/relationships/oleObject" Target="../embeddings/oleObject57.bin"/><Relationship Id="rId24" Type="http://schemas.openxmlformats.org/officeDocument/2006/relationships/image" Target="../media/image68.wmf"/><Relationship Id="rId5" Type="http://schemas.openxmlformats.org/officeDocument/2006/relationships/oleObject" Target="../embeddings/oleObject54.bin"/><Relationship Id="rId15" Type="http://schemas.openxmlformats.org/officeDocument/2006/relationships/oleObject" Target="../embeddings/oleObject59.bin"/><Relationship Id="rId23" Type="http://schemas.openxmlformats.org/officeDocument/2006/relationships/oleObject" Target="../embeddings/oleObject63.bin"/><Relationship Id="rId28" Type="http://schemas.openxmlformats.org/officeDocument/2006/relationships/image" Target="../media/image70.wmf"/><Relationship Id="rId10" Type="http://schemas.openxmlformats.org/officeDocument/2006/relationships/image" Target="../media/image61.wmf"/><Relationship Id="rId19" Type="http://schemas.openxmlformats.org/officeDocument/2006/relationships/oleObject" Target="../embeddings/oleObject61.bin"/><Relationship Id="rId4" Type="http://schemas.openxmlformats.org/officeDocument/2006/relationships/image" Target="../media/image58.wmf"/><Relationship Id="rId9" Type="http://schemas.openxmlformats.org/officeDocument/2006/relationships/oleObject" Target="../embeddings/oleObject56.bin"/><Relationship Id="rId14" Type="http://schemas.openxmlformats.org/officeDocument/2006/relationships/image" Target="../media/image63.wmf"/><Relationship Id="rId22" Type="http://schemas.openxmlformats.org/officeDocument/2006/relationships/image" Target="../media/image67.wmf"/><Relationship Id="rId27" Type="http://schemas.openxmlformats.org/officeDocument/2006/relationships/oleObject" Target="../embeddings/oleObject65.bin"/></Relationships>
</file>

<file path=ppt/slides/_rels/slide9.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71.bin"/><Relationship Id="rId18" Type="http://schemas.openxmlformats.org/officeDocument/2006/relationships/image" Target="../media/image78.wmf"/><Relationship Id="rId26" Type="http://schemas.openxmlformats.org/officeDocument/2006/relationships/image" Target="../media/image82.wmf"/><Relationship Id="rId3" Type="http://schemas.openxmlformats.org/officeDocument/2006/relationships/oleObject" Target="../embeddings/oleObject66.bin"/><Relationship Id="rId21" Type="http://schemas.openxmlformats.org/officeDocument/2006/relationships/oleObject" Target="../embeddings/oleObject75.bin"/><Relationship Id="rId7" Type="http://schemas.openxmlformats.org/officeDocument/2006/relationships/oleObject" Target="../embeddings/oleObject68.bin"/><Relationship Id="rId12" Type="http://schemas.openxmlformats.org/officeDocument/2006/relationships/image" Target="../media/image75.wmf"/><Relationship Id="rId17" Type="http://schemas.openxmlformats.org/officeDocument/2006/relationships/oleObject" Target="../embeddings/oleObject73.bin"/><Relationship Id="rId25" Type="http://schemas.openxmlformats.org/officeDocument/2006/relationships/oleObject" Target="../embeddings/oleObject77.bin"/><Relationship Id="rId2" Type="http://schemas.openxmlformats.org/officeDocument/2006/relationships/slideLayout" Target="../slideLayouts/slideLayout2.xml"/><Relationship Id="rId16" Type="http://schemas.openxmlformats.org/officeDocument/2006/relationships/image" Target="../media/image77.wmf"/><Relationship Id="rId20" Type="http://schemas.openxmlformats.org/officeDocument/2006/relationships/image" Target="../media/image79.wmf"/><Relationship Id="rId29" Type="http://schemas.openxmlformats.org/officeDocument/2006/relationships/oleObject" Target="../embeddings/oleObject79.bin"/><Relationship Id="rId1" Type="http://schemas.openxmlformats.org/officeDocument/2006/relationships/vmlDrawing" Target="../drawings/vmlDrawing7.vml"/><Relationship Id="rId6" Type="http://schemas.openxmlformats.org/officeDocument/2006/relationships/image" Target="../media/image72.wmf"/><Relationship Id="rId11" Type="http://schemas.openxmlformats.org/officeDocument/2006/relationships/oleObject" Target="../embeddings/oleObject70.bin"/><Relationship Id="rId24" Type="http://schemas.openxmlformats.org/officeDocument/2006/relationships/image" Target="../media/image81.wmf"/><Relationship Id="rId32" Type="http://schemas.openxmlformats.org/officeDocument/2006/relationships/image" Target="../media/image85.wmf"/><Relationship Id="rId5" Type="http://schemas.openxmlformats.org/officeDocument/2006/relationships/oleObject" Target="../embeddings/oleObject67.bin"/><Relationship Id="rId15" Type="http://schemas.openxmlformats.org/officeDocument/2006/relationships/oleObject" Target="../embeddings/oleObject72.bin"/><Relationship Id="rId23" Type="http://schemas.openxmlformats.org/officeDocument/2006/relationships/oleObject" Target="../embeddings/oleObject76.bin"/><Relationship Id="rId28" Type="http://schemas.openxmlformats.org/officeDocument/2006/relationships/image" Target="../media/image83.wmf"/><Relationship Id="rId10" Type="http://schemas.openxmlformats.org/officeDocument/2006/relationships/image" Target="../media/image74.wmf"/><Relationship Id="rId19" Type="http://schemas.openxmlformats.org/officeDocument/2006/relationships/oleObject" Target="../embeddings/oleObject74.bin"/><Relationship Id="rId31" Type="http://schemas.openxmlformats.org/officeDocument/2006/relationships/oleObject" Target="../embeddings/oleObject80.bin"/><Relationship Id="rId4" Type="http://schemas.openxmlformats.org/officeDocument/2006/relationships/image" Target="../media/image71.wmf"/><Relationship Id="rId9" Type="http://schemas.openxmlformats.org/officeDocument/2006/relationships/oleObject" Target="../embeddings/oleObject69.bin"/><Relationship Id="rId14" Type="http://schemas.openxmlformats.org/officeDocument/2006/relationships/image" Target="../media/image76.wmf"/><Relationship Id="rId22" Type="http://schemas.openxmlformats.org/officeDocument/2006/relationships/image" Target="../media/image80.wmf"/><Relationship Id="rId27" Type="http://schemas.openxmlformats.org/officeDocument/2006/relationships/oleObject" Target="../embeddings/oleObject78.bin"/><Relationship Id="rId30" Type="http://schemas.openxmlformats.org/officeDocument/2006/relationships/image" Target="../media/image8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6A986689-822A-4042-83BD-F011132A3E93}" type="slidenum">
              <a:rPr lang="en-US" smtClean="0"/>
              <a:pPr/>
              <a:t>1</a:t>
            </a:fld>
            <a:endParaRPr lang="en-US" smtClean="0"/>
          </a:p>
        </p:txBody>
      </p:sp>
      <p:sp>
        <p:nvSpPr>
          <p:cNvPr id="11267" name="Rectangle 2"/>
          <p:cNvSpPr>
            <a:spLocks noGrp="1" noChangeArrowheads="1"/>
          </p:cNvSpPr>
          <p:nvPr>
            <p:ph type="ctrTitle"/>
          </p:nvPr>
        </p:nvSpPr>
        <p:spPr/>
        <p:txBody>
          <a:bodyPr/>
          <a:lstStyle/>
          <a:p>
            <a:pPr eaLnBrk="1" hangingPunct="1"/>
            <a:r>
              <a:rPr lang="en-US" dirty="0" smtClean="0"/>
              <a:t>Lecture 34</a:t>
            </a:r>
          </a:p>
        </p:txBody>
      </p:sp>
      <p:sp>
        <p:nvSpPr>
          <p:cNvPr id="11268" name="Rectangle 3"/>
          <p:cNvSpPr>
            <a:spLocks noGrp="1" noChangeArrowheads="1"/>
          </p:cNvSpPr>
          <p:nvPr>
            <p:ph type="subTitle" idx="1"/>
          </p:nvPr>
        </p:nvSpPr>
        <p:spPr/>
        <p:txBody>
          <a:bodyPr/>
          <a:lstStyle/>
          <a:p>
            <a:pPr eaLnBrk="1" hangingPunct="1"/>
            <a:r>
              <a:rPr lang="en-US" dirty="0" smtClean="0"/>
              <a:t>Localized SPP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681" y="-141142"/>
            <a:ext cx="8229600" cy="1143000"/>
          </a:xfrm>
        </p:spPr>
        <p:txBody>
          <a:bodyPr/>
          <a:lstStyle/>
          <a:p>
            <a:r>
              <a:rPr lang="en-US" sz="3200" dirty="0" smtClean="0"/>
              <a:t>LSP resonance as a circuit</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10</a:t>
            </a:fld>
            <a:endParaRPr lang="en-US"/>
          </a:p>
        </p:txBody>
      </p:sp>
      <p:sp>
        <p:nvSpPr>
          <p:cNvPr id="6" name="TextBox 5"/>
          <p:cNvSpPr txBox="1"/>
          <p:nvPr/>
        </p:nvSpPr>
        <p:spPr>
          <a:xfrm>
            <a:off x="570597" y="982349"/>
            <a:ext cx="2954655" cy="369332"/>
          </a:xfrm>
          <a:prstGeom prst="rect">
            <a:avLst/>
          </a:prstGeom>
          <a:noFill/>
        </p:spPr>
        <p:txBody>
          <a:bodyPr wrap="none" rtlCol="0">
            <a:spAutoFit/>
          </a:bodyPr>
          <a:lstStyle/>
          <a:p>
            <a:r>
              <a:rPr lang="en-US" dirty="0" smtClean="0"/>
              <a:t>Sphere -Kinetic Inductance</a:t>
            </a:r>
            <a:endParaRPr lang="en-US" dirty="0"/>
          </a:p>
        </p:txBody>
      </p:sp>
      <p:grpSp>
        <p:nvGrpSpPr>
          <p:cNvPr id="7" name="Group 6"/>
          <p:cNvGrpSpPr/>
          <p:nvPr/>
        </p:nvGrpSpPr>
        <p:grpSpPr>
          <a:xfrm>
            <a:off x="4296135" y="814645"/>
            <a:ext cx="882641" cy="1351535"/>
            <a:chOff x="510179" y="4315739"/>
            <a:chExt cx="882641" cy="1351535"/>
          </a:xfrm>
        </p:grpSpPr>
        <p:sp>
          <p:nvSpPr>
            <p:cNvPr id="8" name="Oval 7"/>
            <p:cNvSpPr/>
            <p:nvPr/>
          </p:nvSpPr>
          <p:spPr>
            <a:xfrm>
              <a:off x="510180" y="4315739"/>
              <a:ext cx="882640" cy="86785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8" idx="2"/>
            </p:cNvCxnSpPr>
            <p:nvPr/>
          </p:nvCxnSpPr>
          <p:spPr>
            <a:xfrm>
              <a:off x="510180" y="4749668"/>
              <a:ext cx="0" cy="77487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6"/>
            </p:cNvCxnSpPr>
            <p:nvPr/>
          </p:nvCxnSpPr>
          <p:spPr>
            <a:xfrm>
              <a:off x="1392820" y="4749668"/>
              <a:ext cx="0" cy="80586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10180" y="5524542"/>
              <a:ext cx="88264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75494" y="5205609"/>
              <a:ext cx="336952" cy="461665"/>
            </a:xfrm>
            <a:prstGeom prst="rect">
              <a:avLst/>
            </a:prstGeom>
            <a:noFill/>
          </p:spPr>
          <p:txBody>
            <a:bodyPr wrap="none" rtlCol="0">
              <a:spAutoFit/>
            </a:bodyPr>
            <a:lstStyle/>
            <a:p>
              <a:r>
                <a:rPr lang="en-US" sz="2400" b="1" dirty="0" smtClean="0"/>
                <a:t>a</a:t>
              </a:r>
              <a:endParaRPr lang="en-US" sz="2400" b="1" dirty="0"/>
            </a:p>
          </p:txBody>
        </p:sp>
        <p:graphicFrame>
          <p:nvGraphicFramePr>
            <p:cNvPr id="14" name="Object 13"/>
            <p:cNvGraphicFramePr>
              <a:graphicFrameLocks noChangeAspect="1"/>
            </p:cNvGraphicFramePr>
            <p:nvPr>
              <p:extLst>
                <p:ext uri="{D42A27DB-BD31-4B8C-83A1-F6EECF244321}">
                  <p14:modId xmlns:p14="http://schemas.microsoft.com/office/powerpoint/2010/main" val="683593286"/>
                </p:ext>
              </p:extLst>
            </p:nvPr>
          </p:nvGraphicFramePr>
          <p:xfrm>
            <a:off x="510179" y="4320280"/>
            <a:ext cx="878554" cy="687323"/>
          </p:xfrm>
          <a:graphic>
            <a:graphicData uri="http://schemas.openxmlformats.org/presentationml/2006/ole">
              <mc:AlternateContent xmlns:mc="http://schemas.openxmlformats.org/markup-compatibility/2006">
                <mc:Choice xmlns:v="urn:schemas-microsoft-com:vml" Requires="v">
                  <p:oleObj spid="_x0000_s77085" name="Equation" r:id="rId3" imgW="457200" imgH="355320" progId="Equation.DSMT4">
                    <p:embed/>
                  </p:oleObj>
                </mc:Choice>
                <mc:Fallback>
                  <p:oleObj name="Equation" r:id="rId3" imgW="457200" imgH="355320" progId="Equation.DSMT4">
                    <p:embed/>
                    <p:pic>
                      <p:nvPicPr>
                        <p:cNvPr id="24" name="Object 23"/>
                        <p:cNvPicPr/>
                        <p:nvPr/>
                      </p:nvPicPr>
                      <p:blipFill>
                        <a:blip r:embed="rId4"/>
                        <a:stretch>
                          <a:fillRect/>
                        </a:stretch>
                      </p:blipFill>
                      <p:spPr>
                        <a:xfrm>
                          <a:off x="510179" y="4320280"/>
                          <a:ext cx="878554" cy="687323"/>
                        </a:xfrm>
                        <a:prstGeom prst="rect">
                          <a:avLst/>
                        </a:prstGeom>
                      </p:spPr>
                    </p:pic>
                  </p:oleObj>
                </mc:Fallback>
              </mc:AlternateContent>
            </a:graphicData>
          </a:graphic>
        </p:graphicFrame>
      </p:grpSp>
      <p:graphicFrame>
        <p:nvGraphicFramePr>
          <p:cNvPr id="15" name="Object 14"/>
          <p:cNvGraphicFramePr>
            <a:graphicFrameLocks noChangeAspect="1"/>
          </p:cNvGraphicFramePr>
          <p:nvPr>
            <p:extLst>
              <p:ext uri="{D42A27DB-BD31-4B8C-83A1-F6EECF244321}">
                <p14:modId xmlns:p14="http://schemas.microsoft.com/office/powerpoint/2010/main" val="3762663476"/>
              </p:ext>
            </p:extLst>
          </p:nvPr>
        </p:nvGraphicFramePr>
        <p:xfrm>
          <a:off x="1216074" y="1490413"/>
          <a:ext cx="1663700" cy="444500"/>
        </p:xfrm>
        <a:graphic>
          <a:graphicData uri="http://schemas.openxmlformats.org/presentationml/2006/ole">
            <mc:AlternateContent xmlns:mc="http://schemas.openxmlformats.org/markup-compatibility/2006">
              <mc:Choice xmlns:v="urn:schemas-microsoft-com:vml" Requires="v">
                <p:oleObj spid="_x0000_s77086" name="Equation" r:id="rId5" imgW="1663560" imgH="444240" progId="Equation.DSMT4">
                  <p:embed/>
                </p:oleObj>
              </mc:Choice>
              <mc:Fallback>
                <p:oleObj name="Equation" r:id="rId5" imgW="1663560" imgH="444240" progId="Equation.DSMT4">
                  <p:embed/>
                  <p:pic>
                    <p:nvPicPr>
                      <p:cNvPr id="0" name=""/>
                      <p:cNvPicPr/>
                      <p:nvPr/>
                    </p:nvPicPr>
                    <p:blipFill>
                      <a:blip r:embed="rId6"/>
                      <a:stretch>
                        <a:fillRect/>
                      </a:stretch>
                    </p:blipFill>
                    <p:spPr>
                      <a:xfrm>
                        <a:off x="1216074" y="1490413"/>
                        <a:ext cx="1663700" cy="444500"/>
                      </a:xfrm>
                      <a:prstGeom prst="rect">
                        <a:avLst/>
                      </a:prstGeom>
                    </p:spPr>
                  </p:pic>
                </p:oleObj>
              </mc:Fallback>
            </mc:AlternateContent>
          </a:graphicData>
        </a:graphic>
      </p:graphicFrame>
      <p:sp>
        <p:nvSpPr>
          <p:cNvPr id="16" name="TextBox 15"/>
          <p:cNvSpPr txBox="1"/>
          <p:nvPr/>
        </p:nvSpPr>
        <p:spPr>
          <a:xfrm>
            <a:off x="5361099" y="955917"/>
            <a:ext cx="2467342" cy="369332"/>
          </a:xfrm>
          <a:prstGeom prst="rect">
            <a:avLst/>
          </a:prstGeom>
          <a:noFill/>
        </p:spPr>
        <p:txBody>
          <a:bodyPr wrap="none" rtlCol="0">
            <a:spAutoFit/>
          </a:bodyPr>
          <a:lstStyle/>
          <a:p>
            <a:r>
              <a:rPr lang="en-US" dirty="0" smtClean="0"/>
              <a:t>Sphere –Capacitance </a:t>
            </a:r>
            <a:endParaRPr lang="en-US" dirty="0"/>
          </a:p>
        </p:txBody>
      </p:sp>
      <p:graphicFrame>
        <p:nvGraphicFramePr>
          <p:cNvPr id="17" name="Object 16"/>
          <p:cNvGraphicFramePr>
            <a:graphicFrameLocks noChangeAspect="1"/>
          </p:cNvGraphicFramePr>
          <p:nvPr>
            <p:extLst>
              <p:ext uri="{D42A27DB-BD31-4B8C-83A1-F6EECF244321}">
                <p14:modId xmlns:p14="http://schemas.microsoft.com/office/powerpoint/2010/main" val="2232612401"/>
              </p:ext>
            </p:extLst>
          </p:nvPr>
        </p:nvGraphicFramePr>
        <p:xfrm>
          <a:off x="6172200" y="1593016"/>
          <a:ext cx="508000" cy="228600"/>
        </p:xfrm>
        <a:graphic>
          <a:graphicData uri="http://schemas.openxmlformats.org/presentationml/2006/ole">
            <mc:AlternateContent xmlns:mc="http://schemas.openxmlformats.org/markup-compatibility/2006">
              <mc:Choice xmlns:v="urn:schemas-microsoft-com:vml" Requires="v">
                <p:oleObj spid="_x0000_s77087" name="Equation" r:id="rId7" imgW="507960" imgH="228600" progId="Equation.DSMT4">
                  <p:embed/>
                </p:oleObj>
              </mc:Choice>
              <mc:Fallback>
                <p:oleObj name="Equation" r:id="rId7" imgW="507960" imgH="228600" progId="Equation.DSMT4">
                  <p:embed/>
                  <p:pic>
                    <p:nvPicPr>
                      <p:cNvPr id="0" name=""/>
                      <p:cNvPicPr/>
                      <p:nvPr/>
                    </p:nvPicPr>
                    <p:blipFill>
                      <a:blip r:embed="rId8"/>
                      <a:stretch>
                        <a:fillRect/>
                      </a:stretch>
                    </p:blipFill>
                    <p:spPr>
                      <a:xfrm>
                        <a:off x="6172200" y="1593016"/>
                        <a:ext cx="508000" cy="228600"/>
                      </a:xfrm>
                      <a:prstGeom prst="rect">
                        <a:avLst/>
                      </a:prstGeom>
                    </p:spPr>
                  </p:pic>
                </p:oleObj>
              </mc:Fallback>
            </mc:AlternateContent>
          </a:graphicData>
        </a:graphic>
      </p:graphicFrame>
      <p:grpSp>
        <p:nvGrpSpPr>
          <p:cNvPr id="24" name="Group 23"/>
          <p:cNvGrpSpPr/>
          <p:nvPr/>
        </p:nvGrpSpPr>
        <p:grpSpPr>
          <a:xfrm>
            <a:off x="152400" y="2158318"/>
            <a:ext cx="3947882" cy="431800"/>
            <a:chOff x="789574" y="3410347"/>
            <a:chExt cx="3947882" cy="431800"/>
          </a:xfrm>
        </p:grpSpPr>
        <p:sp>
          <p:nvSpPr>
            <p:cNvPr id="18" name="TextBox 17"/>
            <p:cNvSpPr txBox="1"/>
            <p:nvPr/>
          </p:nvSpPr>
          <p:spPr>
            <a:xfrm>
              <a:off x="789574" y="3443457"/>
              <a:ext cx="2249334" cy="369332"/>
            </a:xfrm>
            <a:prstGeom prst="rect">
              <a:avLst/>
            </a:prstGeom>
            <a:noFill/>
          </p:spPr>
          <p:txBody>
            <a:bodyPr wrap="none" rtlCol="0">
              <a:spAutoFit/>
            </a:bodyPr>
            <a:lstStyle/>
            <a:p>
              <a:r>
                <a:rPr lang="en-US" dirty="0" smtClean="0"/>
                <a:t>Resonant frequency</a:t>
              </a:r>
              <a:endParaRPr lang="en-US" dirty="0"/>
            </a:p>
          </p:txBody>
        </p:sp>
        <p:graphicFrame>
          <p:nvGraphicFramePr>
            <p:cNvPr id="19" name="Object 18"/>
            <p:cNvGraphicFramePr>
              <a:graphicFrameLocks noChangeAspect="1"/>
            </p:cNvGraphicFramePr>
            <p:nvPr>
              <p:extLst>
                <p:ext uri="{D42A27DB-BD31-4B8C-83A1-F6EECF244321}">
                  <p14:modId xmlns:p14="http://schemas.microsoft.com/office/powerpoint/2010/main" val="4117829795"/>
                </p:ext>
              </p:extLst>
            </p:nvPr>
          </p:nvGraphicFramePr>
          <p:xfrm>
            <a:off x="3226156" y="3410347"/>
            <a:ext cx="1511300" cy="431800"/>
          </p:xfrm>
          <a:graphic>
            <a:graphicData uri="http://schemas.openxmlformats.org/presentationml/2006/ole">
              <mc:AlternateContent xmlns:mc="http://schemas.openxmlformats.org/markup-compatibility/2006">
                <mc:Choice xmlns:v="urn:schemas-microsoft-com:vml" Requires="v">
                  <p:oleObj spid="_x0000_s77088" name="Equation" r:id="rId9" imgW="1511280" imgH="431640" progId="Equation.DSMT4">
                    <p:embed/>
                  </p:oleObj>
                </mc:Choice>
                <mc:Fallback>
                  <p:oleObj name="Equation" r:id="rId9" imgW="1511280" imgH="431640" progId="Equation.DSMT4">
                    <p:embed/>
                    <p:pic>
                      <p:nvPicPr>
                        <p:cNvPr id="0" name=""/>
                        <p:cNvPicPr/>
                        <p:nvPr/>
                      </p:nvPicPr>
                      <p:blipFill>
                        <a:blip r:embed="rId10"/>
                        <a:stretch>
                          <a:fillRect/>
                        </a:stretch>
                      </p:blipFill>
                      <p:spPr>
                        <a:xfrm>
                          <a:off x="3226156" y="3410347"/>
                          <a:ext cx="1511300" cy="431800"/>
                        </a:xfrm>
                        <a:prstGeom prst="rect">
                          <a:avLst/>
                        </a:prstGeom>
                      </p:spPr>
                    </p:pic>
                  </p:oleObj>
                </mc:Fallback>
              </mc:AlternateContent>
            </a:graphicData>
          </a:graphic>
        </p:graphicFrame>
      </p:grpSp>
      <p:grpSp>
        <p:nvGrpSpPr>
          <p:cNvPr id="25" name="Group 24"/>
          <p:cNvGrpSpPr/>
          <p:nvPr/>
        </p:nvGrpSpPr>
        <p:grpSpPr>
          <a:xfrm>
            <a:off x="420667" y="2841593"/>
            <a:ext cx="3070635" cy="482600"/>
            <a:chOff x="420667" y="2841593"/>
            <a:chExt cx="3070635" cy="482600"/>
          </a:xfrm>
        </p:grpSpPr>
        <p:graphicFrame>
          <p:nvGraphicFramePr>
            <p:cNvPr id="20" name="Object 19"/>
            <p:cNvGraphicFramePr>
              <a:graphicFrameLocks noChangeAspect="1"/>
            </p:cNvGraphicFramePr>
            <p:nvPr>
              <p:extLst>
                <p:ext uri="{D42A27DB-BD31-4B8C-83A1-F6EECF244321}">
                  <p14:modId xmlns:p14="http://schemas.microsoft.com/office/powerpoint/2010/main" val="845899487"/>
                </p:ext>
              </p:extLst>
            </p:nvPr>
          </p:nvGraphicFramePr>
          <p:xfrm>
            <a:off x="2107002" y="2841593"/>
            <a:ext cx="1384300" cy="482600"/>
          </p:xfrm>
          <a:graphic>
            <a:graphicData uri="http://schemas.openxmlformats.org/presentationml/2006/ole">
              <mc:AlternateContent xmlns:mc="http://schemas.openxmlformats.org/markup-compatibility/2006">
                <mc:Choice xmlns:v="urn:schemas-microsoft-com:vml" Requires="v">
                  <p:oleObj spid="_x0000_s77089" name="Equation" r:id="rId11" imgW="1384200" imgH="482400" progId="Equation.DSMT4">
                    <p:embed/>
                  </p:oleObj>
                </mc:Choice>
                <mc:Fallback>
                  <p:oleObj name="Equation" r:id="rId11" imgW="1384200" imgH="482400" progId="Equation.DSMT4">
                    <p:embed/>
                    <p:pic>
                      <p:nvPicPr>
                        <p:cNvPr id="0" name=""/>
                        <p:cNvPicPr/>
                        <p:nvPr/>
                      </p:nvPicPr>
                      <p:blipFill>
                        <a:blip r:embed="rId12"/>
                        <a:stretch>
                          <a:fillRect/>
                        </a:stretch>
                      </p:blipFill>
                      <p:spPr>
                        <a:xfrm>
                          <a:off x="2107002" y="2841593"/>
                          <a:ext cx="1384300" cy="482600"/>
                        </a:xfrm>
                        <a:prstGeom prst="rect">
                          <a:avLst/>
                        </a:prstGeom>
                      </p:spPr>
                    </p:pic>
                  </p:oleObj>
                </mc:Fallback>
              </mc:AlternateContent>
            </a:graphicData>
          </a:graphic>
        </p:graphicFrame>
        <p:sp>
          <p:nvSpPr>
            <p:cNvPr id="21" name="TextBox 20"/>
            <p:cNvSpPr txBox="1"/>
            <p:nvPr/>
          </p:nvSpPr>
          <p:spPr>
            <a:xfrm>
              <a:off x="420667" y="2902116"/>
              <a:ext cx="1556836" cy="369332"/>
            </a:xfrm>
            <a:prstGeom prst="rect">
              <a:avLst/>
            </a:prstGeom>
            <a:noFill/>
          </p:spPr>
          <p:txBody>
            <a:bodyPr wrap="none" rtlCol="0">
              <a:spAutoFit/>
            </a:bodyPr>
            <a:lstStyle/>
            <a:p>
              <a:r>
                <a:rPr lang="en-US" dirty="0" smtClean="0"/>
                <a:t>Correct value</a:t>
              </a:r>
              <a:endParaRPr lang="en-US" dirty="0"/>
            </a:p>
          </p:txBody>
        </p:sp>
      </p:grpSp>
      <p:sp>
        <p:nvSpPr>
          <p:cNvPr id="22" name="TextBox 21"/>
          <p:cNvSpPr txBox="1"/>
          <p:nvPr/>
        </p:nvSpPr>
        <p:spPr>
          <a:xfrm>
            <a:off x="916737" y="3377246"/>
            <a:ext cx="2351926" cy="369332"/>
          </a:xfrm>
          <a:prstGeom prst="rect">
            <a:avLst/>
          </a:prstGeom>
          <a:noFill/>
        </p:spPr>
        <p:txBody>
          <a:bodyPr wrap="none" rtlCol="0">
            <a:spAutoFit/>
          </a:bodyPr>
          <a:lstStyle/>
          <a:p>
            <a:r>
              <a:rPr lang="en-US" dirty="0" smtClean="0"/>
              <a:t>No size dependence </a:t>
            </a:r>
            <a:endParaRPr lang="en-US" dirty="0"/>
          </a:p>
        </p:txBody>
      </p:sp>
      <p:sp>
        <p:nvSpPr>
          <p:cNvPr id="23" name="TextBox 22"/>
          <p:cNvSpPr txBox="1"/>
          <p:nvPr/>
        </p:nvSpPr>
        <p:spPr>
          <a:xfrm>
            <a:off x="250638" y="3874367"/>
            <a:ext cx="2364750" cy="369332"/>
          </a:xfrm>
          <a:prstGeom prst="rect">
            <a:avLst/>
          </a:prstGeom>
          <a:noFill/>
        </p:spPr>
        <p:txBody>
          <a:bodyPr wrap="none" rtlCol="0">
            <a:spAutoFit/>
          </a:bodyPr>
          <a:lstStyle/>
          <a:p>
            <a:r>
              <a:rPr lang="en-US" dirty="0" smtClean="0"/>
              <a:t>Magnetic inductance </a:t>
            </a:r>
            <a:endParaRPr lang="en-US" dirty="0"/>
          </a:p>
        </p:txBody>
      </p:sp>
      <p:graphicFrame>
        <p:nvGraphicFramePr>
          <p:cNvPr id="26" name="Object 25"/>
          <p:cNvGraphicFramePr>
            <a:graphicFrameLocks noChangeAspect="1"/>
          </p:cNvGraphicFramePr>
          <p:nvPr>
            <p:extLst>
              <p:ext uri="{D42A27DB-BD31-4B8C-83A1-F6EECF244321}">
                <p14:modId xmlns:p14="http://schemas.microsoft.com/office/powerpoint/2010/main" val="2025278701"/>
              </p:ext>
            </p:extLst>
          </p:nvPr>
        </p:nvGraphicFramePr>
        <p:xfrm>
          <a:off x="2743200" y="3838908"/>
          <a:ext cx="854026" cy="490274"/>
        </p:xfrm>
        <a:graphic>
          <a:graphicData uri="http://schemas.openxmlformats.org/presentationml/2006/ole">
            <mc:AlternateContent xmlns:mc="http://schemas.openxmlformats.org/markup-compatibility/2006">
              <mc:Choice xmlns:v="urn:schemas-microsoft-com:vml" Requires="v">
                <p:oleObj spid="_x0000_s77090" name="Equation" r:id="rId13" imgW="685800" imgH="393480" progId="Equation.DSMT4">
                  <p:embed/>
                </p:oleObj>
              </mc:Choice>
              <mc:Fallback>
                <p:oleObj name="Equation" r:id="rId13" imgW="685800" imgH="393480" progId="Equation.DSMT4">
                  <p:embed/>
                  <p:pic>
                    <p:nvPicPr>
                      <p:cNvPr id="0" name=""/>
                      <p:cNvPicPr/>
                      <p:nvPr/>
                    </p:nvPicPr>
                    <p:blipFill>
                      <a:blip r:embed="rId14"/>
                      <a:stretch>
                        <a:fillRect/>
                      </a:stretch>
                    </p:blipFill>
                    <p:spPr>
                      <a:xfrm>
                        <a:off x="2743200" y="3838908"/>
                        <a:ext cx="854026" cy="490274"/>
                      </a:xfrm>
                      <a:prstGeom prst="rect">
                        <a:avLst/>
                      </a:prstGeom>
                    </p:spPr>
                  </p:pic>
                </p:oleObj>
              </mc:Fallback>
            </mc:AlternateContent>
          </a:graphicData>
        </a:graphic>
      </p:graphicFrame>
      <p:grpSp>
        <p:nvGrpSpPr>
          <p:cNvPr id="27" name="Group 26"/>
          <p:cNvGrpSpPr/>
          <p:nvPr/>
        </p:nvGrpSpPr>
        <p:grpSpPr>
          <a:xfrm>
            <a:off x="825211" y="4656138"/>
            <a:ext cx="3942052" cy="431800"/>
            <a:chOff x="789574" y="3409927"/>
            <a:chExt cx="3942052" cy="431800"/>
          </a:xfrm>
        </p:grpSpPr>
        <p:sp>
          <p:nvSpPr>
            <p:cNvPr id="28" name="TextBox 27"/>
            <p:cNvSpPr txBox="1"/>
            <p:nvPr/>
          </p:nvSpPr>
          <p:spPr>
            <a:xfrm>
              <a:off x="789574" y="3443457"/>
              <a:ext cx="2249334" cy="369332"/>
            </a:xfrm>
            <a:prstGeom prst="rect">
              <a:avLst/>
            </a:prstGeom>
            <a:noFill/>
          </p:spPr>
          <p:txBody>
            <a:bodyPr wrap="none" rtlCol="0">
              <a:spAutoFit/>
            </a:bodyPr>
            <a:lstStyle/>
            <a:p>
              <a:r>
                <a:rPr lang="en-US" dirty="0" smtClean="0"/>
                <a:t>Resonant frequency</a:t>
              </a:r>
              <a:endParaRPr lang="en-US" dirty="0"/>
            </a:p>
          </p:txBody>
        </p:sp>
        <p:graphicFrame>
          <p:nvGraphicFramePr>
            <p:cNvPr id="29" name="Object 28"/>
            <p:cNvGraphicFramePr>
              <a:graphicFrameLocks noChangeAspect="1"/>
            </p:cNvGraphicFramePr>
            <p:nvPr>
              <p:extLst>
                <p:ext uri="{D42A27DB-BD31-4B8C-83A1-F6EECF244321}">
                  <p14:modId xmlns:p14="http://schemas.microsoft.com/office/powerpoint/2010/main" val="2416980719"/>
                </p:ext>
              </p:extLst>
            </p:nvPr>
          </p:nvGraphicFramePr>
          <p:xfrm>
            <a:off x="3233026" y="3409927"/>
            <a:ext cx="1498600" cy="431800"/>
          </p:xfrm>
          <a:graphic>
            <a:graphicData uri="http://schemas.openxmlformats.org/presentationml/2006/ole">
              <mc:AlternateContent xmlns:mc="http://schemas.openxmlformats.org/markup-compatibility/2006">
                <mc:Choice xmlns:v="urn:schemas-microsoft-com:vml" Requires="v">
                  <p:oleObj spid="_x0000_s77091" name="Equation" r:id="rId15" imgW="1498320" imgH="431640" progId="Equation.DSMT4">
                    <p:embed/>
                  </p:oleObj>
                </mc:Choice>
                <mc:Fallback>
                  <p:oleObj name="Equation" r:id="rId15" imgW="1498320" imgH="431640" progId="Equation.DSMT4">
                    <p:embed/>
                    <p:pic>
                      <p:nvPicPr>
                        <p:cNvPr id="19" name="Object 18"/>
                        <p:cNvPicPr/>
                        <p:nvPr/>
                      </p:nvPicPr>
                      <p:blipFill>
                        <a:blip r:embed="rId16"/>
                        <a:stretch>
                          <a:fillRect/>
                        </a:stretch>
                      </p:blipFill>
                      <p:spPr>
                        <a:xfrm>
                          <a:off x="3233026" y="3409927"/>
                          <a:ext cx="1498600" cy="431800"/>
                        </a:xfrm>
                        <a:prstGeom prst="rect">
                          <a:avLst/>
                        </a:prstGeom>
                      </p:spPr>
                    </p:pic>
                  </p:oleObj>
                </mc:Fallback>
              </mc:AlternateContent>
            </a:graphicData>
          </a:graphic>
        </p:graphicFrame>
      </p:grpSp>
      <p:graphicFrame>
        <p:nvGraphicFramePr>
          <p:cNvPr id="30" name="Object 29"/>
          <p:cNvGraphicFramePr>
            <a:graphicFrameLocks noChangeAspect="1"/>
          </p:cNvGraphicFramePr>
          <p:nvPr>
            <p:extLst>
              <p:ext uri="{D42A27DB-BD31-4B8C-83A1-F6EECF244321}">
                <p14:modId xmlns:p14="http://schemas.microsoft.com/office/powerpoint/2010/main" val="1253417657"/>
              </p:ext>
            </p:extLst>
          </p:nvPr>
        </p:nvGraphicFramePr>
        <p:xfrm>
          <a:off x="5174689" y="4689668"/>
          <a:ext cx="1244600" cy="431800"/>
        </p:xfrm>
        <a:graphic>
          <a:graphicData uri="http://schemas.openxmlformats.org/presentationml/2006/ole">
            <mc:AlternateContent xmlns:mc="http://schemas.openxmlformats.org/markup-compatibility/2006">
              <mc:Choice xmlns:v="urn:schemas-microsoft-com:vml" Requires="v">
                <p:oleObj spid="_x0000_s77092" name="Equation" r:id="rId17" imgW="1244520" imgH="431640" progId="Equation.DSMT4">
                  <p:embed/>
                </p:oleObj>
              </mc:Choice>
              <mc:Fallback>
                <p:oleObj name="Equation" r:id="rId17" imgW="1244520" imgH="431640" progId="Equation.DSMT4">
                  <p:embed/>
                  <p:pic>
                    <p:nvPicPr>
                      <p:cNvPr id="0" name=""/>
                      <p:cNvPicPr/>
                      <p:nvPr/>
                    </p:nvPicPr>
                    <p:blipFill>
                      <a:blip r:embed="rId18"/>
                      <a:stretch>
                        <a:fillRect/>
                      </a:stretch>
                    </p:blipFill>
                    <p:spPr>
                      <a:xfrm>
                        <a:off x="5174689" y="4689668"/>
                        <a:ext cx="1244600" cy="431800"/>
                      </a:xfrm>
                      <a:prstGeom prst="rect">
                        <a:avLst/>
                      </a:prstGeom>
                    </p:spPr>
                  </p:pic>
                </p:oleObj>
              </mc:Fallback>
            </mc:AlternateContent>
          </a:graphicData>
        </a:graphic>
      </p:graphicFrame>
      <p:sp>
        <p:nvSpPr>
          <p:cNvPr id="31" name="TextBox 30"/>
          <p:cNvSpPr txBox="1"/>
          <p:nvPr/>
        </p:nvSpPr>
        <p:spPr>
          <a:xfrm>
            <a:off x="3525252" y="5273504"/>
            <a:ext cx="3236784" cy="369332"/>
          </a:xfrm>
          <a:prstGeom prst="rect">
            <a:avLst/>
          </a:prstGeom>
          <a:noFill/>
        </p:spPr>
        <p:txBody>
          <a:bodyPr wrap="none" rtlCol="0">
            <a:spAutoFit/>
          </a:bodyPr>
          <a:lstStyle/>
          <a:p>
            <a:r>
              <a:rPr lang="en-US" dirty="0" smtClean="0"/>
              <a:t>As expected in any resonator </a:t>
            </a:r>
            <a:endParaRPr lang="en-US" dirty="0"/>
          </a:p>
        </p:txBody>
      </p:sp>
      <p:grpSp>
        <p:nvGrpSpPr>
          <p:cNvPr id="32" name="Group 31"/>
          <p:cNvGrpSpPr/>
          <p:nvPr/>
        </p:nvGrpSpPr>
        <p:grpSpPr>
          <a:xfrm>
            <a:off x="6792229" y="1406598"/>
            <a:ext cx="2141799" cy="1422400"/>
            <a:chOff x="7324388" y="1886408"/>
            <a:chExt cx="2141799" cy="1422400"/>
          </a:xfrm>
        </p:grpSpPr>
        <p:grpSp>
          <p:nvGrpSpPr>
            <p:cNvPr id="33" name="Group 32"/>
            <p:cNvGrpSpPr/>
            <p:nvPr/>
          </p:nvGrpSpPr>
          <p:grpSpPr>
            <a:xfrm>
              <a:off x="7782238" y="1886408"/>
              <a:ext cx="1608862" cy="1422400"/>
              <a:chOff x="5706338" y="956510"/>
              <a:chExt cx="1608862" cy="1422400"/>
            </a:xfrm>
          </p:grpSpPr>
          <p:grpSp>
            <p:nvGrpSpPr>
              <p:cNvPr id="36" name="Group 35"/>
              <p:cNvGrpSpPr/>
              <p:nvPr/>
            </p:nvGrpSpPr>
            <p:grpSpPr>
              <a:xfrm>
                <a:off x="5706338" y="1067288"/>
                <a:ext cx="381000" cy="1116623"/>
                <a:chOff x="4191000" y="2236178"/>
                <a:chExt cx="381000" cy="735622"/>
              </a:xfrm>
            </p:grpSpPr>
            <p:cxnSp>
              <p:nvCxnSpPr>
                <p:cNvPr id="40" name="Straight Connector 39"/>
                <p:cNvCxnSpPr/>
                <p:nvPr/>
              </p:nvCxnSpPr>
              <p:spPr>
                <a:xfrm>
                  <a:off x="4191000" y="2514600"/>
                  <a:ext cx="381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191000" y="2667000"/>
                  <a:ext cx="381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4381500" y="2236178"/>
                  <a:ext cx="0" cy="2784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381500" y="2667000"/>
                  <a:ext cx="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7" name="Picture 2" descr="Symbol For Inductor - ClipArt Best - ClipArt Best - ClipArt Best"/>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rot="16200000">
                <a:off x="6070600" y="1134310"/>
                <a:ext cx="1422400" cy="1066800"/>
              </a:xfrm>
              <a:prstGeom prst="rect">
                <a:avLst/>
              </a:prstGeom>
              <a:noFill/>
              <a:ln w="19050">
                <a:noFill/>
              </a:ln>
              <a:extLst>
                <a:ext uri="{909E8E84-426E-40DD-AFC4-6F175D3DCCD1}">
                  <a14:hiddenFill xmlns:a14="http://schemas.microsoft.com/office/drawing/2010/main">
                    <a:solidFill>
                      <a:srgbClr val="FFFFFF"/>
                    </a:solidFill>
                  </a14:hiddenFill>
                </a:ext>
              </a:extLst>
            </p:spPr>
          </p:pic>
          <p:cxnSp>
            <p:nvCxnSpPr>
              <p:cNvPr id="38" name="Straight Connector 37"/>
              <p:cNvCxnSpPr/>
              <p:nvPr/>
            </p:nvCxnSpPr>
            <p:spPr>
              <a:xfrm flipH="1" flipV="1">
                <a:off x="5874423" y="1083561"/>
                <a:ext cx="907377" cy="85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5896838" y="2189418"/>
                <a:ext cx="907377" cy="85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7324388" y="2323171"/>
              <a:ext cx="362600" cy="369332"/>
            </a:xfrm>
            <a:prstGeom prst="rect">
              <a:avLst/>
            </a:prstGeom>
            <a:noFill/>
          </p:spPr>
          <p:txBody>
            <a:bodyPr wrap="none" rtlCol="0">
              <a:spAutoFit/>
            </a:bodyPr>
            <a:lstStyle/>
            <a:p>
              <a:r>
                <a:rPr lang="en-US" dirty="0" smtClean="0"/>
                <a:t>L</a:t>
              </a:r>
              <a:r>
                <a:rPr lang="en-US" baseline="-25000" dirty="0" smtClean="0"/>
                <a:t>K</a:t>
              </a:r>
              <a:endParaRPr lang="en-US" dirty="0"/>
            </a:p>
          </p:txBody>
        </p:sp>
        <p:sp>
          <p:nvSpPr>
            <p:cNvPr id="35" name="TextBox 34"/>
            <p:cNvSpPr txBox="1"/>
            <p:nvPr/>
          </p:nvSpPr>
          <p:spPr>
            <a:xfrm>
              <a:off x="9158089" y="2419811"/>
              <a:ext cx="308098" cy="369332"/>
            </a:xfrm>
            <a:prstGeom prst="rect">
              <a:avLst/>
            </a:prstGeom>
            <a:noFill/>
          </p:spPr>
          <p:txBody>
            <a:bodyPr wrap="none" rtlCol="0">
              <a:spAutoFit/>
            </a:bodyPr>
            <a:lstStyle/>
            <a:p>
              <a:r>
                <a:rPr lang="en-US" dirty="0"/>
                <a:t>C</a:t>
              </a:r>
            </a:p>
          </p:txBody>
        </p:sp>
      </p:grpSp>
    </p:spTree>
    <p:extLst>
      <p:ext uri="{BB962C8B-B14F-4D97-AF65-F5344CB8AC3E}">
        <p14:creationId xmlns:p14="http://schemas.microsoft.com/office/powerpoint/2010/main" val="161572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22" grpId="0"/>
      <p:bldP spid="23"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799" name="Picture 143" descr="Indian School Had Wrong Heisenberg Pic As Scientist, And Why Google Search  Is To Bla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7796" y="2141561"/>
            <a:ext cx="2968989" cy="16380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33400" y="0"/>
            <a:ext cx="8229600" cy="1143000"/>
          </a:xfrm>
        </p:spPr>
        <p:txBody>
          <a:bodyPr>
            <a:normAutofit/>
          </a:bodyPr>
          <a:lstStyle/>
          <a:p>
            <a:r>
              <a:rPr lang="en-US" sz="3200" dirty="0" smtClean="0"/>
              <a:t>Why do we need metal?</a:t>
            </a:r>
            <a:endParaRPr lang="en-US" sz="4000" dirty="0"/>
          </a:p>
        </p:txBody>
      </p:sp>
      <p:graphicFrame>
        <p:nvGraphicFramePr>
          <p:cNvPr id="3" name="Object 2"/>
          <p:cNvGraphicFramePr>
            <a:graphicFrameLocks noChangeAspect="1"/>
          </p:cNvGraphicFramePr>
          <p:nvPr>
            <p:extLst>
              <p:ext uri="{D42A27DB-BD31-4B8C-83A1-F6EECF244321}">
                <p14:modId xmlns:p14="http://schemas.microsoft.com/office/powerpoint/2010/main" val="2520544566"/>
              </p:ext>
            </p:extLst>
          </p:nvPr>
        </p:nvGraphicFramePr>
        <p:xfrm>
          <a:off x="2986434" y="1765262"/>
          <a:ext cx="2011362" cy="550862"/>
        </p:xfrm>
        <a:graphic>
          <a:graphicData uri="http://schemas.openxmlformats.org/presentationml/2006/ole">
            <mc:AlternateContent xmlns:mc="http://schemas.openxmlformats.org/markup-compatibility/2006">
              <mc:Choice xmlns:v="urn:schemas-microsoft-com:vml" Requires="v">
                <p:oleObj spid="_x0000_s70888" name="Equation" r:id="rId4" imgW="838080" imgH="228600" progId="Equation.DSMT4">
                  <p:embed/>
                </p:oleObj>
              </mc:Choice>
              <mc:Fallback>
                <p:oleObj name="Equation" r:id="rId4" imgW="838080" imgH="228600" progId="Equation.DSMT4">
                  <p:embed/>
                  <p:pic>
                    <p:nvPicPr>
                      <p:cNvPr id="3" name="Object 2"/>
                      <p:cNvPicPr>
                        <a:picLocks noChangeAspect="1" noChangeArrowheads="1"/>
                      </p:cNvPicPr>
                      <p:nvPr/>
                    </p:nvPicPr>
                    <p:blipFill>
                      <a:blip r:embed="rId5"/>
                      <a:srcRect/>
                      <a:stretch>
                        <a:fillRect/>
                      </a:stretch>
                    </p:blipFill>
                    <p:spPr bwMode="auto">
                      <a:xfrm>
                        <a:off x="2986434" y="1765262"/>
                        <a:ext cx="2011362"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1052260" y="2730702"/>
            <a:ext cx="3530321" cy="1015663"/>
          </a:xfrm>
          <a:prstGeom prst="rect">
            <a:avLst/>
          </a:prstGeom>
          <a:noFill/>
        </p:spPr>
        <p:txBody>
          <a:bodyPr wrap="square" rtlCol="0">
            <a:spAutoFit/>
          </a:bodyPr>
          <a:lstStyle/>
          <a:p>
            <a:r>
              <a:rPr lang="en-US" sz="2000" b="1" dirty="0" smtClean="0">
                <a:solidFill>
                  <a:srgbClr val="FF0000"/>
                </a:solidFill>
              </a:rPr>
              <a:t>It follows directly from the Heisenberg’s uncertainty principle</a:t>
            </a:r>
            <a:endParaRPr lang="en-US" sz="2000" b="1" dirty="0">
              <a:solidFill>
                <a:srgbClr val="FF000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332525325"/>
              </p:ext>
            </p:extLst>
          </p:nvPr>
        </p:nvGraphicFramePr>
        <p:xfrm>
          <a:off x="949931" y="3899183"/>
          <a:ext cx="2012950" cy="550862"/>
        </p:xfrm>
        <a:graphic>
          <a:graphicData uri="http://schemas.openxmlformats.org/presentationml/2006/ole">
            <mc:AlternateContent xmlns:mc="http://schemas.openxmlformats.org/markup-compatibility/2006">
              <mc:Choice xmlns:v="urn:schemas-microsoft-com:vml" Requires="v">
                <p:oleObj spid="_x0000_s70889" name="Equation" r:id="rId6" imgW="838080" imgH="228600" progId="Equation.DSMT4">
                  <p:embed/>
                </p:oleObj>
              </mc:Choice>
              <mc:Fallback>
                <p:oleObj name="Equation" r:id="rId6" imgW="838080" imgH="228600" progId="Equation.DSMT4">
                  <p:embed/>
                  <p:pic>
                    <p:nvPicPr>
                      <p:cNvPr id="5" name="Object 4"/>
                      <p:cNvPicPr>
                        <a:picLocks noChangeAspect="1" noChangeArrowheads="1"/>
                      </p:cNvPicPr>
                      <p:nvPr/>
                    </p:nvPicPr>
                    <p:blipFill>
                      <a:blip r:embed="rId7"/>
                      <a:srcRect/>
                      <a:stretch>
                        <a:fillRect/>
                      </a:stretch>
                    </p:blipFill>
                    <p:spPr bwMode="auto">
                      <a:xfrm>
                        <a:off x="949931" y="3899183"/>
                        <a:ext cx="201295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41147393"/>
              </p:ext>
            </p:extLst>
          </p:nvPr>
        </p:nvGraphicFramePr>
        <p:xfrm>
          <a:off x="6550411" y="3825551"/>
          <a:ext cx="2195513" cy="550863"/>
        </p:xfrm>
        <a:graphic>
          <a:graphicData uri="http://schemas.openxmlformats.org/presentationml/2006/ole">
            <mc:AlternateContent xmlns:mc="http://schemas.openxmlformats.org/markup-compatibility/2006">
              <mc:Choice xmlns:v="urn:schemas-microsoft-com:vml" Requires="v">
                <p:oleObj spid="_x0000_s70890" name="Equation" r:id="rId8" imgW="914400" imgH="228600" progId="Equation.DSMT4">
                  <p:embed/>
                </p:oleObj>
              </mc:Choice>
              <mc:Fallback>
                <p:oleObj name="Equation" r:id="rId8" imgW="914400" imgH="228600" progId="Equation.DSMT4">
                  <p:embed/>
                  <p:pic>
                    <p:nvPicPr>
                      <p:cNvPr id="6" name="Object 5"/>
                      <p:cNvPicPr>
                        <a:picLocks noChangeAspect="1" noChangeArrowheads="1"/>
                      </p:cNvPicPr>
                      <p:nvPr/>
                    </p:nvPicPr>
                    <p:blipFill>
                      <a:blip r:embed="rId9"/>
                      <a:srcRect/>
                      <a:stretch>
                        <a:fillRect/>
                      </a:stretch>
                    </p:blipFill>
                    <p:spPr bwMode="auto">
                      <a:xfrm>
                        <a:off x="6550411" y="3825551"/>
                        <a:ext cx="2195513"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98012171"/>
              </p:ext>
            </p:extLst>
          </p:nvPr>
        </p:nvGraphicFramePr>
        <p:xfrm>
          <a:off x="2839056" y="5115208"/>
          <a:ext cx="2012950" cy="1041400"/>
        </p:xfrm>
        <a:graphic>
          <a:graphicData uri="http://schemas.openxmlformats.org/presentationml/2006/ole">
            <mc:AlternateContent xmlns:mc="http://schemas.openxmlformats.org/markup-compatibility/2006">
              <mc:Choice xmlns:v="urn:schemas-microsoft-com:vml" Requires="v">
                <p:oleObj spid="_x0000_s70891" name="Equation" r:id="rId10" imgW="838080" imgH="431640" progId="Equation.DSMT4">
                  <p:embed/>
                </p:oleObj>
              </mc:Choice>
              <mc:Fallback>
                <p:oleObj name="Equation" r:id="rId10" imgW="838080" imgH="431640" progId="Equation.DSMT4">
                  <p:embed/>
                  <p:pic>
                    <p:nvPicPr>
                      <p:cNvPr id="7" name="Object 6"/>
                      <p:cNvPicPr>
                        <a:picLocks noChangeAspect="1" noChangeArrowheads="1"/>
                      </p:cNvPicPr>
                      <p:nvPr/>
                    </p:nvPicPr>
                    <p:blipFill>
                      <a:blip r:embed="rId11"/>
                      <a:srcRect/>
                      <a:stretch>
                        <a:fillRect/>
                      </a:stretch>
                    </p:blipFill>
                    <p:spPr bwMode="auto">
                      <a:xfrm>
                        <a:off x="2839056" y="5115208"/>
                        <a:ext cx="201295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152400" y="622262"/>
            <a:ext cx="8229600" cy="1569660"/>
          </a:xfrm>
          <a:prstGeom prst="rect">
            <a:avLst/>
          </a:prstGeom>
          <a:noFill/>
        </p:spPr>
        <p:txBody>
          <a:bodyPr wrap="square" rtlCol="0">
            <a:spAutoFit/>
          </a:bodyPr>
          <a:lstStyle/>
          <a:p>
            <a:pPr algn="just"/>
            <a:r>
              <a:rPr lang="en-US" sz="2400" b="1" dirty="0" smtClean="0"/>
              <a:t>For most of the applications in plasmonics and metamaterials we want to concentrate optical field on sub-wavelength scale…but are prevented by the diffraction limit</a:t>
            </a:r>
            <a:endParaRPr lang="en-US" sz="2400" b="1" dirty="0"/>
          </a:p>
        </p:txBody>
      </p:sp>
      <p:sp>
        <p:nvSpPr>
          <p:cNvPr id="10" name="TextBox 9"/>
          <p:cNvSpPr txBox="1"/>
          <p:nvPr/>
        </p:nvSpPr>
        <p:spPr>
          <a:xfrm>
            <a:off x="152400" y="6172200"/>
            <a:ext cx="8610600" cy="707886"/>
          </a:xfrm>
          <a:prstGeom prst="rect">
            <a:avLst/>
          </a:prstGeom>
          <a:noFill/>
        </p:spPr>
        <p:txBody>
          <a:bodyPr wrap="square" rtlCol="0">
            <a:spAutoFit/>
          </a:bodyPr>
          <a:lstStyle/>
          <a:p>
            <a:r>
              <a:rPr lang="en-US" sz="2000" b="1" dirty="0" smtClean="0">
                <a:solidFill>
                  <a:srgbClr val="FF0000"/>
                </a:solidFill>
              </a:rPr>
              <a:t>To see how we can beat diffraction limit …let us re-derive it from the energy conservation considerations</a:t>
            </a:r>
            <a:endParaRPr lang="en-US" sz="2000" b="1" dirty="0">
              <a:solidFill>
                <a:srgbClr val="FF0000"/>
              </a:solidFill>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11</a:t>
            </a:fld>
            <a:endParaRPr lang="en-US"/>
          </a:p>
        </p:txBody>
      </p:sp>
      <p:sp>
        <p:nvSpPr>
          <p:cNvPr id="13" name="TextBox 12"/>
          <p:cNvSpPr txBox="1"/>
          <p:nvPr/>
        </p:nvSpPr>
        <p:spPr>
          <a:xfrm>
            <a:off x="5410200" y="5715000"/>
            <a:ext cx="3363549" cy="369332"/>
          </a:xfrm>
          <a:prstGeom prst="rect">
            <a:avLst/>
          </a:prstGeom>
          <a:noFill/>
        </p:spPr>
        <p:txBody>
          <a:bodyPr wrap="none" rtlCol="0">
            <a:spAutoFit/>
          </a:bodyPr>
          <a:lstStyle/>
          <a:p>
            <a:r>
              <a:rPr lang="en-US" b="1" dirty="0" smtClean="0"/>
              <a:t>What if n is not a real number???</a:t>
            </a:r>
            <a:endParaRPr lang="en-US" b="1" dirty="0"/>
          </a:p>
        </p:txBody>
      </p:sp>
      <p:graphicFrame>
        <p:nvGraphicFramePr>
          <p:cNvPr id="12" name="Object 11"/>
          <p:cNvGraphicFramePr>
            <a:graphicFrameLocks noChangeAspect="1"/>
          </p:cNvGraphicFramePr>
          <p:nvPr>
            <p:extLst>
              <p:ext uri="{D42A27DB-BD31-4B8C-83A1-F6EECF244321}">
                <p14:modId xmlns:p14="http://schemas.microsoft.com/office/powerpoint/2010/main" val="1510401270"/>
              </p:ext>
            </p:extLst>
          </p:nvPr>
        </p:nvGraphicFramePr>
        <p:xfrm>
          <a:off x="2902263" y="4519955"/>
          <a:ext cx="2566429" cy="519053"/>
        </p:xfrm>
        <a:graphic>
          <a:graphicData uri="http://schemas.openxmlformats.org/presentationml/2006/ole">
            <mc:AlternateContent xmlns:mc="http://schemas.openxmlformats.org/markup-compatibility/2006">
              <mc:Choice xmlns:v="urn:schemas-microsoft-com:vml" Requires="v">
                <p:oleObj spid="_x0000_s70892" name="Equation" r:id="rId12" imgW="1130040" imgH="228600" progId="Equation.DSMT4">
                  <p:embed/>
                </p:oleObj>
              </mc:Choice>
              <mc:Fallback>
                <p:oleObj name="Equation" r:id="rId12" imgW="1130040" imgH="228600" progId="Equation.DSMT4">
                  <p:embed/>
                  <p:pic>
                    <p:nvPicPr>
                      <p:cNvPr id="0" name=""/>
                      <p:cNvPicPr/>
                      <p:nvPr/>
                    </p:nvPicPr>
                    <p:blipFill>
                      <a:blip r:embed="rId13"/>
                      <a:stretch>
                        <a:fillRect/>
                      </a:stretch>
                    </p:blipFill>
                    <p:spPr>
                      <a:xfrm>
                        <a:off x="2902263" y="4519955"/>
                        <a:ext cx="2566429" cy="51905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381863838"/>
              </p:ext>
            </p:extLst>
          </p:nvPr>
        </p:nvGraphicFramePr>
        <p:xfrm>
          <a:off x="6155610" y="4393210"/>
          <a:ext cx="1486589" cy="581709"/>
        </p:xfrm>
        <a:graphic>
          <a:graphicData uri="http://schemas.openxmlformats.org/presentationml/2006/ole">
            <mc:AlternateContent xmlns:mc="http://schemas.openxmlformats.org/markup-compatibility/2006">
              <mc:Choice xmlns:v="urn:schemas-microsoft-com:vml" Requires="v">
                <p:oleObj spid="_x0000_s70893" name="Equation" r:id="rId14" imgW="583920" imgH="228600" progId="Equation.DSMT4">
                  <p:embed/>
                </p:oleObj>
              </mc:Choice>
              <mc:Fallback>
                <p:oleObj name="Equation" r:id="rId14" imgW="583920" imgH="228600" progId="Equation.DSMT4">
                  <p:embed/>
                  <p:pic>
                    <p:nvPicPr>
                      <p:cNvPr id="0" name=""/>
                      <p:cNvPicPr/>
                      <p:nvPr/>
                    </p:nvPicPr>
                    <p:blipFill>
                      <a:blip r:embed="rId15"/>
                      <a:stretch>
                        <a:fillRect/>
                      </a:stretch>
                    </p:blipFill>
                    <p:spPr>
                      <a:xfrm>
                        <a:off x="6155610" y="4393210"/>
                        <a:ext cx="1486589" cy="581709"/>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290528260"/>
              </p:ext>
            </p:extLst>
          </p:nvPr>
        </p:nvGraphicFramePr>
        <p:xfrm>
          <a:off x="521080" y="4572520"/>
          <a:ext cx="1870744" cy="534498"/>
        </p:xfrm>
        <a:graphic>
          <a:graphicData uri="http://schemas.openxmlformats.org/presentationml/2006/ole">
            <mc:AlternateContent xmlns:mc="http://schemas.openxmlformats.org/markup-compatibility/2006">
              <mc:Choice xmlns:v="urn:schemas-microsoft-com:vml" Requires="v">
                <p:oleObj spid="_x0000_s70894" name="Equation" r:id="rId16" imgW="799920" imgH="228600" progId="Equation.DSMT4">
                  <p:embed/>
                </p:oleObj>
              </mc:Choice>
              <mc:Fallback>
                <p:oleObj name="Equation" r:id="rId16" imgW="799920" imgH="228600" progId="Equation.DSMT4">
                  <p:embed/>
                  <p:pic>
                    <p:nvPicPr>
                      <p:cNvPr id="0" name=""/>
                      <p:cNvPicPr/>
                      <p:nvPr/>
                    </p:nvPicPr>
                    <p:blipFill>
                      <a:blip r:embed="rId17"/>
                      <a:stretch>
                        <a:fillRect/>
                      </a:stretch>
                    </p:blipFill>
                    <p:spPr>
                      <a:xfrm>
                        <a:off x="521080" y="4572520"/>
                        <a:ext cx="1870744" cy="534498"/>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941748905"/>
              </p:ext>
            </p:extLst>
          </p:nvPr>
        </p:nvGraphicFramePr>
        <p:xfrm>
          <a:off x="3432909" y="3903826"/>
          <a:ext cx="2529074" cy="505013"/>
        </p:xfrm>
        <a:graphic>
          <a:graphicData uri="http://schemas.openxmlformats.org/presentationml/2006/ole">
            <mc:AlternateContent xmlns:mc="http://schemas.openxmlformats.org/markup-compatibility/2006">
              <mc:Choice xmlns:v="urn:schemas-microsoft-com:vml" Requires="v">
                <p:oleObj spid="_x0000_s70895" name="Equation" r:id="rId18" imgW="1002174" imgH="200111" progId="Equation.DSMT4">
                  <p:embed/>
                </p:oleObj>
              </mc:Choice>
              <mc:Fallback>
                <p:oleObj name="Equation" r:id="rId18" imgW="1002174" imgH="200111" progId="Equation.DSMT4">
                  <p:embed/>
                  <p:pic>
                    <p:nvPicPr>
                      <p:cNvPr id="0" name=""/>
                      <p:cNvPicPr/>
                      <p:nvPr/>
                    </p:nvPicPr>
                    <p:blipFill>
                      <a:blip r:embed="rId19"/>
                      <a:stretch>
                        <a:fillRect/>
                      </a:stretch>
                    </p:blipFill>
                    <p:spPr>
                      <a:xfrm>
                        <a:off x="3432909" y="3903826"/>
                        <a:ext cx="2529074" cy="505013"/>
                      </a:xfrm>
                      <a:prstGeom prst="rect">
                        <a:avLst/>
                      </a:prstGeom>
                    </p:spPr>
                  </p:pic>
                </p:oleObj>
              </mc:Fallback>
            </mc:AlternateContent>
          </a:graphicData>
        </a:graphic>
      </p:graphicFrame>
    </p:spTree>
    <p:extLst>
      <p:ext uri="{BB962C8B-B14F-4D97-AF65-F5344CB8AC3E}">
        <p14:creationId xmlns:p14="http://schemas.microsoft.com/office/powerpoint/2010/main" val="320044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79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ox(i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ox(in)">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ox(in)">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 name="Picture 2" descr="http://www.dig-mar.com/wp-content/uploads/2012/12/balance-weighing-scal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2514" y="4689308"/>
            <a:ext cx="2667000" cy="2168692"/>
          </a:xfrm>
          <a:prstGeom prst="rect">
            <a:avLst/>
          </a:prstGeom>
          <a:noFill/>
          <a:extLst>
            <a:ext uri="{909E8E84-426E-40DD-AFC4-6F175D3DCCD1}">
              <a14:hiddenFill xmlns:a14="http://schemas.microsoft.com/office/drawing/2010/main">
                <a:solidFill>
                  <a:srgbClr val="FFFFFF"/>
                </a:solidFill>
              </a14:hiddenFill>
            </a:ext>
          </a:extLst>
        </p:spPr>
      </p:pic>
      <p:sp>
        <p:nvSpPr>
          <p:cNvPr id="1148" name="Rectangle 17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49" name="Object 1148"/>
          <p:cNvGraphicFramePr>
            <a:graphicFrameLocks noChangeAspect="1"/>
          </p:cNvGraphicFramePr>
          <p:nvPr>
            <p:extLst>
              <p:ext uri="{D42A27DB-BD31-4B8C-83A1-F6EECF244321}">
                <p14:modId xmlns:p14="http://schemas.microsoft.com/office/powerpoint/2010/main" val="248172484"/>
              </p:ext>
            </p:extLst>
          </p:nvPr>
        </p:nvGraphicFramePr>
        <p:xfrm>
          <a:off x="3224213" y="3190875"/>
          <a:ext cx="1943100" cy="885825"/>
        </p:xfrm>
        <a:graphic>
          <a:graphicData uri="http://schemas.openxmlformats.org/presentationml/2006/ole">
            <mc:AlternateContent xmlns:mc="http://schemas.openxmlformats.org/markup-compatibility/2006">
              <mc:Choice xmlns:v="urn:schemas-microsoft-com:vml" Requires="v">
                <p:oleObj spid="_x0000_s72004" name="Equation" r:id="rId4" imgW="850680" imgH="393480" progId="Equation.DSMT4">
                  <p:embed/>
                </p:oleObj>
              </mc:Choice>
              <mc:Fallback>
                <p:oleObj name="Equation" r:id="rId4" imgW="850680" imgH="393480" progId="Equation.DSMT4">
                  <p:embed/>
                  <p:pic>
                    <p:nvPicPr>
                      <p:cNvPr id="1149" name="Object 1148"/>
                      <p:cNvPicPr>
                        <a:picLocks noChangeAspect="1" noChangeArrowheads="1"/>
                      </p:cNvPicPr>
                      <p:nvPr/>
                    </p:nvPicPr>
                    <p:blipFill>
                      <a:blip r:embed="rId5"/>
                      <a:srcRect/>
                      <a:stretch>
                        <a:fillRect/>
                      </a:stretch>
                    </p:blipFill>
                    <p:spPr bwMode="auto">
                      <a:xfrm>
                        <a:off x="3224213" y="3190875"/>
                        <a:ext cx="19431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 name="Object 159"/>
          <p:cNvGraphicFramePr>
            <a:graphicFrameLocks noChangeAspect="1"/>
          </p:cNvGraphicFramePr>
          <p:nvPr>
            <p:extLst>
              <p:ext uri="{D42A27DB-BD31-4B8C-83A1-F6EECF244321}">
                <p14:modId xmlns:p14="http://schemas.microsoft.com/office/powerpoint/2010/main" val="2396081653"/>
              </p:ext>
            </p:extLst>
          </p:nvPr>
        </p:nvGraphicFramePr>
        <p:xfrm>
          <a:off x="5426552" y="3160127"/>
          <a:ext cx="3670300" cy="809625"/>
        </p:xfrm>
        <a:graphic>
          <a:graphicData uri="http://schemas.openxmlformats.org/presentationml/2006/ole">
            <mc:AlternateContent xmlns:mc="http://schemas.openxmlformats.org/markup-compatibility/2006">
              <mc:Choice xmlns:v="urn:schemas-microsoft-com:vml" Requires="v">
                <p:oleObj spid="_x0000_s72005" name="Equation" r:id="rId6" imgW="1930320" imgH="431640" progId="Equation.DSMT4">
                  <p:embed/>
                </p:oleObj>
              </mc:Choice>
              <mc:Fallback>
                <p:oleObj name="Equation" r:id="rId6" imgW="1930320" imgH="431640" progId="Equation.DSMT4">
                  <p:embed/>
                  <p:pic>
                    <p:nvPicPr>
                      <p:cNvPr id="160" name="Object 159"/>
                      <p:cNvPicPr>
                        <a:picLocks noChangeAspect="1" noChangeArrowheads="1"/>
                      </p:cNvPicPr>
                      <p:nvPr/>
                    </p:nvPicPr>
                    <p:blipFill>
                      <a:blip r:embed="rId7"/>
                      <a:srcRect/>
                      <a:stretch>
                        <a:fillRect/>
                      </a:stretch>
                    </p:blipFill>
                    <p:spPr bwMode="auto">
                      <a:xfrm>
                        <a:off x="5426552" y="3160127"/>
                        <a:ext cx="3670300"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83"/>
          <p:cNvGrpSpPr/>
          <p:nvPr/>
        </p:nvGrpSpPr>
        <p:grpSpPr>
          <a:xfrm>
            <a:off x="28008" y="3237835"/>
            <a:ext cx="3588574" cy="1457170"/>
            <a:chOff x="-84327" y="3414488"/>
            <a:chExt cx="3588574" cy="1457170"/>
          </a:xfrm>
        </p:grpSpPr>
        <p:graphicFrame>
          <p:nvGraphicFramePr>
            <p:cNvPr id="161" name="Object 160"/>
            <p:cNvGraphicFramePr>
              <a:graphicFrameLocks noChangeAspect="1"/>
            </p:cNvGraphicFramePr>
            <p:nvPr>
              <p:extLst>
                <p:ext uri="{D42A27DB-BD31-4B8C-83A1-F6EECF244321}">
                  <p14:modId xmlns:p14="http://schemas.microsoft.com/office/powerpoint/2010/main" val="2508996524"/>
                </p:ext>
              </p:extLst>
            </p:nvPr>
          </p:nvGraphicFramePr>
          <p:xfrm>
            <a:off x="-59791" y="4044367"/>
            <a:ext cx="3564038" cy="827291"/>
          </p:xfrm>
          <a:graphic>
            <a:graphicData uri="http://schemas.openxmlformats.org/presentationml/2006/ole">
              <mc:AlternateContent xmlns:mc="http://schemas.openxmlformats.org/markup-compatibility/2006">
                <mc:Choice xmlns:v="urn:schemas-microsoft-com:vml" Requires="v">
                  <p:oleObj spid="_x0000_s72006" name="Equation" r:id="rId8" imgW="1777680" imgH="419040" progId="Equation.DSMT4">
                    <p:embed/>
                  </p:oleObj>
                </mc:Choice>
                <mc:Fallback>
                  <p:oleObj name="Equation" r:id="rId8" imgW="1777680" imgH="419040" progId="Equation.DSMT4">
                    <p:embed/>
                    <p:pic>
                      <p:nvPicPr>
                        <p:cNvPr id="161" name="Object 160"/>
                        <p:cNvPicPr>
                          <a:picLocks noChangeAspect="1" noChangeArrowheads="1"/>
                        </p:cNvPicPr>
                        <p:nvPr/>
                      </p:nvPicPr>
                      <p:blipFill>
                        <a:blip r:embed="rId9"/>
                        <a:srcRect/>
                        <a:stretch>
                          <a:fillRect/>
                        </a:stretch>
                      </p:blipFill>
                      <p:spPr bwMode="auto">
                        <a:xfrm>
                          <a:off x="-59791" y="4044367"/>
                          <a:ext cx="3564038" cy="827291"/>
                        </a:xfrm>
                        <a:prstGeom prst="rect">
                          <a:avLst/>
                        </a:prstGeom>
                        <a:noFill/>
                        <a:extLst/>
                      </p:spPr>
                    </p:pic>
                  </p:oleObj>
                </mc:Fallback>
              </mc:AlternateContent>
            </a:graphicData>
          </a:graphic>
        </p:graphicFrame>
        <p:sp>
          <p:nvSpPr>
            <p:cNvPr id="164" name="TextBox 163"/>
            <p:cNvSpPr txBox="1"/>
            <p:nvPr/>
          </p:nvSpPr>
          <p:spPr>
            <a:xfrm>
              <a:off x="-84327" y="3414488"/>
              <a:ext cx="2559036" cy="646331"/>
            </a:xfrm>
            <a:prstGeom prst="rect">
              <a:avLst/>
            </a:prstGeom>
            <a:noFill/>
          </p:spPr>
          <p:txBody>
            <a:bodyPr wrap="square" rtlCol="0">
              <a:spAutoFit/>
            </a:bodyPr>
            <a:lstStyle/>
            <a:p>
              <a:r>
                <a:rPr lang="en-US" b="1" dirty="0" smtClean="0">
                  <a:solidFill>
                    <a:srgbClr val="0000CC"/>
                  </a:solidFill>
                </a:rPr>
                <a:t>Electric Potential”</a:t>
              </a:r>
            </a:p>
            <a:p>
              <a:r>
                <a:rPr lang="en-US" b="1" dirty="0" smtClean="0">
                  <a:solidFill>
                    <a:srgbClr val="0000CC"/>
                  </a:solidFill>
                </a:rPr>
                <a:t>Energy</a:t>
              </a:r>
              <a:endParaRPr lang="en-US" b="1" dirty="0">
                <a:solidFill>
                  <a:srgbClr val="0000CC"/>
                </a:solidFill>
              </a:endParaRPr>
            </a:p>
          </p:txBody>
        </p:sp>
      </p:grpSp>
      <p:grpSp>
        <p:nvGrpSpPr>
          <p:cNvPr id="5" name="Group 188"/>
          <p:cNvGrpSpPr/>
          <p:nvPr/>
        </p:nvGrpSpPr>
        <p:grpSpPr>
          <a:xfrm>
            <a:off x="3939451" y="3836703"/>
            <a:ext cx="5204549" cy="923330"/>
            <a:chOff x="4138959" y="3980551"/>
            <a:chExt cx="5204549" cy="923330"/>
          </a:xfrm>
        </p:grpSpPr>
        <p:graphicFrame>
          <p:nvGraphicFramePr>
            <p:cNvPr id="162" name="Object 161"/>
            <p:cNvGraphicFramePr>
              <a:graphicFrameLocks noChangeAspect="1"/>
            </p:cNvGraphicFramePr>
            <p:nvPr>
              <p:extLst>
                <p:ext uri="{D42A27DB-BD31-4B8C-83A1-F6EECF244321}">
                  <p14:modId xmlns:p14="http://schemas.microsoft.com/office/powerpoint/2010/main" val="4235624145"/>
                </p:ext>
              </p:extLst>
            </p:nvPr>
          </p:nvGraphicFramePr>
          <p:xfrm>
            <a:off x="5168497" y="4086974"/>
            <a:ext cx="4175011" cy="803985"/>
          </p:xfrm>
          <a:graphic>
            <a:graphicData uri="http://schemas.openxmlformats.org/presentationml/2006/ole">
              <mc:AlternateContent xmlns:mc="http://schemas.openxmlformats.org/markup-compatibility/2006">
                <mc:Choice xmlns:v="urn:schemas-microsoft-com:vml" Requires="v">
                  <p:oleObj spid="_x0000_s72007" name="Equation" r:id="rId10" imgW="2336760" imgH="457200" progId="Equation.DSMT4">
                    <p:embed/>
                  </p:oleObj>
                </mc:Choice>
                <mc:Fallback>
                  <p:oleObj name="Equation" r:id="rId10" imgW="2336760" imgH="457200" progId="Equation.DSMT4">
                    <p:embed/>
                    <p:pic>
                      <p:nvPicPr>
                        <p:cNvPr id="162" name="Object 161"/>
                        <p:cNvPicPr>
                          <a:picLocks noChangeAspect="1" noChangeArrowheads="1"/>
                        </p:cNvPicPr>
                        <p:nvPr/>
                      </p:nvPicPr>
                      <p:blipFill>
                        <a:blip r:embed="rId11"/>
                        <a:srcRect/>
                        <a:stretch>
                          <a:fillRect/>
                        </a:stretch>
                      </p:blipFill>
                      <p:spPr bwMode="auto">
                        <a:xfrm>
                          <a:off x="5168497" y="4086974"/>
                          <a:ext cx="4175011" cy="803985"/>
                        </a:xfrm>
                        <a:prstGeom prst="rect">
                          <a:avLst/>
                        </a:prstGeom>
                        <a:noFill/>
                        <a:extLst/>
                      </p:spPr>
                    </p:pic>
                  </p:oleObj>
                </mc:Fallback>
              </mc:AlternateContent>
            </a:graphicData>
          </a:graphic>
        </p:graphicFrame>
        <p:sp>
          <p:nvSpPr>
            <p:cNvPr id="206" name="TextBox 205"/>
            <p:cNvSpPr txBox="1"/>
            <p:nvPr/>
          </p:nvSpPr>
          <p:spPr>
            <a:xfrm>
              <a:off x="4138959" y="3980551"/>
              <a:ext cx="1079142" cy="923330"/>
            </a:xfrm>
            <a:prstGeom prst="rect">
              <a:avLst/>
            </a:prstGeom>
            <a:noFill/>
          </p:spPr>
          <p:txBody>
            <a:bodyPr wrap="none" rtlCol="0">
              <a:spAutoFit/>
            </a:bodyPr>
            <a:lstStyle/>
            <a:p>
              <a:r>
                <a:rPr lang="en-US" b="1" dirty="0" smtClean="0">
                  <a:solidFill>
                    <a:srgbClr val="C00000"/>
                  </a:solidFill>
                </a:rPr>
                <a:t>Magnetic</a:t>
              </a:r>
            </a:p>
            <a:p>
              <a:r>
                <a:rPr lang="en-US" b="1" dirty="0" smtClean="0">
                  <a:solidFill>
                    <a:srgbClr val="C00000"/>
                  </a:solidFill>
                </a:rPr>
                <a:t>“Kinetic”</a:t>
              </a:r>
            </a:p>
            <a:p>
              <a:r>
                <a:rPr lang="en-US" b="1" dirty="0" smtClean="0">
                  <a:solidFill>
                    <a:srgbClr val="C00000"/>
                  </a:solidFill>
                </a:rPr>
                <a:t>Energy</a:t>
              </a:r>
              <a:endParaRPr lang="en-US" b="1" dirty="0">
                <a:solidFill>
                  <a:srgbClr val="C00000"/>
                </a:solidFill>
              </a:endParaRPr>
            </a:p>
          </p:txBody>
        </p:sp>
      </p:grpSp>
      <p:grpSp>
        <p:nvGrpSpPr>
          <p:cNvPr id="6" name="Group 182"/>
          <p:cNvGrpSpPr/>
          <p:nvPr/>
        </p:nvGrpSpPr>
        <p:grpSpPr>
          <a:xfrm>
            <a:off x="76409" y="464196"/>
            <a:ext cx="3698666" cy="2826692"/>
            <a:chOff x="76409" y="464196"/>
            <a:chExt cx="3698666" cy="2826692"/>
          </a:xfrm>
        </p:grpSpPr>
        <p:graphicFrame>
          <p:nvGraphicFramePr>
            <p:cNvPr id="1150" name="Object 1149"/>
            <p:cNvGraphicFramePr>
              <a:graphicFrameLocks noChangeAspect="1"/>
            </p:cNvGraphicFramePr>
            <p:nvPr>
              <p:extLst>
                <p:ext uri="{D42A27DB-BD31-4B8C-83A1-F6EECF244321}">
                  <p14:modId xmlns:p14="http://schemas.microsoft.com/office/powerpoint/2010/main" val="3145327529"/>
                </p:ext>
              </p:extLst>
            </p:nvPr>
          </p:nvGraphicFramePr>
          <p:xfrm>
            <a:off x="782638" y="2776538"/>
            <a:ext cx="2992437" cy="514350"/>
          </p:xfrm>
          <a:graphic>
            <a:graphicData uri="http://schemas.openxmlformats.org/presentationml/2006/ole">
              <mc:AlternateContent xmlns:mc="http://schemas.openxmlformats.org/markup-compatibility/2006">
                <mc:Choice xmlns:v="urn:schemas-microsoft-com:vml" Requires="v">
                  <p:oleObj spid="_x0000_s72008" name="Equation" r:id="rId12" imgW="1307880" imgH="228600" progId="Equation.DSMT4">
                    <p:embed/>
                  </p:oleObj>
                </mc:Choice>
                <mc:Fallback>
                  <p:oleObj name="Equation" r:id="rId12" imgW="1307880" imgH="228600" progId="Equation.DSMT4">
                    <p:embed/>
                    <p:pic>
                      <p:nvPicPr>
                        <p:cNvPr id="1150" name="Object 1149"/>
                        <p:cNvPicPr>
                          <a:picLocks noChangeAspect="1" noChangeArrowheads="1"/>
                        </p:cNvPicPr>
                        <p:nvPr/>
                      </p:nvPicPr>
                      <p:blipFill>
                        <a:blip r:embed="rId13"/>
                        <a:srcRect/>
                        <a:stretch>
                          <a:fillRect/>
                        </a:stretch>
                      </p:blipFill>
                      <p:spPr bwMode="auto">
                        <a:xfrm>
                          <a:off x="782638" y="2776538"/>
                          <a:ext cx="2992437"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180"/>
            <p:cNvGrpSpPr/>
            <p:nvPr/>
          </p:nvGrpSpPr>
          <p:grpSpPr>
            <a:xfrm>
              <a:off x="76409" y="464196"/>
              <a:ext cx="3593891" cy="2270074"/>
              <a:chOff x="76409" y="464196"/>
              <a:chExt cx="3593891" cy="2270074"/>
            </a:xfrm>
          </p:grpSpPr>
          <p:grpSp>
            <p:nvGrpSpPr>
              <p:cNvPr id="8" name="Group 9"/>
              <p:cNvGrpSpPr/>
              <p:nvPr/>
            </p:nvGrpSpPr>
            <p:grpSpPr>
              <a:xfrm>
                <a:off x="914400" y="1210270"/>
                <a:ext cx="2755900" cy="1524000"/>
                <a:chOff x="914400" y="838200"/>
                <a:chExt cx="2755900" cy="1524000"/>
              </a:xfrm>
            </p:grpSpPr>
            <p:sp>
              <p:nvSpPr>
                <p:cNvPr id="2" name="Freeform 34"/>
                <p:cNvSpPr>
                  <a:spLocks/>
                </p:cNvSpPr>
                <p:nvPr/>
              </p:nvSpPr>
              <p:spPr bwMode="auto">
                <a:xfrm>
                  <a:off x="3411714" y="838200"/>
                  <a:ext cx="234950" cy="1524000"/>
                </a:xfrm>
                <a:custGeom>
                  <a:avLst/>
                  <a:gdLst/>
                  <a:ahLst/>
                  <a:cxnLst>
                    <a:cxn ang="0">
                      <a:pos x="48" y="0"/>
                    </a:cxn>
                    <a:cxn ang="0">
                      <a:pos x="288" y="816"/>
                    </a:cxn>
                    <a:cxn ang="0">
                      <a:pos x="0" y="1680"/>
                    </a:cxn>
                  </a:cxnLst>
                  <a:rect l="0" t="0" r="r" b="b"/>
                  <a:pathLst>
                    <a:path w="296" h="1680">
                      <a:moveTo>
                        <a:pt x="48" y="0"/>
                      </a:moveTo>
                      <a:cubicBezTo>
                        <a:pt x="172" y="268"/>
                        <a:pt x="296" y="536"/>
                        <a:pt x="288" y="816"/>
                      </a:cubicBezTo>
                      <a:cubicBezTo>
                        <a:pt x="280" y="1096"/>
                        <a:pt x="140" y="1388"/>
                        <a:pt x="0" y="1680"/>
                      </a:cubicBezTo>
                    </a:path>
                  </a:pathLst>
                </a:custGeom>
                <a:noFill/>
                <a:ln w="38100" cmpd="sng">
                  <a:solidFill>
                    <a:srgbClr val="336600"/>
                  </a:solidFill>
                  <a:round/>
                  <a:headEnd/>
                  <a:tailEnd/>
                </a:ln>
                <a:effectLst/>
              </p:spPr>
              <p:txBody>
                <a:bodyPr/>
                <a:lstStyle/>
                <a:p>
                  <a:endParaRPr lang="en-US"/>
                </a:p>
              </p:txBody>
            </p:sp>
            <p:cxnSp>
              <p:nvCxnSpPr>
                <p:cNvPr id="4" name="Straight Connector 3"/>
                <p:cNvCxnSpPr/>
                <p:nvPr/>
              </p:nvCxnSpPr>
              <p:spPr>
                <a:xfrm>
                  <a:off x="914400" y="1600200"/>
                  <a:ext cx="2755900"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9" name="Freeform 34"/>
                <p:cNvSpPr>
                  <a:spLocks/>
                </p:cNvSpPr>
                <p:nvPr/>
              </p:nvSpPr>
              <p:spPr bwMode="auto">
                <a:xfrm flipH="1">
                  <a:off x="914400" y="838200"/>
                  <a:ext cx="234950" cy="1524000"/>
                </a:xfrm>
                <a:custGeom>
                  <a:avLst/>
                  <a:gdLst/>
                  <a:ahLst/>
                  <a:cxnLst>
                    <a:cxn ang="0">
                      <a:pos x="48" y="0"/>
                    </a:cxn>
                    <a:cxn ang="0">
                      <a:pos x="288" y="816"/>
                    </a:cxn>
                    <a:cxn ang="0">
                      <a:pos x="0" y="1680"/>
                    </a:cxn>
                  </a:cxnLst>
                  <a:rect l="0" t="0" r="r" b="b"/>
                  <a:pathLst>
                    <a:path w="296" h="1680">
                      <a:moveTo>
                        <a:pt x="48" y="0"/>
                      </a:moveTo>
                      <a:cubicBezTo>
                        <a:pt x="172" y="268"/>
                        <a:pt x="296" y="536"/>
                        <a:pt x="288" y="816"/>
                      </a:cubicBezTo>
                      <a:cubicBezTo>
                        <a:pt x="280" y="1096"/>
                        <a:pt x="140" y="1388"/>
                        <a:pt x="0" y="1680"/>
                      </a:cubicBezTo>
                    </a:path>
                  </a:pathLst>
                </a:custGeom>
                <a:noFill/>
                <a:ln w="38100" cmpd="sng">
                  <a:solidFill>
                    <a:srgbClr val="336600"/>
                  </a:solidFill>
                  <a:round/>
                  <a:headEnd/>
                  <a:tailEnd/>
                </a:ln>
                <a:effectLst/>
              </p:spPr>
              <p:txBody>
                <a:bodyPr/>
                <a:lstStyle/>
                <a:p>
                  <a:endParaRPr lang="en-US"/>
                </a:p>
              </p:txBody>
            </p:sp>
          </p:grpSp>
          <p:grpSp>
            <p:nvGrpSpPr>
              <p:cNvPr id="10" name="Group 1089"/>
              <p:cNvGrpSpPr/>
              <p:nvPr/>
            </p:nvGrpSpPr>
            <p:grpSpPr>
              <a:xfrm>
                <a:off x="914400" y="1496020"/>
                <a:ext cx="2732264" cy="952500"/>
                <a:chOff x="335139" y="2781300"/>
                <a:chExt cx="8252883" cy="3298825"/>
              </a:xfrm>
            </p:grpSpPr>
            <p:grpSp>
              <p:nvGrpSpPr>
                <p:cNvPr id="11" name="Group 1088"/>
                <p:cNvGrpSpPr/>
                <p:nvPr/>
              </p:nvGrpSpPr>
              <p:grpSpPr>
                <a:xfrm>
                  <a:off x="335139" y="2781300"/>
                  <a:ext cx="4133850" cy="3257550"/>
                  <a:chOff x="3667125" y="2590800"/>
                  <a:chExt cx="4133850" cy="3257550"/>
                </a:xfrm>
              </p:grpSpPr>
              <p:sp>
                <p:nvSpPr>
                  <p:cNvPr id="1087" name="Freeform 84"/>
                  <p:cNvSpPr>
                    <a:spLocks/>
                  </p:cNvSpPr>
                  <p:nvPr/>
                </p:nvSpPr>
                <p:spPr bwMode="auto">
                  <a:xfrm>
                    <a:off x="3667125" y="2590800"/>
                    <a:ext cx="2619375" cy="2847975"/>
                  </a:xfrm>
                  <a:custGeom>
                    <a:avLst/>
                    <a:gdLst>
                      <a:gd name="T0" fmla="*/ 24 w 1650"/>
                      <a:gd name="T1" fmla="*/ 960 h 1794"/>
                      <a:gd name="T2" fmla="*/ 60 w 1650"/>
                      <a:gd name="T3" fmla="*/ 864 h 1794"/>
                      <a:gd name="T4" fmla="*/ 102 w 1650"/>
                      <a:gd name="T5" fmla="*/ 768 h 1794"/>
                      <a:gd name="T6" fmla="*/ 138 w 1650"/>
                      <a:gd name="T7" fmla="*/ 678 h 1794"/>
                      <a:gd name="T8" fmla="*/ 180 w 1650"/>
                      <a:gd name="T9" fmla="*/ 588 h 1794"/>
                      <a:gd name="T10" fmla="*/ 216 w 1650"/>
                      <a:gd name="T11" fmla="*/ 498 h 1794"/>
                      <a:gd name="T12" fmla="*/ 258 w 1650"/>
                      <a:gd name="T13" fmla="*/ 420 h 1794"/>
                      <a:gd name="T14" fmla="*/ 294 w 1650"/>
                      <a:gd name="T15" fmla="*/ 342 h 1794"/>
                      <a:gd name="T16" fmla="*/ 336 w 1650"/>
                      <a:gd name="T17" fmla="*/ 276 h 1794"/>
                      <a:gd name="T18" fmla="*/ 372 w 1650"/>
                      <a:gd name="T19" fmla="*/ 210 h 1794"/>
                      <a:gd name="T20" fmla="*/ 414 w 1650"/>
                      <a:gd name="T21" fmla="*/ 156 h 1794"/>
                      <a:gd name="T22" fmla="*/ 450 w 1650"/>
                      <a:gd name="T23" fmla="*/ 108 h 1794"/>
                      <a:gd name="T24" fmla="*/ 492 w 1650"/>
                      <a:gd name="T25" fmla="*/ 72 h 1794"/>
                      <a:gd name="T26" fmla="*/ 528 w 1650"/>
                      <a:gd name="T27" fmla="*/ 36 h 1794"/>
                      <a:gd name="T28" fmla="*/ 570 w 1650"/>
                      <a:gd name="T29" fmla="*/ 18 h 1794"/>
                      <a:gd name="T30" fmla="*/ 606 w 1650"/>
                      <a:gd name="T31" fmla="*/ 0 h 1794"/>
                      <a:gd name="T32" fmla="*/ 648 w 1650"/>
                      <a:gd name="T33" fmla="*/ 0 h 1794"/>
                      <a:gd name="T34" fmla="*/ 690 w 1650"/>
                      <a:gd name="T35" fmla="*/ 0 h 1794"/>
                      <a:gd name="T36" fmla="*/ 726 w 1650"/>
                      <a:gd name="T37" fmla="*/ 18 h 1794"/>
                      <a:gd name="T38" fmla="*/ 768 w 1650"/>
                      <a:gd name="T39" fmla="*/ 36 h 1794"/>
                      <a:gd name="T40" fmla="*/ 804 w 1650"/>
                      <a:gd name="T41" fmla="*/ 72 h 1794"/>
                      <a:gd name="T42" fmla="*/ 846 w 1650"/>
                      <a:gd name="T43" fmla="*/ 108 h 1794"/>
                      <a:gd name="T44" fmla="*/ 882 w 1650"/>
                      <a:gd name="T45" fmla="*/ 156 h 1794"/>
                      <a:gd name="T46" fmla="*/ 924 w 1650"/>
                      <a:gd name="T47" fmla="*/ 210 h 1794"/>
                      <a:gd name="T48" fmla="*/ 960 w 1650"/>
                      <a:gd name="T49" fmla="*/ 276 h 1794"/>
                      <a:gd name="T50" fmla="*/ 1002 w 1650"/>
                      <a:gd name="T51" fmla="*/ 342 h 1794"/>
                      <a:gd name="T52" fmla="*/ 1038 w 1650"/>
                      <a:gd name="T53" fmla="*/ 420 h 1794"/>
                      <a:gd name="T54" fmla="*/ 1080 w 1650"/>
                      <a:gd name="T55" fmla="*/ 498 h 1794"/>
                      <a:gd name="T56" fmla="*/ 1116 w 1650"/>
                      <a:gd name="T57" fmla="*/ 588 h 1794"/>
                      <a:gd name="T58" fmla="*/ 1158 w 1650"/>
                      <a:gd name="T59" fmla="*/ 678 h 1794"/>
                      <a:gd name="T60" fmla="*/ 1194 w 1650"/>
                      <a:gd name="T61" fmla="*/ 768 h 1794"/>
                      <a:gd name="T62" fmla="*/ 1236 w 1650"/>
                      <a:gd name="T63" fmla="*/ 864 h 1794"/>
                      <a:gd name="T64" fmla="*/ 1272 w 1650"/>
                      <a:gd name="T65" fmla="*/ 960 h 1794"/>
                      <a:gd name="T66" fmla="*/ 1314 w 1650"/>
                      <a:gd name="T67" fmla="*/ 1056 h 1794"/>
                      <a:gd name="T68" fmla="*/ 1350 w 1650"/>
                      <a:gd name="T69" fmla="*/ 1152 h 1794"/>
                      <a:gd name="T70" fmla="*/ 1392 w 1650"/>
                      <a:gd name="T71" fmla="*/ 1248 h 1794"/>
                      <a:gd name="T72" fmla="*/ 1428 w 1650"/>
                      <a:gd name="T73" fmla="*/ 1338 h 1794"/>
                      <a:gd name="T74" fmla="*/ 1470 w 1650"/>
                      <a:gd name="T75" fmla="*/ 1428 h 1794"/>
                      <a:gd name="T76" fmla="*/ 1506 w 1650"/>
                      <a:gd name="T77" fmla="*/ 1518 h 1794"/>
                      <a:gd name="T78" fmla="*/ 1548 w 1650"/>
                      <a:gd name="T79" fmla="*/ 1602 h 1794"/>
                      <a:gd name="T80" fmla="*/ 1584 w 1650"/>
                      <a:gd name="T81" fmla="*/ 1674 h 1794"/>
                      <a:gd name="T82" fmla="*/ 1626 w 1650"/>
                      <a:gd name="T83" fmla="*/ 174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50" h="1794">
                        <a:moveTo>
                          <a:pt x="0" y="1026"/>
                        </a:moveTo>
                        <a:lnTo>
                          <a:pt x="12" y="990"/>
                        </a:lnTo>
                        <a:lnTo>
                          <a:pt x="24" y="960"/>
                        </a:lnTo>
                        <a:lnTo>
                          <a:pt x="36" y="924"/>
                        </a:lnTo>
                        <a:lnTo>
                          <a:pt x="48" y="894"/>
                        </a:lnTo>
                        <a:lnTo>
                          <a:pt x="60" y="864"/>
                        </a:lnTo>
                        <a:lnTo>
                          <a:pt x="78" y="828"/>
                        </a:lnTo>
                        <a:lnTo>
                          <a:pt x="90" y="798"/>
                        </a:lnTo>
                        <a:lnTo>
                          <a:pt x="102" y="768"/>
                        </a:lnTo>
                        <a:lnTo>
                          <a:pt x="114" y="738"/>
                        </a:lnTo>
                        <a:lnTo>
                          <a:pt x="126" y="708"/>
                        </a:lnTo>
                        <a:lnTo>
                          <a:pt x="138" y="678"/>
                        </a:lnTo>
                        <a:lnTo>
                          <a:pt x="156" y="648"/>
                        </a:lnTo>
                        <a:lnTo>
                          <a:pt x="168" y="618"/>
                        </a:lnTo>
                        <a:lnTo>
                          <a:pt x="180" y="588"/>
                        </a:lnTo>
                        <a:lnTo>
                          <a:pt x="192" y="558"/>
                        </a:lnTo>
                        <a:lnTo>
                          <a:pt x="204" y="528"/>
                        </a:lnTo>
                        <a:lnTo>
                          <a:pt x="216" y="498"/>
                        </a:lnTo>
                        <a:lnTo>
                          <a:pt x="234" y="474"/>
                        </a:lnTo>
                        <a:lnTo>
                          <a:pt x="246" y="444"/>
                        </a:lnTo>
                        <a:lnTo>
                          <a:pt x="258" y="420"/>
                        </a:lnTo>
                        <a:lnTo>
                          <a:pt x="270" y="396"/>
                        </a:lnTo>
                        <a:lnTo>
                          <a:pt x="282" y="372"/>
                        </a:lnTo>
                        <a:lnTo>
                          <a:pt x="294" y="342"/>
                        </a:lnTo>
                        <a:lnTo>
                          <a:pt x="312" y="318"/>
                        </a:lnTo>
                        <a:lnTo>
                          <a:pt x="324" y="300"/>
                        </a:lnTo>
                        <a:lnTo>
                          <a:pt x="336" y="276"/>
                        </a:lnTo>
                        <a:lnTo>
                          <a:pt x="348" y="252"/>
                        </a:lnTo>
                        <a:lnTo>
                          <a:pt x="360" y="234"/>
                        </a:lnTo>
                        <a:lnTo>
                          <a:pt x="372" y="210"/>
                        </a:lnTo>
                        <a:lnTo>
                          <a:pt x="390" y="192"/>
                        </a:lnTo>
                        <a:lnTo>
                          <a:pt x="402" y="174"/>
                        </a:lnTo>
                        <a:lnTo>
                          <a:pt x="414" y="156"/>
                        </a:lnTo>
                        <a:lnTo>
                          <a:pt x="426" y="138"/>
                        </a:lnTo>
                        <a:lnTo>
                          <a:pt x="438" y="126"/>
                        </a:lnTo>
                        <a:lnTo>
                          <a:pt x="450" y="108"/>
                        </a:lnTo>
                        <a:lnTo>
                          <a:pt x="468" y="96"/>
                        </a:lnTo>
                        <a:lnTo>
                          <a:pt x="480" y="84"/>
                        </a:lnTo>
                        <a:lnTo>
                          <a:pt x="492" y="72"/>
                        </a:lnTo>
                        <a:lnTo>
                          <a:pt x="504" y="60"/>
                        </a:lnTo>
                        <a:lnTo>
                          <a:pt x="516" y="48"/>
                        </a:lnTo>
                        <a:lnTo>
                          <a:pt x="528" y="36"/>
                        </a:lnTo>
                        <a:lnTo>
                          <a:pt x="546" y="30"/>
                        </a:lnTo>
                        <a:lnTo>
                          <a:pt x="558" y="24"/>
                        </a:lnTo>
                        <a:lnTo>
                          <a:pt x="570" y="18"/>
                        </a:lnTo>
                        <a:lnTo>
                          <a:pt x="582" y="12"/>
                        </a:lnTo>
                        <a:lnTo>
                          <a:pt x="594" y="6"/>
                        </a:lnTo>
                        <a:lnTo>
                          <a:pt x="606" y="0"/>
                        </a:lnTo>
                        <a:lnTo>
                          <a:pt x="624" y="0"/>
                        </a:lnTo>
                        <a:lnTo>
                          <a:pt x="636" y="0"/>
                        </a:lnTo>
                        <a:lnTo>
                          <a:pt x="648" y="0"/>
                        </a:lnTo>
                        <a:lnTo>
                          <a:pt x="660" y="0"/>
                        </a:lnTo>
                        <a:lnTo>
                          <a:pt x="672" y="0"/>
                        </a:lnTo>
                        <a:lnTo>
                          <a:pt x="690" y="0"/>
                        </a:lnTo>
                        <a:lnTo>
                          <a:pt x="702" y="6"/>
                        </a:lnTo>
                        <a:lnTo>
                          <a:pt x="714" y="12"/>
                        </a:lnTo>
                        <a:lnTo>
                          <a:pt x="726" y="18"/>
                        </a:lnTo>
                        <a:lnTo>
                          <a:pt x="738" y="24"/>
                        </a:lnTo>
                        <a:lnTo>
                          <a:pt x="750" y="30"/>
                        </a:lnTo>
                        <a:lnTo>
                          <a:pt x="768" y="36"/>
                        </a:lnTo>
                        <a:lnTo>
                          <a:pt x="780" y="48"/>
                        </a:lnTo>
                        <a:lnTo>
                          <a:pt x="792" y="60"/>
                        </a:lnTo>
                        <a:lnTo>
                          <a:pt x="804" y="72"/>
                        </a:lnTo>
                        <a:lnTo>
                          <a:pt x="816" y="84"/>
                        </a:lnTo>
                        <a:lnTo>
                          <a:pt x="828" y="96"/>
                        </a:lnTo>
                        <a:lnTo>
                          <a:pt x="846" y="108"/>
                        </a:lnTo>
                        <a:lnTo>
                          <a:pt x="858" y="126"/>
                        </a:lnTo>
                        <a:lnTo>
                          <a:pt x="870" y="138"/>
                        </a:lnTo>
                        <a:lnTo>
                          <a:pt x="882" y="156"/>
                        </a:lnTo>
                        <a:lnTo>
                          <a:pt x="894" y="174"/>
                        </a:lnTo>
                        <a:lnTo>
                          <a:pt x="906" y="192"/>
                        </a:lnTo>
                        <a:lnTo>
                          <a:pt x="924" y="210"/>
                        </a:lnTo>
                        <a:lnTo>
                          <a:pt x="936" y="234"/>
                        </a:lnTo>
                        <a:lnTo>
                          <a:pt x="948" y="252"/>
                        </a:lnTo>
                        <a:lnTo>
                          <a:pt x="960" y="276"/>
                        </a:lnTo>
                        <a:lnTo>
                          <a:pt x="972" y="300"/>
                        </a:lnTo>
                        <a:lnTo>
                          <a:pt x="984" y="318"/>
                        </a:lnTo>
                        <a:lnTo>
                          <a:pt x="1002" y="342"/>
                        </a:lnTo>
                        <a:lnTo>
                          <a:pt x="1014" y="372"/>
                        </a:lnTo>
                        <a:lnTo>
                          <a:pt x="1026" y="396"/>
                        </a:lnTo>
                        <a:lnTo>
                          <a:pt x="1038" y="420"/>
                        </a:lnTo>
                        <a:lnTo>
                          <a:pt x="1050" y="444"/>
                        </a:lnTo>
                        <a:lnTo>
                          <a:pt x="1062" y="474"/>
                        </a:lnTo>
                        <a:lnTo>
                          <a:pt x="1080" y="498"/>
                        </a:lnTo>
                        <a:lnTo>
                          <a:pt x="1092" y="528"/>
                        </a:lnTo>
                        <a:lnTo>
                          <a:pt x="1104" y="558"/>
                        </a:lnTo>
                        <a:lnTo>
                          <a:pt x="1116" y="588"/>
                        </a:lnTo>
                        <a:lnTo>
                          <a:pt x="1128" y="618"/>
                        </a:lnTo>
                        <a:lnTo>
                          <a:pt x="1140" y="648"/>
                        </a:lnTo>
                        <a:lnTo>
                          <a:pt x="1158" y="678"/>
                        </a:lnTo>
                        <a:lnTo>
                          <a:pt x="1170" y="708"/>
                        </a:lnTo>
                        <a:lnTo>
                          <a:pt x="1182" y="738"/>
                        </a:lnTo>
                        <a:lnTo>
                          <a:pt x="1194" y="768"/>
                        </a:lnTo>
                        <a:lnTo>
                          <a:pt x="1206" y="798"/>
                        </a:lnTo>
                        <a:lnTo>
                          <a:pt x="1218" y="828"/>
                        </a:lnTo>
                        <a:lnTo>
                          <a:pt x="1236" y="864"/>
                        </a:lnTo>
                        <a:lnTo>
                          <a:pt x="1248" y="894"/>
                        </a:lnTo>
                        <a:lnTo>
                          <a:pt x="1260" y="924"/>
                        </a:lnTo>
                        <a:lnTo>
                          <a:pt x="1272" y="960"/>
                        </a:lnTo>
                        <a:lnTo>
                          <a:pt x="1284" y="990"/>
                        </a:lnTo>
                        <a:lnTo>
                          <a:pt x="1302" y="1020"/>
                        </a:lnTo>
                        <a:lnTo>
                          <a:pt x="1314" y="1056"/>
                        </a:lnTo>
                        <a:lnTo>
                          <a:pt x="1326" y="1086"/>
                        </a:lnTo>
                        <a:lnTo>
                          <a:pt x="1338" y="1122"/>
                        </a:lnTo>
                        <a:lnTo>
                          <a:pt x="1350" y="1152"/>
                        </a:lnTo>
                        <a:lnTo>
                          <a:pt x="1362" y="1182"/>
                        </a:lnTo>
                        <a:lnTo>
                          <a:pt x="1380" y="1218"/>
                        </a:lnTo>
                        <a:lnTo>
                          <a:pt x="1392" y="1248"/>
                        </a:lnTo>
                        <a:lnTo>
                          <a:pt x="1404" y="1278"/>
                        </a:lnTo>
                        <a:lnTo>
                          <a:pt x="1416" y="1308"/>
                        </a:lnTo>
                        <a:lnTo>
                          <a:pt x="1428" y="1338"/>
                        </a:lnTo>
                        <a:lnTo>
                          <a:pt x="1440" y="1368"/>
                        </a:lnTo>
                        <a:lnTo>
                          <a:pt x="1458" y="1398"/>
                        </a:lnTo>
                        <a:lnTo>
                          <a:pt x="1470" y="1428"/>
                        </a:lnTo>
                        <a:lnTo>
                          <a:pt x="1482" y="1458"/>
                        </a:lnTo>
                        <a:lnTo>
                          <a:pt x="1494" y="1488"/>
                        </a:lnTo>
                        <a:lnTo>
                          <a:pt x="1506" y="1518"/>
                        </a:lnTo>
                        <a:lnTo>
                          <a:pt x="1518" y="1548"/>
                        </a:lnTo>
                        <a:lnTo>
                          <a:pt x="1536" y="1572"/>
                        </a:lnTo>
                        <a:lnTo>
                          <a:pt x="1548" y="1602"/>
                        </a:lnTo>
                        <a:lnTo>
                          <a:pt x="1560" y="1626"/>
                        </a:lnTo>
                        <a:lnTo>
                          <a:pt x="1572" y="1650"/>
                        </a:lnTo>
                        <a:lnTo>
                          <a:pt x="1584" y="1674"/>
                        </a:lnTo>
                        <a:lnTo>
                          <a:pt x="1596" y="1704"/>
                        </a:lnTo>
                        <a:lnTo>
                          <a:pt x="1614" y="1728"/>
                        </a:lnTo>
                        <a:lnTo>
                          <a:pt x="1626" y="1746"/>
                        </a:lnTo>
                        <a:lnTo>
                          <a:pt x="1638" y="1770"/>
                        </a:lnTo>
                        <a:lnTo>
                          <a:pt x="1650" y="1794"/>
                        </a:lnTo>
                      </a:path>
                    </a:pathLst>
                  </a:custGeom>
                  <a:noFill/>
                  <a:ln w="317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8" name="Freeform 85"/>
                  <p:cNvSpPr>
                    <a:spLocks/>
                  </p:cNvSpPr>
                  <p:nvPr/>
                </p:nvSpPr>
                <p:spPr bwMode="auto">
                  <a:xfrm>
                    <a:off x="6286500" y="4219575"/>
                    <a:ext cx="1514475" cy="1628775"/>
                  </a:xfrm>
                  <a:custGeom>
                    <a:avLst/>
                    <a:gdLst>
                      <a:gd name="T0" fmla="*/ 12 w 954"/>
                      <a:gd name="T1" fmla="*/ 786 h 1026"/>
                      <a:gd name="T2" fmla="*/ 42 w 954"/>
                      <a:gd name="T3" fmla="*/ 828 h 1026"/>
                      <a:gd name="T4" fmla="*/ 66 w 954"/>
                      <a:gd name="T5" fmla="*/ 864 h 1026"/>
                      <a:gd name="T6" fmla="*/ 90 w 954"/>
                      <a:gd name="T7" fmla="*/ 894 h 1026"/>
                      <a:gd name="T8" fmla="*/ 120 w 954"/>
                      <a:gd name="T9" fmla="*/ 924 h 1026"/>
                      <a:gd name="T10" fmla="*/ 144 w 954"/>
                      <a:gd name="T11" fmla="*/ 948 h 1026"/>
                      <a:gd name="T12" fmla="*/ 168 w 954"/>
                      <a:gd name="T13" fmla="*/ 972 h 1026"/>
                      <a:gd name="T14" fmla="*/ 198 w 954"/>
                      <a:gd name="T15" fmla="*/ 990 h 1026"/>
                      <a:gd name="T16" fmla="*/ 222 w 954"/>
                      <a:gd name="T17" fmla="*/ 1002 h 1026"/>
                      <a:gd name="T18" fmla="*/ 246 w 954"/>
                      <a:gd name="T19" fmla="*/ 1014 h 1026"/>
                      <a:gd name="T20" fmla="*/ 276 w 954"/>
                      <a:gd name="T21" fmla="*/ 1020 h 1026"/>
                      <a:gd name="T22" fmla="*/ 300 w 954"/>
                      <a:gd name="T23" fmla="*/ 1026 h 1026"/>
                      <a:gd name="T24" fmla="*/ 324 w 954"/>
                      <a:gd name="T25" fmla="*/ 1020 h 1026"/>
                      <a:gd name="T26" fmla="*/ 354 w 954"/>
                      <a:gd name="T27" fmla="*/ 1014 h 1026"/>
                      <a:gd name="T28" fmla="*/ 378 w 954"/>
                      <a:gd name="T29" fmla="*/ 1002 h 1026"/>
                      <a:gd name="T30" fmla="*/ 402 w 954"/>
                      <a:gd name="T31" fmla="*/ 990 h 1026"/>
                      <a:gd name="T32" fmla="*/ 432 w 954"/>
                      <a:gd name="T33" fmla="*/ 972 h 1026"/>
                      <a:gd name="T34" fmla="*/ 456 w 954"/>
                      <a:gd name="T35" fmla="*/ 948 h 1026"/>
                      <a:gd name="T36" fmla="*/ 480 w 954"/>
                      <a:gd name="T37" fmla="*/ 924 h 1026"/>
                      <a:gd name="T38" fmla="*/ 510 w 954"/>
                      <a:gd name="T39" fmla="*/ 894 h 1026"/>
                      <a:gd name="T40" fmla="*/ 534 w 954"/>
                      <a:gd name="T41" fmla="*/ 864 h 1026"/>
                      <a:gd name="T42" fmla="*/ 558 w 954"/>
                      <a:gd name="T43" fmla="*/ 828 h 1026"/>
                      <a:gd name="T44" fmla="*/ 588 w 954"/>
                      <a:gd name="T45" fmla="*/ 786 h 1026"/>
                      <a:gd name="T46" fmla="*/ 612 w 954"/>
                      <a:gd name="T47" fmla="*/ 744 h 1026"/>
                      <a:gd name="T48" fmla="*/ 636 w 954"/>
                      <a:gd name="T49" fmla="*/ 702 h 1026"/>
                      <a:gd name="T50" fmla="*/ 666 w 954"/>
                      <a:gd name="T51" fmla="*/ 648 h 1026"/>
                      <a:gd name="T52" fmla="*/ 690 w 954"/>
                      <a:gd name="T53" fmla="*/ 600 h 1026"/>
                      <a:gd name="T54" fmla="*/ 714 w 954"/>
                      <a:gd name="T55" fmla="*/ 546 h 1026"/>
                      <a:gd name="T56" fmla="*/ 744 w 954"/>
                      <a:gd name="T57" fmla="*/ 492 h 1026"/>
                      <a:gd name="T58" fmla="*/ 768 w 954"/>
                      <a:gd name="T59" fmla="*/ 432 h 1026"/>
                      <a:gd name="T60" fmla="*/ 792 w 954"/>
                      <a:gd name="T61" fmla="*/ 372 h 1026"/>
                      <a:gd name="T62" fmla="*/ 822 w 954"/>
                      <a:gd name="T63" fmla="*/ 312 h 1026"/>
                      <a:gd name="T64" fmla="*/ 846 w 954"/>
                      <a:gd name="T65" fmla="*/ 252 h 1026"/>
                      <a:gd name="T66" fmla="*/ 870 w 954"/>
                      <a:gd name="T67" fmla="*/ 192 h 1026"/>
                      <a:gd name="T68" fmla="*/ 900 w 954"/>
                      <a:gd name="T69" fmla="*/ 126 h 1026"/>
                      <a:gd name="T70" fmla="*/ 924 w 954"/>
                      <a:gd name="T71" fmla="*/ 60 h 1026"/>
                      <a:gd name="T72" fmla="*/ 954 w 954"/>
                      <a:gd name="T73"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54" h="1026">
                        <a:moveTo>
                          <a:pt x="0" y="768"/>
                        </a:moveTo>
                        <a:lnTo>
                          <a:pt x="12" y="786"/>
                        </a:lnTo>
                        <a:lnTo>
                          <a:pt x="24" y="810"/>
                        </a:lnTo>
                        <a:lnTo>
                          <a:pt x="42" y="828"/>
                        </a:lnTo>
                        <a:lnTo>
                          <a:pt x="54" y="846"/>
                        </a:lnTo>
                        <a:lnTo>
                          <a:pt x="66" y="864"/>
                        </a:lnTo>
                        <a:lnTo>
                          <a:pt x="78" y="882"/>
                        </a:lnTo>
                        <a:lnTo>
                          <a:pt x="90" y="894"/>
                        </a:lnTo>
                        <a:lnTo>
                          <a:pt x="102" y="912"/>
                        </a:lnTo>
                        <a:lnTo>
                          <a:pt x="120" y="924"/>
                        </a:lnTo>
                        <a:lnTo>
                          <a:pt x="132" y="936"/>
                        </a:lnTo>
                        <a:lnTo>
                          <a:pt x="144" y="948"/>
                        </a:lnTo>
                        <a:lnTo>
                          <a:pt x="156" y="960"/>
                        </a:lnTo>
                        <a:lnTo>
                          <a:pt x="168" y="972"/>
                        </a:lnTo>
                        <a:lnTo>
                          <a:pt x="180" y="984"/>
                        </a:lnTo>
                        <a:lnTo>
                          <a:pt x="198" y="990"/>
                        </a:lnTo>
                        <a:lnTo>
                          <a:pt x="210" y="996"/>
                        </a:lnTo>
                        <a:lnTo>
                          <a:pt x="222" y="1002"/>
                        </a:lnTo>
                        <a:lnTo>
                          <a:pt x="234" y="1008"/>
                        </a:lnTo>
                        <a:lnTo>
                          <a:pt x="246" y="1014"/>
                        </a:lnTo>
                        <a:lnTo>
                          <a:pt x="258" y="1020"/>
                        </a:lnTo>
                        <a:lnTo>
                          <a:pt x="276" y="1020"/>
                        </a:lnTo>
                        <a:lnTo>
                          <a:pt x="288" y="1020"/>
                        </a:lnTo>
                        <a:lnTo>
                          <a:pt x="300" y="1026"/>
                        </a:lnTo>
                        <a:lnTo>
                          <a:pt x="312" y="1020"/>
                        </a:lnTo>
                        <a:lnTo>
                          <a:pt x="324" y="1020"/>
                        </a:lnTo>
                        <a:lnTo>
                          <a:pt x="342" y="1020"/>
                        </a:lnTo>
                        <a:lnTo>
                          <a:pt x="354" y="1014"/>
                        </a:lnTo>
                        <a:lnTo>
                          <a:pt x="366" y="1008"/>
                        </a:lnTo>
                        <a:lnTo>
                          <a:pt x="378" y="1002"/>
                        </a:lnTo>
                        <a:lnTo>
                          <a:pt x="390" y="996"/>
                        </a:lnTo>
                        <a:lnTo>
                          <a:pt x="402" y="990"/>
                        </a:lnTo>
                        <a:lnTo>
                          <a:pt x="420" y="984"/>
                        </a:lnTo>
                        <a:lnTo>
                          <a:pt x="432" y="972"/>
                        </a:lnTo>
                        <a:lnTo>
                          <a:pt x="444" y="960"/>
                        </a:lnTo>
                        <a:lnTo>
                          <a:pt x="456" y="948"/>
                        </a:lnTo>
                        <a:lnTo>
                          <a:pt x="468" y="936"/>
                        </a:lnTo>
                        <a:lnTo>
                          <a:pt x="480" y="924"/>
                        </a:lnTo>
                        <a:lnTo>
                          <a:pt x="498" y="912"/>
                        </a:lnTo>
                        <a:lnTo>
                          <a:pt x="510" y="894"/>
                        </a:lnTo>
                        <a:lnTo>
                          <a:pt x="522" y="882"/>
                        </a:lnTo>
                        <a:lnTo>
                          <a:pt x="534" y="864"/>
                        </a:lnTo>
                        <a:lnTo>
                          <a:pt x="546" y="846"/>
                        </a:lnTo>
                        <a:lnTo>
                          <a:pt x="558" y="828"/>
                        </a:lnTo>
                        <a:lnTo>
                          <a:pt x="576" y="810"/>
                        </a:lnTo>
                        <a:lnTo>
                          <a:pt x="588" y="786"/>
                        </a:lnTo>
                        <a:lnTo>
                          <a:pt x="600" y="768"/>
                        </a:lnTo>
                        <a:lnTo>
                          <a:pt x="612" y="744"/>
                        </a:lnTo>
                        <a:lnTo>
                          <a:pt x="624" y="720"/>
                        </a:lnTo>
                        <a:lnTo>
                          <a:pt x="636" y="702"/>
                        </a:lnTo>
                        <a:lnTo>
                          <a:pt x="654" y="678"/>
                        </a:lnTo>
                        <a:lnTo>
                          <a:pt x="666" y="648"/>
                        </a:lnTo>
                        <a:lnTo>
                          <a:pt x="678" y="624"/>
                        </a:lnTo>
                        <a:lnTo>
                          <a:pt x="690" y="600"/>
                        </a:lnTo>
                        <a:lnTo>
                          <a:pt x="702" y="576"/>
                        </a:lnTo>
                        <a:lnTo>
                          <a:pt x="714" y="546"/>
                        </a:lnTo>
                        <a:lnTo>
                          <a:pt x="732" y="522"/>
                        </a:lnTo>
                        <a:lnTo>
                          <a:pt x="744" y="492"/>
                        </a:lnTo>
                        <a:lnTo>
                          <a:pt x="756" y="462"/>
                        </a:lnTo>
                        <a:lnTo>
                          <a:pt x="768" y="432"/>
                        </a:lnTo>
                        <a:lnTo>
                          <a:pt x="780" y="402"/>
                        </a:lnTo>
                        <a:lnTo>
                          <a:pt x="792" y="372"/>
                        </a:lnTo>
                        <a:lnTo>
                          <a:pt x="810" y="342"/>
                        </a:lnTo>
                        <a:lnTo>
                          <a:pt x="822" y="312"/>
                        </a:lnTo>
                        <a:lnTo>
                          <a:pt x="834" y="282"/>
                        </a:lnTo>
                        <a:lnTo>
                          <a:pt x="846" y="252"/>
                        </a:lnTo>
                        <a:lnTo>
                          <a:pt x="858" y="222"/>
                        </a:lnTo>
                        <a:lnTo>
                          <a:pt x="870" y="192"/>
                        </a:lnTo>
                        <a:lnTo>
                          <a:pt x="888" y="156"/>
                        </a:lnTo>
                        <a:lnTo>
                          <a:pt x="900" y="126"/>
                        </a:lnTo>
                        <a:lnTo>
                          <a:pt x="912" y="96"/>
                        </a:lnTo>
                        <a:lnTo>
                          <a:pt x="924" y="60"/>
                        </a:lnTo>
                        <a:lnTo>
                          <a:pt x="936" y="30"/>
                        </a:lnTo>
                        <a:lnTo>
                          <a:pt x="954" y="0"/>
                        </a:lnTo>
                      </a:path>
                    </a:pathLst>
                  </a:custGeom>
                  <a:noFill/>
                  <a:ln w="317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97"/>
                <p:cNvGrpSpPr/>
                <p:nvPr/>
              </p:nvGrpSpPr>
              <p:grpSpPr>
                <a:xfrm>
                  <a:off x="4454172" y="2822575"/>
                  <a:ext cx="4133850" cy="3257550"/>
                  <a:chOff x="3667125" y="2590800"/>
                  <a:chExt cx="4133850" cy="3257550"/>
                </a:xfrm>
              </p:grpSpPr>
              <p:sp>
                <p:nvSpPr>
                  <p:cNvPr id="99" name="Freeform 84"/>
                  <p:cNvSpPr>
                    <a:spLocks/>
                  </p:cNvSpPr>
                  <p:nvPr/>
                </p:nvSpPr>
                <p:spPr bwMode="auto">
                  <a:xfrm>
                    <a:off x="3667125" y="2590800"/>
                    <a:ext cx="2619375" cy="2847975"/>
                  </a:xfrm>
                  <a:custGeom>
                    <a:avLst/>
                    <a:gdLst>
                      <a:gd name="T0" fmla="*/ 24 w 1650"/>
                      <a:gd name="T1" fmla="*/ 960 h 1794"/>
                      <a:gd name="T2" fmla="*/ 60 w 1650"/>
                      <a:gd name="T3" fmla="*/ 864 h 1794"/>
                      <a:gd name="T4" fmla="*/ 102 w 1650"/>
                      <a:gd name="T5" fmla="*/ 768 h 1794"/>
                      <a:gd name="T6" fmla="*/ 138 w 1650"/>
                      <a:gd name="T7" fmla="*/ 678 h 1794"/>
                      <a:gd name="T8" fmla="*/ 180 w 1650"/>
                      <a:gd name="T9" fmla="*/ 588 h 1794"/>
                      <a:gd name="T10" fmla="*/ 216 w 1650"/>
                      <a:gd name="T11" fmla="*/ 498 h 1794"/>
                      <a:gd name="T12" fmla="*/ 258 w 1650"/>
                      <a:gd name="T13" fmla="*/ 420 h 1794"/>
                      <a:gd name="T14" fmla="*/ 294 w 1650"/>
                      <a:gd name="T15" fmla="*/ 342 h 1794"/>
                      <a:gd name="T16" fmla="*/ 336 w 1650"/>
                      <a:gd name="T17" fmla="*/ 276 h 1794"/>
                      <a:gd name="T18" fmla="*/ 372 w 1650"/>
                      <a:gd name="T19" fmla="*/ 210 h 1794"/>
                      <a:gd name="T20" fmla="*/ 414 w 1650"/>
                      <a:gd name="T21" fmla="*/ 156 h 1794"/>
                      <a:gd name="T22" fmla="*/ 450 w 1650"/>
                      <a:gd name="T23" fmla="*/ 108 h 1794"/>
                      <a:gd name="T24" fmla="*/ 492 w 1650"/>
                      <a:gd name="T25" fmla="*/ 72 h 1794"/>
                      <a:gd name="T26" fmla="*/ 528 w 1650"/>
                      <a:gd name="T27" fmla="*/ 36 h 1794"/>
                      <a:gd name="T28" fmla="*/ 570 w 1650"/>
                      <a:gd name="T29" fmla="*/ 18 h 1794"/>
                      <a:gd name="T30" fmla="*/ 606 w 1650"/>
                      <a:gd name="T31" fmla="*/ 0 h 1794"/>
                      <a:gd name="T32" fmla="*/ 648 w 1650"/>
                      <a:gd name="T33" fmla="*/ 0 h 1794"/>
                      <a:gd name="T34" fmla="*/ 690 w 1650"/>
                      <a:gd name="T35" fmla="*/ 0 h 1794"/>
                      <a:gd name="T36" fmla="*/ 726 w 1650"/>
                      <a:gd name="T37" fmla="*/ 18 h 1794"/>
                      <a:gd name="T38" fmla="*/ 768 w 1650"/>
                      <a:gd name="T39" fmla="*/ 36 h 1794"/>
                      <a:gd name="T40" fmla="*/ 804 w 1650"/>
                      <a:gd name="T41" fmla="*/ 72 h 1794"/>
                      <a:gd name="T42" fmla="*/ 846 w 1650"/>
                      <a:gd name="T43" fmla="*/ 108 h 1794"/>
                      <a:gd name="T44" fmla="*/ 882 w 1650"/>
                      <a:gd name="T45" fmla="*/ 156 h 1794"/>
                      <a:gd name="T46" fmla="*/ 924 w 1650"/>
                      <a:gd name="T47" fmla="*/ 210 h 1794"/>
                      <a:gd name="T48" fmla="*/ 960 w 1650"/>
                      <a:gd name="T49" fmla="*/ 276 h 1794"/>
                      <a:gd name="T50" fmla="*/ 1002 w 1650"/>
                      <a:gd name="T51" fmla="*/ 342 h 1794"/>
                      <a:gd name="T52" fmla="*/ 1038 w 1650"/>
                      <a:gd name="T53" fmla="*/ 420 h 1794"/>
                      <a:gd name="T54" fmla="*/ 1080 w 1650"/>
                      <a:gd name="T55" fmla="*/ 498 h 1794"/>
                      <a:gd name="T56" fmla="*/ 1116 w 1650"/>
                      <a:gd name="T57" fmla="*/ 588 h 1794"/>
                      <a:gd name="T58" fmla="*/ 1158 w 1650"/>
                      <a:gd name="T59" fmla="*/ 678 h 1794"/>
                      <a:gd name="T60" fmla="*/ 1194 w 1650"/>
                      <a:gd name="T61" fmla="*/ 768 h 1794"/>
                      <a:gd name="T62" fmla="*/ 1236 w 1650"/>
                      <a:gd name="T63" fmla="*/ 864 h 1794"/>
                      <a:gd name="T64" fmla="*/ 1272 w 1650"/>
                      <a:gd name="T65" fmla="*/ 960 h 1794"/>
                      <a:gd name="T66" fmla="*/ 1314 w 1650"/>
                      <a:gd name="T67" fmla="*/ 1056 h 1794"/>
                      <a:gd name="T68" fmla="*/ 1350 w 1650"/>
                      <a:gd name="T69" fmla="*/ 1152 h 1794"/>
                      <a:gd name="T70" fmla="*/ 1392 w 1650"/>
                      <a:gd name="T71" fmla="*/ 1248 h 1794"/>
                      <a:gd name="T72" fmla="*/ 1428 w 1650"/>
                      <a:gd name="T73" fmla="*/ 1338 h 1794"/>
                      <a:gd name="T74" fmla="*/ 1470 w 1650"/>
                      <a:gd name="T75" fmla="*/ 1428 h 1794"/>
                      <a:gd name="T76" fmla="*/ 1506 w 1650"/>
                      <a:gd name="T77" fmla="*/ 1518 h 1794"/>
                      <a:gd name="T78" fmla="*/ 1548 w 1650"/>
                      <a:gd name="T79" fmla="*/ 1602 h 1794"/>
                      <a:gd name="T80" fmla="*/ 1584 w 1650"/>
                      <a:gd name="T81" fmla="*/ 1674 h 1794"/>
                      <a:gd name="T82" fmla="*/ 1626 w 1650"/>
                      <a:gd name="T83" fmla="*/ 174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50" h="1794">
                        <a:moveTo>
                          <a:pt x="0" y="1026"/>
                        </a:moveTo>
                        <a:lnTo>
                          <a:pt x="12" y="990"/>
                        </a:lnTo>
                        <a:lnTo>
                          <a:pt x="24" y="960"/>
                        </a:lnTo>
                        <a:lnTo>
                          <a:pt x="36" y="924"/>
                        </a:lnTo>
                        <a:lnTo>
                          <a:pt x="48" y="894"/>
                        </a:lnTo>
                        <a:lnTo>
                          <a:pt x="60" y="864"/>
                        </a:lnTo>
                        <a:lnTo>
                          <a:pt x="78" y="828"/>
                        </a:lnTo>
                        <a:lnTo>
                          <a:pt x="90" y="798"/>
                        </a:lnTo>
                        <a:lnTo>
                          <a:pt x="102" y="768"/>
                        </a:lnTo>
                        <a:lnTo>
                          <a:pt x="114" y="738"/>
                        </a:lnTo>
                        <a:lnTo>
                          <a:pt x="126" y="708"/>
                        </a:lnTo>
                        <a:lnTo>
                          <a:pt x="138" y="678"/>
                        </a:lnTo>
                        <a:lnTo>
                          <a:pt x="156" y="648"/>
                        </a:lnTo>
                        <a:lnTo>
                          <a:pt x="168" y="618"/>
                        </a:lnTo>
                        <a:lnTo>
                          <a:pt x="180" y="588"/>
                        </a:lnTo>
                        <a:lnTo>
                          <a:pt x="192" y="558"/>
                        </a:lnTo>
                        <a:lnTo>
                          <a:pt x="204" y="528"/>
                        </a:lnTo>
                        <a:lnTo>
                          <a:pt x="216" y="498"/>
                        </a:lnTo>
                        <a:lnTo>
                          <a:pt x="234" y="474"/>
                        </a:lnTo>
                        <a:lnTo>
                          <a:pt x="246" y="444"/>
                        </a:lnTo>
                        <a:lnTo>
                          <a:pt x="258" y="420"/>
                        </a:lnTo>
                        <a:lnTo>
                          <a:pt x="270" y="396"/>
                        </a:lnTo>
                        <a:lnTo>
                          <a:pt x="282" y="372"/>
                        </a:lnTo>
                        <a:lnTo>
                          <a:pt x="294" y="342"/>
                        </a:lnTo>
                        <a:lnTo>
                          <a:pt x="312" y="318"/>
                        </a:lnTo>
                        <a:lnTo>
                          <a:pt x="324" y="300"/>
                        </a:lnTo>
                        <a:lnTo>
                          <a:pt x="336" y="276"/>
                        </a:lnTo>
                        <a:lnTo>
                          <a:pt x="348" y="252"/>
                        </a:lnTo>
                        <a:lnTo>
                          <a:pt x="360" y="234"/>
                        </a:lnTo>
                        <a:lnTo>
                          <a:pt x="372" y="210"/>
                        </a:lnTo>
                        <a:lnTo>
                          <a:pt x="390" y="192"/>
                        </a:lnTo>
                        <a:lnTo>
                          <a:pt x="402" y="174"/>
                        </a:lnTo>
                        <a:lnTo>
                          <a:pt x="414" y="156"/>
                        </a:lnTo>
                        <a:lnTo>
                          <a:pt x="426" y="138"/>
                        </a:lnTo>
                        <a:lnTo>
                          <a:pt x="438" y="126"/>
                        </a:lnTo>
                        <a:lnTo>
                          <a:pt x="450" y="108"/>
                        </a:lnTo>
                        <a:lnTo>
                          <a:pt x="468" y="96"/>
                        </a:lnTo>
                        <a:lnTo>
                          <a:pt x="480" y="84"/>
                        </a:lnTo>
                        <a:lnTo>
                          <a:pt x="492" y="72"/>
                        </a:lnTo>
                        <a:lnTo>
                          <a:pt x="504" y="60"/>
                        </a:lnTo>
                        <a:lnTo>
                          <a:pt x="516" y="48"/>
                        </a:lnTo>
                        <a:lnTo>
                          <a:pt x="528" y="36"/>
                        </a:lnTo>
                        <a:lnTo>
                          <a:pt x="546" y="30"/>
                        </a:lnTo>
                        <a:lnTo>
                          <a:pt x="558" y="24"/>
                        </a:lnTo>
                        <a:lnTo>
                          <a:pt x="570" y="18"/>
                        </a:lnTo>
                        <a:lnTo>
                          <a:pt x="582" y="12"/>
                        </a:lnTo>
                        <a:lnTo>
                          <a:pt x="594" y="6"/>
                        </a:lnTo>
                        <a:lnTo>
                          <a:pt x="606" y="0"/>
                        </a:lnTo>
                        <a:lnTo>
                          <a:pt x="624" y="0"/>
                        </a:lnTo>
                        <a:lnTo>
                          <a:pt x="636" y="0"/>
                        </a:lnTo>
                        <a:lnTo>
                          <a:pt x="648" y="0"/>
                        </a:lnTo>
                        <a:lnTo>
                          <a:pt x="660" y="0"/>
                        </a:lnTo>
                        <a:lnTo>
                          <a:pt x="672" y="0"/>
                        </a:lnTo>
                        <a:lnTo>
                          <a:pt x="690" y="0"/>
                        </a:lnTo>
                        <a:lnTo>
                          <a:pt x="702" y="6"/>
                        </a:lnTo>
                        <a:lnTo>
                          <a:pt x="714" y="12"/>
                        </a:lnTo>
                        <a:lnTo>
                          <a:pt x="726" y="18"/>
                        </a:lnTo>
                        <a:lnTo>
                          <a:pt x="738" y="24"/>
                        </a:lnTo>
                        <a:lnTo>
                          <a:pt x="750" y="30"/>
                        </a:lnTo>
                        <a:lnTo>
                          <a:pt x="768" y="36"/>
                        </a:lnTo>
                        <a:lnTo>
                          <a:pt x="780" y="48"/>
                        </a:lnTo>
                        <a:lnTo>
                          <a:pt x="792" y="60"/>
                        </a:lnTo>
                        <a:lnTo>
                          <a:pt x="804" y="72"/>
                        </a:lnTo>
                        <a:lnTo>
                          <a:pt x="816" y="84"/>
                        </a:lnTo>
                        <a:lnTo>
                          <a:pt x="828" y="96"/>
                        </a:lnTo>
                        <a:lnTo>
                          <a:pt x="846" y="108"/>
                        </a:lnTo>
                        <a:lnTo>
                          <a:pt x="858" y="126"/>
                        </a:lnTo>
                        <a:lnTo>
                          <a:pt x="870" y="138"/>
                        </a:lnTo>
                        <a:lnTo>
                          <a:pt x="882" y="156"/>
                        </a:lnTo>
                        <a:lnTo>
                          <a:pt x="894" y="174"/>
                        </a:lnTo>
                        <a:lnTo>
                          <a:pt x="906" y="192"/>
                        </a:lnTo>
                        <a:lnTo>
                          <a:pt x="924" y="210"/>
                        </a:lnTo>
                        <a:lnTo>
                          <a:pt x="936" y="234"/>
                        </a:lnTo>
                        <a:lnTo>
                          <a:pt x="948" y="252"/>
                        </a:lnTo>
                        <a:lnTo>
                          <a:pt x="960" y="276"/>
                        </a:lnTo>
                        <a:lnTo>
                          <a:pt x="972" y="300"/>
                        </a:lnTo>
                        <a:lnTo>
                          <a:pt x="984" y="318"/>
                        </a:lnTo>
                        <a:lnTo>
                          <a:pt x="1002" y="342"/>
                        </a:lnTo>
                        <a:lnTo>
                          <a:pt x="1014" y="372"/>
                        </a:lnTo>
                        <a:lnTo>
                          <a:pt x="1026" y="396"/>
                        </a:lnTo>
                        <a:lnTo>
                          <a:pt x="1038" y="420"/>
                        </a:lnTo>
                        <a:lnTo>
                          <a:pt x="1050" y="444"/>
                        </a:lnTo>
                        <a:lnTo>
                          <a:pt x="1062" y="474"/>
                        </a:lnTo>
                        <a:lnTo>
                          <a:pt x="1080" y="498"/>
                        </a:lnTo>
                        <a:lnTo>
                          <a:pt x="1092" y="528"/>
                        </a:lnTo>
                        <a:lnTo>
                          <a:pt x="1104" y="558"/>
                        </a:lnTo>
                        <a:lnTo>
                          <a:pt x="1116" y="588"/>
                        </a:lnTo>
                        <a:lnTo>
                          <a:pt x="1128" y="618"/>
                        </a:lnTo>
                        <a:lnTo>
                          <a:pt x="1140" y="648"/>
                        </a:lnTo>
                        <a:lnTo>
                          <a:pt x="1158" y="678"/>
                        </a:lnTo>
                        <a:lnTo>
                          <a:pt x="1170" y="708"/>
                        </a:lnTo>
                        <a:lnTo>
                          <a:pt x="1182" y="738"/>
                        </a:lnTo>
                        <a:lnTo>
                          <a:pt x="1194" y="768"/>
                        </a:lnTo>
                        <a:lnTo>
                          <a:pt x="1206" y="798"/>
                        </a:lnTo>
                        <a:lnTo>
                          <a:pt x="1218" y="828"/>
                        </a:lnTo>
                        <a:lnTo>
                          <a:pt x="1236" y="864"/>
                        </a:lnTo>
                        <a:lnTo>
                          <a:pt x="1248" y="894"/>
                        </a:lnTo>
                        <a:lnTo>
                          <a:pt x="1260" y="924"/>
                        </a:lnTo>
                        <a:lnTo>
                          <a:pt x="1272" y="960"/>
                        </a:lnTo>
                        <a:lnTo>
                          <a:pt x="1284" y="990"/>
                        </a:lnTo>
                        <a:lnTo>
                          <a:pt x="1302" y="1020"/>
                        </a:lnTo>
                        <a:lnTo>
                          <a:pt x="1314" y="1056"/>
                        </a:lnTo>
                        <a:lnTo>
                          <a:pt x="1326" y="1086"/>
                        </a:lnTo>
                        <a:lnTo>
                          <a:pt x="1338" y="1122"/>
                        </a:lnTo>
                        <a:lnTo>
                          <a:pt x="1350" y="1152"/>
                        </a:lnTo>
                        <a:lnTo>
                          <a:pt x="1362" y="1182"/>
                        </a:lnTo>
                        <a:lnTo>
                          <a:pt x="1380" y="1218"/>
                        </a:lnTo>
                        <a:lnTo>
                          <a:pt x="1392" y="1248"/>
                        </a:lnTo>
                        <a:lnTo>
                          <a:pt x="1404" y="1278"/>
                        </a:lnTo>
                        <a:lnTo>
                          <a:pt x="1416" y="1308"/>
                        </a:lnTo>
                        <a:lnTo>
                          <a:pt x="1428" y="1338"/>
                        </a:lnTo>
                        <a:lnTo>
                          <a:pt x="1440" y="1368"/>
                        </a:lnTo>
                        <a:lnTo>
                          <a:pt x="1458" y="1398"/>
                        </a:lnTo>
                        <a:lnTo>
                          <a:pt x="1470" y="1428"/>
                        </a:lnTo>
                        <a:lnTo>
                          <a:pt x="1482" y="1458"/>
                        </a:lnTo>
                        <a:lnTo>
                          <a:pt x="1494" y="1488"/>
                        </a:lnTo>
                        <a:lnTo>
                          <a:pt x="1506" y="1518"/>
                        </a:lnTo>
                        <a:lnTo>
                          <a:pt x="1518" y="1548"/>
                        </a:lnTo>
                        <a:lnTo>
                          <a:pt x="1536" y="1572"/>
                        </a:lnTo>
                        <a:lnTo>
                          <a:pt x="1548" y="1602"/>
                        </a:lnTo>
                        <a:lnTo>
                          <a:pt x="1560" y="1626"/>
                        </a:lnTo>
                        <a:lnTo>
                          <a:pt x="1572" y="1650"/>
                        </a:lnTo>
                        <a:lnTo>
                          <a:pt x="1584" y="1674"/>
                        </a:lnTo>
                        <a:lnTo>
                          <a:pt x="1596" y="1704"/>
                        </a:lnTo>
                        <a:lnTo>
                          <a:pt x="1614" y="1728"/>
                        </a:lnTo>
                        <a:lnTo>
                          <a:pt x="1626" y="1746"/>
                        </a:lnTo>
                        <a:lnTo>
                          <a:pt x="1638" y="1770"/>
                        </a:lnTo>
                        <a:lnTo>
                          <a:pt x="1650" y="1794"/>
                        </a:lnTo>
                      </a:path>
                    </a:pathLst>
                  </a:custGeom>
                  <a:noFill/>
                  <a:ln w="317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85"/>
                  <p:cNvSpPr>
                    <a:spLocks/>
                  </p:cNvSpPr>
                  <p:nvPr/>
                </p:nvSpPr>
                <p:spPr bwMode="auto">
                  <a:xfrm>
                    <a:off x="6286500" y="4219575"/>
                    <a:ext cx="1514475" cy="1628775"/>
                  </a:xfrm>
                  <a:custGeom>
                    <a:avLst/>
                    <a:gdLst>
                      <a:gd name="T0" fmla="*/ 12 w 954"/>
                      <a:gd name="T1" fmla="*/ 786 h 1026"/>
                      <a:gd name="T2" fmla="*/ 42 w 954"/>
                      <a:gd name="T3" fmla="*/ 828 h 1026"/>
                      <a:gd name="T4" fmla="*/ 66 w 954"/>
                      <a:gd name="T5" fmla="*/ 864 h 1026"/>
                      <a:gd name="T6" fmla="*/ 90 w 954"/>
                      <a:gd name="T7" fmla="*/ 894 h 1026"/>
                      <a:gd name="T8" fmla="*/ 120 w 954"/>
                      <a:gd name="T9" fmla="*/ 924 h 1026"/>
                      <a:gd name="T10" fmla="*/ 144 w 954"/>
                      <a:gd name="T11" fmla="*/ 948 h 1026"/>
                      <a:gd name="T12" fmla="*/ 168 w 954"/>
                      <a:gd name="T13" fmla="*/ 972 h 1026"/>
                      <a:gd name="T14" fmla="*/ 198 w 954"/>
                      <a:gd name="T15" fmla="*/ 990 h 1026"/>
                      <a:gd name="T16" fmla="*/ 222 w 954"/>
                      <a:gd name="T17" fmla="*/ 1002 h 1026"/>
                      <a:gd name="T18" fmla="*/ 246 w 954"/>
                      <a:gd name="T19" fmla="*/ 1014 h 1026"/>
                      <a:gd name="T20" fmla="*/ 276 w 954"/>
                      <a:gd name="T21" fmla="*/ 1020 h 1026"/>
                      <a:gd name="T22" fmla="*/ 300 w 954"/>
                      <a:gd name="T23" fmla="*/ 1026 h 1026"/>
                      <a:gd name="T24" fmla="*/ 324 w 954"/>
                      <a:gd name="T25" fmla="*/ 1020 h 1026"/>
                      <a:gd name="T26" fmla="*/ 354 w 954"/>
                      <a:gd name="T27" fmla="*/ 1014 h 1026"/>
                      <a:gd name="T28" fmla="*/ 378 w 954"/>
                      <a:gd name="T29" fmla="*/ 1002 h 1026"/>
                      <a:gd name="T30" fmla="*/ 402 w 954"/>
                      <a:gd name="T31" fmla="*/ 990 h 1026"/>
                      <a:gd name="T32" fmla="*/ 432 w 954"/>
                      <a:gd name="T33" fmla="*/ 972 h 1026"/>
                      <a:gd name="T34" fmla="*/ 456 w 954"/>
                      <a:gd name="T35" fmla="*/ 948 h 1026"/>
                      <a:gd name="T36" fmla="*/ 480 w 954"/>
                      <a:gd name="T37" fmla="*/ 924 h 1026"/>
                      <a:gd name="T38" fmla="*/ 510 w 954"/>
                      <a:gd name="T39" fmla="*/ 894 h 1026"/>
                      <a:gd name="T40" fmla="*/ 534 w 954"/>
                      <a:gd name="T41" fmla="*/ 864 h 1026"/>
                      <a:gd name="T42" fmla="*/ 558 w 954"/>
                      <a:gd name="T43" fmla="*/ 828 h 1026"/>
                      <a:gd name="T44" fmla="*/ 588 w 954"/>
                      <a:gd name="T45" fmla="*/ 786 h 1026"/>
                      <a:gd name="T46" fmla="*/ 612 w 954"/>
                      <a:gd name="T47" fmla="*/ 744 h 1026"/>
                      <a:gd name="T48" fmla="*/ 636 w 954"/>
                      <a:gd name="T49" fmla="*/ 702 h 1026"/>
                      <a:gd name="T50" fmla="*/ 666 w 954"/>
                      <a:gd name="T51" fmla="*/ 648 h 1026"/>
                      <a:gd name="T52" fmla="*/ 690 w 954"/>
                      <a:gd name="T53" fmla="*/ 600 h 1026"/>
                      <a:gd name="T54" fmla="*/ 714 w 954"/>
                      <a:gd name="T55" fmla="*/ 546 h 1026"/>
                      <a:gd name="T56" fmla="*/ 744 w 954"/>
                      <a:gd name="T57" fmla="*/ 492 h 1026"/>
                      <a:gd name="T58" fmla="*/ 768 w 954"/>
                      <a:gd name="T59" fmla="*/ 432 h 1026"/>
                      <a:gd name="T60" fmla="*/ 792 w 954"/>
                      <a:gd name="T61" fmla="*/ 372 h 1026"/>
                      <a:gd name="T62" fmla="*/ 822 w 954"/>
                      <a:gd name="T63" fmla="*/ 312 h 1026"/>
                      <a:gd name="T64" fmla="*/ 846 w 954"/>
                      <a:gd name="T65" fmla="*/ 252 h 1026"/>
                      <a:gd name="T66" fmla="*/ 870 w 954"/>
                      <a:gd name="T67" fmla="*/ 192 h 1026"/>
                      <a:gd name="T68" fmla="*/ 900 w 954"/>
                      <a:gd name="T69" fmla="*/ 126 h 1026"/>
                      <a:gd name="T70" fmla="*/ 924 w 954"/>
                      <a:gd name="T71" fmla="*/ 60 h 1026"/>
                      <a:gd name="T72" fmla="*/ 954 w 954"/>
                      <a:gd name="T73"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54" h="1026">
                        <a:moveTo>
                          <a:pt x="0" y="768"/>
                        </a:moveTo>
                        <a:lnTo>
                          <a:pt x="12" y="786"/>
                        </a:lnTo>
                        <a:lnTo>
                          <a:pt x="24" y="810"/>
                        </a:lnTo>
                        <a:lnTo>
                          <a:pt x="42" y="828"/>
                        </a:lnTo>
                        <a:lnTo>
                          <a:pt x="54" y="846"/>
                        </a:lnTo>
                        <a:lnTo>
                          <a:pt x="66" y="864"/>
                        </a:lnTo>
                        <a:lnTo>
                          <a:pt x="78" y="882"/>
                        </a:lnTo>
                        <a:lnTo>
                          <a:pt x="90" y="894"/>
                        </a:lnTo>
                        <a:lnTo>
                          <a:pt x="102" y="912"/>
                        </a:lnTo>
                        <a:lnTo>
                          <a:pt x="120" y="924"/>
                        </a:lnTo>
                        <a:lnTo>
                          <a:pt x="132" y="936"/>
                        </a:lnTo>
                        <a:lnTo>
                          <a:pt x="144" y="948"/>
                        </a:lnTo>
                        <a:lnTo>
                          <a:pt x="156" y="960"/>
                        </a:lnTo>
                        <a:lnTo>
                          <a:pt x="168" y="972"/>
                        </a:lnTo>
                        <a:lnTo>
                          <a:pt x="180" y="984"/>
                        </a:lnTo>
                        <a:lnTo>
                          <a:pt x="198" y="990"/>
                        </a:lnTo>
                        <a:lnTo>
                          <a:pt x="210" y="996"/>
                        </a:lnTo>
                        <a:lnTo>
                          <a:pt x="222" y="1002"/>
                        </a:lnTo>
                        <a:lnTo>
                          <a:pt x="234" y="1008"/>
                        </a:lnTo>
                        <a:lnTo>
                          <a:pt x="246" y="1014"/>
                        </a:lnTo>
                        <a:lnTo>
                          <a:pt x="258" y="1020"/>
                        </a:lnTo>
                        <a:lnTo>
                          <a:pt x="276" y="1020"/>
                        </a:lnTo>
                        <a:lnTo>
                          <a:pt x="288" y="1020"/>
                        </a:lnTo>
                        <a:lnTo>
                          <a:pt x="300" y="1026"/>
                        </a:lnTo>
                        <a:lnTo>
                          <a:pt x="312" y="1020"/>
                        </a:lnTo>
                        <a:lnTo>
                          <a:pt x="324" y="1020"/>
                        </a:lnTo>
                        <a:lnTo>
                          <a:pt x="342" y="1020"/>
                        </a:lnTo>
                        <a:lnTo>
                          <a:pt x="354" y="1014"/>
                        </a:lnTo>
                        <a:lnTo>
                          <a:pt x="366" y="1008"/>
                        </a:lnTo>
                        <a:lnTo>
                          <a:pt x="378" y="1002"/>
                        </a:lnTo>
                        <a:lnTo>
                          <a:pt x="390" y="996"/>
                        </a:lnTo>
                        <a:lnTo>
                          <a:pt x="402" y="990"/>
                        </a:lnTo>
                        <a:lnTo>
                          <a:pt x="420" y="984"/>
                        </a:lnTo>
                        <a:lnTo>
                          <a:pt x="432" y="972"/>
                        </a:lnTo>
                        <a:lnTo>
                          <a:pt x="444" y="960"/>
                        </a:lnTo>
                        <a:lnTo>
                          <a:pt x="456" y="948"/>
                        </a:lnTo>
                        <a:lnTo>
                          <a:pt x="468" y="936"/>
                        </a:lnTo>
                        <a:lnTo>
                          <a:pt x="480" y="924"/>
                        </a:lnTo>
                        <a:lnTo>
                          <a:pt x="498" y="912"/>
                        </a:lnTo>
                        <a:lnTo>
                          <a:pt x="510" y="894"/>
                        </a:lnTo>
                        <a:lnTo>
                          <a:pt x="522" y="882"/>
                        </a:lnTo>
                        <a:lnTo>
                          <a:pt x="534" y="864"/>
                        </a:lnTo>
                        <a:lnTo>
                          <a:pt x="546" y="846"/>
                        </a:lnTo>
                        <a:lnTo>
                          <a:pt x="558" y="828"/>
                        </a:lnTo>
                        <a:lnTo>
                          <a:pt x="576" y="810"/>
                        </a:lnTo>
                        <a:lnTo>
                          <a:pt x="588" y="786"/>
                        </a:lnTo>
                        <a:lnTo>
                          <a:pt x="600" y="768"/>
                        </a:lnTo>
                        <a:lnTo>
                          <a:pt x="612" y="744"/>
                        </a:lnTo>
                        <a:lnTo>
                          <a:pt x="624" y="720"/>
                        </a:lnTo>
                        <a:lnTo>
                          <a:pt x="636" y="702"/>
                        </a:lnTo>
                        <a:lnTo>
                          <a:pt x="654" y="678"/>
                        </a:lnTo>
                        <a:lnTo>
                          <a:pt x="666" y="648"/>
                        </a:lnTo>
                        <a:lnTo>
                          <a:pt x="678" y="624"/>
                        </a:lnTo>
                        <a:lnTo>
                          <a:pt x="690" y="600"/>
                        </a:lnTo>
                        <a:lnTo>
                          <a:pt x="702" y="576"/>
                        </a:lnTo>
                        <a:lnTo>
                          <a:pt x="714" y="546"/>
                        </a:lnTo>
                        <a:lnTo>
                          <a:pt x="732" y="522"/>
                        </a:lnTo>
                        <a:lnTo>
                          <a:pt x="744" y="492"/>
                        </a:lnTo>
                        <a:lnTo>
                          <a:pt x="756" y="462"/>
                        </a:lnTo>
                        <a:lnTo>
                          <a:pt x="768" y="432"/>
                        </a:lnTo>
                        <a:lnTo>
                          <a:pt x="780" y="402"/>
                        </a:lnTo>
                        <a:lnTo>
                          <a:pt x="792" y="372"/>
                        </a:lnTo>
                        <a:lnTo>
                          <a:pt x="810" y="342"/>
                        </a:lnTo>
                        <a:lnTo>
                          <a:pt x="822" y="312"/>
                        </a:lnTo>
                        <a:lnTo>
                          <a:pt x="834" y="282"/>
                        </a:lnTo>
                        <a:lnTo>
                          <a:pt x="846" y="252"/>
                        </a:lnTo>
                        <a:lnTo>
                          <a:pt x="858" y="222"/>
                        </a:lnTo>
                        <a:lnTo>
                          <a:pt x="870" y="192"/>
                        </a:lnTo>
                        <a:lnTo>
                          <a:pt x="888" y="156"/>
                        </a:lnTo>
                        <a:lnTo>
                          <a:pt x="900" y="126"/>
                        </a:lnTo>
                        <a:lnTo>
                          <a:pt x="912" y="96"/>
                        </a:lnTo>
                        <a:lnTo>
                          <a:pt x="924" y="60"/>
                        </a:lnTo>
                        <a:lnTo>
                          <a:pt x="936" y="30"/>
                        </a:lnTo>
                        <a:lnTo>
                          <a:pt x="954" y="0"/>
                        </a:lnTo>
                      </a:path>
                    </a:pathLst>
                  </a:custGeom>
                  <a:noFill/>
                  <a:ln w="317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1147" name="TextBox 1146"/>
              <p:cNvSpPr txBox="1"/>
              <p:nvPr/>
            </p:nvSpPr>
            <p:spPr>
              <a:xfrm>
                <a:off x="2292350" y="2044005"/>
                <a:ext cx="335348" cy="461665"/>
              </a:xfrm>
              <a:prstGeom prst="rect">
                <a:avLst/>
              </a:prstGeom>
              <a:noFill/>
            </p:spPr>
            <p:txBody>
              <a:bodyPr wrap="none" rtlCol="0">
                <a:spAutoFit/>
              </a:bodyPr>
              <a:lstStyle/>
              <a:p>
                <a:r>
                  <a:rPr lang="en-US" sz="2400" b="1" dirty="0" smtClean="0"/>
                  <a:t>E</a:t>
                </a:r>
                <a:endParaRPr lang="en-US" sz="2400" b="1" dirty="0"/>
              </a:p>
            </p:txBody>
          </p:sp>
          <p:sp>
            <p:nvSpPr>
              <p:cNvPr id="163" name="TextBox 162"/>
              <p:cNvSpPr txBox="1"/>
              <p:nvPr/>
            </p:nvSpPr>
            <p:spPr>
              <a:xfrm>
                <a:off x="76409" y="1660744"/>
                <a:ext cx="705642" cy="400110"/>
              </a:xfrm>
              <a:prstGeom prst="rect">
                <a:avLst/>
              </a:prstGeom>
              <a:noFill/>
            </p:spPr>
            <p:txBody>
              <a:bodyPr wrap="none" rtlCol="0">
                <a:spAutoFit/>
              </a:bodyPr>
              <a:lstStyle/>
              <a:p>
                <a:r>
                  <a:rPr lang="en-US" sz="2000" b="1" dirty="0" err="1" smtClean="0">
                    <a:latin typeface="Symbol" pitchFamily="18" charset="2"/>
                  </a:rPr>
                  <a:t>w</a:t>
                </a:r>
                <a:r>
                  <a:rPr lang="en-US" sz="2000" b="1" dirty="0" err="1" smtClean="0"/>
                  <a:t>t</a:t>
                </a:r>
                <a:r>
                  <a:rPr lang="en-US" sz="2000" b="1" dirty="0" smtClean="0"/>
                  <a:t>=0</a:t>
                </a:r>
                <a:endParaRPr lang="en-US" sz="2000" b="1" dirty="0"/>
              </a:p>
            </p:txBody>
          </p:sp>
          <p:grpSp>
            <p:nvGrpSpPr>
              <p:cNvPr id="13" name="Group 179"/>
              <p:cNvGrpSpPr/>
              <p:nvPr/>
            </p:nvGrpSpPr>
            <p:grpSpPr>
              <a:xfrm>
                <a:off x="914400" y="464196"/>
                <a:ext cx="2755900" cy="1697296"/>
                <a:chOff x="914400" y="464196"/>
                <a:chExt cx="2755900" cy="1697296"/>
              </a:xfrm>
            </p:grpSpPr>
            <p:grpSp>
              <p:nvGrpSpPr>
                <p:cNvPr id="14" name="Group 176"/>
                <p:cNvGrpSpPr/>
                <p:nvPr/>
              </p:nvGrpSpPr>
              <p:grpSpPr>
                <a:xfrm>
                  <a:off x="914400" y="854384"/>
                  <a:ext cx="1394883" cy="1307108"/>
                  <a:chOff x="914400" y="854384"/>
                  <a:chExt cx="1394883" cy="1307108"/>
                </a:xfrm>
              </p:grpSpPr>
              <p:cxnSp>
                <p:nvCxnSpPr>
                  <p:cNvPr id="219" name="Straight Arrow Connector 218"/>
                  <p:cNvCxnSpPr/>
                  <p:nvPr/>
                </p:nvCxnSpPr>
                <p:spPr>
                  <a:xfrm>
                    <a:off x="914400" y="1180198"/>
                    <a:ext cx="137795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V="1">
                    <a:off x="2309283" y="854384"/>
                    <a:ext cx="0" cy="13071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Group 178"/>
                <p:cNvGrpSpPr/>
                <p:nvPr/>
              </p:nvGrpSpPr>
              <p:grpSpPr>
                <a:xfrm>
                  <a:off x="914400" y="464196"/>
                  <a:ext cx="2755900" cy="1528712"/>
                  <a:chOff x="914400" y="464196"/>
                  <a:chExt cx="2755900" cy="1528712"/>
                </a:xfrm>
              </p:grpSpPr>
              <p:grpSp>
                <p:nvGrpSpPr>
                  <p:cNvPr id="16" name="Group 174"/>
                  <p:cNvGrpSpPr/>
                  <p:nvPr/>
                </p:nvGrpSpPr>
                <p:grpSpPr>
                  <a:xfrm>
                    <a:off x="914400" y="685800"/>
                    <a:ext cx="2755900" cy="1307108"/>
                    <a:chOff x="914400" y="685800"/>
                    <a:chExt cx="2755900" cy="1307108"/>
                  </a:xfrm>
                </p:grpSpPr>
                <p:cxnSp>
                  <p:nvCxnSpPr>
                    <p:cNvPr id="166" name="Straight Connector 165"/>
                    <p:cNvCxnSpPr/>
                    <p:nvPr/>
                  </p:nvCxnSpPr>
                  <p:spPr>
                    <a:xfrm flipV="1">
                      <a:off x="914400" y="685800"/>
                      <a:ext cx="0" cy="130710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3670300" y="685800"/>
                      <a:ext cx="0" cy="128051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914400" y="833528"/>
                      <a:ext cx="2755900" cy="0"/>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124180" y="464196"/>
                    <a:ext cx="336952" cy="461665"/>
                  </a:xfrm>
                  <a:prstGeom prst="rect">
                    <a:avLst/>
                  </a:prstGeom>
                  <a:noFill/>
                </p:spPr>
                <p:txBody>
                  <a:bodyPr wrap="none" rtlCol="0">
                    <a:spAutoFit/>
                  </a:bodyPr>
                  <a:lstStyle/>
                  <a:p>
                    <a:r>
                      <a:rPr lang="en-US" sz="2400" b="1" dirty="0" smtClean="0"/>
                      <a:t>a</a:t>
                    </a:r>
                    <a:endParaRPr lang="en-US" sz="2400" b="1" dirty="0"/>
                  </a:p>
                </p:txBody>
              </p:sp>
              <p:sp>
                <p:nvSpPr>
                  <p:cNvPr id="224" name="TextBox 223"/>
                  <p:cNvSpPr txBox="1"/>
                  <p:nvPr/>
                </p:nvSpPr>
                <p:spPr>
                  <a:xfrm>
                    <a:off x="1449449" y="748605"/>
                    <a:ext cx="352982" cy="461665"/>
                  </a:xfrm>
                  <a:prstGeom prst="rect">
                    <a:avLst/>
                  </a:prstGeom>
                  <a:noFill/>
                </p:spPr>
                <p:txBody>
                  <a:bodyPr wrap="none" rtlCol="0">
                    <a:spAutoFit/>
                  </a:bodyPr>
                  <a:lstStyle/>
                  <a:p>
                    <a:r>
                      <a:rPr lang="en-US" sz="2400" b="1" dirty="0">
                        <a:latin typeface="Symbol" pitchFamily="18" charset="2"/>
                      </a:rPr>
                      <a:t>l</a:t>
                    </a:r>
                  </a:p>
                </p:txBody>
              </p:sp>
            </p:grpSp>
          </p:grpSp>
        </p:grpSp>
      </p:grpSp>
      <p:grpSp>
        <p:nvGrpSpPr>
          <p:cNvPr id="17" name="Group 184"/>
          <p:cNvGrpSpPr/>
          <p:nvPr/>
        </p:nvGrpSpPr>
        <p:grpSpPr>
          <a:xfrm>
            <a:off x="4480288" y="512504"/>
            <a:ext cx="4211275" cy="2718059"/>
            <a:chOff x="4480288" y="512504"/>
            <a:chExt cx="4211275" cy="2718059"/>
          </a:xfrm>
        </p:grpSpPr>
        <p:graphicFrame>
          <p:nvGraphicFramePr>
            <p:cNvPr id="1151" name="Object 1150"/>
            <p:cNvGraphicFramePr>
              <a:graphicFrameLocks noChangeAspect="1"/>
            </p:cNvGraphicFramePr>
            <p:nvPr>
              <p:extLst>
                <p:ext uri="{D42A27DB-BD31-4B8C-83A1-F6EECF244321}">
                  <p14:modId xmlns:p14="http://schemas.microsoft.com/office/powerpoint/2010/main" val="2949117046"/>
                </p:ext>
              </p:extLst>
            </p:nvPr>
          </p:nvGraphicFramePr>
          <p:xfrm>
            <a:off x="5440363" y="2716213"/>
            <a:ext cx="3251200" cy="514350"/>
          </p:xfrm>
          <a:graphic>
            <a:graphicData uri="http://schemas.openxmlformats.org/presentationml/2006/ole">
              <mc:AlternateContent xmlns:mc="http://schemas.openxmlformats.org/markup-compatibility/2006">
                <mc:Choice xmlns:v="urn:schemas-microsoft-com:vml" Requires="v">
                  <p:oleObj spid="_x0000_s72009" name="Equation" r:id="rId14" imgW="1422360" imgH="228600" progId="Equation.DSMT4">
                    <p:embed/>
                  </p:oleObj>
                </mc:Choice>
                <mc:Fallback>
                  <p:oleObj name="Equation" r:id="rId14" imgW="1422360" imgH="228600" progId="Equation.DSMT4">
                    <p:embed/>
                    <p:pic>
                      <p:nvPicPr>
                        <p:cNvPr id="1151" name="Object 1150"/>
                        <p:cNvPicPr>
                          <a:picLocks noChangeAspect="1" noChangeArrowheads="1"/>
                        </p:cNvPicPr>
                        <p:nvPr/>
                      </p:nvPicPr>
                      <p:blipFill>
                        <a:blip r:embed="rId15"/>
                        <a:srcRect/>
                        <a:stretch>
                          <a:fillRect/>
                        </a:stretch>
                      </p:blipFill>
                      <p:spPr bwMode="auto">
                        <a:xfrm>
                          <a:off x="5440363" y="2716213"/>
                          <a:ext cx="32512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Group 181"/>
            <p:cNvGrpSpPr/>
            <p:nvPr/>
          </p:nvGrpSpPr>
          <p:grpSpPr>
            <a:xfrm>
              <a:off x="4480288" y="512504"/>
              <a:ext cx="3786003" cy="2258455"/>
              <a:chOff x="4480288" y="512504"/>
              <a:chExt cx="3786003" cy="2258455"/>
            </a:xfrm>
          </p:grpSpPr>
          <p:grpSp>
            <p:nvGrpSpPr>
              <p:cNvPr id="19" name="Group 1145"/>
              <p:cNvGrpSpPr/>
              <p:nvPr/>
            </p:nvGrpSpPr>
            <p:grpSpPr>
              <a:xfrm>
                <a:off x="5522077" y="1480144"/>
                <a:ext cx="2720224" cy="1025526"/>
                <a:chOff x="2007840" y="4038599"/>
                <a:chExt cx="3201761" cy="1025526"/>
              </a:xfrm>
            </p:grpSpPr>
            <p:grpSp>
              <p:nvGrpSpPr>
                <p:cNvPr id="20" name="Group 1144"/>
                <p:cNvGrpSpPr/>
                <p:nvPr/>
              </p:nvGrpSpPr>
              <p:grpSpPr>
                <a:xfrm>
                  <a:off x="2007840" y="4038600"/>
                  <a:ext cx="1608121" cy="1025525"/>
                  <a:chOff x="3895725" y="2263775"/>
                  <a:chExt cx="4133850" cy="3257550"/>
                </a:xfrm>
              </p:grpSpPr>
              <p:sp>
                <p:nvSpPr>
                  <p:cNvPr id="1143" name="Freeform 168"/>
                  <p:cNvSpPr>
                    <a:spLocks/>
                  </p:cNvSpPr>
                  <p:nvPr/>
                </p:nvSpPr>
                <p:spPr bwMode="auto">
                  <a:xfrm>
                    <a:off x="3895725" y="2263775"/>
                    <a:ext cx="2619375" cy="3257550"/>
                  </a:xfrm>
                  <a:custGeom>
                    <a:avLst/>
                    <a:gdLst>
                      <a:gd name="T0" fmla="*/ 24 w 1650"/>
                      <a:gd name="T1" fmla="*/ 0 h 2052"/>
                      <a:gd name="T2" fmla="*/ 60 w 1650"/>
                      <a:gd name="T3" fmla="*/ 12 h 2052"/>
                      <a:gd name="T4" fmla="*/ 102 w 1650"/>
                      <a:gd name="T5" fmla="*/ 30 h 2052"/>
                      <a:gd name="T6" fmla="*/ 138 w 1650"/>
                      <a:gd name="T7" fmla="*/ 60 h 2052"/>
                      <a:gd name="T8" fmla="*/ 180 w 1650"/>
                      <a:gd name="T9" fmla="*/ 96 h 2052"/>
                      <a:gd name="T10" fmla="*/ 216 w 1650"/>
                      <a:gd name="T11" fmla="*/ 138 h 2052"/>
                      <a:gd name="T12" fmla="*/ 258 w 1650"/>
                      <a:gd name="T13" fmla="*/ 192 h 2052"/>
                      <a:gd name="T14" fmla="*/ 294 w 1650"/>
                      <a:gd name="T15" fmla="*/ 252 h 2052"/>
                      <a:gd name="T16" fmla="*/ 336 w 1650"/>
                      <a:gd name="T17" fmla="*/ 318 h 2052"/>
                      <a:gd name="T18" fmla="*/ 372 w 1650"/>
                      <a:gd name="T19" fmla="*/ 396 h 2052"/>
                      <a:gd name="T20" fmla="*/ 414 w 1650"/>
                      <a:gd name="T21" fmla="*/ 474 h 2052"/>
                      <a:gd name="T22" fmla="*/ 450 w 1650"/>
                      <a:gd name="T23" fmla="*/ 558 h 2052"/>
                      <a:gd name="T24" fmla="*/ 492 w 1650"/>
                      <a:gd name="T25" fmla="*/ 648 h 2052"/>
                      <a:gd name="T26" fmla="*/ 528 w 1650"/>
                      <a:gd name="T27" fmla="*/ 738 h 2052"/>
                      <a:gd name="T28" fmla="*/ 570 w 1650"/>
                      <a:gd name="T29" fmla="*/ 828 h 2052"/>
                      <a:gd name="T30" fmla="*/ 606 w 1650"/>
                      <a:gd name="T31" fmla="*/ 924 h 2052"/>
                      <a:gd name="T32" fmla="*/ 648 w 1650"/>
                      <a:gd name="T33" fmla="*/ 1026 h 2052"/>
                      <a:gd name="T34" fmla="*/ 690 w 1650"/>
                      <a:gd name="T35" fmla="*/ 1122 h 2052"/>
                      <a:gd name="T36" fmla="*/ 726 w 1650"/>
                      <a:gd name="T37" fmla="*/ 1218 h 2052"/>
                      <a:gd name="T38" fmla="*/ 768 w 1650"/>
                      <a:gd name="T39" fmla="*/ 1308 h 2052"/>
                      <a:gd name="T40" fmla="*/ 804 w 1650"/>
                      <a:gd name="T41" fmla="*/ 1398 h 2052"/>
                      <a:gd name="T42" fmla="*/ 846 w 1650"/>
                      <a:gd name="T43" fmla="*/ 1488 h 2052"/>
                      <a:gd name="T44" fmla="*/ 882 w 1650"/>
                      <a:gd name="T45" fmla="*/ 1572 h 2052"/>
                      <a:gd name="T46" fmla="*/ 924 w 1650"/>
                      <a:gd name="T47" fmla="*/ 1650 h 2052"/>
                      <a:gd name="T48" fmla="*/ 960 w 1650"/>
                      <a:gd name="T49" fmla="*/ 1728 h 2052"/>
                      <a:gd name="T50" fmla="*/ 1002 w 1650"/>
                      <a:gd name="T51" fmla="*/ 1794 h 2052"/>
                      <a:gd name="T52" fmla="*/ 1038 w 1650"/>
                      <a:gd name="T53" fmla="*/ 1854 h 2052"/>
                      <a:gd name="T54" fmla="*/ 1080 w 1650"/>
                      <a:gd name="T55" fmla="*/ 1908 h 2052"/>
                      <a:gd name="T56" fmla="*/ 1116 w 1650"/>
                      <a:gd name="T57" fmla="*/ 1950 h 2052"/>
                      <a:gd name="T58" fmla="*/ 1158 w 1650"/>
                      <a:gd name="T59" fmla="*/ 1986 h 2052"/>
                      <a:gd name="T60" fmla="*/ 1194 w 1650"/>
                      <a:gd name="T61" fmla="*/ 2016 h 2052"/>
                      <a:gd name="T62" fmla="*/ 1236 w 1650"/>
                      <a:gd name="T63" fmla="*/ 2034 h 2052"/>
                      <a:gd name="T64" fmla="*/ 1272 w 1650"/>
                      <a:gd name="T65" fmla="*/ 2046 h 2052"/>
                      <a:gd name="T66" fmla="*/ 1314 w 1650"/>
                      <a:gd name="T67" fmla="*/ 2046 h 2052"/>
                      <a:gd name="T68" fmla="*/ 1350 w 1650"/>
                      <a:gd name="T69" fmla="*/ 2040 h 2052"/>
                      <a:gd name="T70" fmla="*/ 1392 w 1650"/>
                      <a:gd name="T71" fmla="*/ 2022 h 2052"/>
                      <a:gd name="T72" fmla="*/ 1428 w 1650"/>
                      <a:gd name="T73" fmla="*/ 1998 h 2052"/>
                      <a:gd name="T74" fmla="*/ 1470 w 1650"/>
                      <a:gd name="T75" fmla="*/ 1962 h 2052"/>
                      <a:gd name="T76" fmla="*/ 1506 w 1650"/>
                      <a:gd name="T77" fmla="*/ 1920 h 2052"/>
                      <a:gd name="T78" fmla="*/ 1548 w 1650"/>
                      <a:gd name="T79" fmla="*/ 1872 h 2052"/>
                      <a:gd name="T80" fmla="*/ 1584 w 1650"/>
                      <a:gd name="T81" fmla="*/ 1812 h 2052"/>
                      <a:gd name="T82" fmla="*/ 1626 w 1650"/>
                      <a:gd name="T83" fmla="*/ 1746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50" h="2052">
                        <a:moveTo>
                          <a:pt x="0" y="0"/>
                        </a:moveTo>
                        <a:lnTo>
                          <a:pt x="12" y="0"/>
                        </a:lnTo>
                        <a:lnTo>
                          <a:pt x="24" y="0"/>
                        </a:lnTo>
                        <a:lnTo>
                          <a:pt x="36" y="0"/>
                        </a:lnTo>
                        <a:lnTo>
                          <a:pt x="48" y="6"/>
                        </a:lnTo>
                        <a:lnTo>
                          <a:pt x="60" y="12"/>
                        </a:lnTo>
                        <a:lnTo>
                          <a:pt x="78" y="18"/>
                        </a:lnTo>
                        <a:lnTo>
                          <a:pt x="90" y="24"/>
                        </a:lnTo>
                        <a:lnTo>
                          <a:pt x="102" y="30"/>
                        </a:lnTo>
                        <a:lnTo>
                          <a:pt x="114" y="36"/>
                        </a:lnTo>
                        <a:lnTo>
                          <a:pt x="126" y="48"/>
                        </a:lnTo>
                        <a:lnTo>
                          <a:pt x="138" y="60"/>
                        </a:lnTo>
                        <a:lnTo>
                          <a:pt x="156" y="72"/>
                        </a:lnTo>
                        <a:lnTo>
                          <a:pt x="168" y="84"/>
                        </a:lnTo>
                        <a:lnTo>
                          <a:pt x="180" y="96"/>
                        </a:lnTo>
                        <a:lnTo>
                          <a:pt x="192" y="108"/>
                        </a:lnTo>
                        <a:lnTo>
                          <a:pt x="204" y="126"/>
                        </a:lnTo>
                        <a:lnTo>
                          <a:pt x="216" y="138"/>
                        </a:lnTo>
                        <a:lnTo>
                          <a:pt x="234" y="156"/>
                        </a:lnTo>
                        <a:lnTo>
                          <a:pt x="246" y="174"/>
                        </a:lnTo>
                        <a:lnTo>
                          <a:pt x="258" y="192"/>
                        </a:lnTo>
                        <a:lnTo>
                          <a:pt x="270" y="210"/>
                        </a:lnTo>
                        <a:lnTo>
                          <a:pt x="282" y="234"/>
                        </a:lnTo>
                        <a:lnTo>
                          <a:pt x="294" y="252"/>
                        </a:lnTo>
                        <a:lnTo>
                          <a:pt x="312" y="276"/>
                        </a:lnTo>
                        <a:lnTo>
                          <a:pt x="324" y="300"/>
                        </a:lnTo>
                        <a:lnTo>
                          <a:pt x="336" y="318"/>
                        </a:lnTo>
                        <a:lnTo>
                          <a:pt x="348" y="342"/>
                        </a:lnTo>
                        <a:lnTo>
                          <a:pt x="360" y="372"/>
                        </a:lnTo>
                        <a:lnTo>
                          <a:pt x="372" y="396"/>
                        </a:lnTo>
                        <a:lnTo>
                          <a:pt x="390" y="420"/>
                        </a:lnTo>
                        <a:lnTo>
                          <a:pt x="402" y="444"/>
                        </a:lnTo>
                        <a:lnTo>
                          <a:pt x="414" y="474"/>
                        </a:lnTo>
                        <a:lnTo>
                          <a:pt x="426" y="498"/>
                        </a:lnTo>
                        <a:lnTo>
                          <a:pt x="438" y="528"/>
                        </a:lnTo>
                        <a:lnTo>
                          <a:pt x="450" y="558"/>
                        </a:lnTo>
                        <a:lnTo>
                          <a:pt x="468" y="588"/>
                        </a:lnTo>
                        <a:lnTo>
                          <a:pt x="480" y="618"/>
                        </a:lnTo>
                        <a:lnTo>
                          <a:pt x="492" y="648"/>
                        </a:lnTo>
                        <a:lnTo>
                          <a:pt x="504" y="678"/>
                        </a:lnTo>
                        <a:lnTo>
                          <a:pt x="516" y="708"/>
                        </a:lnTo>
                        <a:lnTo>
                          <a:pt x="528" y="738"/>
                        </a:lnTo>
                        <a:lnTo>
                          <a:pt x="546" y="768"/>
                        </a:lnTo>
                        <a:lnTo>
                          <a:pt x="558" y="798"/>
                        </a:lnTo>
                        <a:lnTo>
                          <a:pt x="570" y="828"/>
                        </a:lnTo>
                        <a:lnTo>
                          <a:pt x="582" y="864"/>
                        </a:lnTo>
                        <a:lnTo>
                          <a:pt x="594" y="894"/>
                        </a:lnTo>
                        <a:lnTo>
                          <a:pt x="606" y="924"/>
                        </a:lnTo>
                        <a:lnTo>
                          <a:pt x="624" y="960"/>
                        </a:lnTo>
                        <a:lnTo>
                          <a:pt x="636" y="990"/>
                        </a:lnTo>
                        <a:lnTo>
                          <a:pt x="648" y="1026"/>
                        </a:lnTo>
                        <a:lnTo>
                          <a:pt x="660" y="1056"/>
                        </a:lnTo>
                        <a:lnTo>
                          <a:pt x="672" y="1086"/>
                        </a:lnTo>
                        <a:lnTo>
                          <a:pt x="690" y="1122"/>
                        </a:lnTo>
                        <a:lnTo>
                          <a:pt x="702" y="1152"/>
                        </a:lnTo>
                        <a:lnTo>
                          <a:pt x="714" y="1182"/>
                        </a:lnTo>
                        <a:lnTo>
                          <a:pt x="726" y="1218"/>
                        </a:lnTo>
                        <a:lnTo>
                          <a:pt x="738" y="1248"/>
                        </a:lnTo>
                        <a:lnTo>
                          <a:pt x="750" y="1278"/>
                        </a:lnTo>
                        <a:lnTo>
                          <a:pt x="768" y="1308"/>
                        </a:lnTo>
                        <a:lnTo>
                          <a:pt x="780" y="1338"/>
                        </a:lnTo>
                        <a:lnTo>
                          <a:pt x="792" y="1368"/>
                        </a:lnTo>
                        <a:lnTo>
                          <a:pt x="804" y="1398"/>
                        </a:lnTo>
                        <a:lnTo>
                          <a:pt x="816" y="1428"/>
                        </a:lnTo>
                        <a:lnTo>
                          <a:pt x="828" y="1458"/>
                        </a:lnTo>
                        <a:lnTo>
                          <a:pt x="846" y="1488"/>
                        </a:lnTo>
                        <a:lnTo>
                          <a:pt x="858" y="1518"/>
                        </a:lnTo>
                        <a:lnTo>
                          <a:pt x="870" y="1548"/>
                        </a:lnTo>
                        <a:lnTo>
                          <a:pt x="882" y="1572"/>
                        </a:lnTo>
                        <a:lnTo>
                          <a:pt x="894" y="1602"/>
                        </a:lnTo>
                        <a:lnTo>
                          <a:pt x="906" y="1626"/>
                        </a:lnTo>
                        <a:lnTo>
                          <a:pt x="924" y="1650"/>
                        </a:lnTo>
                        <a:lnTo>
                          <a:pt x="936" y="1674"/>
                        </a:lnTo>
                        <a:lnTo>
                          <a:pt x="948" y="1704"/>
                        </a:lnTo>
                        <a:lnTo>
                          <a:pt x="960" y="1728"/>
                        </a:lnTo>
                        <a:lnTo>
                          <a:pt x="972" y="1746"/>
                        </a:lnTo>
                        <a:lnTo>
                          <a:pt x="984" y="1770"/>
                        </a:lnTo>
                        <a:lnTo>
                          <a:pt x="1002" y="1794"/>
                        </a:lnTo>
                        <a:lnTo>
                          <a:pt x="1014" y="1812"/>
                        </a:lnTo>
                        <a:lnTo>
                          <a:pt x="1026" y="1836"/>
                        </a:lnTo>
                        <a:lnTo>
                          <a:pt x="1038" y="1854"/>
                        </a:lnTo>
                        <a:lnTo>
                          <a:pt x="1050" y="1872"/>
                        </a:lnTo>
                        <a:lnTo>
                          <a:pt x="1062" y="1890"/>
                        </a:lnTo>
                        <a:lnTo>
                          <a:pt x="1080" y="1908"/>
                        </a:lnTo>
                        <a:lnTo>
                          <a:pt x="1092" y="1920"/>
                        </a:lnTo>
                        <a:lnTo>
                          <a:pt x="1104" y="1938"/>
                        </a:lnTo>
                        <a:lnTo>
                          <a:pt x="1116" y="1950"/>
                        </a:lnTo>
                        <a:lnTo>
                          <a:pt x="1128" y="1962"/>
                        </a:lnTo>
                        <a:lnTo>
                          <a:pt x="1140" y="1974"/>
                        </a:lnTo>
                        <a:lnTo>
                          <a:pt x="1158" y="1986"/>
                        </a:lnTo>
                        <a:lnTo>
                          <a:pt x="1170" y="1998"/>
                        </a:lnTo>
                        <a:lnTo>
                          <a:pt x="1182" y="2010"/>
                        </a:lnTo>
                        <a:lnTo>
                          <a:pt x="1194" y="2016"/>
                        </a:lnTo>
                        <a:lnTo>
                          <a:pt x="1206" y="2022"/>
                        </a:lnTo>
                        <a:lnTo>
                          <a:pt x="1218" y="2028"/>
                        </a:lnTo>
                        <a:lnTo>
                          <a:pt x="1236" y="2034"/>
                        </a:lnTo>
                        <a:lnTo>
                          <a:pt x="1248" y="2040"/>
                        </a:lnTo>
                        <a:lnTo>
                          <a:pt x="1260" y="2046"/>
                        </a:lnTo>
                        <a:lnTo>
                          <a:pt x="1272" y="2046"/>
                        </a:lnTo>
                        <a:lnTo>
                          <a:pt x="1284" y="2046"/>
                        </a:lnTo>
                        <a:lnTo>
                          <a:pt x="1302" y="2052"/>
                        </a:lnTo>
                        <a:lnTo>
                          <a:pt x="1314" y="2046"/>
                        </a:lnTo>
                        <a:lnTo>
                          <a:pt x="1326" y="2046"/>
                        </a:lnTo>
                        <a:lnTo>
                          <a:pt x="1338" y="2046"/>
                        </a:lnTo>
                        <a:lnTo>
                          <a:pt x="1350" y="2040"/>
                        </a:lnTo>
                        <a:lnTo>
                          <a:pt x="1362" y="2034"/>
                        </a:lnTo>
                        <a:lnTo>
                          <a:pt x="1380" y="2028"/>
                        </a:lnTo>
                        <a:lnTo>
                          <a:pt x="1392" y="2022"/>
                        </a:lnTo>
                        <a:lnTo>
                          <a:pt x="1404" y="2016"/>
                        </a:lnTo>
                        <a:lnTo>
                          <a:pt x="1416" y="2010"/>
                        </a:lnTo>
                        <a:lnTo>
                          <a:pt x="1428" y="1998"/>
                        </a:lnTo>
                        <a:lnTo>
                          <a:pt x="1440" y="1986"/>
                        </a:lnTo>
                        <a:lnTo>
                          <a:pt x="1458" y="1974"/>
                        </a:lnTo>
                        <a:lnTo>
                          <a:pt x="1470" y="1962"/>
                        </a:lnTo>
                        <a:lnTo>
                          <a:pt x="1482" y="1950"/>
                        </a:lnTo>
                        <a:lnTo>
                          <a:pt x="1494" y="1938"/>
                        </a:lnTo>
                        <a:lnTo>
                          <a:pt x="1506" y="1920"/>
                        </a:lnTo>
                        <a:lnTo>
                          <a:pt x="1518" y="1908"/>
                        </a:lnTo>
                        <a:lnTo>
                          <a:pt x="1536" y="1890"/>
                        </a:lnTo>
                        <a:lnTo>
                          <a:pt x="1548" y="1872"/>
                        </a:lnTo>
                        <a:lnTo>
                          <a:pt x="1560" y="1854"/>
                        </a:lnTo>
                        <a:lnTo>
                          <a:pt x="1572" y="1836"/>
                        </a:lnTo>
                        <a:lnTo>
                          <a:pt x="1584" y="1812"/>
                        </a:lnTo>
                        <a:lnTo>
                          <a:pt x="1596" y="1794"/>
                        </a:lnTo>
                        <a:lnTo>
                          <a:pt x="1614" y="1770"/>
                        </a:lnTo>
                        <a:lnTo>
                          <a:pt x="1626" y="1746"/>
                        </a:lnTo>
                        <a:lnTo>
                          <a:pt x="1638" y="1728"/>
                        </a:lnTo>
                        <a:lnTo>
                          <a:pt x="1650" y="1704"/>
                        </a:lnTo>
                      </a:path>
                    </a:pathLst>
                  </a:custGeom>
                  <a:noFill/>
                  <a:ln w="31750">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 name="Freeform 169"/>
                  <p:cNvSpPr>
                    <a:spLocks/>
                  </p:cNvSpPr>
                  <p:nvPr/>
                </p:nvSpPr>
                <p:spPr bwMode="auto">
                  <a:xfrm>
                    <a:off x="6515100" y="2263775"/>
                    <a:ext cx="1514475" cy="2705100"/>
                  </a:xfrm>
                  <a:custGeom>
                    <a:avLst/>
                    <a:gdLst>
                      <a:gd name="T0" fmla="*/ 12 w 954"/>
                      <a:gd name="T1" fmla="*/ 1674 h 1704"/>
                      <a:gd name="T2" fmla="*/ 42 w 954"/>
                      <a:gd name="T3" fmla="*/ 1626 h 1704"/>
                      <a:gd name="T4" fmla="*/ 66 w 954"/>
                      <a:gd name="T5" fmla="*/ 1572 h 1704"/>
                      <a:gd name="T6" fmla="*/ 90 w 954"/>
                      <a:gd name="T7" fmla="*/ 1518 h 1704"/>
                      <a:gd name="T8" fmla="*/ 120 w 954"/>
                      <a:gd name="T9" fmla="*/ 1458 h 1704"/>
                      <a:gd name="T10" fmla="*/ 144 w 954"/>
                      <a:gd name="T11" fmla="*/ 1398 h 1704"/>
                      <a:gd name="T12" fmla="*/ 168 w 954"/>
                      <a:gd name="T13" fmla="*/ 1338 h 1704"/>
                      <a:gd name="T14" fmla="*/ 198 w 954"/>
                      <a:gd name="T15" fmla="*/ 1278 h 1704"/>
                      <a:gd name="T16" fmla="*/ 222 w 954"/>
                      <a:gd name="T17" fmla="*/ 1218 h 1704"/>
                      <a:gd name="T18" fmla="*/ 246 w 954"/>
                      <a:gd name="T19" fmla="*/ 1152 h 1704"/>
                      <a:gd name="T20" fmla="*/ 276 w 954"/>
                      <a:gd name="T21" fmla="*/ 1086 h 1704"/>
                      <a:gd name="T22" fmla="*/ 300 w 954"/>
                      <a:gd name="T23" fmla="*/ 1026 h 1704"/>
                      <a:gd name="T24" fmla="*/ 324 w 954"/>
                      <a:gd name="T25" fmla="*/ 960 h 1704"/>
                      <a:gd name="T26" fmla="*/ 354 w 954"/>
                      <a:gd name="T27" fmla="*/ 894 h 1704"/>
                      <a:gd name="T28" fmla="*/ 378 w 954"/>
                      <a:gd name="T29" fmla="*/ 828 h 1704"/>
                      <a:gd name="T30" fmla="*/ 402 w 954"/>
                      <a:gd name="T31" fmla="*/ 768 h 1704"/>
                      <a:gd name="T32" fmla="*/ 432 w 954"/>
                      <a:gd name="T33" fmla="*/ 708 h 1704"/>
                      <a:gd name="T34" fmla="*/ 456 w 954"/>
                      <a:gd name="T35" fmla="*/ 648 h 1704"/>
                      <a:gd name="T36" fmla="*/ 480 w 954"/>
                      <a:gd name="T37" fmla="*/ 588 h 1704"/>
                      <a:gd name="T38" fmla="*/ 510 w 954"/>
                      <a:gd name="T39" fmla="*/ 528 h 1704"/>
                      <a:gd name="T40" fmla="*/ 534 w 954"/>
                      <a:gd name="T41" fmla="*/ 474 h 1704"/>
                      <a:gd name="T42" fmla="*/ 558 w 954"/>
                      <a:gd name="T43" fmla="*/ 420 h 1704"/>
                      <a:gd name="T44" fmla="*/ 588 w 954"/>
                      <a:gd name="T45" fmla="*/ 372 h 1704"/>
                      <a:gd name="T46" fmla="*/ 612 w 954"/>
                      <a:gd name="T47" fmla="*/ 318 h 1704"/>
                      <a:gd name="T48" fmla="*/ 636 w 954"/>
                      <a:gd name="T49" fmla="*/ 276 h 1704"/>
                      <a:gd name="T50" fmla="*/ 666 w 954"/>
                      <a:gd name="T51" fmla="*/ 234 h 1704"/>
                      <a:gd name="T52" fmla="*/ 690 w 954"/>
                      <a:gd name="T53" fmla="*/ 192 h 1704"/>
                      <a:gd name="T54" fmla="*/ 714 w 954"/>
                      <a:gd name="T55" fmla="*/ 156 h 1704"/>
                      <a:gd name="T56" fmla="*/ 744 w 954"/>
                      <a:gd name="T57" fmla="*/ 126 h 1704"/>
                      <a:gd name="T58" fmla="*/ 768 w 954"/>
                      <a:gd name="T59" fmla="*/ 96 h 1704"/>
                      <a:gd name="T60" fmla="*/ 792 w 954"/>
                      <a:gd name="T61" fmla="*/ 72 h 1704"/>
                      <a:gd name="T62" fmla="*/ 822 w 954"/>
                      <a:gd name="T63" fmla="*/ 48 h 1704"/>
                      <a:gd name="T64" fmla="*/ 846 w 954"/>
                      <a:gd name="T65" fmla="*/ 30 h 1704"/>
                      <a:gd name="T66" fmla="*/ 870 w 954"/>
                      <a:gd name="T67" fmla="*/ 18 h 1704"/>
                      <a:gd name="T68" fmla="*/ 900 w 954"/>
                      <a:gd name="T69" fmla="*/ 6 h 1704"/>
                      <a:gd name="T70" fmla="*/ 924 w 954"/>
                      <a:gd name="T71" fmla="*/ 0 h 1704"/>
                      <a:gd name="T72" fmla="*/ 954 w 954"/>
                      <a:gd name="T73" fmla="*/ 0 h 1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54" h="1704">
                        <a:moveTo>
                          <a:pt x="0" y="1704"/>
                        </a:moveTo>
                        <a:lnTo>
                          <a:pt x="12" y="1674"/>
                        </a:lnTo>
                        <a:lnTo>
                          <a:pt x="24" y="1650"/>
                        </a:lnTo>
                        <a:lnTo>
                          <a:pt x="42" y="1626"/>
                        </a:lnTo>
                        <a:lnTo>
                          <a:pt x="54" y="1602"/>
                        </a:lnTo>
                        <a:lnTo>
                          <a:pt x="66" y="1572"/>
                        </a:lnTo>
                        <a:lnTo>
                          <a:pt x="78" y="1548"/>
                        </a:lnTo>
                        <a:lnTo>
                          <a:pt x="90" y="1518"/>
                        </a:lnTo>
                        <a:lnTo>
                          <a:pt x="102" y="1488"/>
                        </a:lnTo>
                        <a:lnTo>
                          <a:pt x="120" y="1458"/>
                        </a:lnTo>
                        <a:lnTo>
                          <a:pt x="132" y="1428"/>
                        </a:lnTo>
                        <a:lnTo>
                          <a:pt x="144" y="1398"/>
                        </a:lnTo>
                        <a:lnTo>
                          <a:pt x="156" y="1368"/>
                        </a:lnTo>
                        <a:lnTo>
                          <a:pt x="168" y="1338"/>
                        </a:lnTo>
                        <a:lnTo>
                          <a:pt x="180" y="1308"/>
                        </a:lnTo>
                        <a:lnTo>
                          <a:pt x="198" y="1278"/>
                        </a:lnTo>
                        <a:lnTo>
                          <a:pt x="210" y="1248"/>
                        </a:lnTo>
                        <a:lnTo>
                          <a:pt x="222" y="1218"/>
                        </a:lnTo>
                        <a:lnTo>
                          <a:pt x="234" y="1182"/>
                        </a:lnTo>
                        <a:lnTo>
                          <a:pt x="246" y="1152"/>
                        </a:lnTo>
                        <a:lnTo>
                          <a:pt x="258" y="1122"/>
                        </a:lnTo>
                        <a:lnTo>
                          <a:pt x="276" y="1086"/>
                        </a:lnTo>
                        <a:lnTo>
                          <a:pt x="288" y="1056"/>
                        </a:lnTo>
                        <a:lnTo>
                          <a:pt x="300" y="1026"/>
                        </a:lnTo>
                        <a:lnTo>
                          <a:pt x="312" y="990"/>
                        </a:lnTo>
                        <a:lnTo>
                          <a:pt x="324" y="960"/>
                        </a:lnTo>
                        <a:lnTo>
                          <a:pt x="342" y="924"/>
                        </a:lnTo>
                        <a:lnTo>
                          <a:pt x="354" y="894"/>
                        </a:lnTo>
                        <a:lnTo>
                          <a:pt x="366" y="864"/>
                        </a:lnTo>
                        <a:lnTo>
                          <a:pt x="378" y="828"/>
                        </a:lnTo>
                        <a:lnTo>
                          <a:pt x="390" y="798"/>
                        </a:lnTo>
                        <a:lnTo>
                          <a:pt x="402" y="768"/>
                        </a:lnTo>
                        <a:lnTo>
                          <a:pt x="420" y="738"/>
                        </a:lnTo>
                        <a:lnTo>
                          <a:pt x="432" y="708"/>
                        </a:lnTo>
                        <a:lnTo>
                          <a:pt x="444" y="678"/>
                        </a:lnTo>
                        <a:lnTo>
                          <a:pt x="456" y="648"/>
                        </a:lnTo>
                        <a:lnTo>
                          <a:pt x="468" y="618"/>
                        </a:lnTo>
                        <a:lnTo>
                          <a:pt x="480" y="588"/>
                        </a:lnTo>
                        <a:lnTo>
                          <a:pt x="498" y="558"/>
                        </a:lnTo>
                        <a:lnTo>
                          <a:pt x="510" y="528"/>
                        </a:lnTo>
                        <a:lnTo>
                          <a:pt x="522" y="498"/>
                        </a:lnTo>
                        <a:lnTo>
                          <a:pt x="534" y="474"/>
                        </a:lnTo>
                        <a:lnTo>
                          <a:pt x="546" y="444"/>
                        </a:lnTo>
                        <a:lnTo>
                          <a:pt x="558" y="420"/>
                        </a:lnTo>
                        <a:lnTo>
                          <a:pt x="576" y="396"/>
                        </a:lnTo>
                        <a:lnTo>
                          <a:pt x="588" y="372"/>
                        </a:lnTo>
                        <a:lnTo>
                          <a:pt x="600" y="342"/>
                        </a:lnTo>
                        <a:lnTo>
                          <a:pt x="612" y="318"/>
                        </a:lnTo>
                        <a:lnTo>
                          <a:pt x="624" y="300"/>
                        </a:lnTo>
                        <a:lnTo>
                          <a:pt x="636" y="276"/>
                        </a:lnTo>
                        <a:lnTo>
                          <a:pt x="654" y="252"/>
                        </a:lnTo>
                        <a:lnTo>
                          <a:pt x="666" y="234"/>
                        </a:lnTo>
                        <a:lnTo>
                          <a:pt x="678" y="210"/>
                        </a:lnTo>
                        <a:lnTo>
                          <a:pt x="690" y="192"/>
                        </a:lnTo>
                        <a:lnTo>
                          <a:pt x="702" y="174"/>
                        </a:lnTo>
                        <a:lnTo>
                          <a:pt x="714" y="156"/>
                        </a:lnTo>
                        <a:lnTo>
                          <a:pt x="732" y="138"/>
                        </a:lnTo>
                        <a:lnTo>
                          <a:pt x="744" y="126"/>
                        </a:lnTo>
                        <a:lnTo>
                          <a:pt x="756" y="108"/>
                        </a:lnTo>
                        <a:lnTo>
                          <a:pt x="768" y="96"/>
                        </a:lnTo>
                        <a:lnTo>
                          <a:pt x="780" y="84"/>
                        </a:lnTo>
                        <a:lnTo>
                          <a:pt x="792" y="72"/>
                        </a:lnTo>
                        <a:lnTo>
                          <a:pt x="810" y="60"/>
                        </a:lnTo>
                        <a:lnTo>
                          <a:pt x="822" y="48"/>
                        </a:lnTo>
                        <a:lnTo>
                          <a:pt x="834" y="36"/>
                        </a:lnTo>
                        <a:lnTo>
                          <a:pt x="846" y="30"/>
                        </a:lnTo>
                        <a:lnTo>
                          <a:pt x="858" y="24"/>
                        </a:lnTo>
                        <a:lnTo>
                          <a:pt x="870" y="18"/>
                        </a:lnTo>
                        <a:lnTo>
                          <a:pt x="888" y="12"/>
                        </a:lnTo>
                        <a:lnTo>
                          <a:pt x="900" y="6"/>
                        </a:lnTo>
                        <a:lnTo>
                          <a:pt x="912" y="0"/>
                        </a:lnTo>
                        <a:lnTo>
                          <a:pt x="924" y="0"/>
                        </a:lnTo>
                        <a:lnTo>
                          <a:pt x="936" y="0"/>
                        </a:lnTo>
                        <a:lnTo>
                          <a:pt x="954" y="0"/>
                        </a:lnTo>
                      </a:path>
                    </a:pathLst>
                  </a:custGeom>
                  <a:noFill/>
                  <a:ln w="31750">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185"/>
                <p:cNvGrpSpPr/>
                <p:nvPr/>
              </p:nvGrpSpPr>
              <p:grpSpPr>
                <a:xfrm>
                  <a:off x="3601480" y="4038599"/>
                  <a:ext cx="1608121" cy="1025525"/>
                  <a:chOff x="3895725" y="2263775"/>
                  <a:chExt cx="4133850" cy="3257550"/>
                </a:xfrm>
              </p:grpSpPr>
              <p:sp>
                <p:nvSpPr>
                  <p:cNvPr id="187" name="Freeform 168"/>
                  <p:cNvSpPr>
                    <a:spLocks/>
                  </p:cNvSpPr>
                  <p:nvPr/>
                </p:nvSpPr>
                <p:spPr bwMode="auto">
                  <a:xfrm>
                    <a:off x="3895725" y="2263775"/>
                    <a:ext cx="2619375" cy="3257550"/>
                  </a:xfrm>
                  <a:custGeom>
                    <a:avLst/>
                    <a:gdLst>
                      <a:gd name="T0" fmla="*/ 24 w 1650"/>
                      <a:gd name="T1" fmla="*/ 0 h 2052"/>
                      <a:gd name="T2" fmla="*/ 60 w 1650"/>
                      <a:gd name="T3" fmla="*/ 12 h 2052"/>
                      <a:gd name="T4" fmla="*/ 102 w 1650"/>
                      <a:gd name="T5" fmla="*/ 30 h 2052"/>
                      <a:gd name="T6" fmla="*/ 138 w 1650"/>
                      <a:gd name="T7" fmla="*/ 60 h 2052"/>
                      <a:gd name="T8" fmla="*/ 180 w 1650"/>
                      <a:gd name="T9" fmla="*/ 96 h 2052"/>
                      <a:gd name="T10" fmla="*/ 216 w 1650"/>
                      <a:gd name="T11" fmla="*/ 138 h 2052"/>
                      <a:gd name="T12" fmla="*/ 258 w 1650"/>
                      <a:gd name="T13" fmla="*/ 192 h 2052"/>
                      <a:gd name="T14" fmla="*/ 294 w 1650"/>
                      <a:gd name="T15" fmla="*/ 252 h 2052"/>
                      <a:gd name="T16" fmla="*/ 336 w 1650"/>
                      <a:gd name="T17" fmla="*/ 318 h 2052"/>
                      <a:gd name="T18" fmla="*/ 372 w 1650"/>
                      <a:gd name="T19" fmla="*/ 396 h 2052"/>
                      <a:gd name="T20" fmla="*/ 414 w 1650"/>
                      <a:gd name="T21" fmla="*/ 474 h 2052"/>
                      <a:gd name="T22" fmla="*/ 450 w 1650"/>
                      <a:gd name="T23" fmla="*/ 558 h 2052"/>
                      <a:gd name="T24" fmla="*/ 492 w 1650"/>
                      <a:gd name="T25" fmla="*/ 648 h 2052"/>
                      <a:gd name="T26" fmla="*/ 528 w 1650"/>
                      <a:gd name="T27" fmla="*/ 738 h 2052"/>
                      <a:gd name="T28" fmla="*/ 570 w 1650"/>
                      <a:gd name="T29" fmla="*/ 828 h 2052"/>
                      <a:gd name="T30" fmla="*/ 606 w 1650"/>
                      <a:gd name="T31" fmla="*/ 924 h 2052"/>
                      <a:gd name="T32" fmla="*/ 648 w 1650"/>
                      <a:gd name="T33" fmla="*/ 1026 h 2052"/>
                      <a:gd name="T34" fmla="*/ 690 w 1650"/>
                      <a:gd name="T35" fmla="*/ 1122 h 2052"/>
                      <a:gd name="T36" fmla="*/ 726 w 1650"/>
                      <a:gd name="T37" fmla="*/ 1218 h 2052"/>
                      <a:gd name="T38" fmla="*/ 768 w 1650"/>
                      <a:gd name="T39" fmla="*/ 1308 h 2052"/>
                      <a:gd name="T40" fmla="*/ 804 w 1650"/>
                      <a:gd name="T41" fmla="*/ 1398 h 2052"/>
                      <a:gd name="T42" fmla="*/ 846 w 1650"/>
                      <a:gd name="T43" fmla="*/ 1488 h 2052"/>
                      <a:gd name="T44" fmla="*/ 882 w 1650"/>
                      <a:gd name="T45" fmla="*/ 1572 h 2052"/>
                      <a:gd name="T46" fmla="*/ 924 w 1650"/>
                      <a:gd name="T47" fmla="*/ 1650 h 2052"/>
                      <a:gd name="T48" fmla="*/ 960 w 1650"/>
                      <a:gd name="T49" fmla="*/ 1728 h 2052"/>
                      <a:gd name="T50" fmla="*/ 1002 w 1650"/>
                      <a:gd name="T51" fmla="*/ 1794 h 2052"/>
                      <a:gd name="T52" fmla="*/ 1038 w 1650"/>
                      <a:gd name="T53" fmla="*/ 1854 h 2052"/>
                      <a:gd name="T54" fmla="*/ 1080 w 1650"/>
                      <a:gd name="T55" fmla="*/ 1908 h 2052"/>
                      <a:gd name="T56" fmla="*/ 1116 w 1650"/>
                      <a:gd name="T57" fmla="*/ 1950 h 2052"/>
                      <a:gd name="T58" fmla="*/ 1158 w 1650"/>
                      <a:gd name="T59" fmla="*/ 1986 h 2052"/>
                      <a:gd name="T60" fmla="*/ 1194 w 1650"/>
                      <a:gd name="T61" fmla="*/ 2016 h 2052"/>
                      <a:gd name="T62" fmla="*/ 1236 w 1650"/>
                      <a:gd name="T63" fmla="*/ 2034 h 2052"/>
                      <a:gd name="T64" fmla="*/ 1272 w 1650"/>
                      <a:gd name="T65" fmla="*/ 2046 h 2052"/>
                      <a:gd name="T66" fmla="*/ 1314 w 1650"/>
                      <a:gd name="T67" fmla="*/ 2046 h 2052"/>
                      <a:gd name="T68" fmla="*/ 1350 w 1650"/>
                      <a:gd name="T69" fmla="*/ 2040 h 2052"/>
                      <a:gd name="T70" fmla="*/ 1392 w 1650"/>
                      <a:gd name="T71" fmla="*/ 2022 h 2052"/>
                      <a:gd name="T72" fmla="*/ 1428 w 1650"/>
                      <a:gd name="T73" fmla="*/ 1998 h 2052"/>
                      <a:gd name="T74" fmla="*/ 1470 w 1650"/>
                      <a:gd name="T75" fmla="*/ 1962 h 2052"/>
                      <a:gd name="T76" fmla="*/ 1506 w 1650"/>
                      <a:gd name="T77" fmla="*/ 1920 h 2052"/>
                      <a:gd name="T78" fmla="*/ 1548 w 1650"/>
                      <a:gd name="T79" fmla="*/ 1872 h 2052"/>
                      <a:gd name="T80" fmla="*/ 1584 w 1650"/>
                      <a:gd name="T81" fmla="*/ 1812 h 2052"/>
                      <a:gd name="T82" fmla="*/ 1626 w 1650"/>
                      <a:gd name="T83" fmla="*/ 1746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50" h="2052">
                        <a:moveTo>
                          <a:pt x="0" y="0"/>
                        </a:moveTo>
                        <a:lnTo>
                          <a:pt x="12" y="0"/>
                        </a:lnTo>
                        <a:lnTo>
                          <a:pt x="24" y="0"/>
                        </a:lnTo>
                        <a:lnTo>
                          <a:pt x="36" y="0"/>
                        </a:lnTo>
                        <a:lnTo>
                          <a:pt x="48" y="6"/>
                        </a:lnTo>
                        <a:lnTo>
                          <a:pt x="60" y="12"/>
                        </a:lnTo>
                        <a:lnTo>
                          <a:pt x="78" y="18"/>
                        </a:lnTo>
                        <a:lnTo>
                          <a:pt x="90" y="24"/>
                        </a:lnTo>
                        <a:lnTo>
                          <a:pt x="102" y="30"/>
                        </a:lnTo>
                        <a:lnTo>
                          <a:pt x="114" y="36"/>
                        </a:lnTo>
                        <a:lnTo>
                          <a:pt x="126" y="48"/>
                        </a:lnTo>
                        <a:lnTo>
                          <a:pt x="138" y="60"/>
                        </a:lnTo>
                        <a:lnTo>
                          <a:pt x="156" y="72"/>
                        </a:lnTo>
                        <a:lnTo>
                          <a:pt x="168" y="84"/>
                        </a:lnTo>
                        <a:lnTo>
                          <a:pt x="180" y="96"/>
                        </a:lnTo>
                        <a:lnTo>
                          <a:pt x="192" y="108"/>
                        </a:lnTo>
                        <a:lnTo>
                          <a:pt x="204" y="126"/>
                        </a:lnTo>
                        <a:lnTo>
                          <a:pt x="216" y="138"/>
                        </a:lnTo>
                        <a:lnTo>
                          <a:pt x="234" y="156"/>
                        </a:lnTo>
                        <a:lnTo>
                          <a:pt x="246" y="174"/>
                        </a:lnTo>
                        <a:lnTo>
                          <a:pt x="258" y="192"/>
                        </a:lnTo>
                        <a:lnTo>
                          <a:pt x="270" y="210"/>
                        </a:lnTo>
                        <a:lnTo>
                          <a:pt x="282" y="234"/>
                        </a:lnTo>
                        <a:lnTo>
                          <a:pt x="294" y="252"/>
                        </a:lnTo>
                        <a:lnTo>
                          <a:pt x="312" y="276"/>
                        </a:lnTo>
                        <a:lnTo>
                          <a:pt x="324" y="300"/>
                        </a:lnTo>
                        <a:lnTo>
                          <a:pt x="336" y="318"/>
                        </a:lnTo>
                        <a:lnTo>
                          <a:pt x="348" y="342"/>
                        </a:lnTo>
                        <a:lnTo>
                          <a:pt x="360" y="372"/>
                        </a:lnTo>
                        <a:lnTo>
                          <a:pt x="372" y="396"/>
                        </a:lnTo>
                        <a:lnTo>
                          <a:pt x="390" y="420"/>
                        </a:lnTo>
                        <a:lnTo>
                          <a:pt x="402" y="444"/>
                        </a:lnTo>
                        <a:lnTo>
                          <a:pt x="414" y="474"/>
                        </a:lnTo>
                        <a:lnTo>
                          <a:pt x="426" y="498"/>
                        </a:lnTo>
                        <a:lnTo>
                          <a:pt x="438" y="528"/>
                        </a:lnTo>
                        <a:lnTo>
                          <a:pt x="450" y="558"/>
                        </a:lnTo>
                        <a:lnTo>
                          <a:pt x="468" y="588"/>
                        </a:lnTo>
                        <a:lnTo>
                          <a:pt x="480" y="618"/>
                        </a:lnTo>
                        <a:lnTo>
                          <a:pt x="492" y="648"/>
                        </a:lnTo>
                        <a:lnTo>
                          <a:pt x="504" y="678"/>
                        </a:lnTo>
                        <a:lnTo>
                          <a:pt x="516" y="708"/>
                        </a:lnTo>
                        <a:lnTo>
                          <a:pt x="528" y="738"/>
                        </a:lnTo>
                        <a:lnTo>
                          <a:pt x="546" y="768"/>
                        </a:lnTo>
                        <a:lnTo>
                          <a:pt x="558" y="798"/>
                        </a:lnTo>
                        <a:lnTo>
                          <a:pt x="570" y="828"/>
                        </a:lnTo>
                        <a:lnTo>
                          <a:pt x="582" y="864"/>
                        </a:lnTo>
                        <a:lnTo>
                          <a:pt x="594" y="894"/>
                        </a:lnTo>
                        <a:lnTo>
                          <a:pt x="606" y="924"/>
                        </a:lnTo>
                        <a:lnTo>
                          <a:pt x="624" y="960"/>
                        </a:lnTo>
                        <a:lnTo>
                          <a:pt x="636" y="990"/>
                        </a:lnTo>
                        <a:lnTo>
                          <a:pt x="648" y="1026"/>
                        </a:lnTo>
                        <a:lnTo>
                          <a:pt x="660" y="1056"/>
                        </a:lnTo>
                        <a:lnTo>
                          <a:pt x="672" y="1086"/>
                        </a:lnTo>
                        <a:lnTo>
                          <a:pt x="690" y="1122"/>
                        </a:lnTo>
                        <a:lnTo>
                          <a:pt x="702" y="1152"/>
                        </a:lnTo>
                        <a:lnTo>
                          <a:pt x="714" y="1182"/>
                        </a:lnTo>
                        <a:lnTo>
                          <a:pt x="726" y="1218"/>
                        </a:lnTo>
                        <a:lnTo>
                          <a:pt x="738" y="1248"/>
                        </a:lnTo>
                        <a:lnTo>
                          <a:pt x="750" y="1278"/>
                        </a:lnTo>
                        <a:lnTo>
                          <a:pt x="768" y="1308"/>
                        </a:lnTo>
                        <a:lnTo>
                          <a:pt x="780" y="1338"/>
                        </a:lnTo>
                        <a:lnTo>
                          <a:pt x="792" y="1368"/>
                        </a:lnTo>
                        <a:lnTo>
                          <a:pt x="804" y="1398"/>
                        </a:lnTo>
                        <a:lnTo>
                          <a:pt x="816" y="1428"/>
                        </a:lnTo>
                        <a:lnTo>
                          <a:pt x="828" y="1458"/>
                        </a:lnTo>
                        <a:lnTo>
                          <a:pt x="846" y="1488"/>
                        </a:lnTo>
                        <a:lnTo>
                          <a:pt x="858" y="1518"/>
                        </a:lnTo>
                        <a:lnTo>
                          <a:pt x="870" y="1548"/>
                        </a:lnTo>
                        <a:lnTo>
                          <a:pt x="882" y="1572"/>
                        </a:lnTo>
                        <a:lnTo>
                          <a:pt x="894" y="1602"/>
                        </a:lnTo>
                        <a:lnTo>
                          <a:pt x="906" y="1626"/>
                        </a:lnTo>
                        <a:lnTo>
                          <a:pt x="924" y="1650"/>
                        </a:lnTo>
                        <a:lnTo>
                          <a:pt x="936" y="1674"/>
                        </a:lnTo>
                        <a:lnTo>
                          <a:pt x="948" y="1704"/>
                        </a:lnTo>
                        <a:lnTo>
                          <a:pt x="960" y="1728"/>
                        </a:lnTo>
                        <a:lnTo>
                          <a:pt x="972" y="1746"/>
                        </a:lnTo>
                        <a:lnTo>
                          <a:pt x="984" y="1770"/>
                        </a:lnTo>
                        <a:lnTo>
                          <a:pt x="1002" y="1794"/>
                        </a:lnTo>
                        <a:lnTo>
                          <a:pt x="1014" y="1812"/>
                        </a:lnTo>
                        <a:lnTo>
                          <a:pt x="1026" y="1836"/>
                        </a:lnTo>
                        <a:lnTo>
                          <a:pt x="1038" y="1854"/>
                        </a:lnTo>
                        <a:lnTo>
                          <a:pt x="1050" y="1872"/>
                        </a:lnTo>
                        <a:lnTo>
                          <a:pt x="1062" y="1890"/>
                        </a:lnTo>
                        <a:lnTo>
                          <a:pt x="1080" y="1908"/>
                        </a:lnTo>
                        <a:lnTo>
                          <a:pt x="1092" y="1920"/>
                        </a:lnTo>
                        <a:lnTo>
                          <a:pt x="1104" y="1938"/>
                        </a:lnTo>
                        <a:lnTo>
                          <a:pt x="1116" y="1950"/>
                        </a:lnTo>
                        <a:lnTo>
                          <a:pt x="1128" y="1962"/>
                        </a:lnTo>
                        <a:lnTo>
                          <a:pt x="1140" y="1974"/>
                        </a:lnTo>
                        <a:lnTo>
                          <a:pt x="1158" y="1986"/>
                        </a:lnTo>
                        <a:lnTo>
                          <a:pt x="1170" y="1998"/>
                        </a:lnTo>
                        <a:lnTo>
                          <a:pt x="1182" y="2010"/>
                        </a:lnTo>
                        <a:lnTo>
                          <a:pt x="1194" y="2016"/>
                        </a:lnTo>
                        <a:lnTo>
                          <a:pt x="1206" y="2022"/>
                        </a:lnTo>
                        <a:lnTo>
                          <a:pt x="1218" y="2028"/>
                        </a:lnTo>
                        <a:lnTo>
                          <a:pt x="1236" y="2034"/>
                        </a:lnTo>
                        <a:lnTo>
                          <a:pt x="1248" y="2040"/>
                        </a:lnTo>
                        <a:lnTo>
                          <a:pt x="1260" y="2046"/>
                        </a:lnTo>
                        <a:lnTo>
                          <a:pt x="1272" y="2046"/>
                        </a:lnTo>
                        <a:lnTo>
                          <a:pt x="1284" y="2046"/>
                        </a:lnTo>
                        <a:lnTo>
                          <a:pt x="1302" y="2052"/>
                        </a:lnTo>
                        <a:lnTo>
                          <a:pt x="1314" y="2046"/>
                        </a:lnTo>
                        <a:lnTo>
                          <a:pt x="1326" y="2046"/>
                        </a:lnTo>
                        <a:lnTo>
                          <a:pt x="1338" y="2046"/>
                        </a:lnTo>
                        <a:lnTo>
                          <a:pt x="1350" y="2040"/>
                        </a:lnTo>
                        <a:lnTo>
                          <a:pt x="1362" y="2034"/>
                        </a:lnTo>
                        <a:lnTo>
                          <a:pt x="1380" y="2028"/>
                        </a:lnTo>
                        <a:lnTo>
                          <a:pt x="1392" y="2022"/>
                        </a:lnTo>
                        <a:lnTo>
                          <a:pt x="1404" y="2016"/>
                        </a:lnTo>
                        <a:lnTo>
                          <a:pt x="1416" y="2010"/>
                        </a:lnTo>
                        <a:lnTo>
                          <a:pt x="1428" y="1998"/>
                        </a:lnTo>
                        <a:lnTo>
                          <a:pt x="1440" y="1986"/>
                        </a:lnTo>
                        <a:lnTo>
                          <a:pt x="1458" y="1974"/>
                        </a:lnTo>
                        <a:lnTo>
                          <a:pt x="1470" y="1962"/>
                        </a:lnTo>
                        <a:lnTo>
                          <a:pt x="1482" y="1950"/>
                        </a:lnTo>
                        <a:lnTo>
                          <a:pt x="1494" y="1938"/>
                        </a:lnTo>
                        <a:lnTo>
                          <a:pt x="1506" y="1920"/>
                        </a:lnTo>
                        <a:lnTo>
                          <a:pt x="1518" y="1908"/>
                        </a:lnTo>
                        <a:lnTo>
                          <a:pt x="1536" y="1890"/>
                        </a:lnTo>
                        <a:lnTo>
                          <a:pt x="1548" y="1872"/>
                        </a:lnTo>
                        <a:lnTo>
                          <a:pt x="1560" y="1854"/>
                        </a:lnTo>
                        <a:lnTo>
                          <a:pt x="1572" y="1836"/>
                        </a:lnTo>
                        <a:lnTo>
                          <a:pt x="1584" y="1812"/>
                        </a:lnTo>
                        <a:lnTo>
                          <a:pt x="1596" y="1794"/>
                        </a:lnTo>
                        <a:lnTo>
                          <a:pt x="1614" y="1770"/>
                        </a:lnTo>
                        <a:lnTo>
                          <a:pt x="1626" y="1746"/>
                        </a:lnTo>
                        <a:lnTo>
                          <a:pt x="1638" y="1728"/>
                        </a:lnTo>
                        <a:lnTo>
                          <a:pt x="1650" y="1704"/>
                        </a:lnTo>
                      </a:path>
                    </a:pathLst>
                  </a:custGeom>
                  <a:noFill/>
                  <a:ln w="31750">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169"/>
                  <p:cNvSpPr>
                    <a:spLocks/>
                  </p:cNvSpPr>
                  <p:nvPr/>
                </p:nvSpPr>
                <p:spPr bwMode="auto">
                  <a:xfrm>
                    <a:off x="6515100" y="2263775"/>
                    <a:ext cx="1514475" cy="2705100"/>
                  </a:xfrm>
                  <a:custGeom>
                    <a:avLst/>
                    <a:gdLst>
                      <a:gd name="T0" fmla="*/ 12 w 954"/>
                      <a:gd name="T1" fmla="*/ 1674 h 1704"/>
                      <a:gd name="T2" fmla="*/ 42 w 954"/>
                      <a:gd name="T3" fmla="*/ 1626 h 1704"/>
                      <a:gd name="T4" fmla="*/ 66 w 954"/>
                      <a:gd name="T5" fmla="*/ 1572 h 1704"/>
                      <a:gd name="T6" fmla="*/ 90 w 954"/>
                      <a:gd name="T7" fmla="*/ 1518 h 1704"/>
                      <a:gd name="T8" fmla="*/ 120 w 954"/>
                      <a:gd name="T9" fmla="*/ 1458 h 1704"/>
                      <a:gd name="T10" fmla="*/ 144 w 954"/>
                      <a:gd name="T11" fmla="*/ 1398 h 1704"/>
                      <a:gd name="T12" fmla="*/ 168 w 954"/>
                      <a:gd name="T13" fmla="*/ 1338 h 1704"/>
                      <a:gd name="T14" fmla="*/ 198 w 954"/>
                      <a:gd name="T15" fmla="*/ 1278 h 1704"/>
                      <a:gd name="T16" fmla="*/ 222 w 954"/>
                      <a:gd name="T17" fmla="*/ 1218 h 1704"/>
                      <a:gd name="T18" fmla="*/ 246 w 954"/>
                      <a:gd name="T19" fmla="*/ 1152 h 1704"/>
                      <a:gd name="T20" fmla="*/ 276 w 954"/>
                      <a:gd name="T21" fmla="*/ 1086 h 1704"/>
                      <a:gd name="T22" fmla="*/ 300 w 954"/>
                      <a:gd name="T23" fmla="*/ 1026 h 1704"/>
                      <a:gd name="T24" fmla="*/ 324 w 954"/>
                      <a:gd name="T25" fmla="*/ 960 h 1704"/>
                      <a:gd name="T26" fmla="*/ 354 w 954"/>
                      <a:gd name="T27" fmla="*/ 894 h 1704"/>
                      <a:gd name="T28" fmla="*/ 378 w 954"/>
                      <a:gd name="T29" fmla="*/ 828 h 1704"/>
                      <a:gd name="T30" fmla="*/ 402 w 954"/>
                      <a:gd name="T31" fmla="*/ 768 h 1704"/>
                      <a:gd name="T32" fmla="*/ 432 w 954"/>
                      <a:gd name="T33" fmla="*/ 708 h 1704"/>
                      <a:gd name="T34" fmla="*/ 456 w 954"/>
                      <a:gd name="T35" fmla="*/ 648 h 1704"/>
                      <a:gd name="T36" fmla="*/ 480 w 954"/>
                      <a:gd name="T37" fmla="*/ 588 h 1704"/>
                      <a:gd name="T38" fmla="*/ 510 w 954"/>
                      <a:gd name="T39" fmla="*/ 528 h 1704"/>
                      <a:gd name="T40" fmla="*/ 534 w 954"/>
                      <a:gd name="T41" fmla="*/ 474 h 1704"/>
                      <a:gd name="T42" fmla="*/ 558 w 954"/>
                      <a:gd name="T43" fmla="*/ 420 h 1704"/>
                      <a:gd name="T44" fmla="*/ 588 w 954"/>
                      <a:gd name="T45" fmla="*/ 372 h 1704"/>
                      <a:gd name="T46" fmla="*/ 612 w 954"/>
                      <a:gd name="T47" fmla="*/ 318 h 1704"/>
                      <a:gd name="T48" fmla="*/ 636 w 954"/>
                      <a:gd name="T49" fmla="*/ 276 h 1704"/>
                      <a:gd name="T50" fmla="*/ 666 w 954"/>
                      <a:gd name="T51" fmla="*/ 234 h 1704"/>
                      <a:gd name="T52" fmla="*/ 690 w 954"/>
                      <a:gd name="T53" fmla="*/ 192 h 1704"/>
                      <a:gd name="T54" fmla="*/ 714 w 954"/>
                      <a:gd name="T55" fmla="*/ 156 h 1704"/>
                      <a:gd name="T56" fmla="*/ 744 w 954"/>
                      <a:gd name="T57" fmla="*/ 126 h 1704"/>
                      <a:gd name="T58" fmla="*/ 768 w 954"/>
                      <a:gd name="T59" fmla="*/ 96 h 1704"/>
                      <a:gd name="T60" fmla="*/ 792 w 954"/>
                      <a:gd name="T61" fmla="*/ 72 h 1704"/>
                      <a:gd name="T62" fmla="*/ 822 w 954"/>
                      <a:gd name="T63" fmla="*/ 48 h 1704"/>
                      <a:gd name="T64" fmla="*/ 846 w 954"/>
                      <a:gd name="T65" fmla="*/ 30 h 1704"/>
                      <a:gd name="T66" fmla="*/ 870 w 954"/>
                      <a:gd name="T67" fmla="*/ 18 h 1704"/>
                      <a:gd name="T68" fmla="*/ 900 w 954"/>
                      <a:gd name="T69" fmla="*/ 6 h 1704"/>
                      <a:gd name="T70" fmla="*/ 924 w 954"/>
                      <a:gd name="T71" fmla="*/ 0 h 1704"/>
                      <a:gd name="T72" fmla="*/ 954 w 954"/>
                      <a:gd name="T73" fmla="*/ 0 h 1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54" h="1704">
                        <a:moveTo>
                          <a:pt x="0" y="1704"/>
                        </a:moveTo>
                        <a:lnTo>
                          <a:pt x="12" y="1674"/>
                        </a:lnTo>
                        <a:lnTo>
                          <a:pt x="24" y="1650"/>
                        </a:lnTo>
                        <a:lnTo>
                          <a:pt x="42" y="1626"/>
                        </a:lnTo>
                        <a:lnTo>
                          <a:pt x="54" y="1602"/>
                        </a:lnTo>
                        <a:lnTo>
                          <a:pt x="66" y="1572"/>
                        </a:lnTo>
                        <a:lnTo>
                          <a:pt x="78" y="1548"/>
                        </a:lnTo>
                        <a:lnTo>
                          <a:pt x="90" y="1518"/>
                        </a:lnTo>
                        <a:lnTo>
                          <a:pt x="102" y="1488"/>
                        </a:lnTo>
                        <a:lnTo>
                          <a:pt x="120" y="1458"/>
                        </a:lnTo>
                        <a:lnTo>
                          <a:pt x="132" y="1428"/>
                        </a:lnTo>
                        <a:lnTo>
                          <a:pt x="144" y="1398"/>
                        </a:lnTo>
                        <a:lnTo>
                          <a:pt x="156" y="1368"/>
                        </a:lnTo>
                        <a:lnTo>
                          <a:pt x="168" y="1338"/>
                        </a:lnTo>
                        <a:lnTo>
                          <a:pt x="180" y="1308"/>
                        </a:lnTo>
                        <a:lnTo>
                          <a:pt x="198" y="1278"/>
                        </a:lnTo>
                        <a:lnTo>
                          <a:pt x="210" y="1248"/>
                        </a:lnTo>
                        <a:lnTo>
                          <a:pt x="222" y="1218"/>
                        </a:lnTo>
                        <a:lnTo>
                          <a:pt x="234" y="1182"/>
                        </a:lnTo>
                        <a:lnTo>
                          <a:pt x="246" y="1152"/>
                        </a:lnTo>
                        <a:lnTo>
                          <a:pt x="258" y="1122"/>
                        </a:lnTo>
                        <a:lnTo>
                          <a:pt x="276" y="1086"/>
                        </a:lnTo>
                        <a:lnTo>
                          <a:pt x="288" y="1056"/>
                        </a:lnTo>
                        <a:lnTo>
                          <a:pt x="300" y="1026"/>
                        </a:lnTo>
                        <a:lnTo>
                          <a:pt x="312" y="990"/>
                        </a:lnTo>
                        <a:lnTo>
                          <a:pt x="324" y="960"/>
                        </a:lnTo>
                        <a:lnTo>
                          <a:pt x="342" y="924"/>
                        </a:lnTo>
                        <a:lnTo>
                          <a:pt x="354" y="894"/>
                        </a:lnTo>
                        <a:lnTo>
                          <a:pt x="366" y="864"/>
                        </a:lnTo>
                        <a:lnTo>
                          <a:pt x="378" y="828"/>
                        </a:lnTo>
                        <a:lnTo>
                          <a:pt x="390" y="798"/>
                        </a:lnTo>
                        <a:lnTo>
                          <a:pt x="402" y="768"/>
                        </a:lnTo>
                        <a:lnTo>
                          <a:pt x="420" y="738"/>
                        </a:lnTo>
                        <a:lnTo>
                          <a:pt x="432" y="708"/>
                        </a:lnTo>
                        <a:lnTo>
                          <a:pt x="444" y="678"/>
                        </a:lnTo>
                        <a:lnTo>
                          <a:pt x="456" y="648"/>
                        </a:lnTo>
                        <a:lnTo>
                          <a:pt x="468" y="618"/>
                        </a:lnTo>
                        <a:lnTo>
                          <a:pt x="480" y="588"/>
                        </a:lnTo>
                        <a:lnTo>
                          <a:pt x="498" y="558"/>
                        </a:lnTo>
                        <a:lnTo>
                          <a:pt x="510" y="528"/>
                        </a:lnTo>
                        <a:lnTo>
                          <a:pt x="522" y="498"/>
                        </a:lnTo>
                        <a:lnTo>
                          <a:pt x="534" y="474"/>
                        </a:lnTo>
                        <a:lnTo>
                          <a:pt x="546" y="444"/>
                        </a:lnTo>
                        <a:lnTo>
                          <a:pt x="558" y="420"/>
                        </a:lnTo>
                        <a:lnTo>
                          <a:pt x="576" y="396"/>
                        </a:lnTo>
                        <a:lnTo>
                          <a:pt x="588" y="372"/>
                        </a:lnTo>
                        <a:lnTo>
                          <a:pt x="600" y="342"/>
                        </a:lnTo>
                        <a:lnTo>
                          <a:pt x="612" y="318"/>
                        </a:lnTo>
                        <a:lnTo>
                          <a:pt x="624" y="300"/>
                        </a:lnTo>
                        <a:lnTo>
                          <a:pt x="636" y="276"/>
                        </a:lnTo>
                        <a:lnTo>
                          <a:pt x="654" y="252"/>
                        </a:lnTo>
                        <a:lnTo>
                          <a:pt x="666" y="234"/>
                        </a:lnTo>
                        <a:lnTo>
                          <a:pt x="678" y="210"/>
                        </a:lnTo>
                        <a:lnTo>
                          <a:pt x="690" y="192"/>
                        </a:lnTo>
                        <a:lnTo>
                          <a:pt x="702" y="174"/>
                        </a:lnTo>
                        <a:lnTo>
                          <a:pt x="714" y="156"/>
                        </a:lnTo>
                        <a:lnTo>
                          <a:pt x="732" y="138"/>
                        </a:lnTo>
                        <a:lnTo>
                          <a:pt x="744" y="126"/>
                        </a:lnTo>
                        <a:lnTo>
                          <a:pt x="756" y="108"/>
                        </a:lnTo>
                        <a:lnTo>
                          <a:pt x="768" y="96"/>
                        </a:lnTo>
                        <a:lnTo>
                          <a:pt x="780" y="84"/>
                        </a:lnTo>
                        <a:lnTo>
                          <a:pt x="792" y="72"/>
                        </a:lnTo>
                        <a:lnTo>
                          <a:pt x="810" y="60"/>
                        </a:lnTo>
                        <a:lnTo>
                          <a:pt x="822" y="48"/>
                        </a:lnTo>
                        <a:lnTo>
                          <a:pt x="834" y="36"/>
                        </a:lnTo>
                        <a:lnTo>
                          <a:pt x="846" y="30"/>
                        </a:lnTo>
                        <a:lnTo>
                          <a:pt x="858" y="24"/>
                        </a:lnTo>
                        <a:lnTo>
                          <a:pt x="870" y="18"/>
                        </a:lnTo>
                        <a:lnTo>
                          <a:pt x="888" y="12"/>
                        </a:lnTo>
                        <a:lnTo>
                          <a:pt x="900" y="6"/>
                        </a:lnTo>
                        <a:lnTo>
                          <a:pt x="912" y="0"/>
                        </a:lnTo>
                        <a:lnTo>
                          <a:pt x="924" y="0"/>
                        </a:lnTo>
                        <a:lnTo>
                          <a:pt x="936" y="0"/>
                        </a:lnTo>
                        <a:lnTo>
                          <a:pt x="954" y="0"/>
                        </a:lnTo>
                      </a:path>
                    </a:pathLst>
                  </a:custGeom>
                  <a:noFill/>
                  <a:ln w="31750">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2" name="Group 189"/>
              <p:cNvGrpSpPr/>
              <p:nvPr/>
            </p:nvGrpSpPr>
            <p:grpSpPr>
              <a:xfrm>
                <a:off x="5486400" y="1246959"/>
                <a:ext cx="2755900" cy="1524000"/>
                <a:chOff x="914400" y="838200"/>
                <a:chExt cx="2755900" cy="1524000"/>
              </a:xfrm>
            </p:grpSpPr>
            <p:sp>
              <p:nvSpPr>
                <p:cNvPr id="191" name="Freeform 34"/>
                <p:cNvSpPr>
                  <a:spLocks/>
                </p:cNvSpPr>
                <p:nvPr/>
              </p:nvSpPr>
              <p:spPr bwMode="auto">
                <a:xfrm>
                  <a:off x="3411714" y="838200"/>
                  <a:ext cx="234950" cy="1524000"/>
                </a:xfrm>
                <a:custGeom>
                  <a:avLst/>
                  <a:gdLst/>
                  <a:ahLst/>
                  <a:cxnLst>
                    <a:cxn ang="0">
                      <a:pos x="48" y="0"/>
                    </a:cxn>
                    <a:cxn ang="0">
                      <a:pos x="288" y="816"/>
                    </a:cxn>
                    <a:cxn ang="0">
                      <a:pos x="0" y="1680"/>
                    </a:cxn>
                  </a:cxnLst>
                  <a:rect l="0" t="0" r="r" b="b"/>
                  <a:pathLst>
                    <a:path w="296" h="1680">
                      <a:moveTo>
                        <a:pt x="48" y="0"/>
                      </a:moveTo>
                      <a:cubicBezTo>
                        <a:pt x="172" y="268"/>
                        <a:pt x="296" y="536"/>
                        <a:pt x="288" y="816"/>
                      </a:cubicBezTo>
                      <a:cubicBezTo>
                        <a:pt x="280" y="1096"/>
                        <a:pt x="140" y="1388"/>
                        <a:pt x="0" y="1680"/>
                      </a:cubicBezTo>
                    </a:path>
                  </a:pathLst>
                </a:custGeom>
                <a:noFill/>
                <a:ln w="38100" cmpd="sng">
                  <a:solidFill>
                    <a:srgbClr val="336600"/>
                  </a:solidFill>
                  <a:round/>
                  <a:headEnd/>
                  <a:tailEnd/>
                </a:ln>
                <a:effectLst/>
              </p:spPr>
              <p:txBody>
                <a:bodyPr/>
                <a:lstStyle/>
                <a:p>
                  <a:endParaRPr lang="en-US"/>
                </a:p>
              </p:txBody>
            </p:sp>
            <p:cxnSp>
              <p:nvCxnSpPr>
                <p:cNvPr id="192" name="Straight Connector 191"/>
                <p:cNvCxnSpPr/>
                <p:nvPr/>
              </p:nvCxnSpPr>
              <p:spPr>
                <a:xfrm>
                  <a:off x="914400" y="1600200"/>
                  <a:ext cx="2755900"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93" name="Freeform 34"/>
                <p:cNvSpPr>
                  <a:spLocks/>
                </p:cNvSpPr>
                <p:nvPr/>
              </p:nvSpPr>
              <p:spPr bwMode="auto">
                <a:xfrm flipH="1">
                  <a:off x="914400" y="838200"/>
                  <a:ext cx="234950" cy="1524000"/>
                </a:xfrm>
                <a:custGeom>
                  <a:avLst/>
                  <a:gdLst/>
                  <a:ahLst/>
                  <a:cxnLst>
                    <a:cxn ang="0">
                      <a:pos x="48" y="0"/>
                    </a:cxn>
                    <a:cxn ang="0">
                      <a:pos x="288" y="816"/>
                    </a:cxn>
                    <a:cxn ang="0">
                      <a:pos x="0" y="1680"/>
                    </a:cxn>
                  </a:cxnLst>
                  <a:rect l="0" t="0" r="r" b="b"/>
                  <a:pathLst>
                    <a:path w="296" h="1680">
                      <a:moveTo>
                        <a:pt x="48" y="0"/>
                      </a:moveTo>
                      <a:cubicBezTo>
                        <a:pt x="172" y="268"/>
                        <a:pt x="296" y="536"/>
                        <a:pt x="288" y="816"/>
                      </a:cubicBezTo>
                      <a:cubicBezTo>
                        <a:pt x="280" y="1096"/>
                        <a:pt x="140" y="1388"/>
                        <a:pt x="0" y="1680"/>
                      </a:cubicBezTo>
                    </a:path>
                  </a:pathLst>
                </a:custGeom>
                <a:noFill/>
                <a:ln w="38100" cmpd="sng">
                  <a:solidFill>
                    <a:srgbClr val="336600"/>
                  </a:solidFill>
                  <a:round/>
                  <a:headEnd/>
                  <a:tailEnd/>
                </a:ln>
                <a:effectLst/>
              </p:spPr>
              <p:txBody>
                <a:bodyPr/>
                <a:lstStyle/>
                <a:p>
                  <a:endParaRPr lang="en-US"/>
                </a:p>
              </p:txBody>
            </p:sp>
          </p:grpSp>
          <p:sp>
            <p:nvSpPr>
              <p:cNvPr id="195" name="TextBox 194"/>
              <p:cNvSpPr txBox="1"/>
              <p:nvPr/>
            </p:nvSpPr>
            <p:spPr>
              <a:xfrm>
                <a:off x="6686722" y="2201456"/>
                <a:ext cx="378630" cy="461665"/>
              </a:xfrm>
              <a:prstGeom prst="rect">
                <a:avLst/>
              </a:prstGeom>
              <a:noFill/>
            </p:spPr>
            <p:txBody>
              <a:bodyPr wrap="none" rtlCol="0">
                <a:spAutoFit/>
              </a:bodyPr>
              <a:lstStyle/>
              <a:p>
                <a:r>
                  <a:rPr lang="en-US" sz="2400" b="1" dirty="0"/>
                  <a:t>H</a:t>
                </a:r>
              </a:p>
            </p:txBody>
          </p:sp>
          <p:sp>
            <p:nvSpPr>
              <p:cNvPr id="204" name="TextBox 203"/>
              <p:cNvSpPr txBox="1"/>
              <p:nvPr/>
            </p:nvSpPr>
            <p:spPr>
              <a:xfrm>
                <a:off x="4480288" y="1808904"/>
                <a:ext cx="971741" cy="400110"/>
              </a:xfrm>
              <a:prstGeom prst="rect">
                <a:avLst/>
              </a:prstGeom>
              <a:noFill/>
            </p:spPr>
            <p:txBody>
              <a:bodyPr wrap="none" rtlCol="0">
                <a:spAutoFit/>
              </a:bodyPr>
              <a:lstStyle/>
              <a:p>
                <a:r>
                  <a:rPr lang="en-US" sz="2000" b="1" dirty="0" err="1">
                    <a:latin typeface="Symbol" pitchFamily="18" charset="2"/>
                  </a:rPr>
                  <a:t>w</a:t>
                </a:r>
                <a:r>
                  <a:rPr lang="en-US" sz="2000" b="1" dirty="0" err="1" smtClean="0"/>
                  <a:t>t</a:t>
                </a:r>
                <a:r>
                  <a:rPr lang="en-US" sz="2000" b="1" dirty="0" smtClean="0">
                    <a:latin typeface="Symbol" pitchFamily="18" charset="2"/>
                  </a:rPr>
                  <a:t>=p</a:t>
                </a:r>
                <a:r>
                  <a:rPr lang="en-US" sz="2000" b="1" dirty="0" smtClean="0"/>
                  <a:t>/2</a:t>
                </a:r>
                <a:endParaRPr lang="en-US" sz="2000" b="1" dirty="0"/>
              </a:p>
            </p:txBody>
          </p:sp>
          <p:grpSp>
            <p:nvGrpSpPr>
              <p:cNvPr id="23" name="Group 233"/>
              <p:cNvGrpSpPr/>
              <p:nvPr/>
            </p:nvGrpSpPr>
            <p:grpSpPr>
              <a:xfrm>
                <a:off x="5510391" y="512504"/>
                <a:ext cx="2755900" cy="1697296"/>
                <a:chOff x="914400" y="464196"/>
                <a:chExt cx="2755900" cy="1697296"/>
              </a:xfrm>
            </p:grpSpPr>
            <p:grpSp>
              <p:nvGrpSpPr>
                <p:cNvPr id="24" name="Group 234"/>
                <p:cNvGrpSpPr/>
                <p:nvPr/>
              </p:nvGrpSpPr>
              <p:grpSpPr>
                <a:xfrm>
                  <a:off x="914400" y="854384"/>
                  <a:ext cx="1394883" cy="1307108"/>
                  <a:chOff x="914400" y="854384"/>
                  <a:chExt cx="1394883" cy="1307108"/>
                </a:xfrm>
              </p:grpSpPr>
              <p:cxnSp>
                <p:nvCxnSpPr>
                  <p:cNvPr id="243" name="Straight Arrow Connector 242"/>
                  <p:cNvCxnSpPr/>
                  <p:nvPr/>
                </p:nvCxnSpPr>
                <p:spPr>
                  <a:xfrm>
                    <a:off x="914400" y="1180198"/>
                    <a:ext cx="137795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V="1">
                    <a:off x="2309283" y="854384"/>
                    <a:ext cx="0" cy="13071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Group 235"/>
                <p:cNvGrpSpPr/>
                <p:nvPr/>
              </p:nvGrpSpPr>
              <p:grpSpPr>
                <a:xfrm>
                  <a:off x="914400" y="464196"/>
                  <a:ext cx="2755900" cy="1528712"/>
                  <a:chOff x="914400" y="464196"/>
                  <a:chExt cx="2755900" cy="1528712"/>
                </a:xfrm>
              </p:grpSpPr>
              <p:grpSp>
                <p:nvGrpSpPr>
                  <p:cNvPr id="26" name="Group 236"/>
                  <p:cNvGrpSpPr/>
                  <p:nvPr/>
                </p:nvGrpSpPr>
                <p:grpSpPr>
                  <a:xfrm>
                    <a:off x="914400" y="685800"/>
                    <a:ext cx="2755900" cy="1307108"/>
                    <a:chOff x="914400" y="685800"/>
                    <a:chExt cx="2755900" cy="1307108"/>
                  </a:xfrm>
                </p:grpSpPr>
                <p:cxnSp>
                  <p:nvCxnSpPr>
                    <p:cNvPr id="240" name="Straight Connector 239"/>
                    <p:cNvCxnSpPr/>
                    <p:nvPr/>
                  </p:nvCxnSpPr>
                  <p:spPr>
                    <a:xfrm flipV="1">
                      <a:off x="914400" y="685800"/>
                      <a:ext cx="0" cy="130710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flipV="1">
                      <a:off x="3670300" y="685800"/>
                      <a:ext cx="0" cy="128051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914400" y="833528"/>
                      <a:ext cx="2755900" cy="0"/>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grpSp>
              <p:sp>
                <p:nvSpPr>
                  <p:cNvPr id="238" name="TextBox 237"/>
                  <p:cNvSpPr txBox="1"/>
                  <p:nvPr/>
                </p:nvSpPr>
                <p:spPr>
                  <a:xfrm>
                    <a:off x="2124180" y="464196"/>
                    <a:ext cx="336952" cy="461665"/>
                  </a:xfrm>
                  <a:prstGeom prst="rect">
                    <a:avLst/>
                  </a:prstGeom>
                  <a:noFill/>
                </p:spPr>
                <p:txBody>
                  <a:bodyPr wrap="none" rtlCol="0">
                    <a:spAutoFit/>
                  </a:bodyPr>
                  <a:lstStyle/>
                  <a:p>
                    <a:r>
                      <a:rPr lang="en-US" sz="2400" b="1" dirty="0" smtClean="0"/>
                      <a:t>a</a:t>
                    </a:r>
                    <a:endParaRPr lang="en-US" sz="2400" b="1" dirty="0"/>
                  </a:p>
                </p:txBody>
              </p:sp>
              <p:sp>
                <p:nvSpPr>
                  <p:cNvPr id="239" name="TextBox 238"/>
                  <p:cNvSpPr txBox="1"/>
                  <p:nvPr/>
                </p:nvSpPr>
                <p:spPr>
                  <a:xfrm>
                    <a:off x="1449449" y="748605"/>
                    <a:ext cx="352982" cy="461665"/>
                  </a:xfrm>
                  <a:prstGeom prst="rect">
                    <a:avLst/>
                  </a:prstGeom>
                  <a:noFill/>
                </p:spPr>
                <p:txBody>
                  <a:bodyPr wrap="none" rtlCol="0">
                    <a:spAutoFit/>
                  </a:bodyPr>
                  <a:lstStyle/>
                  <a:p>
                    <a:r>
                      <a:rPr lang="en-US" sz="2400" b="1" dirty="0">
                        <a:latin typeface="Symbol" pitchFamily="18" charset="2"/>
                      </a:rPr>
                      <a:t>l</a:t>
                    </a:r>
                  </a:p>
                </p:txBody>
              </p:sp>
            </p:grpSp>
          </p:grpSp>
        </p:grpSp>
      </p:grpSp>
      <p:grpSp>
        <p:nvGrpSpPr>
          <p:cNvPr id="27" name="Group 251"/>
          <p:cNvGrpSpPr/>
          <p:nvPr/>
        </p:nvGrpSpPr>
        <p:grpSpPr>
          <a:xfrm>
            <a:off x="4657789" y="5490288"/>
            <a:ext cx="609600" cy="990600"/>
            <a:chOff x="3657600" y="4572000"/>
            <a:chExt cx="609600" cy="990600"/>
          </a:xfrm>
        </p:grpSpPr>
        <p:grpSp>
          <p:nvGrpSpPr>
            <p:cNvPr id="28" name="Group 252"/>
            <p:cNvGrpSpPr/>
            <p:nvPr/>
          </p:nvGrpSpPr>
          <p:grpSpPr>
            <a:xfrm>
              <a:off x="3657600" y="4572000"/>
              <a:ext cx="609600" cy="990600"/>
              <a:chOff x="3657600" y="4572000"/>
              <a:chExt cx="609600" cy="990600"/>
            </a:xfrm>
          </p:grpSpPr>
          <p:sp>
            <p:nvSpPr>
              <p:cNvPr id="255" name="Rectangle 254"/>
              <p:cNvSpPr/>
              <p:nvPr/>
            </p:nvSpPr>
            <p:spPr>
              <a:xfrm>
                <a:off x="3657600" y="4953000"/>
                <a:ext cx="609600"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p:cNvSpPr/>
              <p:nvPr/>
            </p:nvSpPr>
            <p:spPr>
              <a:xfrm>
                <a:off x="3810000" y="4730881"/>
                <a:ext cx="304800" cy="2221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a:off x="3733800" y="4572000"/>
                <a:ext cx="457200" cy="158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4" name="TextBox 253"/>
            <p:cNvSpPr txBox="1"/>
            <p:nvPr/>
          </p:nvSpPr>
          <p:spPr>
            <a:xfrm>
              <a:off x="3733800" y="5073134"/>
              <a:ext cx="470000" cy="369332"/>
            </a:xfrm>
            <a:prstGeom prst="rect">
              <a:avLst/>
            </a:prstGeom>
            <a:noFill/>
          </p:spPr>
          <p:txBody>
            <a:bodyPr wrap="none" rtlCol="0">
              <a:spAutoFit/>
            </a:bodyPr>
            <a:lstStyle/>
            <a:p>
              <a:r>
                <a:rPr lang="en-US" b="1" dirty="0" smtClean="0">
                  <a:solidFill>
                    <a:schemeClr val="bg1"/>
                  </a:solidFill>
                </a:rPr>
                <a:t>U</a:t>
              </a:r>
              <a:r>
                <a:rPr lang="en-US" b="1" baseline="-25000" dirty="0" smtClean="0">
                  <a:solidFill>
                    <a:schemeClr val="bg1"/>
                  </a:solidFill>
                </a:rPr>
                <a:t>M</a:t>
              </a:r>
              <a:endParaRPr lang="en-US" b="1" baseline="-25000" dirty="0">
                <a:solidFill>
                  <a:schemeClr val="bg1"/>
                </a:solidFill>
              </a:endParaRPr>
            </a:p>
          </p:txBody>
        </p:sp>
      </p:grpSp>
      <p:grpSp>
        <p:nvGrpSpPr>
          <p:cNvPr id="29" name="Group 257"/>
          <p:cNvGrpSpPr/>
          <p:nvPr/>
        </p:nvGrpSpPr>
        <p:grpSpPr>
          <a:xfrm>
            <a:off x="2819400" y="5486400"/>
            <a:ext cx="609600" cy="990600"/>
            <a:chOff x="1219200" y="4346640"/>
            <a:chExt cx="609600" cy="990600"/>
          </a:xfrm>
        </p:grpSpPr>
        <p:grpSp>
          <p:nvGrpSpPr>
            <p:cNvPr id="30" name="Group 258"/>
            <p:cNvGrpSpPr/>
            <p:nvPr/>
          </p:nvGrpSpPr>
          <p:grpSpPr>
            <a:xfrm>
              <a:off x="1219200" y="4346640"/>
              <a:ext cx="609600" cy="990600"/>
              <a:chOff x="3657600" y="4572000"/>
              <a:chExt cx="609600" cy="990600"/>
            </a:xfrm>
            <a:solidFill>
              <a:srgbClr val="0000CC"/>
            </a:solidFill>
          </p:grpSpPr>
          <p:sp>
            <p:nvSpPr>
              <p:cNvPr id="261" name="Rectangle 260"/>
              <p:cNvSpPr/>
              <p:nvPr/>
            </p:nvSpPr>
            <p:spPr>
              <a:xfrm>
                <a:off x="3657600" y="4953000"/>
                <a:ext cx="609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p:cNvSpPr/>
              <p:nvPr/>
            </p:nvSpPr>
            <p:spPr>
              <a:xfrm>
                <a:off x="3810000" y="4730881"/>
                <a:ext cx="304800" cy="222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p:cNvSpPr/>
              <p:nvPr/>
            </p:nvSpPr>
            <p:spPr>
              <a:xfrm>
                <a:off x="3733800" y="4572000"/>
                <a:ext cx="457200" cy="1588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0" name="TextBox 259"/>
            <p:cNvSpPr txBox="1"/>
            <p:nvPr/>
          </p:nvSpPr>
          <p:spPr>
            <a:xfrm>
              <a:off x="1295400" y="4888468"/>
              <a:ext cx="410690" cy="369332"/>
            </a:xfrm>
            <a:prstGeom prst="rect">
              <a:avLst/>
            </a:prstGeom>
            <a:noFill/>
          </p:spPr>
          <p:txBody>
            <a:bodyPr wrap="none" rtlCol="0">
              <a:spAutoFit/>
            </a:bodyPr>
            <a:lstStyle/>
            <a:p>
              <a:r>
                <a:rPr lang="en-US" b="1" dirty="0" smtClean="0">
                  <a:solidFill>
                    <a:schemeClr val="bg1"/>
                  </a:solidFill>
                </a:rPr>
                <a:t>U</a:t>
              </a:r>
              <a:r>
                <a:rPr lang="en-US" b="1" baseline="-25000" dirty="0">
                  <a:solidFill>
                    <a:schemeClr val="bg1"/>
                  </a:solidFill>
                </a:rPr>
                <a:t>E</a:t>
              </a:r>
            </a:p>
          </p:txBody>
        </p:sp>
      </p:grpSp>
      <p:graphicFrame>
        <p:nvGraphicFramePr>
          <p:cNvPr id="264" name="Object 263"/>
          <p:cNvGraphicFramePr>
            <a:graphicFrameLocks noChangeAspect="1"/>
          </p:cNvGraphicFramePr>
          <p:nvPr>
            <p:extLst>
              <p:ext uri="{D42A27DB-BD31-4B8C-83A1-F6EECF244321}">
                <p14:modId xmlns:p14="http://schemas.microsoft.com/office/powerpoint/2010/main" val="4024403476"/>
              </p:ext>
            </p:extLst>
          </p:nvPr>
        </p:nvGraphicFramePr>
        <p:xfrm>
          <a:off x="3774059" y="2193982"/>
          <a:ext cx="1705435" cy="792503"/>
        </p:xfrm>
        <a:graphic>
          <a:graphicData uri="http://schemas.openxmlformats.org/presentationml/2006/ole">
            <mc:AlternateContent xmlns:mc="http://schemas.openxmlformats.org/markup-compatibility/2006">
              <mc:Choice xmlns:v="urn:schemas-microsoft-com:vml" Requires="v">
                <p:oleObj spid="_x0000_s72010" name="Equation" r:id="rId16" imgW="914400" imgH="431800" progId="Equation.DSMT4">
                  <p:embed/>
                </p:oleObj>
              </mc:Choice>
              <mc:Fallback>
                <p:oleObj name="Equation" r:id="rId16" imgW="914400" imgH="431800" progId="Equation.DSMT4">
                  <p:embed/>
                  <p:pic>
                    <p:nvPicPr>
                      <p:cNvPr id="264" name="Object 26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74059" y="2193982"/>
                        <a:ext cx="1705435" cy="792503"/>
                      </a:xfrm>
                      <a:prstGeom prst="rect">
                        <a:avLst/>
                      </a:prstGeom>
                      <a:noFill/>
                      <a:extLst/>
                    </p:spPr>
                  </p:pic>
                </p:oleObj>
              </mc:Fallback>
            </mc:AlternateContent>
          </a:graphicData>
        </a:graphic>
      </p:graphicFrame>
      <p:sp>
        <p:nvSpPr>
          <p:cNvPr id="225" name="Title 224"/>
          <p:cNvSpPr>
            <a:spLocks noGrp="1"/>
          </p:cNvSpPr>
          <p:nvPr>
            <p:ph type="title"/>
          </p:nvPr>
        </p:nvSpPr>
        <p:spPr>
          <a:xfrm>
            <a:off x="556194" y="-128077"/>
            <a:ext cx="8229600" cy="1143000"/>
          </a:xfrm>
        </p:spPr>
        <p:txBody>
          <a:bodyPr>
            <a:normAutofit/>
          </a:bodyPr>
          <a:lstStyle/>
          <a:p>
            <a:r>
              <a:rPr lang="en-US" sz="3200" dirty="0" smtClean="0"/>
              <a:t>Energy balance in a mode</a:t>
            </a:r>
            <a:endParaRPr lang="en-US" sz="3200" dirty="0"/>
          </a:p>
        </p:txBody>
      </p:sp>
      <p:sp>
        <p:nvSpPr>
          <p:cNvPr id="233" name="TextBox 232"/>
          <p:cNvSpPr txBox="1"/>
          <p:nvPr/>
        </p:nvSpPr>
        <p:spPr>
          <a:xfrm>
            <a:off x="341429" y="5120956"/>
            <a:ext cx="2554171" cy="1200329"/>
          </a:xfrm>
          <a:prstGeom prst="rect">
            <a:avLst/>
          </a:prstGeom>
          <a:noFill/>
        </p:spPr>
        <p:txBody>
          <a:bodyPr wrap="square" rtlCol="0">
            <a:spAutoFit/>
          </a:bodyPr>
          <a:lstStyle/>
          <a:p>
            <a:r>
              <a:rPr lang="en-US" b="1" dirty="0" smtClean="0"/>
              <a:t>Energy oscillates between potential (electric) and kinetic (magnetic)</a:t>
            </a:r>
            <a:endParaRPr lang="en-US" b="1" dirty="0"/>
          </a:p>
        </p:txBody>
      </p:sp>
      <p:sp>
        <p:nvSpPr>
          <p:cNvPr id="83" name="Slide Number Placeholder 82"/>
          <p:cNvSpPr>
            <a:spLocks noGrp="1"/>
          </p:cNvSpPr>
          <p:nvPr>
            <p:ph type="sldNum" sz="quarter" idx="12"/>
          </p:nvPr>
        </p:nvSpPr>
        <p:spPr/>
        <p:txBody>
          <a:bodyPr/>
          <a:lstStyle/>
          <a:p>
            <a:fld id="{B6F15528-21DE-4FAA-801E-634DDDAF4B2B}" type="slidenum">
              <a:rPr lang="en-US" smtClean="0"/>
              <a:pPr/>
              <a:t>12</a:t>
            </a:fld>
            <a:endParaRPr lang="en-US"/>
          </a:p>
        </p:txBody>
      </p:sp>
      <p:grpSp>
        <p:nvGrpSpPr>
          <p:cNvPr id="82" name="Group 81"/>
          <p:cNvGrpSpPr/>
          <p:nvPr/>
        </p:nvGrpSpPr>
        <p:grpSpPr>
          <a:xfrm>
            <a:off x="5462847" y="4821026"/>
            <a:ext cx="933563" cy="1043922"/>
            <a:chOff x="6815014" y="4722758"/>
            <a:chExt cx="933563" cy="1043922"/>
          </a:xfrm>
        </p:grpSpPr>
        <p:graphicFrame>
          <p:nvGraphicFramePr>
            <p:cNvPr id="84" name="Object 3"/>
            <p:cNvGraphicFramePr>
              <a:graphicFrameLocks noChangeAspect="1"/>
            </p:cNvGraphicFramePr>
            <p:nvPr>
              <p:extLst/>
            </p:nvPr>
          </p:nvGraphicFramePr>
          <p:xfrm>
            <a:off x="6815014" y="5135547"/>
            <a:ext cx="539750" cy="571500"/>
          </p:xfrm>
          <a:graphic>
            <a:graphicData uri="http://schemas.openxmlformats.org/presentationml/2006/ole">
              <mc:AlternateContent xmlns:mc="http://schemas.openxmlformats.org/markup-compatibility/2006">
                <mc:Choice xmlns:v="urn:schemas-microsoft-com:vml" Requires="v">
                  <p:oleObj spid="_x0000_s72011" name="Equation" r:id="rId18" imgW="215640" imgH="228600" progId="Equation.DSMT4">
                    <p:embed/>
                  </p:oleObj>
                </mc:Choice>
                <mc:Fallback>
                  <p:oleObj name="Equation" r:id="rId18" imgW="215640" imgH="228600" progId="Equation.DSMT4">
                    <p:embed/>
                    <p:pic>
                      <p:nvPicPr>
                        <p:cNvPr id="85" name="Object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15014" y="5135547"/>
                          <a:ext cx="5397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5" name="Group 84"/>
            <p:cNvGrpSpPr/>
            <p:nvPr/>
          </p:nvGrpSpPr>
          <p:grpSpPr>
            <a:xfrm rot="5400000">
              <a:off x="7019813" y="5037916"/>
              <a:ext cx="1043922" cy="413606"/>
              <a:chOff x="7369416" y="4840149"/>
              <a:chExt cx="1043922" cy="413606"/>
            </a:xfrm>
          </p:grpSpPr>
          <p:sp>
            <p:nvSpPr>
              <p:cNvPr id="86" name="TextBox 21"/>
              <p:cNvSpPr txBox="1"/>
              <p:nvPr/>
            </p:nvSpPr>
            <p:spPr>
              <a:xfrm>
                <a:off x="8228607" y="4840149"/>
                <a:ext cx="184731" cy="369332"/>
              </a:xfrm>
              <a:prstGeom prst="rect">
                <a:avLst/>
              </a:prstGeom>
              <a:noFill/>
            </p:spPr>
            <p:txBody>
              <a:bodyPr wrap="none" rtlCol="0">
                <a:spAutoFit/>
              </a:bodyPr>
              <a:lstStyle/>
              <a:p>
                <a:endParaRPr lang="en-US" b="1" dirty="0"/>
              </a:p>
            </p:txBody>
          </p:sp>
          <p:grpSp>
            <p:nvGrpSpPr>
              <p:cNvPr id="87" name="Group 86"/>
              <p:cNvGrpSpPr/>
              <p:nvPr/>
            </p:nvGrpSpPr>
            <p:grpSpPr>
              <a:xfrm>
                <a:off x="7369416" y="4989496"/>
                <a:ext cx="400050" cy="228600"/>
                <a:chOff x="1447800" y="533400"/>
                <a:chExt cx="5867400" cy="381000"/>
              </a:xfrm>
            </p:grpSpPr>
            <p:grpSp>
              <p:nvGrpSpPr>
                <p:cNvPr id="89" name="Group 411"/>
                <p:cNvGrpSpPr/>
                <p:nvPr/>
              </p:nvGrpSpPr>
              <p:grpSpPr>
                <a:xfrm>
                  <a:off x="1447800" y="533400"/>
                  <a:ext cx="3352800" cy="381000"/>
                  <a:chOff x="4267200" y="838200"/>
                  <a:chExt cx="3352800" cy="381000"/>
                </a:xfrm>
              </p:grpSpPr>
              <p:grpSp>
                <p:nvGrpSpPr>
                  <p:cNvPr id="95" name="Group 407"/>
                  <p:cNvGrpSpPr/>
                  <p:nvPr/>
                </p:nvGrpSpPr>
                <p:grpSpPr>
                  <a:xfrm>
                    <a:off x="4267200" y="838200"/>
                    <a:ext cx="1676400" cy="381000"/>
                    <a:chOff x="4267200" y="838200"/>
                    <a:chExt cx="1676400" cy="381000"/>
                  </a:xfrm>
                </p:grpSpPr>
                <p:cxnSp>
                  <p:nvCxnSpPr>
                    <p:cNvPr id="101" name="Curved Connector 36"/>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02" name="Curved Connector 37"/>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grpSp>
              <p:grpSp>
                <p:nvGrpSpPr>
                  <p:cNvPr id="96" name="Group 408"/>
                  <p:cNvGrpSpPr/>
                  <p:nvPr/>
                </p:nvGrpSpPr>
                <p:grpSpPr>
                  <a:xfrm>
                    <a:off x="5943600" y="838200"/>
                    <a:ext cx="1676400" cy="381000"/>
                    <a:chOff x="4267200" y="838200"/>
                    <a:chExt cx="1676400" cy="381000"/>
                  </a:xfrm>
                </p:grpSpPr>
                <p:cxnSp>
                  <p:nvCxnSpPr>
                    <p:cNvPr id="97" name="Curved Connector 96"/>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cxnSp>
                  <p:nvCxnSpPr>
                    <p:cNvPr id="98" name="Curved Connector 35"/>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grpSp>
            </p:grpSp>
            <p:grpSp>
              <p:nvGrpSpPr>
                <p:cNvPr id="90" name="Group 412"/>
                <p:cNvGrpSpPr/>
                <p:nvPr/>
              </p:nvGrpSpPr>
              <p:grpSpPr>
                <a:xfrm>
                  <a:off x="4800600" y="533400"/>
                  <a:ext cx="2514600" cy="381000"/>
                  <a:chOff x="4267200" y="838200"/>
                  <a:chExt cx="2514600" cy="381000"/>
                </a:xfrm>
              </p:grpSpPr>
              <p:grpSp>
                <p:nvGrpSpPr>
                  <p:cNvPr id="91" name="Group 407"/>
                  <p:cNvGrpSpPr/>
                  <p:nvPr/>
                </p:nvGrpSpPr>
                <p:grpSpPr>
                  <a:xfrm>
                    <a:off x="4267200" y="838200"/>
                    <a:ext cx="1676400" cy="381000"/>
                    <a:chOff x="4267200" y="838200"/>
                    <a:chExt cx="1676400" cy="381000"/>
                  </a:xfrm>
                </p:grpSpPr>
                <p:cxnSp>
                  <p:nvCxnSpPr>
                    <p:cNvPr id="93" name="Curved Connector 30"/>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cxnSp>
                  <p:nvCxnSpPr>
                    <p:cNvPr id="94" name="Curved Connector 93"/>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grpSp>
              <p:cxnSp>
                <p:nvCxnSpPr>
                  <p:cNvPr id="92" name="Curved Connector 29"/>
                  <p:cNvCxnSpPr/>
                  <p:nvPr/>
                </p:nvCxnSpPr>
                <p:spPr bwMode="auto">
                  <a:xfrm flipH="1">
                    <a:off x="59436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grpSp>
          </p:grpSp>
          <p:sp>
            <p:nvSpPr>
              <p:cNvPr id="88" name="Rectangle 87"/>
              <p:cNvSpPr/>
              <p:nvPr/>
            </p:nvSpPr>
            <p:spPr>
              <a:xfrm>
                <a:off x="7735911" y="4913755"/>
                <a:ext cx="427282" cy="340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3" name="Group 102"/>
          <p:cNvGrpSpPr/>
          <p:nvPr/>
        </p:nvGrpSpPr>
        <p:grpSpPr>
          <a:xfrm>
            <a:off x="8104748" y="4915571"/>
            <a:ext cx="772006" cy="1760965"/>
            <a:chOff x="9552063" y="4766175"/>
            <a:chExt cx="772006" cy="1760965"/>
          </a:xfrm>
        </p:grpSpPr>
        <p:graphicFrame>
          <p:nvGraphicFramePr>
            <p:cNvPr id="104" name="Object 2"/>
            <p:cNvGraphicFramePr>
              <a:graphicFrameLocks noChangeAspect="1"/>
            </p:cNvGraphicFramePr>
            <p:nvPr>
              <p:extLst/>
            </p:nvPr>
          </p:nvGraphicFramePr>
          <p:xfrm>
            <a:off x="9752569" y="5955640"/>
            <a:ext cx="571500" cy="571500"/>
          </p:xfrm>
          <a:graphic>
            <a:graphicData uri="http://schemas.openxmlformats.org/presentationml/2006/ole">
              <mc:AlternateContent xmlns:mc="http://schemas.openxmlformats.org/markup-compatibility/2006">
                <mc:Choice xmlns:v="urn:schemas-microsoft-com:vml" Requires="v">
                  <p:oleObj spid="_x0000_s72012" name="Equation" r:id="rId20" imgW="228600" imgH="228600" progId="Equation.DSMT4">
                    <p:embed/>
                  </p:oleObj>
                </mc:Choice>
                <mc:Fallback>
                  <p:oleObj name="Equation" r:id="rId20" imgW="228600" imgH="228600" progId="Equation.DSMT4">
                    <p:embed/>
                    <p:pic>
                      <p:nvPicPr>
                        <p:cNvPr id="105" name="Object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752569" y="5955640"/>
                          <a:ext cx="5715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5" name="Group 104"/>
            <p:cNvGrpSpPr/>
            <p:nvPr/>
          </p:nvGrpSpPr>
          <p:grpSpPr>
            <a:xfrm>
              <a:off x="9552063" y="4766175"/>
              <a:ext cx="681046" cy="1340771"/>
              <a:chOff x="8013711" y="4720907"/>
              <a:chExt cx="681046" cy="1340771"/>
            </a:xfrm>
          </p:grpSpPr>
          <p:sp>
            <p:nvSpPr>
              <p:cNvPr id="106" name="TextBox 105"/>
              <p:cNvSpPr txBox="1"/>
              <p:nvPr/>
            </p:nvSpPr>
            <p:spPr>
              <a:xfrm>
                <a:off x="8337264" y="5600013"/>
                <a:ext cx="330540" cy="461665"/>
              </a:xfrm>
              <a:prstGeom prst="rect">
                <a:avLst/>
              </a:prstGeom>
              <a:noFill/>
            </p:spPr>
            <p:txBody>
              <a:bodyPr wrap="none" rtlCol="0">
                <a:spAutoFit/>
              </a:bodyPr>
              <a:lstStyle/>
              <a:p>
                <a:r>
                  <a:rPr lang="en-US" sz="2400" b="1" dirty="0" smtClean="0"/>
                  <a:t>v</a:t>
                </a:r>
                <a:endParaRPr lang="en-US" sz="2400" b="1" baseline="-25000" dirty="0"/>
              </a:p>
            </p:txBody>
          </p:sp>
          <p:sp>
            <p:nvSpPr>
              <p:cNvPr id="107" name="Right Arrow 106"/>
              <p:cNvSpPr/>
              <p:nvPr/>
            </p:nvSpPr>
            <p:spPr>
              <a:xfrm rot="5400000" flipH="1">
                <a:off x="8351857" y="5422381"/>
                <a:ext cx="4572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21"/>
              <p:cNvSpPr txBox="1"/>
              <p:nvPr/>
            </p:nvSpPr>
            <p:spPr>
              <a:xfrm rot="5400000">
                <a:off x="8106011" y="5406804"/>
                <a:ext cx="184731" cy="369332"/>
              </a:xfrm>
              <a:prstGeom prst="rect">
                <a:avLst/>
              </a:prstGeom>
              <a:noFill/>
            </p:spPr>
            <p:txBody>
              <a:bodyPr wrap="none" rtlCol="0">
                <a:spAutoFit/>
              </a:bodyPr>
              <a:lstStyle/>
              <a:p>
                <a:endParaRPr lang="en-US" b="1" dirty="0"/>
              </a:p>
            </p:txBody>
          </p:sp>
          <p:grpSp>
            <p:nvGrpSpPr>
              <p:cNvPr id="109" name="Group 108"/>
              <p:cNvGrpSpPr/>
              <p:nvPr/>
            </p:nvGrpSpPr>
            <p:grpSpPr>
              <a:xfrm rot="5400000">
                <a:off x="7927854" y="4914207"/>
                <a:ext cx="601414" cy="214814"/>
                <a:chOff x="1447800" y="533400"/>
                <a:chExt cx="5867400" cy="381000"/>
              </a:xfrm>
            </p:grpSpPr>
            <p:grpSp>
              <p:nvGrpSpPr>
                <p:cNvPr id="111" name="Group 411"/>
                <p:cNvGrpSpPr/>
                <p:nvPr/>
              </p:nvGrpSpPr>
              <p:grpSpPr>
                <a:xfrm>
                  <a:off x="1447800" y="533400"/>
                  <a:ext cx="3352800" cy="381000"/>
                  <a:chOff x="4267200" y="838200"/>
                  <a:chExt cx="3352800" cy="381000"/>
                </a:xfrm>
              </p:grpSpPr>
              <p:grpSp>
                <p:nvGrpSpPr>
                  <p:cNvPr id="117" name="Group 407"/>
                  <p:cNvGrpSpPr/>
                  <p:nvPr/>
                </p:nvGrpSpPr>
                <p:grpSpPr>
                  <a:xfrm>
                    <a:off x="4267200" y="838200"/>
                    <a:ext cx="1676400" cy="381000"/>
                    <a:chOff x="4267200" y="838200"/>
                    <a:chExt cx="1676400" cy="381000"/>
                  </a:xfrm>
                </p:grpSpPr>
                <p:cxnSp>
                  <p:nvCxnSpPr>
                    <p:cNvPr id="121" name="Curved Connector 36"/>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2" name="Curved Connector 37"/>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grpSp>
              <p:grpSp>
                <p:nvGrpSpPr>
                  <p:cNvPr id="118" name="Group 408"/>
                  <p:cNvGrpSpPr/>
                  <p:nvPr/>
                </p:nvGrpSpPr>
                <p:grpSpPr>
                  <a:xfrm>
                    <a:off x="5943600" y="838200"/>
                    <a:ext cx="1676400" cy="381000"/>
                    <a:chOff x="4267200" y="838200"/>
                    <a:chExt cx="1676400" cy="381000"/>
                  </a:xfrm>
                </p:grpSpPr>
                <p:cxnSp>
                  <p:nvCxnSpPr>
                    <p:cNvPr id="119" name="Curved Connector 118"/>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0" name="Curved Connector 35"/>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grpSp>
            </p:grpSp>
            <p:grpSp>
              <p:nvGrpSpPr>
                <p:cNvPr id="112" name="Group 412"/>
                <p:cNvGrpSpPr/>
                <p:nvPr/>
              </p:nvGrpSpPr>
              <p:grpSpPr>
                <a:xfrm>
                  <a:off x="4800600" y="533400"/>
                  <a:ext cx="2514600" cy="381000"/>
                  <a:chOff x="4267200" y="838200"/>
                  <a:chExt cx="2514600" cy="381000"/>
                </a:xfrm>
              </p:grpSpPr>
              <p:grpSp>
                <p:nvGrpSpPr>
                  <p:cNvPr id="113" name="Group 407"/>
                  <p:cNvGrpSpPr/>
                  <p:nvPr/>
                </p:nvGrpSpPr>
                <p:grpSpPr>
                  <a:xfrm>
                    <a:off x="4267200" y="838200"/>
                    <a:ext cx="1676400" cy="381000"/>
                    <a:chOff x="4267200" y="838200"/>
                    <a:chExt cx="1676400" cy="381000"/>
                  </a:xfrm>
                </p:grpSpPr>
                <p:cxnSp>
                  <p:nvCxnSpPr>
                    <p:cNvPr id="115" name="Curved Connector 30"/>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16" name="Curved Connector 115"/>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grpSp>
              <p:cxnSp>
                <p:nvCxnSpPr>
                  <p:cNvPr id="114" name="Curved Connector 29"/>
                  <p:cNvCxnSpPr/>
                  <p:nvPr/>
                </p:nvCxnSpPr>
                <p:spPr bwMode="auto">
                  <a:xfrm flipH="1">
                    <a:off x="59436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grpSp>
          </p:grpSp>
          <p:sp>
            <p:nvSpPr>
              <p:cNvPr id="110" name="Rectangle 109"/>
              <p:cNvSpPr/>
              <p:nvPr/>
            </p:nvSpPr>
            <p:spPr>
              <a:xfrm rot="5400000">
                <a:off x="8026298" y="5349948"/>
                <a:ext cx="427282" cy="340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3" name="Group 122"/>
          <p:cNvGrpSpPr/>
          <p:nvPr/>
        </p:nvGrpSpPr>
        <p:grpSpPr>
          <a:xfrm>
            <a:off x="6580325" y="4872154"/>
            <a:ext cx="729453" cy="1583722"/>
            <a:chOff x="8027640" y="4722758"/>
            <a:chExt cx="729453" cy="1583722"/>
          </a:xfrm>
        </p:grpSpPr>
        <p:grpSp>
          <p:nvGrpSpPr>
            <p:cNvPr id="124" name="Group 123"/>
            <p:cNvGrpSpPr/>
            <p:nvPr/>
          </p:nvGrpSpPr>
          <p:grpSpPr>
            <a:xfrm>
              <a:off x="8056220" y="4722758"/>
              <a:ext cx="700873" cy="1409026"/>
              <a:chOff x="8013711" y="4720907"/>
              <a:chExt cx="700873" cy="1409026"/>
            </a:xfrm>
          </p:grpSpPr>
          <p:sp>
            <p:nvSpPr>
              <p:cNvPr id="126" name="TextBox 125"/>
              <p:cNvSpPr txBox="1"/>
              <p:nvPr/>
            </p:nvSpPr>
            <p:spPr>
              <a:xfrm>
                <a:off x="8335968" y="5668268"/>
                <a:ext cx="330540" cy="461665"/>
              </a:xfrm>
              <a:prstGeom prst="rect">
                <a:avLst/>
              </a:prstGeom>
              <a:noFill/>
            </p:spPr>
            <p:txBody>
              <a:bodyPr wrap="none" rtlCol="0">
                <a:spAutoFit/>
              </a:bodyPr>
              <a:lstStyle/>
              <a:p>
                <a:r>
                  <a:rPr lang="en-US" sz="2400" b="1" dirty="0" smtClean="0"/>
                  <a:t>v</a:t>
                </a:r>
                <a:endParaRPr lang="en-US" sz="2400" b="1" baseline="-25000" dirty="0"/>
              </a:p>
            </p:txBody>
          </p:sp>
          <p:sp>
            <p:nvSpPr>
              <p:cNvPr id="127" name="Right Arrow 126"/>
              <p:cNvSpPr/>
              <p:nvPr/>
            </p:nvSpPr>
            <p:spPr>
              <a:xfrm rot="16200000" flipH="1" flipV="1">
                <a:off x="8371684" y="5400384"/>
                <a:ext cx="4572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21"/>
              <p:cNvSpPr txBox="1"/>
              <p:nvPr/>
            </p:nvSpPr>
            <p:spPr>
              <a:xfrm rot="5400000">
                <a:off x="8106011" y="5406804"/>
                <a:ext cx="184731" cy="369332"/>
              </a:xfrm>
              <a:prstGeom prst="rect">
                <a:avLst/>
              </a:prstGeom>
              <a:noFill/>
            </p:spPr>
            <p:txBody>
              <a:bodyPr wrap="none" rtlCol="0">
                <a:spAutoFit/>
              </a:bodyPr>
              <a:lstStyle/>
              <a:p>
                <a:endParaRPr lang="en-US" b="1" dirty="0"/>
              </a:p>
            </p:txBody>
          </p:sp>
          <p:grpSp>
            <p:nvGrpSpPr>
              <p:cNvPr id="129" name="Group 128"/>
              <p:cNvGrpSpPr/>
              <p:nvPr/>
            </p:nvGrpSpPr>
            <p:grpSpPr>
              <a:xfrm rot="5400000">
                <a:off x="7927854" y="4914207"/>
                <a:ext cx="601414" cy="214814"/>
                <a:chOff x="1447800" y="533400"/>
                <a:chExt cx="5867400" cy="381000"/>
              </a:xfrm>
            </p:grpSpPr>
            <p:grpSp>
              <p:nvGrpSpPr>
                <p:cNvPr id="131" name="Group 411"/>
                <p:cNvGrpSpPr/>
                <p:nvPr/>
              </p:nvGrpSpPr>
              <p:grpSpPr>
                <a:xfrm>
                  <a:off x="1447800" y="533400"/>
                  <a:ext cx="3352800" cy="381000"/>
                  <a:chOff x="4267200" y="838200"/>
                  <a:chExt cx="3352800" cy="381000"/>
                </a:xfrm>
              </p:grpSpPr>
              <p:grpSp>
                <p:nvGrpSpPr>
                  <p:cNvPr id="137" name="Group 407"/>
                  <p:cNvGrpSpPr/>
                  <p:nvPr/>
                </p:nvGrpSpPr>
                <p:grpSpPr>
                  <a:xfrm>
                    <a:off x="4267200" y="838200"/>
                    <a:ext cx="1676400" cy="381000"/>
                    <a:chOff x="4267200" y="838200"/>
                    <a:chExt cx="1676400" cy="381000"/>
                  </a:xfrm>
                </p:grpSpPr>
                <p:cxnSp>
                  <p:nvCxnSpPr>
                    <p:cNvPr id="141" name="Curved Connector 36"/>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42" name="Curved Connector 37"/>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grpSp>
              <p:grpSp>
                <p:nvGrpSpPr>
                  <p:cNvPr id="138" name="Group 408"/>
                  <p:cNvGrpSpPr/>
                  <p:nvPr/>
                </p:nvGrpSpPr>
                <p:grpSpPr>
                  <a:xfrm>
                    <a:off x="5943600" y="838200"/>
                    <a:ext cx="1676400" cy="381000"/>
                    <a:chOff x="4267200" y="838200"/>
                    <a:chExt cx="1676400" cy="381000"/>
                  </a:xfrm>
                </p:grpSpPr>
                <p:cxnSp>
                  <p:nvCxnSpPr>
                    <p:cNvPr id="139" name="Curved Connector 138"/>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40" name="Curved Connector 35"/>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grpSp>
            </p:grpSp>
            <p:grpSp>
              <p:nvGrpSpPr>
                <p:cNvPr id="132" name="Group 412"/>
                <p:cNvGrpSpPr/>
                <p:nvPr/>
              </p:nvGrpSpPr>
              <p:grpSpPr>
                <a:xfrm>
                  <a:off x="4800600" y="533400"/>
                  <a:ext cx="2514600" cy="381000"/>
                  <a:chOff x="4267200" y="838200"/>
                  <a:chExt cx="2514600" cy="381000"/>
                </a:xfrm>
              </p:grpSpPr>
              <p:grpSp>
                <p:nvGrpSpPr>
                  <p:cNvPr id="133" name="Group 407"/>
                  <p:cNvGrpSpPr/>
                  <p:nvPr/>
                </p:nvGrpSpPr>
                <p:grpSpPr>
                  <a:xfrm>
                    <a:off x="4267200" y="838200"/>
                    <a:ext cx="1676400" cy="381000"/>
                    <a:chOff x="4267200" y="838200"/>
                    <a:chExt cx="1676400" cy="381000"/>
                  </a:xfrm>
                </p:grpSpPr>
                <p:cxnSp>
                  <p:nvCxnSpPr>
                    <p:cNvPr id="135" name="Curved Connector 30"/>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36" name="Curved Connector 135"/>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grpSp>
              <p:cxnSp>
                <p:nvCxnSpPr>
                  <p:cNvPr id="134" name="Curved Connector 29"/>
                  <p:cNvCxnSpPr/>
                  <p:nvPr/>
                </p:nvCxnSpPr>
                <p:spPr bwMode="auto">
                  <a:xfrm flipH="1">
                    <a:off x="59436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grpSp>
          </p:grpSp>
          <p:sp>
            <p:nvSpPr>
              <p:cNvPr id="130" name="Rectangle 129"/>
              <p:cNvSpPr/>
              <p:nvPr/>
            </p:nvSpPr>
            <p:spPr>
              <a:xfrm rot="5400000">
                <a:off x="8026298" y="5349948"/>
                <a:ext cx="427282" cy="340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5" name="Object 2"/>
            <p:cNvGraphicFramePr>
              <a:graphicFrameLocks noChangeAspect="1"/>
            </p:cNvGraphicFramePr>
            <p:nvPr>
              <p:extLst/>
            </p:nvPr>
          </p:nvGraphicFramePr>
          <p:xfrm>
            <a:off x="8027640" y="5734980"/>
            <a:ext cx="571500" cy="571500"/>
          </p:xfrm>
          <a:graphic>
            <a:graphicData uri="http://schemas.openxmlformats.org/presentationml/2006/ole">
              <mc:AlternateContent xmlns:mc="http://schemas.openxmlformats.org/markup-compatibility/2006">
                <mc:Choice xmlns:v="urn:schemas-microsoft-com:vml" Requires="v">
                  <p:oleObj spid="_x0000_s72013" name="Equation" r:id="rId22" imgW="228600" imgH="228600" progId="Equation.DSMT4">
                    <p:embed/>
                  </p:oleObj>
                </mc:Choice>
                <mc:Fallback>
                  <p:oleObj name="Equation" r:id="rId22" imgW="228600" imgH="228600" progId="Equation.DSMT4">
                    <p:embed/>
                    <p:pic>
                      <p:nvPicPr>
                        <p:cNvPr id="126" name="Object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027640" y="5734980"/>
                          <a:ext cx="5715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43" name="Group 142"/>
          <p:cNvGrpSpPr/>
          <p:nvPr/>
        </p:nvGrpSpPr>
        <p:grpSpPr>
          <a:xfrm>
            <a:off x="7446792" y="4837517"/>
            <a:ext cx="596405" cy="1974362"/>
            <a:chOff x="8894107" y="4688121"/>
            <a:chExt cx="596405" cy="1974362"/>
          </a:xfrm>
        </p:grpSpPr>
        <p:grpSp>
          <p:nvGrpSpPr>
            <p:cNvPr id="144" name="Group 143"/>
            <p:cNvGrpSpPr/>
            <p:nvPr/>
          </p:nvGrpSpPr>
          <p:grpSpPr>
            <a:xfrm>
              <a:off x="8894107" y="4688121"/>
              <a:ext cx="360389" cy="1417121"/>
              <a:chOff x="8636400" y="4750346"/>
              <a:chExt cx="360389" cy="1417121"/>
            </a:xfrm>
          </p:grpSpPr>
          <p:grpSp>
            <p:nvGrpSpPr>
              <p:cNvPr id="146" name="Group 145"/>
              <p:cNvGrpSpPr/>
              <p:nvPr/>
            </p:nvGrpSpPr>
            <p:grpSpPr>
              <a:xfrm rot="5400000">
                <a:off x="8244715" y="5142031"/>
                <a:ext cx="1016338" cy="232968"/>
                <a:chOff x="1447800" y="533400"/>
                <a:chExt cx="5867400" cy="381000"/>
              </a:xfrm>
            </p:grpSpPr>
            <p:grpSp>
              <p:nvGrpSpPr>
                <p:cNvPr id="148" name="Group 411"/>
                <p:cNvGrpSpPr/>
                <p:nvPr/>
              </p:nvGrpSpPr>
              <p:grpSpPr>
                <a:xfrm>
                  <a:off x="1447800" y="533400"/>
                  <a:ext cx="3352800" cy="381000"/>
                  <a:chOff x="4267200" y="838200"/>
                  <a:chExt cx="3352800" cy="381000"/>
                </a:xfrm>
              </p:grpSpPr>
              <p:grpSp>
                <p:nvGrpSpPr>
                  <p:cNvPr id="154" name="Group 407"/>
                  <p:cNvGrpSpPr/>
                  <p:nvPr/>
                </p:nvGrpSpPr>
                <p:grpSpPr>
                  <a:xfrm>
                    <a:off x="4267200" y="838200"/>
                    <a:ext cx="1676400" cy="381000"/>
                    <a:chOff x="4267200" y="838200"/>
                    <a:chExt cx="1676400" cy="381000"/>
                  </a:xfrm>
                </p:grpSpPr>
                <p:cxnSp>
                  <p:nvCxnSpPr>
                    <p:cNvPr id="158" name="Curved Connector 36"/>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59" name="Curved Connector 37"/>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grpSp>
              <p:grpSp>
                <p:nvGrpSpPr>
                  <p:cNvPr id="155" name="Group 408"/>
                  <p:cNvGrpSpPr/>
                  <p:nvPr/>
                </p:nvGrpSpPr>
                <p:grpSpPr>
                  <a:xfrm>
                    <a:off x="5943600" y="838200"/>
                    <a:ext cx="1676400" cy="381000"/>
                    <a:chOff x="4267200" y="838200"/>
                    <a:chExt cx="1676400" cy="381000"/>
                  </a:xfrm>
                </p:grpSpPr>
                <p:cxnSp>
                  <p:nvCxnSpPr>
                    <p:cNvPr id="156" name="Curved Connector 155"/>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57" name="Curved Connector 35"/>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grpSp>
            </p:grpSp>
            <p:grpSp>
              <p:nvGrpSpPr>
                <p:cNvPr id="149" name="Group 412"/>
                <p:cNvGrpSpPr/>
                <p:nvPr/>
              </p:nvGrpSpPr>
              <p:grpSpPr>
                <a:xfrm>
                  <a:off x="4800600" y="533400"/>
                  <a:ext cx="2514600" cy="381000"/>
                  <a:chOff x="4267200" y="838200"/>
                  <a:chExt cx="2514600" cy="381000"/>
                </a:xfrm>
              </p:grpSpPr>
              <p:grpSp>
                <p:nvGrpSpPr>
                  <p:cNvPr id="150" name="Group 407"/>
                  <p:cNvGrpSpPr/>
                  <p:nvPr/>
                </p:nvGrpSpPr>
                <p:grpSpPr>
                  <a:xfrm>
                    <a:off x="4267200" y="838200"/>
                    <a:ext cx="1676400" cy="381000"/>
                    <a:chOff x="4267200" y="838200"/>
                    <a:chExt cx="1676400" cy="381000"/>
                  </a:xfrm>
                </p:grpSpPr>
                <p:cxnSp>
                  <p:nvCxnSpPr>
                    <p:cNvPr id="152" name="Curved Connector 30"/>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53" name="Curved Connector 152"/>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grpSp>
              <p:cxnSp>
                <p:nvCxnSpPr>
                  <p:cNvPr id="151" name="Curved Connector 29"/>
                  <p:cNvCxnSpPr/>
                  <p:nvPr/>
                </p:nvCxnSpPr>
                <p:spPr bwMode="auto">
                  <a:xfrm flipH="1">
                    <a:off x="5943600" y="838200"/>
                    <a:ext cx="838200" cy="381000"/>
                  </a:xfrm>
                  <a:prstGeom prst="curvedConnector3">
                    <a:avLst>
                      <a:gd name="adj1" fmla="val 50000"/>
                    </a:avLst>
                  </a:prstGeom>
                  <a:solidFill>
                    <a:schemeClr val="accent1"/>
                  </a:solidFill>
                  <a:ln w="38100" cap="flat" cmpd="sng" algn="ctr">
                    <a:solidFill>
                      <a:srgbClr val="C00000"/>
                    </a:solidFill>
                    <a:prstDash val="solid"/>
                    <a:round/>
                    <a:headEnd type="none" w="med" len="med"/>
                    <a:tailEnd type="none" w="med" len="med"/>
                  </a:ln>
                  <a:effectLst/>
                </p:spPr>
              </p:cxnSp>
            </p:grpSp>
          </p:grpSp>
          <p:sp>
            <p:nvSpPr>
              <p:cNvPr id="147" name="Rectangle 146"/>
              <p:cNvSpPr/>
              <p:nvPr/>
            </p:nvSpPr>
            <p:spPr>
              <a:xfrm rot="5400000">
                <a:off x="8613148" y="5783826"/>
                <a:ext cx="427282" cy="340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5" name="Object 3"/>
            <p:cNvGraphicFramePr>
              <a:graphicFrameLocks noChangeAspect="1"/>
            </p:cNvGraphicFramePr>
            <p:nvPr>
              <p:extLst/>
            </p:nvPr>
          </p:nvGraphicFramePr>
          <p:xfrm>
            <a:off x="8950762" y="6090983"/>
            <a:ext cx="539750" cy="571500"/>
          </p:xfrm>
          <a:graphic>
            <a:graphicData uri="http://schemas.openxmlformats.org/presentationml/2006/ole">
              <mc:AlternateContent xmlns:mc="http://schemas.openxmlformats.org/markup-compatibility/2006">
                <mc:Choice xmlns:v="urn:schemas-microsoft-com:vml" Requires="v">
                  <p:oleObj spid="_x0000_s72014" name="Equation" r:id="rId23" imgW="215640" imgH="228600" progId="Equation.DSMT4">
                    <p:embed/>
                  </p:oleObj>
                </mc:Choice>
                <mc:Fallback>
                  <p:oleObj name="Equation" r:id="rId23" imgW="215640" imgH="228600" progId="Equation.DSMT4">
                    <p:embed/>
                    <p:pic>
                      <p:nvPicPr>
                        <p:cNvPr id="146" name="Object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950762" y="6090983"/>
                          <a:ext cx="5397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23858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Picture 10" descr="http://images.wisegeek.com/justice-scal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325114" y="4185528"/>
            <a:ext cx="2970959" cy="2577839"/>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234"/>
          <p:cNvGrpSpPr/>
          <p:nvPr/>
        </p:nvGrpSpPr>
        <p:grpSpPr>
          <a:xfrm>
            <a:off x="5560346" y="5229408"/>
            <a:ext cx="600408" cy="485293"/>
            <a:chOff x="3591981" y="4572000"/>
            <a:chExt cx="1376845" cy="990600"/>
          </a:xfrm>
        </p:grpSpPr>
        <p:grpSp>
          <p:nvGrpSpPr>
            <p:cNvPr id="4" name="Group 235"/>
            <p:cNvGrpSpPr/>
            <p:nvPr/>
          </p:nvGrpSpPr>
          <p:grpSpPr>
            <a:xfrm>
              <a:off x="3657600" y="4572000"/>
              <a:ext cx="609600" cy="990600"/>
              <a:chOff x="3657600" y="4572000"/>
              <a:chExt cx="609600" cy="990600"/>
            </a:xfrm>
          </p:grpSpPr>
          <p:sp>
            <p:nvSpPr>
              <p:cNvPr id="238" name="Rectangle 237"/>
              <p:cNvSpPr/>
              <p:nvPr/>
            </p:nvSpPr>
            <p:spPr>
              <a:xfrm>
                <a:off x="3657600" y="4953000"/>
                <a:ext cx="609600"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3810000" y="4730881"/>
                <a:ext cx="304800" cy="2221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3733800" y="4572000"/>
                <a:ext cx="457200" cy="158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7" name="TextBox 236"/>
            <p:cNvSpPr txBox="1"/>
            <p:nvPr/>
          </p:nvSpPr>
          <p:spPr>
            <a:xfrm>
              <a:off x="3591981" y="4841942"/>
              <a:ext cx="1376845" cy="628247"/>
            </a:xfrm>
            <a:prstGeom prst="rect">
              <a:avLst/>
            </a:prstGeom>
            <a:noFill/>
          </p:spPr>
          <p:txBody>
            <a:bodyPr wrap="square" rtlCol="0">
              <a:spAutoFit/>
            </a:bodyPr>
            <a:lstStyle/>
            <a:p>
              <a:r>
                <a:rPr lang="en-US" sz="1400" b="1" dirty="0" smtClean="0">
                  <a:solidFill>
                    <a:schemeClr val="bg1"/>
                  </a:solidFill>
                </a:rPr>
                <a:t>U</a:t>
              </a:r>
              <a:r>
                <a:rPr lang="en-US" sz="1400" b="1" baseline="-25000" dirty="0" smtClean="0">
                  <a:solidFill>
                    <a:schemeClr val="bg1"/>
                  </a:solidFill>
                </a:rPr>
                <a:t>M</a:t>
              </a:r>
              <a:endParaRPr lang="en-US" sz="1400" b="1" baseline="-25000" dirty="0">
                <a:solidFill>
                  <a:schemeClr val="bg1"/>
                </a:solidFill>
              </a:endParaRPr>
            </a:p>
          </p:txBody>
        </p:sp>
      </p:grpSp>
      <p:grpSp>
        <p:nvGrpSpPr>
          <p:cNvPr id="5" name="Group 240"/>
          <p:cNvGrpSpPr/>
          <p:nvPr/>
        </p:nvGrpSpPr>
        <p:grpSpPr>
          <a:xfrm>
            <a:off x="3552873" y="5172888"/>
            <a:ext cx="609600" cy="990600"/>
            <a:chOff x="1219200" y="4346640"/>
            <a:chExt cx="609600" cy="990600"/>
          </a:xfrm>
        </p:grpSpPr>
        <p:grpSp>
          <p:nvGrpSpPr>
            <p:cNvPr id="6" name="Group 241"/>
            <p:cNvGrpSpPr/>
            <p:nvPr/>
          </p:nvGrpSpPr>
          <p:grpSpPr>
            <a:xfrm>
              <a:off x="1219200" y="4346640"/>
              <a:ext cx="609600" cy="990600"/>
              <a:chOff x="3657600" y="4572000"/>
              <a:chExt cx="609600" cy="990600"/>
            </a:xfrm>
            <a:solidFill>
              <a:srgbClr val="0000CC"/>
            </a:solidFill>
          </p:grpSpPr>
          <p:sp>
            <p:nvSpPr>
              <p:cNvPr id="244" name="Rectangle 243"/>
              <p:cNvSpPr/>
              <p:nvPr/>
            </p:nvSpPr>
            <p:spPr>
              <a:xfrm>
                <a:off x="3657600" y="4953000"/>
                <a:ext cx="609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3810000" y="4730881"/>
                <a:ext cx="304800" cy="222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p:cNvSpPr/>
              <p:nvPr/>
            </p:nvSpPr>
            <p:spPr>
              <a:xfrm>
                <a:off x="3733800" y="4572000"/>
                <a:ext cx="457200" cy="1588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3" name="TextBox 242"/>
            <p:cNvSpPr txBox="1"/>
            <p:nvPr/>
          </p:nvSpPr>
          <p:spPr>
            <a:xfrm>
              <a:off x="1295400" y="4888468"/>
              <a:ext cx="410690" cy="369332"/>
            </a:xfrm>
            <a:prstGeom prst="rect">
              <a:avLst/>
            </a:prstGeom>
            <a:noFill/>
          </p:spPr>
          <p:txBody>
            <a:bodyPr wrap="none" rtlCol="0">
              <a:spAutoFit/>
            </a:bodyPr>
            <a:lstStyle/>
            <a:p>
              <a:r>
                <a:rPr lang="en-US" b="1" dirty="0" smtClean="0">
                  <a:solidFill>
                    <a:schemeClr val="bg1"/>
                  </a:solidFill>
                </a:rPr>
                <a:t>U</a:t>
              </a:r>
              <a:r>
                <a:rPr lang="en-US" b="1" baseline="-25000" dirty="0">
                  <a:solidFill>
                    <a:schemeClr val="bg1"/>
                  </a:solidFill>
                </a:rPr>
                <a:t>E</a:t>
              </a:r>
            </a:p>
          </p:txBody>
        </p:sp>
      </p:grpSp>
      <p:grpSp>
        <p:nvGrpSpPr>
          <p:cNvPr id="9" name="Group 3154"/>
          <p:cNvGrpSpPr/>
          <p:nvPr/>
        </p:nvGrpSpPr>
        <p:grpSpPr>
          <a:xfrm>
            <a:off x="76409" y="685800"/>
            <a:ext cx="4322554" cy="2505075"/>
            <a:chOff x="76409" y="685800"/>
            <a:chExt cx="4322554" cy="2505075"/>
          </a:xfrm>
        </p:grpSpPr>
        <p:graphicFrame>
          <p:nvGraphicFramePr>
            <p:cNvPr id="3" name="Object 2"/>
            <p:cNvGraphicFramePr>
              <a:graphicFrameLocks noChangeAspect="1"/>
            </p:cNvGraphicFramePr>
            <p:nvPr>
              <p:extLst>
                <p:ext uri="{D42A27DB-BD31-4B8C-83A1-F6EECF244321}">
                  <p14:modId xmlns:p14="http://schemas.microsoft.com/office/powerpoint/2010/main" val="576626023"/>
                </p:ext>
              </p:extLst>
            </p:nvPr>
          </p:nvGraphicFramePr>
          <p:xfrm>
            <a:off x="1704975" y="2408238"/>
            <a:ext cx="2693988" cy="782637"/>
          </p:xfrm>
          <a:graphic>
            <a:graphicData uri="http://schemas.openxmlformats.org/presentationml/2006/ole">
              <mc:AlternateContent xmlns:mc="http://schemas.openxmlformats.org/markup-compatibility/2006">
                <mc:Choice xmlns:v="urn:schemas-microsoft-com:vml" Requires="v">
                  <p:oleObj spid="_x0000_s72972" name="Equation" r:id="rId4" imgW="1460160" imgH="431640" progId="Equation.DSMT4">
                    <p:embed/>
                  </p:oleObj>
                </mc:Choice>
                <mc:Fallback>
                  <p:oleObj name="Equation" r:id="rId4" imgW="1460160" imgH="431640" progId="Equation.DSMT4">
                    <p:embed/>
                    <p:pic>
                      <p:nvPicPr>
                        <p:cNvPr id="3" name="Object 2"/>
                        <p:cNvPicPr>
                          <a:picLocks noChangeAspect="1" noChangeArrowheads="1"/>
                        </p:cNvPicPr>
                        <p:nvPr/>
                      </p:nvPicPr>
                      <p:blipFill>
                        <a:blip r:embed="rId5"/>
                        <a:srcRect/>
                        <a:stretch>
                          <a:fillRect/>
                        </a:stretch>
                      </p:blipFill>
                      <p:spPr bwMode="auto">
                        <a:xfrm>
                          <a:off x="1704975" y="2408238"/>
                          <a:ext cx="2693988"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4"/>
            <p:cNvGrpSpPr/>
            <p:nvPr/>
          </p:nvGrpSpPr>
          <p:grpSpPr>
            <a:xfrm>
              <a:off x="914400" y="1210270"/>
              <a:ext cx="2755900" cy="1544638"/>
              <a:chOff x="914400" y="838200"/>
              <a:chExt cx="2755900" cy="1544638"/>
            </a:xfrm>
          </p:grpSpPr>
          <p:sp>
            <p:nvSpPr>
              <p:cNvPr id="26" name="Freeform 34"/>
              <p:cNvSpPr>
                <a:spLocks/>
              </p:cNvSpPr>
              <p:nvPr/>
            </p:nvSpPr>
            <p:spPr bwMode="auto">
              <a:xfrm>
                <a:off x="1708340" y="858838"/>
                <a:ext cx="234950" cy="1524000"/>
              </a:xfrm>
              <a:custGeom>
                <a:avLst/>
                <a:gdLst/>
                <a:ahLst/>
                <a:cxnLst>
                  <a:cxn ang="0">
                    <a:pos x="48" y="0"/>
                  </a:cxn>
                  <a:cxn ang="0">
                    <a:pos x="288" y="816"/>
                  </a:cxn>
                  <a:cxn ang="0">
                    <a:pos x="0" y="1680"/>
                  </a:cxn>
                </a:cxnLst>
                <a:rect l="0" t="0" r="r" b="b"/>
                <a:pathLst>
                  <a:path w="296" h="1680">
                    <a:moveTo>
                      <a:pt x="48" y="0"/>
                    </a:moveTo>
                    <a:cubicBezTo>
                      <a:pt x="172" y="268"/>
                      <a:pt x="296" y="536"/>
                      <a:pt x="288" y="816"/>
                    </a:cubicBezTo>
                    <a:cubicBezTo>
                      <a:pt x="280" y="1096"/>
                      <a:pt x="140" y="1388"/>
                      <a:pt x="0" y="1680"/>
                    </a:cubicBezTo>
                  </a:path>
                </a:pathLst>
              </a:custGeom>
              <a:noFill/>
              <a:ln w="38100" cmpd="sng">
                <a:solidFill>
                  <a:schemeClr val="tx2">
                    <a:lumMod val="50000"/>
                  </a:schemeClr>
                </a:solidFill>
                <a:round/>
                <a:headEnd/>
                <a:tailEnd/>
              </a:ln>
              <a:effectLst/>
            </p:spPr>
            <p:txBody>
              <a:bodyPr/>
              <a:lstStyle/>
              <a:p>
                <a:endParaRPr lang="en-US"/>
              </a:p>
            </p:txBody>
          </p:sp>
          <p:cxnSp>
            <p:nvCxnSpPr>
              <p:cNvPr id="27" name="Straight Connector 26"/>
              <p:cNvCxnSpPr/>
              <p:nvPr/>
            </p:nvCxnSpPr>
            <p:spPr>
              <a:xfrm>
                <a:off x="914400" y="1600200"/>
                <a:ext cx="2755900"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8" name="Freeform 34"/>
              <p:cNvSpPr>
                <a:spLocks/>
              </p:cNvSpPr>
              <p:nvPr/>
            </p:nvSpPr>
            <p:spPr bwMode="auto">
              <a:xfrm flipH="1">
                <a:off x="914400" y="838200"/>
                <a:ext cx="234950" cy="1524000"/>
              </a:xfrm>
              <a:custGeom>
                <a:avLst/>
                <a:gdLst/>
                <a:ahLst/>
                <a:cxnLst>
                  <a:cxn ang="0">
                    <a:pos x="48" y="0"/>
                  </a:cxn>
                  <a:cxn ang="0">
                    <a:pos x="288" y="816"/>
                  </a:cxn>
                  <a:cxn ang="0">
                    <a:pos x="0" y="1680"/>
                  </a:cxn>
                </a:cxnLst>
                <a:rect l="0" t="0" r="r" b="b"/>
                <a:pathLst>
                  <a:path w="296" h="1680">
                    <a:moveTo>
                      <a:pt x="48" y="0"/>
                    </a:moveTo>
                    <a:cubicBezTo>
                      <a:pt x="172" y="268"/>
                      <a:pt x="296" y="536"/>
                      <a:pt x="288" y="816"/>
                    </a:cubicBezTo>
                    <a:cubicBezTo>
                      <a:pt x="280" y="1096"/>
                      <a:pt x="140" y="1388"/>
                      <a:pt x="0" y="1680"/>
                    </a:cubicBezTo>
                  </a:path>
                </a:pathLst>
              </a:custGeom>
              <a:noFill/>
              <a:ln w="38100" cmpd="sng">
                <a:solidFill>
                  <a:schemeClr val="tx2">
                    <a:lumMod val="50000"/>
                  </a:schemeClr>
                </a:solidFill>
                <a:round/>
                <a:headEnd/>
                <a:tailEnd/>
              </a:ln>
              <a:effectLst/>
            </p:spPr>
            <p:txBody>
              <a:bodyPr/>
              <a:lstStyle/>
              <a:p>
                <a:endParaRPr lang="en-US"/>
              </a:p>
            </p:txBody>
          </p:sp>
        </p:grpSp>
        <p:sp>
          <p:nvSpPr>
            <p:cNvPr id="7" name="TextBox 6"/>
            <p:cNvSpPr txBox="1"/>
            <p:nvPr/>
          </p:nvSpPr>
          <p:spPr>
            <a:xfrm>
              <a:off x="2292350" y="2044005"/>
              <a:ext cx="335348" cy="461665"/>
            </a:xfrm>
            <a:prstGeom prst="rect">
              <a:avLst/>
            </a:prstGeom>
            <a:noFill/>
          </p:spPr>
          <p:txBody>
            <a:bodyPr wrap="none" rtlCol="0">
              <a:spAutoFit/>
            </a:bodyPr>
            <a:lstStyle/>
            <a:p>
              <a:r>
                <a:rPr lang="en-US" sz="2400" b="1" dirty="0" smtClean="0"/>
                <a:t>E</a:t>
              </a:r>
              <a:endParaRPr lang="en-US" sz="2400" b="1" dirty="0"/>
            </a:p>
          </p:txBody>
        </p:sp>
        <p:sp>
          <p:nvSpPr>
            <p:cNvPr id="8" name="TextBox 7"/>
            <p:cNvSpPr txBox="1"/>
            <p:nvPr/>
          </p:nvSpPr>
          <p:spPr>
            <a:xfrm>
              <a:off x="76409" y="1660744"/>
              <a:ext cx="705642" cy="400110"/>
            </a:xfrm>
            <a:prstGeom prst="rect">
              <a:avLst/>
            </a:prstGeom>
            <a:noFill/>
          </p:spPr>
          <p:txBody>
            <a:bodyPr wrap="none" rtlCol="0">
              <a:spAutoFit/>
            </a:bodyPr>
            <a:lstStyle/>
            <a:p>
              <a:r>
                <a:rPr lang="en-US" sz="2000" b="1" dirty="0" err="1" smtClean="0">
                  <a:latin typeface="Symbol" pitchFamily="18" charset="2"/>
                </a:rPr>
                <a:t>w</a:t>
              </a:r>
              <a:r>
                <a:rPr lang="en-US" sz="2000" b="1" dirty="0" err="1" smtClean="0"/>
                <a:t>t</a:t>
              </a:r>
              <a:r>
                <a:rPr lang="en-US" sz="2000" b="1" dirty="0" smtClean="0"/>
                <a:t>=0</a:t>
              </a:r>
              <a:endParaRPr lang="en-US" sz="2000" b="1" dirty="0"/>
            </a:p>
          </p:txBody>
        </p:sp>
        <p:grpSp>
          <p:nvGrpSpPr>
            <p:cNvPr id="11" name="Group 8"/>
            <p:cNvGrpSpPr/>
            <p:nvPr/>
          </p:nvGrpSpPr>
          <p:grpSpPr>
            <a:xfrm>
              <a:off x="914400" y="685800"/>
              <a:ext cx="2755900" cy="1475692"/>
              <a:chOff x="914400" y="685800"/>
              <a:chExt cx="2755900" cy="1475692"/>
            </a:xfrm>
          </p:grpSpPr>
          <p:grpSp>
            <p:nvGrpSpPr>
              <p:cNvPr id="12" name="Group 9"/>
              <p:cNvGrpSpPr/>
              <p:nvPr/>
            </p:nvGrpSpPr>
            <p:grpSpPr>
              <a:xfrm>
                <a:off x="914400" y="854384"/>
                <a:ext cx="1028890" cy="1307108"/>
                <a:chOff x="914400" y="854384"/>
                <a:chExt cx="1028890" cy="1307108"/>
              </a:xfrm>
            </p:grpSpPr>
            <p:cxnSp>
              <p:nvCxnSpPr>
                <p:cNvPr id="18" name="Straight Arrow Connector 17"/>
                <p:cNvCxnSpPr/>
                <p:nvPr/>
              </p:nvCxnSpPr>
              <p:spPr>
                <a:xfrm>
                  <a:off x="914400" y="1180198"/>
                  <a:ext cx="10288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938351" y="854384"/>
                  <a:ext cx="0" cy="13071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Group 10"/>
              <p:cNvGrpSpPr/>
              <p:nvPr/>
            </p:nvGrpSpPr>
            <p:grpSpPr>
              <a:xfrm>
                <a:off x="914400" y="685800"/>
                <a:ext cx="2755900" cy="1307108"/>
                <a:chOff x="914400" y="685800"/>
                <a:chExt cx="2755900" cy="1307108"/>
              </a:xfrm>
            </p:grpSpPr>
            <p:grpSp>
              <p:nvGrpSpPr>
                <p:cNvPr id="21" name="Group 11"/>
                <p:cNvGrpSpPr/>
                <p:nvPr/>
              </p:nvGrpSpPr>
              <p:grpSpPr>
                <a:xfrm>
                  <a:off x="914400" y="685800"/>
                  <a:ext cx="2755900" cy="1307108"/>
                  <a:chOff x="914400" y="685800"/>
                  <a:chExt cx="2755900" cy="1307108"/>
                </a:xfrm>
              </p:grpSpPr>
              <p:cxnSp>
                <p:nvCxnSpPr>
                  <p:cNvPr id="15" name="Straight Connector 14"/>
                  <p:cNvCxnSpPr/>
                  <p:nvPr/>
                </p:nvCxnSpPr>
                <p:spPr>
                  <a:xfrm flipV="1">
                    <a:off x="914400" y="685800"/>
                    <a:ext cx="0" cy="130710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670300" y="685800"/>
                    <a:ext cx="0" cy="128051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14400" y="833528"/>
                    <a:ext cx="2755900" cy="0"/>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62472" y="798144"/>
                  <a:ext cx="336952" cy="461665"/>
                </a:xfrm>
                <a:prstGeom prst="rect">
                  <a:avLst/>
                </a:prstGeom>
                <a:noFill/>
              </p:spPr>
              <p:txBody>
                <a:bodyPr wrap="none" rtlCol="0">
                  <a:spAutoFit/>
                </a:bodyPr>
                <a:lstStyle/>
                <a:p>
                  <a:r>
                    <a:rPr lang="en-US" sz="2400" b="1" dirty="0" smtClean="0"/>
                    <a:t>a</a:t>
                  </a:r>
                  <a:endParaRPr lang="en-US" sz="2400" b="1" dirty="0"/>
                </a:p>
              </p:txBody>
            </p:sp>
            <p:sp>
              <p:nvSpPr>
                <p:cNvPr id="14" name="TextBox 13"/>
                <p:cNvSpPr txBox="1"/>
                <p:nvPr/>
              </p:nvSpPr>
              <p:spPr>
                <a:xfrm>
                  <a:off x="2357265" y="864391"/>
                  <a:ext cx="352982" cy="461665"/>
                </a:xfrm>
                <a:prstGeom prst="rect">
                  <a:avLst/>
                </a:prstGeom>
                <a:noFill/>
              </p:spPr>
              <p:txBody>
                <a:bodyPr wrap="none" rtlCol="0">
                  <a:spAutoFit/>
                </a:bodyPr>
                <a:lstStyle/>
                <a:p>
                  <a:r>
                    <a:rPr lang="en-US" sz="2400" b="1" dirty="0">
                      <a:latin typeface="Symbol" pitchFamily="18" charset="2"/>
                    </a:rPr>
                    <a:t>l</a:t>
                  </a:r>
                </a:p>
              </p:txBody>
            </p:sp>
          </p:grpSp>
        </p:grpSp>
        <p:grpSp>
          <p:nvGrpSpPr>
            <p:cNvPr id="22" name="Group 3151"/>
            <p:cNvGrpSpPr/>
            <p:nvPr/>
          </p:nvGrpSpPr>
          <p:grpSpPr>
            <a:xfrm>
              <a:off x="939606" y="1339354"/>
              <a:ext cx="998746" cy="626958"/>
              <a:chOff x="3005138" y="2795588"/>
              <a:chExt cx="4133850" cy="3257550"/>
            </a:xfrm>
          </p:grpSpPr>
          <p:sp>
            <p:nvSpPr>
              <p:cNvPr id="3150" name="Freeform 84"/>
              <p:cNvSpPr>
                <a:spLocks/>
              </p:cNvSpPr>
              <p:nvPr/>
            </p:nvSpPr>
            <p:spPr bwMode="auto">
              <a:xfrm>
                <a:off x="3005138" y="2795588"/>
                <a:ext cx="2619375" cy="3257550"/>
              </a:xfrm>
              <a:custGeom>
                <a:avLst/>
                <a:gdLst>
                  <a:gd name="T0" fmla="*/ 24 w 1650"/>
                  <a:gd name="T1" fmla="*/ 1986 h 2052"/>
                  <a:gd name="T2" fmla="*/ 60 w 1650"/>
                  <a:gd name="T3" fmla="*/ 1890 h 2052"/>
                  <a:gd name="T4" fmla="*/ 102 w 1650"/>
                  <a:gd name="T5" fmla="*/ 1794 h 2052"/>
                  <a:gd name="T6" fmla="*/ 138 w 1650"/>
                  <a:gd name="T7" fmla="*/ 1698 h 2052"/>
                  <a:gd name="T8" fmla="*/ 180 w 1650"/>
                  <a:gd name="T9" fmla="*/ 1602 h 2052"/>
                  <a:gd name="T10" fmla="*/ 216 w 1650"/>
                  <a:gd name="T11" fmla="*/ 1506 h 2052"/>
                  <a:gd name="T12" fmla="*/ 258 w 1650"/>
                  <a:gd name="T13" fmla="*/ 1416 h 2052"/>
                  <a:gd name="T14" fmla="*/ 294 w 1650"/>
                  <a:gd name="T15" fmla="*/ 1326 h 2052"/>
                  <a:gd name="T16" fmla="*/ 336 w 1650"/>
                  <a:gd name="T17" fmla="*/ 1236 h 2052"/>
                  <a:gd name="T18" fmla="*/ 372 w 1650"/>
                  <a:gd name="T19" fmla="*/ 1146 h 2052"/>
                  <a:gd name="T20" fmla="*/ 414 w 1650"/>
                  <a:gd name="T21" fmla="*/ 1062 h 2052"/>
                  <a:gd name="T22" fmla="*/ 450 w 1650"/>
                  <a:gd name="T23" fmla="*/ 978 h 2052"/>
                  <a:gd name="T24" fmla="*/ 492 w 1650"/>
                  <a:gd name="T25" fmla="*/ 894 h 2052"/>
                  <a:gd name="T26" fmla="*/ 528 w 1650"/>
                  <a:gd name="T27" fmla="*/ 816 h 2052"/>
                  <a:gd name="T28" fmla="*/ 570 w 1650"/>
                  <a:gd name="T29" fmla="*/ 744 h 2052"/>
                  <a:gd name="T30" fmla="*/ 606 w 1650"/>
                  <a:gd name="T31" fmla="*/ 666 h 2052"/>
                  <a:gd name="T32" fmla="*/ 648 w 1650"/>
                  <a:gd name="T33" fmla="*/ 600 h 2052"/>
                  <a:gd name="T34" fmla="*/ 690 w 1650"/>
                  <a:gd name="T35" fmla="*/ 534 h 2052"/>
                  <a:gd name="T36" fmla="*/ 726 w 1650"/>
                  <a:gd name="T37" fmla="*/ 468 h 2052"/>
                  <a:gd name="T38" fmla="*/ 768 w 1650"/>
                  <a:gd name="T39" fmla="*/ 408 h 2052"/>
                  <a:gd name="T40" fmla="*/ 804 w 1650"/>
                  <a:gd name="T41" fmla="*/ 354 h 2052"/>
                  <a:gd name="T42" fmla="*/ 846 w 1650"/>
                  <a:gd name="T43" fmla="*/ 300 h 2052"/>
                  <a:gd name="T44" fmla="*/ 882 w 1650"/>
                  <a:gd name="T45" fmla="*/ 252 h 2052"/>
                  <a:gd name="T46" fmla="*/ 924 w 1650"/>
                  <a:gd name="T47" fmla="*/ 204 h 2052"/>
                  <a:gd name="T48" fmla="*/ 960 w 1650"/>
                  <a:gd name="T49" fmla="*/ 168 h 2052"/>
                  <a:gd name="T50" fmla="*/ 1002 w 1650"/>
                  <a:gd name="T51" fmla="*/ 132 h 2052"/>
                  <a:gd name="T52" fmla="*/ 1038 w 1650"/>
                  <a:gd name="T53" fmla="*/ 96 h 2052"/>
                  <a:gd name="T54" fmla="*/ 1080 w 1650"/>
                  <a:gd name="T55" fmla="*/ 72 h 2052"/>
                  <a:gd name="T56" fmla="*/ 1116 w 1650"/>
                  <a:gd name="T57" fmla="*/ 48 h 2052"/>
                  <a:gd name="T58" fmla="*/ 1158 w 1650"/>
                  <a:gd name="T59" fmla="*/ 30 h 2052"/>
                  <a:gd name="T60" fmla="*/ 1194 w 1650"/>
                  <a:gd name="T61" fmla="*/ 12 h 2052"/>
                  <a:gd name="T62" fmla="*/ 1236 w 1650"/>
                  <a:gd name="T63" fmla="*/ 6 h 2052"/>
                  <a:gd name="T64" fmla="*/ 1272 w 1650"/>
                  <a:gd name="T65" fmla="*/ 0 h 2052"/>
                  <a:gd name="T66" fmla="*/ 1314 w 1650"/>
                  <a:gd name="T67" fmla="*/ 0 h 2052"/>
                  <a:gd name="T68" fmla="*/ 1350 w 1650"/>
                  <a:gd name="T69" fmla="*/ 0 h 2052"/>
                  <a:gd name="T70" fmla="*/ 1392 w 1650"/>
                  <a:gd name="T71" fmla="*/ 12 h 2052"/>
                  <a:gd name="T72" fmla="*/ 1428 w 1650"/>
                  <a:gd name="T73" fmla="*/ 24 h 2052"/>
                  <a:gd name="T74" fmla="*/ 1470 w 1650"/>
                  <a:gd name="T75" fmla="*/ 42 h 2052"/>
                  <a:gd name="T76" fmla="*/ 1506 w 1650"/>
                  <a:gd name="T77" fmla="*/ 60 h 2052"/>
                  <a:gd name="T78" fmla="*/ 1548 w 1650"/>
                  <a:gd name="T79" fmla="*/ 90 h 2052"/>
                  <a:gd name="T80" fmla="*/ 1584 w 1650"/>
                  <a:gd name="T81" fmla="*/ 120 h 2052"/>
                  <a:gd name="T82" fmla="*/ 1626 w 1650"/>
                  <a:gd name="T83" fmla="*/ 156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50" h="2052">
                    <a:moveTo>
                      <a:pt x="0" y="2052"/>
                    </a:moveTo>
                    <a:lnTo>
                      <a:pt x="12" y="2016"/>
                    </a:lnTo>
                    <a:lnTo>
                      <a:pt x="24" y="1986"/>
                    </a:lnTo>
                    <a:lnTo>
                      <a:pt x="36" y="1950"/>
                    </a:lnTo>
                    <a:lnTo>
                      <a:pt x="48" y="1920"/>
                    </a:lnTo>
                    <a:lnTo>
                      <a:pt x="60" y="1890"/>
                    </a:lnTo>
                    <a:lnTo>
                      <a:pt x="78" y="1854"/>
                    </a:lnTo>
                    <a:lnTo>
                      <a:pt x="90" y="1824"/>
                    </a:lnTo>
                    <a:lnTo>
                      <a:pt x="102" y="1794"/>
                    </a:lnTo>
                    <a:lnTo>
                      <a:pt x="114" y="1758"/>
                    </a:lnTo>
                    <a:lnTo>
                      <a:pt x="126" y="1728"/>
                    </a:lnTo>
                    <a:lnTo>
                      <a:pt x="138" y="1698"/>
                    </a:lnTo>
                    <a:lnTo>
                      <a:pt x="156" y="1662"/>
                    </a:lnTo>
                    <a:lnTo>
                      <a:pt x="168" y="1632"/>
                    </a:lnTo>
                    <a:lnTo>
                      <a:pt x="180" y="1602"/>
                    </a:lnTo>
                    <a:lnTo>
                      <a:pt x="192" y="1572"/>
                    </a:lnTo>
                    <a:lnTo>
                      <a:pt x="204" y="1536"/>
                    </a:lnTo>
                    <a:lnTo>
                      <a:pt x="216" y="1506"/>
                    </a:lnTo>
                    <a:lnTo>
                      <a:pt x="234" y="1476"/>
                    </a:lnTo>
                    <a:lnTo>
                      <a:pt x="246" y="1446"/>
                    </a:lnTo>
                    <a:lnTo>
                      <a:pt x="258" y="1416"/>
                    </a:lnTo>
                    <a:lnTo>
                      <a:pt x="270" y="1386"/>
                    </a:lnTo>
                    <a:lnTo>
                      <a:pt x="282" y="1356"/>
                    </a:lnTo>
                    <a:lnTo>
                      <a:pt x="294" y="1326"/>
                    </a:lnTo>
                    <a:lnTo>
                      <a:pt x="312" y="1296"/>
                    </a:lnTo>
                    <a:lnTo>
                      <a:pt x="324" y="1266"/>
                    </a:lnTo>
                    <a:lnTo>
                      <a:pt x="336" y="1236"/>
                    </a:lnTo>
                    <a:lnTo>
                      <a:pt x="348" y="1206"/>
                    </a:lnTo>
                    <a:lnTo>
                      <a:pt x="360" y="1176"/>
                    </a:lnTo>
                    <a:lnTo>
                      <a:pt x="372" y="1146"/>
                    </a:lnTo>
                    <a:lnTo>
                      <a:pt x="390" y="1116"/>
                    </a:lnTo>
                    <a:lnTo>
                      <a:pt x="402" y="1086"/>
                    </a:lnTo>
                    <a:lnTo>
                      <a:pt x="414" y="1062"/>
                    </a:lnTo>
                    <a:lnTo>
                      <a:pt x="426" y="1032"/>
                    </a:lnTo>
                    <a:lnTo>
                      <a:pt x="438" y="1002"/>
                    </a:lnTo>
                    <a:lnTo>
                      <a:pt x="450" y="978"/>
                    </a:lnTo>
                    <a:lnTo>
                      <a:pt x="468" y="948"/>
                    </a:lnTo>
                    <a:lnTo>
                      <a:pt x="480" y="924"/>
                    </a:lnTo>
                    <a:lnTo>
                      <a:pt x="492" y="894"/>
                    </a:lnTo>
                    <a:lnTo>
                      <a:pt x="504" y="870"/>
                    </a:lnTo>
                    <a:lnTo>
                      <a:pt x="516" y="840"/>
                    </a:lnTo>
                    <a:lnTo>
                      <a:pt x="528" y="816"/>
                    </a:lnTo>
                    <a:lnTo>
                      <a:pt x="546" y="792"/>
                    </a:lnTo>
                    <a:lnTo>
                      <a:pt x="558" y="768"/>
                    </a:lnTo>
                    <a:lnTo>
                      <a:pt x="570" y="744"/>
                    </a:lnTo>
                    <a:lnTo>
                      <a:pt x="582" y="714"/>
                    </a:lnTo>
                    <a:lnTo>
                      <a:pt x="594" y="690"/>
                    </a:lnTo>
                    <a:lnTo>
                      <a:pt x="606" y="666"/>
                    </a:lnTo>
                    <a:lnTo>
                      <a:pt x="624" y="642"/>
                    </a:lnTo>
                    <a:lnTo>
                      <a:pt x="636" y="618"/>
                    </a:lnTo>
                    <a:lnTo>
                      <a:pt x="648" y="600"/>
                    </a:lnTo>
                    <a:lnTo>
                      <a:pt x="660" y="576"/>
                    </a:lnTo>
                    <a:lnTo>
                      <a:pt x="672" y="552"/>
                    </a:lnTo>
                    <a:lnTo>
                      <a:pt x="690" y="534"/>
                    </a:lnTo>
                    <a:lnTo>
                      <a:pt x="702" y="510"/>
                    </a:lnTo>
                    <a:lnTo>
                      <a:pt x="714" y="486"/>
                    </a:lnTo>
                    <a:lnTo>
                      <a:pt x="726" y="468"/>
                    </a:lnTo>
                    <a:lnTo>
                      <a:pt x="738" y="450"/>
                    </a:lnTo>
                    <a:lnTo>
                      <a:pt x="750" y="426"/>
                    </a:lnTo>
                    <a:lnTo>
                      <a:pt x="768" y="408"/>
                    </a:lnTo>
                    <a:lnTo>
                      <a:pt x="780" y="390"/>
                    </a:lnTo>
                    <a:lnTo>
                      <a:pt x="792" y="372"/>
                    </a:lnTo>
                    <a:lnTo>
                      <a:pt x="804" y="354"/>
                    </a:lnTo>
                    <a:lnTo>
                      <a:pt x="816" y="336"/>
                    </a:lnTo>
                    <a:lnTo>
                      <a:pt x="828" y="318"/>
                    </a:lnTo>
                    <a:lnTo>
                      <a:pt x="846" y="300"/>
                    </a:lnTo>
                    <a:lnTo>
                      <a:pt x="858" y="282"/>
                    </a:lnTo>
                    <a:lnTo>
                      <a:pt x="870" y="264"/>
                    </a:lnTo>
                    <a:lnTo>
                      <a:pt x="882" y="252"/>
                    </a:lnTo>
                    <a:lnTo>
                      <a:pt x="894" y="234"/>
                    </a:lnTo>
                    <a:lnTo>
                      <a:pt x="906" y="222"/>
                    </a:lnTo>
                    <a:lnTo>
                      <a:pt x="924" y="204"/>
                    </a:lnTo>
                    <a:lnTo>
                      <a:pt x="936" y="192"/>
                    </a:lnTo>
                    <a:lnTo>
                      <a:pt x="948" y="180"/>
                    </a:lnTo>
                    <a:lnTo>
                      <a:pt x="960" y="168"/>
                    </a:lnTo>
                    <a:lnTo>
                      <a:pt x="972" y="156"/>
                    </a:lnTo>
                    <a:lnTo>
                      <a:pt x="984" y="144"/>
                    </a:lnTo>
                    <a:lnTo>
                      <a:pt x="1002" y="132"/>
                    </a:lnTo>
                    <a:lnTo>
                      <a:pt x="1014" y="120"/>
                    </a:lnTo>
                    <a:lnTo>
                      <a:pt x="1026" y="108"/>
                    </a:lnTo>
                    <a:lnTo>
                      <a:pt x="1038" y="96"/>
                    </a:lnTo>
                    <a:lnTo>
                      <a:pt x="1050" y="90"/>
                    </a:lnTo>
                    <a:lnTo>
                      <a:pt x="1062" y="78"/>
                    </a:lnTo>
                    <a:lnTo>
                      <a:pt x="1080" y="72"/>
                    </a:lnTo>
                    <a:lnTo>
                      <a:pt x="1092" y="60"/>
                    </a:lnTo>
                    <a:lnTo>
                      <a:pt x="1104" y="54"/>
                    </a:lnTo>
                    <a:lnTo>
                      <a:pt x="1116" y="48"/>
                    </a:lnTo>
                    <a:lnTo>
                      <a:pt x="1128" y="42"/>
                    </a:lnTo>
                    <a:lnTo>
                      <a:pt x="1140" y="36"/>
                    </a:lnTo>
                    <a:lnTo>
                      <a:pt x="1158" y="30"/>
                    </a:lnTo>
                    <a:lnTo>
                      <a:pt x="1170" y="24"/>
                    </a:lnTo>
                    <a:lnTo>
                      <a:pt x="1182" y="18"/>
                    </a:lnTo>
                    <a:lnTo>
                      <a:pt x="1194" y="12"/>
                    </a:lnTo>
                    <a:lnTo>
                      <a:pt x="1206" y="12"/>
                    </a:lnTo>
                    <a:lnTo>
                      <a:pt x="1218" y="6"/>
                    </a:lnTo>
                    <a:lnTo>
                      <a:pt x="1236" y="6"/>
                    </a:lnTo>
                    <a:lnTo>
                      <a:pt x="1248" y="0"/>
                    </a:lnTo>
                    <a:lnTo>
                      <a:pt x="1260" y="0"/>
                    </a:lnTo>
                    <a:lnTo>
                      <a:pt x="1272" y="0"/>
                    </a:lnTo>
                    <a:lnTo>
                      <a:pt x="1284" y="0"/>
                    </a:lnTo>
                    <a:lnTo>
                      <a:pt x="1302" y="0"/>
                    </a:lnTo>
                    <a:lnTo>
                      <a:pt x="1314" y="0"/>
                    </a:lnTo>
                    <a:lnTo>
                      <a:pt x="1326" y="0"/>
                    </a:lnTo>
                    <a:lnTo>
                      <a:pt x="1338" y="0"/>
                    </a:lnTo>
                    <a:lnTo>
                      <a:pt x="1350" y="0"/>
                    </a:lnTo>
                    <a:lnTo>
                      <a:pt x="1362" y="6"/>
                    </a:lnTo>
                    <a:lnTo>
                      <a:pt x="1380" y="6"/>
                    </a:lnTo>
                    <a:lnTo>
                      <a:pt x="1392" y="12"/>
                    </a:lnTo>
                    <a:lnTo>
                      <a:pt x="1404" y="12"/>
                    </a:lnTo>
                    <a:lnTo>
                      <a:pt x="1416" y="18"/>
                    </a:lnTo>
                    <a:lnTo>
                      <a:pt x="1428" y="24"/>
                    </a:lnTo>
                    <a:lnTo>
                      <a:pt x="1440" y="30"/>
                    </a:lnTo>
                    <a:lnTo>
                      <a:pt x="1458" y="36"/>
                    </a:lnTo>
                    <a:lnTo>
                      <a:pt x="1470" y="42"/>
                    </a:lnTo>
                    <a:lnTo>
                      <a:pt x="1482" y="48"/>
                    </a:lnTo>
                    <a:lnTo>
                      <a:pt x="1494" y="54"/>
                    </a:lnTo>
                    <a:lnTo>
                      <a:pt x="1506" y="60"/>
                    </a:lnTo>
                    <a:lnTo>
                      <a:pt x="1518" y="72"/>
                    </a:lnTo>
                    <a:lnTo>
                      <a:pt x="1536" y="78"/>
                    </a:lnTo>
                    <a:lnTo>
                      <a:pt x="1548" y="90"/>
                    </a:lnTo>
                    <a:lnTo>
                      <a:pt x="1560" y="96"/>
                    </a:lnTo>
                    <a:lnTo>
                      <a:pt x="1572" y="108"/>
                    </a:lnTo>
                    <a:lnTo>
                      <a:pt x="1584" y="120"/>
                    </a:lnTo>
                    <a:lnTo>
                      <a:pt x="1596" y="132"/>
                    </a:lnTo>
                    <a:lnTo>
                      <a:pt x="1614" y="144"/>
                    </a:lnTo>
                    <a:lnTo>
                      <a:pt x="1626" y="156"/>
                    </a:lnTo>
                    <a:lnTo>
                      <a:pt x="1638" y="168"/>
                    </a:lnTo>
                    <a:lnTo>
                      <a:pt x="1650" y="180"/>
                    </a:lnTo>
                  </a:path>
                </a:pathLst>
              </a:custGeom>
              <a:noFill/>
              <a:ln w="317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1" name="Freeform 85"/>
              <p:cNvSpPr>
                <a:spLocks/>
              </p:cNvSpPr>
              <p:nvPr/>
            </p:nvSpPr>
            <p:spPr bwMode="auto">
              <a:xfrm>
                <a:off x="5624513" y="3081338"/>
                <a:ext cx="1514475" cy="2962275"/>
              </a:xfrm>
              <a:custGeom>
                <a:avLst/>
                <a:gdLst>
                  <a:gd name="T0" fmla="*/ 12 w 954"/>
                  <a:gd name="T1" fmla="*/ 12 h 1866"/>
                  <a:gd name="T2" fmla="*/ 42 w 954"/>
                  <a:gd name="T3" fmla="*/ 42 h 1866"/>
                  <a:gd name="T4" fmla="*/ 66 w 954"/>
                  <a:gd name="T5" fmla="*/ 72 h 1866"/>
                  <a:gd name="T6" fmla="*/ 90 w 954"/>
                  <a:gd name="T7" fmla="*/ 102 h 1866"/>
                  <a:gd name="T8" fmla="*/ 120 w 954"/>
                  <a:gd name="T9" fmla="*/ 138 h 1866"/>
                  <a:gd name="T10" fmla="*/ 144 w 954"/>
                  <a:gd name="T11" fmla="*/ 174 h 1866"/>
                  <a:gd name="T12" fmla="*/ 168 w 954"/>
                  <a:gd name="T13" fmla="*/ 210 h 1866"/>
                  <a:gd name="T14" fmla="*/ 198 w 954"/>
                  <a:gd name="T15" fmla="*/ 246 h 1866"/>
                  <a:gd name="T16" fmla="*/ 222 w 954"/>
                  <a:gd name="T17" fmla="*/ 288 h 1866"/>
                  <a:gd name="T18" fmla="*/ 246 w 954"/>
                  <a:gd name="T19" fmla="*/ 330 h 1866"/>
                  <a:gd name="T20" fmla="*/ 276 w 954"/>
                  <a:gd name="T21" fmla="*/ 372 h 1866"/>
                  <a:gd name="T22" fmla="*/ 300 w 954"/>
                  <a:gd name="T23" fmla="*/ 420 h 1866"/>
                  <a:gd name="T24" fmla="*/ 324 w 954"/>
                  <a:gd name="T25" fmla="*/ 462 h 1866"/>
                  <a:gd name="T26" fmla="*/ 354 w 954"/>
                  <a:gd name="T27" fmla="*/ 510 h 1866"/>
                  <a:gd name="T28" fmla="*/ 378 w 954"/>
                  <a:gd name="T29" fmla="*/ 564 h 1866"/>
                  <a:gd name="T30" fmla="*/ 402 w 954"/>
                  <a:gd name="T31" fmla="*/ 612 h 1866"/>
                  <a:gd name="T32" fmla="*/ 432 w 954"/>
                  <a:gd name="T33" fmla="*/ 660 h 1866"/>
                  <a:gd name="T34" fmla="*/ 456 w 954"/>
                  <a:gd name="T35" fmla="*/ 714 h 1866"/>
                  <a:gd name="T36" fmla="*/ 480 w 954"/>
                  <a:gd name="T37" fmla="*/ 768 h 1866"/>
                  <a:gd name="T38" fmla="*/ 510 w 954"/>
                  <a:gd name="T39" fmla="*/ 822 h 1866"/>
                  <a:gd name="T40" fmla="*/ 534 w 954"/>
                  <a:gd name="T41" fmla="*/ 882 h 1866"/>
                  <a:gd name="T42" fmla="*/ 558 w 954"/>
                  <a:gd name="T43" fmla="*/ 936 h 1866"/>
                  <a:gd name="T44" fmla="*/ 588 w 954"/>
                  <a:gd name="T45" fmla="*/ 996 h 1866"/>
                  <a:gd name="T46" fmla="*/ 612 w 954"/>
                  <a:gd name="T47" fmla="*/ 1056 h 1866"/>
                  <a:gd name="T48" fmla="*/ 636 w 954"/>
                  <a:gd name="T49" fmla="*/ 1116 h 1866"/>
                  <a:gd name="T50" fmla="*/ 666 w 954"/>
                  <a:gd name="T51" fmla="*/ 1176 h 1866"/>
                  <a:gd name="T52" fmla="*/ 690 w 954"/>
                  <a:gd name="T53" fmla="*/ 1236 h 1866"/>
                  <a:gd name="T54" fmla="*/ 714 w 954"/>
                  <a:gd name="T55" fmla="*/ 1296 h 1866"/>
                  <a:gd name="T56" fmla="*/ 744 w 954"/>
                  <a:gd name="T57" fmla="*/ 1356 h 1866"/>
                  <a:gd name="T58" fmla="*/ 768 w 954"/>
                  <a:gd name="T59" fmla="*/ 1422 h 1866"/>
                  <a:gd name="T60" fmla="*/ 792 w 954"/>
                  <a:gd name="T61" fmla="*/ 1482 h 1866"/>
                  <a:gd name="T62" fmla="*/ 822 w 954"/>
                  <a:gd name="T63" fmla="*/ 1548 h 1866"/>
                  <a:gd name="T64" fmla="*/ 846 w 954"/>
                  <a:gd name="T65" fmla="*/ 1614 h 1866"/>
                  <a:gd name="T66" fmla="*/ 870 w 954"/>
                  <a:gd name="T67" fmla="*/ 1674 h 1866"/>
                  <a:gd name="T68" fmla="*/ 900 w 954"/>
                  <a:gd name="T69" fmla="*/ 1740 h 1866"/>
                  <a:gd name="T70" fmla="*/ 924 w 954"/>
                  <a:gd name="T71" fmla="*/ 1806 h 1866"/>
                  <a:gd name="T72" fmla="*/ 954 w 954"/>
                  <a:gd name="T73" fmla="*/ 1866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54" h="1866">
                    <a:moveTo>
                      <a:pt x="0" y="0"/>
                    </a:moveTo>
                    <a:lnTo>
                      <a:pt x="12" y="12"/>
                    </a:lnTo>
                    <a:lnTo>
                      <a:pt x="24" y="24"/>
                    </a:lnTo>
                    <a:lnTo>
                      <a:pt x="42" y="42"/>
                    </a:lnTo>
                    <a:lnTo>
                      <a:pt x="54" y="54"/>
                    </a:lnTo>
                    <a:lnTo>
                      <a:pt x="66" y="72"/>
                    </a:lnTo>
                    <a:lnTo>
                      <a:pt x="78" y="84"/>
                    </a:lnTo>
                    <a:lnTo>
                      <a:pt x="90" y="102"/>
                    </a:lnTo>
                    <a:lnTo>
                      <a:pt x="102" y="120"/>
                    </a:lnTo>
                    <a:lnTo>
                      <a:pt x="120" y="138"/>
                    </a:lnTo>
                    <a:lnTo>
                      <a:pt x="132" y="156"/>
                    </a:lnTo>
                    <a:lnTo>
                      <a:pt x="144" y="174"/>
                    </a:lnTo>
                    <a:lnTo>
                      <a:pt x="156" y="192"/>
                    </a:lnTo>
                    <a:lnTo>
                      <a:pt x="168" y="210"/>
                    </a:lnTo>
                    <a:lnTo>
                      <a:pt x="180" y="228"/>
                    </a:lnTo>
                    <a:lnTo>
                      <a:pt x="198" y="246"/>
                    </a:lnTo>
                    <a:lnTo>
                      <a:pt x="210" y="270"/>
                    </a:lnTo>
                    <a:lnTo>
                      <a:pt x="222" y="288"/>
                    </a:lnTo>
                    <a:lnTo>
                      <a:pt x="234" y="306"/>
                    </a:lnTo>
                    <a:lnTo>
                      <a:pt x="246" y="330"/>
                    </a:lnTo>
                    <a:lnTo>
                      <a:pt x="258" y="354"/>
                    </a:lnTo>
                    <a:lnTo>
                      <a:pt x="276" y="372"/>
                    </a:lnTo>
                    <a:lnTo>
                      <a:pt x="288" y="396"/>
                    </a:lnTo>
                    <a:lnTo>
                      <a:pt x="300" y="420"/>
                    </a:lnTo>
                    <a:lnTo>
                      <a:pt x="312" y="438"/>
                    </a:lnTo>
                    <a:lnTo>
                      <a:pt x="324" y="462"/>
                    </a:lnTo>
                    <a:lnTo>
                      <a:pt x="342" y="486"/>
                    </a:lnTo>
                    <a:lnTo>
                      <a:pt x="354" y="510"/>
                    </a:lnTo>
                    <a:lnTo>
                      <a:pt x="366" y="534"/>
                    </a:lnTo>
                    <a:lnTo>
                      <a:pt x="378" y="564"/>
                    </a:lnTo>
                    <a:lnTo>
                      <a:pt x="390" y="588"/>
                    </a:lnTo>
                    <a:lnTo>
                      <a:pt x="402" y="612"/>
                    </a:lnTo>
                    <a:lnTo>
                      <a:pt x="420" y="636"/>
                    </a:lnTo>
                    <a:lnTo>
                      <a:pt x="432" y="660"/>
                    </a:lnTo>
                    <a:lnTo>
                      <a:pt x="444" y="690"/>
                    </a:lnTo>
                    <a:lnTo>
                      <a:pt x="456" y="714"/>
                    </a:lnTo>
                    <a:lnTo>
                      <a:pt x="468" y="744"/>
                    </a:lnTo>
                    <a:lnTo>
                      <a:pt x="480" y="768"/>
                    </a:lnTo>
                    <a:lnTo>
                      <a:pt x="498" y="798"/>
                    </a:lnTo>
                    <a:lnTo>
                      <a:pt x="510" y="822"/>
                    </a:lnTo>
                    <a:lnTo>
                      <a:pt x="522" y="852"/>
                    </a:lnTo>
                    <a:lnTo>
                      <a:pt x="534" y="882"/>
                    </a:lnTo>
                    <a:lnTo>
                      <a:pt x="546" y="906"/>
                    </a:lnTo>
                    <a:lnTo>
                      <a:pt x="558" y="936"/>
                    </a:lnTo>
                    <a:lnTo>
                      <a:pt x="576" y="966"/>
                    </a:lnTo>
                    <a:lnTo>
                      <a:pt x="588" y="996"/>
                    </a:lnTo>
                    <a:lnTo>
                      <a:pt x="600" y="1026"/>
                    </a:lnTo>
                    <a:lnTo>
                      <a:pt x="612" y="1056"/>
                    </a:lnTo>
                    <a:lnTo>
                      <a:pt x="624" y="1086"/>
                    </a:lnTo>
                    <a:lnTo>
                      <a:pt x="636" y="1116"/>
                    </a:lnTo>
                    <a:lnTo>
                      <a:pt x="654" y="1146"/>
                    </a:lnTo>
                    <a:lnTo>
                      <a:pt x="666" y="1176"/>
                    </a:lnTo>
                    <a:lnTo>
                      <a:pt x="678" y="1206"/>
                    </a:lnTo>
                    <a:lnTo>
                      <a:pt x="690" y="1236"/>
                    </a:lnTo>
                    <a:lnTo>
                      <a:pt x="702" y="1266"/>
                    </a:lnTo>
                    <a:lnTo>
                      <a:pt x="714" y="1296"/>
                    </a:lnTo>
                    <a:lnTo>
                      <a:pt x="732" y="1326"/>
                    </a:lnTo>
                    <a:lnTo>
                      <a:pt x="744" y="1356"/>
                    </a:lnTo>
                    <a:lnTo>
                      <a:pt x="756" y="1392"/>
                    </a:lnTo>
                    <a:lnTo>
                      <a:pt x="768" y="1422"/>
                    </a:lnTo>
                    <a:lnTo>
                      <a:pt x="780" y="1452"/>
                    </a:lnTo>
                    <a:lnTo>
                      <a:pt x="792" y="1482"/>
                    </a:lnTo>
                    <a:lnTo>
                      <a:pt x="810" y="1518"/>
                    </a:lnTo>
                    <a:lnTo>
                      <a:pt x="822" y="1548"/>
                    </a:lnTo>
                    <a:lnTo>
                      <a:pt x="834" y="1578"/>
                    </a:lnTo>
                    <a:lnTo>
                      <a:pt x="846" y="1614"/>
                    </a:lnTo>
                    <a:lnTo>
                      <a:pt x="858" y="1644"/>
                    </a:lnTo>
                    <a:lnTo>
                      <a:pt x="870" y="1674"/>
                    </a:lnTo>
                    <a:lnTo>
                      <a:pt x="888" y="1710"/>
                    </a:lnTo>
                    <a:lnTo>
                      <a:pt x="900" y="1740"/>
                    </a:lnTo>
                    <a:lnTo>
                      <a:pt x="912" y="1770"/>
                    </a:lnTo>
                    <a:lnTo>
                      <a:pt x="924" y="1806"/>
                    </a:lnTo>
                    <a:lnTo>
                      <a:pt x="936" y="1836"/>
                    </a:lnTo>
                    <a:lnTo>
                      <a:pt x="954" y="1866"/>
                    </a:lnTo>
                  </a:path>
                </a:pathLst>
              </a:custGeom>
              <a:noFill/>
              <a:ln w="317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3" name="Group 3201"/>
          <p:cNvGrpSpPr/>
          <p:nvPr/>
        </p:nvGrpSpPr>
        <p:grpSpPr>
          <a:xfrm>
            <a:off x="4452125" y="605728"/>
            <a:ext cx="4645025" cy="2517331"/>
            <a:chOff x="4495800" y="587819"/>
            <a:chExt cx="4645025" cy="2517331"/>
          </a:xfrm>
        </p:grpSpPr>
        <p:grpSp>
          <p:nvGrpSpPr>
            <p:cNvPr id="24" name="Group 115"/>
            <p:cNvGrpSpPr/>
            <p:nvPr/>
          </p:nvGrpSpPr>
          <p:grpSpPr>
            <a:xfrm>
              <a:off x="4495800" y="587819"/>
              <a:ext cx="4645025" cy="2517331"/>
              <a:chOff x="-75991" y="685800"/>
              <a:chExt cx="4645025" cy="2517331"/>
            </a:xfrm>
          </p:grpSpPr>
          <p:graphicFrame>
            <p:nvGraphicFramePr>
              <p:cNvPr id="117" name="Object 116"/>
              <p:cNvGraphicFramePr>
                <a:graphicFrameLocks noChangeAspect="1"/>
              </p:cNvGraphicFramePr>
              <p:nvPr>
                <p:extLst>
                  <p:ext uri="{D42A27DB-BD31-4B8C-83A1-F6EECF244321}">
                    <p14:modId xmlns:p14="http://schemas.microsoft.com/office/powerpoint/2010/main" val="1445953911"/>
                  </p:ext>
                </p:extLst>
              </p:nvPr>
            </p:nvGraphicFramePr>
            <p:xfrm>
              <a:off x="1514684" y="2372869"/>
              <a:ext cx="3054350" cy="830262"/>
            </p:xfrm>
            <a:graphic>
              <a:graphicData uri="http://schemas.openxmlformats.org/presentationml/2006/ole">
                <mc:AlternateContent xmlns:mc="http://schemas.openxmlformats.org/markup-compatibility/2006">
                  <mc:Choice xmlns:v="urn:schemas-microsoft-com:vml" Requires="v">
                    <p:oleObj spid="_x0000_s72973" name="Equation" r:id="rId6" imgW="1562040" imgH="431640" progId="Equation.DSMT4">
                      <p:embed/>
                    </p:oleObj>
                  </mc:Choice>
                  <mc:Fallback>
                    <p:oleObj name="Equation" r:id="rId6" imgW="1562040" imgH="431640" progId="Equation.DSMT4">
                      <p:embed/>
                      <p:pic>
                        <p:nvPicPr>
                          <p:cNvPr id="117" name="Object 116"/>
                          <p:cNvPicPr>
                            <a:picLocks noChangeAspect="1" noChangeArrowheads="1"/>
                          </p:cNvPicPr>
                          <p:nvPr/>
                        </p:nvPicPr>
                        <p:blipFill>
                          <a:blip r:embed="rId7"/>
                          <a:srcRect/>
                          <a:stretch>
                            <a:fillRect/>
                          </a:stretch>
                        </p:blipFill>
                        <p:spPr bwMode="auto">
                          <a:xfrm>
                            <a:off x="1514684" y="2372869"/>
                            <a:ext cx="3054350"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 name="Group 117"/>
              <p:cNvGrpSpPr/>
              <p:nvPr/>
            </p:nvGrpSpPr>
            <p:grpSpPr>
              <a:xfrm>
                <a:off x="914400" y="1210270"/>
                <a:ext cx="2755900" cy="1544638"/>
                <a:chOff x="914400" y="838200"/>
                <a:chExt cx="2755900" cy="1544638"/>
              </a:xfrm>
            </p:grpSpPr>
            <p:sp>
              <p:nvSpPr>
                <p:cNvPr id="135" name="Freeform 34"/>
                <p:cNvSpPr>
                  <a:spLocks/>
                </p:cNvSpPr>
                <p:nvPr/>
              </p:nvSpPr>
              <p:spPr bwMode="auto">
                <a:xfrm>
                  <a:off x="1708340" y="858838"/>
                  <a:ext cx="234950" cy="1524000"/>
                </a:xfrm>
                <a:custGeom>
                  <a:avLst/>
                  <a:gdLst/>
                  <a:ahLst/>
                  <a:cxnLst>
                    <a:cxn ang="0">
                      <a:pos x="48" y="0"/>
                    </a:cxn>
                    <a:cxn ang="0">
                      <a:pos x="288" y="816"/>
                    </a:cxn>
                    <a:cxn ang="0">
                      <a:pos x="0" y="1680"/>
                    </a:cxn>
                  </a:cxnLst>
                  <a:rect l="0" t="0" r="r" b="b"/>
                  <a:pathLst>
                    <a:path w="296" h="1680">
                      <a:moveTo>
                        <a:pt x="48" y="0"/>
                      </a:moveTo>
                      <a:cubicBezTo>
                        <a:pt x="172" y="268"/>
                        <a:pt x="296" y="536"/>
                        <a:pt x="288" y="816"/>
                      </a:cubicBezTo>
                      <a:cubicBezTo>
                        <a:pt x="280" y="1096"/>
                        <a:pt x="140" y="1388"/>
                        <a:pt x="0" y="1680"/>
                      </a:cubicBezTo>
                    </a:path>
                  </a:pathLst>
                </a:custGeom>
                <a:noFill/>
                <a:ln w="38100" cmpd="sng">
                  <a:solidFill>
                    <a:schemeClr val="accent4">
                      <a:lumMod val="50000"/>
                    </a:schemeClr>
                  </a:solidFill>
                  <a:round/>
                  <a:headEnd/>
                  <a:tailEnd/>
                </a:ln>
                <a:effectLst/>
              </p:spPr>
              <p:txBody>
                <a:bodyPr/>
                <a:lstStyle/>
                <a:p>
                  <a:endParaRPr lang="en-US"/>
                </a:p>
              </p:txBody>
            </p:sp>
            <p:cxnSp>
              <p:nvCxnSpPr>
                <p:cNvPr id="136" name="Straight Connector 135"/>
                <p:cNvCxnSpPr/>
                <p:nvPr/>
              </p:nvCxnSpPr>
              <p:spPr>
                <a:xfrm>
                  <a:off x="914400" y="1600200"/>
                  <a:ext cx="2755900"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37" name="Freeform 34"/>
                <p:cNvSpPr>
                  <a:spLocks/>
                </p:cNvSpPr>
                <p:nvPr/>
              </p:nvSpPr>
              <p:spPr bwMode="auto">
                <a:xfrm flipH="1">
                  <a:off x="914400" y="838200"/>
                  <a:ext cx="234950" cy="1524000"/>
                </a:xfrm>
                <a:custGeom>
                  <a:avLst/>
                  <a:gdLst/>
                  <a:ahLst/>
                  <a:cxnLst>
                    <a:cxn ang="0">
                      <a:pos x="48" y="0"/>
                    </a:cxn>
                    <a:cxn ang="0">
                      <a:pos x="288" y="816"/>
                    </a:cxn>
                    <a:cxn ang="0">
                      <a:pos x="0" y="1680"/>
                    </a:cxn>
                  </a:cxnLst>
                  <a:rect l="0" t="0" r="r" b="b"/>
                  <a:pathLst>
                    <a:path w="296" h="1680">
                      <a:moveTo>
                        <a:pt x="48" y="0"/>
                      </a:moveTo>
                      <a:cubicBezTo>
                        <a:pt x="172" y="268"/>
                        <a:pt x="296" y="536"/>
                        <a:pt x="288" y="816"/>
                      </a:cubicBezTo>
                      <a:cubicBezTo>
                        <a:pt x="280" y="1096"/>
                        <a:pt x="140" y="1388"/>
                        <a:pt x="0" y="1680"/>
                      </a:cubicBezTo>
                    </a:path>
                  </a:pathLst>
                </a:custGeom>
                <a:noFill/>
                <a:ln w="38100" cmpd="sng">
                  <a:solidFill>
                    <a:schemeClr val="accent4">
                      <a:lumMod val="50000"/>
                    </a:schemeClr>
                  </a:solidFill>
                  <a:round/>
                  <a:headEnd/>
                  <a:tailEnd/>
                </a:ln>
                <a:effectLst/>
              </p:spPr>
              <p:txBody>
                <a:bodyPr/>
                <a:lstStyle/>
                <a:p>
                  <a:endParaRPr lang="en-US"/>
                </a:p>
              </p:txBody>
            </p:sp>
          </p:grpSp>
          <p:sp>
            <p:nvSpPr>
              <p:cNvPr id="119" name="TextBox 118"/>
              <p:cNvSpPr txBox="1"/>
              <p:nvPr/>
            </p:nvSpPr>
            <p:spPr>
              <a:xfrm>
                <a:off x="2292350" y="2044005"/>
                <a:ext cx="378630" cy="461665"/>
              </a:xfrm>
              <a:prstGeom prst="rect">
                <a:avLst/>
              </a:prstGeom>
              <a:noFill/>
            </p:spPr>
            <p:txBody>
              <a:bodyPr wrap="none" rtlCol="0">
                <a:spAutoFit/>
              </a:bodyPr>
              <a:lstStyle/>
              <a:p>
                <a:r>
                  <a:rPr lang="en-US" sz="2400" b="1" dirty="0"/>
                  <a:t>H</a:t>
                </a:r>
              </a:p>
            </p:txBody>
          </p:sp>
          <p:sp>
            <p:nvSpPr>
              <p:cNvPr id="120" name="TextBox 119"/>
              <p:cNvSpPr txBox="1"/>
              <p:nvPr/>
            </p:nvSpPr>
            <p:spPr>
              <a:xfrm>
                <a:off x="-75991" y="1926781"/>
                <a:ext cx="955711" cy="400110"/>
              </a:xfrm>
              <a:prstGeom prst="rect">
                <a:avLst/>
              </a:prstGeom>
              <a:noFill/>
            </p:spPr>
            <p:txBody>
              <a:bodyPr wrap="none" rtlCol="0">
                <a:spAutoFit/>
              </a:bodyPr>
              <a:lstStyle/>
              <a:p>
                <a:r>
                  <a:rPr lang="en-US" sz="2000" b="1" dirty="0" smtClean="0">
                    <a:latin typeface="Symbol" pitchFamily="18" charset="2"/>
                  </a:rPr>
                  <a:t>w</a:t>
                </a:r>
                <a:r>
                  <a:rPr lang="en-US" sz="2000" b="1" dirty="0" smtClean="0"/>
                  <a:t>t=</a:t>
                </a:r>
                <a:r>
                  <a:rPr lang="en-US" sz="2000" b="1" dirty="0" smtClean="0">
                    <a:latin typeface="Symbol" pitchFamily="18" charset="2"/>
                  </a:rPr>
                  <a:t>p</a:t>
                </a:r>
                <a:r>
                  <a:rPr lang="en-US" sz="2000" b="1" dirty="0" smtClean="0"/>
                  <a:t>/2</a:t>
                </a:r>
                <a:endParaRPr lang="en-US" sz="2000" b="1" dirty="0"/>
              </a:p>
            </p:txBody>
          </p:sp>
          <p:grpSp>
            <p:nvGrpSpPr>
              <p:cNvPr id="29" name="Group 120"/>
              <p:cNvGrpSpPr/>
              <p:nvPr/>
            </p:nvGrpSpPr>
            <p:grpSpPr>
              <a:xfrm>
                <a:off x="914400" y="685800"/>
                <a:ext cx="2755900" cy="1475692"/>
                <a:chOff x="914400" y="685800"/>
                <a:chExt cx="2755900" cy="1475692"/>
              </a:xfrm>
            </p:grpSpPr>
            <p:grpSp>
              <p:nvGrpSpPr>
                <p:cNvPr id="30" name="Group 124"/>
                <p:cNvGrpSpPr/>
                <p:nvPr/>
              </p:nvGrpSpPr>
              <p:grpSpPr>
                <a:xfrm>
                  <a:off x="914400" y="854384"/>
                  <a:ext cx="1028890" cy="1307108"/>
                  <a:chOff x="914400" y="854384"/>
                  <a:chExt cx="1028890" cy="1307108"/>
                </a:xfrm>
              </p:grpSpPr>
              <p:cxnSp>
                <p:nvCxnSpPr>
                  <p:cNvPr id="133" name="Straight Arrow Connector 132"/>
                  <p:cNvCxnSpPr/>
                  <p:nvPr/>
                </p:nvCxnSpPr>
                <p:spPr>
                  <a:xfrm>
                    <a:off x="914400" y="1180198"/>
                    <a:ext cx="10288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1938351" y="854384"/>
                    <a:ext cx="0" cy="13071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Group 125"/>
                <p:cNvGrpSpPr/>
                <p:nvPr/>
              </p:nvGrpSpPr>
              <p:grpSpPr>
                <a:xfrm>
                  <a:off x="914400" y="685800"/>
                  <a:ext cx="2755900" cy="1307108"/>
                  <a:chOff x="914400" y="685800"/>
                  <a:chExt cx="2755900" cy="1307108"/>
                </a:xfrm>
              </p:grpSpPr>
              <p:grpSp>
                <p:nvGrpSpPr>
                  <p:cNvPr id="64" name="Group 126"/>
                  <p:cNvGrpSpPr/>
                  <p:nvPr/>
                </p:nvGrpSpPr>
                <p:grpSpPr>
                  <a:xfrm>
                    <a:off x="914400" y="685800"/>
                    <a:ext cx="2755900" cy="1307108"/>
                    <a:chOff x="914400" y="685800"/>
                    <a:chExt cx="2755900" cy="1307108"/>
                  </a:xfrm>
                </p:grpSpPr>
                <p:cxnSp>
                  <p:nvCxnSpPr>
                    <p:cNvPr id="130" name="Straight Connector 129"/>
                    <p:cNvCxnSpPr/>
                    <p:nvPr/>
                  </p:nvCxnSpPr>
                  <p:spPr>
                    <a:xfrm flipV="1">
                      <a:off x="914400" y="685800"/>
                      <a:ext cx="0" cy="130710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3670300" y="685800"/>
                      <a:ext cx="0" cy="128051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914400" y="833528"/>
                      <a:ext cx="2755900" cy="0"/>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grpSp>
              <p:sp>
                <p:nvSpPr>
                  <p:cNvPr id="128" name="TextBox 127"/>
                  <p:cNvSpPr txBox="1"/>
                  <p:nvPr/>
                </p:nvSpPr>
                <p:spPr>
                  <a:xfrm>
                    <a:off x="1462472" y="798144"/>
                    <a:ext cx="336952" cy="461665"/>
                  </a:xfrm>
                  <a:prstGeom prst="rect">
                    <a:avLst/>
                  </a:prstGeom>
                  <a:noFill/>
                </p:spPr>
                <p:txBody>
                  <a:bodyPr wrap="none" rtlCol="0">
                    <a:spAutoFit/>
                  </a:bodyPr>
                  <a:lstStyle/>
                  <a:p>
                    <a:r>
                      <a:rPr lang="en-US" sz="2400" b="1" dirty="0" smtClean="0"/>
                      <a:t>a</a:t>
                    </a:r>
                    <a:endParaRPr lang="en-US" sz="2400" b="1" dirty="0"/>
                  </a:p>
                </p:txBody>
              </p:sp>
              <p:sp>
                <p:nvSpPr>
                  <p:cNvPr id="129" name="TextBox 128"/>
                  <p:cNvSpPr txBox="1"/>
                  <p:nvPr/>
                </p:nvSpPr>
                <p:spPr>
                  <a:xfrm>
                    <a:off x="2292350" y="931509"/>
                    <a:ext cx="352982" cy="461665"/>
                  </a:xfrm>
                  <a:prstGeom prst="rect">
                    <a:avLst/>
                  </a:prstGeom>
                  <a:noFill/>
                </p:spPr>
                <p:txBody>
                  <a:bodyPr wrap="none" rtlCol="0">
                    <a:spAutoFit/>
                  </a:bodyPr>
                  <a:lstStyle/>
                  <a:p>
                    <a:r>
                      <a:rPr lang="en-US" sz="2400" b="1" dirty="0">
                        <a:latin typeface="Symbol" pitchFamily="18" charset="2"/>
                      </a:rPr>
                      <a:t>l</a:t>
                    </a:r>
                  </a:p>
                </p:txBody>
              </p:sp>
            </p:grpSp>
          </p:grpSp>
        </p:grpSp>
        <p:grpSp>
          <p:nvGrpSpPr>
            <p:cNvPr id="65" name="Group 3196"/>
            <p:cNvGrpSpPr/>
            <p:nvPr/>
          </p:nvGrpSpPr>
          <p:grpSpPr>
            <a:xfrm>
              <a:off x="5486191" y="1570887"/>
              <a:ext cx="1051179" cy="638913"/>
              <a:chOff x="2611438" y="3505200"/>
              <a:chExt cx="4133850" cy="3257550"/>
            </a:xfrm>
          </p:grpSpPr>
          <p:sp>
            <p:nvSpPr>
              <p:cNvPr id="3195" name="Freeform 170"/>
              <p:cNvSpPr>
                <a:spLocks/>
              </p:cNvSpPr>
              <p:nvPr/>
            </p:nvSpPr>
            <p:spPr bwMode="auto">
              <a:xfrm>
                <a:off x="2611438" y="3505200"/>
                <a:ext cx="2619375" cy="2295525"/>
              </a:xfrm>
              <a:custGeom>
                <a:avLst/>
                <a:gdLst>
                  <a:gd name="T0" fmla="*/ 24 w 1650"/>
                  <a:gd name="T1" fmla="*/ 0 h 1446"/>
                  <a:gd name="T2" fmla="*/ 60 w 1650"/>
                  <a:gd name="T3" fmla="*/ 0 h 1446"/>
                  <a:gd name="T4" fmla="*/ 102 w 1650"/>
                  <a:gd name="T5" fmla="*/ 6 h 1446"/>
                  <a:gd name="T6" fmla="*/ 138 w 1650"/>
                  <a:gd name="T7" fmla="*/ 12 h 1446"/>
                  <a:gd name="T8" fmla="*/ 180 w 1650"/>
                  <a:gd name="T9" fmla="*/ 24 h 1446"/>
                  <a:gd name="T10" fmla="*/ 216 w 1650"/>
                  <a:gd name="T11" fmla="*/ 36 h 1446"/>
                  <a:gd name="T12" fmla="*/ 258 w 1650"/>
                  <a:gd name="T13" fmla="*/ 48 h 1446"/>
                  <a:gd name="T14" fmla="*/ 294 w 1650"/>
                  <a:gd name="T15" fmla="*/ 66 h 1446"/>
                  <a:gd name="T16" fmla="*/ 336 w 1650"/>
                  <a:gd name="T17" fmla="*/ 84 h 1446"/>
                  <a:gd name="T18" fmla="*/ 372 w 1650"/>
                  <a:gd name="T19" fmla="*/ 102 h 1446"/>
                  <a:gd name="T20" fmla="*/ 414 w 1650"/>
                  <a:gd name="T21" fmla="*/ 126 h 1446"/>
                  <a:gd name="T22" fmla="*/ 450 w 1650"/>
                  <a:gd name="T23" fmla="*/ 150 h 1446"/>
                  <a:gd name="T24" fmla="*/ 492 w 1650"/>
                  <a:gd name="T25" fmla="*/ 174 h 1446"/>
                  <a:gd name="T26" fmla="*/ 528 w 1650"/>
                  <a:gd name="T27" fmla="*/ 204 h 1446"/>
                  <a:gd name="T28" fmla="*/ 570 w 1650"/>
                  <a:gd name="T29" fmla="*/ 234 h 1446"/>
                  <a:gd name="T30" fmla="*/ 606 w 1650"/>
                  <a:gd name="T31" fmla="*/ 264 h 1446"/>
                  <a:gd name="T32" fmla="*/ 648 w 1650"/>
                  <a:gd name="T33" fmla="*/ 300 h 1446"/>
                  <a:gd name="T34" fmla="*/ 690 w 1650"/>
                  <a:gd name="T35" fmla="*/ 330 h 1446"/>
                  <a:gd name="T36" fmla="*/ 726 w 1650"/>
                  <a:gd name="T37" fmla="*/ 372 h 1446"/>
                  <a:gd name="T38" fmla="*/ 768 w 1650"/>
                  <a:gd name="T39" fmla="*/ 408 h 1446"/>
                  <a:gd name="T40" fmla="*/ 804 w 1650"/>
                  <a:gd name="T41" fmla="*/ 444 h 1446"/>
                  <a:gd name="T42" fmla="*/ 846 w 1650"/>
                  <a:gd name="T43" fmla="*/ 486 h 1446"/>
                  <a:gd name="T44" fmla="*/ 882 w 1650"/>
                  <a:gd name="T45" fmla="*/ 528 h 1446"/>
                  <a:gd name="T46" fmla="*/ 924 w 1650"/>
                  <a:gd name="T47" fmla="*/ 570 h 1446"/>
                  <a:gd name="T48" fmla="*/ 960 w 1650"/>
                  <a:gd name="T49" fmla="*/ 618 h 1446"/>
                  <a:gd name="T50" fmla="*/ 1002 w 1650"/>
                  <a:gd name="T51" fmla="*/ 660 h 1446"/>
                  <a:gd name="T52" fmla="*/ 1038 w 1650"/>
                  <a:gd name="T53" fmla="*/ 708 h 1446"/>
                  <a:gd name="T54" fmla="*/ 1080 w 1650"/>
                  <a:gd name="T55" fmla="*/ 750 h 1446"/>
                  <a:gd name="T56" fmla="*/ 1116 w 1650"/>
                  <a:gd name="T57" fmla="*/ 798 h 1446"/>
                  <a:gd name="T58" fmla="*/ 1158 w 1650"/>
                  <a:gd name="T59" fmla="*/ 846 h 1446"/>
                  <a:gd name="T60" fmla="*/ 1194 w 1650"/>
                  <a:gd name="T61" fmla="*/ 894 h 1446"/>
                  <a:gd name="T62" fmla="*/ 1236 w 1650"/>
                  <a:gd name="T63" fmla="*/ 942 h 1446"/>
                  <a:gd name="T64" fmla="*/ 1272 w 1650"/>
                  <a:gd name="T65" fmla="*/ 990 h 1446"/>
                  <a:gd name="T66" fmla="*/ 1314 w 1650"/>
                  <a:gd name="T67" fmla="*/ 1038 h 1446"/>
                  <a:gd name="T68" fmla="*/ 1350 w 1650"/>
                  <a:gd name="T69" fmla="*/ 1086 h 1446"/>
                  <a:gd name="T70" fmla="*/ 1392 w 1650"/>
                  <a:gd name="T71" fmla="*/ 1134 h 1446"/>
                  <a:gd name="T72" fmla="*/ 1428 w 1650"/>
                  <a:gd name="T73" fmla="*/ 1182 h 1446"/>
                  <a:gd name="T74" fmla="*/ 1470 w 1650"/>
                  <a:gd name="T75" fmla="*/ 1230 h 1446"/>
                  <a:gd name="T76" fmla="*/ 1506 w 1650"/>
                  <a:gd name="T77" fmla="*/ 1278 h 1446"/>
                  <a:gd name="T78" fmla="*/ 1548 w 1650"/>
                  <a:gd name="T79" fmla="*/ 1326 h 1446"/>
                  <a:gd name="T80" fmla="*/ 1584 w 1650"/>
                  <a:gd name="T81" fmla="*/ 1368 h 1446"/>
                  <a:gd name="T82" fmla="*/ 1626 w 1650"/>
                  <a:gd name="T83" fmla="*/ 1416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50" h="1446">
                    <a:moveTo>
                      <a:pt x="0" y="0"/>
                    </a:moveTo>
                    <a:lnTo>
                      <a:pt x="12" y="0"/>
                    </a:lnTo>
                    <a:lnTo>
                      <a:pt x="24" y="0"/>
                    </a:lnTo>
                    <a:lnTo>
                      <a:pt x="36" y="0"/>
                    </a:lnTo>
                    <a:lnTo>
                      <a:pt x="48" y="0"/>
                    </a:lnTo>
                    <a:lnTo>
                      <a:pt x="60" y="0"/>
                    </a:lnTo>
                    <a:lnTo>
                      <a:pt x="78" y="0"/>
                    </a:lnTo>
                    <a:lnTo>
                      <a:pt x="90" y="6"/>
                    </a:lnTo>
                    <a:lnTo>
                      <a:pt x="102" y="6"/>
                    </a:lnTo>
                    <a:lnTo>
                      <a:pt x="114" y="6"/>
                    </a:lnTo>
                    <a:lnTo>
                      <a:pt x="126" y="12"/>
                    </a:lnTo>
                    <a:lnTo>
                      <a:pt x="138" y="12"/>
                    </a:lnTo>
                    <a:lnTo>
                      <a:pt x="156" y="18"/>
                    </a:lnTo>
                    <a:lnTo>
                      <a:pt x="168" y="18"/>
                    </a:lnTo>
                    <a:lnTo>
                      <a:pt x="180" y="24"/>
                    </a:lnTo>
                    <a:lnTo>
                      <a:pt x="192" y="24"/>
                    </a:lnTo>
                    <a:lnTo>
                      <a:pt x="204" y="30"/>
                    </a:lnTo>
                    <a:lnTo>
                      <a:pt x="216" y="36"/>
                    </a:lnTo>
                    <a:lnTo>
                      <a:pt x="234" y="36"/>
                    </a:lnTo>
                    <a:lnTo>
                      <a:pt x="246" y="42"/>
                    </a:lnTo>
                    <a:lnTo>
                      <a:pt x="258" y="48"/>
                    </a:lnTo>
                    <a:lnTo>
                      <a:pt x="270" y="54"/>
                    </a:lnTo>
                    <a:lnTo>
                      <a:pt x="282" y="60"/>
                    </a:lnTo>
                    <a:lnTo>
                      <a:pt x="294" y="66"/>
                    </a:lnTo>
                    <a:lnTo>
                      <a:pt x="312" y="72"/>
                    </a:lnTo>
                    <a:lnTo>
                      <a:pt x="324" y="78"/>
                    </a:lnTo>
                    <a:lnTo>
                      <a:pt x="336" y="84"/>
                    </a:lnTo>
                    <a:lnTo>
                      <a:pt x="348" y="90"/>
                    </a:lnTo>
                    <a:lnTo>
                      <a:pt x="360" y="96"/>
                    </a:lnTo>
                    <a:lnTo>
                      <a:pt x="372" y="102"/>
                    </a:lnTo>
                    <a:lnTo>
                      <a:pt x="390" y="108"/>
                    </a:lnTo>
                    <a:lnTo>
                      <a:pt x="402" y="114"/>
                    </a:lnTo>
                    <a:lnTo>
                      <a:pt x="414" y="126"/>
                    </a:lnTo>
                    <a:lnTo>
                      <a:pt x="426" y="132"/>
                    </a:lnTo>
                    <a:lnTo>
                      <a:pt x="438" y="138"/>
                    </a:lnTo>
                    <a:lnTo>
                      <a:pt x="450" y="150"/>
                    </a:lnTo>
                    <a:lnTo>
                      <a:pt x="468" y="156"/>
                    </a:lnTo>
                    <a:lnTo>
                      <a:pt x="480" y="168"/>
                    </a:lnTo>
                    <a:lnTo>
                      <a:pt x="492" y="174"/>
                    </a:lnTo>
                    <a:lnTo>
                      <a:pt x="504" y="186"/>
                    </a:lnTo>
                    <a:lnTo>
                      <a:pt x="516" y="192"/>
                    </a:lnTo>
                    <a:lnTo>
                      <a:pt x="528" y="204"/>
                    </a:lnTo>
                    <a:lnTo>
                      <a:pt x="546" y="210"/>
                    </a:lnTo>
                    <a:lnTo>
                      <a:pt x="558" y="222"/>
                    </a:lnTo>
                    <a:lnTo>
                      <a:pt x="570" y="234"/>
                    </a:lnTo>
                    <a:lnTo>
                      <a:pt x="582" y="240"/>
                    </a:lnTo>
                    <a:lnTo>
                      <a:pt x="594" y="252"/>
                    </a:lnTo>
                    <a:lnTo>
                      <a:pt x="606" y="264"/>
                    </a:lnTo>
                    <a:lnTo>
                      <a:pt x="624" y="276"/>
                    </a:lnTo>
                    <a:lnTo>
                      <a:pt x="636" y="288"/>
                    </a:lnTo>
                    <a:lnTo>
                      <a:pt x="648" y="300"/>
                    </a:lnTo>
                    <a:lnTo>
                      <a:pt x="660" y="306"/>
                    </a:lnTo>
                    <a:lnTo>
                      <a:pt x="672" y="318"/>
                    </a:lnTo>
                    <a:lnTo>
                      <a:pt x="690" y="330"/>
                    </a:lnTo>
                    <a:lnTo>
                      <a:pt x="702" y="342"/>
                    </a:lnTo>
                    <a:lnTo>
                      <a:pt x="714" y="354"/>
                    </a:lnTo>
                    <a:lnTo>
                      <a:pt x="726" y="372"/>
                    </a:lnTo>
                    <a:lnTo>
                      <a:pt x="738" y="384"/>
                    </a:lnTo>
                    <a:lnTo>
                      <a:pt x="750" y="396"/>
                    </a:lnTo>
                    <a:lnTo>
                      <a:pt x="768" y="408"/>
                    </a:lnTo>
                    <a:lnTo>
                      <a:pt x="780" y="420"/>
                    </a:lnTo>
                    <a:lnTo>
                      <a:pt x="792" y="432"/>
                    </a:lnTo>
                    <a:lnTo>
                      <a:pt x="804" y="444"/>
                    </a:lnTo>
                    <a:lnTo>
                      <a:pt x="816" y="462"/>
                    </a:lnTo>
                    <a:lnTo>
                      <a:pt x="828" y="474"/>
                    </a:lnTo>
                    <a:lnTo>
                      <a:pt x="846" y="486"/>
                    </a:lnTo>
                    <a:lnTo>
                      <a:pt x="858" y="498"/>
                    </a:lnTo>
                    <a:lnTo>
                      <a:pt x="870" y="516"/>
                    </a:lnTo>
                    <a:lnTo>
                      <a:pt x="882" y="528"/>
                    </a:lnTo>
                    <a:lnTo>
                      <a:pt x="894" y="540"/>
                    </a:lnTo>
                    <a:lnTo>
                      <a:pt x="906" y="558"/>
                    </a:lnTo>
                    <a:lnTo>
                      <a:pt x="924" y="570"/>
                    </a:lnTo>
                    <a:lnTo>
                      <a:pt x="936" y="588"/>
                    </a:lnTo>
                    <a:lnTo>
                      <a:pt x="948" y="600"/>
                    </a:lnTo>
                    <a:lnTo>
                      <a:pt x="960" y="618"/>
                    </a:lnTo>
                    <a:lnTo>
                      <a:pt x="972" y="630"/>
                    </a:lnTo>
                    <a:lnTo>
                      <a:pt x="984" y="648"/>
                    </a:lnTo>
                    <a:lnTo>
                      <a:pt x="1002" y="660"/>
                    </a:lnTo>
                    <a:lnTo>
                      <a:pt x="1014" y="678"/>
                    </a:lnTo>
                    <a:lnTo>
                      <a:pt x="1026" y="690"/>
                    </a:lnTo>
                    <a:lnTo>
                      <a:pt x="1038" y="708"/>
                    </a:lnTo>
                    <a:lnTo>
                      <a:pt x="1050" y="720"/>
                    </a:lnTo>
                    <a:lnTo>
                      <a:pt x="1062" y="738"/>
                    </a:lnTo>
                    <a:lnTo>
                      <a:pt x="1080" y="750"/>
                    </a:lnTo>
                    <a:lnTo>
                      <a:pt x="1092" y="768"/>
                    </a:lnTo>
                    <a:lnTo>
                      <a:pt x="1104" y="786"/>
                    </a:lnTo>
                    <a:lnTo>
                      <a:pt x="1116" y="798"/>
                    </a:lnTo>
                    <a:lnTo>
                      <a:pt x="1128" y="816"/>
                    </a:lnTo>
                    <a:lnTo>
                      <a:pt x="1140" y="828"/>
                    </a:lnTo>
                    <a:lnTo>
                      <a:pt x="1158" y="846"/>
                    </a:lnTo>
                    <a:lnTo>
                      <a:pt x="1170" y="864"/>
                    </a:lnTo>
                    <a:lnTo>
                      <a:pt x="1182" y="876"/>
                    </a:lnTo>
                    <a:lnTo>
                      <a:pt x="1194" y="894"/>
                    </a:lnTo>
                    <a:lnTo>
                      <a:pt x="1206" y="912"/>
                    </a:lnTo>
                    <a:lnTo>
                      <a:pt x="1218" y="924"/>
                    </a:lnTo>
                    <a:lnTo>
                      <a:pt x="1236" y="942"/>
                    </a:lnTo>
                    <a:lnTo>
                      <a:pt x="1248" y="960"/>
                    </a:lnTo>
                    <a:lnTo>
                      <a:pt x="1260" y="972"/>
                    </a:lnTo>
                    <a:lnTo>
                      <a:pt x="1272" y="990"/>
                    </a:lnTo>
                    <a:lnTo>
                      <a:pt x="1284" y="1008"/>
                    </a:lnTo>
                    <a:lnTo>
                      <a:pt x="1302" y="1026"/>
                    </a:lnTo>
                    <a:lnTo>
                      <a:pt x="1314" y="1038"/>
                    </a:lnTo>
                    <a:lnTo>
                      <a:pt x="1326" y="1056"/>
                    </a:lnTo>
                    <a:lnTo>
                      <a:pt x="1338" y="1074"/>
                    </a:lnTo>
                    <a:lnTo>
                      <a:pt x="1350" y="1086"/>
                    </a:lnTo>
                    <a:lnTo>
                      <a:pt x="1362" y="1104"/>
                    </a:lnTo>
                    <a:lnTo>
                      <a:pt x="1380" y="1122"/>
                    </a:lnTo>
                    <a:lnTo>
                      <a:pt x="1392" y="1134"/>
                    </a:lnTo>
                    <a:lnTo>
                      <a:pt x="1404" y="1152"/>
                    </a:lnTo>
                    <a:lnTo>
                      <a:pt x="1416" y="1170"/>
                    </a:lnTo>
                    <a:lnTo>
                      <a:pt x="1428" y="1182"/>
                    </a:lnTo>
                    <a:lnTo>
                      <a:pt x="1440" y="1200"/>
                    </a:lnTo>
                    <a:lnTo>
                      <a:pt x="1458" y="1218"/>
                    </a:lnTo>
                    <a:lnTo>
                      <a:pt x="1470" y="1230"/>
                    </a:lnTo>
                    <a:lnTo>
                      <a:pt x="1482" y="1248"/>
                    </a:lnTo>
                    <a:lnTo>
                      <a:pt x="1494" y="1260"/>
                    </a:lnTo>
                    <a:lnTo>
                      <a:pt x="1506" y="1278"/>
                    </a:lnTo>
                    <a:lnTo>
                      <a:pt x="1518" y="1296"/>
                    </a:lnTo>
                    <a:lnTo>
                      <a:pt x="1536" y="1308"/>
                    </a:lnTo>
                    <a:lnTo>
                      <a:pt x="1548" y="1326"/>
                    </a:lnTo>
                    <a:lnTo>
                      <a:pt x="1560" y="1338"/>
                    </a:lnTo>
                    <a:lnTo>
                      <a:pt x="1572" y="1356"/>
                    </a:lnTo>
                    <a:lnTo>
                      <a:pt x="1584" y="1368"/>
                    </a:lnTo>
                    <a:lnTo>
                      <a:pt x="1596" y="1386"/>
                    </a:lnTo>
                    <a:lnTo>
                      <a:pt x="1614" y="1398"/>
                    </a:lnTo>
                    <a:lnTo>
                      <a:pt x="1626" y="1416"/>
                    </a:lnTo>
                    <a:lnTo>
                      <a:pt x="1638" y="1428"/>
                    </a:lnTo>
                    <a:lnTo>
                      <a:pt x="1650" y="1446"/>
                    </a:lnTo>
                  </a:path>
                </a:pathLst>
              </a:custGeom>
              <a:noFill/>
              <a:ln w="31750">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6" name="Freeform 171"/>
              <p:cNvSpPr>
                <a:spLocks/>
              </p:cNvSpPr>
              <p:nvPr/>
            </p:nvSpPr>
            <p:spPr bwMode="auto">
              <a:xfrm>
                <a:off x="5230813" y="5800725"/>
                <a:ext cx="1514475" cy="962025"/>
              </a:xfrm>
              <a:custGeom>
                <a:avLst/>
                <a:gdLst>
                  <a:gd name="T0" fmla="*/ 12 w 954"/>
                  <a:gd name="T1" fmla="*/ 12 h 606"/>
                  <a:gd name="T2" fmla="*/ 42 w 954"/>
                  <a:gd name="T3" fmla="*/ 42 h 606"/>
                  <a:gd name="T4" fmla="*/ 66 w 954"/>
                  <a:gd name="T5" fmla="*/ 72 h 606"/>
                  <a:gd name="T6" fmla="*/ 90 w 954"/>
                  <a:gd name="T7" fmla="*/ 102 h 606"/>
                  <a:gd name="T8" fmla="*/ 120 w 954"/>
                  <a:gd name="T9" fmla="*/ 126 h 606"/>
                  <a:gd name="T10" fmla="*/ 144 w 954"/>
                  <a:gd name="T11" fmla="*/ 156 h 606"/>
                  <a:gd name="T12" fmla="*/ 168 w 954"/>
                  <a:gd name="T13" fmla="*/ 180 h 606"/>
                  <a:gd name="T14" fmla="*/ 198 w 954"/>
                  <a:gd name="T15" fmla="*/ 204 h 606"/>
                  <a:gd name="T16" fmla="*/ 222 w 954"/>
                  <a:gd name="T17" fmla="*/ 228 h 606"/>
                  <a:gd name="T18" fmla="*/ 246 w 954"/>
                  <a:gd name="T19" fmla="*/ 258 h 606"/>
                  <a:gd name="T20" fmla="*/ 276 w 954"/>
                  <a:gd name="T21" fmla="*/ 282 h 606"/>
                  <a:gd name="T22" fmla="*/ 300 w 954"/>
                  <a:gd name="T23" fmla="*/ 300 h 606"/>
                  <a:gd name="T24" fmla="*/ 324 w 954"/>
                  <a:gd name="T25" fmla="*/ 324 h 606"/>
                  <a:gd name="T26" fmla="*/ 354 w 954"/>
                  <a:gd name="T27" fmla="*/ 348 h 606"/>
                  <a:gd name="T28" fmla="*/ 378 w 954"/>
                  <a:gd name="T29" fmla="*/ 366 h 606"/>
                  <a:gd name="T30" fmla="*/ 402 w 954"/>
                  <a:gd name="T31" fmla="*/ 390 h 606"/>
                  <a:gd name="T32" fmla="*/ 432 w 954"/>
                  <a:gd name="T33" fmla="*/ 408 h 606"/>
                  <a:gd name="T34" fmla="*/ 456 w 954"/>
                  <a:gd name="T35" fmla="*/ 426 h 606"/>
                  <a:gd name="T36" fmla="*/ 480 w 954"/>
                  <a:gd name="T37" fmla="*/ 444 h 606"/>
                  <a:gd name="T38" fmla="*/ 510 w 954"/>
                  <a:gd name="T39" fmla="*/ 462 h 606"/>
                  <a:gd name="T40" fmla="*/ 534 w 954"/>
                  <a:gd name="T41" fmla="*/ 474 h 606"/>
                  <a:gd name="T42" fmla="*/ 558 w 954"/>
                  <a:gd name="T43" fmla="*/ 492 h 606"/>
                  <a:gd name="T44" fmla="*/ 588 w 954"/>
                  <a:gd name="T45" fmla="*/ 504 h 606"/>
                  <a:gd name="T46" fmla="*/ 612 w 954"/>
                  <a:gd name="T47" fmla="*/ 516 h 606"/>
                  <a:gd name="T48" fmla="*/ 636 w 954"/>
                  <a:gd name="T49" fmla="*/ 528 h 606"/>
                  <a:gd name="T50" fmla="*/ 666 w 954"/>
                  <a:gd name="T51" fmla="*/ 540 h 606"/>
                  <a:gd name="T52" fmla="*/ 690 w 954"/>
                  <a:gd name="T53" fmla="*/ 552 h 606"/>
                  <a:gd name="T54" fmla="*/ 714 w 954"/>
                  <a:gd name="T55" fmla="*/ 564 h 606"/>
                  <a:gd name="T56" fmla="*/ 744 w 954"/>
                  <a:gd name="T57" fmla="*/ 570 h 606"/>
                  <a:gd name="T58" fmla="*/ 768 w 954"/>
                  <a:gd name="T59" fmla="*/ 576 h 606"/>
                  <a:gd name="T60" fmla="*/ 792 w 954"/>
                  <a:gd name="T61" fmla="*/ 582 h 606"/>
                  <a:gd name="T62" fmla="*/ 822 w 954"/>
                  <a:gd name="T63" fmla="*/ 588 h 606"/>
                  <a:gd name="T64" fmla="*/ 846 w 954"/>
                  <a:gd name="T65" fmla="*/ 594 h 606"/>
                  <a:gd name="T66" fmla="*/ 870 w 954"/>
                  <a:gd name="T67" fmla="*/ 600 h 606"/>
                  <a:gd name="T68" fmla="*/ 900 w 954"/>
                  <a:gd name="T69" fmla="*/ 600 h 606"/>
                  <a:gd name="T70" fmla="*/ 924 w 954"/>
                  <a:gd name="T71" fmla="*/ 600 h 606"/>
                  <a:gd name="T72" fmla="*/ 954 w 954"/>
                  <a:gd name="T73"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54" h="606">
                    <a:moveTo>
                      <a:pt x="0" y="0"/>
                    </a:moveTo>
                    <a:lnTo>
                      <a:pt x="12" y="12"/>
                    </a:lnTo>
                    <a:lnTo>
                      <a:pt x="24" y="30"/>
                    </a:lnTo>
                    <a:lnTo>
                      <a:pt x="42" y="42"/>
                    </a:lnTo>
                    <a:lnTo>
                      <a:pt x="54" y="60"/>
                    </a:lnTo>
                    <a:lnTo>
                      <a:pt x="66" y="72"/>
                    </a:lnTo>
                    <a:lnTo>
                      <a:pt x="78" y="84"/>
                    </a:lnTo>
                    <a:lnTo>
                      <a:pt x="90" y="102"/>
                    </a:lnTo>
                    <a:lnTo>
                      <a:pt x="102" y="114"/>
                    </a:lnTo>
                    <a:lnTo>
                      <a:pt x="120" y="126"/>
                    </a:lnTo>
                    <a:lnTo>
                      <a:pt x="132" y="138"/>
                    </a:lnTo>
                    <a:lnTo>
                      <a:pt x="144" y="156"/>
                    </a:lnTo>
                    <a:lnTo>
                      <a:pt x="156" y="168"/>
                    </a:lnTo>
                    <a:lnTo>
                      <a:pt x="168" y="180"/>
                    </a:lnTo>
                    <a:lnTo>
                      <a:pt x="180" y="192"/>
                    </a:lnTo>
                    <a:lnTo>
                      <a:pt x="198" y="204"/>
                    </a:lnTo>
                    <a:lnTo>
                      <a:pt x="210" y="216"/>
                    </a:lnTo>
                    <a:lnTo>
                      <a:pt x="222" y="228"/>
                    </a:lnTo>
                    <a:lnTo>
                      <a:pt x="234" y="246"/>
                    </a:lnTo>
                    <a:lnTo>
                      <a:pt x="246" y="258"/>
                    </a:lnTo>
                    <a:lnTo>
                      <a:pt x="258" y="270"/>
                    </a:lnTo>
                    <a:lnTo>
                      <a:pt x="276" y="282"/>
                    </a:lnTo>
                    <a:lnTo>
                      <a:pt x="288" y="294"/>
                    </a:lnTo>
                    <a:lnTo>
                      <a:pt x="300" y="300"/>
                    </a:lnTo>
                    <a:lnTo>
                      <a:pt x="312" y="312"/>
                    </a:lnTo>
                    <a:lnTo>
                      <a:pt x="324" y="324"/>
                    </a:lnTo>
                    <a:lnTo>
                      <a:pt x="342" y="336"/>
                    </a:lnTo>
                    <a:lnTo>
                      <a:pt x="354" y="348"/>
                    </a:lnTo>
                    <a:lnTo>
                      <a:pt x="366" y="360"/>
                    </a:lnTo>
                    <a:lnTo>
                      <a:pt x="378" y="366"/>
                    </a:lnTo>
                    <a:lnTo>
                      <a:pt x="390" y="378"/>
                    </a:lnTo>
                    <a:lnTo>
                      <a:pt x="402" y="390"/>
                    </a:lnTo>
                    <a:lnTo>
                      <a:pt x="420" y="396"/>
                    </a:lnTo>
                    <a:lnTo>
                      <a:pt x="432" y="408"/>
                    </a:lnTo>
                    <a:lnTo>
                      <a:pt x="444" y="414"/>
                    </a:lnTo>
                    <a:lnTo>
                      <a:pt x="456" y="426"/>
                    </a:lnTo>
                    <a:lnTo>
                      <a:pt x="468" y="432"/>
                    </a:lnTo>
                    <a:lnTo>
                      <a:pt x="480" y="444"/>
                    </a:lnTo>
                    <a:lnTo>
                      <a:pt x="498" y="450"/>
                    </a:lnTo>
                    <a:lnTo>
                      <a:pt x="510" y="462"/>
                    </a:lnTo>
                    <a:lnTo>
                      <a:pt x="522" y="468"/>
                    </a:lnTo>
                    <a:lnTo>
                      <a:pt x="534" y="474"/>
                    </a:lnTo>
                    <a:lnTo>
                      <a:pt x="546" y="486"/>
                    </a:lnTo>
                    <a:lnTo>
                      <a:pt x="558" y="492"/>
                    </a:lnTo>
                    <a:lnTo>
                      <a:pt x="576" y="498"/>
                    </a:lnTo>
                    <a:lnTo>
                      <a:pt x="588" y="504"/>
                    </a:lnTo>
                    <a:lnTo>
                      <a:pt x="600" y="510"/>
                    </a:lnTo>
                    <a:lnTo>
                      <a:pt x="612" y="516"/>
                    </a:lnTo>
                    <a:lnTo>
                      <a:pt x="624" y="522"/>
                    </a:lnTo>
                    <a:lnTo>
                      <a:pt x="636" y="528"/>
                    </a:lnTo>
                    <a:lnTo>
                      <a:pt x="654" y="534"/>
                    </a:lnTo>
                    <a:lnTo>
                      <a:pt x="666" y="540"/>
                    </a:lnTo>
                    <a:lnTo>
                      <a:pt x="678" y="546"/>
                    </a:lnTo>
                    <a:lnTo>
                      <a:pt x="690" y="552"/>
                    </a:lnTo>
                    <a:lnTo>
                      <a:pt x="702" y="558"/>
                    </a:lnTo>
                    <a:lnTo>
                      <a:pt x="714" y="564"/>
                    </a:lnTo>
                    <a:lnTo>
                      <a:pt x="732" y="564"/>
                    </a:lnTo>
                    <a:lnTo>
                      <a:pt x="744" y="570"/>
                    </a:lnTo>
                    <a:lnTo>
                      <a:pt x="756" y="576"/>
                    </a:lnTo>
                    <a:lnTo>
                      <a:pt x="768" y="576"/>
                    </a:lnTo>
                    <a:lnTo>
                      <a:pt x="780" y="582"/>
                    </a:lnTo>
                    <a:lnTo>
                      <a:pt x="792" y="582"/>
                    </a:lnTo>
                    <a:lnTo>
                      <a:pt x="810" y="588"/>
                    </a:lnTo>
                    <a:lnTo>
                      <a:pt x="822" y="588"/>
                    </a:lnTo>
                    <a:lnTo>
                      <a:pt x="834" y="594"/>
                    </a:lnTo>
                    <a:lnTo>
                      <a:pt x="846" y="594"/>
                    </a:lnTo>
                    <a:lnTo>
                      <a:pt x="858" y="594"/>
                    </a:lnTo>
                    <a:lnTo>
                      <a:pt x="870" y="600"/>
                    </a:lnTo>
                    <a:lnTo>
                      <a:pt x="888" y="600"/>
                    </a:lnTo>
                    <a:lnTo>
                      <a:pt x="900" y="600"/>
                    </a:lnTo>
                    <a:lnTo>
                      <a:pt x="912" y="600"/>
                    </a:lnTo>
                    <a:lnTo>
                      <a:pt x="924" y="600"/>
                    </a:lnTo>
                    <a:lnTo>
                      <a:pt x="936" y="600"/>
                    </a:lnTo>
                    <a:lnTo>
                      <a:pt x="954" y="606"/>
                    </a:lnTo>
                  </a:path>
                </a:pathLst>
              </a:custGeom>
              <a:noFill/>
              <a:ln w="31750">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aphicFrame>
        <p:nvGraphicFramePr>
          <p:cNvPr id="3198" name="Object 3197"/>
          <p:cNvGraphicFramePr>
            <a:graphicFrameLocks noChangeAspect="1"/>
          </p:cNvGraphicFramePr>
          <p:nvPr>
            <p:extLst>
              <p:ext uri="{D42A27DB-BD31-4B8C-83A1-F6EECF244321}">
                <p14:modId xmlns:p14="http://schemas.microsoft.com/office/powerpoint/2010/main" val="238757579"/>
              </p:ext>
            </p:extLst>
          </p:nvPr>
        </p:nvGraphicFramePr>
        <p:xfrm>
          <a:off x="2327275" y="2971800"/>
          <a:ext cx="1598613" cy="728663"/>
        </p:xfrm>
        <a:graphic>
          <a:graphicData uri="http://schemas.openxmlformats.org/presentationml/2006/ole">
            <mc:AlternateContent xmlns:mc="http://schemas.openxmlformats.org/markup-compatibility/2006">
              <mc:Choice xmlns:v="urn:schemas-microsoft-com:vml" Requires="v">
                <p:oleObj spid="_x0000_s72974" name="Equation" r:id="rId8" imgW="850680" imgH="393480" progId="Equation.DSMT4">
                  <p:embed/>
                </p:oleObj>
              </mc:Choice>
              <mc:Fallback>
                <p:oleObj name="Equation" r:id="rId8" imgW="850680" imgH="393480" progId="Equation.DSMT4">
                  <p:embed/>
                  <p:pic>
                    <p:nvPicPr>
                      <p:cNvPr id="3198" name="Object 3197"/>
                      <p:cNvPicPr>
                        <a:picLocks noChangeAspect="1" noChangeArrowheads="1"/>
                      </p:cNvPicPr>
                      <p:nvPr/>
                    </p:nvPicPr>
                    <p:blipFill>
                      <a:blip r:embed="rId9"/>
                      <a:srcRect/>
                      <a:stretch>
                        <a:fillRect/>
                      </a:stretch>
                    </p:blipFill>
                    <p:spPr bwMode="auto">
                      <a:xfrm>
                        <a:off x="2327275" y="2971800"/>
                        <a:ext cx="1598613"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9" name="Object 3198"/>
          <p:cNvGraphicFramePr>
            <a:graphicFrameLocks noChangeAspect="1"/>
          </p:cNvGraphicFramePr>
          <p:nvPr>
            <p:extLst>
              <p:ext uri="{D42A27DB-BD31-4B8C-83A1-F6EECF244321}">
                <p14:modId xmlns:p14="http://schemas.microsoft.com/office/powerpoint/2010/main" val="1634861790"/>
              </p:ext>
            </p:extLst>
          </p:nvPr>
        </p:nvGraphicFramePr>
        <p:xfrm>
          <a:off x="4094162" y="2945739"/>
          <a:ext cx="4156075" cy="809625"/>
        </p:xfrm>
        <a:graphic>
          <a:graphicData uri="http://schemas.openxmlformats.org/presentationml/2006/ole">
            <mc:AlternateContent xmlns:mc="http://schemas.openxmlformats.org/markup-compatibility/2006">
              <mc:Choice xmlns:v="urn:schemas-microsoft-com:vml" Requires="v">
                <p:oleObj spid="_x0000_s72975" name="Equation" r:id="rId10" imgW="2184120" imgH="431640" progId="Equation.DSMT4">
                  <p:embed/>
                </p:oleObj>
              </mc:Choice>
              <mc:Fallback>
                <p:oleObj name="Equation" r:id="rId10" imgW="2184120" imgH="431640" progId="Equation.DSMT4">
                  <p:embed/>
                  <p:pic>
                    <p:nvPicPr>
                      <p:cNvPr id="3199" name="Object 3198"/>
                      <p:cNvPicPr>
                        <a:picLocks noChangeAspect="1" noChangeArrowheads="1"/>
                      </p:cNvPicPr>
                      <p:nvPr/>
                    </p:nvPicPr>
                    <p:blipFill>
                      <a:blip r:embed="rId11"/>
                      <a:srcRect/>
                      <a:stretch>
                        <a:fillRect/>
                      </a:stretch>
                    </p:blipFill>
                    <p:spPr bwMode="auto">
                      <a:xfrm>
                        <a:off x="4094162" y="2945739"/>
                        <a:ext cx="41560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00" name="Object 3199"/>
          <p:cNvGraphicFramePr>
            <a:graphicFrameLocks noChangeAspect="1"/>
          </p:cNvGraphicFramePr>
          <p:nvPr>
            <p:extLst/>
          </p:nvPr>
        </p:nvGraphicFramePr>
        <p:xfrm>
          <a:off x="3374406" y="798460"/>
          <a:ext cx="2003425" cy="885825"/>
        </p:xfrm>
        <a:graphic>
          <a:graphicData uri="http://schemas.openxmlformats.org/presentationml/2006/ole">
            <mc:AlternateContent xmlns:mc="http://schemas.openxmlformats.org/markup-compatibility/2006">
              <mc:Choice xmlns:v="urn:schemas-microsoft-com:vml" Requires="v">
                <p:oleObj spid="_x0000_s72976" name="Equation" r:id="rId12" imgW="875920" imgH="393529" progId="Equation.DSMT4">
                  <p:embed/>
                </p:oleObj>
              </mc:Choice>
              <mc:Fallback>
                <p:oleObj name="Equation" r:id="rId12" imgW="875920" imgH="393529" progId="Equation.DSMT4">
                  <p:embed/>
                  <p:pic>
                    <p:nvPicPr>
                      <p:cNvPr id="3200" name="Object 31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74406" y="798460"/>
                        <a:ext cx="200342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6" name="Group 224"/>
          <p:cNvGrpSpPr/>
          <p:nvPr/>
        </p:nvGrpSpPr>
        <p:grpSpPr>
          <a:xfrm>
            <a:off x="257979" y="3663928"/>
            <a:ext cx="2736046" cy="923330"/>
            <a:chOff x="132213" y="3877270"/>
            <a:chExt cx="2736046" cy="923330"/>
          </a:xfrm>
        </p:grpSpPr>
        <p:graphicFrame>
          <p:nvGraphicFramePr>
            <p:cNvPr id="226" name="Object 225"/>
            <p:cNvGraphicFramePr>
              <a:graphicFrameLocks noChangeAspect="1"/>
            </p:cNvGraphicFramePr>
            <p:nvPr>
              <p:extLst>
                <p:ext uri="{D42A27DB-BD31-4B8C-83A1-F6EECF244321}">
                  <p14:modId xmlns:p14="http://schemas.microsoft.com/office/powerpoint/2010/main" val="1029864781"/>
                </p:ext>
              </p:extLst>
            </p:nvPr>
          </p:nvGraphicFramePr>
          <p:xfrm>
            <a:off x="1396647" y="3877292"/>
            <a:ext cx="1471612" cy="760413"/>
          </p:xfrm>
          <a:graphic>
            <a:graphicData uri="http://schemas.openxmlformats.org/presentationml/2006/ole">
              <mc:AlternateContent xmlns:mc="http://schemas.openxmlformats.org/markup-compatibility/2006">
                <mc:Choice xmlns:v="urn:schemas-microsoft-com:vml" Requires="v">
                  <p:oleObj spid="_x0000_s72977" name="Equation" r:id="rId14" imgW="799920" imgH="419040" progId="Equation.DSMT4">
                    <p:embed/>
                  </p:oleObj>
                </mc:Choice>
                <mc:Fallback>
                  <p:oleObj name="Equation" r:id="rId14" imgW="799920" imgH="419040" progId="Equation.DSMT4">
                    <p:embed/>
                    <p:pic>
                      <p:nvPicPr>
                        <p:cNvPr id="226" name="Object 225"/>
                        <p:cNvPicPr>
                          <a:picLocks noChangeAspect="1" noChangeArrowheads="1"/>
                        </p:cNvPicPr>
                        <p:nvPr/>
                      </p:nvPicPr>
                      <p:blipFill>
                        <a:blip r:embed="rId15"/>
                        <a:srcRect/>
                        <a:stretch>
                          <a:fillRect/>
                        </a:stretch>
                      </p:blipFill>
                      <p:spPr bwMode="auto">
                        <a:xfrm>
                          <a:off x="1396647" y="3877292"/>
                          <a:ext cx="1471612"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7" name="TextBox 226"/>
            <p:cNvSpPr txBox="1"/>
            <p:nvPr/>
          </p:nvSpPr>
          <p:spPr>
            <a:xfrm>
              <a:off x="132213" y="3877270"/>
              <a:ext cx="1250022" cy="923330"/>
            </a:xfrm>
            <a:prstGeom prst="rect">
              <a:avLst/>
            </a:prstGeom>
            <a:noFill/>
          </p:spPr>
          <p:txBody>
            <a:bodyPr wrap="none" rtlCol="0">
              <a:spAutoFit/>
            </a:bodyPr>
            <a:lstStyle/>
            <a:p>
              <a:r>
                <a:rPr lang="en-US" b="1" dirty="0" smtClean="0">
                  <a:solidFill>
                    <a:srgbClr val="0000CC"/>
                  </a:solidFill>
                </a:rPr>
                <a:t>Electric </a:t>
              </a:r>
            </a:p>
            <a:p>
              <a:r>
                <a:rPr lang="en-US" b="1" dirty="0" smtClean="0">
                  <a:solidFill>
                    <a:srgbClr val="0000CC"/>
                  </a:solidFill>
                </a:rPr>
                <a:t>“Potential”</a:t>
              </a:r>
            </a:p>
            <a:p>
              <a:r>
                <a:rPr lang="en-US" b="1" dirty="0" smtClean="0">
                  <a:solidFill>
                    <a:srgbClr val="0000CC"/>
                  </a:solidFill>
                </a:rPr>
                <a:t>Energy</a:t>
              </a:r>
              <a:endParaRPr lang="en-US" b="1" dirty="0">
                <a:solidFill>
                  <a:srgbClr val="0000CC"/>
                </a:solidFill>
              </a:endParaRPr>
            </a:p>
          </p:txBody>
        </p:sp>
      </p:grpSp>
      <p:grpSp>
        <p:nvGrpSpPr>
          <p:cNvPr id="67" name="Group 227"/>
          <p:cNvGrpSpPr/>
          <p:nvPr/>
        </p:nvGrpSpPr>
        <p:grpSpPr>
          <a:xfrm>
            <a:off x="3172768" y="3600894"/>
            <a:ext cx="5721335" cy="928029"/>
            <a:chOff x="2634690" y="3745771"/>
            <a:chExt cx="7339510" cy="1130594"/>
          </a:xfrm>
        </p:grpSpPr>
        <p:graphicFrame>
          <p:nvGraphicFramePr>
            <p:cNvPr id="229" name="Object 228"/>
            <p:cNvGraphicFramePr>
              <a:graphicFrameLocks noChangeAspect="1"/>
            </p:cNvGraphicFramePr>
            <p:nvPr>
              <p:extLst>
                <p:ext uri="{D42A27DB-BD31-4B8C-83A1-F6EECF244321}">
                  <p14:modId xmlns:p14="http://schemas.microsoft.com/office/powerpoint/2010/main" val="1140362964"/>
                </p:ext>
              </p:extLst>
            </p:nvPr>
          </p:nvGraphicFramePr>
          <p:xfrm>
            <a:off x="4145750" y="3818461"/>
            <a:ext cx="5828450" cy="1057904"/>
          </p:xfrm>
          <a:graphic>
            <a:graphicData uri="http://schemas.openxmlformats.org/presentationml/2006/ole">
              <mc:AlternateContent xmlns:mc="http://schemas.openxmlformats.org/markup-compatibility/2006">
                <mc:Choice xmlns:v="urn:schemas-microsoft-com:vml" Requires="v">
                  <p:oleObj spid="_x0000_s72978" name="Equation" r:id="rId16" imgW="2755800" imgH="507960" progId="Equation.DSMT4">
                    <p:embed/>
                  </p:oleObj>
                </mc:Choice>
                <mc:Fallback>
                  <p:oleObj name="Equation" r:id="rId16" imgW="2755800" imgH="507960" progId="Equation.DSMT4">
                    <p:embed/>
                    <p:pic>
                      <p:nvPicPr>
                        <p:cNvPr id="229" name="Object 228"/>
                        <p:cNvPicPr>
                          <a:picLocks noChangeAspect="1" noChangeArrowheads="1"/>
                        </p:cNvPicPr>
                        <p:nvPr/>
                      </p:nvPicPr>
                      <p:blipFill>
                        <a:blip r:embed="rId17"/>
                        <a:srcRect/>
                        <a:stretch>
                          <a:fillRect/>
                        </a:stretch>
                      </p:blipFill>
                      <p:spPr bwMode="auto">
                        <a:xfrm>
                          <a:off x="4145750" y="3818461"/>
                          <a:ext cx="5828450" cy="10579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 name="TextBox 229"/>
            <p:cNvSpPr txBox="1"/>
            <p:nvPr/>
          </p:nvSpPr>
          <p:spPr>
            <a:xfrm>
              <a:off x="2634690" y="3745771"/>
              <a:ext cx="1562172" cy="1124870"/>
            </a:xfrm>
            <a:prstGeom prst="rect">
              <a:avLst/>
            </a:prstGeom>
            <a:noFill/>
          </p:spPr>
          <p:txBody>
            <a:bodyPr wrap="square" rtlCol="0">
              <a:spAutoFit/>
            </a:bodyPr>
            <a:lstStyle/>
            <a:p>
              <a:r>
                <a:rPr lang="en-US" b="1" dirty="0" smtClean="0">
                  <a:solidFill>
                    <a:srgbClr val="C00000"/>
                  </a:solidFill>
                </a:rPr>
                <a:t>Magnetic</a:t>
              </a:r>
            </a:p>
            <a:p>
              <a:r>
                <a:rPr lang="en-US" b="1" dirty="0" smtClean="0">
                  <a:solidFill>
                    <a:srgbClr val="C00000"/>
                  </a:solidFill>
                </a:rPr>
                <a:t>“Kinetic”</a:t>
              </a:r>
            </a:p>
            <a:p>
              <a:r>
                <a:rPr lang="en-US" b="1" dirty="0" smtClean="0">
                  <a:solidFill>
                    <a:srgbClr val="C00000"/>
                  </a:solidFill>
                </a:rPr>
                <a:t>Energy</a:t>
              </a:r>
              <a:endParaRPr lang="en-US" b="1" dirty="0">
                <a:solidFill>
                  <a:srgbClr val="C00000"/>
                </a:solidFill>
              </a:endParaRPr>
            </a:p>
          </p:txBody>
        </p:sp>
      </p:grpSp>
      <p:sp>
        <p:nvSpPr>
          <p:cNvPr id="231" name="Title 224"/>
          <p:cNvSpPr txBox="1">
            <a:spLocks/>
          </p:cNvSpPr>
          <p:nvPr/>
        </p:nvSpPr>
        <p:spPr>
          <a:xfrm>
            <a:off x="267625" y="-140834"/>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t>Lack of energy balance in a sub-</a:t>
            </a:r>
            <a:r>
              <a:rPr lang="en-US" sz="3200" dirty="0" smtClean="0">
                <a:latin typeface="Symbol" pitchFamily="18" charset="2"/>
              </a:rPr>
              <a:t>l</a:t>
            </a:r>
            <a:r>
              <a:rPr lang="en-US" sz="3200" dirty="0" smtClean="0"/>
              <a:t> mode</a:t>
            </a:r>
            <a:endParaRPr lang="en-US" sz="3200" dirty="0"/>
          </a:p>
        </p:txBody>
      </p:sp>
      <p:sp>
        <p:nvSpPr>
          <p:cNvPr id="3201" name="TextBox 3200"/>
          <p:cNvSpPr txBox="1"/>
          <p:nvPr/>
        </p:nvSpPr>
        <p:spPr>
          <a:xfrm>
            <a:off x="26547" y="4771181"/>
            <a:ext cx="2945254" cy="1200329"/>
          </a:xfrm>
          <a:prstGeom prst="rect">
            <a:avLst/>
          </a:prstGeom>
          <a:noFill/>
        </p:spPr>
        <p:txBody>
          <a:bodyPr wrap="square" rtlCol="0">
            <a:spAutoFit/>
          </a:bodyPr>
          <a:lstStyle/>
          <a:p>
            <a:r>
              <a:rPr lang="en-US" b="1" dirty="0" smtClean="0"/>
              <a:t>If a&lt;&lt;</a:t>
            </a:r>
            <a:r>
              <a:rPr lang="en-US" b="1" dirty="0" smtClean="0">
                <a:latin typeface="Symbol" pitchFamily="18" charset="2"/>
              </a:rPr>
              <a:t>l</a:t>
            </a:r>
            <a:r>
              <a:rPr lang="en-US" b="1" baseline="-25000" dirty="0" smtClean="0"/>
              <a:t>0</a:t>
            </a:r>
            <a:r>
              <a:rPr lang="en-US" b="1" dirty="0" smtClean="0"/>
              <a:t>/2n there is almost no magnetic field (quasi-static limit) U</a:t>
            </a:r>
            <a:r>
              <a:rPr lang="en-US" b="1" baseline="-25000" dirty="0" smtClean="0"/>
              <a:t>M</a:t>
            </a:r>
            <a:r>
              <a:rPr lang="en-US" b="1" dirty="0" smtClean="0"/>
              <a:t>&lt;&lt;U</a:t>
            </a:r>
            <a:r>
              <a:rPr lang="en-US" b="1" baseline="-25000" dirty="0" smtClean="0"/>
              <a:t>E</a:t>
            </a:r>
            <a:r>
              <a:rPr lang="en-US" b="1" dirty="0" smtClean="0"/>
              <a:t> –energy is not conserved</a:t>
            </a:r>
            <a:endParaRPr lang="en-US" b="1" dirty="0"/>
          </a:p>
        </p:txBody>
      </p:sp>
      <p:sp>
        <p:nvSpPr>
          <p:cNvPr id="3203" name="Curved Up Arrow 3202"/>
          <p:cNvSpPr/>
          <p:nvPr/>
        </p:nvSpPr>
        <p:spPr>
          <a:xfrm rot="9848677">
            <a:off x="2828347" y="4953985"/>
            <a:ext cx="861735" cy="437803"/>
          </a:xfrm>
          <a:prstGeom prst="curvedUpArrow">
            <a:avLst/>
          </a:prstGeom>
          <a:solidFill>
            <a:srgbClr val="00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07" name="Down Arrow 3206"/>
          <p:cNvSpPr/>
          <p:nvPr/>
        </p:nvSpPr>
        <p:spPr>
          <a:xfrm>
            <a:off x="1137244" y="2606460"/>
            <a:ext cx="618158" cy="370150"/>
          </a:xfrm>
          <a:prstGeom prst="downArrow">
            <a:avLst/>
          </a:prstGeom>
          <a:solidFill>
            <a:srgbClr val="FFFF0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Down Arrow 257"/>
          <p:cNvSpPr/>
          <p:nvPr/>
        </p:nvSpPr>
        <p:spPr>
          <a:xfrm flipV="1">
            <a:off x="1049450" y="535192"/>
            <a:ext cx="618158" cy="493783"/>
          </a:xfrm>
          <a:prstGeom prst="downArrow">
            <a:avLst/>
          </a:prstGeom>
          <a:solidFill>
            <a:srgbClr val="FFFF0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8" name="TextBox 3207"/>
          <p:cNvSpPr txBox="1"/>
          <p:nvPr/>
        </p:nvSpPr>
        <p:spPr>
          <a:xfrm>
            <a:off x="5908882" y="4451980"/>
            <a:ext cx="3109737" cy="1200329"/>
          </a:xfrm>
          <a:prstGeom prst="rect">
            <a:avLst/>
          </a:prstGeom>
          <a:noFill/>
        </p:spPr>
        <p:txBody>
          <a:bodyPr wrap="square" rtlCol="0">
            <a:spAutoFit/>
          </a:bodyPr>
          <a:lstStyle/>
          <a:p>
            <a:r>
              <a:rPr lang="en-US" b="1" dirty="0" smtClean="0"/>
              <a:t>The energy will radiate because it cannot all fit into magnetic energy –this is diffraction limit!</a:t>
            </a:r>
            <a:endParaRPr lang="en-US" b="1" dirty="0"/>
          </a:p>
        </p:txBody>
      </p:sp>
      <p:sp>
        <p:nvSpPr>
          <p:cNvPr id="77" name="Slide Number Placeholder 76"/>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76932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0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0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1" grpId="0"/>
      <p:bldP spid="3203" grpId="0" animBg="1"/>
      <p:bldP spid="3207" grpId="0" animBg="1"/>
      <p:bldP spid="258" grpId="0" animBg="1"/>
      <p:bldP spid="320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2" descr="http://www.dig-mar.com/wp-content/uploads/2012/12/balance-weighing-scal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2514" y="4689308"/>
            <a:ext cx="2667000" cy="21686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199" name="Object 3198"/>
          <p:cNvGraphicFramePr>
            <a:graphicFrameLocks noChangeAspect="1"/>
          </p:cNvGraphicFramePr>
          <p:nvPr>
            <p:extLst/>
          </p:nvPr>
        </p:nvGraphicFramePr>
        <p:xfrm>
          <a:off x="4012534" y="2463825"/>
          <a:ext cx="1547812" cy="809625"/>
        </p:xfrm>
        <a:graphic>
          <a:graphicData uri="http://schemas.openxmlformats.org/presentationml/2006/ole">
            <mc:AlternateContent xmlns:mc="http://schemas.openxmlformats.org/markup-compatibility/2006">
              <mc:Choice xmlns:v="urn:schemas-microsoft-com:vml" Requires="v">
                <p:oleObj spid="_x0000_s74017" name="Equation" r:id="rId4" imgW="812447" imgH="431613" progId="Equation.DSMT4">
                  <p:embed/>
                </p:oleObj>
              </mc:Choice>
              <mc:Fallback>
                <p:oleObj name="Equation" r:id="rId4" imgW="812447" imgH="431613" progId="Equation.DSMT4">
                  <p:embed/>
                  <p:pic>
                    <p:nvPicPr>
                      <p:cNvPr id="3199" name="Object 31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2534" y="2463825"/>
                        <a:ext cx="1547812"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00" name="Object 3199"/>
          <p:cNvGraphicFramePr>
            <a:graphicFrameLocks noChangeAspect="1"/>
          </p:cNvGraphicFramePr>
          <p:nvPr>
            <p:extLst>
              <p:ext uri="{D42A27DB-BD31-4B8C-83A1-F6EECF244321}">
                <p14:modId xmlns:p14="http://schemas.microsoft.com/office/powerpoint/2010/main" val="1468035273"/>
              </p:ext>
            </p:extLst>
          </p:nvPr>
        </p:nvGraphicFramePr>
        <p:xfrm>
          <a:off x="3374406" y="911363"/>
          <a:ext cx="1748075" cy="772921"/>
        </p:xfrm>
        <a:graphic>
          <a:graphicData uri="http://schemas.openxmlformats.org/presentationml/2006/ole">
            <mc:AlternateContent xmlns:mc="http://schemas.openxmlformats.org/markup-compatibility/2006">
              <mc:Choice xmlns:v="urn:schemas-microsoft-com:vml" Requires="v">
                <p:oleObj spid="_x0000_s74018" name="Equation" r:id="rId6" imgW="875920" imgH="393529" progId="Equation.DSMT4">
                  <p:embed/>
                </p:oleObj>
              </mc:Choice>
              <mc:Fallback>
                <p:oleObj name="Equation" r:id="rId6" imgW="875920" imgH="393529" progId="Equation.DSMT4">
                  <p:embed/>
                  <p:pic>
                    <p:nvPicPr>
                      <p:cNvPr id="3200" name="Object 31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4406" y="911363"/>
                        <a:ext cx="1748075" cy="772921"/>
                      </a:xfrm>
                      <a:prstGeom prst="rect">
                        <a:avLst/>
                      </a:prstGeom>
                      <a:noFill/>
                      <a:extLst/>
                    </p:spPr>
                  </p:pic>
                </p:oleObj>
              </mc:Fallback>
            </mc:AlternateContent>
          </a:graphicData>
        </a:graphic>
      </p:graphicFrame>
      <p:grpSp>
        <p:nvGrpSpPr>
          <p:cNvPr id="5" name="Group 224"/>
          <p:cNvGrpSpPr/>
          <p:nvPr/>
        </p:nvGrpSpPr>
        <p:grpSpPr>
          <a:xfrm>
            <a:off x="0" y="3542101"/>
            <a:ext cx="2498725" cy="887413"/>
            <a:chOff x="132213" y="3877270"/>
            <a:chExt cx="2498725" cy="887413"/>
          </a:xfrm>
        </p:grpSpPr>
        <p:graphicFrame>
          <p:nvGraphicFramePr>
            <p:cNvPr id="226" name="Object 225"/>
            <p:cNvGraphicFramePr>
              <a:graphicFrameLocks noChangeAspect="1"/>
            </p:cNvGraphicFramePr>
            <p:nvPr>
              <p:extLst>
                <p:ext uri="{D42A27DB-BD31-4B8C-83A1-F6EECF244321}">
                  <p14:modId xmlns:p14="http://schemas.microsoft.com/office/powerpoint/2010/main" val="1881069818"/>
                </p:ext>
              </p:extLst>
            </p:nvPr>
          </p:nvGraphicFramePr>
          <p:xfrm>
            <a:off x="1159326" y="4004270"/>
            <a:ext cx="1471612" cy="760413"/>
          </p:xfrm>
          <a:graphic>
            <a:graphicData uri="http://schemas.openxmlformats.org/presentationml/2006/ole">
              <mc:AlternateContent xmlns:mc="http://schemas.openxmlformats.org/markup-compatibility/2006">
                <mc:Choice xmlns:v="urn:schemas-microsoft-com:vml" Requires="v">
                  <p:oleObj spid="_x0000_s74019" name="Equation" r:id="rId8" imgW="799920" imgH="419040" progId="Equation.DSMT4">
                    <p:embed/>
                  </p:oleObj>
                </mc:Choice>
                <mc:Fallback>
                  <p:oleObj name="Equation" r:id="rId8" imgW="799920" imgH="419040" progId="Equation.DSMT4">
                    <p:embed/>
                    <p:pic>
                      <p:nvPicPr>
                        <p:cNvPr id="226" name="Object 225"/>
                        <p:cNvPicPr>
                          <a:picLocks noChangeAspect="1" noChangeArrowheads="1"/>
                        </p:cNvPicPr>
                        <p:nvPr/>
                      </p:nvPicPr>
                      <p:blipFill>
                        <a:blip r:embed="rId9"/>
                        <a:srcRect/>
                        <a:stretch>
                          <a:fillRect/>
                        </a:stretch>
                      </p:blipFill>
                      <p:spPr bwMode="auto">
                        <a:xfrm>
                          <a:off x="1159326" y="4004270"/>
                          <a:ext cx="1471612"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7" name="TextBox 226"/>
            <p:cNvSpPr txBox="1"/>
            <p:nvPr/>
          </p:nvSpPr>
          <p:spPr>
            <a:xfrm>
              <a:off x="132213" y="3877270"/>
              <a:ext cx="1257075" cy="861774"/>
            </a:xfrm>
            <a:prstGeom prst="rect">
              <a:avLst/>
            </a:prstGeom>
            <a:noFill/>
          </p:spPr>
          <p:txBody>
            <a:bodyPr wrap="none" rtlCol="0">
              <a:spAutoFit/>
            </a:bodyPr>
            <a:lstStyle/>
            <a:p>
              <a:r>
                <a:rPr lang="en-US" sz="1600" b="1" dirty="0" smtClean="0">
                  <a:solidFill>
                    <a:srgbClr val="0000CC"/>
                  </a:solidFill>
                </a:rPr>
                <a:t>Electric </a:t>
              </a:r>
            </a:p>
            <a:p>
              <a:r>
                <a:rPr lang="en-US" sz="1600" b="1" dirty="0" smtClean="0">
                  <a:solidFill>
                    <a:srgbClr val="0000CC"/>
                  </a:solidFill>
                </a:rPr>
                <a:t>“Potential”</a:t>
              </a:r>
            </a:p>
            <a:p>
              <a:r>
                <a:rPr lang="en-US" sz="1600" b="1" dirty="0" smtClean="0">
                  <a:solidFill>
                    <a:srgbClr val="0000CC"/>
                  </a:solidFill>
                </a:rPr>
                <a:t>Energy</a:t>
              </a:r>
              <a:endParaRPr lang="en-US" sz="1600" b="1" dirty="0">
                <a:solidFill>
                  <a:srgbClr val="0000CC"/>
                </a:solidFill>
              </a:endParaRPr>
            </a:p>
          </p:txBody>
        </p:sp>
      </p:grpSp>
      <p:grpSp>
        <p:nvGrpSpPr>
          <p:cNvPr id="9" name="Group 227"/>
          <p:cNvGrpSpPr/>
          <p:nvPr/>
        </p:nvGrpSpPr>
        <p:grpSpPr>
          <a:xfrm>
            <a:off x="2389045" y="3552071"/>
            <a:ext cx="2812194" cy="923331"/>
            <a:chOff x="1863196" y="3747189"/>
            <a:chExt cx="3607572" cy="1124870"/>
          </a:xfrm>
        </p:grpSpPr>
        <p:graphicFrame>
          <p:nvGraphicFramePr>
            <p:cNvPr id="229" name="Object 228"/>
            <p:cNvGraphicFramePr>
              <a:graphicFrameLocks noChangeAspect="1"/>
            </p:cNvGraphicFramePr>
            <p:nvPr>
              <p:extLst>
                <p:ext uri="{D42A27DB-BD31-4B8C-83A1-F6EECF244321}">
                  <p14:modId xmlns:p14="http://schemas.microsoft.com/office/powerpoint/2010/main" val="594613540"/>
                </p:ext>
              </p:extLst>
            </p:nvPr>
          </p:nvGraphicFramePr>
          <p:xfrm>
            <a:off x="3187857" y="3814155"/>
            <a:ext cx="2282911" cy="1057904"/>
          </p:xfrm>
          <a:graphic>
            <a:graphicData uri="http://schemas.openxmlformats.org/presentationml/2006/ole">
              <mc:AlternateContent xmlns:mc="http://schemas.openxmlformats.org/markup-compatibility/2006">
                <mc:Choice xmlns:v="urn:schemas-microsoft-com:vml" Requires="v">
                  <p:oleObj spid="_x0000_s74020" name="Equation" r:id="rId10" imgW="1079500" imgH="508000" progId="Equation.DSMT4">
                    <p:embed/>
                  </p:oleObj>
                </mc:Choice>
                <mc:Fallback>
                  <p:oleObj name="Equation" r:id="rId10" imgW="1079500" imgH="508000" progId="Equation.DSMT4">
                    <p:embed/>
                    <p:pic>
                      <p:nvPicPr>
                        <p:cNvPr id="229" name="Object 2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87857" y="3814155"/>
                          <a:ext cx="2282911" cy="10579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 name="TextBox 229"/>
            <p:cNvSpPr txBox="1"/>
            <p:nvPr/>
          </p:nvSpPr>
          <p:spPr>
            <a:xfrm>
              <a:off x="1863196" y="3747189"/>
              <a:ext cx="1562174" cy="1049877"/>
            </a:xfrm>
            <a:prstGeom prst="rect">
              <a:avLst/>
            </a:prstGeom>
            <a:noFill/>
          </p:spPr>
          <p:txBody>
            <a:bodyPr wrap="square" rtlCol="0">
              <a:spAutoFit/>
            </a:bodyPr>
            <a:lstStyle/>
            <a:p>
              <a:r>
                <a:rPr lang="en-US" sz="1600" b="1" dirty="0" smtClean="0">
                  <a:solidFill>
                    <a:srgbClr val="C00000"/>
                  </a:solidFill>
                </a:rPr>
                <a:t>Magnetic</a:t>
              </a:r>
            </a:p>
            <a:p>
              <a:r>
                <a:rPr lang="en-US" sz="1600" b="1" dirty="0" smtClean="0">
                  <a:solidFill>
                    <a:srgbClr val="C00000"/>
                  </a:solidFill>
                </a:rPr>
                <a:t>“Kinetic”</a:t>
              </a:r>
            </a:p>
            <a:p>
              <a:r>
                <a:rPr lang="en-US" sz="1600" b="1" dirty="0" smtClean="0">
                  <a:solidFill>
                    <a:srgbClr val="C00000"/>
                  </a:solidFill>
                </a:rPr>
                <a:t>Energy</a:t>
              </a:r>
              <a:endParaRPr lang="en-US" sz="1600" b="1" dirty="0">
                <a:solidFill>
                  <a:srgbClr val="C00000"/>
                </a:solidFill>
              </a:endParaRPr>
            </a:p>
          </p:txBody>
        </p:sp>
      </p:grpSp>
      <p:sp>
        <p:nvSpPr>
          <p:cNvPr id="231" name="Title 224"/>
          <p:cNvSpPr txBox="1">
            <a:spLocks/>
          </p:cNvSpPr>
          <p:nvPr/>
        </p:nvSpPr>
        <p:spPr>
          <a:xfrm>
            <a:off x="267625" y="-140834"/>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t>Free carriers restore balance in a sub-</a:t>
            </a:r>
            <a:r>
              <a:rPr lang="en-US" sz="3200" dirty="0" smtClean="0">
                <a:latin typeface="Symbol" pitchFamily="18" charset="2"/>
              </a:rPr>
              <a:t>l</a:t>
            </a:r>
            <a:r>
              <a:rPr lang="en-US" sz="3200" dirty="0" smtClean="0"/>
              <a:t> mode</a:t>
            </a:r>
            <a:endParaRPr lang="en-US" sz="3200" dirty="0"/>
          </a:p>
        </p:txBody>
      </p:sp>
      <p:grpSp>
        <p:nvGrpSpPr>
          <p:cNvPr id="10" name="Group 30"/>
          <p:cNvGrpSpPr/>
          <p:nvPr/>
        </p:nvGrpSpPr>
        <p:grpSpPr>
          <a:xfrm>
            <a:off x="76409" y="685800"/>
            <a:ext cx="4055854" cy="2524125"/>
            <a:chOff x="76409" y="685800"/>
            <a:chExt cx="4055854" cy="2524125"/>
          </a:xfrm>
        </p:grpSpPr>
        <p:grpSp>
          <p:nvGrpSpPr>
            <p:cNvPr id="11" name="Group 23"/>
            <p:cNvGrpSpPr/>
            <p:nvPr/>
          </p:nvGrpSpPr>
          <p:grpSpPr>
            <a:xfrm>
              <a:off x="76409" y="685800"/>
              <a:ext cx="4055854" cy="2524125"/>
              <a:chOff x="76409" y="685800"/>
              <a:chExt cx="4055854" cy="2524125"/>
            </a:xfrm>
          </p:grpSpPr>
          <p:grpSp>
            <p:nvGrpSpPr>
              <p:cNvPr id="12" name="Group 3154"/>
              <p:cNvGrpSpPr/>
              <p:nvPr/>
            </p:nvGrpSpPr>
            <p:grpSpPr>
              <a:xfrm>
                <a:off x="76409" y="685800"/>
                <a:ext cx="4055854" cy="2524125"/>
                <a:chOff x="76409" y="685800"/>
                <a:chExt cx="4055854" cy="2524125"/>
              </a:xfrm>
            </p:grpSpPr>
            <p:graphicFrame>
              <p:nvGraphicFramePr>
                <p:cNvPr id="3" name="Object 2"/>
                <p:cNvGraphicFramePr>
                  <a:graphicFrameLocks noChangeAspect="1"/>
                </p:cNvGraphicFramePr>
                <p:nvPr>
                  <p:extLst>
                    <p:ext uri="{D42A27DB-BD31-4B8C-83A1-F6EECF244321}">
                      <p14:modId xmlns:p14="http://schemas.microsoft.com/office/powerpoint/2010/main" val="1479966856"/>
                    </p:ext>
                  </p:extLst>
                </p:nvPr>
              </p:nvGraphicFramePr>
              <p:xfrm>
                <a:off x="1438275" y="2427288"/>
                <a:ext cx="2693988" cy="782637"/>
              </p:xfrm>
              <a:graphic>
                <a:graphicData uri="http://schemas.openxmlformats.org/presentationml/2006/ole">
                  <mc:AlternateContent xmlns:mc="http://schemas.openxmlformats.org/markup-compatibility/2006">
                    <mc:Choice xmlns:v="urn:schemas-microsoft-com:vml" Requires="v">
                      <p:oleObj spid="_x0000_s74021" name="Equation" r:id="rId12" imgW="1460160" imgH="431640" progId="Equation.DSMT4">
                        <p:embed/>
                      </p:oleObj>
                    </mc:Choice>
                    <mc:Fallback>
                      <p:oleObj name="Equation" r:id="rId12" imgW="1460160" imgH="431640" progId="Equation.DSMT4">
                        <p:embed/>
                        <p:pic>
                          <p:nvPicPr>
                            <p:cNvPr id="3" name="Object 2"/>
                            <p:cNvPicPr>
                              <a:picLocks noChangeAspect="1" noChangeArrowheads="1"/>
                            </p:cNvPicPr>
                            <p:nvPr/>
                          </p:nvPicPr>
                          <p:blipFill>
                            <a:blip r:embed="rId13"/>
                            <a:srcRect/>
                            <a:stretch>
                              <a:fillRect/>
                            </a:stretch>
                          </p:blipFill>
                          <p:spPr bwMode="auto">
                            <a:xfrm>
                              <a:off x="1438275" y="2427288"/>
                              <a:ext cx="2693988"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 name="Group 4"/>
                <p:cNvGrpSpPr/>
                <p:nvPr/>
              </p:nvGrpSpPr>
              <p:grpSpPr>
                <a:xfrm>
                  <a:off x="914400" y="1210270"/>
                  <a:ext cx="2755900" cy="1544638"/>
                  <a:chOff x="914400" y="838200"/>
                  <a:chExt cx="2755900" cy="1544638"/>
                </a:xfrm>
              </p:grpSpPr>
              <p:sp>
                <p:nvSpPr>
                  <p:cNvPr id="26" name="Freeform 34"/>
                  <p:cNvSpPr>
                    <a:spLocks/>
                  </p:cNvSpPr>
                  <p:nvPr/>
                </p:nvSpPr>
                <p:spPr bwMode="auto">
                  <a:xfrm>
                    <a:off x="1752600" y="858838"/>
                    <a:ext cx="234950" cy="1524000"/>
                  </a:xfrm>
                  <a:custGeom>
                    <a:avLst/>
                    <a:gdLst/>
                    <a:ahLst/>
                    <a:cxnLst>
                      <a:cxn ang="0">
                        <a:pos x="48" y="0"/>
                      </a:cxn>
                      <a:cxn ang="0">
                        <a:pos x="288" y="816"/>
                      </a:cxn>
                      <a:cxn ang="0">
                        <a:pos x="0" y="1680"/>
                      </a:cxn>
                    </a:cxnLst>
                    <a:rect l="0" t="0" r="r" b="b"/>
                    <a:pathLst>
                      <a:path w="296" h="1680">
                        <a:moveTo>
                          <a:pt x="48" y="0"/>
                        </a:moveTo>
                        <a:cubicBezTo>
                          <a:pt x="172" y="268"/>
                          <a:pt x="296" y="536"/>
                          <a:pt x="288" y="816"/>
                        </a:cubicBezTo>
                        <a:cubicBezTo>
                          <a:pt x="280" y="1096"/>
                          <a:pt x="140" y="1388"/>
                          <a:pt x="0" y="1680"/>
                        </a:cubicBezTo>
                      </a:path>
                    </a:pathLst>
                  </a:custGeom>
                  <a:noFill/>
                  <a:ln w="38100" cmpd="sng">
                    <a:solidFill>
                      <a:schemeClr val="tx2">
                        <a:lumMod val="50000"/>
                      </a:schemeClr>
                    </a:solidFill>
                    <a:prstDash val="sysDot"/>
                    <a:round/>
                    <a:headEnd/>
                    <a:tailEnd/>
                  </a:ln>
                  <a:effectLst/>
                </p:spPr>
                <p:txBody>
                  <a:bodyPr/>
                  <a:lstStyle/>
                  <a:p>
                    <a:endParaRPr lang="en-US"/>
                  </a:p>
                </p:txBody>
              </p:sp>
              <p:cxnSp>
                <p:nvCxnSpPr>
                  <p:cNvPr id="27" name="Straight Connector 26"/>
                  <p:cNvCxnSpPr/>
                  <p:nvPr/>
                </p:nvCxnSpPr>
                <p:spPr>
                  <a:xfrm>
                    <a:off x="914400" y="1600200"/>
                    <a:ext cx="2755900"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8" name="Freeform 34"/>
                  <p:cNvSpPr>
                    <a:spLocks/>
                  </p:cNvSpPr>
                  <p:nvPr/>
                </p:nvSpPr>
                <p:spPr bwMode="auto">
                  <a:xfrm flipH="1">
                    <a:off x="914400" y="838200"/>
                    <a:ext cx="234950" cy="1524000"/>
                  </a:xfrm>
                  <a:custGeom>
                    <a:avLst/>
                    <a:gdLst/>
                    <a:ahLst/>
                    <a:cxnLst>
                      <a:cxn ang="0">
                        <a:pos x="48" y="0"/>
                      </a:cxn>
                      <a:cxn ang="0">
                        <a:pos x="288" y="816"/>
                      </a:cxn>
                      <a:cxn ang="0">
                        <a:pos x="0" y="1680"/>
                      </a:cxn>
                    </a:cxnLst>
                    <a:rect l="0" t="0" r="r" b="b"/>
                    <a:pathLst>
                      <a:path w="296" h="1680">
                        <a:moveTo>
                          <a:pt x="48" y="0"/>
                        </a:moveTo>
                        <a:cubicBezTo>
                          <a:pt x="172" y="268"/>
                          <a:pt x="296" y="536"/>
                          <a:pt x="288" y="816"/>
                        </a:cubicBezTo>
                        <a:cubicBezTo>
                          <a:pt x="280" y="1096"/>
                          <a:pt x="140" y="1388"/>
                          <a:pt x="0" y="1680"/>
                        </a:cubicBezTo>
                      </a:path>
                    </a:pathLst>
                  </a:custGeom>
                  <a:noFill/>
                  <a:ln w="38100" cmpd="sng">
                    <a:solidFill>
                      <a:schemeClr val="tx2">
                        <a:lumMod val="50000"/>
                      </a:schemeClr>
                    </a:solidFill>
                    <a:prstDash val="sysDot"/>
                    <a:round/>
                    <a:headEnd/>
                    <a:tailEnd/>
                  </a:ln>
                  <a:effectLst/>
                </p:spPr>
                <p:txBody>
                  <a:bodyPr/>
                  <a:lstStyle/>
                  <a:p>
                    <a:endParaRPr lang="en-US"/>
                  </a:p>
                </p:txBody>
              </p:sp>
            </p:grpSp>
            <p:sp>
              <p:nvSpPr>
                <p:cNvPr id="7" name="TextBox 6"/>
                <p:cNvSpPr txBox="1"/>
                <p:nvPr/>
              </p:nvSpPr>
              <p:spPr>
                <a:xfrm>
                  <a:off x="2292350" y="2044005"/>
                  <a:ext cx="335348" cy="461665"/>
                </a:xfrm>
                <a:prstGeom prst="rect">
                  <a:avLst/>
                </a:prstGeom>
                <a:noFill/>
              </p:spPr>
              <p:txBody>
                <a:bodyPr wrap="none" rtlCol="0">
                  <a:spAutoFit/>
                </a:bodyPr>
                <a:lstStyle/>
                <a:p>
                  <a:r>
                    <a:rPr lang="en-US" sz="2400" b="1" dirty="0" smtClean="0"/>
                    <a:t>E</a:t>
                  </a:r>
                  <a:endParaRPr lang="en-US" sz="2400" b="1" dirty="0"/>
                </a:p>
              </p:txBody>
            </p:sp>
            <p:sp>
              <p:nvSpPr>
                <p:cNvPr id="8" name="TextBox 7"/>
                <p:cNvSpPr txBox="1"/>
                <p:nvPr/>
              </p:nvSpPr>
              <p:spPr>
                <a:xfrm>
                  <a:off x="76409" y="1660744"/>
                  <a:ext cx="705642" cy="400110"/>
                </a:xfrm>
                <a:prstGeom prst="rect">
                  <a:avLst/>
                </a:prstGeom>
                <a:noFill/>
              </p:spPr>
              <p:txBody>
                <a:bodyPr wrap="none" rtlCol="0">
                  <a:spAutoFit/>
                </a:bodyPr>
                <a:lstStyle/>
                <a:p>
                  <a:r>
                    <a:rPr lang="en-US" sz="2000" b="1" dirty="0" err="1" smtClean="0">
                      <a:latin typeface="Symbol" pitchFamily="18" charset="2"/>
                    </a:rPr>
                    <a:t>w</a:t>
                  </a:r>
                  <a:r>
                    <a:rPr lang="en-US" sz="2000" b="1" dirty="0" err="1" smtClean="0"/>
                    <a:t>t</a:t>
                  </a:r>
                  <a:r>
                    <a:rPr lang="en-US" sz="2000" b="1" dirty="0" smtClean="0"/>
                    <a:t>=0</a:t>
                  </a:r>
                  <a:endParaRPr lang="en-US" sz="2000" b="1" dirty="0"/>
                </a:p>
              </p:txBody>
            </p:sp>
            <p:grpSp>
              <p:nvGrpSpPr>
                <p:cNvPr id="22" name="Group 8"/>
                <p:cNvGrpSpPr/>
                <p:nvPr/>
              </p:nvGrpSpPr>
              <p:grpSpPr>
                <a:xfrm>
                  <a:off x="914400" y="685800"/>
                  <a:ext cx="2755900" cy="1475692"/>
                  <a:chOff x="914400" y="685800"/>
                  <a:chExt cx="2755900" cy="1475692"/>
                </a:xfrm>
              </p:grpSpPr>
              <p:grpSp>
                <p:nvGrpSpPr>
                  <p:cNvPr id="23" name="Group 9"/>
                  <p:cNvGrpSpPr/>
                  <p:nvPr/>
                </p:nvGrpSpPr>
                <p:grpSpPr>
                  <a:xfrm>
                    <a:off x="914400" y="854384"/>
                    <a:ext cx="1028890" cy="1307108"/>
                    <a:chOff x="914400" y="854384"/>
                    <a:chExt cx="1028890" cy="1307108"/>
                  </a:xfrm>
                </p:grpSpPr>
                <p:cxnSp>
                  <p:nvCxnSpPr>
                    <p:cNvPr id="18" name="Straight Arrow Connector 17"/>
                    <p:cNvCxnSpPr/>
                    <p:nvPr/>
                  </p:nvCxnSpPr>
                  <p:spPr>
                    <a:xfrm>
                      <a:off x="914400" y="1180198"/>
                      <a:ext cx="10288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938351" y="854384"/>
                      <a:ext cx="0" cy="13071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Group 10"/>
                  <p:cNvGrpSpPr/>
                  <p:nvPr/>
                </p:nvGrpSpPr>
                <p:grpSpPr>
                  <a:xfrm>
                    <a:off x="914400" y="685800"/>
                    <a:ext cx="2755900" cy="1307108"/>
                    <a:chOff x="914400" y="685800"/>
                    <a:chExt cx="2755900" cy="1307108"/>
                  </a:xfrm>
                </p:grpSpPr>
                <p:grpSp>
                  <p:nvGrpSpPr>
                    <p:cNvPr id="25" name="Group 11"/>
                    <p:cNvGrpSpPr/>
                    <p:nvPr/>
                  </p:nvGrpSpPr>
                  <p:grpSpPr>
                    <a:xfrm>
                      <a:off x="914400" y="685800"/>
                      <a:ext cx="2755900" cy="1307108"/>
                      <a:chOff x="914400" y="685800"/>
                      <a:chExt cx="2755900" cy="1307108"/>
                    </a:xfrm>
                  </p:grpSpPr>
                  <p:cxnSp>
                    <p:nvCxnSpPr>
                      <p:cNvPr id="15" name="Straight Connector 14"/>
                      <p:cNvCxnSpPr/>
                      <p:nvPr/>
                    </p:nvCxnSpPr>
                    <p:spPr>
                      <a:xfrm flipV="1">
                        <a:off x="914400" y="685800"/>
                        <a:ext cx="0" cy="130710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670300" y="685800"/>
                        <a:ext cx="0" cy="128051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14400" y="833528"/>
                        <a:ext cx="2755900" cy="0"/>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62472" y="798144"/>
                      <a:ext cx="336952" cy="461665"/>
                    </a:xfrm>
                    <a:prstGeom prst="rect">
                      <a:avLst/>
                    </a:prstGeom>
                    <a:noFill/>
                  </p:spPr>
                  <p:txBody>
                    <a:bodyPr wrap="none" rtlCol="0">
                      <a:spAutoFit/>
                    </a:bodyPr>
                    <a:lstStyle/>
                    <a:p>
                      <a:r>
                        <a:rPr lang="en-US" sz="2400" b="1" dirty="0" smtClean="0"/>
                        <a:t>a</a:t>
                      </a:r>
                      <a:endParaRPr lang="en-US" sz="2400" b="1" dirty="0"/>
                    </a:p>
                  </p:txBody>
                </p:sp>
                <p:sp>
                  <p:nvSpPr>
                    <p:cNvPr id="14" name="TextBox 13"/>
                    <p:cNvSpPr txBox="1"/>
                    <p:nvPr/>
                  </p:nvSpPr>
                  <p:spPr>
                    <a:xfrm>
                      <a:off x="2357265" y="864391"/>
                      <a:ext cx="352982" cy="461665"/>
                    </a:xfrm>
                    <a:prstGeom prst="rect">
                      <a:avLst/>
                    </a:prstGeom>
                    <a:noFill/>
                  </p:spPr>
                  <p:txBody>
                    <a:bodyPr wrap="none" rtlCol="0">
                      <a:spAutoFit/>
                    </a:bodyPr>
                    <a:lstStyle/>
                    <a:p>
                      <a:r>
                        <a:rPr lang="en-US" sz="2400" b="1" dirty="0">
                          <a:latin typeface="Symbol" pitchFamily="18" charset="2"/>
                        </a:rPr>
                        <a:t>l</a:t>
                      </a:r>
                    </a:p>
                  </p:txBody>
                </p:sp>
              </p:grpSp>
            </p:grpSp>
            <p:grpSp>
              <p:nvGrpSpPr>
                <p:cNvPr id="30" name="Group 3151"/>
                <p:cNvGrpSpPr/>
                <p:nvPr/>
              </p:nvGrpSpPr>
              <p:grpSpPr>
                <a:xfrm>
                  <a:off x="939606" y="1339354"/>
                  <a:ext cx="998746" cy="626958"/>
                  <a:chOff x="3005138" y="2795588"/>
                  <a:chExt cx="4133850" cy="3257550"/>
                </a:xfrm>
              </p:grpSpPr>
              <p:sp>
                <p:nvSpPr>
                  <p:cNvPr id="3150" name="Freeform 84"/>
                  <p:cNvSpPr>
                    <a:spLocks/>
                  </p:cNvSpPr>
                  <p:nvPr/>
                </p:nvSpPr>
                <p:spPr bwMode="auto">
                  <a:xfrm>
                    <a:off x="3005138" y="2795588"/>
                    <a:ext cx="2619375" cy="3257550"/>
                  </a:xfrm>
                  <a:custGeom>
                    <a:avLst/>
                    <a:gdLst>
                      <a:gd name="T0" fmla="*/ 24 w 1650"/>
                      <a:gd name="T1" fmla="*/ 1986 h 2052"/>
                      <a:gd name="T2" fmla="*/ 60 w 1650"/>
                      <a:gd name="T3" fmla="*/ 1890 h 2052"/>
                      <a:gd name="T4" fmla="*/ 102 w 1650"/>
                      <a:gd name="T5" fmla="*/ 1794 h 2052"/>
                      <a:gd name="T6" fmla="*/ 138 w 1650"/>
                      <a:gd name="T7" fmla="*/ 1698 h 2052"/>
                      <a:gd name="T8" fmla="*/ 180 w 1650"/>
                      <a:gd name="T9" fmla="*/ 1602 h 2052"/>
                      <a:gd name="T10" fmla="*/ 216 w 1650"/>
                      <a:gd name="T11" fmla="*/ 1506 h 2052"/>
                      <a:gd name="T12" fmla="*/ 258 w 1650"/>
                      <a:gd name="T13" fmla="*/ 1416 h 2052"/>
                      <a:gd name="T14" fmla="*/ 294 w 1650"/>
                      <a:gd name="T15" fmla="*/ 1326 h 2052"/>
                      <a:gd name="T16" fmla="*/ 336 w 1650"/>
                      <a:gd name="T17" fmla="*/ 1236 h 2052"/>
                      <a:gd name="T18" fmla="*/ 372 w 1650"/>
                      <a:gd name="T19" fmla="*/ 1146 h 2052"/>
                      <a:gd name="T20" fmla="*/ 414 w 1650"/>
                      <a:gd name="T21" fmla="*/ 1062 h 2052"/>
                      <a:gd name="T22" fmla="*/ 450 w 1650"/>
                      <a:gd name="T23" fmla="*/ 978 h 2052"/>
                      <a:gd name="T24" fmla="*/ 492 w 1650"/>
                      <a:gd name="T25" fmla="*/ 894 h 2052"/>
                      <a:gd name="T26" fmla="*/ 528 w 1650"/>
                      <a:gd name="T27" fmla="*/ 816 h 2052"/>
                      <a:gd name="T28" fmla="*/ 570 w 1650"/>
                      <a:gd name="T29" fmla="*/ 744 h 2052"/>
                      <a:gd name="T30" fmla="*/ 606 w 1650"/>
                      <a:gd name="T31" fmla="*/ 666 h 2052"/>
                      <a:gd name="T32" fmla="*/ 648 w 1650"/>
                      <a:gd name="T33" fmla="*/ 600 h 2052"/>
                      <a:gd name="T34" fmla="*/ 690 w 1650"/>
                      <a:gd name="T35" fmla="*/ 534 h 2052"/>
                      <a:gd name="T36" fmla="*/ 726 w 1650"/>
                      <a:gd name="T37" fmla="*/ 468 h 2052"/>
                      <a:gd name="T38" fmla="*/ 768 w 1650"/>
                      <a:gd name="T39" fmla="*/ 408 h 2052"/>
                      <a:gd name="T40" fmla="*/ 804 w 1650"/>
                      <a:gd name="T41" fmla="*/ 354 h 2052"/>
                      <a:gd name="T42" fmla="*/ 846 w 1650"/>
                      <a:gd name="T43" fmla="*/ 300 h 2052"/>
                      <a:gd name="T44" fmla="*/ 882 w 1650"/>
                      <a:gd name="T45" fmla="*/ 252 h 2052"/>
                      <a:gd name="T46" fmla="*/ 924 w 1650"/>
                      <a:gd name="T47" fmla="*/ 204 h 2052"/>
                      <a:gd name="T48" fmla="*/ 960 w 1650"/>
                      <a:gd name="T49" fmla="*/ 168 h 2052"/>
                      <a:gd name="T50" fmla="*/ 1002 w 1650"/>
                      <a:gd name="T51" fmla="*/ 132 h 2052"/>
                      <a:gd name="T52" fmla="*/ 1038 w 1650"/>
                      <a:gd name="T53" fmla="*/ 96 h 2052"/>
                      <a:gd name="T54" fmla="*/ 1080 w 1650"/>
                      <a:gd name="T55" fmla="*/ 72 h 2052"/>
                      <a:gd name="T56" fmla="*/ 1116 w 1650"/>
                      <a:gd name="T57" fmla="*/ 48 h 2052"/>
                      <a:gd name="T58" fmla="*/ 1158 w 1650"/>
                      <a:gd name="T59" fmla="*/ 30 h 2052"/>
                      <a:gd name="T60" fmla="*/ 1194 w 1650"/>
                      <a:gd name="T61" fmla="*/ 12 h 2052"/>
                      <a:gd name="T62" fmla="*/ 1236 w 1650"/>
                      <a:gd name="T63" fmla="*/ 6 h 2052"/>
                      <a:gd name="T64" fmla="*/ 1272 w 1650"/>
                      <a:gd name="T65" fmla="*/ 0 h 2052"/>
                      <a:gd name="T66" fmla="*/ 1314 w 1650"/>
                      <a:gd name="T67" fmla="*/ 0 h 2052"/>
                      <a:gd name="T68" fmla="*/ 1350 w 1650"/>
                      <a:gd name="T69" fmla="*/ 0 h 2052"/>
                      <a:gd name="T70" fmla="*/ 1392 w 1650"/>
                      <a:gd name="T71" fmla="*/ 12 h 2052"/>
                      <a:gd name="T72" fmla="*/ 1428 w 1650"/>
                      <a:gd name="T73" fmla="*/ 24 h 2052"/>
                      <a:gd name="T74" fmla="*/ 1470 w 1650"/>
                      <a:gd name="T75" fmla="*/ 42 h 2052"/>
                      <a:gd name="T76" fmla="*/ 1506 w 1650"/>
                      <a:gd name="T77" fmla="*/ 60 h 2052"/>
                      <a:gd name="T78" fmla="*/ 1548 w 1650"/>
                      <a:gd name="T79" fmla="*/ 90 h 2052"/>
                      <a:gd name="T80" fmla="*/ 1584 w 1650"/>
                      <a:gd name="T81" fmla="*/ 120 h 2052"/>
                      <a:gd name="T82" fmla="*/ 1626 w 1650"/>
                      <a:gd name="T83" fmla="*/ 156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50" h="2052">
                        <a:moveTo>
                          <a:pt x="0" y="2052"/>
                        </a:moveTo>
                        <a:lnTo>
                          <a:pt x="12" y="2016"/>
                        </a:lnTo>
                        <a:lnTo>
                          <a:pt x="24" y="1986"/>
                        </a:lnTo>
                        <a:lnTo>
                          <a:pt x="36" y="1950"/>
                        </a:lnTo>
                        <a:lnTo>
                          <a:pt x="48" y="1920"/>
                        </a:lnTo>
                        <a:lnTo>
                          <a:pt x="60" y="1890"/>
                        </a:lnTo>
                        <a:lnTo>
                          <a:pt x="78" y="1854"/>
                        </a:lnTo>
                        <a:lnTo>
                          <a:pt x="90" y="1824"/>
                        </a:lnTo>
                        <a:lnTo>
                          <a:pt x="102" y="1794"/>
                        </a:lnTo>
                        <a:lnTo>
                          <a:pt x="114" y="1758"/>
                        </a:lnTo>
                        <a:lnTo>
                          <a:pt x="126" y="1728"/>
                        </a:lnTo>
                        <a:lnTo>
                          <a:pt x="138" y="1698"/>
                        </a:lnTo>
                        <a:lnTo>
                          <a:pt x="156" y="1662"/>
                        </a:lnTo>
                        <a:lnTo>
                          <a:pt x="168" y="1632"/>
                        </a:lnTo>
                        <a:lnTo>
                          <a:pt x="180" y="1602"/>
                        </a:lnTo>
                        <a:lnTo>
                          <a:pt x="192" y="1572"/>
                        </a:lnTo>
                        <a:lnTo>
                          <a:pt x="204" y="1536"/>
                        </a:lnTo>
                        <a:lnTo>
                          <a:pt x="216" y="1506"/>
                        </a:lnTo>
                        <a:lnTo>
                          <a:pt x="234" y="1476"/>
                        </a:lnTo>
                        <a:lnTo>
                          <a:pt x="246" y="1446"/>
                        </a:lnTo>
                        <a:lnTo>
                          <a:pt x="258" y="1416"/>
                        </a:lnTo>
                        <a:lnTo>
                          <a:pt x="270" y="1386"/>
                        </a:lnTo>
                        <a:lnTo>
                          <a:pt x="282" y="1356"/>
                        </a:lnTo>
                        <a:lnTo>
                          <a:pt x="294" y="1326"/>
                        </a:lnTo>
                        <a:lnTo>
                          <a:pt x="312" y="1296"/>
                        </a:lnTo>
                        <a:lnTo>
                          <a:pt x="324" y="1266"/>
                        </a:lnTo>
                        <a:lnTo>
                          <a:pt x="336" y="1236"/>
                        </a:lnTo>
                        <a:lnTo>
                          <a:pt x="348" y="1206"/>
                        </a:lnTo>
                        <a:lnTo>
                          <a:pt x="360" y="1176"/>
                        </a:lnTo>
                        <a:lnTo>
                          <a:pt x="372" y="1146"/>
                        </a:lnTo>
                        <a:lnTo>
                          <a:pt x="390" y="1116"/>
                        </a:lnTo>
                        <a:lnTo>
                          <a:pt x="402" y="1086"/>
                        </a:lnTo>
                        <a:lnTo>
                          <a:pt x="414" y="1062"/>
                        </a:lnTo>
                        <a:lnTo>
                          <a:pt x="426" y="1032"/>
                        </a:lnTo>
                        <a:lnTo>
                          <a:pt x="438" y="1002"/>
                        </a:lnTo>
                        <a:lnTo>
                          <a:pt x="450" y="978"/>
                        </a:lnTo>
                        <a:lnTo>
                          <a:pt x="468" y="948"/>
                        </a:lnTo>
                        <a:lnTo>
                          <a:pt x="480" y="924"/>
                        </a:lnTo>
                        <a:lnTo>
                          <a:pt x="492" y="894"/>
                        </a:lnTo>
                        <a:lnTo>
                          <a:pt x="504" y="870"/>
                        </a:lnTo>
                        <a:lnTo>
                          <a:pt x="516" y="840"/>
                        </a:lnTo>
                        <a:lnTo>
                          <a:pt x="528" y="816"/>
                        </a:lnTo>
                        <a:lnTo>
                          <a:pt x="546" y="792"/>
                        </a:lnTo>
                        <a:lnTo>
                          <a:pt x="558" y="768"/>
                        </a:lnTo>
                        <a:lnTo>
                          <a:pt x="570" y="744"/>
                        </a:lnTo>
                        <a:lnTo>
                          <a:pt x="582" y="714"/>
                        </a:lnTo>
                        <a:lnTo>
                          <a:pt x="594" y="690"/>
                        </a:lnTo>
                        <a:lnTo>
                          <a:pt x="606" y="666"/>
                        </a:lnTo>
                        <a:lnTo>
                          <a:pt x="624" y="642"/>
                        </a:lnTo>
                        <a:lnTo>
                          <a:pt x="636" y="618"/>
                        </a:lnTo>
                        <a:lnTo>
                          <a:pt x="648" y="600"/>
                        </a:lnTo>
                        <a:lnTo>
                          <a:pt x="660" y="576"/>
                        </a:lnTo>
                        <a:lnTo>
                          <a:pt x="672" y="552"/>
                        </a:lnTo>
                        <a:lnTo>
                          <a:pt x="690" y="534"/>
                        </a:lnTo>
                        <a:lnTo>
                          <a:pt x="702" y="510"/>
                        </a:lnTo>
                        <a:lnTo>
                          <a:pt x="714" y="486"/>
                        </a:lnTo>
                        <a:lnTo>
                          <a:pt x="726" y="468"/>
                        </a:lnTo>
                        <a:lnTo>
                          <a:pt x="738" y="450"/>
                        </a:lnTo>
                        <a:lnTo>
                          <a:pt x="750" y="426"/>
                        </a:lnTo>
                        <a:lnTo>
                          <a:pt x="768" y="408"/>
                        </a:lnTo>
                        <a:lnTo>
                          <a:pt x="780" y="390"/>
                        </a:lnTo>
                        <a:lnTo>
                          <a:pt x="792" y="372"/>
                        </a:lnTo>
                        <a:lnTo>
                          <a:pt x="804" y="354"/>
                        </a:lnTo>
                        <a:lnTo>
                          <a:pt x="816" y="336"/>
                        </a:lnTo>
                        <a:lnTo>
                          <a:pt x="828" y="318"/>
                        </a:lnTo>
                        <a:lnTo>
                          <a:pt x="846" y="300"/>
                        </a:lnTo>
                        <a:lnTo>
                          <a:pt x="858" y="282"/>
                        </a:lnTo>
                        <a:lnTo>
                          <a:pt x="870" y="264"/>
                        </a:lnTo>
                        <a:lnTo>
                          <a:pt x="882" y="252"/>
                        </a:lnTo>
                        <a:lnTo>
                          <a:pt x="894" y="234"/>
                        </a:lnTo>
                        <a:lnTo>
                          <a:pt x="906" y="222"/>
                        </a:lnTo>
                        <a:lnTo>
                          <a:pt x="924" y="204"/>
                        </a:lnTo>
                        <a:lnTo>
                          <a:pt x="936" y="192"/>
                        </a:lnTo>
                        <a:lnTo>
                          <a:pt x="948" y="180"/>
                        </a:lnTo>
                        <a:lnTo>
                          <a:pt x="960" y="168"/>
                        </a:lnTo>
                        <a:lnTo>
                          <a:pt x="972" y="156"/>
                        </a:lnTo>
                        <a:lnTo>
                          <a:pt x="984" y="144"/>
                        </a:lnTo>
                        <a:lnTo>
                          <a:pt x="1002" y="132"/>
                        </a:lnTo>
                        <a:lnTo>
                          <a:pt x="1014" y="120"/>
                        </a:lnTo>
                        <a:lnTo>
                          <a:pt x="1026" y="108"/>
                        </a:lnTo>
                        <a:lnTo>
                          <a:pt x="1038" y="96"/>
                        </a:lnTo>
                        <a:lnTo>
                          <a:pt x="1050" y="90"/>
                        </a:lnTo>
                        <a:lnTo>
                          <a:pt x="1062" y="78"/>
                        </a:lnTo>
                        <a:lnTo>
                          <a:pt x="1080" y="72"/>
                        </a:lnTo>
                        <a:lnTo>
                          <a:pt x="1092" y="60"/>
                        </a:lnTo>
                        <a:lnTo>
                          <a:pt x="1104" y="54"/>
                        </a:lnTo>
                        <a:lnTo>
                          <a:pt x="1116" y="48"/>
                        </a:lnTo>
                        <a:lnTo>
                          <a:pt x="1128" y="42"/>
                        </a:lnTo>
                        <a:lnTo>
                          <a:pt x="1140" y="36"/>
                        </a:lnTo>
                        <a:lnTo>
                          <a:pt x="1158" y="30"/>
                        </a:lnTo>
                        <a:lnTo>
                          <a:pt x="1170" y="24"/>
                        </a:lnTo>
                        <a:lnTo>
                          <a:pt x="1182" y="18"/>
                        </a:lnTo>
                        <a:lnTo>
                          <a:pt x="1194" y="12"/>
                        </a:lnTo>
                        <a:lnTo>
                          <a:pt x="1206" y="12"/>
                        </a:lnTo>
                        <a:lnTo>
                          <a:pt x="1218" y="6"/>
                        </a:lnTo>
                        <a:lnTo>
                          <a:pt x="1236" y="6"/>
                        </a:lnTo>
                        <a:lnTo>
                          <a:pt x="1248" y="0"/>
                        </a:lnTo>
                        <a:lnTo>
                          <a:pt x="1260" y="0"/>
                        </a:lnTo>
                        <a:lnTo>
                          <a:pt x="1272" y="0"/>
                        </a:lnTo>
                        <a:lnTo>
                          <a:pt x="1284" y="0"/>
                        </a:lnTo>
                        <a:lnTo>
                          <a:pt x="1302" y="0"/>
                        </a:lnTo>
                        <a:lnTo>
                          <a:pt x="1314" y="0"/>
                        </a:lnTo>
                        <a:lnTo>
                          <a:pt x="1326" y="0"/>
                        </a:lnTo>
                        <a:lnTo>
                          <a:pt x="1338" y="0"/>
                        </a:lnTo>
                        <a:lnTo>
                          <a:pt x="1350" y="0"/>
                        </a:lnTo>
                        <a:lnTo>
                          <a:pt x="1362" y="6"/>
                        </a:lnTo>
                        <a:lnTo>
                          <a:pt x="1380" y="6"/>
                        </a:lnTo>
                        <a:lnTo>
                          <a:pt x="1392" y="12"/>
                        </a:lnTo>
                        <a:lnTo>
                          <a:pt x="1404" y="12"/>
                        </a:lnTo>
                        <a:lnTo>
                          <a:pt x="1416" y="18"/>
                        </a:lnTo>
                        <a:lnTo>
                          <a:pt x="1428" y="24"/>
                        </a:lnTo>
                        <a:lnTo>
                          <a:pt x="1440" y="30"/>
                        </a:lnTo>
                        <a:lnTo>
                          <a:pt x="1458" y="36"/>
                        </a:lnTo>
                        <a:lnTo>
                          <a:pt x="1470" y="42"/>
                        </a:lnTo>
                        <a:lnTo>
                          <a:pt x="1482" y="48"/>
                        </a:lnTo>
                        <a:lnTo>
                          <a:pt x="1494" y="54"/>
                        </a:lnTo>
                        <a:lnTo>
                          <a:pt x="1506" y="60"/>
                        </a:lnTo>
                        <a:lnTo>
                          <a:pt x="1518" y="72"/>
                        </a:lnTo>
                        <a:lnTo>
                          <a:pt x="1536" y="78"/>
                        </a:lnTo>
                        <a:lnTo>
                          <a:pt x="1548" y="90"/>
                        </a:lnTo>
                        <a:lnTo>
                          <a:pt x="1560" y="96"/>
                        </a:lnTo>
                        <a:lnTo>
                          <a:pt x="1572" y="108"/>
                        </a:lnTo>
                        <a:lnTo>
                          <a:pt x="1584" y="120"/>
                        </a:lnTo>
                        <a:lnTo>
                          <a:pt x="1596" y="132"/>
                        </a:lnTo>
                        <a:lnTo>
                          <a:pt x="1614" y="144"/>
                        </a:lnTo>
                        <a:lnTo>
                          <a:pt x="1626" y="156"/>
                        </a:lnTo>
                        <a:lnTo>
                          <a:pt x="1638" y="168"/>
                        </a:lnTo>
                        <a:lnTo>
                          <a:pt x="1650" y="180"/>
                        </a:lnTo>
                      </a:path>
                    </a:pathLst>
                  </a:custGeom>
                  <a:noFill/>
                  <a:ln w="317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1" name="Freeform 85"/>
                  <p:cNvSpPr>
                    <a:spLocks/>
                  </p:cNvSpPr>
                  <p:nvPr/>
                </p:nvSpPr>
                <p:spPr bwMode="auto">
                  <a:xfrm>
                    <a:off x="5624513" y="3081336"/>
                    <a:ext cx="1514475" cy="2962273"/>
                  </a:xfrm>
                  <a:custGeom>
                    <a:avLst/>
                    <a:gdLst>
                      <a:gd name="T0" fmla="*/ 12 w 954"/>
                      <a:gd name="T1" fmla="*/ 12 h 1866"/>
                      <a:gd name="T2" fmla="*/ 42 w 954"/>
                      <a:gd name="T3" fmla="*/ 42 h 1866"/>
                      <a:gd name="T4" fmla="*/ 66 w 954"/>
                      <a:gd name="T5" fmla="*/ 72 h 1866"/>
                      <a:gd name="T6" fmla="*/ 90 w 954"/>
                      <a:gd name="T7" fmla="*/ 102 h 1866"/>
                      <a:gd name="T8" fmla="*/ 120 w 954"/>
                      <a:gd name="T9" fmla="*/ 138 h 1866"/>
                      <a:gd name="T10" fmla="*/ 144 w 954"/>
                      <a:gd name="T11" fmla="*/ 174 h 1866"/>
                      <a:gd name="T12" fmla="*/ 168 w 954"/>
                      <a:gd name="T13" fmla="*/ 210 h 1866"/>
                      <a:gd name="T14" fmla="*/ 198 w 954"/>
                      <a:gd name="T15" fmla="*/ 246 h 1866"/>
                      <a:gd name="T16" fmla="*/ 222 w 954"/>
                      <a:gd name="T17" fmla="*/ 288 h 1866"/>
                      <a:gd name="T18" fmla="*/ 246 w 954"/>
                      <a:gd name="T19" fmla="*/ 330 h 1866"/>
                      <a:gd name="T20" fmla="*/ 276 w 954"/>
                      <a:gd name="T21" fmla="*/ 372 h 1866"/>
                      <a:gd name="T22" fmla="*/ 300 w 954"/>
                      <a:gd name="T23" fmla="*/ 420 h 1866"/>
                      <a:gd name="T24" fmla="*/ 324 w 954"/>
                      <a:gd name="T25" fmla="*/ 462 h 1866"/>
                      <a:gd name="T26" fmla="*/ 354 w 954"/>
                      <a:gd name="T27" fmla="*/ 510 h 1866"/>
                      <a:gd name="T28" fmla="*/ 378 w 954"/>
                      <a:gd name="T29" fmla="*/ 564 h 1866"/>
                      <a:gd name="T30" fmla="*/ 402 w 954"/>
                      <a:gd name="T31" fmla="*/ 612 h 1866"/>
                      <a:gd name="T32" fmla="*/ 432 w 954"/>
                      <a:gd name="T33" fmla="*/ 660 h 1866"/>
                      <a:gd name="T34" fmla="*/ 456 w 954"/>
                      <a:gd name="T35" fmla="*/ 714 h 1866"/>
                      <a:gd name="T36" fmla="*/ 480 w 954"/>
                      <a:gd name="T37" fmla="*/ 768 h 1866"/>
                      <a:gd name="T38" fmla="*/ 510 w 954"/>
                      <a:gd name="T39" fmla="*/ 822 h 1866"/>
                      <a:gd name="T40" fmla="*/ 534 w 954"/>
                      <a:gd name="T41" fmla="*/ 882 h 1866"/>
                      <a:gd name="T42" fmla="*/ 558 w 954"/>
                      <a:gd name="T43" fmla="*/ 936 h 1866"/>
                      <a:gd name="T44" fmla="*/ 588 w 954"/>
                      <a:gd name="T45" fmla="*/ 996 h 1866"/>
                      <a:gd name="T46" fmla="*/ 612 w 954"/>
                      <a:gd name="T47" fmla="*/ 1056 h 1866"/>
                      <a:gd name="T48" fmla="*/ 636 w 954"/>
                      <a:gd name="T49" fmla="*/ 1116 h 1866"/>
                      <a:gd name="T50" fmla="*/ 666 w 954"/>
                      <a:gd name="T51" fmla="*/ 1176 h 1866"/>
                      <a:gd name="T52" fmla="*/ 690 w 954"/>
                      <a:gd name="T53" fmla="*/ 1236 h 1866"/>
                      <a:gd name="T54" fmla="*/ 714 w 954"/>
                      <a:gd name="T55" fmla="*/ 1296 h 1866"/>
                      <a:gd name="T56" fmla="*/ 744 w 954"/>
                      <a:gd name="T57" fmla="*/ 1356 h 1866"/>
                      <a:gd name="T58" fmla="*/ 768 w 954"/>
                      <a:gd name="T59" fmla="*/ 1422 h 1866"/>
                      <a:gd name="T60" fmla="*/ 792 w 954"/>
                      <a:gd name="T61" fmla="*/ 1482 h 1866"/>
                      <a:gd name="T62" fmla="*/ 822 w 954"/>
                      <a:gd name="T63" fmla="*/ 1548 h 1866"/>
                      <a:gd name="T64" fmla="*/ 846 w 954"/>
                      <a:gd name="T65" fmla="*/ 1614 h 1866"/>
                      <a:gd name="T66" fmla="*/ 870 w 954"/>
                      <a:gd name="T67" fmla="*/ 1674 h 1866"/>
                      <a:gd name="T68" fmla="*/ 900 w 954"/>
                      <a:gd name="T69" fmla="*/ 1740 h 1866"/>
                      <a:gd name="T70" fmla="*/ 924 w 954"/>
                      <a:gd name="T71" fmla="*/ 1806 h 1866"/>
                      <a:gd name="T72" fmla="*/ 954 w 954"/>
                      <a:gd name="T73" fmla="*/ 1866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54" h="1866">
                        <a:moveTo>
                          <a:pt x="0" y="0"/>
                        </a:moveTo>
                        <a:lnTo>
                          <a:pt x="12" y="12"/>
                        </a:lnTo>
                        <a:lnTo>
                          <a:pt x="24" y="24"/>
                        </a:lnTo>
                        <a:lnTo>
                          <a:pt x="42" y="42"/>
                        </a:lnTo>
                        <a:lnTo>
                          <a:pt x="54" y="54"/>
                        </a:lnTo>
                        <a:lnTo>
                          <a:pt x="66" y="72"/>
                        </a:lnTo>
                        <a:lnTo>
                          <a:pt x="78" y="84"/>
                        </a:lnTo>
                        <a:lnTo>
                          <a:pt x="90" y="102"/>
                        </a:lnTo>
                        <a:lnTo>
                          <a:pt x="102" y="120"/>
                        </a:lnTo>
                        <a:lnTo>
                          <a:pt x="120" y="138"/>
                        </a:lnTo>
                        <a:lnTo>
                          <a:pt x="132" y="156"/>
                        </a:lnTo>
                        <a:lnTo>
                          <a:pt x="144" y="174"/>
                        </a:lnTo>
                        <a:lnTo>
                          <a:pt x="156" y="192"/>
                        </a:lnTo>
                        <a:lnTo>
                          <a:pt x="168" y="210"/>
                        </a:lnTo>
                        <a:lnTo>
                          <a:pt x="180" y="228"/>
                        </a:lnTo>
                        <a:lnTo>
                          <a:pt x="198" y="246"/>
                        </a:lnTo>
                        <a:lnTo>
                          <a:pt x="210" y="270"/>
                        </a:lnTo>
                        <a:lnTo>
                          <a:pt x="222" y="288"/>
                        </a:lnTo>
                        <a:lnTo>
                          <a:pt x="234" y="306"/>
                        </a:lnTo>
                        <a:lnTo>
                          <a:pt x="246" y="330"/>
                        </a:lnTo>
                        <a:lnTo>
                          <a:pt x="258" y="354"/>
                        </a:lnTo>
                        <a:lnTo>
                          <a:pt x="276" y="372"/>
                        </a:lnTo>
                        <a:lnTo>
                          <a:pt x="288" y="396"/>
                        </a:lnTo>
                        <a:lnTo>
                          <a:pt x="300" y="420"/>
                        </a:lnTo>
                        <a:lnTo>
                          <a:pt x="312" y="438"/>
                        </a:lnTo>
                        <a:lnTo>
                          <a:pt x="324" y="462"/>
                        </a:lnTo>
                        <a:lnTo>
                          <a:pt x="342" y="486"/>
                        </a:lnTo>
                        <a:lnTo>
                          <a:pt x="354" y="510"/>
                        </a:lnTo>
                        <a:lnTo>
                          <a:pt x="366" y="534"/>
                        </a:lnTo>
                        <a:lnTo>
                          <a:pt x="378" y="564"/>
                        </a:lnTo>
                        <a:lnTo>
                          <a:pt x="390" y="588"/>
                        </a:lnTo>
                        <a:lnTo>
                          <a:pt x="402" y="612"/>
                        </a:lnTo>
                        <a:lnTo>
                          <a:pt x="420" y="636"/>
                        </a:lnTo>
                        <a:lnTo>
                          <a:pt x="432" y="660"/>
                        </a:lnTo>
                        <a:lnTo>
                          <a:pt x="444" y="690"/>
                        </a:lnTo>
                        <a:lnTo>
                          <a:pt x="456" y="714"/>
                        </a:lnTo>
                        <a:lnTo>
                          <a:pt x="468" y="744"/>
                        </a:lnTo>
                        <a:lnTo>
                          <a:pt x="480" y="768"/>
                        </a:lnTo>
                        <a:lnTo>
                          <a:pt x="498" y="798"/>
                        </a:lnTo>
                        <a:lnTo>
                          <a:pt x="510" y="822"/>
                        </a:lnTo>
                        <a:lnTo>
                          <a:pt x="522" y="852"/>
                        </a:lnTo>
                        <a:lnTo>
                          <a:pt x="534" y="882"/>
                        </a:lnTo>
                        <a:lnTo>
                          <a:pt x="546" y="906"/>
                        </a:lnTo>
                        <a:lnTo>
                          <a:pt x="558" y="936"/>
                        </a:lnTo>
                        <a:lnTo>
                          <a:pt x="576" y="966"/>
                        </a:lnTo>
                        <a:lnTo>
                          <a:pt x="588" y="996"/>
                        </a:lnTo>
                        <a:lnTo>
                          <a:pt x="600" y="1026"/>
                        </a:lnTo>
                        <a:lnTo>
                          <a:pt x="612" y="1056"/>
                        </a:lnTo>
                        <a:lnTo>
                          <a:pt x="624" y="1086"/>
                        </a:lnTo>
                        <a:lnTo>
                          <a:pt x="636" y="1116"/>
                        </a:lnTo>
                        <a:lnTo>
                          <a:pt x="654" y="1146"/>
                        </a:lnTo>
                        <a:lnTo>
                          <a:pt x="666" y="1176"/>
                        </a:lnTo>
                        <a:lnTo>
                          <a:pt x="678" y="1206"/>
                        </a:lnTo>
                        <a:lnTo>
                          <a:pt x="690" y="1236"/>
                        </a:lnTo>
                        <a:lnTo>
                          <a:pt x="702" y="1266"/>
                        </a:lnTo>
                        <a:lnTo>
                          <a:pt x="714" y="1296"/>
                        </a:lnTo>
                        <a:lnTo>
                          <a:pt x="732" y="1326"/>
                        </a:lnTo>
                        <a:lnTo>
                          <a:pt x="744" y="1356"/>
                        </a:lnTo>
                        <a:lnTo>
                          <a:pt x="756" y="1392"/>
                        </a:lnTo>
                        <a:lnTo>
                          <a:pt x="768" y="1422"/>
                        </a:lnTo>
                        <a:lnTo>
                          <a:pt x="780" y="1452"/>
                        </a:lnTo>
                        <a:lnTo>
                          <a:pt x="792" y="1482"/>
                        </a:lnTo>
                        <a:lnTo>
                          <a:pt x="810" y="1518"/>
                        </a:lnTo>
                        <a:lnTo>
                          <a:pt x="822" y="1548"/>
                        </a:lnTo>
                        <a:lnTo>
                          <a:pt x="834" y="1578"/>
                        </a:lnTo>
                        <a:lnTo>
                          <a:pt x="846" y="1614"/>
                        </a:lnTo>
                        <a:lnTo>
                          <a:pt x="858" y="1644"/>
                        </a:lnTo>
                        <a:lnTo>
                          <a:pt x="870" y="1674"/>
                        </a:lnTo>
                        <a:lnTo>
                          <a:pt x="888" y="1710"/>
                        </a:lnTo>
                        <a:lnTo>
                          <a:pt x="900" y="1740"/>
                        </a:lnTo>
                        <a:lnTo>
                          <a:pt x="912" y="1770"/>
                        </a:lnTo>
                        <a:lnTo>
                          <a:pt x="924" y="1806"/>
                        </a:lnTo>
                        <a:lnTo>
                          <a:pt x="936" y="1836"/>
                        </a:lnTo>
                        <a:lnTo>
                          <a:pt x="954" y="1866"/>
                        </a:lnTo>
                      </a:path>
                    </a:pathLst>
                  </a:custGeom>
                  <a:noFill/>
                  <a:ln w="317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1" name="Group 22"/>
              <p:cNvGrpSpPr/>
              <p:nvPr/>
            </p:nvGrpSpPr>
            <p:grpSpPr>
              <a:xfrm>
                <a:off x="1066800" y="1722157"/>
                <a:ext cx="821491" cy="741668"/>
                <a:chOff x="264437" y="2505670"/>
                <a:chExt cx="971532" cy="914400"/>
              </a:xfrm>
            </p:grpSpPr>
            <p:sp>
              <p:nvSpPr>
                <p:cNvPr id="2" name="Oval 1"/>
                <p:cNvSpPr/>
                <p:nvPr/>
              </p:nvSpPr>
              <p:spPr>
                <a:xfrm>
                  <a:off x="267625" y="2505670"/>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46141" y="2505670"/>
                  <a:ext cx="300082" cy="369332"/>
                </a:xfrm>
                <a:prstGeom prst="rect">
                  <a:avLst/>
                </a:prstGeom>
                <a:noFill/>
              </p:spPr>
              <p:txBody>
                <a:bodyPr wrap="none" rtlCol="0">
                  <a:spAutoFit/>
                </a:bodyPr>
                <a:lstStyle/>
                <a:p>
                  <a:r>
                    <a:rPr lang="en-US" b="1" dirty="0" smtClean="0"/>
                    <a:t>+</a:t>
                  </a:r>
                  <a:endParaRPr lang="en-US" b="1" dirty="0"/>
                </a:p>
              </p:txBody>
            </p:sp>
            <p:sp>
              <p:nvSpPr>
                <p:cNvPr id="77" name="TextBox 76"/>
                <p:cNvSpPr txBox="1"/>
                <p:nvPr/>
              </p:nvSpPr>
              <p:spPr>
                <a:xfrm>
                  <a:off x="935887" y="2754908"/>
                  <a:ext cx="300082" cy="369332"/>
                </a:xfrm>
                <a:prstGeom prst="rect">
                  <a:avLst/>
                </a:prstGeom>
                <a:noFill/>
              </p:spPr>
              <p:txBody>
                <a:bodyPr wrap="none" rtlCol="0">
                  <a:spAutoFit/>
                </a:bodyPr>
                <a:lstStyle/>
                <a:p>
                  <a:r>
                    <a:rPr lang="en-US" b="1" dirty="0" smtClean="0"/>
                    <a:t>+</a:t>
                  </a:r>
                  <a:endParaRPr lang="en-US" b="1" dirty="0"/>
                </a:p>
              </p:txBody>
            </p:sp>
            <p:sp>
              <p:nvSpPr>
                <p:cNvPr id="78" name="TextBox 77"/>
                <p:cNvSpPr txBox="1"/>
                <p:nvPr/>
              </p:nvSpPr>
              <p:spPr>
                <a:xfrm>
                  <a:off x="857285" y="3045427"/>
                  <a:ext cx="300082" cy="369332"/>
                </a:xfrm>
                <a:prstGeom prst="rect">
                  <a:avLst/>
                </a:prstGeom>
                <a:noFill/>
              </p:spPr>
              <p:txBody>
                <a:bodyPr wrap="none" rtlCol="0">
                  <a:spAutoFit/>
                </a:bodyPr>
                <a:lstStyle/>
                <a:p>
                  <a:r>
                    <a:rPr lang="en-US" b="1" dirty="0" smtClean="0"/>
                    <a:t>+</a:t>
                  </a:r>
                  <a:endParaRPr lang="en-US" b="1" dirty="0"/>
                </a:p>
              </p:txBody>
            </p:sp>
            <p:grpSp>
              <p:nvGrpSpPr>
                <p:cNvPr id="3136" name="Group 21"/>
                <p:cNvGrpSpPr/>
                <p:nvPr/>
              </p:nvGrpSpPr>
              <p:grpSpPr>
                <a:xfrm>
                  <a:off x="493037" y="3124240"/>
                  <a:ext cx="228600" cy="246197"/>
                  <a:chOff x="742246" y="6084048"/>
                  <a:chExt cx="228600" cy="246197"/>
                </a:xfrm>
              </p:grpSpPr>
              <p:sp>
                <p:nvSpPr>
                  <p:cNvPr id="6" name="Oval 5"/>
                  <p:cNvSpPr/>
                  <p:nvPr/>
                </p:nvSpPr>
                <p:spPr>
                  <a:xfrm>
                    <a:off x="742246" y="6084048"/>
                    <a:ext cx="228600" cy="246197"/>
                  </a:xfrm>
                  <a:prstGeom prst="ellipse">
                    <a:avLst/>
                  </a:prstGeom>
                  <a:solidFill>
                    <a:srgbClr val="0000C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782051" y="6207146"/>
                    <a:ext cx="10093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37" name="Group 82"/>
                <p:cNvGrpSpPr/>
                <p:nvPr/>
              </p:nvGrpSpPr>
              <p:grpSpPr>
                <a:xfrm>
                  <a:off x="264437" y="2839771"/>
                  <a:ext cx="228600" cy="246197"/>
                  <a:chOff x="742246" y="6084048"/>
                  <a:chExt cx="228600" cy="246197"/>
                </a:xfrm>
              </p:grpSpPr>
              <p:sp>
                <p:nvSpPr>
                  <p:cNvPr id="84" name="Oval 83"/>
                  <p:cNvSpPr/>
                  <p:nvPr/>
                </p:nvSpPr>
                <p:spPr>
                  <a:xfrm>
                    <a:off x="742246" y="6084048"/>
                    <a:ext cx="228600" cy="246197"/>
                  </a:xfrm>
                  <a:prstGeom prst="ellipse">
                    <a:avLst/>
                  </a:prstGeom>
                  <a:solidFill>
                    <a:srgbClr val="0000C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p:nvPr/>
                </p:nvCxnSpPr>
                <p:spPr>
                  <a:xfrm>
                    <a:off x="782051" y="6207146"/>
                    <a:ext cx="10093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39" name="Group 85"/>
                <p:cNvGrpSpPr/>
                <p:nvPr/>
              </p:nvGrpSpPr>
              <p:grpSpPr>
                <a:xfrm>
                  <a:off x="429230" y="2567237"/>
                  <a:ext cx="228600" cy="246197"/>
                  <a:chOff x="742246" y="6084048"/>
                  <a:chExt cx="228600" cy="246197"/>
                </a:xfrm>
              </p:grpSpPr>
              <p:sp>
                <p:nvSpPr>
                  <p:cNvPr id="87" name="Oval 86"/>
                  <p:cNvSpPr/>
                  <p:nvPr/>
                </p:nvSpPr>
                <p:spPr>
                  <a:xfrm>
                    <a:off x="742246" y="6084048"/>
                    <a:ext cx="228600" cy="246197"/>
                  </a:xfrm>
                  <a:prstGeom prst="ellipse">
                    <a:avLst/>
                  </a:prstGeom>
                  <a:solidFill>
                    <a:srgbClr val="0000C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782051" y="6207146"/>
                    <a:ext cx="10093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29" name="Straight Arrow Connector 28"/>
            <p:cNvCxnSpPr>
              <a:stCxn id="77" idx="1"/>
              <a:endCxn id="84" idx="6"/>
            </p:cNvCxnSpPr>
            <p:nvPr/>
          </p:nvCxnSpPr>
          <p:spPr>
            <a:xfrm flipH="1">
              <a:off x="1260096" y="2074095"/>
              <a:ext cx="374457" cy="18896"/>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1266163" y="1966312"/>
              <a:ext cx="374457" cy="18896"/>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1359513" y="2252342"/>
              <a:ext cx="374457" cy="18896"/>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grpSp>
        <p:nvGrpSpPr>
          <p:cNvPr id="3140" name="Group 3139"/>
          <p:cNvGrpSpPr/>
          <p:nvPr/>
        </p:nvGrpSpPr>
        <p:grpSpPr>
          <a:xfrm>
            <a:off x="4572000" y="576949"/>
            <a:ext cx="4626452" cy="2813788"/>
            <a:chOff x="4572000" y="576949"/>
            <a:chExt cx="4626452" cy="2813788"/>
          </a:xfrm>
        </p:grpSpPr>
        <p:grpSp>
          <p:nvGrpSpPr>
            <p:cNvPr id="3141" name="Group 3135"/>
            <p:cNvGrpSpPr/>
            <p:nvPr/>
          </p:nvGrpSpPr>
          <p:grpSpPr>
            <a:xfrm>
              <a:off x="4572000" y="576949"/>
              <a:ext cx="4626452" cy="2813788"/>
              <a:chOff x="4572000" y="576949"/>
              <a:chExt cx="4626452" cy="2813788"/>
            </a:xfrm>
          </p:grpSpPr>
          <p:grpSp>
            <p:nvGrpSpPr>
              <p:cNvPr id="3144" name="Group 3201"/>
              <p:cNvGrpSpPr/>
              <p:nvPr/>
            </p:nvGrpSpPr>
            <p:grpSpPr>
              <a:xfrm>
                <a:off x="4572000" y="576949"/>
                <a:ext cx="4626452" cy="2813788"/>
                <a:chOff x="4552244" y="587819"/>
                <a:chExt cx="4626452" cy="2813788"/>
              </a:xfrm>
            </p:grpSpPr>
            <p:grpSp>
              <p:nvGrpSpPr>
                <p:cNvPr id="3145" name="Group 115"/>
                <p:cNvGrpSpPr/>
                <p:nvPr/>
              </p:nvGrpSpPr>
              <p:grpSpPr>
                <a:xfrm>
                  <a:off x="4552244" y="587819"/>
                  <a:ext cx="4626452" cy="2813788"/>
                  <a:chOff x="-19547" y="685800"/>
                  <a:chExt cx="4626452" cy="2813788"/>
                </a:xfrm>
              </p:grpSpPr>
              <p:graphicFrame>
                <p:nvGraphicFramePr>
                  <p:cNvPr id="117" name="Object 116"/>
                  <p:cNvGraphicFramePr>
                    <a:graphicFrameLocks noChangeAspect="1"/>
                  </p:cNvGraphicFramePr>
                  <p:nvPr>
                    <p:extLst>
                      <p:ext uri="{D42A27DB-BD31-4B8C-83A1-F6EECF244321}">
                        <p14:modId xmlns:p14="http://schemas.microsoft.com/office/powerpoint/2010/main" val="3444449293"/>
                      </p:ext>
                    </p:extLst>
                  </p:nvPr>
                </p:nvGraphicFramePr>
                <p:xfrm>
                  <a:off x="1552555" y="2229588"/>
                  <a:ext cx="3054350" cy="1270000"/>
                </p:xfrm>
                <a:graphic>
                  <a:graphicData uri="http://schemas.openxmlformats.org/presentationml/2006/ole">
                    <mc:AlternateContent xmlns:mc="http://schemas.openxmlformats.org/markup-compatibility/2006">
                      <mc:Choice xmlns:v="urn:schemas-microsoft-com:vml" Requires="v">
                        <p:oleObj spid="_x0000_s74022" name="Equation" r:id="rId14" imgW="1562040" imgH="660240" progId="Equation.DSMT4">
                          <p:embed/>
                        </p:oleObj>
                      </mc:Choice>
                      <mc:Fallback>
                        <p:oleObj name="Equation" r:id="rId14" imgW="1562040" imgH="660240" progId="Equation.DSMT4">
                          <p:embed/>
                          <p:pic>
                            <p:nvPicPr>
                              <p:cNvPr id="117" name="Object 116"/>
                              <p:cNvPicPr>
                                <a:picLocks noChangeAspect="1" noChangeArrowheads="1"/>
                              </p:cNvPicPr>
                              <p:nvPr/>
                            </p:nvPicPr>
                            <p:blipFill>
                              <a:blip r:embed="rId15"/>
                              <a:srcRect/>
                              <a:stretch>
                                <a:fillRect/>
                              </a:stretch>
                            </p:blipFill>
                            <p:spPr bwMode="auto">
                              <a:xfrm>
                                <a:off x="1552555" y="2229588"/>
                                <a:ext cx="3054350"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46" name="Group 117"/>
                  <p:cNvGrpSpPr/>
                  <p:nvPr/>
                </p:nvGrpSpPr>
                <p:grpSpPr>
                  <a:xfrm>
                    <a:off x="914400" y="1210270"/>
                    <a:ext cx="2755900" cy="1544638"/>
                    <a:chOff x="914400" y="838200"/>
                    <a:chExt cx="2755900" cy="1544638"/>
                  </a:xfrm>
                </p:grpSpPr>
                <p:sp>
                  <p:nvSpPr>
                    <p:cNvPr id="135" name="Freeform 34"/>
                    <p:cNvSpPr>
                      <a:spLocks/>
                    </p:cNvSpPr>
                    <p:nvPr/>
                  </p:nvSpPr>
                  <p:spPr bwMode="auto">
                    <a:xfrm>
                      <a:off x="1822659" y="858838"/>
                      <a:ext cx="234950" cy="1524000"/>
                    </a:xfrm>
                    <a:custGeom>
                      <a:avLst/>
                      <a:gdLst/>
                      <a:ahLst/>
                      <a:cxnLst>
                        <a:cxn ang="0">
                          <a:pos x="48" y="0"/>
                        </a:cxn>
                        <a:cxn ang="0">
                          <a:pos x="288" y="816"/>
                        </a:cxn>
                        <a:cxn ang="0">
                          <a:pos x="0" y="1680"/>
                        </a:cxn>
                      </a:cxnLst>
                      <a:rect l="0" t="0" r="r" b="b"/>
                      <a:pathLst>
                        <a:path w="296" h="1680">
                          <a:moveTo>
                            <a:pt x="48" y="0"/>
                          </a:moveTo>
                          <a:cubicBezTo>
                            <a:pt x="172" y="268"/>
                            <a:pt x="296" y="536"/>
                            <a:pt x="288" y="816"/>
                          </a:cubicBezTo>
                          <a:cubicBezTo>
                            <a:pt x="280" y="1096"/>
                            <a:pt x="140" y="1388"/>
                            <a:pt x="0" y="1680"/>
                          </a:cubicBezTo>
                        </a:path>
                      </a:pathLst>
                    </a:custGeom>
                    <a:noFill/>
                    <a:ln w="38100" cmpd="sng">
                      <a:solidFill>
                        <a:schemeClr val="accent4">
                          <a:lumMod val="50000"/>
                        </a:schemeClr>
                      </a:solidFill>
                      <a:prstDash val="sysDot"/>
                      <a:round/>
                      <a:headEnd/>
                      <a:tailEnd/>
                    </a:ln>
                    <a:effectLst/>
                  </p:spPr>
                  <p:txBody>
                    <a:bodyPr/>
                    <a:lstStyle/>
                    <a:p>
                      <a:endParaRPr lang="en-US"/>
                    </a:p>
                  </p:txBody>
                </p:sp>
                <p:cxnSp>
                  <p:nvCxnSpPr>
                    <p:cNvPr id="136" name="Straight Connector 135"/>
                    <p:cNvCxnSpPr/>
                    <p:nvPr/>
                  </p:nvCxnSpPr>
                  <p:spPr>
                    <a:xfrm>
                      <a:off x="914400" y="1600200"/>
                      <a:ext cx="2755900"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37" name="Freeform 34"/>
                    <p:cNvSpPr>
                      <a:spLocks/>
                    </p:cNvSpPr>
                    <p:nvPr/>
                  </p:nvSpPr>
                  <p:spPr bwMode="auto">
                    <a:xfrm flipH="1">
                      <a:off x="914400" y="838200"/>
                      <a:ext cx="234950" cy="1524000"/>
                    </a:xfrm>
                    <a:custGeom>
                      <a:avLst/>
                      <a:gdLst/>
                      <a:ahLst/>
                      <a:cxnLst>
                        <a:cxn ang="0">
                          <a:pos x="48" y="0"/>
                        </a:cxn>
                        <a:cxn ang="0">
                          <a:pos x="288" y="816"/>
                        </a:cxn>
                        <a:cxn ang="0">
                          <a:pos x="0" y="1680"/>
                        </a:cxn>
                      </a:cxnLst>
                      <a:rect l="0" t="0" r="r" b="b"/>
                      <a:pathLst>
                        <a:path w="296" h="1680">
                          <a:moveTo>
                            <a:pt x="48" y="0"/>
                          </a:moveTo>
                          <a:cubicBezTo>
                            <a:pt x="172" y="268"/>
                            <a:pt x="296" y="536"/>
                            <a:pt x="288" y="816"/>
                          </a:cubicBezTo>
                          <a:cubicBezTo>
                            <a:pt x="280" y="1096"/>
                            <a:pt x="140" y="1388"/>
                            <a:pt x="0" y="1680"/>
                          </a:cubicBezTo>
                        </a:path>
                      </a:pathLst>
                    </a:custGeom>
                    <a:noFill/>
                    <a:ln w="38100" cmpd="sng">
                      <a:solidFill>
                        <a:schemeClr val="accent4">
                          <a:lumMod val="50000"/>
                        </a:schemeClr>
                      </a:solidFill>
                      <a:prstDash val="sysDot"/>
                      <a:round/>
                      <a:headEnd/>
                      <a:tailEnd/>
                    </a:ln>
                    <a:effectLst/>
                  </p:spPr>
                  <p:txBody>
                    <a:bodyPr/>
                    <a:lstStyle/>
                    <a:p>
                      <a:endParaRPr lang="en-US"/>
                    </a:p>
                  </p:txBody>
                </p:sp>
              </p:grpSp>
              <p:sp>
                <p:nvSpPr>
                  <p:cNvPr id="119" name="TextBox 118"/>
                  <p:cNvSpPr txBox="1"/>
                  <p:nvPr/>
                </p:nvSpPr>
                <p:spPr>
                  <a:xfrm>
                    <a:off x="2292350" y="2044005"/>
                    <a:ext cx="378630" cy="461665"/>
                  </a:xfrm>
                  <a:prstGeom prst="rect">
                    <a:avLst/>
                  </a:prstGeom>
                  <a:noFill/>
                </p:spPr>
                <p:txBody>
                  <a:bodyPr wrap="none" rtlCol="0">
                    <a:spAutoFit/>
                  </a:bodyPr>
                  <a:lstStyle/>
                  <a:p>
                    <a:r>
                      <a:rPr lang="en-US" sz="2400" b="1" dirty="0" smtClean="0"/>
                      <a:t>H</a:t>
                    </a:r>
                    <a:endParaRPr lang="en-US" sz="2400" b="1" dirty="0"/>
                  </a:p>
                </p:txBody>
              </p:sp>
              <p:sp>
                <p:nvSpPr>
                  <p:cNvPr id="120" name="TextBox 119"/>
                  <p:cNvSpPr txBox="1"/>
                  <p:nvPr/>
                </p:nvSpPr>
                <p:spPr>
                  <a:xfrm>
                    <a:off x="-19547" y="1785251"/>
                    <a:ext cx="958917" cy="400110"/>
                  </a:xfrm>
                  <a:prstGeom prst="rect">
                    <a:avLst/>
                  </a:prstGeom>
                  <a:noFill/>
                </p:spPr>
                <p:txBody>
                  <a:bodyPr wrap="none" rtlCol="0">
                    <a:spAutoFit/>
                  </a:bodyPr>
                  <a:lstStyle/>
                  <a:p>
                    <a:r>
                      <a:rPr lang="en-US" sz="2000" b="1" dirty="0" smtClean="0">
                        <a:latin typeface="Symbol" pitchFamily="18" charset="2"/>
                      </a:rPr>
                      <a:t>w</a:t>
                    </a:r>
                    <a:r>
                      <a:rPr lang="en-US" sz="2000" b="1" dirty="0" smtClean="0"/>
                      <a:t>t=</a:t>
                    </a:r>
                    <a:r>
                      <a:rPr lang="en-US" sz="2000" b="1" dirty="0" smtClean="0">
                        <a:latin typeface="Symbol" pitchFamily="18" charset="2"/>
                      </a:rPr>
                      <a:t>p</a:t>
                    </a:r>
                    <a:r>
                      <a:rPr lang="en-US" sz="2000" b="1" dirty="0" smtClean="0"/>
                      <a:t>/2</a:t>
                    </a:r>
                    <a:endParaRPr lang="en-US" sz="2000" b="1" dirty="0"/>
                  </a:p>
                </p:txBody>
              </p:sp>
              <p:grpSp>
                <p:nvGrpSpPr>
                  <p:cNvPr id="3147" name="Group 120"/>
                  <p:cNvGrpSpPr/>
                  <p:nvPr/>
                </p:nvGrpSpPr>
                <p:grpSpPr>
                  <a:xfrm>
                    <a:off x="914400" y="685800"/>
                    <a:ext cx="2755900" cy="1475692"/>
                    <a:chOff x="914400" y="685800"/>
                    <a:chExt cx="2755900" cy="1475692"/>
                  </a:xfrm>
                </p:grpSpPr>
                <p:grpSp>
                  <p:nvGrpSpPr>
                    <p:cNvPr id="3148" name="Group 124"/>
                    <p:cNvGrpSpPr/>
                    <p:nvPr/>
                  </p:nvGrpSpPr>
                  <p:grpSpPr>
                    <a:xfrm>
                      <a:off x="914400" y="854384"/>
                      <a:ext cx="1028890" cy="1307108"/>
                      <a:chOff x="914400" y="854384"/>
                      <a:chExt cx="1028890" cy="1307108"/>
                    </a:xfrm>
                  </p:grpSpPr>
                  <p:cxnSp>
                    <p:nvCxnSpPr>
                      <p:cNvPr id="133" name="Straight Arrow Connector 132"/>
                      <p:cNvCxnSpPr/>
                      <p:nvPr/>
                    </p:nvCxnSpPr>
                    <p:spPr>
                      <a:xfrm>
                        <a:off x="914400" y="1180198"/>
                        <a:ext cx="10288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1938351" y="854384"/>
                        <a:ext cx="0" cy="13071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49" name="Group 125"/>
                    <p:cNvGrpSpPr/>
                    <p:nvPr/>
                  </p:nvGrpSpPr>
                  <p:grpSpPr>
                    <a:xfrm>
                      <a:off x="914400" y="685800"/>
                      <a:ext cx="2755900" cy="1307108"/>
                      <a:chOff x="914400" y="685800"/>
                      <a:chExt cx="2755900" cy="1307108"/>
                    </a:xfrm>
                  </p:grpSpPr>
                  <p:grpSp>
                    <p:nvGrpSpPr>
                      <p:cNvPr id="3152" name="Group 126"/>
                      <p:cNvGrpSpPr/>
                      <p:nvPr/>
                    </p:nvGrpSpPr>
                    <p:grpSpPr>
                      <a:xfrm>
                        <a:off x="914400" y="685800"/>
                        <a:ext cx="2755900" cy="1307108"/>
                        <a:chOff x="914400" y="685800"/>
                        <a:chExt cx="2755900" cy="1307108"/>
                      </a:xfrm>
                    </p:grpSpPr>
                    <p:cxnSp>
                      <p:nvCxnSpPr>
                        <p:cNvPr id="130" name="Straight Connector 129"/>
                        <p:cNvCxnSpPr/>
                        <p:nvPr/>
                      </p:nvCxnSpPr>
                      <p:spPr>
                        <a:xfrm flipV="1">
                          <a:off x="914400" y="685800"/>
                          <a:ext cx="0" cy="130710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3670300" y="685800"/>
                          <a:ext cx="0" cy="128051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914400" y="833528"/>
                          <a:ext cx="2755900" cy="0"/>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grpSp>
                  <p:sp>
                    <p:nvSpPr>
                      <p:cNvPr id="128" name="TextBox 127"/>
                      <p:cNvSpPr txBox="1"/>
                      <p:nvPr/>
                    </p:nvSpPr>
                    <p:spPr>
                      <a:xfrm>
                        <a:off x="1462472" y="798144"/>
                        <a:ext cx="336952" cy="461665"/>
                      </a:xfrm>
                      <a:prstGeom prst="rect">
                        <a:avLst/>
                      </a:prstGeom>
                      <a:noFill/>
                    </p:spPr>
                    <p:txBody>
                      <a:bodyPr wrap="none" rtlCol="0">
                        <a:spAutoFit/>
                      </a:bodyPr>
                      <a:lstStyle/>
                      <a:p>
                        <a:r>
                          <a:rPr lang="en-US" sz="2400" b="1" dirty="0" smtClean="0"/>
                          <a:t>a</a:t>
                        </a:r>
                        <a:endParaRPr lang="en-US" sz="2400" b="1" dirty="0"/>
                      </a:p>
                    </p:txBody>
                  </p:sp>
                  <p:sp>
                    <p:nvSpPr>
                      <p:cNvPr id="129" name="TextBox 128"/>
                      <p:cNvSpPr txBox="1"/>
                      <p:nvPr/>
                    </p:nvSpPr>
                    <p:spPr>
                      <a:xfrm>
                        <a:off x="2292350" y="931509"/>
                        <a:ext cx="352982" cy="461665"/>
                      </a:xfrm>
                      <a:prstGeom prst="rect">
                        <a:avLst/>
                      </a:prstGeom>
                      <a:noFill/>
                    </p:spPr>
                    <p:txBody>
                      <a:bodyPr wrap="none" rtlCol="0">
                        <a:spAutoFit/>
                      </a:bodyPr>
                      <a:lstStyle/>
                      <a:p>
                        <a:r>
                          <a:rPr lang="en-US" sz="2400" b="1" dirty="0">
                            <a:latin typeface="Symbol" pitchFamily="18" charset="2"/>
                          </a:rPr>
                          <a:t>l</a:t>
                        </a:r>
                      </a:p>
                    </p:txBody>
                  </p:sp>
                </p:grpSp>
              </p:grpSp>
            </p:grpSp>
            <p:grpSp>
              <p:nvGrpSpPr>
                <p:cNvPr id="3153" name="Group 3196"/>
                <p:cNvGrpSpPr/>
                <p:nvPr/>
              </p:nvGrpSpPr>
              <p:grpSpPr>
                <a:xfrm>
                  <a:off x="5486191" y="1570887"/>
                  <a:ext cx="1051179" cy="638913"/>
                  <a:chOff x="2611438" y="3505200"/>
                  <a:chExt cx="4133850" cy="3257550"/>
                </a:xfrm>
              </p:grpSpPr>
              <p:sp>
                <p:nvSpPr>
                  <p:cNvPr id="3195" name="Freeform 170"/>
                  <p:cNvSpPr>
                    <a:spLocks/>
                  </p:cNvSpPr>
                  <p:nvPr/>
                </p:nvSpPr>
                <p:spPr bwMode="auto">
                  <a:xfrm>
                    <a:off x="2611438" y="3505200"/>
                    <a:ext cx="2619375" cy="2295525"/>
                  </a:xfrm>
                  <a:custGeom>
                    <a:avLst/>
                    <a:gdLst>
                      <a:gd name="T0" fmla="*/ 24 w 1650"/>
                      <a:gd name="T1" fmla="*/ 0 h 1446"/>
                      <a:gd name="T2" fmla="*/ 60 w 1650"/>
                      <a:gd name="T3" fmla="*/ 0 h 1446"/>
                      <a:gd name="T4" fmla="*/ 102 w 1650"/>
                      <a:gd name="T5" fmla="*/ 6 h 1446"/>
                      <a:gd name="T6" fmla="*/ 138 w 1650"/>
                      <a:gd name="T7" fmla="*/ 12 h 1446"/>
                      <a:gd name="T8" fmla="*/ 180 w 1650"/>
                      <a:gd name="T9" fmla="*/ 24 h 1446"/>
                      <a:gd name="T10" fmla="*/ 216 w 1650"/>
                      <a:gd name="T11" fmla="*/ 36 h 1446"/>
                      <a:gd name="T12" fmla="*/ 258 w 1650"/>
                      <a:gd name="T13" fmla="*/ 48 h 1446"/>
                      <a:gd name="T14" fmla="*/ 294 w 1650"/>
                      <a:gd name="T15" fmla="*/ 66 h 1446"/>
                      <a:gd name="T16" fmla="*/ 336 w 1650"/>
                      <a:gd name="T17" fmla="*/ 84 h 1446"/>
                      <a:gd name="T18" fmla="*/ 372 w 1650"/>
                      <a:gd name="T19" fmla="*/ 102 h 1446"/>
                      <a:gd name="T20" fmla="*/ 414 w 1650"/>
                      <a:gd name="T21" fmla="*/ 126 h 1446"/>
                      <a:gd name="T22" fmla="*/ 450 w 1650"/>
                      <a:gd name="T23" fmla="*/ 150 h 1446"/>
                      <a:gd name="T24" fmla="*/ 492 w 1650"/>
                      <a:gd name="T25" fmla="*/ 174 h 1446"/>
                      <a:gd name="T26" fmla="*/ 528 w 1650"/>
                      <a:gd name="T27" fmla="*/ 204 h 1446"/>
                      <a:gd name="T28" fmla="*/ 570 w 1650"/>
                      <a:gd name="T29" fmla="*/ 234 h 1446"/>
                      <a:gd name="T30" fmla="*/ 606 w 1650"/>
                      <a:gd name="T31" fmla="*/ 264 h 1446"/>
                      <a:gd name="T32" fmla="*/ 648 w 1650"/>
                      <a:gd name="T33" fmla="*/ 300 h 1446"/>
                      <a:gd name="T34" fmla="*/ 690 w 1650"/>
                      <a:gd name="T35" fmla="*/ 330 h 1446"/>
                      <a:gd name="T36" fmla="*/ 726 w 1650"/>
                      <a:gd name="T37" fmla="*/ 372 h 1446"/>
                      <a:gd name="T38" fmla="*/ 768 w 1650"/>
                      <a:gd name="T39" fmla="*/ 408 h 1446"/>
                      <a:gd name="T40" fmla="*/ 804 w 1650"/>
                      <a:gd name="T41" fmla="*/ 444 h 1446"/>
                      <a:gd name="T42" fmla="*/ 846 w 1650"/>
                      <a:gd name="T43" fmla="*/ 486 h 1446"/>
                      <a:gd name="T44" fmla="*/ 882 w 1650"/>
                      <a:gd name="T45" fmla="*/ 528 h 1446"/>
                      <a:gd name="T46" fmla="*/ 924 w 1650"/>
                      <a:gd name="T47" fmla="*/ 570 h 1446"/>
                      <a:gd name="T48" fmla="*/ 960 w 1650"/>
                      <a:gd name="T49" fmla="*/ 618 h 1446"/>
                      <a:gd name="T50" fmla="*/ 1002 w 1650"/>
                      <a:gd name="T51" fmla="*/ 660 h 1446"/>
                      <a:gd name="T52" fmla="*/ 1038 w 1650"/>
                      <a:gd name="T53" fmla="*/ 708 h 1446"/>
                      <a:gd name="T54" fmla="*/ 1080 w 1650"/>
                      <a:gd name="T55" fmla="*/ 750 h 1446"/>
                      <a:gd name="T56" fmla="*/ 1116 w 1650"/>
                      <a:gd name="T57" fmla="*/ 798 h 1446"/>
                      <a:gd name="T58" fmla="*/ 1158 w 1650"/>
                      <a:gd name="T59" fmla="*/ 846 h 1446"/>
                      <a:gd name="T60" fmla="*/ 1194 w 1650"/>
                      <a:gd name="T61" fmla="*/ 894 h 1446"/>
                      <a:gd name="T62" fmla="*/ 1236 w 1650"/>
                      <a:gd name="T63" fmla="*/ 942 h 1446"/>
                      <a:gd name="T64" fmla="*/ 1272 w 1650"/>
                      <a:gd name="T65" fmla="*/ 990 h 1446"/>
                      <a:gd name="T66" fmla="*/ 1314 w 1650"/>
                      <a:gd name="T67" fmla="*/ 1038 h 1446"/>
                      <a:gd name="T68" fmla="*/ 1350 w 1650"/>
                      <a:gd name="T69" fmla="*/ 1086 h 1446"/>
                      <a:gd name="T70" fmla="*/ 1392 w 1650"/>
                      <a:gd name="T71" fmla="*/ 1134 h 1446"/>
                      <a:gd name="T72" fmla="*/ 1428 w 1650"/>
                      <a:gd name="T73" fmla="*/ 1182 h 1446"/>
                      <a:gd name="T74" fmla="*/ 1470 w 1650"/>
                      <a:gd name="T75" fmla="*/ 1230 h 1446"/>
                      <a:gd name="T76" fmla="*/ 1506 w 1650"/>
                      <a:gd name="T77" fmla="*/ 1278 h 1446"/>
                      <a:gd name="T78" fmla="*/ 1548 w 1650"/>
                      <a:gd name="T79" fmla="*/ 1326 h 1446"/>
                      <a:gd name="T80" fmla="*/ 1584 w 1650"/>
                      <a:gd name="T81" fmla="*/ 1368 h 1446"/>
                      <a:gd name="T82" fmla="*/ 1626 w 1650"/>
                      <a:gd name="T83" fmla="*/ 1416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50" h="1446">
                        <a:moveTo>
                          <a:pt x="0" y="0"/>
                        </a:moveTo>
                        <a:lnTo>
                          <a:pt x="12" y="0"/>
                        </a:lnTo>
                        <a:lnTo>
                          <a:pt x="24" y="0"/>
                        </a:lnTo>
                        <a:lnTo>
                          <a:pt x="36" y="0"/>
                        </a:lnTo>
                        <a:lnTo>
                          <a:pt x="48" y="0"/>
                        </a:lnTo>
                        <a:lnTo>
                          <a:pt x="60" y="0"/>
                        </a:lnTo>
                        <a:lnTo>
                          <a:pt x="78" y="0"/>
                        </a:lnTo>
                        <a:lnTo>
                          <a:pt x="90" y="6"/>
                        </a:lnTo>
                        <a:lnTo>
                          <a:pt x="102" y="6"/>
                        </a:lnTo>
                        <a:lnTo>
                          <a:pt x="114" y="6"/>
                        </a:lnTo>
                        <a:lnTo>
                          <a:pt x="126" y="12"/>
                        </a:lnTo>
                        <a:lnTo>
                          <a:pt x="138" y="12"/>
                        </a:lnTo>
                        <a:lnTo>
                          <a:pt x="156" y="18"/>
                        </a:lnTo>
                        <a:lnTo>
                          <a:pt x="168" y="18"/>
                        </a:lnTo>
                        <a:lnTo>
                          <a:pt x="180" y="24"/>
                        </a:lnTo>
                        <a:lnTo>
                          <a:pt x="192" y="24"/>
                        </a:lnTo>
                        <a:lnTo>
                          <a:pt x="204" y="30"/>
                        </a:lnTo>
                        <a:lnTo>
                          <a:pt x="216" y="36"/>
                        </a:lnTo>
                        <a:lnTo>
                          <a:pt x="234" y="36"/>
                        </a:lnTo>
                        <a:lnTo>
                          <a:pt x="246" y="42"/>
                        </a:lnTo>
                        <a:lnTo>
                          <a:pt x="258" y="48"/>
                        </a:lnTo>
                        <a:lnTo>
                          <a:pt x="270" y="54"/>
                        </a:lnTo>
                        <a:lnTo>
                          <a:pt x="282" y="60"/>
                        </a:lnTo>
                        <a:lnTo>
                          <a:pt x="294" y="66"/>
                        </a:lnTo>
                        <a:lnTo>
                          <a:pt x="312" y="72"/>
                        </a:lnTo>
                        <a:lnTo>
                          <a:pt x="324" y="78"/>
                        </a:lnTo>
                        <a:lnTo>
                          <a:pt x="336" y="84"/>
                        </a:lnTo>
                        <a:lnTo>
                          <a:pt x="348" y="90"/>
                        </a:lnTo>
                        <a:lnTo>
                          <a:pt x="360" y="96"/>
                        </a:lnTo>
                        <a:lnTo>
                          <a:pt x="372" y="102"/>
                        </a:lnTo>
                        <a:lnTo>
                          <a:pt x="390" y="108"/>
                        </a:lnTo>
                        <a:lnTo>
                          <a:pt x="402" y="114"/>
                        </a:lnTo>
                        <a:lnTo>
                          <a:pt x="414" y="126"/>
                        </a:lnTo>
                        <a:lnTo>
                          <a:pt x="426" y="132"/>
                        </a:lnTo>
                        <a:lnTo>
                          <a:pt x="438" y="138"/>
                        </a:lnTo>
                        <a:lnTo>
                          <a:pt x="450" y="150"/>
                        </a:lnTo>
                        <a:lnTo>
                          <a:pt x="468" y="156"/>
                        </a:lnTo>
                        <a:lnTo>
                          <a:pt x="480" y="168"/>
                        </a:lnTo>
                        <a:lnTo>
                          <a:pt x="492" y="174"/>
                        </a:lnTo>
                        <a:lnTo>
                          <a:pt x="504" y="186"/>
                        </a:lnTo>
                        <a:lnTo>
                          <a:pt x="516" y="192"/>
                        </a:lnTo>
                        <a:lnTo>
                          <a:pt x="528" y="204"/>
                        </a:lnTo>
                        <a:lnTo>
                          <a:pt x="546" y="210"/>
                        </a:lnTo>
                        <a:lnTo>
                          <a:pt x="558" y="222"/>
                        </a:lnTo>
                        <a:lnTo>
                          <a:pt x="570" y="234"/>
                        </a:lnTo>
                        <a:lnTo>
                          <a:pt x="582" y="240"/>
                        </a:lnTo>
                        <a:lnTo>
                          <a:pt x="594" y="252"/>
                        </a:lnTo>
                        <a:lnTo>
                          <a:pt x="606" y="264"/>
                        </a:lnTo>
                        <a:lnTo>
                          <a:pt x="624" y="276"/>
                        </a:lnTo>
                        <a:lnTo>
                          <a:pt x="636" y="288"/>
                        </a:lnTo>
                        <a:lnTo>
                          <a:pt x="648" y="300"/>
                        </a:lnTo>
                        <a:lnTo>
                          <a:pt x="660" y="306"/>
                        </a:lnTo>
                        <a:lnTo>
                          <a:pt x="672" y="318"/>
                        </a:lnTo>
                        <a:lnTo>
                          <a:pt x="690" y="330"/>
                        </a:lnTo>
                        <a:lnTo>
                          <a:pt x="702" y="342"/>
                        </a:lnTo>
                        <a:lnTo>
                          <a:pt x="714" y="354"/>
                        </a:lnTo>
                        <a:lnTo>
                          <a:pt x="726" y="372"/>
                        </a:lnTo>
                        <a:lnTo>
                          <a:pt x="738" y="384"/>
                        </a:lnTo>
                        <a:lnTo>
                          <a:pt x="750" y="396"/>
                        </a:lnTo>
                        <a:lnTo>
                          <a:pt x="768" y="408"/>
                        </a:lnTo>
                        <a:lnTo>
                          <a:pt x="780" y="420"/>
                        </a:lnTo>
                        <a:lnTo>
                          <a:pt x="792" y="432"/>
                        </a:lnTo>
                        <a:lnTo>
                          <a:pt x="804" y="444"/>
                        </a:lnTo>
                        <a:lnTo>
                          <a:pt x="816" y="462"/>
                        </a:lnTo>
                        <a:lnTo>
                          <a:pt x="828" y="474"/>
                        </a:lnTo>
                        <a:lnTo>
                          <a:pt x="846" y="486"/>
                        </a:lnTo>
                        <a:lnTo>
                          <a:pt x="858" y="498"/>
                        </a:lnTo>
                        <a:lnTo>
                          <a:pt x="870" y="516"/>
                        </a:lnTo>
                        <a:lnTo>
                          <a:pt x="882" y="528"/>
                        </a:lnTo>
                        <a:lnTo>
                          <a:pt x="894" y="540"/>
                        </a:lnTo>
                        <a:lnTo>
                          <a:pt x="906" y="558"/>
                        </a:lnTo>
                        <a:lnTo>
                          <a:pt x="924" y="570"/>
                        </a:lnTo>
                        <a:lnTo>
                          <a:pt x="936" y="588"/>
                        </a:lnTo>
                        <a:lnTo>
                          <a:pt x="948" y="600"/>
                        </a:lnTo>
                        <a:lnTo>
                          <a:pt x="960" y="618"/>
                        </a:lnTo>
                        <a:lnTo>
                          <a:pt x="972" y="630"/>
                        </a:lnTo>
                        <a:lnTo>
                          <a:pt x="984" y="648"/>
                        </a:lnTo>
                        <a:lnTo>
                          <a:pt x="1002" y="660"/>
                        </a:lnTo>
                        <a:lnTo>
                          <a:pt x="1014" y="678"/>
                        </a:lnTo>
                        <a:lnTo>
                          <a:pt x="1026" y="690"/>
                        </a:lnTo>
                        <a:lnTo>
                          <a:pt x="1038" y="708"/>
                        </a:lnTo>
                        <a:lnTo>
                          <a:pt x="1050" y="720"/>
                        </a:lnTo>
                        <a:lnTo>
                          <a:pt x="1062" y="738"/>
                        </a:lnTo>
                        <a:lnTo>
                          <a:pt x="1080" y="750"/>
                        </a:lnTo>
                        <a:lnTo>
                          <a:pt x="1092" y="768"/>
                        </a:lnTo>
                        <a:lnTo>
                          <a:pt x="1104" y="786"/>
                        </a:lnTo>
                        <a:lnTo>
                          <a:pt x="1116" y="798"/>
                        </a:lnTo>
                        <a:lnTo>
                          <a:pt x="1128" y="816"/>
                        </a:lnTo>
                        <a:lnTo>
                          <a:pt x="1140" y="828"/>
                        </a:lnTo>
                        <a:lnTo>
                          <a:pt x="1158" y="846"/>
                        </a:lnTo>
                        <a:lnTo>
                          <a:pt x="1170" y="864"/>
                        </a:lnTo>
                        <a:lnTo>
                          <a:pt x="1182" y="876"/>
                        </a:lnTo>
                        <a:lnTo>
                          <a:pt x="1194" y="894"/>
                        </a:lnTo>
                        <a:lnTo>
                          <a:pt x="1206" y="912"/>
                        </a:lnTo>
                        <a:lnTo>
                          <a:pt x="1218" y="924"/>
                        </a:lnTo>
                        <a:lnTo>
                          <a:pt x="1236" y="942"/>
                        </a:lnTo>
                        <a:lnTo>
                          <a:pt x="1248" y="960"/>
                        </a:lnTo>
                        <a:lnTo>
                          <a:pt x="1260" y="972"/>
                        </a:lnTo>
                        <a:lnTo>
                          <a:pt x="1272" y="990"/>
                        </a:lnTo>
                        <a:lnTo>
                          <a:pt x="1284" y="1008"/>
                        </a:lnTo>
                        <a:lnTo>
                          <a:pt x="1302" y="1026"/>
                        </a:lnTo>
                        <a:lnTo>
                          <a:pt x="1314" y="1038"/>
                        </a:lnTo>
                        <a:lnTo>
                          <a:pt x="1326" y="1056"/>
                        </a:lnTo>
                        <a:lnTo>
                          <a:pt x="1338" y="1074"/>
                        </a:lnTo>
                        <a:lnTo>
                          <a:pt x="1350" y="1086"/>
                        </a:lnTo>
                        <a:lnTo>
                          <a:pt x="1362" y="1104"/>
                        </a:lnTo>
                        <a:lnTo>
                          <a:pt x="1380" y="1122"/>
                        </a:lnTo>
                        <a:lnTo>
                          <a:pt x="1392" y="1134"/>
                        </a:lnTo>
                        <a:lnTo>
                          <a:pt x="1404" y="1152"/>
                        </a:lnTo>
                        <a:lnTo>
                          <a:pt x="1416" y="1170"/>
                        </a:lnTo>
                        <a:lnTo>
                          <a:pt x="1428" y="1182"/>
                        </a:lnTo>
                        <a:lnTo>
                          <a:pt x="1440" y="1200"/>
                        </a:lnTo>
                        <a:lnTo>
                          <a:pt x="1458" y="1218"/>
                        </a:lnTo>
                        <a:lnTo>
                          <a:pt x="1470" y="1230"/>
                        </a:lnTo>
                        <a:lnTo>
                          <a:pt x="1482" y="1248"/>
                        </a:lnTo>
                        <a:lnTo>
                          <a:pt x="1494" y="1260"/>
                        </a:lnTo>
                        <a:lnTo>
                          <a:pt x="1506" y="1278"/>
                        </a:lnTo>
                        <a:lnTo>
                          <a:pt x="1518" y="1296"/>
                        </a:lnTo>
                        <a:lnTo>
                          <a:pt x="1536" y="1308"/>
                        </a:lnTo>
                        <a:lnTo>
                          <a:pt x="1548" y="1326"/>
                        </a:lnTo>
                        <a:lnTo>
                          <a:pt x="1560" y="1338"/>
                        </a:lnTo>
                        <a:lnTo>
                          <a:pt x="1572" y="1356"/>
                        </a:lnTo>
                        <a:lnTo>
                          <a:pt x="1584" y="1368"/>
                        </a:lnTo>
                        <a:lnTo>
                          <a:pt x="1596" y="1386"/>
                        </a:lnTo>
                        <a:lnTo>
                          <a:pt x="1614" y="1398"/>
                        </a:lnTo>
                        <a:lnTo>
                          <a:pt x="1626" y="1416"/>
                        </a:lnTo>
                        <a:lnTo>
                          <a:pt x="1638" y="1428"/>
                        </a:lnTo>
                        <a:lnTo>
                          <a:pt x="1650" y="1446"/>
                        </a:lnTo>
                      </a:path>
                    </a:pathLst>
                  </a:custGeom>
                  <a:noFill/>
                  <a:ln w="31750">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6" name="Freeform 171"/>
                  <p:cNvSpPr>
                    <a:spLocks/>
                  </p:cNvSpPr>
                  <p:nvPr/>
                </p:nvSpPr>
                <p:spPr bwMode="auto">
                  <a:xfrm>
                    <a:off x="5230813" y="5800725"/>
                    <a:ext cx="1514475" cy="962025"/>
                  </a:xfrm>
                  <a:custGeom>
                    <a:avLst/>
                    <a:gdLst>
                      <a:gd name="T0" fmla="*/ 12 w 954"/>
                      <a:gd name="T1" fmla="*/ 12 h 606"/>
                      <a:gd name="T2" fmla="*/ 42 w 954"/>
                      <a:gd name="T3" fmla="*/ 42 h 606"/>
                      <a:gd name="T4" fmla="*/ 66 w 954"/>
                      <a:gd name="T5" fmla="*/ 72 h 606"/>
                      <a:gd name="T6" fmla="*/ 90 w 954"/>
                      <a:gd name="T7" fmla="*/ 102 h 606"/>
                      <a:gd name="T8" fmla="*/ 120 w 954"/>
                      <a:gd name="T9" fmla="*/ 126 h 606"/>
                      <a:gd name="T10" fmla="*/ 144 w 954"/>
                      <a:gd name="T11" fmla="*/ 156 h 606"/>
                      <a:gd name="T12" fmla="*/ 168 w 954"/>
                      <a:gd name="T13" fmla="*/ 180 h 606"/>
                      <a:gd name="T14" fmla="*/ 198 w 954"/>
                      <a:gd name="T15" fmla="*/ 204 h 606"/>
                      <a:gd name="T16" fmla="*/ 222 w 954"/>
                      <a:gd name="T17" fmla="*/ 228 h 606"/>
                      <a:gd name="T18" fmla="*/ 246 w 954"/>
                      <a:gd name="T19" fmla="*/ 258 h 606"/>
                      <a:gd name="T20" fmla="*/ 276 w 954"/>
                      <a:gd name="T21" fmla="*/ 282 h 606"/>
                      <a:gd name="T22" fmla="*/ 300 w 954"/>
                      <a:gd name="T23" fmla="*/ 300 h 606"/>
                      <a:gd name="T24" fmla="*/ 324 w 954"/>
                      <a:gd name="T25" fmla="*/ 324 h 606"/>
                      <a:gd name="T26" fmla="*/ 354 w 954"/>
                      <a:gd name="T27" fmla="*/ 348 h 606"/>
                      <a:gd name="T28" fmla="*/ 378 w 954"/>
                      <a:gd name="T29" fmla="*/ 366 h 606"/>
                      <a:gd name="T30" fmla="*/ 402 w 954"/>
                      <a:gd name="T31" fmla="*/ 390 h 606"/>
                      <a:gd name="T32" fmla="*/ 432 w 954"/>
                      <a:gd name="T33" fmla="*/ 408 h 606"/>
                      <a:gd name="T34" fmla="*/ 456 w 954"/>
                      <a:gd name="T35" fmla="*/ 426 h 606"/>
                      <a:gd name="T36" fmla="*/ 480 w 954"/>
                      <a:gd name="T37" fmla="*/ 444 h 606"/>
                      <a:gd name="T38" fmla="*/ 510 w 954"/>
                      <a:gd name="T39" fmla="*/ 462 h 606"/>
                      <a:gd name="T40" fmla="*/ 534 w 954"/>
                      <a:gd name="T41" fmla="*/ 474 h 606"/>
                      <a:gd name="T42" fmla="*/ 558 w 954"/>
                      <a:gd name="T43" fmla="*/ 492 h 606"/>
                      <a:gd name="T44" fmla="*/ 588 w 954"/>
                      <a:gd name="T45" fmla="*/ 504 h 606"/>
                      <a:gd name="T46" fmla="*/ 612 w 954"/>
                      <a:gd name="T47" fmla="*/ 516 h 606"/>
                      <a:gd name="T48" fmla="*/ 636 w 954"/>
                      <a:gd name="T49" fmla="*/ 528 h 606"/>
                      <a:gd name="T50" fmla="*/ 666 w 954"/>
                      <a:gd name="T51" fmla="*/ 540 h 606"/>
                      <a:gd name="T52" fmla="*/ 690 w 954"/>
                      <a:gd name="T53" fmla="*/ 552 h 606"/>
                      <a:gd name="T54" fmla="*/ 714 w 954"/>
                      <a:gd name="T55" fmla="*/ 564 h 606"/>
                      <a:gd name="T56" fmla="*/ 744 w 954"/>
                      <a:gd name="T57" fmla="*/ 570 h 606"/>
                      <a:gd name="T58" fmla="*/ 768 w 954"/>
                      <a:gd name="T59" fmla="*/ 576 h 606"/>
                      <a:gd name="T60" fmla="*/ 792 w 954"/>
                      <a:gd name="T61" fmla="*/ 582 h 606"/>
                      <a:gd name="T62" fmla="*/ 822 w 954"/>
                      <a:gd name="T63" fmla="*/ 588 h 606"/>
                      <a:gd name="T64" fmla="*/ 846 w 954"/>
                      <a:gd name="T65" fmla="*/ 594 h 606"/>
                      <a:gd name="T66" fmla="*/ 870 w 954"/>
                      <a:gd name="T67" fmla="*/ 600 h 606"/>
                      <a:gd name="T68" fmla="*/ 900 w 954"/>
                      <a:gd name="T69" fmla="*/ 600 h 606"/>
                      <a:gd name="T70" fmla="*/ 924 w 954"/>
                      <a:gd name="T71" fmla="*/ 600 h 606"/>
                      <a:gd name="T72" fmla="*/ 954 w 954"/>
                      <a:gd name="T73"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54" h="606">
                        <a:moveTo>
                          <a:pt x="0" y="0"/>
                        </a:moveTo>
                        <a:lnTo>
                          <a:pt x="12" y="12"/>
                        </a:lnTo>
                        <a:lnTo>
                          <a:pt x="24" y="30"/>
                        </a:lnTo>
                        <a:lnTo>
                          <a:pt x="42" y="42"/>
                        </a:lnTo>
                        <a:lnTo>
                          <a:pt x="54" y="60"/>
                        </a:lnTo>
                        <a:lnTo>
                          <a:pt x="66" y="72"/>
                        </a:lnTo>
                        <a:lnTo>
                          <a:pt x="78" y="84"/>
                        </a:lnTo>
                        <a:lnTo>
                          <a:pt x="90" y="102"/>
                        </a:lnTo>
                        <a:lnTo>
                          <a:pt x="102" y="114"/>
                        </a:lnTo>
                        <a:lnTo>
                          <a:pt x="120" y="126"/>
                        </a:lnTo>
                        <a:lnTo>
                          <a:pt x="132" y="138"/>
                        </a:lnTo>
                        <a:lnTo>
                          <a:pt x="144" y="156"/>
                        </a:lnTo>
                        <a:lnTo>
                          <a:pt x="156" y="168"/>
                        </a:lnTo>
                        <a:lnTo>
                          <a:pt x="168" y="180"/>
                        </a:lnTo>
                        <a:lnTo>
                          <a:pt x="180" y="192"/>
                        </a:lnTo>
                        <a:lnTo>
                          <a:pt x="198" y="204"/>
                        </a:lnTo>
                        <a:lnTo>
                          <a:pt x="210" y="216"/>
                        </a:lnTo>
                        <a:lnTo>
                          <a:pt x="222" y="228"/>
                        </a:lnTo>
                        <a:lnTo>
                          <a:pt x="234" y="246"/>
                        </a:lnTo>
                        <a:lnTo>
                          <a:pt x="246" y="258"/>
                        </a:lnTo>
                        <a:lnTo>
                          <a:pt x="258" y="270"/>
                        </a:lnTo>
                        <a:lnTo>
                          <a:pt x="276" y="282"/>
                        </a:lnTo>
                        <a:lnTo>
                          <a:pt x="288" y="294"/>
                        </a:lnTo>
                        <a:lnTo>
                          <a:pt x="300" y="300"/>
                        </a:lnTo>
                        <a:lnTo>
                          <a:pt x="312" y="312"/>
                        </a:lnTo>
                        <a:lnTo>
                          <a:pt x="324" y="324"/>
                        </a:lnTo>
                        <a:lnTo>
                          <a:pt x="342" y="336"/>
                        </a:lnTo>
                        <a:lnTo>
                          <a:pt x="354" y="348"/>
                        </a:lnTo>
                        <a:lnTo>
                          <a:pt x="366" y="360"/>
                        </a:lnTo>
                        <a:lnTo>
                          <a:pt x="378" y="366"/>
                        </a:lnTo>
                        <a:lnTo>
                          <a:pt x="390" y="378"/>
                        </a:lnTo>
                        <a:lnTo>
                          <a:pt x="402" y="390"/>
                        </a:lnTo>
                        <a:lnTo>
                          <a:pt x="420" y="396"/>
                        </a:lnTo>
                        <a:lnTo>
                          <a:pt x="432" y="408"/>
                        </a:lnTo>
                        <a:lnTo>
                          <a:pt x="444" y="414"/>
                        </a:lnTo>
                        <a:lnTo>
                          <a:pt x="456" y="426"/>
                        </a:lnTo>
                        <a:lnTo>
                          <a:pt x="468" y="432"/>
                        </a:lnTo>
                        <a:lnTo>
                          <a:pt x="480" y="444"/>
                        </a:lnTo>
                        <a:lnTo>
                          <a:pt x="498" y="450"/>
                        </a:lnTo>
                        <a:lnTo>
                          <a:pt x="510" y="462"/>
                        </a:lnTo>
                        <a:lnTo>
                          <a:pt x="522" y="468"/>
                        </a:lnTo>
                        <a:lnTo>
                          <a:pt x="534" y="474"/>
                        </a:lnTo>
                        <a:lnTo>
                          <a:pt x="546" y="486"/>
                        </a:lnTo>
                        <a:lnTo>
                          <a:pt x="558" y="492"/>
                        </a:lnTo>
                        <a:lnTo>
                          <a:pt x="576" y="498"/>
                        </a:lnTo>
                        <a:lnTo>
                          <a:pt x="588" y="504"/>
                        </a:lnTo>
                        <a:lnTo>
                          <a:pt x="600" y="510"/>
                        </a:lnTo>
                        <a:lnTo>
                          <a:pt x="612" y="516"/>
                        </a:lnTo>
                        <a:lnTo>
                          <a:pt x="624" y="522"/>
                        </a:lnTo>
                        <a:lnTo>
                          <a:pt x="636" y="528"/>
                        </a:lnTo>
                        <a:lnTo>
                          <a:pt x="654" y="534"/>
                        </a:lnTo>
                        <a:lnTo>
                          <a:pt x="666" y="540"/>
                        </a:lnTo>
                        <a:lnTo>
                          <a:pt x="678" y="546"/>
                        </a:lnTo>
                        <a:lnTo>
                          <a:pt x="690" y="552"/>
                        </a:lnTo>
                        <a:lnTo>
                          <a:pt x="702" y="558"/>
                        </a:lnTo>
                        <a:lnTo>
                          <a:pt x="714" y="564"/>
                        </a:lnTo>
                        <a:lnTo>
                          <a:pt x="732" y="564"/>
                        </a:lnTo>
                        <a:lnTo>
                          <a:pt x="744" y="570"/>
                        </a:lnTo>
                        <a:lnTo>
                          <a:pt x="756" y="576"/>
                        </a:lnTo>
                        <a:lnTo>
                          <a:pt x="768" y="576"/>
                        </a:lnTo>
                        <a:lnTo>
                          <a:pt x="780" y="582"/>
                        </a:lnTo>
                        <a:lnTo>
                          <a:pt x="792" y="582"/>
                        </a:lnTo>
                        <a:lnTo>
                          <a:pt x="810" y="588"/>
                        </a:lnTo>
                        <a:lnTo>
                          <a:pt x="822" y="588"/>
                        </a:lnTo>
                        <a:lnTo>
                          <a:pt x="834" y="594"/>
                        </a:lnTo>
                        <a:lnTo>
                          <a:pt x="846" y="594"/>
                        </a:lnTo>
                        <a:lnTo>
                          <a:pt x="858" y="594"/>
                        </a:lnTo>
                        <a:lnTo>
                          <a:pt x="870" y="600"/>
                        </a:lnTo>
                        <a:lnTo>
                          <a:pt x="888" y="600"/>
                        </a:lnTo>
                        <a:lnTo>
                          <a:pt x="900" y="600"/>
                        </a:lnTo>
                        <a:lnTo>
                          <a:pt x="912" y="600"/>
                        </a:lnTo>
                        <a:lnTo>
                          <a:pt x="924" y="600"/>
                        </a:lnTo>
                        <a:lnTo>
                          <a:pt x="936" y="600"/>
                        </a:lnTo>
                        <a:lnTo>
                          <a:pt x="954" y="606"/>
                        </a:lnTo>
                      </a:path>
                    </a:pathLst>
                  </a:custGeom>
                  <a:noFill/>
                  <a:ln w="31750">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154" name="Group 96"/>
              <p:cNvGrpSpPr/>
              <p:nvPr/>
            </p:nvGrpSpPr>
            <p:grpSpPr>
              <a:xfrm>
                <a:off x="5611659" y="1568067"/>
                <a:ext cx="898483" cy="741668"/>
                <a:chOff x="2360761" y="4267200"/>
                <a:chExt cx="898483" cy="741668"/>
              </a:xfrm>
            </p:grpSpPr>
            <p:sp>
              <p:nvSpPr>
                <p:cNvPr id="98" name="Oval 97"/>
                <p:cNvSpPr/>
                <p:nvPr/>
              </p:nvSpPr>
              <p:spPr>
                <a:xfrm>
                  <a:off x="2360761" y="4267200"/>
                  <a:ext cx="773182" cy="74166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55" name="Group 98"/>
                <p:cNvGrpSpPr/>
                <p:nvPr/>
              </p:nvGrpSpPr>
              <p:grpSpPr>
                <a:xfrm>
                  <a:off x="2702304" y="4768921"/>
                  <a:ext cx="193296" cy="199690"/>
                  <a:chOff x="742246" y="6084048"/>
                  <a:chExt cx="228600" cy="246197"/>
                </a:xfrm>
              </p:grpSpPr>
              <p:sp>
                <p:nvSpPr>
                  <p:cNvPr id="110" name="Oval 109"/>
                  <p:cNvSpPr/>
                  <p:nvPr/>
                </p:nvSpPr>
                <p:spPr>
                  <a:xfrm>
                    <a:off x="742246" y="6084048"/>
                    <a:ext cx="228600" cy="246197"/>
                  </a:xfrm>
                  <a:prstGeom prst="ellipse">
                    <a:avLst/>
                  </a:prstGeom>
                  <a:solidFill>
                    <a:srgbClr val="0000C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p:cNvCxnSpPr/>
                  <p:nvPr/>
                </p:nvCxnSpPr>
                <p:spPr>
                  <a:xfrm>
                    <a:off x="782051" y="6207146"/>
                    <a:ext cx="10093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56" name="Group 99"/>
                <p:cNvGrpSpPr/>
                <p:nvPr/>
              </p:nvGrpSpPr>
              <p:grpSpPr>
                <a:xfrm>
                  <a:off x="2702304" y="4538189"/>
                  <a:ext cx="193296" cy="199690"/>
                  <a:chOff x="742246" y="6084048"/>
                  <a:chExt cx="228600" cy="246197"/>
                </a:xfrm>
              </p:grpSpPr>
              <p:sp>
                <p:nvSpPr>
                  <p:cNvPr id="108" name="Oval 107"/>
                  <p:cNvSpPr/>
                  <p:nvPr/>
                </p:nvSpPr>
                <p:spPr>
                  <a:xfrm>
                    <a:off x="742246" y="6084048"/>
                    <a:ext cx="228600" cy="246197"/>
                  </a:xfrm>
                  <a:prstGeom prst="ellipse">
                    <a:avLst/>
                  </a:prstGeom>
                  <a:solidFill>
                    <a:srgbClr val="0000C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82051" y="6207146"/>
                    <a:ext cx="10093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57" name="Group 100"/>
                <p:cNvGrpSpPr/>
                <p:nvPr/>
              </p:nvGrpSpPr>
              <p:grpSpPr>
                <a:xfrm>
                  <a:off x="2702304" y="4317137"/>
                  <a:ext cx="193296" cy="199690"/>
                  <a:chOff x="762579" y="6084048"/>
                  <a:chExt cx="228600" cy="246197"/>
                </a:xfrm>
              </p:grpSpPr>
              <p:sp>
                <p:nvSpPr>
                  <p:cNvPr id="106" name="Oval 105"/>
                  <p:cNvSpPr/>
                  <p:nvPr/>
                </p:nvSpPr>
                <p:spPr>
                  <a:xfrm>
                    <a:off x="762579" y="6084048"/>
                    <a:ext cx="228600" cy="246197"/>
                  </a:xfrm>
                  <a:prstGeom prst="ellipse">
                    <a:avLst/>
                  </a:prstGeom>
                  <a:solidFill>
                    <a:srgbClr val="0000C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782051" y="6207146"/>
                    <a:ext cx="10093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2" name="Straight Arrow Connector 101"/>
                <p:cNvCxnSpPr/>
                <p:nvPr/>
              </p:nvCxnSpPr>
              <p:spPr>
                <a:xfrm>
                  <a:off x="2882900" y="4402871"/>
                  <a:ext cx="165100"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2870200" y="4638034"/>
                  <a:ext cx="165100"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870200" y="4857681"/>
                  <a:ext cx="165100"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2952750" y="4428475"/>
                  <a:ext cx="306494" cy="400110"/>
                </a:xfrm>
                <a:prstGeom prst="rect">
                  <a:avLst/>
                </a:prstGeom>
                <a:noFill/>
              </p:spPr>
              <p:txBody>
                <a:bodyPr wrap="none" rtlCol="0">
                  <a:spAutoFit/>
                </a:bodyPr>
                <a:lstStyle/>
                <a:p>
                  <a:r>
                    <a:rPr lang="en-US" sz="2000" b="1" dirty="0" smtClean="0"/>
                    <a:t>v</a:t>
                  </a:r>
                  <a:endParaRPr lang="en-US" sz="2000" b="1" dirty="0"/>
                </a:p>
              </p:txBody>
            </p:sp>
          </p:grpSp>
        </p:grpSp>
        <p:sp>
          <p:nvSpPr>
            <p:cNvPr id="113" name="TextBox 112"/>
            <p:cNvSpPr txBox="1"/>
            <p:nvPr/>
          </p:nvSpPr>
          <p:spPr>
            <a:xfrm>
              <a:off x="5860550" y="2323723"/>
              <a:ext cx="287258" cy="461665"/>
            </a:xfrm>
            <a:prstGeom prst="rect">
              <a:avLst/>
            </a:prstGeom>
            <a:noFill/>
          </p:spPr>
          <p:txBody>
            <a:bodyPr wrap="none" rtlCol="0">
              <a:spAutoFit/>
            </a:bodyPr>
            <a:lstStyle/>
            <a:p>
              <a:r>
                <a:rPr lang="en-US" sz="2400" b="1" dirty="0"/>
                <a:t>J</a:t>
              </a:r>
            </a:p>
          </p:txBody>
        </p:sp>
        <p:cxnSp>
          <p:nvCxnSpPr>
            <p:cNvPr id="3138" name="Straight Arrow Connector 3137"/>
            <p:cNvCxnSpPr/>
            <p:nvPr/>
          </p:nvCxnSpPr>
          <p:spPr>
            <a:xfrm flipH="1">
              <a:off x="5898042" y="2396819"/>
              <a:ext cx="228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158" name="Group 121"/>
          <p:cNvGrpSpPr/>
          <p:nvPr/>
        </p:nvGrpSpPr>
        <p:grpSpPr>
          <a:xfrm>
            <a:off x="5091558" y="3430142"/>
            <a:ext cx="3638105" cy="1077218"/>
            <a:chOff x="5487858" y="1639131"/>
            <a:chExt cx="4667079" cy="1312346"/>
          </a:xfrm>
        </p:grpSpPr>
        <p:graphicFrame>
          <p:nvGraphicFramePr>
            <p:cNvPr id="123" name="Object 122"/>
            <p:cNvGraphicFramePr>
              <a:graphicFrameLocks noChangeAspect="1"/>
            </p:cNvGraphicFramePr>
            <p:nvPr>
              <p:extLst>
                <p:ext uri="{D42A27DB-BD31-4B8C-83A1-F6EECF244321}">
                  <p14:modId xmlns:p14="http://schemas.microsoft.com/office/powerpoint/2010/main" val="1044453763"/>
                </p:ext>
              </p:extLst>
            </p:nvPr>
          </p:nvGraphicFramePr>
          <p:xfrm>
            <a:off x="7299769" y="1732507"/>
            <a:ext cx="2855168" cy="1214558"/>
          </p:xfrm>
          <a:graphic>
            <a:graphicData uri="http://schemas.openxmlformats.org/presentationml/2006/ole">
              <mc:AlternateContent xmlns:mc="http://schemas.openxmlformats.org/markup-compatibility/2006">
                <mc:Choice xmlns:v="urn:schemas-microsoft-com:vml" Requires="v">
                  <p:oleObj spid="_x0000_s74023" name="Equation" r:id="rId16" imgW="2044440" imgH="888840" progId="Equation.DSMT4">
                    <p:embed/>
                  </p:oleObj>
                </mc:Choice>
                <mc:Fallback>
                  <p:oleObj name="Equation" r:id="rId16" imgW="2044440" imgH="888840" progId="Equation.DSMT4">
                    <p:embed/>
                    <p:pic>
                      <p:nvPicPr>
                        <p:cNvPr id="123" name="Object 122"/>
                        <p:cNvPicPr>
                          <a:picLocks noChangeAspect="1" noChangeArrowheads="1"/>
                        </p:cNvPicPr>
                        <p:nvPr/>
                      </p:nvPicPr>
                      <p:blipFill>
                        <a:blip r:embed="rId17"/>
                        <a:srcRect/>
                        <a:stretch>
                          <a:fillRect/>
                        </a:stretch>
                      </p:blipFill>
                      <p:spPr bwMode="auto">
                        <a:xfrm>
                          <a:off x="7299769" y="1732507"/>
                          <a:ext cx="2855168" cy="1214558"/>
                        </a:xfrm>
                        <a:prstGeom prst="rect">
                          <a:avLst/>
                        </a:prstGeom>
                        <a:noFill/>
                        <a:extLst/>
                      </p:spPr>
                    </p:pic>
                  </p:oleObj>
                </mc:Fallback>
              </mc:AlternateContent>
            </a:graphicData>
          </a:graphic>
        </p:graphicFrame>
        <p:sp>
          <p:nvSpPr>
            <p:cNvPr id="124" name="TextBox 123"/>
            <p:cNvSpPr txBox="1"/>
            <p:nvPr/>
          </p:nvSpPr>
          <p:spPr>
            <a:xfrm>
              <a:off x="5487858" y="1639131"/>
              <a:ext cx="1562172" cy="1312346"/>
            </a:xfrm>
            <a:prstGeom prst="rect">
              <a:avLst/>
            </a:prstGeom>
            <a:noFill/>
          </p:spPr>
          <p:txBody>
            <a:bodyPr wrap="square" rtlCol="0">
              <a:spAutoFit/>
            </a:bodyPr>
            <a:lstStyle/>
            <a:p>
              <a:r>
                <a:rPr lang="en-US" sz="1600" b="1" dirty="0" smtClean="0">
                  <a:solidFill>
                    <a:srgbClr val="C00000"/>
                  </a:solidFill>
                </a:rPr>
                <a:t>True</a:t>
              </a:r>
            </a:p>
            <a:p>
              <a:r>
                <a:rPr lang="en-US" sz="1600" b="1" dirty="0" smtClean="0">
                  <a:solidFill>
                    <a:srgbClr val="C00000"/>
                  </a:solidFill>
                </a:rPr>
                <a:t>Kinetic”</a:t>
              </a:r>
            </a:p>
            <a:p>
              <a:r>
                <a:rPr lang="en-US" sz="1600" b="1" dirty="0" smtClean="0">
                  <a:solidFill>
                    <a:srgbClr val="C00000"/>
                  </a:solidFill>
                </a:rPr>
                <a:t>Energy of electrons </a:t>
              </a:r>
              <a:endParaRPr lang="en-US" sz="1600" b="1" dirty="0">
                <a:solidFill>
                  <a:srgbClr val="C00000"/>
                </a:solidFill>
              </a:endParaRPr>
            </a:p>
          </p:txBody>
        </p:sp>
      </p:grpSp>
      <p:sp>
        <p:nvSpPr>
          <p:cNvPr id="3142" name="TextBox 3141"/>
          <p:cNvSpPr txBox="1"/>
          <p:nvPr/>
        </p:nvSpPr>
        <p:spPr>
          <a:xfrm>
            <a:off x="6526082" y="4485280"/>
            <a:ext cx="2208425" cy="646331"/>
          </a:xfrm>
          <a:prstGeom prst="rect">
            <a:avLst/>
          </a:prstGeom>
          <a:noFill/>
        </p:spPr>
        <p:txBody>
          <a:bodyPr wrap="none" rtlCol="0">
            <a:spAutoFit/>
          </a:bodyPr>
          <a:lstStyle/>
          <a:p>
            <a:r>
              <a:rPr lang="en-US" dirty="0" smtClean="0"/>
              <a:t>L</a:t>
            </a:r>
            <a:r>
              <a:rPr lang="en-US" baseline="-25000" dirty="0" smtClean="0"/>
              <a:t>K</a:t>
            </a:r>
            <a:r>
              <a:rPr lang="en-US" dirty="0" smtClean="0"/>
              <a:t>=Kinetic Inductance</a:t>
            </a:r>
          </a:p>
          <a:p>
            <a:r>
              <a:rPr lang="en-US" dirty="0" smtClean="0"/>
              <a:t>(inertia of electrons)</a:t>
            </a:r>
            <a:endParaRPr lang="en-US" dirty="0"/>
          </a:p>
        </p:txBody>
      </p:sp>
      <p:grpSp>
        <p:nvGrpSpPr>
          <p:cNvPr id="3159" name="Group 138"/>
          <p:cNvGrpSpPr/>
          <p:nvPr/>
        </p:nvGrpSpPr>
        <p:grpSpPr>
          <a:xfrm>
            <a:off x="2819400" y="5486400"/>
            <a:ext cx="609600" cy="990600"/>
            <a:chOff x="1219200" y="4346640"/>
            <a:chExt cx="609600" cy="990600"/>
          </a:xfrm>
        </p:grpSpPr>
        <p:grpSp>
          <p:nvGrpSpPr>
            <p:cNvPr id="3160" name="Group 139"/>
            <p:cNvGrpSpPr/>
            <p:nvPr/>
          </p:nvGrpSpPr>
          <p:grpSpPr>
            <a:xfrm>
              <a:off x="1219200" y="4346640"/>
              <a:ext cx="609600" cy="990600"/>
              <a:chOff x="3657600" y="4572000"/>
              <a:chExt cx="609600" cy="990600"/>
            </a:xfrm>
            <a:solidFill>
              <a:srgbClr val="0000CC"/>
            </a:solidFill>
          </p:grpSpPr>
          <p:sp>
            <p:nvSpPr>
              <p:cNvPr id="142" name="Rectangle 141"/>
              <p:cNvSpPr/>
              <p:nvPr/>
            </p:nvSpPr>
            <p:spPr>
              <a:xfrm>
                <a:off x="3657600" y="4953000"/>
                <a:ext cx="609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3810000" y="4730881"/>
                <a:ext cx="304800" cy="222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3733800" y="4572000"/>
                <a:ext cx="457200" cy="1588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TextBox 140"/>
            <p:cNvSpPr txBox="1"/>
            <p:nvPr/>
          </p:nvSpPr>
          <p:spPr>
            <a:xfrm>
              <a:off x="1295400" y="4888468"/>
              <a:ext cx="410690" cy="369332"/>
            </a:xfrm>
            <a:prstGeom prst="rect">
              <a:avLst/>
            </a:prstGeom>
            <a:noFill/>
          </p:spPr>
          <p:txBody>
            <a:bodyPr wrap="none" rtlCol="0">
              <a:spAutoFit/>
            </a:bodyPr>
            <a:lstStyle/>
            <a:p>
              <a:r>
                <a:rPr lang="en-US" b="1" dirty="0" smtClean="0">
                  <a:solidFill>
                    <a:schemeClr val="bg1"/>
                  </a:solidFill>
                </a:rPr>
                <a:t>U</a:t>
              </a:r>
              <a:r>
                <a:rPr lang="en-US" b="1" baseline="-25000" dirty="0">
                  <a:solidFill>
                    <a:schemeClr val="bg1"/>
                  </a:solidFill>
                </a:rPr>
                <a:t>E</a:t>
              </a:r>
            </a:p>
          </p:txBody>
        </p:sp>
      </p:grpSp>
      <p:grpSp>
        <p:nvGrpSpPr>
          <p:cNvPr id="3161" name="Group 144"/>
          <p:cNvGrpSpPr/>
          <p:nvPr/>
        </p:nvGrpSpPr>
        <p:grpSpPr>
          <a:xfrm>
            <a:off x="4581192" y="6019800"/>
            <a:ext cx="600408" cy="485293"/>
            <a:chOff x="3591981" y="4572000"/>
            <a:chExt cx="1376845" cy="990600"/>
          </a:xfrm>
        </p:grpSpPr>
        <p:grpSp>
          <p:nvGrpSpPr>
            <p:cNvPr id="3162" name="Group 145"/>
            <p:cNvGrpSpPr/>
            <p:nvPr/>
          </p:nvGrpSpPr>
          <p:grpSpPr>
            <a:xfrm>
              <a:off x="3657600" y="4572000"/>
              <a:ext cx="609600" cy="990600"/>
              <a:chOff x="3657600" y="4572000"/>
              <a:chExt cx="609600" cy="990600"/>
            </a:xfrm>
          </p:grpSpPr>
          <p:sp>
            <p:nvSpPr>
              <p:cNvPr id="148" name="Rectangle 147"/>
              <p:cNvSpPr/>
              <p:nvPr/>
            </p:nvSpPr>
            <p:spPr>
              <a:xfrm>
                <a:off x="3657600" y="4953000"/>
                <a:ext cx="609600"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3810000" y="4730881"/>
                <a:ext cx="304800" cy="2221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733800" y="4572000"/>
                <a:ext cx="457200" cy="158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7" name="TextBox 146"/>
            <p:cNvSpPr txBox="1"/>
            <p:nvPr/>
          </p:nvSpPr>
          <p:spPr>
            <a:xfrm>
              <a:off x="3591981" y="4841942"/>
              <a:ext cx="1376845" cy="628247"/>
            </a:xfrm>
            <a:prstGeom prst="rect">
              <a:avLst/>
            </a:prstGeom>
            <a:noFill/>
          </p:spPr>
          <p:txBody>
            <a:bodyPr wrap="square" rtlCol="0">
              <a:spAutoFit/>
            </a:bodyPr>
            <a:lstStyle/>
            <a:p>
              <a:r>
                <a:rPr lang="en-US" sz="1400" b="1" dirty="0" smtClean="0">
                  <a:solidFill>
                    <a:schemeClr val="bg1"/>
                  </a:solidFill>
                </a:rPr>
                <a:t>U</a:t>
              </a:r>
              <a:r>
                <a:rPr lang="en-US" sz="1400" b="1" baseline="-25000" dirty="0" smtClean="0">
                  <a:solidFill>
                    <a:schemeClr val="bg1"/>
                  </a:solidFill>
                </a:rPr>
                <a:t>M</a:t>
              </a:r>
              <a:endParaRPr lang="en-US" sz="1400" b="1" baseline="-25000" dirty="0">
                <a:solidFill>
                  <a:schemeClr val="bg1"/>
                </a:solidFill>
              </a:endParaRPr>
            </a:p>
          </p:txBody>
        </p:sp>
      </p:grpSp>
      <p:grpSp>
        <p:nvGrpSpPr>
          <p:cNvPr id="3163" name="Group 150"/>
          <p:cNvGrpSpPr/>
          <p:nvPr/>
        </p:nvGrpSpPr>
        <p:grpSpPr>
          <a:xfrm>
            <a:off x="4953000" y="5637581"/>
            <a:ext cx="538028" cy="842272"/>
            <a:chOff x="1219200" y="4346640"/>
            <a:chExt cx="609600" cy="990600"/>
          </a:xfrm>
          <a:solidFill>
            <a:srgbClr val="00B0F0"/>
          </a:solidFill>
        </p:grpSpPr>
        <p:grpSp>
          <p:nvGrpSpPr>
            <p:cNvPr id="3164" name="Group 151"/>
            <p:cNvGrpSpPr/>
            <p:nvPr/>
          </p:nvGrpSpPr>
          <p:grpSpPr>
            <a:xfrm>
              <a:off x="1219200" y="4346640"/>
              <a:ext cx="609600" cy="990600"/>
              <a:chOff x="3657600" y="4572000"/>
              <a:chExt cx="609600" cy="990600"/>
            </a:xfrm>
            <a:grpFill/>
          </p:grpSpPr>
          <p:sp>
            <p:nvSpPr>
              <p:cNvPr id="154" name="Rectangle 153"/>
              <p:cNvSpPr/>
              <p:nvPr/>
            </p:nvSpPr>
            <p:spPr>
              <a:xfrm>
                <a:off x="3657600" y="4953000"/>
                <a:ext cx="609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3810000" y="4730881"/>
                <a:ext cx="304800" cy="222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3733800" y="4572000"/>
                <a:ext cx="457200" cy="1588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TextBox 152"/>
            <p:cNvSpPr txBox="1"/>
            <p:nvPr/>
          </p:nvSpPr>
          <p:spPr>
            <a:xfrm>
              <a:off x="1295400" y="4888468"/>
              <a:ext cx="420308" cy="369332"/>
            </a:xfrm>
            <a:prstGeom prst="rect">
              <a:avLst/>
            </a:prstGeom>
            <a:grpFill/>
          </p:spPr>
          <p:txBody>
            <a:bodyPr wrap="none" rtlCol="0">
              <a:spAutoFit/>
            </a:bodyPr>
            <a:lstStyle/>
            <a:p>
              <a:r>
                <a:rPr lang="en-US" b="1" dirty="0" smtClean="0">
                  <a:solidFill>
                    <a:schemeClr val="bg1"/>
                  </a:solidFill>
                </a:rPr>
                <a:t>U</a:t>
              </a:r>
              <a:r>
                <a:rPr lang="en-US" b="1" baseline="-25000" dirty="0" smtClean="0">
                  <a:solidFill>
                    <a:schemeClr val="bg1"/>
                  </a:solidFill>
                </a:rPr>
                <a:t>K</a:t>
              </a:r>
              <a:endParaRPr lang="en-US" b="1" baseline="-25000" dirty="0">
                <a:solidFill>
                  <a:schemeClr val="bg1"/>
                </a:solidFill>
              </a:endParaRPr>
            </a:p>
          </p:txBody>
        </p:sp>
      </p:grpSp>
      <p:sp>
        <p:nvSpPr>
          <p:cNvPr id="3143" name="TextBox 3142"/>
          <p:cNvSpPr txBox="1"/>
          <p:nvPr/>
        </p:nvSpPr>
        <p:spPr>
          <a:xfrm>
            <a:off x="-20035" y="5079002"/>
            <a:ext cx="2829775" cy="1569660"/>
          </a:xfrm>
          <a:prstGeom prst="rect">
            <a:avLst/>
          </a:prstGeom>
          <a:noFill/>
        </p:spPr>
        <p:txBody>
          <a:bodyPr wrap="square" rtlCol="0">
            <a:spAutoFit/>
          </a:bodyPr>
          <a:lstStyle/>
          <a:p>
            <a:r>
              <a:rPr lang="en-US" sz="1600" b="1" dirty="0" smtClean="0"/>
              <a:t>At some frequencies </a:t>
            </a:r>
            <a:r>
              <a:rPr lang="en-US" sz="1600" b="1" dirty="0" smtClean="0">
                <a:latin typeface="Symbol" pitchFamily="18" charset="2"/>
              </a:rPr>
              <a:t>w</a:t>
            </a:r>
            <a:r>
              <a:rPr lang="en-US" sz="1600" b="1" baseline="-25000" dirty="0" smtClean="0"/>
              <a:t>0</a:t>
            </a:r>
            <a:r>
              <a:rPr lang="en-US" sz="1600" b="1" dirty="0" smtClean="0"/>
              <a:t> the balance is achieved. These frequencies are the </a:t>
            </a:r>
            <a:r>
              <a:rPr lang="en-US" sz="1600" b="1" dirty="0" err="1" smtClean="0"/>
              <a:t>the</a:t>
            </a:r>
            <a:r>
              <a:rPr lang="en-US" sz="1600" b="1" dirty="0" smtClean="0"/>
              <a:t> resonant frequencies of the Surface Plasmon Polariton Modes</a:t>
            </a:r>
            <a:endParaRPr lang="en-US" sz="1600" b="1" dirty="0"/>
          </a:p>
        </p:txBody>
      </p:sp>
      <p:sp>
        <p:nvSpPr>
          <p:cNvPr id="157" name="TextBox 156"/>
          <p:cNvSpPr txBox="1"/>
          <p:nvPr/>
        </p:nvSpPr>
        <p:spPr>
          <a:xfrm>
            <a:off x="5805329" y="5130034"/>
            <a:ext cx="2945254" cy="1569660"/>
          </a:xfrm>
          <a:prstGeom prst="rect">
            <a:avLst/>
          </a:prstGeom>
          <a:noFill/>
        </p:spPr>
        <p:txBody>
          <a:bodyPr wrap="square" rtlCol="0">
            <a:spAutoFit/>
          </a:bodyPr>
          <a:lstStyle/>
          <a:p>
            <a:r>
              <a:rPr lang="en-US" sz="1600" b="1" dirty="0" smtClean="0"/>
              <a:t>If a&lt;&lt;</a:t>
            </a:r>
            <a:r>
              <a:rPr lang="en-US" sz="1600" b="1" dirty="0" smtClean="0">
                <a:latin typeface="Symbol" pitchFamily="18" charset="2"/>
              </a:rPr>
              <a:t>l</a:t>
            </a:r>
            <a:r>
              <a:rPr lang="en-US" sz="1600" b="1" baseline="-25000" dirty="0" smtClean="0"/>
              <a:t>0</a:t>
            </a:r>
            <a:r>
              <a:rPr lang="en-US" sz="1600" b="1" dirty="0" smtClean="0"/>
              <a:t>/2n there is almost no magnetic field (quasi-static limit) U</a:t>
            </a:r>
            <a:r>
              <a:rPr lang="en-US" sz="1600" b="1" baseline="-25000" dirty="0" smtClean="0"/>
              <a:t>M</a:t>
            </a:r>
            <a:r>
              <a:rPr lang="en-US" sz="1600" b="1" dirty="0" smtClean="0"/>
              <a:t>&lt;&lt;U</a:t>
            </a:r>
            <a:r>
              <a:rPr lang="en-US" sz="1600" b="1" baseline="-25000" dirty="0" smtClean="0"/>
              <a:t>E</a:t>
            </a:r>
            <a:r>
              <a:rPr lang="en-US" sz="1600" b="1" dirty="0" smtClean="0"/>
              <a:t> – hence energy oscillates between electric energy and kinetic energy of free carriers </a:t>
            </a:r>
            <a:endParaRPr lang="en-US" sz="1600" b="1" dirty="0"/>
          </a:p>
        </p:txBody>
      </p:sp>
      <p:sp>
        <p:nvSpPr>
          <p:cNvPr id="121" name="Slide Number Placeholder 120"/>
          <p:cNvSpPr>
            <a:spLocks noGrp="1"/>
          </p:cNvSpPr>
          <p:nvPr>
            <p:ph type="sldNum" sz="quarter" idx="12"/>
          </p:nvPr>
        </p:nvSpPr>
        <p:spPr/>
        <p:txBody>
          <a:bodyPr/>
          <a:lstStyle/>
          <a:p>
            <a:fld id="{B6F15528-21DE-4FAA-801E-634DDDAF4B2B}" type="slidenum">
              <a:rPr lang="en-US" smtClean="0"/>
              <a:pPr/>
              <a:t>14</a:t>
            </a:fld>
            <a:endParaRPr lang="en-US" dirty="0"/>
          </a:p>
        </p:txBody>
      </p:sp>
      <p:graphicFrame>
        <p:nvGraphicFramePr>
          <p:cNvPr id="32" name="Object 31"/>
          <p:cNvGraphicFramePr>
            <a:graphicFrameLocks noChangeAspect="1"/>
          </p:cNvGraphicFramePr>
          <p:nvPr>
            <p:extLst>
              <p:ext uri="{D42A27DB-BD31-4B8C-83A1-F6EECF244321}">
                <p14:modId xmlns:p14="http://schemas.microsoft.com/office/powerpoint/2010/main" val="2437844597"/>
              </p:ext>
            </p:extLst>
          </p:nvPr>
        </p:nvGraphicFramePr>
        <p:xfrm>
          <a:off x="203880" y="4483648"/>
          <a:ext cx="1149019" cy="270610"/>
        </p:xfrm>
        <a:graphic>
          <a:graphicData uri="http://schemas.openxmlformats.org/presentationml/2006/ole">
            <mc:AlternateContent xmlns:mc="http://schemas.openxmlformats.org/markup-compatibility/2006">
              <mc:Choice xmlns:v="urn:schemas-microsoft-com:vml" Requires="v">
                <p:oleObj spid="_x0000_s74024" name="Equation" r:id="rId18" imgW="849575" imgH="200111" progId="Equation.DSMT4">
                  <p:embed/>
                </p:oleObj>
              </mc:Choice>
              <mc:Fallback>
                <p:oleObj name="Equation" r:id="rId18" imgW="849575" imgH="200111" progId="Equation.DSMT4">
                  <p:embed/>
                  <p:pic>
                    <p:nvPicPr>
                      <p:cNvPr id="0" name=""/>
                      <p:cNvPicPr/>
                      <p:nvPr/>
                    </p:nvPicPr>
                    <p:blipFill>
                      <a:blip r:embed="rId19"/>
                      <a:stretch>
                        <a:fillRect/>
                      </a:stretch>
                    </p:blipFill>
                    <p:spPr>
                      <a:xfrm>
                        <a:off x="203880" y="4483648"/>
                        <a:ext cx="1149019" cy="270610"/>
                      </a:xfrm>
                      <a:prstGeom prst="rect">
                        <a:avLst/>
                      </a:prstGeom>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1974312484"/>
              </p:ext>
            </p:extLst>
          </p:nvPr>
        </p:nvGraphicFramePr>
        <p:xfrm>
          <a:off x="1513813" y="4388017"/>
          <a:ext cx="1375757" cy="550303"/>
        </p:xfrm>
        <a:graphic>
          <a:graphicData uri="http://schemas.openxmlformats.org/presentationml/2006/ole">
            <mc:AlternateContent xmlns:mc="http://schemas.openxmlformats.org/markup-compatibility/2006">
              <mc:Choice xmlns:v="urn:schemas-microsoft-com:vml" Requires="v">
                <p:oleObj spid="_x0000_s74025" name="Equation" r:id="rId20" imgW="1206360" imgH="482400" progId="Equation.DSMT4">
                  <p:embed/>
                </p:oleObj>
              </mc:Choice>
              <mc:Fallback>
                <p:oleObj name="Equation" r:id="rId20" imgW="1206360" imgH="482400" progId="Equation.DSMT4">
                  <p:embed/>
                  <p:pic>
                    <p:nvPicPr>
                      <p:cNvPr id="0" name=""/>
                      <p:cNvPicPr/>
                      <p:nvPr/>
                    </p:nvPicPr>
                    <p:blipFill>
                      <a:blip r:embed="rId21"/>
                      <a:stretch>
                        <a:fillRect/>
                      </a:stretch>
                    </p:blipFill>
                    <p:spPr>
                      <a:xfrm>
                        <a:off x="1513813" y="4388017"/>
                        <a:ext cx="1375757" cy="550303"/>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2312861616"/>
              </p:ext>
            </p:extLst>
          </p:nvPr>
        </p:nvGraphicFramePr>
        <p:xfrm>
          <a:off x="3088826" y="4478550"/>
          <a:ext cx="1143874" cy="298402"/>
        </p:xfrm>
        <a:graphic>
          <a:graphicData uri="http://schemas.openxmlformats.org/presentationml/2006/ole">
            <mc:AlternateContent xmlns:mc="http://schemas.openxmlformats.org/markup-compatibility/2006">
              <mc:Choice xmlns:v="urn:schemas-microsoft-com:vml" Requires="v">
                <p:oleObj spid="_x0000_s74026" name="Equation" r:id="rId22" imgW="876240" imgH="228600" progId="Equation.DSMT4">
                  <p:embed/>
                </p:oleObj>
              </mc:Choice>
              <mc:Fallback>
                <p:oleObj name="Equation" r:id="rId22" imgW="876240" imgH="228600" progId="Equation.DSMT4">
                  <p:embed/>
                  <p:pic>
                    <p:nvPicPr>
                      <p:cNvPr id="0" name=""/>
                      <p:cNvPicPr/>
                      <p:nvPr/>
                    </p:nvPicPr>
                    <p:blipFill>
                      <a:blip r:embed="rId23"/>
                      <a:stretch>
                        <a:fillRect/>
                      </a:stretch>
                    </p:blipFill>
                    <p:spPr>
                      <a:xfrm>
                        <a:off x="3088826" y="4478550"/>
                        <a:ext cx="1143874" cy="298402"/>
                      </a:xfrm>
                      <a:prstGeom prst="rect">
                        <a:avLst/>
                      </a:prstGeom>
                    </p:spPr>
                  </p:pic>
                </p:oleObj>
              </mc:Fallback>
            </mc:AlternateContent>
          </a:graphicData>
        </a:graphic>
      </p:graphicFrame>
    </p:spTree>
    <p:extLst>
      <p:ext uri="{BB962C8B-B14F-4D97-AF65-F5344CB8AC3E}">
        <p14:creationId xmlns:p14="http://schemas.microsoft.com/office/powerpoint/2010/main" val="373649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6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43">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2" grpId="0"/>
      <p:bldP spid="1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11"/>
          <p:cNvSpPr>
            <a:spLocks noGrp="1" noChangeArrowheads="1"/>
          </p:cNvSpPr>
          <p:nvPr>
            <p:ph type="title" idx="4294967295"/>
          </p:nvPr>
        </p:nvSpPr>
        <p:spPr>
          <a:xfrm>
            <a:off x="457200" y="274638"/>
            <a:ext cx="8229600" cy="639762"/>
          </a:xfrm>
        </p:spPr>
        <p:txBody>
          <a:bodyPr/>
          <a:lstStyle/>
          <a:p>
            <a:pPr eaLnBrk="1" hangingPunct="1"/>
            <a:r>
              <a:rPr lang="en-US" sz="3200" dirty="0" smtClean="0"/>
              <a:t>Success Always comes with the price!</a:t>
            </a:r>
          </a:p>
        </p:txBody>
      </p:sp>
      <p:sp>
        <p:nvSpPr>
          <p:cNvPr id="11325" name="Text Box 61"/>
          <p:cNvSpPr txBox="1">
            <a:spLocks noChangeArrowheads="1"/>
          </p:cNvSpPr>
          <p:nvPr/>
        </p:nvSpPr>
        <p:spPr bwMode="auto">
          <a:xfrm>
            <a:off x="361950" y="1179729"/>
            <a:ext cx="8229600" cy="1231106"/>
          </a:xfrm>
          <a:prstGeom prst="rect">
            <a:avLst/>
          </a:prstGeom>
          <a:noFill/>
          <a:ln w="9525">
            <a:noFill/>
            <a:miter lim="800000"/>
            <a:headEnd/>
            <a:tailEnd/>
          </a:ln>
        </p:spPr>
        <p:txBody>
          <a:bodyPr wrap="square">
            <a:spAutoFit/>
          </a:bodyPr>
          <a:lstStyle/>
          <a:p>
            <a:pPr eaLnBrk="0" hangingPunct="0"/>
            <a:r>
              <a:rPr lang="en-US" dirty="0"/>
              <a:t>In the sub-wavelength metallic structures (</a:t>
            </a:r>
            <a:r>
              <a:rPr lang="en-US" sz="2000" b="1" u="sng" dirty="0">
                <a:solidFill>
                  <a:srgbClr val="FF0000"/>
                </a:solidFill>
              </a:rPr>
              <a:t>in  all three dimensions !</a:t>
            </a:r>
            <a:r>
              <a:rPr lang="en-US" sz="2000" dirty="0"/>
              <a:t>) </a:t>
            </a:r>
            <a:r>
              <a:rPr lang="en-US" dirty="0"/>
              <a:t>half of the time almost all the energy is stored in kinetic motion of electrons –where it is being lost with the decay rate 2</a:t>
            </a:r>
            <a:r>
              <a:rPr lang="en-US" dirty="0">
                <a:sym typeface="Symbol" pitchFamily="18" charset="2"/>
              </a:rPr>
              <a:t> of the order of </a:t>
            </a:r>
            <a:r>
              <a:rPr lang="en-US" dirty="0" smtClean="0">
                <a:sym typeface="Symbol" pitchFamily="18" charset="2"/>
              </a:rPr>
              <a:t>10</a:t>
            </a:r>
            <a:r>
              <a:rPr lang="en-US" baseline="30000" dirty="0" smtClean="0">
                <a:sym typeface="Symbol" pitchFamily="18" charset="2"/>
              </a:rPr>
              <a:t>14</a:t>
            </a:r>
            <a:r>
              <a:rPr lang="en-US" dirty="0" smtClean="0">
                <a:sym typeface="Symbol" pitchFamily="18" charset="2"/>
              </a:rPr>
              <a:t> s</a:t>
            </a:r>
            <a:r>
              <a:rPr lang="en-US" baseline="30000" dirty="0" smtClean="0">
                <a:sym typeface="Symbol" pitchFamily="18" charset="2"/>
              </a:rPr>
              <a:t>-1</a:t>
            </a:r>
            <a:r>
              <a:rPr lang="en-US" dirty="0">
                <a:sym typeface="Symbol" pitchFamily="18" charset="2"/>
              </a:rPr>
              <a:t>. Therefore the rate of energy loss in truly sub-wavelength structure is</a:t>
            </a:r>
            <a:r>
              <a:rPr lang="en-US" b="1" dirty="0">
                <a:solidFill>
                  <a:srgbClr val="FF0000"/>
                </a:solidFill>
                <a:sym typeface="Symbol" pitchFamily="18" charset="2"/>
              </a:rPr>
              <a:t> always </a:t>
            </a:r>
            <a:r>
              <a:rPr lang="en-US" dirty="0">
                <a:sym typeface="Symbol" pitchFamily="18" charset="2"/>
              </a:rPr>
              <a:t>of the order of . </a:t>
            </a:r>
          </a:p>
        </p:txBody>
      </p:sp>
      <p:grpSp>
        <p:nvGrpSpPr>
          <p:cNvPr id="43" name="Group 42"/>
          <p:cNvGrpSpPr/>
          <p:nvPr/>
        </p:nvGrpSpPr>
        <p:grpSpPr>
          <a:xfrm>
            <a:off x="304800" y="2743200"/>
            <a:ext cx="2012950" cy="3124200"/>
            <a:chOff x="685800" y="3048000"/>
            <a:chExt cx="2012950" cy="3124200"/>
          </a:xfrm>
        </p:grpSpPr>
        <p:grpSp>
          <p:nvGrpSpPr>
            <p:cNvPr id="2" name="Group 72"/>
            <p:cNvGrpSpPr>
              <a:grpSpLocks/>
            </p:cNvGrpSpPr>
            <p:nvPr/>
          </p:nvGrpSpPr>
          <p:grpSpPr bwMode="auto">
            <a:xfrm>
              <a:off x="685800" y="3048000"/>
              <a:ext cx="2012950" cy="2209800"/>
              <a:chOff x="432" y="576"/>
              <a:chExt cx="1268" cy="1392"/>
            </a:xfrm>
          </p:grpSpPr>
          <p:grpSp>
            <p:nvGrpSpPr>
              <p:cNvPr id="3" name="Group 2"/>
              <p:cNvGrpSpPr>
                <a:grpSpLocks/>
              </p:cNvGrpSpPr>
              <p:nvPr/>
            </p:nvGrpSpPr>
            <p:grpSpPr bwMode="auto">
              <a:xfrm rot="16200000" flipH="1">
                <a:off x="120" y="1224"/>
                <a:ext cx="1056" cy="144"/>
                <a:chOff x="3504" y="2976"/>
                <a:chExt cx="1152" cy="576"/>
              </a:xfrm>
            </p:grpSpPr>
            <p:sp>
              <p:nvSpPr>
                <p:cNvPr id="165931" name="Arc 3"/>
                <p:cNvSpPr>
                  <a:spLocks/>
                </p:cNvSpPr>
                <p:nvPr/>
              </p:nvSpPr>
              <p:spPr bwMode="auto">
                <a:xfrm>
                  <a:off x="4080" y="2976"/>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p:spPr>
              <p:txBody>
                <a:bodyPr wrap="none" anchor="ctr"/>
                <a:lstStyle/>
                <a:p>
                  <a:pPr eaLnBrk="0" hangingPunct="0"/>
                  <a:endParaRPr lang="en-US"/>
                </a:p>
              </p:txBody>
            </p:sp>
            <p:sp>
              <p:nvSpPr>
                <p:cNvPr id="165932" name="Arc 4"/>
                <p:cNvSpPr>
                  <a:spLocks/>
                </p:cNvSpPr>
                <p:nvPr/>
              </p:nvSpPr>
              <p:spPr bwMode="auto">
                <a:xfrm flipH="1">
                  <a:off x="3504" y="2976"/>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p:spPr>
              <p:txBody>
                <a:bodyPr wrap="none" anchor="ctr"/>
                <a:lstStyle/>
                <a:p>
                  <a:pPr eaLnBrk="0" hangingPunct="0"/>
                  <a:endParaRPr lang="en-US"/>
                </a:p>
              </p:txBody>
            </p:sp>
          </p:grpSp>
          <p:grpSp>
            <p:nvGrpSpPr>
              <p:cNvPr id="4" name="Group 5"/>
              <p:cNvGrpSpPr>
                <a:grpSpLocks/>
              </p:cNvGrpSpPr>
              <p:nvPr/>
            </p:nvGrpSpPr>
            <p:grpSpPr bwMode="auto">
              <a:xfrm rot="16200000" flipH="1">
                <a:off x="600" y="1272"/>
                <a:ext cx="1056" cy="144"/>
                <a:chOff x="3504" y="2976"/>
                <a:chExt cx="1152" cy="576"/>
              </a:xfrm>
            </p:grpSpPr>
            <p:sp>
              <p:nvSpPr>
                <p:cNvPr id="165929" name="Arc 6"/>
                <p:cNvSpPr>
                  <a:spLocks/>
                </p:cNvSpPr>
                <p:nvPr/>
              </p:nvSpPr>
              <p:spPr bwMode="auto">
                <a:xfrm>
                  <a:off x="4080" y="2976"/>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p:spPr>
              <p:txBody>
                <a:bodyPr wrap="none" anchor="ctr"/>
                <a:lstStyle/>
                <a:p>
                  <a:pPr eaLnBrk="0" hangingPunct="0"/>
                  <a:endParaRPr lang="en-US"/>
                </a:p>
              </p:txBody>
            </p:sp>
            <p:sp>
              <p:nvSpPr>
                <p:cNvPr id="165930" name="Arc 7"/>
                <p:cNvSpPr>
                  <a:spLocks/>
                </p:cNvSpPr>
                <p:nvPr/>
              </p:nvSpPr>
              <p:spPr bwMode="auto">
                <a:xfrm flipH="1">
                  <a:off x="3504" y="2976"/>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p:spPr>
              <p:txBody>
                <a:bodyPr wrap="none" anchor="ctr"/>
                <a:lstStyle/>
                <a:p>
                  <a:pPr eaLnBrk="0" hangingPunct="0"/>
                  <a:endParaRPr lang="en-US"/>
                </a:p>
              </p:txBody>
            </p:sp>
          </p:grpSp>
          <p:grpSp>
            <p:nvGrpSpPr>
              <p:cNvPr id="5" name="Group 8"/>
              <p:cNvGrpSpPr>
                <a:grpSpLocks/>
              </p:cNvGrpSpPr>
              <p:nvPr/>
            </p:nvGrpSpPr>
            <p:grpSpPr bwMode="auto">
              <a:xfrm rot="16200000" flipH="1">
                <a:off x="216" y="1176"/>
                <a:ext cx="1392" cy="192"/>
                <a:chOff x="3504" y="2976"/>
                <a:chExt cx="1152" cy="576"/>
              </a:xfrm>
            </p:grpSpPr>
            <p:sp>
              <p:nvSpPr>
                <p:cNvPr id="165927" name="Arc 9"/>
                <p:cNvSpPr>
                  <a:spLocks/>
                </p:cNvSpPr>
                <p:nvPr/>
              </p:nvSpPr>
              <p:spPr bwMode="auto">
                <a:xfrm>
                  <a:off x="4080" y="2976"/>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p:spPr>
              <p:txBody>
                <a:bodyPr wrap="none" anchor="ctr"/>
                <a:lstStyle/>
                <a:p>
                  <a:pPr eaLnBrk="0" hangingPunct="0"/>
                  <a:endParaRPr lang="en-US"/>
                </a:p>
              </p:txBody>
            </p:sp>
            <p:sp>
              <p:nvSpPr>
                <p:cNvPr id="165928" name="Arc 10"/>
                <p:cNvSpPr>
                  <a:spLocks/>
                </p:cNvSpPr>
                <p:nvPr/>
              </p:nvSpPr>
              <p:spPr bwMode="auto">
                <a:xfrm flipH="1">
                  <a:off x="3504" y="2976"/>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p:spPr>
              <p:txBody>
                <a:bodyPr wrap="none" anchor="ctr"/>
                <a:lstStyle/>
                <a:p>
                  <a:pPr eaLnBrk="0" hangingPunct="0"/>
                  <a:endParaRPr lang="en-US"/>
                </a:p>
              </p:txBody>
            </p:sp>
          </p:grpSp>
          <p:sp>
            <p:nvSpPr>
              <p:cNvPr id="165910" name="Text Box 14"/>
              <p:cNvSpPr txBox="1">
                <a:spLocks noChangeArrowheads="1"/>
              </p:cNvSpPr>
              <p:nvPr/>
            </p:nvSpPr>
            <p:spPr bwMode="auto">
              <a:xfrm>
                <a:off x="1248" y="624"/>
                <a:ext cx="452" cy="233"/>
              </a:xfrm>
              <a:prstGeom prst="rect">
                <a:avLst/>
              </a:prstGeom>
              <a:noFill/>
              <a:ln w="9525">
                <a:noFill/>
                <a:miter lim="800000"/>
                <a:headEnd/>
                <a:tailEnd/>
              </a:ln>
            </p:spPr>
            <p:txBody>
              <a:bodyPr wrap="none">
                <a:spAutoFit/>
              </a:bodyPr>
              <a:lstStyle/>
              <a:p>
                <a:pPr eaLnBrk="0" hangingPunct="0"/>
                <a:r>
                  <a:rPr lang="en-US" b="1" dirty="0"/>
                  <a:t>t=T/4</a:t>
                </a:r>
              </a:p>
            </p:txBody>
          </p:sp>
          <p:grpSp>
            <p:nvGrpSpPr>
              <p:cNvPr id="6" name="Group 33"/>
              <p:cNvGrpSpPr>
                <a:grpSpLocks/>
              </p:cNvGrpSpPr>
              <p:nvPr/>
            </p:nvGrpSpPr>
            <p:grpSpPr bwMode="auto">
              <a:xfrm>
                <a:off x="432" y="912"/>
                <a:ext cx="1152" cy="720"/>
                <a:chOff x="3600" y="1152"/>
                <a:chExt cx="1152" cy="720"/>
              </a:xfrm>
            </p:grpSpPr>
            <p:sp>
              <p:nvSpPr>
                <p:cNvPr id="165923" name="Oval 34"/>
                <p:cNvSpPr>
                  <a:spLocks noChangeArrowheads="1"/>
                </p:cNvSpPr>
                <p:nvPr/>
              </p:nvSpPr>
              <p:spPr bwMode="auto">
                <a:xfrm>
                  <a:off x="3600" y="1152"/>
                  <a:ext cx="1152" cy="720"/>
                </a:xfrm>
                <a:prstGeom prst="ellipse">
                  <a:avLst/>
                </a:prstGeom>
                <a:solidFill>
                  <a:srgbClr val="00FF00"/>
                </a:solidFill>
                <a:ln w="9525">
                  <a:solidFill>
                    <a:schemeClr val="tx1"/>
                  </a:solidFill>
                  <a:round/>
                  <a:headEnd/>
                  <a:tailEnd/>
                </a:ln>
              </p:spPr>
              <p:txBody>
                <a:bodyPr wrap="none" anchor="ctr"/>
                <a:lstStyle/>
                <a:p>
                  <a:pPr eaLnBrk="0" hangingPunct="0"/>
                  <a:endParaRPr lang="en-US"/>
                </a:p>
              </p:txBody>
            </p:sp>
            <p:sp>
              <p:nvSpPr>
                <p:cNvPr id="165924" name="Line 35"/>
                <p:cNvSpPr>
                  <a:spLocks noChangeShapeType="1"/>
                </p:cNvSpPr>
                <p:nvPr/>
              </p:nvSpPr>
              <p:spPr bwMode="auto">
                <a:xfrm>
                  <a:off x="3888" y="1392"/>
                  <a:ext cx="624" cy="0"/>
                </a:xfrm>
                <a:prstGeom prst="line">
                  <a:avLst/>
                </a:prstGeom>
                <a:noFill/>
                <a:ln w="19050">
                  <a:solidFill>
                    <a:schemeClr val="tx1"/>
                  </a:solidFill>
                  <a:round/>
                  <a:headEnd type="triangle" w="med" len="med"/>
                  <a:tailEnd/>
                </a:ln>
              </p:spPr>
              <p:txBody>
                <a:bodyPr/>
                <a:lstStyle/>
                <a:p>
                  <a:endParaRPr lang="en-US"/>
                </a:p>
              </p:txBody>
            </p:sp>
            <p:sp>
              <p:nvSpPr>
                <p:cNvPr id="165925" name="Line 36"/>
                <p:cNvSpPr>
                  <a:spLocks noChangeShapeType="1"/>
                </p:cNvSpPr>
                <p:nvPr/>
              </p:nvSpPr>
              <p:spPr bwMode="auto">
                <a:xfrm>
                  <a:off x="3936" y="1536"/>
                  <a:ext cx="624" cy="0"/>
                </a:xfrm>
                <a:prstGeom prst="line">
                  <a:avLst/>
                </a:prstGeom>
                <a:noFill/>
                <a:ln w="19050">
                  <a:solidFill>
                    <a:schemeClr val="tx1"/>
                  </a:solidFill>
                  <a:round/>
                  <a:headEnd type="triangle" w="med" len="med"/>
                  <a:tailEnd/>
                </a:ln>
              </p:spPr>
              <p:txBody>
                <a:bodyPr/>
                <a:lstStyle/>
                <a:p>
                  <a:endParaRPr lang="en-US"/>
                </a:p>
              </p:txBody>
            </p:sp>
            <p:sp>
              <p:nvSpPr>
                <p:cNvPr id="165926" name="Line 37"/>
                <p:cNvSpPr>
                  <a:spLocks noChangeShapeType="1"/>
                </p:cNvSpPr>
                <p:nvPr/>
              </p:nvSpPr>
              <p:spPr bwMode="auto">
                <a:xfrm>
                  <a:off x="3888" y="1680"/>
                  <a:ext cx="624" cy="0"/>
                </a:xfrm>
                <a:prstGeom prst="line">
                  <a:avLst/>
                </a:prstGeom>
                <a:noFill/>
                <a:ln w="19050">
                  <a:solidFill>
                    <a:schemeClr val="tx1"/>
                  </a:solidFill>
                  <a:round/>
                  <a:headEnd type="triangle" w="med" len="med"/>
                  <a:tailEnd/>
                </a:ln>
              </p:spPr>
              <p:txBody>
                <a:bodyPr/>
                <a:lstStyle/>
                <a:p>
                  <a:endParaRPr lang="en-US"/>
                </a:p>
              </p:txBody>
            </p:sp>
          </p:grpSp>
          <p:sp>
            <p:nvSpPr>
              <p:cNvPr id="165912" name="Text Box 38"/>
              <p:cNvSpPr txBox="1">
                <a:spLocks noChangeArrowheads="1"/>
              </p:cNvSpPr>
              <p:nvPr/>
            </p:nvSpPr>
            <p:spPr bwMode="auto">
              <a:xfrm>
                <a:off x="912" y="912"/>
                <a:ext cx="188" cy="231"/>
              </a:xfrm>
              <a:prstGeom prst="rect">
                <a:avLst/>
              </a:prstGeom>
              <a:noFill/>
              <a:ln w="9525">
                <a:noFill/>
                <a:miter lim="800000"/>
                <a:headEnd/>
                <a:tailEnd/>
              </a:ln>
            </p:spPr>
            <p:txBody>
              <a:bodyPr wrap="none">
                <a:spAutoFit/>
              </a:bodyPr>
              <a:lstStyle/>
              <a:p>
                <a:pPr eaLnBrk="0" hangingPunct="0"/>
                <a:r>
                  <a:rPr lang="en-US"/>
                  <a:t>J</a:t>
                </a:r>
              </a:p>
            </p:txBody>
          </p:sp>
          <p:grpSp>
            <p:nvGrpSpPr>
              <p:cNvPr id="7" name="Group 40"/>
              <p:cNvGrpSpPr>
                <a:grpSpLocks/>
              </p:cNvGrpSpPr>
              <p:nvPr/>
            </p:nvGrpSpPr>
            <p:grpSpPr bwMode="auto">
              <a:xfrm rot="5400000" flipH="1">
                <a:off x="360" y="1176"/>
                <a:ext cx="1392" cy="192"/>
                <a:chOff x="3504" y="2976"/>
                <a:chExt cx="1152" cy="576"/>
              </a:xfrm>
            </p:grpSpPr>
            <p:sp>
              <p:nvSpPr>
                <p:cNvPr id="165921" name="Arc 41"/>
                <p:cNvSpPr>
                  <a:spLocks/>
                </p:cNvSpPr>
                <p:nvPr/>
              </p:nvSpPr>
              <p:spPr bwMode="auto">
                <a:xfrm>
                  <a:off x="4080" y="2976"/>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p:spPr>
              <p:txBody>
                <a:bodyPr wrap="none" anchor="ctr"/>
                <a:lstStyle/>
                <a:p>
                  <a:pPr eaLnBrk="0" hangingPunct="0"/>
                  <a:endParaRPr lang="en-US"/>
                </a:p>
              </p:txBody>
            </p:sp>
            <p:sp>
              <p:nvSpPr>
                <p:cNvPr id="165922" name="Arc 42"/>
                <p:cNvSpPr>
                  <a:spLocks/>
                </p:cNvSpPr>
                <p:nvPr/>
              </p:nvSpPr>
              <p:spPr bwMode="auto">
                <a:xfrm flipH="1">
                  <a:off x="3504" y="2976"/>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p:spPr>
              <p:txBody>
                <a:bodyPr wrap="none" anchor="ctr"/>
                <a:lstStyle/>
                <a:p>
                  <a:pPr eaLnBrk="0" hangingPunct="0"/>
                  <a:endParaRPr lang="en-US"/>
                </a:p>
              </p:txBody>
            </p:sp>
          </p:grpSp>
          <p:grpSp>
            <p:nvGrpSpPr>
              <p:cNvPr id="8" name="Group 43"/>
              <p:cNvGrpSpPr>
                <a:grpSpLocks/>
              </p:cNvGrpSpPr>
              <p:nvPr/>
            </p:nvGrpSpPr>
            <p:grpSpPr bwMode="auto">
              <a:xfrm rot="5400000" flipH="1">
                <a:off x="744" y="1272"/>
                <a:ext cx="1056" cy="144"/>
                <a:chOff x="3504" y="2976"/>
                <a:chExt cx="1152" cy="576"/>
              </a:xfrm>
            </p:grpSpPr>
            <p:sp>
              <p:nvSpPr>
                <p:cNvPr id="165919" name="Arc 44"/>
                <p:cNvSpPr>
                  <a:spLocks/>
                </p:cNvSpPr>
                <p:nvPr/>
              </p:nvSpPr>
              <p:spPr bwMode="auto">
                <a:xfrm>
                  <a:off x="4080" y="2976"/>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p:spPr>
              <p:txBody>
                <a:bodyPr wrap="none" anchor="ctr"/>
                <a:lstStyle/>
                <a:p>
                  <a:pPr eaLnBrk="0" hangingPunct="0"/>
                  <a:endParaRPr lang="en-US"/>
                </a:p>
              </p:txBody>
            </p:sp>
            <p:sp>
              <p:nvSpPr>
                <p:cNvPr id="165920" name="Arc 45"/>
                <p:cNvSpPr>
                  <a:spLocks/>
                </p:cNvSpPr>
                <p:nvPr/>
              </p:nvSpPr>
              <p:spPr bwMode="auto">
                <a:xfrm flipH="1">
                  <a:off x="3504" y="2976"/>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p:spPr>
              <p:txBody>
                <a:bodyPr wrap="none" anchor="ctr"/>
                <a:lstStyle/>
                <a:p>
                  <a:pPr eaLnBrk="0" hangingPunct="0"/>
                  <a:endParaRPr lang="en-US"/>
                </a:p>
              </p:txBody>
            </p:sp>
          </p:grpSp>
          <p:grpSp>
            <p:nvGrpSpPr>
              <p:cNvPr id="9" name="Group 46"/>
              <p:cNvGrpSpPr>
                <a:grpSpLocks/>
              </p:cNvGrpSpPr>
              <p:nvPr/>
            </p:nvGrpSpPr>
            <p:grpSpPr bwMode="auto">
              <a:xfrm rot="5400000" flipH="1">
                <a:off x="264" y="1224"/>
                <a:ext cx="1056" cy="144"/>
                <a:chOff x="3504" y="2976"/>
                <a:chExt cx="1152" cy="576"/>
              </a:xfrm>
            </p:grpSpPr>
            <p:sp>
              <p:nvSpPr>
                <p:cNvPr id="165917" name="Arc 47"/>
                <p:cNvSpPr>
                  <a:spLocks/>
                </p:cNvSpPr>
                <p:nvPr/>
              </p:nvSpPr>
              <p:spPr bwMode="auto">
                <a:xfrm>
                  <a:off x="4080" y="2976"/>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p:spPr>
              <p:txBody>
                <a:bodyPr wrap="none" anchor="ctr"/>
                <a:lstStyle/>
                <a:p>
                  <a:pPr eaLnBrk="0" hangingPunct="0"/>
                  <a:endParaRPr lang="en-US"/>
                </a:p>
              </p:txBody>
            </p:sp>
            <p:sp>
              <p:nvSpPr>
                <p:cNvPr id="165918" name="Arc 48"/>
                <p:cNvSpPr>
                  <a:spLocks/>
                </p:cNvSpPr>
                <p:nvPr/>
              </p:nvSpPr>
              <p:spPr bwMode="auto">
                <a:xfrm flipH="1">
                  <a:off x="3504" y="2976"/>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p:spPr>
              <p:txBody>
                <a:bodyPr wrap="none" anchor="ctr"/>
                <a:lstStyle/>
                <a:p>
                  <a:pPr eaLnBrk="0" hangingPunct="0"/>
                  <a:endParaRPr lang="en-US"/>
                </a:p>
              </p:txBody>
            </p:sp>
          </p:grpSp>
          <p:sp>
            <p:nvSpPr>
              <p:cNvPr id="165916" name="Oval 54"/>
              <p:cNvSpPr>
                <a:spLocks noChangeArrowheads="1"/>
              </p:cNvSpPr>
              <p:nvPr/>
            </p:nvSpPr>
            <p:spPr bwMode="auto">
              <a:xfrm>
                <a:off x="1008" y="912"/>
                <a:ext cx="96" cy="720"/>
              </a:xfrm>
              <a:prstGeom prst="ellipse">
                <a:avLst/>
              </a:prstGeom>
              <a:solidFill>
                <a:srgbClr val="00FFFF">
                  <a:alpha val="30980"/>
                </a:srgbClr>
              </a:solidFill>
              <a:ln w="9525">
                <a:solidFill>
                  <a:schemeClr val="tx1"/>
                </a:solidFill>
                <a:round/>
                <a:headEnd/>
                <a:tailEnd/>
              </a:ln>
            </p:spPr>
            <p:txBody>
              <a:bodyPr wrap="none" anchor="ctr"/>
              <a:lstStyle/>
              <a:p>
                <a:pPr eaLnBrk="0" hangingPunct="0"/>
                <a:endParaRPr lang="en-US"/>
              </a:p>
            </p:txBody>
          </p:sp>
        </p:grpSp>
        <p:grpSp>
          <p:nvGrpSpPr>
            <p:cNvPr id="41" name="Group 40"/>
            <p:cNvGrpSpPr/>
            <p:nvPr/>
          </p:nvGrpSpPr>
          <p:grpSpPr>
            <a:xfrm>
              <a:off x="685800" y="3962400"/>
              <a:ext cx="1828800" cy="2209800"/>
              <a:chOff x="685800" y="3962400"/>
              <a:chExt cx="1828800" cy="2209800"/>
            </a:xfrm>
          </p:grpSpPr>
          <p:cxnSp>
            <p:nvCxnSpPr>
              <p:cNvPr id="33" name="Straight Connector 32"/>
              <p:cNvCxnSpPr/>
              <p:nvPr/>
            </p:nvCxnSpPr>
            <p:spPr>
              <a:xfrm>
                <a:off x="685800" y="3962400"/>
                <a:ext cx="0" cy="2133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14600" y="4038600"/>
                <a:ext cx="0" cy="2133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85800" y="5867400"/>
                <a:ext cx="1828800" cy="0"/>
              </a:xfrm>
              <a:prstGeom prst="straightConnector1">
                <a:avLst/>
              </a:prstGeom>
              <a:ln w="25400">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1066800" y="5410200"/>
              <a:ext cx="995785" cy="369332"/>
            </a:xfrm>
            <a:prstGeom prst="rect">
              <a:avLst/>
            </a:prstGeom>
            <a:noFill/>
          </p:spPr>
          <p:txBody>
            <a:bodyPr wrap="none" rtlCol="0">
              <a:spAutoFit/>
            </a:bodyPr>
            <a:lstStyle/>
            <a:p>
              <a:r>
                <a:rPr lang="en-US" b="1" dirty="0" smtClean="0"/>
                <a:t>a&lt;&lt;</a:t>
              </a:r>
              <a:r>
                <a:rPr lang="en-US" b="1" dirty="0" smtClean="0">
                  <a:latin typeface="Symbol" pitchFamily="18" charset="2"/>
                </a:rPr>
                <a:t>l</a:t>
              </a:r>
              <a:r>
                <a:rPr lang="en-US" b="1" dirty="0" smtClean="0"/>
                <a:t>/2n</a:t>
              </a:r>
              <a:endParaRPr lang="en-US" b="1" dirty="0"/>
            </a:p>
          </p:txBody>
        </p:sp>
      </p:grpSp>
      <p:grpSp>
        <p:nvGrpSpPr>
          <p:cNvPr id="184" name="Group 183"/>
          <p:cNvGrpSpPr/>
          <p:nvPr/>
        </p:nvGrpSpPr>
        <p:grpSpPr>
          <a:xfrm>
            <a:off x="3048000" y="2819400"/>
            <a:ext cx="5229225" cy="3749675"/>
            <a:chOff x="3048000" y="2819400"/>
            <a:chExt cx="5229225" cy="3749675"/>
          </a:xfrm>
        </p:grpSpPr>
        <p:sp>
          <p:nvSpPr>
            <p:cNvPr id="183" name="Rectangle 182"/>
            <p:cNvSpPr/>
            <p:nvPr/>
          </p:nvSpPr>
          <p:spPr>
            <a:xfrm>
              <a:off x="5943600" y="2819400"/>
              <a:ext cx="2133600" cy="304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20"/>
            <p:cNvGrpSpPr>
              <a:grpSpLocks/>
            </p:cNvGrpSpPr>
            <p:nvPr/>
          </p:nvGrpSpPr>
          <p:grpSpPr bwMode="auto">
            <a:xfrm>
              <a:off x="3048000" y="2819400"/>
              <a:ext cx="5229225" cy="3749675"/>
              <a:chOff x="2304" y="768"/>
              <a:chExt cx="3294" cy="2362"/>
            </a:xfrm>
          </p:grpSpPr>
          <p:sp>
            <p:nvSpPr>
              <p:cNvPr id="113" name="Rectangle 21"/>
              <p:cNvSpPr>
                <a:spLocks noChangeArrowheads="1"/>
              </p:cNvSpPr>
              <p:nvPr/>
            </p:nvSpPr>
            <p:spPr bwMode="auto">
              <a:xfrm>
                <a:off x="2937" y="808"/>
                <a:ext cx="2544" cy="1878"/>
              </a:xfrm>
              <a:prstGeom prst="rect">
                <a:avLst/>
              </a:prstGeom>
              <a:noFill/>
              <a:ln w="28575">
                <a:solidFill>
                  <a:srgbClr val="FFFFFF"/>
                </a:solidFill>
                <a:miter lim="800000"/>
                <a:headEnd/>
                <a:tailEnd/>
              </a:ln>
            </p:spPr>
            <p:txBody>
              <a:bodyPr/>
              <a:lstStyle/>
              <a:p>
                <a:endParaRPr lang="en-US"/>
              </a:p>
            </p:txBody>
          </p:sp>
          <p:sp>
            <p:nvSpPr>
              <p:cNvPr id="114" name="Line 22"/>
              <p:cNvSpPr>
                <a:spLocks noChangeShapeType="1"/>
              </p:cNvSpPr>
              <p:nvPr/>
            </p:nvSpPr>
            <p:spPr bwMode="auto">
              <a:xfrm>
                <a:off x="2937" y="808"/>
                <a:ext cx="2544" cy="1"/>
              </a:xfrm>
              <a:prstGeom prst="line">
                <a:avLst/>
              </a:prstGeom>
              <a:noFill/>
              <a:ln w="28575">
                <a:solidFill>
                  <a:srgbClr val="000000"/>
                </a:solidFill>
                <a:round/>
                <a:headEnd/>
                <a:tailEnd/>
              </a:ln>
            </p:spPr>
            <p:txBody>
              <a:bodyPr/>
              <a:lstStyle/>
              <a:p>
                <a:endParaRPr lang="en-US"/>
              </a:p>
            </p:txBody>
          </p:sp>
          <p:sp>
            <p:nvSpPr>
              <p:cNvPr id="115" name="Freeform 23"/>
              <p:cNvSpPr>
                <a:spLocks/>
              </p:cNvSpPr>
              <p:nvPr/>
            </p:nvSpPr>
            <p:spPr bwMode="auto">
              <a:xfrm>
                <a:off x="2937" y="808"/>
                <a:ext cx="2544" cy="1878"/>
              </a:xfrm>
              <a:custGeom>
                <a:avLst/>
                <a:gdLst>
                  <a:gd name="T0" fmla="*/ 0 w 539"/>
                  <a:gd name="T1" fmla="*/ 1878 h 425"/>
                  <a:gd name="T2" fmla="*/ 2544 w 539"/>
                  <a:gd name="T3" fmla="*/ 1878 h 425"/>
                  <a:gd name="T4" fmla="*/ 2544 w 539"/>
                  <a:gd name="T5" fmla="*/ 0 h 425"/>
                  <a:gd name="T6" fmla="*/ 0 60000 65536"/>
                  <a:gd name="T7" fmla="*/ 0 60000 65536"/>
                  <a:gd name="T8" fmla="*/ 0 60000 65536"/>
                  <a:gd name="T9" fmla="*/ 0 w 539"/>
                  <a:gd name="T10" fmla="*/ 0 h 425"/>
                  <a:gd name="T11" fmla="*/ 539 w 539"/>
                  <a:gd name="T12" fmla="*/ 425 h 425"/>
                </a:gdLst>
                <a:ahLst/>
                <a:cxnLst>
                  <a:cxn ang="T6">
                    <a:pos x="T0" y="T1"/>
                  </a:cxn>
                  <a:cxn ang="T7">
                    <a:pos x="T2" y="T3"/>
                  </a:cxn>
                  <a:cxn ang="T8">
                    <a:pos x="T4" y="T5"/>
                  </a:cxn>
                </a:cxnLst>
                <a:rect l="T9" t="T10" r="T11" b="T12"/>
                <a:pathLst>
                  <a:path w="539" h="425">
                    <a:moveTo>
                      <a:pt x="0" y="425"/>
                    </a:moveTo>
                    <a:lnTo>
                      <a:pt x="539" y="425"/>
                    </a:lnTo>
                    <a:lnTo>
                      <a:pt x="539" y="0"/>
                    </a:lnTo>
                  </a:path>
                </a:pathLst>
              </a:custGeom>
              <a:noFill/>
              <a:ln w="28575" cmpd="sng">
                <a:solidFill>
                  <a:srgbClr val="000000"/>
                </a:solidFill>
                <a:prstDash val="solid"/>
                <a:round/>
                <a:headEnd/>
                <a:tailEnd/>
              </a:ln>
            </p:spPr>
            <p:txBody>
              <a:bodyPr/>
              <a:lstStyle/>
              <a:p>
                <a:endParaRPr lang="en-US"/>
              </a:p>
            </p:txBody>
          </p:sp>
          <p:sp>
            <p:nvSpPr>
              <p:cNvPr id="116" name="Line 24"/>
              <p:cNvSpPr>
                <a:spLocks noChangeShapeType="1"/>
              </p:cNvSpPr>
              <p:nvPr/>
            </p:nvSpPr>
            <p:spPr bwMode="auto">
              <a:xfrm flipV="1">
                <a:off x="2937" y="808"/>
                <a:ext cx="1" cy="1878"/>
              </a:xfrm>
              <a:prstGeom prst="line">
                <a:avLst/>
              </a:prstGeom>
              <a:noFill/>
              <a:ln w="28575">
                <a:solidFill>
                  <a:srgbClr val="000000"/>
                </a:solidFill>
                <a:round/>
                <a:headEnd/>
                <a:tailEnd/>
              </a:ln>
            </p:spPr>
            <p:txBody>
              <a:bodyPr/>
              <a:lstStyle/>
              <a:p>
                <a:endParaRPr lang="en-US"/>
              </a:p>
            </p:txBody>
          </p:sp>
          <p:sp>
            <p:nvSpPr>
              <p:cNvPr id="117" name="Line 25"/>
              <p:cNvSpPr>
                <a:spLocks noChangeShapeType="1"/>
              </p:cNvSpPr>
              <p:nvPr/>
            </p:nvSpPr>
            <p:spPr bwMode="auto">
              <a:xfrm>
                <a:off x="2937" y="2686"/>
                <a:ext cx="2544" cy="1"/>
              </a:xfrm>
              <a:prstGeom prst="line">
                <a:avLst/>
              </a:prstGeom>
              <a:noFill/>
              <a:ln w="28575">
                <a:solidFill>
                  <a:srgbClr val="000000"/>
                </a:solidFill>
                <a:round/>
                <a:headEnd/>
                <a:tailEnd/>
              </a:ln>
            </p:spPr>
            <p:txBody>
              <a:bodyPr/>
              <a:lstStyle/>
              <a:p>
                <a:endParaRPr lang="en-US"/>
              </a:p>
            </p:txBody>
          </p:sp>
          <p:sp>
            <p:nvSpPr>
              <p:cNvPr id="118" name="Line 26"/>
              <p:cNvSpPr>
                <a:spLocks noChangeShapeType="1"/>
              </p:cNvSpPr>
              <p:nvPr/>
            </p:nvSpPr>
            <p:spPr bwMode="auto">
              <a:xfrm flipV="1">
                <a:off x="2937" y="808"/>
                <a:ext cx="1" cy="1878"/>
              </a:xfrm>
              <a:prstGeom prst="line">
                <a:avLst/>
              </a:prstGeom>
              <a:noFill/>
              <a:ln w="28575">
                <a:solidFill>
                  <a:srgbClr val="000000"/>
                </a:solidFill>
                <a:round/>
                <a:headEnd/>
                <a:tailEnd/>
              </a:ln>
            </p:spPr>
            <p:txBody>
              <a:bodyPr/>
              <a:lstStyle/>
              <a:p>
                <a:endParaRPr lang="en-US"/>
              </a:p>
            </p:txBody>
          </p:sp>
          <p:sp>
            <p:nvSpPr>
              <p:cNvPr id="119" name="Line 27"/>
              <p:cNvSpPr>
                <a:spLocks noChangeShapeType="1"/>
              </p:cNvSpPr>
              <p:nvPr/>
            </p:nvSpPr>
            <p:spPr bwMode="auto">
              <a:xfrm flipV="1">
                <a:off x="2937" y="2659"/>
                <a:ext cx="1" cy="27"/>
              </a:xfrm>
              <a:prstGeom prst="line">
                <a:avLst/>
              </a:prstGeom>
              <a:noFill/>
              <a:ln w="28575">
                <a:solidFill>
                  <a:srgbClr val="000000"/>
                </a:solidFill>
                <a:round/>
                <a:headEnd/>
                <a:tailEnd/>
              </a:ln>
            </p:spPr>
            <p:txBody>
              <a:bodyPr/>
              <a:lstStyle/>
              <a:p>
                <a:endParaRPr lang="en-US"/>
              </a:p>
            </p:txBody>
          </p:sp>
          <p:sp>
            <p:nvSpPr>
              <p:cNvPr id="120" name="Line 28"/>
              <p:cNvSpPr>
                <a:spLocks noChangeShapeType="1"/>
              </p:cNvSpPr>
              <p:nvPr/>
            </p:nvSpPr>
            <p:spPr bwMode="auto">
              <a:xfrm>
                <a:off x="2937" y="808"/>
                <a:ext cx="1" cy="22"/>
              </a:xfrm>
              <a:prstGeom prst="line">
                <a:avLst/>
              </a:prstGeom>
              <a:noFill/>
              <a:ln w="28575">
                <a:solidFill>
                  <a:srgbClr val="000000"/>
                </a:solidFill>
                <a:round/>
                <a:headEnd/>
                <a:tailEnd/>
              </a:ln>
            </p:spPr>
            <p:txBody>
              <a:bodyPr/>
              <a:lstStyle/>
              <a:p>
                <a:endParaRPr lang="en-US"/>
              </a:p>
            </p:txBody>
          </p:sp>
          <p:sp>
            <p:nvSpPr>
              <p:cNvPr id="121" name="Rectangle 29"/>
              <p:cNvSpPr>
                <a:spLocks noChangeArrowheads="1"/>
              </p:cNvSpPr>
              <p:nvPr/>
            </p:nvSpPr>
            <p:spPr bwMode="auto">
              <a:xfrm>
                <a:off x="2918" y="2708"/>
                <a:ext cx="79" cy="173"/>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Helvetica" charset="0"/>
                  </a:rPr>
                  <a:t>0</a:t>
                </a:r>
                <a:endParaRPr lang="en-US">
                  <a:latin typeface="Times New Roman" pitchFamily="18" charset="0"/>
                </a:endParaRPr>
              </a:p>
            </p:txBody>
          </p:sp>
          <p:sp>
            <p:nvSpPr>
              <p:cNvPr id="122" name="Line 30"/>
              <p:cNvSpPr>
                <a:spLocks noChangeShapeType="1"/>
              </p:cNvSpPr>
              <p:nvPr/>
            </p:nvSpPr>
            <p:spPr bwMode="auto">
              <a:xfrm flipV="1">
                <a:off x="3447" y="2659"/>
                <a:ext cx="1" cy="27"/>
              </a:xfrm>
              <a:prstGeom prst="line">
                <a:avLst/>
              </a:prstGeom>
              <a:noFill/>
              <a:ln w="28575">
                <a:solidFill>
                  <a:srgbClr val="000000"/>
                </a:solidFill>
                <a:round/>
                <a:headEnd/>
                <a:tailEnd/>
              </a:ln>
            </p:spPr>
            <p:txBody>
              <a:bodyPr/>
              <a:lstStyle/>
              <a:p>
                <a:endParaRPr lang="en-US"/>
              </a:p>
            </p:txBody>
          </p:sp>
          <p:sp>
            <p:nvSpPr>
              <p:cNvPr id="123" name="Line 31"/>
              <p:cNvSpPr>
                <a:spLocks noChangeShapeType="1"/>
              </p:cNvSpPr>
              <p:nvPr/>
            </p:nvSpPr>
            <p:spPr bwMode="auto">
              <a:xfrm>
                <a:off x="3447" y="808"/>
                <a:ext cx="1" cy="22"/>
              </a:xfrm>
              <a:prstGeom prst="line">
                <a:avLst/>
              </a:prstGeom>
              <a:noFill/>
              <a:ln w="28575">
                <a:solidFill>
                  <a:srgbClr val="000000"/>
                </a:solidFill>
                <a:round/>
                <a:headEnd/>
                <a:tailEnd/>
              </a:ln>
            </p:spPr>
            <p:txBody>
              <a:bodyPr/>
              <a:lstStyle/>
              <a:p>
                <a:endParaRPr lang="en-US"/>
              </a:p>
            </p:txBody>
          </p:sp>
          <p:sp>
            <p:nvSpPr>
              <p:cNvPr id="124" name="Rectangle 32"/>
              <p:cNvSpPr>
                <a:spLocks noChangeArrowheads="1"/>
              </p:cNvSpPr>
              <p:nvPr/>
            </p:nvSpPr>
            <p:spPr bwMode="auto">
              <a:xfrm>
                <a:off x="3423" y="2708"/>
                <a:ext cx="80" cy="173"/>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Helvetica" charset="0"/>
                  </a:rPr>
                  <a:t>5</a:t>
                </a:r>
                <a:endParaRPr lang="en-US">
                  <a:latin typeface="Times New Roman" pitchFamily="18" charset="0"/>
                </a:endParaRPr>
              </a:p>
            </p:txBody>
          </p:sp>
          <p:sp>
            <p:nvSpPr>
              <p:cNvPr id="125" name="Line 33"/>
              <p:cNvSpPr>
                <a:spLocks noChangeShapeType="1"/>
              </p:cNvSpPr>
              <p:nvPr/>
            </p:nvSpPr>
            <p:spPr bwMode="auto">
              <a:xfrm flipV="1">
                <a:off x="3952" y="2659"/>
                <a:ext cx="0" cy="27"/>
              </a:xfrm>
              <a:prstGeom prst="line">
                <a:avLst/>
              </a:prstGeom>
              <a:noFill/>
              <a:ln w="28575">
                <a:solidFill>
                  <a:srgbClr val="000000"/>
                </a:solidFill>
                <a:round/>
                <a:headEnd/>
                <a:tailEnd/>
              </a:ln>
            </p:spPr>
            <p:txBody>
              <a:bodyPr/>
              <a:lstStyle/>
              <a:p>
                <a:endParaRPr lang="en-US"/>
              </a:p>
            </p:txBody>
          </p:sp>
          <p:sp>
            <p:nvSpPr>
              <p:cNvPr id="126" name="Line 34"/>
              <p:cNvSpPr>
                <a:spLocks noChangeShapeType="1"/>
              </p:cNvSpPr>
              <p:nvPr/>
            </p:nvSpPr>
            <p:spPr bwMode="auto">
              <a:xfrm>
                <a:off x="3952" y="808"/>
                <a:ext cx="0" cy="22"/>
              </a:xfrm>
              <a:prstGeom prst="line">
                <a:avLst/>
              </a:prstGeom>
              <a:noFill/>
              <a:ln w="28575">
                <a:solidFill>
                  <a:srgbClr val="000000"/>
                </a:solidFill>
                <a:round/>
                <a:headEnd/>
                <a:tailEnd/>
              </a:ln>
            </p:spPr>
            <p:txBody>
              <a:bodyPr/>
              <a:lstStyle/>
              <a:p>
                <a:endParaRPr lang="en-US"/>
              </a:p>
            </p:txBody>
          </p:sp>
          <p:sp>
            <p:nvSpPr>
              <p:cNvPr id="127" name="Rectangle 35"/>
              <p:cNvSpPr>
                <a:spLocks noChangeArrowheads="1"/>
              </p:cNvSpPr>
              <p:nvPr/>
            </p:nvSpPr>
            <p:spPr bwMode="auto">
              <a:xfrm>
                <a:off x="3910" y="2708"/>
                <a:ext cx="160" cy="173"/>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Helvetica" charset="0"/>
                  </a:rPr>
                  <a:t>10</a:t>
                </a:r>
                <a:endParaRPr lang="en-US">
                  <a:latin typeface="Times New Roman" pitchFamily="18" charset="0"/>
                </a:endParaRPr>
              </a:p>
            </p:txBody>
          </p:sp>
          <p:sp>
            <p:nvSpPr>
              <p:cNvPr id="128" name="Line 36"/>
              <p:cNvSpPr>
                <a:spLocks noChangeShapeType="1"/>
              </p:cNvSpPr>
              <p:nvPr/>
            </p:nvSpPr>
            <p:spPr bwMode="auto">
              <a:xfrm flipV="1">
                <a:off x="4461" y="2659"/>
                <a:ext cx="0" cy="27"/>
              </a:xfrm>
              <a:prstGeom prst="line">
                <a:avLst/>
              </a:prstGeom>
              <a:noFill/>
              <a:ln w="28575">
                <a:solidFill>
                  <a:srgbClr val="000000"/>
                </a:solidFill>
                <a:round/>
                <a:headEnd/>
                <a:tailEnd/>
              </a:ln>
            </p:spPr>
            <p:txBody>
              <a:bodyPr/>
              <a:lstStyle/>
              <a:p>
                <a:endParaRPr lang="en-US"/>
              </a:p>
            </p:txBody>
          </p:sp>
          <p:sp>
            <p:nvSpPr>
              <p:cNvPr id="129" name="Line 37"/>
              <p:cNvSpPr>
                <a:spLocks noChangeShapeType="1"/>
              </p:cNvSpPr>
              <p:nvPr/>
            </p:nvSpPr>
            <p:spPr bwMode="auto">
              <a:xfrm>
                <a:off x="4461" y="808"/>
                <a:ext cx="0" cy="22"/>
              </a:xfrm>
              <a:prstGeom prst="line">
                <a:avLst/>
              </a:prstGeom>
              <a:noFill/>
              <a:ln w="28575">
                <a:solidFill>
                  <a:srgbClr val="000000"/>
                </a:solidFill>
                <a:round/>
                <a:headEnd/>
                <a:tailEnd/>
              </a:ln>
            </p:spPr>
            <p:txBody>
              <a:bodyPr/>
              <a:lstStyle/>
              <a:p>
                <a:endParaRPr lang="en-US"/>
              </a:p>
            </p:txBody>
          </p:sp>
          <p:sp>
            <p:nvSpPr>
              <p:cNvPr id="130" name="Rectangle 38"/>
              <p:cNvSpPr>
                <a:spLocks noChangeArrowheads="1"/>
              </p:cNvSpPr>
              <p:nvPr/>
            </p:nvSpPr>
            <p:spPr bwMode="auto">
              <a:xfrm>
                <a:off x="4413" y="2708"/>
                <a:ext cx="160" cy="173"/>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Helvetica" charset="0"/>
                  </a:rPr>
                  <a:t>15</a:t>
                </a:r>
                <a:endParaRPr lang="en-US">
                  <a:latin typeface="Times New Roman" pitchFamily="18" charset="0"/>
                </a:endParaRPr>
              </a:p>
            </p:txBody>
          </p:sp>
          <p:sp>
            <p:nvSpPr>
              <p:cNvPr id="131" name="Line 39"/>
              <p:cNvSpPr>
                <a:spLocks noChangeShapeType="1"/>
              </p:cNvSpPr>
              <p:nvPr/>
            </p:nvSpPr>
            <p:spPr bwMode="auto">
              <a:xfrm flipV="1">
                <a:off x="4966" y="2659"/>
                <a:ext cx="1" cy="27"/>
              </a:xfrm>
              <a:prstGeom prst="line">
                <a:avLst/>
              </a:prstGeom>
              <a:noFill/>
              <a:ln w="28575">
                <a:solidFill>
                  <a:srgbClr val="000000"/>
                </a:solidFill>
                <a:round/>
                <a:headEnd/>
                <a:tailEnd/>
              </a:ln>
            </p:spPr>
            <p:txBody>
              <a:bodyPr/>
              <a:lstStyle/>
              <a:p>
                <a:endParaRPr lang="en-US"/>
              </a:p>
            </p:txBody>
          </p:sp>
          <p:sp>
            <p:nvSpPr>
              <p:cNvPr id="132" name="Line 40"/>
              <p:cNvSpPr>
                <a:spLocks noChangeShapeType="1"/>
              </p:cNvSpPr>
              <p:nvPr/>
            </p:nvSpPr>
            <p:spPr bwMode="auto">
              <a:xfrm>
                <a:off x="4966" y="808"/>
                <a:ext cx="1" cy="22"/>
              </a:xfrm>
              <a:prstGeom prst="line">
                <a:avLst/>
              </a:prstGeom>
              <a:noFill/>
              <a:ln w="28575">
                <a:solidFill>
                  <a:srgbClr val="000000"/>
                </a:solidFill>
                <a:round/>
                <a:headEnd/>
                <a:tailEnd/>
              </a:ln>
            </p:spPr>
            <p:txBody>
              <a:bodyPr/>
              <a:lstStyle/>
              <a:p>
                <a:endParaRPr lang="en-US"/>
              </a:p>
            </p:txBody>
          </p:sp>
          <p:sp>
            <p:nvSpPr>
              <p:cNvPr id="133" name="Rectangle 41"/>
              <p:cNvSpPr>
                <a:spLocks noChangeArrowheads="1"/>
              </p:cNvSpPr>
              <p:nvPr/>
            </p:nvSpPr>
            <p:spPr bwMode="auto">
              <a:xfrm>
                <a:off x="4923" y="2708"/>
                <a:ext cx="160" cy="173"/>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Helvetica" charset="0"/>
                  </a:rPr>
                  <a:t>20</a:t>
                </a:r>
                <a:endParaRPr lang="en-US">
                  <a:latin typeface="Times New Roman" pitchFamily="18" charset="0"/>
                </a:endParaRPr>
              </a:p>
            </p:txBody>
          </p:sp>
          <p:sp>
            <p:nvSpPr>
              <p:cNvPr id="134" name="Line 42"/>
              <p:cNvSpPr>
                <a:spLocks noChangeShapeType="1"/>
              </p:cNvSpPr>
              <p:nvPr/>
            </p:nvSpPr>
            <p:spPr bwMode="auto">
              <a:xfrm flipV="1">
                <a:off x="5481" y="2659"/>
                <a:ext cx="0" cy="27"/>
              </a:xfrm>
              <a:prstGeom prst="line">
                <a:avLst/>
              </a:prstGeom>
              <a:noFill/>
              <a:ln w="28575">
                <a:solidFill>
                  <a:srgbClr val="000000"/>
                </a:solidFill>
                <a:round/>
                <a:headEnd/>
                <a:tailEnd/>
              </a:ln>
            </p:spPr>
            <p:txBody>
              <a:bodyPr/>
              <a:lstStyle/>
              <a:p>
                <a:endParaRPr lang="en-US"/>
              </a:p>
            </p:txBody>
          </p:sp>
          <p:sp>
            <p:nvSpPr>
              <p:cNvPr id="135" name="Line 43"/>
              <p:cNvSpPr>
                <a:spLocks noChangeShapeType="1"/>
              </p:cNvSpPr>
              <p:nvPr/>
            </p:nvSpPr>
            <p:spPr bwMode="auto">
              <a:xfrm>
                <a:off x="5481" y="808"/>
                <a:ext cx="0" cy="22"/>
              </a:xfrm>
              <a:prstGeom prst="line">
                <a:avLst/>
              </a:prstGeom>
              <a:noFill/>
              <a:ln w="28575">
                <a:solidFill>
                  <a:srgbClr val="000000"/>
                </a:solidFill>
                <a:round/>
                <a:headEnd/>
                <a:tailEnd/>
              </a:ln>
            </p:spPr>
            <p:txBody>
              <a:bodyPr/>
              <a:lstStyle/>
              <a:p>
                <a:endParaRPr lang="en-US"/>
              </a:p>
            </p:txBody>
          </p:sp>
          <p:sp>
            <p:nvSpPr>
              <p:cNvPr id="136" name="Rectangle 44"/>
              <p:cNvSpPr>
                <a:spLocks noChangeArrowheads="1"/>
              </p:cNvSpPr>
              <p:nvPr/>
            </p:nvSpPr>
            <p:spPr bwMode="auto">
              <a:xfrm>
                <a:off x="5438" y="2708"/>
                <a:ext cx="160" cy="173"/>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Helvetica" charset="0"/>
                  </a:rPr>
                  <a:t>25</a:t>
                </a:r>
                <a:endParaRPr lang="en-US">
                  <a:latin typeface="Times New Roman" pitchFamily="18" charset="0"/>
                </a:endParaRPr>
              </a:p>
            </p:txBody>
          </p:sp>
          <p:sp>
            <p:nvSpPr>
              <p:cNvPr id="137" name="Line 45"/>
              <p:cNvSpPr>
                <a:spLocks noChangeShapeType="1"/>
              </p:cNvSpPr>
              <p:nvPr/>
            </p:nvSpPr>
            <p:spPr bwMode="auto">
              <a:xfrm>
                <a:off x="2937" y="2686"/>
                <a:ext cx="24" cy="1"/>
              </a:xfrm>
              <a:prstGeom prst="line">
                <a:avLst/>
              </a:prstGeom>
              <a:noFill/>
              <a:ln w="28575">
                <a:solidFill>
                  <a:srgbClr val="000000"/>
                </a:solidFill>
                <a:round/>
                <a:headEnd/>
                <a:tailEnd/>
              </a:ln>
            </p:spPr>
            <p:txBody>
              <a:bodyPr/>
              <a:lstStyle/>
              <a:p>
                <a:endParaRPr lang="en-US"/>
              </a:p>
            </p:txBody>
          </p:sp>
          <p:sp>
            <p:nvSpPr>
              <p:cNvPr id="138" name="Line 46"/>
              <p:cNvSpPr>
                <a:spLocks noChangeShapeType="1"/>
              </p:cNvSpPr>
              <p:nvPr/>
            </p:nvSpPr>
            <p:spPr bwMode="auto">
              <a:xfrm flipH="1">
                <a:off x="5452" y="2686"/>
                <a:ext cx="29" cy="1"/>
              </a:xfrm>
              <a:prstGeom prst="line">
                <a:avLst/>
              </a:prstGeom>
              <a:noFill/>
              <a:ln w="28575">
                <a:solidFill>
                  <a:srgbClr val="000000"/>
                </a:solidFill>
                <a:round/>
                <a:headEnd/>
                <a:tailEnd/>
              </a:ln>
            </p:spPr>
            <p:txBody>
              <a:bodyPr/>
              <a:lstStyle/>
              <a:p>
                <a:endParaRPr lang="en-US"/>
              </a:p>
            </p:txBody>
          </p:sp>
          <p:sp>
            <p:nvSpPr>
              <p:cNvPr id="139" name="Line 47"/>
              <p:cNvSpPr>
                <a:spLocks noChangeShapeType="1"/>
              </p:cNvSpPr>
              <p:nvPr/>
            </p:nvSpPr>
            <p:spPr bwMode="auto">
              <a:xfrm>
                <a:off x="2937" y="2452"/>
                <a:ext cx="24" cy="0"/>
              </a:xfrm>
              <a:prstGeom prst="line">
                <a:avLst/>
              </a:prstGeom>
              <a:noFill/>
              <a:ln w="28575">
                <a:solidFill>
                  <a:srgbClr val="000000"/>
                </a:solidFill>
                <a:round/>
                <a:headEnd/>
                <a:tailEnd/>
              </a:ln>
            </p:spPr>
            <p:txBody>
              <a:bodyPr/>
              <a:lstStyle/>
              <a:p>
                <a:endParaRPr lang="en-US"/>
              </a:p>
            </p:txBody>
          </p:sp>
          <p:sp>
            <p:nvSpPr>
              <p:cNvPr id="140" name="Line 48"/>
              <p:cNvSpPr>
                <a:spLocks noChangeShapeType="1"/>
              </p:cNvSpPr>
              <p:nvPr/>
            </p:nvSpPr>
            <p:spPr bwMode="auto">
              <a:xfrm flipH="1">
                <a:off x="5452" y="2452"/>
                <a:ext cx="29" cy="0"/>
              </a:xfrm>
              <a:prstGeom prst="line">
                <a:avLst/>
              </a:prstGeom>
              <a:noFill/>
              <a:ln w="28575">
                <a:solidFill>
                  <a:srgbClr val="000000"/>
                </a:solidFill>
                <a:round/>
                <a:headEnd/>
                <a:tailEnd/>
              </a:ln>
            </p:spPr>
            <p:txBody>
              <a:bodyPr/>
              <a:lstStyle/>
              <a:p>
                <a:endParaRPr lang="en-US"/>
              </a:p>
            </p:txBody>
          </p:sp>
          <p:sp>
            <p:nvSpPr>
              <p:cNvPr id="141" name="Line 49"/>
              <p:cNvSpPr>
                <a:spLocks noChangeShapeType="1"/>
              </p:cNvSpPr>
              <p:nvPr/>
            </p:nvSpPr>
            <p:spPr bwMode="auto">
              <a:xfrm>
                <a:off x="2937" y="2218"/>
                <a:ext cx="24" cy="1"/>
              </a:xfrm>
              <a:prstGeom prst="line">
                <a:avLst/>
              </a:prstGeom>
              <a:noFill/>
              <a:ln w="28575">
                <a:solidFill>
                  <a:srgbClr val="000000"/>
                </a:solidFill>
                <a:round/>
                <a:headEnd/>
                <a:tailEnd/>
              </a:ln>
            </p:spPr>
            <p:txBody>
              <a:bodyPr/>
              <a:lstStyle/>
              <a:p>
                <a:endParaRPr lang="en-US"/>
              </a:p>
            </p:txBody>
          </p:sp>
          <p:sp>
            <p:nvSpPr>
              <p:cNvPr id="142" name="Line 50"/>
              <p:cNvSpPr>
                <a:spLocks noChangeShapeType="1"/>
              </p:cNvSpPr>
              <p:nvPr/>
            </p:nvSpPr>
            <p:spPr bwMode="auto">
              <a:xfrm flipH="1">
                <a:off x="5452" y="2218"/>
                <a:ext cx="29" cy="1"/>
              </a:xfrm>
              <a:prstGeom prst="line">
                <a:avLst/>
              </a:prstGeom>
              <a:noFill/>
              <a:ln w="28575">
                <a:solidFill>
                  <a:srgbClr val="000000"/>
                </a:solidFill>
                <a:round/>
                <a:headEnd/>
                <a:tailEnd/>
              </a:ln>
            </p:spPr>
            <p:txBody>
              <a:bodyPr/>
              <a:lstStyle/>
              <a:p>
                <a:endParaRPr lang="en-US"/>
              </a:p>
            </p:txBody>
          </p:sp>
          <p:sp>
            <p:nvSpPr>
              <p:cNvPr id="143" name="Line 51"/>
              <p:cNvSpPr>
                <a:spLocks noChangeShapeType="1"/>
              </p:cNvSpPr>
              <p:nvPr/>
            </p:nvSpPr>
            <p:spPr bwMode="auto">
              <a:xfrm>
                <a:off x="2937" y="1979"/>
                <a:ext cx="24" cy="1"/>
              </a:xfrm>
              <a:prstGeom prst="line">
                <a:avLst/>
              </a:prstGeom>
              <a:noFill/>
              <a:ln w="28575">
                <a:solidFill>
                  <a:srgbClr val="000000"/>
                </a:solidFill>
                <a:round/>
                <a:headEnd/>
                <a:tailEnd/>
              </a:ln>
            </p:spPr>
            <p:txBody>
              <a:bodyPr/>
              <a:lstStyle/>
              <a:p>
                <a:endParaRPr lang="en-US"/>
              </a:p>
            </p:txBody>
          </p:sp>
          <p:sp>
            <p:nvSpPr>
              <p:cNvPr id="144" name="Line 52"/>
              <p:cNvSpPr>
                <a:spLocks noChangeShapeType="1"/>
              </p:cNvSpPr>
              <p:nvPr/>
            </p:nvSpPr>
            <p:spPr bwMode="auto">
              <a:xfrm flipH="1">
                <a:off x="5452" y="1979"/>
                <a:ext cx="29" cy="1"/>
              </a:xfrm>
              <a:prstGeom prst="line">
                <a:avLst/>
              </a:prstGeom>
              <a:noFill/>
              <a:ln w="28575">
                <a:solidFill>
                  <a:srgbClr val="000000"/>
                </a:solidFill>
                <a:round/>
                <a:headEnd/>
                <a:tailEnd/>
              </a:ln>
            </p:spPr>
            <p:txBody>
              <a:bodyPr/>
              <a:lstStyle/>
              <a:p>
                <a:endParaRPr lang="en-US"/>
              </a:p>
            </p:txBody>
          </p:sp>
          <p:sp>
            <p:nvSpPr>
              <p:cNvPr id="145" name="Line 53"/>
              <p:cNvSpPr>
                <a:spLocks noChangeShapeType="1"/>
              </p:cNvSpPr>
              <p:nvPr/>
            </p:nvSpPr>
            <p:spPr bwMode="auto">
              <a:xfrm>
                <a:off x="2937" y="1745"/>
                <a:ext cx="24" cy="1"/>
              </a:xfrm>
              <a:prstGeom prst="line">
                <a:avLst/>
              </a:prstGeom>
              <a:noFill/>
              <a:ln w="28575">
                <a:solidFill>
                  <a:srgbClr val="000000"/>
                </a:solidFill>
                <a:round/>
                <a:headEnd/>
                <a:tailEnd/>
              </a:ln>
            </p:spPr>
            <p:txBody>
              <a:bodyPr/>
              <a:lstStyle/>
              <a:p>
                <a:endParaRPr lang="en-US"/>
              </a:p>
            </p:txBody>
          </p:sp>
          <p:sp>
            <p:nvSpPr>
              <p:cNvPr id="146" name="Line 54"/>
              <p:cNvSpPr>
                <a:spLocks noChangeShapeType="1"/>
              </p:cNvSpPr>
              <p:nvPr/>
            </p:nvSpPr>
            <p:spPr bwMode="auto">
              <a:xfrm flipH="1">
                <a:off x="5452" y="1745"/>
                <a:ext cx="29" cy="1"/>
              </a:xfrm>
              <a:prstGeom prst="line">
                <a:avLst/>
              </a:prstGeom>
              <a:noFill/>
              <a:ln w="28575">
                <a:solidFill>
                  <a:srgbClr val="000000"/>
                </a:solidFill>
                <a:round/>
                <a:headEnd/>
                <a:tailEnd/>
              </a:ln>
            </p:spPr>
            <p:txBody>
              <a:bodyPr/>
              <a:lstStyle/>
              <a:p>
                <a:endParaRPr lang="en-US"/>
              </a:p>
            </p:txBody>
          </p:sp>
          <p:sp>
            <p:nvSpPr>
              <p:cNvPr id="147" name="Line 55"/>
              <p:cNvSpPr>
                <a:spLocks noChangeShapeType="1"/>
              </p:cNvSpPr>
              <p:nvPr/>
            </p:nvSpPr>
            <p:spPr bwMode="auto">
              <a:xfrm>
                <a:off x="2937" y="1515"/>
                <a:ext cx="24" cy="1"/>
              </a:xfrm>
              <a:prstGeom prst="line">
                <a:avLst/>
              </a:prstGeom>
              <a:noFill/>
              <a:ln w="28575">
                <a:solidFill>
                  <a:srgbClr val="000000"/>
                </a:solidFill>
                <a:round/>
                <a:headEnd/>
                <a:tailEnd/>
              </a:ln>
            </p:spPr>
            <p:txBody>
              <a:bodyPr/>
              <a:lstStyle/>
              <a:p>
                <a:endParaRPr lang="en-US"/>
              </a:p>
            </p:txBody>
          </p:sp>
          <p:sp>
            <p:nvSpPr>
              <p:cNvPr id="148" name="Line 56"/>
              <p:cNvSpPr>
                <a:spLocks noChangeShapeType="1"/>
              </p:cNvSpPr>
              <p:nvPr/>
            </p:nvSpPr>
            <p:spPr bwMode="auto">
              <a:xfrm flipH="1">
                <a:off x="5452" y="1515"/>
                <a:ext cx="29" cy="1"/>
              </a:xfrm>
              <a:prstGeom prst="line">
                <a:avLst/>
              </a:prstGeom>
              <a:noFill/>
              <a:ln w="28575">
                <a:solidFill>
                  <a:srgbClr val="000000"/>
                </a:solidFill>
                <a:round/>
                <a:headEnd/>
                <a:tailEnd/>
              </a:ln>
            </p:spPr>
            <p:txBody>
              <a:bodyPr/>
              <a:lstStyle/>
              <a:p>
                <a:endParaRPr lang="en-US"/>
              </a:p>
            </p:txBody>
          </p:sp>
          <p:sp>
            <p:nvSpPr>
              <p:cNvPr id="149" name="Line 57"/>
              <p:cNvSpPr>
                <a:spLocks noChangeShapeType="1"/>
              </p:cNvSpPr>
              <p:nvPr/>
            </p:nvSpPr>
            <p:spPr bwMode="auto">
              <a:xfrm>
                <a:off x="2937" y="1277"/>
                <a:ext cx="24" cy="0"/>
              </a:xfrm>
              <a:prstGeom prst="line">
                <a:avLst/>
              </a:prstGeom>
              <a:noFill/>
              <a:ln w="28575">
                <a:solidFill>
                  <a:srgbClr val="000000"/>
                </a:solidFill>
                <a:round/>
                <a:headEnd/>
                <a:tailEnd/>
              </a:ln>
            </p:spPr>
            <p:txBody>
              <a:bodyPr/>
              <a:lstStyle/>
              <a:p>
                <a:endParaRPr lang="en-US"/>
              </a:p>
            </p:txBody>
          </p:sp>
          <p:sp>
            <p:nvSpPr>
              <p:cNvPr id="150" name="Line 58"/>
              <p:cNvSpPr>
                <a:spLocks noChangeShapeType="1"/>
              </p:cNvSpPr>
              <p:nvPr/>
            </p:nvSpPr>
            <p:spPr bwMode="auto">
              <a:xfrm flipH="1">
                <a:off x="5452" y="1277"/>
                <a:ext cx="29" cy="0"/>
              </a:xfrm>
              <a:prstGeom prst="line">
                <a:avLst/>
              </a:prstGeom>
              <a:noFill/>
              <a:ln w="28575">
                <a:solidFill>
                  <a:srgbClr val="000000"/>
                </a:solidFill>
                <a:round/>
                <a:headEnd/>
                <a:tailEnd/>
              </a:ln>
            </p:spPr>
            <p:txBody>
              <a:bodyPr/>
              <a:lstStyle/>
              <a:p>
                <a:endParaRPr lang="en-US"/>
              </a:p>
            </p:txBody>
          </p:sp>
          <p:sp>
            <p:nvSpPr>
              <p:cNvPr id="151" name="Line 59"/>
              <p:cNvSpPr>
                <a:spLocks noChangeShapeType="1"/>
              </p:cNvSpPr>
              <p:nvPr/>
            </p:nvSpPr>
            <p:spPr bwMode="auto">
              <a:xfrm>
                <a:off x="2937" y="1042"/>
                <a:ext cx="24" cy="2"/>
              </a:xfrm>
              <a:prstGeom prst="line">
                <a:avLst/>
              </a:prstGeom>
              <a:noFill/>
              <a:ln w="28575">
                <a:solidFill>
                  <a:srgbClr val="000000"/>
                </a:solidFill>
                <a:round/>
                <a:headEnd/>
                <a:tailEnd/>
              </a:ln>
            </p:spPr>
            <p:txBody>
              <a:bodyPr/>
              <a:lstStyle/>
              <a:p>
                <a:endParaRPr lang="en-US"/>
              </a:p>
            </p:txBody>
          </p:sp>
          <p:sp>
            <p:nvSpPr>
              <p:cNvPr id="152" name="Line 60"/>
              <p:cNvSpPr>
                <a:spLocks noChangeShapeType="1"/>
              </p:cNvSpPr>
              <p:nvPr/>
            </p:nvSpPr>
            <p:spPr bwMode="auto">
              <a:xfrm flipH="1">
                <a:off x="5452" y="1042"/>
                <a:ext cx="29" cy="2"/>
              </a:xfrm>
              <a:prstGeom prst="line">
                <a:avLst/>
              </a:prstGeom>
              <a:noFill/>
              <a:ln w="28575">
                <a:solidFill>
                  <a:srgbClr val="000000"/>
                </a:solidFill>
                <a:round/>
                <a:headEnd/>
                <a:tailEnd/>
              </a:ln>
            </p:spPr>
            <p:txBody>
              <a:bodyPr/>
              <a:lstStyle/>
              <a:p>
                <a:endParaRPr lang="en-US"/>
              </a:p>
            </p:txBody>
          </p:sp>
          <p:sp>
            <p:nvSpPr>
              <p:cNvPr id="153" name="Line 61"/>
              <p:cNvSpPr>
                <a:spLocks noChangeShapeType="1"/>
              </p:cNvSpPr>
              <p:nvPr/>
            </p:nvSpPr>
            <p:spPr bwMode="auto">
              <a:xfrm>
                <a:off x="2937" y="808"/>
                <a:ext cx="24" cy="1"/>
              </a:xfrm>
              <a:prstGeom prst="line">
                <a:avLst/>
              </a:prstGeom>
              <a:noFill/>
              <a:ln w="28575">
                <a:solidFill>
                  <a:srgbClr val="000000"/>
                </a:solidFill>
                <a:round/>
                <a:headEnd/>
                <a:tailEnd/>
              </a:ln>
            </p:spPr>
            <p:txBody>
              <a:bodyPr/>
              <a:lstStyle/>
              <a:p>
                <a:endParaRPr lang="en-US"/>
              </a:p>
            </p:txBody>
          </p:sp>
          <p:sp>
            <p:nvSpPr>
              <p:cNvPr id="154" name="Line 62"/>
              <p:cNvSpPr>
                <a:spLocks noChangeShapeType="1"/>
              </p:cNvSpPr>
              <p:nvPr/>
            </p:nvSpPr>
            <p:spPr bwMode="auto">
              <a:xfrm flipH="1">
                <a:off x="5452" y="808"/>
                <a:ext cx="29" cy="1"/>
              </a:xfrm>
              <a:prstGeom prst="line">
                <a:avLst/>
              </a:prstGeom>
              <a:noFill/>
              <a:ln w="28575">
                <a:solidFill>
                  <a:srgbClr val="000000"/>
                </a:solidFill>
                <a:round/>
                <a:headEnd/>
                <a:tailEnd/>
              </a:ln>
            </p:spPr>
            <p:txBody>
              <a:bodyPr/>
              <a:lstStyle/>
              <a:p>
                <a:endParaRPr lang="en-US"/>
              </a:p>
            </p:txBody>
          </p:sp>
          <p:grpSp>
            <p:nvGrpSpPr>
              <p:cNvPr id="155" name="Group 63"/>
              <p:cNvGrpSpPr>
                <a:grpSpLocks/>
              </p:cNvGrpSpPr>
              <p:nvPr/>
            </p:nvGrpSpPr>
            <p:grpSpPr bwMode="auto">
              <a:xfrm>
                <a:off x="2653" y="768"/>
                <a:ext cx="200" cy="2052"/>
                <a:chOff x="1036" y="635"/>
                <a:chExt cx="286" cy="3189"/>
              </a:xfrm>
            </p:grpSpPr>
            <p:sp>
              <p:nvSpPr>
                <p:cNvPr id="164" name="Rectangle 64"/>
                <p:cNvSpPr>
                  <a:spLocks noChangeArrowheads="1"/>
                </p:cNvSpPr>
                <p:nvPr/>
              </p:nvSpPr>
              <p:spPr bwMode="auto">
                <a:xfrm>
                  <a:off x="1036" y="3554"/>
                  <a:ext cx="286" cy="270"/>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Helvetica" charset="0"/>
                    </a:rPr>
                    <a:t>2.2</a:t>
                  </a:r>
                  <a:endParaRPr lang="en-US">
                    <a:latin typeface="Times New Roman" pitchFamily="18" charset="0"/>
                  </a:endParaRPr>
                </a:p>
              </p:txBody>
            </p:sp>
            <p:sp>
              <p:nvSpPr>
                <p:cNvPr id="165" name="Rectangle 65"/>
                <p:cNvSpPr>
                  <a:spLocks noChangeArrowheads="1"/>
                </p:cNvSpPr>
                <p:nvPr/>
              </p:nvSpPr>
              <p:spPr bwMode="auto">
                <a:xfrm>
                  <a:off x="1036" y="3183"/>
                  <a:ext cx="286" cy="269"/>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Helvetica" charset="0"/>
                    </a:rPr>
                    <a:t>2.3</a:t>
                  </a:r>
                  <a:endParaRPr lang="en-US">
                    <a:latin typeface="Times New Roman" pitchFamily="18" charset="0"/>
                  </a:endParaRPr>
                </a:p>
              </p:txBody>
            </p:sp>
            <p:sp>
              <p:nvSpPr>
                <p:cNvPr id="166" name="Rectangle 66"/>
                <p:cNvSpPr>
                  <a:spLocks noChangeArrowheads="1"/>
                </p:cNvSpPr>
                <p:nvPr/>
              </p:nvSpPr>
              <p:spPr bwMode="auto">
                <a:xfrm>
                  <a:off x="1036" y="2826"/>
                  <a:ext cx="286" cy="269"/>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Helvetica" charset="0"/>
                    </a:rPr>
                    <a:t>2.4</a:t>
                  </a:r>
                  <a:endParaRPr lang="en-US">
                    <a:latin typeface="Times New Roman" pitchFamily="18" charset="0"/>
                  </a:endParaRPr>
                </a:p>
              </p:txBody>
            </p:sp>
            <p:sp>
              <p:nvSpPr>
                <p:cNvPr id="167" name="Rectangle 67"/>
                <p:cNvSpPr>
                  <a:spLocks noChangeArrowheads="1"/>
                </p:cNvSpPr>
                <p:nvPr/>
              </p:nvSpPr>
              <p:spPr bwMode="auto">
                <a:xfrm>
                  <a:off x="1036" y="2455"/>
                  <a:ext cx="286" cy="269"/>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Helvetica" charset="0"/>
                    </a:rPr>
                    <a:t>2.5</a:t>
                  </a:r>
                  <a:endParaRPr lang="en-US">
                    <a:latin typeface="Times New Roman" pitchFamily="18" charset="0"/>
                  </a:endParaRPr>
                </a:p>
              </p:txBody>
            </p:sp>
            <p:sp>
              <p:nvSpPr>
                <p:cNvPr id="168" name="Rectangle 68"/>
                <p:cNvSpPr>
                  <a:spLocks noChangeArrowheads="1"/>
                </p:cNvSpPr>
                <p:nvPr/>
              </p:nvSpPr>
              <p:spPr bwMode="auto">
                <a:xfrm>
                  <a:off x="1036" y="2089"/>
                  <a:ext cx="286" cy="269"/>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Helvetica" charset="0"/>
                    </a:rPr>
                    <a:t>2.6</a:t>
                  </a:r>
                  <a:endParaRPr lang="en-US">
                    <a:latin typeface="Times New Roman" pitchFamily="18" charset="0"/>
                  </a:endParaRPr>
                </a:p>
              </p:txBody>
            </p:sp>
            <p:sp>
              <p:nvSpPr>
                <p:cNvPr id="169" name="Rectangle 69"/>
                <p:cNvSpPr>
                  <a:spLocks noChangeArrowheads="1"/>
                </p:cNvSpPr>
                <p:nvPr/>
              </p:nvSpPr>
              <p:spPr bwMode="auto">
                <a:xfrm>
                  <a:off x="1036" y="1728"/>
                  <a:ext cx="286" cy="267"/>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Helvetica" charset="0"/>
                    </a:rPr>
                    <a:t>2.7</a:t>
                  </a:r>
                  <a:endParaRPr lang="en-US">
                    <a:latin typeface="Times New Roman" pitchFamily="18" charset="0"/>
                  </a:endParaRPr>
                </a:p>
              </p:txBody>
            </p:sp>
            <p:sp>
              <p:nvSpPr>
                <p:cNvPr id="170" name="Rectangle 70"/>
                <p:cNvSpPr>
                  <a:spLocks noChangeArrowheads="1"/>
                </p:cNvSpPr>
                <p:nvPr/>
              </p:nvSpPr>
              <p:spPr bwMode="auto">
                <a:xfrm>
                  <a:off x="1036" y="1364"/>
                  <a:ext cx="286" cy="269"/>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Helvetica" charset="0"/>
                    </a:rPr>
                    <a:t>2.8</a:t>
                  </a:r>
                  <a:endParaRPr lang="en-US">
                    <a:latin typeface="Times New Roman" pitchFamily="18" charset="0"/>
                  </a:endParaRPr>
                </a:p>
              </p:txBody>
            </p:sp>
            <p:sp>
              <p:nvSpPr>
                <p:cNvPr id="171" name="Rectangle 71"/>
                <p:cNvSpPr>
                  <a:spLocks noChangeArrowheads="1"/>
                </p:cNvSpPr>
                <p:nvPr/>
              </p:nvSpPr>
              <p:spPr bwMode="auto">
                <a:xfrm>
                  <a:off x="1036" y="999"/>
                  <a:ext cx="286" cy="268"/>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Helvetica" charset="0"/>
                    </a:rPr>
                    <a:t>2.9</a:t>
                  </a:r>
                  <a:endParaRPr lang="en-US">
                    <a:latin typeface="Times New Roman" pitchFamily="18" charset="0"/>
                  </a:endParaRPr>
                </a:p>
              </p:txBody>
            </p:sp>
            <p:sp>
              <p:nvSpPr>
                <p:cNvPr id="172" name="Rectangle 72"/>
                <p:cNvSpPr>
                  <a:spLocks noChangeArrowheads="1"/>
                </p:cNvSpPr>
                <p:nvPr/>
              </p:nvSpPr>
              <p:spPr bwMode="auto">
                <a:xfrm>
                  <a:off x="1131" y="635"/>
                  <a:ext cx="115" cy="269"/>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Helvetica" charset="0"/>
                    </a:rPr>
                    <a:t>3</a:t>
                  </a:r>
                  <a:endParaRPr lang="en-US">
                    <a:latin typeface="Times New Roman" pitchFamily="18" charset="0"/>
                  </a:endParaRPr>
                </a:p>
              </p:txBody>
            </p:sp>
          </p:grpSp>
          <p:sp>
            <p:nvSpPr>
              <p:cNvPr id="156" name="Line 73"/>
              <p:cNvSpPr>
                <a:spLocks noChangeShapeType="1"/>
              </p:cNvSpPr>
              <p:nvPr/>
            </p:nvSpPr>
            <p:spPr bwMode="auto">
              <a:xfrm>
                <a:off x="2937" y="808"/>
                <a:ext cx="2544" cy="1"/>
              </a:xfrm>
              <a:prstGeom prst="line">
                <a:avLst/>
              </a:prstGeom>
              <a:noFill/>
              <a:ln w="28575">
                <a:solidFill>
                  <a:srgbClr val="000000"/>
                </a:solidFill>
                <a:round/>
                <a:headEnd/>
                <a:tailEnd/>
              </a:ln>
            </p:spPr>
            <p:txBody>
              <a:bodyPr/>
              <a:lstStyle/>
              <a:p>
                <a:endParaRPr lang="en-US"/>
              </a:p>
            </p:txBody>
          </p:sp>
          <p:sp>
            <p:nvSpPr>
              <p:cNvPr id="157" name="Freeform 74"/>
              <p:cNvSpPr>
                <a:spLocks/>
              </p:cNvSpPr>
              <p:nvPr/>
            </p:nvSpPr>
            <p:spPr bwMode="auto">
              <a:xfrm>
                <a:off x="2937" y="808"/>
                <a:ext cx="2544" cy="1878"/>
              </a:xfrm>
              <a:custGeom>
                <a:avLst/>
                <a:gdLst>
                  <a:gd name="T0" fmla="*/ 0 w 539"/>
                  <a:gd name="T1" fmla="*/ 1878 h 425"/>
                  <a:gd name="T2" fmla="*/ 2544 w 539"/>
                  <a:gd name="T3" fmla="*/ 1878 h 425"/>
                  <a:gd name="T4" fmla="*/ 2544 w 539"/>
                  <a:gd name="T5" fmla="*/ 0 h 425"/>
                  <a:gd name="T6" fmla="*/ 0 60000 65536"/>
                  <a:gd name="T7" fmla="*/ 0 60000 65536"/>
                  <a:gd name="T8" fmla="*/ 0 60000 65536"/>
                  <a:gd name="T9" fmla="*/ 0 w 539"/>
                  <a:gd name="T10" fmla="*/ 0 h 425"/>
                  <a:gd name="T11" fmla="*/ 539 w 539"/>
                  <a:gd name="T12" fmla="*/ 425 h 425"/>
                </a:gdLst>
                <a:ahLst/>
                <a:cxnLst>
                  <a:cxn ang="T6">
                    <a:pos x="T0" y="T1"/>
                  </a:cxn>
                  <a:cxn ang="T7">
                    <a:pos x="T2" y="T3"/>
                  </a:cxn>
                  <a:cxn ang="T8">
                    <a:pos x="T4" y="T5"/>
                  </a:cxn>
                </a:cxnLst>
                <a:rect l="T9" t="T10" r="T11" b="T12"/>
                <a:pathLst>
                  <a:path w="539" h="425">
                    <a:moveTo>
                      <a:pt x="0" y="425"/>
                    </a:moveTo>
                    <a:lnTo>
                      <a:pt x="539" y="425"/>
                    </a:lnTo>
                    <a:lnTo>
                      <a:pt x="539" y="0"/>
                    </a:lnTo>
                  </a:path>
                </a:pathLst>
              </a:custGeom>
              <a:noFill/>
              <a:ln w="28575" cmpd="sng">
                <a:solidFill>
                  <a:srgbClr val="000000"/>
                </a:solidFill>
                <a:prstDash val="solid"/>
                <a:round/>
                <a:headEnd/>
                <a:tailEnd/>
              </a:ln>
            </p:spPr>
            <p:txBody>
              <a:bodyPr/>
              <a:lstStyle/>
              <a:p>
                <a:endParaRPr lang="en-US"/>
              </a:p>
            </p:txBody>
          </p:sp>
          <p:sp>
            <p:nvSpPr>
              <p:cNvPr id="158" name="Line 75"/>
              <p:cNvSpPr>
                <a:spLocks noChangeShapeType="1"/>
              </p:cNvSpPr>
              <p:nvPr/>
            </p:nvSpPr>
            <p:spPr bwMode="auto">
              <a:xfrm flipV="1">
                <a:off x="2937" y="808"/>
                <a:ext cx="1" cy="1878"/>
              </a:xfrm>
              <a:prstGeom prst="line">
                <a:avLst/>
              </a:prstGeom>
              <a:noFill/>
              <a:ln w="28575">
                <a:solidFill>
                  <a:srgbClr val="000000"/>
                </a:solidFill>
                <a:round/>
                <a:headEnd/>
                <a:tailEnd/>
              </a:ln>
            </p:spPr>
            <p:txBody>
              <a:bodyPr/>
              <a:lstStyle/>
              <a:p>
                <a:endParaRPr lang="en-US"/>
              </a:p>
            </p:txBody>
          </p:sp>
          <p:sp>
            <p:nvSpPr>
              <p:cNvPr id="159" name="Freeform 76"/>
              <p:cNvSpPr>
                <a:spLocks/>
              </p:cNvSpPr>
              <p:nvPr/>
            </p:nvSpPr>
            <p:spPr bwMode="auto">
              <a:xfrm>
                <a:off x="3169" y="808"/>
                <a:ext cx="70" cy="1736"/>
              </a:xfrm>
              <a:custGeom>
                <a:avLst/>
                <a:gdLst>
                  <a:gd name="T0" fmla="*/ 0 w 101"/>
                  <a:gd name="T1" fmla="*/ 1736 h 2698"/>
                  <a:gd name="T2" fmla="*/ 9 w 101"/>
                  <a:gd name="T3" fmla="*/ 1453 h 2698"/>
                  <a:gd name="T4" fmla="*/ 23 w 101"/>
                  <a:gd name="T5" fmla="*/ 1170 h 2698"/>
                  <a:gd name="T6" fmla="*/ 33 w 101"/>
                  <a:gd name="T7" fmla="*/ 870 h 2698"/>
                  <a:gd name="T8" fmla="*/ 37 w 101"/>
                  <a:gd name="T9" fmla="*/ 795 h 2698"/>
                  <a:gd name="T10" fmla="*/ 42 w 101"/>
                  <a:gd name="T11" fmla="*/ 728 h 2698"/>
                  <a:gd name="T12" fmla="*/ 42 w 101"/>
                  <a:gd name="T13" fmla="*/ 654 h 2698"/>
                  <a:gd name="T14" fmla="*/ 46 w 101"/>
                  <a:gd name="T15" fmla="*/ 587 h 2698"/>
                  <a:gd name="T16" fmla="*/ 46 w 101"/>
                  <a:gd name="T17" fmla="*/ 508 h 2698"/>
                  <a:gd name="T18" fmla="*/ 51 w 101"/>
                  <a:gd name="T19" fmla="*/ 437 h 2698"/>
                  <a:gd name="T20" fmla="*/ 56 w 101"/>
                  <a:gd name="T21" fmla="*/ 358 h 2698"/>
                  <a:gd name="T22" fmla="*/ 60 w 101"/>
                  <a:gd name="T23" fmla="*/ 278 h 2698"/>
                  <a:gd name="T24" fmla="*/ 60 w 101"/>
                  <a:gd name="T25" fmla="*/ 212 h 2698"/>
                  <a:gd name="T26" fmla="*/ 65 w 101"/>
                  <a:gd name="T27" fmla="*/ 137 h 2698"/>
                  <a:gd name="T28" fmla="*/ 65 w 101"/>
                  <a:gd name="T29" fmla="*/ 71 h 2698"/>
                  <a:gd name="T30" fmla="*/ 70 w 101"/>
                  <a:gd name="T31" fmla="*/ 35 h 2698"/>
                  <a:gd name="T32" fmla="*/ 70 w 101"/>
                  <a:gd name="T33" fmla="*/ 0 h 26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1"/>
                  <a:gd name="T52" fmla="*/ 0 h 2698"/>
                  <a:gd name="T53" fmla="*/ 101 w 101"/>
                  <a:gd name="T54" fmla="*/ 2698 h 26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1" h="2698">
                    <a:moveTo>
                      <a:pt x="0" y="2698"/>
                    </a:moveTo>
                    <a:lnTo>
                      <a:pt x="13" y="2258"/>
                    </a:lnTo>
                    <a:lnTo>
                      <a:pt x="33" y="1819"/>
                    </a:lnTo>
                    <a:lnTo>
                      <a:pt x="47" y="1352"/>
                    </a:lnTo>
                    <a:lnTo>
                      <a:pt x="54" y="1235"/>
                    </a:lnTo>
                    <a:lnTo>
                      <a:pt x="60" y="1132"/>
                    </a:lnTo>
                    <a:lnTo>
                      <a:pt x="60" y="1016"/>
                    </a:lnTo>
                    <a:lnTo>
                      <a:pt x="67" y="913"/>
                    </a:lnTo>
                    <a:lnTo>
                      <a:pt x="67" y="789"/>
                    </a:lnTo>
                    <a:lnTo>
                      <a:pt x="74" y="679"/>
                    </a:lnTo>
                    <a:lnTo>
                      <a:pt x="81" y="556"/>
                    </a:lnTo>
                    <a:lnTo>
                      <a:pt x="87" y="432"/>
                    </a:lnTo>
                    <a:lnTo>
                      <a:pt x="87" y="329"/>
                    </a:lnTo>
                    <a:lnTo>
                      <a:pt x="94" y="213"/>
                    </a:lnTo>
                    <a:lnTo>
                      <a:pt x="94" y="110"/>
                    </a:lnTo>
                    <a:lnTo>
                      <a:pt x="101" y="55"/>
                    </a:lnTo>
                    <a:lnTo>
                      <a:pt x="101" y="0"/>
                    </a:lnTo>
                  </a:path>
                </a:pathLst>
              </a:custGeom>
              <a:noFill/>
              <a:ln w="28575" cap="flat" cmpd="sng">
                <a:solidFill>
                  <a:srgbClr val="0000FF"/>
                </a:solidFill>
                <a:prstDash val="dash"/>
                <a:round/>
                <a:headEnd/>
                <a:tailEnd/>
              </a:ln>
            </p:spPr>
            <p:txBody>
              <a:bodyPr/>
              <a:lstStyle/>
              <a:p>
                <a:endParaRPr lang="en-US"/>
              </a:p>
            </p:txBody>
          </p:sp>
          <p:sp>
            <p:nvSpPr>
              <p:cNvPr id="160" name="Text Box 77"/>
              <p:cNvSpPr txBox="1">
                <a:spLocks noChangeArrowheads="1"/>
              </p:cNvSpPr>
              <p:nvPr/>
            </p:nvSpPr>
            <p:spPr bwMode="auto">
              <a:xfrm>
                <a:off x="3426" y="2899"/>
                <a:ext cx="2076" cy="231"/>
              </a:xfrm>
              <a:prstGeom prst="rect">
                <a:avLst/>
              </a:prstGeom>
              <a:noFill/>
              <a:ln w="9525">
                <a:noFill/>
                <a:miter lim="800000"/>
                <a:headEnd/>
                <a:tailEnd/>
              </a:ln>
            </p:spPr>
            <p:txBody>
              <a:bodyPr wrap="none">
                <a:spAutoFit/>
              </a:bodyPr>
              <a:lstStyle/>
              <a:p>
                <a:pPr eaLnBrk="1" hangingPunct="1"/>
                <a:r>
                  <a:rPr lang="en-US">
                    <a:latin typeface="Helvetica" charset="0"/>
                  </a:rPr>
                  <a:t>Wave number </a:t>
                </a:r>
                <a:r>
                  <a:rPr lang="en-US">
                    <a:latin typeface="Helvetica" charset="0"/>
                    <a:sym typeface="Symbol" pitchFamily="18" charset="2"/>
                  </a:rPr>
                  <a:t></a:t>
                </a:r>
                <a:r>
                  <a:rPr lang="en-US">
                    <a:latin typeface="Helvetica" charset="0"/>
                  </a:rPr>
                  <a:t> (relative units)</a:t>
                </a:r>
              </a:p>
            </p:txBody>
          </p:sp>
          <p:sp>
            <p:nvSpPr>
              <p:cNvPr id="161" name="Text Box 78"/>
              <p:cNvSpPr txBox="1">
                <a:spLocks noChangeArrowheads="1"/>
              </p:cNvSpPr>
              <p:nvPr/>
            </p:nvSpPr>
            <p:spPr bwMode="auto">
              <a:xfrm rot="-5400000">
                <a:off x="1709" y="1562"/>
                <a:ext cx="1440" cy="250"/>
              </a:xfrm>
              <a:prstGeom prst="rect">
                <a:avLst/>
              </a:prstGeom>
              <a:noFill/>
              <a:ln w="9525">
                <a:noFill/>
                <a:miter lim="800000"/>
                <a:headEnd/>
                <a:tailEnd/>
              </a:ln>
            </p:spPr>
            <p:txBody>
              <a:bodyPr>
                <a:spAutoFit/>
              </a:bodyPr>
              <a:lstStyle/>
              <a:p>
                <a:pPr eaLnBrk="1" hangingPunct="1"/>
                <a:r>
                  <a:rPr lang="en-US" sz="2000">
                    <a:latin typeface="Helvetica" charset="0"/>
                  </a:rPr>
                  <a:t>Energy (eV)</a:t>
                </a:r>
              </a:p>
            </p:txBody>
          </p:sp>
          <p:sp>
            <p:nvSpPr>
              <p:cNvPr id="162" name="Text Box 79"/>
              <p:cNvSpPr txBox="1">
                <a:spLocks noChangeArrowheads="1"/>
              </p:cNvSpPr>
              <p:nvPr/>
            </p:nvSpPr>
            <p:spPr bwMode="auto">
              <a:xfrm rot="-5225152">
                <a:off x="2791" y="1057"/>
                <a:ext cx="692" cy="231"/>
              </a:xfrm>
              <a:prstGeom prst="rect">
                <a:avLst/>
              </a:prstGeom>
              <a:noFill/>
              <a:ln w="9525">
                <a:noFill/>
                <a:miter lim="800000"/>
                <a:headEnd/>
                <a:tailEnd/>
              </a:ln>
            </p:spPr>
            <p:txBody>
              <a:bodyPr wrap="none">
                <a:spAutoFit/>
              </a:bodyPr>
              <a:lstStyle/>
              <a:p>
                <a:pPr eaLnBrk="1" hangingPunct="1"/>
                <a:r>
                  <a:rPr lang="en-US"/>
                  <a:t>Light line</a:t>
                </a:r>
              </a:p>
            </p:txBody>
          </p:sp>
          <p:sp>
            <p:nvSpPr>
              <p:cNvPr id="163" name="Line 80"/>
              <p:cNvSpPr>
                <a:spLocks noChangeShapeType="1"/>
              </p:cNvSpPr>
              <p:nvPr/>
            </p:nvSpPr>
            <p:spPr bwMode="auto">
              <a:xfrm flipH="1">
                <a:off x="2918" y="874"/>
                <a:ext cx="2496" cy="0"/>
              </a:xfrm>
              <a:prstGeom prst="line">
                <a:avLst/>
              </a:prstGeom>
              <a:noFill/>
              <a:ln w="19050">
                <a:solidFill>
                  <a:schemeClr val="tx1"/>
                </a:solidFill>
                <a:round/>
                <a:headEnd/>
                <a:tailEnd/>
              </a:ln>
            </p:spPr>
            <p:txBody>
              <a:bodyPr/>
              <a:lstStyle/>
              <a:p>
                <a:endParaRPr lang="en-US"/>
              </a:p>
            </p:txBody>
          </p:sp>
        </p:grpSp>
        <p:sp>
          <p:nvSpPr>
            <p:cNvPr id="174" name="Freeform 82"/>
            <p:cNvSpPr>
              <a:spLocks/>
            </p:cNvSpPr>
            <p:nvPr/>
          </p:nvSpPr>
          <p:spPr bwMode="auto">
            <a:xfrm>
              <a:off x="4551363" y="3067050"/>
              <a:ext cx="3086100" cy="2643188"/>
            </a:xfrm>
            <a:custGeom>
              <a:avLst/>
              <a:gdLst>
                <a:gd name="T0" fmla="*/ 0 w 2774"/>
                <a:gd name="T1" fmla="*/ 1665 h 2588"/>
                <a:gd name="T2" fmla="*/ 33 w 2774"/>
                <a:gd name="T3" fmla="*/ 1382 h 2588"/>
                <a:gd name="T4" fmla="*/ 80 w 2774"/>
                <a:gd name="T5" fmla="*/ 1099 h 2588"/>
                <a:gd name="T6" fmla="*/ 142 w 2774"/>
                <a:gd name="T7" fmla="*/ 799 h 2588"/>
                <a:gd name="T8" fmla="*/ 160 w 2774"/>
                <a:gd name="T9" fmla="*/ 724 h 2588"/>
                <a:gd name="T10" fmla="*/ 189 w 2774"/>
                <a:gd name="T11" fmla="*/ 658 h 2588"/>
                <a:gd name="T12" fmla="*/ 221 w 2774"/>
                <a:gd name="T13" fmla="*/ 583 h 2588"/>
                <a:gd name="T14" fmla="*/ 264 w 2774"/>
                <a:gd name="T15" fmla="*/ 517 h 2588"/>
                <a:gd name="T16" fmla="*/ 302 w 2774"/>
                <a:gd name="T17" fmla="*/ 437 h 2588"/>
                <a:gd name="T18" fmla="*/ 354 w 2774"/>
                <a:gd name="T19" fmla="*/ 366 h 2588"/>
                <a:gd name="T20" fmla="*/ 415 w 2774"/>
                <a:gd name="T21" fmla="*/ 287 h 2588"/>
                <a:gd name="T22" fmla="*/ 505 w 2774"/>
                <a:gd name="T23" fmla="*/ 207 h 2588"/>
                <a:gd name="T24" fmla="*/ 651 w 2774"/>
                <a:gd name="T25" fmla="*/ 141 h 2588"/>
                <a:gd name="T26" fmla="*/ 929 w 2774"/>
                <a:gd name="T27" fmla="*/ 66 h 2588"/>
                <a:gd name="T28" fmla="*/ 1217 w 2774"/>
                <a:gd name="T29" fmla="*/ 35 h 2588"/>
                <a:gd name="T30" fmla="*/ 1944 w 2774"/>
                <a:gd name="T31" fmla="*/ 0 h 25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74"/>
                <a:gd name="T49" fmla="*/ 0 h 2588"/>
                <a:gd name="T50" fmla="*/ 2774 w 2774"/>
                <a:gd name="T51" fmla="*/ 2588 h 258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74" h="2588">
                  <a:moveTo>
                    <a:pt x="0" y="2588"/>
                  </a:moveTo>
                  <a:lnTo>
                    <a:pt x="47" y="2148"/>
                  </a:lnTo>
                  <a:lnTo>
                    <a:pt x="114" y="1709"/>
                  </a:lnTo>
                  <a:lnTo>
                    <a:pt x="202" y="1242"/>
                  </a:lnTo>
                  <a:lnTo>
                    <a:pt x="229" y="1125"/>
                  </a:lnTo>
                  <a:lnTo>
                    <a:pt x="269" y="1022"/>
                  </a:lnTo>
                  <a:lnTo>
                    <a:pt x="316" y="906"/>
                  </a:lnTo>
                  <a:lnTo>
                    <a:pt x="377" y="803"/>
                  </a:lnTo>
                  <a:lnTo>
                    <a:pt x="431" y="679"/>
                  </a:lnTo>
                  <a:lnTo>
                    <a:pt x="505" y="569"/>
                  </a:lnTo>
                  <a:lnTo>
                    <a:pt x="592" y="446"/>
                  </a:lnTo>
                  <a:lnTo>
                    <a:pt x="720" y="322"/>
                  </a:lnTo>
                  <a:lnTo>
                    <a:pt x="929" y="219"/>
                  </a:lnTo>
                  <a:lnTo>
                    <a:pt x="1326" y="103"/>
                  </a:lnTo>
                  <a:lnTo>
                    <a:pt x="1737" y="55"/>
                  </a:lnTo>
                  <a:lnTo>
                    <a:pt x="2774" y="0"/>
                  </a:lnTo>
                </a:path>
              </a:pathLst>
            </a:custGeom>
            <a:noFill/>
            <a:ln w="47625" cap="flat" cmpd="sng">
              <a:solidFill>
                <a:srgbClr val="FF0000"/>
              </a:solidFill>
              <a:prstDash val="dash"/>
              <a:round/>
              <a:headEnd/>
              <a:tailEnd/>
            </a:ln>
          </p:spPr>
          <p:txBody>
            <a:bodyPr/>
            <a:lstStyle/>
            <a:p>
              <a:endParaRPr lang="en-US"/>
            </a:p>
          </p:txBody>
        </p:sp>
        <p:sp>
          <p:nvSpPr>
            <p:cNvPr id="177" name="TextBox 176"/>
            <p:cNvSpPr txBox="1"/>
            <p:nvPr/>
          </p:nvSpPr>
          <p:spPr>
            <a:xfrm>
              <a:off x="4648200" y="4648200"/>
              <a:ext cx="1600200" cy="923330"/>
            </a:xfrm>
            <a:prstGeom prst="rect">
              <a:avLst/>
            </a:prstGeom>
            <a:noFill/>
          </p:spPr>
          <p:txBody>
            <a:bodyPr wrap="square" rtlCol="0">
              <a:spAutoFit/>
            </a:bodyPr>
            <a:lstStyle/>
            <a:p>
              <a:r>
                <a:rPr lang="en-US" dirty="0" smtClean="0"/>
                <a:t>“Long range   SPP”</a:t>
              </a:r>
            </a:p>
            <a:p>
              <a:endParaRPr lang="en-US" dirty="0"/>
            </a:p>
          </p:txBody>
        </p:sp>
        <p:sp>
          <p:nvSpPr>
            <p:cNvPr id="180" name="TextBox 179"/>
            <p:cNvSpPr txBox="1"/>
            <p:nvPr/>
          </p:nvSpPr>
          <p:spPr>
            <a:xfrm>
              <a:off x="5943600" y="3505200"/>
              <a:ext cx="2209800" cy="923330"/>
            </a:xfrm>
            <a:prstGeom prst="rect">
              <a:avLst/>
            </a:prstGeom>
            <a:noFill/>
          </p:spPr>
          <p:txBody>
            <a:bodyPr wrap="square" rtlCol="0">
              <a:spAutoFit/>
            </a:bodyPr>
            <a:lstStyle/>
            <a:p>
              <a:r>
                <a:rPr lang="en-US" dirty="0" smtClean="0"/>
                <a:t>“True sub-wavelength SPP”</a:t>
              </a:r>
            </a:p>
            <a:p>
              <a:endParaRPr lang="en-US" dirty="0"/>
            </a:p>
          </p:txBody>
        </p:sp>
      </p:grpSp>
      <p:sp>
        <p:nvSpPr>
          <p:cNvPr id="185" name="TextBox 184"/>
          <p:cNvSpPr txBox="1">
            <a:spLocks noChangeArrowheads="1"/>
          </p:cNvSpPr>
          <p:nvPr/>
        </p:nvSpPr>
        <p:spPr bwMode="auto">
          <a:xfrm>
            <a:off x="6019800" y="4648200"/>
            <a:ext cx="1905000" cy="1200329"/>
          </a:xfrm>
          <a:prstGeom prst="rect">
            <a:avLst/>
          </a:prstGeom>
          <a:noFill/>
          <a:ln w="9525">
            <a:noFill/>
            <a:miter lim="800000"/>
            <a:headEnd/>
            <a:tailEnd/>
          </a:ln>
        </p:spPr>
        <p:txBody>
          <a:bodyPr wrap="square">
            <a:spAutoFit/>
          </a:bodyPr>
          <a:lstStyle/>
          <a:p>
            <a:pPr eaLnBrk="0" hangingPunct="0"/>
            <a:r>
              <a:rPr lang="en-US" dirty="0"/>
              <a:t>Here sub-wavelength simply means very large wave-vector</a:t>
            </a:r>
          </a:p>
        </p:txBody>
      </p:sp>
      <p:sp>
        <p:nvSpPr>
          <p:cNvPr id="186" name="Slide Number Placeholder 18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6228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ox(in)">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325"/>
                                        </p:tgtEl>
                                        <p:attrNameLst>
                                          <p:attrName>style.visibility</p:attrName>
                                        </p:attrNameLst>
                                      </p:cBhvr>
                                      <p:to>
                                        <p:strVal val="visible"/>
                                      </p:to>
                                    </p:set>
                                    <p:animEffect transition="in" filter="box(in)">
                                      <p:cBhvr>
                                        <p:cTn id="12" dur="500"/>
                                        <p:tgtEl>
                                          <p:spTgt spid="1132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4"/>
                                        </p:tgtEl>
                                        <p:attrNameLst>
                                          <p:attrName>style.visibility</p:attrName>
                                        </p:attrNameLst>
                                      </p:cBhvr>
                                      <p:to>
                                        <p:strVal val="visible"/>
                                      </p:to>
                                    </p:set>
                                    <p:animEffect transition="in" filter="box(in)">
                                      <p:cBhvr>
                                        <p:cTn id="17" dur="500"/>
                                        <p:tgtEl>
                                          <p:spTgt spid="18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5"/>
                                        </p:tgtEl>
                                        <p:attrNameLst>
                                          <p:attrName>style.visibility</p:attrName>
                                        </p:attrNameLst>
                                      </p:cBhvr>
                                      <p:to>
                                        <p:strVal val="visible"/>
                                      </p:to>
                                    </p:set>
                                    <p:animEffect transition="in" filter="box(in)">
                                      <p:cBhvr>
                                        <p:cTn id="22"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 grpId="0"/>
      <p:bldP spid="18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Rectangle 2"/>
          <p:cNvSpPr>
            <a:spLocks noGrp="1" noChangeArrowheads="1"/>
          </p:cNvSpPr>
          <p:nvPr>
            <p:ph type="title" sz="quarter" idx="4294967295"/>
          </p:nvPr>
        </p:nvSpPr>
        <p:spPr>
          <a:xfrm>
            <a:off x="865239" y="-81022"/>
            <a:ext cx="8229600" cy="1143000"/>
          </a:xfrm>
        </p:spPr>
        <p:txBody>
          <a:bodyPr/>
          <a:lstStyle/>
          <a:p>
            <a:pPr eaLnBrk="1" hangingPunct="1"/>
            <a:r>
              <a:rPr lang="en-US" sz="3200" dirty="0" smtClean="0"/>
              <a:t>Estimate of effective loss (SRR)</a:t>
            </a:r>
          </a:p>
        </p:txBody>
      </p:sp>
      <p:sp>
        <p:nvSpPr>
          <p:cNvPr id="19" name="Text Box 23"/>
          <p:cNvSpPr txBox="1">
            <a:spLocks noChangeArrowheads="1"/>
          </p:cNvSpPr>
          <p:nvPr/>
        </p:nvSpPr>
        <p:spPr bwMode="auto">
          <a:xfrm>
            <a:off x="4267200" y="990600"/>
            <a:ext cx="4495800" cy="1739900"/>
          </a:xfrm>
          <a:prstGeom prst="rect">
            <a:avLst/>
          </a:prstGeom>
          <a:noFill/>
          <a:ln w="9525">
            <a:noFill/>
            <a:miter lim="800000"/>
            <a:headEnd/>
            <a:tailEnd/>
          </a:ln>
        </p:spPr>
        <p:txBody>
          <a:bodyPr>
            <a:spAutoFit/>
          </a:bodyPr>
          <a:lstStyle/>
          <a:p>
            <a:pPr eaLnBrk="0" hangingPunct="0"/>
            <a:r>
              <a:rPr lang="en-US" dirty="0"/>
              <a:t>Q of Drude metal structure actually gets reduced with wavelength and only starts getting better when </a:t>
            </a:r>
            <a:r>
              <a:rPr lang="en-US" dirty="0">
                <a:sym typeface="Symbol" pitchFamily="18" charset="2"/>
              </a:rPr>
              <a:t>&lt; - THz region which is not really optics</a:t>
            </a:r>
            <a:r>
              <a:rPr lang="en-US" dirty="0"/>
              <a:t> –and even then LC circuit is not a very high  Q resonator!!!!!</a:t>
            </a:r>
          </a:p>
        </p:txBody>
      </p:sp>
      <p:sp>
        <p:nvSpPr>
          <p:cNvPr id="21" name="TextBox 20"/>
          <p:cNvSpPr txBox="1">
            <a:spLocks noChangeArrowheads="1"/>
          </p:cNvSpPr>
          <p:nvPr/>
        </p:nvSpPr>
        <p:spPr bwMode="auto">
          <a:xfrm>
            <a:off x="0" y="6272212"/>
            <a:ext cx="9144000" cy="585788"/>
          </a:xfrm>
          <a:prstGeom prst="rect">
            <a:avLst/>
          </a:prstGeom>
          <a:noFill/>
          <a:ln w="9525">
            <a:noFill/>
            <a:miter lim="800000"/>
            <a:headEnd/>
            <a:tailEnd/>
          </a:ln>
        </p:spPr>
        <p:txBody>
          <a:bodyPr>
            <a:spAutoFit/>
          </a:bodyPr>
          <a:lstStyle/>
          <a:p>
            <a:pPr eaLnBrk="0" hangingPunct="0"/>
            <a:r>
              <a:rPr lang="en-US" sz="1600" dirty="0">
                <a:solidFill>
                  <a:srgbClr val="0000FF"/>
                </a:solidFill>
              </a:rPr>
              <a:t>The true sub-wavelength region where kinetic inductance dominates (plasmonics) is inherently lossy and various geometric tricks will not mitigate this loss significantly!</a:t>
            </a:r>
          </a:p>
        </p:txBody>
      </p:sp>
      <p:grpSp>
        <p:nvGrpSpPr>
          <p:cNvPr id="2" name="Group 29"/>
          <p:cNvGrpSpPr>
            <a:grpSpLocks/>
          </p:cNvGrpSpPr>
          <p:nvPr/>
        </p:nvGrpSpPr>
        <p:grpSpPr bwMode="auto">
          <a:xfrm>
            <a:off x="838200" y="2190750"/>
            <a:ext cx="2057400" cy="2362200"/>
            <a:chOff x="384" y="1920"/>
            <a:chExt cx="768" cy="1536"/>
          </a:xfrm>
        </p:grpSpPr>
        <p:sp>
          <p:nvSpPr>
            <p:cNvPr id="35861" name="Rectangle 27"/>
            <p:cNvSpPr>
              <a:spLocks noChangeArrowheads="1"/>
            </p:cNvSpPr>
            <p:nvPr/>
          </p:nvSpPr>
          <p:spPr bwMode="auto">
            <a:xfrm>
              <a:off x="384" y="1920"/>
              <a:ext cx="768" cy="1536"/>
            </a:xfrm>
            <a:prstGeom prst="rect">
              <a:avLst/>
            </a:prstGeom>
            <a:solidFill>
              <a:srgbClr val="CCFFCC">
                <a:alpha val="27843"/>
              </a:srgbClr>
            </a:solidFill>
            <a:ln w="9525">
              <a:solidFill>
                <a:schemeClr val="tx1"/>
              </a:solidFill>
              <a:miter lim="800000"/>
              <a:headEnd/>
              <a:tailEnd/>
            </a:ln>
          </p:spPr>
          <p:txBody>
            <a:bodyPr wrap="none" anchor="ctr"/>
            <a:lstStyle/>
            <a:p>
              <a:pPr eaLnBrk="0" hangingPunct="0"/>
              <a:endParaRPr lang="en-US"/>
            </a:p>
          </p:txBody>
        </p:sp>
        <p:sp>
          <p:nvSpPr>
            <p:cNvPr id="35862" name="Text Box 28"/>
            <p:cNvSpPr txBox="1">
              <a:spLocks noChangeArrowheads="1"/>
            </p:cNvSpPr>
            <p:nvPr/>
          </p:nvSpPr>
          <p:spPr bwMode="auto">
            <a:xfrm>
              <a:off x="528" y="2257"/>
              <a:ext cx="292" cy="238"/>
            </a:xfrm>
            <a:prstGeom prst="rect">
              <a:avLst/>
            </a:prstGeom>
            <a:noFill/>
            <a:ln w="9525">
              <a:noFill/>
              <a:miter lim="800000"/>
              <a:headEnd/>
              <a:tailEnd/>
            </a:ln>
          </p:spPr>
          <p:txBody>
            <a:bodyPr wrap="none">
              <a:spAutoFit/>
            </a:bodyPr>
            <a:lstStyle/>
            <a:p>
              <a:pPr eaLnBrk="0" hangingPunct="0"/>
              <a:r>
                <a:rPr lang="en-US"/>
                <a:t>optics</a:t>
              </a:r>
            </a:p>
          </p:txBody>
        </p:sp>
      </p:grpSp>
      <p:grpSp>
        <p:nvGrpSpPr>
          <p:cNvPr id="3" name="Group 33"/>
          <p:cNvGrpSpPr>
            <a:grpSpLocks/>
          </p:cNvGrpSpPr>
          <p:nvPr/>
        </p:nvGrpSpPr>
        <p:grpSpPr bwMode="auto">
          <a:xfrm>
            <a:off x="2895599" y="2190750"/>
            <a:ext cx="1276223" cy="2438400"/>
            <a:chOff x="4191" y="576"/>
            <a:chExt cx="1546" cy="1536"/>
          </a:xfrm>
        </p:grpSpPr>
        <p:sp>
          <p:nvSpPr>
            <p:cNvPr id="35859" name="Rectangle 31"/>
            <p:cNvSpPr>
              <a:spLocks noChangeArrowheads="1"/>
            </p:cNvSpPr>
            <p:nvPr/>
          </p:nvSpPr>
          <p:spPr bwMode="auto">
            <a:xfrm>
              <a:off x="4191" y="576"/>
              <a:ext cx="1200" cy="1536"/>
            </a:xfrm>
            <a:prstGeom prst="rect">
              <a:avLst/>
            </a:prstGeom>
            <a:solidFill>
              <a:srgbClr val="99CC00">
                <a:alpha val="27843"/>
              </a:srgbClr>
            </a:solidFill>
            <a:ln w="9525">
              <a:solidFill>
                <a:schemeClr val="tx1"/>
              </a:solidFill>
              <a:miter lim="800000"/>
              <a:headEnd/>
              <a:tailEnd/>
            </a:ln>
          </p:spPr>
          <p:txBody>
            <a:bodyPr wrap="none" anchor="ctr"/>
            <a:lstStyle/>
            <a:p>
              <a:pPr eaLnBrk="0" hangingPunct="0"/>
              <a:endParaRPr lang="en-US"/>
            </a:p>
          </p:txBody>
        </p:sp>
        <p:sp>
          <p:nvSpPr>
            <p:cNvPr id="35860" name="Text Box 32"/>
            <p:cNvSpPr txBox="1">
              <a:spLocks noChangeArrowheads="1"/>
            </p:cNvSpPr>
            <p:nvPr/>
          </p:nvSpPr>
          <p:spPr bwMode="auto">
            <a:xfrm>
              <a:off x="4191" y="1776"/>
              <a:ext cx="1546" cy="231"/>
            </a:xfrm>
            <a:prstGeom prst="rect">
              <a:avLst/>
            </a:prstGeom>
            <a:noFill/>
            <a:ln w="9525">
              <a:noFill/>
              <a:miter lim="800000"/>
              <a:headEnd/>
              <a:tailEnd/>
            </a:ln>
          </p:spPr>
          <p:txBody>
            <a:bodyPr wrap="none">
              <a:spAutoFit/>
            </a:bodyPr>
            <a:lstStyle/>
            <a:p>
              <a:pPr eaLnBrk="0" hangingPunct="0"/>
              <a:r>
                <a:rPr lang="en-US" dirty="0"/>
                <a:t>electronics</a:t>
              </a:r>
            </a:p>
          </p:txBody>
        </p:sp>
      </p:grpSp>
      <p:pic>
        <p:nvPicPr>
          <p:cNvPr id="35864" name="Picture 24"/>
          <p:cNvPicPr>
            <a:picLocks noChangeAspect="1" noChangeArrowheads="1"/>
          </p:cNvPicPr>
          <p:nvPr/>
        </p:nvPicPr>
        <p:blipFill>
          <a:blip r:embed="rId3" cstate="print"/>
          <a:srcRect/>
          <a:stretch>
            <a:fillRect/>
          </a:stretch>
        </p:blipFill>
        <p:spPr bwMode="auto">
          <a:xfrm>
            <a:off x="228600" y="2114550"/>
            <a:ext cx="3746500" cy="2990850"/>
          </a:xfrm>
          <a:prstGeom prst="rect">
            <a:avLst/>
          </a:prstGeom>
          <a:noFill/>
          <a:ln w="9525">
            <a:noFill/>
            <a:miter lim="800000"/>
            <a:headEnd/>
            <a:tailEnd/>
          </a:ln>
          <a:effectLst/>
        </p:spPr>
      </p:pic>
      <p:sp>
        <p:nvSpPr>
          <p:cNvPr id="15" name="Text Box 54"/>
          <p:cNvSpPr txBox="1">
            <a:spLocks noChangeArrowheads="1"/>
          </p:cNvSpPr>
          <p:nvPr/>
        </p:nvSpPr>
        <p:spPr bwMode="auto">
          <a:xfrm>
            <a:off x="0" y="5029200"/>
            <a:ext cx="3505200" cy="1200329"/>
          </a:xfrm>
          <a:prstGeom prst="rect">
            <a:avLst/>
          </a:prstGeom>
          <a:noFill/>
          <a:ln w="9525">
            <a:noFill/>
            <a:miter lim="800000"/>
            <a:headEnd/>
            <a:tailEnd/>
          </a:ln>
          <a:effectLst/>
        </p:spPr>
        <p:txBody>
          <a:bodyPr wrap="square">
            <a:spAutoFit/>
          </a:bodyPr>
          <a:lstStyle/>
          <a:p>
            <a:r>
              <a:rPr lang="en-US" dirty="0"/>
              <a:t>Border wavelength </a:t>
            </a:r>
            <a:r>
              <a:rPr lang="en-US" dirty="0" err="1">
                <a:latin typeface="Symbol" pitchFamily="18" charset="2"/>
              </a:rPr>
              <a:t>w</a:t>
            </a:r>
            <a:r>
              <a:rPr lang="en-US" dirty="0" err="1"/>
              <a:t>~</a:t>
            </a:r>
            <a:r>
              <a:rPr lang="en-US" dirty="0" err="1">
                <a:latin typeface="Symbol" pitchFamily="18" charset="2"/>
              </a:rPr>
              <a:t>g</a:t>
            </a:r>
            <a:r>
              <a:rPr lang="en-US" dirty="0">
                <a:latin typeface="Symbol" pitchFamily="18" charset="2"/>
              </a:rPr>
              <a:t> </a:t>
            </a:r>
          </a:p>
          <a:p>
            <a:r>
              <a:rPr lang="en-US" dirty="0">
                <a:latin typeface="Symbol" pitchFamily="18" charset="2"/>
              </a:rPr>
              <a:t>(</a:t>
            </a:r>
            <a:r>
              <a:rPr lang="en-US" dirty="0"/>
              <a:t>where optics – displacement current and electronics  </a:t>
            </a:r>
            <a:r>
              <a:rPr lang="en-US" dirty="0" smtClean="0"/>
              <a:t>- conductivity current meet</a:t>
            </a:r>
            <a:endParaRPr lang="en-US" dirty="0">
              <a:latin typeface="Symbol" pitchFamily="18" charset="2"/>
            </a:endParaRPr>
          </a:p>
        </p:txBody>
      </p:sp>
      <p:sp>
        <p:nvSpPr>
          <p:cNvPr id="208902" name="AutoShape 6" descr="data:image/jpeg;base64,/9j/4AAQSkZJRgABAQAAAQABAAD/2wCEAAkGBxISEBMUEhAVFhUWGBYZGBcVGBYYGBgXGBUWFxgYGRgYKCggGhslGxUVIjIiJSkrLi4uFx8zODMuNygtLisBCgoKDg0OGxAQGzciICQsLDA3LiwyLCswMDAsMCwsLCw3Ly4tLCw4NzAsLCwvLCwsMCw4LCwsLCwsLC8sLCw0NP/AABEIAK0BJAMBIgACEQEDEQH/xAAcAAEAAQUBAQAAAAAAAAAAAAAAAgEDBAUGBwj/xAA/EAABAwEEBggFAwMDBAMAAAABAAIRAwQSITEFQVFhcYEGExQiMlKh8EKRscHRM2JyByNTgpLhFUOy0iRjov/EABoBAQACAwEAAAAAAAAAAAAAAAADBAECBQb/xAAxEQACAQIEAwYGAgMBAAAAAAAAAQIDEQQSITFBUfAFImGhsdEycYGRweETUkLS8RX/2gAMAwEAAhEDEQA/APbjJJxIy2Kt0+Y+n4QZnl91JARunzH0/CXT5j6fhSRARunzH0/CXT5j6fhSRARunzH0/CXT5j6fhSRARunzH0/CXT5j6fhSRARunzH0/CXT5j6fhSRARunzH0/CXT5j6fhSRARunzH0/CXT5j6fhSRARunzH0/CXT5j6fhSRARunzH0/CXT5j6fhSRARunzH0/CXT5j6fhSRARunzH0/CXT5j6fhSRARunzH0/CXT5j6fhSRARunzH0/CXT5j6fhSRARunzH0/CXT5j6fhSRARunzH0/CXT5j6fhSRARunzH0/CXT5j6fhSRARunzH0/CXT5j6fhSRARpnD5/VEp5cz9SqICozPL7qSiMzy+6kgCIiAIiIAiIgCKiICqKiICqpK1mmNO0bMO+6XHJjcXnlqG8wFxWltNWm0Au/TpN7wY0nGMRedm7hgN2tQVcRCnu9SanQnU2PSUWi6NdKrNbmzRfD4l1J8NqN4jEEb2kjet4pyEqioiAqsbSFoNOmXNEkFuG4uAJ1ZAk56kt9rFJl4gkkw1ozc45NG9WtGWRzLz6hmq+C8jIAeFjf2iTxknWs20ua5tbIsnSxBg0nHAmREQAT9tUxLdqmdJnH+2YwxBERDMSdkvz2NJ1QtgiwbGpfpqP8AtOgNB2GT1ccB38/2lZVstTmjutE3Hvh05tuw3DWbx+SzEQGuq6UuENdTcT3sW5G60OJG6TGKo/S8GDScDE6o/U6sydQnGdi2SIDWs0vIbNN143ZGQBc0uzPCBtJA1p/1bBx6p3dvZwPCWjl4h8itkiAx7Fab4cYgAiJEYFjXYjaL0clkqiICqIiAIiIAiIgI08uZ+pVFWnlzP1KogKjM8vupKIzPL7qSAIiIAiIgCIiAoiLmdMdL6bCWWcda/KR+mDxHiO4fMLWc4wV5M2jCUnZI6C2WunSYX1HhrRmXGOW87lx+kuldWsSyytLG/wCRw7x/i04N4mTuC1rrNVrv6y0PLjqGQbuaBgOWO0rC0xp2jZmuZT71QCIaJuk4C9qGMYZ5Lm1MZOo8tJF6GGhTWaozLpWBjJqVXSc3OefUk/Urn9P9JOsY6lZ2y0m6ahwGIJgA45NcZ3HNc5pjSNorAdbUvEY9WBdj913XlnjyWjNqcJhxE4GDmFmjhE+9J3fkQ1cbnjalobV5ZTeLtRzHwXMeCQW/2w5mLfMS5stOw5Fdn0V/qu9kU7c0vbl1zB3x/NowdxEHcV57ozR9otlQU6DHPLQAT8LG6rzjg0Z4ZnGAV3uh+idksjm9oPabQcmBpcxuvBmJdxcNWQVxzVNd5lalSk/E9c0ZpKjaKYqUKrajDk5pniDsI1g4hX61VrGlziA1okk6gF5JS0KGPNo0RauoqZvokzTeBmLpnfhBGy7mtvo3p1Sq1aNLSDmUHAXoE9S94cQ0uecGjAGDIk4lTU5KautjWreDy8WdrYKTqj+vqAjVSYfgafiP73eggbVslRrpEhVW7dzEY2QREWDYIiIAiLWv0m5t4upG6HOaCMZu9ZOGrwDHLvbkBskWsOmmeV3w62z3ml0RMzA5yIUX6caAXdW6AXA5TLSwcvHrjJYBtUWufpUAnuOMEg4tBkNcYuzMm7hMYYq9Z7cHPLLpBF7WNT3NyzPhzyxQGYi1jNLi+9rhEOuiDMklwE7CbsxnjlkTaGnRdB6syQ/AFpBLGB8SOMZYEGUBuEWrtGmWtkXHExUIyxuX9eoG4fTasux20VC+GkXHFpmMSCR9vUIDJREQEaeXM/UqirTy5n6lUQFRmeX3UlEZnl91JAEREAREQBERAcnp+p1tR9F73hgjutMNcC0HvebPI4blorZXstkbLnidmbjwGa0H9SnPbpGrN4Nc2mW4kTFNoJaeIhce6jrGP1HEfdc+eEc5tyloW44rJFKKN7pvpZVrS2nNNm7xnidXL5rRHSDWE3WFsh064MNLAJzaHtnHUdolY9VmxZOhej1otpf1VzuDG+67JjBoiTO/LerCo04xslZFWo3Vfe1NW60PfcYJc6TcDQS4lxmBGJM4/NdloroOboraSqCm3/G0jrHfzcMuAk7SFu+i1h7OwMo2Ii1QBVq1cbpgT3jk2cg3AxrzWyqdXSeDUJtNpOTRiGnc3IRtPooKte3wr6linhlvLyLlkpONIMoMbZLMNcQ5wOZA3+Y571GyVc6dhpycn135c3a+A+SpbKZgVLfVgZtoMP8A5EYnl81dLalRgvRZbOMmiGvI4fCPcKo273e/n7L1LVlbTr3MWhRpUKryy/abVUxdibrTF0kDJo2nPfqUNJ1aEts1us9KKn6dyJvRiG3YcHCdUHZIWXZKjnNLLHTFOn8VZ+veJxcfeChZ7jHkWZhr18nVn5NnPvZNG4ZxrWVVa4/b23fzMOCe66+f4MKz2PSGi+9Ynm1WXM2ar42D9mz/AE/7ScV2XRXpvZLd3WO6usJvUamDwRnGp0bsRrAXKaVtNWzgFtd1W0T+kxoN6Y7rRnhv9M1d0x0doWtjX2looWnAipTcA8ERF6MHQeManBW6WL/sVqlD+p6Wi8vsfSXSGjCGW5ptVmwAtNP9Ro/fOf8Aq/3OyXoOh9MULVT6yhVa9uuM2nY5pxadxV2MlJXRWasZ6Ii2BCvWaxpc4gNaJJOoLD0b1jy6q8locIZT8rNRcPOfTJWGf/JqXj+gw90f5Hj4v4NOW046gtstnpoRrvO/AIiLUkCIiAqiIsAIiIAiIgI08uZ+pVFWnlzP1KogKjM8vupKIzPL7qSAIiIAiIgCIqFAYOmLBQrUnNtDGup5m9hd/cHZtO8ELxHT2jaLKzuyVH1KY1uEEHY0/EN8Dnmeo05bK9pcTVfLAcKbAQM9Y1neZWH2MAA1e63UweI+9pXDxfasqc7Rj9+JWjUq1Jd1WXicY4A54HaPuPfNXLHa6tB0sMAnkeeo+q3Ol7My7fcLs+HEXo1YaxvWgbUgxI4beSuYbFwxEdreB0HSqQWax6BoPpkyqAytIPry8313K/YNF2mk+o6z12VmVnE9ZUuh9OQO6YGIBBiBm7wjM+cGmDlgdh+x/PzW20R0irWd0EkgZj4hxnPn81tUoveOvr9zeFZbPT0+x2xYyhUbAdabU+SHO1RmQMmjf6qlqptaQ+2VOtqHw0GYtnULvxH04rDpVLJbXCqHdVaALoqtnIkG69uGsDODhgYWdpSrT0fS6wNLqjy1vWvBcS55gYjwjHdzVNx5f8+nP5lpS59fX8IuWhr3tv2p4oURlSaYcRqDiMuA9FSi+pVZds7RZ7OP+4RBcNrRr4n5rGJotLalZ/aqzvBTYCWg7Gt18SNWQWTaaTngPttS4w+GhTMlx1AluLjuHz1KPx6+r/CMvr9L8sjY3taTTsVO+/J9eplzdr4D5I6xU7zmkOtVcjEyWsp8x+n872xbCjZqlRoBHZ6IyptgPI/cRgwHYMeC1mmeldlsQ6qi0PePhbgwE+d23dieCwrt5Urvl+tl82Rymo9fn2Njo6gbJQcbTaA4YzODGtkw0XsTgQJwnYF5zbLddthraPvURLWg0xdF50/CcLpI8JEYZLE0rpmtaXh1Z16DIbiGDcG+zvVp1uYwOutuyDBwkOv3hjrAGHKc10KNKdNX48lsihWquXwo9L6Of1JabtO3NFNxAiqwE03A5FwE3eIlufhXWVbSLURTpO/tQDUeNhxFNp2nXsHFfN1r0iYAnBoIG4ST9Sfmu56K2jTbGG0UWTTwPU1bretG1rMDlrlpOq9kr0ZqKvLchlGUrLhx69T26mwNAAEACABkAFJcj0V6f2a1u6qoDZ7SMDRq4Eu1hjjF7gQHYZRiuuWxIEREAREQFURFgBERAEREBGnlzP1Koq08uZ+pVEBUZnl91JRGZ5fdSQBERAEREAREQGp0poKlW70XH+YDP+Q1/VcfpnRdSjJe2Tk12bcAY4cCvRVGpTDgQ4Ag5g4g8lWr4SnWWqNqcskro+f9MU6jXtwNSo+YnIECTnnG9cxbHwSXuLqh1DUd5+wXu+n+hl7v2c4/43HD/S45cD8wvKtN6DdSbVDaZFa9ehwAcJzA3ZkLfB4KmppPQ7EMfH+O1jm6ekXU4FUTOseIcQtrQtDXtBBDm+o3buBWg0pYnUapZBe6L0gHLWSNgM4rBpvdSN4Ph51DI7iNa9HPsXNTzwdtL+H1fN8kcSrXi56I7Fl5pvU3HDWMCOI2ei6jQnTAtHV1wHMOBkS0g6iNX04LgbFpkGBU7jtR1Hnq5rbGDngdo+4/C89isHKEstRWZJTqtbbHrGiW2cMc6ysaHETE47QAT8OyMFrLBpqjSpuqWjC0N7tS84OcHxixoGQH7cCMZXCWHSNazkFjuE4tnbx9lYleq57i55lzjJJ1kqisK2+8/t1oTuuraI6PS/Se0WmW0z1bJAwMON6YkjJuGMbRiZWjdTptLcSA4Eg5wCIGHxC+HAjYNRWIXRrWBa6ry4NAJ1Na0EkycgBjmTgNqsQoKOi0RUqZpu8noZPWsJIDmsMfEYZOyT4forOjNFWm2VSyhTLyD3nZU2fyfkOUk6gV1XR/+nbiBV0g/qqYx6oGHn+bh4BuGPBdlYq5ewUtH0W0qDZHWlsMG243Oo7aeMlaVMQoPLHV8uX1JKdBvV7Gn0T0Wsejg2pXd19oPhF2QHahSp4kunWcdkZLb2+12trHV6j6VEDFtJ5Jc4b3Nm6d0O3wqWZ7GPc2ytNotGT67zLWztdk0ftbnGuFKu2lZyKloea9cnuCJx1ClTGZ37tSoym56zd/T6cWWlBR0XXsWKmjKOk7M2parM6i4gXKh7lUDgdW50g5hWLNpjSWiv1gbdYxlUb+rTbvmTEbZGHibksy1Me8dbbanUUtVJjoe7+b25cG/MZJ0dpWptR7nOLLNh1YqwargRjLQBA2HM7DmrVKrKOnDx3NJU09Ts+jvSSy26nfs9UOjxNOD2/yacRxyOolbZeJdMG0KVdtSyf2q7TeeaJIgeZwbg0kloO2cZXQdHv6kuZdp29hGoVmDZgb7G6xrLf9oV2FWMkVpLK7M9NRWbHa6dVjX0ntex2Ic0gg8CFeUpgqiIsAIiIAiIgI08uZ+pVFWnlzP1KogKjM8vupKIzPL7qSAIiIAiIgCIiAoiIsgLA0toijaW3arJ2OGDm8HfbJZ6InYHk/SHoRUoONRretZdLbwHfaw4kOaNW8ei8y0hoDqqTCzv1C+6TjEOPcO6MBzX1HUqBoJcQAMycAOa4zTGgWWsmpZ6N3Ml57jah/azWf34TvXVwnaNSk9SCqkvnyPnW12fq3ubUxeDEDJXLJbKlESTLfIT9DqXo3SDoo+i+qatOH1Ghofmw3ZILTtyzx7owXEWvQ7qQpOcC+pUwu4GH6hhxHyK7aqYfFwyzS6V2+b42NO9E2Nh0i147pg62Oz+WviFlXAcsDsP2P5XL1LPBv1XQ4ZBuBBHBZtj0i9rZqtlup2vmNfvNcTGdjzp60tVy42JY1U9zZWqheEHAhdh0Z6O2apRpPpWhzbWw3rzjLbxbBZdEG7iYgh2vEYLlqNdr2iCHN1EauB1cCrtMuYb1Nxw1jAjiNnzC4NWEmrJ2J4tJ6no9fR8M67SNUPDBIpNJ6rDzExfO4wMYIKoxxtVMVKtQUrNALadMiXNjC+4eERHdHotHonpgC3qrWwVGEQbwBBG+fv6Le6P6PWR/eY99WlgW0HOljTsIPec3YHEjPMRFF0raWt4cP2W4zvr1+hZ7XUrN6uxU20qIkdc4QwbSwZ1Dvyzkyo2K4x7m2Rpr1zhUtFQyG7i7IDLut2a81BtsFqr1KNUvpUqZDRSALDUwnE5huYERO5WtK9JqdFpp2am03ATDcGNEwSSPFicQN8lYUXfx8/ZLrc3bSV3t5ftmwqUaNm/v2qsHvnxv8LTnFNm314Lk+kHTGpVltGWMyvfG4bvKOGPBa3SVZ1RwqV6jnGYjCGkO7waIiALuG/HadPaCwOuhzWmSAcmO3ifDPyxyClpUk9Zary/fz8ilLFZvh259fgy2Wum0yGETN7WRLQO7OeN4wcDMFaW26SMETOJd/qOZnfHosXSFpeHFmUYYYzzCzNDdHKtfvEXWa3HL/AJO4eitdyCzNkdOlmfdVyvRvpHbbLWvWWoQSe8wi9Tfq77NZwGIh2wr1yz/1GrO6lrrNTpvcWB0vLhi4AwIECDrOC8/Jo2cXKDbz8i7646uC1tam+pgZe52AaATJOQDRmVqqk5/Doiy4Qhvqz6aCK1Zmwxo2NA9FdVorhERAEREBGnlzP1Koq08uZ+pVEBUZnl91JRGZ5fdSQBFZo2ljxLXAjb669UEHmqstDCSA4EgxnrgO+hB5oC6ig2o05OBkTgRlt4KItDJIvCWkAiciRIHOQgLqKIqDaNmevJQ7Szzt25jAQTJ3YH5IC4it1bQxsXnATETrkgD1I+aU6zXCQ4HntxCyC4sG1aSAdcptNSp5W5N3vdk0eu5S0jTNSkQyt1e17YyGYnVxCwLPY6tNt1lposaMcKW3WSXYk7StopcWRTcr2S+uhk09Gl5D7Q4PIxDB+mzgD4jvPotktX1FbXbRypsGMTrJ1KIs9Q4dudmBg2lmQHAZbCDzR68RHu7Rfl7mxtNnZUaWvaHNOYcJBXC9IOgfx2bvQZFN2JBgjuOO4nP5rqaVhc+YttUwYN3q89mDd6n/ANJOu1Wj/e0fQLenNwd4sNt/4+h4PpPQAa6u9zD1k3g0ggtIGIjWSZ9Fo69gcAHVzdaQHBo36jv3L6KtvRajVxqPqudEBznSR8wuH6QdE6tA3i0VaYmHhoMD9zc28Rhv1Lr0e1Hlyy1NYwd728/0eU0ab3OvUu4zfkeSzLHpIOMHuuGvVyOpbq1Uq4vO6xrabTgA1slu0kjDYte631n4Ujdb54A+QVTFOnV7z35nTpYWpUj3Uvu/9S/g7MQdoy5j7j5FZ2ja9ooODmOujaTDeX/C0x0jXa+62o6pt2jmMlfp2y9PenaHYrlSUNnqR1cLiaOrWnNa+xudM6W6+pfe4kht0CnIEYyC45zJyAC19W3dwNa0Ng4ETgOJ5q1dB8OB2H7H7H1Wq0reGGQ++wonZWSsipKCk7y165bFLbpSBdaZxJ3SczvOAWvs1lq2h4DGlzjsxW86OdFH2n+483KXmOuNTRr+n0XW0rRSoNNKx0wTk6ofu7XwGCrzr2eSmrv0LdOhpmnojVaO6L0LK0VLU4Ofqpg4TsMZ8BhvKvW621Koj9OmMmjAkcvCFJ1PvXnEvedZ1cBqWz0DSsoqg2wOLcIDfAN9SMSNw9VA8kJJ1pavrpmKuJjBZY91eZg6A6L17WYosDaYPeqOkNG2NbjuHOF6p0Z6JWexCWNv1TnVfF7eG+Ru4cyVurIWXG9VduQLtyLsarsYQrq6MUiG9yqIiyYCIiAIiICNPLmfqVRVp5cz9SqICozPL7qSiMzy+6kgNExlljxujvz4o8IvThAwaDjnniSrtWjZ3N61wcGy8ZOH/wBR7oxGDVsW2OmBAptjZA2R9MFIWZl27cF3ZGGJk4cSgNbRfZmvv3jeuxLgRrEzIADpcMN4wVHNs969Lg6SfjMm+9kZESSXgNzxyWxNjpmZptxEHAYiZj5x8kq2Om4EFgxz1ayfqT8ygNcaNma1jy4hryLsk4yGkCNgDG57MVZYLMIZ3xGsgwC2HAzlH98bshuW4bZWBrWhousi6M4gQIncnZWeRvyG7/1b8ggMINoWhjWAlzQJEXhhDqeJ2+LDdOpY1FtmvEi/42mTegkFt26My2a43Y7AtxSotb4WgasNgJP1J+agyyUxlTaMZwAz7pn/APLf9o2IDVU6lmFnLabiWAX5a1ziLkOBy/aInONajTsllaC03jgGmQSTdinGA8RujujHCYW27HTgDq2wARkMiII4Rgq9lZM3GztgTne+uKA19nstmf1l05y5xxEdYC6QSNjnHdJUbLZLO9wDA43QHYgjytE3hM/22nkDrx2dKzsbN1gEgAwBkMAOCrRoNZ4WhvARv+5QGvsNrs9MXWVJlwGs94gNAwGHhA+W1X7PpWk+AHGTd7sOnvCQDyz2a1eFipf42Zz4Rnhjx7rfkNikyzMGIY0HDIbBdHoSEBdRUa2AANSqsg5jT3Q2lWDnUgKbzmI/tu4t1cR8ivN+kHR2o14bVvU8CMIh41XXZRw9F7erNrsrKrSyowOadR+u470bbJ6OInSd0fPLbG9vcZTuiYLiDE7tpV1ujmtwbLqh9Z27AvTdNdDC0E0CXN8hPfH8T8X14rmWWG5IY2DrnMHXM4rjY1VYax1R2/8A041Y2enoc3V0W9uHxbNXzWHXb8FRp54EbIK7mnQa3xd4+8lY0gxlRsPaIGUYEcDqXPw/bEk7TV1z4nGxP8ad1oaSyNPZ6VMv/tgHAYF3fdN7YJnBZDRhAF1vvJRZRawASSBIE8ScduatV7SrVXHragt+PX5OZiceorRl1zw3L/lYVa0E4BUY19RwDQSSYAAkk7ABmu86Nf0/yfasB/iBxP8ANwy4D5qrSoVK0r7vmcbPWxUrQ18eBh/0xbaO0GC/qYdf8l6MM/i4Yr1FW7PQbTaGsaGtGAAEADgFcXosPR/ihlvc7eFoOjTyN3KoiKYsBERAEREBGnlzP1Koq08uZ+pVEBUZnl91JRGZ5fdSQBERAEREAREQFERFkBERAEREAREQBERAEREAWv0noilWxcIdqcM+e0cVsEWGk1Zg8803oOpSkkS3zty/1DUuTtrnNPe+epe3ELmNOdEWVATRhrtbD4Dy+H6blysR2ZCTzQ3K+Ipymu6zyapXJyW36PdF69rMtEM11HeHgB8R4ei6/o90Aa037VBxkUmnujZfd8XAYcV3NNgaAGgADAACABsACjw/ZzetTRcjmUOz51HmraLlxNRoDo3Qsg7jZfGNR3iO4eUbh6rcoi7EIRgrRVkdiEIwjlirIIiLY3KoiLACIiAIiICNPLmfqVRVp5cz9SqICozPL7qSt1KIJkqHZm+4QF9FY7K33Cdlb7hAX0VjszfcJ2VvuEBfRWOzN9wnZW+4QF9FY7K33Cdlb7hAX0VjsrfcJ2ZvuEBfRWOyt9wnZm+4QF9FY7K33Cdlb7hAX0VjszfcJ2VvuEBfRWOzN9wnZW+4QF9FY7K33Cdmb7hAX0VjsrfcJ2ZvuEBfRWOyt9wnZW+4QF9FY7M33Cdlb7hAX0VjszfcJ2VvuEBfRWOyt9wnZW+4QF9FY7K33Cdmb7hAX0VjsrfcJ2VvuEBdp5cz9SqKrGwIRA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4" name="Group 21"/>
          <p:cNvGrpSpPr/>
          <p:nvPr/>
        </p:nvGrpSpPr>
        <p:grpSpPr>
          <a:xfrm>
            <a:off x="3962400" y="2743200"/>
            <a:ext cx="5029200" cy="3307080"/>
            <a:chOff x="3962400" y="2743200"/>
            <a:chExt cx="5029200" cy="3307080"/>
          </a:xfrm>
        </p:grpSpPr>
        <p:pic>
          <p:nvPicPr>
            <p:cNvPr id="208904" name="Picture 8" descr="http://www.itf.co.kr/tech/image/sub3_2.GIF"/>
            <p:cNvPicPr>
              <a:picLocks noChangeAspect="1" noChangeArrowheads="1"/>
            </p:cNvPicPr>
            <p:nvPr/>
          </p:nvPicPr>
          <p:blipFill>
            <a:blip r:embed="rId4" cstate="print"/>
            <a:srcRect/>
            <a:stretch>
              <a:fillRect/>
            </a:stretch>
          </p:blipFill>
          <p:spPr bwMode="auto">
            <a:xfrm>
              <a:off x="6292362" y="3657600"/>
              <a:ext cx="2699238" cy="1600200"/>
            </a:xfrm>
            <a:prstGeom prst="rect">
              <a:avLst/>
            </a:prstGeom>
            <a:noFill/>
          </p:spPr>
        </p:pic>
        <p:sp>
          <p:nvSpPr>
            <p:cNvPr id="20" name="Text Box 24"/>
            <p:cNvSpPr txBox="1">
              <a:spLocks noChangeArrowheads="1"/>
            </p:cNvSpPr>
            <p:nvPr/>
          </p:nvSpPr>
          <p:spPr bwMode="auto">
            <a:xfrm>
              <a:off x="3962400" y="2743200"/>
              <a:ext cx="4873625" cy="2862322"/>
            </a:xfrm>
            <a:prstGeom prst="rect">
              <a:avLst/>
            </a:prstGeom>
            <a:noFill/>
            <a:ln w="9525">
              <a:noFill/>
              <a:miter lim="800000"/>
              <a:headEnd/>
              <a:tailEnd/>
            </a:ln>
          </p:spPr>
          <p:txBody>
            <a:bodyPr>
              <a:spAutoFit/>
            </a:bodyPr>
            <a:lstStyle/>
            <a:p>
              <a:pPr algn="just" eaLnBrk="0" hangingPunct="0"/>
              <a:r>
                <a:rPr lang="en-US" dirty="0"/>
                <a:t>That is why high Q resonators in electronics include:</a:t>
              </a:r>
            </a:p>
            <a:p>
              <a:pPr algn="just" eaLnBrk="0" hangingPunct="0"/>
              <a:r>
                <a:rPr lang="en-US" dirty="0" smtClean="0">
                  <a:solidFill>
                    <a:srgbClr val="C00000"/>
                  </a:solidFill>
                  <a:sym typeface="Symbol" pitchFamily="18" charset="2"/>
                </a:rPr>
                <a:t>Quartz crystals Q~10</a:t>
              </a:r>
              <a:r>
                <a:rPr lang="en-US" baseline="30000" dirty="0" smtClean="0">
                  <a:solidFill>
                    <a:srgbClr val="C00000"/>
                  </a:solidFill>
                  <a:sym typeface="Symbol" pitchFamily="18" charset="2"/>
                </a:rPr>
                <a:t>6 </a:t>
              </a:r>
              <a:endParaRPr lang="en-US" dirty="0">
                <a:solidFill>
                  <a:srgbClr val="C00000"/>
                </a:solidFill>
                <a:sym typeface="Symbol" pitchFamily="18" charset="2"/>
              </a:endParaRPr>
            </a:p>
            <a:p>
              <a:pPr algn="just" eaLnBrk="0" hangingPunct="0"/>
              <a:endParaRPr lang="en-US" dirty="0" smtClean="0">
                <a:solidFill>
                  <a:srgbClr val="990000"/>
                </a:solidFill>
                <a:sym typeface="Symbol" pitchFamily="18" charset="2"/>
              </a:endParaRPr>
            </a:p>
            <a:p>
              <a:pPr algn="just" eaLnBrk="0" hangingPunct="0"/>
              <a:endParaRPr lang="en-US" dirty="0" smtClean="0">
                <a:solidFill>
                  <a:srgbClr val="0000FF"/>
                </a:solidFill>
                <a:sym typeface="Symbol" pitchFamily="18" charset="2"/>
              </a:endParaRPr>
            </a:p>
            <a:p>
              <a:pPr algn="just" eaLnBrk="0" hangingPunct="0"/>
              <a:r>
                <a:rPr lang="en-US" dirty="0" smtClean="0">
                  <a:solidFill>
                    <a:srgbClr val="0000FF"/>
                  </a:solidFill>
                  <a:sym typeface="Symbol" pitchFamily="18" charset="2"/>
                </a:rPr>
                <a:t>Surface </a:t>
              </a:r>
              <a:r>
                <a:rPr lang="en-US" dirty="0">
                  <a:solidFill>
                    <a:srgbClr val="0000FF"/>
                  </a:solidFill>
                  <a:sym typeface="Symbol" pitchFamily="18" charset="2"/>
                </a:rPr>
                <a:t>acoustic </a:t>
              </a:r>
              <a:r>
                <a:rPr lang="en-US" dirty="0" smtClean="0">
                  <a:solidFill>
                    <a:srgbClr val="0000FF"/>
                  </a:solidFill>
                  <a:sym typeface="Symbol" pitchFamily="18" charset="2"/>
                </a:rPr>
                <a:t>waves Q~10</a:t>
              </a:r>
              <a:r>
                <a:rPr lang="en-US" baseline="30000" dirty="0" smtClean="0">
                  <a:solidFill>
                    <a:srgbClr val="0000FF"/>
                  </a:solidFill>
                  <a:sym typeface="Symbol" pitchFamily="18" charset="2"/>
                </a:rPr>
                <a:t>5</a:t>
              </a:r>
              <a:endParaRPr lang="en-US" dirty="0">
                <a:solidFill>
                  <a:srgbClr val="0000FF"/>
                </a:solidFill>
                <a:sym typeface="Symbol" pitchFamily="18" charset="2"/>
              </a:endParaRPr>
            </a:p>
            <a:p>
              <a:pPr algn="just" eaLnBrk="0" hangingPunct="0"/>
              <a:endParaRPr lang="en-US" dirty="0" smtClean="0">
                <a:solidFill>
                  <a:srgbClr val="0000FF"/>
                </a:solidFill>
                <a:sym typeface="Symbol" pitchFamily="18" charset="2"/>
              </a:endParaRPr>
            </a:p>
            <a:p>
              <a:pPr algn="just" eaLnBrk="0" hangingPunct="0"/>
              <a:endParaRPr lang="en-US" dirty="0" smtClean="0">
                <a:solidFill>
                  <a:srgbClr val="0000FF"/>
                </a:solidFill>
                <a:sym typeface="Symbol" pitchFamily="18" charset="2"/>
              </a:endParaRPr>
            </a:p>
            <a:p>
              <a:pPr algn="just" eaLnBrk="0" hangingPunct="0"/>
              <a:r>
                <a:rPr lang="en-US" dirty="0" smtClean="0">
                  <a:solidFill>
                    <a:srgbClr val="002060"/>
                  </a:solidFill>
                  <a:sym typeface="Symbol" pitchFamily="18" charset="2"/>
                </a:rPr>
                <a:t></a:t>
              </a:r>
              <a:r>
                <a:rPr lang="en-US" dirty="0">
                  <a:solidFill>
                    <a:srgbClr val="002060"/>
                  </a:solidFill>
                  <a:sym typeface="Symbol" pitchFamily="18" charset="2"/>
                </a:rPr>
                <a:t>/2 cavities </a:t>
              </a:r>
              <a:r>
                <a:rPr lang="en-US" dirty="0" smtClean="0">
                  <a:solidFill>
                    <a:srgbClr val="002060"/>
                  </a:solidFill>
                  <a:sym typeface="Symbol" pitchFamily="18" charset="2"/>
                </a:rPr>
                <a:t>Q~10</a:t>
              </a:r>
              <a:r>
                <a:rPr lang="en-US" baseline="30000" dirty="0" smtClean="0">
                  <a:solidFill>
                    <a:srgbClr val="002060"/>
                  </a:solidFill>
                  <a:sym typeface="Symbol" pitchFamily="18" charset="2"/>
                </a:rPr>
                <a:t>3 </a:t>
              </a:r>
              <a:r>
                <a:rPr lang="en-US" dirty="0" smtClean="0">
                  <a:solidFill>
                    <a:srgbClr val="0000FF"/>
                  </a:solidFill>
                  <a:sym typeface="Symbol" pitchFamily="18" charset="2"/>
                </a:rPr>
                <a:t>….</a:t>
              </a:r>
              <a:endParaRPr lang="en-US" dirty="0">
                <a:solidFill>
                  <a:srgbClr val="0000FF"/>
                </a:solidFill>
                <a:sym typeface="Symbol" pitchFamily="18" charset="2"/>
              </a:endParaRPr>
            </a:p>
            <a:p>
              <a:pPr eaLnBrk="0" hangingPunct="0"/>
              <a:endParaRPr lang="en-US" dirty="0"/>
            </a:p>
          </p:txBody>
        </p:sp>
        <p:pic>
          <p:nvPicPr>
            <p:cNvPr id="208900" name="Picture 4" descr="https://encrypted-tbn3.gstatic.com/images?q=tbn:ANd9GcRXcEAmrcH32YbowWgfR7jjtboIxeXu-HdUcVgHoN51uErORToxHQ"/>
            <p:cNvPicPr>
              <a:picLocks noChangeAspect="1" noChangeArrowheads="1"/>
            </p:cNvPicPr>
            <p:nvPr/>
          </p:nvPicPr>
          <p:blipFill>
            <a:blip r:embed="rId5" cstate="print"/>
            <a:srcRect/>
            <a:stretch>
              <a:fillRect/>
            </a:stretch>
          </p:blipFill>
          <p:spPr bwMode="auto">
            <a:xfrm>
              <a:off x="6248400" y="3124200"/>
              <a:ext cx="914400" cy="732249"/>
            </a:xfrm>
            <a:prstGeom prst="rect">
              <a:avLst/>
            </a:prstGeom>
            <a:noFill/>
          </p:spPr>
        </p:pic>
        <p:pic>
          <p:nvPicPr>
            <p:cNvPr id="208906" name="Picture 10" descr="http://www.cm.ph.bham.ac.uk/opportunities/phd/resonator.jpg"/>
            <p:cNvPicPr>
              <a:picLocks noChangeAspect="1" noChangeArrowheads="1"/>
            </p:cNvPicPr>
            <p:nvPr/>
          </p:nvPicPr>
          <p:blipFill>
            <a:blip r:embed="rId6" cstate="print"/>
            <a:srcRect/>
            <a:stretch>
              <a:fillRect/>
            </a:stretch>
          </p:blipFill>
          <p:spPr bwMode="auto">
            <a:xfrm>
              <a:off x="6248400" y="4800600"/>
              <a:ext cx="1219200" cy="1249680"/>
            </a:xfrm>
            <a:prstGeom prst="rect">
              <a:avLst/>
            </a:prstGeom>
            <a:noFill/>
          </p:spPr>
        </p:pic>
      </p:grpSp>
      <p:grpSp>
        <p:nvGrpSpPr>
          <p:cNvPr id="22" name="Group 48"/>
          <p:cNvGrpSpPr>
            <a:grpSpLocks/>
          </p:cNvGrpSpPr>
          <p:nvPr/>
        </p:nvGrpSpPr>
        <p:grpSpPr bwMode="auto">
          <a:xfrm>
            <a:off x="0" y="228600"/>
            <a:ext cx="2355850" cy="2032000"/>
            <a:chOff x="432" y="720"/>
            <a:chExt cx="1484" cy="1280"/>
          </a:xfrm>
        </p:grpSpPr>
        <p:pic>
          <p:nvPicPr>
            <p:cNvPr id="23" name="Picture 45"/>
            <p:cNvPicPr>
              <a:picLocks noChangeAspect="1" noChangeArrowheads="1"/>
            </p:cNvPicPr>
            <p:nvPr/>
          </p:nvPicPr>
          <p:blipFill>
            <a:blip r:embed="rId7" cstate="print"/>
            <a:srcRect/>
            <a:stretch>
              <a:fillRect/>
            </a:stretch>
          </p:blipFill>
          <p:spPr bwMode="auto">
            <a:xfrm>
              <a:off x="432" y="720"/>
              <a:ext cx="1214" cy="1280"/>
            </a:xfrm>
            <a:prstGeom prst="rect">
              <a:avLst/>
            </a:prstGeom>
            <a:noFill/>
            <a:ln w="9525">
              <a:noFill/>
              <a:miter lim="800000"/>
              <a:headEnd/>
              <a:tailEnd/>
            </a:ln>
            <a:effectLst/>
          </p:spPr>
        </p:pic>
        <p:sp>
          <p:nvSpPr>
            <p:cNvPr id="24" name="Text Box 46"/>
            <p:cNvSpPr txBox="1">
              <a:spLocks noChangeArrowheads="1"/>
            </p:cNvSpPr>
            <p:nvPr/>
          </p:nvSpPr>
          <p:spPr bwMode="auto">
            <a:xfrm>
              <a:off x="480" y="1200"/>
              <a:ext cx="1436" cy="231"/>
            </a:xfrm>
            <a:prstGeom prst="rect">
              <a:avLst/>
            </a:prstGeom>
            <a:noFill/>
            <a:ln w="9525">
              <a:noFill/>
              <a:miter lim="800000"/>
              <a:headEnd/>
              <a:tailEnd/>
            </a:ln>
            <a:effectLst/>
          </p:spPr>
          <p:txBody>
            <a:bodyPr wrap="none">
              <a:spAutoFit/>
            </a:bodyPr>
            <a:lstStyle/>
            <a:p>
              <a:r>
                <a:rPr lang="en-US" dirty="0"/>
                <a:t>Split Ring Resonator</a:t>
              </a:r>
            </a:p>
          </p:txBody>
        </p:sp>
      </p:grpSp>
      <p:sp>
        <p:nvSpPr>
          <p:cNvPr id="25" name="Slide Number Placeholder 2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44131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5864"/>
                                        </p:tgtEl>
                                        <p:attrNameLst>
                                          <p:attrName>style.visibility</p:attrName>
                                        </p:attrNameLst>
                                      </p:cBhvr>
                                      <p:to>
                                        <p:strVal val="visible"/>
                                      </p:to>
                                    </p:set>
                                    <p:animEffect transition="in" filter="box(in)">
                                      <p:cBhvr>
                                        <p:cTn id="12" dur="500"/>
                                        <p:tgtEl>
                                          <p:spTgt spid="3586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ox(i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ox(in)">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1">
                                            <p:txEl>
                                              <p:pRg st="0" end="0"/>
                                            </p:txEl>
                                          </p:spTgt>
                                        </p:tgtEl>
                                        <p:attrNameLst>
                                          <p:attrName>style.visibility</p:attrName>
                                        </p:attrNameLst>
                                      </p:cBhvr>
                                      <p:to>
                                        <p:strVal val="visible"/>
                                      </p:to>
                                    </p:set>
                                    <p:animEffect transition="in" filter="box(in)">
                                      <p:cBhvr>
                                        <p:cTn id="4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happens at low frequencies?</a:t>
            </a:r>
            <a:endParaRPr lang="en-US" sz="3200" dirty="0"/>
          </a:p>
        </p:txBody>
      </p:sp>
      <p:graphicFrame>
        <p:nvGraphicFramePr>
          <p:cNvPr id="206850" name="Object 2"/>
          <p:cNvGraphicFramePr>
            <a:graphicFrameLocks noChangeAspect="1"/>
          </p:cNvGraphicFramePr>
          <p:nvPr/>
        </p:nvGraphicFramePr>
        <p:xfrm>
          <a:off x="152400" y="1752600"/>
          <a:ext cx="3203575" cy="508000"/>
        </p:xfrm>
        <a:graphic>
          <a:graphicData uri="http://schemas.openxmlformats.org/presentationml/2006/ole">
            <mc:AlternateContent xmlns:mc="http://schemas.openxmlformats.org/markup-compatibility/2006">
              <mc:Choice xmlns:v="urn:schemas-microsoft-com:vml" Requires="v">
                <p:oleObj spid="_x0000_s74934" name="Equation" r:id="rId3" imgW="1409400" imgH="228600" progId="Equation.DSMT4">
                  <p:embed/>
                </p:oleObj>
              </mc:Choice>
              <mc:Fallback>
                <p:oleObj name="Equation" r:id="rId3" imgW="1409400" imgH="228600" progId="Equation.DSMT4">
                  <p:embed/>
                  <p:pic>
                    <p:nvPicPr>
                      <p:cNvPr id="2068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752600"/>
                        <a:ext cx="320357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51" name="Object 3"/>
          <p:cNvGraphicFramePr>
            <a:graphicFrameLocks noChangeAspect="1"/>
          </p:cNvGraphicFramePr>
          <p:nvPr/>
        </p:nvGraphicFramePr>
        <p:xfrm>
          <a:off x="152400" y="2514600"/>
          <a:ext cx="5562600" cy="856432"/>
        </p:xfrm>
        <a:graphic>
          <a:graphicData uri="http://schemas.openxmlformats.org/presentationml/2006/ole">
            <mc:AlternateContent xmlns:mc="http://schemas.openxmlformats.org/markup-compatibility/2006">
              <mc:Choice xmlns:v="urn:schemas-microsoft-com:vml" Requires="v">
                <p:oleObj spid="_x0000_s74935" name="Equation" r:id="rId5" imgW="3238200" imgH="507960" progId="Equation.DSMT4">
                  <p:embed/>
                </p:oleObj>
              </mc:Choice>
              <mc:Fallback>
                <p:oleObj name="Equation" r:id="rId5" imgW="3238200" imgH="507960" progId="Equation.DSMT4">
                  <p:embed/>
                  <p:pic>
                    <p:nvPicPr>
                      <p:cNvPr id="2068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514600"/>
                        <a:ext cx="5562600" cy="856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52" name="Object 4"/>
          <p:cNvGraphicFramePr>
            <a:graphicFrameLocks noChangeAspect="1"/>
          </p:cNvGraphicFramePr>
          <p:nvPr/>
        </p:nvGraphicFramePr>
        <p:xfrm>
          <a:off x="5867400" y="2667000"/>
          <a:ext cx="2535250" cy="457200"/>
        </p:xfrm>
        <a:graphic>
          <a:graphicData uri="http://schemas.openxmlformats.org/presentationml/2006/ole">
            <mc:AlternateContent xmlns:mc="http://schemas.openxmlformats.org/markup-compatibility/2006">
              <mc:Choice xmlns:v="urn:schemas-microsoft-com:vml" Requires="v">
                <p:oleObj spid="_x0000_s74936" name="Equation" r:id="rId7" imgW="1244520" imgH="228600" progId="Equation.DSMT4">
                  <p:embed/>
                </p:oleObj>
              </mc:Choice>
              <mc:Fallback>
                <p:oleObj name="Equation" r:id="rId7" imgW="1244520" imgH="228600" progId="Equation.DSMT4">
                  <p:embed/>
                  <p:pic>
                    <p:nvPicPr>
                      <p:cNvPr id="20685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2667000"/>
                        <a:ext cx="25352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228600" y="3657600"/>
            <a:ext cx="907621" cy="369332"/>
          </a:xfrm>
          <a:prstGeom prst="rect">
            <a:avLst/>
          </a:prstGeom>
          <a:noFill/>
        </p:spPr>
        <p:txBody>
          <a:bodyPr wrap="none" rtlCol="0">
            <a:spAutoFit/>
          </a:bodyPr>
          <a:lstStyle/>
          <a:p>
            <a:r>
              <a:rPr lang="en-US" dirty="0" smtClean="0"/>
              <a:t>If </a:t>
            </a:r>
            <a:r>
              <a:rPr lang="en-US" dirty="0" smtClean="0">
                <a:latin typeface="Symbol" pitchFamily="18" charset="2"/>
              </a:rPr>
              <a:t>g</a:t>
            </a:r>
            <a:r>
              <a:rPr lang="en-US" dirty="0" smtClean="0"/>
              <a:t>&gt;&gt;</a:t>
            </a:r>
            <a:r>
              <a:rPr lang="en-US" dirty="0" smtClean="0">
                <a:latin typeface="Symbol" pitchFamily="18" charset="2"/>
              </a:rPr>
              <a:t>w </a:t>
            </a:r>
            <a:endParaRPr lang="en-US" dirty="0">
              <a:latin typeface="Symbol" pitchFamily="18" charset="2"/>
            </a:endParaRPr>
          </a:p>
        </p:txBody>
      </p:sp>
      <p:grpSp>
        <p:nvGrpSpPr>
          <p:cNvPr id="4" name="Group 16"/>
          <p:cNvGrpSpPr/>
          <p:nvPr/>
        </p:nvGrpSpPr>
        <p:grpSpPr>
          <a:xfrm>
            <a:off x="1676400" y="1524000"/>
            <a:ext cx="685800" cy="914400"/>
            <a:chOff x="1676400" y="1524000"/>
            <a:chExt cx="685800" cy="914400"/>
          </a:xfrm>
        </p:grpSpPr>
        <p:cxnSp>
          <p:nvCxnSpPr>
            <p:cNvPr id="9" name="Straight Connector 8"/>
            <p:cNvCxnSpPr/>
            <p:nvPr/>
          </p:nvCxnSpPr>
          <p:spPr>
            <a:xfrm>
              <a:off x="1676400" y="1524000"/>
              <a:ext cx="685800" cy="914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676400" y="1600200"/>
              <a:ext cx="685800" cy="8382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206853" name="Object 5"/>
          <p:cNvGraphicFramePr>
            <a:graphicFrameLocks noChangeAspect="1"/>
          </p:cNvGraphicFramePr>
          <p:nvPr/>
        </p:nvGraphicFramePr>
        <p:xfrm>
          <a:off x="1447801" y="3657601"/>
          <a:ext cx="1828800" cy="353000"/>
        </p:xfrm>
        <a:graphic>
          <a:graphicData uri="http://schemas.openxmlformats.org/presentationml/2006/ole">
            <mc:AlternateContent xmlns:mc="http://schemas.openxmlformats.org/markup-compatibility/2006">
              <mc:Choice xmlns:v="urn:schemas-microsoft-com:vml" Requires="v">
                <p:oleObj spid="_x0000_s74937" name="Equation" r:id="rId9" imgW="901440" imgH="177480" progId="Equation.DSMT4">
                  <p:embed/>
                </p:oleObj>
              </mc:Choice>
              <mc:Fallback>
                <p:oleObj name="Equation" r:id="rId9" imgW="901440" imgH="177480" progId="Equation.DSMT4">
                  <p:embed/>
                  <p:pic>
                    <p:nvPicPr>
                      <p:cNvPr id="20685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1" y="3657601"/>
                        <a:ext cx="1828800" cy="35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54" name="Object 6"/>
          <p:cNvGraphicFramePr>
            <a:graphicFrameLocks noChangeAspect="1"/>
          </p:cNvGraphicFramePr>
          <p:nvPr/>
        </p:nvGraphicFramePr>
        <p:xfrm>
          <a:off x="3733800" y="3657600"/>
          <a:ext cx="1468728" cy="381000"/>
        </p:xfrm>
        <a:graphic>
          <a:graphicData uri="http://schemas.openxmlformats.org/presentationml/2006/ole">
            <mc:AlternateContent xmlns:mc="http://schemas.openxmlformats.org/markup-compatibility/2006">
              <mc:Choice xmlns:v="urn:schemas-microsoft-com:vml" Requires="v">
                <p:oleObj spid="_x0000_s74938" name="Equation" r:id="rId11" imgW="622080" imgH="164880" progId="Equation.DSMT4">
                  <p:embed/>
                </p:oleObj>
              </mc:Choice>
              <mc:Fallback>
                <p:oleObj name="Equation" r:id="rId11" imgW="622080" imgH="164880" progId="Equation.DSMT4">
                  <p:embed/>
                  <p:pic>
                    <p:nvPicPr>
                      <p:cNvPr id="206854"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3800" y="3657600"/>
                        <a:ext cx="146872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5257800" y="3657600"/>
            <a:ext cx="3649653" cy="369332"/>
          </a:xfrm>
          <a:prstGeom prst="rect">
            <a:avLst/>
          </a:prstGeom>
          <a:noFill/>
        </p:spPr>
        <p:txBody>
          <a:bodyPr wrap="none" rtlCol="0">
            <a:spAutoFit/>
          </a:bodyPr>
          <a:lstStyle/>
          <a:p>
            <a:r>
              <a:rPr lang="en-US" dirty="0" smtClean="0"/>
              <a:t>There is no wavelength dependence!</a:t>
            </a:r>
            <a:endParaRPr lang="en-US" dirty="0"/>
          </a:p>
        </p:txBody>
      </p:sp>
      <p:sp>
        <p:nvSpPr>
          <p:cNvPr id="15" name="TextBox 14"/>
          <p:cNvSpPr txBox="1"/>
          <p:nvPr/>
        </p:nvSpPr>
        <p:spPr>
          <a:xfrm>
            <a:off x="152400" y="4191000"/>
            <a:ext cx="7391400" cy="646331"/>
          </a:xfrm>
          <a:prstGeom prst="rect">
            <a:avLst/>
          </a:prstGeom>
          <a:noFill/>
        </p:spPr>
        <p:txBody>
          <a:bodyPr wrap="square" rtlCol="0">
            <a:spAutoFit/>
          </a:bodyPr>
          <a:lstStyle/>
          <a:p>
            <a:r>
              <a:rPr lang="en-US" dirty="0" smtClean="0"/>
              <a:t>At low frequencies, where conductivity current dominates magnetic field can be high enough even in the sub-wavelength structures  </a:t>
            </a:r>
            <a:endParaRPr lang="en-US" dirty="0"/>
          </a:p>
        </p:txBody>
      </p:sp>
      <p:grpSp>
        <p:nvGrpSpPr>
          <p:cNvPr id="5" name="Group 18"/>
          <p:cNvGrpSpPr/>
          <p:nvPr/>
        </p:nvGrpSpPr>
        <p:grpSpPr>
          <a:xfrm>
            <a:off x="152400" y="4953000"/>
            <a:ext cx="8153400" cy="1676400"/>
            <a:chOff x="1447800" y="4953000"/>
            <a:chExt cx="8153400" cy="1676400"/>
          </a:xfrm>
        </p:grpSpPr>
        <p:sp>
          <p:nvSpPr>
            <p:cNvPr id="16" name="TextBox 15"/>
            <p:cNvSpPr txBox="1"/>
            <p:nvPr/>
          </p:nvSpPr>
          <p:spPr>
            <a:xfrm>
              <a:off x="1447800" y="4953000"/>
              <a:ext cx="8153400" cy="646331"/>
            </a:xfrm>
            <a:prstGeom prst="rect">
              <a:avLst/>
            </a:prstGeom>
            <a:noFill/>
          </p:spPr>
          <p:txBody>
            <a:bodyPr wrap="square" rtlCol="0">
              <a:spAutoFit/>
            </a:bodyPr>
            <a:lstStyle/>
            <a:p>
              <a:r>
                <a:rPr lang="en-US" dirty="0" smtClean="0"/>
                <a:t>Of course, a simple example of truly subwavelength low loss structure is an electrical  transformer at 50Hz</a:t>
              </a:r>
              <a:endParaRPr lang="en-US" dirty="0"/>
            </a:p>
          </p:txBody>
        </p:sp>
        <p:pic>
          <p:nvPicPr>
            <p:cNvPr id="18" name="Picture 2" descr="http://upload.wikimedia.org/wikipedia/commons/7/7a/Transformer-hightolow_smaller.jpg"/>
            <p:cNvPicPr>
              <a:picLocks noChangeAspect="1" noChangeArrowheads="1"/>
            </p:cNvPicPr>
            <p:nvPr/>
          </p:nvPicPr>
          <p:blipFill>
            <a:blip r:embed="rId13" cstate="print"/>
            <a:srcRect/>
            <a:stretch>
              <a:fillRect/>
            </a:stretch>
          </p:blipFill>
          <p:spPr bwMode="auto">
            <a:xfrm>
              <a:off x="3810000" y="5334000"/>
              <a:ext cx="1430798" cy="1295400"/>
            </a:xfrm>
            <a:prstGeom prst="rect">
              <a:avLst/>
            </a:prstGeom>
            <a:noFill/>
          </p:spPr>
        </p:pic>
      </p:grpSp>
      <p:sp>
        <p:nvSpPr>
          <p:cNvPr id="19" name="Slide Number Placeholder 18"/>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10819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8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8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in)">
                                      <p:cBhvr>
                                        <p:cTn id="19" dur="500"/>
                                        <p:tgtEl>
                                          <p:spTgt spid="7"/>
                                        </p:tgtEl>
                                      </p:cBhvr>
                                    </p:animEffect>
                                  </p:childTnLst>
                                </p:cTn>
                              </p:par>
                              <p:par>
                                <p:cTn id="20" presetID="1" presetClass="entr" presetSubtype="0" fill="hold" nodeType="withEffect">
                                  <p:stCondLst>
                                    <p:cond delay="0"/>
                                  </p:stCondLst>
                                  <p:childTnLst>
                                    <p:set>
                                      <p:cBhvr>
                                        <p:cTn id="21" dur="1" fill="hold">
                                          <p:stCondLst>
                                            <p:cond delay="0"/>
                                          </p:stCondLst>
                                        </p:cTn>
                                        <p:tgtEl>
                                          <p:spTgt spid="206853"/>
                                        </p:tgtEl>
                                        <p:attrNameLst>
                                          <p:attrName>style.visibility</p:attrName>
                                        </p:attrNameLst>
                                      </p:cBhvr>
                                      <p:to>
                                        <p:strVal val="visible"/>
                                      </p:to>
                                    </p:set>
                                  </p:childTnLst>
                                </p:cTn>
                              </p:par>
                              <p:par>
                                <p:cTn id="22" presetID="4"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ox(in)">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6854"/>
                                        </p:tgtEl>
                                        <p:attrNameLst>
                                          <p:attrName>style.visibility</p:attrName>
                                        </p:attrNameLst>
                                      </p:cBhvr>
                                      <p:to>
                                        <p:strVal val="visible"/>
                                      </p:to>
                                    </p:set>
                                  </p:childTnLst>
                                </p:cTn>
                              </p:par>
                              <p:par>
                                <p:cTn id="29" presetID="4"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ox(in)">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ox(in)">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ox(in)">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6543" y="-27757"/>
            <a:ext cx="8229600" cy="1143000"/>
          </a:xfrm>
        </p:spPr>
        <p:txBody>
          <a:bodyPr>
            <a:noAutofit/>
          </a:bodyPr>
          <a:lstStyle/>
          <a:p>
            <a:r>
              <a:rPr lang="en-US" sz="3200" dirty="0" smtClean="0"/>
              <a:t>How does the loss depend on wavelength?</a:t>
            </a:r>
            <a:endParaRPr lang="en-US" sz="32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5" name="Picture 2" descr="http://www.dig-mar.com/wp-content/uploads/2012/12/balance-weighing-scal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439" y="1073758"/>
            <a:ext cx="2667000" cy="216869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138"/>
          <p:cNvGrpSpPr/>
          <p:nvPr/>
        </p:nvGrpSpPr>
        <p:grpSpPr>
          <a:xfrm>
            <a:off x="949325" y="1870850"/>
            <a:ext cx="609600" cy="990600"/>
            <a:chOff x="1219200" y="4346640"/>
            <a:chExt cx="609600" cy="990600"/>
          </a:xfrm>
        </p:grpSpPr>
        <p:grpSp>
          <p:nvGrpSpPr>
            <p:cNvPr id="7" name="Group 139"/>
            <p:cNvGrpSpPr/>
            <p:nvPr/>
          </p:nvGrpSpPr>
          <p:grpSpPr>
            <a:xfrm>
              <a:off x="1219200" y="4346640"/>
              <a:ext cx="609600" cy="990600"/>
              <a:chOff x="3657600" y="4572000"/>
              <a:chExt cx="609600" cy="990600"/>
            </a:xfrm>
            <a:solidFill>
              <a:srgbClr val="0000CC"/>
            </a:solidFill>
          </p:grpSpPr>
          <p:sp>
            <p:nvSpPr>
              <p:cNvPr id="9" name="Rectangle 8"/>
              <p:cNvSpPr/>
              <p:nvPr/>
            </p:nvSpPr>
            <p:spPr>
              <a:xfrm>
                <a:off x="3657600" y="4953000"/>
                <a:ext cx="609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10000" y="4730881"/>
                <a:ext cx="304800" cy="222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33800" y="4572000"/>
                <a:ext cx="457200" cy="1588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295400" y="4888468"/>
              <a:ext cx="410690" cy="369332"/>
            </a:xfrm>
            <a:prstGeom prst="rect">
              <a:avLst/>
            </a:prstGeom>
            <a:noFill/>
          </p:spPr>
          <p:txBody>
            <a:bodyPr wrap="none" rtlCol="0">
              <a:spAutoFit/>
            </a:bodyPr>
            <a:lstStyle/>
            <a:p>
              <a:r>
                <a:rPr lang="en-US" b="1" dirty="0" smtClean="0">
                  <a:solidFill>
                    <a:schemeClr val="bg1"/>
                  </a:solidFill>
                </a:rPr>
                <a:t>U</a:t>
              </a:r>
              <a:r>
                <a:rPr lang="en-US" b="1" baseline="-25000" dirty="0">
                  <a:solidFill>
                    <a:schemeClr val="bg1"/>
                  </a:solidFill>
                </a:rPr>
                <a:t>E</a:t>
              </a:r>
            </a:p>
          </p:txBody>
        </p:sp>
      </p:grpSp>
      <p:grpSp>
        <p:nvGrpSpPr>
          <p:cNvPr id="12" name="Group 144"/>
          <p:cNvGrpSpPr/>
          <p:nvPr/>
        </p:nvGrpSpPr>
        <p:grpSpPr>
          <a:xfrm>
            <a:off x="2464915" y="2049589"/>
            <a:ext cx="990600" cy="732421"/>
            <a:chOff x="3591981" y="4572000"/>
            <a:chExt cx="1376845" cy="990600"/>
          </a:xfrm>
        </p:grpSpPr>
        <p:grpSp>
          <p:nvGrpSpPr>
            <p:cNvPr id="13" name="Group 145"/>
            <p:cNvGrpSpPr/>
            <p:nvPr/>
          </p:nvGrpSpPr>
          <p:grpSpPr>
            <a:xfrm>
              <a:off x="3657600" y="4572000"/>
              <a:ext cx="609600" cy="990600"/>
              <a:chOff x="3657600" y="4572000"/>
              <a:chExt cx="609600" cy="990600"/>
            </a:xfrm>
          </p:grpSpPr>
          <p:sp>
            <p:nvSpPr>
              <p:cNvPr id="15" name="Rectangle 14"/>
              <p:cNvSpPr/>
              <p:nvPr/>
            </p:nvSpPr>
            <p:spPr>
              <a:xfrm>
                <a:off x="3657600" y="4953000"/>
                <a:ext cx="609600"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810000" y="4730881"/>
                <a:ext cx="304800" cy="2221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33800" y="4572000"/>
                <a:ext cx="457200" cy="158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3591981" y="4841942"/>
              <a:ext cx="1376845" cy="628247"/>
            </a:xfrm>
            <a:prstGeom prst="rect">
              <a:avLst/>
            </a:prstGeom>
            <a:noFill/>
          </p:spPr>
          <p:txBody>
            <a:bodyPr wrap="square" rtlCol="0">
              <a:spAutoFit/>
            </a:bodyPr>
            <a:lstStyle/>
            <a:p>
              <a:r>
                <a:rPr lang="en-US" sz="1400" b="1" dirty="0" smtClean="0">
                  <a:solidFill>
                    <a:schemeClr val="bg1"/>
                  </a:solidFill>
                </a:rPr>
                <a:t>U</a:t>
              </a:r>
              <a:r>
                <a:rPr lang="en-US" sz="1400" b="1" baseline="-25000" dirty="0" smtClean="0">
                  <a:solidFill>
                    <a:schemeClr val="bg1"/>
                  </a:solidFill>
                </a:rPr>
                <a:t>M</a:t>
              </a:r>
              <a:endParaRPr lang="en-US" sz="1400" b="1" baseline="-25000" dirty="0">
                <a:solidFill>
                  <a:schemeClr val="bg1"/>
                </a:solidFill>
              </a:endParaRPr>
            </a:p>
          </p:txBody>
        </p:sp>
      </p:grpSp>
      <p:grpSp>
        <p:nvGrpSpPr>
          <p:cNvPr id="18" name="Group 150"/>
          <p:cNvGrpSpPr/>
          <p:nvPr/>
        </p:nvGrpSpPr>
        <p:grpSpPr>
          <a:xfrm>
            <a:off x="3082925" y="2249175"/>
            <a:ext cx="406514" cy="615127"/>
            <a:chOff x="1219200" y="4346640"/>
            <a:chExt cx="609600" cy="990600"/>
          </a:xfrm>
          <a:solidFill>
            <a:srgbClr val="00B0F0"/>
          </a:solidFill>
        </p:grpSpPr>
        <p:grpSp>
          <p:nvGrpSpPr>
            <p:cNvPr id="19" name="Group 151"/>
            <p:cNvGrpSpPr/>
            <p:nvPr/>
          </p:nvGrpSpPr>
          <p:grpSpPr>
            <a:xfrm>
              <a:off x="1219200" y="4346640"/>
              <a:ext cx="609600" cy="990600"/>
              <a:chOff x="3657600" y="4572000"/>
              <a:chExt cx="609600" cy="990600"/>
            </a:xfrm>
            <a:grpFill/>
          </p:grpSpPr>
          <p:sp>
            <p:nvSpPr>
              <p:cNvPr id="21" name="Rectangle 20"/>
              <p:cNvSpPr/>
              <p:nvPr/>
            </p:nvSpPr>
            <p:spPr>
              <a:xfrm>
                <a:off x="3657600" y="4953000"/>
                <a:ext cx="609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10000" y="4730881"/>
                <a:ext cx="304800" cy="222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733800" y="4572000"/>
                <a:ext cx="457200" cy="1588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1295400" y="4888468"/>
              <a:ext cx="420308" cy="369332"/>
            </a:xfrm>
            <a:prstGeom prst="rect">
              <a:avLst/>
            </a:prstGeom>
            <a:grpFill/>
          </p:spPr>
          <p:txBody>
            <a:bodyPr wrap="none" rtlCol="0">
              <a:spAutoFit/>
            </a:bodyPr>
            <a:lstStyle/>
            <a:p>
              <a:r>
                <a:rPr lang="en-US" b="1" dirty="0" smtClean="0">
                  <a:solidFill>
                    <a:schemeClr val="bg1"/>
                  </a:solidFill>
                </a:rPr>
                <a:t>U</a:t>
              </a:r>
              <a:r>
                <a:rPr lang="en-US" b="1" baseline="-25000" dirty="0" smtClean="0">
                  <a:solidFill>
                    <a:schemeClr val="bg1"/>
                  </a:solidFill>
                </a:rPr>
                <a:t>K</a:t>
              </a:r>
              <a:endParaRPr lang="en-US" b="1" baseline="-25000" dirty="0">
                <a:solidFill>
                  <a:schemeClr val="bg1"/>
                </a:solidFill>
              </a:endParaRPr>
            </a:p>
          </p:txBody>
        </p:sp>
      </p:grpSp>
      <p:grpSp>
        <p:nvGrpSpPr>
          <p:cNvPr id="26" name="Group 25"/>
          <p:cNvGrpSpPr/>
          <p:nvPr/>
        </p:nvGrpSpPr>
        <p:grpSpPr>
          <a:xfrm>
            <a:off x="227763" y="3340725"/>
            <a:ext cx="4495800" cy="661889"/>
            <a:chOff x="215857" y="3357223"/>
            <a:chExt cx="4495800" cy="661889"/>
          </a:xfrm>
        </p:grpSpPr>
        <p:sp>
          <p:nvSpPr>
            <p:cNvPr id="24" name="TextBox 23"/>
            <p:cNvSpPr txBox="1"/>
            <p:nvPr/>
          </p:nvSpPr>
          <p:spPr>
            <a:xfrm>
              <a:off x="215857" y="3357223"/>
              <a:ext cx="4495800" cy="646331"/>
            </a:xfrm>
            <a:prstGeom prst="rect">
              <a:avLst/>
            </a:prstGeom>
            <a:noFill/>
          </p:spPr>
          <p:txBody>
            <a:bodyPr wrap="square" rtlCol="0">
              <a:spAutoFit/>
            </a:bodyPr>
            <a:lstStyle/>
            <a:p>
              <a:r>
                <a:rPr lang="en-US" b="1" dirty="0" smtClean="0">
                  <a:solidFill>
                    <a:srgbClr val="00B0F0"/>
                  </a:solidFill>
                </a:rPr>
                <a:t>Energy stored in the magnetic field (it does</a:t>
              </a:r>
            </a:p>
            <a:p>
              <a:r>
                <a:rPr lang="en-US" b="1" dirty="0" smtClean="0">
                  <a:solidFill>
                    <a:srgbClr val="00B0F0"/>
                  </a:solidFill>
                </a:rPr>
                <a:t>not dissipate) </a:t>
              </a:r>
              <a:endParaRPr lang="en-US" b="1" dirty="0">
                <a:solidFill>
                  <a:srgbClr val="00B0F0"/>
                </a:solidFill>
              </a:endParaRPr>
            </a:p>
          </p:txBody>
        </p:sp>
        <p:graphicFrame>
          <p:nvGraphicFramePr>
            <p:cNvPr id="25" name="Object 28"/>
            <p:cNvGraphicFramePr>
              <a:graphicFrameLocks noChangeAspect="1"/>
            </p:cNvGraphicFramePr>
            <p:nvPr>
              <p:extLst/>
            </p:nvPr>
          </p:nvGraphicFramePr>
          <p:xfrm>
            <a:off x="1855695" y="3636525"/>
            <a:ext cx="1289050" cy="382587"/>
          </p:xfrm>
          <a:graphic>
            <a:graphicData uri="http://schemas.openxmlformats.org/presentationml/2006/ole">
              <mc:AlternateContent xmlns:mc="http://schemas.openxmlformats.org/markup-compatibility/2006">
                <mc:Choice xmlns:v="urn:schemas-microsoft-com:vml" Requires="v">
                  <p:oleObj spid="_x0000_s76310" name="Equation" r:id="rId5" imgW="812520" imgH="241200" progId="Equation.DSMT4">
                    <p:embed/>
                  </p:oleObj>
                </mc:Choice>
                <mc:Fallback>
                  <p:oleObj name="Equation" r:id="rId5" imgW="812520" imgH="241200" progId="Equation.DSMT4">
                    <p:embed/>
                    <p:pic>
                      <p:nvPicPr>
                        <p:cNvPr id="25" name="Object 28"/>
                        <p:cNvPicPr>
                          <a:picLocks noGrp="1" noChangeAspect="1" noChangeArrowheads="1"/>
                        </p:cNvPicPr>
                        <p:nvPr/>
                      </p:nvPicPr>
                      <p:blipFill>
                        <a:blip r:embed="rId6"/>
                        <a:srcRect/>
                        <a:stretch>
                          <a:fillRect/>
                        </a:stretch>
                      </p:blipFill>
                      <p:spPr bwMode="auto">
                        <a:xfrm>
                          <a:off x="1855695" y="3636525"/>
                          <a:ext cx="1289050"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7" name="Group 26"/>
          <p:cNvGrpSpPr/>
          <p:nvPr/>
        </p:nvGrpSpPr>
        <p:grpSpPr>
          <a:xfrm>
            <a:off x="160809" y="4124212"/>
            <a:ext cx="4495800" cy="743702"/>
            <a:chOff x="4320572" y="1737634"/>
            <a:chExt cx="4495800" cy="743702"/>
          </a:xfrm>
        </p:grpSpPr>
        <p:sp>
          <p:nvSpPr>
            <p:cNvPr id="28" name="TextBox 27"/>
            <p:cNvSpPr txBox="1"/>
            <p:nvPr/>
          </p:nvSpPr>
          <p:spPr>
            <a:xfrm>
              <a:off x="4320572" y="1737634"/>
              <a:ext cx="4495800" cy="646331"/>
            </a:xfrm>
            <a:prstGeom prst="rect">
              <a:avLst/>
            </a:prstGeom>
            <a:noFill/>
          </p:spPr>
          <p:txBody>
            <a:bodyPr wrap="square" rtlCol="0">
              <a:spAutoFit/>
            </a:bodyPr>
            <a:lstStyle/>
            <a:p>
              <a:r>
                <a:rPr lang="en-US" b="1" dirty="0" smtClean="0">
                  <a:solidFill>
                    <a:srgbClr val="C00000"/>
                  </a:solidFill>
                </a:rPr>
                <a:t>Energy stored in the kinetic motion of carriers (it dissipates )</a:t>
              </a:r>
              <a:endParaRPr lang="en-US" b="1" dirty="0">
                <a:solidFill>
                  <a:srgbClr val="C00000"/>
                </a:solidFill>
              </a:endParaRPr>
            </a:p>
          </p:txBody>
        </p:sp>
        <p:graphicFrame>
          <p:nvGraphicFramePr>
            <p:cNvPr id="29" name="Object 28"/>
            <p:cNvGraphicFramePr>
              <a:graphicFrameLocks noChangeAspect="1"/>
            </p:cNvGraphicFramePr>
            <p:nvPr>
              <p:extLst>
                <p:ext uri="{D42A27DB-BD31-4B8C-83A1-F6EECF244321}">
                  <p14:modId xmlns:p14="http://schemas.microsoft.com/office/powerpoint/2010/main" val="4179853827"/>
                </p:ext>
              </p:extLst>
            </p:nvPr>
          </p:nvGraphicFramePr>
          <p:xfrm>
            <a:off x="7049513" y="2098748"/>
            <a:ext cx="1392238" cy="382588"/>
          </p:xfrm>
          <a:graphic>
            <a:graphicData uri="http://schemas.openxmlformats.org/presentationml/2006/ole">
              <mc:AlternateContent xmlns:mc="http://schemas.openxmlformats.org/markup-compatibility/2006">
                <mc:Choice xmlns:v="urn:schemas-microsoft-com:vml" Requires="v">
                  <p:oleObj spid="_x0000_s76311" name="Equation" r:id="rId7" imgW="876240" imgH="241200" progId="Equation.DSMT4">
                    <p:embed/>
                  </p:oleObj>
                </mc:Choice>
                <mc:Fallback>
                  <p:oleObj name="Equation" r:id="rId7" imgW="876240" imgH="241200" progId="Equation.DSMT4">
                    <p:embed/>
                    <p:pic>
                      <p:nvPicPr>
                        <p:cNvPr id="29" name="Object 28"/>
                        <p:cNvPicPr>
                          <a:picLocks noGrp="1" noChangeAspect="1" noChangeArrowheads="1"/>
                        </p:cNvPicPr>
                        <p:nvPr/>
                      </p:nvPicPr>
                      <p:blipFill>
                        <a:blip r:embed="rId8"/>
                        <a:srcRect/>
                        <a:stretch>
                          <a:fillRect/>
                        </a:stretch>
                      </p:blipFill>
                      <p:spPr bwMode="auto">
                        <a:xfrm>
                          <a:off x="7049513" y="2098748"/>
                          <a:ext cx="1392238"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 name="TextBox 29"/>
          <p:cNvSpPr txBox="1"/>
          <p:nvPr/>
        </p:nvSpPr>
        <p:spPr>
          <a:xfrm>
            <a:off x="5378489" y="1118826"/>
            <a:ext cx="1769074" cy="369332"/>
          </a:xfrm>
          <a:prstGeom prst="rect">
            <a:avLst/>
          </a:prstGeom>
          <a:noFill/>
        </p:spPr>
        <p:txBody>
          <a:bodyPr wrap="none" rtlCol="0">
            <a:spAutoFit/>
          </a:bodyPr>
          <a:lstStyle/>
          <a:p>
            <a:r>
              <a:rPr lang="en-US" b="1" dirty="0" smtClean="0"/>
              <a:t>Consider a  wire </a:t>
            </a:r>
            <a:endParaRPr lang="en-US" b="1" dirty="0"/>
          </a:p>
        </p:txBody>
      </p:sp>
      <p:grpSp>
        <p:nvGrpSpPr>
          <p:cNvPr id="61" name="Group 60"/>
          <p:cNvGrpSpPr/>
          <p:nvPr/>
        </p:nvGrpSpPr>
        <p:grpSpPr>
          <a:xfrm>
            <a:off x="4323159" y="1175547"/>
            <a:ext cx="1364006" cy="1653761"/>
            <a:chOff x="368414" y="4315739"/>
            <a:chExt cx="1364006" cy="1653761"/>
          </a:xfrm>
        </p:grpSpPr>
        <p:sp>
          <p:nvSpPr>
            <p:cNvPr id="42" name="Oval 41"/>
            <p:cNvSpPr/>
            <p:nvPr/>
          </p:nvSpPr>
          <p:spPr>
            <a:xfrm>
              <a:off x="510180" y="4315739"/>
              <a:ext cx="882640" cy="86785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42" idx="2"/>
            </p:cNvCxnSpPr>
            <p:nvPr/>
          </p:nvCxnSpPr>
          <p:spPr>
            <a:xfrm>
              <a:off x="510180" y="4749668"/>
              <a:ext cx="0" cy="77487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2" idx="6"/>
            </p:cNvCxnSpPr>
            <p:nvPr/>
          </p:nvCxnSpPr>
          <p:spPr>
            <a:xfrm>
              <a:off x="1392820" y="4749668"/>
              <a:ext cx="0" cy="80586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10180" y="5524542"/>
              <a:ext cx="88264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75494" y="5205609"/>
              <a:ext cx="336952" cy="461665"/>
            </a:xfrm>
            <a:prstGeom prst="rect">
              <a:avLst/>
            </a:prstGeom>
            <a:noFill/>
          </p:spPr>
          <p:txBody>
            <a:bodyPr wrap="none" rtlCol="0">
              <a:spAutoFit/>
            </a:bodyPr>
            <a:lstStyle/>
            <a:p>
              <a:r>
                <a:rPr lang="en-US" sz="2400" b="1" dirty="0" smtClean="0"/>
                <a:t>a</a:t>
              </a:r>
              <a:endParaRPr lang="en-US" sz="2400" b="1" dirty="0"/>
            </a:p>
          </p:txBody>
        </p:sp>
        <p:graphicFrame>
          <p:nvGraphicFramePr>
            <p:cNvPr id="40" name="Object 39"/>
            <p:cNvGraphicFramePr>
              <a:graphicFrameLocks noChangeAspect="1"/>
            </p:cNvGraphicFramePr>
            <p:nvPr>
              <p:extLst/>
            </p:nvPr>
          </p:nvGraphicFramePr>
          <p:xfrm>
            <a:off x="368414" y="5546554"/>
            <a:ext cx="1364006" cy="422946"/>
          </p:xfrm>
          <a:graphic>
            <a:graphicData uri="http://schemas.openxmlformats.org/presentationml/2006/ole">
              <mc:AlternateContent xmlns:mc="http://schemas.openxmlformats.org/markup-compatibility/2006">
                <mc:Choice xmlns:v="urn:schemas-microsoft-com:vml" Requires="v">
                  <p:oleObj spid="_x0000_s76312" name="Equation" r:id="rId9" imgW="698400" imgH="215640" progId="Equation.DSMT4">
                    <p:embed/>
                  </p:oleObj>
                </mc:Choice>
                <mc:Fallback>
                  <p:oleObj name="Equation" r:id="rId9" imgW="698400" imgH="215640" progId="Equation.DSMT4">
                    <p:embed/>
                    <p:pic>
                      <p:nvPicPr>
                        <p:cNvPr id="40" name="Object 39"/>
                        <p:cNvPicPr/>
                        <p:nvPr/>
                      </p:nvPicPr>
                      <p:blipFill>
                        <a:blip r:embed="rId10"/>
                        <a:stretch>
                          <a:fillRect/>
                        </a:stretch>
                      </p:blipFill>
                      <p:spPr>
                        <a:xfrm>
                          <a:off x="368414" y="5546554"/>
                          <a:ext cx="1364006" cy="422946"/>
                        </a:xfrm>
                        <a:prstGeom prst="rect">
                          <a:avLst/>
                        </a:prstGeom>
                      </p:spPr>
                    </p:pic>
                  </p:oleObj>
                </mc:Fallback>
              </mc:AlternateContent>
            </a:graphicData>
          </a:graphic>
        </p:graphicFrame>
        <p:graphicFrame>
          <p:nvGraphicFramePr>
            <p:cNvPr id="41" name="Object 40"/>
            <p:cNvGraphicFramePr>
              <a:graphicFrameLocks noChangeAspect="1"/>
            </p:cNvGraphicFramePr>
            <p:nvPr>
              <p:extLst/>
            </p:nvPr>
          </p:nvGraphicFramePr>
          <p:xfrm>
            <a:off x="547687" y="4347814"/>
            <a:ext cx="878554" cy="687323"/>
          </p:xfrm>
          <a:graphic>
            <a:graphicData uri="http://schemas.openxmlformats.org/presentationml/2006/ole">
              <mc:AlternateContent xmlns:mc="http://schemas.openxmlformats.org/markup-compatibility/2006">
                <mc:Choice xmlns:v="urn:schemas-microsoft-com:vml" Requires="v">
                  <p:oleObj spid="_x0000_s76313" name="Equation" r:id="rId11" imgW="457200" imgH="355320" progId="Equation.DSMT4">
                    <p:embed/>
                  </p:oleObj>
                </mc:Choice>
                <mc:Fallback>
                  <p:oleObj name="Equation" r:id="rId11" imgW="457200" imgH="355320" progId="Equation.DSMT4">
                    <p:embed/>
                    <p:pic>
                      <p:nvPicPr>
                        <p:cNvPr id="41" name="Object 40"/>
                        <p:cNvPicPr/>
                        <p:nvPr/>
                      </p:nvPicPr>
                      <p:blipFill>
                        <a:blip r:embed="rId12"/>
                        <a:stretch>
                          <a:fillRect/>
                        </a:stretch>
                      </p:blipFill>
                      <p:spPr>
                        <a:xfrm>
                          <a:off x="547687" y="4347814"/>
                          <a:ext cx="878554" cy="687323"/>
                        </a:xfrm>
                        <a:prstGeom prst="rect">
                          <a:avLst/>
                        </a:prstGeom>
                      </p:spPr>
                    </p:pic>
                  </p:oleObj>
                </mc:Fallback>
              </mc:AlternateContent>
            </a:graphicData>
          </a:graphic>
        </p:graphicFrame>
      </p:grpSp>
      <p:grpSp>
        <p:nvGrpSpPr>
          <p:cNvPr id="62" name="Group 61"/>
          <p:cNvGrpSpPr/>
          <p:nvPr/>
        </p:nvGrpSpPr>
        <p:grpSpPr>
          <a:xfrm>
            <a:off x="7027965" y="1026338"/>
            <a:ext cx="2185989" cy="2041307"/>
            <a:chOff x="3606915" y="4627167"/>
            <a:chExt cx="2185989" cy="2041307"/>
          </a:xfrm>
        </p:grpSpPr>
        <p:sp>
          <p:nvSpPr>
            <p:cNvPr id="52" name="Oval 51"/>
            <p:cNvSpPr/>
            <p:nvPr/>
          </p:nvSpPr>
          <p:spPr>
            <a:xfrm>
              <a:off x="3761375" y="4627167"/>
              <a:ext cx="1165978" cy="102469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p>
          </p:txBody>
        </p:sp>
        <p:cxnSp>
          <p:nvCxnSpPr>
            <p:cNvPr id="53" name="Straight Connector 52"/>
            <p:cNvCxnSpPr>
              <a:stCxn id="52" idx="2"/>
            </p:cNvCxnSpPr>
            <p:nvPr/>
          </p:nvCxnSpPr>
          <p:spPr>
            <a:xfrm>
              <a:off x="3761375" y="5139512"/>
              <a:ext cx="0" cy="91490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2" idx="6"/>
            </p:cNvCxnSpPr>
            <p:nvPr/>
          </p:nvCxnSpPr>
          <p:spPr>
            <a:xfrm>
              <a:off x="4927353" y="5139512"/>
              <a:ext cx="0" cy="95149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761375" y="6054415"/>
              <a:ext cx="116597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flipH="1">
              <a:off x="4408417" y="5563990"/>
              <a:ext cx="449343" cy="461665"/>
            </a:xfrm>
            <a:prstGeom prst="rect">
              <a:avLst/>
            </a:prstGeom>
            <a:noFill/>
          </p:spPr>
          <p:txBody>
            <a:bodyPr wrap="square" rtlCol="0">
              <a:spAutoFit/>
            </a:bodyPr>
            <a:lstStyle/>
            <a:p>
              <a:r>
                <a:rPr lang="en-US" sz="2400" b="1" dirty="0" smtClean="0"/>
                <a:t>a</a:t>
              </a:r>
              <a:endParaRPr lang="en-US" sz="2400" b="1" dirty="0"/>
            </a:p>
          </p:txBody>
        </p:sp>
        <p:sp>
          <p:nvSpPr>
            <p:cNvPr id="57" name="Oval 56"/>
            <p:cNvSpPr/>
            <p:nvPr/>
          </p:nvSpPr>
          <p:spPr>
            <a:xfrm>
              <a:off x="4042818" y="4875592"/>
              <a:ext cx="580476" cy="527841"/>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p>
          </p:txBody>
        </p:sp>
        <p:cxnSp>
          <p:nvCxnSpPr>
            <p:cNvPr id="58" name="Straight Connector 57"/>
            <p:cNvCxnSpPr/>
            <p:nvPr/>
          </p:nvCxnSpPr>
          <p:spPr>
            <a:xfrm>
              <a:off x="4042818" y="5139512"/>
              <a:ext cx="0" cy="100359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750067" y="5777142"/>
              <a:ext cx="292751"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834907" y="5410474"/>
              <a:ext cx="292068" cy="461665"/>
            </a:xfrm>
            <a:prstGeom prst="rect">
              <a:avLst/>
            </a:prstGeom>
            <a:noFill/>
          </p:spPr>
          <p:txBody>
            <a:bodyPr wrap="none" rtlCol="0">
              <a:spAutoFit/>
            </a:bodyPr>
            <a:lstStyle/>
            <a:p>
              <a:r>
                <a:rPr lang="en-US" sz="2400" b="1" dirty="0" smtClean="0"/>
                <a:t>t</a:t>
              </a:r>
              <a:endParaRPr lang="en-US" sz="2400" b="1" dirty="0"/>
            </a:p>
          </p:txBody>
        </p:sp>
        <p:graphicFrame>
          <p:nvGraphicFramePr>
            <p:cNvPr id="49" name="Object 48"/>
            <p:cNvGraphicFramePr>
              <a:graphicFrameLocks noChangeAspect="1"/>
            </p:cNvGraphicFramePr>
            <p:nvPr>
              <p:extLst/>
            </p:nvPr>
          </p:nvGraphicFramePr>
          <p:xfrm>
            <a:off x="4460774" y="6111935"/>
            <a:ext cx="1332130" cy="476746"/>
          </p:xfrm>
          <a:graphic>
            <a:graphicData uri="http://schemas.openxmlformats.org/presentationml/2006/ole">
              <mc:AlternateContent xmlns:mc="http://schemas.openxmlformats.org/markup-compatibility/2006">
                <mc:Choice xmlns:v="urn:schemas-microsoft-com:vml" Requires="v">
                  <p:oleObj spid="_x0000_s76314" name="Equation" r:id="rId13" imgW="533160" imgH="203040" progId="Equation.DSMT4">
                    <p:embed/>
                  </p:oleObj>
                </mc:Choice>
                <mc:Fallback>
                  <p:oleObj name="Equation" r:id="rId13" imgW="533160" imgH="203040" progId="Equation.DSMT4">
                    <p:embed/>
                    <p:pic>
                      <p:nvPicPr>
                        <p:cNvPr id="49" name="Object 48"/>
                        <p:cNvPicPr/>
                        <p:nvPr/>
                      </p:nvPicPr>
                      <p:blipFill>
                        <a:blip r:embed="rId14"/>
                        <a:stretch>
                          <a:fillRect/>
                        </a:stretch>
                      </p:blipFill>
                      <p:spPr>
                        <a:xfrm>
                          <a:off x="4460774" y="6111935"/>
                          <a:ext cx="1332130" cy="476746"/>
                        </a:xfrm>
                        <a:prstGeom prst="rect">
                          <a:avLst/>
                        </a:prstGeom>
                      </p:spPr>
                    </p:pic>
                  </p:oleObj>
                </mc:Fallback>
              </mc:AlternateContent>
            </a:graphicData>
          </a:graphic>
        </p:graphicFrame>
        <p:graphicFrame>
          <p:nvGraphicFramePr>
            <p:cNvPr id="50" name="Object 49"/>
            <p:cNvGraphicFramePr>
              <a:graphicFrameLocks noChangeAspect="1"/>
            </p:cNvGraphicFramePr>
            <p:nvPr>
              <p:extLst/>
            </p:nvPr>
          </p:nvGraphicFramePr>
          <p:xfrm>
            <a:off x="3606915" y="6017650"/>
            <a:ext cx="841408" cy="650824"/>
          </p:xfrm>
          <a:graphic>
            <a:graphicData uri="http://schemas.openxmlformats.org/presentationml/2006/ole">
              <mc:AlternateContent xmlns:mc="http://schemas.openxmlformats.org/markup-compatibility/2006">
                <mc:Choice xmlns:v="urn:schemas-microsoft-com:vml" Requires="v">
                  <p:oleObj spid="_x0000_s76315" name="Equation" r:id="rId15" imgW="431640" imgH="355320" progId="Equation.DSMT4">
                    <p:embed/>
                  </p:oleObj>
                </mc:Choice>
                <mc:Fallback>
                  <p:oleObj name="Equation" r:id="rId15" imgW="431640" imgH="355320" progId="Equation.DSMT4">
                    <p:embed/>
                    <p:pic>
                      <p:nvPicPr>
                        <p:cNvPr id="50" name="Object 49"/>
                        <p:cNvPicPr/>
                        <p:nvPr/>
                      </p:nvPicPr>
                      <p:blipFill>
                        <a:blip r:embed="rId16"/>
                        <a:stretch>
                          <a:fillRect/>
                        </a:stretch>
                      </p:blipFill>
                      <p:spPr>
                        <a:xfrm>
                          <a:off x="3606915" y="6017650"/>
                          <a:ext cx="841408" cy="650824"/>
                        </a:xfrm>
                        <a:prstGeom prst="rect">
                          <a:avLst/>
                        </a:prstGeom>
                      </p:spPr>
                    </p:pic>
                  </p:oleObj>
                </mc:Fallback>
              </mc:AlternateContent>
            </a:graphicData>
          </a:graphic>
        </p:graphicFrame>
        <p:graphicFrame>
          <p:nvGraphicFramePr>
            <p:cNvPr id="51" name="Object 50"/>
            <p:cNvGraphicFramePr>
              <a:graphicFrameLocks noChangeAspect="1"/>
            </p:cNvGraphicFramePr>
            <p:nvPr>
              <p:extLst/>
            </p:nvPr>
          </p:nvGraphicFramePr>
          <p:xfrm>
            <a:off x="4030676" y="4766802"/>
            <a:ext cx="936560" cy="684075"/>
          </p:xfrm>
          <a:graphic>
            <a:graphicData uri="http://schemas.openxmlformats.org/presentationml/2006/ole">
              <mc:AlternateContent xmlns:mc="http://schemas.openxmlformats.org/markup-compatibility/2006">
                <mc:Choice xmlns:v="urn:schemas-microsoft-com:vml" Requires="v">
                  <p:oleObj spid="_x0000_s76316" name="Equation" r:id="rId17" imgW="457200" imgH="355320" progId="Equation.DSMT4">
                    <p:embed/>
                  </p:oleObj>
                </mc:Choice>
                <mc:Fallback>
                  <p:oleObj name="Equation" r:id="rId17" imgW="457200" imgH="355320" progId="Equation.DSMT4">
                    <p:embed/>
                    <p:pic>
                      <p:nvPicPr>
                        <p:cNvPr id="51" name="Object 50"/>
                        <p:cNvPicPr/>
                        <p:nvPr/>
                      </p:nvPicPr>
                      <p:blipFill>
                        <a:blip r:embed="rId18"/>
                        <a:stretch>
                          <a:fillRect/>
                        </a:stretch>
                      </p:blipFill>
                      <p:spPr>
                        <a:xfrm>
                          <a:off x="4030676" y="4766802"/>
                          <a:ext cx="936560" cy="684075"/>
                        </a:xfrm>
                        <a:prstGeom prst="rect">
                          <a:avLst/>
                        </a:prstGeom>
                      </p:spPr>
                    </p:pic>
                  </p:oleObj>
                </mc:Fallback>
              </mc:AlternateContent>
            </a:graphicData>
          </a:graphic>
        </p:graphicFrame>
      </p:grpSp>
      <p:grpSp>
        <p:nvGrpSpPr>
          <p:cNvPr id="31" name="Group 30"/>
          <p:cNvGrpSpPr/>
          <p:nvPr/>
        </p:nvGrpSpPr>
        <p:grpSpPr>
          <a:xfrm>
            <a:off x="48713" y="5063694"/>
            <a:ext cx="3720358" cy="684212"/>
            <a:chOff x="72347" y="5361052"/>
            <a:chExt cx="3720358" cy="684212"/>
          </a:xfrm>
        </p:grpSpPr>
        <p:sp>
          <p:nvSpPr>
            <p:cNvPr id="63" name="TextBox 62"/>
            <p:cNvSpPr txBox="1"/>
            <p:nvPr/>
          </p:nvSpPr>
          <p:spPr>
            <a:xfrm>
              <a:off x="72347" y="5497972"/>
              <a:ext cx="1906356" cy="369332"/>
            </a:xfrm>
            <a:prstGeom prst="rect">
              <a:avLst/>
            </a:prstGeom>
            <a:noFill/>
          </p:spPr>
          <p:txBody>
            <a:bodyPr wrap="none" rtlCol="0">
              <a:spAutoFit/>
            </a:bodyPr>
            <a:lstStyle/>
            <a:p>
              <a:r>
                <a:rPr lang="en-US" b="1" dirty="0" smtClean="0"/>
                <a:t>Effective loss rate </a:t>
              </a:r>
              <a:endParaRPr lang="en-US" b="1" dirty="0"/>
            </a:p>
          </p:txBody>
        </p:sp>
        <p:graphicFrame>
          <p:nvGraphicFramePr>
            <p:cNvPr id="64" name="Object 63"/>
            <p:cNvGraphicFramePr>
              <a:graphicFrameLocks noChangeAspect="1"/>
            </p:cNvGraphicFramePr>
            <p:nvPr>
              <p:extLst>
                <p:ext uri="{D42A27DB-BD31-4B8C-83A1-F6EECF244321}">
                  <p14:modId xmlns:p14="http://schemas.microsoft.com/office/powerpoint/2010/main" val="1513825809"/>
                </p:ext>
              </p:extLst>
            </p:nvPr>
          </p:nvGraphicFramePr>
          <p:xfrm>
            <a:off x="2155992" y="5361052"/>
            <a:ext cx="1636713" cy="684212"/>
          </p:xfrm>
          <a:graphic>
            <a:graphicData uri="http://schemas.openxmlformats.org/presentationml/2006/ole">
              <mc:AlternateContent xmlns:mc="http://schemas.openxmlformats.org/markup-compatibility/2006">
                <mc:Choice xmlns:v="urn:schemas-microsoft-com:vml" Requires="v">
                  <p:oleObj spid="_x0000_s76317" name="Equation" r:id="rId19" imgW="1028520" imgH="431640" progId="Equation.DSMT4">
                    <p:embed/>
                  </p:oleObj>
                </mc:Choice>
                <mc:Fallback>
                  <p:oleObj name="Equation" r:id="rId19" imgW="1028520" imgH="431640" progId="Equation.DSMT4">
                    <p:embed/>
                    <p:pic>
                      <p:nvPicPr>
                        <p:cNvPr id="64" name="Object 63"/>
                        <p:cNvPicPr>
                          <a:picLocks noGrp="1" noChangeAspect="1" noChangeArrowheads="1"/>
                        </p:cNvPicPr>
                        <p:nvPr/>
                      </p:nvPicPr>
                      <p:blipFill>
                        <a:blip r:embed="rId20"/>
                        <a:srcRect/>
                        <a:stretch>
                          <a:fillRect/>
                        </a:stretch>
                      </p:blipFill>
                      <p:spPr bwMode="auto">
                        <a:xfrm>
                          <a:off x="2155992" y="5361052"/>
                          <a:ext cx="1636713"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2" name="TextBox 31"/>
          <p:cNvSpPr txBox="1"/>
          <p:nvPr/>
        </p:nvSpPr>
        <p:spPr>
          <a:xfrm>
            <a:off x="5593481" y="3080024"/>
            <a:ext cx="1997022" cy="369332"/>
          </a:xfrm>
          <a:prstGeom prst="rect">
            <a:avLst/>
          </a:prstGeom>
          <a:noFill/>
        </p:spPr>
        <p:txBody>
          <a:bodyPr wrap="none" rtlCol="0">
            <a:spAutoFit/>
          </a:bodyPr>
          <a:lstStyle/>
          <a:p>
            <a:r>
              <a:rPr lang="en-US" b="1" dirty="0" smtClean="0"/>
              <a:t>Kinetic Inductance </a:t>
            </a:r>
            <a:endParaRPr lang="en-US" b="1" dirty="0"/>
          </a:p>
        </p:txBody>
      </p:sp>
      <p:sp>
        <p:nvSpPr>
          <p:cNvPr id="33" name="Rectangle 36"/>
          <p:cNvSpPr>
            <a:spLocks noChangeArrowheads="1"/>
          </p:cNvSpPr>
          <p:nvPr/>
        </p:nvSpPr>
        <p:spPr bwMode="auto">
          <a:xfrm>
            <a:off x="4962521" y="45001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1899964720"/>
              </p:ext>
            </p:extLst>
          </p:nvPr>
        </p:nvGraphicFramePr>
        <p:xfrm>
          <a:off x="4725455" y="3393962"/>
          <a:ext cx="1612864" cy="793831"/>
        </p:xfrm>
        <a:graphic>
          <a:graphicData uri="http://schemas.openxmlformats.org/presentationml/2006/ole">
            <mc:AlternateContent xmlns:mc="http://schemas.openxmlformats.org/markup-compatibility/2006">
              <mc:Choice xmlns:v="urn:schemas-microsoft-com:vml" Requires="v">
                <p:oleObj spid="_x0000_s76318" name="Equation" r:id="rId21" imgW="774360" imgH="380880" progId="Equation.DSMT4">
                  <p:embed/>
                </p:oleObj>
              </mc:Choice>
              <mc:Fallback>
                <p:oleObj name="Equation" r:id="rId21" imgW="774360" imgH="380880" progId="Equation.DSMT4">
                  <p:embed/>
                  <p:pic>
                    <p:nvPicPr>
                      <p:cNvPr id="34" name="Object 33"/>
                      <p:cNvPicPr>
                        <a:picLocks noChangeAspect="1" noChangeArrowheads="1"/>
                      </p:cNvPicPr>
                      <p:nvPr/>
                    </p:nvPicPr>
                    <p:blipFill>
                      <a:blip r:embed="rId22"/>
                      <a:srcRect/>
                      <a:stretch>
                        <a:fillRect/>
                      </a:stretch>
                    </p:blipFill>
                    <p:spPr bwMode="auto">
                      <a:xfrm>
                        <a:off x="4725455" y="3393962"/>
                        <a:ext cx="1612864" cy="793831"/>
                      </a:xfrm>
                      <a:prstGeom prst="rect">
                        <a:avLst/>
                      </a:prstGeom>
                      <a:noFill/>
                    </p:spPr>
                  </p:pic>
                </p:oleObj>
              </mc:Fallback>
            </mc:AlternateContent>
          </a:graphicData>
        </a:graphic>
      </p:graphicFrame>
      <p:sp>
        <p:nvSpPr>
          <p:cNvPr id="35" name="Rectangle 47"/>
          <p:cNvSpPr>
            <a:spLocks noChangeArrowheads="1"/>
          </p:cNvSpPr>
          <p:nvPr/>
        </p:nvSpPr>
        <p:spPr bwMode="auto">
          <a:xfrm>
            <a:off x="-1" y="-1"/>
            <a:ext cx="1419671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6" name="Object 35"/>
          <p:cNvGraphicFramePr>
            <a:graphicFrameLocks noChangeAspect="1"/>
          </p:cNvGraphicFramePr>
          <p:nvPr>
            <p:extLst/>
          </p:nvPr>
        </p:nvGraphicFramePr>
        <p:xfrm>
          <a:off x="7018181" y="3533206"/>
          <a:ext cx="1431610" cy="739826"/>
        </p:xfrm>
        <a:graphic>
          <a:graphicData uri="http://schemas.openxmlformats.org/presentationml/2006/ole">
            <mc:AlternateContent xmlns:mc="http://schemas.openxmlformats.org/markup-compatibility/2006">
              <mc:Choice xmlns:v="urn:schemas-microsoft-com:vml" Requires="v">
                <p:oleObj spid="_x0000_s76319" name="Equation" r:id="rId23" imgW="711200" imgH="368300" progId="Equation.DSMT4">
                  <p:embed/>
                </p:oleObj>
              </mc:Choice>
              <mc:Fallback>
                <p:oleObj name="Equation" r:id="rId23" imgW="711200" imgH="368300" progId="Equation.DSMT4">
                  <p:embed/>
                  <p:pic>
                    <p:nvPicPr>
                      <p:cNvPr id="36"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18181" y="3533206"/>
                        <a:ext cx="1431610" cy="739826"/>
                      </a:xfrm>
                      <a:prstGeom prst="rect">
                        <a:avLst/>
                      </a:prstGeom>
                      <a:noFill/>
                    </p:spPr>
                  </p:pic>
                </p:oleObj>
              </mc:Fallback>
            </mc:AlternateContent>
          </a:graphicData>
        </a:graphic>
      </p:graphicFrame>
      <p:sp>
        <p:nvSpPr>
          <p:cNvPr id="65" name="TextBox 64"/>
          <p:cNvSpPr txBox="1"/>
          <p:nvPr/>
        </p:nvSpPr>
        <p:spPr>
          <a:xfrm>
            <a:off x="5433663" y="4271643"/>
            <a:ext cx="2239074" cy="369332"/>
          </a:xfrm>
          <a:prstGeom prst="rect">
            <a:avLst/>
          </a:prstGeom>
          <a:noFill/>
        </p:spPr>
        <p:txBody>
          <a:bodyPr wrap="none" rtlCol="0">
            <a:spAutoFit/>
          </a:bodyPr>
          <a:lstStyle/>
          <a:p>
            <a:r>
              <a:rPr lang="en-US" b="1" dirty="0" smtClean="0"/>
              <a:t>Magnetic Inductance </a:t>
            </a:r>
            <a:endParaRPr lang="en-US" b="1" dirty="0"/>
          </a:p>
        </p:txBody>
      </p:sp>
      <p:sp>
        <p:nvSpPr>
          <p:cNvPr id="37" name="Rectangle 49"/>
          <p:cNvSpPr>
            <a:spLocks noChangeArrowheads="1"/>
          </p:cNvSpPr>
          <p:nvPr/>
        </p:nvSpPr>
        <p:spPr bwMode="auto">
          <a:xfrm>
            <a:off x="935265" y="16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 name="Object 37"/>
          <p:cNvGraphicFramePr>
            <a:graphicFrameLocks noChangeAspect="1"/>
          </p:cNvGraphicFramePr>
          <p:nvPr>
            <p:extLst/>
          </p:nvPr>
        </p:nvGraphicFramePr>
        <p:xfrm>
          <a:off x="4725455" y="4578885"/>
          <a:ext cx="1499844" cy="577850"/>
        </p:xfrm>
        <a:graphic>
          <a:graphicData uri="http://schemas.openxmlformats.org/presentationml/2006/ole">
            <mc:AlternateContent xmlns:mc="http://schemas.openxmlformats.org/markup-compatibility/2006">
              <mc:Choice xmlns:v="urn:schemas-microsoft-com:vml" Requires="v">
                <p:oleObj spid="_x0000_s76320" name="Equation" r:id="rId25" imgW="927000" imgH="355320" progId="Equation.DSMT4">
                  <p:embed/>
                </p:oleObj>
              </mc:Choice>
              <mc:Fallback>
                <p:oleObj name="Equation" r:id="rId25" imgW="927000" imgH="355320" progId="Equation.DSMT4">
                  <p:embed/>
                  <p:pic>
                    <p:nvPicPr>
                      <p:cNvPr id="38" name="Object 37"/>
                      <p:cNvPicPr>
                        <a:picLocks noChangeAspect="1" noChangeArrowheads="1"/>
                      </p:cNvPicPr>
                      <p:nvPr/>
                    </p:nvPicPr>
                    <p:blipFill>
                      <a:blip r:embed="rId26"/>
                      <a:srcRect/>
                      <a:stretch>
                        <a:fillRect/>
                      </a:stretch>
                    </p:blipFill>
                    <p:spPr bwMode="auto">
                      <a:xfrm>
                        <a:off x="4725455" y="4578885"/>
                        <a:ext cx="1499844" cy="577850"/>
                      </a:xfrm>
                      <a:prstGeom prst="rect">
                        <a:avLst/>
                      </a:prstGeom>
                      <a:noFill/>
                    </p:spPr>
                  </p:pic>
                </p:oleObj>
              </mc:Fallback>
            </mc:AlternateContent>
          </a:graphicData>
        </a:graphic>
      </p:graphicFrame>
      <p:graphicFrame>
        <p:nvGraphicFramePr>
          <p:cNvPr id="66" name="Object 65"/>
          <p:cNvGraphicFramePr>
            <a:graphicFrameLocks noChangeAspect="1"/>
          </p:cNvGraphicFramePr>
          <p:nvPr>
            <p:extLst/>
          </p:nvPr>
        </p:nvGraphicFramePr>
        <p:xfrm>
          <a:off x="6579899" y="4701907"/>
          <a:ext cx="1252538" cy="309562"/>
        </p:xfrm>
        <a:graphic>
          <a:graphicData uri="http://schemas.openxmlformats.org/presentationml/2006/ole">
            <mc:AlternateContent xmlns:mc="http://schemas.openxmlformats.org/markup-compatibility/2006">
              <mc:Choice xmlns:v="urn:schemas-microsoft-com:vml" Requires="v">
                <p:oleObj spid="_x0000_s76321" name="Equation" r:id="rId27" imgW="774360" imgH="190440" progId="Equation.DSMT4">
                  <p:embed/>
                </p:oleObj>
              </mc:Choice>
              <mc:Fallback>
                <p:oleObj name="Equation" r:id="rId27" imgW="774360" imgH="190440" progId="Equation.DSMT4">
                  <p:embed/>
                  <p:pic>
                    <p:nvPicPr>
                      <p:cNvPr id="66" name="Object 65"/>
                      <p:cNvPicPr>
                        <a:picLocks noChangeAspect="1" noChangeArrowheads="1"/>
                      </p:cNvPicPr>
                      <p:nvPr/>
                    </p:nvPicPr>
                    <p:blipFill>
                      <a:blip r:embed="rId28"/>
                      <a:srcRect/>
                      <a:stretch>
                        <a:fillRect/>
                      </a:stretch>
                    </p:blipFill>
                    <p:spPr bwMode="auto">
                      <a:xfrm>
                        <a:off x="6579899" y="4701907"/>
                        <a:ext cx="1252538" cy="309562"/>
                      </a:xfrm>
                      <a:prstGeom prst="rect">
                        <a:avLst/>
                      </a:prstGeom>
                      <a:noFill/>
                    </p:spPr>
                  </p:pic>
                </p:oleObj>
              </mc:Fallback>
            </mc:AlternateContent>
          </a:graphicData>
        </a:graphic>
      </p:graphicFrame>
      <p:sp>
        <p:nvSpPr>
          <p:cNvPr id="47" name="Rectangle 51"/>
          <p:cNvSpPr>
            <a:spLocks noChangeArrowheads="1"/>
          </p:cNvSpPr>
          <p:nvPr/>
        </p:nvSpPr>
        <p:spPr bwMode="auto">
          <a:xfrm>
            <a:off x="4886325" y="55461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8" name="Object 47"/>
          <p:cNvGraphicFramePr>
            <a:graphicFrameLocks noChangeAspect="1"/>
          </p:cNvGraphicFramePr>
          <p:nvPr>
            <p:extLst/>
          </p:nvPr>
        </p:nvGraphicFramePr>
        <p:xfrm>
          <a:off x="4081631" y="5061597"/>
          <a:ext cx="1649227" cy="664381"/>
        </p:xfrm>
        <a:graphic>
          <a:graphicData uri="http://schemas.openxmlformats.org/presentationml/2006/ole">
            <mc:AlternateContent xmlns:mc="http://schemas.openxmlformats.org/markup-compatibility/2006">
              <mc:Choice xmlns:v="urn:schemas-microsoft-com:vml" Requires="v">
                <p:oleObj spid="_x0000_s76322" name="Equation" r:id="rId29" imgW="1002960" imgH="406080" progId="Equation.DSMT4">
                  <p:embed/>
                </p:oleObj>
              </mc:Choice>
              <mc:Fallback>
                <p:oleObj name="Equation" r:id="rId29" imgW="1002960" imgH="406080" progId="Equation.DSMT4">
                  <p:embed/>
                  <p:pic>
                    <p:nvPicPr>
                      <p:cNvPr id="48" name="Object 47"/>
                      <p:cNvPicPr>
                        <a:picLocks noChangeAspect="1" noChangeArrowheads="1"/>
                      </p:cNvPicPr>
                      <p:nvPr/>
                    </p:nvPicPr>
                    <p:blipFill>
                      <a:blip r:embed="rId30"/>
                      <a:srcRect/>
                      <a:stretch>
                        <a:fillRect/>
                      </a:stretch>
                    </p:blipFill>
                    <p:spPr bwMode="auto">
                      <a:xfrm>
                        <a:off x="4081631" y="5061597"/>
                        <a:ext cx="1649227" cy="664381"/>
                      </a:xfrm>
                      <a:prstGeom prst="rect">
                        <a:avLst/>
                      </a:prstGeom>
                      <a:noFill/>
                    </p:spPr>
                  </p:pic>
                </p:oleObj>
              </mc:Fallback>
            </mc:AlternateContent>
          </a:graphicData>
        </a:graphic>
      </p:graphicFrame>
      <p:sp>
        <p:nvSpPr>
          <p:cNvPr id="67" name="Rectangle 66"/>
          <p:cNvSpPr>
            <a:spLocks noChangeArrowheads="1"/>
          </p:cNvSpPr>
          <p:nvPr/>
        </p:nvSpPr>
        <p:spPr bwMode="auto">
          <a:xfrm>
            <a:off x="4335422" y="60872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8" name="Object 67"/>
          <p:cNvGraphicFramePr>
            <a:graphicFrameLocks noChangeAspect="1"/>
          </p:cNvGraphicFramePr>
          <p:nvPr>
            <p:extLst/>
          </p:nvPr>
        </p:nvGraphicFramePr>
        <p:xfrm>
          <a:off x="6377974" y="5172269"/>
          <a:ext cx="1277195" cy="575637"/>
        </p:xfrm>
        <a:graphic>
          <a:graphicData uri="http://schemas.openxmlformats.org/presentationml/2006/ole">
            <mc:AlternateContent xmlns:mc="http://schemas.openxmlformats.org/markup-compatibility/2006">
              <mc:Choice xmlns:v="urn:schemas-microsoft-com:vml" Requires="v">
                <p:oleObj spid="_x0000_s76323" name="Equation" r:id="rId31" imgW="901440" imgH="406080" progId="Equation.DSMT4">
                  <p:embed/>
                </p:oleObj>
              </mc:Choice>
              <mc:Fallback>
                <p:oleObj name="Equation" r:id="rId31" imgW="901440" imgH="406080" progId="Equation.DSMT4">
                  <p:embed/>
                  <p:pic>
                    <p:nvPicPr>
                      <p:cNvPr id="68" name="Object 67"/>
                      <p:cNvPicPr>
                        <a:picLocks noChangeAspect="1" noChangeArrowheads="1"/>
                      </p:cNvPicPr>
                      <p:nvPr/>
                    </p:nvPicPr>
                    <p:blipFill>
                      <a:blip r:embed="rId32"/>
                      <a:srcRect/>
                      <a:stretch>
                        <a:fillRect/>
                      </a:stretch>
                    </p:blipFill>
                    <p:spPr bwMode="auto">
                      <a:xfrm>
                        <a:off x="6377974" y="5172269"/>
                        <a:ext cx="1277195" cy="575637"/>
                      </a:xfrm>
                      <a:prstGeom prst="rect">
                        <a:avLst/>
                      </a:prstGeom>
                      <a:noFill/>
                    </p:spPr>
                  </p:pic>
                </p:oleObj>
              </mc:Fallback>
            </mc:AlternateContent>
          </a:graphicData>
        </a:graphic>
      </p:graphicFrame>
      <p:sp>
        <p:nvSpPr>
          <p:cNvPr id="69" name="TextBox 68"/>
          <p:cNvSpPr txBox="1"/>
          <p:nvPr/>
        </p:nvSpPr>
        <p:spPr>
          <a:xfrm>
            <a:off x="-24223" y="5713745"/>
            <a:ext cx="8555057" cy="923330"/>
          </a:xfrm>
          <a:prstGeom prst="rect">
            <a:avLst/>
          </a:prstGeom>
          <a:noFill/>
        </p:spPr>
        <p:txBody>
          <a:bodyPr wrap="square" rtlCol="0">
            <a:spAutoFit/>
          </a:bodyPr>
          <a:lstStyle/>
          <a:p>
            <a:r>
              <a:rPr lang="en-US" b="1" dirty="0" smtClean="0"/>
              <a:t>The loss rate does not depend on frequency-only the ratio of the critical (smallest) dimension to the plasma wavelength.  The loss is reduced for the structures bigger than plasma wavelength. These structures are subwavelength for</a:t>
            </a:r>
            <a:r>
              <a:rPr lang="en-US" b="1" dirty="0" smtClean="0">
                <a:latin typeface="Symbol" panose="05050102010706020507" pitchFamily="18" charset="2"/>
              </a:rPr>
              <a:t> l</a:t>
            </a:r>
            <a:r>
              <a:rPr lang="en-US" b="1" dirty="0" smtClean="0"/>
              <a:t>&gt;&gt;</a:t>
            </a:r>
            <a:r>
              <a:rPr lang="en-US" b="1" dirty="0" err="1" smtClean="0">
                <a:latin typeface="Symbol" panose="05050102010706020507" pitchFamily="18" charset="2"/>
              </a:rPr>
              <a:t>l</a:t>
            </a:r>
            <a:r>
              <a:rPr lang="en-US" b="1" dirty="0" err="1"/>
              <a:t>p</a:t>
            </a:r>
            <a:endParaRPr lang="en-US" b="1" dirty="0"/>
          </a:p>
        </p:txBody>
      </p:sp>
    </p:spTree>
    <p:extLst>
      <p:ext uri="{BB962C8B-B14F-4D97-AF65-F5344CB8AC3E}">
        <p14:creationId xmlns:p14="http://schemas.microsoft.com/office/powerpoint/2010/main" val="385525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65" grpId="0"/>
      <p:bldP spid="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Loss vs. size</a:t>
            </a:r>
            <a:endParaRPr lang="en-US" sz="3200" dirty="0"/>
          </a:p>
        </p:txBody>
      </p:sp>
      <p:sp>
        <p:nvSpPr>
          <p:cNvPr id="3" name="Slide Number Placeholder 2"/>
          <p:cNvSpPr>
            <a:spLocks noGrp="1"/>
          </p:cNvSpPr>
          <p:nvPr>
            <p:ph type="sldNum" sz="quarter" idx="12"/>
          </p:nvPr>
        </p:nvSpPr>
        <p:spPr/>
        <p:txBody>
          <a:bodyPr/>
          <a:lstStyle/>
          <a:p>
            <a:pPr>
              <a:defRPr/>
            </a:pPr>
            <a:fld id="{E1060777-97FC-4BFA-AFBF-4EDADF88D861}" type="slidenum">
              <a:rPr lang="en-US" smtClean="0"/>
              <a:pPr>
                <a:defRPr/>
              </a:pPr>
              <a:t>19</a:t>
            </a:fld>
            <a:endParaRPr lang="en-US"/>
          </a:p>
        </p:txBody>
      </p:sp>
      <p:grpSp>
        <p:nvGrpSpPr>
          <p:cNvPr id="251" name="Group 250"/>
          <p:cNvGrpSpPr/>
          <p:nvPr/>
        </p:nvGrpSpPr>
        <p:grpSpPr>
          <a:xfrm>
            <a:off x="1676402" y="1676400"/>
            <a:ext cx="5315999" cy="3450982"/>
            <a:chOff x="1676402" y="1676400"/>
            <a:chExt cx="5315999" cy="3450982"/>
          </a:xfrm>
        </p:grpSpPr>
        <p:pic>
          <p:nvPicPr>
            <p:cNvPr id="248" name="Picture 247"/>
            <p:cNvPicPr>
              <a:picLocks noChangeAspect="1"/>
            </p:cNvPicPr>
            <p:nvPr/>
          </p:nvPicPr>
          <p:blipFill>
            <a:blip r:embed="rId2"/>
            <a:stretch>
              <a:fillRect/>
            </a:stretch>
          </p:blipFill>
          <p:spPr>
            <a:xfrm>
              <a:off x="1752600" y="1676400"/>
              <a:ext cx="5239801" cy="3098756"/>
            </a:xfrm>
            <a:prstGeom prst="rect">
              <a:avLst/>
            </a:prstGeom>
          </p:spPr>
        </p:pic>
        <p:sp>
          <p:nvSpPr>
            <p:cNvPr id="249" name="TextBox 248"/>
            <p:cNvSpPr txBox="1"/>
            <p:nvPr/>
          </p:nvSpPr>
          <p:spPr>
            <a:xfrm>
              <a:off x="3581400" y="4758050"/>
              <a:ext cx="1715534" cy="369332"/>
            </a:xfrm>
            <a:prstGeom prst="rect">
              <a:avLst/>
            </a:prstGeom>
            <a:noFill/>
          </p:spPr>
          <p:txBody>
            <a:bodyPr wrap="none" rtlCol="0">
              <a:spAutoFit/>
            </a:bodyPr>
            <a:lstStyle/>
            <a:p>
              <a:r>
                <a:rPr lang="en-US" b="1" dirty="0" smtClean="0"/>
                <a:t>Diameter a/</a:t>
              </a:r>
              <a:r>
                <a:rPr lang="el-GR" b="1" dirty="0" smtClean="0">
                  <a:cs typeface="Arial" panose="020B0604020202020204" pitchFamily="34" charset="0"/>
                </a:rPr>
                <a:t>λ</a:t>
              </a:r>
              <a:r>
                <a:rPr lang="en-US" b="1" baseline="-25000" dirty="0" smtClean="0">
                  <a:cs typeface="Arial" panose="020B0604020202020204" pitchFamily="34" charset="0"/>
                </a:rPr>
                <a:t>p</a:t>
              </a:r>
              <a:r>
                <a:rPr lang="en-US" b="1" dirty="0" smtClean="0"/>
                <a:t> </a:t>
              </a:r>
              <a:endParaRPr lang="en-US" b="1" dirty="0"/>
            </a:p>
          </p:txBody>
        </p:sp>
        <p:sp>
          <p:nvSpPr>
            <p:cNvPr id="250" name="TextBox 249"/>
            <p:cNvSpPr txBox="1"/>
            <p:nvPr/>
          </p:nvSpPr>
          <p:spPr>
            <a:xfrm rot="16200000">
              <a:off x="700333" y="2950212"/>
              <a:ext cx="2321469" cy="369332"/>
            </a:xfrm>
            <a:prstGeom prst="rect">
              <a:avLst/>
            </a:prstGeom>
            <a:noFill/>
          </p:spPr>
          <p:txBody>
            <a:bodyPr wrap="none" rtlCol="0">
              <a:spAutoFit/>
            </a:bodyPr>
            <a:lstStyle/>
            <a:p>
              <a:r>
                <a:rPr lang="en-US" b="1" dirty="0" smtClean="0"/>
                <a:t>Effective Loss </a:t>
              </a:r>
              <a:r>
                <a:rPr lang="el-GR" b="1" dirty="0" smtClean="0">
                  <a:cs typeface="Arial" panose="020B0604020202020204" pitchFamily="34" charset="0"/>
                </a:rPr>
                <a:t>γ</a:t>
              </a:r>
              <a:r>
                <a:rPr lang="en-US" b="1" baseline="-25000" dirty="0" smtClean="0">
                  <a:cs typeface="Arial" panose="020B0604020202020204" pitchFamily="34" charset="0"/>
                </a:rPr>
                <a:t>eff</a:t>
              </a:r>
              <a:r>
                <a:rPr lang="en-US" b="1" dirty="0" smtClean="0">
                  <a:cs typeface="Arial" panose="020B0604020202020204" pitchFamily="34" charset="0"/>
                </a:rPr>
                <a:t>/</a:t>
              </a:r>
              <a:r>
                <a:rPr lang="el-GR" b="1" dirty="0" smtClean="0">
                  <a:cs typeface="Arial" panose="020B0604020202020204" pitchFamily="34" charset="0"/>
                </a:rPr>
                <a:t>γ</a:t>
              </a:r>
              <a:endParaRPr lang="en-US" b="1" dirty="0"/>
            </a:p>
          </p:txBody>
        </p:sp>
      </p:grpSp>
    </p:spTree>
    <p:extLst>
      <p:ext uri="{BB962C8B-B14F-4D97-AF65-F5344CB8AC3E}">
        <p14:creationId xmlns:p14="http://schemas.microsoft.com/office/powerpoint/2010/main" val="3611217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3200" dirty="0" smtClean="0"/>
              <a:t>Quasi-Static Regime</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2</a:t>
            </a:fld>
            <a:endParaRPr lang="en-US"/>
          </a:p>
        </p:txBody>
      </p:sp>
      <p:sp>
        <p:nvSpPr>
          <p:cNvPr id="5" name="TextBox 4"/>
          <p:cNvSpPr txBox="1"/>
          <p:nvPr/>
        </p:nvSpPr>
        <p:spPr>
          <a:xfrm>
            <a:off x="609600" y="1295400"/>
            <a:ext cx="7643439" cy="338554"/>
          </a:xfrm>
          <a:prstGeom prst="rect">
            <a:avLst/>
          </a:prstGeom>
          <a:noFill/>
        </p:spPr>
        <p:txBody>
          <a:bodyPr wrap="none" rtlCol="0">
            <a:spAutoFit/>
          </a:bodyPr>
          <a:lstStyle/>
          <a:p>
            <a:r>
              <a:rPr lang="en-US" sz="1600" dirty="0" smtClean="0"/>
              <a:t>Consider the situation when the fields are confined within volume ~a</a:t>
            </a:r>
            <a:r>
              <a:rPr lang="en-US" sz="1600" baseline="30000" dirty="0"/>
              <a:t>3</a:t>
            </a:r>
            <a:r>
              <a:rPr lang="en-US" sz="1600" dirty="0" smtClean="0"/>
              <a:t> and a&lt;&lt;</a:t>
            </a:r>
            <a:r>
              <a:rPr lang="el-GR" sz="1600" dirty="0" smtClean="0"/>
              <a:t>λ</a:t>
            </a:r>
            <a:r>
              <a:rPr lang="en-US" sz="1600" baseline="-25000" dirty="0" smtClean="0"/>
              <a:t>0</a:t>
            </a:r>
            <a:r>
              <a:rPr lang="en-US" sz="1600" dirty="0" smtClean="0"/>
              <a:t>/n</a:t>
            </a:r>
            <a:endParaRPr lang="en-US" sz="1600" dirty="0"/>
          </a:p>
        </p:txBody>
      </p:sp>
      <p:graphicFrame>
        <p:nvGraphicFramePr>
          <p:cNvPr id="9" name="Object 5"/>
          <p:cNvGraphicFramePr>
            <a:graphicFrameLocks noChangeAspect="1"/>
          </p:cNvGraphicFramePr>
          <p:nvPr>
            <p:extLst>
              <p:ext uri="{D42A27DB-BD31-4B8C-83A1-F6EECF244321}">
                <p14:modId xmlns:p14="http://schemas.microsoft.com/office/powerpoint/2010/main" val="3596752324"/>
              </p:ext>
            </p:extLst>
          </p:nvPr>
        </p:nvGraphicFramePr>
        <p:xfrm>
          <a:off x="248687" y="3831203"/>
          <a:ext cx="1657350" cy="298450"/>
        </p:xfrm>
        <a:graphic>
          <a:graphicData uri="http://schemas.openxmlformats.org/presentationml/2006/ole">
            <mc:AlternateContent xmlns:mc="http://schemas.openxmlformats.org/markup-compatibility/2006">
              <mc:Choice xmlns:v="urn:schemas-microsoft-com:vml" Requires="v">
                <p:oleObj spid="_x0000_s64174" name="Equation" r:id="rId3" imgW="1206360" imgH="203040" progId="Equation.DSMT4">
                  <p:embed/>
                </p:oleObj>
              </mc:Choice>
              <mc:Fallback>
                <p:oleObj name="Equation" r:id="rId3" imgW="1206360" imgH="203040" progId="Equation.DSMT4">
                  <p:embed/>
                  <p:pic>
                    <p:nvPicPr>
                      <p:cNvPr id="35" name="Object 5"/>
                      <p:cNvPicPr>
                        <a:picLocks noChangeAspect="1" noChangeArrowheads="1"/>
                      </p:cNvPicPr>
                      <p:nvPr/>
                    </p:nvPicPr>
                    <p:blipFill>
                      <a:blip r:embed="rId4"/>
                      <a:srcRect/>
                      <a:stretch>
                        <a:fillRect/>
                      </a:stretch>
                    </p:blipFill>
                    <p:spPr bwMode="auto">
                      <a:xfrm>
                        <a:off x="248687" y="3831203"/>
                        <a:ext cx="1657350" cy="298450"/>
                      </a:xfrm>
                      <a:prstGeom prst="rect">
                        <a:avLst/>
                      </a:prstGeom>
                      <a:noFill/>
                      <a:ln>
                        <a:noFill/>
                      </a:ln>
                      <a:effectLst/>
                      <a:extLst/>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983667456"/>
              </p:ext>
            </p:extLst>
          </p:nvPr>
        </p:nvGraphicFramePr>
        <p:xfrm>
          <a:off x="3870325" y="1651000"/>
          <a:ext cx="4130675" cy="674688"/>
        </p:xfrm>
        <a:graphic>
          <a:graphicData uri="http://schemas.openxmlformats.org/presentationml/2006/ole">
            <mc:AlternateContent xmlns:mc="http://schemas.openxmlformats.org/markup-compatibility/2006">
              <mc:Choice xmlns:v="urn:schemas-microsoft-com:vml" Requires="v">
                <p:oleObj spid="_x0000_s64175" name="Equation" r:id="rId5" imgW="2831760" imgH="431640" progId="Equation.DSMT4">
                  <p:embed/>
                </p:oleObj>
              </mc:Choice>
              <mc:Fallback>
                <p:oleObj name="Equation" r:id="rId5" imgW="2831760" imgH="431640" progId="Equation.DSMT4">
                  <p:embed/>
                  <p:pic>
                    <p:nvPicPr>
                      <p:cNvPr id="36" name="Object 6"/>
                      <p:cNvPicPr>
                        <a:picLocks noChangeAspect="1" noChangeArrowheads="1"/>
                      </p:cNvPicPr>
                      <p:nvPr/>
                    </p:nvPicPr>
                    <p:blipFill>
                      <a:blip r:embed="rId6"/>
                      <a:srcRect/>
                      <a:stretch>
                        <a:fillRect/>
                      </a:stretch>
                    </p:blipFill>
                    <p:spPr bwMode="auto">
                      <a:xfrm>
                        <a:off x="3870325" y="1651000"/>
                        <a:ext cx="4130675" cy="674688"/>
                      </a:xfrm>
                      <a:prstGeom prst="rect">
                        <a:avLst/>
                      </a:prstGeom>
                      <a:noFill/>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810387429"/>
              </p:ext>
            </p:extLst>
          </p:nvPr>
        </p:nvGraphicFramePr>
        <p:xfrm>
          <a:off x="5638800" y="3023182"/>
          <a:ext cx="1016000" cy="254000"/>
        </p:xfrm>
        <a:graphic>
          <a:graphicData uri="http://schemas.openxmlformats.org/presentationml/2006/ole">
            <mc:AlternateContent xmlns:mc="http://schemas.openxmlformats.org/markup-compatibility/2006">
              <mc:Choice xmlns:v="urn:schemas-microsoft-com:vml" Requires="v">
                <p:oleObj spid="_x0000_s64176" name="Equation" r:id="rId7" imgW="1015920" imgH="253800" progId="Equation.DSMT4">
                  <p:embed/>
                </p:oleObj>
              </mc:Choice>
              <mc:Fallback>
                <p:oleObj name="Equation" r:id="rId7" imgW="1015920" imgH="253800" progId="Equation.DSMT4">
                  <p:embed/>
                  <p:pic>
                    <p:nvPicPr>
                      <p:cNvPr id="0" name=""/>
                      <p:cNvPicPr/>
                      <p:nvPr/>
                    </p:nvPicPr>
                    <p:blipFill>
                      <a:blip r:embed="rId8"/>
                      <a:stretch>
                        <a:fillRect/>
                      </a:stretch>
                    </p:blipFill>
                    <p:spPr>
                      <a:xfrm>
                        <a:off x="5638800" y="3023182"/>
                        <a:ext cx="1016000" cy="254000"/>
                      </a:xfrm>
                      <a:prstGeom prst="rect">
                        <a:avLst/>
                      </a:prstGeom>
                    </p:spPr>
                  </p:pic>
                </p:oleObj>
              </mc:Fallback>
            </mc:AlternateContent>
          </a:graphicData>
        </a:graphic>
      </p:graphicFrame>
      <p:sp>
        <p:nvSpPr>
          <p:cNvPr id="16" name="TextBox 15"/>
          <p:cNvSpPr txBox="1"/>
          <p:nvPr/>
        </p:nvSpPr>
        <p:spPr>
          <a:xfrm>
            <a:off x="3733800" y="2377848"/>
            <a:ext cx="1582484" cy="369332"/>
          </a:xfrm>
          <a:prstGeom prst="rect">
            <a:avLst/>
          </a:prstGeom>
          <a:noFill/>
        </p:spPr>
        <p:txBody>
          <a:bodyPr wrap="none" rtlCol="0">
            <a:spAutoFit/>
          </a:bodyPr>
          <a:lstStyle/>
          <a:p>
            <a:r>
              <a:rPr lang="en-US" dirty="0" smtClean="0"/>
              <a:t>In free space </a:t>
            </a:r>
            <a:endParaRPr lang="en-US" dirty="0"/>
          </a:p>
        </p:txBody>
      </p:sp>
      <p:graphicFrame>
        <p:nvGraphicFramePr>
          <p:cNvPr id="17" name="Object 16"/>
          <p:cNvGraphicFramePr>
            <a:graphicFrameLocks noChangeAspect="1"/>
          </p:cNvGraphicFramePr>
          <p:nvPr>
            <p:extLst>
              <p:ext uri="{D42A27DB-BD31-4B8C-83A1-F6EECF244321}">
                <p14:modId xmlns:p14="http://schemas.microsoft.com/office/powerpoint/2010/main" val="3824580223"/>
              </p:ext>
            </p:extLst>
          </p:nvPr>
        </p:nvGraphicFramePr>
        <p:xfrm>
          <a:off x="5424488" y="2386013"/>
          <a:ext cx="1130300" cy="431800"/>
        </p:xfrm>
        <a:graphic>
          <a:graphicData uri="http://schemas.openxmlformats.org/presentationml/2006/ole">
            <mc:AlternateContent xmlns:mc="http://schemas.openxmlformats.org/markup-compatibility/2006">
              <mc:Choice xmlns:v="urn:schemas-microsoft-com:vml" Requires="v">
                <p:oleObj spid="_x0000_s64177" name="Equation" r:id="rId9" imgW="1130040" imgH="431640" progId="Equation.DSMT4">
                  <p:embed/>
                </p:oleObj>
              </mc:Choice>
              <mc:Fallback>
                <p:oleObj name="Equation" r:id="rId9" imgW="1130040" imgH="431640" progId="Equation.DSMT4">
                  <p:embed/>
                  <p:pic>
                    <p:nvPicPr>
                      <p:cNvPr id="0" name=""/>
                      <p:cNvPicPr/>
                      <p:nvPr/>
                    </p:nvPicPr>
                    <p:blipFill>
                      <a:blip r:embed="rId10"/>
                      <a:stretch>
                        <a:fillRect/>
                      </a:stretch>
                    </p:blipFill>
                    <p:spPr>
                      <a:xfrm>
                        <a:off x="5424488" y="2386013"/>
                        <a:ext cx="1130300" cy="43180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474589695"/>
              </p:ext>
            </p:extLst>
          </p:nvPr>
        </p:nvGraphicFramePr>
        <p:xfrm>
          <a:off x="6946900" y="2474846"/>
          <a:ext cx="673100" cy="228600"/>
        </p:xfrm>
        <a:graphic>
          <a:graphicData uri="http://schemas.openxmlformats.org/presentationml/2006/ole">
            <mc:AlternateContent xmlns:mc="http://schemas.openxmlformats.org/markup-compatibility/2006">
              <mc:Choice xmlns:v="urn:schemas-microsoft-com:vml" Requires="v">
                <p:oleObj spid="_x0000_s64178" name="Equation" r:id="rId11" imgW="672840" imgH="228600" progId="Equation.DSMT4">
                  <p:embed/>
                </p:oleObj>
              </mc:Choice>
              <mc:Fallback>
                <p:oleObj name="Equation" r:id="rId11" imgW="672840" imgH="228600" progId="Equation.DSMT4">
                  <p:embed/>
                  <p:pic>
                    <p:nvPicPr>
                      <p:cNvPr id="0" name=""/>
                      <p:cNvPicPr/>
                      <p:nvPr/>
                    </p:nvPicPr>
                    <p:blipFill>
                      <a:blip r:embed="rId12"/>
                      <a:stretch>
                        <a:fillRect/>
                      </a:stretch>
                    </p:blipFill>
                    <p:spPr>
                      <a:xfrm>
                        <a:off x="6946900" y="2474846"/>
                        <a:ext cx="673100" cy="228600"/>
                      </a:xfrm>
                      <a:prstGeom prst="rect">
                        <a:avLst/>
                      </a:prstGeom>
                    </p:spPr>
                  </p:pic>
                </p:oleObj>
              </mc:Fallback>
            </mc:AlternateContent>
          </a:graphicData>
        </a:graphic>
      </p:graphicFrame>
      <p:sp>
        <p:nvSpPr>
          <p:cNvPr id="19" name="TextBox 18"/>
          <p:cNvSpPr txBox="1"/>
          <p:nvPr/>
        </p:nvSpPr>
        <p:spPr>
          <a:xfrm>
            <a:off x="2307516" y="2914909"/>
            <a:ext cx="1980029" cy="369332"/>
          </a:xfrm>
          <a:prstGeom prst="rect">
            <a:avLst/>
          </a:prstGeom>
          <a:noFill/>
        </p:spPr>
        <p:txBody>
          <a:bodyPr wrap="none" rtlCol="0">
            <a:spAutoFit/>
          </a:bodyPr>
          <a:lstStyle/>
          <a:p>
            <a:r>
              <a:rPr lang="en-US" dirty="0" smtClean="0"/>
              <a:t>In a small volume</a:t>
            </a:r>
            <a:endParaRPr lang="en-US" dirty="0"/>
          </a:p>
        </p:txBody>
      </p:sp>
      <p:graphicFrame>
        <p:nvGraphicFramePr>
          <p:cNvPr id="20" name="Object 19"/>
          <p:cNvGraphicFramePr>
            <a:graphicFrameLocks noChangeAspect="1"/>
          </p:cNvGraphicFramePr>
          <p:nvPr>
            <p:extLst>
              <p:ext uri="{D42A27DB-BD31-4B8C-83A1-F6EECF244321}">
                <p14:modId xmlns:p14="http://schemas.microsoft.com/office/powerpoint/2010/main" val="2453687997"/>
              </p:ext>
            </p:extLst>
          </p:nvPr>
        </p:nvGraphicFramePr>
        <p:xfrm>
          <a:off x="6711950" y="2947988"/>
          <a:ext cx="1371600" cy="431800"/>
        </p:xfrm>
        <a:graphic>
          <a:graphicData uri="http://schemas.openxmlformats.org/presentationml/2006/ole">
            <mc:AlternateContent xmlns:mc="http://schemas.openxmlformats.org/markup-compatibility/2006">
              <mc:Choice xmlns:v="urn:schemas-microsoft-com:vml" Requires="v">
                <p:oleObj spid="_x0000_s64179" name="Equation" r:id="rId13" imgW="1371600" imgH="431640" progId="Equation.DSMT4">
                  <p:embed/>
                </p:oleObj>
              </mc:Choice>
              <mc:Fallback>
                <p:oleObj name="Equation" r:id="rId13" imgW="1371600" imgH="431640" progId="Equation.DSMT4">
                  <p:embed/>
                  <p:pic>
                    <p:nvPicPr>
                      <p:cNvPr id="0" name=""/>
                      <p:cNvPicPr/>
                      <p:nvPr/>
                    </p:nvPicPr>
                    <p:blipFill>
                      <a:blip r:embed="rId14"/>
                      <a:stretch>
                        <a:fillRect/>
                      </a:stretch>
                    </p:blipFill>
                    <p:spPr>
                      <a:xfrm>
                        <a:off x="6711950" y="2947988"/>
                        <a:ext cx="1371600" cy="431800"/>
                      </a:xfrm>
                      <a:prstGeom prst="rect">
                        <a:avLst/>
                      </a:prstGeom>
                    </p:spPr>
                  </p:pic>
                </p:oleObj>
              </mc:Fallback>
            </mc:AlternateContent>
          </a:graphicData>
        </a:graphic>
      </p:graphicFrame>
      <p:grpSp>
        <p:nvGrpSpPr>
          <p:cNvPr id="31" name="Group 30"/>
          <p:cNvGrpSpPr/>
          <p:nvPr/>
        </p:nvGrpSpPr>
        <p:grpSpPr>
          <a:xfrm>
            <a:off x="152400" y="1464677"/>
            <a:ext cx="3581400" cy="1401552"/>
            <a:chOff x="152400" y="1464677"/>
            <a:chExt cx="3581400" cy="1401552"/>
          </a:xfrm>
        </p:grpSpPr>
        <p:grpSp>
          <p:nvGrpSpPr>
            <p:cNvPr id="14" name="Group 13"/>
            <p:cNvGrpSpPr/>
            <p:nvPr/>
          </p:nvGrpSpPr>
          <p:grpSpPr>
            <a:xfrm>
              <a:off x="152400" y="1464677"/>
              <a:ext cx="3581400" cy="1401552"/>
              <a:chOff x="304800" y="2344738"/>
              <a:chExt cx="3581400" cy="1401552"/>
            </a:xfrm>
          </p:grpSpPr>
          <p:grpSp>
            <p:nvGrpSpPr>
              <p:cNvPr id="8" name="Group 7"/>
              <p:cNvGrpSpPr/>
              <p:nvPr/>
            </p:nvGrpSpPr>
            <p:grpSpPr>
              <a:xfrm>
                <a:off x="1219200" y="2344738"/>
                <a:ext cx="762000" cy="939803"/>
                <a:chOff x="838200" y="1406431"/>
                <a:chExt cx="1752600" cy="2251169"/>
              </a:xfrm>
            </p:grpSpPr>
            <p:sp>
              <p:nvSpPr>
                <p:cNvPr id="6" name="Rectangle 5"/>
                <p:cNvSpPr/>
                <p:nvPr/>
              </p:nvSpPr>
              <p:spPr bwMode="auto">
                <a:xfrm>
                  <a:off x="838200" y="2133600"/>
                  <a:ext cx="1752600" cy="1524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 name="TextBox 6"/>
                <p:cNvSpPr txBox="1"/>
                <p:nvPr/>
              </p:nvSpPr>
              <p:spPr>
                <a:xfrm>
                  <a:off x="1558045" y="1406431"/>
                  <a:ext cx="857493" cy="884684"/>
                </a:xfrm>
                <a:prstGeom prst="rect">
                  <a:avLst/>
                </a:prstGeom>
                <a:noFill/>
              </p:spPr>
              <p:txBody>
                <a:bodyPr wrap="square" rtlCol="0">
                  <a:spAutoFit/>
                </a:bodyPr>
                <a:lstStyle/>
                <a:p>
                  <a:r>
                    <a:rPr lang="en-US" b="1" dirty="0" smtClean="0"/>
                    <a:t>a</a:t>
                  </a:r>
                  <a:endParaRPr lang="en-US" b="1" dirty="0"/>
                </a:p>
              </p:txBody>
            </p:sp>
          </p:grpSp>
          <p:cxnSp>
            <p:nvCxnSpPr>
              <p:cNvPr id="12" name="Straight Arrow Connector 11"/>
              <p:cNvCxnSpPr/>
              <p:nvPr/>
            </p:nvCxnSpPr>
            <p:spPr bwMode="auto">
              <a:xfrm>
                <a:off x="304800" y="3733800"/>
                <a:ext cx="3581400" cy="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p:nvSpPr>
              <p:cNvPr id="13" name="Rectangle 12"/>
              <p:cNvSpPr/>
              <p:nvPr/>
            </p:nvSpPr>
            <p:spPr>
              <a:xfrm>
                <a:off x="1939704" y="3376958"/>
                <a:ext cx="603050" cy="369332"/>
              </a:xfrm>
              <a:prstGeom prst="rect">
                <a:avLst/>
              </a:prstGeom>
            </p:spPr>
            <p:txBody>
              <a:bodyPr wrap="none">
                <a:spAutoFit/>
              </a:bodyPr>
              <a:lstStyle/>
              <a:p>
                <a:r>
                  <a:rPr lang="el-GR" b="1" dirty="0"/>
                  <a:t>λ</a:t>
                </a:r>
                <a:r>
                  <a:rPr lang="en-US" b="1" baseline="-25000" dirty="0"/>
                  <a:t>0</a:t>
                </a:r>
                <a:r>
                  <a:rPr lang="en-US" b="1" dirty="0"/>
                  <a:t>/n</a:t>
                </a:r>
              </a:p>
            </p:txBody>
          </p:sp>
        </p:grpSp>
        <p:sp>
          <p:nvSpPr>
            <p:cNvPr id="21" name="Freeform 20"/>
            <p:cNvSpPr/>
            <p:nvPr/>
          </p:nvSpPr>
          <p:spPr bwMode="auto">
            <a:xfrm>
              <a:off x="1077362" y="1894903"/>
              <a:ext cx="751438" cy="238698"/>
            </a:xfrm>
            <a:custGeom>
              <a:avLst/>
              <a:gdLst>
                <a:gd name="connsiteX0" fmla="*/ 0 w 823866"/>
                <a:gd name="connsiteY0" fmla="*/ 99714 h 117821"/>
                <a:gd name="connsiteX1" fmla="*/ 434567 w 823866"/>
                <a:gd name="connsiteY1" fmla="*/ 126 h 117821"/>
                <a:gd name="connsiteX2" fmla="*/ 823866 w 823866"/>
                <a:gd name="connsiteY2" fmla="*/ 117821 h 117821"/>
              </a:gdLst>
              <a:ahLst/>
              <a:cxnLst>
                <a:cxn ang="0">
                  <a:pos x="connsiteX0" y="connsiteY0"/>
                </a:cxn>
                <a:cxn ang="0">
                  <a:pos x="connsiteX1" y="connsiteY1"/>
                </a:cxn>
                <a:cxn ang="0">
                  <a:pos x="connsiteX2" y="connsiteY2"/>
                </a:cxn>
              </a:cxnLst>
              <a:rect l="l" t="t" r="r" b="b"/>
              <a:pathLst>
                <a:path w="823866" h="117821">
                  <a:moveTo>
                    <a:pt x="0" y="99714"/>
                  </a:moveTo>
                  <a:cubicBezTo>
                    <a:pt x="148628" y="48411"/>
                    <a:pt x="297256" y="-2892"/>
                    <a:pt x="434567" y="126"/>
                  </a:cubicBezTo>
                  <a:cubicBezTo>
                    <a:pt x="571878" y="3144"/>
                    <a:pt x="697872" y="60482"/>
                    <a:pt x="823866" y="117821"/>
                  </a:cubicBezTo>
                </a:path>
              </a:pathLst>
            </a:cu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22" name="TextBox 21"/>
          <p:cNvSpPr txBox="1"/>
          <p:nvPr/>
        </p:nvSpPr>
        <p:spPr>
          <a:xfrm>
            <a:off x="73302" y="3247842"/>
            <a:ext cx="8903479" cy="584775"/>
          </a:xfrm>
          <a:prstGeom prst="rect">
            <a:avLst/>
          </a:prstGeom>
          <a:noFill/>
        </p:spPr>
        <p:txBody>
          <a:bodyPr wrap="square" rtlCol="0">
            <a:spAutoFit/>
          </a:bodyPr>
          <a:lstStyle/>
          <a:p>
            <a:r>
              <a:rPr lang="en-US" sz="1600" dirty="0" smtClean="0"/>
              <a:t>Magnetic field becomes vanishingly small  when the electric  field is confined to sub-wavelength volumes</a:t>
            </a:r>
            <a:endParaRPr lang="en-US" sz="1600" dirty="0"/>
          </a:p>
        </p:txBody>
      </p:sp>
      <p:grpSp>
        <p:nvGrpSpPr>
          <p:cNvPr id="11" name="Group 10"/>
          <p:cNvGrpSpPr/>
          <p:nvPr/>
        </p:nvGrpSpPr>
        <p:grpSpPr>
          <a:xfrm>
            <a:off x="2088829" y="3787190"/>
            <a:ext cx="6750372" cy="338554"/>
            <a:chOff x="2088829" y="3787190"/>
            <a:chExt cx="6750372" cy="338554"/>
          </a:xfrm>
        </p:grpSpPr>
        <p:sp>
          <p:nvSpPr>
            <p:cNvPr id="23" name="TextBox 22"/>
            <p:cNvSpPr txBox="1"/>
            <p:nvPr/>
          </p:nvSpPr>
          <p:spPr>
            <a:xfrm>
              <a:off x="2088829" y="3787190"/>
              <a:ext cx="6102953" cy="338554"/>
            </a:xfrm>
            <a:prstGeom prst="rect">
              <a:avLst/>
            </a:prstGeom>
            <a:noFill/>
          </p:spPr>
          <p:txBody>
            <a:bodyPr wrap="none" rtlCol="0">
              <a:spAutoFit/>
            </a:bodyPr>
            <a:lstStyle/>
            <a:p>
              <a:r>
                <a:rPr lang="en-US" sz="1600" dirty="0" smtClean="0"/>
                <a:t>The field is irrotational, hence one can introduce scalar potential  </a:t>
              </a:r>
              <a:endParaRPr lang="en-US" sz="1600" dirty="0"/>
            </a:p>
          </p:txBody>
        </p:sp>
        <p:graphicFrame>
          <p:nvGraphicFramePr>
            <p:cNvPr id="24" name="Object 23"/>
            <p:cNvGraphicFramePr>
              <a:graphicFrameLocks noChangeAspect="1"/>
            </p:cNvGraphicFramePr>
            <p:nvPr>
              <p:extLst>
                <p:ext uri="{D42A27DB-BD31-4B8C-83A1-F6EECF244321}">
                  <p14:modId xmlns:p14="http://schemas.microsoft.com/office/powerpoint/2010/main" val="3160830678"/>
                </p:ext>
              </p:extLst>
            </p:nvPr>
          </p:nvGraphicFramePr>
          <p:xfrm>
            <a:off x="8067707" y="3865818"/>
            <a:ext cx="771494" cy="219066"/>
          </p:xfrm>
          <a:graphic>
            <a:graphicData uri="http://schemas.openxmlformats.org/presentationml/2006/ole">
              <mc:AlternateContent xmlns:mc="http://schemas.openxmlformats.org/markup-compatibility/2006">
                <mc:Choice xmlns:v="urn:schemas-microsoft-com:vml" Requires="v">
                  <p:oleObj spid="_x0000_s64180" name="Equation" r:id="rId15" imgW="771582" imgH="219211" progId="Equation.DSMT4">
                    <p:embed/>
                  </p:oleObj>
                </mc:Choice>
                <mc:Fallback>
                  <p:oleObj name="Equation" r:id="rId15" imgW="771582" imgH="219211" progId="Equation.DSMT4">
                    <p:embed/>
                    <p:pic>
                      <p:nvPicPr>
                        <p:cNvPr id="0" name=""/>
                        <p:cNvPicPr/>
                        <p:nvPr/>
                      </p:nvPicPr>
                      <p:blipFill>
                        <a:blip r:embed="rId16"/>
                        <a:stretch>
                          <a:fillRect/>
                        </a:stretch>
                      </p:blipFill>
                      <p:spPr>
                        <a:xfrm>
                          <a:off x="8067707" y="3865818"/>
                          <a:ext cx="771494" cy="219066"/>
                        </a:xfrm>
                        <a:prstGeom prst="rect">
                          <a:avLst/>
                        </a:prstGeom>
                      </p:spPr>
                    </p:pic>
                  </p:oleObj>
                </mc:Fallback>
              </mc:AlternateContent>
            </a:graphicData>
          </a:graphic>
        </p:graphicFrame>
      </p:grpSp>
      <p:grpSp>
        <p:nvGrpSpPr>
          <p:cNvPr id="3" name="Group 2"/>
          <p:cNvGrpSpPr/>
          <p:nvPr/>
        </p:nvGrpSpPr>
        <p:grpSpPr>
          <a:xfrm>
            <a:off x="220204" y="4234131"/>
            <a:ext cx="8917947" cy="584775"/>
            <a:chOff x="220204" y="4234131"/>
            <a:chExt cx="8917947" cy="584775"/>
          </a:xfrm>
        </p:grpSpPr>
        <p:sp>
          <p:nvSpPr>
            <p:cNvPr id="25" name="TextBox 24"/>
            <p:cNvSpPr txBox="1"/>
            <p:nvPr/>
          </p:nvSpPr>
          <p:spPr>
            <a:xfrm>
              <a:off x="220204" y="4234131"/>
              <a:ext cx="8917947" cy="584775"/>
            </a:xfrm>
            <a:prstGeom prst="rect">
              <a:avLst/>
            </a:prstGeom>
            <a:noFill/>
          </p:spPr>
          <p:txBody>
            <a:bodyPr wrap="square" rtlCol="0">
              <a:spAutoFit/>
            </a:bodyPr>
            <a:lstStyle/>
            <a:p>
              <a:r>
                <a:rPr lang="en-US" sz="1600" dirty="0" smtClean="0"/>
                <a:t>The only remaining Maxwell’s equation                                  is the Poisson equation for the electrostatics, even though the field and charge are time dependent with optical frequency </a:t>
              </a:r>
              <a:endParaRPr lang="en-US" sz="1600" dirty="0"/>
            </a:p>
          </p:txBody>
        </p:sp>
        <p:graphicFrame>
          <p:nvGraphicFramePr>
            <p:cNvPr id="26" name="Object 25"/>
            <p:cNvGraphicFramePr>
              <a:graphicFrameLocks noChangeAspect="1"/>
            </p:cNvGraphicFramePr>
            <p:nvPr>
              <p:extLst>
                <p:ext uri="{D42A27DB-BD31-4B8C-83A1-F6EECF244321}">
                  <p14:modId xmlns:p14="http://schemas.microsoft.com/office/powerpoint/2010/main" val="2380264942"/>
                </p:ext>
              </p:extLst>
            </p:nvPr>
          </p:nvGraphicFramePr>
          <p:xfrm>
            <a:off x="4086896" y="4301669"/>
            <a:ext cx="1628103" cy="271351"/>
          </p:xfrm>
          <a:graphic>
            <a:graphicData uri="http://schemas.openxmlformats.org/presentationml/2006/ole">
              <mc:AlternateContent xmlns:mc="http://schemas.openxmlformats.org/markup-compatibility/2006">
                <mc:Choice xmlns:v="urn:schemas-microsoft-com:vml" Requires="v">
                  <p:oleObj spid="_x0000_s64181" name="Equation" r:id="rId17" imgW="1447560" imgH="241200" progId="Equation.DSMT4">
                    <p:embed/>
                  </p:oleObj>
                </mc:Choice>
                <mc:Fallback>
                  <p:oleObj name="Equation" r:id="rId17" imgW="1447560" imgH="241200" progId="Equation.DSMT4">
                    <p:embed/>
                    <p:pic>
                      <p:nvPicPr>
                        <p:cNvPr id="0" name=""/>
                        <p:cNvPicPr/>
                        <p:nvPr/>
                      </p:nvPicPr>
                      <p:blipFill>
                        <a:blip r:embed="rId18"/>
                        <a:stretch>
                          <a:fillRect/>
                        </a:stretch>
                      </p:blipFill>
                      <p:spPr>
                        <a:xfrm>
                          <a:off x="4086896" y="4301669"/>
                          <a:ext cx="1628103" cy="271351"/>
                        </a:xfrm>
                        <a:prstGeom prst="rect">
                          <a:avLst/>
                        </a:prstGeom>
                      </p:spPr>
                    </p:pic>
                  </p:oleObj>
                </mc:Fallback>
              </mc:AlternateContent>
            </a:graphicData>
          </a:graphic>
        </p:graphicFrame>
      </p:grpSp>
      <p:graphicFrame>
        <p:nvGraphicFramePr>
          <p:cNvPr id="27" name="Object 26"/>
          <p:cNvGraphicFramePr>
            <a:graphicFrameLocks noChangeAspect="1"/>
          </p:cNvGraphicFramePr>
          <p:nvPr>
            <p:extLst>
              <p:ext uri="{D42A27DB-BD31-4B8C-83A1-F6EECF244321}">
                <p14:modId xmlns:p14="http://schemas.microsoft.com/office/powerpoint/2010/main" val="476403892"/>
              </p:ext>
            </p:extLst>
          </p:nvPr>
        </p:nvGraphicFramePr>
        <p:xfrm>
          <a:off x="3179992" y="4886444"/>
          <a:ext cx="1813807" cy="358775"/>
        </p:xfrm>
        <a:graphic>
          <a:graphicData uri="http://schemas.openxmlformats.org/presentationml/2006/ole">
            <mc:AlternateContent xmlns:mc="http://schemas.openxmlformats.org/markup-compatibility/2006">
              <mc:Choice xmlns:v="urn:schemas-microsoft-com:vml" Requires="v">
                <p:oleObj spid="_x0000_s64182" name="Equation" r:id="rId19" imgW="1155600" imgH="228600" progId="Equation.DSMT4">
                  <p:embed/>
                </p:oleObj>
              </mc:Choice>
              <mc:Fallback>
                <p:oleObj name="Equation" r:id="rId19" imgW="1155600" imgH="228600" progId="Equation.DSMT4">
                  <p:embed/>
                  <p:pic>
                    <p:nvPicPr>
                      <p:cNvPr id="0" name=""/>
                      <p:cNvPicPr/>
                      <p:nvPr/>
                    </p:nvPicPr>
                    <p:blipFill>
                      <a:blip r:embed="rId20"/>
                      <a:stretch>
                        <a:fillRect/>
                      </a:stretch>
                    </p:blipFill>
                    <p:spPr>
                      <a:xfrm>
                        <a:off x="3179992" y="4886444"/>
                        <a:ext cx="1813807" cy="358775"/>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173787902"/>
              </p:ext>
            </p:extLst>
          </p:nvPr>
        </p:nvGraphicFramePr>
        <p:xfrm>
          <a:off x="3579331" y="5618830"/>
          <a:ext cx="1044584" cy="324181"/>
        </p:xfrm>
        <a:graphic>
          <a:graphicData uri="http://schemas.openxmlformats.org/presentationml/2006/ole">
            <mc:AlternateContent xmlns:mc="http://schemas.openxmlformats.org/markup-compatibility/2006">
              <mc:Choice xmlns:v="urn:schemas-microsoft-com:vml" Requires="v">
                <p:oleObj spid="_x0000_s64183" name="Equation" r:id="rId21" imgW="736560" imgH="228600" progId="Equation.DSMT4">
                  <p:embed/>
                </p:oleObj>
              </mc:Choice>
              <mc:Fallback>
                <p:oleObj name="Equation" r:id="rId21" imgW="736560" imgH="228600" progId="Equation.DSMT4">
                  <p:embed/>
                  <p:pic>
                    <p:nvPicPr>
                      <p:cNvPr id="0" name=""/>
                      <p:cNvPicPr/>
                      <p:nvPr/>
                    </p:nvPicPr>
                    <p:blipFill>
                      <a:blip r:embed="rId22"/>
                      <a:stretch>
                        <a:fillRect/>
                      </a:stretch>
                    </p:blipFill>
                    <p:spPr>
                      <a:xfrm>
                        <a:off x="3579331" y="5618830"/>
                        <a:ext cx="1044584" cy="324181"/>
                      </a:xfrm>
                      <a:prstGeom prst="rect">
                        <a:avLst/>
                      </a:prstGeom>
                    </p:spPr>
                  </p:pic>
                </p:oleObj>
              </mc:Fallback>
            </mc:AlternateContent>
          </a:graphicData>
        </a:graphic>
      </p:graphicFrame>
      <p:sp>
        <p:nvSpPr>
          <p:cNvPr id="29" name="TextBox 28"/>
          <p:cNvSpPr txBox="1"/>
          <p:nvPr/>
        </p:nvSpPr>
        <p:spPr>
          <a:xfrm>
            <a:off x="1460696" y="5270870"/>
            <a:ext cx="4851008" cy="338554"/>
          </a:xfrm>
          <a:prstGeom prst="rect">
            <a:avLst/>
          </a:prstGeom>
          <a:noFill/>
        </p:spPr>
        <p:txBody>
          <a:bodyPr wrap="none" rtlCol="0">
            <a:spAutoFit/>
          </a:bodyPr>
          <a:lstStyle/>
          <a:p>
            <a:r>
              <a:rPr lang="en-US" sz="1600" dirty="0" smtClean="0"/>
              <a:t>In the absence of  free charges –Laplace equation</a:t>
            </a:r>
            <a:endParaRPr lang="en-US" sz="1600" dirty="0"/>
          </a:p>
        </p:txBody>
      </p:sp>
      <p:graphicFrame>
        <p:nvGraphicFramePr>
          <p:cNvPr id="30" name="Object 29"/>
          <p:cNvGraphicFramePr>
            <a:graphicFrameLocks noChangeAspect="1"/>
          </p:cNvGraphicFramePr>
          <p:nvPr>
            <p:extLst>
              <p:ext uri="{D42A27DB-BD31-4B8C-83A1-F6EECF244321}">
                <p14:modId xmlns:p14="http://schemas.microsoft.com/office/powerpoint/2010/main" val="3810075537"/>
              </p:ext>
            </p:extLst>
          </p:nvPr>
        </p:nvGraphicFramePr>
        <p:xfrm>
          <a:off x="4250512" y="2992480"/>
          <a:ext cx="1331138" cy="276600"/>
        </p:xfrm>
        <a:graphic>
          <a:graphicData uri="http://schemas.openxmlformats.org/presentationml/2006/ole">
            <mc:AlternateContent xmlns:mc="http://schemas.openxmlformats.org/markup-compatibility/2006">
              <mc:Choice xmlns:v="urn:schemas-microsoft-com:vml" Requires="v">
                <p:oleObj spid="_x0000_s64184" name="Equation" r:id="rId23" imgW="977760" imgH="203040" progId="Equation.DSMT4">
                  <p:embed/>
                </p:oleObj>
              </mc:Choice>
              <mc:Fallback>
                <p:oleObj name="Equation" r:id="rId23" imgW="977760" imgH="203040" progId="Equation.DSMT4">
                  <p:embed/>
                  <p:pic>
                    <p:nvPicPr>
                      <p:cNvPr id="0" name=""/>
                      <p:cNvPicPr/>
                      <p:nvPr/>
                    </p:nvPicPr>
                    <p:blipFill>
                      <a:blip r:embed="rId24"/>
                      <a:stretch>
                        <a:fillRect/>
                      </a:stretch>
                    </p:blipFill>
                    <p:spPr>
                      <a:xfrm>
                        <a:off x="4250512" y="2992480"/>
                        <a:ext cx="1331138" cy="276600"/>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779343882"/>
              </p:ext>
            </p:extLst>
          </p:nvPr>
        </p:nvGraphicFramePr>
        <p:xfrm>
          <a:off x="8191782" y="1834009"/>
          <a:ext cx="596900" cy="228600"/>
        </p:xfrm>
        <a:graphic>
          <a:graphicData uri="http://schemas.openxmlformats.org/presentationml/2006/ole">
            <mc:AlternateContent xmlns:mc="http://schemas.openxmlformats.org/markup-compatibility/2006">
              <mc:Choice xmlns:v="urn:schemas-microsoft-com:vml" Requires="v">
                <p:oleObj spid="_x0000_s64185" name="Equation" r:id="rId25" imgW="596880" imgH="228600" progId="Equation.DSMT4">
                  <p:embed/>
                </p:oleObj>
              </mc:Choice>
              <mc:Fallback>
                <p:oleObj name="Equation" r:id="rId25" imgW="596880" imgH="228600" progId="Equation.DSMT4">
                  <p:embed/>
                  <p:pic>
                    <p:nvPicPr>
                      <p:cNvPr id="0" name=""/>
                      <p:cNvPicPr/>
                      <p:nvPr/>
                    </p:nvPicPr>
                    <p:blipFill>
                      <a:blip r:embed="rId26"/>
                      <a:stretch>
                        <a:fillRect/>
                      </a:stretch>
                    </p:blipFill>
                    <p:spPr>
                      <a:xfrm>
                        <a:off x="8191782" y="1834009"/>
                        <a:ext cx="596900" cy="228600"/>
                      </a:xfrm>
                      <a:prstGeom prst="rect">
                        <a:avLst/>
                      </a:prstGeom>
                    </p:spPr>
                  </p:pic>
                </p:oleObj>
              </mc:Fallback>
            </mc:AlternateContent>
          </a:graphicData>
        </a:graphic>
      </p:graphicFrame>
    </p:spTree>
    <p:extLst>
      <p:ext uri="{BB962C8B-B14F-4D97-AF65-F5344CB8AC3E}">
        <p14:creationId xmlns:p14="http://schemas.microsoft.com/office/powerpoint/2010/main" val="148477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9" grpId="0"/>
      <p:bldP spid="22"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421" y="60169"/>
            <a:ext cx="6172200" cy="857250"/>
          </a:xfrm>
        </p:spPr>
        <p:txBody>
          <a:bodyPr/>
          <a:lstStyle/>
          <a:p>
            <a:r>
              <a:rPr lang="en-US" sz="3200" dirty="0"/>
              <a:t>Plasmonic and loss are inseparable</a:t>
            </a:r>
          </a:p>
        </p:txBody>
      </p:sp>
      <p:grpSp>
        <p:nvGrpSpPr>
          <p:cNvPr id="26" name="Group 25"/>
          <p:cNvGrpSpPr/>
          <p:nvPr/>
        </p:nvGrpSpPr>
        <p:grpSpPr>
          <a:xfrm>
            <a:off x="1447620" y="1657350"/>
            <a:ext cx="4610281" cy="4435733"/>
            <a:chOff x="406158" y="1066800"/>
            <a:chExt cx="6147042" cy="5914311"/>
          </a:xfrm>
        </p:grpSpPr>
        <p:grpSp>
          <p:nvGrpSpPr>
            <p:cNvPr id="6" name="Group 15"/>
            <p:cNvGrpSpPr/>
            <p:nvPr/>
          </p:nvGrpSpPr>
          <p:grpSpPr>
            <a:xfrm>
              <a:off x="952500" y="1066800"/>
              <a:ext cx="5600700" cy="5123934"/>
              <a:chOff x="888667" y="1048266"/>
              <a:chExt cx="5600700" cy="5123934"/>
            </a:xfrm>
          </p:grpSpPr>
          <p:cxnSp>
            <p:nvCxnSpPr>
              <p:cNvPr id="5" name="Straight Arrow Connector 4"/>
              <p:cNvCxnSpPr/>
              <p:nvPr/>
            </p:nvCxnSpPr>
            <p:spPr bwMode="auto">
              <a:xfrm flipH="1" flipV="1">
                <a:off x="888667" y="1048266"/>
                <a:ext cx="25733" cy="512393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 name="Straight Arrow Connector 6"/>
              <p:cNvCxnSpPr/>
              <p:nvPr/>
            </p:nvCxnSpPr>
            <p:spPr bwMode="auto">
              <a:xfrm>
                <a:off x="914400" y="6172200"/>
                <a:ext cx="5574967"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9" name="TextBox 8"/>
            <p:cNvSpPr txBox="1"/>
            <p:nvPr/>
          </p:nvSpPr>
          <p:spPr>
            <a:xfrm>
              <a:off x="2069050" y="6488668"/>
              <a:ext cx="2518212" cy="492443"/>
            </a:xfrm>
            <a:prstGeom prst="rect">
              <a:avLst/>
            </a:prstGeom>
            <a:noFill/>
          </p:spPr>
          <p:txBody>
            <a:bodyPr wrap="none" rtlCol="0">
              <a:spAutoFit/>
            </a:bodyPr>
            <a:lstStyle/>
            <a:p>
              <a:r>
                <a:rPr lang="en-US" b="1" dirty="0"/>
                <a:t>Frequency (1/</a:t>
              </a:r>
              <a:r>
                <a:rPr lang="en-US" b="1" dirty="0">
                  <a:latin typeface="Symbol" pitchFamily="18" charset="2"/>
                </a:rPr>
                <a:t>l</a:t>
              </a:r>
              <a:r>
                <a:rPr lang="en-US" b="1" dirty="0"/>
                <a:t>)</a:t>
              </a:r>
            </a:p>
          </p:txBody>
        </p:sp>
        <p:sp>
          <p:nvSpPr>
            <p:cNvPr id="10" name="TextBox 9"/>
            <p:cNvSpPr txBox="1"/>
            <p:nvPr/>
          </p:nvSpPr>
          <p:spPr>
            <a:xfrm rot="16200000">
              <a:off x="-770232" y="3601879"/>
              <a:ext cx="2845224" cy="492443"/>
            </a:xfrm>
            <a:prstGeom prst="rect">
              <a:avLst/>
            </a:prstGeom>
            <a:noFill/>
          </p:spPr>
          <p:txBody>
            <a:bodyPr wrap="none" rtlCol="0">
              <a:spAutoFit/>
            </a:bodyPr>
            <a:lstStyle/>
            <a:p>
              <a:r>
                <a:rPr lang="en-US" b="1" dirty="0"/>
                <a:t>Confinement (1/a)</a:t>
              </a:r>
            </a:p>
          </p:txBody>
        </p:sp>
      </p:grpSp>
      <p:sp>
        <p:nvSpPr>
          <p:cNvPr id="35" name="Right Triangle 34"/>
          <p:cNvSpPr/>
          <p:nvPr/>
        </p:nvSpPr>
        <p:spPr bwMode="auto">
          <a:xfrm flipH="1">
            <a:off x="1757704" y="2505088"/>
            <a:ext cx="3089735" cy="2938064"/>
          </a:xfrm>
          <a:prstGeom prst="rtTriangle">
            <a:avLst/>
          </a:prstGeom>
          <a:solidFill>
            <a:srgbClr val="00FF00">
              <a:alpha val="55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600">
              <a:latin typeface="Arial" pitchFamily="34" charset="0"/>
            </a:endParaRPr>
          </a:p>
        </p:txBody>
      </p:sp>
      <p:grpSp>
        <p:nvGrpSpPr>
          <p:cNvPr id="27" name="Group 26"/>
          <p:cNvGrpSpPr/>
          <p:nvPr/>
        </p:nvGrpSpPr>
        <p:grpSpPr>
          <a:xfrm>
            <a:off x="1885950" y="1833949"/>
            <a:ext cx="4054410" cy="3595301"/>
            <a:chOff x="990600" y="1302266"/>
            <a:chExt cx="5405880" cy="4793734"/>
          </a:xfrm>
        </p:grpSpPr>
        <p:cxnSp>
          <p:nvCxnSpPr>
            <p:cNvPr id="12" name="Straight Connector 11"/>
            <p:cNvCxnSpPr/>
            <p:nvPr/>
          </p:nvCxnSpPr>
          <p:spPr bwMode="auto">
            <a:xfrm rot="5400000" flipH="1" flipV="1">
              <a:off x="990600" y="1600200"/>
              <a:ext cx="4495800" cy="4495800"/>
            </a:xfrm>
            <a:prstGeom prst="line">
              <a:avLst/>
            </a:prstGeom>
            <a:solidFill>
              <a:schemeClr val="accent1"/>
            </a:solidFill>
            <a:ln w="25400" cap="flat" cmpd="sng" algn="ctr">
              <a:solidFill>
                <a:schemeClr val="tx1"/>
              </a:solidFill>
              <a:prstDash val="sysDash"/>
              <a:round/>
              <a:headEnd type="none" w="med" len="med"/>
              <a:tailEnd type="none" w="med" len="med"/>
            </a:ln>
            <a:effectLst/>
          </p:spPr>
        </p:cxnSp>
        <p:graphicFrame>
          <p:nvGraphicFramePr>
            <p:cNvPr id="239623" name="Object 7"/>
            <p:cNvGraphicFramePr>
              <a:graphicFrameLocks noChangeAspect="1"/>
            </p:cNvGraphicFramePr>
            <p:nvPr>
              <p:extLst/>
            </p:nvPr>
          </p:nvGraphicFramePr>
          <p:xfrm>
            <a:off x="5502717" y="1302266"/>
            <a:ext cx="893763" cy="431800"/>
          </p:xfrm>
          <a:graphic>
            <a:graphicData uri="http://schemas.openxmlformats.org/presentationml/2006/ole">
              <mc:AlternateContent xmlns:mc="http://schemas.openxmlformats.org/markup-compatibility/2006">
                <mc:Choice xmlns:v="urn:schemas-microsoft-com:vml" Requires="v">
                  <p:oleObj spid="_x0000_s78850" name="Equation" r:id="rId4" imgW="368280" imgH="177480" progId="Equation.DSMT4">
                    <p:embed/>
                  </p:oleObj>
                </mc:Choice>
                <mc:Fallback>
                  <p:oleObj name="Equation" r:id="rId4" imgW="368280" imgH="177480" progId="Equation.DSMT4">
                    <p:embed/>
                    <p:pic>
                      <p:nvPicPr>
                        <p:cNvPr id="239623" name="Object 7"/>
                        <p:cNvPicPr>
                          <a:picLocks noChangeAspect="1" noChangeArrowheads="1"/>
                        </p:cNvPicPr>
                        <p:nvPr/>
                      </p:nvPicPr>
                      <p:blipFill>
                        <a:blip r:embed="rId5"/>
                        <a:srcRect/>
                        <a:stretch>
                          <a:fillRect/>
                        </a:stretch>
                      </p:blipFill>
                      <p:spPr bwMode="auto">
                        <a:xfrm>
                          <a:off x="5502717" y="1302266"/>
                          <a:ext cx="8937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8" name="Group 27"/>
          <p:cNvGrpSpPr/>
          <p:nvPr/>
        </p:nvGrpSpPr>
        <p:grpSpPr>
          <a:xfrm>
            <a:off x="4498510" y="1625768"/>
            <a:ext cx="1095083" cy="4301015"/>
            <a:chOff x="4474014" y="1024690"/>
            <a:chExt cx="1460110" cy="5734687"/>
          </a:xfrm>
        </p:grpSpPr>
        <p:cxnSp>
          <p:nvCxnSpPr>
            <p:cNvPr id="23" name="Straight Connector 22"/>
            <p:cNvCxnSpPr/>
            <p:nvPr/>
          </p:nvCxnSpPr>
          <p:spPr bwMode="auto">
            <a:xfrm rot="5400000" flipH="1" flipV="1">
              <a:off x="2698238" y="3895449"/>
              <a:ext cx="4648200" cy="0"/>
            </a:xfrm>
            <a:prstGeom prst="line">
              <a:avLst/>
            </a:prstGeom>
            <a:solidFill>
              <a:schemeClr val="accent1"/>
            </a:solidFill>
            <a:ln w="25400" cap="flat" cmpd="sng" algn="ctr">
              <a:solidFill>
                <a:schemeClr val="tx1"/>
              </a:solidFill>
              <a:prstDash val="sysDash"/>
              <a:round/>
              <a:headEnd type="none" w="med" len="med"/>
              <a:tailEnd type="none" w="med" len="med"/>
            </a:ln>
            <a:effectLst/>
          </p:spPr>
        </p:cxnSp>
        <p:sp>
          <p:nvSpPr>
            <p:cNvPr id="24" name="TextBox 23"/>
            <p:cNvSpPr txBox="1"/>
            <p:nvPr/>
          </p:nvSpPr>
          <p:spPr>
            <a:xfrm>
              <a:off x="4490994" y="6266934"/>
              <a:ext cx="1443130" cy="492443"/>
            </a:xfrm>
            <a:prstGeom prst="rect">
              <a:avLst/>
            </a:prstGeom>
            <a:noFill/>
          </p:spPr>
          <p:txBody>
            <a:bodyPr wrap="none" rtlCol="0">
              <a:spAutoFit/>
            </a:bodyPr>
            <a:lstStyle/>
            <a:p>
              <a:r>
                <a:rPr lang="en-US" dirty="0"/>
                <a:t>1/150nm</a:t>
              </a:r>
            </a:p>
          </p:txBody>
        </p:sp>
        <p:graphicFrame>
          <p:nvGraphicFramePr>
            <p:cNvPr id="32" name="Object 31"/>
            <p:cNvGraphicFramePr>
              <a:graphicFrameLocks noChangeAspect="1"/>
            </p:cNvGraphicFramePr>
            <p:nvPr>
              <p:extLst/>
            </p:nvPr>
          </p:nvGraphicFramePr>
          <p:xfrm>
            <a:off x="4474014" y="1024690"/>
            <a:ext cx="1164054" cy="614362"/>
          </p:xfrm>
          <a:graphic>
            <a:graphicData uri="http://schemas.openxmlformats.org/presentationml/2006/ole">
              <mc:AlternateContent xmlns:mc="http://schemas.openxmlformats.org/markup-compatibility/2006">
                <mc:Choice xmlns:v="urn:schemas-microsoft-com:vml" Requires="v">
                  <p:oleObj spid="_x0000_s78851" name="Equation" r:id="rId6" imgW="457200" imgH="241300" progId="Equation.DSMT4">
                    <p:embed/>
                  </p:oleObj>
                </mc:Choice>
                <mc:Fallback>
                  <p:oleObj name="Equation" r:id="rId6" imgW="457200" imgH="241300" progId="Equation.DSMT4">
                    <p:embed/>
                    <p:pic>
                      <p:nvPicPr>
                        <p:cNvPr id="32"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4014" y="1024690"/>
                          <a:ext cx="1164054" cy="614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0" name="Group 29"/>
          <p:cNvGrpSpPr/>
          <p:nvPr/>
        </p:nvGrpSpPr>
        <p:grpSpPr>
          <a:xfrm>
            <a:off x="3171772" y="1726598"/>
            <a:ext cx="976059" cy="4172383"/>
            <a:chOff x="2705029" y="1159131"/>
            <a:chExt cx="1301412" cy="5563177"/>
          </a:xfrm>
        </p:grpSpPr>
        <p:cxnSp>
          <p:nvCxnSpPr>
            <p:cNvPr id="22" name="Straight Connector 21"/>
            <p:cNvCxnSpPr/>
            <p:nvPr/>
          </p:nvCxnSpPr>
          <p:spPr bwMode="auto">
            <a:xfrm rot="5400000" flipH="1" flipV="1">
              <a:off x="804659" y="3848100"/>
              <a:ext cx="4648200" cy="0"/>
            </a:xfrm>
            <a:prstGeom prst="line">
              <a:avLst/>
            </a:prstGeom>
            <a:solidFill>
              <a:schemeClr val="accent1"/>
            </a:solidFill>
            <a:ln w="25400" cap="flat" cmpd="sng" algn="ctr">
              <a:solidFill>
                <a:schemeClr val="tx1"/>
              </a:solidFill>
              <a:prstDash val="sysDash"/>
              <a:round/>
              <a:headEnd type="none" w="med" len="med"/>
              <a:tailEnd type="none" w="med" len="med"/>
            </a:ln>
            <a:effectLst/>
          </p:spPr>
        </p:cxnSp>
        <p:sp>
          <p:nvSpPr>
            <p:cNvPr id="25" name="TextBox 24"/>
            <p:cNvSpPr txBox="1"/>
            <p:nvPr/>
          </p:nvSpPr>
          <p:spPr>
            <a:xfrm>
              <a:off x="2727885" y="6229865"/>
              <a:ext cx="1278556" cy="492443"/>
            </a:xfrm>
            <a:prstGeom prst="rect">
              <a:avLst/>
            </a:prstGeom>
            <a:noFill/>
          </p:spPr>
          <p:txBody>
            <a:bodyPr wrap="none" rtlCol="0">
              <a:spAutoFit/>
            </a:bodyPr>
            <a:lstStyle/>
            <a:p>
              <a:r>
                <a:rPr lang="en-US" dirty="0"/>
                <a:t>1/50</a:t>
              </a:r>
              <a:r>
                <a:rPr lang="en-US" dirty="0">
                  <a:latin typeface="Symbol" pitchFamily="18" charset="2"/>
                </a:rPr>
                <a:t>m</a:t>
              </a:r>
              <a:r>
                <a:rPr lang="en-US" dirty="0"/>
                <a:t>m</a:t>
              </a:r>
            </a:p>
          </p:txBody>
        </p:sp>
        <p:graphicFrame>
          <p:nvGraphicFramePr>
            <p:cNvPr id="239625" name="Object 9"/>
            <p:cNvGraphicFramePr>
              <a:graphicFrameLocks noChangeAspect="1"/>
            </p:cNvGraphicFramePr>
            <p:nvPr>
              <p:extLst/>
            </p:nvPr>
          </p:nvGraphicFramePr>
          <p:xfrm>
            <a:off x="2705029" y="1159131"/>
            <a:ext cx="917000" cy="384175"/>
          </p:xfrm>
          <a:graphic>
            <a:graphicData uri="http://schemas.openxmlformats.org/presentationml/2006/ole">
              <mc:AlternateContent xmlns:mc="http://schemas.openxmlformats.org/markup-compatibility/2006">
                <mc:Choice xmlns:v="urn:schemas-microsoft-com:vml" Requires="v">
                  <p:oleObj spid="_x0000_s78852" name="Equation" r:id="rId8" imgW="393359" imgH="164957" progId="Equation.DSMT4">
                    <p:embed/>
                  </p:oleObj>
                </mc:Choice>
                <mc:Fallback>
                  <p:oleObj name="Equation" r:id="rId8" imgW="393359" imgH="164957" progId="Equation.DSMT4">
                    <p:embed/>
                    <p:pic>
                      <p:nvPicPr>
                        <p:cNvPr id="239625"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5029" y="1159131"/>
                          <a:ext cx="91700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0" name="Rectangle 39"/>
          <p:cNvSpPr/>
          <p:nvPr/>
        </p:nvSpPr>
        <p:spPr bwMode="auto">
          <a:xfrm>
            <a:off x="3463230" y="1543050"/>
            <a:ext cx="1475780" cy="3992763"/>
          </a:xfrm>
          <a:prstGeom prst="rect">
            <a:avLst/>
          </a:prstGeom>
          <a:solidFill>
            <a:srgbClr val="FF0000">
              <a:alpha val="3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600">
              <a:latin typeface="Arial" pitchFamily="34" charset="0"/>
            </a:endParaRPr>
          </a:p>
        </p:txBody>
      </p:sp>
      <p:grpSp>
        <p:nvGrpSpPr>
          <p:cNvPr id="19" name="Group 18"/>
          <p:cNvGrpSpPr/>
          <p:nvPr/>
        </p:nvGrpSpPr>
        <p:grpSpPr>
          <a:xfrm>
            <a:off x="2575614" y="4814500"/>
            <a:ext cx="727060" cy="610580"/>
            <a:chOff x="1758472" y="5192431"/>
            <a:chExt cx="1083899" cy="898008"/>
          </a:xfrm>
        </p:grpSpPr>
        <p:graphicFrame>
          <p:nvGraphicFramePr>
            <p:cNvPr id="239630" name="Object 14"/>
            <p:cNvGraphicFramePr>
              <a:graphicFrameLocks noChangeAspect="1"/>
            </p:cNvGraphicFramePr>
            <p:nvPr>
              <p:extLst/>
            </p:nvPr>
          </p:nvGraphicFramePr>
          <p:xfrm>
            <a:off x="1758472" y="5706264"/>
            <a:ext cx="887413" cy="384175"/>
          </p:xfrm>
          <a:graphic>
            <a:graphicData uri="http://schemas.openxmlformats.org/presentationml/2006/ole">
              <mc:AlternateContent xmlns:mc="http://schemas.openxmlformats.org/markup-compatibility/2006">
                <mc:Choice xmlns:v="urn:schemas-microsoft-com:vml" Requires="v">
                  <p:oleObj spid="_x0000_s78853" name="Equation" r:id="rId10" imgW="380835" imgH="165028" progId="Equation.DSMT4">
                    <p:embed/>
                  </p:oleObj>
                </mc:Choice>
                <mc:Fallback>
                  <p:oleObj name="Equation" r:id="rId10" imgW="380835" imgH="165028" progId="Equation.DSMT4">
                    <p:embed/>
                    <p:pic>
                      <p:nvPicPr>
                        <p:cNvPr id="23963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8472" y="5706264"/>
                          <a:ext cx="887413"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3"/>
            <p:cNvGraphicFramePr>
              <a:graphicFrameLocks noChangeAspect="1"/>
            </p:cNvGraphicFramePr>
            <p:nvPr>
              <p:extLst/>
            </p:nvPr>
          </p:nvGraphicFramePr>
          <p:xfrm>
            <a:off x="1948608" y="5192431"/>
            <a:ext cx="893763" cy="431800"/>
          </p:xfrm>
          <a:graphic>
            <a:graphicData uri="http://schemas.openxmlformats.org/presentationml/2006/ole">
              <mc:AlternateContent xmlns:mc="http://schemas.openxmlformats.org/markup-compatibility/2006">
                <mc:Choice xmlns:v="urn:schemas-microsoft-com:vml" Requires="v">
                  <p:oleObj spid="_x0000_s78854" name="Equation" r:id="rId12" imgW="368280" imgH="177480" progId="Equation.DSMT4">
                    <p:embed/>
                  </p:oleObj>
                </mc:Choice>
                <mc:Fallback>
                  <p:oleObj name="Equation" r:id="rId12" imgW="368280" imgH="177480" progId="Equation.DSMT4">
                    <p:embed/>
                    <p:pic>
                      <p:nvPicPr>
                        <p:cNvPr id="44" name="Object 43"/>
                        <p:cNvPicPr>
                          <a:picLocks noChangeAspect="1" noChangeArrowheads="1"/>
                        </p:cNvPicPr>
                        <p:nvPr/>
                      </p:nvPicPr>
                      <p:blipFill>
                        <a:blip r:embed="rId13"/>
                        <a:srcRect/>
                        <a:stretch>
                          <a:fillRect/>
                        </a:stretch>
                      </p:blipFill>
                      <p:spPr bwMode="auto">
                        <a:xfrm>
                          <a:off x="1948608" y="5192431"/>
                          <a:ext cx="8937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2"/>
          <p:cNvGrpSpPr/>
          <p:nvPr/>
        </p:nvGrpSpPr>
        <p:grpSpPr>
          <a:xfrm>
            <a:off x="1943100" y="2564078"/>
            <a:ext cx="2191626" cy="1410169"/>
            <a:chOff x="1066800" y="2275770"/>
            <a:chExt cx="2922168" cy="1880225"/>
          </a:xfrm>
        </p:grpSpPr>
        <p:graphicFrame>
          <p:nvGraphicFramePr>
            <p:cNvPr id="239627" name="Object 11"/>
            <p:cNvGraphicFramePr>
              <a:graphicFrameLocks noChangeAspect="1"/>
            </p:cNvGraphicFramePr>
            <p:nvPr>
              <p:extLst/>
            </p:nvPr>
          </p:nvGraphicFramePr>
          <p:xfrm>
            <a:off x="1342444" y="2700905"/>
            <a:ext cx="885825" cy="384175"/>
          </p:xfrm>
          <a:graphic>
            <a:graphicData uri="http://schemas.openxmlformats.org/presentationml/2006/ole">
              <mc:AlternateContent xmlns:mc="http://schemas.openxmlformats.org/markup-compatibility/2006">
                <mc:Choice xmlns:v="urn:schemas-microsoft-com:vml" Requires="v">
                  <p:oleObj spid="_x0000_s78855" name="Equation" r:id="rId14" imgW="380835" imgH="165028" progId="Equation.DSMT4">
                    <p:embed/>
                  </p:oleObj>
                </mc:Choice>
                <mc:Fallback>
                  <p:oleObj name="Equation" r:id="rId14" imgW="380835" imgH="165028" progId="Equation.DSMT4">
                    <p:embed/>
                    <p:pic>
                      <p:nvPicPr>
                        <p:cNvPr id="239627"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42444" y="2700905"/>
                          <a:ext cx="885825"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3"/>
            <p:cNvGraphicFramePr>
              <a:graphicFrameLocks noChangeAspect="1"/>
            </p:cNvGraphicFramePr>
            <p:nvPr>
              <p:extLst/>
            </p:nvPr>
          </p:nvGraphicFramePr>
          <p:xfrm>
            <a:off x="1293252" y="2275770"/>
            <a:ext cx="895350" cy="431800"/>
          </p:xfrm>
          <a:graphic>
            <a:graphicData uri="http://schemas.openxmlformats.org/presentationml/2006/ole">
              <mc:AlternateContent xmlns:mc="http://schemas.openxmlformats.org/markup-compatibility/2006">
                <mc:Choice xmlns:v="urn:schemas-microsoft-com:vml" Requires="v">
                  <p:oleObj spid="_x0000_s78856" name="Equation" r:id="rId16" imgW="368280" imgH="177480" progId="Equation.DSMT4">
                    <p:embed/>
                  </p:oleObj>
                </mc:Choice>
                <mc:Fallback>
                  <p:oleObj name="Equation" r:id="rId16" imgW="368280" imgH="177480" progId="Equation.DSMT4">
                    <p:embed/>
                    <p:pic>
                      <p:nvPicPr>
                        <p:cNvPr id="41" name="Object 3"/>
                        <p:cNvPicPr>
                          <a:picLocks noChangeAspect="1" noChangeArrowheads="1"/>
                        </p:cNvPicPr>
                        <p:nvPr/>
                      </p:nvPicPr>
                      <p:blipFill>
                        <a:blip r:embed="rId17"/>
                        <a:srcRect/>
                        <a:stretch>
                          <a:fillRect/>
                        </a:stretch>
                      </p:blipFill>
                      <p:spPr bwMode="auto">
                        <a:xfrm>
                          <a:off x="1293252" y="2275770"/>
                          <a:ext cx="8953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p:cNvSpPr txBox="1"/>
            <p:nvPr/>
          </p:nvSpPr>
          <p:spPr>
            <a:xfrm>
              <a:off x="1066800" y="3048000"/>
              <a:ext cx="2922168" cy="1107995"/>
            </a:xfrm>
            <a:prstGeom prst="rect">
              <a:avLst/>
            </a:prstGeom>
            <a:noFill/>
          </p:spPr>
          <p:txBody>
            <a:bodyPr wrap="none" rtlCol="0">
              <a:spAutoFit/>
            </a:bodyPr>
            <a:lstStyle/>
            <a:p>
              <a:r>
                <a:rPr lang="en-US" sz="1600" b="1" dirty="0"/>
                <a:t>Conductivity current</a:t>
              </a:r>
            </a:p>
            <a:p>
              <a:r>
                <a:rPr lang="en-US" sz="1600" b="1" dirty="0"/>
                <a:t>Free carriers</a:t>
              </a:r>
            </a:p>
            <a:p>
              <a:r>
                <a:rPr lang="en-US" sz="1600" b="1" dirty="0"/>
                <a:t>ELECTRONICS</a:t>
              </a:r>
            </a:p>
          </p:txBody>
        </p:sp>
      </p:grpSp>
      <p:grpSp>
        <p:nvGrpSpPr>
          <p:cNvPr id="21" name="Group 20"/>
          <p:cNvGrpSpPr/>
          <p:nvPr/>
        </p:nvGrpSpPr>
        <p:grpSpPr>
          <a:xfrm>
            <a:off x="3581604" y="1606183"/>
            <a:ext cx="1657350" cy="924921"/>
            <a:chOff x="3251472" y="998577"/>
            <a:chExt cx="2209800" cy="1233227"/>
          </a:xfrm>
        </p:grpSpPr>
        <p:graphicFrame>
          <p:nvGraphicFramePr>
            <p:cNvPr id="239619" name="Object 3"/>
            <p:cNvGraphicFramePr>
              <a:graphicFrameLocks noChangeAspect="1"/>
            </p:cNvGraphicFramePr>
            <p:nvPr>
              <p:extLst/>
            </p:nvPr>
          </p:nvGraphicFramePr>
          <p:xfrm>
            <a:off x="3597887" y="998577"/>
            <a:ext cx="745512" cy="812969"/>
          </p:xfrm>
          <a:graphic>
            <a:graphicData uri="http://schemas.openxmlformats.org/presentationml/2006/ole">
              <mc:AlternateContent xmlns:mc="http://schemas.openxmlformats.org/markup-compatibility/2006">
                <mc:Choice xmlns:v="urn:schemas-microsoft-com:vml" Requires="v">
                  <p:oleObj spid="_x0000_s78857" name="Equation" r:id="rId18" imgW="419040" imgH="457200" progId="Equation.DSMT4">
                    <p:embed/>
                  </p:oleObj>
                </mc:Choice>
                <mc:Fallback>
                  <p:oleObj name="Equation" r:id="rId18" imgW="419040" imgH="457200" progId="Equation.DSMT4">
                    <p:embed/>
                    <p:pic>
                      <p:nvPicPr>
                        <p:cNvPr id="239619" name="Object 3"/>
                        <p:cNvPicPr>
                          <a:picLocks noChangeAspect="1" noChangeArrowheads="1"/>
                        </p:cNvPicPr>
                        <p:nvPr/>
                      </p:nvPicPr>
                      <p:blipFill>
                        <a:blip r:embed="rId19"/>
                        <a:srcRect/>
                        <a:stretch>
                          <a:fillRect/>
                        </a:stretch>
                      </p:blipFill>
                      <p:spPr bwMode="auto">
                        <a:xfrm>
                          <a:off x="3597887" y="998577"/>
                          <a:ext cx="745512" cy="812969"/>
                        </a:xfrm>
                        <a:prstGeom prst="rect">
                          <a:avLst/>
                        </a:prstGeom>
                        <a:noFill/>
                        <a:extLst/>
                      </p:spPr>
                    </p:pic>
                  </p:oleObj>
                </mc:Fallback>
              </mc:AlternateContent>
            </a:graphicData>
          </a:graphic>
        </p:graphicFrame>
        <p:sp>
          <p:nvSpPr>
            <p:cNvPr id="48" name="TextBox 47"/>
            <p:cNvSpPr txBox="1"/>
            <p:nvPr/>
          </p:nvSpPr>
          <p:spPr>
            <a:xfrm>
              <a:off x="3251472" y="1780399"/>
              <a:ext cx="2209800" cy="451405"/>
            </a:xfrm>
            <a:prstGeom prst="rect">
              <a:avLst/>
            </a:prstGeom>
            <a:noFill/>
          </p:spPr>
          <p:txBody>
            <a:bodyPr wrap="square" rtlCol="0">
              <a:spAutoFit/>
            </a:bodyPr>
            <a:lstStyle/>
            <a:p>
              <a:r>
                <a:rPr lang="en-US" sz="1600" b="1" dirty="0"/>
                <a:t>PLASMONICS</a:t>
              </a:r>
            </a:p>
          </p:txBody>
        </p:sp>
      </p:grpSp>
      <p:grpSp>
        <p:nvGrpSpPr>
          <p:cNvPr id="20" name="Group 19"/>
          <p:cNvGrpSpPr/>
          <p:nvPr/>
        </p:nvGrpSpPr>
        <p:grpSpPr>
          <a:xfrm>
            <a:off x="3514281" y="3505564"/>
            <a:ext cx="1657350" cy="2037048"/>
            <a:chOff x="3161708" y="3531084"/>
            <a:chExt cx="2209800" cy="2716065"/>
          </a:xfrm>
        </p:grpSpPr>
        <p:graphicFrame>
          <p:nvGraphicFramePr>
            <p:cNvPr id="18" name="Object 17"/>
            <p:cNvGraphicFramePr>
              <a:graphicFrameLocks noChangeAspect="1"/>
            </p:cNvGraphicFramePr>
            <p:nvPr>
              <p:extLst/>
            </p:nvPr>
          </p:nvGraphicFramePr>
          <p:xfrm>
            <a:off x="3742854" y="3531084"/>
            <a:ext cx="815423" cy="393254"/>
          </p:xfrm>
          <a:graphic>
            <a:graphicData uri="http://schemas.openxmlformats.org/presentationml/2006/ole">
              <mc:AlternateContent xmlns:mc="http://schemas.openxmlformats.org/markup-compatibility/2006">
                <mc:Choice xmlns:v="urn:schemas-microsoft-com:vml" Requires="v">
                  <p:oleObj spid="_x0000_s78858" name="Equation" r:id="rId20" imgW="368280" imgH="177480" progId="Equation.DSMT4">
                    <p:embed/>
                  </p:oleObj>
                </mc:Choice>
                <mc:Fallback>
                  <p:oleObj name="Equation" r:id="rId20" imgW="368280" imgH="177480" progId="Equation.DSMT4">
                    <p:embed/>
                    <p:pic>
                      <p:nvPicPr>
                        <p:cNvPr id="18" name="Object 17"/>
                        <p:cNvPicPr>
                          <a:picLocks noChangeAspect="1" noChangeArrowheads="1"/>
                        </p:cNvPicPr>
                        <p:nvPr/>
                      </p:nvPicPr>
                      <p:blipFill>
                        <a:blip r:embed="rId21"/>
                        <a:srcRect/>
                        <a:stretch>
                          <a:fillRect/>
                        </a:stretch>
                      </p:blipFill>
                      <p:spPr bwMode="auto">
                        <a:xfrm>
                          <a:off x="3742854" y="3531084"/>
                          <a:ext cx="815423" cy="393254"/>
                        </a:xfrm>
                        <a:prstGeom prst="rect">
                          <a:avLst/>
                        </a:prstGeom>
                        <a:noFill/>
                        <a:extLst/>
                      </p:spPr>
                    </p:pic>
                  </p:oleObj>
                </mc:Fallback>
              </mc:AlternateContent>
            </a:graphicData>
          </a:graphic>
        </p:graphicFrame>
        <p:graphicFrame>
          <p:nvGraphicFramePr>
            <p:cNvPr id="239629" name="Object 13"/>
            <p:cNvGraphicFramePr>
              <a:graphicFrameLocks noChangeAspect="1"/>
            </p:cNvGraphicFramePr>
            <p:nvPr>
              <p:extLst/>
            </p:nvPr>
          </p:nvGraphicFramePr>
          <p:xfrm>
            <a:off x="3785225" y="4058074"/>
            <a:ext cx="833126" cy="349422"/>
          </p:xfrm>
          <a:graphic>
            <a:graphicData uri="http://schemas.openxmlformats.org/presentationml/2006/ole">
              <mc:AlternateContent xmlns:mc="http://schemas.openxmlformats.org/markup-compatibility/2006">
                <mc:Choice xmlns:v="urn:schemas-microsoft-com:vml" Requires="v">
                  <p:oleObj spid="_x0000_s78859" name="Equation" r:id="rId22" imgW="393359" imgH="164957" progId="Equation.DSMT4">
                    <p:embed/>
                  </p:oleObj>
                </mc:Choice>
                <mc:Fallback>
                  <p:oleObj name="Equation" r:id="rId22" imgW="393359" imgH="164957" progId="Equation.DSMT4">
                    <p:embed/>
                    <p:pic>
                      <p:nvPicPr>
                        <p:cNvPr id="239629" name="Object 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85225" y="4058074"/>
                          <a:ext cx="833126" cy="349422"/>
                        </a:xfrm>
                        <a:prstGeom prst="rect">
                          <a:avLst/>
                        </a:prstGeom>
                        <a:noFill/>
                        <a:extLst/>
                      </p:spPr>
                    </p:pic>
                  </p:oleObj>
                </mc:Fallback>
              </mc:AlternateContent>
            </a:graphicData>
          </a:graphic>
        </p:graphicFrame>
        <p:sp>
          <p:nvSpPr>
            <p:cNvPr id="49" name="TextBox 48"/>
            <p:cNvSpPr txBox="1"/>
            <p:nvPr/>
          </p:nvSpPr>
          <p:spPr>
            <a:xfrm>
              <a:off x="3161708" y="4441526"/>
              <a:ext cx="2209800" cy="1805623"/>
            </a:xfrm>
            <a:prstGeom prst="rect">
              <a:avLst/>
            </a:prstGeom>
            <a:noFill/>
          </p:spPr>
          <p:txBody>
            <a:bodyPr wrap="square" rtlCol="0">
              <a:spAutoFit/>
            </a:bodyPr>
            <a:lstStyle/>
            <a:p>
              <a:r>
                <a:rPr lang="en-US" sz="1600" dirty="0"/>
                <a:t>Reactive (Displacement)  </a:t>
              </a:r>
              <a:r>
                <a:rPr lang="en-US" sz="1600" b="1" dirty="0"/>
                <a:t>current</a:t>
              </a:r>
              <a:r>
                <a:rPr lang="en-US" sz="1600" dirty="0"/>
                <a:t>, bound carriers</a:t>
              </a:r>
            </a:p>
            <a:p>
              <a:r>
                <a:rPr lang="en-US" sz="1600" dirty="0"/>
                <a:t>OPTICS</a:t>
              </a:r>
            </a:p>
          </p:txBody>
        </p:sp>
      </p:grpSp>
      <p:grpSp>
        <p:nvGrpSpPr>
          <p:cNvPr id="31" name="Group 30"/>
          <p:cNvGrpSpPr/>
          <p:nvPr/>
        </p:nvGrpSpPr>
        <p:grpSpPr>
          <a:xfrm>
            <a:off x="3476626" y="2515027"/>
            <a:ext cx="2264612" cy="704425"/>
            <a:chOff x="3111500" y="2210368"/>
            <a:chExt cx="3019482" cy="939232"/>
          </a:xfrm>
        </p:grpSpPr>
        <p:graphicFrame>
          <p:nvGraphicFramePr>
            <p:cNvPr id="38" name="Object 9"/>
            <p:cNvGraphicFramePr>
              <a:graphicFrameLocks noChangeAspect="1"/>
            </p:cNvGraphicFramePr>
            <p:nvPr>
              <p:extLst/>
            </p:nvPr>
          </p:nvGraphicFramePr>
          <p:xfrm>
            <a:off x="3111500" y="2413000"/>
            <a:ext cx="1150938" cy="736600"/>
          </p:xfrm>
          <a:graphic>
            <a:graphicData uri="http://schemas.openxmlformats.org/presentationml/2006/ole">
              <mc:AlternateContent xmlns:mc="http://schemas.openxmlformats.org/markup-compatibility/2006">
                <mc:Choice xmlns:v="urn:schemas-microsoft-com:vml" Requires="v">
                  <p:oleObj spid="_x0000_s78860" name="Equation" r:id="rId24" imgW="672840" imgH="431640" progId="Equation.DSMT4">
                    <p:embed/>
                  </p:oleObj>
                </mc:Choice>
                <mc:Fallback>
                  <p:oleObj name="Equation" r:id="rId24" imgW="672840" imgH="431640" progId="Equation.DSMT4">
                    <p:embed/>
                    <p:pic>
                      <p:nvPicPr>
                        <p:cNvPr id="38" name="Object 9"/>
                        <p:cNvPicPr>
                          <a:picLocks noChangeAspect="1" noChangeArrowheads="1"/>
                        </p:cNvPicPr>
                        <p:nvPr/>
                      </p:nvPicPr>
                      <p:blipFill>
                        <a:blip r:embed="rId25"/>
                        <a:srcRect/>
                        <a:stretch>
                          <a:fillRect/>
                        </a:stretch>
                      </p:blipFill>
                      <p:spPr bwMode="auto">
                        <a:xfrm>
                          <a:off x="3111500" y="2413000"/>
                          <a:ext cx="1150938" cy="736600"/>
                        </a:xfrm>
                        <a:prstGeom prst="rect">
                          <a:avLst/>
                        </a:prstGeom>
                        <a:noFill/>
                        <a:extLst/>
                      </p:spPr>
                    </p:pic>
                  </p:oleObj>
                </mc:Fallback>
              </mc:AlternateContent>
            </a:graphicData>
          </a:graphic>
        </p:graphicFrame>
        <p:sp>
          <p:nvSpPr>
            <p:cNvPr id="15" name="TextBox 14"/>
            <p:cNvSpPr txBox="1"/>
            <p:nvPr/>
          </p:nvSpPr>
          <p:spPr>
            <a:xfrm>
              <a:off x="3601743" y="2210368"/>
              <a:ext cx="2529239" cy="451405"/>
            </a:xfrm>
            <a:prstGeom prst="rect">
              <a:avLst/>
            </a:prstGeom>
            <a:noFill/>
          </p:spPr>
          <p:txBody>
            <a:bodyPr wrap="none" rtlCol="0">
              <a:spAutoFit/>
            </a:bodyPr>
            <a:lstStyle/>
            <a:p>
              <a:r>
                <a:rPr lang="en-US" sz="1600" b="1" dirty="0"/>
                <a:t>“</a:t>
              </a:r>
              <a:r>
                <a:rPr lang="en-US" sz="1600" b="1" dirty="0" smtClean="0"/>
                <a:t>METAL OPTICS”</a:t>
              </a:r>
              <a:endParaRPr lang="en-US" sz="1600" b="1" dirty="0"/>
            </a:p>
          </p:txBody>
        </p:sp>
      </p:grpSp>
      <p:grpSp>
        <p:nvGrpSpPr>
          <p:cNvPr id="29" name="Group 28"/>
          <p:cNvGrpSpPr/>
          <p:nvPr/>
        </p:nvGrpSpPr>
        <p:grpSpPr>
          <a:xfrm>
            <a:off x="1245950" y="2210752"/>
            <a:ext cx="4816683" cy="421481"/>
            <a:chOff x="137266" y="1804667"/>
            <a:chExt cx="6422244" cy="561975"/>
          </a:xfrm>
        </p:grpSpPr>
        <p:cxnSp>
          <p:nvCxnSpPr>
            <p:cNvPr id="39" name="Straight Connector 38"/>
            <p:cNvCxnSpPr/>
            <p:nvPr/>
          </p:nvCxnSpPr>
          <p:spPr bwMode="auto">
            <a:xfrm flipH="1" flipV="1">
              <a:off x="891479" y="2057400"/>
              <a:ext cx="4648200" cy="0"/>
            </a:xfrm>
            <a:prstGeom prst="line">
              <a:avLst/>
            </a:prstGeom>
            <a:solidFill>
              <a:schemeClr val="accent1"/>
            </a:solidFill>
            <a:ln w="25400" cap="flat" cmpd="sng" algn="ctr">
              <a:solidFill>
                <a:schemeClr val="tx1"/>
              </a:solidFill>
              <a:prstDash val="sysDash"/>
              <a:round/>
              <a:headEnd type="none" w="med" len="med"/>
              <a:tailEnd type="none" w="med" len="med"/>
            </a:ln>
            <a:effectLst/>
          </p:spPr>
        </p:cxnSp>
        <p:graphicFrame>
          <p:nvGraphicFramePr>
            <p:cNvPr id="42" name="Object 9"/>
            <p:cNvGraphicFramePr>
              <a:graphicFrameLocks noChangeAspect="1"/>
            </p:cNvGraphicFramePr>
            <p:nvPr>
              <p:extLst/>
            </p:nvPr>
          </p:nvGraphicFramePr>
          <p:xfrm>
            <a:off x="5581610" y="1804667"/>
            <a:ext cx="977900" cy="561975"/>
          </p:xfrm>
          <a:graphic>
            <a:graphicData uri="http://schemas.openxmlformats.org/presentationml/2006/ole">
              <mc:AlternateContent xmlns:mc="http://schemas.openxmlformats.org/markup-compatibility/2006">
                <mc:Choice xmlns:v="urn:schemas-microsoft-com:vml" Requires="v">
                  <p:oleObj spid="_x0000_s78861" name="Equation" r:id="rId26" imgW="419040" imgH="241200" progId="Equation.DSMT4">
                    <p:embed/>
                  </p:oleObj>
                </mc:Choice>
                <mc:Fallback>
                  <p:oleObj name="Equation" r:id="rId26" imgW="419040" imgH="241200" progId="Equation.DSMT4">
                    <p:embed/>
                    <p:pic>
                      <p:nvPicPr>
                        <p:cNvPr id="42" name="Object 9"/>
                        <p:cNvPicPr>
                          <a:picLocks noChangeAspect="1" noChangeArrowheads="1"/>
                        </p:cNvPicPr>
                        <p:nvPr/>
                      </p:nvPicPr>
                      <p:blipFill>
                        <a:blip r:embed="rId27"/>
                        <a:srcRect/>
                        <a:stretch>
                          <a:fillRect/>
                        </a:stretch>
                      </p:blipFill>
                      <p:spPr bwMode="auto">
                        <a:xfrm>
                          <a:off x="5581610" y="1804667"/>
                          <a:ext cx="9779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44"/>
            <p:cNvGraphicFramePr>
              <a:graphicFrameLocks noChangeAspect="1"/>
            </p:cNvGraphicFramePr>
            <p:nvPr>
              <p:extLst/>
            </p:nvPr>
          </p:nvGraphicFramePr>
          <p:xfrm>
            <a:off x="137266" y="1814015"/>
            <a:ext cx="755400" cy="552627"/>
          </p:xfrm>
          <a:graphic>
            <a:graphicData uri="http://schemas.openxmlformats.org/presentationml/2006/ole">
              <mc:AlternateContent xmlns:mc="http://schemas.openxmlformats.org/markup-compatibility/2006">
                <mc:Choice xmlns:v="urn:schemas-microsoft-com:vml" Requires="v">
                  <p:oleObj spid="_x0000_s78862" name="Equation" r:id="rId28" imgW="330120" imgH="241200" progId="Equation.DSMT4">
                    <p:embed/>
                  </p:oleObj>
                </mc:Choice>
                <mc:Fallback>
                  <p:oleObj name="Equation" r:id="rId28" imgW="330120" imgH="241200" progId="Equation.DSMT4">
                    <p:embed/>
                    <p:pic>
                      <p:nvPicPr>
                        <p:cNvPr id="45" name="Object 44"/>
                        <p:cNvPicPr>
                          <a:picLocks noChangeAspect="1" noChangeArrowheads="1"/>
                        </p:cNvPicPr>
                        <p:nvPr/>
                      </p:nvPicPr>
                      <p:blipFill>
                        <a:blip r:embed="rId29"/>
                        <a:srcRect/>
                        <a:stretch>
                          <a:fillRect/>
                        </a:stretch>
                      </p:blipFill>
                      <p:spPr bwMode="auto">
                        <a:xfrm>
                          <a:off x="137266" y="1814015"/>
                          <a:ext cx="755400" cy="552627"/>
                        </a:xfrm>
                        <a:prstGeom prst="rect">
                          <a:avLst/>
                        </a:prstGeom>
                        <a:noFill/>
                        <a:extLst/>
                      </p:spPr>
                    </p:pic>
                  </p:oleObj>
                </mc:Fallback>
              </mc:AlternateContent>
            </a:graphicData>
          </a:graphic>
        </p:graphicFrame>
      </p:grpSp>
      <p:grpSp>
        <p:nvGrpSpPr>
          <p:cNvPr id="33" name="Group 32"/>
          <p:cNvGrpSpPr/>
          <p:nvPr/>
        </p:nvGrpSpPr>
        <p:grpSpPr>
          <a:xfrm>
            <a:off x="1792577" y="1600004"/>
            <a:ext cx="3085729" cy="3932669"/>
            <a:chOff x="995185" y="957736"/>
            <a:chExt cx="4114305" cy="5243558"/>
          </a:xfrm>
        </p:grpSpPr>
        <p:sp>
          <p:nvSpPr>
            <p:cNvPr id="36" name="Right Triangle 35"/>
            <p:cNvSpPr/>
            <p:nvPr/>
          </p:nvSpPr>
          <p:spPr bwMode="auto">
            <a:xfrm flipV="1">
              <a:off x="995185" y="2062486"/>
              <a:ext cx="4114305" cy="4138808"/>
            </a:xfrm>
            <a:prstGeom prst="rtTriangle">
              <a:avLst/>
            </a:prstGeom>
            <a:solidFill>
              <a:srgbClr val="00B0F0">
                <a:alpha val="39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600" dirty="0">
                <a:latin typeface="Arial" pitchFamily="34" charset="0"/>
              </a:endParaRPr>
            </a:p>
          </p:txBody>
        </p:sp>
        <p:sp>
          <p:nvSpPr>
            <p:cNvPr id="54" name="Rectangle 53"/>
            <p:cNvSpPr/>
            <p:nvPr/>
          </p:nvSpPr>
          <p:spPr bwMode="auto">
            <a:xfrm>
              <a:off x="1084606" y="957736"/>
              <a:ext cx="2173237" cy="1127334"/>
            </a:xfrm>
            <a:prstGeom prst="rect">
              <a:avLst/>
            </a:prstGeom>
            <a:solidFill>
              <a:srgbClr val="00B0F0">
                <a:alpha val="39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600">
                <a:latin typeface="Arial" pitchFamily="34" charset="0"/>
              </a:endParaRPr>
            </a:p>
          </p:txBody>
        </p:sp>
      </p:grpSp>
      <p:sp>
        <p:nvSpPr>
          <p:cNvPr id="58" name="TextBox 57"/>
          <p:cNvSpPr txBox="1"/>
          <p:nvPr/>
        </p:nvSpPr>
        <p:spPr>
          <a:xfrm>
            <a:off x="6461687" y="703212"/>
            <a:ext cx="2582815" cy="2585323"/>
          </a:xfrm>
          <a:prstGeom prst="rect">
            <a:avLst/>
          </a:prstGeom>
          <a:solidFill>
            <a:srgbClr val="92D050"/>
          </a:solidFill>
        </p:spPr>
        <p:txBody>
          <a:bodyPr wrap="square" rtlCol="0">
            <a:spAutoFit/>
          </a:bodyPr>
          <a:lstStyle/>
          <a:p>
            <a:r>
              <a:rPr lang="en-US" b="1" dirty="0"/>
              <a:t>“True Plasmonic Regime” implies that a significant part of energy s stored in motion of charged carriers. This regime is inherently </a:t>
            </a:r>
            <a:r>
              <a:rPr lang="en-US" b="1" dirty="0" err="1"/>
              <a:t>lossy</a:t>
            </a:r>
            <a:r>
              <a:rPr lang="en-US" b="1" dirty="0"/>
              <a:t> </a:t>
            </a:r>
            <a:r>
              <a:rPr lang="en-US" b="1" dirty="0" smtClean="0"/>
              <a:t>and should  </a:t>
            </a:r>
            <a:r>
              <a:rPr lang="en-US" b="1" dirty="0"/>
              <a:t>be avoided if possible.</a:t>
            </a:r>
          </a:p>
        </p:txBody>
      </p:sp>
      <p:sp>
        <p:nvSpPr>
          <p:cNvPr id="59" name="TextBox 58"/>
          <p:cNvSpPr txBox="1"/>
          <p:nvPr/>
        </p:nvSpPr>
        <p:spPr>
          <a:xfrm>
            <a:off x="6274643" y="3240623"/>
            <a:ext cx="2866415" cy="3139321"/>
          </a:xfrm>
          <a:prstGeom prst="rect">
            <a:avLst/>
          </a:prstGeom>
          <a:solidFill>
            <a:schemeClr val="accent1">
              <a:lumMod val="50000"/>
              <a:alpha val="36000"/>
            </a:schemeClr>
          </a:solidFill>
        </p:spPr>
        <p:txBody>
          <a:bodyPr wrap="square" rtlCol="0">
            <a:spAutoFit/>
          </a:bodyPr>
          <a:lstStyle/>
          <a:p>
            <a:r>
              <a:rPr lang="en-US" b="1" dirty="0"/>
              <a:t>At lower frequencies one enters the </a:t>
            </a:r>
            <a:r>
              <a:rPr lang="en-US" b="1" dirty="0" smtClean="0"/>
              <a:t>“metal optics” or “nanoantenna” or “microwave” (</a:t>
            </a:r>
            <a:r>
              <a:rPr lang="en-US" b="1" dirty="0"/>
              <a:t>which extends into THz and mid-IR</a:t>
            </a:r>
            <a:r>
              <a:rPr lang="en-US" b="1" dirty="0" smtClean="0"/>
              <a:t>) regime  </a:t>
            </a:r>
            <a:r>
              <a:rPr lang="en-US" b="1" dirty="0"/>
              <a:t>where magnetic inductance dominates. This low loss regime is highly desirable</a:t>
            </a:r>
          </a:p>
        </p:txBody>
      </p:sp>
      <p:sp>
        <p:nvSpPr>
          <p:cNvPr id="4" name="Slide Number Placeholder 3"/>
          <p:cNvSpPr>
            <a:spLocks noGrp="1"/>
          </p:cNvSpPr>
          <p:nvPr>
            <p:ph type="sldNum" sz="quarter" idx="12"/>
          </p:nvPr>
        </p:nvSpPr>
        <p:spPr/>
        <p:txBody>
          <a:bodyPr/>
          <a:lstStyle/>
          <a:p>
            <a:fld id="{DFE28D83-F12D-49F3-9FA3-F1F577F137D4}" type="slidenum">
              <a:rPr lang="en-US" smtClean="0"/>
              <a:t>20</a:t>
            </a:fld>
            <a:endParaRPr lang="en-US"/>
          </a:p>
        </p:txBody>
      </p:sp>
    </p:spTree>
    <p:extLst>
      <p:ext uri="{BB962C8B-B14F-4D97-AF65-F5344CB8AC3E}">
        <p14:creationId xmlns:p14="http://schemas.microsoft.com/office/powerpoint/2010/main" val="424207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box(in)">
                                      <p:cBhvr>
                                        <p:cTn id="59" dur="500"/>
                                        <p:tgtEl>
                                          <p:spTgt spid="58"/>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box(in)">
                                      <p:cBhvr>
                                        <p:cTn id="6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0" grpId="0" animBg="1"/>
      <p:bldP spid="58" grpId="0" animBg="1"/>
      <p:bldP spid="5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2124536" y="1066800"/>
            <a:ext cx="2463384" cy="3276600"/>
            <a:chOff x="2124536" y="1066800"/>
            <a:chExt cx="2463384" cy="3276600"/>
          </a:xfrm>
        </p:grpSpPr>
        <p:grpSp>
          <p:nvGrpSpPr>
            <p:cNvPr id="37" name="Group 36"/>
            <p:cNvGrpSpPr/>
            <p:nvPr/>
          </p:nvGrpSpPr>
          <p:grpSpPr>
            <a:xfrm>
              <a:off x="2135095" y="2433477"/>
              <a:ext cx="2431530" cy="1037200"/>
              <a:chOff x="2135095" y="2433477"/>
              <a:chExt cx="2431530" cy="1037200"/>
            </a:xfrm>
          </p:grpSpPr>
          <p:cxnSp>
            <p:nvCxnSpPr>
              <p:cNvPr id="33" name="Straight Arrow Connector 32"/>
              <p:cNvCxnSpPr/>
              <p:nvPr/>
            </p:nvCxnSpPr>
            <p:spPr bwMode="auto">
              <a:xfrm>
                <a:off x="2163068" y="3048549"/>
                <a:ext cx="2340465"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35" name="Straight Arrow Connector 34"/>
              <p:cNvCxnSpPr/>
              <p:nvPr/>
            </p:nvCxnSpPr>
            <p:spPr bwMode="auto">
              <a:xfrm>
                <a:off x="2226160" y="3470677"/>
                <a:ext cx="2340465"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36" name="Straight Arrow Connector 35"/>
              <p:cNvCxnSpPr/>
              <p:nvPr/>
            </p:nvCxnSpPr>
            <p:spPr bwMode="auto">
              <a:xfrm>
                <a:off x="2135095" y="2433477"/>
                <a:ext cx="2340465"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grpSp>
        <p:cxnSp>
          <p:nvCxnSpPr>
            <p:cNvPr id="32" name="Straight Arrow Connector 31"/>
            <p:cNvCxnSpPr/>
            <p:nvPr/>
          </p:nvCxnSpPr>
          <p:spPr bwMode="auto">
            <a:xfrm>
              <a:off x="2135096" y="1956144"/>
              <a:ext cx="2340465"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29" name="Straight Arrow Connector 28"/>
            <p:cNvCxnSpPr/>
            <p:nvPr/>
          </p:nvCxnSpPr>
          <p:spPr bwMode="auto">
            <a:xfrm>
              <a:off x="2226159" y="3962400"/>
              <a:ext cx="2340465"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30" name="Straight Arrow Connector 29"/>
            <p:cNvCxnSpPr/>
            <p:nvPr/>
          </p:nvCxnSpPr>
          <p:spPr bwMode="auto">
            <a:xfrm>
              <a:off x="2163069" y="1066800"/>
              <a:ext cx="2340465"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31" name="Straight Arrow Connector 30"/>
            <p:cNvCxnSpPr/>
            <p:nvPr/>
          </p:nvCxnSpPr>
          <p:spPr bwMode="auto">
            <a:xfrm>
              <a:off x="2124536" y="1417638"/>
              <a:ext cx="2340465"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34" name="Straight Arrow Connector 33"/>
            <p:cNvCxnSpPr/>
            <p:nvPr/>
          </p:nvCxnSpPr>
          <p:spPr bwMode="auto">
            <a:xfrm>
              <a:off x="2247455" y="4343400"/>
              <a:ext cx="2340465"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38" name="TextBox 37"/>
            <p:cNvSpPr txBox="1"/>
            <p:nvPr/>
          </p:nvSpPr>
          <p:spPr>
            <a:xfrm>
              <a:off x="3214532" y="1087459"/>
              <a:ext cx="423514" cy="369332"/>
            </a:xfrm>
            <a:prstGeom prst="rect">
              <a:avLst/>
            </a:prstGeom>
            <a:noFill/>
          </p:spPr>
          <p:txBody>
            <a:bodyPr wrap="none" rtlCol="0">
              <a:spAutoFit/>
            </a:bodyPr>
            <a:lstStyle/>
            <a:p>
              <a:r>
                <a:rPr lang="en-US" b="1" dirty="0" smtClean="0"/>
                <a:t>E</a:t>
              </a:r>
              <a:r>
                <a:rPr lang="en-US" baseline="-25000" dirty="0" smtClean="0"/>
                <a:t>0</a:t>
              </a:r>
              <a:endParaRPr lang="en-US" dirty="0"/>
            </a:p>
          </p:txBody>
        </p:sp>
      </p:grpSp>
      <p:sp>
        <p:nvSpPr>
          <p:cNvPr id="2" name="Title 1"/>
          <p:cNvSpPr>
            <a:spLocks noGrp="1"/>
          </p:cNvSpPr>
          <p:nvPr>
            <p:ph type="title"/>
          </p:nvPr>
        </p:nvSpPr>
        <p:spPr>
          <a:xfrm>
            <a:off x="457200" y="-178458"/>
            <a:ext cx="8229600" cy="1143000"/>
          </a:xfrm>
        </p:spPr>
        <p:txBody>
          <a:bodyPr/>
          <a:lstStyle/>
          <a:p>
            <a:r>
              <a:rPr lang="en-US" sz="3200" dirty="0" smtClean="0"/>
              <a:t>Polarized  sphere in the electric field</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3</a:t>
            </a:fld>
            <a:endParaRPr lang="en-US"/>
          </a:p>
        </p:txBody>
      </p:sp>
      <p:grpSp>
        <p:nvGrpSpPr>
          <p:cNvPr id="99" name="Group 98"/>
          <p:cNvGrpSpPr/>
          <p:nvPr/>
        </p:nvGrpSpPr>
        <p:grpSpPr>
          <a:xfrm>
            <a:off x="1050073" y="923925"/>
            <a:ext cx="5306165" cy="3581400"/>
            <a:chOff x="-5052318" y="-373062"/>
            <a:chExt cx="5306165" cy="3581400"/>
          </a:xfrm>
        </p:grpSpPr>
        <p:sp>
          <p:nvSpPr>
            <p:cNvPr id="21" name="Rectangle 20"/>
            <p:cNvSpPr/>
            <p:nvPr/>
          </p:nvSpPr>
          <p:spPr bwMode="auto">
            <a:xfrm>
              <a:off x="-5052318" y="-373062"/>
              <a:ext cx="5105400" cy="3581400"/>
            </a:xfrm>
            <a:prstGeom prst="rect">
              <a:avLst/>
            </a:prstGeom>
            <a:solidFill>
              <a:schemeClr val="accent1">
                <a:alpha val="3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9" name="Group 18"/>
            <p:cNvGrpSpPr/>
            <p:nvPr/>
          </p:nvGrpSpPr>
          <p:grpSpPr>
            <a:xfrm>
              <a:off x="-3677093" y="136011"/>
              <a:ext cx="3930940" cy="2349945"/>
              <a:chOff x="941142" y="2177534"/>
              <a:chExt cx="3930940" cy="2349945"/>
            </a:xfrm>
          </p:grpSpPr>
          <p:sp>
            <p:nvSpPr>
              <p:cNvPr id="5" name="Oval 4"/>
              <p:cNvSpPr/>
              <p:nvPr/>
            </p:nvSpPr>
            <p:spPr bwMode="auto">
              <a:xfrm>
                <a:off x="941142" y="2432838"/>
                <a:ext cx="1981200" cy="198120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7" name="Straight Arrow Connector 6"/>
              <p:cNvCxnSpPr/>
              <p:nvPr/>
            </p:nvCxnSpPr>
            <p:spPr bwMode="auto">
              <a:xfrm>
                <a:off x="1828800" y="3429000"/>
                <a:ext cx="2743200"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8" name="TextBox 7"/>
              <p:cNvSpPr txBox="1"/>
              <p:nvPr/>
            </p:nvSpPr>
            <p:spPr>
              <a:xfrm>
                <a:off x="4572000" y="3320534"/>
                <a:ext cx="300082" cy="369332"/>
              </a:xfrm>
              <a:prstGeom prst="rect">
                <a:avLst/>
              </a:prstGeom>
              <a:noFill/>
            </p:spPr>
            <p:txBody>
              <a:bodyPr wrap="none" rtlCol="0">
                <a:spAutoFit/>
              </a:bodyPr>
              <a:lstStyle/>
              <a:p>
                <a:r>
                  <a:rPr lang="en-US" b="1" dirty="0" smtClean="0"/>
                  <a:t>z</a:t>
                </a:r>
                <a:endParaRPr lang="en-US" b="1" dirty="0"/>
              </a:p>
            </p:txBody>
          </p:sp>
          <p:cxnSp>
            <p:nvCxnSpPr>
              <p:cNvPr id="10" name="Straight Arrow Connector 9"/>
              <p:cNvCxnSpPr/>
              <p:nvPr/>
            </p:nvCxnSpPr>
            <p:spPr bwMode="auto">
              <a:xfrm flipV="1">
                <a:off x="1828800" y="2362200"/>
                <a:ext cx="1447800" cy="1143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1" name="TextBox 10"/>
              <p:cNvSpPr txBox="1"/>
              <p:nvPr/>
            </p:nvSpPr>
            <p:spPr>
              <a:xfrm>
                <a:off x="3276600" y="2177534"/>
                <a:ext cx="274434" cy="369332"/>
              </a:xfrm>
              <a:prstGeom prst="rect">
                <a:avLst/>
              </a:prstGeom>
              <a:noFill/>
            </p:spPr>
            <p:txBody>
              <a:bodyPr wrap="none" rtlCol="0">
                <a:spAutoFit/>
              </a:bodyPr>
              <a:lstStyle/>
              <a:p>
                <a:r>
                  <a:rPr lang="en-US" b="1" dirty="0" smtClean="0"/>
                  <a:t>r</a:t>
                </a:r>
                <a:endParaRPr lang="en-US" b="1" dirty="0"/>
              </a:p>
            </p:txBody>
          </p:sp>
          <p:sp>
            <p:nvSpPr>
              <p:cNvPr id="12" name="Freeform 11"/>
              <p:cNvSpPr/>
              <p:nvPr/>
            </p:nvSpPr>
            <p:spPr bwMode="auto">
              <a:xfrm>
                <a:off x="2851842" y="2716040"/>
                <a:ext cx="208229" cy="724277"/>
              </a:xfrm>
              <a:custGeom>
                <a:avLst/>
                <a:gdLst>
                  <a:gd name="connsiteX0" fmla="*/ 0 w 208229"/>
                  <a:gd name="connsiteY0" fmla="*/ 0 h 724277"/>
                  <a:gd name="connsiteX1" fmla="*/ 99588 w 208229"/>
                  <a:gd name="connsiteY1" fmla="*/ 162962 h 724277"/>
                  <a:gd name="connsiteX2" fmla="*/ 172015 w 208229"/>
                  <a:gd name="connsiteY2" fmla="*/ 344031 h 724277"/>
                  <a:gd name="connsiteX3" fmla="*/ 208229 w 208229"/>
                  <a:gd name="connsiteY3" fmla="*/ 724277 h 724277"/>
                </a:gdLst>
                <a:ahLst/>
                <a:cxnLst>
                  <a:cxn ang="0">
                    <a:pos x="connsiteX0" y="connsiteY0"/>
                  </a:cxn>
                  <a:cxn ang="0">
                    <a:pos x="connsiteX1" y="connsiteY1"/>
                  </a:cxn>
                  <a:cxn ang="0">
                    <a:pos x="connsiteX2" y="connsiteY2"/>
                  </a:cxn>
                  <a:cxn ang="0">
                    <a:pos x="connsiteX3" y="connsiteY3"/>
                  </a:cxn>
                </a:cxnLst>
                <a:rect l="l" t="t" r="r" b="b"/>
                <a:pathLst>
                  <a:path w="208229" h="724277">
                    <a:moveTo>
                      <a:pt x="0" y="0"/>
                    </a:moveTo>
                    <a:cubicBezTo>
                      <a:pt x="35459" y="52812"/>
                      <a:pt x="70919" y="105624"/>
                      <a:pt x="99588" y="162962"/>
                    </a:cubicBezTo>
                    <a:cubicBezTo>
                      <a:pt x="128257" y="220300"/>
                      <a:pt x="153908" y="250479"/>
                      <a:pt x="172015" y="344031"/>
                    </a:cubicBezTo>
                    <a:cubicBezTo>
                      <a:pt x="190122" y="437583"/>
                      <a:pt x="199175" y="580930"/>
                      <a:pt x="208229" y="724277"/>
                    </a:cubicBezTo>
                  </a:path>
                </a:pathLst>
              </a:custGeom>
              <a:no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 name="TextBox 12"/>
              <p:cNvSpPr txBox="1"/>
              <p:nvPr/>
            </p:nvSpPr>
            <p:spPr>
              <a:xfrm>
                <a:off x="3063183" y="2824041"/>
                <a:ext cx="309700" cy="369332"/>
              </a:xfrm>
              <a:prstGeom prst="rect">
                <a:avLst/>
              </a:prstGeom>
              <a:noFill/>
            </p:spPr>
            <p:txBody>
              <a:bodyPr wrap="none" rtlCol="0">
                <a:spAutoFit/>
              </a:bodyPr>
              <a:lstStyle/>
              <a:p>
                <a:r>
                  <a:rPr lang="el-GR" b="1" dirty="0" smtClean="0"/>
                  <a:t>θ</a:t>
                </a:r>
                <a:endParaRPr lang="en-US" b="1" dirty="0"/>
              </a:p>
            </p:txBody>
          </p:sp>
          <p:cxnSp>
            <p:nvCxnSpPr>
              <p:cNvPr id="15" name="Straight Arrow Connector 14"/>
              <p:cNvCxnSpPr>
                <a:endCxn id="5" idx="5"/>
              </p:cNvCxnSpPr>
              <p:nvPr/>
            </p:nvCxnSpPr>
            <p:spPr bwMode="auto">
              <a:xfrm>
                <a:off x="1977056" y="3404593"/>
                <a:ext cx="655146" cy="719305"/>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sp>
            <p:nvSpPr>
              <p:cNvPr id="16" name="TextBox 15"/>
              <p:cNvSpPr txBox="1"/>
              <p:nvPr/>
            </p:nvSpPr>
            <p:spPr>
              <a:xfrm>
                <a:off x="1981200" y="3689866"/>
                <a:ext cx="312906" cy="369332"/>
              </a:xfrm>
              <a:prstGeom prst="rect">
                <a:avLst/>
              </a:prstGeom>
              <a:noFill/>
            </p:spPr>
            <p:txBody>
              <a:bodyPr wrap="none" rtlCol="0">
                <a:spAutoFit/>
              </a:bodyPr>
              <a:lstStyle/>
              <a:p>
                <a:r>
                  <a:rPr lang="en-US" dirty="0" smtClean="0"/>
                  <a:t>a</a:t>
                </a:r>
                <a:endParaRPr lang="en-US" dirty="0"/>
              </a:p>
            </p:txBody>
          </p:sp>
          <p:sp>
            <p:nvSpPr>
              <p:cNvPr id="17" name="TextBox 16"/>
              <p:cNvSpPr txBox="1"/>
              <p:nvPr/>
            </p:nvSpPr>
            <p:spPr>
              <a:xfrm>
                <a:off x="1456697" y="2555062"/>
                <a:ext cx="524503" cy="461665"/>
              </a:xfrm>
              <a:prstGeom prst="rect">
                <a:avLst/>
              </a:prstGeom>
              <a:noFill/>
            </p:spPr>
            <p:txBody>
              <a:bodyPr wrap="none" rtlCol="0">
                <a:spAutoFit/>
              </a:bodyPr>
              <a:lstStyle/>
              <a:p>
                <a:r>
                  <a:rPr lang="el-GR" sz="2400" b="1" dirty="0" smtClean="0"/>
                  <a:t>ε</a:t>
                </a:r>
                <a:r>
                  <a:rPr lang="en-US" sz="2400" b="1" baseline="-25000" dirty="0" smtClean="0"/>
                  <a:t>r1</a:t>
                </a:r>
                <a:endParaRPr lang="en-US" sz="2400" b="1" dirty="0"/>
              </a:p>
            </p:txBody>
          </p:sp>
          <p:sp>
            <p:nvSpPr>
              <p:cNvPr id="18" name="TextBox 17"/>
              <p:cNvSpPr txBox="1"/>
              <p:nvPr/>
            </p:nvSpPr>
            <p:spPr>
              <a:xfrm>
                <a:off x="3497478" y="4065814"/>
                <a:ext cx="524503" cy="461665"/>
              </a:xfrm>
              <a:prstGeom prst="rect">
                <a:avLst/>
              </a:prstGeom>
              <a:noFill/>
            </p:spPr>
            <p:txBody>
              <a:bodyPr wrap="none" rtlCol="0">
                <a:spAutoFit/>
              </a:bodyPr>
              <a:lstStyle/>
              <a:p>
                <a:r>
                  <a:rPr lang="el-GR" sz="2400" b="1" dirty="0" smtClean="0"/>
                  <a:t>ε</a:t>
                </a:r>
                <a:r>
                  <a:rPr lang="en-US" sz="2400" b="1" baseline="-25000" dirty="0" smtClean="0"/>
                  <a:t>r2</a:t>
                </a:r>
                <a:endParaRPr lang="en-US" sz="2400" b="1" dirty="0"/>
              </a:p>
            </p:txBody>
          </p:sp>
        </p:grpSp>
      </p:grpSp>
      <p:grpSp>
        <p:nvGrpSpPr>
          <p:cNvPr id="52" name="Group 51"/>
          <p:cNvGrpSpPr/>
          <p:nvPr/>
        </p:nvGrpSpPr>
        <p:grpSpPr>
          <a:xfrm>
            <a:off x="2500204" y="1760688"/>
            <a:ext cx="1949343" cy="1866750"/>
            <a:chOff x="2500204" y="1760688"/>
            <a:chExt cx="1949343" cy="1866750"/>
          </a:xfrm>
        </p:grpSpPr>
        <p:grpSp>
          <p:nvGrpSpPr>
            <p:cNvPr id="45" name="Group 44"/>
            <p:cNvGrpSpPr/>
            <p:nvPr/>
          </p:nvGrpSpPr>
          <p:grpSpPr>
            <a:xfrm>
              <a:off x="3746540" y="1862756"/>
              <a:ext cx="703007" cy="1764682"/>
              <a:chOff x="3746540" y="1862756"/>
              <a:chExt cx="703007" cy="1764682"/>
            </a:xfrm>
          </p:grpSpPr>
          <p:sp>
            <p:nvSpPr>
              <p:cNvPr id="40" name="TextBox 39"/>
              <p:cNvSpPr txBox="1"/>
              <p:nvPr/>
            </p:nvSpPr>
            <p:spPr>
              <a:xfrm>
                <a:off x="3815477" y="1862756"/>
                <a:ext cx="319318" cy="369332"/>
              </a:xfrm>
              <a:prstGeom prst="rect">
                <a:avLst/>
              </a:prstGeom>
              <a:noFill/>
            </p:spPr>
            <p:txBody>
              <a:bodyPr wrap="none" rtlCol="0">
                <a:spAutoFit/>
              </a:bodyPr>
              <a:lstStyle/>
              <a:p>
                <a:r>
                  <a:rPr lang="en-US" b="1" dirty="0" smtClean="0"/>
                  <a:t>+</a:t>
                </a:r>
                <a:endParaRPr lang="en-US" b="1" dirty="0"/>
              </a:p>
            </p:txBody>
          </p:sp>
          <p:sp>
            <p:nvSpPr>
              <p:cNvPr id="41" name="TextBox 40"/>
              <p:cNvSpPr txBox="1"/>
              <p:nvPr/>
            </p:nvSpPr>
            <p:spPr>
              <a:xfrm>
                <a:off x="4040273" y="2185008"/>
                <a:ext cx="319318" cy="369332"/>
              </a:xfrm>
              <a:prstGeom prst="rect">
                <a:avLst/>
              </a:prstGeom>
              <a:noFill/>
            </p:spPr>
            <p:txBody>
              <a:bodyPr wrap="none" rtlCol="0">
                <a:spAutoFit/>
              </a:bodyPr>
              <a:lstStyle/>
              <a:p>
                <a:r>
                  <a:rPr lang="en-US" b="1" dirty="0" smtClean="0"/>
                  <a:t>+</a:t>
                </a:r>
                <a:endParaRPr lang="en-US" b="1" dirty="0"/>
              </a:p>
            </p:txBody>
          </p:sp>
          <p:sp>
            <p:nvSpPr>
              <p:cNvPr id="42" name="TextBox 41"/>
              <p:cNvSpPr txBox="1"/>
              <p:nvPr/>
            </p:nvSpPr>
            <p:spPr>
              <a:xfrm>
                <a:off x="4130229" y="2572914"/>
                <a:ext cx="319318" cy="369332"/>
              </a:xfrm>
              <a:prstGeom prst="rect">
                <a:avLst/>
              </a:prstGeom>
              <a:noFill/>
            </p:spPr>
            <p:txBody>
              <a:bodyPr wrap="none" rtlCol="0">
                <a:spAutoFit/>
              </a:bodyPr>
              <a:lstStyle/>
              <a:p>
                <a:r>
                  <a:rPr lang="en-US" b="1" dirty="0" smtClean="0"/>
                  <a:t>+</a:t>
                </a:r>
                <a:endParaRPr lang="en-US" b="1" dirty="0"/>
              </a:p>
            </p:txBody>
          </p:sp>
          <p:sp>
            <p:nvSpPr>
              <p:cNvPr id="43" name="TextBox 42"/>
              <p:cNvSpPr txBox="1"/>
              <p:nvPr/>
            </p:nvSpPr>
            <p:spPr>
              <a:xfrm>
                <a:off x="4020705" y="2925078"/>
                <a:ext cx="319318" cy="369332"/>
              </a:xfrm>
              <a:prstGeom prst="rect">
                <a:avLst/>
              </a:prstGeom>
              <a:noFill/>
            </p:spPr>
            <p:txBody>
              <a:bodyPr wrap="none" rtlCol="0">
                <a:spAutoFit/>
              </a:bodyPr>
              <a:lstStyle/>
              <a:p>
                <a:r>
                  <a:rPr lang="en-US" b="1" dirty="0" smtClean="0"/>
                  <a:t>+</a:t>
                </a:r>
                <a:endParaRPr lang="en-US" b="1" dirty="0"/>
              </a:p>
            </p:txBody>
          </p:sp>
          <p:sp>
            <p:nvSpPr>
              <p:cNvPr id="44" name="TextBox 43"/>
              <p:cNvSpPr txBox="1"/>
              <p:nvPr/>
            </p:nvSpPr>
            <p:spPr>
              <a:xfrm>
                <a:off x="3746540" y="3258106"/>
                <a:ext cx="319318" cy="369332"/>
              </a:xfrm>
              <a:prstGeom prst="rect">
                <a:avLst/>
              </a:prstGeom>
              <a:noFill/>
            </p:spPr>
            <p:txBody>
              <a:bodyPr wrap="none" rtlCol="0">
                <a:spAutoFit/>
              </a:bodyPr>
              <a:lstStyle/>
              <a:p>
                <a:r>
                  <a:rPr lang="en-US" b="1" dirty="0" smtClean="0"/>
                  <a:t>+</a:t>
                </a:r>
                <a:endParaRPr lang="en-US" b="1" dirty="0"/>
              </a:p>
            </p:txBody>
          </p:sp>
        </p:grpSp>
        <p:grpSp>
          <p:nvGrpSpPr>
            <p:cNvPr id="46" name="Group 45"/>
            <p:cNvGrpSpPr/>
            <p:nvPr/>
          </p:nvGrpSpPr>
          <p:grpSpPr>
            <a:xfrm flipH="1">
              <a:off x="2500204" y="1760688"/>
              <a:ext cx="645299" cy="1764682"/>
              <a:chOff x="3746540" y="1862756"/>
              <a:chExt cx="645299" cy="1764682"/>
            </a:xfrm>
          </p:grpSpPr>
          <p:sp>
            <p:nvSpPr>
              <p:cNvPr id="47" name="TextBox 46"/>
              <p:cNvSpPr txBox="1"/>
              <p:nvPr/>
            </p:nvSpPr>
            <p:spPr>
              <a:xfrm>
                <a:off x="3815477" y="1862756"/>
                <a:ext cx="261610" cy="369332"/>
              </a:xfrm>
              <a:prstGeom prst="rect">
                <a:avLst/>
              </a:prstGeom>
              <a:noFill/>
            </p:spPr>
            <p:txBody>
              <a:bodyPr wrap="none" rtlCol="0">
                <a:spAutoFit/>
              </a:bodyPr>
              <a:lstStyle/>
              <a:p>
                <a:r>
                  <a:rPr lang="en-US" b="1" dirty="0"/>
                  <a:t>-</a:t>
                </a:r>
              </a:p>
            </p:txBody>
          </p:sp>
          <p:sp>
            <p:nvSpPr>
              <p:cNvPr id="48" name="TextBox 47"/>
              <p:cNvSpPr txBox="1"/>
              <p:nvPr/>
            </p:nvSpPr>
            <p:spPr>
              <a:xfrm>
                <a:off x="4040273" y="2185008"/>
                <a:ext cx="261610" cy="369332"/>
              </a:xfrm>
              <a:prstGeom prst="rect">
                <a:avLst/>
              </a:prstGeom>
              <a:noFill/>
            </p:spPr>
            <p:txBody>
              <a:bodyPr wrap="none" rtlCol="0">
                <a:spAutoFit/>
              </a:bodyPr>
              <a:lstStyle/>
              <a:p>
                <a:r>
                  <a:rPr lang="en-US" b="1" dirty="0"/>
                  <a:t>-</a:t>
                </a:r>
              </a:p>
            </p:txBody>
          </p:sp>
          <p:sp>
            <p:nvSpPr>
              <p:cNvPr id="49" name="TextBox 48"/>
              <p:cNvSpPr txBox="1"/>
              <p:nvPr/>
            </p:nvSpPr>
            <p:spPr>
              <a:xfrm>
                <a:off x="4130229" y="2572914"/>
                <a:ext cx="261610" cy="369332"/>
              </a:xfrm>
              <a:prstGeom prst="rect">
                <a:avLst/>
              </a:prstGeom>
              <a:noFill/>
            </p:spPr>
            <p:txBody>
              <a:bodyPr wrap="none" rtlCol="0">
                <a:spAutoFit/>
              </a:bodyPr>
              <a:lstStyle/>
              <a:p>
                <a:r>
                  <a:rPr lang="en-US" b="1" dirty="0"/>
                  <a:t>-</a:t>
                </a:r>
              </a:p>
            </p:txBody>
          </p:sp>
          <p:sp>
            <p:nvSpPr>
              <p:cNvPr id="50" name="TextBox 49"/>
              <p:cNvSpPr txBox="1"/>
              <p:nvPr/>
            </p:nvSpPr>
            <p:spPr>
              <a:xfrm>
                <a:off x="4020705" y="2925078"/>
                <a:ext cx="261610" cy="369332"/>
              </a:xfrm>
              <a:prstGeom prst="rect">
                <a:avLst/>
              </a:prstGeom>
              <a:noFill/>
            </p:spPr>
            <p:txBody>
              <a:bodyPr wrap="none" rtlCol="0">
                <a:spAutoFit/>
              </a:bodyPr>
              <a:lstStyle/>
              <a:p>
                <a:r>
                  <a:rPr lang="en-US" b="1" dirty="0"/>
                  <a:t>-</a:t>
                </a:r>
              </a:p>
            </p:txBody>
          </p:sp>
          <p:sp>
            <p:nvSpPr>
              <p:cNvPr id="51" name="TextBox 50"/>
              <p:cNvSpPr txBox="1"/>
              <p:nvPr/>
            </p:nvSpPr>
            <p:spPr>
              <a:xfrm>
                <a:off x="3746540" y="3258106"/>
                <a:ext cx="261610" cy="369332"/>
              </a:xfrm>
              <a:prstGeom prst="rect">
                <a:avLst/>
              </a:prstGeom>
              <a:noFill/>
            </p:spPr>
            <p:txBody>
              <a:bodyPr wrap="none" rtlCol="0">
                <a:spAutoFit/>
              </a:bodyPr>
              <a:lstStyle/>
              <a:p>
                <a:r>
                  <a:rPr lang="en-US" b="1" dirty="0"/>
                  <a:t>-</a:t>
                </a:r>
              </a:p>
            </p:txBody>
          </p:sp>
        </p:grpSp>
      </p:grpSp>
      <p:sp>
        <p:nvSpPr>
          <p:cNvPr id="53" name="TextBox 52"/>
          <p:cNvSpPr txBox="1"/>
          <p:nvPr/>
        </p:nvSpPr>
        <p:spPr>
          <a:xfrm>
            <a:off x="6245328" y="1092099"/>
            <a:ext cx="2974872" cy="861774"/>
          </a:xfrm>
          <a:prstGeom prst="rect">
            <a:avLst/>
          </a:prstGeom>
          <a:noFill/>
        </p:spPr>
        <p:txBody>
          <a:bodyPr wrap="square" rtlCol="0">
            <a:spAutoFit/>
          </a:bodyPr>
          <a:lstStyle/>
          <a:p>
            <a:r>
              <a:rPr lang="en-US" sz="1600" dirty="0" smtClean="0"/>
              <a:t>External electric field </a:t>
            </a:r>
            <a:r>
              <a:rPr lang="en-US" sz="1600" b="1" dirty="0" smtClean="0"/>
              <a:t>E</a:t>
            </a:r>
            <a:r>
              <a:rPr lang="en-US" sz="1600" baseline="-25000" dirty="0" smtClean="0"/>
              <a:t>0  </a:t>
            </a:r>
            <a:r>
              <a:rPr lang="en-US" sz="1600" dirty="0" smtClean="0"/>
              <a:t>induces surface charge.</a:t>
            </a:r>
          </a:p>
          <a:p>
            <a:r>
              <a:rPr lang="en-US" sz="1600" dirty="0" smtClean="0"/>
              <a:t>The potential changes.   </a:t>
            </a:r>
            <a:endParaRPr lang="en-US" sz="1600" dirty="0"/>
          </a:p>
        </p:txBody>
      </p:sp>
      <p:graphicFrame>
        <p:nvGraphicFramePr>
          <p:cNvPr id="54" name="Object 53"/>
          <p:cNvGraphicFramePr>
            <a:graphicFrameLocks noChangeAspect="1"/>
          </p:cNvGraphicFramePr>
          <p:nvPr>
            <p:extLst>
              <p:ext uri="{D42A27DB-BD31-4B8C-83A1-F6EECF244321}">
                <p14:modId xmlns:p14="http://schemas.microsoft.com/office/powerpoint/2010/main" val="2690341768"/>
              </p:ext>
            </p:extLst>
          </p:nvPr>
        </p:nvGraphicFramePr>
        <p:xfrm>
          <a:off x="6278524" y="2889854"/>
          <a:ext cx="2806700" cy="901700"/>
        </p:xfrm>
        <a:graphic>
          <a:graphicData uri="http://schemas.openxmlformats.org/presentationml/2006/ole">
            <mc:AlternateContent xmlns:mc="http://schemas.openxmlformats.org/markup-compatibility/2006">
              <mc:Choice xmlns:v="urn:schemas-microsoft-com:vml" Requires="v">
                <p:oleObj spid="_x0000_s62314" name="Equation" r:id="rId3" imgW="2806560" imgH="901440" progId="Equation.DSMT4">
                  <p:embed/>
                </p:oleObj>
              </mc:Choice>
              <mc:Fallback>
                <p:oleObj name="Equation" r:id="rId3" imgW="2806560" imgH="901440" progId="Equation.DSMT4">
                  <p:embed/>
                  <p:pic>
                    <p:nvPicPr>
                      <p:cNvPr id="0" name=""/>
                      <p:cNvPicPr/>
                      <p:nvPr/>
                    </p:nvPicPr>
                    <p:blipFill>
                      <a:blip r:embed="rId4"/>
                      <a:stretch>
                        <a:fillRect/>
                      </a:stretch>
                    </p:blipFill>
                    <p:spPr>
                      <a:xfrm>
                        <a:off x="6278524" y="2889854"/>
                        <a:ext cx="2806700" cy="901700"/>
                      </a:xfrm>
                      <a:prstGeom prst="rect">
                        <a:avLst/>
                      </a:prstGeom>
                    </p:spPr>
                  </p:pic>
                </p:oleObj>
              </mc:Fallback>
            </mc:AlternateContent>
          </a:graphicData>
        </a:graphic>
      </p:graphicFrame>
      <p:grpSp>
        <p:nvGrpSpPr>
          <p:cNvPr id="100" name="Group 99"/>
          <p:cNvGrpSpPr/>
          <p:nvPr/>
        </p:nvGrpSpPr>
        <p:grpSpPr>
          <a:xfrm>
            <a:off x="2738700" y="2165739"/>
            <a:ext cx="3251410" cy="2006211"/>
            <a:chOff x="2738700" y="2165739"/>
            <a:chExt cx="3251410" cy="2006211"/>
          </a:xfrm>
        </p:grpSpPr>
        <p:graphicFrame>
          <p:nvGraphicFramePr>
            <p:cNvPr id="56" name="Object 55"/>
            <p:cNvGraphicFramePr>
              <a:graphicFrameLocks noChangeAspect="1"/>
            </p:cNvGraphicFramePr>
            <p:nvPr>
              <p:extLst>
                <p:ext uri="{D42A27DB-BD31-4B8C-83A1-F6EECF244321}">
                  <p14:modId xmlns:p14="http://schemas.microsoft.com/office/powerpoint/2010/main" val="2395427889"/>
                </p:ext>
              </p:extLst>
            </p:nvPr>
          </p:nvGraphicFramePr>
          <p:xfrm>
            <a:off x="2738700" y="2165739"/>
            <a:ext cx="1053013" cy="421205"/>
          </p:xfrm>
          <a:graphic>
            <a:graphicData uri="http://schemas.openxmlformats.org/presentationml/2006/ole">
              <mc:AlternateContent xmlns:mc="http://schemas.openxmlformats.org/markup-compatibility/2006">
                <mc:Choice xmlns:v="urn:schemas-microsoft-com:vml" Requires="v">
                  <p:oleObj spid="_x0000_s62315" name="Equation" r:id="rId5" imgW="571320" imgH="228600" progId="Equation.DSMT4">
                    <p:embed/>
                  </p:oleObj>
                </mc:Choice>
                <mc:Fallback>
                  <p:oleObj name="Equation" r:id="rId5" imgW="571320" imgH="228600" progId="Equation.DSMT4">
                    <p:embed/>
                    <p:pic>
                      <p:nvPicPr>
                        <p:cNvPr id="0" name=""/>
                        <p:cNvPicPr/>
                        <p:nvPr/>
                      </p:nvPicPr>
                      <p:blipFill>
                        <a:blip r:embed="rId6"/>
                        <a:stretch>
                          <a:fillRect/>
                        </a:stretch>
                      </p:blipFill>
                      <p:spPr>
                        <a:xfrm>
                          <a:off x="2738700" y="2165739"/>
                          <a:ext cx="1053013" cy="421205"/>
                        </a:xfrm>
                        <a:prstGeom prst="rect">
                          <a:avLst/>
                        </a:prstGeom>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1417565450"/>
                </p:ext>
              </p:extLst>
            </p:nvPr>
          </p:nvGraphicFramePr>
          <p:xfrm>
            <a:off x="4954588" y="3791554"/>
            <a:ext cx="1035522" cy="380396"/>
          </p:xfrm>
          <a:graphic>
            <a:graphicData uri="http://schemas.openxmlformats.org/presentationml/2006/ole">
              <mc:AlternateContent xmlns:mc="http://schemas.openxmlformats.org/markup-compatibility/2006">
                <mc:Choice xmlns:v="urn:schemas-microsoft-com:vml" Requires="v">
                  <p:oleObj spid="_x0000_s62316" name="Equation" r:id="rId7" imgW="622080" imgH="228600" progId="Equation.DSMT4">
                    <p:embed/>
                  </p:oleObj>
                </mc:Choice>
                <mc:Fallback>
                  <p:oleObj name="Equation" r:id="rId7" imgW="622080" imgH="228600" progId="Equation.DSMT4">
                    <p:embed/>
                    <p:pic>
                      <p:nvPicPr>
                        <p:cNvPr id="0" name=""/>
                        <p:cNvPicPr/>
                        <p:nvPr/>
                      </p:nvPicPr>
                      <p:blipFill>
                        <a:blip r:embed="rId8"/>
                        <a:stretch>
                          <a:fillRect/>
                        </a:stretch>
                      </p:blipFill>
                      <p:spPr>
                        <a:xfrm>
                          <a:off x="4954588" y="3791554"/>
                          <a:ext cx="1035522" cy="380396"/>
                        </a:xfrm>
                        <a:prstGeom prst="rect">
                          <a:avLst/>
                        </a:prstGeom>
                      </p:spPr>
                    </p:pic>
                  </p:oleObj>
                </mc:Fallback>
              </mc:AlternateContent>
            </a:graphicData>
          </a:graphic>
        </p:graphicFrame>
      </p:grpSp>
      <p:grpSp>
        <p:nvGrpSpPr>
          <p:cNvPr id="60" name="Group 59"/>
          <p:cNvGrpSpPr/>
          <p:nvPr/>
        </p:nvGrpSpPr>
        <p:grpSpPr>
          <a:xfrm>
            <a:off x="54498" y="5688568"/>
            <a:ext cx="2253797" cy="369332"/>
            <a:chOff x="976079" y="4800600"/>
            <a:chExt cx="2253797" cy="369332"/>
          </a:xfrm>
        </p:grpSpPr>
        <p:sp>
          <p:nvSpPr>
            <p:cNvPr id="55" name="TextBox 54"/>
            <p:cNvSpPr txBox="1"/>
            <p:nvPr/>
          </p:nvSpPr>
          <p:spPr>
            <a:xfrm>
              <a:off x="976079" y="4800600"/>
              <a:ext cx="1428596" cy="369332"/>
            </a:xfrm>
            <a:prstGeom prst="rect">
              <a:avLst/>
            </a:prstGeom>
            <a:noFill/>
          </p:spPr>
          <p:txBody>
            <a:bodyPr wrap="none" rtlCol="0">
              <a:spAutoFit/>
            </a:bodyPr>
            <a:lstStyle/>
            <a:p>
              <a:r>
                <a:rPr lang="en-US" dirty="0"/>
                <a:t>Electric field</a:t>
              </a:r>
            </a:p>
          </p:txBody>
        </p:sp>
        <p:graphicFrame>
          <p:nvGraphicFramePr>
            <p:cNvPr id="58" name="Object 57"/>
            <p:cNvGraphicFramePr>
              <a:graphicFrameLocks noChangeAspect="1"/>
            </p:cNvGraphicFramePr>
            <p:nvPr>
              <p:extLst>
                <p:ext uri="{D42A27DB-BD31-4B8C-83A1-F6EECF244321}">
                  <p14:modId xmlns:p14="http://schemas.microsoft.com/office/powerpoint/2010/main" val="2686730743"/>
                </p:ext>
              </p:extLst>
            </p:nvPr>
          </p:nvGraphicFramePr>
          <p:xfrm>
            <a:off x="2440889" y="4870205"/>
            <a:ext cx="788987" cy="230121"/>
          </p:xfrm>
          <a:graphic>
            <a:graphicData uri="http://schemas.openxmlformats.org/presentationml/2006/ole">
              <mc:AlternateContent xmlns:mc="http://schemas.openxmlformats.org/markup-compatibility/2006">
                <mc:Choice xmlns:v="urn:schemas-microsoft-com:vml" Requires="v">
                  <p:oleObj spid="_x0000_s62317" name="Equation" r:id="rId9" imgW="609480" imgH="177480" progId="Equation.DSMT4">
                    <p:embed/>
                  </p:oleObj>
                </mc:Choice>
                <mc:Fallback>
                  <p:oleObj name="Equation" r:id="rId9" imgW="609480" imgH="177480" progId="Equation.DSMT4">
                    <p:embed/>
                    <p:pic>
                      <p:nvPicPr>
                        <p:cNvPr id="0" name=""/>
                        <p:cNvPicPr/>
                        <p:nvPr/>
                      </p:nvPicPr>
                      <p:blipFill>
                        <a:blip r:embed="rId10"/>
                        <a:stretch>
                          <a:fillRect/>
                        </a:stretch>
                      </p:blipFill>
                      <p:spPr>
                        <a:xfrm>
                          <a:off x="2440889" y="4870205"/>
                          <a:ext cx="788987" cy="230121"/>
                        </a:xfrm>
                        <a:prstGeom prst="rect">
                          <a:avLst/>
                        </a:prstGeom>
                      </p:spPr>
                    </p:pic>
                  </p:oleObj>
                </mc:Fallback>
              </mc:AlternateContent>
            </a:graphicData>
          </a:graphic>
        </p:graphicFrame>
      </p:grpSp>
      <p:graphicFrame>
        <p:nvGraphicFramePr>
          <p:cNvPr id="59" name="Object 58"/>
          <p:cNvGraphicFramePr>
            <a:graphicFrameLocks noChangeAspect="1"/>
          </p:cNvGraphicFramePr>
          <p:nvPr>
            <p:extLst>
              <p:ext uri="{D42A27DB-BD31-4B8C-83A1-F6EECF244321}">
                <p14:modId xmlns:p14="http://schemas.microsoft.com/office/powerpoint/2010/main" val="3536620909"/>
              </p:ext>
            </p:extLst>
          </p:nvPr>
        </p:nvGraphicFramePr>
        <p:xfrm>
          <a:off x="217081" y="5947716"/>
          <a:ext cx="3251200" cy="914400"/>
        </p:xfrm>
        <a:graphic>
          <a:graphicData uri="http://schemas.openxmlformats.org/presentationml/2006/ole">
            <mc:AlternateContent xmlns:mc="http://schemas.openxmlformats.org/markup-compatibility/2006">
              <mc:Choice xmlns:v="urn:schemas-microsoft-com:vml" Requires="v">
                <p:oleObj spid="_x0000_s62318" name="Equation" r:id="rId11" imgW="3251160" imgH="914400" progId="Equation.DSMT4">
                  <p:embed/>
                </p:oleObj>
              </mc:Choice>
              <mc:Fallback>
                <p:oleObj name="Equation" r:id="rId11" imgW="3251160" imgH="914400" progId="Equation.DSMT4">
                  <p:embed/>
                  <p:pic>
                    <p:nvPicPr>
                      <p:cNvPr id="0" name=""/>
                      <p:cNvPicPr/>
                      <p:nvPr/>
                    </p:nvPicPr>
                    <p:blipFill>
                      <a:blip r:embed="rId12"/>
                      <a:stretch>
                        <a:fillRect/>
                      </a:stretch>
                    </p:blipFill>
                    <p:spPr>
                      <a:xfrm>
                        <a:off x="217081" y="5947716"/>
                        <a:ext cx="3251200" cy="914400"/>
                      </a:xfrm>
                      <a:prstGeom prst="rect">
                        <a:avLst/>
                      </a:prstGeom>
                    </p:spPr>
                  </p:pic>
                </p:oleObj>
              </mc:Fallback>
            </mc:AlternateContent>
          </a:graphicData>
        </a:graphic>
      </p:graphicFrame>
      <p:grpSp>
        <p:nvGrpSpPr>
          <p:cNvPr id="101" name="Group 100"/>
          <p:cNvGrpSpPr/>
          <p:nvPr/>
        </p:nvGrpSpPr>
        <p:grpSpPr>
          <a:xfrm>
            <a:off x="54498" y="4476751"/>
            <a:ext cx="5937531" cy="431800"/>
            <a:chOff x="54498" y="4476751"/>
            <a:chExt cx="5937531" cy="431800"/>
          </a:xfrm>
        </p:grpSpPr>
        <p:sp>
          <p:nvSpPr>
            <p:cNvPr id="61" name="TextBox 60"/>
            <p:cNvSpPr txBox="1"/>
            <p:nvPr/>
          </p:nvSpPr>
          <p:spPr>
            <a:xfrm>
              <a:off x="54498" y="4492924"/>
              <a:ext cx="4278735" cy="338554"/>
            </a:xfrm>
            <a:prstGeom prst="rect">
              <a:avLst/>
            </a:prstGeom>
            <a:noFill/>
          </p:spPr>
          <p:txBody>
            <a:bodyPr wrap="none" rtlCol="0">
              <a:spAutoFit/>
            </a:bodyPr>
            <a:lstStyle/>
            <a:p>
              <a:r>
                <a:rPr lang="en-US" sz="1600" dirty="0" smtClean="0"/>
                <a:t>But we also know that potential of a dipole is </a:t>
              </a:r>
              <a:endParaRPr lang="en-US" sz="1600" dirty="0"/>
            </a:p>
          </p:txBody>
        </p:sp>
        <p:graphicFrame>
          <p:nvGraphicFramePr>
            <p:cNvPr id="62" name="Object 61"/>
            <p:cNvGraphicFramePr>
              <a:graphicFrameLocks noChangeAspect="1"/>
            </p:cNvGraphicFramePr>
            <p:nvPr>
              <p:extLst>
                <p:ext uri="{D42A27DB-BD31-4B8C-83A1-F6EECF244321}">
                  <p14:modId xmlns:p14="http://schemas.microsoft.com/office/powerpoint/2010/main" val="1631124071"/>
                </p:ext>
              </p:extLst>
            </p:nvPr>
          </p:nvGraphicFramePr>
          <p:xfrm>
            <a:off x="4366429" y="4476751"/>
            <a:ext cx="1625600" cy="431800"/>
          </p:xfrm>
          <a:graphic>
            <a:graphicData uri="http://schemas.openxmlformats.org/presentationml/2006/ole">
              <mc:AlternateContent xmlns:mc="http://schemas.openxmlformats.org/markup-compatibility/2006">
                <mc:Choice xmlns:v="urn:schemas-microsoft-com:vml" Requires="v">
                  <p:oleObj spid="_x0000_s62319" name="Equation" r:id="rId13" imgW="1625400" imgH="431640" progId="Equation.DSMT4">
                    <p:embed/>
                  </p:oleObj>
                </mc:Choice>
                <mc:Fallback>
                  <p:oleObj name="Equation" r:id="rId13" imgW="1625400" imgH="431640" progId="Equation.DSMT4">
                    <p:embed/>
                    <p:pic>
                      <p:nvPicPr>
                        <p:cNvPr id="0" name=""/>
                        <p:cNvPicPr/>
                        <p:nvPr/>
                      </p:nvPicPr>
                      <p:blipFill>
                        <a:blip r:embed="rId14"/>
                        <a:stretch>
                          <a:fillRect/>
                        </a:stretch>
                      </p:blipFill>
                      <p:spPr>
                        <a:xfrm>
                          <a:off x="4366429" y="4476751"/>
                          <a:ext cx="1625600" cy="431800"/>
                        </a:xfrm>
                        <a:prstGeom prst="rect">
                          <a:avLst/>
                        </a:prstGeom>
                      </p:spPr>
                    </p:pic>
                  </p:oleObj>
                </mc:Fallback>
              </mc:AlternateContent>
            </a:graphicData>
          </a:graphic>
        </p:graphicFrame>
      </p:grpSp>
      <p:grpSp>
        <p:nvGrpSpPr>
          <p:cNvPr id="102" name="Group 101"/>
          <p:cNvGrpSpPr/>
          <p:nvPr/>
        </p:nvGrpSpPr>
        <p:grpSpPr>
          <a:xfrm>
            <a:off x="85691" y="4892070"/>
            <a:ext cx="4531865" cy="440456"/>
            <a:chOff x="85691" y="4892070"/>
            <a:chExt cx="4531865" cy="440456"/>
          </a:xfrm>
        </p:grpSpPr>
        <p:sp>
          <p:nvSpPr>
            <p:cNvPr id="63" name="TextBox 62"/>
            <p:cNvSpPr txBox="1"/>
            <p:nvPr/>
          </p:nvSpPr>
          <p:spPr>
            <a:xfrm>
              <a:off x="85691" y="4892070"/>
              <a:ext cx="2624436" cy="338554"/>
            </a:xfrm>
            <a:prstGeom prst="rect">
              <a:avLst/>
            </a:prstGeom>
            <a:noFill/>
          </p:spPr>
          <p:txBody>
            <a:bodyPr wrap="none" rtlCol="0">
              <a:spAutoFit/>
            </a:bodyPr>
            <a:lstStyle/>
            <a:p>
              <a:r>
                <a:rPr lang="en-US" sz="1600" dirty="0" smtClean="0"/>
                <a:t>If dipole is oriented along z</a:t>
              </a:r>
              <a:endParaRPr lang="en-US" sz="1600" dirty="0"/>
            </a:p>
          </p:txBody>
        </p:sp>
        <p:graphicFrame>
          <p:nvGraphicFramePr>
            <p:cNvPr id="64" name="Object 63"/>
            <p:cNvGraphicFramePr>
              <a:graphicFrameLocks noChangeAspect="1"/>
            </p:cNvGraphicFramePr>
            <p:nvPr>
              <p:extLst>
                <p:ext uri="{D42A27DB-BD31-4B8C-83A1-F6EECF244321}">
                  <p14:modId xmlns:p14="http://schemas.microsoft.com/office/powerpoint/2010/main" val="4279213878"/>
                </p:ext>
              </p:extLst>
            </p:nvPr>
          </p:nvGraphicFramePr>
          <p:xfrm>
            <a:off x="2788756" y="4900726"/>
            <a:ext cx="1828800" cy="431800"/>
          </p:xfrm>
          <a:graphic>
            <a:graphicData uri="http://schemas.openxmlformats.org/presentationml/2006/ole">
              <mc:AlternateContent xmlns:mc="http://schemas.openxmlformats.org/markup-compatibility/2006">
                <mc:Choice xmlns:v="urn:schemas-microsoft-com:vml" Requires="v">
                  <p:oleObj spid="_x0000_s62320" name="Equation" r:id="rId15" imgW="1828800" imgH="431640" progId="Equation.DSMT4">
                    <p:embed/>
                  </p:oleObj>
                </mc:Choice>
                <mc:Fallback>
                  <p:oleObj name="Equation" r:id="rId15" imgW="1828800" imgH="431640" progId="Equation.DSMT4">
                    <p:embed/>
                    <p:pic>
                      <p:nvPicPr>
                        <p:cNvPr id="0" name=""/>
                        <p:cNvPicPr/>
                        <p:nvPr/>
                      </p:nvPicPr>
                      <p:blipFill>
                        <a:blip r:embed="rId16"/>
                        <a:stretch>
                          <a:fillRect/>
                        </a:stretch>
                      </p:blipFill>
                      <p:spPr>
                        <a:xfrm>
                          <a:off x="2788756" y="4900726"/>
                          <a:ext cx="1828800" cy="431800"/>
                        </a:xfrm>
                        <a:prstGeom prst="rect">
                          <a:avLst/>
                        </a:prstGeom>
                      </p:spPr>
                    </p:pic>
                  </p:oleObj>
                </mc:Fallback>
              </mc:AlternateContent>
            </a:graphicData>
          </a:graphic>
        </p:graphicFrame>
      </p:grpSp>
      <p:grpSp>
        <p:nvGrpSpPr>
          <p:cNvPr id="103" name="Group 102"/>
          <p:cNvGrpSpPr/>
          <p:nvPr/>
        </p:nvGrpSpPr>
        <p:grpSpPr>
          <a:xfrm>
            <a:off x="4858366" y="4882079"/>
            <a:ext cx="2874398" cy="338554"/>
            <a:chOff x="4858366" y="4882079"/>
            <a:chExt cx="2874398" cy="338554"/>
          </a:xfrm>
        </p:grpSpPr>
        <p:sp>
          <p:nvSpPr>
            <p:cNvPr id="65" name="TextBox 64"/>
            <p:cNvSpPr txBox="1"/>
            <p:nvPr/>
          </p:nvSpPr>
          <p:spPr>
            <a:xfrm>
              <a:off x="4858366" y="4882079"/>
              <a:ext cx="1132041" cy="338554"/>
            </a:xfrm>
            <a:prstGeom prst="rect">
              <a:avLst/>
            </a:prstGeom>
            <a:noFill/>
          </p:spPr>
          <p:txBody>
            <a:bodyPr wrap="none" rtlCol="0">
              <a:spAutoFit/>
            </a:bodyPr>
            <a:lstStyle/>
            <a:p>
              <a:r>
                <a:rPr lang="en-US" sz="1600" dirty="0" smtClean="0"/>
                <a:t>Therefore </a:t>
              </a:r>
              <a:endParaRPr lang="en-US" sz="1600" dirty="0"/>
            </a:p>
          </p:txBody>
        </p:sp>
        <p:graphicFrame>
          <p:nvGraphicFramePr>
            <p:cNvPr id="66" name="Object 65"/>
            <p:cNvGraphicFramePr>
              <a:graphicFrameLocks noChangeAspect="1"/>
            </p:cNvGraphicFramePr>
            <p:nvPr>
              <p:extLst>
                <p:ext uri="{D42A27DB-BD31-4B8C-83A1-F6EECF244321}">
                  <p14:modId xmlns:p14="http://schemas.microsoft.com/office/powerpoint/2010/main" val="665174737"/>
                </p:ext>
              </p:extLst>
            </p:nvPr>
          </p:nvGraphicFramePr>
          <p:xfrm>
            <a:off x="5967464" y="4943942"/>
            <a:ext cx="1765300" cy="241300"/>
          </p:xfrm>
          <a:graphic>
            <a:graphicData uri="http://schemas.openxmlformats.org/presentationml/2006/ole">
              <mc:AlternateContent xmlns:mc="http://schemas.openxmlformats.org/markup-compatibility/2006">
                <mc:Choice xmlns:v="urn:schemas-microsoft-com:vml" Requires="v">
                  <p:oleObj spid="_x0000_s62321" name="Equation" r:id="rId17" imgW="1765080" imgH="241200" progId="Equation.DSMT4">
                    <p:embed/>
                  </p:oleObj>
                </mc:Choice>
                <mc:Fallback>
                  <p:oleObj name="Equation" r:id="rId17" imgW="1765080" imgH="241200" progId="Equation.DSMT4">
                    <p:embed/>
                    <p:pic>
                      <p:nvPicPr>
                        <p:cNvPr id="0" name=""/>
                        <p:cNvPicPr/>
                        <p:nvPr/>
                      </p:nvPicPr>
                      <p:blipFill>
                        <a:blip r:embed="rId18"/>
                        <a:stretch>
                          <a:fillRect/>
                        </a:stretch>
                      </p:blipFill>
                      <p:spPr>
                        <a:xfrm>
                          <a:off x="5967464" y="4943942"/>
                          <a:ext cx="1765300" cy="241300"/>
                        </a:xfrm>
                        <a:prstGeom prst="rect">
                          <a:avLst/>
                        </a:prstGeom>
                      </p:spPr>
                    </p:pic>
                  </p:oleObj>
                </mc:Fallback>
              </mc:AlternateContent>
            </a:graphicData>
          </a:graphic>
        </p:graphicFrame>
      </p:grpSp>
      <p:grpSp>
        <p:nvGrpSpPr>
          <p:cNvPr id="104" name="Group 103"/>
          <p:cNvGrpSpPr/>
          <p:nvPr/>
        </p:nvGrpSpPr>
        <p:grpSpPr>
          <a:xfrm>
            <a:off x="222459" y="5268913"/>
            <a:ext cx="3744704" cy="431800"/>
            <a:chOff x="222459" y="5268913"/>
            <a:chExt cx="3744704" cy="431800"/>
          </a:xfrm>
        </p:grpSpPr>
        <p:sp>
          <p:nvSpPr>
            <p:cNvPr id="67" name="TextBox 66"/>
            <p:cNvSpPr txBox="1"/>
            <p:nvPr/>
          </p:nvSpPr>
          <p:spPr>
            <a:xfrm>
              <a:off x="222459" y="5297973"/>
              <a:ext cx="1779654" cy="338554"/>
            </a:xfrm>
            <a:prstGeom prst="rect">
              <a:avLst/>
            </a:prstGeom>
            <a:noFill/>
          </p:spPr>
          <p:txBody>
            <a:bodyPr wrap="none" rtlCol="0">
              <a:spAutoFit/>
            </a:bodyPr>
            <a:lstStyle/>
            <a:p>
              <a:r>
                <a:rPr lang="en-US" sz="1600" dirty="0" smtClean="0"/>
                <a:t>Induced dipole is </a:t>
              </a:r>
              <a:endParaRPr lang="en-US" sz="1600" dirty="0"/>
            </a:p>
          </p:txBody>
        </p:sp>
        <p:graphicFrame>
          <p:nvGraphicFramePr>
            <p:cNvPr id="68" name="Object 67"/>
            <p:cNvGraphicFramePr>
              <a:graphicFrameLocks noChangeAspect="1"/>
            </p:cNvGraphicFramePr>
            <p:nvPr>
              <p:extLst>
                <p:ext uri="{D42A27DB-BD31-4B8C-83A1-F6EECF244321}">
                  <p14:modId xmlns:p14="http://schemas.microsoft.com/office/powerpoint/2010/main" val="1397643409"/>
                </p:ext>
              </p:extLst>
            </p:nvPr>
          </p:nvGraphicFramePr>
          <p:xfrm>
            <a:off x="2328863" y="5268913"/>
            <a:ext cx="1638300" cy="431800"/>
          </p:xfrm>
          <a:graphic>
            <a:graphicData uri="http://schemas.openxmlformats.org/presentationml/2006/ole">
              <mc:AlternateContent xmlns:mc="http://schemas.openxmlformats.org/markup-compatibility/2006">
                <mc:Choice xmlns:v="urn:schemas-microsoft-com:vml" Requires="v">
                  <p:oleObj spid="_x0000_s62322" name="Equation" r:id="rId19" imgW="1638000" imgH="431640" progId="Equation.DSMT4">
                    <p:embed/>
                  </p:oleObj>
                </mc:Choice>
                <mc:Fallback>
                  <p:oleObj name="Equation" r:id="rId19" imgW="1638000" imgH="431640" progId="Equation.DSMT4">
                    <p:embed/>
                    <p:pic>
                      <p:nvPicPr>
                        <p:cNvPr id="0" name=""/>
                        <p:cNvPicPr/>
                        <p:nvPr/>
                      </p:nvPicPr>
                      <p:blipFill>
                        <a:blip r:embed="rId20"/>
                        <a:stretch>
                          <a:fillRect/>
                        </a:stretch>
                      </p:blipFill>
                      <p:spPr>
                        <a:xfrm>
                          <a:off x="2328863" y="5268913"/>
                          <a:ext cx="1638300" cy="431800"/>
                        </a:xfrm>
                        <a:prstGeom prst="rect">
                          <a:avLst/>
                        </a:prstGeom>
                      </p:spPr>
                    </p:pic>
                  </p:oleObj>
                </mc:Fallback>
              </mc:AlternateContent>
            </a:graphicData>
          </a:graphic>
        </p:graphicFrame>
      </p:grpSp>
      <p:grpSp>
        <p:nvGrpSpPr>
          <p:cNvPr id="71" name="Group 70"/>
          <p:cNvGrpSpPr/>
          <p:nvPr/>
        </p:nvGrpSpPr>
        <p:grpSpPr>
          <a:xfrm>
            <a:off x="3058291" y="2586415"/>
            <a:ext cx="841536" cy="473528"/>
            <a:chOff x="3058291" y="2586415"/>
            <a:chExt cx="841536" cy="473528"/>
          </a:xfrm>
        </p:grpSpPr>
        <p:sp>
          <p:nvSpPr>
            <p:cNvPr id="69" name="Right Arrow 68"/>
            <p:cNvSpPr/>
            <p:nvPr/>
          </p:nvSpPr>
          <p:spPr bwMode="auto">
            <a:xfrm>
              <a:off x="3061627" y="2586415"/>
              <a:ext cx="838200" cy="165377"/>
            </a:xfrm>
            <a:prstGeom prst="rightArrow">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0" name="TextBox 69"/>
            <p:cNvSpPr txBox="1"/>
            <p:nvPr/>
          </p:nvSpPr>
          <p:spPr>
            <a:xfrm>
              <a:off x="3058291" y="2598278"/>
              <a:ext cx="356188"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p</a:t>
              </a:r>
              <a:endParaRPr lang="en-US" sz="2400" b="1" dirty="0">
                <a:latin typeface="Times New Roman" panose="02020603050405020304" pitchFamily="18" charset="0"/>
                <a:cs typeface="Times New Roman" panose="02020603050405020304" pitchFamily="18" charset="0"/>
              </a:endParaRPr>
            </a:p>
          </p:txBody>
        </p:sp>
      </p:grpSp>
      <p:graphicFrame>
        <p:nvGraphicFramePr>
          <p:cNvPr id="72" name="Object 71"/>
          <p:cNvGraphicFramePr>
            <a:graphicFrameLocks noChangeAspect="1"/>
          </p:cNvGraphicFramePr>
          <p:nvPr>
            <p:extLst>
              <p:ext uri="{D42A27DB-BD31-4B8C-83A1-F6EECF244321}">
                <p14:modId xmlns:p14="http://schemas.microsoft.com/office/powerpoint/2010/main" val="2437972521"/>
              </p:ext>
            </p:extLst>
          </p:nvPr>
        </p:nvGraphicFramePr>
        <p:xfrm>
          <a:off x="4130675" y="5788025"/>
          <a:ext cx="3340100" cy="457200"/>
        </p:xfrm>
        <a:graphic>
          <a:graphicData uri="http://schemas.openxmlformats.org/presentationml/2006/ole">
            <mc:AlternateContent xmlns:mc="http://schemas.openxmlformats.org/markup-compatibility/2006">
              <mc:Choice xmlns:v="urn:schemas-microsoft-com:vml" Requires="v">
                <p:oleObj spid="_x0000_s62323" name="Equation" r:id="rId21" imgW="3340080" imgH="457200" progId="Equation.DSMT4">
                  <p:embed/>
                </p:oleObj>
              </mc:Choice>
              <mc:Fallback>
                <p:oleObj name="Equation" r:id="rId21" imgW="3340080" imgH="457200" progId="Equation.DSMT4">
                  <p:embed/>
                  <p:pic>
                    <p:nvPicPr>
                      <p:cNvPr id="0" name=""/>
                      <p:cNvPicPr/>
                      <p:nvPr/>
                    </p:nvPicPr>
                    <p:blipFill>
                      <a:blip r:embed="rId22"/>
                      <a:stretch>
                        <a:fillRect/>
                      </a:stretch>
                    </p:blipFill>
                    <p:spPr>
                      <a:xfrm>
                        <a:off x="4130675" y="5788025"/>
                        <a:ext cx="3340100" cy="457200"/>
                      </a:xfrm>
                      <a:prstGeom prst="rect">
                        <a:avLst/>
                      </a:prstGeom>
                    </p:spPr>
                  </p:pic>
                </p:oleObj>
              </mc:Fallback>
            </mc:AlternateContent>
          </a:graphicData>
        </a:graphic>
      </p:graphicFrame>
      <p:graphicFrame>
        <p:nvGraphicFramePr>
          <p:cNvPr id="73" name="Object 72"/>
          <p:cNvGraphicFramePr>
            <a:graphicFrameLocks noChangeAspect="1"/>
          </p:cNvGraphicFramePr>
          <p:nvPr>
            <p:extLst>
              <p:ext uri="{D42A27DB-BD31-4B8C-83A1-F6EECF244321}">
                <p14:modId xmlns:p14="http://schemas.microsoft.com/office/powerpoint/2010/main" val="1658639275"/>
              </p:ext>
            </p:extLst>
          </p:nvPr>
        </p:nvGraphicFramePr>
        <p:xfrm>
          <a:off x="4227513" y="6269038"/>
          <a:ext cx="1193800" cy="431800"/>
        </p:xfrm>
        <a:graphic>
          <a:graphicData uri="http://schemas.openxmlformats.org/presentationml/2006/ole">
            <mc:AlternateContent xmlns:mc="http://schemas.openxmlformats.org/markup-compatibility/2006">
              <mc:Choice xmlns:v="urn:schemas-microsoft-com:vml" Requires="v">
                <p:oleObj spid="_x0000_s62324" name="Equation" r:id="rId23" imgW="1193760" imgH="431640" progId="Equation.DSMT4">
                  <p:embed/>
                </p:oleObj>
              </mc:Choice>
              <mc:Fallback>
                <p:oleObj name="Equation" r:id="rId23" imgW="1193760" imgH="431640" progId="Equation.DSMT4">
                  <p:embed/>
                  <p:pic>
                    <p:nvPicPr>
                      <p:cNvPr id="0" name=""/>
                      <p:cNvPicPr/>
                      <p:nvPr/>
                    </p:nvPicPr>
                    <p:blipFill>
                      <a:blip r:embed="rId24"/>
                      <a:stretch>
                        <a:fillRect/>
                      </a:stretch>
                    </p:blipFill>
                    <p:spPr>
                      <a:xfrm>
                        <a:off x="4227513" y="6269038"/>
                        <a:ext cx="1193800" cy="431800"/>
                      </a:xfrm>
                      <a:prstGeom prst="rect">
                        <a:avLst/>
                      </a:prstGeom>
                    </p:spPr>
                  </p:pic>
                </p:oleObj>
              </mc:Fallback>
            </mc:AlternateContent>
          </a:graphicData>
        </a:graphic>
      </p:graphicFrame>
      <p:grpSp>
        <p:nvGrpSpPr>
          <p:cNvPr id="83" name="Group 82"/>
          <p:cNvGrpSpPr/>
          <p:nvPr/>
        </p:nvGrpSpPr>
        <p:grpSpPr>
          <a:xfrm>
            <a:off x="4043880" y="1201716"/>
            <a:ext cx="935820" cy="673125"/>
            <a:chOff x="6534509" y="3898875"/>
            <a:chExt cx="935820" cy="673125"/>
          </a:xfrm>
        </p:grpSpPr>
        <p:cxnSp>
          <p:nvCxnSpPr>
            <p:cNvPr id="75" name="Straight Arrow Connector 74"/>
            <p:cNvCxnSpPr/>
            <p:nvPr/>
          </p:nvCxnSpPr>
          <p:spPr bwMode="auto">
            <a:xfrm flipV="1">
              <a:off x="6934200" y="4191000"/>
              <a:ext cx="536129" cy="381000"/>
            </a:xfrm>
            <a:prstGeom prst="straightConnector1">
              <a:avLst/>
            </a:prstGeom>
            <a:solidFill>
              <a:schemeClr val="accent1"/>
            </a:solidFill>
            <a:ln w="15875" cap="flat" cmpd="sng" algn="ctr">
              <a:solidFill>
                <a:srgbClr val="002060"/>
              </a:solidFill>
              <a:prstDash val="solid"/>
              <a:round/>
              <a:headEnd type="none" w="med" len="med"/>
              <a:tailEnd type="triangle"/>
            </a:ln>
            <a:effectLst/>
          </p:spPr>
        </p:cxnSp>
        <p:cxnSp>
          <p:nvCxnSpPr>
            <p:cNvPr id="77" name="Straight Arrow Connector 76"/>
            <p:cNvCxnSpPr/>
            <p:nvPr/>
          </p:nvCxnSpPr>
          <p:spPr bwMode="auto">
            <a:xfrm flipH="1" flipV="1">
              <a:off x="6752058" y="4341159"/>
              <a:ext cx="182142" cy="230841"/>
            </a:xfrm>
            <a:prstGeom prst="straightConnector1">
              <a:avLst/>
            </a:prstGeom>
            <a:solidFill>
              <a:schemeClr val="accent1"/>
            </a:solidFill>
            <a:ln w="15875" cap="flat" cmpd="sng" algn="ctr">
              <a:solidFill>
                <a:srgbClr val="002060"/>
              </a:solidFill>
              <a:prstDash val="solid"/>
              <a:round/>
              <a:headEnd type="none" w="med" len="med"/>
              <a:tailEnd type="triangle"/>
            </a:ln>
            <a:effectLst/>
          </p:spPr>
        </p:cxnSp>
        <p:graphicFrame>
          <p:nvGraphicFramePr>
            <p:cNvPr id="81" name="Object 80"/>
            <p:cNvGraphicFramePr>
              <a:graphicFrameLocks noChangeAspect="1"/>
            </p:cNvGraphicFramePr>
            <p:nvPr>
              <p:extLst>
                <p:ext uri="{D42A27DB-BD31-4B8C-83A1-F6EECF244321}">
                  <p14:modId xmlns:p14="http://schemas.microsoft.com/office/powerpoint/2010/main" val="841787823"/>
                </p:ext>
              </p:extLst>
            </p:nvPr>
          </p:nvGraphicFramePr>
          <p:xfrm>
            <a:off x="7171879" y="3898875"/>
            <a:ext cx="298450" cy="334962"/>
          </p:xfrm>
          <a:graphic>
            <a:graphicData uri="http://schemas.openxmlformats.org/presentationml/2006/ole">
              <mc:AlternateContent xmlns:mc="http://schemas.openxmlformats.org/markup-compatibility/2006">
                <mc:Choice xmlns:v="urn:schemas-microsoft-com:vml" Requires="v">
                  <p:oleObj spid="_x0000_s62325" name="Equation" r:id="rId25" imgW="203040" imgH="228600" progId="Equation.DSMT4">
                    <p:embed/>
                  </p:oleObj>
                </mc:Choice>
                <mc:Fallback>
                  <p:oleObj name="Equation" r:id="rId25" imgW="203040" imgH="228600" progId="Equation.DSMT4">
                    <p:embed/>
                    <p:pic>
                      <p:nvPicPr>
                        <p:cNvPr id="0" name=""/>
                        <p:cNvPicPr/>
                        <p:nvPr/>
                      </p:nvPicPr>
                      <p:blipFill>
                        <a:blip r:embed="rId26"/>
                        <a:stretch>
                          <a:fillRect/>
                        </a:stretch>
                      </p:blipFill>
                      <p:spPr>
                        <a:xfrm>
                          <a:off x="7171879" y="3898875"/>
                          <a:ext cx="298450" cy="334962"/>
                        </a:xfrm>
                        <a:prstGeom prst="rect">
                          <a:avLst/>
                        </a:prstGeom>
                      </p:spPr>
                    </p:pic>
                  </p:oleObj>
                </mc:Fallback>
              </mc:AlternateContent>
            </a:graphicData>
          </a:graphic>
        </p:graphicFrame>
        <p:graphicFrame>
          <p:nvGraphicFramePr>
            <p:cNvPr id="82" name="Object 81"/>
            <p:cNvGraphicFramePr>
              <a:graphicFrameLocks noChangeAspect="1"/>
            </p:cNvGraphicFramePr>
            <p:nvPr>
              <p:extLst>
                <p:ext uri="{D42A27DB-BD31-4B8C-83A1-F6EECF244321}">
                  <p14:modId xmlns:p14="http://schemas.microsoft.com/office/powerpoint/2010/main" val="2743502941"/>
                </p:ext>
              </p:extLst>
            </p:nvPr>
          </p:nvGraphicFramePr>
          <p:xfrm>
            <a:off x="6534509" y="4047723"/>
            <a:ext cx="293749" cy="398659"/>
          </p:xfrm>
          <a:graphic>
            <a:graphicData uri="http://schemas.openxmlformats.org/presentationml/2006/ole">
              <mc:AlternateContent xmlns:mc="http://schemas.openxmlformats.org/markup-compatibility/2006">
                <mc:Choice xmlns:v="urn:schemas-microsoft-com:vml" Requires="v">
                  <p:oleObj spid="_x0000_s62326" name="Equation" r:id="rId27" imgW="177480" imgH="241200" progId="Equation.DSMT4">
                    <p:embed/>
                  </p:oleObj>
                </mc:Choice>
                <mc:Fallback>
                  <p:oleObj name="Equation" r:id="rId27" imgW="177480" imgH="241200" progId="Equation.DSMT4">
                    <p:embed/>
                    <p:pic>
                      <p:nvPicPr>
                        <p:cNvPr id="0" name=""/>
                        <p:cNvPicPr/>
                        <p:nvPr/>
                      </p:nvPicPr>
                      <p:blipFill>
                        <a:blip r:embed="rId28"/>
                        <a:stretch>
                          <a:fillRect/>
                        </a:stretch>
                      </p:blipFill>
                      <p:spPr>
                        <a:xfrm>
                          <a:off x="6534509" y="4047723"/>
                          <a:ext cx="293749" cy="398659"/>
                        </a:xfrm>
                        <a:prstGeom prst="rect">
                          <a:avLst/>
                        </a:prstGeom>
                      </p:spPr>
                    </p:pic>
                  </p:oleObj>
                </mc:Fallback>
              </mc:AlternateContent>
            </a:graphicData>
          </a:graphic>
        </p:graphicFrame>
      </p:grpSp>
      <p:graphicFrame>
        <p:nvGraphicFramePr>
          <p:cNvPr id="3" name="Object 2"/>
          <p:cNvGraphicFramePr>
            <a:graphicFrameLocks noChangeAspect="1"/>
          </p:cNvGraphicFramePr>
          <p:nvPr>
            <p:extLst>
              <p:ext uri="{D42A27DB-BD31-4B8C-83A1-F6EECF244321}">
                <p14:modId xmlns:p14="http://schemas.microsoft.com/office/powerpoint/2010/main" val="3988923695"/>
              </p:ext>
            </p:extLst>
          </p:nvPr>
        </p:nvGraphicFramePr>
        <p:xfrm>
          <a:off x="5800725" y="6297611"/>
          <a:ext cx="2252663" cy="428625"/>
        </p:xfrm>
        <a:graphic>
          <a:graphicData uri="http://schemas.openxmlformats.org/presentationml/2006/ole">
            <mc:AlternateContent xmlns:mc="http://schemas.openxmlformats.org/markup-compatibility/2006">
              <mc:Choice xmlns:v="urn:schemas-microsoft-com:vml" Requires="v">
                <p:oleObj spid="_x0000_s62327" name="Equation" r:id="rId29" imgW="2252546" imgH="428655" progId="Equation.DSMT4">
                  <p:embed/>
                </p:oleObj>
              </mc:Choice>
              <mc:Fallback>
                <p:oleObj name="Equation" r:id="rId29" imgW="2252546" imgH="428655" progId="Equation.DSMT4">
                  <p:embed/>
                  <p:pic>
                    <p:nvPicPr>
                      <p:cNvPr id="0" name=""/>
                      <p:cNvPicPr/>
                      <p:nvPr/>
                    </p:nvPicPr>
                    <p:blipFill>
                      <a:blip r:embed="rId30"/>
                      <a:stretch>
                        <a:fillRect/>
                      </a:stretch>
                    </p:blipFill>
                    <p:spPr>
                      <a:xfrm>
                        <a:off x="5800725" y="6297611"/>
                        <a:ext cx="2252663" cy="428625"/>
                      </a:xfrm>
                      <a:prstGeom prst="rect">
                        <a:avLst/>
                      </a:prstGeom>
                    </p:spPr>
                  </p:pic>
                </p:oleObj>
              </mc:Fallback>
            </mc:AlternateContent>
          </a:graphicData>
        </a:graphic>
      </p:graphicFrame>
    </p:spTree>
    <p:extLst>
      <p:ext uri="{BB962C8B-B14F-4D97-AF65-F5344CB8AC3E}">
        <p14:creationId xmlns:p14="http://schemas.microsoft.com/office/powerpoint/2010/main" val="223563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642" y="185074"/>
            <a:ext cx="8229600" cy="1143000"/>
          </a:xfrm>
        </p:spPr>
        <p:txBody>
          <a:bodyPr/>
          <a:lstStyle/>
          <a:p>
            <a:r>
              <a:rPr lang="en-US" sz="3200" dirty="0" smtClean="0"/>
              <a:t>LSP resonance</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4</a:t>
            </a:fld>
            <a:endParaRPr lang="en-US"/>
          </a:p>
        </p:txBody>
      </p:sp>
      <p:grpSp>
        <p:nvGrpSpPr>
          <p:cNvPr id="26" name="Group 25"/>
          <p:cNvGrpSpPr/>
          <p:nvPr/>
        </p:nvGrpSpPr>
        <p:grpSpPr>
          <a:xfrm>
            <a:off x="3731834" y="1422400"/>
            <a:ext cx="3745291" cy="431800"/>
            <a:chOff x="222459" y="5268445"/>
            <a:chExt cx="3745291" cy="431800"/>
          </a:xfrm>
        </p:grpSpPr>
        <p:sp>
          <p:nvSpPr>
            <p:cNvPr id="27" name="TextBox 26"/>
            <p:cNvSpPr txBox="1"/>
            <p:nvPr/>
          </p:nvSpPr>
          <p:spPr>
            <a:xfrm>
              <a:off x="222459" y="5297973"/>
              <a:ext cx="1779654" cy="338554"/>
            </a:xfrm>
            <a:prstGeom prst="rect">
              <a:avLst/>
            </a:prstGeom>
            <a:noFill/>
          </p:spPr>
          <p:txBody>
            <a:bodyPr wrap="none" rtlCol="0">
              <a:spAutoFit/>
            </a:bodyPr>
            <a:lstStyle/>
            <a:p>
              <a:r>
                <a:rPr lang="en-US" sz="1600" dirty="0" smtClean="0"/>
                <a:t>Induced dipole is </a:t>
              </a:r>
              <a:endParaRPr lang="en-US" sz="1600" dirty="0"/>
            </a:p>
          </p:txBody>
        </p:sp>
        <p:graphicFrame>
          <p:nvGraphicFramePr>
            <p:cNvPr id="28" name="Object 27"/>
            <p:cNvGraphicFramePr>
              <a:graphicFrameLocks noChangeAspect="1"/>
            </p:cNvGraphicFramePr>
            <p:nvPr>
              <p:extLst>
                <p:ext uri="{D42A27DB-BD31-4B8C-83A1-F6EECF244321}">
                  <p14:modId xmlns:p14="http://schemas.microsoft.com/office/powerpoint/2010/main" val="1816984872"/>
                </p:ext>
              </p:extLst>
            </p:nvPr>
          </p:nvGraphicFramePr>
          <p:xfrm>
            <a:off x="2329450" y="5268445"/>
            <a:ext cx="1638300" cy="431800"/>
          </p:xfrm>
          <a:graphic>
            <a:graphicData uri="http://schemas.openxmlformats.org/presentationml/2006/ole">
              <mc:AlternateContent xmlns:mc="http://schemas.openxmlformats.org/markup-compatibility/2006">
                <mc:Choice xmlns:v="urn:schemas-microsoft-com:vml" Requires="v">
                  <p:oleObj spid="_x0000_s63185" name="Equation" r:id="rId3" imgW="1638000" imgH="431640" progId="Equation.DSMT4">
                    <p:embed/>
                  </p:oleObj>
                </mc:Choice>
                <mc:Fallback>
                  <p:oleObj name="Equation" r:id="rId3" imgW="1638000" imgH="431640" progId="Equation.DSMT4">
                    <p:embed/>
                    <p:pic>
                      <p:nvPicPr>
                        <p:cNvPr id="68" name="Object 67"/>
                        <p:cNvPicPr/>
                        <p:nvPr/>
                      </p:nvPicPr>
                      <p:blipFill>
                        <a:blip r:embed="rId4"/>
                        <a:stretch>
                          <a:fillRect/>
                        </a:stretch>
                      </p:blipFill>
                      <p:spPr>
                        <a:xfrm>
                          <a:off x="2329450" y="5268445"/>
                          <a:ext cx="1638300" cy="431800"/>
                        </a:xfrm>
                        <a:prstGeom prst="rect">
                          <a:avLst/>
                        </a:prstGeom>
                      </p:spPr>
                    </p:pic>
                  </p:oleObj>
                </mc:Fallback>
              </mc:AlternateContent>
            </a:graphicData>
          </a:graphic>
        </p:graphicFrame>
      </p:grpSp>
      <p:grpSp>
        <p:nvGrpSpPr>
          <p:cNvPr id="35" name="Group 34"/>
          <p:cNvGrpSpPr/>
          <p:nvPr/>
        </p:nvGrpSpPr>
        <p:grpSpPr>
          <a:xfrm>
            <a:off x="3827493" y="2186868"/>
            <a:ext cx="3367990" cy="379445"/>
            <a:chOff x="3733801" y="2351473"/>
            <a:chExt cx="3367990" cy="379445"/>
          </a:xfrm>
        </p:grpSpPr>
        <p:sp>
          <p:nvSpPr>
            <p:cNvPr id="29" name="TextBox 28"/>
            <p:cNvSpPr txBox="1"/>
            <p:nvPr/>
          </p:nvSpPr>
          <p:spPr>
            <a:xfrm>
              <a:off x="3733801" y="2361586"/>
              <a:ext cx="377026" cy="369332"/>
            </a:xfrm>
            <a:prstGeom prst="rect">
              <a:avLst/>
            </a:prstGeom>
            <a:noFill/>
          </p:spPr>
          <p:txBody>
            <a:bodyPr wrap="none" rtlCol="0">
              <a:spAutoFit/>
            </a:bodyPr>
            <a:lstStyle/>
            <a:p>
              <a:r>
                <a:rPr lang="en-US" sz="1600" dirty="0" smtClean="0"/>
                <a:t>If</a:t>
              </a:r>
              <a:r>
                <a:rPr lang="en-US" dirty="0" smtClean="0"/>
                <a:t> </a:t>
              </a:r>
              <a:endParaRPr lang="en-US" dirty="0"/>
            </a:p>
          </p:txBody>
        </p:sp>
        <p:graphicFrame>
          <p:nvGraphicFramePr>
            <p:cNvPr id="30" name="Object 29"/>
            <p:cNvGraphicFramePr>
              <a:graphicFrameLocks noChangeAspect="1"/>
            </p:cNvGraphicFramePr>
            <p:nvPr>
              <p:extLst>
                <p:ext uri="{D42A27DB-BD31-4B8C-83A1-F6EECF244321}">
                  <p14:modId xmlns:p14="http://schemas.microsoft.com/office/powerpoint/2010/main" val="1803827820"/>
                </p:ext>
              </p:extLst>
            </p:nvPr>
          </p:nvGraphicFramePr>
          <p:xfrm>
            <a:off x="4100023" y="2426329"/>
            <a:ext cx="1041149" cy="267724"/>
          </p:xfrm>
          <a:graphic>
            <a:graphicData uri="http://schemas.openxmlformats.org/presentationml/2006/ole">
              <mc:AlternateContent xmlns:mc="http://schemas.openxmlformats.org/markup-compatibility/2006">
                <mc:Choice xmlns:v="urn:schemas-microsoft-com:vml" Requires="v">
                  <p:oleObj spid="_x0000_s63186" name="Equation" r:id="rId5" imgW="888840" imgH="228600" progId="Equation.DSMT4">
                    <p:embed/>
                  </p:oleObj>
                </mc:Choice>
                <mc:Fallback>
                  <p:oleObj name="Equation" r:id="rId5" imgW="888840" imgH="228600" progId="Equation.DSMT4">
                    <p:embed/>
                    <p:pic>
                      <p:nvPicPr>
                        <p:cNvPr id="0" name=""/>
                        <p:cNvPicPr/>
                        <p:nvPr/>
                      </p:nvPicPr>
                      <p:blipFill>
                        <a:blip r:embed="rId6"/>
                        <a:stretch>
                          <a:fillRect/>
                        </a:stretch>
                      </p:blipFill>
                      <p:spPr>
                        <a:xfrm>
                          <a:off x="4100023" y="2426329"/>
                          <a:ext cx="1041149" cy="267724"/>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3839570496"/>
                </p:ext>
              </p:extLst>
            </p:nvPr>
          </p:nvGraphicFramePr>
          <p:xfrm>
            <a:off x="5130381" y="2444184"/>
            <a:ext cx="473233" cy="261094"/>
          </p:xfrm>
          <a:graphic>
            <a:graphicData uri="http://schemas.openxmlformats.org/presentationml/2006/ole">
              <mc:AlternateContent xmlns:mc="http://schemas.openxmlformats.org/markup-compatibility/2006">
                <mc:Choice xmlns:v="urn:schemas-microsoft-com:vml" Requires="v">
                  <p:oleObj spid="_x0000_s63187" name="Equation" r:id="rId7" imgW="368280" imgH="203040" progId="Equation.DSMT4">
                    <p:embed/>
                  </p:oleObj>
                </mc:Choice>
                <mc:Fallback>
                  <p:oleObj name="Equation" r:id="rId7" imgW="368280" imgH="203040" progId="Equation.DSMT4">
                    <p:embed/>
                    <p:pic>
                      <p:nvPicPr>
                        <p:cNvPr id="0" name=""/>
                        <p:cNvPicPr/>
                        <p:nvPr/>
                      </p:nvPicPr>
                      <p:blipFill>
                        <a:blip r:embed="rId8"/>
                        <a:stretch>
                          <a:fillRect/>
                        </a:stretch>
                      </p:blipFill>
                      <p:spPr>
                        <a:xfrm>
                          <a:off x="5130381" y="2444184"/>
                          <a:ext cx="473233" cy="261094"/>
                        </a:xfrm>
                        <a:prstGeom prst="rect">
                          <a:avLst/>
                        </a:prstGeom>
                      </p:spPr>
                    </p:pic>
                  </p:oleObj>
                </mc:Fallback>
              </mc:AlternateContent>
            </a:graphicData>
          </a:graphic>
        </p:graphicFrame>
        <p:sp>
          <p:nvSpPr>
            <p:cNvPr id="32" name="TextBox 31"/>
            <p:cNvSpPr txBox="1"/>
            <p:nvPr/>
          </p:nvSpPr>
          <p:spPr>
            <a:xfrm>
              <a:off x="5744971" y="2351473"/>
              <a:ext cx="910827" cy="369332"/>
            </a:xfrm>
            <a:prstGeom prst="rect">
              <a:avLst/>
            </a:prstGeom>
            <a:noFill/>
          </p:spPr>
          <p:txBody>
            <a:bodyPr wrap="none" rtlCol="0">
              <a:spAutoFit/>
            </a:bodyPr>
            <a:lstStyle/>
            <a:p>
              <a:r>
                <a:rPr lang="en-US" sz="1600" dirty="0"/>
                <a:t>e</a:t>
              </a:r>
              <a:r>
                <a:rPr lang="en-US" sz="1600" dirty="0" smtClean="0"/>
                <a:t>ven if </a:t>
              </a:r>
              <a:r>
                <a:rPr lang="en-US" dirty="0" smtClean="0"/>
                <a:t> </a:t>
              </a:r>
              <a:endParaRPr lang="en-US" dirty="0"/>
            </a:p>
          </p:txBody>
        </p:sp>
        <p:graphicFrame>
          <p:nvGraphicFramePr>
            <p:cNvPr id="33" name="Object 32"/>
            <p:cNvGraphicFramePr>
              <a:graphicFrameLocks noChangeAspect="1"/>
            </p:cNvGraphicFramePr>
            <p:nvPr>
              <p:extLst>
                <p:ext uri="{D42A27DB-BD31-4B8C-83A1-F6EECF244321}">
                  <p14:modId xmlns:p14="http://schemas.microsoft.com/office/powerpoint/2010/main" val="695947164"/>
                </p:ext>
              </p:extLst>
            </p:nvPr>
          </p:nvGraphicFramePr>
          <p:xfrm>
            <a:off x="6534685" y="2405045"/>
            <a:ext cx="567106" cy="300233"/>
          </p:xfrm>
          <a:graphic>
            <a:graphicData uri="http://schemas.openxmlformats.org/presentationml/2006/ole">
              <mc:AlternateContent xmlns:mc="http://schemas.openxmlformats.org/markup-compatibility/2006">
                <mc:Choice xmlns:v="urn:schemas-microsoft-com:vml" Requires="v">
                  <p:oleObj spid="_x0000_s63188" name="Equation" r:id="rId9" imgW="431640" imgH="228600" progId="Equation.DSMT4">
                    <p:embed/>
                  </p:oleObj>
                </mc:Choice>
                <mc:Fallback>
                  <p:oleObj name="Equation" r:id="rId9" imgW="431640" imgH="228600" progId="Equation.DSMT4">
                    <p:embed/>
                    <p:pic>
                      <p:nvPicPr>
                        <p:cNvPr id="0" name=""/>
                        <p:cNvPicPr/>
                        <p:nvPr/>
                      </p:nvPicPr>
                      <p:blipFill>
                        <a:blip r:embed="rId10"/>
                        <a:stretch>
                          <a:fillRect/>
                        </a:stretch>
                      </p:blipFill>
                      <p:spPr>
                        <a:xfrm>
                          <a:off x="6534685" y="2405045"/>
                          <a:ext cx="567106" cy="300233"/>
                        </a:xfrm>
                        <a:prstGeom prst="rect">
                          <a:avLst/>
                        </a:prstGeom>
                      </p:spPr>
                    </p:pic>
                  </p:oleObj>
                </mc:Fallback>
              </mc:AlternateContent>
            </a:graphicData>
          </a:graphic>
        </p:graphicFrame>
      </p:grpSp>
      <p:sp>
        <p:nvSpPr>
          <p:cNvPr id="34" name="TextBox 33"/>
          <p:cNvSpPr txBox="1"/>
          <p:nvPr/>
        </p:nvSpPr>
        <p:spPr>
          <a:xfrm>
            <a:off x="3935181" y="2877423"/>
            <a:ext cx="2720617" cy="369332"/>
          </a:xfrm>
          <a:prstGeom prst="rect">
            <a:avLst/>
          </a:prstGeom>
          <a:noFill/>
        </p:spPr>
        <p:txBody>
          <a:bodyPr wrap="none" rtlCol="0">
            <a:spAutoFit/>
          </a:bodyPr>
          <a:lstStyle/>
          <a:p>
            <a:r>
              <a:rPr lang="en-US" sz="1600" dirty="0" smtClean="0"/>
              <a:t>Self-sustained oscillations! </a:t>
            </a:r>
            <a:r>
              <a:rPr lang="en-US" dirty="0" smtClean="0"/>
              <a:t> </a:t>
            </a:r>
            <a:endParaRPr lang="en-US" dirty="0"/>
          </a:p>
        </p:txBody>
      </p:sp>
      <p:grpSp>
        <p:nvGrpSpPr>
          <p:cNvPr id="44" name="Group 43"/>
          <p:cNvGrpSpPr/>
          <p:nvPr/>
        </p:nvGrpSpPr>
        <p:grpSpPr>
          <a:xfrm>
            <a:off x="3886200" y="3517282"/>
            <a:ext cx="4060825" cy="338554"/>
            <a:chOff x="3886200" y="3517282"/>
            <a:chExt cx="4060825" cy="338554"/>
          </a:xfrm>
        </p:grpSpPr>
        <p:sp>
          <p:nvSpPr>
            <p:cNvPr id="36" name="TextBox 35"/>
            <p:cNvSpPr txBox="1"/>
            <p:nvPr/>
          </p:nvSpPr>
          <p:spPr>
            <a:xfrm>
              <a:off x="3886200" y="3517282"/>
              <a:ext cx="1132041" cy="338554"/>
            </a:xfrm>
            <a:prstGeom prst="rect">
              <a:avLst/>
            </a:prstGeom>
            <a:noFill/>
          </p:spPr>
          <p:txBody>
            <a:bodyPr wrap="none" rtlCol="0">
              <a:spAutoFit/>
            </a:bodyPr>
            <a:lstStyle/>
            <a:p>
              <a:r>
                <a:rPr lang="en-US" sz="1600" dirty="0" smtClean="0"/>
                <a:t>Therefore </a:t>
              </a:r>
              <a:endParaRPr lang="en-US" sz="1600" dirty="0"/>
            </a:p>
          </p:txBody>
        </p:sp>
        <p:graphicFrame>
          <p:nvGraphicFramePr>
            <p:cNvPr id="37" name="Object 36"/>
            <p:cNvGraphicFramePr>
              <a:graphicFrameLocks noChangeAspect="1"/>
            </p:cNvGraphicFramePr>
            <p:nvPr>
              <p:extLst>
                <p:ext uri="{D42A27DB-BD31-4B8C-83A1-F6EECF244321}">
                  <p14:modId xmlns:p14="http://schemas.microsoft.com/office/powerpoint/2010/main" val="1324001913"/>
                </p:ext>
              </p:extLst>
            </p:nvPr>
          </p:nvGraphicFramePr>
          <p:xfrm>
            <a:off x="5088081" y="3558048"/>
            <a:ext cx="497418" cy="263339"/>
          </p:xfrm>
          <a:graphic>
            <a:graphicData uri="http://schemas.openxmlformats.org/presentationml/2006/ole">
              <mc:AlternateContent xmlns:mc="http://schemas.openxmlformats.org/markup-compatibility/2006">
                <mc:Choice xmlns:v="urn:schemas-microsoft-com:vml" Requires="v">
                  <p:oleObj spid="_x0000_s63189" name="Equation" r:id="rId11" imgW="431640" imgH="228600" progId="Equation.DSMT4">
                    <p:embed/>
                  </p:oleObj>
                </mc:Choice>
                <mc:Fallback>
                  <p:oleObj name="Equation" r:id="rId11" imgW="431640" imgH="228600" progId="Equation.DSMT4">
                    <p:embed/>
                    <p:pic>
                      <p:nvPicPr>
                        <p:cNvPr id="0" name=""/>
                        <p:cNvPicPr/>
                        <p:nvPr/>
                      </p:nvPicPr>
                      <p:blipFill>
                        <a:blip r:embed="rId12"/>
                        <a:stretch>
                          <a:fillRect/>
                        </a:stretch>
                      </p:blipFill>
                      <p:spPr>
                        <a:xfrm>
                          <a:off x="5088081" y="3558048"/>
                          <a:ext cx="497418" cy="263339"/>
                        </a:xfrm>
                        <a:prstGeom prst="rect">
                          <a:avLst/>
                        </a:prstGeom>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1779037572"/>
                </p:ext>
              </p:extLst>
            </p:nvPr>
          </p:nvGraphicFramePr>
          <p:xfrm>
            <a:off x="5744971" y="3541184"/>
            <a:ext cx="604145" cy="271865"/>
          </p:xfrm>
          <a:graphic>
            <a:graphicData uri="http://schemas.openxmlformats.org/presentationml/2006/ole">
              <mc:AlternateContent xmlns:mc="http://schemas.openxmlformats.org/markup-compatibility/2006">
                <mc:Choice xmlns:v="urn:schemas-microsoft-com:vml" Requires="v">
                  <p:oleObj spid="_x0000_s63190" name="Equation" r:id="rId13" imgW="507960" imgH="228600" progId="Equation.DSMT4">
                    <p:embed/>
                  </p:oleObj>
                </mc:Choice>
                <mc:Fallback>
                  <p:oleObj name="Equation" r:id="rId13" imgW="507960" imgH="228600" progId="Equation.DSMT4">
                    <p:embed/>
                    <p:pic>
                      <p:nvPicPr>
                        <p:cNvPr id="0" name=""/>
                        <p:cNvPicPr/>
                        <p:nvPr/>
                      </p:nvPicPr>
                      <p:blipFill>
                        <a:blip r:embed="rId14"/>
                        <a:stretch>
                          <a:fillRect/>
                        </a:stretch>
                      </p:blipFill>
                      <p:spPr>
                        <a:xfrm>
                          <a:off x="5744971" y="3541184"/>
                          <a:ext cx="604145" cy="271865"/>
                        </a:xfrm>
                        <a:prstGeom prst="rect">
                          <a:avLst/>
                        </a:prstGeom>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3518454959"/>
                </p:ext>
              </p:extLst>
            </p:nvPr>
          </p:nvGraphicFramePr>
          <p:xfrm>
            <a:off x="6373319" y="3541184"/>
            <a:ext cx="564958" cy="254231"/>
          </p:xfrm>
          <a:graphic>
            <a:graphicData uri="http://schemas.openxmlformats.org/presentationml/2006/ole">
              <mc:AlternateContent xmlns:mc="http://schemas.openxmlformats.org/markup-compatibility/2006">
                <mc:Choice xmlns:v="urn:schemas-microsoft-com:vml" Requires="v">
                  <p:oleObj spid="_x0000_s63191" name="Equation" r:id="rId15" imgW="507960" imgH="228600" progId="Equation.DSMT4">
                    <p:embed/>
                  </p:oleObj>
                </mc:Choice>
                <mc:Fallback>
                  <p:oleObj name="Equation" r:id="rId15" imgW="507960" imgH="228600" progId="Equation.DSMT4">
                    <p:embed/>
                    <p:pic>
                      <p:nvPicPr>
                        <p:cNvPr id="0" name=""/>
                        <p:cNvPicPr/>
                        <p:nvPr/>
                      </p:nvPicPr>
                      <p:blipFill>
                        <a:blip r:embed="rId16"/>
                        <a:stretch>
                          <a:fillRect/>
                        </a:stretch>
                      </p:blipFill>
                      <p:spPr>
                        <a:xfrm>
                          <a:off x="6373319" y="3541184"/>
                          <a:ext cx="564958" cy="254231"/>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990428496"/>
                </p:ext>
              </p:extLst>
            </p:nvPr>
          </p:nvGraphicFramePr>
          <p:xfrm>
            <a:off x="7096125" y="3557588"/>
            <a:ext cx="850900" cy="228600"/>
          </p:xfrm>
          <a:graphic>
            <a:graphicData uri="http://schemas.openxmlformats.org/presentationml/2006/ole">
              <mc:AlternateContent xmlns:mc="http://schemas.openxmlformats.org/markup-compatibility/2006">
                <mc:Choice xmlns:v="urn:schemas-microsoft-com:vml" Requires="v">
                  <p:oleObj spid="_x0000_s63192" name="Equation" r:id="rId17" imgW="850680" imgH="228600" progId="Equation.DSMT4">
                    <p:embed/>
                  </p:oleObj>
                </mc:Choice>
                <mc:Fallback>
                  <p:oleObj name="Equation" r:id="rId17" imgW="850680" imgH="228600" progId="Equation.DSMT4">
                    <p:embed/>
                    <p:pic>
                      <p:nvPicPr>
                        <p:cNvPr id="0" name=""/>
                        <p:cNvPicPr/>
                        <p:nvPr/>
                      </p:nvPicPr>
                      <p:blipFill>
                        <a:blip r:embed="rId18"/>
                        <a:stretch>
                          <a:fillRect/>
                        </a:stretch>
                      </p:blipFill>
                      <p:spPr>
                        <a:xfrm>
                          <a:off x="7096125" y="3557588"/>
                          <a:ext cx="850900" cy="228600"/>
                        </a:xfrm>
                        <a:prstGeom prst="rect">
                          <a:avLst/>
                        </a:prstGeom>
                      </p:spPr>
                    </p:pic>
                  </p:oleObj>
                </mc:Fallback>
              </mc:AlternateContent>
            </a:graphicData>
          </a:graphic>
        </p:graphicFrame>
      </p:grpSp>
      <p:grpSp>
        <p:nvGrpSpPr>
          <p:cNvPr id="48" name="Group 47"/>
          <p:cNvGrpSpPr/>
          <p:nvPr/>
        </p:nvGrpSpPr>
        <p:grpSpPr>
          <a:xfrm>
            <a:off x="0" y="356844"/>
            <a:ext cx="3048000" cy="3607325"/>
            <a:chOff x="0" y="609600"/>
            <a:chExt cx="3048000" cy="3607325"/>
          </a:xfrm>
        </p:grpSpPr>
        <p:grpSp>
          <p:nvGrpSpPr>
            <p:cNvPr id="25" name="Group 24"/>
            <p:cNvGrpSpPr/>
            <p:nvPr/>
          </p:nvGrpSpPr>
          <p:grpSpPr>
            <a:xfrm>
              <a:off x="0" y="609600"/>
              <a:ext cx="3048000" cy="3607325"/>
              <a:chOff x="838200" y="1391231"/>
              <a:chExt cx="3048000" cy="3607325"/>
            </a:xfrm>
          </p:grpSpPr>
          <p:pic>
            <p:nvPicPr>
              <p:cNvPr id="7" name="Picture 6"/>
              <p:cNvPicPr>
                <a:picLocks noChangeAspect="1"/>
              </p:cNvPicPr>
              <p:nvPr/>
            </p:nvPicPr>
            <p:blipFill>
              <a:blip r:embed="rId19"/>
              <a:stretch>
                <a:fillRect/>
              </a:stretch>
            </p:blipFill>
            <p:spPr>
              <a:xfrm rot="5400000">
                <a:off x="558537" y="1670894"/>
                <a:ext cx="3607325" cy="3048000"/>
              </a:xfrm>
              <a:prstGeom prst="rect">
                <a:avLst/>
              </a:prstGeom>
            </p:spPr>
          </p:pic>
          <p:sp>
            <p:nvSpPr>
              <p:cNvPr id="8" name="Oval 7"/>
              <p:cNvSpPr/>
              <p:nvPr/>
            </p:nvSpPr>
            <p:spPr bwMode="auto">
              <a:xfrm>
                <a:off x="1524000" y="2516879"/>
                <a:ext cx="1905000" cy="1848431"/>
              </a:xfrm>
              <a:prstGeom prst="ellipse">
                <a:avLst/>
              </a:prstGeom>
              <a:solidFill>
                <a:srgbClr val="FFC000">
                  <a:alpha val="7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9" name="Group 8"/>
              <p:cNvGrpSpPr/>
              <p:nvPr/>
            </p:nvGrpSpPr>
            <p:grpSpPr>
              <a:xfrm>
                <a:off x="2059152" y="3306680"/>
                <a:ext cx="841536" cy="473528"/>
                <a:chOff x="3058291" y="2586415"/>
                <a:chExt cx="841536" cy="473528"/>
              </a:xfrm>
            </p:grpSpPr>
            <p:sp>
              <p:nvSpPr>
                <p:cNvPr id="10" name="Right Arrow 9"/>
                <p:cNvSpPr/>
                <p:nvPr/>
              </p:nvSpPr>
              <p:spPr bwMode="auto">
                <a:xfrm>
                  <a:off x="3061627" y="2586415"/>
                  <a:ext cx="838200" cy="165377"/>
                </a:xfrm>
                <a:prstGeom prst="rightArrow">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3058291" y="2598278"/>
                  <a:ext cx="356188"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p</a:t>
                  </a:r>
                  <a:endParaRPr lang="en-US" sz="2400" b="1" dirty="0">
                    <a:latin typeface="Times New Roman" panose="02020603050405020304" pitchFamily="18" charset="0"/>
                    <a:cs typeface="Times New Roman" panose="02020603050405020304" pitchFamily="18" charset="0"/>
                  </a:endParaRPr>
                </a:p>
              </p:txBody>
            </p:sp>
          </p:grpSp>
          <p:grpSp>
            <p:nvGrpSpPr>
              <p:cNvPr id="12" name="Group 11"/>
              <p:cNvGrpSpPr/>
              <p:nvPr/>
            </p:nvGrpSpPr>
            <p:grpSpPr>
              <a:xfrm>
                <a:off x="1531384" y="2534231"/>
                <a:ext cx="1949343" cy="1866750"/>
                <a:chOff x="2500204" y="1760688"/>
                <a:chExt cx="1949343" cy="1866750"/>
              </a:xfrm>
            </p:grpSpPr>
            <p:grpSp>
              <p:nvGrpSpPr>
                <p:cNvPr id="13" name="Group 12"/>
                <p:cNvGrpSpPr/>
                <p:nvPr/>
              </p:nvGrpSpPr>
              <p:grpSpPr>
                <a:xfrm>
                  <a:off x="3746540" y="1862756"/>
                  <a:ext cx="703007" cy="1764682"/>
                  <a:chOff x="3746540" y="1862756"/>
                  <a:chExt cx="703007" cy="1764682"/>
                </a:xfrm>
              </p:grpSpPr>
              <p:sp>
                <p:nvSpPr>
                  <p:cNvPr id="20" name="TextBox 19"/>
                  <p:cNvSpPr txBox="1"/>
                  <p:nvPr/>
                </p:nvSpPr>
                <p:spPr>
                  <a:xfrm>
                    <a:off x="3815477" y="1862756"/>
                    <a:ext cx="319318" cy="369332"/>
                  </a:xfrm>
                  <a:prstGeom prst="rect">
                    <a:avLst/>
                  </a:prstGeom>
                  <a:noFill/>
                </p:spPr>
                <p:txBody>
                  <a:bodyPr wrap="none" rtlCol="0">
                    <a:spAutoFit/>
                  </a:bodyPr>
                  <a:lstStyle/>
                  <a:p>
                    <a:r>
                      <a:rPr lang="en-US" b="1" dirty="0" smtClean="0"/>
                      <a:t>+</a:t>
                    </a:r>
                    <a:endParaRPr lang="en-US" b="1" dirty="0"/>
                  </a:p>
                </p:txBody>
              </p:sp>
              <p:sp>
                <p:nvSpPr>
                  <p:cNvPr id="21" name="TextBox 20"/>
                  <p:cNvSpPr txBox="1"/>
                  <p:nvPr/>
                </p:nvSpPr>
                <p:spPr>
                  <a:xfrm>
                    <a:off x="4040273" y="2185008"/>
                    <a:ext cx="319318" cy="369332"/>
                  </a:xfrm>
                  <a:prstGeom prst="rect">
                    <a:avLst/>
                  </a:prstGeom>
                  <a:noFill/>
                </p:spPr>
                <p:txBody>
                  <a:bodyPr wrap="none" rtlCol="0">
                    <a:spAutoFit/>
                  </a:bodyPr>
                  <a:lstStyle/>
                  <a:p>
                    <a:r>
                      <a:rPr lang="en-US" b="1" dirty="0" smtClean="0"/>
                      <a:t>+</a:t>
                    </a:r>
                    <a:endParaRPr lang="en-US" b="1" dirty="0"/>
                  </a:p>
                </p:txBody>
              </p:sp>
              <p:sp>
                <p:nvSpPr>
                  <p:cNvPr id="22" name="TextBox 21"/>
                  <p:cNvSpPr txBox="1"/>
                  <p:nvPr/>
                </p:nvSpPr>
                <p:spPr>
                  <a:xfrm>
                    <a:off x="4130229" y="2572914"/>
                    <a:ext cx="319318" cy="369332"/>
                  </a:xfrm>
                  <a:prstGeom prst="rect">
                    <a:avLst/>
                  </a:prstGeom>
                  <a:noFill/>
                </p:spPr>
                <p:txBody>
                  <a:bodyPr wrap="none" rtlCol="0">
                    <a:spAutoFit/>
                  </a:bodyPr>
                  <a:lstStyle/>
                  <a:p>
                    <a:r>
                      <a:rPr lang="en-US" b="1" dirty="0" smtClean="0"/>
                      <a:t>+</a:t>
                    </a:r>
                    <a:endParaRPr lang="en-US" b="1" dirty="0"/>
                  </a:p>
                </p:txBody>
              </p:sp>
              <p:sp>
                <p:nvSpPr>
                  <p:cNvPr id="23" name="TextBox 22"/>
                  <p:cNvSpPr txBox="1"/>
                  <p:nvPr/>
                </p:nvSpPr>
                <p:spPr>
                  <a:xfrm>
                    <a:off x="4020705" y="2925078"/>
                    <a:ext cx="319318" cy="369332"/>
                  </a:xfrm>
                  <a:prstGeom prst="rect">
                    <a:avLst/>
                  </a:prstGeom>
                  <a:noFill/>
                </p:spPr>
                <p:txBody>
                  <a:bodyPr wrap="none" rtlCol="0">
                    <a:spAutoFit/>
                  </a:bodyPr>
                  <a:lstStyle/>
                  <a:p>
                    <a:r>
                      <a:rPr lang="en-US" b="1" dirty="0" smtClean="0"/>
                      <a:t>+</a:t>
                    </a:r>
                    <a:endParaRPr lang="en-US" b="1" dirty="0"/>
                  </a:p>
                </p:txBody>
              </p:sp>
              <p:sp>
                <p:nvSpPr>
                  <p:cNvPr id="24" name="TextBox 23"/>
                  <p:cNvSpPr txBox="1"/>
                  <p:nvPr/>
                </p:nvSpPr>
                <p:spPr>
                  <a:xfrm>
                    <a:off x="3746540" y="3258106"/>
                    <a:ext cx="319318" cy="369332"/>
                  </a:xfrm>
                  <a:prstGeom prst="rect">
                    <a:avLst/>
                  </a:prstGeom>
                  <a:noFill/>
                </p:spPr>
                <p:txBody>
                  <a:bodyPr wrap="none" rtlCol="0">
                    <a:spAutoFit/>
                  </a:bodyPr>
                  <a:lstStyle/>
                  <a:p>
                    <a:r>
                      <a:rPr lang="en-US" b="1" dirty="0" smtClean="0"/>
                      <a:t>+</a:t>
                    </a:r>
                    <a:endParaRPr lang="en-US" b="1" dirty="0"/>
                  </a:p>
                </p:txBody>
              </p:sp>
            </p:grpSp>
            <p:grpSp>
              <p:nvGrpSpPr>
                <p:cNvPr id="14" name="Group 13"/>
                <p:cNvGrpSpPr/>
                <p:nvPr/>
              </p:nvGrpSpPr>
              <p:grpSpPr>
                <a:xfrm flipH="1">
                  <a:off x="2500204" y="1760688"/>
                  <a:ext cx="645299" cy="1764682"/>
                  <a:chOff x="3746540" y="1862756"/>
                  <a:chExt cx="645299" cy="1764682"/>
                </a:xfrm>
              </p:grpSpPr>
              <p:sp>
                <p:nvSpPr>
                  <p:cNvPr id="15" name="TextBox 14"/>
                  <p:cNvSpPr txBox="1"/>
                  <p:nvPr/>
                </p:nvSpPr>
                <p:spPr>
                  <a:xfrm>
                    <a:off x="3815477" y="1862756"/>
                    <a:ext cx="261610" cy="369332"/>
                  </a:xfrm>
                  <a:prstGeom prst="rect">
                    <a:avLst/>
                  </a:prstGeom>
                  <a:noFill/>
                </p:spPr>
                <p:txBody>
                  <a:bodyPr wrap="none" rtlCol="0">
                    <a:spAutoFit/>
                  </a:bodyPr>
                  <a:lstStyle/>
                  <a:p>
                    <a:r>
                      <a:rPr lang="en-US" b="1" dirty="0"/>
                      <a:t>-</a:t>
                    </a:r>
                  </a:p>
                </p:txBody>
              </p:sp>
              <p:sp>
                <p:nvSpPr>
                  <p:cNvPr id="16" name="TextBox 15"/>
                  <p:cNvSpPr txBox="1"/>
                  <p:nvPr/>
                </p:nvSpPr>
                <p:spPr>
                  <a:xfrm>
                    <a:off x="4040273" y="2185008"/>
                    <a:ext cx="261610" cy="369332"/>
                  </a:xfrm>
                  <a:prstGeom prst="rect">
                    <a:avLst/>
                  </a:prstGeom>
                  <a:noFill/>
                </p:spPr>
                <p:txBody>
                  <a:bodyPr wrap="none" rtlCol="0">
                    <a:spAutoFit/>
                  </a:bodyPr>
                  <a:lstStyle/>
                  <a:p>
                    <a:r>
                      <a:rPr lang="en-US" b="1" dirty="0"/>
                      <a:t>-</a:t>
                    </a:r>
                  </a:p>
                </p:txBody>
              </p:sp>
              <p:sp>
                <p:nvSpPr>
                  <p:cNvPr id="17" name="TextBox 16"/>
                  <p:cNvSpPr txBox="1"/>
                  <p:nvPr/>
                </p:nvSpPr>
                <p:spPr>
                  <a:xfrm>
                    <a:off x="4130229" y="2572914"/>
                    <a:ext cx="261610" cy="369332"/>
                  </a:xfrm>
                  <a:prstGeom prst="rect">
                    <a:avLst/>
                  </a:prstGeom>
                  <a:noFill/>
                </p:spPr>
                <p:txBody>
                  <a:bodyPr wrap="none" rtlCol="0">
                    <a:spAutoFit/>
                  </a:bodyPr>
                  <a:lstStyle/>
                  <a:p>
                    <a:r>
                      <a:rPr lang="en-US" b="1" dirty="0"/>
                      <a:t>-</a:t>
                    </a:r>
                  </a:p>
                </p:txBody>
              </p:sp>
              <p:sp>
                <p:nvSpPr>
                  <p:cNvPr id="18" name="TextBox 17"/>
                  <p:cNvSpPr txBox="1"/>
                  <p:nvPr/>
                </p:nvSpPr>
                <p:spPr>
                  <a:xfrm>
                    <a:off x="4020705" y="2925078"/>
                    <a:ext cx="261610" cy="369332"/>
                  </a:xfrm>
                  <a:prstGeom prst="rect">
                    <a:avLst/>
                  </a:prstGeom>
                  <a:noFill/>
                </p:spPr>
                <p:txBody>
                  <a:bodyPr wrap="none" rtlCol="0">
                    <a:spAutoFit/>
                  </a:bodyPr>
                  <a:lstStyle/>
                  <a:p>
                    <a:r>
                      <a:rPr lang="en-US" b="1" dirty="0"/>
                      <a:t>-</a:t>
                    </a:r>
                  </a:p>
                </p:txBody>
              </p:sp>
              <p:sp>
                <p:nvSpPr>
                  <p:cNvPr id="19" name="TextBox 18"/>
                  <p:cNvSpPr txBox="1"/>
                  <p:nvPr/>
                </p:nvSpPr>
                <p:spPr>
                  <a:xfrm>
                    <a:off x="3746540" y="3258106"/>
                    <a:ext cx="261610" cy="369332"/>
                  </a:xfrm>
                  <a:prstGeom prst="rect">
                    <a:avLst/>
                  </a:prstGeom>
                  <a:noFill/>
                </p:spPr>
                <p:txBody>
                  <a:bodyPr wrap="none" rtlCol="0">
                    <a:spAutoFit/>
                  </a:bodyPr>
                  <a:lstStyle/>
                  <a:p>
                    <a:r>
                      <a:rPr lang="en-US" b="1" dirty="0"/>
                      <a:t>-</a:t>
                    </a:r>
                  </a:p>
                </p:txBody>
              </p:sp>
            </p:grpSp>
          </p:grpSp>
        </p:grpSp>
        <p:sp>
          <p:nvSpPr>
            <p:cNvPr id="41" name="TextBox 40"/>
            <p:cNvSpPr txBox="1"/>
            <p:nvPr/>
          </p:nvSpPr>
          <p:spPr>
            <a:xfrm>
              <a:off x="1460427" y="1874728"/>
              <a:ext cx="692818" cy="369332"/>
            </a:xfrm>
            <a:prstGeom prst="rect">
              <a:avLst/>
            </a:prstGeom>
            <a:noFill/>
          </p:spPr>
          <p:txBody>
            <a:bodyPr wrap="none" rtlCol="0">
              <a:spAutoFit/>
            </a:bodyPr>
            <a:lstStyle/>
            <a:p>
              <a:r>
                <a:rPr lang="el-GR" b="1" dirty="0" smtClean="0"/>
                <a:t>ε</a:t>
              </a:r>
              <a:r>
                <a:rPr lang="en-US" b="1" baseline="-25000" dirty="0" smtClean="0"/>
                <a:t>m</a:t>
              </a:r>
              <a:r>
                <a:rPr lang="en-US" b="1" dirty="0" smtClean="0"/>
                <a:t>&lt;0</a:t>
              </a:r>
              <a:endParaRPr lang="en-US" b="1" dirty="0"/>
            </a:p>
          </p:txBody>
        </p:sp>
        <p:sp>
          <p:nvSpPr>
            <p:cNvPr id="43" name="TextBox 42"/>
            <p:cNvSpPr txBox="1"/>
            <p:nvPr/>
          </p:nvSpPr>
          <p:spPr>
            <a:xfrm>
              <a:off x="2292788" y="3442482"/>
              <a:ext cx="651140" cy="369332"/>
            </a:xfrm>
            <a:prstGeom prst="rect">
              <a:avLst/>
            </a:prstGeom>
            <a:noFill/>
          </p:spPr>
          <p:txBody>
            <a:bodyPr wrap="none" rtlCol="0">
              <a:spAutoFit/>
            </a:bodyPr>
            <a:lstStyle/>
            <a:p>
              <a:r>
                <a:rPr lang="el-GR" b="1" dirty="0" smtClean="0"/>
                <a:t>ε</a:t>
              </a:r>
              <a:r>
                <a:rPr lang="en-US" b="1" baseline="-25000" dirty="0" smtClean="0"/>
                <a:t>d</a:t>
              </a:r>
              <a:r>
                <a:rPr lang="en-US" b="1" dirty="0" smtClean="0"/>
                <a:t>&gt;0</a:t>
              </a:r>
              <a:endParaRPr lang="en-US" b="1" dirty="0"/>
            </a:p>
          </p:txBody>
        </p:sp>
      </p:grpSp>
      <p:sp>
        <p:nvSpPr>
          <p:cNvPr id="45" name="TextBox 44"/>
          <p:cNvSpPr txBox="1"/>
          <p:nvPr/>
        </p:nvSpPr>
        <p:spPr>
          <a:xfrm>
            <a:off x="2835709" y="3951234"/>
            <a:ext cx="5104282" cy="338554"/>
          </a:xfrm>
          <a:prstGeom prst="rect">
            <a:avLst/>
          </a:prstGeom>
          <a:noFill/>
        </p:spPr>
        <p:txBody>
          <a:bodyPr wrap="none" rtlCol="0">
            <a:spAutoFit/>
          </a:bodyPr>
          <a:lstStyle/>
          <a:p>
            <a:r>
              <a:rPr lang="en-US" sz="1600" dirty="0" smtClean="0"/>
              <a:t>Of course this can happen only at a certain frequency </a:t>
            </a:r>
            <a:endParaRPr lang="en-US" sz="1600" dirty="0"/>
          </a:p>
        </p:txBody>
      </p:sp>
      <p:graphicFrame>
        <p:nvGraphicFramePr>
          <p:cNvPr id="3" name="Object 2"/>
          <p:cNvGraphicFramePr>
            <a:graphicFrameLocks noChangeAspect="1"/>
          </p:cNvGraphicFramePr>
          <p:nvPr>
            <p:extLst>
              <p:ext uri="{D42A27DB-BD31-4B8C-83A1-F6EECF244321}">
                <p14:modId xmlns:p14="http://schemas.microsoft.com/office/powerpoint/2010/main" val="768211948"/>
              </p:ext>
            </p:extLst>
          </p:nvPr>
        </p:nvGraphicFramePr>
        <p:xfrm>
          <a:off x="165100" y="4410075"/>
          <a:ext cx="2717800" cy="508000"/>
        </p:xfrm>
        <a:graphic>
          <a:graphicData uri="http://schemas.openxmlformats.org/presentationml/2006/ole">
            <mc:AlternateContent xmlns:mc="http://schemas.openxmlformats.org/markup-compatibility/2006">
              <mc:Choice xmlns:v="urn:schemas-microsoft-com:vml" Requires="v">
                <p:oleObj spid="_x0000_s63193" name="Equation" r:id="rId20" imgW="2717640" imgH="507960" progId="Equation.DSMT4">
                  <p:embed/>
                </p:oleObj>
              </mc:Choice>
              <mc:Fallback>
                <p:oleObj name="Equation" r:id="rId20" imgW="2717640" imgH="507960" progId="Equation.DSMT4">
                  <p:embed/>
                  <p:pic>
                    <p:nvPicPr>
                      <p:cNvPr id="0" name=""/>
                      <p:cNvPicPr/>
                      <p:nvPr/>
                    </p:nvPicPr>
                    <p:blipFill>
                      <a:blip r:embed="rId21"/>
                      <a:stretch>
                        <a:fillRect/>
                      </a:stretch>
                    </p:blipFill>
                    <p:spPr>
                      <a:xfrm>
                        <a:off x="165100" y="4410075"/>
                        <a:ext cx="2717800" cy="508000"/>
                      </a:xfrm>
                      <a:prstGeom prst="rect">
                        <a:avLst/>
                      </a:prstGeom>
                    </p:spPr>
                  </p:pic>
                </p:oleObj>
              </mc:Fallback>
            </mc:AlternateContent>
          </a:graphicData>
        </a:graphic>
      </p:graphicFrame>
      <p:sp>
        <p:nvSpPr>
          <p:cNvPr id="5" name="TextBox 4"/>
          <p:cNvSpPr txBox="1"/>
          <p:nvPr/>
        </p:nvSpPr>
        <p:spPr>
          <a:xfrm>
            <a:off x="2991820" y="4535833"/>
            <a:ext cx="1788759" cy="338554"/>
          </a:xfrm>
          <a:prstGeom prst="rect">
            <a:avLst/>
          </a:prstGeom>
          <a:noFill/>
        </p:spPr>
        <p:txBody>
          <a:bodyPr wrap="none" rtlCol="0">
            <a:spAutoFit/>
          </a:bodyPr>
          <a:lstStyle/>
          <a:p>
            <a:r>
              <a:rPr lang="en-US" sz="1600" dirty="0" smtClean="0"/>
              <a:t>LSP frequency is </a:t>
            </a:r>
            <a:endParaRPr lang="en-US" sz="1600" dirty="0"/>
          </a:p>
        </p:txBody>
      </p:sp>
      <p:graphicFrame>
        <p:nvGraphicFramePr>
          <p:cNvPr id="6" name="Object 5"/>
          <p:cNvGraphicFramePr>
            <a:graphicFrameLocks noChangeAspect="1"/>
          </p:cNvGraphicFramePr>
          <p:nvPr>
            <p:extLst>
              <p:ext uri="{D42A27DB-BD31-4B8C-83A1-F6EECF244321}">
                <p14:modId xmlns:p14="http://schemas.microsoft.com/office/powerpoint/2010/main" val="1020216096"/>
              </p:ext>
            </p:extLst>
          </p:nvPr>
        </p:nvGraphicFramePr>
        <p:xfrm>
          <a:off x="4779389" y="4505506"/>
          <a:ext cx="1384300" cy="508000"/>
        </p:xfrm>
        <a:graphic>
          <a:graphicData uri="http://schemas.openxmlformats.org/presentationml/2006/ole">
            <mc:AlternateContent xmlns:mc="http://schemas.openxmlformats.org/markup-compatibility/2006">
              <mc:Choice xmlns:v="urn:schemas-microsoft-com:vml" Requires="v">
                <p:oleObj spid="_x0000_s63194" name="Equation" r:id="rId22" imgW="1384200" imgH="507960" progId="Equation.DSMT4">
                  <p:embed/>
                </p:oleObj>
              </mc:Choice>
              <mc:Fallback>
                <p:oleObj name="Equation" r:id="rId22" imgW="1384200" imgH="507960" progId="Equation.DSMT4">
                  <p:embed/>
                  <p:pic>
                    <p:nvPicPr>
                      <p:cNvPr id="0" name=""/>
                      <p:cNvPicPr/>
                      <p:nvPr/>
                    </p:nvPicPr>
                    <p:blipFill>
                      <a:blip r:embed="rId23"/>
                      <a:stretch>
                        <a:fillRect/>
                      </a:stretch>
                    </p:blipFill>
                    <p:spPr>
                      <a:xfrm>
                        <a:off x="4779389" y="4505506"/>
                        <a:ext cx="1384300" cy="508000"/>
                      </a:xfrm>
                      <a:prstGeom prst="rect">
                        <a:avLst/>
                      </a:prstGeom>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2871508466"/>
              </p:ext>
            </p:extLst>
          </p:nvPr>
        </p:nvGraphicFramePr>
        <p:xfrm>
          <a:off x="6140450" y="4419600"/>
          <a:ext cx="1993900" cy="482600"/>
        </p:xfrm>
        <a:graphic>
          <a:graphicData uri="http://schemas.openxmlformats.org/presentationml/2006/ole">
            <mc:AlternateContent xmlns:mc="http://schemas.openxmlformats.org/markup-compatibility/2006">
              <mc:Choice xmlns:v="urn:schemas-microsoft-com:vml" Requires="v">
                <p:oleObj spid="_x0000_s63195" name="Equation" r:id="rId24" imgW="1993680" imgH="482400" progId="Equation.DSMT4">
                  <p:embed/>
                </p:oleObj>
              </mc:Choice>
              <mc:Fallback>
                <p:oleObj name="Equation" r:id="rId24" imgW="1993680" imgH="482400" progId="Equation.DSMT4">
                  <p:embed/>
                  <p:pic>
                    <p:nvPicPr>
                      <p:cNvPr id="0" name=""/>
                      <p:cNvPicPr/>
                      <p:nvPr/>
                    </p:nvPicPr>
                    <p:blipFill>
                      <a:blip r:embed="rId25"/>
                      <a:stretch>
                        <a:fillRect/>
                      </a:stretch>
                    </p:blipFill>
                    <p:spPr>
                      <a:xfrm>
                        <a:off x="6140450" y="4419600"/>
                        <a:ext cx="1993900" cy="482600"/>
                      </a:xfrm>
                      <a:prstGeom prst="rect">
                        <a:avLst/>
                      </a:prstGeom>
                    </p:spPr>
                  </p:pic>
                </p:oleObj>
              </mc:Fallback>
            </mc:AlternateContent>
          </a:graphicData>
        </a:graphic>
      </p:graphicFrame>
      <p:sp>
        <p:nvSpPr>
          <p:cNvPr id="46" name="TextBox 45"/>
          <p:cNvSpPr txBox="1"/>
          <p:nvPr/>
        </p:nvSpPr>
        <p:spPr>
          <a:xfrm>
            <a:off x="913945" y="5181600"/>
            <a:ext cx="4057521" cy="369332"/>
          </a:xfrm>
          <a:prstGeom prst="rect">
            <a:avLst/>
          </a:prstGeom>
          <a:noFill/>
        </p:spPr>
        <p:txBody>
          <a:bodyPr wrap="none" rtlCol="0">
            <a:spAutoFit/>
          </a:bodyPr>
          <a:lstStyle/>
          <a:p>
            <a:r>
              <a:rPr lang="en-US" dirty="0" smtClean="0"/>
              <a:t>For a non-spherical particle one gets  </a:t>
            </a:r>
            <a:endParaRPr lang="en-US" dirty="0"/>
          </a:p>
        </p:txBody>
      </p:sp>
      <p:graphicFrame>
        <p:nvGraphicFramePr>
          <p:cNvPr id="47" name="Object 46"/>
          <p:cNvGraphicFramePr>
            <a:graphicFrameLocks noChangeAspect="1"/>
          </p:cNvGraphicFramePr>
          <p:nvPr>
            <p:extLst>
              <p:ext uri="{D42A27DB-BD31-4B8C-83A1-F6EECF244321}">
                <p14:modId xmlns:p14="http://schemas.microsoft.com/office/powerpoint/2010/main" val="596886681"/>
              </p:ext>
            </p:extLst>
          </p:nvPr>
        </p:nvGraphicFramePr>
        <p:xfrm>
          <a:off x="5268913" y="5143500"/>
          <a:ext cx="1333500" cy="482600"/>
        </p:xfrm>
        <a:graphic>
          <a:graphicData uri="http://schemas.openxmlformats.org/presentationml/2006/ole">
            <mc:AlternateContent xmlns:mc="http://schemas.openxmlformats.org/markup-compatibility/2006">
              <mc:Choice xmlns:v="urn:schemas-microsoft-com:vml" Requires="v">
                <p:oleObj spid="_x0000_s63196" name="Equation" r:id="rId26" imgW="1333440" imgH="482400" progId="Equation.DSMT4">
                  <p:embed/>
                </p:oleObj>
              </mc:Choice>
              <mc:Fallback>
                <p:oleObj name="Equation" r:id="rId26" imgW="1333440" imgH="482400" progId="Equation.DSMT4">
                  <p:embed/>
                  <p:pic>
                    <p:nvPicPr>
                      <p:cNvPr id="0" name=""/>
                      <p:cNvPicPr/>
                      <p:nvPr/>
                    </p:nvPicPr>
                    <p:blipFill>
                      <a:blip r:embed="rId27"/>
                      <a:stretch>
                        <a:fillRect/>
                      </a:stretch>
                    </p:blipFill>
                    <p:spPr>
                      <a:xfrm>
                        <a:off x="5268913" y="5143500"/>
                        <a:ext cx="1333500" cy="482600"/>
                      </a:xfrm>
                      <a:prstGeom prst="rect">
                        <a:avLst/>
                      </a:prstGeom>
                    </p:spPr>
                  </p:pic>
                </p:oleObj>
              </mc:Fallback>
            </mc:AlternateContent>
          </a:graphicData>
        </a:graphic>
      </p:graphicFrame>
      <p:grpSp>
        <p:nvGrpSpPr>
          <p:cNvPr id="54" name="Group 53"/>
          <p:cNvGrpSpPr/>
          <p:nvPr/>
        </p:nvGrpSpPr>
        <p:grpSpPr>
          <a:xfrm>
            <a:off x="489642" y="5943600"/>
            <a:ext cx="6730946" cy="855448"/>
            <a:chOff x="489642" y="5943600"/>
            <a:chExt cx="6730946" cy="855448"/>
          </a:xfrm>
        </p:grpSpPr>
        <p:sp>
          <p:nvSpPr>
            <p:cNvPr id="49" name="TextBox 48"/>
            <p:cNvSpPr txBox="1"/>
            <p:nvPr/>
          </p:nvSpPr>
          <p:spPr>
            <a:xfrm>
              <a:off x="489642" y="5943600"/>
              <a:ext cx="6099747" cy="369332"/>
            </a:xfrm>
            <a:prstGeom prst="rect">
              <a:avLst/>
            </a:prstGeom>
            <a:noFill/>
          </p:spPr>
          <p:txBody>
            <a:bodyPr wrap="none" rtlCol="0">
              <a:spAutoFit/>
            </a:bodyPr>
            <a:lstStyle/>
            <a:p>
              <a:r>
                <a:rPr lang="en-US" dirty="0" smtClean="0"/>
                <a:t>For a prolate spheroid particle </a:t>
              </a:r>
              <a:r>
                <a:rPr lang="en-US" i="1" dirty="0" smtClean="0">
                  <a:latin typeface="Times New Roman" panose="02020603050405020304" pitchFamily="18" charset="0"/>
                  <a:cs typeface="Times New Roman" panose="02020603050405020304" pitchFamily="18" charset="0"/>
                </a:rPr>
                <a:t>l&gt;</a:t>
              </a:r>
              <a:r>
                <a:rPr lang="en-US" dirty="0" smtClean="0">
                  <a:latin typeface="Times New Roman" panose="02020603050405020304" pitchFamily="18" charset="0"/>
                  <a:cs typeface="Times New Roman" panose="02020603050405020304" pitchFamily="18" charset="0"/>
                </a:rPr>
                <a:t>1</a:t>
              </a:r>
              <a:r>
                <a:rPr lang="en-US" dirty="0" smtClean="0"/>
                <a:t> and for oblate one </a:t>
              </a:r>
              <a:r>
                <a:rPr lang="en-US" i="1" dirty="0" smtClean="0">
                  <a:latin typeface="Times New Roman" panose="02020603050405020304" pitchFamily="18" charset="0"/>
                  <a:cs typeface="Times New Roman" panose="02020603050405020304" pitchFamily="18" charset="0"/>
                </a:rPr>
                <a:t>l&lt;</a:t>
              </a: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50" name="Oval 49"/>
            <p:cNvSpPr/>
            <p:nvPr/>
          </p:nvSpPr>
          <p:spPr bwMode="auto">
            <a:xfrm>
              <a:off x="1638171" y="6332298"/>
              <a:ext cx="914400" cy="389177"/>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1" name="TextBox 50"/>
            <p:cNvSpPr txBox="1"/>
            <p:nvPr/>
          </p:nvSpPr>
          <p:spPr>
            <a:xfrm>
              <a:off x="1886986" y="6352143"/>
              <a:ext cx="532518"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l</a:t>
              </a:r>
              <a:r>
                <a:rPr lang="en-US" i="1" dirty="0" smtClean="0">
                  <a:latin typeface="Times New Roman" panose="02020603050405020304" pitchFamily="18" charset="0"/>
                  <a:cs typeface="Times New Roman" panose="02020603050405020304" pitchFamily="18" charset="0"/>
                </a:rPr>
                <a:t>&gt;</a:t>
              </a:r>
              <a:r>
                <a:rPr lang="en-US" dirty="0" smtClean="0"/>
                <a:t>1</a:t>
              </a:r>
              <a:endParaRPr lang="en-US" dirty="0"/>
            </a:p>
          </p:txBody>
        </p:sp>
        <p:sp>
          <p:nvSpPr>
            <p:cNvPr id="52" name="Oval 51"/>
            <p:cNvSpPr/>
            <p:nvPr/>
          </p:nvSpPr>
          <p:spPr bwMode="auto">
            <a:xfrm>
              <a:off x="6756471" y="5956167"/>
              <a:ext cx="395716" cy="84288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3" name="TextBox 52"/>
            <p:cNvSpPr txBox="1"/>
            <p:nvPr/>
          </p:nvSpPr>
          <p:spPr>
            <a:xfrm>
              <a:off x="6688070" y="6224682"/>
              <a:ext cx="53251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l&lt;</a:t>
              </a:r>
              <a:r>
                <a:rPr lang="en-US" dirty="0" smtClean="0"/>
                <a:t>1</a:t>
              </a:r>
              <a:endParaRPr lang="en-US" dirty="0"/>
            </a:p>
          </p:txBody>
        </p:sp>
      </p:grpSp>
    </p:spTree>
    <p:extLst>
      <p:ext uri="{BB962C8B-B14F-4D97-AF65-F5344CB8AC3E}">
        <p14:creationId xmlns:p14="http://schemas.microsoft.com/office/powerpoint/2010/main" val="107962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5" grpId="0"/>
      <p:bldP spid="5"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5</a:t>
            </a:fld>
            <a:endParaRPr lang="en-US" dirty="0"/>
          </a:p>
        </p:txBody>
      </p:sp>
      <p:sp>
        <p:nvSpPr>
          <p:cNvPr id="3" name="Title 1"/>
          <p:cNvSpPr>
            <a:spLocks noGrp="1"/>
          </p:cNvSpPr>
          <p:nvPr>
            <p:ph type="title"/>
          </p:nvPr>
        </p:nvSpPr>
        <p:spPr>
          <a:xfrm>
            <a:off x="579422" y="-94968"/>
            <a:ext cx="8229600" cy="1143000"/>
          </a:xfrm>
        </p:spPr>
        <p:txBody>
          <a:bodyPr/>
          <a:lstStyle/>
          <a:p>
            <a:r>
              <a:rPr lang="en-US" sz="3200" dirty="0" smtClean="0"/>
              <a:t>LSP excitation</a:t>
            </a:r>
            <a:endParaRPr lang="en-US" sz="3200" dirty="0"/>
          </a:p>
        </p:txBody>
      </p:sp>
      <p:grpSp>
        <p:nvGrpSpPr>
          <p:cNvPr id="9" name="Group 8"/>
          <p:cNvGrpSpPr/>
          <p:nvPr/>
        </p:nvGrpSpPr>
        <p:grpSpPr>
          <a:xfrm>
            <a:off x="304800" y="937177"/>
            <a:ext cx="2479800" cy="2392846"/>
            <a:chOff x="304800" y="937177"/>
            <a:chExt cx="2479800" cy="2392846"/>
          </a:xfrm>
        </p:grpSpPr>
        <p:pic>
          <p:nvPicPr>
            <p:cNvPr id="2" name="Picture 1"/>
            <p:cNvPicPr>
              <a:picLocks noChangeAspect="1"/>
            </p:cNvPicPr>
            <p:nvPr/>
          </p:nvPicPr>
          <p:blipFill>
            <a:blip r:embed="rId3"/>
            <a:stretch>
              <a:fillRect/>
            </a:stretch>
          </p:blipFill>
          <p:spPr>
            <a:xfrm>
              <a:off x="762000" y="937177"/>
              <a:ext cx="2022600" cy="2392846"/>
            </a:xfrm>
            <a:prstGeom prst="rect">
              <a:avLst/>
            </a:prstGeom>
          </p:spPr>
        </p:pic>
        <p:cxnSp>
          <p:nvCxnSpPr>
            <p:cNvPr id="7" name="Straight Arrow Connector 6"/>
            <p:cNvCxnSpPr/>
            <p:nvPr/>
          </p:nvCxnSpPr>
          <p:spPr bwMode="auto">
            <a:xfrm>
              <a:off x="304800" y="1447800"/>
              <a:ext cx="21336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TextBox 7"/>
            <p:cNvSpPr txBox="1"/>
            <p:nvPr/>
          </p:nvSpPr>
          <p:spPr>
            <a:xfrm>
              <a:off x="838200" y="1018605"/>
              <a:ext cx="556563" cy="369332"/>
            </a:xfrm>
            <a:prstGeom prst="rect">
              <a:avLst/>
            </a:prstGeom>
            <a:noFill/>
          </p:spPr>
          <p:txBody>
            <a:bodyPr wrap="none" rtlCol="0">
              <a:spAutoFit/>
            </a:bodyPr>
            <a:lstStyle/>
            <a:p>
              <a:r>
                <a:rPr lang="en-US" dirty="0" smtClean="0"/>
                <a:t>E(t)</a:t>
              </a:r>
              <a:endParaRPr lang="en-US" dirty="0"/>
            </a:p>
          </p:txBody>
        </p:sp>
      </p:grpSp>
      <p:graphicFrame>
        <p:nvGraphicFramePr>
          <p:cNvPr id="11" name="Object 10"/>
          <p:cNvGraphicFramePr>
            <a:graphicFrameLocks noChangeAspect="1"/>
          </p:cNvGraphicFramePr>
          <p:nvPr>
            <p:extLst>
              <p:ext uri="{D42A27DB-BD31-4B8C-83A1-F6EECF244321}">
                <p14:modId xmlns:p14="http://schemas.microsoft.com/office/powerpoint/2010/main" val="865061355"/>
              </p:ext>
            </p:extLst>
          </p:nvPr>
        </p:nvGraphicFramePr>
        <p:xfrm>
          <a:off x="3657600" y="1476469"/>
          <a:ext cx="863600" cy="482600"/>
        </p:xfrm>
        <a:graphic>
          <a:graphicData uri="http://schemas.openxmlformats.org/presentationml/2006/ole">
            <mc:AlternateContent xmlns:mc="http://schemas.openxmlformats.org/markup-compatibility/2006">
              <mc:Choice xmlns:v="urn:schemas-microsoft-com:vml" Requires="v">
                <p:oleObj spid="_x0000_s64918" name="Equation" r:id="rId4" imgW="863280" imgH="482400" progId="Equation.DSMT4">
                  <p:embed/>
                </p:oleObj>
              </mc:Choice>
              <mc:Fallback>
                <p:oleObj name="Equation" r:id="rId4" imgW="863280" imgH="482400" progId="Equation.DSMT4">
                  <p:embed/>
                  <p:pic>
                    <p:nvPicPr>
                      <p:cNvPr id="0" name=""/>
                      <p:cNvPicPr/>
                      <p:nvPr/>
                    </p:nvPicPr>
                    <p:blipFill>
                      <a:blip r:embed="rId5"/>
                      <a:stretch>
                        <a:fillRect/>
                      </a:stretch>
                    </p:blipFill>
                    <p:spPr>
                      <a:xfrm>
                        <a:off x="3657600" y="1476469"/>
                        <a:ext cx="863600" cy="4826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89584417"/>
              </p:ext>
            </p:extLst>
          </p:nvPr>
        </p:nvGraphicFramePr>
        <p:xfrm>
          <a:off x="1479550" y="3330575"/>
          <a:ext cx="6248400" cy="1346200"/>
        </p:xfrm>
        <a:graphic>
          <a:graphicData uri="http://schemas.openxmlformats.org/presentationml/2006/ole">
            <mc:AlternateContent xmlns:mc="http://schemas.openxmlformats.org/markup-compatibility/2006">
              <mc:Choice xmlns:v="urn:schemas-microsoft-com:vml" Requires="v">
                <p:oleObj spid="_x0000_s64919" name="Equation" r:id="rId6" imgW="6248160" imgH="1346040" progId="Equation.DSMT4">
                  <p:embed/>
                </p:oleObj>
              </mc:Choice>
              <mc:Fallback>
                <p:oleObj name="Equation" r:id="rId6" imgW="6248160" imgH="1346040" progId="Equation.DSMT4">
                  <p:embed/>
                  <p:pic>
                    <p:nvPicPr>
                      <p:cNvPr id="0" name=""/>
                      <p:cNvPicPr/>
                      <p:nvPr/>
                    </p:nvPicPr>
                    <p:blipFill>
                      <a:blip r:embed="rId7"/>
                      <a:stretch>
                        <a:fillRect/>
                      </a:stretch>
                    </p:blipFill>
                    <p:spPr>
                      <a:xfrm>
                        <a:off x="1479550" y="3330575"/>
                        <a:ext cx="6248400" cy="1346200"/>
                      </a:xfrm>
                      <a:prstGeom prst="rect">
                        <a:avLst/>
                      </a:prstGeom>
                    </p:spPr>
                  </p:pic>
                </p:oleObj>
              </mc:Fallback>
            </mc:AlternateContent>
          </a:graphicData>
        </a:graphic>
      </p:graphicFrame>
      <p:grpSp>
        <p:nvGrpSpPr>
          <p:cNvPr id="5" name="Group 4"/>
          <p:cNvGrpSpPr/>
          <p:nvPr/>
        </p:nvGrpSpPr>
        <p:grpSpPr>
          <a:xfrm>
            <a:off x="3335828" y="2482639"/>
            <a:ext cx="2420912" cy="307777"/>
            <a:chOff x="3335828" y="2482639"/>
            <a:chExt cx="2420912" cy="307777"/>
          </a:xfrm>
        </p:grpSpPr>
        <p:sp>
          <p:nvSpPr>
            <p:cNvPr id="13" name="TextBox 12"/>
            <p:cNvSpPr txBox="1"/>
            <p:nvPr/>
          </p:nvSpPr>
          <p:spPr>
            <a:xfrm>
              <a:off x="3335828" y="2482639"/>
              <a:ext cx="1507144" cy="307777"/>
            </a:xfrm>
            <a:prstGeom prst="rect">
              <a:avLst/>
            </a:prstGeom>
            <a:noFill/>
          </p:spPr>
          <p:txBody>
            <a:bodyPr wrap="none" rtlCol="0">
              <a:spAutoFit/>
            </a:bodyPr>
            <a:lstStyle/>
            <a:p>
              <a:r>
                <a:rPr lang="en-US" sz="1400" dirty="0" smtClean="0"/>
                <a:t>Near resonance </a:t>
              </a:r>
              <a:endParaRPr lang="en-US" sz="1400" dirty="0"/>
            </a:p>
          </p:txBody>
        </p:sp>
        <p:graphicFrame>
          <p:nvGraphicFramePr>
            <p:cNvPr id="14" name="Object 13"/>
            <p:cNvGraphicFramePr>
              <a:graphicFrameLocks noChangeAspect="1"/>
            </p:cNvGraphicFramePr>
            <p:nvPr>
              <p:extLst>
                <p:ext uri="{D42A27DB-BD31-4B8C-83A1-F6EECF244321}">
                  <p14:modId xmlns:p14="http://schemas.microsoft.com/office/powerpoint/2010/main" val="1876574131"/>
                </p:ext>
              </p:extLst>
            </p:nvPr>
          </p:nvGraphicFramePr>
          <p:xfrm>
            <a:off x="4898679" y="2485105"/>
            <a:ext cx="858061" cy="302845"/>
          </p:xfrm>
          <a:graphic>
            <a:graphicData uri="http://schemas.openxmlformats.org/presentationml/2006/ole">
              <mc:AlternateContent xmlns:mc="http://schemas.openxmlformats.org/markup-compatibility/2006">
                <mc:Choice xmlns:v="urn:schemas-microsoft-com:vml" Requires="v">
                  <p:oleObj spid="_x0000_s64920" name="Equation" r:id="rId8" imgW="647640" imgH="228600" progId="Equation.DSMT4">
                    <p:embed/>
                  </p:oleObj>
                </mc:Choice>
                <mc:Fallback>
                  <p:oleObj name="Equation" r:id="rId8" imgW="647640" imgH="228600" progId="Equation.DSMT4">
                    <p:embed/>
                    <p:pic>
                      <p:nvPicPr>
                        <p:cNvPr id="0" name=""/>
                        <p:cNvPicPr/>
                        <p:nvPr/>
                      </p:nvPicPr>
                      <p:blipFill>
                        <a:blip r:embed="rId9"/>
                        <a:stretch>
                          <a:fillRect/>
                        </a:stretch>
                      </p:blipFill>
                      <p:spPr>
                        <a:xfrm>
                          <a:off x="4898679" y="2485105"/>
                          <a:ext cx="858061" cy="302845"/>
                        </a:xfrm>
                        <a:prstGeom prst="rect">
                          <a:avLst/>
                        </a:prstGeom>
                      </p:spPr>
                    </p:pic>
                  </p:oleObj>
                </mc:Fallback>
              </mc:AlternateContent>
            </a:graphicData>
          </a:graphic>
        </p:graphicFrame>
      </p:grpSp>
      <p:sp>
        <p:nvSpPr>
          <p:cNvPr id="15" name="TextBox 14"/>
          <p:cNvSpPr txBox="1"/>
          <p:nvPr/>
        </p:nvSpPr>
        <p:spPr>
          <a:xfrm>
            <a:off x="749174" y="4800600"/>
            <a:ext cx="1965603" cy="307777"/>
          </a:xfrm>
          <a:prstGeom prst="rect">
            <a:avLst/>
          </a:prstGeom>
          <a:noFill/>
        </p:spPr>
        <p:txBody>
          <a:bodyPr wrap="none" rtlCol="0">
            <a:spAutoFit/>
          </a:bodyPr>
          <a:lstStyle/>
          <a:p>
            <a:r>
              <a:rPr lang="en-US" sz="1400" dirty="0" smtClean="0"/>
              <a:t>Introduce polarizability</a:t>
            </a:r>
            <a:endParaRPr lang="en-US" sz="1400" dirty="0"/>
          </a:p>
        </p:txBody>
      </p:sp>
      <p:graphicFrame>
        <p:nvGraphicFramePr>
          <p:cNvPr id="16" name="Object 15"/>
          <p:cNvGraphicFramePr>
            <a:graphicFrameLocks noChangeAspect="1"/>
          </p:cNvGraphicFramePr>
          <p:nvPr>
            <p:extLst>
              <p:ext uri="{D42A27DB-BD31-4B8C-83A1-F6EECF244321}">
                <p14:modId xmlns:p14="http://schemas.microsoft.com/office/powerpoint/2010/main" val="2193633801"/>
              </p:ext>
            </p:extLst>
          </p:nvPr>
        </p:nvGraphicFramePr>
        <p:xfrm>
          <a:off x="2912021" y="4687435"/>
          <a:ext cx="3073400" cy="469900"/>
        </p:xfrm>
        <a:graphic>
          <a:graphicData uri="http://schemas.openxmlformats.org/presentationml/2006/ole">
            <mc:AlternateContent xmlns:mc="http://schemas.openxmlformats.org/markup-compatibility/2006">
              <mc:Choice xmlns:v="urn:schemas-microsoft-com:vml" Requires="v">
                <p:oleObj spid="_x0000_s64921" name="Equation" r:id="rId10" imgW="3073320" imgH="469800" progId="Equation.DSMT4">
                  <p:embed/>
                </p:oleObj>
              </mc:Choice>
              <mc:Fallback>
                <p:oleObj name="Equation" r:id="rId10" imgW="3073320" imgH="469800" progId="Equation.DSMT4">
                  <p:embed/>
                  <p:pic>
                    <p:nvPicPr>
                      <p:cNvPr id="0" name=""/>
                      <p:cNvPicPr/>
                      <p:nvPr/>
                    </p:nvPicPr>
                    <p:blipFill>
                      <a:blip r:embed="rId11"/>
                      <a:stretch>
                        <a:fillRect/>
                      </a:stretch>
                    </p:blipFill>
                    <p:spPr>
                      <a:xfrm>
                        <a:off x="2912021" y="4687435"/>
                        <a:ext cx="3073400" cy="46990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51696941"/>
              </p:ext>
            </p:extLst>
          </p:nvPr>
        </p:nvGraphicFramePr>
        <p:xfrm>
          <a:off x="6464683" y="4663700"/>
          <a:ext cx="1778000" cy="457200"/>
        </p:xfrm>
        <a:graphic>
          <a:graphicData uri="http://schemas.openxmlformats.org/presentationml/2006/ole">
            <mc:AlternateContent xmlns:mc="http://schemas.openxmlformats.org/markup-compatibility/2006">
              <mc:Choice xmlns:v="urn:schemas-microsoft-com:vml" Requires="v">
                <p:oleObj spid="_x0000_s64922" name="Equation" r:id="rId12" imgW="1777680" imgH="457200" progId="Equation.DSMT4">
                  <p:embed/>
                </p:oleObj>
              </mc:Choice>
              <mc:Fallback>
                <p:oleObj name="Equation" r:id="rId12" imgW="1777680" imgH="457200" progId="Equation.DSMT4">
                  <p:embed/>
                  <p:pic>
                    <p:nvPicPr>
                      <p:cNvPr id="0" name=""/>
                      <p:cNvPicPr/>
                      <p:nvPr/>
                    </p:nvPicPr>
                    <p:blipFill>
                      <a:blip r:embed="rId13"/>
                      <a:stretch>
                        <a:fillRect/>
                      </a:stretch>
                    </p:blipFill>
                    <p:spPr>
                      <a:xfrm>
                        <a:off x="6464683" y="4663700"/>
                        <a:ext cx="1778000" cy="457200"/>
                      </a:xfrm>
                      <a:prstGeom prst="rect">
                        <a:avLst/>
                      </a:prstGeom>
                    </p:spPr>
                  </p:pic>
                </p:oleObj>
              </mc:Fallback>
            </mc:AlternateContent>
          </a:graphicData>
        </a:graphic>
      </p:graphicFrame>
      <p:grpSp>
        <p:nvGrpSpPr>
          <p:cNvPr id="6" name="Group 5"/>
          <p:cNvGrpSpPr/>
          <p:nvPr/>
        </p:nvGrpSpPr>
        <p:grpSpPr>
          <a:xfrm>
            <a:off x="609600" y="5354538"/>
            <a:ext cx="7538158" cy="419100"/>
            <a:chOff x="609600" y="5354538"/>
            <a:chExt cx="7538158" cy="419100"/>
          </a:xfrm>
        </p:grpSpPr>
        <p:sp>
          <p:nvSpPr>
            <p:cNvPr id="17" name="TextBox 16"/>
            <p:cNvSpPr txBox="1"/>
            <p:nvPr/>
          </p:nvSpPr>
          <p:spPr>
            <a:xfrm>
              <a:off x="609600" y="5410200"/>
              <a:ext cx="5934638" cy="307777"/>
            </a:xfrm>
            <a:prstGeom prst="rect">
              <a:avLst/>
            </a:prstGeom>
            <a:noFill/>
          </p:spPr>
          <p:txBody>
            <a:bodyPr wrap="none" rtlCol="0">
              <a:spAutoFit/>
            </a:bodyPr>
            <a:lstStyle/>
            <a:p>
              <a:r>
                <a:rPr lang="en-US" sz="1400" dirty="0" smtClean="0"/>
                <a:t>It is easy to see that this is the solution of equation for a driven oscillator </a:t>
              </a:r>
              <a:endParaRPr lang="en-US" sz="1400" dirty="0"/>
            </a:p>
          </p:txBody>
        </p:sp>
        <p:graphicFrame>
          <p:nvGraphicFramePr>
            <p:cNvPr id="19" name="Object 18"/>
            <p:cNvGraphicFramePr>
              <a:graphicFrameLocks noChangeAspect="1"/>
            </p:cNvGraphicFramePr>
            <p:nvPr>
              <p:extLst>
                <p:ext uri="{D42A27DB-BD31-4B8C-83A1-F6EECF244321}">
                  <p14:modId xmlns:p14="http://schemas.microsoft.com/office/powerpoint/2010/main" val="4150575613"/>
                </p:ext>
              </p:extLst>
            </p:nvPr>
          </p:nvGraphicFramePr>
          <p:xfrm>
            <a:off x="6395158" y="5354538"/>
            <a:ext cx="1752600" cy="419100"/>
          </p:xfrm>
          <a:graphic>
            <a:graphicData uri="http://schemas.openxmlformats.org/presentationml/2006/ole">
              <mc:AlternateContent xmlns:mc="http://schemas.openxmlformats.org/markup-compatibility/2006">
                <mc:Choice xmlns:v="urn:schemas-microsoft-com:vml" Requires="v">
                  <p:oleObj spid="_x0000_s64923" name="Equation" r:id="rId14" imgW="1752480" imgH="419040" progId="Equation.DSMT4">
                    <p:embed/>
                  </p:oleObj>
                </mc:Choice>
                <mc:Fallback>
                  <p:oleObj name="Equation" r:id="rId14" imgW="1752480" imgH="419040" progId="Equation.DSMT4">
                    <p:embed/>
                    <p:pic>
                      <p:nvPicPr>
                        <p:cNvPr id="0" name=""/>
                        <p:cNvPicPr/>
                        <p:nvPr/>
                      </p:nvPicPr>
                      <p:blipFill>
                        <a:blip r:embed="rId15"/>
                        <a:stretch>
                          <a:fillRect/>
                        </a:stretch>
                      </p:blipFill>
                      <p:spPr>
                        <a:xfrm>
                          <a:off x="6395158" y="5354538"/>
                          <a:ext cx="1752600" cy="419100"/>
                        </a:xfrm>
                        <a:prstGeom prst="rect">
                          <a:avLst/>
                        </a:prstGeom>
                      </p:spPr>
                    </p:pic>
                  </p:oleObj>
                </mc:Fallback>
              </mc:AlternateContent>
            </a:graphicData>
          </a:graphic>
        </p:graphicFrame>
      </p:grpSp>
      <p:sp>
        <p:nvSpPr>
          <p:cNvPr id="20" name="TextBox 19"/>
          <p:cNvSpPr txBox="1"/>
          <p:nvPr/>
        </p:nvSpPr>
        <p:spPr>
          <a:xfrm>
            <a:off x="7353683" y="5108377"/>
            <a:ext cx="184731" cy="369332"/>
          </a:xfrm>
          <a:prstGeom prst="rect">
            <a:avLst/>
          </a:prstGeom>
          <a:noFill/>
        </p:spPr>
        <p:txBody>
          <a:bodyPr wrap="none" rtlCol="0">
            <a:spAutoFit/>
          </a:bodyPr>
          <a:lstStyle/>
          <a:p>
            <a:endParaRPr lang="en-US" dirty="0"/>
          </a:p>
        </p:txBody>
      </p:sp>
      <p:graphicFrame>
        <p:nvGraphicFramePr>
          <p:cNvPr id="21" name="Object 20"/>
          <p:cNvGraphicFramePr>
            <a:graphicFrameLocks noChangeAspect="1"/>
          </p:cNvGraphicFramePr>
          <p:nvPr>
            <p:extLst>
              <p:ext uri="{D42A27DB-BD31-4B8C-83A1-F6EECF244321}">
                <p14:modId xmlns:p14="http://schemas.microsoft.com/office/powerpoint/2010/main" val="815822421"/>
              </p:ext>
            </p:extLst>
          </p:nvPr>
        </p:nvGraphicFramePr>
        <p:xfrm>
          <a:off x="152400" y="5956654"/>
          <a:ext cx="3835400" cy="495300"/>
        </p:xfrm>
        <a:graphic>
          <a:graphicData uri="http://schemas.openxmlformats.org/presentationml/2006/ole">
            <mc:AlternateContent xmlns:mc="http://schemas.openxmlformats.org/markup-compatibility/2006">
              <mc:Choice xmlns:v="urn:schemas-microsoft-com:vml" Requires="v">
                <p:oleObj spid="_x0000_s64924" name="Equation" r:id="rId16" imgW="3835080" imgH="495000" progId="Equation.DSMT4">
                  <p:embed/>
                </p:oleObj>
              </mc:Choice>
              <mc:Fallback>
                <p:oleObj name="Equation" r:id="rId16" imgW="3835080" imgH="495000" progId="Equation.DSMT4">
                  <p:embed/>
                  <p:pic>
                    <p:nvPicPr>
                      <p:cNvPr id="0" name=""/>
                      <p:cNvPicPr/>
                      <p:nvPr/>
                    </p:nvPicPr>
                    <p:blipFill>
                      <a:blip r:embed="rId17"/>
                      <a:stretch>
                        <a:fillRect/>
                      </a:stretch>
                    </p:blipFill>
                    <p:spPr>
                      <a:xfrm>
                        <a:off x="152400" y="5956654"/>
                        <a:ext cx="3835400" cy="495300"/>
                      </a:xfrm>
                      <a:prstGeom prst="rect">
                        <a:avLst/>
                      </a:prstGeom>
                    </p:spPr>
                  </p:pic>
                </p:oleObj>
              </mc:Fallback>
            </mc:AlternateContent>
          </a:graphicData>
        </a:graphic>
      </p:graphicFrame>
      <p:sp>
        <p:nvSpPr>
          <p:cNvPr id="22" name="TextBox 21"/>
          <p:cNvSpPr txBox="1"/>
          <p:nvPr/>
        </p:nvSpPr>
        <p:spPr>
          <a:xfrm>
            <a:off x="4521200" y="6019800"/>
            <a:ext cx="3837910" cy="307777"/>
          </a:xfrm>
          <a:prstGeom prst="rect">
            <a:avLst/>
          </a:prstGeom>
          <a:noFill/>
        </p:spPr>
        <p:txBody>
          <a:bodyPr wrap="none" rtlCol="0">
            <a:spAutoFit/>
          </a:bodyPr>
          <a:lstStyle/>
          <a:p>
            <a:r>
              <a:rPr lang="en-US" sz="1400" dirty="0" smtClean="0"/>
              <a:t>Simply a collective motion of all carriers inside</a:t>
            </a:r>
            <a:endParaRPr lang="en-US" sz="1400" dirty="0"/>
          </a:p>
        </p:txBody>
      </p:sp>
    </p:spTree>
    <p:extLst>
      <p:ext uri="{BB962C8B-B14F-4D97-AF65-F5344CB8AC3E}">
        <p14:creationId xmlns:p14="http://schemas.microsoft.com/office/powerpoint/2010/main" val="166534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98068" y="3891895"/>
            <a:ext cx="7143750" cy="3276600"/>
            <a:chOff x="398068" y="3891895"/>
            <a:chExt cx="7143750" cy="3276600"/>
          </a:xfrm>
        </p:grpSpPr>
        <p:grpSp>
          <p:nvGrpSpPr>
            <p:cNvPr id="21" name="Group 20"/>
            <p:cNvGrpSpPr/>
            <p:nvPr/>
          </p:nvGrpSpPr>
          <p:grpSpPr>
            <a:xfrm>
              <a:off x="398068" y="3891895"/>
              <a:ext cx="7143750" cy="3276600"/>
              <a:chOff x="609600" y="1162050"/>
              <a:chExt cx="7143750" cy="3276600"/>
            </a:xfrm>
          </p:grpSpPr>
          <p:pic>
            <p:nvPicPr>
              <p:cNvPr id="22" name="Picture 14" descr="(Left) Surface plasmon resonance where the free electrons in the metal nanoparticle are driven into oscillation due to a strong coupling with a specific wavelength of incident light. (Right) Dark field microscopy image of 60 nm silver nanoparticles (Product No. 7308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143750" cy="240030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bwMode="auto">
              <a:xfrm>
                <a:off x="4248150" y="1162050"/>
                <a:ext cx="3505200" cy="3276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24" name="TextBox 23"/>
            <p:cNvSpPr txBox="1"/>
            <p:nvPr/>
          </p:nvSpPr>
          <p:spPr>
            <a:xfrm>
              <a:off x="1143000" y="4416455"/>
              <a:ext cx="466794" cy="369332"/>
            </a:xfrm>
            <a:prstGeom prst="rect">
              <a:avLst/>
            </a:prstGeom>
            <a:noFill/>
          </p:spPr>
          <p:txBody>
            <a:bodyPr wrap="none" rtlCol="0">
              <a:spAutoFit/>
            </a:bodyPr>
            <a:lstStyle/>
            <a:p>
              <a:r>
                <a:rPr lang="en-US" dirty="0" smtClean="0"/>
                <a:t>Ag</a:t>
              </a:r>
              <a:endParaRPr lang="en-US" dirty="0"/>
            </a:p>
          </p:txBody>
        </p:sp>
      </p:grpSp>
      <p:sp>
        <p:nvSpPr>
          <p:cNvPr id="2" name="Title 1"/>
          <p:cNvSpPr>
            <a:spLocks noGrp="1"/>
          </p:cNvSpPr>
          <p:nvPr>
            <p:ph type="title"/>
          </p:nvPr>
        </p:nvSpPr>
        <p:spPr>
          <a:xfrm>
            <a:off x="457200" y="48345"/>
            <a:ext cx="8229600" cy="1143000"/>
          </a:xfrm>
        </p:spPr>
        <p:txBody>
          <a:bodyPr/>
          <a:lstStyle/>
          <a:p>
            <a:r>
              <a:rPr lang="en-US" sz="3200" dirty="0" smtClean="0"/>
              <a:t>LSP field enhancement near resonance</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729729907"/>
              </p:ext>
            </p:extLst>
          </p:nvPr>
        </p:nvGraphicFramePr>
        <p:xfrm>
          <a:off x="966883" y="982265"/>
          <a:ext cx="3860800" cy="635000"/>
        </p:xfrm>
        <a:graphic>
          <a:graphicData uri="http://schemas.openxmlformats.org/presentationml/2006/ole">
            <mc:AlternateContent xmlns:mc="http://schemas.openxmlformats.org/markup-compatibility/2006">
              <mc:Choice xmlns:v="urn:schemas-microsoft-com:vml" Requires="v">
                <p:oleObj spid="_x0000_s65852" name="Equation" r:id="rId4" imgW="3860640" imgH="634680" progId="Equation.DSMT4">
                  <p:embed/>
                </p:oleObj>
              </mc:Choice>
              <mc:Fallback>
                <p:oleObj name="Equation" r:id="rId4" imgW="3860640" imgH="634680" progId="Equation.DSMT4">
                  <p:embed/>
                  <p:pic>
                    <p:nvPicPr>
                      <p:cNvPr id="0" name=""/>
                      <p:cNvPicPr/>
                      <p:nvPr/>
                    </p:nvPicPr>
                    <p:blipFill>
                      <a:blip r:embed="rId5"/>
                      <a:stretch>
                        <a:fillRect/>
                      </a:stretch>
                    </p:blipFill>
                    <p:spPr>
                      <a:xfrm>
                        <a:off x="966883" y="982265"/>
                        <a:ext cx="3860800" cy="635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03978204"/>
              </p:ext>
            </p:extLst>
          </p:nvPr>
        </p:nvGraphicFramePr>
        <p:xfrm>
          <a:off x="5170584" y="1031184"/>
          <a:ext cx="914400" cy="311285"/>
        </p:xfrm>
        <a:graphic>
          <a:graphicData uri="http://schemas.openxmlformats.org/presentationml/2006/ole">
            <mc:AlternateContent xmlns:mc="http://schemas.openxmlformats.org/markup-compatibility/2006">
              <mc:Choice xmlns:v="urn:schemas-microsoft-com:vml" Requires="v">
                <p:oleObj spid="_x0000_s65853" name="Equation" r:id="rId6" imgW="596880" imgH="203040" progId="Equation.DSMT4">
                  <p:embed/>
                </p:oleObj>
              </mc:Choice>
              <mc:Fallback>
                <p:oleObj name="Equation" r:id="rId6" imgW="596880" imgH="203040" progId="Equation.DSMT4">
                  <p:embed/>
                  <p:pic>
                    <p:nvPicPr>
                      <p:cNvPr id="0" name=""/>
                      <p:cNvPicPr/>
                      <p:nvPr/>
                    </p:nvPicPr>
                    <p:blipFill>
                      <a:blip r:embed="rId7"/>
                      <a:stretch>
                        <a:fillRect/>
                      </a:stretch>
                    </p:blipFill>
                    <p:spPr>
                      <a:xfrm>
                        <a:off x="5170584" y="1031184"/>
                        <a:ext cx="914400" cy="31128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53938377"/>
              </p:ext>
            </p:extLst>
          </p:nvPr>
        </p:nvGraphicFramePr>
        <p:xfrm>
          <a:off x="933546" y="1685527"/>
          <a:ext cx="3263900" cy="457200"/>
        </p:xfrm>
        <a:graphic>
          <a:graphicData uri="http://schemas.openxmlformats.org/presentationml/2006/ole">
            <mc:AlternateContent xmlns:mc="http://schemas.openxmlformats.org/markup-compatibility/2006">
              <mc:Choice xmlns:v="urn:schemas-microsoft-com:vml" Requires="v">
                <p:oleObj spid="_x0000_s65854" name="Equation" r:id="rId8" imgW="3263760" imgH="457200" progId="Equation.DSMT4">
                  <p:embed/>
                </p:oleObj>
              </mc:Choice>
              <mc:Fallback>
                <p:oleObj name="Equation" r:id="rId8" imgW="3263760" imgH="457200" progId="Equation.DSMT4">
                  <p:embed/>
                  <p:pic>
                    <p:nvPicPr>
                      <p:cNvPr id="0" name=""/>
                      <p:cNvPicPr/>
                      <p:nvPr/>
                    </p:nvPicPr>
                    <p:blipFill>
                      <a:blip r:embed="rId9"/>
                      <a:stretch>
                        <a:fillRect/>
                      </a:stretch>
                    </p:blipFill>
                    <p:spPr>
                      <a:xfrm>
                        <a:off x="933546" y="1685527"/>
                        <a:ext cx="3263900" cy="4572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890862450"/>
              </p:ext>
            </p:extLst>
          </p:nvPr>
        </p:nvGraphicFramePr>
        <p:xfrm>
          <a:off x="921239" y="2409621"/>
          <a:ext cx="5156200" cy="635000"/>
        </p:xfrm>
        <a:graphic>
          <a:graphicData uri="http://schemas.openxmlformats.org/presentationml/2006/ole">
            <mc:AlternateContent xmlns:mc="http://schemas.openxmlformats.org/markup-compatibility/2006">
              <mc:Choice xmlns:v="urn:schemas-microsoft-com:vml" Requires="v">
                <p:oleObj spid="_x0000_s65855" name="Equation" r:id="rId10" imgW="5155920" imgH="634680" progId="Equation.DSMT4">
                  <p:embed/>
                </p:oleObj>
              </mc:Choice>
              <mc:Fallback>
                <p:oleObj name="Equation" r:id="rId10" imgW="5155920" imgH="634680" progId="Equation.DSMT4">
                  <p:embed/>
                  <p:pic>
                    <p:nvPicPr>
                      <p:cNvPr id="0" name=""/>
                      <p:cNvPicPr/>
                      <p:nvPr/>
                    </p:nvPicPr>
                    <p:blipFill>
                      <a:blip r:embed="rId11"/>
                      <a:stretch>
                        <a:fillRect/>
                      </a:stretch>
                    </p:blipFill>
                    <p:spPr>
                      <a:xfrm>
                        <a:off x="921239" y="2409621"/>
                        <a:ext cx="5156200" cy="635000"/>
                      </a:xfrm>
                      <a:prstGeom prst="rect">
                        <a:avLst/>
                      </a:prstGeom>
                    </p:spPr>
                  </p:pic>
                </p:oleObj>
              </mc:Fallback>
            </mc:AlternateContent>
          </a:graphicData>
        </a:graphic>
      </p:graphicFrame>
      <p:sp>
        <p:nvSpPr>
          <p:cNvPr id="10" name="TextBox 9"/>
          <p:cNvSpPr txBox="1"/>
          <p:nvPr/>
        </p:nvSpPr>
        <p:spPr>
          <a:xfrm>
            <a:off x="1085944" y="3079046"/>
            <a:ext cx="1887055" cy="338554"/>
          </a:xfrm>
          <a:prstGeom prst="rect">
            <a:avLst/>
          </a:prstGeom>
          <a:noFill/>
        </p:spPr>
        <p:txBody>
          <a:bodyPr wrap="none" rtlCol="0">
            <a:spAutoFit/>
          </a:bodyPr>
          <a:lstStyle/>
          <a:p>
            <a:r>
              <a:rPr lang="en-US" sz="1600" dirty="0" smtClean="0"/>
              <a:t>On resonance, for </a:t>
            </a:r>
            <a:endParaRPr lang="en-US" sz="1600" dirty="0"/>
          </a:p>
        </p:txBody>
      </p:sp>
      <p:graphicFrame>
        <p:nvGraphicFramePr>
          <p:cNvPr id="11" name="Object 10"/>
          <p:cNvGraphicFramePr>
            <a:graphicFrameLocks noChangeAspect="1"/>
          </p:cNvGraphicFramePr>
          <p:nvPr>
            <p:extLst>
              <p:ext uri="{D42A27DB-BD31-4B8C-83A1-F6EECF244321}">
                <p14:modId xmlns:p14="http://schemas.microsoft.com/office/powerpoint/2010/main" val="3516701275"/>
              </p:ext>
            </p:extLst>
          </p:nvPr>
        </p:nvGraphicFramePr>
        <p:xfrm>
          <a:off x="3037178" y="3022153"/>
          <a:ext cx="647760" cy="298966"/>
        </p:xfrm>
        <a:graphic>
          <a:graphicData uri="http://schemas.openxmlformats.org/presentationml/2006/ole">
            <mc:AlternateContent xmlns:mc="http://schemas.openxmlformats.org/markup-compatibility/2006">
              <mc:Choice xmlns:v="urn:schemas-microsoft-com:vml" Requires="v">
                <p:oleObj spid="_x0000_s65856" name="Equation" r:id="rId12" imgW="495000" imgH="228600" progId="Equation.DSMT4">
                  <p:embed/>
                </p:oleObj>
              </mc:Choice>
              <mc:Fallback>
                <p:oleObj name="Equation" r:id="rId12" imgW="495000" imgH="228600" progId="Equation.DSMT4">
                  <p:embed/>
                  <p:pic>
                    <p:nvPicPr>
                      <p:cNvPr id="0" name=""/>
                      <p:cNvPicPr/>
                      <p:nvPr/>
                    </p:nvPicPr>
                    <p:blipFill>
                      <a:blip r:embed="rId13"/>
                      <a:stretch>
                        <a:fillRect/>
                      </a:stretch>
                    </p:blipFill>
                    <p:spPr>
                      <a:xfrm>
                        <a:off x="3037178" y="3022153"/>
                        <a:ext cx="647760" cy="298966"/>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402336496"/>
              </p:ext>
            </p:extLst>
          </p:nvPr>
        </p:nvGraphicFramePr>
        <p:xfrm>
          <a:off x="4005257" y="3010764"/>
          <a:ext cx="1371600" cy="296141"/>
        </p:xfrm>
        <a:graphic>
          <a:graphicData uri="http://schemas.openxmlformats.org/presentationml/2006/ole">
            <mc:AlternateContent xmlns:mc="http://schemas.openxmlformats.org/markup-compatibility/2006">
              <mc:Choice xmlns:v="urn:schemas-microsoft-com:vml" Requires="v">
                <p:oleObj spid="_x0000_s65857" name="Equation" r:id="rId14" imgW="1117440" imgH="241200" progId="Equation.DSMT4">
                  <p:embed/>
                </p:oleObj>
              </mc:Choice>
              <mc:Fallback>
                <p:oleObj name="Equation" r:id="rId14" imgW="1117440" imgH="241200" progId="Equation.DSMT4">
                  <p:embed/>
                  <p:pic>
                    <p:nvPicPr>
                      <p:cNvPr id="0" name=""/>
                      <p:cNvPicPr/>
                      <p:nvPr/>
                    </p:nvPicPr>
                    <p:blipFill>
                      <a:blip r:embed="rId15"/>
                      <a:stretch>
                        <a:fillRect/>
                      </a:stretch>
                    </p:blipFill>
                    <p:spPr>
                      <a:xfrm>
                        <a:off x="4005257" y="3010764"/>
                        <a:ext cx="1371600" cy="296141"/>
                      </a:xfrm>
                      <a:prstGeom prst="rect">
                        <a:avLst/>
                      </a:prstGeom>
                    </p:spPr>
                  </p:pic>
                </p:oleObj>
              </mc:Fallback>
            </mc:AlternateContent>
          </a:graphicData>
        </a:graphic>
      </p:graphicFrame>
      <p:grpSp>
        <p:nvGrpSpPr>
          <p:cNvPr id="19" name="Group 18"/>
          <p:cNvGrpSpPr/>
          <p:nvPr/>
        </p:nvGrpSpPr>
        <p:grpSpPr>
          <a:xfrm>
            <a:off x="5807716" y="928273"/>
            <a:ext cx="3348730" cy="2392846"/>
            <a:chOff x="177602" y="4146720"/>
            <a:chExt cx="3348730" cy="2392846"/>
          </a:xfrm>
        </p:grpSpPr>
        <p:grpSp>
          <p:nvGrpSpPr>
            <p:cNvPr id="8" name="Group 7"/>
            <p:cNvGrpSpPr/>
            <p:nvPr/>
          </p:nvGrpSpPr>
          <p:grpSpPr>
            <a:xfrm>
              <a:off x="177602" y="4146720"/>
              <a:ext cx="2479800" cy="2392846"/>
              <a:chOff x="177602" y="4146720"/>
              <a:chExt cx="2479800" cy="2392846"/>
            </a:xfrm>
          </p:grpSpPr>
          <p:grpSp>
            <p:nvGrpSpPr>
              <p:cNvPr id="13" name="Group 12"/>
              <p:cNvGrpSpPr/>
              <p:nvPr/>
            </p:nvGrpSpPr>
            <p:grpSpPr>
              <a:xfrm>
                <a:off x="177602" y="4146720"/>
                <a:ext cx="2479800" cy="2392846"/>
                <a:chOff x="304800" y="937177"/>
                <a:chExt cx="2479800" cy="2392846"/>
              </a:xfrm>
            </p:grpSpPr>
            <p:pic>
              <p:nvPicPr>
                <p:cNvPr id="14" name="Picture 13"/>
                <p:cNvPicPr>
                  <a:picLocks noChangeAspect="1"/>
                </p:cNvPicPr>
                <p:nvPr/>
              </p:nvPicPr>
              <p:blipFill>
                <a:blip r:embed="rId16"/>
                <a:stretch>
                  <a:fillRect/>
                </a:stretch>
              </p:blipFill>
              <p:spPr>
                <a:xfrm>
                  <a:off x="762000" y="937177"/>
                  <a:ext cx="2022600" cy="2392846"/>
                </a:xfrm>
                <a:prstGeom prst="rect">
                  <a:avLst/>
                </a:prstGeom>
              </p:spPr>
            </p:pic>
            <p:cxnSp>
              <p:nvCxnSpPr>
                <p:cNvPr id="15" name="Straight Arrow Connector 14"/>
                <p:cNvCxnSpPr/>
                <p:nvPr/>
              </p:nvCxnSpPr>
              <p:spPr bwMode="auto">
                <a:xfrm>
                  <a:off x="304800" y="1447800"/>
                  <a:ext cx="21336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p:cNvSpPr txBox="1"/>
                <p:nvPr/>
              </p:nvSpPr>
              <p:spPr>
                <a:xfrm>
                  <a:off x="838200" y="1018605"/>
                  <a:ext cx="556563" cy="369332"/>
                </a:xfrm>
                <a:prstGeom prst="rect">
                  <a:avLst/>
                </a:prstGeom>
                <a:noFill/>
              </p:spPr>
              <p:txBody>
                <a:bodyPr wrap="none" rtlCol="0">
                  <a:spAutoFit/>
                </a:bodyPr>
                <a:lstStyle/>
                <a:p>
                  <a:r>
                    <a:rPr lang="en-US" dirty="0" smtClean="0"/>
                    <a:t>E(t)</a:t>
                  </a:r>
                  <a:endParaRPr lang="en-US" dirty="0"/>
                </a:p>
              </p:txBody>
            </p:sp>
          </p:grpSp>
          <p:sp>
            <p:nvSpPr>
              <p:cNvPr id="3" name="Moon 2"/>
              <p:cNvSpPr/>
              <p:nvPr/>
            </p:nvSpPr>
            <p:spPr bwMode="auto">
              <a:xfrm flipH="1">
                <a:off x="2286000" y="5105371"/>
                <a:ext cx="127198" cy="838229"/>
              </a:xfrm>
              <a:prstGeom prst="moon">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Moon 16"/>
              <p:cNvSpPr/>
              <p:nvPr/>
            </p:nvSpPr>
            <p:spPr bwMode="auto">
              <a:xfrm>
                <a:off x="1027006" y="5119476"/>
                <a:ext cx="127198" cy="838229"/>
              </a:xfrm>
              <a:prstGeom prst="moon">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8" name="TextBox 17"/>
            <p:cNvSpPr txBox="1"/>
            <p:nvPr/>
          </p:nvSpPr>
          <p:spPr>
            <a:xfrm>
              <a:off x="2326965" y="5355208"/>
              <a:ext cx="1199367" cy="338554"/>
            </a:xfrm>
            <a:prstGeom prst="rect">
              <a:avLst/>
            </a:prstGeom>
            <a:noFill/>
          </p:spPr>
          <p:txBody>
            <a:bodyPr wrap="none" rtlCol="0">
              <a:spAutoFit/>
            </a:bodyPr>
            <a:lstStyle/>
            <a:p>
              <a:r>
                <a:rPr lang="en-US" sz="1600" b="1" dirty="0" smtClean="0"/>
                <a:t>“hot spot”</a:t>
              </a:r>
              <a:endParaRPr lang="en-US" sz="1600" b="1" dirty="0"/>
            </a:p>
          </p:txBody>
        </p:sp>
      </p:grpSp>
      <p:grpSp>
        <p:nvGrpSpPr>
          <p:cNvPr id="27" name="Group 26"/>
          <p:cNvGrpSpPr/>
          <p:nvPr/>
        </p:nvGrpSpPr>
        <p:grpSpPr>
          <a:xfrm>
            <a:off x="4359916" y="3873530"/>
            <a:ext cx="3810000" cy="2952751"/>
            <a:chOff x="4359916" y="3873530"/>
            <a:chExt cx="3810000" cy="2952751"/>
          </a:xfrm>
        </p:grpSpPr>
        <p:pic>
          <p:nvPicPr>
            <p:cNvPr id="65580" name="Picture 44" descr="Extinction (the sum of scattering and absorption) spectra of NanoXact gold nanoparticles with diameters ranging from 10 - 100 nm at mass concentrations of 0.05 mg/mL.  BioPure nanoparticles have optical densities that are 20-times large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59916" y="3873530"/>
              <a:ext cx="3810000" cy="295275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4937187" y="4508903"/>
              <a:ext cx="466794" cy="369332"/>
            </a:xfrm>
            <a:prstGeom prst="rect">
              <a:avLst/>
            </a:prstGeom>
            <a:noFill/>
          </p:spPr>
          <p:txBody>
            <a:bodyPr wrap="none" rtlCol="0">
              <a:spAutoFit/>
            </a:bodyPr>
            <a:lstStyle/>
            <a:p>
              <a:r>
                <a:rPr lang="en-US" dirty="0" smtClean="0"/>
                <a:t>Au</a:t>
              </a:r>
              <a:endParaRPr lang="en-US" dirty="0"/>
            </a:p>
          </p:txBody>
        </p:sp>
      </p:grpSp>
      <p:sp>
        <p:nvSpPr>
          <p:cNvPr id="20" name="TextBox 19"/>
          <p:cNvSpPr txBox="1"/>
          <p:nvPr/>
        </p:nvSpPr>
        <p:spPr>
          <a:xfrm>
            <a:off x="785432" y="3358821"/>
            <a:ext cx="7747218" cy="584775"/>
          </a:xfrm>
          <a:prstGeom prst="rect">
            <a:avLst/>
          </a:prstGeom>
          <a:noFill/>
        </p:spPr>
        <p:txBody>
          <a:bodyPr wrap="square" rtlCol="0">
            <a:spAutoFit/>
          </a:bodyPr>
          <a:lstStyle/>
          <a:p>
            <a:r>
              <a:rPr lang="en-US" sz="1600" dirty="0" smtClean="0"/>
              <a:t>The field enhancement and linewidth of extinction spectrum do not depend on the size of nanoparticle (as long as it is sub-wavelength). </a:t>
            </a:r>
            <a:endParaRPr lang="en-US" sz="1600" dirty="0"/>
          </a:p>
        </p:txBody>
      </p:sp>
      <p:grpSp>
        <p:nvGrpSpPr>
          <p:cNvPr id="30" name="Group 29"/>
          <p:cNvGrpSpPr/>
          <p:nvPr/>
        </p:nvGrpSpPr>
        <p:grpSpPr>
          <a:xfrm>
            <a:off x="511052" y="3862291"/>
            <a:ext cx="7004792" cy="504825"/>
            <a:chOff x="511052" y="3862291"/>
            <a:chExt cx="7004792" cy="504825"/>
          </a:xfrm>
        </p:grpSpPr>
        <p:sp>
          <p:nvSpPr>
            <p:cNvPr id="28" name="TextBox 27"/>
            <p:cNvSpPr txBox="1"/>
            <p:nvPr/>
          </p:nvSpPr>
          <p:spPr>
            <a:xfrm>
              <a:off x="511052" y="3978004"/>
              <a:ext cx="1893403" cy="307777"/>
            </a:xfrm>
            <a:prstGeom prst="rect">
              <a:avLst/>
            </a:prstGeom>
            <a:noFill/>
          </p:spPr>
          <p:txBody>
            <a:bodyPr wrap="none" rtlCol="0">
              <a:spAutoFit/>
            </a:bodyPr>
            <a:lstStyle/>
            <a:p>
              <a:r>
                <a:rPr lang="en-US" sz="1400" dirty="0" smtClean="0"/>
                <a:t>Absorption coefficient</a:t>
              </a:r>
              <a:endParaRPr lang="en-US" sz="1400" dirty="0"/>
            </a:p>
          </p:txBody>
        </p:sp>
        <p:graphicFrame>
          <p:nvGraphicFramePr>
            <p:cNvPr id="29" name="Object 28"/>
            <p:cNvGraphicFramePr>
              <a:graphicFrameLocks noChangeAspect="1"/>
            </p:cNvGraphicFramePr>
            <p:nvPr>
              <p:extLst>
                <p:ext uri="{D42A27DB-BD31-4B8C-83A1-F6EECF244321}">
                  <p14:modId xmlns:p14="http://schemas.microsoft.com/office/powerpoint/2010/main" val="1025255855"/>
                </p:ext>
              </p:extLst>
            </p:nvPr>
          </p:nvGraphicFramePr>
          <p:xfrm>
            <a:off x="2619994" y="3862291"/>
            <a:ext cx="4895850" cy="504825"/>
          </p:xfrm>
          <a:graphic>
            <a:graphicData uri="http://schemas.openxmlformats.org/presentationml/2006/ole">
              <mc:AlternateContent xmlns:mc="http://schemas.openxmlformats.org/markup-compatibility/2006">
                <mc:Choice xmlns:v="urn:schemas-microsoft-com:vml" Requires="v">
                  <p:oleObj spid="_x0000_s65858" name="Equation" r:id="rId18" imgW="4896509" imgH="504596" progId="Equation.DSMT4">
                    <p:embed/>
                  </p:oleObj>
                </mc:Choice>
                <mc:Fallback>
                  <p:oleObj name="Equation" r:id="rId18" imgW="4896509" imgH="504596" progId="Equation.DSMT4">
                    <p:embed/>
                    <p:pic>
                      <p:nvPicPr>
                        <p:cNvPr id="0" name=""/>
                        <p:cNvPicPr/>
                        <p:nvPr/>
                      </p:nvPicPr>
                      <p:blipFill>
                        <a:blip r:embed="rId19"/>
                        <a:stretch>
                          <a:fillRect/>
                        </a:stretch>
                      </p:blipFill>
                      <p:spPr>
                        <a:xfrm>
                          <a:off x="2619994" y="3862291"/>
                          <a:ext cx="4895850" cy="504825"/>
                        </a:xfrm>
                        <a:prstGeom prst="rect">
                          <a:avLst/>
                        </a:prstGeom>
                      </p:spPr>
                    </p:pic>
                  </p:oleObj>
                </mc:Fallback>
              </mc:AlternateContent>
            </a:graphicData>
          </a:graphic>
        </p:graphicFrame>
      </p:grpSp>
    </p:spTree>
    <p:extLst>
      <p:ext uri="{BB962C8B-B14F-4D97-AF65-F5344CB8AC3E}">
        <p14:creationId xmlns:p14="http://schemas.microsoft.com/office/powerpoint/2010/main" val="425223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Plasmonic colors </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7</a:t>
            </a:fld>
            <a:endParaRPr lang="en-US"/>
          </a:p>
        </p:txBody>
      </p:sp>
      <p:pic>
        <p:nvPicPr>
          <p:cNvPr id="67586" name="Picture 2" descr="Colors of various sized monodispersed gold nanopartic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55401"/>
            <a:ext cx="4876800" cy="17563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162800" y="1644122"/>
            <a:ext cx="671979" cy="369332"/>
          </a:xfrm>
          <a:prstGeom prst="rect">
            <a:avLst/>
          </a:prstGeom>
          <a:noFill/>
        </p:spPr>
        <p:txBody>
          <a:bodyPr wrap="none" rtlCol="0">
            <a:spAutoFit/>
          </a:bodyPr>
          <a:lstStyle/>
          <a:p>
            <a:r>
              <a:rPr lang="en-US" dirty="0" smtClean="0"/>
              <a:t>Gold</a:t>
            </a:r>
            <a:endParaRPr lang="en-US" dirty="0"/>
          </a:p>
        </p:txBody>
      </p:sp>
      <p:pic>
        <p:nvPicPr>
          <p:cNvPr id="67588" name="Picture 4" descr="https://www.researchgate.net/profile/Kiruba-Daniel/publication/236210183/figure/fig3/AS:299283397005334@1448366130906/Colour-change-due-to-pH-variation-on-biosynthesized-silver-nanoparticles-A-pH-2-B-pH_W6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50" y="4267200"/>
            <a:ext cx="4279935" cy="2454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876800" y="4666018"/>
            <a:ext cx="4572000" cy="923330"/>
          </a:xfrm>
          <a:prstGeom prst="rect">
            <a:avLst/>
          </a:prstGeom>
        </p:spPr>
        <p:txBody>
          <a:bodyPr>
            <a:spAutoFit/>
          </a:bodyPr>
          <a:lstStyle/>
          <a:p>
            <a:r>
              <a:rPr lang="en-US" dirty="0" smtClean="0">
                <a:solidFill>
                  <a:srgbClr val="333333"/>
                </a:solidFill>
                <a:latin typeface="Roboto"/>
              </a:rPr>
              <a:t>Color </a:t>
            </a:r>
            <a:r>
              <a:rPr lang="en-US" dirty="0">
                <a:solidFill>
                  <a:srgbClr val="333333"/>
                </a:solidFill>
                <a:latin typeface="Roboto"/>
              </a:rPr>
              <a:t>change due to pH variation on biosynthesized silver nanoparticles A: pH 2, B: pH 4, C:pH 6, D:pH 8, E:pH 10 . </a:t>
            </a:r>
            <a:endParaRPr lang="en-US" dirty="0"/>
          </a:p>
        </p:txBody>
      </p:sp>
    </p:spTree>
    <p:extLst>
      <p:ext uri="{BB962C8B-B14F-4D97-AF65-F5344CB8AC3E}">
        <p14:creationId xmlns:p14="http://schemas.microsoft.com/office/powerpoint/2010/main" val="972216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874"/>
            <a:ext cx="8229600" cy="1143000"/>
          </a:xfrm>
        </p:spPr>
        <p:txBody>
          <a:bodyPr/>
          <a:lstStyle/>
          <a:p>
            <a:r>
              <a:rPr lang="en-US" sz="3200" dirty="0" smtClean="0"/>
              <a:t>Energy in the LSP</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8</a:t>
            </a:fld>
            <a:endParaRPr lang="en-US"/>
          </a:p>
        </p:txBody>
      </p:sp>
      <p:sp>
        <p:nvSpPr>
          <p:cNvPr id="5" name="TextBox 4"/>
          <p:cNvSpPr txBox="1"/>
          <p:nvPr/>
        </p:nvSpPr>
        <p:spPr>
          <a:xfrm>
            <a:off x="382816" y="1248361"/>
            <a:ext cx="2569934" cy="338554"/>
          </a:xfrm>
          <a:prstGeom prst="rect">
            <a:avLst/>
          </a:prstGeom>
          <a:noFill/>
        </p:spPr>
        <p:txBody>
          <a:bodyPr wrap="none" rtlCol="0">
            <a:spAutoFit/>
          </a:bodyPr>
          <a:lstStyle/>
          <a:p>
            <a:r>
              <a:rPr lang="en-US" sz="1600" dirty="0" smtClean="0"/>
              <a:t>Energy outside  the metal </a:t>
            </a:r>
            <a:endParaRPr lang="en-US" sz="1600" dirty="0"/>
          </a:p>
        </p:txBody>
      </p:sp>
      <p:graphicFrame>
        <p:nvGraphicFramePr>
          <p:cNvPr id="6" name="Object 5"/>
          <p:cNvGraphicFramePr>
            <a:graphicFrameLocks noChangeAspect="1"/>
          </p:cNvGraphicFramePr>
          <p:nvPr>
            <p:extLst>
              <p:ext uri="{D42A27DB-BD31-4B8C-83A1-F6EECF244321}">
                <p14:modId xmlns:p14="http://schemas.microsoft.com/office/powerpoint/2010/main" val="3193854733"/>
              </p:ext>
            </p:extLst>
          </p:nvPr>
        </p:nvGraphicFramePr>
        <p:xfrm>
          <a:off x="3399828" y="1198948"/>
          <a:ext cx="1092200" cy="431800"/>
        </p:xfrm>
        <a:graphic>
          <a:graphicData uri="http://schemas.openxmlformats.org/presentationml/2006/ole">
            <mc:AlternateContent xmlns:mc="http://schemas.openxmlformats.org/markup-compatibility/2006">
              <mc:Choice xmlns:v="urn:schemas-microsoft-com:vml" Requires="v">
                <p:oleObj spid="_x0000_s69151" name="Equation" r:id="rId3" imgW="1091880" imgH="431640" progId="Equation.DSMT4">
                  <p:embed/>
                </p:oleObj>
              </mc:Choice>
              <mc:Fallback>
                <p:oleObj name="Equation" r:id="rId3" imgW="1091880" imgH="431640" progId="Equation.DSMT4">
                  <p:embed/>
                  <p:pic>
                    <p:nvPicPr>
                      <p:cNvPr id="72" name="Object 71"/>
                      <p:cNvPicPr/>
                      <p:nvPr/>
                    </p:nvPicPr>
                    <p:blipFill>
                      <a:blip r:embed="rId4"/>
                      <a:stretch>
                        <a:fillRect/>
                      </a:stretch>
                    </p:blipFill>
                    <p:spPr>
                      <a:xfrm>
                        <a:off x="3399828" y="1198948"/>
                        <a:ext cx="1092200" cy="431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98642739"/>
              </p:ext>
            </p:extLst>
          </p:nvPr>
        </p:nvGraphicFramePr>
        <p:xfrm>
          <a:off x="556694" y="1814818"/>
          <a:ext cx="5930900" cy="469900"/>
        </p:xfrm>
        <a:graphic>
          <a:graphicData uri="http://schemas.openxmlformats.org/presentationml/2006/ole">
            <mc:AlternateContent xmlns:mc="http://schemas.openxmlformats.org/markup-compatibility/2006">
              <mc:Choice xmlns:v="urn:schemas-microsoft-com:vml" Requires="v">
                <p:oleObj spid="_x0000_s69152" name="Equation" r:id="rId5" imgW="5930640" imgH="469800" progId="Equation.DSMT4">
                  <p:embed/>
                </p:oleObj>
              </mc:Choice>
              <mc:Fallback>
                <p:oleObj name="Equation" r:id="rId5" imgW="5930640" imgH="469800" progId="Equation.DSMT4">
                  <p:embed/>
                  <p:pic>
                    <p:nvPicPr>
                      <p:cNvPr id="73" name="Object 72"/>
                      <p:cNvPicPr/>
                      <p:nvPr/>
                    </p:nvPicPr>
                    <p:blipFill>
                      <a:blip r:embed="rId6"/>
                      <a:stretch>
                        <a:fillRect/>
                      </a:stretch>
                    </p:blipFill>
                    <p:spPr>
                      <a:xfrm>
                        <a:off x="556694" y="1814818"/>
                        <a:ext cx="5930900" cy="4699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10413545"/>
              </p:ext>
            </p:extLst>
          </p:nvPr>
        </p:nvGraphicFramePr>
        <p:xfrm>
          <a:off x="5041900" y="1168913"/>
          <a:ext cx="1054100" cy="431800"/>
        </p:xfrm>
        <a:graphic>
          <a:graphicData uri="http://schemas.openxmlformats.org/presentationml/2006/ole">
            <mc:AlternateContent xmlns:mc="http://schemas.openxmlformats.org/markup-compatibility/2006">
              <mc:Choice xmlns:v="urn:schemas-microsoft-com:vml" Requires="v">
                <p:oleObj spid="_x0000_s69153" name="Equation" r:id="rId7" imgW="1054080" imgH="431640" progId="Equation.DSMT4">
                  <p:embed/>
                </p:oleObj>
              </mc:Choice>
              <mc:Fallback>
                <p:oleObj name="Equation" r:id="rId7" imgW="1054080" imgH="431640" progId="Equation.DSMT4">
                  <p:embed/>
                  <p:pic>
                    <p:nvPicPr>
                      <p:cNvPr id="0" name=""/>
                      <p:cNvPicPr/>
                      <p:nvPr/>
                    </p:nvPicPr>
                    <p:blipFill>
                      <a:blip r:embed="rId8"/>
                      <a:stretch>
                        <a:fillRect/>
                      </a:stretch>
                    </p:blipFill>
                    <p:spPr>
                      <a:xfrm>
                        <a:off x="5041900" y="1168913"/>
                        <a:ext cx="1054100" cy="431800"/>
                      </a:xfrm>
                      <a:prstGeom prst="rect">
                        <a:avLst/>
                      </a:prstGeom>
                    </p:spPr>
                  </p:pic>
                </p:oleObj>
              </mc:Fallback>
            </mc:AlternateContent>
          </a:graphicData>
        </a:graphic>
      </p:graphicFrame>
      <p:sp>
        <p:nvSpPr>
          <p:cNvPr id="9" name="TextBox 8"/>
          <p:cNvSpPr txBox="1"/>
          <p:nvPr/>
        </p:nvSpPr>
        <p:spPr>
          <a:xfrm>
            <a:off x="446134" y="2600776"/>
            <a:ext cx="2443298" cy="338554"/>
          </a:xfrm>
          <a:prstGeom prst="rect">
            <a:avLst/>
          </a:prstGeom>
          <a:noFill/>
        </p:spPr>
        <p:txBody>
          <a:bodyPr wrap="none" rtlCol="0">
            <a:spAutoFit/>
          </a:bodyPr>
          <a:lstStyle/>
          <a:p>
            <a:r>
              <a:rPr lang="en-US" sz="1600" dirty="0" smtClean="0"/>
              <a:t>Energy inside  the metal </a:t>
            </a:r>
            <a:endParaRPr lang="en-US" sz="1600" dirty="0"/>
          </a:p>
        </p:txBody>
      </p:sp>
      <p:graphicFrame>
        <p:nvGraphicFramePr>
          <p:cNvPr id="10" name="Object 9"/>
          <p:cNvGraphicFramePr>
            <a:graphicFrameLocks noChangeAspect="1"/>
          </p:cNvGraphicFramePr>
          <p:nvPr>
            <p:extLst>
              <p:ext uri="{D42A27DB-BD31-4B8C-83A1-F6EECF244321}">
                <p14:modId xmlns:p14="http://schemas.microsoft.com/office/powerpoint/2010/main" val="2691082856"/>
              </p:ext>
            </p:extLst>
          </p:nvPr>
        </p:nvGraphicFramePr>
        <p:xfrm>
          <a:off x="3205163" y="2508250"/>
          <a:ext cx="1727200" cy="431800"/>
        </p:xfrm>
        <a:graphic>
          <a:graphicData uri="http://schemas.openxmlformats.org/presentationml/2006/ole">
            <mc:AlternateContent xmlns:mc="http://schemas.openxmlformats.org/markup-compatibility/2006">
              <mc:Choice xmlns:v="urn:schemas-microsoft-com:vml" Requires="v">
                <p:oleObj spid="_x0000_s69154" name="Equation" r:id="rId9" imgW="1726920" imgH="431640" progId="Equation.DSMT4">
                  <p:embed/>
                </p:oleObj>
              </mc:Choice>
              <mc:Fallback>
                <p:oleObj name="Equation" r:id="rId9" imgW="1726920" imgH="431640" progId="Equation.DSMT4">
                  <p:embed/>
                  <p:pic>
                    <p:nvPicPr>
                      <p:cNvPr id="0" name=""/>
                      <p:cNvPicPr/>
                      <p:nvPr/>
                    </p:nvPicPr>
                    <p:blipFill>
                      <a:blip r:embed="rId10"/>
                      <a:stretch>
                        <a:fillRect/>
                      </a:stretch>
                    </p:blipFill>
                    <p:spPr>
                      <a:xfrm>
                        <a:off x="3205163" y="2508250"/>
                        <a:ext cx="1727200" cy="4318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442841525"/>
              </p:ext>
            </p:extLst>
          </p:nvPr>
        </p:nvGraphicFramePr>
        <p:xfrm>
          <a:off x="707931" y="3843513"/>
          <a:ext cx="6883400" cy="533400"/>
        </p:xfrm>
        <a:graphic>
          <a:graphicData uri="http://schemas.openxmlformats.org/presentationml/2006/ole">
            <mc:AlternateContent xmlns:mc="http://schemas.openxmlformats.org/markup-compatibility/2006">
              <mc:Choice xmlns:v="urn:schemas-microsoft-com:vml" Requires="v">
                <p:oleObj spid="_x0000_s69155" name="Equation" r:id="rId11" imgW="6883200" imgH="533160" progId="Equation.DSMT4">
                  <p:embed/>
                </p:oleObj>
              </mc:Choice>
              <mc:Fallback>
                <p:oleObj name="Equation" r:id="rId11" imgW="6883200" imgH="533160" progId="Equation.DSMT4">
                  <p:embed/>
                  <p:pic>
                    <p:nvPicPr>
                      <p:cNvPr id="0" name=""/>
                      <p:cNvPicPr/>
                      <p:nvPr/>
                    </p:nvPicPr>
                    <p:blipFill>
                      <a:blip r:embed="rId12"/>
                      <a:stretch>
                        <a:fillRect/>
                      </a:stretch>
                    </p:blipFill>
                    <p:spPr>
                      <a:xfrm>
                        <a:off x="707931" y="3843513"/>
                        <a:ext cx="6883400" cy="5334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52661805"/>
              </p:ext>
            </p:extLst>
          </p:nvPr>
        </p:nvGraphicFramePr>
        <p:xfrm>
          <a:off x="2474686" y="3108316"/>
          <a:ext cx="3390900" cy="431800"/>
        </p:xfrm>
        <a:graphic>
          <a:graphicData uri="http://schemas.openxmlformats.org/presentationml/2006/ole">
            <mc:AlternateContent xmlns:mc="http://schemas.openxmlformats.org/markup-compatibility/2006">
              <mc:Choice xmlns:v="urn:schemas-microsoft-com:vml" Requires="v">
                <p:oleObj spid="_x0000_s69156" name="Equation" r:id="rId13" imgW="3390840" imgH="431640" progId="Equation.DSMT4">
                  <p:embed/>
                </p:oleObj>
              </mc:Choice>
              <mc:Fallback>
                <p:oleObj name="Equation" r:id="rId13" imgW="3390840" imgH="431640" progId="Equation.DSMT4">
                  <p:embed/>
                  <p:pic>
                    <p:nvPicPr>
                      <p:cNvPr id="24" name="Object 23"/>
                      <p:cNvPicPr/>
                      <p:nvPr/>
                    </p:nvPicPr>
                    <p:blipFill>
                      <a:blip r:embed="rId14"/>
                      <a:stretch>
                        <a:fillRect/>
                      </a:stretch>
                    </p:blipFill>
                    <p:spPr>
                      <a:xfrm>
                        <a:off x="2474686" y="3108316"/>
                        <a:ext cx="3390900" cy="4318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844385730"/>
              </p:ext>
            </p:extLst>
          </p:nvPr>
        </p:nvGraphicFramePr>
        <p:xfrm>
          <a:off x="884650" y="3067289"/>
          <a:ext cx="850900" cy="431800"/>
        </p:xfrm>
        <a:graphic>
          <a:graphicData uri="http://schemas.openxmlformats.org/presentationml/2006/ole">
            <mc:AlternateContent xmlns:mc="http://schemas.openxmlformats.org/markup-compatibility/2006">
              <mc:Choice xmlns:v="urn:schemas-microsoft-com:vml" Requires="v">
                <p:oleObj spid="_x0000_s69157" name="Equation" r:id="rId15" imgW="850680" imgH="431640" progId="Equation.DSMT4">
                  <p:embed/>
                </p:oleObj>
              </mc:Choice>
              <mc:Fallback>
                <p:oleObj name="Equation" r:id="rId15" imgW="850680" imgH="431640" progId="Equation.DSMT4">
                  <p:embed/>
                  <p:pic>
                    <p:nvPicPr>
                      <p:cNvPr id="25" name="Object 24"/>
                      <p:cNvPicPr/>
                      <p:nvPr/>
                    </p:nvPicPr>
                    <p:blipFill>
                      <a:blip r:embed="rId16"/>
                      <a:stretch>
                        <a:fillRect/>
                      </a:stretch>
                    </p:blipFill>
                    <p:spPr>
                      <a:xfrm>
                        <a:off x="884650" y="3067289"/>
                        <a:ext cx="850900" cy="431800"/>
                      </a:xfrm>
                      <a:prstGeom prst="rect">
                        <a:avLst/>
                      </a:prstGeom>
                    </p:spPr>
                  </p:pic>
                </p:oleObj>
              </mc:Fallback>
            </mc:AlternateContent>
          </a:graphicData>
        </a:graphic>
      </p:graphicFrame>
      <p:sp>
        <p:nvSpPr>
          <p:cNvPr id="14" name="TextBox 13"/>
          <p:cNvSpPr txBox="1"/>
          <p:nvPr/>
        </p:nvSpPr>
        <p:spPr>
          <a:xfrm>
            <a:off x="420919" y="4467584"/>
            <a:ext cx="1359346" cy="338554"/>
          </a:xfrm>
          <a:prstGeom prst="rect">
            <a:avLst/>
          </a:prstGeom>
          <a:noFill/>
        </p:spPr>
        <p:txBody>
          <a:bodyPr wrap="none" rtlCol="0">
            <a:spAutoFit/>
          </a:bodyPr>
          <a:lstStyle/>
          <a:p>
            <a:r>
              <a:rPr lang="en-US" sz="1600" dirty="0" smtClean="0"/>
              <a:t>Total energy </a:t>
            </a:r>
            <a:endParaRPr lang="en-US" sz="1600" dirty="0"/>
          </a:p>
        </p:txBody>
      </p:sp>
      <p:graphicFrame>
        <p:nvGraphicFramePr>
          <p:cNvPr id="15" name="Object 14"/>
          <p:cNvGraphicFramePr>
            <a:graphicFrameLocks noChangeAspect="1"/>
          </p:cNvGraphicFramePr>
          <p:nvPr>
            <p:extLst>
              <p:ext uri="{D42A27DB-BD31-4B8C-83A1-F6EECF244321}">
                <p14:modId xmlns:p14="http://schemas.microsoft.com/office/powerpoint/2010/main" val="560103355"/>
              </p:ext>
            </p:extLst>
          </p:nvPr>
        </p:nvGraphicFramePr>
        <p:xfrm>
          <a:off x="1949632" y="4376913"/>
          <a:ext cx="1879600" cy="457200"/>
        </p:xfrm>
        <a:graphic>
          <a:graphicData uri="http://schemas.openxmlformats.org/presentationml/2006/ole">
            <mc:AlternateContent xmlns:mc="http://schemas.openxmlformats.org/markup-compatibility/2006">
              <mc:Choice xmlns:v="urn:schemas-microsoft-com:vml" Requires="v">
                <p:oleObj spid="_x0000_s69158" name="Equation" r:id="rId17" imgW="1879560" imgH="457200" progId="Equation.DSMT4">
                  <p:embed/>
                </p:oleObj>
              </mc:Choice>
              <mc:Fallback>
                <p:oleObj name="Equation" r:id="rId17" imgW="1879560" imgH="457200" progId="Equation.DSMT4">
                  <p:embed/>
                  <p:pic>
                    <p:nvPicPr>
                      <p:cNvPr id="0" name=""/>
                      <p:cNvPicPr/>
                      <p:nvPr/>
                    </p:nvPicPr>
                    <p:blipFill>
                      <a:blip r:embed="rId18"/>
                      <a:stretch>
                        <a:fillRect/>
                      </a:stretch>
                    </p:blipFill>
                    <p:spPr>
                      <a:xfrm>
                        <a:off x="1949632" y="4376913"/>
                        <a:ext cx="1879600" cy="457200"/>
                      </a:xfrm>
                      <a:prstGeom prst="rect">
                        <a:avLst/>
                      </a:prstGeom>
                    </p:spPr>
                  </p:pic>
                </p:oleObj>
              </mc:Fallback>
            </mc:AlternateContent>
          </a:graphicData>
        </a:graphic>
      </p:graphicFrame>
      <p:sp>
        <p:nvSpPr>
          <p:cNvPr id="16" name="TextBox 15"/>
          <p:cNvSpPr txBox="1"/>
          <p:nvPr/>
        </p:nvSpPr>
        <p:spPr>
          <a:xfrm>
            <a:off x="3772" y="5112222"/>
            <a:ext cx="1858201" cy="338554"/>
          </a:xfrm>
          <a:prstGeom prst="rect">
            <a:avLst/>
          </a:prstGeom>
          <a:noFill/>
        </p:spPr>
        <p:txBody>
          <a:bodyPr wrap="none" rtlCol="0">
            <a:spAutoFit/>
          </a:bodyPr>
          <a:lstStyle/>
          <a:p>
            <a:r>
              <a:rPr lang="en-US" sz="1600" dirty="0" smtClean="0"/>
              <a:t>Energy dissipation</a:t>
            </a:r>
            <a:endParaRPr lang="en-US" sz="1600" dirty="0"/>
          </a:p>
        </p:txBody>
      </p:sp>
      <p:graphicFrame>
        <p:nvGraphicFramePr>
          <p:cNvPr id="17" name="Object 16"/>
          <p:cNvGraphicFramePr>
            <a:graphicFrameLocks noChangeAspect="1"/>
          </p:cNvGraphicFramePr>
          <p:nvPr>
            <p:extLst>
              <p:ext uri="{D42A27DB-BD31-4B8C-83A1-F6EECF244321}">
                <p14:modId xmlns:p14="http://schemas.microsoft.com/office/powerpoint/2010/main" val="4204729101"/>
              </p:ext>
            </p:extLst>
          </p:nvPr>
        </p:nvGraphicFramePr>
        <p:xfrm>
          <a:off x="1861973" y="5068667"/>
          <a:ext cx="7264400" cy="533400"/>
        </p:xfrm>
        <a:graphic>
          <a:graphicData uri="http://schemas.openxmlformats.org/presentationml/2006/ole">
            <mc:AlternateContent xmlns:mc="http://schemas.openxmlformats.org/markup-compatibility/2006">
              <mc:Choice xmlns:v="urn:schemas-microsoft-com:vml" Requires="v">
                <p:oleObj spid="_x0000_s69159" name="Equation" r:id="rId19" imgW="7264080" imgH="533160" progId="Equation.DSMT4">
                  <p:embed/>
                </p:oleObj>
              </mc:Choice>
              <mc:Fallback>
                <p:oleObj name="Equation" r:id="rId19" imgW="7264080" imgH="533160" progId="Equation.DSMT4">
                  <p:embed/>
                  <p:pic>
                    <p:nvPicPr>
                      <p:cNvPr id="0" name=""/>
                      <p:cNvPicPr/>
                      <p:nvPr/>
                    </p:nvPicPr>
                    <p:blipFill>
                      <a:blip r:embed="rId20"/>
                      <a:stretch>
                        <a:fillRect/>
                      </a:stretch>
                    </p:blipFill>
                    <p:spPr>
                      <a:xfrm>
                        <a:off x="1861973" y="5068667"/>
                        <a:ext cx="7264400" cy="533400"/>
                      </a:xfrm>
                      <a:prstGeom prst="rect">
                        <a:avLst/>
                      </a:prstGeom>
                    </p:spPr>
                  </p:pic>
                </p:oleObj>
              </mc:Fallback>
            </mc:AlternateContent>
          </a:graphicData>
        </a:graphic>
      </p:graphicFrame>
      <p:sp>
        <p:nvSpPr>
          <p:cNvPr id="18" name="TextBox 17"/>
          <p:cNvSpPr txBox="1"/>
          <p:nvPr/>
        </p:nvSpPr>
        <p:spPr>
          <a:xfrm>
            <a:off x="1238322" y="5667817"/>
            <a:ext cx="5863628" cy="523220"/>
          </a:xfrm>
          <a:prstGeom prst="rect">
            <a:avLst/>
          </a:prstGeom>
          <a:noFill/>
        </p:spPr>
        <p:txBody>
          <a:bodyPr wrap="square" rtlCol="0">
            <a:spAutoFit/>
          </a:bodyPr>
          <a:lstStyle/>
          <a:p>
            <a:r>
              <a:rPr lang="en-US" sz="1400" dirty="0" smtClean="0"/>
              <a:t>The decay rate of LSP is the same as the scattering rate </a:t>
            </a:r>
            <a:r>
              <a:rPr lang="el-GR" sz="1400" dirty="0" smtClean="0">
                <a:cs typeface="Arial" panose="020B0604020202020204" pitchFamily="34" charset="0"/>
              </a:rPr>
              <a:t>γ</a:t>
            </a:r>
            <a:r>
              <a:rPr lang="en-US" sz="1400" dirty="0" smtClean="0">
                <a:cs typeface="Arial" panose="020B0604020202020204" pitchFamily="34" charset="0"/>
              </a:rPr>
              <a:t> in the metal – no matter what is the shape or size of the nanoparticle (as long as a&lt;&lt;</a:t>
            </a:r>
            <a:r>
              <a:rPr lang="el-GR" sz="1400" dirty="0" smtClean="0">
                <a:cs typeface="Arial" panose="020B0604020202020204" pitchFamily="34" charset="0"/>
              </a:rPr>
              <a:t>λ</a:t>
            </a:r>
            <a:r>
              <a:rPr lang="en-US" sz="1400" dirty="0" smtClean="0">
                <a:cs typeface="Arial" panose="020B0604020202020204" pitchFamily="34" charset="0"/>
              </a:rPr>
              <a:t>)</a:t>
            </a:r>
            <a:endParaRPr lang="en-US" sz="1400" dirty="0"/>
          </a:p>
        </p:txBody>
      </p:sp>
      <p:sp>
        <p:nvSpPr>
          <p:cNvPr id="19" name="TextBox 18"/>
          <p:cNvSpPr txBox="1"/>
          <p:nvPr/>
        </p:nvSpPr>
        <p:spPr>
          <a:xfrm>
            <a:off x="2796101" y="808832"/>
            <a:ext cx="2544286" cy="338554"/>
          </a:xfrm>
          <a:prstGeom prst="rect">
            <a:avLst/>
          </a:prstGeom>
          <a:noFill/>
        </p:spPr>
        <p:txBody>
          <a:bodyPr wrap="none" rtlCol="0">
            <a:spAutoFit/>
          </a:bodyPr>
          <a:lstStyle/>
          <a:p>
            <a:r>
              <a:rPr lang="en-US" sz="1600" dirty="0" smtClean="0"/>
              <a:t>Neglect the magnetic field</a:t>
            </a:r>
            <a:endParaRPr lang="en-US" sz="1600" dirty="0"/>
          </a:p>
        </p:txBody>
      </p:sp>
      <p:graphicFrame>
        <p:nvGraphicFramePr>
          <p:cNvPr id="21" name="Object 20"/>
          <p:cNvGraphicFramePr>
            <a:graphicFrameLocks noChangeAspect="1"/>
          </p:cNvGraphicFramePr>
          <p:nvPr>
            <p:extLst>
              <p:ext uri="{D42A27DB-BD31-4B8C-83A1-F6EECF244321}">
                <p14:modId xmlns:p14="http://schemas.microsoft.com/office/powerpoint/2010/main" val="1617912117"/>
              </p:ext>
            </p:extLst>
          </p:nvPr>
        </p:nvGraphicFramePr>
        <p:xfrm>
          <a:off x="4278313" y="4421188"/>
          <a:ext cx="1295400" cy="457200"/>
        </p:xfrm>
        <a:graphic>
          <a:graphicData uri="http://schemas.openxmlformats.org/presentationml/2006/ole">
            <mc:AlternateContent xmlns:mc="http://schemas.openxmlformats.org/markup-compatibility/2006">
              <mc:Choice xmlns:v="urn:schemas-microsoft-com:vml" Requires="v">
                <p:oleObj spid="_x0000_s69160" name="Equation" r:id="rId21" imgW="1295280" imgH="457200" progId="Equation.DSMT4">
                  <p:embed/>
                </p:oleObj>
              </mc:Choice>
              <mc:Fallback>
                <p:oleObj name="Equation" r:id="rId21" imgW="1295280" imgH="457200" progId="Equation.DSMT4">
                  <p:embed/>
                  <p:pic>
                    <p:nvPicPr>
                      <p:cNvPr id="0" name=""/>
                      <p:cNvPicPr/>
                      <p:nvPr/>
                    </p:nvPicPr>
                    <p:blipFill>
                      <a:blip r:embed="rId22"/>
                      <a:stretch>
                        <a:fillRect/>
                      </a:stretch>
                    </p:blipFill>
                    <p:spPr>
                      <a:xfrm>
                        <a:off x="4278313" y="4421188"/>
                        <a:ext cx="1295400" cy="45720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211093476"/>
              </p:ext>
            </p:extLst>
          </p:nvPr>
        </p:nvGraphicFramePr>
        <p:xfrm>
          <a:off x="5614988" y="4446588"/>
          <a:ext cx="1739900" cy="431800"/>
        </p:xfrm>
        <a:graphic>
          <a:graphicData uri="http://schemas.openxmlformats.org/presentationml/2006/ole">
            <mc:AlternateContent xmlns:mc="http://schemas.openxmlformats.org/markup-compatibility/2006">
              <mc:Choice xmlns:v="urn:schemas-microsoft-com:vml" Requires="v">
                <p:oleObj spid="_x0000_s69161" name="Equation" r:id="rId23" imgW="1739880" imgH="431640" progId="Equation.DSMT4">
                  <p:embed/>
                </p:oleObj>
              </mc:Choice>
              <mc:Fallback>
                <p:oleObj name="Equation" r:id="rId23" imgW="1739880" imgH="431640" progId="Equation.DSMT4">
                  <p:embed/>
                  <p:pic>
                    <p:nvPicPr>
                      <p:cNvPr id="0" name=""/>
                      <p:cNvPicPr/>
                      <p:nvPr/>
                    </p:nvPicPr>
                    <p:blipFill>
                      <a:blip r:embed="rId24"/>
                      <a:stretch>
                        <a:fillRect/>
                      </a:stretch>
                    </p:blipFill>
                    <p:spPr>
                      <a:xfrm>
                        <a:off x="5614988" y="4446588"/>
                        <a:ext cx="1739900" cy="4318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073443433"/>
              </p:ext>
            </p:extLst>
          </p:nvPr>
        </p:nvGraphicFramePr>
        <p:xfrm>
          <a:off x="5862638" y="2382199"/>
          <a:ext cx="2873375" cy="466725"/>
        </p:xfrm>
        <a:graphic>
          <a:graphicData uri="http://schemas.openxmlformats.org/presentationml/2006/ole">
            <mc:AlternateContent xmlns:mc="http://schemas.openxmlformats.org/markup-compatibility/2006">
              <mc:Choice xmlns:v="urn:schemas-microsoft-com:vml" Requires="v">
                <p:oleObj spid="_x0000_s69162" name="Equation" r:id="rId25" imgW="2873042" imgH="466445" progId="Equation.DSMT4">
                  <p:embed/>
                </p:oleObj>
              </mc:Choice>
              <mc:Fallback>
                <p:oleObj name="Equation" r:id="rId25" imgW="2873042" imgH="466445" progId="Equation.DSMT4">
                  <p:embed/>
                  <p:pic>
                    <p:nvPicPr>
                      <p:cNvPr id="0" name=""/>
                      <p:cNvPicPr/>
                      <p:nvPr/>
                    </p:nvPicPr>
                    <p:blipFill>
                      <a:blip r:embed="rId26"/>
                      <a:stretch>
                        <a:fillRect/>
                      </a:stretch>
                    </p:blipFill>
                    <p:spPr>
                      <a:xfrm>
                        <a:off x="5862638" y="2382199"/>
                        <a:ext cx="2873375" cy="466725"/>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441130529"/>
              </p:ext>
            </p:extLst>
          </p:nvPr>
        </p:nvGraphicFramePr>
        <p:xfrm>
          <a:off x="4684388" y="3577840"/>
          <a:ext cx="647700" cy="228600"/>
        </p:xfrm>
        <a:graphic>
          <a:graphicData uri="http://schemas.openxmlformats.org/presentationml/2006/ole">
            <mc:AlternateContent xmlns:mc="http://schemas.openxmlformats.org/markup-compatibility/2006">
              <mc:Choice xmlns:v="urn:schemas-microsoft-com:vml" Requires="v">
                <p:oleObj spid="_x0000_s69163" name="Equation" r:id="rId27" imgW="647640" imgH="228600" progId="Equation.DSMT4">
                  <p:embed/>
                </p:oleObj>
              </mc:Choice>
              <mc:Fallback>
                <p:oleObj name="Equation" r:id="rId27" imgW="647640" imgH="228600" progId="Equation.DSMT4">
                  <p:embed/>
                  <p:pic>
                    <p:nvPicPr>
                      <p:cNvPr id="0" name=""/>
                      <p:cNvPicPr/>
                      <p:nvPr/>
                    </p:nvPicPr>
                    <p:blipFill>
                      <a:blip r:embed="rId28"/>
                      <a:stretch>
                        <a:fillRect/>
                      </a:stretch>
                    </p:blipFill>
                    <p:spPr>
                      <a:xfrm>
                        <a:off x="4684388" y="3577840"/>
                        <a:ext cx="647700" cy="228600"/>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01170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4" grpId="0"/>
      <p:bldP spid="16"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906"/>
            <a:ext cx="8229600" cy="1143000"/>
          </a:xfrm>
        </p:spPr>
        <p:txBody>
          <a:bodyPr/>
          <a:lstStyle/>
          <a:p>
            <a:r>
              <a:rPr lang="en-US" sz="3200" dirty="0" smtClean="0"/>
              <a:t>Another way to look at it</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9</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937284487"/>
              </p:ext>
            </p:extLst>
          </p:nvPr>
        </p:nvGraphicFramePr>
        <p:xfrm>
          <a:off x="501444" y="1836686"/>
          <a:ext cx="2590800" cy="431800"/>
        </p:xfrm>
        <a:graphic>
          <a:graphicData uri="http://schemas.openxmlformats.org/presentationml/2006/ole">
            <mc:AlternateContent xmlns:mc="http://schemas.openxmlformats.org/markup-compatibility/2006">
              <mc:Choice xmlns:v="urn:schemas-microsoft-com:vml" Requires="v">
                <p:oleObj spid="_x0000_s70186" name="Equation" r:id="rId3" imgW="2590560" imgH="431640" progId="Equation.DSMT4">
                  <p:embed/>
                </p:oleObj>
              </mc:Choice>
              <mc:Fallback>
                <p:oleObj name="Equation" r:id="rId3" imgW="2590560" imgH="431640" progId="Equation.DSMT4">
                  <p:embed/>
                  <p:pic>
                    <p:nvPicPr>
                      <p:cNvPr id="18" name="Object 17"/>
                      <p:cNvPicPr/>
                      <p:nvPr/>
                    </p:nvPicPr>
                    <p:blipFill>
                      <a:blip r:embed="rId4"/>
                      <a:stretch>
                        <a:fillRect/>
                      </a:stretch>
                    </p:blipFill>
                    <p:spPr>
                      <a:xfrm>
                        <a:off x="501444" y="1836686"/>
                        <a:ext cx="2590800" cy="431800"/>
                      </a:xfrm>
                      <a:prstGeom prst="rect">
                        <a:avLst/>
                      </a:prstGeom>
                    </p:spPr>
                  </p:pic>
                </p:oleObj>
              </mc:Fallback>
            </mc:AlternateContent>
          </a:graphicData>
        </a:graphic>
      </p:graphicFrame>
      <p:grpSp>
        <p:nvGrpSpPr>
          <p:cNvPr id="15" name="Group 14"/>
          <p:cNvGrpSpPr/>
          <p:nvPr/>
        </p:nvGrpSpPr>
        <p:grpSpPr>
          <a:xfrm>
            <a:off x="454579" y="1163638"/>
            <a:ext cx="7197171" cy="508000"/>
            <a:chOff x="454579" y="1163638"/>
            <a:chExt cx="7197171" cy="508000"/>
          </a:xfrm>
        </p:grpSpPr>
        <p:graphicFrame>
          <p:nvGraphicFramePr>
            <p:cNvPr id="6" name="Object 5"/>
            <p:cNvGraphicFramePr>
              <a:graphicFrameLocks noChangeAspect="1"/>
            </p:cNvGraphicFramePr>
            <p:nvPr>
              <p:extLst>
                <p:ext uri="{D42A27DB-BD31-4B8C-83A1-F6EECF244321}">
                  <p14:modId xmlns:p14="http://schemas.microsoft.com/office/powerpoint/2010/main" val="1943540091"/>
                </p:ext>
              </p:extLst>
            </p:nvPr>
          </p:nvGraphicFramePr>
          <p:xfrm>
            <a:off x="2546350" y="1163638"/>
            <a:ext cx="5105400" cy="508000"/>
          </p:xfrm>
          <a:graphic>
            <a:graphicData uri="http://schemas.openxmlformats.org/presentationml/2006/ole">
              <mc:AlternateContent xmlns:mc="http://schemas.openxmlformats.org/markup-compatibility/2006">
                <mc:Choice xmlns:v="urn:schemas-microsoft-com:vml" Requires="v">
                  <p:oleObj spid="_x0000_s70187" name="Equation" r:id="rId5" imgW="5105160" imgH="507960" progId="Equation.DSMT4">
                    <p:embed/>
                  </p:oleObj>
                </mc:Choice>
                <mc:Fallback>
                  <p:oleObj name="Equation" r:id="rId5" imgW="5105160" imgH="507960" progId="Equation.DSMT4">
                    <p:embed/>
                    <p:pic>
                      <p:nvPicPr>
                        <p:cNvPr id="9" name="Object 8"/>
                        <p:cNvPicPr/>
                        <p:nvPr/>
                      </p:nvPicPr>
                      <p:blipFill>
                        <a:blip r:embed="rId6"/>
                        <a:stretch>
                          <a:fillRect/>
                        </a:stretch>
                      </p:blipFill>
                      <p:spPr>
                        <a:xfrm>
                          <a:off x="2546350" y="1163638"/>
                          <a:ext cx="5105400" cy="508000"/>
                        </a:xfrm>
                        <a:prstGeom prst="rect">
                          <a:avLst/>
                        </a:prstGeom>
                      </p:spPr>
                    </p:pic>
                  </p:oleObj>
                </mc:Fallback>
              </mc:AlternateContent>
            </a:graphicData>
          </a:graphic>
        </p:graphicFrame>
        <p:sp>
          <p:nvSpPr>
            <p:cNvPr id="8" name="TextBox 7"/>
            <p:cNvSpPr txBox="1"/>
            <p:nvPr/>
          </p:nvSpPr>
          <p:spPr>
            <a:xfrm>
              <a:off x="454579" y="1263749"/>
              <a:ext cx="1986441" cy="307777"/>
            </a:xfrm>
            <a:prstGeom prst="rect">
              <a:avLst/>
            </a:prstGeom>
            <a:noFill/>
          </p:spPr>
          <p:txBody>
            <a:bodyPr wrap="none" rtlCol="0">
              <a:spAutoFit/>
            </a:bodyPr>
            <a:lstStyle/>
            <a:p>
              <a:r>
                <a:rPr lang="en-US" sz="1400" dirty="0" smtClean="0"/>
                <a:t>Kinetic energy density:</a:t>
              </a:r>
              <a:endParaRPr lang="en-US" sz="1400" dirty="0"/>
            </a:p>
          </p:txBody>
        </p:sp>
      </p:grpSp>
      <p:graphicFrame>
        <p:nvGraphicFramePr>
          <p:cNvPr id="9" name="Object 8"/>
          <p:cNvGraphicFramePr>
            <a:graphicFrameLocks noChangeAspect="1"/>
          </p:cNvGraphicFramePr>
          <p:nvPr>
            <p:extLst>
              <p:ext uri="{D42A27DB-BD31-4B8C-83A1-F6EECF244321}">
                <p14:modId xmlns:p14="http://schemas.microsoft.com/office/powerpoint/2010/main" val="3193501134"/>
              </p:ext>
            </p:extLst>
          </p:nvPr>
        </p:nvGraphicFramePr>
        <p:xfrm>
          <a:off x="393700" y="2533650"/>
          <a:ext cx="5956300" cy="533400"/>
        </p:xfrm>
        <a:graphic>
          <a:graphicData uri="http://schemas.openxmlformats.org/presentationml/2006/ole">
            <mc:AlternateContent xmlns:mc="http://schemas.openxmlformats.org/markup-compatibility/2006">
              <mc:Choice xmlns:v="urn:schemas-microsoft-com:vml" Requires="v">
                <p:oleObj spid="_x0000_s70188" name="Equation" r:id="rId7" imgW="5956200" imgH="533160" progId="Equation.DSMT4">
                  <p:embed/>
                </p:oleObj>
              </mc:Choice>
              <mc:Fallback>
                <p:oleObj name="Equation" r:id="rId7" imgW="5956200" imgH="533160" progId="Equation.DSMT4">
                  <p:embed/>
                  <p:pic>
                    <p:nvPicPr>
                      <p:cNvPr id="0" name=""/>
                      <p:cNvPicPr/>
                      <p:nvPr/>
                    </p:nvPicPr>
                    <p:blipFill>
                      <a:blip r:embed="rId8"/>
                      <a:stretch>
                        <a:fillRect/>
                      </a:stretch>
                    </p:blipFill>
                    <p:spPr>
                      <a:xfrm>
                        <a:off x="393700" y="2533650"/>
                        <a:ext cx="5956300" cy="533400"/>
                      </a:xfrm>
                      <a:prstGeom prst="rect">
                        <a:avLst/>
                      </a:prstGeom>
                    </p:spPr>
                  </p:pic>
                </p:oleObj>
              </mc:Fallback>
            </mc:AlternateContent>
          </a:graphicData>
        </a:graphic>
      </p:graphicFrame>
      <p:sp>
        <p:nvSpPr>
          <p:cNvPr id="10" name="TextBox 9"/>
          <p:cNvSpPr txBox="1"/>
          <p:nvPr/>
        </p:nvSpPr>
        <p:spPr>
          <a:xfrm>
            <a:off x="152400" y="3195843"/>
            <a:ext cx="7753278" cy="523220"/>
          </a:xfrm>
          <a:prstGeom prst="rect">
            <a:avLst/>
          </a:prstGeom>
          <a:noFill/>
        </p:spPr>
        <p:txBody>
          <a:bodyPr wrap="square" rtlCol="0">
            <a:spAutoFit/>
          </a:bodyPr>
          <a:lstStyle/>
          <a:p>
            <a:r>
              <a:rPr lang="en-US" sz="1400" dirty="0" smtClean="0"/>
              <a:t>One half of energy is contained in the kinetic motion of carriers (or one can say that energy oscillates between the kinetic energy of carriers and potential energy of the field)</a:t>
            </a:r>
            <a:endParaRPr lang="en-US" sz="1400" dirty="0"/>
          </a:p>
        </p:txBody>
      </p:sp>
      <p:grpSp>
        <p:nvGrpSpPr>
          <p:cNvPr id="16" name="Group 15"/>
          <p:cNvGrpSpPr/>
          <p:nvPr/>
        </p:nvGrpSpPr>
        <p:grpSpPr>
          <a:xfrm>
            <a:off x="542961" y="3914709"/>
            <a:ext cx="7753278" cy="781625"/>
            <a:chOff x="9561" y="3893229"/>
            <a:chExt cx="7753278" cy="781625"/>
          </a:xfrm>
        </p:grpSpPr>
        <p:graphicFrame>
          <p:nvGraphicFramePr>
            <p:cNvPr id="11" name="Object 10"/>
            <p:cNvGraphicFramePr>
              <a:graphicFrameLocks noChangeAspect="1"/>
            </p:cNvGraphicFramePr>
            <p:nvPr>
              <p:extLst>
                <p:ext uri="{D42A27DB-BD31-4B8C-83A1-F6EECF244321}">
                  <p14:modId xmlns:p14="http://schemas.microsoft.com/office/powerpoint/2010/main" val="2288878246"/>
                </p:ext>
              </p:extLst>
            </p:nvPr>
          </p:nvGraphicFramePr>
          <p:xfrm>
            <a:off x="1771650" y="3893229"/>
            <a:ext cx="774700" cy="393700"/>
          </p:xfrm>
          <a:graphic>
            <a:graphicData uri="http://schemas.openxmlformats.org/presentationml/2006/ole">
              <mc:AlternateContent xmlns:mc="http://schemas.openxmlformats.org/markup-compatibility/2006">
                <mc:Choice xmlns:v="urn:schemas-microsoft-com:vml" Requires="v">
                  <p:oleObj spid="_x0000_s70189" name="Equation" r:id="rId9" imgW="774360" imgH="393480" progId="Equation.DSMT4">
                    <p:embed/>
                  </p:oleObj>
                </mc:Choice>
                <mc:Fallback>
                  <p:oleObj name="Equation" r:id="rId9" imgW="774360" imgH="393480" progId="Equation.DSMT4">
                    <p:embed/>
                    <p:pic>
                      <p:nvPicPr>
                        <p:cNvPr id="0" name=""/>
                        <p:cNvPicPr/>
                        <p:nvPr/>
                      </p:nvPicPr>
                      <p:blipFill>
                        <a:blip r:embed="rId10"/>
                        <a:stretch>
                          <a:fillRect/>
                        </a:stretch>
                      </p:blipFill>
                      <p:spPr>
                        <a:xfrm>
                          <a:off x="1771650" y="3893229"/>
                          <a:ext cx="774700" cy="393700"/>
                        </a:xfrm>
                        <a:prstGeom prst="rect">
                          <a:avLst/>
                        </a:prstGeom>
                      </p:spPr>
                    </p:pic>
                  </p:oleObj>
                </mc:Fallback>
              </mc:AlternateContent>
            </a:graphicData>
          </a:graphic>
        </p:graphicFrame>
        <p:sp>
          <p:nvSpPr>
            <p:cNvPr id="12" name="TextBox 11"/>
            <p:cNvSpPr txBox="1"/>
            <p:nvPr/>
          </p:nvSpPr>
          <p:spPr>
            <a:xfrm>
              <a:off x="9561" y="3936190"/>
              <a:ext cx="7753278" cy="738664"/>
            </a:xfrm>
            <a:prstGeom prst="rect">
              <a:avLst/>
            </a:prstGeom>
            <a:noFill/>
          </p:spPr>
          <p:txBody>
            <a:bodyPr wrap="square" rtlCol="0">
              <a:spAutoFit/>
            </a:bodyPr>
            <a:lstStyle/>
            <a:p>
              <a:r>
                <a:rPr lang="en-US" sz="1400" dirty="0" smtClean="0"/>
                <a:t>Energy conservation                  can be written as                                                                         </a:t>
              </a:r>
            </a:p>
            <a:p>
              <a:endParaRPr lang="en-US" sz="1400" dirty="0"/>
            </a:p>
            <a:p>
              <a:r>
                <a:rPr lang="en-US" sz="1400" dirty="0" smtClean="0"/>
                <a:t>from which the LSP resonance condition               follows.    </a:t>
              </a:r>
              <a:endParaRPr lang="en-US" sz="1400" dirty="0"/>
            </a:p>
          </p:txBody>
        </p:sp>
        <p:graphicFrame>
          <p:nvGraphicFramePr>
            <p:cNvPr id="13" name="Object 12"/>
            <p:cNvGraphicFramePr>
              <a:graphicFrameLocks noChangeAspect="1"/>
            </p:cNvGraphicFramePr>
            <p:nvPr>
              <p:extLst>
                <p:ext uri="{D42A27DB-BD31-4B8C-83A1-F6EECF244321}">
                  <p14:modId xmlns:p14="http://schemas.microsoft.com/office/powerpoint/2010/main" val="2298961523"/>
                </p:ext>
              </p:extLst>
            </p:nvPr>
          </p:nvGraphicFramePr>
          <p:xfrm>
            <a:off x="4416425" y="3929808"/>
            <a:ext cx="3238500" cy="482600"/>
          </p:xfrm>
          <a:graphic>
            <a:graphicData uri="http://schemas.openxmlformats.org/presentationml/2006/ole">
              <mc:AlternateContent xmlns:mc="http://schemas.openxmlformats.org/markup-compatibility/2006">
                <mc:Choice xmlns:v="urn:schemas-microsoft-com:vml" Requires="v">
                  <p:oleObj spid="_x0000_s70190" name="Equation" r:id="rId11" imgW="3238200" imgH="482400" progId="Equation.DSMT4">
                    <p:embed/>
                  </p:oleObj>
                </mc:Choice>
                <mc:Fallback>
                  <p:oleObj name="Equation" r:id="rId11" imgW="3238200" imgH="482400" progId="Equation.DSMT4">
                    <p:embed/>
                    <p:pic>
                      <p:nvPicPr>
                        <p:cNvPr id="0" name=""/>
                        <p:cNvPicPr/>
                        <p:nvPr/>
                      </p:nvPicPr>
                      <p:blipFill>
                        <a:blip r:embed="rId12"/>
                        <a:stretch>
                          <a:fillRect/>
                        </a:stretch>
                      </p:blipFill>
                      <p:spPr>
                        <a:xfrm>
                          <a:off x="4416425" y="3929808"/>
                          <a:ext cx="3238500" cy="4826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494090424"/>
                </p:ext>
              </p:extLst>
            </p:nvPr>
          </p:nvGraphicFramePr>
          <p:xfrm>
            <a:off x="3350613" y="4386365"/>
            <a:ext cx="635000" cy="228600"/>
          </p:xfrm>
          <a:graphic>
            <a:graphicData uri="http://schemas.openxmlformats.org/presentationml/2006/ole">
              <mc:AlternateContent xmlns:mc="http://schemas.openxmlformats.org/markup-compatibility/2006">
                <mc:Choice xmlns:v="urn:schemas-microsoft-com:vml" Requires="v">
                  <p:oleObj spid="_x0000_s70191" name="Equation" r:id="rId13" imgW="634680" imgH="228600" progId="Equation.DSMT4">
                    <p:embed/>
                  </p:oleObj>
                </mc:Choice>
                <mc:Fallback>
                  <p:oleObj name="Equation" r:id="rId13" imgW="634680" imgH="228600" progId="Equation.DSMT4">
                    <p:embed/>
                    <p:pic>
                      <p:nvPicPr>
                        <p:cNvPr id="0" name=""/>
                        <p:cNvPicPr/>
                        <p:nvPr/>
                      </p:nvPicPr>
                      <p:blipFill>
                        <a:blip r:embed="rId14"/>
                        <a:stretch>
                          <a:fillRect/>
                        </a:stretch>
                      </p:blipFill>
                      <p:spPr>
                        <a:xfrm>
                          <a:off x="3350613" y="4386365"/>
                          <a:ext cx="635000" cy="228600"/>
                        </a:xfrm>
                        <a:prstGeom prst="rect">
                          <a:avLst/>
                        </a:prstGeom>
                      </p:spPr>
                    </p:pic>
                  </p:oleObj>
                </mc:Fallback>
              </mc:AlternateContent>
            </a:graphicData>
          </a:graphic>
        </p:graphicFrame>
      </p:grpSp>
      <p:grpSp>
        <p:nvGrpSpPr>
          <p:cNvPr id="30" name="Group 29"/>
          <p:cNvGrpSpPr/>
          <p:nvPr/>
        </p:nvGrpSpPr>
        <p:grpSpPr>
          <a:xfrm>
            <a:off x="304800" y="4739295"/>
            <a:ext cx="4127500" cy="1653568"/>
            <a:chOff x="304800" y="4739295"/>
            <a:chExt cx="4127500" cy="1653568"/>
          </a:xfrm>
        </p:grpSpPr>
        <p:sp>
          <p:nvSpPr>
            <p:cNvPr id="3" name="TextBox 2"/>
            <p:cNvSpPr txBox="1"/>
            <p:nvPr/>
          </p:nvSpPr>
          <p:spPr>
            <a:xfrm>
              <a:off x="304800" y="5029200"/>
              <a:ext cx="2839239" cy="369332"/>
            </a:xfrm>
            <a:prstGeom prst="rect">
              <a:avLst/>
            </a:prstGeom>
            <a:noFill/>
          </p:spPr>
          <p:txBody>
            <a:bodyPr wrap="none" rtlCol="0">
              <a:spAutoFit/>
            </a:bodyPr>
            <a:lstStyle/>
            <a:p>
              <a:r>
                <a:rPr lang="en-US" b="1" dirty="0" smtClean="0"/>
                <a:t>Kinetic Inductance -wire</a:t>
              </a:r>
              <a:endParaRPr lang="en-US" b="1" dirty="0"/>
            </a:p>
          </p:txBody>
        </p:sp>
        <p:grpSp>
          <p:nvGrpSpPr>
            <p:cNvPr id="17" name="Group 16"/>
            <p:cNvGrpSpPr/>
            <p:nvPr/>
          </p:nvGrpSpPr>
          <p:grpSpPr>
            <a:xfrm>
              <a:off x="3043238" y="4739295"/>
              <a:ext cx="1389062" cy="1653568"/>
              <a:chOff x="356058" y="4315739"/>
              <a:chExt cx="1389062" cy="1653568"/>
            </a:xfrm>
          </p:grpSpPr>
          <p:sp>
            <p:nvSpPr>
              <p:cNvPr id="18" name="Oval 17"/>
              <p:cNvSpPr/>
              <p:nvPr/>
            </p:nvSpPr>
            <p:spPr>
              <a:xfrm>
                <a:off x="510180" y="4315739"/>
                <a:ext cx="882640" cy="86785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8" idx="2"/>
              </p:cNvCxnSpPr>
              <p:nvPr/>
            </p:nvCxnSpPr>
            <p:spPr>
              <a:xfrm>
                <a:off x="510180" y="4749668"/>
                <a:ext cx="0" cy="77487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8" idx="6"/>
              </p:cNvCxnSpPr>
              <p:nvPr/>
            </p:nvCxnSpPr>
            <p:spPr>
              <a:xfrm>
                <a:off x="1392820" y="4749668"/>
                <a:ext cx="0" cy="80586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10180" y="5524542"/>
                <a:ext cx="88264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75494" y="5205609"/>
                <a:ext cx="336952" cy="461665"/>
              </a:xfrm>
              <a:prstGeom prst="rect">
                <a:avLst/>
              </a:prstGeom>
              <a:noFill/>
            </p:spPr>
            <p:txBody>
              <a:bodyPr wrap="none" rtlCol="0">
                <a:spAutoFit/>
              </a:bodyPr>
              <a:lstStyle/>
              <a:p>
                <a:r>
                  <a:rPr lang="en-US" sz="2400" b="1" dirty="0" smtClean="0"/>
                  <a:t>a</a:t>
                </a:r>
                <a:endParaRPr lang="en-US" sz="2400" b="1" dirty="0"/>
              </a:p>
            </p:txBody>
          </p:sp>
          <p:graphicFrame>
            <p:nvGraphicFramePr>
              <p:cNvPr id="23" name="Object 22"/>
              <p:cNvGraphicFramePr>
                <a:graphicFrameLocks noChangeAspect="1"/>
              </p:cNvGraphicFramePr>
              <p:nvPr>
                <p:extLst>
                  <p:ext uri="{D42A27DB-BD31-4B8C-83A1-F6EECF244321}">
                    <p14:modId xmlns:p14="http://schemas.microsoft.com/office/powerpoint/2010/main" val="3975938557"/>
                  </p:ext>
                </p:extLst>
              </p:nvPr>
            </p:nvGraphicFramePr>
            <p:xfrm>
              <a:off x="356058" y="5547032"/>
              <a:ext cx="1389062" cy="422275"/>
            </p:xfrm>
            <a:graphic>
              <a:graphicData uri="http://schemas.openxmlformats.org/presentationml/2006/ole">
                <mc:AlternateContent xmlns:mc="http://schemas.openxmlformats.org/markup-compatibility/2006">
                  <mc:Choice xmlns:v="urn:schemas-microsoft-com:vml" Requires="v">
                    <p:oleObj spid="_x0000_s70192" name="Equation" r:id="rId15" imgW="711000" imgH="215640" progId="Equation.DSMT4">
                      <p:embed/>
                    </p:oleObj>
                  </mc:Choice>
                  <mc:Fallback>
                    <p:oleObj name="Equation" r:id="rId15" imgW="711000" imgH="215640" progId="Equation.DSMT4">
                      <p:embed/>
                      <p:pic>
                        <p:nvPicPr>
                          <p:cNvPr id="40" name="Object 39"/>
                          <p:cNvPicPr/>
                          <p:nvPr/>
                        </p:nvPicPr>
                        <p:blipFill>
                          <a:blip r:embed="rId16"/>
                          <a:stretch>
                            <a:fillRect/>
                          </a:stretch>
                        </p:blipFill>
                        <p:spPr>
                          <a:xfrm>
                            <a:off x="356058" y="5547032"/>
                            <a:ext cx="1389062" cy="422275"/>
                          </a:xfrm>
                          <a:prstGeom prst="rect">
                            <a:avLst/>
                          </a:prstGeom>
                        </p:spPr>
                      </p:pic>
                    </p:oleObj>
                  </mc:Fallback>
                </mc:AlternateContent>
              </a:graphicData>
            </a:graphic>
          </p:graphicFrame>
          <p:graphicFrame>
            <p:nvGraphicFramePr>
              <p:cNvPr id="24" name="Object 23"/>
              <p:cNvGraphicFramePr>
                <a:graphicFrameLocks noChangeAspect="1"/>
              </p:cNvGraphicFramePr>
              <p:nvPr>
                <p:extLst/>
              </p:nvPr>
            </p:nvGraphicFramePr>
            <p:xfrm>
              <a:off x="547687" y="4347814"/>
              <a:ext cx="878554" cy="687323"/>
            </p:xfrm>
            <a:graphic>
              <a:graphicData uri="http://schemas.openxmlformats.org/presentationml/2006/ole">
                <mc:AlternateContent xmlns:mc="http://schemas.openxmlformats.org/markup-compatibility/2006">
                  <mc:Choice xmlns:v="urn:schemas-microsoft-com:vml" Requires="v">
                    <p:oleObj spid="_x0000_s70193" name="Equation" r:id="rId17" imgW="457200" imgH="355320" progId="Equation.DSMT4">
                      <p:embed/>
                    </p:oleObj>
                  </mc:Choice>
                  <mc:Fallback>
                    <p:oleObj name="Equation" r:id="rId17" imgW="457200" imgH="355320" progId="Equation.DSMT4">
                      <p:embed/>
                      <p:pic>
                        <p:nvPicPr>
                          <p:cNvPr id="41" name="Object 40"/>
                          <p:cNvPicPr/>
                          <p:nvPr/>
                        </p:nvPicPr>
                        <p:blipFill>
                          <a:blip r:embed="rId18"/>
                          <a:stretch>
                            <a:fillRect/>
                          </a:stretch>
                        </p:blipFill>
                        <p:spPr>
                          <a:xfrm>
                            <a:off x="547687" y="4347814"/>
                            <a:ext cx="878554" cy="687323"/>
                          </a:xfrm>
                          <a:prstGeom prst="rect">
                            <a:avLst/>
                          </a:prstGeom>
                        </p:spPr>
                      </p:pic>
                    </p:oleObj>
                  </mc:Fallback>
                </mc:AlternateContent>
              </a:graphicData>
            </a:graphic>
          </p:graphicFrame>
        </p:grpSp>
      </p:grpSp>
      <p:graphicFrame>
        <p:nvGraphicFramePr>
          <p:cNvPr id="5" name="Object 4"/>
          <p:cNvGraphicFramePr>
            <a:graphicFrameLocks noChangeAspect="1"/>
          </p:cNvGraphicFramePr>
          <p:nvPr>
            <p:extLst>
              <p:ext uri="{D42A27DB-BD31-4B8C-83A1-F6EECF244321}">
                <p14:modId xmlns:p14="http://schemas.microsoft.com/office/powerpoint/2010/main" val="1239335986"/>
              </p:ext>
            </p:extLst>
          </p:nvPr>
        </p:nvGraphicFramePr>
        <p:xfrm>
          <a:off x="4448175" y="4783138"/>
          <a:ext cx="1295400" cy="431800"/>
        </p:xfrm>
        <a:graphic>
          <a:graphicData uri="http://schemas.openxmlformats.org/presentationml/2006/ole">
            <mc:AlternateContent xmlns:mc="http://schemas.openxmlformats.org/markup-compatibility/2006">
              <mc:Choice xmlns:v="urn:schemas-microsoft-com:vml" Requires="v">
                <p:oleObj spid="_x0000_s70194" name="Equation" r:id="rId19" imgW="1295280" imgH="431640" progId="Equation.DSMT4">
                  <p:embed/>
                </p:oleObj>
              </mc:Choice>
              <mc:Fallback>
                <p:oleObj name="Equation" r:id="rId19" imgW="1295280" imgH="431640" progId="Equation.DSMT4">
                  <p:embed/>
                  <p:pic>
                    <p:nvPicPr>
                      <p:cNvPr id="0" name=""/>
                      <p:cNvPicPr/>
                      <p:nvPr/>
                    </p:nvPicPr>
                    <p:blipFill>
                      <a:blip r:embed="rId20"/>
                      <a:stretch>
                        <a:fillRect/>
                      </a:stretch>
                    </p:blipFill>
                    <p:spPr>
                      <a:xfrm>
                        <a:off x="4448175" y="4783138"/>
                        <a:ext cx="1295400" cy="431800"/>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400386032"/>
              </p:ext>
            </p:extLst>
          </p:nvPr>
        </p:nvGraphicFramePr>
        <p:xfrm>
          <a:off x="5753100" y="4776788"/>
          <a:ext cx="3467100" cy="469900"/>
        </p:xfrm>
        <a:graphic>
          <a:graphicData uri="http://schemas.openxmlformats.org/presentationml/2006/ole">
            <mc:AlternateContent xmlns:mc="http://schemas.openxmlformats.org/markup-compatibility/2006">
              <mc:Choice xmlns:v="urn:schemas-microsoft-com:vml" Requires="v">
                <p:oleObj spid="_x0000_s70195" name="Equation" r:id="rId21" imgW="3466800" imgH="469800" progId="Equation.DSMT4">
                  <p:embed/>
                </p:oleObj>
              </mc:Choice>
              <mc:Fallback>
                <p:oleObj name="Equation" r:id="rId21" imgW="3466800" imgH="469800" progId="Equation.DSMT4">
                  <p:embed/>
                  <p:pic>
                    <p:nvPicPr>
                      <p:cNvPr id="0" name=""/>
                      <p:cNvPicPr/>
                      <p:nvPr/>
                    </p:nvPicPr>
                    <p:blipFill>
                      <a:blip r:embed="rId22"/>
                      <a:stretch>
                        <a:fillRect/>
                      </a:stretch>
                    </p:blipFill>
                    <p:spPr>
                      <a:xfrm>
                        <a:off x="5753100" y="4776788"/>
                        <a:ext cx="3467100" cy="469900"/>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641921456"/>
              </p:ext>
            </p:extLst>
          </p:nvPr>
        </p:nvGraphicFramePr>
        <p:xfrm>
          <a:off x="4597400" y="5372100"/>
          <a:ext cx="1320800" cy="431800"/>
        </p:xfrm>
        <a:graphic>
          <a:graphicData uri="http://schemas.openxmlformats.org/presentationml/2006/ole">
            <mc:AlternateContent xmlns:mc="http://schemas.openxmlformats.org/markup-compatibility/2006">
              <mc:Choice xmlns:v="urn:schemas-microsoft-com:vml" Requires="v">
                <p:oleObj spid="_x0000_s70196" name="Equation" r:id="rId23" imgW="1320480" imgH="431640" progId="Equation.DSMT4">
                  <p:embed/>
                </p:oleObj>
              </mc:Choice>
              <mc:Fallback>
                <p:oleObj name="Equation" r:id="rId23" imgW="1320480" imgH="431640" progId="Equation.DSMT4">
                  <p:embed/>
                  <p:pic>
                    <p:nvPicPr>
                      <p:cNvPr id="0" name=""/>
                      <p:cNvPicPr/>
                      <p:nvPr/>
                    </p:nvPicPr>
                    <p:blipFill>
                      <a:blip r:embed="rId24"/>
                      <a:stretch>
                        <a:fillRect/>
                      </a:stretch>
                    </p:blipFill>
                    <p:spPr>
                      <a:xfrm>
                        <a:off x="4597400" y="5372100"/>
                        <a:ext cx="1320800" cy="431800"/>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1115894407"/>
              </p:ext>
            </p:extLst>
          </p:nvPr>
        </p:nvGraphicFramePr>
        <p:xfrm>
          <a:off x="5956300" y="5386388"/>
          <a:ext cx="1816100" cy="444500"/>
        </p:xfrm>
        <a:graphic>
          <a:graphicData uri="http://schemas.openxmlformats.org/presentationml/2006/ole">
            <mc:AlternateContent xmlns:mc="http://schemas.openxmlformats.org/markup-compatibility/2006">
              <mc:Choice xmlns:v="urn:schemas-microsoft-com:vml" Requires="v">
                <p:oleObj spid="_x0000_s70197" name="Equation" r:id="rId25" imgW="1815840" imgH="444240" progId="Equation.DSMT4">
                  <p:embed/>
                </p:oleObj>
              </mc:Choice>
              <mc:Fallback>
                <p:oleObj name="Equation" r:id="rId25" imgW="1815840" imgH="444240" progId="Equation.DSMT4">
                  <p:embed/>
                  <p:pic>
                    <p:nvPicPr>
                      <p:cNvPr id="0" name=""/>
                      <p:cNvPicPr/>
                      <p:nvPr/>
                    </p:nvPicPr>
                    <p:blipFill>
                      <a:blip r:embed="rId26"/>
                      <a:stretch>
                        <a:fillRect/>
                      </a:stretch>
                    </p:blipFill>
                    <p:spPr>
                      <a:xfrm>
                        <a:off x="5956300" y="5386388"/>
                        <a:ext cx="1816100" cy="4445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583702445"/>
              </p:ext>
            </p:extLst>
          </p:nvPr>
        </p:nvGraphicFramePr>
        <p:xfrm>
          <a:off x="3922713" y="6092825"/>
          <a:ext cx="4330700" cy="482600"/>
        </p:xfrm>
        <a:graphic>
          <a:graphicData uri="http://schemas.openxmlformats.org/presentationml/2006/ole">
            <mc:AlternateContent xmlns:mc="http://schemas.openxmlformats.org/markup-compatibility/2006">
              <mc:Choice xmlns:v="urn:schemas-microsoft-com:vml" Requires="v">
                <p:oleObj spid="_x0000_s70198" name="Equation" r:id="rId27" imgW="4330440" imgH="482400" progId="Equation.DSMT4">
                  <p:embed/>
                </p:oleObj>
              </mc:Choice>
              <mc:Fallback>
                <p:oleObj name="Equation" r:id="rId27" imgW="4330440" imgH="482400" progId="Equation.DSMT4">
                  <p:embed/>
                  <p:pic>
                    <p:nvPicPr>
                      <p:cNvPr id="0" name=""/>
                      <p:cNvPicPr/>
                      <p:nvPr/>
                    </p:nvPicPr>
                    <p:blipFill>
                      <a:blip r:embed="rId28"/>
                      <a:stretch>
                        <a:fillRect/>
                      </a:stretch>
                    </p:blipFill>
                    <p:spPr>
                      <a:xfrm>
                        <a:off x="3922713" y="6092825"/>
                        <a:ext cx="4330700" cy="482600"/>
                      </a:xfrm>
                      <a:prstGeom prst="rect">
                        <a:avLst/>
                      </a:prstGeom>
                    </p:spPr>
                  </p:pic>
                </p:oleObj>
              </mc:Fallback>
            </mc:AlternateContent>
          </a:graphicData>
        </a:graphic>
      </p:graphicFrame>
      <p:sp>
        <p:nvSpPr>
          <p:cNvPr id="29" name="TextBox 28"/>
          <p:cNvSpPr txBox="1"/>
          <p:nvPr/>
        </p:nvSpPr>
        <p:spPr>
          <a:xfrm>
            <a:off x="36924" y="6469099"/>
            <a:ext cx="3687228" cy="338554"/>
          </a:xfrm>
          <a:prstGeom prst="rect">
            <a:avLst/>
          </a:prstGeom>
          <a:noFill/>
        </p:spPr>
        <p:txBody>
          <a:bodyPr wrap="none" rtlCol="0">
            <a:spAutoFit/>
          </a:bodyPr>
          <a:lstStyle/>
          <a:p>
            <a:r>
              <a:rPr lang="en-US" sz="1600" dirty="0" smtClean="0"/>
              <a:t>Becomes very large for small diameter</a:t>
            </a:r>
            <a:endParaRPr lang="en-US" sz="1600" dirty="0"/>
          </a:p>
        </p:txBody>
      </p:sp>
      <p:grpSp>
        <p:nvGrpSpPr>
          <p:cNvPr id="33" name="Group 32"/>
          <p:cNvGrpSpPr/>
          <p:nvPr/>
        </p:nvGrpSpPr>
        <p:grpSpPr>
          <a:xfrm>
            <a:off x="3812082" y="6434705"/>
            <a:ext cx="2641838" cy="390525"/>
            <a:chOff x="3708162" y="6494409"/>
            <a:chExt cx="2641838" cy="390525"/>
          </a:xfrm>
        </p:grpSpPr>
        <p:graphicFrame>
          <p:nvGraphicFramePr>
            <p:cNvPr id="31" name="Object 30"/>
            <p:cNvGraphicFramePr>
              <a:graphicFrameLocks noChangeAspect="1"/>
            </p:cNvGraphicFramePr>
            <p:nvPr>
              <p:extLst>
                <p:ext uri="{D42A27DB-BD31-4B8C-83A1-F6EECF244321}">
                  <p14:modId xmlns:p14="http://schemas.microsoft.com/office/powerpoint/2010/main" val="293758541"/>
                </p:ext>
              </p:extLst>
            </p:nvPr>
          </p:nvGraphicFramePr>
          <p:xfrm>
            <a:off x="5691187" y="6494409"/>
            <a:ext cx="658813" cy="390525"/>
          </p:xfrm>
          <a:graphic>
            <a:graphicData uri="http://schemas.openxmlformats.org/presentationml/2006/ole">
              <mc:AlternateContent xmlns:mc="http://schemas.openxmlformats.org/markup-compatibility/2006">
                <mc:Choice xmlns:v="urn:schemas-microsoft-com:vml" Requires="v">
                  <p:oleObj spid="_x0000_s70199" name="Equation" r:id="rId29" imgW="658736" imgH="390504" progId="Equation.DSMT4">
                    <p:embed/>
                  </p:oleObj>
                </mc:Choice>
                <mc:Fallback>
                  <p:oleObj name="Equation" r:id="rId29" imgW="658736" imgH="390504" progId="Equation.DSMT4">
                    <p:embed/>
                    <p:pic>
                      <p:nvPicPr>
                        <p:cNvPr id="0" name=""/>
                        <p:cNvPicPr/>
                        <p:nvPr/>
                      </p:nvPicPr>
                      <p:blipFill>
                        <a:blip r:embed="rId30"/>
                        <a:stretch>
                          <a:fillRect/>
                        </a:stretch>
                      </p:blipFill>
                      <p:spPr>
                        <a:xfrm>
                          <a:off x="5691187" y="6494409"/>
                          <a:ext cx="658813" cy="390525"/>
                        </a:xfrm>
                        <a:prstGeom prst="rect">
                          <a:avLst/>
                        </a:prstGeom>
                      </p:spPr>
                    </p:pic>
                  </p:oleObj>
                </mc:Fallback>
              </mc:AlternateContent>
            </a:graphicData>
          </a:graphic>
        </p:graphicFrame>
        <p:sp>
          <p:nvSpPr>
            <p:cNvPr id="32" name="TextBox 31"/>
            <p:cNvSpPr txBox="1"/>
            <p:nvPr/>
          </p:nvSpPr>
          <p:spPr>
            <a:xfrm>
              <a:off x="3708162" y="6529260"/>
              <a:ext cx="2122697" cy="338554"/>
            </a:xfrm>
            <a:prstGeom prst="rect">
              <a:avLst/>
            </a:prstGeom>
            <a:noFill/>
          </p:spPr>
          <p:txBody>
            <a:bodyPr wrap="none" rtlCol="0">
              <a:spAutoFit/>
            </a:bodyPr>
            <a:lstStyle/>
            <a:p>
              <a:r>
                <a:rPr lang="en-US" sz="1600" dirty="0" smtClean="0"/>
                <a:t>Magnetic inductance </a:t>
              </a:r>
              <a:endParaRPr lang="en-US" sz="1600" dirty="0"/>
            </a:p>
          </p:txBody>
        </p:sp>
      </p:grpSp>
      <p:graphicFrame>
        <p:nvGraphicFramePr>
          <p:cNvPr id="34" name="Object 33"/>
          <p:cNvGraphicFramePr>
            <a:graphicFrameLocks noChangeAspect="1"/>
          </p:cNvGraphicFramePr>
          <p:nvPr>
            <p:extLst>
              <p:ext uri="{D42A27DB-BD31-4B8C-83A1-F6EECF244321}">
                <p14:modId xmlns:p14="http://schemas.microsoft.com/office/powerpoint/2010/main" val="1002777191"/>
              </p:ext>
            </p:extLst>
          </p:nvPr>
        </p:nvGraphicFramePr>
        <p:xfrm>
          <a:off x="7207250" y="6399623"/>
          <a:ext cx="889000" cy="431800"/>
        </p:xfrm>
        <a:graphic>
          <a:graphicData uri="http://schemas.openxmlformats.org/presentationml/2006/ole">
            <mc:AlternateContent xmlns:mc="http://schemas.openxmlformats.org/markup-compatibility/2006">
              <mc:Choice xmlns:v="urn:schemas-microsoft-com:vml" Requires="v">
                <p:oleObj spid="_x0000_s70200" name="Equation" r:id="rId31" imgW="888840" imgH="431640" progId="Equation.DSMT4">
                  <p:embed/>
                </p:oleObj>
              </mc:Choice>
              <mc:Fallback>
                <p:oleObj name="Equation" r:id="rId31" imgW="888840" imgH="431640" progId="Equation.DSMT4">
                  <p:embed/>
                  <p:pic>
                    <p:nvPicPr>
                      <p:cNvPr id="0" name=""/>
                      <p:cNvPicPr/>
                      <p:nvPr/>
                    </p:nvPicPr>
                    <p:blipFill>
                      <a:blip r:embed="rId32"/>
                      <a:stretch>
                        <a:fillRect/>
                      </a:stretch>
                    </p:blipFill>
                    <p:spPr>
                      <a:xfrm>
                        <a:off x="7207250" y="6399623"/>
                        <a:ext cx="889000" cy="431800"/>
                      </a:xfrm>
                      <a:prstGeom prst="rect">
                        <a:avLst/>
                      </a:prstGeom>
                    </p:spPr>
                  </p:pic>
                </p:oleObj>
              </mc:Fallback>
            </mc:AlternateContent>
          </a:graphicData>
        </a:graphic>
      </p:graphicFrame>
    </p:spTree>
    <p:extLst>
      <p:ext uri="{BB962C8B-B14F-4D97-AF65-F5344CB8AC3E}">
        <p14:creationId xmlns:p14="http://schemas.microsoft.com/office/powerpoint/2010/main" val="269598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9"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14139</TotalTime>
  <Words>1269</Words>
  <Application>Microsoft Office PowerPoint</Application>
  <PresentationFormat>On-screen Show (4:3)</PresentationFormat>
  <Paragraphs>288</Paragraphs>
  <Slides>20</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8" baseType="lpstr">
      <vt:lpstr>Arial</vt:lpstr>
      <vt:lpstr>Helvetica</vt:lpstr>
      <vt:lpstr>Roboto</vt:lpstr>
      <vt:lpstr>Symbol</vt:lpstr>
      <vt:lpstr>Times New Roman</vt:lpstr>
      <vt:lpstr>Default Design</vt:lpstr>
      <vt:lpstr>Equation</vt:lpstr>
      <vt:lpstr>MathType 7.0 Equation</vt:lpstr>
      <vt:lpstr>Lecture 34</vt:lpstr>
      <vt:lpstr>Quasi-Static Regime</vt:lpstr>
      <vt:lpstr>Polarized  sphere in the electric field</vt:lpstr>
      <vt:lpstr>LSP resonance</vt:lpstr>
      <vt:lpstr>LSP excitation</vt:lpstr>
      <vt:lpstr>LSP field enhancement near resonance</vt:lpstr>
      <vt:lpstr>Plasmonic colors </vt:lpstr>
      <vt:lpstr>Energy in the LSP</vt:lpstr>
      <vt:lpstr>Another way to look at it</vt:lpstr>
      <vt:lpstr>LSP resonance as a circuit</vt:lpstr>
      <vt:lpstr>Why do we need metal?</vt:lpstr>
      <vt:lpstr>Energy balance in a mode</vt:lpstr>
      <vt:lpstr>PowerPoint Presentation</vt:lpstr>
      <vt:lpstr>PowerPoint Presentation</vt:lpstr>
      <vt:lpstr>Success Always comes with the price!</vt:lpstr>
      <vt:lpstr>Estimate of effective loss (SRR)</vt:lpstr>
      <vt:lpstr>What happens at low frequencies?</vt:lpstr>
      <vt:lpstr>How does the loss depend on wavelength?</vt:lpstr>
      <vt:lpstr>Loss vs. size</vt:lpstr>
      <vt:lpstr>Plasmonic and loss are inseparable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dc:creator>
  <cp:lastModifiedBy>jacob khurgin</cp:lastModifiedBy>
  <cp:revision>528</cp:revision>
  <cp:lastPrinted>1601-01-01T00:00:00Z</cp:lastPrinted>
  <dcterms:created xsi:type="dcterms:W3CDTF">1601-01-01T00:00:00Z</dcterms:created>
  <dcterms:modified xsi:type="dcterms:W3CDTF">2022-01-03T16:06:26Z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